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sldIdLst>
    <p:sldId id="257" r:id="rId2"/>
    <p:sldId id="258" r:id="rId3"/>
    <p:sldId id="355" r:id="rId4"/>
    <p:sldId id="354" r:id="rId5"/>
    <p:sldId id="356" r:id="rId6"/>
    <p:sldId id="264" r:id="rId7"/>
    <p:sldId id="364" r:id="rId8"/>
    <p:sldId id="362" r:id="rId9"/>
    <p:sldId id="361" r:id="rId10"/>
    <p:sldId id="363" r:id="rId11"/>
    <p:sldId id="341" r:id="rId12"/>
    <p:sldId id="385" r:id="rId13"/>
    <p:sldId id="347" r:id="rId14"/>
    <p:sldId id="279" r:id="rId15"/>
    <p:sldId id="312" r:id="rId16"/>
    <p:sldId id="387" r:id="rId17"/>
    <p:sldId id="324" r:id="rId18"/>
    <p:sldId id="325" r:id="rId19"/>
    <p:sldId id="328" r:id="rId20"/>
    <p:sldId id="393" r:id="rId21"/>
    <p:sldId id="392" r:id="rId22"/>
    <p:sldId id="290" r:id="rId23"/>
    <p:sldId id="291" r:id="rId24"/>
    <p:sldId id="368" r:id="rId25"/>
    <p:sldId id="270" r:id="rId26"/>
    <p:sldId id="294" r:id="rId27"/>
    <p:sldId id="295" r:id="rId28"/>
    <p:sldId id="296" r:id="rId29"/>
    <p:sldId id="369" r:id="rId30"/>
    <p:sldId id="272" r:id="rId31"/>
    <p:sldId id="278" r:id="rId32"/>
    <p:sldId id="280" r:id="rId33"/>
    <p:sldId id="282" r:id="rId34"/>
    <p:sldId id="338" r:id="rId35"/>
    <p:sldId id="301" r:id="rId36"/>
    <p:sldId id="303" r:id="rId37"/>
    <p:sldId id="304" r:id="rId38"/>
    <p:sldId id="305" r:id="rId39"/>
    <p:sldId id="306" r:id="rId40"/>
    <p:sldId id="402" r:id="rId41"/>
    <p:sldId id="334" r:id="rId42"/>
    <p:sldId id="317" r:id="rId43"/>
    <p:sldId id="370" r:id="rId44"/>
    <p:sldId id="371" r:id="rId45"/>
    <p:sldId id="315" r:id="rId46"/>
    <p:sldId id="318" r:id="rId47"/>
    <p:sldId id="372" r:id="rId48"/>
    <p:sldId id="388" r:id="rId49"/>
    <p:sldId id="389" r:id="rId50"/>
    <p:sldId id="322" r:id="rId51"/>
    <p:sldId id="323" r:id="rId52"/>
    <p:sldId id="382" r:id="rId53"/>
    <p:sldId id="404" r:id="rId54"/>
    <p:sldId id="395" r:id="rId55"/>
    <p:sldId id="339" r:id="rId56"/>
    <p:sldId id="366" r:id="rId57"/>
    <p:sldId id="397" r:id="rId58"/>
    <p:sldId id="398" r:id="rId59"/>
    <p:sldId id="271" r:id="rId60"/>
    <p:sldId id="263" r:id="rId61"/>
    <p:sldId id="277" r:id="rId62"/>
    <p:sldId id="273" r:id="rId63"/>
    <p:sldId id="399" r:id="rId64"/>
    <p:sldId id="260" r:id="rId65"/>
    <p:sldId id="261" r:id="rId66"/>
    <p:sldId id="400" r:id="rId67"/>
    <p:sldId id="265" r:id="rId68"/>
    <p:sldId id="266" r:id="rId69"/>
    <p:sldId id="275" r:id="rId70"/>
    <p:sldId id="267" r:id="rId71"/>
    <p:sldId id="276" r:id="rId72"/>
    <p:sldId id="367" r:id="rId73"/>
    <p:sldId id="403" r:id="rId74"/>
    <p:sldId id="401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CE27F59A-5C09-6A43-9B26-A0B96780D8D8}">
          <p14:sldIdLst>
            <p14:sldId id="257"/>
            <p14:sldId id="258"/>
            <p14:sldId id="355"/>
            <p14:sldId id="354"/>
            <p14:sldId id="356"/>
            <p14:sldId id="264"/>
            <p14:sldId id="364"/>
            <p14:sldId id="362"/>
            <p14:sldId id="361"/>
            <p14:sldId id="363"/>
            <p14:sldId id="341"/>
            <p14:sldId id="385"/>
            <p14:sldId id="347"/>
          </p14:sldIdLst>
        </p14:section>
        <p14:section name="Precision" id="{34B32D3A-470A-1B47-82A6-8E38B3975622}">
          <p14:sldIdLst>
            <p14:sldId id="279"/>
            <p14:sldId id="312"/>
            <p14:sldId id="387"/>
            <p14:sldId id="324"/>
            <p14:sldId id="325"/>
            <p14:sldId id="328"/>
            <p14:sldId id="393"/>
            <p14:sldId id="392"/>
          </p14:sldIdLst>
        </p14:section>
        <p14:section name="Beaucoup" id="{1E7F2E1C-742E-A84B-AB99-897CDC59716D}">
          <p14:sldIdLst>
            <p14:sldId id="290"/>
            <p14:sldId id="291"/>
            <p14:sldId id="368"/>
            <p14:sldId id="270"/>
            <p14:sldId id="294"/>
            <p14:sldId id="295"/>
            <p14:sldId id="296"/>
            <p14:sldId id="369"/>
            <p14:sldId id="272"/>
            <p14:sldId id="278"/>
            <p14:sldId id="280"/>
            <p14:sldId id="282"/>
            <p14:sldId id="338"/>
            <p14:sldId id="301"/>
            <p14:sldId id="303"/>
            <p14:sldId id="304"/>
            <p14:sldId id="305"/>
            <p14:sldId id="306"/>
            <p14:sldId id="402"/>
          </p14:sldIdLst>
        </p14:section>
        <p14:section name="Conquest" id="{B039FAEB-3638-FF49-AD3A-58DEDAD2F64A}">
          <p14:sldIdLst>
            <p14:sldId id="334"/>
            <p14:sldId id="317"/>
            <p14:sldId id="370"/>
            <p14:sldId id="371"/>
            <p14:sldId id="315"/>
            <p14:sldId id="318"/>
            <p14:sldId id="372"/>
            <p14:sldId id="388"/>
            <p14:sldId id="389"/>
            <p14:sldId id="322"/>
            <p14:sldId id="323"/>
            <p14:sldId id="382"/>
            <p14:sldId id="404"/>
            <p14:sldId id="395"/>
            <p14:sldId id="339"/>
          </p14:sldIdLst>
        </p14:section>
        <p14:section name="AHAB" id="{47835929-1130-614B-B8D6-417568A09CA0}">
          <p14:sldIdLst>
            <p14:sldId id="366"/>
            <p14:sldId id="397"/>
            <p14:sldId id="398"/>
            <p14:sldId id="271"/>
            <p14:sldId id="263"/>
            <p14:sldId id="277"/>
            <p14:sldId id="273"/>
            <p14:sldId id="399"/>
            <p14:sldId id="260"/>
            <p14:sldId id="261"/>
            <p14:sldId id="400"/>
            <p14:sldId id="265"/>
            <p14:sldId id="266"/>
            <p14:sldId id="275"/>
            <p14:sldId id="267"/>
            <p14:sldId id="276"/>
            <p14:sldId id="367"/>
          </p14:sldIdLst>
        </p14:section>
        <p14:section name="Ending" id="{DB7B0CA3-D2CC-5F45-ABFB-95F3EA017E80}">
          <p14:sldIdLst>
            <p14:sldId id="403"/>
            <p14:sldId id="4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21"/>
    <p:restoredTop sz="50612"/>
  </p:normalViewPr>
  <p:slideViewPr>
    <p:cSldViewPr snapToGrid="0">
      <p:cViewPr varScale="1">
        <p:scale>
          <a:sx n="61" d="100"/>
          <a:sy n="61" d="100"/>
        </p:scale>
        <p:origin x="2768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Network Throughput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1">
                  <c:v>1995</c:v>
                </c:pt>
                <c:pt idx="2">
                  <c:v>1997</c:v>
                </c:pt>
                <c:pt idx="3">
                  <c:v>1998</c:v>
                </c:pt>
                <c:pt idx="4">
                  <c:v>2000</c:v>
                </c:pt>
                <c:pt idx="5">
                  <c:v>2001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2010</c:v>
                </c:pt>
                <c:pt idx="13">
                  <c:v>2011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2022</c:v>
                </c:pt>
              </c:numCache>
            </c:numRef>
          </c:xVal>
          <c:yVal>
            <c:numRef>
              <c:f>Sheet1!$B$2:$B$24</c:f>
              <c:numCache>
                <c:formatCode>General</c:formatCode>
                <c:ptCount val="23"/>
                <c:pt idx="1">
                  <c:v>0.1</c:v>
                </c:pt>
                <c:pt idx="3">
                  <c:v>1</c:v>
                </c:pt>
                <c:pt idx="5">
                  <c:v>2</c:v>
                </c:pt>
                <c:pt idx="6">
                  <c:v>10</c:v>
                </c:pt>
                <c:pt idx="8">
                  <c:v>48</c:v>
                </c:pt>
                <c:pt idx="10">
                  <c:v>96</c:v>
                </c:pt>
                <c:pt idx="12">
                  <c:v>40</c:v>
                </c:pt>
                <c:pt idx="13">
                  <c:v>163</c:v>
                </c:pt>
                <c:pt idx="15">
                  <c:v>300</c:v>
                </c:pt>
                <c:pt idx="18">
                  <c:v>600</c:v>
                </c:pt>
                <c:pt idx="19">
                  <c:v>400</c:v>
                </c:pt>
                <c:pt idx="21">
                  <c:v>1200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7F-8B40-8EAD-271428AC7FA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Memory Bandwidth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Sheet1!$A$2:$A$24</c:f>
              <c:numCache>
                <c:formatCode>General</c:formatCode>
                <c:ptCount val="23"/>
                <c:pt idx="1">
                  <c:v>1995</c:v>
                </c:pt>
                <c:pt idx="2">
                  <c:v>1997</c:v>
                </c:pt>
                <c:pt idx="3">
                  <c:v>1998</c:v>
                </c:pt>
                <c:pt idx="4">
                  <c:v>2000</c:v>
                </c:pt>
                <c:pt idx="5">
                  <c:v>2001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2010</c:v>
                </c:pt>
                <c:pt idx="13">
                  <c:v>2011</c:v>
                </c:pt>
                <c:pt idx="14">
                  <c:v>2013</c:v>
                </c:pt>
                <c:pt idx="15">
                  <c:v>2014</c:v>
                </c:pt>
                <c:pt idx="16">
                  <c:v>2015</c:v>
                </c:pt>
                <c:pt idx="17">
                  <c:v>2016</c:v>
                </c:pt>
                <c:pt idx="18">
                  <c:v>2017</c:v>
                </c:pt>
                <c:pt idx="19">
                  <c:v>2018</c:v>
                </c:pt>
                <c:pt idx="20">
                  <c:v>2019</c:v>
                </c:pt>
                <c:pt idx="21">
                  <c:v>2020</c:v>
                </c:pt>
                <c:pt idx="22">
                  <c:v>2022</c:v>
                </c:pt>
              </c:numCache>
            </c:numRef>
          </c:xVal>
          <c:yVal>
            <c:numRef>
              <c:f>Sheet1!$C$2:$C$24</c:f>
              <c:numCache>
                <c:formatCode>General</c:formatCode>
                <c:ptCount val="23"/>
                <c:pt idx="1">
                  <c:v>2.1280000000000001</c:v>
                </c:pt>
                <c:pt idx="2">
                  <c:v>4.2</c:v>
                </c:pt>
                <c:pt idx="3">
                  <c:v>6.4</c:v>
                </c:pt>
                <c:pt idx="4">
                  <c:v>44.8</c:v>
                </c:pt>
                <c:pt idx="6">
                  <c:v>64</c:v>
                </c:pt>
                <c:pt idx="7">
                  <c:v>159</c:v>
                </c:pt>
                <c:pt idx="9">
                  <c:v>140.80000000000001</c:v>
                </c:pt>
                <c:pt idx="11">
                  <c:v>576</c:v>
                </c:pt>
                <c:pt idx="16">
                  <c:v>1024</c:v>
                </c:pt>
                <c:pt idx="17">
                  <c:v>2048</c:v>
                </c:pt>
                <c:pt idx="19">
                  <c:v>1344</c:v>
                </c:pt>
                <c:pt idx="22">
                  <c:v>6553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7F-8B40-8EAD-271428AC7F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97942719"/>
        <c:axId val="997982879"/>
      </c:scatterChart>
      <c:valAx>
        <c:axId val="997942719"/>
        <c:scaling>
          <c:orientation val="minMax"/>
          <c:max val="202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997982879"/>
        <c:crosses val="autoZero"/>
        <c:crossBetween val="midCat"/>
      </c:valAx>
      <c:valAx>
        <c:axId val="997982879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99794271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7DE782-7CB8-CE49-9FE6-332FC0BF988B}" type="datetimeFigureOut">
              <a:rPr lang="en-US" smtClean="0"/>
              <a:t>10/4/23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7D29D7-21AC-E944-A81C-222F34D87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1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11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42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7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74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20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41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27D7-FD64-41C9-B5AB-C385B0FB49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033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29D7-21AC-E944-A81C-222F34D872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694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F027D7-FD64-41C9-B5AB-C385B0FB4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35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lvl="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F027D7-FD64-41C9-B5AB-C385B0FB49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157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027D7-FD64-41C9-B5AB-C385B0FB49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175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29D7-21AC-E944-A81C-222F34D872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95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038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377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947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058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020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358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1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325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52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8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73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398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03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931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32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MRE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20%-30%</a:t>
            </a:r>
            <a:r>
              <a:rPr lang="zh-CN" altLang="en-US" dirty="0"/>
              <a:t> </a:t>
            </a:r>
            <a:r>
              <a:rPr lang="en-US" altLang="zh-CN" dirty="0"/>
              <a:t>acceptable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monitoring.</a:t>
            </a:r>
            <a:r>
              <a:rPr lang="zh-CN" altLang="en-US" dirty="0"/>
              <a:t> </a:t>
            </a:r>
            <a:r>
              <a:rPr lang="en-US" altLang="zh-CN" dirty="0"/>
              <a:t>Naturally,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r>
              <a:rPr lang="zh-CN" altLang="en-US" dirty="0"/>
              <a:t> </a:t>
            </a:r>
            <a:r>
              <a:rPr lang="en-US" altLang="zh-CN" dirty="0"/>
              <a:t>means</a:t>
            </a:r>
            <a:r>
              <a:rPr lang="zh-CN" altLang="en-US" dirty="0"/>
              <a:t> </a:t>
            </a:r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error,</a:t>
            </a:r>
            <a:r>
              <a:rPr lang="zh-CN" altLang="en-US" dirty="0"/>
              <a:t> </a:t>
            </a:r>
            <a:r>
              <a:rPr lang="en-US" altLang="zh-CN" dirty="0"/>
              <a:t>operator’s</a:t>
            </a:r>
            <a:r>
              <a:rPr lang="zh-CN" altLang="en-US" dirty="0"/>
              <a:t> </a:t>
            </a:r>
            <a:r>
              <a:rPr lang="en-US" altLang="zh-CN" dirty="0"/>
              <a:t>tradeoff.</a:t>
            </a:r>
            <a:r>
              <a:rPr lang="zh-CN" altLang="en-US" dirty="0"/>
              <a:t> </a:t>
            </a:r>
            <a:r>
              <a:rPr lang="en-US" altLang="zh-CN" dirty="0"/>
              <a:t>performance</a:t>
            </a:r>
            <a:r>
              <a:rPr lang="zh-CN" altLang="en-US" dirty="0"/>
              <a:t> </a:t>
            </a:r>
            <a:r>
              <a:rPr lang="en-US" altLang="zh-CN" dirty="0"/>
              <a:t>anomaly</a:t>
            </a:r>
            <a:r>
              <a:rPr lang="zh-CN" altLang="en-US" dirty="0"/>
              <a:t> </a:t>
            </a:r>
            <a:r>
              <a:rPr lang="en-US" altLang="zh-CN" dirty="0"/>
              <a:t>detection</a:t>
            </a:r>
            <a:r>
              <a:rPr lang="zh-CN" altLang="en-US" dirty="0"/>
              <a:t> </a:t>
            </a:r>
            <a:r>
              <a:rPr lang="en-US" altLang="zh-CN" dirty="0"/>
              <a:t>allows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20%,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</a:p>
          <a:p>
            <a:r>
              <a:rPr lang="en-US" altLang="zh-CN" dirty="0"/>
              <a:t>But,</a:t>
            </a:r>
            <a:r>
              <a:rPr lang="zh-CN" altLang="en-US" dirty="0"/>
              <a:t> </a:t>
            </a:r>
            <a:r>
              <a:rPr lang="en-US" altLang="zh-CN" dirty="0"/>
              <a:t>first,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compare</a:t>
            </a:r>
            <a:r>
              <a:rPr lang="zh-CN" altLang="en-US" dirty="0"/>
              <a:t> </a:t>
            </a:r>
            <a:r>
              <a:rPr lang="en-US" altLang="zh-CN" dirty="0"/>
              <a:t>against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477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comment:</a:t>
            </a:r>
            <a:r>
              <a:rPr lang="zh-CN" altLang="en-US" dirty="0"/>
              <a:t> </a:t>
            </a:r>
            <a:r>
              <a:rPr lang="en-US" altLang="zh-CN" dirty="0"/>
              <a:t>say</a:t>
            </a:r>
            <a:r>
              <a:rPr lang="zh-CN" altLang="en-US" dirty="0"/>
              <a:t> </a:t>
            </a:r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20%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enough.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these</a:t>
            </a:r>
            <a:r>
              <a:rPr lang="zh-CN" altLang="en-US" dirty="0"/>
              <a:t> </a:t>
            </a:r>
            <a:r>
              <a:rPr lang="en-US" altLang="zh-CN" dirty="0"/>
              <a:t>algorithm: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identify</a:t>
            </a:r>
            <a:r>
              <a:rPr lang="zh-CN" altLang="en-US" dirty="0"/>
              <a:t> </a:t>
            </a:r>
            <a:r>
              <a:rPr lang="en-US" altLang="zh-CN" dirty="0"/>
              <a:t>DDoS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worm</a:t>
            </a:r>
            <a:r>
              <a:rPr lang="zh-CN" altLang="en-US" dirty="0"/>
              <a:t> </a:t>
            </a:r>
            <a:r>
              <a:rPr lang="en-US" altLang="zh-CN" dirty="0"/>
              <a:t>spreader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port</a:t>
            </a:r>
            <a:r>
              <a:rPr lang="zh-CN" altLang="en-US" dirty="0"/>
              <a:t> </a:t>
            </a:r>
            <a:r>
              <a:rPr lang="en-US" altLang="zh-CN" dirty="0"/>
              <a:t>spreading</a:t>
            </a:r>
            <a:r>
              <a:rPr lang="zh-CN" altLang="en-US" dirty="0"/>
              <a:t> </a:t>
            </a:r>
            <a:r>
              <a:rPr lang="en-US" altLang="zh-CN" dirty="0"/>
              <a:t>attack,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fuzziness.</a:t>
            </a:r>
          </a:p>
          <a:p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8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520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418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1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147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376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29D7-21AC-E944-A81C-222F34D8723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613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317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15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95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414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492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117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0832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43332-2C6B-F148-AD2E-E427C41EE7C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390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7036E8-6A70-5742-9E51-BEBE5E9E734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04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49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EA2D61-3BFC-9A44-B580-A3AD5397B9B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454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8875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7078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43304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82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599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718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622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4793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02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411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3420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01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86620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1C3EB9-4AE0-8247-B179-ADB48EF3F389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9932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7D29D7-21AC-E944-A81C-222F34D8723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007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9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1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034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56F846-6B44-8F4E-AAFD-5974C8D751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8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DE59B-945C-35BE-59AB-B9D7AE40C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EF1AB-0D76-EA0A-8FE1-373B147B7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45A57-8B97-47DB-FFE0-BF5BA097F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7EA9C-356E-0A43-A809-0629B8BF0AAD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F6FBF-C80E-66DE-AF34-FE157B83D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C995A-D950-F7C6-A98F-C97568799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92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AD417-9E30-2720-90DD-C2FEA692E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982D9-021A-B2FB-7758-F50CB9D23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46011-7AA5-F31A-6D0A-6001329F3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953D-AACA-624C-A43C-B3026B02ADF3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94438E-BE74-0A44-2521-2154604B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56644-0385-90BC-F90A-AA79751D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84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B1FEF6-1876-BA1E-61AF-312878EF6F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EC899-E878-BA82-CB2E-D2C4E0C36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0854-95E8-7623-FF98-23FC2CF3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850CC-D0E3-CD43-BEF6-F68D2FF34A72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BDB4D-0EE4-F132-EDD6-72662F80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40082-D80A-54E1-4C99-A2AC054B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42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7680" y="1645920"/>
            <a:ext cx="11101917" cy="43891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592667" y="6356351"/>
            <a:ext cx="478367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CE1F0-28BF-A844-9B91-A150FCA372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1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5C09-FCB4-2C99-19D6-82F6A5E9B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D1E2-CC48-CC60-DEAB-81FC60EAD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DDCD8-70E8-0AC2-1061-8C1567D0D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8FA3B-9A94-6743-B698-55B629D21588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6494F5-E7AC-A269-402C-732B4CE2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E1258-3969-271F-59B3-CBA689108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90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F510C-83BB-767C-774F-98EE533C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BC44FD-CC8E-272D-E2C6-996A9A9B0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9DF00-F6C4-D267-23D5-AC2D8619D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EC998-89A3-254B-A1AF-9A455F862F50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3775B-9C68-5403-B624-FA47D9C0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ADDE1-EC4C-4821-2CFF-1946DD395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8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86207-07AE-DC06-1C21-0AA33FA0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957DD-7366-D561-5E0A-71ED014A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E6177-7AE1-BC20-A858-8988A9428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C86FA-9F51-606F-5BEF-283506F4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D114-7010-AF44-9AEB-545955D9C8E6}" type="datetime1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6A66F-EF80-93F4-7925-59F78379A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76CF8-1760-D7DE-7E5F-61AB6A69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68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1C661-489A-F57B-FFE9-2ABA8DACA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D6230-FAFB-7B79-5A4B-D9CCE8C50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69838-D61E-9AC4-64E9-2F5E85E6E2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898290-305A-16BD-813D-6F9EA7F8D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164BD9-0699-AF6E-9055-E39AF4507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05E2C3-7F1E-FD53-DD16-D72CFE367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9730C-66B0-014F-AAE3-688AA060CA6D}" type="datetime1">
              <a:rPr lang="en-US" smtClean="0"/>
              <a:t>10/4/23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45E830-DC4E-B99E-F7AF-23D978CBB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502C75-11A8-0D9A-4A3D-DC1E87B9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32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A23B-454A-0D13-10D8-0FE39397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CF17C8-F8DD-2C7D-0820-7F552671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AAC79-CA67-934A-AAE6-A0056EB9D3E7}" type="datetime1">
              <a:rPr lang="en-US" smtClean="0"/>
              <a:t>10/4/23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BAA103-04D1-E532-D336-3F0E2EDDB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6DCD56-6D66-6C25-B4F6-D17687ED0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0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A318DE-D279-ABAB-8150-A1D825DCD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0F3BF-DA34-F041-BDFB-D4D34CC20534}" type="datetime1">
              <a:rPr lang="en-US" smtClean="0"/>
              <a:t>10/4/23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8768A7-8269-B811-B012-D9CD6437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04AF7-68D8-76B6-5F60-DAB4E5E1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12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634AA-3FFE-E397-A221-1EE0FF700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3D4F0-AA25-B68B-FC38-30A74A461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A3FBED-E9C7-79AE-F4C1-FFFB39DDB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7B5C0B-F525-E81C-EA82-FE7C4D1C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C3756-EB2D-0745-A861-012CA1291D79}" type="datetime1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6AFCF-9FC9-3331-46BA-2A33171F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A0DC7-2395-B73F-B871-DB0995C58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7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7EB3-F08F-7141-0130-DBFCFBD7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E88BD8-3198-AE5D-4959-C92C80954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80870-A55E-FDFD-6263-288152FC9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FF025-24EA-9C97-303E-EEC9CBF21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B13E99-1FB4-8D4D-A3E9-E24C315447D0}" type="datetime1">
              <a:rPr lang="en-US" smtClean="0"/>
              <a:t>10/4/23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BE557-B694-7AC8-170D-85E176804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50ED3-D157-CCCD-647E-FEED64ED8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71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042C04-06E7-E470-2AB2-1DBCF0D7F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933C7-8CF1-B0D6-71DD-0B8B6FF28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44D8E-A2E9-1802-AA71-BD3210D622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7D44E-7C13-834C-9B92-79637FA6C825}" type="datetime1">
              <a:rPr lang="en-US" smtClean="0"/>
              <a:t>10/4/23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800C2-69DD-6F54-4AAF-5483B488D9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1096D-A746-1714-F29B-1BB292FD2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1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C28CF-9F6E-9746-8809-7A57EF73EA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8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List_of_interface_bit_rates" TargetMode="External"/><Relationship Id="rId5" Type="http://schemas.openxmlformats.org/officeDocument/2006/relationships/hyperlink" Target="https://medium.com/riselab/ai-and-memory-wall-2cb4265cb0b8" TargetMode="External"/><Relationship Id="rId4" Type="http://schemas.openxmlformats.org/officeDocument/2006/relationships/hyperlink" Target="https://www.nngroup.com/articles/law-of-bandwidth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microsoft.com/office/2007/relationships/hdphoto" Target="../media/hdphoto17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0.png"/><Relationship Id="rId18" Type="http://schemas.openxmlformats.org/officeDocument/2006/relationships/image" Target="../media/image20.png"/><Relationship Id="rId3" Type="http://schemas.openxmlformats.org/officeDocument/2006/relationships/image" Target="../media/image43.png"/><Relationship Id="rId21" Type="http://schemas.openxmlformats.org/officeDocument/2006/relationships/image" Target="../media/image23.svg"/><Relationship Id="rId7" Type="http://schemas.openxmlformats.org/officeDocument/2006/relationships/image" Target="../media/image44.png"/><Relationship Id="rId12" Type="http://schemas.microsoft.com/office/2007/relationships/hdphoto" Target="../media/hdphoto8.wdp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8.png"/><Relationship Id="rId24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microsoft.com/office/2007/relationships/hdphoto" Target="../media/hdphoto10.wdp"/><Relationship Id="rId23" Type="http://schemas.openxmlformats.org/officeDocument/2006/relationships/image" Target="../media/image25.svg"/><Relationship Id="rId10" Type="http://schemas.openxmlformats.org/officeDocument/2006/relationships/image" Target="../media/image47.svg"/><Relationship Id="rId19" Type="http://schemas.openxmlformats.org/officeDocument/2006/relationships/image" Target="../media/image21.svg"/><Relationship Id="rId4" Type="http://schemas.microsoft.com/office/2007/relationships/hdphoto" Target="../media/hdphoto18.wdp"/><Relationship Id="rId9" Type="http://schemas.openxmlformats.org/officeDocument/2006/relationships/image" Target="../media/image46.png"/><Relationship Id="rId14" Type="http://schemas.microsoft.com/office/2007/relationships/hdphoto" Target="../media/hdphoto19.wdp"/><Relationship Id="rId2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18" Type="http://schemas.openxmlformats.org/officeDocument/2006/relationships/image" Target="../media/image47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svg"/><Relationship Id="rId20" Type="http://schemas.microsoft.com/office/2007/relationships/hdphoto" Target="../media/hdphoto19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44.png"/><Relationship Id="rId10" Type="http://schemas.openxmlformats.org/officeDocument/2006/relationships/image" Target="../media/image55.svg"/><Relationship Id="rId19" Type="http://schemas.openxmlformats.org/officeDocument/2006/relationships/image" Target="../media/image30.pn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20.wdp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microsoft.com/office/2007/relationships/hdphoto" Target="../media/hdphoto20.wdp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13.jpeg"/><Relationship Id="rId10" Type="http://schemas.microsoft.com/office/2007/relationships/hdphoto" Target="../media/hdphoto7.wdp"/><Relationship Id="rId4" Type="http://schemas.openxmlformats.org/officeDocument/2006/relationships/image" Target="../media/image3.svg"/><Relationship Id="rId9" Type="http://schemas.openxmlformats.org/officeDocument/2006/relationships/image" Target="../media/image6.png"/><Relationship Id="rId1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18" Type="http://schemas.openxmlformats.org/officeDocument/2006/relationships/image" Target="../media/image20.png"/><Relationship Id="rId3" Type="http://schemas.openxmlformats.org/officeDocument/2006/relationships/image" Target="../media/image16.png"/><Relationship Id="rId21" Type="http://schemas.openxmlformats.org/officeDocument/2006/relationships/image" Target="../media/image23.svg"/><Relationship Id="rId7" Type="http://schemas.openxmlformats.org/officeDocument/2006/relationships/image" Target="../media/image46.png"/><Relationship Id="rId12" Type="http://schemas.microsoft.com/office/2007/relationships/hdphoto" Target="../media/hdphoto19.wdp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image" Target="../media/image30.png"/><Relationship Id="rId24" Type="http://schemas.openxmlformats.org/officeDocument/2006/relationships/image" Target="../media/image26.png"/><Relationship Id="rId5" Type="http://schemas.openxmlformats.org/officeDocument/2006/relationships/image" Target="../media/image44.png"/><Relationship Id="rId15" Type="http://schemas.microsoft.com/office/2007/relationships/hdphoto" Target="../media/hdphoto10.wdp"/><Relationship Id="rId23" Type="http://schemas.openxmlformats.org/officeDocument/2006/relationships/image" Target="../media/image25.svg"/><Relationship Id="rId10" Type="http://schemas.microsoft.com/office/2007/relationships/hdphoto" Target="../media/hdphoto8.wdp"/><Relationship Id="rId19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8.png"/><Relationship Id="rId14" Type="http://schemas.microsoft.com/office/2007/relationships/hdphoto" Target="../media/hdphoto18.wdp"/><Relationship Id="rId22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45.svg"/><Relationship Id="rId3" Type="http://schemas.openxmlformats.org/officeDocument/2006/relationships/image" Target="../media/image29.png"/><Relationship Id="rId21" Type="http://schemas.openxmlformats.org/officeDocument/2006/relationships/image" Target="../media/image80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27.svg"/><Relationship Id="rId20" Type="http://schemas.openxmlformats.org/officeDocument/2006/relationships/image" Target="../media/image4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microsoft.com/office/2007/relationships/hdphoto" Target="../media/hdphoto23.wdp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28.png"/><Relationship Id="rId10" Type="http://schemas.openxmlformats.org/officeDocument/2006/relationships/image" Target="../media/image21.svg"/><Relationship Id="rId19" Type="http://schemas.openxmlformats.org/officeDocument/2006/relationships/image" Target="../media/image46.png"/><Relationship Id="rId4" Type="http://schemas.microsoft.com/office/2007/relationships/hdphoto" Target="../media/hdphoto21.wdp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microsoft.com/office/2007/relationships/hdphoto" Target="../media/hdphoto2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microsoft.com/office/2007/relationships/hdphoto" Target="../media/hdphoto8.wdp"/><Relationship Id="rId18" Type="http://schemas.openxmlformats.org/officeDocument/2006/relationships/image" Target="../media/image22.png"/><Relationship Id="rId3" Type="http://schemas.openxmlformats.org/officeDocument/2006/relationships/image" Target="../media/image81.svg"/><Relationship Id="rId21" Type="http://schemas.openxmlformats.org/officeDocument/2006/relationships/image" Target="../media/image25.svg"/><Relationship Id="rId7" Type="http://schemas.openxmlformats.org/officeDocument/2006/relationships/image" Target="../media/image45.svg"/><Relationship Id="rId12" Type="http://schemas.openxmlformats.org/officeDocument/2006/relationships/image" Target="../media/image28.png"/><Relationship Id="rId17" Type="http://schemas.openxmlformats.org/officeDocument/2006/relationships/image" Target="../media/image21.svg"/><Relationship Id="rId2" Type="http://schemas.openxmlformats.org/officeDocument/2006/relationships/image" Target="../media/image1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microsoft.com/office/2007/relationships/hdphoto" Target="../media/hdphoto24.wdp"/><Relationship Id="rId5" Type="http://schemas.microsoft.com/office/2007/relationships/hdphoto" Target="../media/hdphoto19.wdp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82.png"/><Relationship Id="rId19" Type="http://schemas.openxmlformats.org/officeDocument/2006/relationships/image" Target="../media/image23.svg"/><Relationship Id="rId4" Type="http://schemas.openxmlformats.org/officeDocument/2006/relationships/image" Target="../media/image30.png"/><Relationship Id="rId9" Type="http://schemas.openxmlformats.org/officeDocument/2006/relationships/image" Target="../media/image47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svg"/><Relationship Id="rId11" Type="http://schemas.openxmlformats.org/officeDocument/2006/relationships/image" Target="../media/image86.png"/><Relationship Id="rId5" Type="http://schemas.openxmlformats.org/officeDocument/2006/relationships/image" Target="../media/image16.png"/><Relationship Id="rId10" Type="http://schemas.openxmlformats.org/officeDocument/2006/relationships/image" Target="../media/image12.jpe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16.png"/><Relationship Id="rId7" Type="http://schemas.openxmlformats.org/officeDocument/2006/relationships/image" Target="../media/image46.png"/><Relationship Id="rId12" Type="http://schemas.microsoft.com/office/2007/relationships/hdphoto" Target="../media/hdphoto19.wdp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image" Target="../media/image30.png"/><Relationship Id="rId5" Type="http://schemas.openxmlformats.org/officeDocument/2006/relationships/image" Target="../media/image44.png"/><Relationship Id="rId10" Type="http://schemas.microsoft.com/office/2007/relationships/hdphoto" Target="../media/hdphoto8.wdp"/><Relationship Id="rId4" Type="http://schemas.openxmlformats.org/officeDocument/2006/relationships/image" Target="../media/image81.svg"/><Relationship Id="rId9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17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microsoft.com/office/2007/relationships/hdphoto" Target="../media/hdphoto9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6.wdp"/><Relationship Id="rId5" Type="http://schemas.microsoft.com/office/2007/relationships/hdphoto" Target="../media/hdphoto25.wdp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microsoft.com/office/2007/relationships/hdphoto" Target="../media/hdphoto27.wdp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18" Type="http://schemas.microsoft.com/office/2007/relationships/hdphoto" Target="../media/hdphoto11.wdp"/><Relationship Id="rId26" Type="http://schemas.openxmlformats.org/officeDocument/2006/relationships/image" Target="../media/image36.png"/><Relationship Id="rId3" Type="http://schemas.openxmlformats.org/officeDocument/2006/relationships/image" Target="../media/image16.png"/><Relationship Id="rId21" Type="http://schemas.openxmlformats.org/officeDocument/2006/relationships/image" Target="../media/image33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17" Type="http://schemas.openxmlformats.org/officeDocument/2006/relationships/image" Target="../media/image31.png"/><Relationship Id="rId25" Type="http://schemas.microsoft.com/office/2007/relationships/hdphoto" Target="../media/hdphoto14.wdp"/><Relationship Id="rId2" Type="http://schemas.openxmlformats.org/officeDocument/2006/relationships/notesSlide" Target="../notesSlides/notesSlide6.xml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29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24" Type="http://schemas.openxmlformats.org/officeDocument/2006/relationships/image" Target="../media/image35.png"/><Relationship Id="rId32" Type="http://schemas.microsoft.com/office/2007/relationships/hdphoto" Target="../media/hdphoto16.wdp"/><Relationship Id="rId5" Type="http://schemas.openxmlformats.org/officeDocument/2006/relationships/image" Target="../media/image18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openxmlformats.org/officeDocument/2006/relationships/image" Target="../media/image23.svg"/><Relationship Id="rId19" Type="http://schemas.openxmlformats.org/officeDocument/2006/relationships/image" Target="../media/image32.png"/><Relationship Id="rId31" Type="http://schemas.openxmlformats.org/officeDocument/2006/relationships/image" Target="../media/image29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Relationship Id="rId14" Type="http://schemas.openxmlformats.org/officeDocument/2006/relationships/image" Target="../media/image27.svg"/><Relationship Id="rId22" Type="http://schemas.microsoft.com/office/2007/relationships/hdphoto" Target="../media/hdphoto13.wdp"/><Relationship Id="rId27" Type="http://schemas.microsoft.com/office/2007/relationships/hdphoto" Target="../media/hdphoto15.wdp"/><Relationship Id="rId30" Type="http://schemas.openxmlformats.org/officeDocument/2006/relationships/image" Target="../media/image3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1.sv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sv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17.sv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3.png"/><Relationship Id="rId18" Type="http://schemas.openxmlformats.org/officeDocument/2006/relationships/image" Target="../media/image20.png"/><Relationship Id="rId3" Type="http://schemas.openxmlformats.org/officeDocument/2006/relationships/image" Target="../media/image16.png"/><Relationship Id="rId21" Type="http://schemas.openxmlformats.org/officeDocument/2006/relationships/image" Target="../media/image23.svg"/><Relationship Id="rId7" Type="http://schemas.openxmlformats.org/officeDocument/2006/relationships/image" Target="../media/image46.png"/><Relationship Id="rId12" Type="http://schemas.microsoft.com/office/2007/relationships/hdphoto" Target="../media/hdphoto19.wdp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svg"/><Relationship Id="rId11" Type="http://schemas.openxmlformats.org/officeDocument/2006/relationships/image" Target="../media/image30.png"/><Relationship Id="rId24" Type="http://schemas.openxmlformats.org/officeDocument/2006/relationships/image" Target="../media/image26.png"/><Relationship Id="rId5" Type="http://schemas.openxmlformats.org/officeDocument/2006/relationships/image" Target="../media/image44.png"/><Relationship Id="rId15" Type="http://schemas.microsoft.com/office/2007/relationships/hdphoto" Target="../media/hdphoto10.wdp"/><Relationship Id="rId23" Type="http://schemas.openxmlformats.org/officeDocument/2006/relationships/image" Target="../media/image25.svg"/><Relationship Id="rId10" Type="http://schemas.microsoft.com/office/2007/relationships/hdphoto" Target="../media/hdphoto8.wdp"/><Relationship Id="rId19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8.png"/><Relationship Id="rId14" Type="http://schemas.microsoft.com/office/2007/relationships/hdphoto" Target="../media/hdphoto18.wdp"/><Relationship Id="rId22" Type="http://schemas.openxmlformats.org/officeDocument/2006/relationships/image" Target="../media/image2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6B4A-5B77-9FE1-15D5-1080BD9A0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4527"/>
            <a:ext cx="9144000" cy="26263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zh-CN" sz="4400" dirty="0"/>
              <a:t>Designing Compact Data Structures for</a:t>
            </a:r>
            <a:br>
              <a:rPr lang="en-US" altLang="zh-CN" sz="4400" dirty="0"/>
            </a:br>
            <a:r>
              <a:rPr lang="en-US" altLang="zh-CN" sz="4400" dirty="0"/>
              <a:t>Network Measurement and Control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F660D5-04A4-AFD1-925A-86700F4083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7680"/>
            <a:ext cx="9144000" cy="2266298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sz="3200" dirty="0" err="1"/>
              <a:t>Xiaoqi</a:t>
            </a:r>
            <a:r>
              <a:rPr lang="zh-CN" altLang="en-US" sz="3200" dirty="0"/>
              <a:t> </a:t>
            </a:r>
            <a:r>
              <a:rPr lang="en-US" altLang="zh-CN" sz="3200" dirty="0"/>
              <a:t>Chen,</a:t>
            </a:r>
            <a:r>
              <a:rPr lang="zh-CN" altLang="en-US" sz="3200" dirty="0"/>
              <a:t> </a:t>
            </a:r>
            <a:r>
              <a:rPr lang="en-US" altLang="zh-CN" sz="3200" dirty="0"/>
              <a:t>FPO</a:t>
            </a:r>
            <a:br>
              <a:rPr lang="en-US" altLang="zh-CN" sz="3200" dirty="0"/>
            </a:br>
            <a:r>
              <a:rPr lang="en-US" altLang="zh-CN" sz="3200" dirty="0"/>
              <a:t>Oct</a:t>
            </a:r>
            <a:r>
              <a:rPr lang="zh-CN" altLang="en-US" sz="3200" dirty="0"/>
              <a:t> </a:t>
            </a:r>
            <a:r>
              <a:rPr lang="en-US" altLang="zh-CN" sz="3200" dirty="0"/>
              <a:t>4</a:t>
            </a:r>
            <a:r>
              <a:rPr lang="en-US" altLang="zh-CN" sz="3200" baseline="30000" dirty="0"/>
              <a:t>th</a:t>
            </a:r>
            <a:r>
              <a:rPr lang="en-US" altLang="zh-CN" sz="3200" dirty="0"/>
              <a:t>,</a:t>
            </a:r>
            <a:r>
              <a:rPr lang="zh-CN" altLang="en-US" sz="3200" dirty="0"/>
              <a:t> </a:t>
            </a:r>
            <a:r>
              <a:rPr lang="en-US" altLang="zh-CN" sz="3200" dirty="0"/>
              <a:t>2023</a:t>
            </a:r>
          </a:p>
          <a:p>
            <a:br>
              <a:rPr lang="en-US" altLang="zh-CN" sz="3200" dirty="0"/>
            </a:br>
            <a:r>
              <a:rPr lang="en-US" altLang="zh-CN" sz="3200" dirty="0"/>
              <a:t>Advisor: Prof. Jennifer Rexford, </a:t>
            </a:r>
          </a:p>
          <a:p>
            <a:r>
              <a:rPr lang="en-US" altLang="zh-CN" sz="3200" dirty="0"/>
              <a:t>Reader: Prof. Mark Braverman, Prof. </a:t>
            </a:r>
            <a:r>
              <a:rPr lang="en-US" altLang="zh-CN" sz="3200" dirty="0" err="1"/>
              <a:t>Minlan</a:t>
            </a:r>
            <a:r>
              <a:rPr lang="en-US" altLang="zh-CN" sz="3200" dirty="0"/>
              <a:t> Yu.</a:t>
            </a:r>
          </a:p>
          <a:p>
            <a:r>
              <a:rPr lang="en-US" altLang="zh-CN" sz="3200" dirty="0"/>
              <a:t>Non-Reader: Prof. David Walker, Prof. Maria </a:t>
            </a:r>
            <a:r>
              <a:rPr lang="en-US" altLang="zh-CN" sz="3200" dirty="0" err="1"/>
              <a:t>Apostolaki</a:t>
            </a:r>
            <a:endParaRPr lang="en-US" sz="3200" dirty="0"/>
          </a:p>
        </p:txBody>
      </p:sp>
      <p:pic>
        <p:nvPicPr>
          <p:cNvPr id="4" name="Picture 4" descr="“princeton university logo”的图片搜索结果">
            <a:extLst>
              <a:ext uri="{FF2B5EF4-FFF2-40B4-BE49-F238E27FC236}">
                <a16:creationId xmlns:a16="http://schemas.microsoft.com/office/drawing/2014/main" id="{A77F9CE6-BE2F-E8A2-BB58-F0301D384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8" b="20527"/>
          <a:stretch/>
        </p:blipFill>
        <p:spPr bwMode="auto">
          <a:xfrm>
            <a:off x="4464971" y="5510771"/>
            <a:ext cx="3262057" cy="103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397281-B767-EC86-9ABE-EC2719BC9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4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C9CEF6B-5365-5699-66BA-F7D22A905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-2764555" y="-174172"/>
            <a:ext cx="30261454" cy="1728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E83DC85-DAC3-0CE6-4159-B2A81EC5332D}"/>
              </a:ext>
            </a:extLst>
          </p:cNvPr>
          <p:cNvGrpSpPr/>
          <p:nvPr/>
        </p:nvGrpSpPr>
        <p:grpSpPr>
          <a:xfrm>
            <a:off x="2505700" y="4363915"/>
            <a:ext cx="5392248" cy="2431735"/>
            <a:chOff x="2344130" y="2686331"/>
            <a:chExt cx="1514636" cy="620957"/>
          </a:xfrm>
        </p:grpSpPr>
        <p:sp>
          <p:nvSpPr>
            <p:cNvPr id="32" name="Bevel 31">
              <a:extLst>
                <a:ext uri="{FF2B5EF4-FFF2-40B4-BE49-F238E27FC236}">
                  <a16:creationId xmlns:a16="http://schemas.microsoft.com/office/drawing/2014/main" id="{67E54CD4-9E72-A1FF-33AF-5C045CD96921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  <a:gradFill>
              <a:gsLst>
                <a:gs pos="0">
                  <a:schemeClr val="accent5">
                    <a:lumMod val="110000"/>
                    <a:satMod val="105000"/>
                    <a:tint val="67000"/>
                    <a:alpha val="50000"/>
                  </a:schemeClr>
                </a:gs>
                <a:gs pos="50000">
                  <a:schemeClr val="accent5">
                    <a:lumMod val="105000"/>
                    <a:satMod val="103000"/>
                    <a:tint val="73000"/>
                    <a:alpha val="50000"/>
                  </a:schemeClr>
                </a:gs>
                <a:gs pos="100000">
                  <a:schemeClr val="accent5">
                    <a:lumMod val="105000"/>
                    <a:satMod val="109000"/>
                    <a:tint val="81000"/>
                    <a:alpha val="50000"/>
                  </a:schemeClr>
                </a:gs>
              </a:gsLst>
            </a:gra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3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16E2B533-202B-D07A-DC4B-0316AFC5F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8029CF-C25B-4EEF-D9A7-B1AF8D62D65B}"/>
              </a:ext>
            </a:extLst>
          </p:cNvPr>
          <p:cNvGrpSpPr/>
          <p:nvPr/>
        </p:nvGrpSpPr>
        <p:grpSpPr>
          <a:xfrm>
            <a:off x="2505700" y="7185337"/>
            <a:ext cx="5392248" cy="2431735"/>
            <a:chOff x="2344130" y="2686331"/>
            <a:chExt cx="1514636" cy="620957"/>
          </a:xfrm>
        </p:grpSpPr>
        <p:sp>
          <p:nvSpPr>
            <p:cNvPr id="35" name="Bevel 34">
              <a:extLst>
                <a:ext uri="{FF2B5EF4-FFF2-40B4-BE49-F238E27FC236}">
                  <a16:creationId xmlns:a16="http://schemas.microsoft.com/office/drawing/2014/main" id="{604010A0-721E-9106-1841-4A7BED107204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6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B0F91BA8-09AD-3348-6ADA-41917F139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C13099-5213-9BF9-FC9B-CBCD9B02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Main</a:t>
            </a:r>
            <a:r>
              <a:rPr lang="zh-CN" altLang="en-US" dirty="0"/>
              <a:t> </a:t>
            </a:r>
            <a:r>
              <a:rPr lang="en-US" altLang="zh-CN" dirty="0"/>
              <a:t>challenge: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constraints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3100-706D-85F4-D1E8-AB4D14AD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10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0368A-5AA0-255F-3829-94B4678A2069}"/>
              </a:ext>
            </a:extLst>
          </p:cNvPr>
          <p:cNvSpPr/>
          <p:nvPr/>
        </p:nvSpPr>
        <p:spPr>
          <a:xfrm>
            <a:off x="11509019" y="4750966"/>
            <a:ext cx="5172735" cy="1524272"/>
          </a:xfrm>
          <a:prstGeom prst="rect">
            <a:avLst/>
          </a:prstGeom>
          <a:solidFill>
            <a:schemeClr val="accent1">
              <a:alpha val="20155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/>
              <a:t>Queue</a:t>
            </a:r>
            <a:endParaRPr lang="en-US" sz="4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BA45B1-E91D-85AC-D066-EC9A2EA5CA1D}"/>
              </a:ext>
            </a:extLst>
          </p:cNvPr>
          <p:cNvGrpSpPr/>
          <p:nvPr/>
        </p:nvGrpSpPr>
        <p:grpSpPr>
          <a:xfrm>
            <a:off x="8099851" y="4009579"/>
            <a:ext cx="3248153" cy="7012648"/>
            <a:chOff x="3492709" y="1810610"/>
            <a:chExt cx="1843790" cy="3446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AA857BF-366A-0FF8-1ED8-60CB7A2B7386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110000"/>
                    <a:satMod val="105000"/>
                    <a:tint val="67000"/>
                    <a:alpha val="39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</a:gra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2B8FC764-6814-59B1-6147-6302F901778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C6021464-5DD8-FBC4-9393-C38D874A7E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A8AB063-BE53-EFF7-1B95-1177BE51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515"/>
            <a:ext cx="11353800" cy="1325562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Limited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(compared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amount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traffic)</a:t>
            </a:r>
          </a:p>
          <a:p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b="1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constant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addresses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packet…</a:t>
            </a:r>
            <a:endParaRPr lang="en-US" dirty="0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CC7D38B8-886A-B778-6802-07806419E80B}"/>
              </a:ext>
            </a:extLst>
          </p:cNvPr>
          <p:cNvSpPr/>
          <p:nvPr/>
        </p:nvSpPr>
        <p:spPr>
          <a:xfrm>
            <a:off x="3577747" y="2649358"/>
            <a:ext cx="3248153" cy="1509915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800" dirty="0"/>
              <a:t>Memory</a:t>
            </a:r>
            <a:endParaRPr lang="en-US" sz="4800" dirty="0"/>
          </a:p>
        </p:txBody>
      </p:sp>
      <p:sp>
        <p:nvSpPr>
          <p:cNvPr id="47" name="Left-Right Arrow 46">
            <a:extLst>
              <a:ext uri="{FF2B5EF4-FFF2-40B4-BE49-F238E27FC236}">
                <a16:creationId xmlns:a16="http://schemas.microsoft.com/office/drawing/2014/main" id="{D665CDAC-541F-1024-382E-66670962C7A4}"/>
              </a:ext>
            </a:extLst>
          </p:cNvPr>
          <p:cNvSpPr/>
          <p:nvPr/>
        </p:nvSpPr>
        <p:spPr>
          <a:xfrm rot="16200000">
            <a:off x="4867775" y="4196372"/>
            <a:ext cx="668096" cy="443330"/>
          </a:xfrm>
          <a:prstGeom prst="leftRightArrow">
            <a:avLst/>
          </a:prstGeom>
          <a:solidFill>
            <a:srgbClr val="ED3E1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B5B93F27-CC39-C030-EDC2-35B973C198A0}"/>
              </a:ext>
            </a:extLst>
          </p:cNvPr>
          <p:cNvSpPr/>
          <p:nvPr/>
        </p:nvSpPr>
        <p:spPr>
          <a:xfrm>
            <a:off x="-407153" y="4423723"/>
            <a:ext cx="2716355" cy="2312118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4800" dirty="0"/>
              <a:t>Ingress</a:t>
            </a:r>
            <a:endParaRPr lang="en-US" sz="4800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C9A2F6C-A019-7E35-6364-7DBCD5872A19}"/>
              </a:ext>
            </a:extLst>
          </p:cNvPr>
          <p:cNvSpPr/>
          <p:nvPr/>
        </p:nvSpPr>
        <p:spPr>
          <a:xfrm>
            <a:off x="-407153" y="7245145"/>
            <a:ext cx="2716355" cy="2312118"/>
          </a:xfrm>
          <a:prstGeom prst="rightArrow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4800" dirty="0"/>
              <a:t>Ingress</a:t>
            </a:r>
            <a:endParaRPr lang="en-US" sz="48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6AC13B-2D59-8FDD-7E3D-6294D55107A7}"/>
              </a:ext>
            </a:extLst>
          </p:cNvPr>
          <p:cNvSpPr/>
          <p:nvPr/>
        </p:nvSpPr>
        <p:spPr>
          <a:xfrm>
            <a:off x="11509019" y="8169126"/>
            <a:ext cx="5172735" cy="152427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dirty="0"/>
              <a:t>Queue</a:t>
            </a:r>
            <a:endParaRPr lang="en-US" sz="4800" dirty="0"/>
          </a:p>
        </p:txBody>
      </p:sp>
      <p:sp>
        <p:nvSpPr>
          <p:cNvPr id="20" name="Rectangular Callout 19">
            <a:extLst>
              <a:ext uri="{FF2B5EF4-FFF2-40B4-BE49-F238E27FC236}">
                <a16:creationId xmlns:a16="http://schemas.microsoft.com/office/drawing/2014/main" id="{ECC655DC-7292-9546-D2AF-90D0079B0A88}"/>
              </a:ext>
            </a:extLst>
          </p:cNvPr>
          <p:cNvSpPr/>
          <p:nvPr/>
        </p:nvSpPr>
        <p:spPr>
          <a:xfrm>
            <a:off x="7239515" y="2377976"/>
            <a:ext cx="4538870" cy="1609551"/>
          </a:xfrm>
          <a:prstGeom prst="wedgeRectCallout">
            <a:avLst>
              <a:gd name="adj1" fmla="val -93971"/>
              <a:gd name="adj2" fmla="val 73615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Limited</a:t>
            </a:r>
            <a:r>
              <a:rPr lang="zh-CN" altLang="en-US" sz="3200" dirty="0"/>
              <a:t> </a:t>
            </a:r>
            <a:r>
              <a:rPr lang="en-US" altLang="zh-CN" sz="3200" dirty="0"/>
              <a:t>bandwidth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updating</a:t>
            </a:r>
            <a:r>
              <a:rPr lang="zh-CN" altLang="en-US" sz="3200" dirty="0"/>
              <a:t> </a:t>
            </a:r>
            <a:r>
              <a:rPr lang="en-US" altLang="zh-CN" sz="3200" dirty="0"/>
              <a:t>memory</a:t>
            </a:r>
            <a:endParaRPr lang="en-US" sz="3200" dirty="0"/>
          </a:p>
        </p:txBody>
      </p:sp>
      <p:sp>
        <p:nvSpPr>
          <p:cNvPr id="21" name="Rectangular Callout 20">
            <a:extLst>
              <a:ext uri="{FF2B5EF4-FFF2-40B4-BE49-F238E27FC236}">
                <a16:creationId xmlns:a16="http://schemas.microsoft.com/office/drawing/2014/main" id="{55242F09-2BF0-6927-A83C-CEACC234C266}"/>
              </a:ext>
            </a:extLst>
          </p:cNvPr>
          <p:cNvSpPr/>
          <p:nvPr/>
        </p:nvSpPr>
        <p:spPr>
          <a:xfrm>
            <a:off x="1879173" y="5095318"/>
            <a:ext cx="4538870" cy="1609551"/>
          </a:xfrm>
          <a:prstGeom prst="wedgeRectCallout">
            <a:avLst>
              <a:gd name="adj1" fmla="val -77766"/>
              <a:gd name="adj2" fmla="val -190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High</a:t>
            </a:r>
            <a:r>
              <a:rPr lang="zh-CN" altLang="en-US" sz="3200" dirty="0"/>
              <a:t> </a:t>
            </a:r>
            <a:r>
              <a:rPr lang="en-US" altLang="zh-CN" sz="3200" dirty="0"/>
              <a:t>bandwidth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reading/writing</a:t>
            </a:r>
            <a:r>
              <a:rPr lang="zh-CN" altLang="en-US" sz="3200" dirty="0"/>
              <a:t> </a:t>
            </a:r>
            <a:r>
              <a:rPr lang="en-US" altLang="zh-CN" sz="3200" dirty="0"/>
              <a:t>packets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30082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F556-04B4-5BBB-6543-5A077220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81"/>
            <a:ext cx="10515600" cy="1325563"/>
          </a:xfrm>
        </p:spPr>
        <p:txBody>
          <a:bodyPr/>
          <a:lstStyle/>
          <a:p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bottleneck:</a:t>
            </a:r>
            <a:r>
              <a:rPr lang="zh-CN" altLang="en-US" dirty="0"/>
              <a:t> </a:t>
            </a:r>
            <a:r>
              <a:rPr lang="en-US" altLang="zh-CN" dirty="0"/>
              <a:t>“Moore’s</a:t>
            </a:r>
            <a:r>
              <a:rPr lang="zh-CN" altLang="en-US" dirty="0"/>
              <a:t> </a:t>
            </a:r>
            <a:r>
              <a:rPr lang="en-US" altLang="zh-CN" dirty="0"/>
              <a:t>law”?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649FF-8C9D-8BE4-5B24-B6570626F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96FFE5B3-2DD2-3E2B-203A-188A328C74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26383"/>
          <a:ext cx="10515600" cy="4702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939294-D1F8-C8DA-61F5-B4D03D997191}"/>
              </a:ext>
            </a:extLst>
          </p:cNvPr>
          <p:cNvCxnSpPr>
            <a:cxnSpLocks/>
          </p:cNvCxnSpPr>
          <p:nvPr/>
        </p:nvCxnSpPr>
        <p:spPr>
          <a:xfrm flipV="1">
            <a:off x="2388637" y="2502040"/>
            <a:ext cx="8322906" cy="2733869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7CC50D4-F736-B1A2-AF17-D3A3BC923704}"/>
              </a:ext>
            </a:extLst>
          </p:cNvPr>
          <p:cNvCxnSpPr>
            <a:cxnSpLocks/>
          </p:cNvCxnSpPr>
          <p:nvPr/>
        </p:nvCxnSpPr>
        <p:spPr>
          <a:xfrm flipV="1">
            <a:off x="2336725" y="2419037"/>
            <a:ext cx="8374818" cy="1981818"/>
          </a:xfrm>
          <a:prstGeom prst="line">
            <a:avLst/>
          </a:prstGeom>
          <a:ln w="317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8CC3EAE-F6ED-10A6-86A7-4180A8287259}"/>
              </a:ext>
            </a:extLst>
          </p:cNvPr>
          <p:cNvSpPr txBox="1"/>
          <p:nvPr/>
        </p:nvSpPr>
        <p:spPr>
          <a:xfrm rot="16200000">
            <a:off x="-723886" y="3358583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Gbit/s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D10DFE-B7AE-23D3-B34A-D4D49008DC77}"/>
              </a:ext>
            </a:extLst>
          </p:cNvPr>
          <p:cNvSpPr txBox="1"/>
          <p:nvPr/>
        </p:nvSpPr>
        <p:spPr>
          <a:xfrm>
            <a:off x="5178490" y="5916108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Year</a:t>
            </a:r>
            <a:endParaRPr lang="en-US" sz="32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A1DBAF-843B-7B12-82AE-8A5AE5473EE7}"/>
              </a:ext>
            </a:extLst>
          </p:cNvPr>
          <p:cNvSpPr txBox="1"/>
          <p:nvPr/>
        </p:nvSpPr>
        <p:spPr>
          <a:xfrm>
            <a:off x="8372692" y="4284753"/>
            <a:ext cx="3835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Sources:</a:t>
            </a:r>
            <a:br>
              <a:rPr lang="en-US" altLang="zh-CN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1.</a:t>
            </a: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Nielsen Norman Group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.</a:t>
            </a:r>
            <a:r>
              <a:rPr lang="zh-CN" alt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br>
              <a:rPr lang="en-US" altLang="zh-CN" dirty="0">
                <a:solidFill>
                  <a:schemeClr val="bg2">
                    <a:lumMod val="75000"/>
                  </a:schemeClr>
                </a:solidFill>
              </a:rPr>
            </a:b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2.</a:t>
            </a:r>
            <a:r>
              <a:rPr lang="zh-CN" alt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Amir </a:t>
            </a:r>
            <a:r>
              <a:rPr lang="en-US" altLang="zh-CN" dirty="0" err="1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Gholami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Riselab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.</a:t>
            </a:r>
          </a:p>
          <a:p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3.</a:t>
            </a:r>
            <a:r>
              <a:rPr lang="zh-CN" altLang="en-US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Wikipedia:</a:t>
            </a:r>
            <a:r>
              <a:rPr lang="zh-CN" altLang="en-US" dirty="0">
                <a:solidFill>
                  <a:schemeClr val="bg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ist of interface bit rates</a:t>
            </a:r>
            <a:r>
              <a:rPr lang="en-US" altLang="zh-CN" dirty="0">
                <a:solidFill>
                  <a:schemeClr val="bg2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E120FE-218C-7FFA-C605-C6E1CEFC2F35}"/>
              </a:ext>
            </a:extLst>
          </p:cNvPr>
          <p:cNvSpPr txBox="1"/>
          <p:nvPr/>
        </p:nvSpPr>
        <p:spPr>
          <a:xfrm>
            <a:off x="8035017" y="2428460"/>
            <a:ext cx="10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HBM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281B71-E057-41BC-F3C3-87DA7CFEB0F6}"/>
              </a:ext>
            </a:extLst>
          </p:cNvPr>
          <p:cNvSpPr txBox="1"/>
          <p:nvPr/>
        </p:nvSpPr>
        <p:spPr>
          <a:xfrm>
            <a:off x="8963317" y="2351783"/>
            <a:ext cx="10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GDDR6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3A14B8-6E6B-F999-D8F4-16B19C50C451}"/>
              </a:ext>
            </a:extLst>
          </p:cNvPr>
          <p:cNvSpPr txBox="1"/>
          <p:nvPr/>
        </p:nvSpPr>
        <p:spPr>
          <a:xfrm>
            <a:off x="10077000" y="1998322"/>
            <a:ext cx="10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HBM3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347FA3-4E76-234C-1506-2FBF4612563D}"/>
              </a:ext>
            </a:extLst>
          </p:cNvPr>
          <p:cNvSpPr txBox="1"/>
          <p:nvPr/>
        </p:nvSpPr>
        <p:spPr>
          <a:xfrm>
            <a:off x="3820037" y="3728543"/>
            <a:ext cx="10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DDR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4CF602-096D-FF48-FCBC-AB7FF28B9D09}"/>
              </a:ext>
            </a:extLst>
          </p:cNvPr>
          <p:cNvSpPr txBox="1"/>
          <p:nvPr/>
        </p:nvSpPr>
        <p:spPr>
          <a:xfrm>
            <a:off x="2389429" y="4069048"/>
            <a:ext cx="10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EDO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CCAFCE-8D53-68B7-1CA0-B9558DE8E098}"/>
              </a:ext>
            </a:extLst>
          </p:cNvPr>
          <p:cNvSpPr txBox="1"/>
          <p:nvPr/>
        </p:nvSpPr>
        <p:spPr>
          <a:xfrm>
            <a:off x="3223840" y="3794564"/>
            <a:ext cx="10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SDRAM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04B55F-EAEB-34DC-8E7F-A3A03515B889}"/>
              </a:ext>
            </a:extLst>
          </p:cNvPr>
          <p:cNvSpPr txBox="1"/>
          <p:nvPr/>
        </p:nvSpPr>
        <p:spPr>
          <a:xfrm>
            <a:off x="5546144" y="3003520"/>
            <a:ext cx="100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2"/>
                </a:solidFill>
              </a:rPr>
              <a:t>GDDR3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728FF1-B783-B22E-4336-0D49AB5326AB}"/>
              </a:ext>
            </a:extLst>
          </p:cNvPr>
          <p:cNvSpPr txBox="1"/>
          <p:nvPr/>
        </p:nvSpPr>
        <p:spPr>
          <a:xfrm>
            <a:off x="2249145" y="4834088"/>
            <a:ext cx="1353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/>
                </a:solidFill>
              </a:rPr>
              <a:t>100base-X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BEC1583-CB1A-1975-F404-9379EF812CC5}"/>
              </a:ext>
            </a:extLst>
          </p:cNvPr>
          <p:cNvSpPr txBox="1"/>
          <p:nvPr/>
        </p:nvSpPr>
        <p:spPr>
          <a:xfrm>
            <a:off x="3884807" y="4508828"/>
            <a:ext cx="1440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solidFill>
                  <a:schemeClr val="accent1"/>
                </a:solidFill>
              </a:rPr>
              <a:t>Infiniband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SDR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0799FB-179C-8006-D46D-7E266FA6FBD2}"/>
              </a:ext>
            </a:extLst>
          </p:cNvPr>
          <p:cNvSpPr txBox="1"/>
          <p:nvPr/>
        </p:nvSpPr>
        <p:spPr>
          <a:xfrm>
            <a:off x="9313655" y="2840903"/>
            <a:ext cx="144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err="1">
                <a:solidFill>
                  <a:schemeClr val="accent1"/>
                </a:solidFill>
              </a:rPr>
              <a:t>Infiniband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NDR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E2068C4-7D9E-28ED-6F5C-6077F1A37BC2}"/>
              </a:ext>
            </a:extLst>
          </p:cNvPr>
          <p:cNvSpPr txBox="1"/>
          <p:nvPr/>
        </p:nvSpPr>
        <p:spPr>
          <a:xfrm>
            <a:off x="8858853" y="3200905"/>
            <a:ext cx="1207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accent1"/>
                </a:solidFill>
              </a:rPr>
              <a:t>400GbE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7138852-8818-1379-BD4D-941A5FAE19B0}"/>
              </a:ext>
            </a:extLst>
          </p:cNvPr>
          <p:cNvSpPr/>
          <p:nvPr/>
        </p:nvSpPr>
        <p:spPr>
          <a:xfrm>
            <a:off x="2979680" y="3025920"/>
            <a:ext cx="6683895" cy="12588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Memory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access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is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becoming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expensive!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</a:rPr>
              <a:t>Network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speed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grows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45%-50%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annually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</a:rPr>
              <a:t>Memory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bandwidth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only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grows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33%-40%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annually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2477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Bridge Clip Art, Download Free Bridge Clip Art png images, Free  ClipArts on Clipart Library">
            <a:extLst>
              <a:ext uri="{FF2B5EF4-FFF2-40B4-BE49-F238E27FC236}">
                <a16:creationId xmlns:a16="http://schemas.microsoft.com/office/drawing/2014/main" id="{A87F482C-0D05-55D4-A6B4-DE730B920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58" y="2838162"/>
            <a:ext cx="2839930" cy="175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C53CA3-1D76-C462-2B74-F5ECAA8E0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gap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theory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practice…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3AAA8-94CF-708C-104B-EB6DA7FA3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660691"/>
            <a:ext cx="3785666" cy="823912"/>
          </a:xfrm>
        </p:spPr>
        <p:txBody>
          <a:bodyPr>
            <a:noAutofit/>
          </a:bodyPr>
          <a:lstStyle/>
          <a:p>
            <a:r>
              <a:rPr lang="en-US" altLang="zh-CN" sz="3200" dirty="0"/>
              <a:t>Streaming</a:t>
            </a:r>
            <a:r>
              <a:rPr lang="zh-CN" altLang="en-US" sz="3200" dirty="0"/>
              <a:t> </a:t>
            </a:r>
            <a:r>
              <a:rPr lang="en-US" altLang="zh-CN" sz="3200" dirty="0"/>
              <a:t>Algorithm</a:t>
            </a:r>
            <a:endParaRPr lang="en-US" sz="32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C69D27-C39E-45D6-919E-B25CD63AF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3484603"/>
            <a:ext cx="3947863" cy="24141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memory,</a:t>
            </a:r>
            <a:r>
              <a:rPr lang="zh-CN" altLang="en-US" dirty="0"/>
              <a:t> </a:t>
            </a:r>
            <a:r>
              <a:rPr lang="en-US" altLang="zh-CN" dirty="0"/>
              <a:t>big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altLang="zh-CN" dirty="0"/>
              <a:t>Arbitrary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altLang="zh-CN" b="1" dirty="0"/>
              <a:t>Arbitrary</a:t>
            </a:r>
            <a:r>
              <a:rPr lang="zh-CN" altLang="en-US" b="1" dirty="0"/>
              <a:t> </a:t>
            </a:r>
            <a:r>
              <a:rPr lang="en-US" altLang="zh-CN" b="1" dirty="0"/>
              <a:t>access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local</a:t>
            </a:r>
            <a:r>
              <a:rPr lang="zh-CN" altLang="en-US" b="1" dirty="0"/>
              <a:t> </a:t>
            </a:r>
            <a:r>
              <a:rPr lang="en-US" altLang="zh-CN" b="1" dirty="0"/>
              <a:t>memory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B553574-628C-47C0-B29B-B131EDDF89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6234" y="2660691"/>
            <a:ext cx="3804310" cy="823912"/>
          </a:xfrm>
        </p:spPr>
        <p:txBody>
          <a:bodyPr>
            <a:noAutofit/>
          </a:bodyPr>
          <a:lstStyle/>
          <a:p>
            <a:endParaRPr lang="en-US" altLang="zh-CN" sz="3200" dirty="0"/>
          </a:p>
          <a:p>
            <a:r>
              <a:rPr lang="en-US" altLang="zh-CN" sz="3200" dirty="0"/>
              <a:t>High-speed</a:t>
            </a:r>
            <a:r>
              <a:rPr lang="zh-CN" altLang="en-US" sz="3200" dirty="0"/>
              <a:t> </a:t>
            </a:r>
            <a:r>
              <a:rPr lang="en-US" altLang="zh-CN" sz="3200" dirty="0"/>
              <a:t>switches</a:t>
            </a:r>
            <a:endParaRPr lang="en-US" sz="32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F6D9B3-B955-FA29-0FBE-923FE9C20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6234" y="3484603"/>
            <a:ext cx="4385766" cy="241417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memory,</a:t>
            </a:r>
            <a:r>
              <a:rPr lang="zh-CN" altLang="en-US" dirty="0"/>
              <a:t> </a:t>
            </a:r>
            <a:r>
              <a:rPr lang="en-US" altLang="zh-CN" dirty="0"/>
              <a:t>huge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altLang="zh-CN" dirty="0">
                <a:solidFill>
                  <a:srgbClr val="FF0000"/>
                </a:solidFill>
              </a:rPr>
              <a:t>Constant-time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processing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altLang="zh-CN" b="1" dirty="0">
                <a:solidFill>
                  <a:srgbClr val="FF0000"/>
                </a:solidFill>
              </a:rPr>
              <a:t>Limited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memory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access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br>
              <a:rPr lang="en-US" altLang="zh-CN" b="1" dirty="0"/>
            </a:br>
            <a:r>
              <a:rPr lang="en-US" altLang="zh-CN" dirty="0"/>
              <a:t>(4-16</a:t>
            </a:r>
            <a:r>
              <a:rPr lang="zh-CN" altLang="en-US" dirty="0"/>
              <a:t> </a:t>
            </a:r>
            <a:r>
              <a:rPr lang="en-US" altLang="zh-CN" dirty="0"/>
              <a:t>addresses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packet)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C2EC2B4-AD30-0DDC-E8AA-6CE394CD282C}"/>
              </a:ext>
            </a:extLst>
          </p:cNvPr>
          <p:cNvSpPr txBox="1">
            <a:spLocks/>
          </p:cNvSpPr>
          <p:nvPr/>
        </p:nvSpPr>
        <p:spPr>
          <a:xfrm>
            <a:off x="4762292" y="4174124"/>
            <a:ext cx="3123923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/>
              <a:t>Bridging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gap!</a:t>
            </a:r>
            <a:endParaRPr lang="en-US" sz="32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3A99CB-E57B-517E-84C0-752FE4E4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12</a:t>
            </a:fld>
            <a:endParaRPr lang="en-US" dirty="0"/>
          </a:p>
        </p:txBody>
      </p:sp>
      <p:pic>
        <p:nvPicPr>
          <p:cNvPr id="11266" name="Picture 2" descr="Brain idea logo icon design Royalty Free Vector Image">
            <a:extLst>
              <a:ext uri="{FF2B5EF4-FFF2-40B4-BE49-F238E27FC236}">
                <a16:creationId xmlns:a16="http://schemas.microsoft.com/office/drawing/2014/main" id="{60781A6A-B741-54D9-CA05-15D37D24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33" y="1167743"/>
            <a:ext cx="2347833" cy="207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Learn about the size of a network cabinet and how to choose a network  cabinet that suits your needs">
            <a:extLst>
              <a:ext uri="{FF2B5EF4-FFF2-40B4-BE49-F238E27FC236}">
                <a16:creationId xmlns:a16="http://schemas.microsoft.com/office/drawing/2014/main" id="{6AA2AE78-09D4-0A05-60F3-C38FBBCF1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4" b="14552"/>
          <a:stretch/>
        </p:blipFill>
        <p:spPr bwMode="auto">
          <a:xfrm>
            <a:off x="8000562" y="1456028"/>
            <a:ext cx="3415654" cy="132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58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9F351F5-366A-77E1-AE93-F04627AA8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3659" y1="28727" x2="33659" y2="28727"/>
                        <a14:foregroundMark x1="46707" y1="65273" x2="46707" y2="65273"/>
                        <a14:foregroundMark x1="68659" y1="79091" x2="68659" y2="79091"/>
                        <a14:foregroundMark x1="73537" y1="72364" x2="78780" y2="52364"/>
                        <a14:backgroundMark x1="65122" y1="76182" x2="65122" y2="76182"/>
                        <a14:backgroundMark x1="63780" y1="73455" x2="63780" y2="73455"/>
                        <a14:backgroundMark x1="55488" y1="64000" x2="55488" y2="64000"/>
                        <a14:backgroundMark x1="54390" y1="66182" x2="54390" y2="66182"/>
                        <a14:backgroundMark x1="57073" y1="66182" x2="57073" y2="66182"/>
                        <a14:backgroundMark x1="59634" y1="66000" x2="59634" y2="66000"/>
                        <a14:backgroundMark x1="58537" y1="64000" x2="58537" y2="64000"/>
                        <a14:backgroundMark x1="61098" y1="68727" x2="61098" y2="68727"/>
                        <a14:backgroundMark x1="62805" y1="71091" x2="62805" y2="71091"/>
                        <a14:backgroundMark x1="59756" y1="70909" x2="59756" y2="70909"/>
                        <a14:backgroundMark x1="58537" y1="68545" x2="58537" y2="68545"/>
                        <a14:backgroundMark x1="61220" y1="73455" x2="61220" y2="73455"/>
                        <a14:backgroundMark x1="62561" y1="75818" x2="62561" y2="7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15" t="17373" r="15306" b="15152"/>
          <a:stretch/>
        </p:blipFill>
        <p:spPr bwMode="auto">
          <a:xfrm>
            <a:off x="-139993" y="2666143"/>
            <a:ext cx="1898838" cy="131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9640FB4F-FB23-EA20-EFD1-DD938E01C2EC}"/>
              </a:ext>
            </a:extLst>
          </p:cNvPr>
          <p:cNvSpPr/>
          <p:nvPr/>
        </p:nvSpPr>
        <p:spPr>
          <a:xfrm>
            <a:off x="912934" y="5007717"/>
            <a:ext cx="10331910" cy="623167"/>
          </a:xfrm>
          <a:prstGeom prst="leftRightArrow">
            <a:avLst/>
          </a:prstGeom>
          <a:ln w="50800">
            <a:gradFill>
              <a:gsLst>
                <a:gs pos="25000">
                  <a:schemeClr val="bg1"/>
                </a:gs>
                <a:gs pos="0">
                  <a:schemeClr val="accent5"/>
                </a:gs>
                <a:gs pos="74000">
                  <a:schemeClr val="bg1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9B4DA1F-3075-BBE5-89E5-93502350B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12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681" t="24749" r="33133" b="42762"/>
          <a:stretch/>
        </p:blipFill>
        <p:spPr bwMode="auto">
          <a:xfrm>
            <a:off x="2269870" y="3101042"/>
            <a:ext cx="8406653" cy="480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ircular Arrow 18">
            <a:extLst>
              <a:ext uri="{FF2B5EF4-FFF2-40B4-BE49-F238E27FC236}">
                <a16:creationId xmlns:a16="http://schemas.microsoft.com/office/drawing/2014/main" id="{A31D3AF8-2B59-C278-6BB0-8536F500182F}"/>
              </a:ext>
            </a:extLst>
          </p:cNvPr>
          <p:cNvSpPr/>
          <p:nvPr/>
        </p:nvSpPr>
        <p:spPr>
          <a:xfrm rot="8840739">
            <a:off x="851238" y="-201412"/>
            <a:ext cx="4837067" cy="5638316"/>
          </a:xfrm>
          <a:prstGeom prst="circularArrow">
            <a:avLst>
              <a:gd name="adj1" fmla="val 6843"/>
              <a:gd name="adj2" fmla="val 1223170"/>
              <a:gd name="adj3" fmla="val 20314662"/>
              <a:gd name="adj4" fmla="val 17766502"/>
              <a:gd name="adj5" fmla="val 885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4C2295-553C-CB23-C98E-BDD242DE101E}"/>
              </a:ext>
            </a:extLst>
          </p:cNvPr>
          <p:cNvSpPr txBox="1"/>
          <p:nvPr/>
        </p:nvSpPr>
        <p:spPr>
          <a:xfrm>
            <a:off x="1592593" y="1573838"/>
            <a:ext cx="4553218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</a:rPr>
              <a:t>Measuring</a:t>
            </a:r>
            <a:r>
              <a:rPr lang="zh-CN" altLang="en-US" sz="2800" b="1" dirty="0">
                <a:solidFill>
                  <a:schemeClr val="accent1"/>
                </a:solidFill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</a:rPr>
              <a:t>and telemetry: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Ch3:</a:t>
            </a:r>
            <a:r>
              <a:rPr lang="zh-CN" altLang="en-US" sz="2400" dirty="0"/>
              <a:t> </a:t>
            </a:r>
            <a:r>
              <a:rPr lang="en-US" altLang="zh-CN" sz="2400" dirty="0"/>
              <a:t>heavy-hitter</a:t>
            </a:r>
            <a:r>
              <a:rPr lang="zh-CN" altLang="en-US" sz="2400" dirty="0"/>
              <a:t> </a:t>
            </a:r>
            <a:r>
              <a:rPr lang="en-US" altLang="zh-CN" sz="2400" dirty="0"/>
              <a:t>flows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Ch4:</a:t>
            </a:r>
            <a:r>
              <a:rPr lang="zh-CN" altLang="en-US" sz="2400" dirty="0"/>
              <a:t> </a:t>
            </a:r>
            <a:r>
              <a:rPr lang="en-US" altLang="zh-CN" sz="2400" dirty="0"/>
              <a:t>many</a:t>
            </a:r>
            <a:r>
              <a:rPr lang="zh-CN" altLang="en-US" sz="2400" dirty="0"/>
              <a:t> </a:t>
            </a:r>
            <a:r>
              <a:rPr lang="en-US" altLang="zh-CN" sz="2400" dirty="0"/>
              <a:t>simultaneous</a:t>
            </a:r>
            <a:r>
              <a:rPr lang="zh-CN" altLang="en-US" sz="2400" dirty="0"/>
              <a:t> </a:t>
            </a:r>
            <a:r>
              <a:rPr lang="en-US" altLang="zh-CN" sz="2400" dirty="0"/>
              <a:t>queries</a:t>
            </a:r>
            <a:endParaRPr lang="en-US" altLang="zh-CN" sz="2400" b="1" dirty="0">
              <a:solidFill>
                <a:schemeClr val="accent1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170960-3B3D-7468-3AB2-3C9650050AA7}"/>
              </a:ext>
            </a:extLst>
          </p:cNvPr>
          <p:cNvGrpSpPr/>
          <p:nvPr/>
        </p:nvGrpSpPr>
        <p:grpSpPr>
          <a:xfrm>
            <a:off x="2126002" y="3820329"/>
            <a:ext cx="1184301" cy="1184301"/>
            <a:chOff x="2658101" y="3617410"/>
            <a:chExt cx="873940" cy="873940"/>
          </a:xfrm>
        </p:grpSpPr>
        <p:pic>
          <p:nvPicPr>
            <p:cNvPr id="31" name="Graphic 30" descr="Magnifying glass outline">
              <a:extLst>
                <a:ext uri="{FF2B5EF4-FFF2-40B4-BE49-F238E27FC236}">
                  <a16:creationId xmlns:a16="http://schemas.microsoft.com/office/drawing/2014/main" id="{4EB83F7E-3FF5-307D-F1DC-27E343C91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658101" y="3617410"/>
              <a:ext cx="873940" cy="873940"/>
            </a:xfrm>
            <a:prstGeom prst="rect">
              <a:avLst/>
            </a:prstGeom>
          </p:spPr>
        </p:pic>
        <p:pic>
          <p:nvPicPr>
            <p:cNvPr id="32" name="Graphic 31" descr="Lightning outline">
              <a:extLst>
                <a:ext uri="{FF2B5EF4-FFF2-40B4-BE49-F238E27FC236}">
                  <a16:creationId xmlns:a16="http://schemas.microsoft.com/office/drawing/2014/main" id="{3EF6249F-B102-DB1A-FF9B-C06AA848A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62586" y="3730222"/>
              <a:ext cx="489249" cy="489249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C0DEF62-3948-B2DC-4A87-0450EE297F52}"/>
              </a:ext>
            </a:extLst>
          </p:cNvPr>
          <p:cNvGrpSpPr/>
          <p:nvPr/>
        </p:nvGrpSpPr>
        <p:grpSpPr>
          <a:xfrm>
            <a:off x="6465057" y="3522305"/>
            <a:ext cx="2548208" cy="2479318"/>
            <a:chOff x="6728470" y="2741014"/>
            <a:chExt cx="1785262" cy="1736997"/>
          </a:xfrm>
        </p:grpSpPr>
        <p:sp>
          <p:nvSpPr>
            <p:cNvPr id="42" name="Circular Arrow 41">
              <a:extLst>
                <a:ext uri="{FF2B5EF4-FFF2-40B4-BE49-F238E27FC236}">
                  <a16:creationId xmlns:a16="http://schemas.microsoft.com/office/drawing/2014/main" id="{63ECF667-8C8A-C937-F125-4275126CBB97}"/>
                </a:ext>
              </a:extLst>
            </p:cNvPr>
            <p:cNvSpPr/>
            <p:nvPr/>
          </p:nvSpPr>
          <p:spPr>
            <a:xfrm rot="10098769" flipH="1">
              <a:off x="6943331" y="2885439"/>
              <a:ext cx="1548827" cy="154756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448871"/>
                <a:gd name="adj5" fmla="val 1228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Circular Arrow 42">
              <a:extLst>
                <a:ext uri="{FF2B5EF4-FFF2-40B4-BE49-F238E27FC236}">
                  <a16:creationId xmlns:a16="http://schemas.microsoft.com/office/drawing/2014/main" id="{000ED15B-E0FD-4FAD-878F-427724FA8DCC}"/>
                </a:ext>
              </a:extLst>
            </p:cNvPr>
            <p:cNvSpPr/>
            <p:nvPr/>
          </p:nvSpPr>
          <p:spPr>
            <a:xfrm rot="20223468" flipH="1">
              <a:off x="6864403" y="2843643"/>
              <a:ext cx="1548828" cy="154756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448871"/>
                <a:gd name="adj5" fmla="val 1228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C23055E-265B-9CB3-C02F-181ACC172B36}"/>
                </a:ext>
              </a:extLst>
            </p:cNvPr>
            <p:cNvGrpSpPr/>
            <p:nvPr/>
          </p:nvGrpSpPr>
          <p:grpSpPr>
            <a:xfrm>
              <a:off x="6728470" y="2741014"/>
              <a:ext cx="1785262" cy="1736997"/>
              <a:chOff x="6728470" y="2741014"/>
              <a:chExt cx="1785262" cy="173699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85A85FB-2DAB-9B91-1E60-0735FB9F3BBB}"/>
                  </a:ext>
                </a:extLst>
              </p:cNvPr>
              <p:cNvGrpSpPr/>
              <p:nvPr/>
            </p:nvGrpSpPr>
            <p:grpSpPr>
              <a:xfrm>
                <a:off x="7765718" y="3729997"/>
                <a:ext cx="748014" cy="748014"/>
                <a:chOff x="2094315" y="3730402"/>
                <a:chExt cx="873940" cy="873940"/>
              </a:xfrm>
            </p:grpSpPr>
            <p:pic>
              <p:nvPicPr>
                <p:cNvPr id="36" name="Graphic 35" descr="Magnifying glass outline">
                  <a:extLst>
                    <a:ext uri="{FF2B5EF4-FFF2-40B4-BE49-F238E27FC236}">
                      <a16:creationId xmlns:a16="http://schemas.microsoft.com/office/drawing/2014/main" id="{1C36D678-A2A0-B586-8FA9-10244DEB4B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4315" y="3730402"/>
                  <a:ext cx="873940" cy="873940"/>
                </a:xfrm>
                <a:prstGeom prst="rect">
                  <a:avLst/>
                </a:prstGeom>
              </p:spPr>
            </p:pic>
            <p:pic>
              <p:nvPicPr>
                <p:cNvPr id="37" name="Graphic 36" descr="Lightning outline">
                  <a:extLst>
                    <a:ext uri="{FF2B5EF4-FFF2-40B4-BE49-F238E27FC236}">
                      <a16:creationId xmlns:a16="http://schemas.microsoft.com/office/drawing/2014/main" id="{41ECA3BD-8636-015E-7762-2B49A60A6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8799" y="3843212"/>
                  <a:ext cx="489249" cy="489249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8" descr="Setting Gear Tool Cog Isolated Flat Web Mobile Icon Vector Sign Symbol  Button Element Silhouette Stock Illustration - Download Image Now - iStock">
                <a:extLst>
                  <a:ext uri="{FF2B5EF4-FFF2-40B4-BE49-F238E27FC236}">
                    <a16:creationId xmlns:a16="http://schemas.microsoft.com/office/drawing/2014/main" id="{83C95EE0-0D31-97FA-6350-EAB09CB08B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0000" b="90000" l="10000" r="90000">
                            <a14:foregroundMark x1="65359" y1="40686" x2="68137" y2="40359"/>
                            <a14:foregroundMark x1="67647" y1="59477" x2="72222" y2="611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00000">
                <a:off x="6728470" y="2741014"/>
                <a:ext cx="902563" cy="90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0" descr="28 Collection Of Brain Clipart Easy High Quality Free - Simple Brain Clip  Art, HD Png Download - kindpng">
                <a:extLst>
                  <a:ext uri="{FF2B5EF4-FFF2-40B4-BE49-F238E27FC236}">
                    <a16:creationId xmlns:a16="http://schemas.microsoft.com/office/drawing/2014/main" id="{75B1FEBE-6556-1DD1-56CF-CF811FED4C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5938" b="94375" l="4645" r="93716">
                            <a14:foregroundMark x1="72131" y1="94375" x2="70765" y2="94375"/>
                            <a14:foregroundMark x1="90437" y1="64375" x2="91530" y2="60625"/>
                            <a14:foregroundMark x1="87978" y1="18125" x2="88798" y2="20313"/>
                            <a14:foregroundMark x1="93716" y1="36875" x2="93716" y2="37813"/>
                            <a14:foregroundMark x1="63115" y1="5938" x2="63115" y2="5938"/>
                            <a14:foregroundMark x1="67760" y1="40313" x2="67760" y2="40313"/>
                            <a14:foregroundMark x1="33333" y1="41563" x2="33333" y2="41563"/>
                            <a14:foregroundMark x1="53825" y1="59688" x2="53825" y2="59688"/>
                            <a14:foregroundMark x1="4645" y1="46563" x2="4645" y2="46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0325" y="3395107"/>
                <a:ext cx="604161" cy="528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B5361B6-D3BE-E28D-E91F-857F53C31570}"/>
              </a:ext>
            </a:extLst>
          </p:cNvPr>
          <p:cNvSpPr txBox="1"/>
          <p:nvPr/>
        </p:nvSpPr>
        <p:spPr>
          <a:xfrm>
            <a:off x="6159427" y="1570954"/>
            <a:ext cx="5951555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2"/>
                </a:solidFill>
              </a:rPr>
              <a:t>Real-time,</a:t>
            </a:r>
            <a:r>
              <a:rPr lang="zh-CN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</a:rPr>
              <a:t>closed-loop</a:t>
            </a:r>
            <a:r>
              <a:rPr lang="zh-CN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</a:rPr>
              <a:t>control: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</a:rPr>
              <a:t>Ch5: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/>
              <a:t>microburst</a:t>
            </a:r>
            <a:r>
              <a:rPr lang="zh-CN" altLang="en-US" sz="2400" dirty="0"/>
              <a:t> </a:t>
            </a:r>
            <a:r>
              <a:rPr lang="en-US" altLang="zh-CN" sz="2400" dirty="0"/>
              <a:t>analysis</a:t>
            </a:r>
            <a:r>
              <a:rPr lang="zh-CN" altLang="en-US" sz="2400" dirty="0"/>
              <a:t> </a:t>
            </a:r>
            <a:r>
              <a:rPr lang="en-US" altLang="zh-CN" sz="2400" dirty="0"/>
              <a:t>&amp;</a:t>
            </a:r>
            <a:r>
              <a:rPr lang="zh-CN" altLang="en-US" sz="2400" dirty="0"/>
              <a:t> </a:t>
            </a:r>
            <a:r>
              <a:rPr lang="en-US" altLang="zh-CN" sz="2400" dirty="0"/>
              <a:t>mitigation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</a:rPr>
              <a:t>Ch6:</a:t>
            </a:r>
            <a:r>
              <a:rPr lang="zh-CN" altLang="en-US" sz="2400" dirty="0"/>
              <a:t> </a:t>
            </a:r>
            <a:r>
              <a:rPr lang="en-US" altLang="zh-CN" sz="2400" dirty="0"/>
              <a:t>fair</a:t>
            </a:r>
            <a:r>
              <a:rPr lang="zh-CN" altLang="en-US" sz="2400" dirty="0"/>
              <a:t> </a:t>
            </a:r>
            <a:r>
              <a:rPr lang="en-US" altLang="zh-CN" sz="2400" dirty="0"/>
              <a:t>bandwidth</a:t>
            </a:r>
            <a:r>
              <a:rPr lang="zh-CN" altLang="en-US" sz="2400" dirty="0"/>
              <a:t> </a:t>
            </a:r>
            <a:r>
              <a:rPr lang="en-US" altLang="zh-CN" sz="2400" dirty="0"/>
              <a:t>enforcement</a:t>
            </a:r>
            <a:r>
              <a:rPr lang="zh-CN" altLang="en-US" sz="2400" dirty="0"/>
              <a:t> </a:t>
            </a:r>
            <a:r>
              <a:rPr lang="en-US" altLang="zh-CN" sz="2400" dirty="0"/>
              <a:t>w/</a:t>
            </a:r>
            <a:r>
              <a:rPr lang="zh-CN" altLang="en-US" sz="2400" dirty="0"/>
              <a:t> </a:t>
            </a:r>
            <a:r>
              <a:rPr lang="en-US" altLang="zh-CN" sz="2400" dirty="0"/>
              <a:t>slicing</a:t>
            </a:r>
          </a:p>
        </p:txBody>
      </p:sp>
      <p:pic>
        <p:nvPicPr>
          <p:cNvPr id="49" name="Picture 10" descr="28 Collection Of Brain Clipart Easy High Quality Free - Simple Brain Clip  Art, HD Png Download - kindpng">
            <a:extLst>
              <a:ext uri="{FF2B5EF4-FFF2-40B4-BE49-F238E27FC236}">
                <a16:creationId xmlns:a16="http://schemas.microsoft.com/office/drawing/2014/main" id="{A9D0595D-9CAD-15B8-20E0-7323F786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38" b="94375" l="4645" r="93716">
                        <a14:foregroundMark x1="72131" y1="94375" x2="70765" y2="94375"/>
                        <a14:foregroundMark x1="90437" y1="64375" x2="91530" y2="60625"/>
                        <a14:foregroundMark x1="87978" y1="18125" x2="88798" y2="20313"/>
                        <a14:foregroundMark x1="93716" y1="36875" x2="93716" y2="37813"/>
                        <a14:foregroundMark x1="63115" y1="5938" x2="63115" y2="5938"/>
                        <a14:foregroundMark x1="67760" y1="40313" x2="67760" y2="40313"/>
                        <a14:foregroundMark x1="33333" y1="41563" x2="33333" y2="41563"/>
                        <a14:foregroundMark x1="53825" y1="59688" x2="53825" y2="59688"/>
                        <a14:foregroundMark x1="4645" y1="46563" x2="4645" y2="4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96" y="4412852"/>
            <a:ext cx="1184302" cy="10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EF1B28C-C73B-88C9-840F-83E436605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905"/>
            <a:ext cx="10146958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4200" dirty="0"/>
              <a:t>In-network</a:t>
            </a:r>
            <a:r>
              <a:rPr lang="zh-CN" altLang="en-US" sz="4200" dirty="0"/>
              <a:t> </a:t>
            </a:r>
            <a:r>
              <a:rPr lang="en-US" altLang="zh-CN" sz="4200" dirty="0"/>
              <a:t>algorithms can build better</a:t>
            </a:r>
            <a:br>
              <a:rPr lang="en-US" altLang="zh-CN" sz="4200" dirty="0"/>
            </a:br>
            <a:r>
              <a:rPr lang="en-US" altLang="zh-CN" sz="4200" b="1" dirty="0">
                <a:solidFill>
                  <a:schemeClr val="accent1"/>
                </a:solidFill>
              </a:rPr>
              <a:t>measurement</a:t>
            </a:r>
            <a:r>
              <a:rPr lang="zh-CN" altLang="en-US" sz="4200" dirty="0"/>
              <a:t> </a:t>
            </a:r>
            <a:r>
              <a:rPr lang="en-US" altLang="zh-CN" sz="4200" dirty="0"/>
              <a:t>and</a:t>
            </a:r>
            <a:r>
              <a:rPr lang="zh-CN" altLang="en-US" sz="4200" dirty="0"/>
              <a:t> </a:t>
            </a:r>
            <a:r>
              <a:rPr lang="en-US" altLang="zh-CN" sz="4200" b="1" dirty="0">
                <a:solidFill>
                  <a:schemeClr val="accent2"/>
                </a:solidFill>
              </a:rPr>
              <a:t>closed-loop</a:t>
            </a:r>
            <a:r>
              <a:rPr lang="zh-CN" altLang="en-US" sz="4200" b="1" dirty="0">
                <a:solidFill>
                  <a:schemeClr val="accent2"/>
                </a:solidFill>
              </a:rPr>
              <a:t> </a:t>
            </a:r>
            <a:r>
              <a:rPr lang="en-US" altLang="zh-CN" sz="4200" b="1" dirty="0">
                <a:solidFill>
                  <a:schemeClr val="accent2"/>
                </a:solidFill>
              </a:rPr>
              <a:t>control</a:t>
            </a:r>
            <a:endParaRPr lang="en-US" sz="4200" b="1" dirty="0">
              <a:solidFill>
                <a:schemeClr val="accent2"/>
              </a:solidFill>
            </a:endParaRPr>
          </a:p>
        </p:txBody>
      </p:sp>
      <p:pic>
        <p:nvPicPr>
          <p:cNvPr id="21" name="Graphic 20" descr="Smart Phone outline">
            <a:extLst>
              <a:ext uri="{FF2B5EF4-FFF2-40B4-BE49-F238E27FC236}">
                <a16:creationId xmlns:a16="http://schemas.microsoft.com/office/drawing/2014/main" id="{D1DF7589-03D3-8847-AF87-9A49B4BFA9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448522" y="3978042"/>
            <a:ext cx="913753" cy="913753"/>
          </a:xfrm>
          <a:prstGeom prst="rect">
            <a:avLst/>
          </a:prstGeom>
        </p:spPr>
      </p:pic>
      <p:pic>
        <p:nvPicPr>
          <p:cNvPr id="22" name="Graphic 21" descr="Internet outline">
            <a:extLst>
              <a:ext uri="{FF2B5EF4-FFF2-40B4-BE49-F238E27FC236}">
                <a16:creationId xmlns:a16="http://schemas.microsoft.com/office/drawing/2014/main" id="{CCEB4092-5803-9075-B725-5197B2F768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658879" y="4774063"/>
            <a:ext cx="1282035" cy="1282035"/>
          </a:xfrm>
          <a:prstGeom prst="rect">
            <a:avLst/>
          </a:prstGeom>
        </p:spPr>
      </p:pic>
      <p:pic>
        <p:nvPicPr>
          <p:cNvPr id="23" name="Graphic 22" descr="Quadcopter outline">
            <a:extLst>
              <a:ext uri="{FF2B5EF4-FFF2-40B4-BE49-F238E27FC236}">
                <a16:creationId xmlns:a16="http://schemas.microsoft.com/office/drawing/2014/main" id="{894B9DA8-CD83-2367-4B07-04AB9C1F0F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448522" y="5912462"/>
            <a:ext cx="914400" cy="914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D619CCD-133E-909A-1E55-AB9E884AFDB0}"/>
              </a:ext>
            </a:extLst>
          </p:cNvPr>
          <p:cNvGrpSpPr/>
          <p:nvPr/>
        </p:nvGrpSpPr>
        <p:grpSpPr>
          <a:xfrm>
            <a:off x="11281315" y="4145027"/>
            <a:ext cx="1438292" cy="2451171"/>
            <a:chOff x="9442995" y="3135718"/>
            <a:chExt cx="1438292" cy="2451171"/>
          </a:xfrm>
        </p:grpSpPr>
        <p:pic>
          <p:nvPicPr>
            <p:cNvPr id="25" name="Graphic 24" descr="Computer outline">
              <a:extLst>
                <a:ext uri="{FF2B5EF4-FFF2-40B4-BE49-F238E27FC236}">
                  <a16:creationId xmlns:a16="http://schemas.microsoft.com/office/drawing/2014/main" id="{DE00CCA2-5F15-A0AA-7A38-EAB38552B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64107"/>
            <a:stretch/>
          </p:blipFill>
          <p:spPr>
            <a:xfrm>
              <a:off x="9442995" y="3135718"/>
              <a:ext cx="549821" cy="1531840"/>
            </a:xfrm>
            <a:prstGeom prst="rect">
              <a:avLst/>
            </a:prstGeom>
          </p:spPr>
        </p:pic>
        <p:pic>
          <p:nvPicPr>
            <p:cNvPr id="26" name="Graphic 25" descr="Database outline">
              <a:extLst>
                <a:ext uri="{FF2B5EF4-FFF2-40B4-BE49-F238E27FC236}">
                  <a16:creationId xmlns:a16="http://schemas.microsoft.com/office/drawing/2014/main" id="{D2D22FED-899E-3F52-0351-A2DD34FB1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936121" y="3422472"/>
              <a:ext cx="945166" cy="945166"/>
            </a:xfrm>
            <a:prstGeom prst="rect">
              <a:avLst/>
            </a:prstGeom>
          </p:spPr>
        </p:pic>
        <p:pic>
          <p:nvPicPr>
            <p:cNvPr id="27" name="Graphic 26" descr="Computer outline">
              <a:extLst>
                <a:ext uri="{FF2B5EF4-FFF2-40B4-BE49-F238E27FC236}">
                  <a16:creationId xmlns:a16="http://schemas.microsoft.com/office/drawing/2014/main" id="{84FAC945-F569-496A-C4B7-6CBF8780F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64107"/>
            <a:stretch/>
          </p:blipFill>
          <p:spPr>
            <a:xfrm>
              <a:off x="9442995" y="4055049"/>
              <a:ext cx="549821" cy="1531840"/>
            </a:xfrm>
            <a:prstGeom prst="rect">
              <a:avLst/>
            </a:prstGeom>
          </p:spPr>
        </p:pic>
        <p:pic>
          <p:nvPicPr>
            <p:cNvPr id="28" name="Graphic 27" descr="Database outline">
              <a:extLst>
                <a:ext uri="{FF2B5EF4-FFF2-40B4-BE49-F238E27FC236}">
                  <a16:creationId xmlns:a16="http://schemas.microsoft.com/office/drawing/2014/main" id="{FDFAA5C3-4B2E-C37A-A414-95D382BEF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936121" y="4341803"/>
              <a:ext cx="945166" cy="945166"/>
            </a:xfrm>
            <a:prstGeom prst="rect">
              <a:avLst/>
            </a:prstGeom>
          </p:spPr>
        </p:pic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CB5D1F9-DF00-9FE7-3459-606D7ADE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844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79E1118-98D2-5EFF-99D7-B6E8E942B418}"/>
              </a:ext>
            </a:extLst>
          </p:cNvPr>
          <p:cNvSpPr/>
          <p:nvPr/>
        </p:nvSpPr>
        <p:spPr>
          <a:xfrm>
            <a:off x="0" y="0"/>
            <a:ext cx="12192000" cy="1562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A5B6E1-BEB1-7851-8FD0-5FAEE01FB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313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Part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1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network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measurement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&amp;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analytics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on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high-speed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programmable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switches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F9ED89-C2C5-6EA0-52A3-7B3CAD6E0C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90882" cy="1948391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Previously:</a:t>
            </a:r>
            <a:r>
              <a:rPr lang="zh-CN" altLang="en-US" dirty="0"/>
              <a:t> </a:t>
            </a:r>
            <a:r>
              <a:rPr lang="en-US" altLang="zh-CN" b="1" dirty="0"/>
              <a:t>packet</a:t>
            </a:r>
            <a:r>
              <a:rPr lang="zh-CN" altLang="en-US" dirty="0"/>
              <a:t> </a:t>
            </a:r>
            <a:r>
              <a:rPr lang="en-US" altLang="zh-CN" b="1" dirty="0"/>
              <a:t>sampling</a:t>
            </a:r>
          </a:p>
          <a:p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speed</a:t>
            </a:r>
            <a:r>
              <a:rPr lang="en-US" dirty="0"/>
              <a:t>⬈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sampling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en-US" dirty="0">
                <a:effectLst/>
                <a:latin typeface="u2800"/>
              </a:rPr>
              <a:t>⬊</a:t>
            </a:r>
          </a:p>
          <a:p>
            <a:r>
              <a:rPr lang="en-US" altLang="zh-CN" dirty="0">
                <a:latin typeface="u2800"/>
              </a:rPr>
              <a:t>Can’t</a:t>
            </a:r>
            <a:r>
              <a:rPr lang="zh-CN" altLang="en-US" dirty="0">
                <a:latin typeface="u2800"/>
              </a:rPr>
              <a:t> </a:t>
            </a:r>
            <a:r>
              <a:rPr lang="en-US" altLang="zh-CN" dirty="0">
                <a:latin typeface="u2800"/>
              </a:rPr>
              <a:t>find</a:t>
            </a:r>
            <a:r>
              <a:rPr lang="zh-CN" altLang="en-US" dirty="0">
                <a:latin typeface="u2800"/>
              </a:rPr>
              <a:t> </a:t>
            </a:r>
            <a:r>
              <a:rPr lang="en-US" altLang="zh-CN" dirty="0">
                <a:latin typeface="u2800"/>
              </a:rPr>
              <a:t>needle</a:t>
            </a:r>
            <a:r>
              <a:rPr lang="zh-CN" altLang="en-US" dirty="0">
                <a:latin typeface="u2800"/>
              </a:rPr>
              <a:t> </a:t>
            </a:r>
            <a:r>
              <a:rPr lang="en-US" altLang="zh-CN" dirty="0">
                <a:latin typeface="u2800"/>
              </a:rPr>
              <a:t>in</a:t>
            </a:r>
            <a:r>
              <a:rPr lang="zh-CN" altLang="en-US" dirty="0">
                <a:latin typeface="u2800"/>
              </a:rPr>
              <a:t> </a:t>
            </a:r>
            <a:r>
              <a:rPr lang="en-US" altLang="zh-CN" dirty="0">
                <a:latin typeface="u2800"/>
              </a:rPr>
              <a:t>haystack</a:t>
            </a:r>
            <a:endParaRPr lang="en-US" altLang="zh-CN" dirty="0"/>
          </a:p>
          <a:p>
            <a:endParaRPr lang="en-US" altLang="zh-C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7A369E-F178-56D9-4D45-AE739D263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7071" y="1825625"/>
            <a:ext cx="5181600" cy="3326866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/>
              <a:t>Now:</a:t>
            </a:r>
            <a:r>
              <a:rPr lang="zh-CN" altLang="en-US" dirty="0"/>
              <a:t> </a:t>
            </a:r>
            <a:r>
              <a:rPr lang="en-US" altLang="zh-CN" b="1" dirty="0"/>
              <a:t>in-network</a:t>
            </a:r>
            <a:r>
              <a:rPr lang="zh-CN" altLang="en-US" b="1" dirty="0"/>
              <a:t> </a:t>
            </a:r>
            <a:r>
              <a:rPr lang="en-US" altLang="zh-CN" b="1" dirty="0"/>
              <a:t>algorithms</a:t>
            </a:r>
          </a:p>
          <a:p>
            <a:r>
              <a:rPr lang="en-US" altLang="zh-CN" dirty="0"/>
              <a:t>Analyze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</a:p>
          <a:p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report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findings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C4AAAF-BB89-0015-F2A7-4D3BE0881D7D}"/>
              </a:ext>
            </a:extLst>
          </p:cNvPr>
          <p:cNvGrpSpPr/>
          <p:nvPr/>
        </p:nvGrpSpPr>
        <p:grpSpPr>
          <a:xfrm>
            <a:off x="1423988" y="3180290"/>
            <a:ext cx="3338512" cy="2195512"/>
            <a:chOff x="1281113" y="2128838"/>
            <a:chExt cx="3338512" cy="2195512"/>
          </a:xfrm>
        </p:grpSpPr>
        <p:pic>
          <p:nvPicPr>
            <p:cNvPr id="9" name="Graphic 8" descr="Cloud outline">
              <a:extLst>
                <a:ext uri="{FF2B5EF4-FFF2-40B4-BE49-F238E27FC236}">
                  <a16:creationId xmlns:a16="http://schemas.microsoft.com/office/drawing/2014/main" id="{01A45757-EFA4-036C-2DC6-14DC2083D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14513" y="2128838"/>
              <a:ext cx="2195512" cy="2195512"/>
            </a:xfrm>
            <a:prstGeom prst="rect">
              <a:avLst/>
            </a:prstGeom>
          </p:spPr>
        </p:pic>
        <p:pic>
          <p:nvPicPr>
            <p:cNvPr id="15" name="Graphic 14" descr="Ethernet outline">
              <a:extLst>
                <a:ext uri="{FF2B5EF4-FFF2-40B4-BE49-F238E27FC236}">
                  <a16:creationId xmlns:a16="http://schemas.microsoft.com/office/drawing/2014/main" id="{00AF223E-59BB-2A44-546D-AB4ECA1A37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281113" y="2971800"/>
              <a:ext cx="914400" cy="914400"/>
            </a:xfrm>
            <a:prstGeom prst="rect">
              <a:avLst/>
            </a:prstGeom>
          </p:spPr>
        </p:pic>
        <p:pic>
          <p:nvPicPr>
            <p:cNvPr id="16" name="Graphic 15" descr="Ethernet outline">
              <a:extLst>
                <a:ext uri="{FF2B5EF4-FFF2-40B4-BE49-F238E27FC236}">
                  <a16:creationId xmlns:a16="http://schemas.microsoft.com/office/drawing/2014/main" id="{5ACD58CB-4F2B-EF44-02D9-407F3B401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05225" y="2971800"/>
              <a:ext cx="914400" cy="914400"/>
            </a:xfrm>
            <a:prstGeom prst="rect">
              <a:avLst/>
            </a:prstGeom>
          </p:spPr>
        </p:pic>
      </p:grpSp>
      <p:pic>
        <p:nvPicPr>
          <p:cNvPr id="19" name="Graphic 18" descr="Filter outline">
            <a:extLst>
              <a:ext uri="{FF2B5EF4-FFF2-40B4-BE49-F238E27FC236}">
                <a16:creationId xmlns:a16="http://schemas.microsoft.com/office/drawing/2014/main" id="{DBDA21E7-23FF-C82D-DA13-B4CC59A47D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16994" y="4461402"/>
            <a:ext cx="914400" cy="914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D5C3E3A-40C1-0D9D-DF3A-6AA2FE3EEF4D}"/>
              </a:ext>
            </a:extLst>
          </p:cNvPr>
          <p:cNvGrpSpPr/>
          <p:nvPr/>
        </p:nvGrpSpPr>
        <p:grpSpPr>
          <a:xfrm>
            <a:off x="2929413" y="5267301"/>
            <a:ext cx="289562" cy="1121306"/>
            <a:chOff x="2971798" y="3836987"/>
            <a:chExt cx="204789" cy="866772"/>
          </a:xfrm>
        </p:grpSpPr>
        <p:pic>
          <p:nvPicPr>
            <p:cNvPr id="24" name="Graphic 23" descr="Water outline">
              <a:extLst>
                <a:ext uri="{FF2B5EF4-FFF2-40B4-BE49-F238E27FC236}">
                  <a16:creationId xmlns:a16="http://schemas.microsoft.com/office/drawing/2014/main" id="{C804B470-8DDA-45DF-CDA5-D5543181F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71800" y="3836987"/>
              <a:ext cx="204787" cy="204787"/>
            </a:xfrm>
            <a:prstGeom prst="rect">
              <a:avLst/>
            </a:prstGeom>
          </p:spPr>
        </p:pic>
        <p:pic>
          <p:nvPicPr>
            <p:cNvPr id="25" name="Graphic 24" descr="Water outline">
              <a:extLst>
                <a:ext uri="{FF2B5EF4-FFF2-40B4-BE49-F238E27FC236}">
                  <a16:creationId xmlns:a16="http://schemas.microsoft.com/office/drawing/2014/main" id="{25854EC3-AB8E-1204-9EB7-1B2799AC9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71800" y="4053680"/>
              <a:ext cx="204787" cy="204787"/>
            </a:xfrm>
            <a:prstGeom prst="rect">
              <a:avLst/>
            </a:prstGeom>
          </p:spPr>
        </p:pic>
        <p:pic>
          <p:nvPicPr>
            <p:cNvPr id="26" name="Graphic 25" descr="Water outline">
              <a:extLst>
                <a:ext uri="{FF2B5EF4-FFF2-40B4-BE49-F238E27FC236}">
                  <a16:creationId xmlns:a16="http://schemas.microsoft.com/office/drawing/2014/main" id="{066ADE12-C366-9A70-F50A-8E8311794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71799" y="4270373"/>
              <a:ext cx="204787" cy="204787"/>
            </a:xfrm>
            <a:prstGeom prst="rect">
              <a:avLst/>
            </a:prstGeom>
          </p:spPr>
        </p:pic>
        <p:pic>
          <p:nvPicPr>
            <p:cNvPr id="27" name="Graphic 26" descr="Water outline">
              <a:extLst>
                <a:ext uri="{FF2B5EF4-FFF2-40B4-BE49-F238E27FC236}">
                  <a16:creationId xmlns:a16="http://schemas.microsoft.com/office/drawing/2014/main" id="{B434B3A2-9659-570A-9A7A-E4F5AF6AD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971798" y="4498972"/>
              <a:ext cx="204787" cy="204787"/>
            </a:xfrm>
            <a:prstGeom prst="rect">
              <a:avLst/>
            </a:prstGeom>
          </p:spPr>
        </p:pic>
      </p:grpSp>
      <p:pic>
        <p:nvPicPr>
          <p:cNvPr id="14" name="Graphic 13" descr="Gears outline">
            <a:extLst>
              <a:ext uri="{FF2B5EF4-FFF2-40B4-BE49-F238E27FC236}">
                <a16:creationId xmlns:a16="http://schemas.microsoft.com/office/drawing/2014/main" id="{E02BE70F-916B-2CFC-2D5F-C59424BC13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907452">
            <a:off x="2672678" y="6061442"/>
            <a:ext cx="914400" cy="914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6ED2C1D-33B3-6767-77E3-835CBC5292D0}"/>
              </a:ext>
            </a:extLst>
          </p:cNvPr>
          <p:cNvGrpSpPr/>
          <p:nvPr/>
        </p:nvGrpSpPr>
        <p:grpSpPr>
          <a:xfrm>
            <a:off x="7461658" y="3168384"/>
            <a:ext cx="3338512" cy="3531920"/>
            <a:chOff x="7461658" y="3168384"/>
            <a:chExt cx="3338512" cy="35319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E5A0D36-3DD4-50C7-6E94-6B931F013564}"/>
                </a:ext>
              </a:extLst>
            </p:cNvPr>
            <p:cNvGrpSpPr/>
            <p:nvPr/>
          </p:nvGrpSpPr>
          <p:grpSpPr>
            <a:xfrm>
              <a:off x="7461658" y="3168384"/>
              <a:ext cx="3338512" cy="3531920"/>
              <a:chOff x="7461658" y="3168384"/>
              <a:chExt cx="3338512" cy="3531920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23739D1-4741-3A1E-DAEB-AE952CFA5F56}"/>
                  </a:ext>
                </a:extLst>
              </p:cNvPr>
              <p:cNvGrpSpPr/>
              <p:nvPr/>
            </p:nvGrpSpPr>
            <p:grpSpPr>
              <a:xfrm>
                <a:off x="7461658" y="3168384"/>
                <a:ext cx="3338512" cy="2195512"/>
                <a:chOff x="1281113" y="2128838"/>
                <a:chExt cx="3338512" cy="2195512"/>
              </a:xfrm>
            </p:grpSpPr>
            <p:pic>
              <p:nvPicPr>
                <p:cNvPr id="34" name="Graphic 33" descr="Cloud outline">
                  <a:extLst>
                    <a:ext uri="{FF2B5EF4-FFF2-40B4-BE49-F238E27FC236}">
                      <a16:creationId xmlns:a16="http://schemas.microsoft.com/office/drawing/2014/main" id="{291D1C5C-F725-AED9-0BBF-B4476C16C6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41407" y="2128838"/>
                  <a:ext cx="2195512" cy="2195512"/>
                </a:xfrm>
                <a:prstGeom prst="rect">
                  <a:avLst/>
                </a:prstGeom>
              </p:spPr>
            </p:pic>
            <p:pic>
              <p:nvPicPr>
                <p:cNvPr id="35" name="Graphic 34" descr="Ethernet outline">
                  <a:extLst>
                    <a:ext uri="{FF2B5EF4-FFF2-40B4-BE49-F238E27FC236}">
                      <a16:creationId xmlns:a16="http://schemas.microsoft.com/office/drawing/2014/main" id="{918C1B45-C212-4EC8-6EC9-FB4901140F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1113" y="29718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6" name="Graphic 35" descr="Ethernet outline">
                  <a:extLst>
                    <a:ext uri="{FF2B5EF4-FFF2-40B4-BE49-F238E27FC236}">
                      <a16:creationId xmlns:a16="http://schemas.microsoft.com/office/drawing/2014/main" id="{14F03697-5E54-FE28-5101-71EC2A8E22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05225" y="2971800"/>
                  <a:ext cx="914400" cy="914400"/>
                </a:xfrm>
                <a:prstGeom prst="rect">
                  <a:avLst/>
                </a:prstGeom>
              </p:spPr>
            </p:pic>
          </p:grpSp>
          <p:pic>
            <p:nvPicPr>
              <p:cNvPr id="38" name="Graphic 37" descr="Arrow: Counter-clockwise curve outline">
                <a:extLst>
                  <a:ext uri="{FF2B5EF4-FFF2-40B4-BE49-F238E27FC236}">
                    <a16:creationId xmlns:a16="http://schemas.microsoft.com/office/drawing/2014/main" id="{1202477C-2892-AB9F-2136-06DB7A8165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 rot="10241338">
                <a:off x="8728556" y="4433667"/>
                <a:ext cx="914400" cy="914400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84E9A2D-A868-44E1-ED24-13BC7B9BE9FB}"/>
                  </a:ext>
                </a:extLst>
              </p:cNvPr>
              <p:cNvGrpSpPr/>
              <p:nvPr/>
            </p:nvGrpSpPr>
            <p:grpSpPr>
              <a:xfrm>
                <a:off x="9002746" y="5152491"/>
                <a:ext cx="1547813" cy="1547813"/>
                <a:chOff x="2716987" y="4519609"/>
                <a:chExt cx="1547813" cy="1547813"/>
              </a:xfrm>
            </p:grpSpPr>
            <p:pic>
              <p:nvPicPr>
                <p:cNvPr id="7" name="Graphic 6" descr="Magnifying glass outline">
                  <a:extLst>
                    <a:ext uri="{FF2B5EF4-FFF2-40B4-BE49-F238E27FC236}">
                      <a16:creationId xmlns:a16="http://schemas.microsoft.com/office/drawing/2014/main" id="{2FF769CF-7F45-7659-7A3E-A188663FA2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16987" y="4519609"/>
                  <a:ext cx="1547813" cy="1547813"/>
                </a:xfrm>
                <a:prstGeom prst="rect">
                  <a:avLst/>
                </a:prstGeom>
              </p:spPr>
            </p:pic>
            <p:pic>
              <p:nvPicPr>
                <p:cNvPr id="8" name="Graphic 7" descr="Lightning outline">
                  <a:extLst>
                    <a:ext uri="{FF2B5EF4-FFF2-40B4-BE49-F238E27FC236}">
                      <a16:creationId xmlns:a16="http://schemas.microsoft.com/office/drawing/2014/main" id="{65DB56C2-0F01-555E-52DA-8C5879EC36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02037" y="4719408"/>
                  <a:ext cx="866496" cy="866496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6CC9AA18-2BAC-C0CC-6072-148E6E2EA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1643" y="4060945"/>
              <a:ext cx="697718" cy="610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8BBCC30-0D39-C9CF-E3EB-C0441C6F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EFE8-35D1-3642-8D62-64511E6A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 3:</a:t>
            </a:r>
            <a:r>
              <a:rPr lang="en-US" altLang="zh-CN" sz="4400" b="1" dirty="0">
                <a:solidFill>
                  <a:schemeClr val="accent1"/>
                </a:solidFill>
              </a:rPr>
              <a:t> </a:t>
            </a:r>
            <a:r>
              <a:rPr lang="en-US" altLang="zh-CN" sz="4400" dirty="0"/>
              <a:t>Heavy-hitter</a:t>
            </a:r>
            <a:r>
              <a:rPr lang="zh-CN" altLang="en-US" sz="4400" dirty="0"/>
              <a:t> </a:t>
            </a:r>
            <a:r>
              <a:rPr lang="en-US" altLang="zh-CN" sz="4400" dirty="0"/>
              <a:t>flows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8D12F-E633-2546-BCA6-EB7C67817AC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7680" y="2002918"/>
            <a:ext cx="6458223" cy="435343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dirty="0"/>
              <a:t>Packets can be grouped into flows</a:t>
            </a:r>
            <a:br>
              <a:rPr lang="en-US" altLang="zh-CN" dirty="0"/>
            </a:br>
            <a:r>
              <a:rPr lang="en-US" altLang="zh-CN" dirty="0"/>
              <a:t>(e.g., by source and destination addresses)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few</a:t>
            </a:r>
            <a:r>
              <a:rPr lang="zh-CN" altLang="en-US" dirty="0"/>
              <a:t> </a:t>
            </a:r>
            <a:r>
              <a:rPr lang="en-US" altLang="zh-CN" sz="2800" dirty="0"/>
              <a:t>“Heavy-Hitters”,</a:t>
            </a:r>
            <a:r>
              <a:rPr lang="zh-CN" altLang="en-US" sz="2800" dirty="0"/>
              <a:t> </a:t>
            </a:r>
            <a:r>
              <a:rPr lang="en-US" altLang="zh-CN" sz="2800" dirty="0"/>
              <a:t>a.k.a.</a:t>
            </a:r>
            <a:r>
              <a:rPr lang="zh-CN" altLang="en-US" sz="2800" dirty="0"/>
              <a:t> </a:t>
            </a:r>
            <a:r>
              <a:rPr lang="en-US" altLang="zh-CN" sz="2800" dirty="0"/>
              <a:t>elephant</a:t>
            </a:r>
            <a:r>
              <a:rPr lang="zh-CN" altLang="en-US" sz="2800" dirty="0"/>
              <a:t> </a:t>
            </a:r>
            <a:r>
              <a:rPr lang="en-US" altLang="zh-CN" sz="2800" dirty="0"/>
              <a:t>flows,</a:t>
            </a:r>
            <a:r>
              <a:rPr lang="zh-CN" altLang="en-US" sz="2800" dirty="0"/>
              <a:t> </a:t>
            </a:r>
            <a:r>
              <a:rPr lang="en-US" altLang="zh-CN" sz="2800" dirty="0"/>
              <a:t>send</a:t>
            </a:r>
            <a:r>
              <a:rPr lang="zh-CN" altLang="en-US" sz="2800" dirty="0"/>
              <a:t> </a:t>
            </a:r>
            <a:r>
              <a:rPr lang="en-US" altLang="zh-CN" sz="2800" dirty="0"/>
              <a:t>most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packets.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maintain</a:t>
            </a:r>
            <a:r>
              <a:rPr lang="zh-CN" altLang="en-US" dirty="0"/>
              <a:t> </a:t>
            </a:r>
            <a:r>
              <a:rPr lang="en-US" altLang="zh-CN" dirty="0"/>
              <a:t>per-flow</a:t>
            </a:r>
            <a:r>
              <a:rPr lang="zh-CN" altLang="en-US" dirty="0"/>
              <a:t> </a:t>
            </a:r>
            <a:r>
              <a:rPr lang="en-US" altLang="zh-CN" dirty="0"/>
              <a:t>counters</a:t>
            </a:r>
            <a:r>
              <a:rPr lang="zh-CN" altLang="en-US" dirty="0"/>
              <a:t> </a:t>
            </a:r>
            <a:r>
              <a:rPr lang="en-US" altLang="zh-CN" dirty="0"/>
              <a:t>–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count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elephants!</a:t>
            </a:r>
            <a:r>
              <a:rPr lang="zh-CN" altLang="en-US" dirty="0"/>
              <a:t> </a:t>
            </a:r>
            <a:endParaRPr lang="en-US" altLang="zh-CN" sz="2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F70D3-D921-7A42-A240-6AEE2389C2C7}"/>
              </a:ext>
            </a:extLst>
          </p:cNvPr>
          <p:cNvGrpSpPr/>
          <p:nvPr/>
        </p:nvGrpSpPr>
        <p:grpSpPr>
          <a:xfrm>
            <a:off x="6945905" y="2097311"/>
            <a:ext cx="5338431" cy="3116654"/>
            <a:chOff x="6772911" y="2752219"/>
            <a:chExt cx="5338431" cy="311665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A87D4AD-29A6-ED4C-804A-451510F031EC}"/>
                </a:ext>
              </a:extLst>
            </p:cNvPr>
            <p:cNvSpPr/>
            <p:nvPr/>
          </p:nvSpPr>
          <p:spPr>
            <a:xfrm>
              <a:off x="7357453" y="3594298"/>
              <a:ext cx="540463" cy="1837844"/>
            </a:xfrm>
            <a:custGeom>
              <a:avLst/>
              <a:gdLst>
                <a:gd name="connsiteX0" fmla="*/ 210019 w 635024"/>
                <a:gd name="connsiteY0" fmla="*/ 2747 h 1839762"/>
                <a:gd name="connsiteX1" fmla="*/ 210019 w 635024"/>
                <a:gd name="connsiteY1" fmla="*/ 2747 h 1839762"/>
                <a:gd name="connsiteX2" fmla="*/ 222130 w 635024"/>
                <a:gd name="connsiteY2" fmla="*/ 123859 h 1839762"/>
                <a:gd name="connsiteX3" fmla="*/ 234242 w 635024"/>
                <a:gd name="connsiteY3" fmla="*/ 160193 h 1839762"/>
                <a:gd name="connsiteX4" fmla="*/ 240297 w 635024"/>
                <a:gd name="connsiteY4" fmla="*/ 178360 h 1839762"/>
                <a:gd name="connsiteX5" fmla="*/ 252408 w 635024"/>
                <a:gd name="connsiteY5" fmla="*/ 305528 h 1839762"/>
                <a:gd name="connsiteX6" fmla="*/ 258464 w 635024"/>
                <a:gd name="connsiteY6" fmla="*/ 414529 h 1839762"/>
                <a:gd name="connsiteX7" fmla="*/ 264520 w 635024"/>
                <a:gd name="connsiteY7" fmla="*/ 444808 h 1839762"/>
                <a:gd name="connsiteX8" fmla="*/ 276631 w 635024"/>
                <a:gd name="connsiteY8" fmla="*/ 493253 h 1839762"/>
                <a:gd name="connsiteX9" fmla="*/ 288742 w 635024"/>
                <a:gd name="connsiteY9" fmla="*/ 771812 h 1839762"/>
                <a:gd name="connsiteX10" fmla="*/ 306909 w 635024"/>
                <a:gd name="connsiteY10" fmla="*/ 814201 h 1839762"/>
                <a:gd name="connsiteX11" fmla="*/ 312965 w 635024"/>
                <a:gd name="connsiteY11" fmla="*/ 838424 h 1839762"/>
                <a:gd name="connsiteX12" fmla="*/ 319020 w 635024"/>
                <a:gd name="connsiteY12" fmla="*/ 856590 h 1839762"/>
                <a:gd name="connsiteX13" fmla="*/ 355354 w 635024"/>
                <a:gd name="connsiteY13" fmla="*/ 953480 h 1839762"/>
                <a:gd name="connsiteX14" fmla="*/ 361410 w 635024"/>
                <a:gd name="connsiteY14" fmla="*/ 971647 h 1839762"/>
                <a:gd name="connsiteX15" fmla="*/ 373521 w 635024"/>
                <a:gd name="connsiteY15" fmla="*/ 1026148 h 1839762"/>
                <a:gd name="connsiteX16" fmla="*/ 385632 w 635024"/>
                <a:gd name="connsiteY16" fmla="*/ 1135149 h 1839762"/>
                <a:gd name="connsiteX17" fmla="*/ 397743 w 635024"/>
                <a:gd name="connsiteY17" fmla="*/ 1177539 h 1839762"/>
                <a:gd name="connsiteX18" fmla="*/ 409855 w 635024"/>
                <a:gd name="connsiteY18" fmla="*/ 1195706 h 1839762"/>
                <a:gd name="connsiteX19" fmla="*/ 415910 w 635024"/>
                <a:gd name="connsiteY19" fmla="*/ 1213873 h 1839762"/>
                <a:gd name="connsiteX20" fmla="*/ 428022 w 635024"/>
                <a:gd name="connsiteY20" fmla="*/ 1225984 h 1839762"/>
                <a:gd name="connsiteX21" fmla="*/ 440133 w 635024"/>
                <a:gd name="connsiteY21" fmla="*/ 1244151 h 1839762"/>
                <a:gd name="connsiteX22" fmla="*/ 458300 w 635024"/>
                <a:gd name="connsiteY22" fmla="*/ 1268373 h 1839762"/>
                <a:gd name="connsiteX23" fmla="*/ 470411 w 635024"/>
                <a:gd name="connsiteY23" fmla="*/ 1286540 h 1839762"/>
                <a:gd name="connsiteX24" fmla="*/ 476467 w 635024"/>
                <a:gd name="connsiteY24" fmla="*/ 1304707 h 1839762"/>
                <a:gd name="connsiteX25" fmla="*/ 512800 w 635024"/>
                <a:gd name="connsiteY25" fmla="*/ 1328929 h 1839762"/>
                <a:gd name="connsiteX26" fmla="*/ 543079 w 635024"/>
                <a:gd name="connsiteY26" fmla="*/ 1353152 h 1839762"/>
                <a:gd name="connsiteX27" fmla="*/ 561245 w 635024"/>
                <a:gd name="connsiteY27" fmla="*/ 1365263 h 1839762"/>
                <a:gd name="connsiteX28" fmla="*/ 573357 w 635024"/>
                <a:gd name="connsiteY28" fmla="*/ 1377375 h 1839762"/>
                <a:gd name="connsiteX29" fmla="*/ 591524 w 635024"/>
                <a:gd name="connsiteY29" fmla="*/ 1389486 h 1839762"/>
                <a:gd name="connsiteX30" fmla="*/ 627857 w 635024"/>
                <a:gd name="connsiteY30" fmla="*/ 1425820 h 1839762"/>
                <a:gd name="connsiteX31" fmla="*/ 627857 w 635024"/>
                <a:gd name="connsiteY31" fmla="*/ 1819435 h 1839762"/>
                <a:gd name="connsiteX32" fmla="*/ 403799 w 635024"/>
                <a:gd name="connsiteY32" fmla="*/ 1813380 h 1839762"/>
                <a:gd name="connsiteX33" fmla="*/ 288742 w 635024"/>
                <a:gd name="connsiteY33" fmla="*/ 1795213 h 1839762"/>
                <a:gd name="connsiteX34" fmla="*/ 216075 w 635024"/>
                <a:gd name="connsiteY34" fmla="*/ 1789157 h 1839762"/>
                <a:gd name="connsiteX35" fmla="*/ 113129 w 635024"/>
                <a:gd name="connsiteY35" fmla="*/ 1777046 h 1839762"/>
                <a:gd name="connsiteX36" fmla="*/ 101018 w 635024"/>
                <a:gd name="connsiteY36" fmla="*/ 1686212 h 1839762"/>
                <a:gd name="connsiteX37" fmla="*/ 94962 w 635024"/>
                <a:gd name="connsiteY37" fmla="*/ 1661989 h 1839762"/>
                <a:gd name="connsiteX38" fmla="*/ 88906 w 635024"/>
                <a:gd name="connsiteY38" fmla="*/ 1619600 h 1839762"/>
                <a:gd name="connsiteX39" fmla="*/ 76795 w 635024"/>
                <a:gd name="connsiteY39" fmla="*/ 1577210 h 1839762"/>
                <a:gd name="connsiteX40" fmla="*/ 64684 w 635024"/>
                <a:gd name="connsiteY40" fmla="*/ 1498487 h 1839762"/>
                <a:gd name="connsiteX41" fmla="*/ 70740 w 635024"/>
                <a:gd name="connsiteY41" fmla="*/ 1383430 h 1839762"/>
                <a:gd name="connsiteX42" fmla="*/ 76795 w 635024"/>
                <a:gd name="connsiteY42" fmla="*/ 1359208 h 1839762"/>
                <a:gd name="connsiteX43" fmla="*/ 94962 w 635024"/>
                <a:gd name="connsiteY43" fmla="*/ 1244151 h 1839762"/>
                <a:gd name="connsiteX44" fmla="*/ 88906 w 635024"/>
                <a:gd name="connsiteY44" fmla="*/ 814201 h 1839762"/>
                <a:gd name="connsiteX45" fmla="*/ 76795 w 635024"/>
                <a:gd name="connsiteY45" fmla="*/ 753645 h 1839762"/>
                <a:gd name="connsiteX46" fmla="*/ 58628 w 635024"/>
                <a:gd name="connsiteY46" fmla="*/ 578031 h 1839762"/>
                <a:gd name="connsiteX47" fmla="*/ 46517 w 635024"/>
                <a:gd name="connsiteY47" fmla="*/ 444808 h 1839762"/>
                <a:gd name="connsiteX48" fmla="*/ 88906 w 635024"/>
                <a:gd name="connsiteY48" fmla="*/ 2747 h 1839762"/>
                <a:gd name="connsiteX49" fmla="*/ 210019 w 635024"/>
                <a:gd name="connsiteY49" fmla="*/ 2747 h 1839762"/>
                <a:gd name="connsiteX0" fmla="*/ 163502 w 588507"/>
                <a:gd name="connsiteY0" fmla="*/ 2747 h 1839762"/>
                <a:gd name="connsiteX1" fmla="*/ 163502 w 588507"/>
                <a:gd name="connsiteY1" fmla="*/ 2747 h 1839762"/>
                <a:gd name="connsiteX2" fmla="*/ 175613 w 588507"/>
                <a:gd name="connsiteY2" fmla="*/ 123859 h 1839762"/>
                <a:gd name="connsiteX3" fmla="*/ 187725 w 588507"/>
                <a:gd name="connsiteY3" fmla="*/ 160193 h 1839762"/>
                <a:gd name="connsiteX4" fmla="*/ 193780 w 588507"/>
                <a:gd name="connsiteY4" fmla="*/ 178360 h 1839762"/>
                <a:gd name="connsiteX5" fmla="*/ 205891 w 588507"/>
                <a:gd name="connsiteY5" fmla="*/ 305528 h 1839762"/>
                <a:gd name="connsiteX6" fmla="*/ 211947 w 588507"/>
                <a:gd name="connsiteY6" fmla="*/ 414529 h 1839762"/>
                <a:gd name="connsiteX7" fmla="*/ 218003 w 588507"/>
                <a:gd name="connsiteY7" fmla="*/ 444808 h 1839762"/>
                <a:gd name="connsiteX8" fmla="*/ 230114 w 588507"/>
                <a:gd name="connsiteY8" fmla="*/ 493253 h 1839762"/>
                <a:gd name="connsiteX9" fmla="*/ 242225 w 588507"/>
                <a:gd name="connsiteY9" fmla="*/ 771812 h 1839762"/>
                <a:gd name="connsiteX10" fmla="*/ 260392 w 588507"/>
                <a:gd name="connsiteY10" fmla="*/ 814201 h 1839762"/>
                <a:gd name="connsiteX11" fmla="*/ 266448 w 588507"/>
                <a:gd name="connsiteY11" fmla="*/ 838424 h 1839762"/>
                <a:gd name="connsiteX12" fmla="*/ 272503 w 588507"/>
                <a:gd name="connsiteY12" fmla="*/ 856590 h 1839762"/>
                <a:gd name="connsiteX13" fmla="*/ 308837 w 588507"/>
                <a:gd name="connsiteY13" fmla="*/ 953480 h 1839762"/>
                <a:gd name="connsiteX14" fmla="*/ 314893 w 588507"/>
                <a:gd name="connsiteY14" fmla="*/ 971647 h 1839762"/>
                <a:gd name="connsiteX15" fmla="*/ 327004 w 588507"/>
                <a:gd name="connsiteY15" fmla="*/ 1026148 h 1839762"/>
                <a:gd name="connsiteX16" fmla="*/ 339115 w 588507"/>
                <a:gd name="connsiteY16" fmla="*/ 1135149 h 1839762"/>
                <a:gd name="connsiteX17" fmla="*/ 351226 w 588507"/>
                <a:gd name="connsiteY17" fmla="*/ 1177539 h 1839762"/>
                <a:gd name="connsiteX18" fmla="*/ 363338 w 588507"/>
                <a:gd name="connsiteY18" fmla="*/ 1195706 h 1839762"/>
                <a:gd name="connsiteX19" fmla="*/ 369393 w 588507"/>
                <a:gd name="connsiteY19" fmla="*/ 1213873 h 1839762"/>
                <a:gd name="connsiteX20" fmla="*/ 381505 w 588507"/>
                <a:gd name="connsiteY20" fmla="*/ 1225984 h 1839762"/>
                <a:gd name="connsiteX21" fmla="*/ 393616 w 588507"/>
                <a:gd name="connsiteY21" fmla="*/ 1244151 h 1839762"/>
                <a:gd name="connsiteX22" fmla="*/ 411783 w 588507"/>
                <a:gd name="connsiteY22" fmla="*/ 1268373 h 1839762"/>
                <a:gd name="connsiteX23" fmla="*/ 423894 w 588507"/>
                <a:gd name="connsiteY23" fmla="*/ 1286540 h 1839762"/>
                <a:gd name="connsiteX24" fmla="*/ 429950 w 588507"/>
                <a:gd name="connsiteY24" fmla="*/ 1304707 h 1839762"/>
                <a:gd name="connsiteX25" fmla="*/ 466283 w 588507"/>
                <a:gd name="connsiteY25" fmla="*/ 1328929 h 1839762"/>
                <a:gd name="connsiteX26" fmla="*/ 496562 w 588507"/>
                <a:gd name="connsiteY26" fmla="*/ 1353152 h 1839762"/>
                <a:gd name="connsiteX27" fmla="*/ 514728 w 588507"/>
                <a:gd name="connsiteY27" fmla="*/ 1365263 h 1839762"/>
                <a:gd name="connsiteX28" fmla="*/ 526840 w 588507"/>
                <a:gd name="connsiteY28" fmla="*/ 1377375 h 1839762"/>
                <a:gd name="connsiteX29" fmla="*/ 545007 w 588507"/>
                <a:gd name="connsiteY29" fmla="*/ 1389486 h 1839762"/>
                <a:gd name="connsiteX30" fmla="*/ 581340 w 588507"/>
                <a:gd name="connsiteY30" fmla="*/ 1425820 h 1839762"/>
                <a:gd name="connsiteX31" fmla="*/ 581340 w 588507"/>
                <a:gd name="connsiteY31" fmla="*/ 1819435 h 1839762"/>
                <a:gd name="connsiteX32" fmla="*/ 357282 w 588507"/>
                <a:gd name="connsiteY32" fmla="*/ 1813380 h 1839762"/>
                <a:gd name="connsiteX33" fmla="*/ 242225 w 588507"/>
                <a:gd name="connsiteY33" fmla="*/ 1795213 h 1839762"/>
                <a:gd name="connsiteX34" fmla="*/ 169558 w 588507"/>
                <a:gd name="connsiteY34" fmla="*/ 1789157 h 1839762"/>
                <a:gd name="connsiteX35" fmla="*/ 66612 w 588507"/>
                <a:gd name="connsiteY35" fmla="*/ 1777046 h 1839762"/>
                <a:gd name="connsiteX36" fmla="*/ 54501 w 588507"/>
                <a:gd name="connsiteY36" fmla="*/ 1686212 h 1839762"/>
                <a:gd name="connsiteX37" fmla="*/ 48445 w 588507"/>
                <a:gd name="connsiteY37" fmla="*/ 1661989 h 1839762"/>
                <a:gd name="connsiteX38" fmla="*/ 42389 w 588507"/>
                <a:gd name="connsiteY38" fmla="*/ 1619600 h 1839762"/>
                <a:gd name="connsiteX39" fmla="*/ 30278 w 588507"/>
                <a:gd name="connsiteY39" fmla="*/ 1577210 h 1839762"/>
                <a:gd name="connsiteX40" fmla="*/ 18167 w 588507"/>
                <a:gd name="connsiteY40" fmla="*/ 1498487 h 1839762"/>
                <a:gd name="connsiteX41" fmla="*/ 24223 w 588507"/>
                <a:gd name="connsiteY41" fmla="*/ 1383430 h 1839762"/>
                <a:gd name="connsiteX42" fmla="*/ 30278 w 588507"/>
                <a:gd name="connsiteY42" fmla="*/ 1359208 h 1839762"/>
                <a:gd name="connsiteX43" fmla="*/ 48445 w 588507"/>
                <a:gd name="connsiteY43" fmla="*/ 1244151 h 1839762"/>
                <a:gd name="connsiteX44" fmla="*/ 42389 w 588507"/>
                <a:gd name="connsiteY44" fmla="*/ 814201 h 1839762"/>
                <a:gd name="connsiteX45" fmla="*/ 30278 w 588507"/>
                <a:gd name="connsiteY45" fmla="*/ 753645 h 1839762"/>
                <a:gd name="connsiteX46" fmla="*/ 12111 w 588507"/>
                <a:gd name="connsiteY46" fmla="*/ 578031 h 1839762"/>
                <a:gd name="connsiteX47" fmla="*/ 0 w 588507"/>
                <a:gd name="connsiteY47" fmla="*/ 444808 h 1839762"/>
                <a:gd name="connsiteX48" fmla="*/ 42389 w 588507"/>
                <a:gd name="connsiteY48" fmla="*/ 2747 h 1839762"/>
                <a:gd name="connsiteX49" fmla="*/ 163502 w 588507"/>
                <a:gd name="connsiteY49" fmla="*/ 2747 h 1839762"/>
                <a:gd name="connsiteX0" fmla="*/ 151584 w 576589"/>
                <a:gd name="connsiteY0" fmla="*/ 2747 h 1839762"/>
                <a:gd name="connsiteX1" fmla="*/ 151584 w 576589"/>
                <a:gd name="connsiteY1" fmla="*/ 2747 h 1839762"/>
                <a:gd name="connsiteX2" fmla="*/ 163695 w 576589"/>
                <a:gd name="connsiteY2" fmla="*/ 123859 h 1839762"/>
                <a:gd name="connsiteX3" fmla="*/ 175807 w 576589"/>
                <a:gd name="connsiteY3" fmla="*/ 160193 h 1839762"/>
                <a:gd name="connsiteX4" fmla="*/ 181862 w 576589"/>
                <a:gd name="connsiteY4" fmla="*/ 178360 h 1839762"/>
                <a:gd name="connsiteX5" fmla="*/ 193973 w 576589"/>
                <a:gd name="connsiteY5" fmla="*/ 305528 h 1839762"/>
                <a:gd name="connsiteX6" fmla="*/ 200029 w 576589"/>
                <a:gd name="connsiteY6" fmla="*/ 414529 h 1839762"/>
                <a:gd name="connsiteX7" fmla="*/ 206085 w 576589"/>
                <a:gd name="connsiteY7" fmla="*/ 444808 h 1839762"/>
                <a:gd name="connsiteX8" fmla="*/ 218196 w 576589"/>
                <a:gd name="connsiteY8" fmla="*/ 493253 h 1839762"/>
                <a:gd name="connsiteX9" fmla="*/ 230307 w 576589"/>
                <a:gd name="connsiteY9" fmla="*/ 771812 h 1839762"/>
                <a:gd name="connsiteX10" fmla="*/ 248474 w 576589"/>
                <a:gd name="connsiteY10" fmla="*/ 814201 h 1839762"/>
                <a:gd name="connsiteX11" fmla="*/ 254530 w 576589"/>
                <a:gd name="connsiteY11" fmla="*/ 838424 h 1839762"/>
                <a:gd name="connsiteX12" fmla="*/ 260585 w 576589"/>
                <a:gd name="connsiteY12" fmla="*/ 856590 h 1839762"/>
                <a:gd name="connsiteX13" fmla="*/ 296919 w 576589"/>
                <a:gd name="connsiteY13" fmla="*/ 953480 h 1839762"/>
                <a:gd name="connsiteX14" fmla="*/ 302975 w 576589"/>
                <a:gd name="connsiteY14" fmla="*/ 971647 h 1839762"/>
                <a:gd name="connsiteX15" fmla="*/ 315086 w 576589"/>
                <a:gd name="connsiteY15" fmla="*/ 1026148 h 1839762"/>
                <a:gd name="connsiteX16" fmla="*/ 327197 w 576589"/>
                <a:gd name="connsiteY16" fmla="*/ 1135149 h 1839762"/>
                <a:gd name="connsiteX17" fmla="*/ 339308 w 576589"/>
                <a:gd name="connsiteY17" fmla="*/ 1177539 h 1839762"/>
                <a:gd name="connsiteX18" fmla="*/ 351420 w 576589"/>
                <a:gd name="connsiteY18" fmla="*/ 1195706 h 1839762"/>
                <a:gd name="connsiteX19" fmla="*/ 357475 w 576589"/>
                <a:gd name="connsiteY19" fmla="*/ 1213873 h 1839762"/>
                <a:gd name="connsiteX20" fmla="*/ 369587 w 576589"/>
                <a:gd name="connsiteY20" fmla="*/ 1225984 h 1839762"/>
                <a:gd name="connsiteX21" fmla="*/ 381698 w 576589"/>
                <a:gd name="connsiteY21" fmla="*/ 1244151 h 1839762"/>
                <a:gd name="connsiteX22" fmla="*/ 399865 w 576589"/>
                <a:gd name="connsiteY22" fmla="*/ 1268373 h 1839762"/>
                <a:gd name="connsiteX23" fmla="*/ 411976 w 576589"/>
                <a:gd name="connsiteY23" fmla="*/ 1286540 h 1839762"/>
                <a:gd name="connsiteX24" fmla="*/ 418032 w 576589"/>
                <a:gd name="connsiteY24" fmla="*/ 1304707 h 1839762"/>
                <a:gd name="connsiteX25" fmla="*/ 454365 w 576589"/>
                <a:gd name="connsiteY25" fmla="*/ 1328929 h 1839762"/>
                <a:gd name="connsiteX26" fmla="*/ 484644 w 576589"/>
                <a:gd name="connsiteY26" fmla="*/ 1353152 h 1839762"/>
                <a:gd name="connsiteX27" fmla="*/ 502810 w 576589"/>
                <a:gd name="connsiteY27" fmla="*/ 1365263 h 1839762"/>
                <a:gd name="connsiteX28" fmla="*/ 514922 w 576589"/>
                <a:gd name="connsiteY28" fmla="*/ 1377375 h 1839762"/>
                <a:gd name="connsiteX29" fmla="*/ 533089 w 576589"/>
                <a:gd name="connsiteY29" fmla="*/ 1389486 h 1839762"/>
                <a:gd name="connsiteX30" fmla="*/ 569422 w 576589"/>
                <a:gd name="connsiteY30" fmla="*/ 1425820 h 1839762"/>
                <a:gd name="connsiteX31" fmla="*/ 569422 w 576589"/>
                <a:gd name="connsiteY31" fmla="*/ 1819435 h 1839762"/>
                <a:gd name="connsiteX32" fmla="*/ 345364 w 576589"/>
                <a:gd name="connsiteY32" fmla="*/ 1813380 h 1839762"/>
                <a:gd name="connsiteX33" fmla="*/ 230307 w 576589"/>
                <a:gd name="connsiteY33" fmla="*/ 1795213 h 1839762"/>
                <a:gd name="connsiteX34" fmla="*/ 157640 w 576589"/>
                <a:gd name="connsiteY34" fmla="*/ 1789157 h 1839762"/>
                <a:gd name="connsiteX35" fmla="*/ 54694 w 576589"/>
                <a:gd name="connsiteY35" fmla="*/ 1777046 h 1839762"/>
                <a:gd name="connsiteX36" fmla="*/ 42583 w 576589"/>
                <a:gd name="connsiteY36" fmla="*/ 1686212 h 1839762"/>
                <a:gd name="connsiteX37" fmla="*/ 36527 w 576589"/>
                <a:gd name="connsiteY37" fmla="*/ 1661989 h 1839762"/>
                <a:gd name="connsiteX38" fmla="*/ 30471 w 576589"/>
                <a:gd name="connsiteY38" fmla="*/ 1619600 h 1839762"/>
                <a:gd name="connsiteX39" fmla="*/ 18360 w 576589"/>
                <a:gd name="connsiteY39" fmla="*/ 1577210 h 1839762"/>
                <a:gd name="connsiteX40" fmla="*/ 6249 w 576589"/>
                <a:gd name="connsiteY40" fmla="*/ 1498487 h 1839762"/>
                <a:gd name="connsiteX41" fmla="*/ 12305 w 576589"/>
                <a:gd name="connsiteY41" fmla="*/ 1383430 h 1839762"/>
                <a:gd name="connsiteX42" fmla="*/ 18360 w 576589"/>
                <a:gd name="connsiteY42" fmla="*/ 1359208 h 1839762"/>
                <a:gd name="connsiteX43" fmla="*/ 36527 w 576589"/>
                <a:gd name="connsiteY43" fmla="*/ 1244151 h 1839762"/>
                <a:gd name="connsiteX44" fmla="*/ 30471 w 576589"/>
                <a:gd name="connsiteY44" fmla="*/ 814201 h 1839762"/>
                <a:gd name="connsiteX45" fmla="*/ 18360 w 576589"/>
                <a:gd name="connsiteY45" fmla="*/ 753645 h 1839762"/>
                <a:gd name="connsiteX46" fmla="*/ 193 w 576589"/>
                <a:gd name="connsiteY46" fmla="*/ 578031 h 1839762"/>
                <a:gd name="connsiteX47" fmla="*/ 30471 w 576589"/>
                <a:gd name="connsiteY47" fmla="*/ 2747 h 1839762"/>
                <a:gd name="connsiteX48" fmla="*/ 151584 w 576589"/>
                <a:gd name="connsiteY48" fmla="*/ 2747 h 1839762"/>
                <a:gd name="connsiteX0" fmla="*/ 145335 w 570340"/>
                <a:gd name="connsiteY0" fmla="*/ 2747 h 1839762"/>
                <a:gd name="connsiteX1" fmla="*/ 145335 w 570340"/>
                <a:gd name="connsiteY1" fmla="*/ 2747 h 1839762"/>
                <a:gd name="connsiteX2" fmla="*/ 157446 w 570340"/>
                <a:gd name="connsiteY2" fmla="*/ 123859 h 1839762"/>
                <a:gd name="connsiteX3" fmla="*/ 169558 w 570340"/>
                <a:gd name="connsiteY3" fmla="*/ 160193 h 1839762"/>
                <a:gd name="connsiteX4" fmla="*/ 175613 w 570340"/>
                <a:gd name="connsiteY4" fmla="*/ 178360 h 1839762"/>
                <a:gd name="connsiteX5" fmla="*/ 187724 w 570340"/>
                <a:gd name="connsiteY5" fmla="*/ 305528 h 1839762"/>
                <a:gd name="connsiteX6" fmla="*/ 193780 w 570340"/>
                <a:gd name="connsiteY6" fmla="*/ 414529 h 1839762"/>
                <a:gd name="connsiteX7" fmla="*/ 199836 w 570340"/>
                <a:gd name="connsiteY7" fmla="*/ 444808 h 1839762"/>
                <a:gd name="connsiteX8" fmla="*/ 211947 w 570340"/>
                <a:gd name="connsiteY8" fmla="*/ 493253 h 1839762"/>
                <a:gd name="connsiteX9" fmla="*/ 224058 w 570340"/>
                <a:gd name="connsiteY9" fmla="*/ 771812 h 1839762"/>
                <a:gd name="connsiteX10" fmla="*/ 242225 w 570340"/>
                <a:gd name="connsiteY10" fmla="*/ 814201 h 1839762"/>
                <a:gd name="connsiteX11" fmla="*/ 248281 w 570340"/>
                <a:gd name="connsiteY11" fmla="*/ 838424 h 1839762"/>
                <a:gd name="connsiteX12" fmla="*/ 254336 w 570340"/>
                <a:gd name="connsiteY12" fmla="*/ 856590 h 1839762"/>
                <a:gd name="connsiteX13" fmla="*/ 290670 w 570340"/>
                <a:gd name="connsiteY13" fmla="*/ 953480 h 1839762"/>
                <a:gd name="connsiteX14" fmla="*/ 296726 w 570340"/>
                <a:gd name="connsiteY14" fmla="*/ 971647 h 1839762"/>
                <a:gd name="connsiteX15" fmla="*/ 308837 w 570340"/>
                <a:gd name="connsiteY15" fmla="*/ 1026148 h 1839762"/>
                <a:gd name="connsiteX16" fmla="*/ 320948 w 570340"/>
                <a:gd name="connsiteY16" fmla="*/ 1135149 h 1839762"/>
                <a:gd name="connsiteX17" fmla="*/ 333059 w 570340"/>
                <a:gd name="connsiteY17" fmla="*/ 1177539 h 1839762"/>
                <a:gd name="connsiteX18" fmla="*/ 345171 w 570340"/>
                <a:gd name="connsiteY18" fmla="*/ 1195706 h 1839762"/>
                <a:gd name="connsiteX19" fmla="*/ 351226 w 570340"/>
                <a:gd name="connsiteY19" fmla="*/ 1213873 h 1839762"/>
                <a:gd name="connsiteX20" fmla="*/ 363338 w 570340"/>
                <a:gd name="connsiteY20" fmla="*/ 1225984 h 1839762"/>
                <a:gd name="connsiteX21" fmla="*/ 375449 w 570340"/>
                <a:gd name="connsiteY21" fmla="*/ 1244151 h 1839762"/>
                <a:gd name="connsiteX22" fmla="*/ 393616 w 570340"/>
                <a:gd name="connsiteY22" fmla="*/ 1268373 h 1839762"/>
                <a:gd name="connsiteX23" fmla="*/ 405727 w 570340"/>
                <a:gd name="connsiteY23" fmla="*/ 1286540 h 1839762"/>
                <a:gd name="connsiteX24" fmla="*/ 411783 w 570340"/>
                <a:gd name="connsiteY24" fmla="*/ 1304707 h 1839762"/>
                <a:gd name="connsiteX25" fmla="*/ 448116 w 570340"/>
                <a:gd name="connsiteY25" fmla="*/ 1328929 h 1839762"/>
                <a:gd name="connsiteX26" fmla="*/ 478395 w 570340"/>
                <a:gd name="connsiteY26" fmla="*/ 1353152 h 1839762"/>
                <a:gd name="connsiteX27" fmla="*/ 496561 w 570340"/>
                <a:gd name="connsiteY27" fmla="*/ 1365263 h 1839762"/>
                <a:gd name="connsiteX28" fmla="*/ 508673 w 570340"/>
                <a:gd name="connsiteY28" fmla="*/ 1377375 h 1839762"/>
                <a:gd name="connsiteX29" fmla="*/ 526840 w 570340"/>
                <a:gd name="connsiteY29" fmla="*/ 1389486 h 1839762"/>
                <a:gd name="connsiteX30" fmla="*/ 563173 w 570340"/>
                <a:gd name="connsiteY30" fmla="*/ 1425820 h 1839762"/>
                <a:gd name="connsiteX31" fmla="*/ 563173 w 570340"/>
                <a:gd name="connsiteY31" fmla="*/ 1819435 h 1839762"/>
                <a:gd name="connsiteX32" fmla="*/ 339115 w 570340"/>
                <a:gd name="connsiteY32" fmla="*/ 1813380 h 1839762"/>
                <a:gd name="connsiteX33" fmla="*/ 224058 w 570340"/>
                <a:gd name="connsiteY33" fmla="*/ 1795213 h 1839762"/>
                <a:gd name="connsiteX34" fmla="*/ 151391 w 570340"/>
                <a:gd name="connsiteY34" fmla="*/ 1789157 h 1839762"/>
                <a:gd name="connsiteX35" fmla="*/ 48445 w 570340"/>
                <a:gd name="connsiteY35" fmla="*/ 1777046 h 1839762"/>
                <a:gd name="connsiteX36" fmla="*/ 36334 w 570340"/>
                <a:gd name="connsiteY36" fmla="*/ 1686212 h 1839762"/>
                <a:gd name="connsiteX37" fmla="*/ 30278 w 570340"/>
                <a:gd name="connsiteY37" fmla="*/ 1661989 h 1839762"/>
                <a:gd name="connsiteX38" fmla="*/ 24222 w 570340"/>
                <a:gd name="connsiteY38" fmla="*/ 1619600 h 1839762"/>
                <a:gd name="connsiteX39" fmla="*/ 12111 w 570340"/>
                <a:gd name="connsiteY39" fmla="*/ 1577210 h 1839762"/>
                <a:gd name="connsiteX40" fmla="*/ 0 w 570340"/>
                <a:gd name="connsiteY40" fmla="*/ 1498487 h 1839762"/>
                <a:gd name="connsiteX41" fmla="*/ 6056 w 570340"/>
                <a:gd name="connsiteY41" fmla="*/ 1383430 h 1839762"/>
                <a:gd name="connsiteX42" fmla="*/ 12111 w 570340"/>
                <a:gd name="connsiteY42" fmla="*/ 1359208 h 1839762"/>
                <a:gd name="connsiteX43" fmla="*/ 30278 w 570340"/>
                <a:gd name="connsiteY43" fmla="*/ 1244151 h 1839762"/>
                <a:gd name="connsiteX44" fmla="*/ 24222 w 570340"/>
                <a:gd name="connsiteY44" fmla="*/ 814201 h 1839762"/>
                <a:gd name="connsiteX45" fmla="*/ 12111 w 570340"/>
                <a:gd name="connsiteY45" fmla="*/ 753645 h 1839762"/>
                <a:gd name="connsiteX46" fmla="*/ 24222 w 570340"/>
                <a:gd name="connsiteY46" fmla="*/ 2747 h 1839762"/>
                <a:gd name="connsiteX47" fmla="*/ 145335 w 570340"/>
                <a:gd name="connsiteY47" fmla="*/ 2747 h 1839762"/>
                <a:gd name="connsiteX0" fmla="*/ 145335 w 570340"/>
                <a:gd name="connsiteY0" fmla="*/ 2747 h 1839762"/>
                <a:gd name="connsiteX1" fmla="*/ 145335 w 570340"/>
                <a:gd name="connsiteY1" fmla="*/ 2747 h 1839762"/>
                <a:gd name="connsiteX2" fmla="*/ 157446 w 570340"/>
                <a:gd name="connsiteY2" fmla="*/ 123859 h 1839762"/>
                <a:gd name="connsiteX3" fmla="*/ 169558 w 570340"/>
                <a:gd name="connsiteY3" fmla="*/ 160193 h 1839762"/>
                <a:gd name="connsiteX4" fmla="*/ 175613 w 570340"/>
                <a:gd name="connsiteY4" fmla="*/ 178360 h 1839762"/>
                <a:gd name="connsiteX5" fmla="*/ 187724 w 570340"/>
                <a:gd name="connsiteY5" fmla="*/ 305528 h 1839762"/>
                <a:gd name="connsiteX6" fmla="*/ 193780 w 570340"/>
                <a:gd name="connsiteY6" fmla="*/ 414529 h 1839762"/>
                <a:gd name="connsiteX7" fmla="*/ 199836 w 570340"/>
                <a:gd name="connsiteY7" fmla="*/ 444808 h 1839762"/>
                <a:gd name="connsiteX8" fmla="*/ 211947 w 570340"/>
                <a:gd name="connsiteY8" fmla="*/ 493253 h 1839762"/>
                <a:gd name="connsiteX9" fmla="*/ 224058 w 570340"/>
                <a:gd name="connsiteY9" fmla="*/ 771812 h 1839762"/>
                <a:gd name="connsiteX10" fmla="*/ 242225 w 570340"/>
                <a:gd name="connsiteY10" fmla="*/ 814201 h 1839762"/>
                <a:gd name="connsiteX11" fmla="*/ 248281 w 570340"/>
                <a:gd name="connsiteY11" fmla="*/ 838424 h 1839762"/>
                <a:gd name="connsiteX12" fmla="*/ 254336 w 570340"/>
                <a:gd name="connsiteY12" fmla="*/ 856590 h 1839762"/>
                <a:gd name="connsiteX13" fmla="*/ 290670 w 570340"/>
                <a:gd name="connsiteY13" fmla="*/ 953480 h 1839762"/>
                <a:gd name="connsiteX14" fmla="*/ 296726 w 570340"/>
                <a:gd name="connsiteY14" fmla="*/ 971647 h 1839762"/>
                <a:gd name="connsiteX15" fmla="*/ 308837 w 570340"/>
                <a:gd name="connsiteY15" fmla="*/ 1026148 h 1839762"/>
                <a:gd name="connsiteX16" fmla="*/ 320948 w 570340"/>
                <a:gd name="connsiteY16" fmla="*/ 1135149 h 1839762"/>
                <a:gd name="connsiteX17" fmla="*/ 333059 w 570340"/>
                <a:gd name="connsiteY17" fmla="*/ 1177539 h 1839762"/>
                <a:gd name="connsiteX18" fmla="*/ 345171 w 570340"/>
                <a:gd name="connsiteY18" fmla="*/ 1195706 h 1839762"/>
                <a:gd name="connsiteX19" fmla="*/ 351226 w 570340"/>
                <a:gd name="connsiteY19" fmla="*/ 1213873 h 1839762"/>
                <a:gd name="connsiteX20" fmla="*/ 363338 w 570340"/>
                <a:gd name="connsiteY20" fmla="*/ 1225984 h 1839762"/>
                <a:gd name="connsiteX21" fmla="*/ 375449 w 570340"/>
                <a:gd name="connsiteY21" fmla="*/ 1244151 h 1839762"/>
                <a:gd name="connsiteX22" fmla="*/ 393616 w 570340"/>
                <a:gd name="connsiteY22" fmla="*/ 1268373 h 1839762"/>
                <a:gd name="connsiteX23" fmla="*/ 405727 w 570340"/>
                <a:gd name="connsiteY23" fmla="*/ 1286540 h 1839762"/>
                <a:gd name="connsiteX24" fmla="*/ 411783 w 570340"/>
                <a:gd name="connsiteY24" fmla="*/ 1304707 h 1839762"/>
                <a:gd name="connsiteX25" fmla="*/ 448116 w 570340"/>
                <a:gd name="connsiteY25" fmla="*/ 1328929 h 1839762"/>
                <a:gd name="connsiteX26" fmla="*/ 478395 w 570340"/>
                <a:gd name="connsiteY26" fmla="*/ 1353152 h 1839762"/>
                <a:gd name="connsiteX27" fmla="*/ 496561 w 570340"/>
                <a:gd name="connsiteY27" fmla="*/ 1365263 h 1839762"/>
                <a:gd name="connsiteX28" fmla="*/ 508673 w 570340"/>
                <a:gd name="connsiteY28" fmla="*/ 1377375 h 1839762"/>
                <a:gd name="connsiteX29" fmla="*/ 526840 w 570340"/>
                <a:gd name="connsiteY29" fmla="*/ 1389486 h 1839762"/>
                <a:gd name="connsiteX30" fmla="*/ 563173 w 570340"/>
                <a:gd name="connsiteY30" fmla="*/ 1425820 h 1839762"/>
                <a:gd name="connsiteX31" fmla="*/ 563173 w 570340"/>
                <a:gd name="connsiteY31" fmla="*/ 1819435 h 1839762"/>
                <a:gd name="connsiteX32" fmla="*/ 339115 w 570340"/>
                <a:gd name="connsiteY32" fmla="*/ 1813380 h 1839762"/>
                <a:gd name="connsiteX33" fmla="*/ 224058 w 570340"/>
                <a:gd name="connsiteY33" fmla="*/ 1795213 h 1839762"/>
                <a:gd name="connsiteX34" fmla="*/ 151391 w 570340"/>
                <a:gd name="connsiteY34" fmla="*/ 1789157 h 1839762"/>
                <a:gd name="connsiteX35" fmla="*/ 48445 w 570340"/>
                <a:gd name="connsiteY35" fmla="*/ 1777046 h 1839762"/>
                <a:gd name="connsiteX36" fmla="*/ 36334 w 570340"/>
                <a:gd name="connsiteY36" fmla="*/ 1686212 h 1839762"/>
                <a:gd name="connsiteX37" fmla="*/ 30278 w 570340"/>
                <a:gd name="connsiteY37" fmla="*/ 1661989 h 1839762"/>
                <a:gd name="connsiteX38" fmla="*/ 24222 w 570340"/>
                <a:gd name="connsiteY38" fmla="*/ 1619600 h 1839762"/>
                <a:gd name="connsiteX39" fmla="*/ 12111 w 570340"/>
                <a:gd name="connsiteY39" fmla="*/ 1577210 h 1839762"/>
                <a:gd name="connsiteX40" fmla="*/ 0 w 570340"/>
                <a:gd name="connsiteY40" fmla="*/ 1498487 h 1839762"/>
                <a:gd name="connsiteX41" fmla="*/ 6056 w 570340"/>
                <a:gd name="connsiteY41" fmla="*/ 1383430 h 1839762"/>
                <a:gd name="connsiteX42" fmla="*/ 12111 w 570340"/>
                <a:gd name="connsiteY42" fmla="*/ 1359208 h 1839762"/>
                <a:gd name="connsiteX43" fmla="*/ 30278 w 570340"/>
                <a:gd name="connsiteY43" fmla="*/ 1244151 h 1839762"/>
                <a:gd name="connsiteX44" fmla="*/ 24222 w 570340"/>
                <a:gd name="connsiteY44" fmla="*/ 814201 h 1839762"/>
                <a:gd name="connsiteX45" fmla="*/ 24222 w 570340"/>
                <a:gd name="connsiteY45" fmla="*/ 2747 h 1839762"/>
                <a:gd name="connsiteX46" fmla="*/ 145335 w 570340"/>
                <a:gd name="connsiteY46" fmla="*/ 2747 h 1839762"/>
                <a:gd name="connsiteX0" fmla="*/ 145335 w 570340"/>
                <a:gd name="connsiteY0" fmla="*/ 2747 h 1839762"/>
                <a:gd name="connsiteX1" fmla="*/ 145335 w 570340"/>
                <a:gd name="connsiteY1" fmla="*/ 2747 h 1839762"/>
                <a:gd name="connsiteX2" fmla="*/ 157446 w 570340"/>
                <a:gd name="connsiteY2" fmla="*/ 123859 h 1839762"/>
                <a:gd name="connsiteX3" fmla="*/ 169558 w 570340"/>
                <a:gd name="connsiteY3" fmla="*/ 160193 h 1839762"/>
                <a:gd name="connsiteX4" fmla="*/ 175613 w 570340"/>
                <a:gd name="connsiteY4" fmla="*/ 178360 h 1839762"/>
                <a:gd name="connsiteX5" fmla="*/ 187724 w 570340"/>
                <a:gd name="connsiteY5" fmla="*/ 305528 h 1839762"/>
                <a:gd name="connsiteX6" fmla="*/ 193780 w 570340"/>
                <a:gd name="connsiteY6" fmla="*/ 414529 h 1839762"/>
                <a:gd name="connsiteX7" fmla="*/ 199836 w 570340"/>
                <a:gd name="connsiteY7" fmla="*/ 444808 h 1839762"/>
                <a:gd name="connsiteX8" fmla="*/ 211947 w 570340"/>
                <a:gd name="connsiteY8" fmla="*/ 493253 h 1839762"/>
                <a:gd name="connsiteX9" fmla="*/ 224058 w 570340"/>
                <a:gd name="connsiteY9" fmla="*/ 771812 h 1839762"/>
                <a:gd name="connsiteX10" fmla="*/ 242225 w 570340"/>
                <a:gd name="connsiteY10" fmla="*/ 814201 h 1839762"/>
                <a:gd name="connsiteX11" fmla="*/ 248281 w 570340"/>
                <a:gd name="connsiteY11" fmla="*/ 838424 h 1839762"/>
                <a:gd name="connsiteX12" fmla="*/ 254336 w 570340"/>
                <a:gd name="connsiteY12" fmla="*/ 856590 h 1839762"/>
                <a:gd name="connsiteX13" fmla="*/ 290670 w 570340"/>
                <a:gd name="connsiteY13" fmla="*/ 953480 h 1839762"/>
                <a:gd name="connsiteX14" fmla="*/ 296726 w 570340"/>
                <a:gd name="connsiteY14" fmla="*/ 971647 h 1839762"/>
                <a:gd name="connsiteX15" fmla="*/ 308837 w 570340"/>
                <a:gd name="connsiteY15" fmla="*/ 1026148 h 1839762"/>
                <a:gd name="connsiteX16" fmla="*/ 320948 w 570340"/>
                <a:gd name="connsiteY16" fmla="*/ 1135149 h 1839762"/>
                <a:gd name="connsiteX17" fmla="*/ 333059 w 570340"/>
                <a:gd name="connsiteY17" fmla="*/ 1177539 h 1839762"/>
                <a:gd name="connsiteX18" fmla="*/ 345171 w 570340"/>
                <a:gd name="connsiteY18" fmla="*/ 1195706 h 1839762"/>
                <a:gd name="connsiteX19" fmla="*/ 351226 w 570340"/>
                <a:gd name="connsiteY19" fmla="*/ 1213873 h 1839762"/>
                <a:gd name="connsiteX20" fmla="*/ 363338 w 570340"/>
                <a:gd name="connsiteY20" fmla="*/ 1225984 h 1839762"/>
                <a:gd name="connsiteX21" fmla="*/ 375449 w 570340"/>
                <a:gd name="connsiteY21" fmla="*/ 1244151 h 1839762"/>
                <a:gd name="connsiteX22" fmla="*/ 393616 w 570340"/>
                <a:gd name="connsiteY22" fmla="*/ 1268373 h 1839762"/>
                <a:gd name="connsiteX23" fmla="*/ 405727 w 570340"/>
                <a:gd name="connsiteY23" fmla="*/ 1286540 h 1839762"/>
                <a:gd name="connsiteX24" fmla="*/ 411783 w 570340"/>
                <a:gd name="connsiteY24" fmla="*/ 1304707 h 1839762"/>
                <a:gd name="connsiteX25" fmla="*/ 448116 w 570340"/>
                <a:gd name="connsiteY25" fmla="*/ 1328929 h 1839762"/>
                <a:gd name="connsiteX26" fmla="*/ 478395 w 570340"/>
                <a:gd name="connsiteY26" fmla="*/ 1353152 h 1839762"/>
                <a:gd name="connsiteX27" fmla="*/ 496561 w 570340"/>
                <a:gd name="connsiteY27" fmla="*/ 1365263 h 1839762"/>
                <a:gd name="connsiteX28" fmla="*/ 508673 w 570340"/>
                <a:gd name="connsiteY28" fmla="*/ 1377375 h 1839762"/>
                <a:gd name="connsiteX29" fmla="*/ 526840 w 570340"/>
                <a:gd name="connsiteY29" fmla="*/ 1389486 h 1839762"/>
                <a:gd name="connsiteX30" fmla="*/ 563173 w 570340"/>
                <a:gd name="connsiteY30" fmla="*/ 1425820 h 1839762"/>
                <a:gd name="connsiteX31" fmla="*/ 563173 w 570340"/>
                <a:gd name="connsiteY31" fmla="*/ 1819435 h 1839762"/>
                <a:gd name="connsiteX32" fmla="*/ 339115 w 570340"/>
                <a:gd name="connsiteY32" fmla="*/ 1813380 h 1839762"/>
                <a:gd name="connsiteX33" fmla="*/ 224058 w 570340"/>
                <a:gd name="connsiteY33" fmla="*/ 1795213 h 1839762"/>
                <a:gd name="connsiteX34" fmla="*/ 151391 w 570340"/>
                <a:gd name="connsiteY34" fmla="*/ 1789157 h 1839762"/>
                <a:gd name="connsiteX35" fmla="*/ 48445 w 570340"/>
                <a:gd name="connsiteY35" fmla="*/ 1777046 h 1839762"/>
                <a:gd name="connsiteX36" fmla="*/ 36334 w 570340"/>
                <a:gd name="connsiteY36" fmla="*/ 1686212 h 1839762"/>
                <a:gd name="connsiteX37" fmla="*/ 30278 w 570340"/>
                <a:gd name="connsiteY37" fmla="*/ 1661989 h 1839762"/>
                <a:gd name="connsiteX38" fmla="*/ 24222 w 570340"/>
                <a:gd name="connsiteY38" fmla="*/ 1619600 h 1839762"/>
                <a:gd name="connsiteX39" fmla="*/ 12111 w 570340"/>
                <a:gd name="connsiteY39" fmla="*/ 1577210 h 1839762"/>
                <a:gd name="connsiteX40" fmla="*/ 0 w 570340"/>
                <a:gd name="connsiteY40" fmla="*/ 1498487 h 1839762"/>
                <a:gd name="connsiteX41" fmla="*/ 6056 w 570340"/>
                <a:gd name="connsiteY41" fmla="*/ 1383430 h 1839762"/>
                <a:gd name="connsiteX42" fmla="*/ 30278 w 570340"/>
                <a:gd name="connsiteY42" fmla="*/ 1244151 h 1839762"/>
                <a:gd name="connsiteX43" fmla="*/ 24222 w 570340"/>
                <a:gd name="connsiteY43" fmla="*/ 814201 h 1839762"/>
                <a:gd name="connsiteX44" fmla="*/ 24222 w 570340"/>
                <a:gd name="connsiteY44" fmla="*/ 2747 h 1839762"/>
                <a:gd name="connsiteX45" fmla="*/ 145335 w 570340"/>
                <a:gd name="connsiteY45" fmla="*/ 2747 h 1839762"/>
                <a:gd name="connsiteX0" fmla="*/ 145777 w 570782"/>
                <a:gd name="connsiteY0" fmla="*/ 2747 h 1839762"/>
                <a:gd name="connsiteX1" fmla="*/ 145777 w 570782"/>
                <a:gd name="connsiteY1" fmla="*/ 2747 h 1839762"/>
                <a:gd name="connsiteX2" fmla="*/ 157888 w 570782"/>
                <a:gd name="connsiteY2" fmla="*/ 123859 h 1839762"/>
                <a:gd name="connsiteX3" fmla="*/ 170000 w 570782"/>
                <a:gd name="connsiteY3" fmla="*/ 160193 h 1839762"/>
                <a:gd name="connsiteX4" fmla="*/ 176055 w 570782"/>
                <a:gd name="connsiteY4" fmla="*/ 178360 h 1839762"/>
                <a:gd name="connsiteX5" fmla="*/ 188166 w 570782"/>
                <a:gd name="connsiteY5" fmla="*/ 305528 h 1839762"/>
                <a:gd name="connsiteX6" fmla="*/ 194222 w 570782"/>
                <a:gd name="connsiteY6" fmla="*/ 414529 h 1839762"/>
                <a:gd name="connsiteX7" fmla="*/ 200278 w 570782"/>
                <a:gd name="connsiteY7" fmla="*/ 444808 h 1839762"/>
                <a:gd name="connsiteX8" fmla="*/ 212389 w 570782"/>
                <a:gd name="connsiteY8" fmla="*/ 493253 h 1839762"/>
                <a:gd name="connsiteX9" fmla="*/ 224500 w 570782"/>
                <a:gd name="connsiteY9" fmla="*/ 771812 h 1839762"/>
                <a:gd name="connsiteX10" fmla="*/ 242667 w 570782"/>
                <a:gd name="connsiteY10" fmla="*/ 814201 h 1839762"/>
                <a:gd name="connsiteX11" fmla="*/ 248723 w 570782"/>
                <a:gd name="connsiteY11" fmla="*/ 838424 h 1839762"/>
                <a:gd name="connsiteX12" fmla="*/ 254778 w 570782"/>
                <a:gd name="connsiteY12" fmla="*/ 856590 h 1839762"/>
                <a:gd name="connsiteX13" fmla="*/ 291112 w 570782"/>
                <a:gd name="connsiteY13" fmla="*/ 953480 h 1839762"/>
                <a:gd name="connsiteX14" fmla="*/ 297168 w 570782"/>
                <a:gd name="connsiteY14" fmla="*/ 971647 h 1839762"/>
                <a:gd name="connsiteX15" fmla="*/ 309279 w 570782"/>
                <a:gd name="connsiteY15" fmla="*/ 1026148 h 1839762"/>
                <a:gd name="connsiteX16" fmla="*/ 321390 w 570782"/>
                <a:gd name="connsiteY16" fmla="*/ 1135149 h 1839762"/>
                <a:gd name="connsiteX17" fmla="*/ 333501 w 570782"/>
                <a:gd name="connsiteY17" fmla="*/ 1177539 h 1839762"/>
                <a:gd name="connsiteX18" fmla="*/ 345613 w 570782"/>
                <a:gd name="connsiteY18" fmla="*/ 1195706 h 1839762"/>
                <a:gd name="connsiteX19" fmla="*/ 351668 w 570782"/>
                <a:gd name="connsiteY19" fmla="*/ 1213873 h 1839762"/>
                <a:gd name="connsiteX20" fmla="*/ 363780 w 570782"/>
                <a:gd name="connsiteY20" fmla="*/ 1225984 h 1839762"/>
                <a:gd name="connsiteX21" fmla="*/ 375891 w 570782"/>
                <a:gd name="connsiteY21" fmla="*/ 1244151 h 1839762"/>
                <a:gd name="connsiteX22" fmla="*/ 394058 w 570782"/>
                <a:gd name="connsiteY22" fmla="*/ 1268373 h 1839762"/>
                <a:gd name="connsiteX23" fmla="*/ 406169 w 570782"/>
                <a:gd name="connsiteY23" fmla="*/ 1286540 h 1839762"/>
                <a:gd name="connsiteX24" fmla="*/ 412225 w 570782"/>
                <a:gd name="connsiteY24" fmla="*/ 1304707 h 1839762"/>
                <a:gd name="connsiteX25" fmla="*/ 448558 w 570782"/>
                <a:gd name="connsiteY25" fmla="*/ 1328929 h 1839762"/>
                <a:gd name="connsiteX26" fmla="*/ 478837 w 570782"/>
                <a:gd name="connsiteY26" fmla="*/ 1353152 h 1839762"/>
                <a:gd name="connsiteX27" fmla="*/ 497003 w 570782"/>
                <a:gd name="connsiteY27" fmla="*/ 1365263 h 1839762"/>
                <a:gd name="connsiteX28" fmla="*/ 509115 w 570782"/>
                <a:gd name="connsiteY28" fmla="*/ 1377375 h 1839762"/>
                <a:gd name="connsiteX29" fmla="*/ 527282 w 570782"/>
                <a:gd name="connsiteY29" fmla="*/ 1389486 h 1839762"/>
                <a:gd name="connsiteX30" fmla="*/ 563615 w 570782"/>
                <a:gd name="connsiteY30" fmla="*/ 1425820 h 1839762"/>
                <a:gd name="connsiteX31" fmla="*/ 563615 w 570782"/>
                <a:gd name="connsiteY31" fmla="*/ 1819435 h 1839762"/>
                <a:gd name="connsiteX32" fmla="*/ 339557 w 570782"/>
                <a:gd name="connsiteY32" fmla="*/ 1813380 h 1839762"/>
                <a:gd name="connsiteX33" fmla="*/ 224500 w 570782"/>
                <a:gd name="connsiteY33" fmla="*/ 1795213 h 1839762"/>
                <a:gd name="connsiteX34" fmla="*/ 151833 w 570782"/>
                <a:gd name="connsiteY34" fmla="*/ 1789157 h 1839762"/>
                <a:gd name="connsiteX35" fmla="*/ 48887 w 570782"/>
                <a:gd name="connsiteY35" fmla="*/ 1777046 h 1839762"/>
                <a:gd name="connsiteX36" fmla="*/ 36776 w 570782"/>
                <a:gd name="connsiteY36" fmla="*/ 1686212 h 1839762"/>
                <a:gd name="connsiteX37" fmla="*/ 30720 w 570782"/>
                <a:gd name="connsiteY37" fmla="*/ 1661989 h 1839762"/>
                <a:gd name="connsiteX38" fmla="*/ 24664 w 570782"/>
                <a:gd name="connsiteY38" fmla="*/ 1619600 h 1839762"/>
                <a:gd name="connsiteX39" fmla="*/ 12553 w 570782"/>
                <a:gd name="connsiteY39" fmla="*/ 1577210 h 1839762"/>
                <a:gd name="connsiteX40" fmla="*/ 442 w 570782"/>
                <a:gd name="connsiteY40" fmla="*/ 1498487 h 1839762"/>
                <a:gd name="connsiteX41" fmla="*/ 30720 w 570782"/>
                <a:gd name="connsiteY41" fmla="*/ 1244151 h 1839762"/>
                <a:gd name="connsiteX42" fmla="*/ 24664 w 570782"/>
                <a:gd name="connsiteY42" fmla="*/ 814201 h 1839762"/>
                <a:gd name="connsiteX43" fmla="*/ 24664 w 570782"/>
                <a:gd name="connsiteY43" fmla="*/ 2747 h 1839762"/>
                <a:gd name="connsiteX44" fmla="*/ 145777 w 570782"/>
                <a:gd name="connsiteY44" fmla="*/ 2747 h 1839762"/>
                <a:gd name="connsiteX0" fmla="*/ 133224 w 558229"/>
                <a:gd name="connsiteY0" fmla="*/ 2747 h 1839762"/>
                <a:gd name="connsiteX1" fmla="*/ 133224 w 558229"/>
                <a:gd name="connsiteY1" fmla="*/ 2747 h 1839762"/>
                <a:gd name="connsiteX2" fmla="*/ 145335 w 558229"/>
                <a:gd name="connsiteY2" fmla="*/ 123859 h 1839762"/>
                <a:gd name="connsiteX3" fmla="*/ 157447 w 558229"/>
                <a:gd name="connsiteY3" fmla="*/ 160193 h 1839762"/>
                <a:gd name="connsiteX4" fmla="*/ 163502 w 558229"/>
                <a:gd name="connsiteY4" fmla="*/ 178360 h 1839762"/>
                <a:gd name="connsiteX5" fmla="*/ 175613 w 558229"/>
                <a:gd name="connsiteY5" fmla="*/ 305528 h 1839762"/>
                <a:gd name="connsiteX6" fmla="*/ 181669 w 558229"/>
                <a:gd name="connsiteY6" fmla="*/ 414529 h 1839762"/>
                <a:gd name="connsiteX7" fmla="*/ 187725 w 558229"/>
                <a:gd name="connsiteY7" fmla="*/ 444808 h 1839762"/>
                <a:gd name="connsiteX8" fmla="*/ 199836 w 558229"/>
                <a:gd name="connsiteY8" fmla="*/ 493253 h 1839762"/>
                <a:gd name="connsiteX9" fmla="*/ 211947 w 558229"/>
                <a:gd name="connsiteY9" fmla="*/ 771812 h 1839762"/>
                <a:gd name="connsiteX10" fmla="*/ 230114 w 558229"/>
                <a:gd name="connsiteY10" fmla="*/ 814201 h 1839762"/>
                <a:gd name="connsiteX11" fmla="*/ 236170 w 558229"/>
                <a:gd name="connsiteY11" fmla="*/ 838424 h 1839762"/>
                <a:gd name="connsiteX12" fmla="*/ 242225 w 558229"/>
                <a:gd name="connsiteY12" fmla="*/ 856590 h 1839762"/>
                <a:gd name="connsiteX13" fmla="*/ 278559 w 558229"/>
                <a:gd name="connsiteY13" fmla="*/ 953480 h 1839762"/>
                <a:gd name="connsiteX14" fmla="*/ 284615 w 558229"/>
                <a:gd name="connsiteY14" fmla="*/ 971647 h 1839762"/>
                <a:gd name="connsiteX15" fmla="*/ 296726 w 558229"/>
                <a:gd name="connsiteY15" fmla="*/ 1026148 h 1839762"/>
                <a:gd name="connsiteX16" fmla="*/ 308837 w 558229"/>
                <a:gd name="connsiteY16" fmla="*/ 1135149 h 1839762"/>
                <a:gd name="connsiteX17" fmla="*/ 320948 w 558229"/>
                <a:gd name="connsiteY17" fmla="*/ 1177539 h 1839762"/>
                <a:gd name="connsiteX18" fmla="*/ 333060 w 558229"/>
                <a:gd name="connsiteY18" fmla="*/ 1195706 h 1839762"/>
                <a:gd name="connsiteX19" fmla="*/ 339115 w 558229"/>
                <a:gd name="connsiteY19" fmla="*/ 1213873 h 1839762"/>
                <a:gd name="connsiteX20" fmla="*/ 351227 w 558229"/>
                <a:gd name="connsiteY20" fmla="*/ 1225984 h 1839762"/>
                <a:gd name="connsiteX21" fmla="*/ 363338 w 558229"/>
                <a:gd name="connsiteY21" fmla="*/ 1244151 h 1839762"/>
                <a:gd name="connsiteX22" fmla="*/ 381505 w 558229"/>
                <a:gd name="connsiteY22" fmla="*/ 1268373 h 1839762"/>
                <a:gd name="connsiteX23" fmla="*/ 393616 w 558229"/>
                <a:gd name="connsiteY23" fmla="*/ 1286540 h 1839762"/>
                <a:gd name="connsiteX24" fmla="*/ 399672 w 558229"/>
                <a:gd name="connsiteY24" fmla="*/ 1304707 h 1839762"/>
                <a:gd name="connsiteX25" fmla="*/ 436005 w 558229"/>
                <a:gd name="connsiteY25" fmla="*/ 1328929 h 1839762"/>
                <a:gd name="connsiteX26" fmla="*/ 466284 w 558229"/>
                <a:gd name="connsiteY26" fmla="*/ 1353152 h 1839762"/>
                <a:gd name="connsiteX27" fmla="*/ 484450 w 558229"/>
                <a:gd name="connsiteY27" fmla="*/ 1365263 h 1839762"/>
                <a:gd name="connsiteX28" fmla="*/ 496562 w 558229"/>
                <a:gd name="connsiteY28" fmla="*/ 1377375 h 1839762"/>
                <a:gd name="connsiteX29" fmla="*/ 514729 w 558229"/>
                <a:gd name="connsiteY29" fmla="*/ 1389486 h 1839762"/>
                <a:gd name="connsiteX30" fmla="*/ 551062 w 558229"/>
                <a:gd name="connsiteY30" fmla="*/ 1425820 h 1839762"/>
                <a:gd name="connsiteX31" fmla="*/ 551062 w 558229"/>
                <a:gd name="connsiteY31" fmla="*/ 1819435 h 1839762"/>
                <a:gd name="connsiteX32" fmla="*/ 327004 w 558229"/>
                <a:gd name="connsiteY32" fmla="*/ 1813380 h 1839762"/>
                <a:gd name="connsiteX33" fmla="*/ 211947 w 558229"/>
                <a:gd name="connsiteY33" fmla="*/ 1795213 h 1839762"/>
                <a:gd name="connsiteX34" fmla="*/ 139280 w 558229"/>
                <a:gd name="connsiteY34" fmla="*/ 1789157 h 1839762"/>
                <a:gd name="connsiteX35" fmla="*/ 36334 w 558229"/>
                <a:gd name="connsiteY35" fmla="*/ 1777046 h 1839762"/>
                <a:gd name="connsiteX36" fmla="*/ 24223 w 558229"/>
                <a:gd name="connsiteY36" fmla="*/ 1686212 h 1839762"/>
                <a:gd name="connsiteX37" fmla="*/ 18167 w 558229"/>
                <a:gd name="connsiteY37" fmla="*/ 1661989 h 1839762"/>
                <a:gd name="connsiteX38" fmla="*/ 12111 w 558229"/>
                <a:gd name="connsiteY38" fmla="*/ 1619600 h 1839762"/>
                <a:gd name="connsiteX39" fmla="*/ 0 w 558229"/>
                <a:gd name="connsiteY39" fmla="*/ 1577210 h 1839762"/>
                <a:gd name="connsiteX40" fmla="*/ 18167 w 558229"/>
                <a:gd name="connsiteY40" fmla="*/ 1244151 h 1839762"/>
                <a:gd name="connsiteX41" fmla="*/ 12111 w 558229"/>
                <a:gd name="connsiteY41" fmla="*/ 814201 h 1839762"/>
                <a:gd name="connsiteX42" fmla="*/ 12111 w 558229"/>
                <a:gd name="connsiteY42" fmla="*/ 2747 h 1839762"/>
                <a:gd name="connsiteX43" fmla="*/ 133224 w 558229"/>
                <a:gd name="connsiteY43" fmla="*/ 2747 h 1839762"/>
                <a:gd name="connsiteX0" fmla="*/ 130314 w 555319"/>
                <a:gd name="connsiteY0" fmla="*/ 2747 h 1839762"/>
                <a:gd name="connsiteX1" fmla="*/ 130314 w 555319"/>
                <a:gd name="connsiteY1" fmla="*/ 2747 h 1839762"/>
                <a:gd name="connsiteX2" fmla="*/ 142425 w 555319"/>
                <a:gd name="connsiteY2" fmla="*/ 123859 h 1839762"/>
                <a:gd name="connsiteX3" fmla="*/ 154537 w 555319"/>
                <a:gd name="connsiteY3" fmla="*/ 160193 h 1839762"/>
                <a:gd name="connsiteX4" fmla="*/ 160592 w 555319"/>
                <a:gd name="connsiteY4" fmla="*/ 178360 h 1839762"/>
                <a:gd name="connsiteX5" fmla="*/ 172703 w 555319"/>
                <a:gd name="connsiteY5" fmla="*/ 305528 h 1839762"/>
                <a:gd name="connsiteX6" fmla="*/ 178759 w 555319"/>
                <a:gd name="connsiteY6" fmla="*/ 414529 h 1839762"/>
                <a:gd name="connsiteX7" fmla="*/ 184815 w 555319"/>
                <a:gd name="connsiteY7" fmla="*/ 444808 h 1839762"/>
                <a:gd name="connsiteX8" fmla="*/ 196926 w 555319"/>
                <a:gd name="connsiteY8" fmla="*/ 493253 h 1839762"/>
                <a:gd name="connsiteX9" fmla="*/ 209037 w 555319"/>
                <a:gd name="connsiteY9" fmla="*/ 771812 h 1839762"/>
                <a:gd name="connsiteX10" fmla="*/ 227204 w 555319"/>
                <a:gd name="connsiteY10" fmla="*/ 814201 h 1839762"/>
                <a:gd name="connsiteX11" fmla="*/ 233260 w 555319"/>
                <a:gd name="connsiteY11" fmla="*/ 838424 h 1839762"/>
                <a:gd name="connsiteX12" fmla="*/ 239315 w 555319"/>
                <a:gd name="connsiteY12" fmla="*/ 856590 h 1839762"/>
                <a:gd name="connsiteX13" fmla="*/ 275649 w 555319"/>
                <a:gd name="connsiteY13" fmla="*/ 953480 h 1839762"/>
                <a:gd name="connsiteX14" fmla="*/ 281705 w 555319"/>
                <a:gd name="connsiteY14" fmla="*/ 971647 h 1839762"/>
                <a:gd name="connsiteX15" fmla="*/ 293816 w 555319"/>
                <a:gd name="connsiteY15" fmla="*/ 1026148 h 1839762"/>
                <a:gd name="connsiteX16" fmla="*/ 305927 w 555319"/>
                <a:gd name="connsiteY16" fmla="*/ 1135149 h 1839762"/>
                <a:gd name="connsiteX17" fmla="*/ 318038 w 555319"/>
                <a:gd name="connsiteY17" fmla="*/ 1177539 h 1839762"/>
                <a:gd name="connsiteX18" fmla="*/ 330150 w 555319"/>
                <a:gd name="connsiteY18" fmla="*/ 1195706 h 1839762"/>
                <a:gd name="connsiteX19" fmla="*/ 336205 w 555319"/>
                <a:gd name="connsiteY19" fmla="*/ 1213873 h 1839762"/>
                <a:gd name="connsiteX20" fmla="*/ 348317 w 555319"/>
                <a:gd name="connsiteY20" fmla="*/ 1225984 h 1839762"/>
                <a:gd name="connsiteX21" fmla="*/ 360428 w 555319"/>
                <a:gd name="connsiteY21" fmla="*/ 1244151 h 1839762"/>
                <a:gd name="connsiteX22" fmla="*/ 378595 w 555319"/>
                <a:gd name="connsiteY22" fmla="*/ 1268373 h 1839762"/>
                <a:gd name="connsiteX23" fmla="*/ 390706 w 555319"/>
                <a:gd name="connsiteY23" fmla="*/ 1286540 h 1839762"/>
                <a:gd name="connsiteX24" fmla="*/ 396762 w 555319"/>
                <a:gd name="connsiteY24" fmla="*/ 1304707 h 1839762"/>
                <a:gd name="connsiteX25" fmla="*/ 433095 w 555319"/>
                <a:gd name="connsiteY25" fmla="*/ 1328929 h 1839762"/>
                <a:gd name="connsiteX26" fmla="*/ 463374 w 555319"/>
                <a:gd name="connsiteY26" fmla="*/ 1353152 h 1839762"/>
                <a:gd name="connsiteX27" fmla="*/ 481540 w 555319"/>
                <a:gd name="connsiteY27" fmla="*/ 1365263 h 1839762"/>
                <a:gd name="connsiteX28" fmla="*/ 493652 w 555319"/>
                <a:gd name="connsiteY28" fmla="*/ 1377375 h 1839762"/>
                <a:gd name="connsiteX29" fmla="*/ 511819 w 555319"/>
                <a:gd name="connsiteY29" fmla="*/ 1389486 h 1839762"/>
                <a:gd name="connsiteX30" fmla="*/ 548152 w 555319"/>
                <a:gd name="connsiteY30" fmla="*/ 1425820 h 1839762"/>
                <a:gd name="connsiteX31" fmla="*/ 548152 w 555319"/>
                <a:gd name="connsiteY31" fmla="*/ 1819435 h 1839762"/>
                <a:gd name="connsiteX32" fmla="*/ 324094 w 555319"/>
                <a:gd name="connsiteY32" fmla="*/ 1813380 h 1839762"/>
                <a:gd name="connsiteX33" fmla="*/ 209037 w 555319"/>
                <a:gd name="connsiteY33" fmla="*/ 1795213 h 1839762"/>
                <a:gd name="connsiteX34" fmla="*/ 136370 w 555319"/>
                <a:gd name="connsiteY34" fmla="*/ 1789157 h 1839762"/>
                <a:gd name="connsiteX35" fmla="*/ 33424 w 555319"/>
                <a:gd name="connsiteY35" fmla="*/ 1777046 h 1839762"/>
                <a:gd name="connsiteX36" fmla="*/ 21313 w 555319"/>
                <a:gd name="connsiteY36" fmla="*/ 1686212 h 1839762"/>
                <a:gd name="connsiteX37" fmla="*/ 15257 w 555319"/>
                <a:gd name="connsiteY37" fmla="*/ 1661989 h 1839762"/>
                <a:gd name="connsiteX38" fmla="*/ 9201 w 555319"/>
                <a:gd name="connsiteY38" fmla="*/ 1619600 h 1839762"/>
                <a:gd name="connsiteX39" fmla="*/ 15257 w 555319"/>
                <a:gd name="connsiteY39" fmla="*/ 1244151 h 1839762"/>
                <a:gd name="connsiteX40" fmla="*/ 9201 w 555319"/>
                <a:gd name="connsiteY40" fmla="*/ 814201 h 1839762"/>
                <a:gd name="connsiteX41" fmla="*/ 9201 w 555319"/>
                <a:gd name="connsiteY41" fmla="*/ 2747 h 1839762"/>
                <a:gd name="connsiteX42" fmla="*/ 130314 w 555319"/>
                <a:gd name="connsiteY42" fmla="*/ 2747 h 1839762"/>
                <a:gd name="connsiteX0" fmla="*/ 130314 w 555319"/>
                <a:gd name="connsiteY0" fmla="*/ 2747 h 1839762"/>
                <a:gd name="connsiteX1" fmla="*/ 130314 w 555319"/>
                <a:gd name="connsiteY1" fmla="*/ 2747 h 1839762"/>
                <a:gd name="connsiteX2" fmla="*/ 142425 w 555319"/>
                <a:gd name="connsiteY2" fmla="*/ 123859 h 1839762"/>
                <a:gd name="connsiteX3" fmla="*/ 154537 w 555319"/>
                <a:gd name="connsiteY3" fmla="*/ 160193 h 1839762"/>
                <a:gd name="connsiteX4" fmla="*/ 160592 w 555319"/>
                <a:gd name="connsiteY4" fmla="*/ 178360 h 1839762"/>
                <a:gd name="connsiteX5" fmla="*/ 172703 w 555319"/>
                <a:gd name="connsiteY5" fmla="*/ 305528 h 1839762"/>
                <a:gd name="connsiteX6" fmla="*/ 178759 w 555319"/>
                <a:gd name="connsiteY6" fmla="*/ 414529 h 1839762"/>
                <a:gd name="connsiteX7" fmla="*/ 184815 w 555319"/>
                <a:gd name="connsiteY7" fmla="*/ 444808 h 1839762"/>
                <a:gd name="connsiteX8" fmla="*/ 196926 w 555319"/>
                <a:gd name="connsiteY8" fmla="*/ 493253 h 1839762"/>
                <a:gd name="connsiteX9" fmla="*/ 209037 w 555319"/>
                <a:gd name="connsiteY9" fmla="*/ 771812 h 1839762"/>
                <a:gd name="connsiteX10" fmla="*/ 227204 w 555319"/>
                <a:gd name="connsiteY10" fmla="*/ 814201 h 1839762"/>
                <a:gd name="connsiteX11" fmla="*/ 233260 w 555319"/>
                <a:gd name="connsiteY11" fmla="*/ 838424 h 1839762"/>
                <a:gd name="connsiteX12" fmla="*/ 239315 w 555319"/>
                <a:gd name="connsiteY12" fmla="*/ 856590 h 1839762"/>
                <a:gd name="connsiteX13" fmla="*/ 275649 w 555319"/>
                <a:gd name="connsiteY13" fmla="*/ 953480 h 1839762"/>
                <a:gd name="connsiteX14" fmla="*/ 281705 w 555319"/>
                <a:gd name="connsiteY14" fmla="*/ 971647 h 1839762"/>
                <a:gd name="connsiteX15" fmla="*/ 293816 w 555319"/>
                <a:gd name="connsiteY15" fmla="*/ 1026148 h 1839762"/>
                <a:gd name="connsiteX16" fmla="*/ 305927 w 555319"/>
                <a:gd name="connsiteY16" fmla="*/ 1135149 h 1839762"/>
                <a:gd name="connsiteX17" fmla="*/ 318038 w 555319"/>
                <a:gd name="connsiteY17" fmla="*/ 1177539 h 1839762"/>
                <a:gd name="connsiteX18" fmla="*/ 330150 w 555319"/>
                <a:gd name="connsiteY18" fmla="*/ 1195706 h 1839762"/>
                <a:gd name="connsiteX19" fmla="*/ 336205 w 555319"/>
                <a:gd name="connsiteY19" fmla="*/ 1213873 h 1839762"/>
                <a:gd name="connsiteX20" fmla="*/ 348317 w 555319"/>
                <a:gd name="connsiteY20" fmla="*/ 1225984 h 1839762"/>
                <a:gd name="connsiteX21" fmla="*/ 360428 w 555319"/>
                <a:gd name="connsiteY21" fmla="*/ 1244151 h 1839762"/>
                <a:gd name="connsiteX22" fmla="*/ 378595 w 555319"/>
                <a:gd name="connsiteY22" fmla="*/ 1268373 h 1839762"/>
                <a:gd name="connsiteX23" fmla="*/ 390706 w 555319"/>
                <a:gd name="connsiteY23" fmla="*/ 1286540 h 1839762"/>
                <a:gd name="connsiteX24" fmla="*/ 396762 w 555319"/>
                <a:gd name="connsiteY24" fmla="*/ 1304707 h 1839762"/>
                <a:gd name="connsiteX25" fmla="*/ 433095 w 555319"/>
                <a:gd name="connsiteY25" fmla="*/ 1328929 h 1839762"/>
                <a:gd name="connsiteX26" fmla="*/ 463374 w 555319"/>
                <a:gd name="connsiteY26" fmla="*/ 1353152 h 1839762"/>
                <a:gd name="connsiteX27" fmla="*/ 481540 w 555319"/>
                <a:gd name="connsiteY27" fmla="*/ 1365263 h 1839762"/>
                <a:gd name="connsiteX28" fmla="*/ 493652 w 555319"/>
                <a:gd name="connsiteY28" fmla="*/ 1377375 h 1839762"/>
                <a:gd name="connsiteX29" fmla="*/ 511819 w 555319"/>
                <a:gd name="connsiteY29" fmla="*/ 1389486 h 1839762"/>
                <a:gd name="connsiteX30" fmla="*/ 548152 w 555319"/>
                <a:gd name="connsiteY30" fmla="*/ 1425820 h 1839762"/>
                <a:gd name="connsiteX31" fmla="*/ 548152 w 555319"/>
                <a:gd name="connsiteY31" fmla="*/ 1819435 h 1839762"/>
                <a:gd name="connsiteX32" fmla="*/ 324094 w 555319"/>
                <a:gd name="connsiteY32" fmla="*/ 1813380 h 1839762"/>
                <a:gd name="connsiteX33" fmla="*/ 209037 w 555319"/>
                <a:gd name="connsiteY33" fmla="*/ 1795213 h 1839762"/>
                <a:gd name="connsiteX34" fmla="*/ 136370 w 555319"/>
                <a:gd name="connsiteY34" fmla="*/ 1789157 h 1839762"/>
                <a:gd name="connsiteX35" fmla="*/ 33424 w 555319"/>
                <a:gd name="connsiteY35" fmla="*/ 1777046 h 1839762"/>
                <a:gd name="connsiteX36" fmla="*/ 21313 w 555319"/>
                <a:gd name="connsiteY36" fmla="*/ 1686212 h 1839762"/>
                <a:gd name="connsiteX37" fmla="*/ 15257 w 555319"/>
                <a:gd name="connsiteY37" fmla="*/ 1661989 h 1839762"/>
                <a:gd name="connsiteX38" fmla="*/ 15257 w 555319"/>
                <a:gd name="connsiteY38" fmla="*/ 1244151 h 1839762"/>
                <a:gd name="connsiteX39" fmla="*/ 9201 w 555319"/>
                <a:gd name="connsiteY39" fmla="*/ 814201 h 1839762"/>
                <a:gd name="connsiteX40" fmla="*/ 9201 w 555319"/>
                <a:gd name="connsiteY40" fmla="*/ 2747 h 1839762"/>
                <a:gd name="connsiteX41" fmla="*/ 130314 w 555319"/>
                <a:gd name="connsiteY41" fmla="*/ 2747 h 1839762"/>
                <a:gd name="connsiteX0" fmla="*/ 130314 w 555319"/>
                <a:gd name="connsiteY0" fmla="*/ 2747 h 1839762"/>
                <a:gd name="connsiteX1" fmla="*/ 130314 w 555319"/>
                <a:gd name="connsiteY1" fmla="*/ 2747 h 1839762"/>
                <a:gd name="connsiteX2" fmla="*/ 142425 w 555319"/>
                <a:gd name="connsiteY2" fmla="*/ 123859 h 1839762"/>
                <a:gd name="connsiteX3" fmla="*/ 154537 w 555319"/>
                <a:gd name="connsiteY3" fmla="*/ 160193 h 1839762"/>
                <a:gd name="connsiteX4" fmla="*/ 160592 w 555319"/>
                <a:gd name="connsiteY4" fmla="*/ 178360 h 1839762"/>
                <a:gd name="connsiteX5" fmla="*/ 172703 w 555319"/>
                <a:gd name="connsiteY5" fmla="*/ 305528 h 1839762"/>
                <a:gd name="connsiteX6" fmla="*/ 178759 w 555319"/>
                <a:gd name="connsiteY6" fmla="*/ 414529 h 1839762"/>
                <a:gd name="connsiteX7" fmla="*/ 184815 w 555319"/>
                <a:gd name="connsiteY7" fmla="*/ 444808 h 1839762"/>
                <a:gd name="connsiteX8" fmla="*/ 196926 w 555319"/>
                <a:gd name="connsiteY8" fmla="*/ 493253 h 1839762"/>
                <a:gd name="connsiteX9" fmla="*/ 209037 w 555319"/>
                <a:gd name="connsiteY9" fmla="*/ 771812 h 1839762"/>
                <a:gd name="connsiteX10" fmla="*/ 227204 w 555319"/>
                <a:gd name="connsiteY10" fmla="*/ 814201 h 1839762"/>
                <a:gd name="connsiteX11" fmla="*/ 233260 w 555319"/>
                <a:gd name="connsiteY11" fmla="*/ 838424 h 1839762"/>
                <a:gd name="connsiteX12" fmla="*/ 239315 w 555319"/>
                <a:gd name="connsiteY12" fmla="*/ 856590 h 1839762"/>
                <a:gd name="connsiteX13" fmla="*/ 275649 w 555319"/>
                <a:gd name="connsiteY13" fmla="*/ 953480 h 1839762"/>
                <a:gd name="connsiteX14" fmla="*/ 281705 w 555319"/>
                <a:gd name="connsiteY14" fmla="*/ 971647 h 1839762"/>
                <a:gd name="connsiteX15" fmla="*/ 293816 w 555319"/>
                <a:gd name="connsiteY15" fmla="*/ 1026148 h 1839762"/>
                <a:gd name="connsiteX16" fmla="*/ 305927 w 555319"/>
                <a:gd name="connsiteY16" fmla="*/ 1135149 h 1839762"/>
                <a:gd name="connsiteX17" fmla="*/ 318038 w 555319"/>
                <a:gd name="connsiteY17" fmla="*/ 1177539 h 1839762"/>
                <a:gd name="connsiteX18" fmla="*/ 330150 w 555319"/>
                <a:gd name="connsiteY18" fmla="*/ 1195706 h 1839762"/>
                <a:gd name="connsiteX19" fmla="*/ 336205 w 555319"/>
                <a:gd name="connsiteY19" fmla="*/ 1213873 h 1839762"/>
                <a:gd name="connsiteX20" fmla="*/ 348317 w 555319"/>
                <a:gd name="connsiteY20" fmla="*/ 1225984 h 1839762"/>
                <a:gd name="connsiteX21" fmla="*/ 360428 w 555319"/>
                <a:gd name="connsiteY21" fmla="*/ 1244151 h 1839762"/>
                <a:gd name="connsiteX22" fmla="*/ 378595 w 555319"/>
                <a:gd name="connsiteY22" fmla="*/ 1268373 h 1839762"/>
                <a:gd name="connsiteX23" fmla="*/ 390706 w 555319"/>
                <a:gd name="connsiteY23" fmla="*/ 1286540 h 1839762"/>
                <a:gd name="connsiteX24" fmla="*/ 396762 w 555319"/>
                <a:gd name="connsiteY24" fmla="*/ 1304707 h 1839762"/>
                <a:gd name="connsiteX25" fmla="*/ 433095 w 555319"/>
                <a:gd name="connsiteY25" fmla="*/ 1328929 h 1839762"/>
                <a:gd name="connsiteX26" fmla="*/ 463374 w 555319"/>
                <a:gd name="connsiteY26" fmla="*/ 1353152 h 1839762"/>
                <a:gd name="connsiteX27" fmla="*/ 481540 w 555319"/>
                <a:gd name="connsiteY27" fmla="*/ 1365263 h 1839762"/>
                <a:gd name="connsiteX28" fmla="*/ 493652 w 555319"/>
                <a:gd name="connsiteY28" fmla="*/ 1377375 h 1839762"/>
                <a:gd name="connsiteX29" fmla="*/ 511819 w 555319"/>
                <a:gd name="connsiteY29" fmla="*/ 1389486 h 1839762"/>
                <a:gd name="connsiteX30" fmla="*/ 548152 w 555319"/>
                <a:gd name="connsiteY30" fmla="*/ 1425820 h 1839762"/>
                <a:gd name="connsiteX31" fmla="*/ 548152 w 555319"/>
                <a:gd name="connsiteY31" fmla="*/ 1819435 h 1839762"/>
                <a:gd name="connsiteX32" fmla="*/ 324094 w 555319"/>
                <a:gd name="connsiteY32" fmla="*/ 1813380 h 1839762"/>
                <a:gd name="connsiteX33" fmla="*/ 209037 w 555319"/>
                <a:gd name="connsiteY33" fmla="*/ 1795213 h 1839762"/>
                <a:gd name="connsiteX34" fmla="*/ 136370 w 555319"/>
                <a:gd name="connsiteY34" fmla="*/ 1789157 h 1839762"/>
                <a:gd name="connsiteX35" fmla="*/ 33424 w 555319"/>
                <a:gd name="connsiteY35" fmla="*/ 1777046 h 1839762"/>
                <a:gd name="connsiteX36" fmla="*/ 21313 w 555319"/>
                <a:gd name="connsiteY36" fmla="*/ 1686212 h 1839762"/>
                <a:gd name="connsiteX37" fmla="*/ 15257 w 555319"/>
                <a:gd name="connsiteY37" fmla="*/ 1244151 h 1839762"/>
                <a:gd name="connsiteX38" fmla="*/ 9201 w 555319"/>
                <a:gd name="connsiteY38" fmla="*/ 814201 h 1839762"/>
                <a:gd name="connsiteX39" fmla="*/ 9201 w 555319"/>
                <a:gd name="connsiteY39" fmla="*/ 2747 h 1839762"/>
                <a:gd name="connsiteX40" fmla="*/ 130314 w 555319"/>
                <a:gd name="connsiteY40" fmla="*/ 2747 h 1839762"/>
                <a:gd name="connsiteX0" fmla="*/ 130314 w 555319"/>
                <a:gd name="connsiteY0" fmla="*/ 2747 h 1839762"/>
                <a:gd name="connsiteX1" fmla="*/ 130314 w 555319"/>
                <a:gd name="connsiteY1" fmla="*/ 2747 h 1839762"/>
                <a:gd name="connsiteX2" fmla="*/ 142425 w 555319"/>
                <a:gd name="connsiteY2" fmla="*/ 123859 h 1839762"/>
                <a:gd name="connsiteX3" fmla="*/ 154537 w 555319"/>
                <a:gd name="connsiteY3" fmla="*/ 160193 h 1839762"/>
                <a:gd name="connsiteX4" fmla="*/ 160592 w 555319"/>
                <a:gd name="connsiteY4" fmla="*/ 178360 h 1839762"/>
                <a:gd name="connsiteX5" fmla="*/ 172703 w 555319"/>
                <a:gd name="connsiteY5" fmla="*/ 305528 h 1839762"/>
                <a:gd name="connsiteX6" fmla="*/ 178759 w 555319"/>
                <a:gd name="connsiteY6" fmla="*/ 414529 h 1839762"/>
                <a:gd name="connsiteX7" fmla="*/ 184815 w 555319"/>
                <a:gd name="connsiteY7" fmla="*/ 444808 h 1839762"/>
                <a:gd name="connsiteX8" fmla="*/ 196926 w 555319"/>
                <a:gd name="connsiteY8" fmla="*/ 493253 h 1839762"/>
                <a:gd name="connsiteX9" fmla="*/ 209037 w 555319"/>
                <a:gd name="connsiteY9" fmla="*/ 771812 h 1839762"/>
                <a:gd name="connsiteX10" fmla="*/ 227204 w 555319"/>
                <a:gd name="connsiteY10" fmla="*/ 814201 h 1839762"/>
                <a:gd name="connsiteX11" fmla="*/ 233260 w 555319"/>
                <a:gd name="connsiteY11" fmla="*/ 838424 h 1839762"/>
                <a:gd name="connsiteX12" fmla="*/ 239315 w 555319"/>
                <a:gd name="connsiteY12" fmla="*/ 856590 h 1839762"/>
                <a:gd name="connsiteX13" fmla="*/ 275649 w 555319"/>
                <a:gd name="connsiteY13" fmla="*/ 953480 h 1839762"/>
                <a:gd name="connsiteX14" fmla="*/ 281705 w 555319"/>
                <a:gd name="connsiteY14" fmla="*/ 971647 h 1839762"/>
                <a:gd name="connsiteX15" fmla="*/ 293816 w 555319"/>
                <a:gd name="connsiteY15" fmla="*/ 1026148 h 1839762"/>
                <a:gd name="connsiteX16" fmla="*/ 305927 w 555319"/>
                <a:gd name="connsiteY16" fmla="*/ 1135149 h 1839762"/>
                <a:gd name="connsiteX17" fmla="*/ 318038 w 555319"/>
                <a:gd name="connsiteY17" fmla="*/ 1177539 h 1839762"/>
                <a:gd name="connsiteX18" fmla="*/ 330150 w 555319"/>
                <a:gd name="connsiteY18" fmla="*/ 1195706 h 1839762"/>
                <a:gd name="connsiteX19" fmla="*/ 336205 w 555319"/>
                <a:gd name="connsiteY19" fmla="*/ 1213873 h 1839762"/>
                <a:gd name="connsiteX20" fmla="*/ 348317 w 555319"/>
                <a:gd name="connsiteY20" fmla="*/ 1225984 h 1839762"/>
                <a:gd name="connsiteX21" fmla="*/ 360428 w 555319"/>
                <a:gd name="connsiteY21" fmla="*/ 1244151 h 1839762"/>
                <a:gd name="connsiteX22" fmla="*/ 378595 w 555319"/>
                <a:gd name="connsiteY22" fmla="*/ 1268373 h 1839762"/>
                <a:gd name="connsiteX23" fmla="*/ 390706 w 555319"/>
                <a:gd name="connsiteY23" fmla="*/ 1286540 h 1839762"/>
                <a:gd name="connsiteX24" fmla="*/ 396762 w 555319"/>
                <a:gd name="connsiteY24" fmla="*/ 1304707 h 1839762"/>
                <a:gd name="connsiteX25" fmla="*/ 433095 w 555319"/>
                <a:gd name="connsiteY25" fmla="*/ 1328929 h 1839762"/>
                <a:gd name="connsiteX26" fmla="*/ 463374 w 555319"/>
                <a:gd name="connsiteY26" fmla="*/ 1353152 h 1839762"/>
                <a:gd name="connsiteX27" fmla="*/ 481540 w 555319"/>
                <a:gd name="connsiteY27" fmla="*/ 1365263 h 1839762"/>
                <a:gd name="connsiteX28" fmla="*/ 493652 w 555319"/>
                <a:gd name="connsiteY28" fmla="*/ 1377375 h 1839762"/>
                <a:gd name="connsiteX29" fmla="*/ 511819 w 555319"/>
                <a:gd name="connsiteY29" fmla="*/ 1389486 h 1839762"/>
                <a:gd name="connsiteX30" fmla="*/ 548152 w 555319"/>
                <a:gd name="connsiteY30" fmla="*/ 1425820 h 1839762"/>
                <a:gd name="connsiteX31" fmla="*/ 548152 w 555319"/>
                <a:gd name="connsiteY31" fmla="*/ 1819435 h 1839762"/>
                <a:gd name="connsiteX32" fmla="*/ 324094 w 555319"/>
                <a:gd name="connsiteY32" fmla="*/ 1813380 h 1839762"/>
                <a:gd name="connsiteX33" fmla="*/ 209037 w 555319"/>
                <a:gd name="connsiteY33" fmla="*/ 1795213 h 1839762"/>
                <a:gd name="connsiteX34" fmla="*/ 136370 w 555319"/>
                <a:gd name="connsiteY34" fmla="*/ 1789157 h 1839762"/>
                <a:gd name="connsiteX35" fmla="*/ 33424 w 555319"/>
                <a:gd name="connsiteY35" fmla="*/ 1777046 h 1839762"/>
                <a:gd name="connsiteX36" fmla="*/ 15257 w 555319"/>
                <a:gd name="connsiteY36" fmla="*/ 1244151 h 1839762"/>
                <a:gd name="connsiteX37" fmla="*/ 9201 w 555319"/>
                <a:gd name="connsiteY37" fmla="*/ 814201 h 1839762"/>
                <a:gd name="connsiteX38" fmla="*/ 9201 w 555319"/>
                <a:gd name="connsiteY38" fmla="*/ 2747 h 1839762"/>
                <a:gd name="connsiteX39" fmla="*/ 130314 w 555319"/>
                <a:gd name="connsiteY39" fmla="*/ 2747 h 1839762"/>
                <a:gd name="connsiteX0" fmla="*/ 130314 w 555319"/>
                <a:gd name="connsiteY0" fmla="*/ 2747 h 1862003"/>
                <a:gd name="connsiteX1" fmla="*/ 130314 w 555319"/>
                <a:gd name="connsiteY1" fmla="*/ 2747 h 1862003"/>
                <a:gd name="connsiteX2" fmla="*/ 142425 w 555319"/>
                <a:gd name="connsiteY2" fmla="*/ 123859 h 1862003"/>
                <a:gd name="connsiteX3" fmla="*/ 154537 w 555319"/>
                <a:gd name="connsiteY3" fmla="*/ 160193 h 1862003"/>
                <a:gd name="connsiteX4" fmla="*/ 160592 w 555319"/>
                <a:gd name="connsiteY4" fmla="*/ 178360 h 1862003"/>
                <a:gd name="connsiteX5" fmla="*/ 172703 w 555319"/>
                <a:gd name="connsiteY5" fmla="*/ 305528 h 1862003"/>
                <a:gd name="connsiteX6" fmla="*/ 178759 w 555319"/>
                <a:gd name="connsiteY6" fmla="*/ 414529 h 1862003"/>
                <a:gd name="connsiteX7" fmla="*/ 184815 w 555319"/>
                <a:gd name="connsiteY7" fmla="*/ 444808 h 1862003"/>
                <a:gd name="connsiteX8" fmla="*/ 196926 w 555319"/>
                <a:gd name="connsiteY8" fmla="*/ 493253 h 1862003"/>
                <a:gd name="connsiteX9" fmla="*/ 209037 w 555319"/>
                <a:gd name="connsiteY9" fmla="*/ 771812 h 1862003"/>
                <a:gd name="connsiteX10" fmla="*/ 227204 w 555319"/>
                <a:gd name="connsiteY10" fmla="*/ 814201 h 1862003"/>
                <a:gd name="connsiteX11" fmla="*/ 233260 w 555319"/>
                <a:gd name="connsiteY11" fmla="*/ 838424 h 1862003"/>
                <a:gd name="connsiteX12" fmla="*/ 239315 w 555319"/>
                <a:gd name="connsiteY12" fmla="*/ 856590 h 1862003"/>
                <a:gd name="connsiteX13" fmla="*/ 275649 w 555319"/>
                <a:gd name="connsiteY13" fmla="*/ 953480 h 1862003"/>
                <a:gd name="connsiteX14" fmla="*/ 281705 w 555319"/>
                <a:gd name="connsiteY14" fmla="*/ 971647 h 1862003"/>
                <a:gd name="connsiteX15" fmla="*/ 293816 w 555319"/>
                <a:gd name="connsiteY15" fmla="*/ 1026148 h 1862003"/>
                <a:gd name="connsiteX16" fmla="*/ 305927 w 555319"/>
                <a:gd name="connsiteY16" fmla="*/ 1135149 h 1862003"/>
                <a:gd name="connsiteX17" fmla="*/ 318038 w 555319"/>
                <a:gd name="connsiteY17" fmla="*/ 1177539 h 1862003"/>
                <a:gd name="connsiteX18" fmla="*/ 330150 w 555319"/>
                <a:gd name="connsiteY18" fmla="*/ 1195706 h 1862003"/>
                <a:gd name="connsiteX19" fmla="*/ 336205 w 555319"/>
                <a:gd name="connsiteY19" fmla="*/ 1213873 h 1862003"/>
                <a:gd name="connsiteX20" fmla="*/ 348317 w 555319"/>
                <a:gd name="connsiteY20" fmla="*/ 1225984 h 1862003"/>
                <a:gd name="connsiteX21" fmla="*/ 360428 w 555319"/>
                <a:gd name="connsiteY21" fmla="*/ 1244151 h 1862003"/>
                <a:gd name="connsiteX22" fmla="*/ 378595 w 555319"/>
                <a:gd name="connsiteY22" fmla="*/ 1268373 h 1862003"/>
                <a:gd name="connsiteX23" fmla="*/ 390706 w 555319"/>
                <a:gd name="connsiteY23" fmla="*/ 1286540 h 1862003"/>
                <a:gd name="connsiteX24" fmla="*/ 396762 w 555319"/>
                <a:gd name="connsiteY24" fmla="*/ 1304707 h 1862003"/>
                <a:gd name="connsiteX25" fmla="*/ 433095 w 555319"/>
                <a:gd name="connsiteY25" fmla="*/ 1328929 h 1862003"/>
                <a:gd name="connsiteX26" fmla="*/ 463374 w 555319"/>
                <a:gd name="connsiteY26" fmla="*/ 1353152 h 1862003"/>
                <a:gd name="connsiteX27" fmla="*/ 481540 w 555319"/>
                <a:gd name="connsiteY27" fmla="*/ 1365263 h 1862003"/>
                <a:gd name="connsiteX28" fmla="*/ 493652 w 555319"/>
                <a:gd name="connsiteY28" fmla="*/ 1377375 h 1862003"/>
                <a:gd name="connsiteX29" fmla="*/ 511819 w 555319"/>
                <a:gd name="connsiteY29" fmla="*/ 1389486 h 1862003"/>
                <a:gd name="connsiteX30" fmla="*/ 548152 w 555319"/>
                <a:gd name="connsiteY30" fmla="*/ 1425820 h 1862003"/>
                <a:gd name="connsiteX31" fmla="*/ 548152 w 555319"/>
                <a:gd name="connsiteY31" fmla="*/ 1819435 h 1862003"/>
                <a:gd name="connsiteX32" fmla="*/ 324094 w 555319"/>
                <a:gd name="connsiteY32" fmla="*/ 1813380 h 1862003"/>
                <a:gd name="connsiteX33" fmla="*/ 209037 w 555319"/>
                <a:gd name="connsiteY33" fmla="*/ 1795213 h 1862003"/>
                <a:gd name="connsiteX34" fmla="*/ 136370 w 555319"/>
                <a:gd name="connsiteY34" fmla="*/ 1789157 h 1862003"/>
                <a:gd name="connsiteX35" fmla="*/ 21312 w 555319"/>
                <a:gd name="connsiteY35" fmla="*/ 1861825 h 1862003"/>
                <a:gd name="connsiteX36" fmla="*/ 15257 w 555319"/>
                <a:gd name="connsiteY36" fmla="*/ 1244151 h 1862003"/>
                <a:gd name="connsiteX37" fmla="*/ 9201 w 555319"/>
                <a:gd name="connsiteY37" fmla="*/ 814201 h 1862003"/>
                <a:gd name="connsiteX38" fmla="*/ 9201 w 555319"/>
                <a:gd name="connsiteY38" fmla="*/ 2747 h 1862003"/>
                <a:gd name="connsiteX39" fmla="*/ 130314 w 555319"/>
                <a:gd name="connsiteY39" fmla="*/ 2747 h 1862003"/>
                <a:gd name="connsiteX0" fmla="*/ 130314 w 555319"/>
                <a:gd name="connsiteY0" fmla="*/ 2747 h 1862055"/>
                <a:gd name="connsiteX1" fmla="*/ 130314 w 555319"/>
                <a:gd name="connsiteY1" fmla="*/ 2747 h 1862055"/>
                <a:gd name="connsiteX2" fmla="*/ 142425 w 555319"/>
                <a:gd name="connsiteY2" fmla="*/ 123859 h 1862055"/>
                <a:gd name="connsiteX3" fmla="*/ 154537 w 555319"/>
                <a:gd name="connsiteY3" fmla="*/ 160193 h 1862055"/>
                <a:gd name="connsiteX4" fmla="*/ 160592 w 555319"/>
                <a:gd name="connsiteY4" fmla="*/ 178360 h 1862055"/>
                <a:gd name="connsiteX5" fmla="*/ 172703 w 555319"/>
                <a:gd name="connsiteY5" fmla="*/ 305528 h 1862055"/>
                <a:gd name="connsiteX6" fmla="*/ 178759 w 555319"/>
                <a:gd name="connsiteY6" fmla="*/ 414529 h 1862055"/>
                <a:gd name="connsiteX7" fmla="*/ 184815 w 555319"/>
                <a:gd name="connsiteY7" fmla="*/ 444808 h 1862055"/>
                <a:gd name="connsiteX8" fmla="*/ 196926 w 555319"/>
                <a:gd name="connsiteY8" fmla="*/ 493253 h 1862055"/>
                <a:gd name="connsiteX9" fmla="*/ 209037 w 555319"/>
                <a:gd name="connsiteY9" fmla="*/ 771812 h 1862055"/>
                <a:gd name="connsiteX10" fmla="*/ 227204 w 555319"/>
                <a:gd name="connsiteY10" fmla="*/ 814201 h 1862055"/>
                <a:gd name="connsiteX11" fmla="*/ 233260 w 555319"/>
                <a:gd name="connsiteY11" fmla="*/ 838424 h 1862055"/>
                <a:gd name="connsiteX12" fmla="*/ 239315 w 555319"/>
                <a:gd name="connsiteY12" fmla="*/ 856590 h 1862055"/>
                <a:gd name="connsiteX13" fmla="*/ 275649 w 555319"/>
                <a:gd name="connsiteY13" fmla="*/ 953480 h 1862055"/>
                <a:gd name="connsiteX14" fmla="*/ 281705 w 555319"/>
                <a:gd name="connsiteY14" fmla="*/ 971647 h 1862055"/>
                <a:gd name="connsiteX15" fmla="*/ 293816 w 555319"/>
                <a:gd name="connsiteY15" fmla="*/ 1026148 h 1862055"/>
                <a:gd name="connsiteX16" fmla="*/ 305927 w 555319"/>
                <a:gd name="connsiteY16" fmla="*/ 1135149 h 1862055"/>
                <a:gd name="connsiteX17" fmla="*/ 318038 w 555319"/>
                <a:gd name="connsiteY17" fmla="*/ 1177539 h 1862055"/>
                <a:gd name="connsiteX18" fmla="*/ 330150 w 555319"/>
                <a:gd name="connsiteY18" fmla="*/ 1195706 h 1862055"/>
                <a:gd name="connsiteX19" fmla="*/ 336205 w 555319"/>
                <a:gd name="connsiteY19" fmla="*/ 1213873 h 1862055"/>
                <a:gd name="connsiteX20" fmla="*/ 348317 w 555319"/>
                <a:gd name="connsiteY20" fmla="*/ 1225984 h 1862055"/>
                <a:gd name="connsiteX21" fmla="*/ 360428 w 555319"/>
                <a:gd name="connsiteY21" fmla="*/ 1244151 h 1862055"/>
                <a:gd name="connsiteX22" fmla="*/ 378595 w 555319"/>
                <a:gd name="connsiteY22" fmla="*/ 1268373 h 1862055"/>
                <a:gd name="connsiteX23" fmla="*/ 390706 w 555319"/>
                <a:gd name="connsiteY23" fmla="*/ 1286540 h 1862055"/>
                <a:gd name="connsiteX24" fmla="*/ 396762 w 555319"/>
                <a:gd name="connsiteY24" fmla="*/ 1304707 h 1862055"/>
                <a:gd name="connsiteX25" fmla="*/ 433095 w 555319"/>
                <a:gd name="connsiteY25" fmla="*/ 1328929 h 1862055"/>
                <a:gd name="connsiteX26" fmla="*/ 463374 w 555319"/>
                <a:gd name="connsiteY26" fmla="*/ 1353152 h 1862055"/>
                <a:gd name="connsiteX27" fmla="*/ 481540 w 555319"/>
                <a:gd name="connsiteY27" fmla="*/ 1365263 h 1862055"/>
                <a:gd name="connsiteX28" fmla="*/ 493652 w 555319"/>
                <a:gd name="connsiteY28" fmla="*/ 1377375 h 1862055"/>
                <a:gd name="connsiteX29" fmla="*/ 511819 w 555319"/>
                <a:gd name="connsiteY29" fmla="*/ 1389486 h 1862055"/>
                <a:gd name="connsiteX30" fmla="*/ 548152 w 555319"/>
                <a:gd name="connsiteY30" fmla="*/ 1425820 h 1862055"/>
                <a:gd name="connsiteX31" fmla="*/ 548152 w 555319"/>
                <a:gd name="connsiteY31" fmla="*/ 1819435 h 1862055"/>
                <a:gd name="connsiteX32" fmla="*/ 324094 w 555319"/>
                <a:gd name="connsiteY32" fmla="*/ 1813380 h 1862055"/>
                <a:gd name="connsiteX33" fmla="*/ 209037 w 555319"/>
                <a:gd name="connsiteY33" fmla="*/ 1795213 h 1862055"/>
                <a:gd name="connsiteX34" fmla="*/ 136370 w 555319"/>
                <a:gd name="connsiteY34" fmla="*/ 1789157 h 1862055"/>
                <a:gd name="connsiteX35" fmla="*/ 21312 w 555319"/>
                <a:gd name="connsiteY35" fmla="*/ 1861825 h 1862055"/>
                <a:gd name="connsiteX36" fmla="*/ 15257 w 555319"/>
                <a:gd name="connsiteY36" fmla="*/ 1244151 h 1862055"/>
                <a:gd name="connsiteX37" fmla="*/ 9201 w 555319"/>
                <a:gd name="connsiteY37" fmla="*/ 814201 h 1862055"/>
                <a:gd name="connsiteX38" fmla="*/ 9201 w 555319"/>
                <a:gd name="connsiteY38" fmla="*/ 2747 h 1862055"/>
                <a:gd name="connsiteX39" fmla="*/ 130314 w 555319"/>
                <a:gd name="connsiteY39" fmla="*/ 2747 h 1862055"/>
                <a:gd name="connsiteX0" fmla="*/ 130314 w 555319"/>
                <a:gd name="connsiteY0" fmla="*/ 2747 h 1862796"/>
                <a:gd name="connsiteX1" fmla="*/ 130314 w 555319"/>
                <a:gd name="connsiteY1" fmla="*/ 2747 h 1862796"/>
                <a:gd name="connsiteX2" fmla="*/ 142425 w 555319"/>
                <a:gd name="connsiteY2" fmla="*/ 123859 h 1862796"/>
                <a:gd name="connsiteX3" fmla="*/ 154537 w 555319"/>
                <a:gd name="connsiteY3" fmla="*/ 160193 h 1862796"/>
                <a:gd name="connsiteX4" fmla="*/ 160592 w 555319"/>
                <a:gd name="connsiteY4" fmla="*/ 178360 h 1862796"/>
                <a:gd name="connsiteX5" fmla="*/ 172703 w 555319"/>
                <a:gd name="connsiteY5" fmla="*/ 305528 h 1862796"/>
                <a:gd name="connsiteX6" fmla="*/ 178759 w 555319"/>
                <a:gd name="connsiteY6" fmla="*/ 414529 h 1862796"/>
                <a:gd name="connsiteX7" fmla="*/ 184815 w 555319"/>
                <a:gd name="connsiteY7" fmla="*/ 444808 h 1862796"/>
                <a:gd name="connsiteX8" fmla="*/ 196926 w 555319"/>
                <a:gd name="connsiteY8" fmla="*/ 493253 h 1862796"/>
                <a:gd name="connsiteX9" fmla="*/ 209037 w 555319"/>
                <a:gd name="connsiteY9" fmla="*/ 771812 h 1862796"/>
                <a:gd name="connsiteX10" fmla="*/ 227204 w 555319"/>
                <a:gd name="connsiteY10" fmla="*/ 814201 h 1862796"/>
                <a:gd name="connsiteX11" fmla="*/ 233260 w 555319"/>
                <a:gd name="connsiteY11" fmla="*/ 838424 h 1862796"/>
                <a:gd name="connsiteX12" fmla="*/ 239315 w 555319"/>
                <a:gd name="connsiteY12" fmla="*/ 856590 h 1862796"/>
                <a:gd name="connsiteX13" fmla="*/ 275649 w 555319"/>
                <a:gd name="connsiteY13" fmla="*/ 953480 h 1862796"/>
                <a:gd name="connsiteX14" fmla="*/ 281705 w 555319"/>
                <a:gd name="connsiteY14" fmla="*/ 971647 h 1862796"/>
                <a:gd name="connsiteX15" fmla="*/ 293816 w 555319"/>
                <a:gd name="connsiteY15" fmla="*/ 1026148 h 1862796"/>
                <a:gd name="connsiteX16" fmla="*/ 305927 w 555319"/>
                <a:gd name="connsiteY16" fmla="*/ 1135149 h 1862796"/>
                <a:gd name="connsiteX17" fmla="*/ 318038 w 555319"/>
                <a:gd name="connsiteY17" fmla="*/ 1177539 h 1862796"/>
                <a:gd name="connsiteX18" fmla="*/ 330150 w 555319"/>
                <a:gd name="connsiteY18" fmla="*/ 1195706 h 1862796"/>
                <a:gd name="connsiteX19" fmla="*/ 336205 w 555319"/>
                <a:gd name="connsiteY19" fmla="*/ 1213873 h 1862796"/>
                <a:gd name="connsiteX20" fmla="*/ 348317 w 555319"/>
                <a:gd name="connsiteY20" fmla="*/ 1225984 h 1862796"/>
                <a:gd name="connsiteX21" fmla="*/ 360428 w 555319"/>
                <a:gd name="connsiteY21" fmla="*/ 1244151 h 1862796"/>
                <a:gd name="connsiteX22" fmla="*/ 378595 w 555319"/>
                <a:gd name="connsiteY22" fmla="*/ 1268373 h 1862796"/>
                <a:gd name="connsiteX23" fmla="*/ 390706 w 555319"/>
                <a:gd name="connsiteY23" fmla="*/ 1286540 h 1862796"/>
                <a:gd name="connsiteX24" fmla="*/ 396762 w 555319"/>
                <a:gd name="connsiteY24" fmla="*/ 1304707 h 1862796"/>
                <a:gd name="connsiteX25" fmla="*/ 433095 w 555319"/>
                <a:gd name="connsiteY25" fmla="*/ 1328929 h 1862796"/>
                <a:gd name="connsiteX26" fmla="*/ 463374 w 555319"/>
                <a:gd name="connsiteY26" fmla="*/ 1353152 h 1862796"/>
                <a:gd name="connsiteX27" fmla="*/ 481540 w 555319"/>
                <a:gd name="connsiteY27" fmla="*/ 1365263 h 1862796"/>
                <a:gd name="connsiteX28" fmla="*/ 493652 w 555319"/>
                <a:gd name="connsiteY28" fmla="*/ 1377375 h 1862796"/>
                <a:gd name="connsiteX29" fmla="*/ 511819 w 555319"/>
                <a:gd name="connsiteY29" fmla="*/ 1389486 h 1862796"/>
                <a:gd name="connsiteX30" fmla="*/ 548152 w 555319"/>
                <a:gd name="connsiteY30" fmla="*/ 1425820 h 1862796"/>
                <a:gd name="connsiteX31" fmla="*/ 548152 w 555319"/>
                <a:gd name="connsiteY31" fmla="*/ 1819435 h 1862796"/>
                <a:gd name="connsiteX32" fmla="*/ 324094 w 555319"/>
                <a:gd name="connsiteY32" fmla="*/ 1813380 h 1862796"/>
                <a:gd name="connsiteX33" fmla="*/ 209037 w 555319"/>
                <a:gd name="connsiteY33" fmla="*/ 1795213 h 1862796"/>
                <a:gd name="connsiteX34" fmla="*/ 136370 w 555319"/>
                <a:gd name="connsiteY34" fmla="*/ 1789157 h 1862796"/>
                <a:gd name="connsiteX35" fmla="*/ 21312 w 555319"/>
                <a:gd name="connsiteY35" fmla="*/ 1861825 h 1862796"/>
                <a:gd name="connsiteX36" fmla="*/ 15257 w 555319"/>
                <a:gd name="connsiteY36" fmla="*/ 1244151 h 1862796"/>
                <a:gd name="connsiteX37" fmla="*/ 9201 w 555319"/>
                <a:gd name="connsiteY37" fmla="*/ 814201 h 1862796"/>
                <a:gd name="connsiteX38" fmla="*/ 9201 w 555319"/>
                <a:gd name="connsiteY38" fmla="*/ 2747 h 1862796"/>
                <a:gd name="connsiteX39" fmla="*/ 130314 w 555319"/>
                <a:gd name="connsiteY39" fmla="*/ 2747 h 1862796"/>
                <a:gd name="connsiteX0" fmla="*/ 130314 w 555319"/>
                <a:gd name="connsiteY0" fmla="*/ 2747 h 1891437"/>
                <a:gd name="connsiteX1" fmla="*/ 130314 w 555319"/>
                <a:gd name="connsiteY1" fmla="*/ 2747 h 1891437"/>
                <a:gd name="connsiteX2" fmla="*/ 142425 w 555319"/>
                <a:gd name="connsiteY2" fmla="*/ 123859 h 1891437"/>
                <a:gd name="connsiteX3" fmla="*/ 154537 w 555319"/>
                <a:gd name="connsiteY3" fmla="*/ 160193 h 1891437"/>
                <a:gd name="connsiteX4" fmla="*/ 160592 w 555319"/>
                <a:gd name="connsiteY4" fmla="*/ 178360 h 1891437"/>
                <a:gd name="connsiteX5" fmla="*/ 172703 w 555319"/>
                <a:gd name="connsiteY5" fmla="*/ 305528 h 1891437"/>
                <a:gd name="connsiteX6" fmla="*/ 178759 w 555319"/>
                <a:gd name="connsiteY6" fmla="*/ 414529 h 1891437"/>
                <a:gd name="connsiteX7" fmla="*/ 184815 w 555319"/>
                <a:gd name="connsiteY7" fmla="*/ 444808 h 1891437"/>
                <a:gd name="connsiteX8" fmla="*/ 196926 w 555319"/>
                <a:gd name="connsiteY8" fmla="*/ 493253 h 1891437"/>
                <a:gd name="connsiteX9" fmla="*/ 209037 w 555319"/>
                <a:gd name="connsiteY9" fmla="*/ 771812 h 1891437"/>
                <a:gd name="connsiteX10" fmla="*/ 227204 w 555319"/>
                <a:gd name="connsiteY10" fmla="*/ 814201 h 1891437"/>
                <a:gd name="connsiteX11" fmla="*/ 233260 w 555319"/>
                <a:gd name="connsiteY11" fmla="*/ 838424 h 1891437"/>
                <a:gd name="connsiteX12" fmla="*/ 239315 w 555319"/>
                <a:gd name="connsiteY12" fmla="*/ 856590 h 1891437"/>
                <a:gd name="connsiteX13" fmla="*/ 275649 w 555319"/>
                <a:gd name="connsiteY13" fmla="*/ 953480 h 1891437"/>
                <a:gd name="connsiteX14" fmla="*/ 281705 w 555319"/>
                <a:gd name="connsiteY14" fmla="*/ 971647 h 1891437"/>
                <a:gd name="connsiteX15" fmla="*/ 293816 w 555319"/>
                <a:gd name="connsiteY15" fmla="*/ 1026148 h 1891437"/>
                <a:gd name="connsiteX16" fmla="*/ 305927 w 555319"/>
                <a:gd name="connsiteY16" fmla="*/ 1135149 h 1891437"/>
                <a:gd name="connsiteX17" fmla="*/ 318038 w 555319"/>
                <a:gd name="connsiteY17" fmla="*/ 1177539 h 1891437"/>
                <a:gd name="connsiteX18" fmla="*/ 330150 w 555319"/>
                <a:gd name="connsiteY18" fmla="*/ 1195706 h 1891437"/>
                <a:gd name="connsiteX19" fmla="*/ 336205 w 555319"/>
                <a:gd name="connsiteY19" fmla="*/ 1213873 h 1891437"/>
                <a:gd name="connsiteX20" fmla="*/ 348317 w 555319"/>
                <a:gd name="connsiteY20" fmla="*/ 1225984 h 1891437"/>
                <a:gd name="connsiteX21" fmla="*/ 360428 w 555319"/>
                <a:gd name="connsiteY21" fmla="*/ 1244151 h 1891437"/>
                <a:gd name="connsiteX22" fmla="*/ 378595 w 555319"/>
                <a:gd name="connsiteY22" fmla="*/ 1268373 h 1891437"/>
                <a:gd name="connsiteX23" fmla="*/ 390706 w 555319"/>
                <a:gd name="connsiteY23" fmla="*/ 1286540 h 1891437"/>
                <a:gd name="connsiteX24" fmla="*/ 396762 w 555319"/>
                <a:gd name="connsiteY24" fmla="*/ 1304707 h 1891437"/>
                <a:gd name="connsiteX25" fmla="*/ 433095 w 555319"/>
                <a:gd name="connsiteY25" fmla="*/ 1328929 h 1891437"/>
                <a:gd name="connsiteX26" fmla="*/ 463374 w 555319"/>
                <a:gd name="connsiteY26" fmla="*/ 1353152 h 1891437"/>
                <a:gd name="connsiteX27" fmla="*/ 481540 w 555319"/>
                <a:gd name="connsiteY27" fmla="*/ 1365263 h 1891437"/>
                <a:gd name="connsiteX28" fmla="*/ 493652 w 555319"/>
                <a:gd name="connsiteY28" fmla="*/ 1377375 h 1891437"/>
                <a:gd name="connsiteX29" fmla="*/ 511819 w 555319"/>
                <a:gd name="connsiteY29" fmla="*/ 1389486 h 1891437"/>
                <a:gd name="connsiteX30" fmla="*/ 548152 w 555319"/>
                <a:gd name="connsiteY30" fmla="*/ 1425820 h 1891437"/>
                <a:gd name="connsiteX31" fmla="*/ 548152 w 555319"/>
                <a:gd name="connsiteY31" fmla="*/ 1819435 h 1891437"/>
                <a:gd name="connsiteX32" fmla="*/ 324094 w 555319"/>
                <a:gd name="connsiteY32" fmla="*/ 1813380 h 1891437"/>
                <a:gd name="connsiteX33" fmla="*/ 209037 w 555319"/>
                <a:gd name="connsiteY33" fmla="*/ 1795213 h 1891437"/>
                <a:gd name="connsiteX34" fmla="*/ 21312 w 555319"/>
                <a:gd name="connsiteY34" fmla="*/ 1861825 h 1891437"/>
                <a:gd name="connsiteX35" fmla="*/ 15257 w 555319"/>
                <a:gd name="connsiteY35" fmla="*/ 1244151 h 1891437"/>
                <a:gd name="connsiteX36" fmla="*/ 9201 w 555319"/>
                <a:gd name="connsiteY36" fmla="*/ 814201 h 1891437"/>
                <a:gd name="connsiteX37" fmla="*/ 9201 w 555319"/>
                <a:gd name="connsiteY37" fmla="*/ 2747 h 1891437"/>
                <a:gd name="connsiteX38" fmla="*/ 130314 w 555319"/>
                <a:gd name="connsiteY38" fmla="*/ 2747 h 1891437"/>
                <a:gd name="connsiteX0" fmla="*/ 130314 w 555319"/>
                <a:gd name="connsiteY0" fmla="*/ 2747 h 1895290"/>
                <a:gd name="connsiteX1" fmla="*/ 130314 w 555319"/>
                <a:gd name="connsiteY1" fmla="*/ 2747 h 1895290"/>
                <a:gd name="connsiteX2" fmla="*/ 142425 w 555319"/>
                <a:gd name="connsiteY2" fmla="*/ 123859 h 1895290"/>
                <a:gd name="connsiteX3" fmla="*/ 154537 w 555319"/>
                <a:gd name="connsiteY3" fmla="*/ 160193 h 1895290"/>
                <a:gd name="connsiteX4" fmla="*/ 160592 w 555319"/>
                <a:gd name="connsiteY4" fmla="*/ 178360 h 1895290"/>
                <a:gd name="connsiteX5" fmla="*/ 172703 w 555319"/>
                <a:gd name="connsiteY5" fmla="*/ 305528 h 1895290"/>
                <a:gd name="connsiteX6" fmla="*/ 178759 w 555319"/>
                <a:gd name="connsiteY6" fmla="*/ 414529 h 1895290"/>
                <a:gd name="connsiteX7" fmla="*/ 184815 w 555319"/>
                <a:gd name="connsiteY7" fmla="*/ 444808 h 1895290"/>
                <a:gd name="connsiteX8" fmla="*/ 196926 w 555319"/>
                <a:gd name="connsiteY8" fmla="*/ 493253 h 1895290"/>
                <a:gd name="connsiteX9" fmla="*/ 209037 w 555319"/>
                <a:gd name="connsiteY9" fmla="*/ 771812 h 1895290"/>
                <a:gd name="connsiteX10" fmla="*/ 227204 w 555319"/>
                <a:gd name="connsiteY10" fmla="*/ 814201 h 1895290"/>
                <a:gd name="connsiteX11" fmla="*/ 233260 w 555319"/>
                <a:gd name="connsiteY11" fmla="*/ 838424 h 1895290"/>
                <a:gd name="connsiteX12" fmla="*/ 239315 w 555319"/>
                <a:gd name="connsiteY12" fmla="*/ 856590 h 1895290"/>
                <a:gd name="connsiteX13" fmla="*/ 275649 w 555319"/>
                <a:gd name="connsiteY13" fmla="*/ 953480 h 1895290"/>
                <a:gd name="connsiteX14" fmla="*/ 281705 w 555319"/>
                <a:gd name="connsiteY14" fmla="*/ 971647 h 1895290"/>
                <a:gd name="connsiteX15" fmla="*/ 293816 w 555319"/>
                <a:gd name="connsiteY15" fmla="*/ 1026148 h 1895290"/>
                <a:gd name="connsiteX16" fmla="*/ 305927 w 555319"/>
                <a:gd name="connsiteY16" fmla="*/ 1135149 h 1895290"/>
                <a:gd name="connsiteX17" fmla="*/ 318038 w 555319"/>
                <a:gd name="connsiteY17" fmla="*/ 1177539 h 1895290"/>
                <a:gd name="connsiteX18" fmla="*/ 330150 w 555319"/>
                <a:gd name="connsiteY18" fmla="*/ 1195706 h 1895290"/>
                <a:gd name="connsiteX19" fmla="*/ 336205 w 555319"/>
                <a:gd name="connsiteY19" fmla="*/ 1213873 h 1895290"/>
                <a:gd name="connsiteX20" fmla="*/ 348317 w 555319"/>
                <a:gd name="connsiteY20" fmla="*/ 1225984 h 1895290"/>
                <a:gd name="connsiteX21" fmla="*/ 360428 w 555319"/>
                <a:gd name="connsiteY21" fmla="*/ 1244151 h 1895290"/>
                <a:gd name="connsiteX22" fmla="*/ 378595 w 555319"/>
                <a:gd name="connsiteY22" fmla="*/ 1268373 h 1895290"/>
                <a:gd name="connsiteX23" fmla="*/ 390706 w 555319"/>
                <a:gd name="connsiteY23" fmla="*/ 1286540 h 1895290"/>
                <a:gd name="connsiteX24" fmla="*/ 396762 w 555319"/>
                <a:gd name="connsiteY24" fmla="*/ 1304707 h 1895290"/>
                <a:gd name="connsiteX25" fmla="*/ 433095 w 555319"/>
                <a:gd name="connsiteY25" fmla="*/ 1328929 h 1895290"/>
                <a:gd name="connsiteX26" fmla="*/ 463374 w 555319"/>
                <a:gd name="connsiteY26" fmla="*/ 1353152 h 1895290"/>
                <a:gd name="connsiteX27" fmla="*/ 481540 w 555319"/>
                <a:gd name="connsiteY27" fmla="*/ 1365263 h 1895290"/>
                <a:gd name="connsiteX28" fmla="*/ 493652 w 555319"/>
                <a:gd name="connsiteY28" fmla="*/ 1377375 h 1895290"/>
                <a:gd name="connsiteX29" fmla="*/ 511819 w 555319"/>
                <a:gd name="connsiteY29" fmla="*/ 1389486 h 1895290"/>
                <a:gd name="connsiteX30" fmla="*/ 548152 w 555319"/>
                <a:gd name="connsiteY30" fmla="*/ 1425820 h 1895290"/>
                <a:gd name="connsiteX31" fmla="*/ 548152 w 555319"/>
                <a:gd name="connsiteY31" fmla="*/ 1819435 h 1895290"/>
                <a:gd name="connsiteX32" fmla="*/ 324094 w 555319"/>
                <a:gd name="connsiteY32" fmla="*/ 1813380 h 1895290"/>
                <a:gd name="connsiteX33" fmla="*/ 21312 w 555319"/>
                <a:gd name="connsiteY33" fmla="*/ 1861825 h 1895290"/>
                <a:gd name="connsiteX34" fmla="*/ 15257 w 555319"/>
                <a:gd name="connsiteY34" fmla="*/ 1244151 h 1895290"/>
                <a:gd name="connsiteX35" fmla="*/ 9201 w 555319"/>
                <a:gd name="connsiteY35" fmla="*/ 814201 h 1895290"/>
                <a:gd name="connsiteX36" fmla="*/ 9201 w 555319"/>
                <a:gd name="connsiteY36" fmla="*/ 2747 h 1895290"/>
                <a:gd name="connsiteX37" fmla="*/ 130314 w 555319"/>
                <a:gd name="connsiteY37" fmla="*/ 2747 h 1895290"/>
                <a:gd name="connsiteX0" fmla="*/ 130314 w 587295"/>
                <a:gd name="connsiteY0" fmla="*/ 2747 h 1909796"/>
                <a:gd name="connsiteX1" fmla="*/ 130314 w 587295"/>
                <a:gd name="connsiteY1" fmla="*/ 2747 h 1909796"/>
                <a:gd name="connsiteX2" fmla="*/ 142425 w 587295"/>
                <a:gd name="connsiteY2" fmla="*/ 123859 h 1909796"/>
                <a:gd name="connsiteX3" fmla="*/ 154537 w 587295"/>
                <a:gd name="connsiteY3" fmla="*/ 160193 h 1909796"/>
                <a:gd name="connsiteX4" fmla="*/ 160592 w 587295"/>
                <a:gd name="connsiteY4" fmla="*/ 178360 h 1909796"/>
                <a:gd name="connsiteX5" fmla="*/ 172703 w 587295"/>
                <a:gd name="connsiteY5" fmla="*/ 305528 h 1909796"/>
                <a:gd name="connsiteX6" fmla="*/ 178759 w 587295"/>
                <a:gd name="connsiteY6" fmla="*/ 414529 h 1909796"/>
                <a:gd name="connsiteX7" fmla="*/ 184815 w 587295"/>
                <a:gd name="connsiteY7" fmla="*/ 444808 h 1909796"/>
                <a:gd name="connsiteX8" fmla="*/ 196926 w 587295"/>
                <a:gd name="connsiteY8" fmla="*/ 493253 h 1909796"/>
                <a:gd name="connsiteX9" fmla="*/ 209037 w 587295"/>
                <a:gd name="connsiteY9" fmla="*/ 771812 h 1909796"/>
                <a:gd name="connsiteX10" fmla="*/ 227204 w 587295"/>
                <a:gd name="connsiteY10" fmla="*/ 814201 h 1909796"/>
                <a:gd name="connsiteX11" fmla="*/ 233260 w 587295"/>
                <a:gd name="connsiteY11" fmla="*/ 838424 h 1909796"/>
                <a:gd name="connsiteX12" fmla="*/ 239315 w 587295"/>
                <a:gd name="connsiteY12" fmla="*/ 856590 h 1909796"/>
                <a:gd name="connsiteX13" fmla="*/ 275649 w 587295"/>
                <a:gd name="connsiteY13" fmla="*/ 953480 h 1909796"/>
                <a:gd name="connsiteX14" fmla="*/ 281705 w 587295"/>
                <a:gd name="connsiteY14" fmla="*/ 971647 h 1909796"/>
                <a:gd name="connsiteX15" fmla="*/ 293816 w 587295"/>
                <a:gd name="connsiteY15" fmla="*/ 1026148 h 1909796"/>
                <a:gd name="connsiteX16" fmla="*/ 305927 w 587295"/>
                <a:gd name="connsiteY16" fmla="*/ 1135149 h 1909796"/>
                <a:gd name="connsiteX17" fmla="*/ 318038 w 587295"/>
                <a:gd name="connsiteY17" fmla="*/ 1177539 h 1909796"/>
                <a:gd name="connsiteX18" fmla="*/ 330150 w 587295"/>
                <a:gd name="connsiteY18" fmla="*/ 1195706 h 1909796"/>
                <a:gd name="connsiteX19" fmla="*/ 336205 w 587295"/>
                <a:gd name="connsiteY19" fmla="*/ 1213873 h 1909796"/>
                <a:gd name="connsiteX20" fmla="*/ 348317 w 587295"/>
                <a:gd name="connsiteY20" fmla="*/ 1225984 h 1909796"/>
                <a:gd name="connsiteX21" fmla="*/ 360428 w 587295"/>
                <a:gd name="connsiteY21" fmla="*/ 1244151 h 1909796"/>
                <a:gd name="connsiteX22" fmla="*/ 378595 w 587295"/>
                <a:gd name="connsiteY22" fmla="*/ 1268373 h 1909796"/>
                <a:gd name="connsiteX23" fmla="*/ 390706 w 587295"/>
                <a:gd name="connsiteY23" fmla="*/ 1286540 h 1909796"/>
                <a:gd name="connsiteX24" fmla="*/ 396762 w 587295"/>
                <a:gd name="connsiteY24" fmla="*/ 1304707 h 1909796"/>
                <a:gd name="connsiteX25" fmla="*/ 433095 w 587295"/>
                <a:gd name="connsiteY25" fmla="*/ 1328929 h 1909796"/>
                <a:gd name="connsiteX26" fmla="*/ 463374 w 587295"/>
                <a:gd name="connsiteY26" fmla="*/ 1353152 h 1909796"/>
                <a:gd name="connsiteX27" fmla="*/ 481540 w 587295"/>
                <a:gd name="connsiteY27" fmla="*/ 1365263 h 1909796"/>
                <a:gd name="connsiteX28" fmla="*/ 493652 w 587295"/>
                <a:gd name="connsiteY28" fmla="*/ 1377375 h 1909796"/>
                <a:gd name="connsiteX29" fmla="*/ 511819 w 587295"/>
                <a:gd name="connsiteY29" fmla="*/ 1389486 h 1909796"/>
                <a:gd name="connsiteX30" fmla="*/ 548152 w 587295"/>
                <a:gd name="connsiteY30" fmla="*/ 1425820 h 1909796"/>
                <a:gd name="connsiteX31" fmla="*/ 548152 w 587295"/>
                <a:gd name="connsiteY31" fmla="*/ 1819435 h 1909796"/>
                <a:gd name="connsiteX32" fmla="*/ 21312 w 587295"/>
                <a:gd name="connsiteY32" fmla="*/ 1861825 h 1909796"/>
                <a:gd name="connsiteX33" fmla="*/ 15257 w 587295"/>
                <a:gd name="connsiteY33" fmla="*/ 1244151 h 1909796"/>
                <a:gd name="connsiteX34" fmla="*/ 9201 w 587295"/>
                <a:gd name="connsiteY34" fmla="*/ 814201 h 1909796"/>
                <a:gd name="connsiteX35" fmla="*/ 9201 w 587295"/>
                <a:gd name="connsiteY35" fmla="*/ 2747 h 1909796"/>
                <a:gd name="connsiteX36" fmla="*/ 130314 w 587295"/>
                <a:gd name="connsiteY36" fmla="*/ 2747 h 1909796"/>
                <a:gd name="connsiteX0" fmla="*/ 130314 w 587295"/>
                <a:gd name="connsiteY0" fmla="*/ 2747 h 1892417"/>
                <a:gd name="connsiteX1" fmla="*/ 130314 w 587295"/>
                <a:gd name="connsiteY1" fmla="*/ 2747 h 1892417"/>
                <a:gd name="connsiteX2" fmla="*/ 142425 w 587295"/>
                <a:gd name="connsiteY2" fmla="*/ 123859 h 1892417"/>
                <a:gd name="connsiteX3" fmla="*/ 154537 w 587295"/>
                <a:gd name="connsiteY3" fmla="*/ 160193 h 1892417"/>
                <a:gd name="connsiteX4" fmla="*/ 160592 w 587295"/>
                <a:gd name="connsiteY4" fmla="*/ 178360 h 1892417"/>
                <a:gd name="connsiteX5" fmla="*/ 172703 w 587295"/>
                <a:gd name="connsiteY5" fmla="*/ 305528 h 1892417"/>
                <a:gd name="connsiteX6" fmla="*/ 178759 w 587295"/>
                <a:gd name="connsiteY6" fmla="*/ 414529 h 1892417"/>
                <a:gd name="connsiteX7" fmla="*/ 184815 w 587295"/>
                <a:gd name="connsiteY7" fmla="*/ 444808 h 1892417"/>
                <a:gd name="connsiteX8" fmla="*/ 196926 w 587295"/>
                <a:gd name="connsiteY8" fmla="*/ 493253 h 1892417"/>
                <a:gd name="connsiteX9" fmla="*/ 209037 w 587295"/>
                <a:gd name="connsiteY9" fmla="*/ 771812 h 1892417"/>
                <a:gd name="connsiteX10" fmla="*/ 227204 w 587295"/>
                <a:gd name="connsiteY10" fmla="*/ 814201 h 1892417"/>
                <a:gd name="connsiteX11" fmla="*/ 233260 w 587295"/>
                <a:gd name="connsiteY11" fmla="*/ 838424 h 1892417"/>
                <a:gd name="connsiteX12" fmla="*/ 239315 w 587295"/>
                <a:gd name="connsiteY12" fmla="*/ 856590 h 1892417"/>
                <a:gd name="connsiteX13" fmla="*/ 275649 w 587295"/>
                <a:gd name="connsiteY13" fmla="*/ 953480 h 1892417"/>
                <a:gd name="connsiteX14" fmla="*/ 281705 w 587295"/>
                <a:gd name="connsiteY14" fmla="*/ 971647 h 1892417"/>
                <a:gd name="connsiteX15" fmla="*/ 293816 w 587295"/>
                <a:gd name="connsiteY15" fmla="*/ 1026148 h 1892417"/>
                <a:gd name="connsiteX16" fmla="*/ 305927 w 587295"/>
                <a:gd name="connsiteY16" fmla="*/ 1135149 h 1892417"/>
                <a:gd name="connsiteX17" fmla="*/ 318038 w 587295"/>
                <a:gd name="connsiteY17" fmla="*/ 1177539 h 1892417"/>
                <a:gd name="connsiteX18" fmla="*/ 330150 w 587295"/>
                <a:gd name="connsiteY18" fmla="*/ 1195706 h 1892417"/>
                <a:gd name="connsiteX19" fmla="*/ 336205 w 587295"/>
                <a:gd name="connsiteY19" fmla="*/ 1213873 h 1892417"/>
                <a:gd name="connsiteX20" fmla="*/ 348317 w 587295"/>
                <a:gd name="connsiteY20" fmla="*/ 1225984 h 1892417"/>
                <a:gd name="connsiteX21" fmla="*/ 360428 w 587295"/>
                <a:gd name="connsiteY21" fmla="*/ 1244151 h 1892417"/>
                <a:gd name="connsiteX22" fmla="*/ 378595 w 587295"/>
                <a:gd name="connsiteY22" fmla="*/ 1268373 h 1892417"/>
                <a:gd name="connsiteX23" fmla="*/ 390706 w 587295"/>
                <a:gd name="connsiteY23" fmla="*/ 1286540 h 1892417"/>
                <a:gd name="connsiteX24" fmla="*/ 396762 w 587295"/>
                <a:gd name="connsiteY24" fmla="*/ 1304707 h 1892417"/>
                <a:gd name="connsiteX25" fmla="*/ 433095 w 587295"/>
                <a:gd name="connsiteY25" fmla="*/ 1328929 h 1892417"/>
                <a:gd name="connsiteX26" fmla="*/ 463374 w 587295"/>
                <a:gd name="connsiteY26" fmla="*/ 1353152 h 1892417"/>
                <a:gd name="connsiteX27" fmla="*/ 481540 w 587295"/>
                <a:gd name="connsiteY27" fmla="*/ 1365263 h 1892417"/>
                <a:gd name="connsiteX28" fmla="*/ 493652 w 587295"/>
                <a:gd name="connsiteY28" fmla="*/ 1377375 h 1892417"/>
                <a:gd name="connsiteX29" fmla="*/ 511819 w 587295"/>
                <a:gd name="connsiteY29" fmla="*/ 1389486 h 1892417"/>
                <a:gd name="connsiteX30" fmla="*/ 548152 w 587295"/>
                <a:gd name="connsiteY30" fmla="*/ 1425820 h 1892417"/>
                <a:gd name="connsiteX31" fmla="*/ 548152 w 587295"/>
                <a:gd name="connsiteY31" fmla="*/ 1819435 h 1892417"/>
                <a:gd name="connsiteX32" fmla="*/ 21312 w 587295"/>
                <a:gd name="connsiteY32" fmla="*/ 1837602 h 1892417"/>
                <a:gd name="connsiteX33" fmla="*/ 15257 w 587295"/>
                <a:gd name="connsiteY33" fmla="*/ 1244151 h 1892417"/>
                <a:gd name="connsiteX34" fmla="*/ 9201 w 587295"/>
                <a:gd name="connsiteY34" fmla="*/ 814201 h 1892417"/>
                <a:gd name="connsiteX35" fmla="*/ 9201 w 587295"/>
                <a:gd name="connsiteY35" fmla="*/ 2747 h 1892417"/>
                <a:gd name="connsiteX36" fmla="*/ 130314 w 587295"/>
                <a:gd name="connsiteY36" fmla="*/ 2747 h 1892417"/>
                <a:gd name="connsiteX0" fmla="*/ 130314 w 587295"/>
                <a:gd name="connsiteY0" fmla="*/ 2747 h 1855187"/>
                <a:gd name="connsiteX1" fmla="*/ 130314 w 587295"/>
                <a:gd name="connsiteY1" fmla="*/ 2747 h 1855187"/>
                <a:gd name="connsiteX2" fmla="*/ 142425 w 587295"/>
                <a:gd name="connsiteY2" fmla="*/ 123859 h 1855187"/>
                <a:gd name="connsiteX3" fmla="*/ 154537 w 587295"/>
                <a:gd name="connsiteY3" fmla="*/ 160193 h 1855187"/>
                <a:gd name="connsiteX4" fmla="*/ 160592 w 587295"/>
                <a:gd name="connsiteY4" fmla="*/ 178360 h 1855187"/>
                <a:gd name="connsiteX5" fmla="*/ 172703 w 587295"/>
                <a:gd name="connsiteY5" fmla="*/ 305528 h 1855187"/>
                <a:gd name="connsiteX6" fmla="*/ 178759 w 587295"/>
                <a:gd name="connsiteY6" fmla="*/ 414529 h 1855187"/>
                <a:gd name="connsiteX7" fmla="*/ 184815 w 587295"/>
                <a:gd name="connsiteY7" fmla="*/ 444808 h 1855187"/>
                <a:gd name="connsiteX8" fmla="*/ 196926 w 587295"/>
                <a:gd name="connsiteY8" fmla="*/ 493253 h 1855187"/>
                <a:gd name="connsiteX9" fmla="*/ 209037 w 587295"/>
                <a:gd name="connsiteY9" fmla="*/ 771812 h 1855187"/>
                <a:gd name="connsiteX10" fmla="*/ 227204 w 587295"/>
                <a:gd name="connsiteY10" fmla="*/ 814201 h 1855187"/>
                <a:gd name="connsiteX11" fmla="*/ 233260 w 587295"/>
                <a:gd name="connsiteY11" fmla="*/ 838424 h 1855187"/>
                <a:gd name="connsiteX12" fmla="*/ 239315 w 587295"/>
                <a:gd name="connsiteY12" fmla="*/ 856590 h 1855187"/>
                <a:gd name="connsiteX13" fmla="*/ 275649 w 587295"/>
                <a:gd name="connsiteY13" fmla="*/ 953480 h 1855187"/>
                <a:gd name="connsiteX14" fmla="*/ 281705 w 587295"/>
                <a:gd name="connsiteY14" fmla="*/ 971647 h 1855187"/>
                <a:gd name="connsiteX15" fmla="*/ 293816 w 587295"/>
                <a:gd name="connsiteY15" fmla="*/ 1026148 h 1855187"/>
                <a:gd name="connsiteX16" fmla="*/ 305927 w 587295"/>
                <a:gd name="connsiteY16" fmla="*/ 1135149 h 1855187"/>
                <a:gd name="connsiteX17" fmla="*/ 318038 w 587295"/>
                <a:gd name="connsiteY17" fmla="*/ 1177539 h 1855187"/>
                <a:gd name="connsiteX18" fmla="*/ 330150 w 587295"/>
                <a:gd name="connsiteY18" fmla="*/ 1195706 h 1855187"/>
                <a:gd name="connsiteX19" fmla="*/ 336205 w 587295"/>
                <a:gd name="connsiteY19" fmla="*/ 1213873 h 1855187"/>
                <a:gd name="connsiteX20" fmla="*/ 348317 w 587295"/>
                <a:gd name="connsiteY20" fmla="*/ 1225984 h 1855187"/>
                <a:gd name="connsiteX21" fmla="*/ 360428 w 587295"/>
                <a:gd name="connsiteY21" fmla="*/ 1244151 h 1855187"/>
                <a:gd name="connsiteX22" fmla="*/ 378595 w 587295"/>
                <a:gd name="connsiteY22" fmla="*/ 1268373 h 1855187"/>
                <a:gd name="connsiteX23" fmla="*/ 390706 w 587295"/>
                <a:gd name="connsiteY23" fmla="*/ 1286540 h 1855187"/>
                <a:gd name="connsiteX24" fmla="*/ 396762 w 587295"/>
                <a:gd name="connsiteY24" fmla="*/ 1304707 h 1855187"/>
                <a:gd name="connsiteX25" fmla="*/ 433095 w 587295"/>
                <a:gd name="connsiteY25" fmla="*/ 1328929 h 1855187"/>
                <a:gd name="connsiteX26" fmla="*/ 463374 w 587295"/>
                <a:gd name="connsiteY26" fmla="*/ 1353152 h 1855187"/>
                <a:gd name="connsiteX27" fmla="*/ 481540 w 587295"/>
                <a:gd name="connsiteY27" fmla="*/ 1365263 h 1855187"/>
                <a:gd name="connsiteX28" fmla="*/ 493652 w 587295"/>
                <a:gd name="connsiteY28" fmla="*/ 1377375 h 1855187"/>
                <a:gd name="connsiteX29" fmla="*/ 511819 w 587295"/>
                <a:gd name="connsiteY29" fmla="*/ 1389486 h 1855187"/>
                <a:gd name="connsiteX30" fmla="*/ 548152 w 587295"/>
                <a:gd name="connsiteY30" fmla="*/ 1425820 h 1855187"/>
                <a:gd name="connsiteX31" fmla="*/ 548152 w 587295"/>
                <a:gd name="connsiteY31" fmla="*/ 1819435 h 1855187"/>
                <a:gd name="connsiteX32" fmla="*/ 21312 w 587295"/>
                <a:gd name="connsiteY32" fmla="*/ 1837602 h 1855187"/>
                <a:gd name="connsiteX33" fmla="*/ 15257 w 587295"/>
                <a:gd name="connsiteY33" fmla="*/ 1244151 h 1855187"/>
                <a:gd name="connsiteX34" fmla="*/ 9201 w 587295"/>
                <a:gd name="connsiteY34" fmla="*/ 814201 h 1855187"/>
                <a:gd name="connsiteX35" fmla="*/ 9201 w 587295"/>
                <a:gd name="connsiteY35" fmla="*/ 2747 h 1855187"/>
                <a:gd name="connsiteX36" fmla="*/ 130314 w 587295"/>
                <a:gd name="connsiteY36" fmla="*/ 2747 h 1855187"/>
                <a:gd name="connsiteX0" fmla="*/ 130314 w 565667"/>
                <a:gd name="connsiteY0" fmla="*/ 2747 h 1837844"/>
                <a:gd name="connsiteX1" fmla="*/ 130314 w 565667"/>
                <a:gd name="connsiteY1" fmla="*/ 2747 h 1837844"/>
                <a:gd name="connsiteX2" fmla="*/ 142425 w 565667"/>
                <a:gd name="connsiteY2" fmla="*/ 123859 h 1837844"/>
                <a:gd name="connsiteX3" fmla="*/ 154537 w 565667"/>
                <a:gd name="connsiteY3" fmla="*/ 160193 h 1837844"/>
                <a:gd name="connsiteX4" fmla="*/ 160592 w 565667"/>
                <a:gd name="connsiteY4" fmla="*/ 178360 h 1837844"/>
                <a:gd name="connsiteX5" fmla="*/ 172703 w 565667"/>
                <a:gd name="connsiteY5" fmla="*/ 305528 h 1837844"/>
                <a:gd name="connsiteX6" fmla="*/ 178759 w 565667"/>
                <a:gd name="connsiteY6" fmla="*/ 414529 h 1837844"/>
                <a:gd name="connsiteX7" fmla="*/ 184815 w 565667"/>
                <a:gd name="connsiteY7" fmla="*/ 444808 h 1837844"/>
                <a:gd name="connsiteX8" fmla="*/ 196926 w 565667"/>
                <a:gd name="connsiteY8" fmla="*/ 493253 h 1837844"/>
                <a:gd name="connsiteX9" fmla="*/ 209037 w 565667"/>
                <a:gd name="connsiteY9" fmla="*/ 771812 h 1837844"/>
                <a:gd name="connsiteX10" fmla="*/ 227204 w 565667"/>
                <a:gd name="connsiteY10" fmla="*/ 814201 h 1837844"/>
                <a:gd name="connsiteX11" fmla="*/ 233260 w 565667"/>
                <a:gd name="connsiteY11" fmla="*/ 838424 h 1837844"/>
                <a:gd name="connsiteX12" fmla="*/ 239315 w 565667"/>
                <a:gd name="connsiteY12" fmla="*/ 856590 h 1837844"/>
                <a:gd name="connsiteX13" fmla="*/ 275649 w 565667"/>
                <a:gd name="connsiteY13" fmla="*/ 953480 h 1837844"/>
                <a:gd name="connsiteX14" fmla="*/ 281705 w 565667"/>
                <a:gd name="connsiteY14" fmla="*/ 971647 h 1837844"/>
                <a:gd name="connsiteX15" fmla="*/ 293816 w 565667"/>
                <a:gd name="connsiteY15" fmla="*/ 1026148 h 1837844"/>
                <a:gd name="connsiteX16" fmla="*/ 305927 w 565667"/>
                <a:gd name="connsiteY16" fmla="*/ 1135149 h 1837844"/>
                <a:gd name="connsiteX17" fmla="*/ 318038 w 565667"/>
                <a:gd name="connsiteY17" fmla="*/ 1177539 h 1837844"/>
                <a:gd name="connsiteX18" fmla="*/ 330150 w 565667"/>
                <a:gd name="connsiteY18" fmla="*/ 1195706 h 1837844"/>
                <a:gd name="connsiteX19" fmla="*/ 336205 w 565667"/>
                <a:gd name="connsiteY19" fmla="*/ 1213873 h 1837844"/>
                <a:gd name="connsiteX20" fmla="*/ 348317 w 565667"/>
                <a:gd name="connsiteY20" fmla="*/ 1225984 h 1837844"/>
                <a:gd name="connsiteX21" fmla="*/ 360428 w 565667"/>
                <a:gd name="connsiteY21" fmla="*/ 1244151 h 1837844"/>
                <a:gd name="connsiteX22" fmla="*/ 378595 w 565667"/>
                <a:gd name="connsiteY22" fmla="*/ 1268373 h 1837844"/>
                <a:gd name="connsiteX23" fmla="*/ 390706 w 565667"/>
                <a:gd name="connsiteY23" fmla="*/ 1286540 h 1837844"/>
                <a:gd name="connsiteX24" fmla="*/ 396762 w 565667"/>
                <a:gd name="connsiteY24" fmla="*/ 1304707 h 1837844"/>
                <a:gd name="connsiteX25" fmla="*/ 433095 w 565667"/>
                <a:gd name="connsiteY25" fmla="*/ 1328929 h 1837844"/>
                <a:gd name="connsiteX26" fmla="*/ 463374 w 565667"/>
                <a:gd name="connsiteY26" fmla="*/ 1353152 h 1837844"/>
                <a:gd name="connsiteX27" fmla="*/ 481540 w 565667"/>
                <a:gd name="connsiteY27" fmla="*/ 1365263 h 1837844"/>
                <a:gd name="connsiteX28" fmla="*/ 493652 w 565667"/>
                <a:gd name="connsiteY28" fmla="*/ 1377375 h 1837844"/>
                <a:gd name="connsiteX29" fmla="*/ 511819 w 565667"/>
                <a:gd name="connsiteY29" fmla="*/ 1389486 h 1837844"/>
                <a:gd name="connsiteX30" fmla="*/ 548152 w 565667"/>
                <a:gd name="connsiteY30" fmla="*/ 1425820 h 1837844"/>
                <a:gd name="connsiteX31" fmla="*/ 548152 w 565667"/>
                <a:gd name="connsiteY31" fmla="*/ 1819435 h 1837844"/>
                <a:gd name="connsiteX32" fmla="*/ 21312 w 565667"/>
                <a:gd name="connsiteY32" fmla="*/ 1837602 h 1837844"/>
                <a:gd name="connsiteX33" fmla="*/ 15257 w 565667"/>
                <a:gd name="connsiteY33" fmla="*/ 1244151 h 1837844"/>
                <a:gd name="connsiteX34" fmla="*/ 9201 w 565667"/>
                <a:gd name="connsiteY34" fmla="*/ 814201 h 1837844"/>
                <a:gd name="connsiteX35" fmla="*/ 9201 w 565667"/>
                <a:gd name="connsiteY35" fmla="*/ 2747 h 1837844"/>
                <a:gd name="connsiteX36" fmla="*/ 130314 w 565667"/>
                <a:gd name="connsiteY36" fmla="*/ 2747 h 1837844"/>
                <a:gd name="connsiteX0" fmla="*/ 130314 w 549527"/>
                <a:gd name="connsiteY0" fmla="*/ 2747 h 1837844"/>
                <a:gd name="connsiteX1" fmla="*/ 130314 w 549527"/>
                <a:gd name="connsiteY1" fmla="*/ 2747 h 1837844"/>
                <a:gd name="connsiteX2" fmla="*/ 142425 w 549527"/>
                <a:gd name="connsiteY2" fmla="*/ 123859 h 1837844"/>
                <a:gd name="connsiteX3" fmla="*/ 154537 w 549527"/>
                <a:gd name="connsiteY3" fmla="*/ 160193 h 1837844"/>
                <a:gd name="connsiteX4" fmla="*/ 160592 w 549527"/>
                <a:gd name="connsiteY4" fmla="*/ 178360 h 1837844"/>
                <a:gd name="connsiteX5" fmla="*/ 172703 w 549527"/>
                <a:gd name="connsiteY5" fmla="*/ 305528 h 1837844"/>
                <a:gd name="connsiteX6" fmla="*/ 178759 w 549527"/>
                <a:gd name="connsiteY6" fmla="*/ 414529 h 1837844"/>
                <a:gd name="connsiteX7" fmla="*/ 184815 w 549527"/>
                <a:gd name="connsiteY7" fmla="*/ 444808 h 1837844"/>
                <a:gd name="connsiteX8" fmla="*/ 196926 w 549527"/>
                <a:gd name="connsiteY8" fmla="*/ 493253 h 1837844"/>
                <a:gd name="connsiteX9" fmla="*/ 209037 w 549527"/>
                <a:gd name="connsiteY9" fmla="*/ 771812 h 1837844"/>
                <a:gd name="connsiteX10" fmla="*/ 227204 w 549527"/>
                <a:gd name="connsiteY10" fmla="*/ 814201 h 1837844"/>
                <a:gd name="connsiteX11" fmla="*/ 233260 w 549527"/>
                <a:gd name="connsiteY11" fmla="*/ 838424 h 1837844"/>
                <a:gd name="connsiteX12" fmla="*/ 239315 w 549527"/>
                <a:gd name="connsiteY12" fmla="*/ 856590 h 1837844"/>
                <a:gd name="connsiteX13" fmla="*/ 275649 w 549527"/>
                <a:gd name="connsiteY13" fmla="*/ 953480 h 1837844"/>
                <a:gd name="connsiteX14" fmla="*/ 281705 w 549527"/>
                <a:gd name="connsiteY14" fmla="*/ 971647 h 1837844"/>
                <a:gd name="connsiteX15" fmla="*/ 293816 w 549527"/>
                <a:gd name="connsiteY15" fmla="*/ 1026148 h 1837844"/>
                <a:gd name="connsiteX16" fmla="*/ 305927 w 549527"/>
                <a:gd name="connsiteY16" fmla="*/ 1135149 h 1837844"/>
                <a:gd name="connsiteX17" fmla="*/ 318038 w 549527"/>
                <a:gd name="connsiteY17" fmla="*/ 1177539 h 1837844"/>
                <a:gd name="connsiteX18" fmla="*/ 330150 w 549527"/>
                <a:gd name="connsiteY18" fmla="*/ 1195706 h 1837844"/>
                <a:gd name="connsiteX19" fmla="*/ 336205 w 549527"/>
                <a:gd name="connsiteY19" fmla="*/ 1213873 h 1837844"/>
                <a:gd name="connsiteX20" fmla="*/ 348317 w 549527"/>
                <a:gd name="connsiteY20" fmla="*/ 1225984 h 1837844"/>
                <a:gd name="connsiteX21" fmla="*/ 360428 w 549527"/>
                <a:gd name="connsiteY21" fmla="*/ 1244151 h 1837844"/>
                <a:gd name="connsiteX22" fmla="*/ 378595 w 549527"/>
                <a:gd name="connsiteY22" fmla="*/ 1268373 h 1837844"/>
                <a:gd name="connsiteX23" fmla="*/ 390706 w 549527"/>
                <a:gd name="connsiteY23" fmla="*/ 1286540 h 1837844"/>
                <a:gd name="connsiteX24" fmla="*/ 396762 w 549527"/>
                <a:gd name="connsiteY24" fmla="*/ 1304707 h 1837844"/>
                <a:gd name="connsiteX25" fmla="*/ 433095 w 549527"/>
                <a:gd name="connsiteY25" fmla="*/ 1328929 h 1837844"/>
                <a:gd name="connsiteX26" fmla="*/ 463374 w 549527"/>
                <a:gd name="connsiteY26" fmla="*/ 1353152 h 1837844"/>
                <a:gd name="connsiteX27" fmla="*/ 481540 w 549527"/>
                <a:gd name="connsiteY27" fmla="*/ 1365263 h 1837844"/>
                <a:gd name="connsiteX28" fmla="*/ 493652 w 549527"/>
                <a:gd name="connsiteY28" fmla="*/ 1377375 h 1837844"/>
                <a:gd name="connsiteX29" fmla="*/ 511819 w 549527"/>
                <a:gd name="connsiteY29" fmla="*/ 1389486 h 1837844"/>
                <a:gd name="connsiteX30" fmla="*/ 548152 w 549527"/>
                <a:gd name="connsiteY30" fmla="*/ 1425820 h 1837844"/>
                <a:gd name="connsiteX31" fmla="*/ 548152 w 549527"/>
                <a:gd name="connsiteY31" fmla="*/ 1819435 h 1837844"/>
                <a:gd name="connsiteX32" fmla="*/ 21312 w 549527"/>
                <a:gd name="connsiteY32" fmla="*/ 1837602 h 1837844"/>
                <a:gd name="connsiteX33" fmla="*/ 15257 w 549527"/>
                <a:gd name="connsiteY33" fmla="*/ 1244151 h 1837844"/>
                <a:gd name="connsiteX34" fmla="*/ 9201 w 549527"/>
                <a:gd name="connsiteY34" fmla="*/ 814201 h 1837844"/>
                <a:gd name="connsiteX35" fmla="*/ 9201 w 549527"/>
                <a:gd name="connsiteY35" fmla="*/ 2747 h 1837844"/>
                <a:gd name="connsiteX36" fmla="*/ 130314 w 549527"/>
                <a:gd name="connsiteY36" fmla="*/ 2747 h 1837844"/>
                <a:gd name="connsiteX0" fmla="*/ 121250 w 540463"/>
                <a:gd name="connsiteY0" fmla="*/ 2747 h 1837844"/>
                <a:gd name="connsiteX1" fmla="*/ 121250 w 540463"/>
                <a:gd name="connsiteY1" fmla="*/ 2747 h 1837844"/>
                <a:gd name="connsiteX2" fmla="*/ 133361 w 540463"/>
                <a:gd name="connsiteY2" fmla="*/ 123859 h 1837844"/>
                <a:gd name="connsiteX3" fmla="*/ 145473 w 540463"/>
                <a:gd name="connsiteY3" fmla="*/ 160193 h 1837844"/>
                <a:gd name="connsiteX4" fmla="*/ 151528 w 540463"/>
                <a:gd name="connsiteY4" fmla="*/ 178360 h 1837844"/>
                <a:gd name="connsiteX5" fmla="*/ 163639 w 540463"/>
                <a:gd name="connsiteY5" fmla="*/ 305528 h 1837844"/>
                <a:gd name="connsiteX6" fmla="*/ 169695 w 540463"/>
                <a:gd name="connsiteY6" fmla="*/ 414529 h 1837844"/>
                <a:gd name="connsiteX7" fmla="*/ 175751 w 540463"/>
                <a:gd name="connsiteY7" fmla="*/ 444808 h 1837844"/>
                <a:gd name="connsiteX8" fmla="*/ 187862 w 540463"/>
                <a:gd name="connsiteY8" fmla="*/ 493253 h 1837844"/>
                <a:gd name="connsiteX9" fmla="*/ 199973 w 540463"/>
                <a:gd name="connsiteY9" fmla="*/ 771812 h 1837844"/>
                <a:gd name="connsiteX10" fmla="*/ 218140 w 540463"/>
                <a:gd name="connsiteY10" fmla="*/ 814201 h 1837844"/>
                <a:gd name="connsiteX11" fmla="*/ 224196 w 540463"/>
                <a:gd name="connsiteY11" fmla="*/ 838424 h 1837844"/>
                <a:gd name="connsiteX12" fmla="*/ 230251 w 540463"/>
                <a:gd name="connsiteY12" fmla="*/ 856590 h 1837844"/>
                <a:gd name="connsiteX13" fmla="*/ 266585 w 540463"/>
                <a:gd name="connsiteY13" fmla="*/ 953480 h 1837844"/>
                <a:gd name="connsiteX14" fmla="*/ 272641 w 540463"/>
                <a:gd name="connsiteY14" fmla="*/ 971647 h 1837844"/>
                <a:gd name="connsiteX15" fmla="*/ 284752 w 540463"/>
                <a:gd name="connsiteY15" fmla="*/ 1026148 h 1837844"/>
                <a:gd name="connsiteX16" fmla="*/ 296863 w 540463"/>
                <a:gd name="connsiteY16" fmla="*/ 1135149 h 1837844"/>
                <a:gd name="connsiteX17" fmla="*/ 308974 w 540463"/>
                <a:gd name="connsiteY17" fmla="*/ 1177539 h 1837844"/>
                <a:gd name="connsiteX18" fmla="*/ 321086 w 540463"/>
                <a:gd name="connsiteY18" fmla="*/ 1195706 h 1837844"/>
                <a:gd name="connsiteX19" fmla="*/ 327141 w 540463"/>
                <a:gd name="connsiteY19" fmla="*/ 1213873 h 1837844"/>
                <a:gd name="connsiteX20" fmla="*/ 339253 w 540463"/>
                <a:gd name="connsiteY20" fmla="*/ 1225984 h 1837844"/>
                <a:gd name="connsiteX21" fmla="*/ 351364 w 540463"/>
                <a:gd name="connsiteY21" fmla="*/ 1244151 h 1837844"/>
                <a:gd name="connsiteX22" fmla="*/ 369531 w 540463"/>
                <a:gd name="connsiteY22" fmla="*/ 1268373 h 1837844"/>
                <a:gd name="connsiteX23" fmla="*/ 381642 w 540463"/>
                <a:gd name="connsiteY23" fmla="*/ 1286540 h 1837844"/>
                <a:gd name="connsiteX24" fmla="*/ 387698 w 540463"/>
                <a:gd name="connsiteY24" fmla="*/ 1304707 h 1837844"/>
                <a:gd name="connsiteX25" fmla="*/ 424031 w 540463"/>
                <a:gd name="connsiteY25" fmla="*/ 1328929 h 1837844"/>
                <a:gd name="connsiteX26" fmla="*/ 454310 w 540463"/>
                <a:gd name="connsiteY26" fmla="*/ 1353152 h 1837844"/>
                <a:gd name="connsiteX27" fmla="*/ 472476 w 540463"/>
                <a:gd name="connsiteY27" fmla="*/ 1365263 h 1837844"/>
                <a:gd name="connsiteX28" fmla="*/ 484588 w 540463"/>
                <a:gd name="connsiteY28" fmla="*/ 1377375 h 1837844"/>
                <a:gd name="connsiteX29" fmla="*/ 502755 w 540463"/>
                <a:gd name="connsiteY29" fmla="*/ 1389486 h 1837844"/>
                <a:gd name="connsiteX30" fmla="*/ 539088 w 540463"/>
                <a:gd name="connsiteY30" fmla="*/ 1425820 h 1837844"/>
                <a:gd name="connsiteX31" fmla="*/ 539088 w 540463"/>
                <a:gd name="connsiteY31" fmla="*/ 1819435 h 1837844"/>
                <a:gd name="connsiteX32" fmla="*/ 12248 w 540463"/>
                <a:gd name="connsiteY32" fmla="*/ 1837602 h 1837844"/>
                <a:gd name="connsiteX33" fmla="*/ 6193 w 540463"/>
                <a:gd name="connsiteY33" fmla="*/ 1244151 h 1837844"/>
                <a:gd name="connsiteX34" fmla="*/ 137 w 540463"/>
                <a:gd name="connsiteY34" fmla="*/ 814201 h 1837844"/>
                <a:gd name="connsiteX35" fmla="*/ 137 w 540463"/>
                <a:gd name="connsiteY35" fmla="*/ 2747 h 1837844"/>
                <a:gd name="connsiteX36" fmla="*/ 121250 w 540463"/>
                <a:gd name="connsiteY36" fmla="*/ 2747 h 183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540463" h="1837844">
                  <a:moveTo>
                    <a:pt x="121250" y="2747"/>
                  </a:moveTo>
                  <a:lnTo>
                    <a:pt x="121250" y="2747"/>
                  </a:lnTo>
                  <a:cubicBezTo>
                    <a:pt x="125287" y="43118"/>
                    <a:pt x="120530" y="85369"/>
                    <a:pt x="133361" y="123859"/>
                  </a:cubicBezTo>
                  <a:lnTo>
                    <a:pt x="145473" y="160193"/>
                  </a:lnTo>
                  <a:lnTo>
                    <a:pt x="151528" y="178360"/>
                  </a:lnTo>
                  <a:cubicBezTo>
                    <a:pt x="157422" y="231404"/>
                    <a:pt x="159851" y="248707"/>
                    <a:pt x="163639" y="305528"/>
                  </a:cubicBezTo>
                  <a:cubicBezTo>
                    <a:pt x="166060" y="341837"/>
                    <a:pt x="166542" y="378276"/>
                    <a:pt x="169695" y="414529"/>
                  </a:cubicBezTo>
                  <a:cubicBezTo>
                    <a:pt x="170587" y="424783"/>
                    <a:pt x="173437" y="434779"/>
                    <a:pt x="175751" y="444808"/>
                  </a:cubicBezTo>
                  <a:cubicBezTo>
                    <a:pt x="179494" y="461027"/>
                    <a:pt x="187862" y="493253"/>
                    <a:pt x="187862" y="493253"/>
                  </a:cubicBezTo>
                  <a:cubicBezTo>
                    <a:pt x="204646" y="644295"/>
                    <a:pt x="183302" y="438390"/>
                    <a:pt x="199973" y="771812"/>
                  </a:cubicBezTo>
                  <a:cubicBezTo>
                    <a:pt x="200551" y="783375"/>
                    <a:pt x="214960" y="805720"/>
                    <a:pt x="218140" y="814201"/>
                  </a:cubicBezTo>
                  <a:cubicBezTo>
                    <a:pt x="221062" y="821994"/>
                    <a:pt x="221910" y="830421"/>
                    <a:pt x="224196" y="838424"/>
                  </a:cubicBezTo>
                  <a:cubicBezTo>
                    <a:pt x="225949" y="844561"/>
                    <a:pt x="227960" y="850633"/>
                    <a:pt x="230251" y="856590"/>
                  </a:cubicBezTo>
                  <a:cubicBezTo>
                    <a:pt x="266464" y="950744"/>
                    <a:pt x="243343" y="883754"/>
                    <a:pt x="266585" y="953480"/>
                  </a:cubicBezTo>
                  <a:cubicBezTo>
                    <a:pt x="268604" y="959536"/>
                    <a:pt x="271389" y="965388"/>
                    <a:pt x="272641" y="971647"/>
                  </a:cubicBezTo>
                  <a:cubicBezTo>
                    <a:pt x="280328" y="1010087"/>
                    <a:pt x="276199" y="991941"/>
                    <a:pt x="284752" y="1026148"/>
                  </a:cubicBezTo>
                  <a:cubicBezTo>
                    <a:pt x="294466" y="1171854"/>
                    <a:pt x="280533" y="1077991"/>
                    <a:pt x="296863" y="1135149"/>
                  </a:cubicBezTo>
                  <a:cubicBezTo>
                    <a:pt x="299448" y="1144195"/>
                    <a:pt x="304137" y="1167865"/>
                    <a:pt x="308974" y="1177539"/>
                  </a:cubicBezTo>
                  <a:cubicBezTo>
                    <a:pt x="312229" y="1184049"/>
                    <a:pt x="317049" y="1189650"/>
                    <a:pt x="321086" y="1195706"/>
                  </a:cubicBezTo>
                  <a:cubicBezTo>
                    <a:pt x="323104" y="1201762"/>
                    <a:pt x="323857" y="1208399"/>
                    <a:pt x="327141" y="1213873"/>
                  </a:cubicBezTo>
                  <a:cubicBezTo>
                    <a:pt x="330078" y="1218769"/>
                    <a:pt x="335686" y="1221526"/>
                    <a:pt x="339253" y="1225984"/>
                  </a:cubicBezTo>
                  <a:cubicBezTo>
                    <a:pt x="343800" y="1231667"/>
                    <a:pt x="347134" y="1238229"/>
                    <a:pt x="351364" y="1244151"/>
                  </a:cubicBezTo>
                  <a:cubicBezTo>
                    <a:pt x="357230" y="1252364"/>
                    <a:pt x="363665" y="1260160"/>
                    <a:pt x="369531" y="1268373"/>
                  </a:cubicBezTo>
                  <a:cubicBezTo>
                    <a:pt x="373761" y="1274295"/>
                    <a:pt x="378387" y="1280030"/>
                    <a:pt x="381642" y="1286540"/>
                  </a:cubicBezTo>
                  <a:cubicBezTo>
                    <a:pt x="384497" y="1292249"/>
                    <a:pt x="383184" y="1300193"/>
                    <a:pt x="387698" y="1304707"/>
                  </a:cubicBezTo>
                  <a:cubicBezTo>
                    <a:pt x="397990" y="1314999"/>
                    <a:pt x="411920" y="1320855"/>
                    <a:pt x="424031" y="1328929"/>
                  </a:cubicBezTo>
                  <a:cubicBezTo>
                    <a:pt x="479940" y="1366202"/>
                    <a:pt x="411171" y="1318641"/>
                    <a:pt x="454310" y="1353152"/>
                  </a:cubicBezTo>
                  <a:cubicBezTo>
                    <a:pt x="459993" y="1357698"/>
                    <a:pt x="466793" y="1360717"/>
                    <a:pt x="472476" y="1365263"/>
                  </a:cubicBezTo>
                  <a:cubicBezTo>
                    <a:pt x="476934" y="1368830"/>
                    <a:pt x="480129" y="1373808"/>
                    <a:pt x="484588" y="1377375"/>
                  </a:cubicBezTo>
                  <a:cubicBezTo>
                    <a:pt x="490271" y="1381921"/>
                    <a:pt x="497315" y="1384651"/>
                    <a:pt x="502755" y="1389486"/>
                  </a:cubicBezTo>
                  <a:cubicBezTo>
                    <a:pt x="515556" y="1400865"/>
                    <a:pt x="539088" y="1425820"/>
                    <a:pt x="539088" y="1425820"/>
                  </a:cubicBezTo>
                  <a:cubicBezTo>
                    <a:pt x="539617" y="1442736"/>
                    <a:pt x="541900" y="1818036"/>
                    <a:pt x="539088" y="1819435"/>
                  </a:cubicBezTo>
                  <a:cubicBezTo>
                    <a:pt x="531367" y="1823276"/>
                    <a:pt x="16285" y="1836593"/>
                    <a:pt x="12248" y="1837602"/>
                  </a:cubicBezTo>
                  <a:cubicBezTo>
                    <a:pt x="16286" y="1849714"/>
                    <a:pt x="10230" y="1404625"/>
                    <a:pt x="6193" y="1244151"/>
                  </a:cubicBezTo>
                  <a:cubicBezTo>
                    <a:pt x="4174" y="1100834"/>
                    <a:pt x="3811" y="957485"/>
                    <a:pt x="137" y="814201"/>
                  </a:cubicBezTo>
                  <a:cubicBezTo>
                    <a:pt x="-872" y="607300"/>
                    <a:pt x="4197" y="16762"/>
                    <a:pt x="137" y="2747"/>
                  </a:cubicBezTo>
                  <a:cubicBezTo>
                    <a:pt x="45471" y="-3435"/>
                    <a:pt x="101065" y="2747"/>
                    <a:pt x="121250" y="2747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6974BA2-B136-5845-A30A-33BEC7A93A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73073" y="3125165"/>
              <a:ext cx="0" cy="2303362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B8FB94C-AFE7-744D-BD5A-81438EF50766}"/>
                </a:ext>
              </a:extLst>
            </p:cNvPr>
            <p:cNvCxnSpPr>
              <a:cxnSpLocks/>
            </p:cNvCxnSpPr>
            <p:nvPr/>
          </p:nvCxnSpPr>
          <p:spPr>
            <a:xfrm>
              <a:off x="7373073" y="5428527"/>
              <a:ext cx="4097438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CAB94503-7640-CF4E-8627-3616AEC41FFA}"/>
                </a:ext>
              </a:extLst>
            </p:cNvPr>
            <p:cNvSpPr/>
            <p:nvPr/>
          </p:nvSpPr>
          <p:spPr>
            <a:xfrm>
              <a:off x="7477246" y="3518704"/>
              <a:ext cx="3773347" cy="1863524"/>
            </a:xfrm>
            <a:custGeom>
              <a:avLst/>
              <a:gdLst>
                <a:gd name="connsiteX0" fmla="*/ 0 w 3761772"/>
                <a:gd name="connsiteY0" fmla="*/ 0 h 1835558"/>
                <a:gd name="connsiteX1" fmla="*/ 196769 w 3761772"/>
                <a:gd name="connsiteY1" fmla="*/ 1354238 h 1835558"/>
                <a:gd name="connsiteX2" fmla="*/ 520860 w 3761772"/>
                <a:gd name="connsiteY2" fmla="*/ 1713053 h 1835558"/>
                <a:gd name="connsiteX3" fmla="*/ 3761772 w 3761772"/>
                <a:gd name="connsiteY3" fmla="*/ 1794076 h 1835558"/>
                <a:gd name="connsiteX0" fmla="*/ 0 w 3761772"/>
                <a:gd name="connsiteY0" fmla="*/ 0 h 1824821"/>
                <a:gd name="connsiteX1" fmla="*/ 196769 w 3761772"/>
                <a:gd name="connsiteY1" fmla="*/ 1354238 h 1824821"/>
                <a:gd name="connsiteX2" fmla="*/ 925974 w 3761772"/>
                <a:gd name="connsiteY2" fmla="*/ 1643605 h 1824821"/>
                <a:gd name="connsiteX3" fmla="*/ 3761772 w 3761772"/>
                <a:gd name="connsiteY3" fmla="*/ 1794076 h 1824821"/>
                <a:gd name="connsiteX0" fmla="*/ 0 w 3761772"/>
                <a:gd name="connsiteY0" fmla="*/ 0 h 1826774"/>
                <a:gd name="connsiteX1" fmla="*/ 196769 w 3761772"/>
                <a:gd name="connsiteY1" fmla="*/ 1250066 h 1826774"/>
                <a:gd name="connsiteX2" fmla="*/ 925974 w 3761772"/>
                <a:gd name="connsiteY2" fmla="*/ 1643605 h 1826774"/>
                <a:gd name="connsiteX3" fmla="*/ 3761772 w 3761772"/>
                <a:gd name="connsiteY3" fmla="*/ 1794076 h 1826774"/>
                <a:gd name="connsiteX0" fmla="*/ 0 w 3761772"/>
                <a:gd name="connsiteY0" fmla="*/ 0 h 1826774"/>
                <a:gd name="connsiteX1" fmla="*/ 196769 w 3761772"/>
                <a:gd name="connsiteY1" fmla="*/ 1250066 h 1826774"/>
                <a:gd name="connsiteX2" fmla="*/ 925974 w 3761772"/>
                <a:gd name="connsiteY2" fmla="*/ 1643605 h 1826774"/>
                <a:gd name="connsiteX3" fmla="*/ 3761772 w 3761772"/>
                <a:gd name="connsiteY3" fmla="*/ 1794076 h 1826774"/>
                <a:gd name="connsiteX0" fmla="*/ 0 w 3761772"/>
                <a:gd name="connsiteY0" fmla="*/ 0 h 1820968"/>
                <a:gd name="connsiteX1" fmla="*/ 196769 w 3761772"/>
                <a:gd name="connsiteY1" fmla="*/ 1250066 h 1820968"/>
                <a:gd name="connsiteX2" fmla="*/ 925974 w 3761772"/>
                <a:gd name="connsiteY2" fmla="*/ 1643605 h 1820968"/>
                <a:gd name="connsiteX3" fmla="*/ 3761772 w 3761772"/>
                <a:gd name="connsiteY3" fmla="*/ 1794076 h 1820968"/>
                <a:gd name="connsiteX0" fmla="*/ 0 w 3773347"/>
                <a:gd name="connsiteY0" fmla="*/ 0 h 1889987"/>
                <a:gd name="connsiteX1" fmla="*/ 196769 w 3773347"/>
                <a:gd name="connsiteY1" fmla="*/ 1250066 h 1889987"/>
                <a:gd name="connsiteX2" fmla="*/ 925974 w 3773347"/>
                <a:gd name="connsiteY2" fmla="*/ 1643605 h 1889987"/>
                <a:gd name="connsiteX3" fmla="*/ 3773347 w 3773347"/>
                <a:gd name="connsiteY3" fmla="*/ 1863524 h 1889987"/>
                <a:gd name="connsiteX0" fmla="*/ 0 w 3773347"/>
                <a:gd name="connsiteY0" fmla="*/ 0 h 1868107"/>
                <a:gd name="connsiteX1" fmla="*/ 196769 w 3773347"/>
                <a:gd name="connsiteY1" fmla="*/ 1250066 h 1868107"/>
                <a:gd name="connsiteX2" fmla="*/ 925974 w 3773347"/>
                <a:gd name="connsiteY2" fmla="*/ 1643605 h 1868107"/>
                <a:gd name="connsiteX3" fmla="*/ 3773347 w 3773347"/>
                <a:gd name="connsiteY3" fmla="*/ 1863524 h 1868107"/>
                <a:gd name="connsiteX0" fmla="*/ 0 w 3773347"/>
                <a:gd name="connsiteY0" fmla="*/ 0 h 1863524"/>
                <a:gd name="connsiteX1" fmla="*/ 196769 w 3773347"/>
                <a:gd name="connsiteY1" fmla="*/ 1250066 h 1863524"/>
                <a:gd name="connsiteX2" fmla="*/ 925974 w 3773347"/>
                <a:gd name="connsiteY2" fmla="*/ 1643605 h 1863524"/>
                <a:gd name="connsiteX3" fmla="*/ 3773347 w 3773347"/>
                <a:gd name="connsiteY3" fmla="*/ 1863524 h 1863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3347" h="1863524">
                  <a:moveTo>
                    <a:pt x="0" y="0"/>
                  </a:moveTo>
                  <a:cubicBezTo>
                    <a:pt x="54979" y="534364"/>
                    <a:pt x="100313" y="1091878"/>
                    <a:pt x="196769" y="1250066"/>
                  </a:cubicBezTo>
                  <a:cubicBezTo>
                    <a:pt x="293225" y="1408254"/>
                    <a:pt x="329878" y="1541362"/>
                    <a:pt x="925974" y="1643605"/>
                  </a:cubicBezTo>
                  <a:cubicBezTo>
                    <a:pt x="1522070" y="1745848"/>
                    <a:pt x="3335439" y="1826871"/>
                    <a:pt x="3773347" y="1863524"/>
                  </a:cubicBezTo>
                </a:path>
              </a:pathLst>
            </a:custGeom>
            <a:noFill/>
            <a:ln w="508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AA6D44-BF1E-FE48-91A7-949F6870171C}"/>
                </a:ext>
              </a:extLst>
            </p:cNvPr>
            <p:cNvSpPr txBox="1"/>
            <p:nvPr/>
          </p:nvSpPr>
          <p:spPr>
            <a:xfrm>
              <a:off x="6772911" y="2752219"/>
              <a:ext cx="1408670" cy="369332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i="1" dirty="0"/>
                <a:t>Flow</a:t>
              </a:r>
              <a:r>
                <a:rPr lang="zh-CN" altLang="en-US" i="1" dirty="0"/>
                <a:t> </a:t>
              </a:r>
              <a:r>
                <a:rPr lang="en-US" altLang="zh-CN" i="1" dirty="0"/>
                <a:t>size</a:t>
              </a:r>
              <a:endParaRPr lang="en-US" i="1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A54BB3-A627-CA4E-BA2D-6BBF20D80D3F}"/>
                </a:ext>
              </a:extLst>
            </p:cNvPr>
            <p:cNvSpPr txBox="1"/>
            <p:nvPr/>
          </p:nvSpPr>
          <p:spPr>
            <a:xfrm>
              <a:off x="10829680" y="5499541"/>
              <a:ext cx="1281662" cy="369332"/>
            </a:xfrm>
            <a:prstGeom prst="rect">
              <a:avLst/>
            </a:prstGeom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i="1" dirty="0"/>
                <a:t>All</a:t>
              </a:r>
              <a:r>
                <a:rPr lang="zh-CN" altLang="en-US" i="1" dirty="0"/>
                <a:t> </a:t>
              </a:r>
              <a:r>
                <a:rPr lang="en-US" altLang="zh-CN" i="1" dirty="0"/>
                <a:t>flows</a:t>
              </a:r>
              <a:endParaRPr lang="en-US" i="1" dirty="0"/>
            </a:p>
          </p:txBody>
        </p:sp>
      </p:grpSp>
      <p:pic>
        <p:nvPicPr>
          <p:cNvPr id="1026" name="Picture 2" descr="「elephant clip art」的圖片搜尋結果">
            <a:extLst>
              <a:ext uri="{FF2B5EF4-FFF2-40B4-BE49-F238E27FC236}">
                <a16:creationId xmlns:a16="http://schemas.microsoft.com/office/drawing/2014/main" id="{C4FC35E7-8EB2-D843-9BD9-641F7CED4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011" y="4855082"/>
            <a:ext cx="1388442" cy="112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相關圖片">
            <a:extLst>
              <a:ext uri="{FF2B5EF4-FFF2-40B4-BE49-F238E27FC236}">
                <a16:creationId xmlns:a16="http://schemas.microsoft.com/office/drawing/2014/main" id="{BF75B737-D2FA-E04E-A6A1-32BB08A29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02134" y="4873295"/>
            <a:ext cx="924873" cy="86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537F58-E49D-8044-9C78-075944879B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98816" y="6356351"/>
            <a:ext cx="1105504" cy="365125"/>
          </a:xfrm>
        </p:spPr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6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5E466-F9FD-E185-0E96-F6CC19218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/>
              <a:t>Space-saving:</a:t>
            </a:r>
            <a:r>
              <a:rPr lang="zh-CN" altLang="en-US" sz="4400" dirty="0"/>
              <a:t> </a:t>
            </a:r>
            <a:r>
              <a:rPr lang="en-US" altLang="zh-CN" sz="4400" dirty="0"/>
              <a:t>just evict</a:t>
            </a:r>
            <a:r>
              <a:rPr lang="zh-CN" altLang="en-US" sz="4400" dirty="0"/>
              <a:t> </a:t>
            </a:r>
            <a:r>
              <a:rPr lang="en-US" altLang="zh-CN" sz="4400" dirty="0"/>
              <a:t>the</a:t>
            </a:r>
            <a:r>
              <a:rPr lang="zh-CN" altLang="en-US" sz="4400" dirty="0"/>
              <a:t> </a:t>
            </a:r>
            <a:r>
              <a:rPr lang="en-US" altLang="zh-CN" sz="4400" dirty="0"/>
              <a:t>global minimum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1A39A-A46C-4952-881A-985ADCCF3F4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Existing algorithm:</a:t>
            </a:r>
            <a:r>
              <a:rPr lang="zh-CN" altLang="en-US" dirty="0"/>
              <a:t> </a:t>
            </a:r>
            <a:r>
              <a:rPr lang="en-US" altLang="zh-CN" dirty="0"/>
              <a:t>maintain a table of flow</a:t>
            </a:r>
            <a:r>
              <a:rPr lang="zh-CN" altLang="en-US" dirty="0"/>
              <a:t> </a:t>
            </a:r>
            <a:r>
              <a:rPr lang="en-US" altLang="zh-CN" dirty="0"/>
              <a:t>IDs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their counters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If a counter already exists for this flow ID, simply increment the counter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dirty="0"/>
              <a:t>Otherwise, </a:t>
            </a:r>
            <a:r>
              <a:rPr lang="en-US" altLang="zh-CN" b="1" dirty="0"/>
              <a:t>take over the global minimum</a:t>
            </a:r>
            <a:r>
              <a:rPr lang="en-US" altLang="zh-CN" dirty="0"/>
              <a:t> counter, replace its flow ID</a:t>
            </a:r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b="1" dirty="0">
                <a:solidFill>
                  <a:srgbClr val="FF0000"/>
                </a:solidFill>
              </a:rPr>
              <a:t>Challenge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maintaining</a:t>
            </a:r>
            <a:r>
              <a:rPr lang="zh-CN" altLang="en-US" dirty="0"/>
              <a:t> </a:t>
            </a:r>
            <a:r>
              <a:rPr lang="en-US" altLang="zh-CN" dirty="0"/>
              <a:t>global</a:t>
            </a:r>
            <a:r>
              <a:rPr lang="zh-CN" altLang="en-US" dirty="0"/>
              <a:t> </a:t>
            </a:r>
            <a:r>
              <a:rPr lang="en-US" altLang="zh-CN" dirty="0"/>
              <a:t>minimum</a:t>
            </a:r>
            <a:r>
              <a:rPr lang="zh-CN" altLang="en-US" dirty="0"/>
              <a:t> </a:t>
            </a:r>
            <a:r>
              <a:rPr lang="en-US" altLang="zh-CN" dirty="0"/>
              <a:t>requires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accesses!</a:t>
            </a:r>
            <a:r>
              <a:rPr lang="zh-CN" altLang="en-US" dirty="0"/>
              <a:t> 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39440F24-6F52-92C3-3EEF-16FB941A4B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495491"/>
              </p:ext>
            </p:extLst>
          </p:nvPr>
        </p:nvGraphicFramePr>
        <p:xfrm>
          <a:off x="4486365" y="2971483"/>
          <a:ext cx="3219270" cy="1919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9635">
                  <a:extLst>
                    <a:ext uri="{9D8B030D-6E8A-4147-A177-3AD203B41FA5}">
                      <a16:colId xmlns:a16="http://schemas.microsoft.com/office/drawing/2014/main" val="905483802"/>
                    </a:ext>
                  </a:extLst>
                </a:gridCol>
                <a:gridCol w="1609635">
                  <a:extLst>
                    <a:ext uri="{9D8B030D-6E8A-4147-A177-3AD203B41FA5}">
                      <a16:colId xmlns:a16="http://schemas.microsoft.com/office/drawing/2014/main" val="2596377043"/>
                    </a:ext>
                  </a:extLst>
                </a:gridCol>
              </a:tblGrid>
              <a:tr h="3838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Flow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632641"/>
                  </a:ext>
                </a:extLst>
              </a:tr>
              <a:tr h="3838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8.8.8.8:53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646769"/>
                  </a:ext>
                </a:extLst>
              </a:tr>
              <a:tr h="3838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4.2.2.2:53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216015"/>
                  </a:ext>
                </a:extLst>
              </a:tr>
              <a:tr h="3838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1.1.1.1:53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110299"/>
                  </a:ext>
                </a:extLst>
              </a:tr>
              <a:tr h="3838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100.1.2.3:80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463964"/>
                  </a:ext>
                </a:extLst>
              </a:tr>
            </a:tbl>
          </a:graphicData>
        </a:graphic>
      </p:graphicFrame>
      <p:sp>
        <p:nvSpPr>
          <p:cNvPr id="7" name="Snip Single Corner Rectangle 6">
            <a:extLst>
              <a:ext uri="{FF2B5EF4-FFF2-40B4-BE49-F238E27FC236}">
                <a16:creationId xmlns:a16="http://schemas.microsoft.com/office/drawing/2014/main" id="{43987D92-977A-3E5E-2011-8088C071B39E}"/>
              </a:ext>
            </a:extLst>
          </p:cNvPr>
          <p:cNvSpPr/>
          <p:nvPr/>
        </p:nvSpPr>
        <p:spPr>
          <a:xfrm>
            <a:off x="1108892" y="3290918"/>
            <a:ext cx="2312126" cy="613954"/>
          </a:xfrm>
          <a:prstGeom prst="snip1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Packet</a:t>
            </a:r>
            <a:br>
              <a:rPr lang="en-US" altLang="zh-CN" dirty="0"/>
            </a:br>
            <a:r>
              <a:rPr lang="en-US" altLang="zh-CN" dirty="0" err="1"/>
              <a:t>dstIP</a:t>
            </a:r>
            <a:r>
              <a:rPr lang="en-US" altLang="zh-CN" dirty="0"/>
              <a:t>=4.2.2.2</a:t>
            </a:r>
            <a:r>
              <a:rPr lang="zh-CN" altLang="en-US" dirty="0"/>
              <a:t> </a:t>
            </a:r>
            <a:r>
              <a:rPr lang="en-US" altLang="zh-CN" dirty="0"/>
              <a:t>port=53</a:t>
            </a:r>
            <a:endParaRPr lang="en-US" dirty="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3CFA0764-9BAF-A055-2BF6-2F78A354E968}"/>
              </a:ext>
            </a:extLst>
          </p:cNvPr>
          <p:cNvSpPr/>
          <p:nvPr/>
        </p:nvSpPr>
        <p:spPr>
          <a:xfrm rot="16675828">
            <a:off x="3824234" y="3449752"/>
            <a:ext cx="258914" cy="826223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nip Single Corner Rectangle 8">
            <a:extLst>
              <a:ext uri="{FF2B5EF4-FFF2-40B4-BE49-F238E27FC236}">
                <a16:creationId xmlns:a16="http://schemas.microsoft.com/office/drawing/2014/main" id="{51FB67B8-2E82-09B7-9AF0-03C7418A74B2}"/>
              </a:ext>
            </a:extLst>
          </p:cNvPr>
          <p:cNvSpPr/>
          <p:nvPr/>
        </p:nvSpPr>
        <p:spPr>
          <a:xfrm>
            <a:off x="1108892" y="4317297"/>
            <a:ext cx="2312126" cy="613954"/>
          </a:xfrm>
          <a:prstGeom prst="snip1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Packet</a:t>
            </a:r>
            <a:br>
              <a:rPr lang="en-US" altLang="zh-CN" dirty="0"/>
            </a:br>
            <a:r>
              <a:rPr lang="en-US" altLang="zh-CN" dirty="0" err="1"/>
              <a:t>dstIP</a:t>
            </a:r>
            <a:r>
              <a:rPr lang="en-US" altLang="zh-CN" dirty="0"/>
              <a:t>=8.8.4.4</a:t>
            </a:r>
            <a:r>
              <a:rPr lang="zh-CN" altLang="en-US" dirty="0"/>
              <a:t> </a:t>
            </a:r>
            <a:r>
              <a:rPr lang="en-US" altLang="zh-CN" dirty="0"/>
              <a:t>port=53</a:t>
            </a:r>
            <a:endParaRPr lang="en-US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455BBA16-841B-71A9-8101-A1EEB5799671}"/>
              </a:ext>
            </a:extLst>
          </p:cNvPr>
          <p:cNvSpPr/>
          <p:nvPr/>
        </p:nvSpPr>
        <p:spPr>
          <a:xfrm rot="16200000">
            <a:off x="5020759" y="3083662"/>
            <a:ext cx="258914" cy="321927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01F53E0-21F7-4EC0-9A59-95B194D4781B}"/>
              </a:ext>
            </a:extLst>
          </p:cNvPr>
          <p:cNvSpPr/>
          <p:nvPr/>
        </p:nvSpPr>
        <p:spPr>
          <a:xfrm>
            <a:off x="6096000" y="3771380"/>
            <a:ext cx="1609635" cy="3172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51</a:t>
            </a:r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9C2DBFA-2E19-50BE-52AC-5154C770A564}"/>
              </a:ext>
            </a:extLst>
          </p:cNvPr>
          <p:cNvSpPr/>
          <p:nvPr/>
        </p:nvSpPr>
        <p:spPr>
          <a:xfrm>
            <a:off x="6109910" y="4534837"/>
            <a:ext cx="1609635" cy="3172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6</a:t>
            </a:r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B73005A-91F3-AB91-E92F-0FCDE7B21B25}"/>
              </a:ext>
            </a:extLst>
          </p:cNvPr>
          <p:cNvSpPr/>
          <p:nvPr/>
        </p:nvSpPr>
        <p:spPr>
          <a:xfrm>
            <a:off x="4472455" y="4534837"/>
            <a:ext cx="1609635" cy="3172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8.8.4.4:53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5DE2E-1F19-1F7F-165F-DFA8821942D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196502" y="6356351"/>
            <a:ext cx="786190" cy="365125"/>
          </a:xfrm>
        </p:spPr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7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C14C-DD18-2344-AE85-FA7AEB24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Adapting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Plane:</a:t>
            </a:r>
            <a:r>
              <a:rPr lang="zh-CN" altLang="en-US" dirty="0"/>
              <a:t> </a:t>
            </a:r>
            <a:br>
              <a:rPr lang="en-US" altLang="zh-CN" sz="4400" dirty="0"/>
            </a:br>
            <a:r>
              <a:rPr lang="en-US" altLang="zh-CN" sz="4400" dirty="0"/>
              <a:t>Approximate</a:t>
            </a:r>
            <a:r>
              <a:rPr lang="zh-CN" altLang="en-US" sz="4400" dirty="0"/>
              <a:t> </a:t>
            </a:r>
            <a:r>
              <a:rPr lang="en-US" altLang="zh-CN" sz="4400" dirty="0"/>
              <a:t>Global</a:t>
            </a:r>
            <a:r>
              <a:rPr lang="zh-CN" altLang="en-US" sz="4400" dirty="0"/>
              <a:t> </a:t>
            </a:r>
            <a:r>
              <a:rPr lang="en-US" altLang="zh-CN" sz="4400" dirty="0"/>
              <a:t>Minimum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A9ED6-E2CD-7943-A1C1-8F85A38C7C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7679" y="1856934"/>
            <a:ext cx="6321842" cy="4635936"/>
          </a:xfrm>
        </p:spPr>
        <p:txBody>
          <a:bodyPr/>
          <a:lstStyle/>
          <a:p>
            <a:r>
              <a:rPr lang="en-US" altLang="zh-CN" sz="2800" dirty="0"/>
              <a:t>Split</a:t>
            </a:r>
            <a:r>
              <a:rPr lang="zh-CN" altLang="en-US" sz="2800" dirty="0"/>
              <a:t> </a:t>
            </a:r>
            <a:r>
              <a:rPr lang="en-US" altLang="zh-CN" sz="2800" dirty="0"/>
              <a:t>table</a:t>
            </a:r>
            <a:r>
              <a:rPr lang="zh-CN" altLang="en-US" sz="2800" dirty="0"/>
              <a:t> </a:t>
            </a:r>
            <a:r>
              <a:rPr lang="en-US" altLang="zh-CN" sz="2800" dirty="0"/>
              <a:t>into</a:t>
            </a:r>
            <a:r>
              <a:rPr lang="zh-CN" altLang="en-US" sz="2800" dirty="0"/>
              <a:t> </a:t>
            </a:r>
            <a:r>
              <a:rPr lang="en-US" altLang="zh-CN" sz="2800" dirty="0"/>
              <a:t>D=4</a:t>
            </a:r>
            <a:r>
              <a:rPr lang="zh-CN" altLang="en-US" sz="2800" dirty="0"/>
              <a:t> </a:t>
            </a:r>
            <a:r>
              <a:rPr lang="en-US" altLang="zh-CN" sz="2800" dirty="0"/>
              <a:t>stages</a:t>
            </a:r>
          </a:p>
          <a:p>
            <a:r>
              <a:rPr lang="en-US" altLang="zh-CN" sz="2800" dirty="0"/>
              <a:t>Find</a:t>
            </a:r>
            <a:r>
              <a:rPr lang="zh-CN" altLang="en-US" sz="2800" dirty="0"/>
              <a:t> </a:t>
            </a:r>
            <a:r>
              <a:rPr lang="en-US" altLang="zh-CN" sz="2800" dirty="0"/>
              <a:t>approximate</a:t>
            </a:r>
            <a:r>
              <a:rPr lang="zh-CN" altLang="en-US" sz="2800" dirty="0"/>
              <a:t> </a:t>
            </a:r>
            <a:r>
              <a:rPr lang="en-US" altLang="zh-CN" sz="2800" dirty="0"/>
              <a:t>minimum</a:t>
            </a:r>
            <a:r>
              <a:rPr lang="zh-CN" altLang="en-US" sz="2800" dirty="0"/>
              <a:t> </a:t>
            </a:r>
            <a:r>
              <a:rPr lang="en-US" altLang="zh-CN" sz="2800" i="1" dirty="0" err="1"/>
              <a:t>c’</a:t>
            </a:r>
            <a:r>
              <a:rPr lang="en-US" altLang="zh-CN" sz="2800" i="1" baseline="-25000" dirty="0" err="1"/>
              <a:t>min</a:t>
            </a:r>
            <a:r>
              <a:rPr lang="en-US" altLang="zh-CN" sz="2800" dirty="0"/>
              <a:t>,</a:t>
            </a:r>
            <a:r>
              <a:rPr lang="zh-CN" altLang="en-US" sz="2800" dirty="0"/>
              <a:t> </a:t>
            </a:r>
            <a:br>
              <a:rPr lang="en-US" altLang="zh-CN" sz="2800" dirty="0"/>
            </a:br>
            <a:r>
              <a:rPr lang="en-US" altLang="zh-CN" sz="2800" dirty="0"/>
              <a:t>by</a:t>
            </a:r>
            <a:r>
              <a:rPr lang="zh-CN" altLang="en-US" sz="2800" dirty="0"/>
              <a:t> </a:t>
            </a:r>
            <a:r>
              <a:rPr lang="en-US" altLang="zh-CN" sz="2800" dirty="0"/>
              <a:t>randomly</a:t>
            </a:r>
            <a:r>
              <a:rPr lang="zh-CN" altLang="en-US" sz="2800" dirty="0"/>
              <a:t> </a:t>
            </a:r>
            <a:r>
              <a:rPr lang="en-US" altLang="zh-CN" sz="2800" dirty="0"/>
              <a:t>querying</a:t>
            </a:r>
            <a:r>
              <a:rPr lang="zh-CN" altLang="en-US" sz="2800" dirty="0"/>
              <a:t> </a:t>
            </a:r>
            <a:r>
              <a:rPr lang="en-US" altLang="zh-CN" sz="2800" dirty="0"/>
              <a:t>4</a:t>
            </a:r>
            <a:r>
              <a:rPr lang="zh-CN" altLang="en-US" sz="2800" dirty="0"/>
              <a:t> </a:t>
            </a:r>
            <a:r>
              <a:rPr lang="en-US" altLang="zh-CN" sz="2800" dirty="0"/>
              <a:t>addresses</a:t>
            </a:r>
            <a:r>
              <a:rPr lang="zh-CN" altLang="en-US" sz="2800" dirty="0"/>
              <a:t> </a:t>
            </a:r>
            <a:r>
              <a:rPr lang="en-US" altLang="zh-CN" sz="2800" dirty="0"/>
              <a:t>(based</a:t>
            </a:r>
            <a:r>
              <a:rPr lang="zh-CN" altLang="en-US" sz="2800" dirty="0"/>
              <a:t> </a:t>
            </a:r>
            <a:r>
              <a:rPr lang="en-US" altLang="zh-CN" sz="2800" dirty="0"/>
              <a:t>on</a:t>
            </a:r>
            <a:r>
              <a:rPr lang="zh-CN" altLang="en-US" sz="2800" dirty="0"/>
              <a:t> </a:t>
            </a:r>
            <a:r>
              <a:rPr lang="en-US" altLang="zh-CN" sz="2800" dirty="0"/>
              <a:t>flow</a:t>
            </a:r>
            <a:r>
              <a:rPr lang="zh-CN" altLang="en-US" sz="2800" dirty="0"/>
              <a:t> </a:t>
            </a:r>
            <a:r>
              <a:rPr lang="en-US" altLang="zh-CN" sz="2800" dirty="0"/>
              <a:t>ID)</a:t>
            </a:r>
            <a:br>
              <a:rPr lang="en-US" altLang="zh-CN" sz="2800" dirty="0"/>
            </a:br>
            <a:br>
              <a:rPr lang="en-US" altLang="zh-CN" sz="2800" dirty="0"/>
            </a:br>
            <a:endParaRPr lang="en-US" altLang="zh-CN" sz="2800" dirty="0"/>
          </a:p>
          <a:p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dirty="0"/>
              <a:t>Inspired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Count-Min</a:t>
            </a:r>
            <a:r>
              <a:rPr lang="zh-CN" altLang="en-US" dirty="0"/>
              <a:t> </a:t>
            </a:r>
            <a:r>
              <a:rPr lang="en-US" altLang="zh-CN" dirty="0"/>
              <a:t>Sketch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HashPipe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9841A1-D7F0-1240-9FAA-C0E91136BE21}"/>
              </a:ext>
            </a:extLst>
          </p:cNvPr>
          <p:cNvGraphicFramePr>
            <a:graphicFrameLocks noGrp="1"/>
          </p:cNvGraphicFramePr>
          <p:nvPr/>
        </p:nvGraphicFramePr>
        <p:xfrm>
          <a:off x="7985745" y="2207734"/>
          <a:ext cx="3316635" cy="2259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805">
                  <a:extLst>
                    <a:ext uri="{9D8B030D-6E8A-4147-A177-3AD203B41FA5}">
                      <a16:colId xmlns:a16="http://schemas.microsoft.com/office/drawing/2014/main" val="1631066076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815860959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131461291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108818495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2567681951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297256743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518708470"/>
                    </a:ext>
                  </a:extLst>
                </a:gridCol>
              </a:tblGrid>
              <a:tr h="45193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</a:t>
                      </a:r>
                      <a:r>
                        <a:rPr lang="en-US" altLang="zh-CN" baseline="-25000" dirty="0"/>
                        <a:t>1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</a:t>
                      </a:r>
                      <a:r>
                        <a:rPr lang="en-US" altLang="zh-CN" baseline="-25000" dirty="0"/>
                        <a:t>2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</a:t>
                      </a:r>
                      <a:r>
                        <a:rPr lang="en-US" altLang="zh-CN" baseline="-25000" dirty="0"/>
                        <a:t>3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</a:t>
                      </a:r>
                      <a:r>
                        <a:rPr lang="en-US" altLang="zh-CN" baseline="-25000" dirty="0"/>
                        <a:t>4</a:t>
                      </a:r>
                      <a:endParaRPr lang="en-US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814424"/>
                  </a:ext>
                </a:extLst>
              </a:tr>
              <a:tr h="45193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710888"/>
                  </a:ext>
                </a:extLst>
              </a:tr>
              <a:tr h="45193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8729044"/>
                  </a:ext>
                </a:extLst>
              </a:tr>
              <a:tr h="45193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923131"/>
                  </a:ext>
                </a:extLst>
              </a:tr>
              <a:tr h="45193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136419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10BF4A-A1AC-8C4C-95C8-C92D3F7EC8F7}"/>
              </a:ext>
            </a:extLst>
          </p:cNvPr>
          <p:cNvCxnSpPr/>
          <p:nvPr/>
        </p:nvCxnSpPr>
        <p:spPr>
          <a:xfrm>
            <a:off x="7707138" y="2915721"/>
            <a:ext cx="557213" cy="0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E77D29-DDA2-964E-A7D3-4E766964A41D}"/>
              </a:ext>
            </a:extLst>
          </p:cNvPr>
          <p:cNvCxnSpPr>
            <a:cxnSpLocks/>
          </p:cNvCxnSpPr>
          <p:nvPr/>
        </p:nvCxnSpPr>
        <p:spPr>
          <a:xfrm>
            <a:off x="8264351" y="2923807"/>
            <a:ext cx="959999" cy="926227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192DDD-F187-4C46-9C45-EE85FACEDB6D}"/>
              </a:ext>
            </a:extLst>
          </p:cNvPr>
          <p:cNvCxnSpPr>
            <a:cxnSpLocks/>
          </p:cNvCxnSpPr>
          <p:nvPr/>
        </p:nvCxnSpPr>
        <p:spPr>
          <a:xfrm flipV="1">
            <a:off x="9224350" y="2899846"/>
            <a:ext cx="860486" cy="937657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281671A-9A9E-8F43-B419-F3CCB3D618A0}"/>
              </a:ext>
            </a:extLst>
          </p:cNvPr>
          <p:cNvCxnSpPr>
            <a:cxnSpLocks/>
          </p:cNvCxnSpPr>
          <p:nvPr/>
        </p:nvCxnSpPr>
        <p:spPr>
          <a:xfrm>
            <a:off x="10142024" y="2895570"/>
            <a:ext cx="902811" cy="1349299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4AF4EA-AEC7-0547-86B2-57D7E51247EF}"/>
              </a:ext>
            </a:extLst>
          </p:cNvPr>
          <p:cNvCxnSpPr/>
          <p:nvPr/>
        </p:nvCxnSpPr>
        <p:spPr>
          <a:xfrm>
            <a:off x="11076741" y="4278389"/>
            <a:ext cx="557213" cy="0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06CD4A-616A-154C-AC25-5F00FC1CD156}"/>
              </a:ext>
            </a:extLst>
          </p:cNvPr>
          <p:cNvCxnSpPr/>
          <p:nvPr/>
        </p:nvCxnSpPr>
        <p:spPr>
          <a:xfrm>
            <a:off x="7707138" y="4266767"/>
            <a:ext cx="557213" cy="0"/>
          </a:xfrm>
          <a:prstGeom prst="straightConnector1">
            <a:avLst/>
          </a:prstGeom>
          <a:noFill/>
          <a:ln w="76200" cap="rnd" cmpd="sng" algn="ctr">
            <a:solidFill>
              <a:srgbClr val="E76618"/>
            </a:solidFill>
            <a:prstDash val="soli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9D8737B-96C0-0D4B-9EE1-A23266694A3F}"/>
              </a:ext>
            </a:extLst>
          </p:cNvPr>
          <p:cNvCxnSpPr>
            <a:cxnSpLocks/>
          </p:cNvCxnSpPr>
          <p:nvPr/>
        </p:nvCxnSpPr>
        <p:spPr>
          <a:xfrm flipV="1">
            <a:off x="8297725" y="3850034"/>
            <a:ext cx="926625" cy="416734"/>
          </a:xfrm>
          <a:prstGeom prst="straightConnector1">
            <a:avLst/>
          </a:prstGeom>
          <a:noFill/>
          <a:ln w="76200" cap="rnd" cmpd="sng" algn="ctr">
            <a:solidFill>
              <a:srgbClr val="E76618"/>
            </a:solidFill>
            <a:prstDash val="soli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A5EC1C-05AB-754A-A835-EE24965E77D6}"/>
              </a:ext>
            </a:extLst>
          </p:cNvPr>
          <p:cNvCxnSpPr>
            <a:cxnSpLocks/>
          </p:cNvCxnSpPr>
          <p:nvPr/>
        </p:nvCxnSpPr>
        <p:spPr>
          <a:xfrm>
            <a:off x="9225922" y="3864887"/>
            <a:ext cx="855228" cy="459786"/>
          </a:xfrm>
          <a:prstGeom prst="straightConnector1">
            <a:avLst/>
          </a:prstGeom>
          <a:noFill/>
          <a:ln w="76200" cap="rnd" cmpd="sng" algn="ctr">
            <a:solidFill>
              <a:srgbClr val="E76618"/>
            </a:solidFill>
            <a:prstDash val="soli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01D4D6C-1604-994F-BA65-439C00CF8B96}"/>
              </a:ext>
            </a:extLst>
          </p:cNvPr>
          <p:cNvCxnSpPr>
            <a:cxnSpLocks/>
          </p:cNvCxnSpPr>
          <p:nvPr/>
        </p:nvCxnSpPr>
        <p:spPr>
          <a:xfrm flipV="1">
            <a:off x="10108650" y="3329110"/>
            <a:ext cx="903266" cy="949279"/>
          </a:xfrm>
          <a:prstGeom prst="straightConnector1">
            <a:avLst/>
          </a:prstGeom>
          <a:noFill/>
          <a:ln w="76200" cap="rnd" cmpd="sng" algn="ctr">
            <a:solidFill>
              <a:srgbClr val="E76618"/>
            </a:solidFill>
            <a:prstDash val="soli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0F38027-5A5F-B244-89DD-521723715BF9}"/>
              </a:ext>
            </a:extLst>
          </p:cNvPr>
          <p:cNvCxnSpPr/>
          <p:nvPr/>
        </p:nvCxnSpPr>
        <p:spPr>
          <a:xfrm>
            <a:off x="11076740" y="3340437"/>
            <a:ext cx="557213" cy="0"/>
          </a:xfrm>
          <a:prstGeom prst="straightConnector1">
            <a:avLst/>
          </a:prstGeom>
          <a:noFill/>
          <a:ln w="76200" cap="rnd" cmpd="sng" algn="ctr">
            <a:solidFill>
              <a:srgbClr val="E76618"/>
            </a:solidFill>
            <a:prstDash val="solid"/>
            <a:tailEnd type="triangle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510BEC4-C5A6-5B47-8B66-34696F1CB45C}"/>
              </a:ext>
            </a:extLst>
          </p:cNvPr>
          <p:cNvSpPr txBox="1"/>
          <p:nvPr/>
        </p:nvSpPr>
        <p:spPr>
          <a:xfrm>
            <a:off x="6160635" y="6001109"/>
            <a:ext cx="6137291" cy="861774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Graham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Cormode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and Shan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Muthukrishnan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An improved data stream summary: the count-min sketch and its applications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. J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ournal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Algorithms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55.1 (2005): 58-75.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7E0F12-7257-FD49-AFB2-21E97B1AB113}"/>
              </a:ext>
            </a:extLst>
          </p:cNvPr>
          <p:cNvSpPr txBox="1"/>
          <p:nvPr/>
        </p:nvSpPr>
        <p:spPr>
          <a:xfrm>
            <a:off x="6160634" y="5408745"/>
            <a:ext cx="6137291" cy="584775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Sivaraman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et al.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Heavy-hitter detection entirely in the data plane.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SOSR 2017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B229AC-C79B-9D4A-B309-FF200121C7FE}"/>
              </a:ext>
            </a:extLst>
          </p:cNvPr>
          <p:cNvSpPr txBox="1"/>
          <p:nvPr/>
        </p:nvSpPr>
        <p:spPr>
          <a:xfrm>
            <a:off x="7294297" y="1547711"/>
            <a:ext cx="4738845" cy="64633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Flow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ID: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x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h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1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(x)=0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h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2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(x)=2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h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3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(x)=0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h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4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(x)=3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0709BC-B944-7045-B0AD-449E84DE820A}"/>
              </a:ext>
            </a:extLst>
          </p:cNvPr>
          <p:cNvSpPr txBox="1"/>
          <p:nvPr/>
        </p:nvSpPr>
        <p:spPr>
          <a:xfrm>
            <a:off x="7274638" y="4485260"/>
            <a:ext cx="4738845" cy="646331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Flow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ID: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y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h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1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(y)=3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h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2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(y)=2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h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3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(y)=3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h</a:t>
            </a:r>
            <a:r>
              <a:rPr kumimoji="0" lang="en-US" altLang="zh-CN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4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(y)=1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0C7B264-C4E4-7341-9831-8A854C0F7D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92667" y="6356351"/>
            <a:ext cx="1032933" cy="365125"/>
          </a:xfrm>
        </p:spPr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9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DF9B4-96AC-F143-9BA9-04FDF042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Adapting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Plane:</a:t>
            </a:r>
            <a:br>
              <a:rPr lang="en-US" altLang="zh-CN" sz="4400" dirty="0"/>
            </a:br>
            <a:r>
              <a:rPr lang="en-US" altLang="zh-CN" sz="4400" dirty="0"/>
              <a:t>Too</a:t>
            </a:r>
            <a:r>
              <a:rPr lang="zh-CN" altLang="en-US" sz="4400" dirty="0"/>
              <a:t> </a:t>
            </a:r>
            <a:r>
              <a:rPr lang="en-US" altLang="zh-CN" sz="4400" dirty="0"/>
              <a:t>Late</a:t>
            </a:r>
            <a:r>
              <a:rPr lang="zh-CN" altLang="en-US" sz="4400" dirty="0"/>
              <a:t> </a:t>
            </a:r>
            <a:r>
              <a:rPr lang="en-US" altLang="zh-CN" sz="4400" dirty="0"/>
              <a:t>to</a:t>
            </a:r>
            <a:r>
              <a:rPr lang="zh-CN" altLang="en-US" sz="4400" dirty="0"/>
              <a:t> </a:t>
            </a:r>
            <a:r>
              <a:rPr lang="en-US" altLang="zh-CN" sz="4400" dirty="0"/>
              <a:t>Update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91C38-EB4A-E443-B968-1517DBCE03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7681" y="1913206"/>
            <a:ext cx="6488216" cy="4121833"/>
          </a:xfrm>
        </p:spPr>
        <p:txBody>
          <a:bodyPr/>
          <a:lstStyle/>
          <a:p>
            <a:r>
              <a:rPr lang="en-US" altLang="zh-CN" sz="2800" dirty="0"/>
              <a:t>We</a:t>
            </a:r>
            <a:r>
              <a:rPr lang="zh-CN" altLang="en-US" sz="2800" dirty="0"/>
              <a:t> </a:t>
            </a:r>
            <a:r>
              <a:rPr lang="en-US" altLang="zh-CN" sz="2800" dirty="0"/>
              <a:t>only</a:t>
            </a:r>
            <a:r>
              <a:rPr lang="zh-CN" altLang="en-US" sz="2800" dirty="0"/>
              <a:t> </a:t>
            </a:r>
            <a:r>
              <a:rPr lang="en-US" altLang="zh-CN" sz="2800" dirty="0"/>
              <a:t>know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approximate</a:t>
            </a:r>
            <a:r>
              <a:rPr lang="zh-CN" altLang="en-US" sz="2800" dirty="0"/>
              <a:t> </a:t>
            </a:r>
            <a:r>
              <a:rPr lang="en-US" altLang="zh-CN" sz="2800" dirty="0"/>
              <a:t>minimum</a:t>
            </a:r>
            <a:r>
              <a:rPr lang="zh-CN" altLang="en-US" sz="2800" dirty="0"/>
              <a:t> </a:t>
            </a:r>
            <a:r>
              <a:rPr lang="en-US" altLang="zh-CN" sz="2800" dirty="0"/>
              <a:t>count</a:t>
            </a:r>
            <a:r>
              <a:rPr lang="zh-CN" altLang="en-US" sz="2800" i="1" dirty="0"/>
              <a:t> </a:t>
            </a:r>
            <a:r>
              <a:rPr lang="en-US" altLang="zh-CN" sz="2800" i="1" dirty="0" err="1"/>
              <a:t>c’</a:t>
            </a:r>
            <a:r>
              <a:rPr lang="en-US" altLang="zh-CN" sz="2800" i="1" baseline="-25000" dirty="0" err="1"/>
              <a:t>min</a:t>
            </a:r>
            <a:r>
              <a:rPr lang="zh-CN" altLang="en-US" sz="2800" i="1" baseline="-25000" dirty="0"/>
              <a:t> </a:t>
            </a:r>
            <a:r>
              <a:rPr lang="zh-CN" altLang="en-US" sz="2800" baseline="-25000" dirty="0"/>
              <a:t> </a:t>
            </a:r>
            <a:r>
              <a:rPr lang="en-US" altLang="zh-CN" sz="2800" dirty="0"/>
              <a:t>at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end</a:t>
            </a:r>
            <a:r>
              <a:rPr lang="zh-CN" altLang="en-US" sz="2800" dirty="0"/>
              <a:t> </a:t>
            </a:r>
            <a:r>
              <a:rPr lang="en-US" altLang="zh-CN" sz="2800" dirty="0"/>
              <a:t>of</a:t>
            </a:r>
            <a:r>
              <a:rPr lang="zh-CN" altLang="en-US" sz="2800" dirty="0"/>
              <a:t> </a:t>
            </a:r>
            <a:r>
              <a:rPr lang="en-US" altLang="zh-CN" sz="2800" dirty="0"/>
              <a:t>pipeline.</a:t>
            </a:r>
            <a:r>
              <a:rPr lang="zh-CN" altLang="en-US" sz="2800" dirty="0"/>
              <a:t> </a:t>
            </a:r>
            <a:br>
              <a:rPr lang="en-US" altLang="zh-CN" sz="2800" dirty="0"/>
            </a:br>
            <a:r>
              <a:rPr lang="en-US" altLang="zh-CN" sz="2800" dirty="0"/>
              <a:t>Too</a:t>
            </a:r>
            <a:r>
              <a:rPr lang="zh-CN" altLang="en-US" sz="2800" dirty="0"/>
              <a:t> </a:t>
            </a:r>
            <a:r>
              <a:rPr lang="en-US" altLang="zh-CN" sz="2800" dirty="0"/>
              <a:t>late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update!</a:t>
            </a:r>
          </a:p>
          <a:p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recirculation:</a:t>
            </a:r>
            <a:r>
              <a:rPr lang="zh-CN" altLang="en-US" dirty="0"/>
              <a:t> </a:t>
            </a:r>
            <a:r>
              <a:rPr lang="en-US" altLang="zh-CN" dirty="0"/>
              <a:t>hurts</a:t>
            </a:r>
            <a:r>
              <a:rPr lang="zh-CN" altLang="en-US" dirty="0"/>
              <a:t> </a:t>
            </a:r>
            <a:r>
              <a:rPr lang="en-US" altLang="zh-CN" dirty="0"/>
              <a:t>throughput</a:t>
            </a:r>
            <a:endParaRPr lang="en-US" altLang="zh-CN" sz="2800" dirty="0"/>
          </a:p>
          <a:p>
            <a:endParaRPr lang="en-US" altLang="zh-CN" sz="2800" dirty="0"/>
          </a:p>
          <a:p>
            <a:r>
              <a:rPr lang="en-US" altLang="zh-CN" sz="2800" dirty="0"/>
              <a:t>Solution:</a:t>
            </a:r>
            <a:r>
              <a:rPr lang="zh-CN" altLang="en-US" sz="2800" dirty="0"/>
              <a:t> </a:t>
            </a:r>
            <a:r>
              <a:rPr lang="en-US" altLang="zh-CN" sz="2800" i="1" dirty="0"/>
              <a:t>probabilistic</a:t>
            </a:r>
            <a:r>
              <a:rPr lang="zh-CN" altLang="en-US" sz="2800" dirty="0"/>
              <a:t> </a:t>
            </a:r>
            <a:r>
              <a:rPr lang="en-US" altLang="zh-CN" sz="2800" dirty="0"/>
              <a:t>packet</a:t>
            </a:r>
            <a:r>
              <a:rPr lang="zh-CN" altLang="en-US" sz="2800" dirty="0"/>
              <a:t> </a:t>
            </a:r>
            <a:r>
              <a:rPr lang="en-US" altLang="zh-CN" sz="2800" dirty="0"/>
              <a:t>recirculation</a:t>
            </a:r>
          </a:p>
          <a:p>
            <a:r>
              <a:rPr lang="en-US" altLang="zh-CN" sz="2800" dirty="0"/>
              <a:t>With small probability, recirculate</a:t>
            </a:r>
            <a:r>
              <a:rPr lang="zh-CN" altLang="en-US" sz="2800" dirty="0"/>
              <a:t> </a:t>
            </a:r>
            <a:br>
              <a:rPr lang="en-US" altLang="zh-CN" sz="2800" dirty="0"/>
            </a:br>
            <a:r>
              <a:rPr lang="en-US" altLang="zh-CN" sz="2800" dirty="0"/>
              <a:t>(Flow</a:t>
            </a:r>
            <a:r>
              <a:rPr lang="zh-CN" altLang="en-US" sz="2800" dirty="0"/>
              <a:t> </a:t>
            </a:r>
            <a:r>
              <a:rPr lang="en-US" altLang="zh-CN" sz="2800" dirty="0"/>
              <a:t>ID</a:t>
            </a:r>
            <a:r>
              <a:rPr lang="en-US" altLang="zh-CN" sz="2800" i="1" dirty="0"/>
              <a:t>,</a:t>
            </a:r>
            <a:r>
              <a:rPr lang="zh-CN" altLang="en-US" sz="2800" i="1" dirty="0"/>
              <a:t> </a:t>
            </a:r>
            <a:r>
              <a:rPr lang="en-US" altLang="zh-CN" sz="2800" dirty="0"/>
              <a:t>minimum</a:t>
            </a:r>
            <a:r>
              <a:rPr lang="zh-CN" altLang="en-US" sz="2800" i="1" dirty="0"/>
              <a:t> </a:t>
            </a:r>
            <a:r>
              <a:rPr lang="en-US" altLang="zh-CN" sz="2800" dirty="0"/>
              <a:t>stage</a:t>
            </a:r>
            <a:r>
              <a:rPr lang="zh-CN" altLang="en-US" sz="2800" i="1" dirty="0"/>
              <a:t> </a:t>
            </a:r>
            <a:r>
              <a:rPr lang="en-US" altLang="zh-CN" sz="2800" i="1" dirty="0"/>
              <a:t>#</a:t>
            </a:r>
            <a:r>
              <a:rPr lang="en-US" altLang="zh-CN" sz="2800" dirty="0"/>
              <a:t>)</a:t>
            </a:r>
          </a:p>
          <a:p>
            <a:endParaRPr lang="en-US" altLang="zh-CN" sz="2800" dirty="0"/>
          </a:p>
          <a:p>
            <a:endParaRPr lang="en-US" sz="2800" baseline="-250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E83443-407C-C34B-99FB-C268EE9FFB81}"/>
              </a:ext>
            </a:extLst>
          </p:cNvPr>
          <p:cNvGraphicFramePr>
            <a:graphicFrameLocks noGrp="1"/>
          </p:cNvGraphicFramePr>
          <p:nvPr/>
        </p:nvGraphicFramePr>
        <p:xfrm>
          <a:off x="7988687" y="2053969"/>
          <a:ext cx="3316635" cy="2259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3805">
                  <a:extLst>
                    <a:ext uri="{9D8B030D-6E8A-4147-A177-3AD203B41FA5}">
                      <a16:colId xmlns:a16="http://schemas.microsoft.com/office/drawing/2014/main" val="1631066076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815860959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131461291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108818495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2567681951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297256743"/>
                    </a:ext>
                  </a:extLst>
                </a:gridCol>
                <a:gridCol w="473805">
                  <a:extLst>
                    <a:ext uri="{9D8B030D-6E8A-4147-A177-3AD203B41FA5}">
                      <a16:colId xmlns:a16="http://schemas.microsoft.com/office/drawing/2014/main" val="1518708470"/>
                    </a:ext>
                  </a:extLst>
                </a:gridCol>
              </a:tblGrid>
              <a:tr h="45193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</a:t>
                      </a:r>
                      <a:r>
                        <a:rPr lang="en-US" altLang="zh-CN" baseline="-25000" dirty="0"/>
                        <a:t>1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</a:t>
                      </a:r>
                      <a:r>
                        <a:rPr lang="en-US" altLang="zh-CN" baseline="-25000" dirty="0"/>
                        <a:t>2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</a:t>
                      </a:r>
                      <a:r>
                        <a:rPr lang="en-US" altLang="zh-CN" baseline="-25000" dirty="0"/>
                        <a:t>3</a:t>
                      </a:r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h</a:t>
                      </a:r>
                      <a:r>
                        <a:rPr lang="en-US" altLang="zh-CN" baseline="-25000" dirty="0"/>
                        <a:t>4</a:t>
                      </a:r>
                      <a:endParaRPr lang="en-US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814424"/>
                  </a:ext>
                </a:extLst>
              </a:tr>
              <a:tr h="45193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7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710888"/>
                  </a:ext>
                </a:extLst>
              </a:tr>
              <a:tr h="45193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8729044"/>
                  </a:ext>
                </a:extLst>
              </a:tr>
              <a:tr h="45193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923131"/>
                  </a:ext>
                </a:extLst>
              </a:tr>
              <a:tr h="45193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136419"/>
                  </a:ext>
                </a:extLst>
              </a:tr>
            </a:tbl>
          </a:graphicData>
        </a:graphic>
      </p:graphicFrame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92533B-AE5C-1C42-A21F-06E6334FD164}"/>
              </a:ext>
            </a:extLst>
          </p:cNvPr>
          <p:cNvCxnSpPr/>
          <p:nvPr/>
        </p:nvCxnSpPr>
        <p:spPr>
          <a:xfrm>
            <a:off x="7586863" y="2741805"/>
            <a:ext cx="557213" cy="0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0DC1DE9-F8B0-F948-8B3A-A70443E43534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8429485" y="2741805"/>
            <a:ext cx="503689" cy="887932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E715CA2-2BD8-6B46-AB9F-EB37A56031F9}"/>
              </a:ext>
            </a:extLst>
          </p:cNvPr>
          <p:cNvCxnSpPr>
            <a:cxnSpLocks/>
          </p:cNvCxnSpPr>
          <p:nvPr/>
        </p:nvCxnSpPr>
        <p:spPr>
          <a:xfrm flipV="1">
            <a:off x="9397951" y="2741805"/>
            <a:ext cx="503654" cy="887933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97FA43E-22E1-D54E-88FB-DB24C20C76B3}"/>
              </a:ext>
            </a:extLst>
          </p:cNvPr>
          <p:cNvCxnSpPr>
            <a:cxnSpLocks/>
          </p:cNvCxnSpPr>
          <p:nvPr/>
        </p:nvCxnSpPr>
        <p:spPr>
          <a:xfrm>
            <a:off x="10349077" y="2741805"/>
            <a:ext cx="512323" cy="1357384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712605-A319-B247-A8F9-96E145CD53FF}"/>
              </a:ext>
            </a:extLst>
          </p:cNvPr>
          <p:cNvCxnSpPr/>
          <p:nvPr/>
        </p:nvCxnSpPr>
        <p:spPr>
          <a:xfrm>
            <a:off x="11305322" y="4120191"/>
            <a:ext cx="557213" cy="0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sp>
        <p:nvSpPr>
          <p:cNvPr id="11" name="Donut 10">
            <a:extLst>
              <a:ext uri="{FF2B5EF4-FFF2-40B4-BE49-F238E27FC236}">
                <a16:creationId xmlns:a16="http://schemas.microsoft.com/office/drawing/2014/main" id="{BE02FA9D-C3FA-884A-A924-37A92AB42712}"/>
              </a:ext>
            </a:extLst>
          </p:cNvPr>
          <p:cNvSpPr/>
          <p:nvPr/>
        </p:nvSpPr>
        <p:spPr>
          <a:xfrm>
            <a:off x="8756447" y="3416454"/>
            <a:ext cx="827314" cy="464457"/>
          </a:xfrm>
          <a:prstGeom prst="donut">
            <a:avLst>
              <a:gd name="adj" fmla="val 124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A2707AB-73F0-7A4C-8F57-52B9704AE1A1}"/>
              </a:ext>
            </a:extLst>
          </p:cNvPr>
          <p:cNvSpPr/>
          <p:nvPr/>
        </p:nvSpPr>
        <p:spPr>
          <a:xfrm>
            <a:off x="7423368" y="4099189"/>
            <a:ext cx="4404180" cy="930503"/>
          </a:xfrm>
          <a:custGeom>
            <a:avLst/>
            <a:gdLst>
              <a:gd name="connsiteX0" fmla="*/ 7024328 w 7646875"/>
              <a:gd name="connsiteY0" fmla="*/ 24714 h 1186594"/>
              <a:gd name="connsiteX1" fmla="*/ 7395030 w 7646875"/>
              <a:gd name="connsiteY1" fmla="*/ 432487 h 1186594"/>
              <a:gd name="connsiteX2" fmla="*/ 3712717 w 7646875"/>
              <a:gd name="connsiteY2" fmla="*/ 1186249 h 1186594"/>
              <a:gd name="connsiteX3" fmla="*/ 215755 w 7646875"/>
              <a:gd name="connsiteY3" fmla="*/ 333633 h 1186594"/>
              <a:gd name="connsiteX4" fmla="*/ 672955 w 7646875"/>
              <a:gd name="connsiteY4" fmla="*/ 0 h 1186594"/>
              <a:gd name="connsiteX0" fmla="*/ 7024328 w 7443962"/>
              <a:gd name="connsiteY0" fmla="*/ 24714 h 1186885"/>
              <a:gd name="connsiteX1" fmla="*/ 7395030 w 7443962"/>
              <a:gd name="connsiteY1" fmla="*/ 432487 h 1186885"/>
              <a:gd name="connsiteX2" fmla="*/ 3712717 w 7443962"/>
              <a:gd name="connsiteY2" fmla="*/ 1186249 h 1186885"/>
              <a:gd name="connsiteX3" fmla="*/ 215755 w 7443962"/>
              <a:gd name="connsiteY3" fmla="*/ 333633 h 1186885"/>
              <a:gd name="connsiteX4" fmla="*/ 672955 w 7443962"/>
              <a:gd name="connsiteY4" fmla="*/ 0 h 1186885"/>
              <a:gd name="connsiteX0" fmla="*/ 7024328 w 7416686"/>
              <a:gd name="connsiteY0" fmla="*/ 24714 h 1186594"/>
              <a:gd name="connsiteX1" fmla="*/ 7395030 w 7416686"/>
              <a:gd name="connsiteY1" fmla="*/ 432487 h 1186594"/>
              <a:gd name="connsiteX2" fmla="*/ 3712717 w 7416686"/>
              <a:gd name="connsiteY2" fmla="*/ 1186249 h 1186594"/>
              <a:gd name="connsiteX3" fmla="*/ 215755 w 7416686"/>
              <a:gd name="connsiteY3" fmla="*/ 333633 h 1186594"/>
              <a:gd name="connsiteX4" fmla="*/ 672955 w 7416686"/>
              <a:gd name="connsiteY4" fmla="*/ 0 h 1186594"/>
              <a:gd name="connsiteX0" fmla="*/ 7024328 w 7416686"/>
              <a:gd name="connsiteY0" fmla="*/ 24714 h 1186271"/>
              <a:gd name="connsiteX1" fmla="*/ 7395030 w 7416686"/>
              <a:gd name="connsiteY1" fmla="*/ 432487 h 1186271"/>
              <a:gd name="connsiteX2" fmla="*/ 3712717 w 7416686"/>
              <a:gd name="connsiteY2" fmla="*/ 1186249 h 1186271"/>
              <a:gd name="connsiteX3" fmla="*/ 215755 w 7416686"/>
              <a:gd name="connsiteY3" fmla="*/ 333633 h 1186271"/>
              <a:gd name="connsiteX4" fmla="*/ 672955 w 7416686"/>
              <a:gd name="connsiteY4" fmla="*/ 0 h 1186271"/>
              <a:gd name="connsiteX0" fmla="*/ 6808707 w 7201065"/>
              <a:gd name="connsiteY0" fmla="*/ 24714 h 1186271"/>
              <a:gd name="connsiteX1" fmla="*/ 7179409 w 7201065"/>
              <a:gd name="connsiteY1" fmla="*/ 432487 h 1186271"/>
              <a:gd name="connsiteX2" fmla="*/ 3497096 w 7201065"/>
              <a:gd name="connsiteY2" fmla="*/ 1186249 h 1186271"/>
              <a:gd name="connsiteX3" fmla="*/ 134 w 7201065"/>
              <a:gd name="connsiteY3" fmla="*/ 333633 h 1186271"/>
              <a:gd name="connsiteX4" fmla="*/ 457334 w 7201065"/>
              <a:gd name="connsiteY4" fmla="*/ 0 h 1186271"/>
              <a:gd name="connsiteX0" fmla="*/ 6808707 w 7179602"/>
              <a:gd name="connsiteY0" fmla="*/ 24714 h 1186270"/>
              <a:gd name="connsiteX1" fmla="*/ 7179409 w 7179602"/>
              <a:gd name="connsiteY1" fmla="*/ 432487 h 1186270"/>
              <a:gd name="connsiteX2" fmla="*/ 3497096 w 7179602"/>
              <a:gd name="connsiteY2" fmla="*/ 1186249 h 1186270"/>
              <a:gd name="connsiteX3" fmla="*/ 134 w 7179602"/>
              <a:gd name="connsiteY3" fmla="*/ 333633 h 1186270"/>
              <a:gd name="connsiteX4" fmla="*/ 457334 w 7179602"/>
              <a:gd name="connsiteY4" fmla="*/ 0 h 1186270"/>
              <a:gd name="connsiteX0" fmla="*/ 6808707 w 7184823"/>
              <a:gd name="connsiteY0" fmla="*/ 24714 h 1186269"/>
              <a:gd name="connsiteX1" fmla="*/ 7179409 w 7184823"/>
              <a:gd name="connsiteY1" fmla="*/ 432487 h 1186269"/>
              <a:gd name="connsiteX2" fmla="*/ 3497096 w 7184823"/>
              <a:gd name="connsiteY2" fmla="*/ 1186249 h 1186269"/>
              <a:gd name="connsiteX3" fmla="*/ 134 w 7184823"/>
              <a:gd name="connsiteY3" fmla="*/ 333633 h 1186269"/>
              <a:gd name="connsiteX4" fmla="*/ 457334 w 7184823"/>
              <a:gd name="connsiteY4" fmla="*/ 0 h 1186269"/>
              <a:gd name="connsiteX0" fmla="*/ 6808707 w 7179421"/>
              <a:gd name="connsiteY0" fmla="*/ 24714 h 1186269"/>
              <a:gd name="connsiteX1" fmla="*/ 7179409 w 7179421"/>
              <a:gd name="connsiteY1" fmla="*/ 432487 h 1186269"/>
              <a:gd name="connsiteX2" fmla="*/ 3497096 w 7179421"/>
              <a:gd name="connsiteY2" fmla="*/ 1186249 h 1186269"/>
              <a:gd name="connsiteX3" fmla="*/ 134 w 7179421"/>
              <a:gd name="connsiteY3" fmla="*/ 333633 h 1186269"/>
              <a:gd name="connsiteX4" fmla="*/ 457334 w 7179421"/>
              <a:gd name="connsiteY4" fmla="*/ 0 h 11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9421" h="1186269">
                <a:moveTo>
                  <a:pt x="6808707" y="24714"/>
                </a:moveTo>
                <a:cubicBezTo>
                  <a:pt x="7109387" y="94736"/>
                  <a:pt x="7175291" y="288326"/>
                  <a:pt x="7179409" y="432487"/>
                </a:cubicBezTo>
                <a:cubicBezTo>
                  <a:pt x="7183527" y="576648"/>
                  <a:pt x="6164096" y="1190368"/>
                  <a:pt x="3497096" y="1186249"/>
                </a:cubicBezTo>
                <a:cubicBezTo>
                  <a:pt x="830096" y="1182130"/>
                  <a:pt x="-12223" y="543698"/>
                  <a:pt x="134" y="333633"/>
                </a:cubicBezTo>
                <a:cubicBezTo>
                  <a:pt x="12491" y="123568"/>
                  <a:pt x="-24580" y="67962"/>
                  <a:pt x="457334" y="0"/>
                </a:cubicBezTo>
              </a:path>
            </a:pathLst>
          </a:custGeom>
          <a:noFill/>
          <a:ln w="508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2" tIns="54001" rIns="108002" bIns="540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6DCAC2-DC5D-E841-A149-EE35A3BE3CAC}"/>
              </a:ext>
            </a:extLst>
          </p:cNvPr>
          <p:cNvSpPr txBox="1"/>
          <p:nvPr/>
        </p:nvSpPr>
        <p:spPr>
          <a:xfrm>
            <a:off x="7854044" y="5110268"/>
            <a:ext cx="3451278" cy="83099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Flow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ID=x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Stage#=2,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c’</a:t>
            </a:r>
            <a:r>
              <a:rPr kumimoji="0" lang="en-US" altLang="zh-CN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min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=3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charset="0"/>
              <a:ea typeface="ＭＳ Ｐゴシック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E9873-1033-B040-B52F-F2B264778BD8}"/>
              </a:ext>
            </a:extLst>
          </p:cNvPr>
          <p:cNvSpPr txBox="1"/>
          <p:nvPr/>
        </p:nvSpPr>
        <p:spPr>
          <a:xfrm>
            <a:off x="8933174" y="3445071"/>
            <a:ext cx="464777" cy="36933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宋体" panose="02010600030101010101" pitchFamily="2" charset="-122"/>
                <a:cs typeface="+mn-cs"/>
              </a:rPr>
              <a:t>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3ED6DD5-8D2F-F64E-8582-3798C762B4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92667" y="6356351"/>
            <a:ext cx="713619" cy="365125"/>
          </a:xfrm>
        </p:spPr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9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6" grpId="0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2D9BA-48DE-494F-9C3D-B5EA73589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/>
              <a:t>The PRECISION algorithm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2169A-B760-8D43-8576-6E26E3FFFBE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7681" y="1645920"/>
            <a:ext cx="5091710" cy="438912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Visit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d=3</a:t>
            </a:r>
            <a:r>
              <a:rPr lang="zh-CN" altLang="en-US" i="1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random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entries,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stage</a:t>
            </a:r>
          </a:p>
          <a:p>
            <a:pPr marL="704850" lvl="1" indent="-457200"/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matched,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</a:p>
          <a:p>
            <a:pPr marL="704850" lvl="1" indent="-457200"/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Otherwise,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2400" i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c’</a:t>
            </a:r>
            <a:r>
              <a:rPr lang="en-US" altLang="zh-CN" sz="2400" i="1" baseline="-25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</a:t>
            </a:r>
            <a:endParaRPr lang="en-US" altLang="zh-CN" sz="2400" i="1" baseline="-25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Flip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coin,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P=1/(c’</a:t>
            </a:r>
            <a:r>
              <a:rPr lang="en-US" altLang="zh-CN" i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</a:t>
            </a:r>
            <a:r>
              <a:rPr lang="en-US" altLang="zh-CN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+1)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cs typeface="Verdana" panose="020B0604030504040204" pitchFamily="34" charset="0"/>
              </a:rPr>
              <a:t>coin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cs typeface="Verdana" panose="020B0604030504040204" pitchFamily="34" charset="0"/>
              </a:rPr>
              <a:t>is</a:t>
            </a:r>
            <a:r>
              <a:rPr lang="zh-CN" altLang="en-US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head:</a:t>
            </a:r>
          </a:p>
          <a:p>
            <a:pPr marL="704850" lvl="1" indent="-457200"/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copy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recirculate</a:t>
            </a:r>
          </a:p>
          <a:p>
            <a:pPr marL="704850" lvl="1" indent="-457200"/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update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minimum</a:t>
            </a:r>
            <a:r>
              <a:rPr lang="zh-CN" altLang="en-US" sz="2400" dirty="0">
                <a:latin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zh-CN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counter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C90D2F-1FEF-E141-A84D-8EB911B7681E}"/>
              </a:ext>
            </a:extLst>
          </p:cNvPr>
          <p:cNvGraphicFramePr>
            <a:graphicFrameLocks noGrp="1"/>
          </p:cNvGraphicFramePr>
          <p:nvPr/>
        </p:nvGraphicFramePr>
        <p:xfrm>
          <a:off x="6803755" y="1428945"/>
          <a:ext cx="4339526" cy="4157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678">
                  <a:extLst>
                    <a:ext uri="{9D8B030D-6E8A-4147-A177-3AD203B41FA5}">
                      <a16:colId xmlns:a16="http://schemas.microsoft.com/office/drawing/2014/main" val="1631066076"/>
                    </a:ext>
                  </a:extLst>
                </a:gridCol>
                <a:gridCol w="640678">
                  <a:extLst>
                    <a:ext uri="{9D8B030D-6E8A-4147-A177-3AD203B41FA5}">
                      <a16:colId xmlns:a16="http://schemas.microsoft.com/office/drawing/2014/main" val="1815860959"/>
                    </a:ext>
                  </a:extLst>
                </a:gridCol>
                <a:gridCol w="247729">
                  <a:extLst>
                    <a:ext uri="{9D8B030D-6E8A-4147-A177-3AD203B41FA5}">
                      <a16:colId xmlns:a16="http://schemas.microsoft.com/office/drawing/2014/main" val="1131461291"/>
                    </a:ext>
                  </a:extLst>
                </a:gridCol>
                <a:gridCol w="640678">
                  <a:extLst>
                    <a:ext uri="{9D8B030D-6E8A-4147-A177-3AD203B41FA5}">
                      <a16:colId xmlns:a16="http://schemas.microsoft.com/office/drawing/2014/main" val="1108818495"/>
                    </a:ext>
                  </a:extLst>
                </a:gridCol>
                <a:gridCol w="640678">
                  <a:extLst>
                    <a:ext uri="{9D8B030D-6E8A-4147-A177-3AD203B41FA5}">
                      <a16:colId xmlns:a16="http://schemas.microsoft.com/office/drawing/2014/main" val="2567681951"/>
                    </a:ext>
                  </a:extLst>
                </a:gridCol>
                <a:gridCol w="247729">
                  <a:extLst>
                    <a:ext uri="{9D8B030D-6E8A-4147-A177-3AD203B41FA5}">
                      <a16:colId xmlns:a16="http://schemas.microsoft.com/office/drawing/2014/main" val="1297256743"/>
                    </a:ext>
                  </a:extLst>
                </a:gridCol>
                <a:gridCol w="640678">
                  <a:extLst>
                    <a:ext uri="{9D8B030D-6E8A-4147-A177-3AD203B41FA5}">
                      <a16:colId xmlns:a16="http://schemas.microsoft.com/office/drawing/2014/main" val="1518708470"/>
                    </a:ext>
                  </a:extLst>
                </a:gridCol>
                <a:gridCol w="640678">
                  <a:extLst>
                    <a:ext uri="{9D8B030D-6E8A-4147-A177-3AD203B41FA5}">
                      <a16:colId xmlns:a16="http://schemas.microsoft.com/office/drawing/2014/main" val="3903358686"/>
                    </a:ext>
                  </a:extLst>
                </a:gridCol>
              </a:tblGrid>
              <a:tr h="506173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h</a:t>
                      </a:r>
                      <a:r>
                        <a:rPr lang="en-US" altLang="zh-CN" sz="2400" baseline="-25000" dirty="0"/>
                        <a:t>1</a:t>
                      </a:r>
                      <a:endParaRPr lang="en-US" sz="2400" baseline="-25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aseline="-25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h</a:t>
                      </a:r>
                      <a:r>
                        <a:rPr lang="en-US" altLang="zh-CN" sz="2400" baseline="-25000" dirty="0"/>
                        <a:t>2</a:t>
                      </a:r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h</a:t>
                      </a:r>
                      <a:r>
                        <a:rPr lang="en-US" altLang="zh-CN" sz="2400" baseline="-25000" dirty="0"/>
                        <a:t>3</a:t>
                      </a:r>
                      <a:endParaRPr lang="en-US" sz="2400" baseline="-25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4814424"/>
                  </a:ext>
                </a:extLst>
              </a:tr>
              <a:tr h="46712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-25000" dirty="0"/>
                        <a:t>ID</a:t>
                      </a:r>
                      <a:endParaRPr lang="en-US" sz="28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-25000" dirty="0"/>
                        <a:t>#</a:t>
                      </a:r>
                      <a:endParaRPr lang="en-US" sz="28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baseline="-25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-25000" dirty="0"/>
                        <a:t>ID</a:t>
                      </a:r>
                      <a:endParaRPr lang="en-US" sz="28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-25000" dirty="0"/>
                        <a:t>#</a:t>
                      </a:r>
                      <a:endParaRPr lang="en-US" sz="2800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-25000" dirty="0"/>
                        <a:t>ID</a:t>
                      </a:r>
                      <a:endParaRPr lang="en-US" sz="2800" b="1" baseline="-25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aseline="-25000" dirty="0"/>
                        <a:t>#</a:t>
                      </a:r>
                      <a:endParaRPr lang="en-US" sz="2800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164131"/>
                  </a:ext>
                </a:extLst>
              </a:tr>
              <a:tr h="79599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106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8710888"/>
                  </a:ext>
                </a:extLst>
              </a:tr>
              <a:tr h="79599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g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8729044"/>
                  </a:ext>
                </a:extLst>
              </a:tr>
              <a:tr h="79599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130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k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160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20923131"/>
                  </a:ext>
                </a:extLst>
              </a:tr>
              <a:tr h="795992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104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i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N/A</a:t>
                      </a:r>
                      <a:endParaRPr lang="en-US" i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100</a:t>
                      </a:r>
                      <a:endParaRPr lang="en-US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180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136419"/>
                  </a:ext>
                </a:extLst>
              </a:tr>
            </a:tbl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E3B983A-DDE4-2748-ACAE-8B3AA9C51431}"/>
              </a:ext>
            </a:extLst>
          </p:cNvPr>
          <p:cNvSpPr/>
          <p:nvPr/>
        </p:nvSpPr>
        <p:spPr>
          <a:xfrm>
            <a:off x="5797565" y="3156385"/>
            <a:ext cx="883402" cy="7023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anose="02010600030101010101" pitchFamily="2" charset="-122"/>
                <a:cs typeface="+mn-cs"/>
              </a:rPr>
              <a:t>Pkt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anose="02010600030101010101" pitchFamily="2" charset="-122"/>
                <a:cs typeface="+mn-cs"/>
              </a:rPr>
              <a:t>ID=z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B09FAC-00FF-2347-BA2C-85171E4B575D}"/>
              </a:ext>
            </a:extLst>
          </p:cNvPr>
          <p:cNvCxnSpPr/>
          <p:nvPr/>
        </p:nvCxnSpPr>
        <p:spPr>
          <a:xfrm>
            <a:off x="6494991" y="4450362"/>
            <a:ext cx="557213" cy="0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9F6128-A2B9-7F4E-AFE4-10078EE8EDDE}"/>
              </a:ext>
            </a:extLst>
          </p:cNvPr>
          <p:cNvCxnSpPr>
            <a:cxnSpLocks/>
          </p:cNvCxnSpPr>
          <p:nvPr/>
        </p:nvCxnSpPr>
        <p:spPr>
          <a:xfrm flipV="1">
            <a:off x="7944725" y="3600599"/>
            <a:ext cx="557939" cy="860025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84AE78-4968-4E4B-B4DD-9B7553960DCB}"/>
              </a:ext>
            </a:extLst>
          </p:cNvPr>
          <p:cNvCxnSpPr>
            <a:cxnSpLocks/>
          </p:cNvCxnSpPr>
          <p:nvPr/>
        </p:nvCxnSpPr>
        <p:spPr>
          <a:xfrm>
            <a:off x="9551752" y="3608251"/>
            <a:ext cx="542441" cy="1648091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15DF658-3DBE-4E47-B832-7DD8BEA4393F}"/>
              </a:ext>
            </a:extLst>
          </p:cNvPr>
          <p:cNvCxnSpPr/>
          <p:nvPr/>
        </p:nvCxnSpPr>
        <p:spPr>
          <a:xfrm>
            <a:off x="11096787" y="5191698"/>
            <a:ext cx="557213" cy="0"/>
          </a:xfrm>
          <a:prstGeom prst="straightConnector1">
            <a:avLst/>
          </a:prstGeom>
          <a:noFill/>
          <a:ln w="76200" cap="rnd" cmpd="sng" algn="ctr">
            <a:solidFill>
              <a:srgbClr val="90C226"/>
            </a:solidFill>
            <a:prstDash val="solid"/>
            <a:tailEnd type="triangle"/>
          </a:ln>
          <a:effectLst/>
        </p:spPr>
      </p:cxnSp>
      <p:sp>
        <p:nvSpPr>
          <p:cNvPr id="14" name="Donut 13">
            <a:extLst>
              <a:ext uri="{FF2B5EF4-FFF2-40B4-BE49-F238E27FC236}">
                <a16:creationId xmlns:a16="http://schemas.microsoft.com/office/drawing/2014/main" id="{B4C6501F-4E71-974C-BB1E-449C4F8C6C2C}"/>
              </a:ext>
            </a:extLst>
          </p:cNvPr>
          <p:cNvSpPr/>
          <p:nvPr/>
        </p:nvSpPr>
        <p:spPr>
          <a:xfrm>
            <a:off x="8899714" y="3376023"/>
            <a:ext cx="827314" cy="464457"/>
          </a:xfrm>
          <a:prstGeom prst="donut">
            <a:avLst>
              <a:gd name="adj" fmla="val 1243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D9802D-7F49-BA41-A803-71ED68732001}"/>
              </a:ext>
            </a:extLst>
          </p:cNvPr>
          <p:cNvSpPr txBox="1"/>
          <p:nvPr/>
        </p:nvSpPr>
        <p:spPr>
          <a:xfrm>
            <a:off x="6803755" y="6043572"/>
            <a:ext cx="4339525" cy="830997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c’</a:t>
            </a:r>
            <a:r>
              <a:rPr kumimoji="0" lang="en-US" altLang="zh-CN" sz="24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min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=102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Coin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flip:</a:t>
            </a:r>
            <a:r>
              <a:rPr kumimoji="0" lang="zh-CN" alt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P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charset="0"/>
                <a:ea typeface="ＭＳ Ｐゴシック" charset="0"/>
              </a:rPr>
              <a:t>=1/103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8086927A-BA42-9745-A559-F7602ED3F52E}"/>
              </a:ext>
            </a:extLst>
          </p:cNvPr>
          <p:cNvSpPr/>
          <p:nvPr/>
        </p:nvSpPr>
        <p:spPr>
          <a:xfrm>
            <a:off x="6338807" y="5247301"/>
            <a:ext cx="5113238" cy="764834"/>
          </a:xfrm>
          <a:custGeom>
            <a:avLst/>
            <a:gdLst>
              <a:gd name="connsiteX0" fmla="*/ 7024328 w 7646875"/>
              <a:gd name="connsiteY0" fmla="*/ 24714 h 1186594"/>
              <a:gd name="connsiteX1" fmla="*/ 7395030 w 7646875"/>
              <a:gd name="connsiteY1" fmla="*/ 432487 h 1186594"/>
              <a:gd name="connsiteX2" fmla="*/ 3712717 w 7646875"/>
              <a:gd name="connsiteY2" fmla="*/ 1186249 h 1186594"/>
              <a:gd name="connsiteX3" fmla="*/ 215755 w 7646875"/>
              <a:gd name="connsiteY3" fmla="*/ 333633 h 1186594"/>
              <a:gd name="connsiteX4" fmla="*/ 672955 w 7646875"/>
              <a:gd name="connsiteY4" fmla="*/ 0 h 1186594"/>
              <a:gd name="connsiteX0" fmla="*/ 7024328 w 7443962"/>
              <a:gd name="connsiteY0" fmla="*/ 24714 h 1186885"/>
              <a:gd name="connsiteX1" fmla="*/ 7395030 w 7443962"/>
              <a:gd name="connsiteY1" fmla="*/ 432487 h 1186885"/>
              <a:gd name="connsiteX2" fmla="*/ 3712717 w 7443962"/>
              <a:gd name="connsiteY2" fmla="*/ 1186249 h 1186885"/>
              <a:gd name="connsiteX3" fmla="*/ 215755 w 7443962"/>
              <a:gd name="connsiteY3" fmla="*/ 333633 h 1186885"/>
              <a:gd name="connsiteX4" fmla="*/ 672955 w 7443962"/>
              <a:gd name="connsiteY4" fmla="*/ 0 h 1186885"/>
              <a:gd name="connsiteX0" fmla="*/ 7024328 w 7416686"/>
              <a:gd name="connsiteY0" fmla="*/ 24714 h 1186594"/>
              <a:gd name="connsiteX1" fmla="*/ 7395030 w 7416686"/>
              <a:gd name="connsiteY1" fmla="*/ 432487 h 1186594"/>
              <a:gd name="connsiteX2" fmla="*/ 3712717 w 7416686"/>
              <a:gd name="connsiteY2" fmla="*/ 1186249 h 1186594"/>
              <a:gd name="connsiteX3" fmla="*/ 215755 w 7416686"/>
              <a:gd name="connsiteY3" fmla="*/ 333633 h 1186594"/>
              <a:gd name="connsiteX4" fmla="*/ 672955 w 7416686"/>
              <a:gd name="connsiteY4" fmla="*/ 0 h 1186594"/>
              <a:gd name="connsiteX0" fmla="*/ 7024328 w 7416686"/>
              <a:gd name="connsiteY0" fmla="*/ 24714 h 1186271"/>
              <a:gd name="connsiteX1" fmla="*/ 7395030 w 7416686"/>
              <a:gd name="connsiteY1" fmla="*/ 432487 h 1186271"/>
              <a:gd name="connsiteX2" fmla="*/ 3712717 w 7416686"/>
              <a:gd name="connsiteY2" fmla="*/ 1186249 h 1186271"/>
              <a:gd name="connsiteX3" fmla="*/ 215755 w 7416686"/>
              <a:gd name="connsiteY3" fmla="*/ 333633 h 1186271"/>
              <a:gd name="connsiteX4" fmla="*/ 672955 w 7416686"/>
              <a:gd name="connsiteY4" fmla="*/ 0 h 1186271"/>
              <a:gd name="connsiteX0" fmla="*/ 6808707 w 7201065"/>
              <a:gd name="connsiteY0" fmla="*/ 24714 h 1186271"/>
              <a:gd name="connsiteX1" fmla="*/ 7179409 w 7201065"/>
              <a:gd name="connsiteY1" fmla="*/ 432487 h 1186271"/>
              <a:gd name="connsiteX2" fmla="*/ 3497096 w 7201065"/>
              <a:gd name="connsiteY2" fmla="*/ 1186249 h 1186271"/>
              <a:gd name="connsiteX3" fmla="*/ 134 w 7201065"/>
              <a:gd name="connsiteY3" fmla="*/ 333633 h 1186271"/>
              <a:gd name="connsiteX4" fmla="*/ 457334 w 7201065"/>
              <a:gd name="connsiteY4" fmla="*/ 0 h 1186271"/>
              <a:gd name="connsiteX0" fmla="*/ 6808707 w 7179602"/>
              <a:gd name="connsiteY0" fmla="*/ 24714 h 1186270"/>
              <a:gd name="connsiteX1" fmla="*/ 7179409 w 7179602"/>
              <a:gd name="connsiteY1" fmla="*/ 432487 h 1186270"/>
              <a:gd name="connsiteX2" fmla="*/ 3497096 w 7179602"/>
              <a:gd name="connsiteY2" fmla="*/ 1186249 h 1186270"/>
              <a:gd name="connsiteX3" fmla="*/ 134 w 7179602"/>
              <a:gd name="connsiteY3" fmla="*/ 333633 h 1186270"/>
              <a:gd name="connsiteX4" fmla="*/ 457334 w 7179602"/>
              <a:gd name="connsiteY4" fmla="*/ 0 h 1186270"/>
              <a:gd name="connsiteX0" fmla="*/ 6808707 w 7184823"/>
              <a:gd name="connsiteY0" fmla="*/ 24714 h 1186269"/>
              <a:gd name="connsiteX1" fmla="*/ 7179409 w 7184823"/>
              <a:gd name="connsiteY1" fmla="*/ 432487 h 1186269"/>
              <a:gd name="connsiteX2" fmla="*/ 3497096 w 7184823"/>
              <a:gd name="connsiteY2" fmla="*/ 1186249 h 1186269"/>
              <a:gd name="connsiteX3" fmla="*/ 134 w 7184823"/>
              <a:gd name="connsiteY3" fmla="*/ 333633 h 1186269"/>
              <a:gd name="connsiteX4" fmla="*/ 457334 w 7184823"/>
              <a:gd name="connsiteY4" fmla="*/ 0 h 1186269"/>
              <a:gd name="connsiteX0" fmla="*/ 6808707 w 7179421"/>
              <a:gd name="connsiteY0" fmla="*/ 24714 h 1186269"/>
              <a:gd name="connsiteX1" fmla="*/ 7179409 w 7179421"/>
              <a:gd name="connsiteY1" fmla="*/ 432487 h 1186269"/>
              <a:gd name="connsiteX2" fmla="*/ 3497096 w 7179421"/>
              <a:gd name="connsiteY2" fmla="*/ 1186249 h 1186269"/>
              <a:gd name="connsiteX3" fmla="*/ 134 w 7179421"/>
              <a:gd name="connsiteY3" fmla="*/ 333633 h 1186269"/>
              <a:gd name="connsiteX4" fmla="*/ 457334 w 7179421"/>
              <a:gd name="connsiteY4" fmla="*/ 0 h 118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79421" h="1186269">
                <a:moveTo>
                  <a:pt x="6808707" y="24714"/>
                </a:moveTo>
                <a:cubicBezTo>
                  <a:pt x="7109387" y="94736"/>
                  <a:pt x="7175291" y="288326"/>
                  <a:pt x="7179409" y="432487"/>
                </a:cubicBezTo>
                <a:cubicBezTo>
                  <a:pt x="7183527" y="576648"/>
                  <a:pt x="6164096" y="1190368"/>
                  <a:pt x="3497096" y="1186249"/>
                </a:cubicBezTo>
                <a:cubicBezTo>
                  <a:pt x="830096" y="1182130"/>
                  <a:pt x="-12223" y="543698"/>
                  <a:pt x="134" y="333633"/>
                </a:cubicBezTo>
                <a:cubicBezTo>
                  <a:pt x="12491" y="123568"/>
                  <a:pt x="-24580" y="67962"/>
                  <a:pt x="457334" y="0"/>
                </a:cubicBezTo>
              </a:path>
            </a:pathLst>
          </a:custGeom>
          <a:noFill/>
          <a:ln w="508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2" tIns="54001" rIns="108002" bIns="5400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1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C6E84D-67FA-E640-B732-676E34E17B6A}"/>
              </a:ext>
            </a:extLst>
          </p:cNvPr>
          <p:cNvSpPr txBox="1"/>
          <p:nvPr/>
        </p:nvSpPr>
        <p:spPr>
          <a:xfrm>
            <a:off x="8976950" y="3204599"/>
            <a:ext cx="626400" cy="792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宋体" panose="02010600030101010101" pitchFamily="2" charset="-122"/>
                <a:cs typeface="+mn-cs"/>
              </a:rPr>
              <a:t>103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7B8D7C-B1F9-6C40-8DDF-83F4AF7A4B23}"/>
              </a:ext>
            </a:extLst>
          </p:cNvPr>
          <p:cNvSpPr txBox="1"/>
          <p:nvPr/>
        </p:nvSpPr>
        <p:spPr>
          <a:xfrm>
            <a:off x="8346626" y="3204599"/>
            <a:ext cx="626400" cy="79200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宋体" panose="02010600030101010101" pitchFamily="2" charset="-122"/>
                <a:cs typeface="+mn-cs"/>
              </a:rPr>
              <a:t>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20" name="3D Coin Flip">
            <a:hlinkClick r:id="" action="ppaction://media"/>
            <a:extLst>
              <a:ext uri="{FF2B5EF4-FFF2-40B4-BE49-F238E27FC236}">
                <a16:creationId xmlns:a16="http://schemas.microsoft.com/office/drawing/2014/main" id="{F617D858-E853-124C-848B-28540CF572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9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34876" y="3325401"/>
            <a:ext cx="2496743" cy="1664495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7A001E9-2602-534F-B916-CD39661A854F}"/>
              </a:ext>
            </a:extLst>
          </p:cNvPr>
          <p:cNvSpPr/>
          <p:nvPr/>
        </p:nvSpPr>
        <p:spPr>
          <a:xfrm>
            <a:off x="10608830" y="5456640"/>
            <a:ext cx="1579621" cy="69449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anose="02010600030101010101" pitchFamily="2" charset="-122"/>
                <a:cs typeface="+mn-cs"/>
              </a:rPr>
              <a:t>S#=2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宋体" panose="02010600030101010101" pitchFamily="2" charset="-122"/>
                <a:cs typeface="+mn-cs"/>
              </a:rPr>
              <a:t>ID=z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E1099-8FA0-0342-B5FF-C73B6EDFD9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592667" y="6356351"/>
            <a:ext cx="873276" cy="365125"/>
          </a:xfrm>
        </p:spPr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50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C -0.00052 0.05116 -0.00117 0.10255 0.00625 0.12431 C 0.01367 0.14607 0.02096 0.13148 0.0444 0.13102 C 0.06797 0.13079 0.12031 0.14468 0.14739 0.12199 C 0.17448 0.09954 0.18424 0.01551 0.20716 -0.00463 C 0.22995 -0.02453 0.26497 -0.03958 0.28463 0.00232 C 0.3043 0.04398 0.29987 0.20602 0.32539 0.2463 C 0.35078 0.28658 0.39401 0.26528 0.43724 0.24398 " pathEditMode="relative" rAng="0" ptsTypes="AAAAAA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36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C 0.00703 0.00718 0.01419 0.01458 -0.01406 0.02917 C -0.04219 0.04398 -0.10664 0.08148 -0.16914 0.08796 C -0.23164 0.09444 -0.33828 0.08194 -0.38906 0.06759 C -0.43997 0.05324 -0.47005 0.03148 -0.47435 0.00208 C -0.47852 -0.02708 -0.44648 -0.06782 -0.41458 -0.10833 " pathEditMode="relative" rAng="0" ptsTypes="AAAAAA">
                                      <p:cBhvr>
                                        <p:cTn id="7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24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59 -0.10834 L -0.20495 -0.2518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82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6" grpId="2" animBg="1"/>
      <p:bldP spid="14" grpId="0" animBg="1"/>
      <p:bldP spid="14" grpId="1" animBg="1"/>
      <p:bldP spid="15" grpId="0"/>
      <p:bldP spid="16" grpId="0" animBg="1"/>
      <p:bldP spid="18" grpId="0" animBg="1"/>
      <p:bldP spid="19" grpId="0" animBg="1"/>
      <p:bldP spid="17" grpId="0" animBg="1"/>
      <p:bldP spid="17" grpId="1" animBg="1"/>
      <p:bldP spid="17" grpId="2" animBg="1"/>
      <p:bldP spid="17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F00FE-7DE1-D075-F3B7-82BAC74F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Thesis</a:t>
            </a:r>
            <a:r>
              <a:rPr lang="zh-CN" altLang="en-US" dirty="0"/>
              <a:t> </a:t>
            </a:r>
            <a:r>
              <a:rPr lang="en-US" dirty="0"/>
              <a:t>Outl</a:t>
            </a:r>
            <a:r>
              <a:rPr lang="en-US" altLang="zh-CN" dirty="0"/>
              <a:t>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36C8-C079-4F20-670F-14D3F61B7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b="1" dirty="0"/>
              <a:t>Ch2 Background: </a:t>
            </a:r>
            <a:r>
              <a:rPr lang="en-US" altLang="zh-CN" dirty="0"/>
              <a:t>architectural</a:t>
            </a:r>
            <a:r>
              <a:rPr lang="zh-CN" altLang="en-US" dirty="0"/>
              <a:t> </a:t>
            </a:r>
            <a:r>
              <a:rPr lang="en-US" altLang="zh-CN" dirty="0"/>
              <a:t>constraints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high-speed switches</a:t>
            </a:r>
          </a:p>
          <a:p>
            <a:r>
              <a:rPr lang="en-US" altLang="zh-CN" sz="3200" b="1" dirty="0">
                <a:solidFill>
                  <a:schemeClr val="accent1"/>
                </a:solidFill>
              </a:rPr>
              <a:t>Part</a:t>
            </a:r>
            <a:r>
              <a:rPr lang="zh-CN" altLang="en-US" sz="3200" b="1" dirty="0">
                <a:solidFill>
                  <a:schemeClr val="accent1"/>
                </a:solidFill>
              </a:rPr>
              <a:t> </a:t>
            </a:r>
            <a:r>
              <a:rPr lang="en-US" altLang="zh-CN" sz="3200" b="1" dirty="0">
                <a:solidFill>
                  <a:schemeClr val="accent1"/>
                </a:solidFill>
              </a:rPr>
              <a:t>1</a:t>
            </a:r>
            <a:r>
              <a:rPr lang="en-US" altLang="zh-CN" sz="3200" dirty="0">
                <a:solidFill>
                  <a:schemeClr val="accent1"/>
                </a:solidFill>
              </a:rPr>
              <a:t>: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Measurement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and</a:t>
            </a:r>
            <a:r>
              <a:rPr lang="zh-CN" altLang="en-US" sz="3200" dirty="0">
                <a:solidFill>
                  <a:schemeClr val="accent1"/>
                </a:solidFill>
              </a:rPr>
              <a:t> </a:t>
            </a:r>
            <a:r>
              <a:rPr lang="en-US" altLang="zh-CN" sz="3200" dirty="0">
                <a:solidFill>
                  <a:schemeClr val="accent1"/>
                </a:solidFill>
              </a:rPr>
              <a:t>telemetry</a:t>
            </a:r>
          </a:p>
          <a:p>
            <a:pPr lvl="1"/>
            <a:r>
              <a:rPr lang="en-US" altLang="zh-CN" sz="2800" b="1" dirty="0">
                <a:solidFill>
                  <a:schemeClr val="accent1"/>
                </a:solidFill>
              </a:rPr>
              <a:t>Ch3 </a:t>
            </a:r>
            <a:r>
              <a:rPr lang="en-US" altLang="zh-CN" sz="2800" b="1" dirty="0"/>
              <a:t>PRECISION</a:t>
            </a:r>
            <a:r>
              <a:rPr lang="en-US" altLang="zh-CN" sz="2800" dirty="0"/>
              <a:t>:</a:t>
            </a:r>
            <a:r>
              <a:rPr lang="zh-CN" altLang="en-US" sz="2800" dirty="0"/>
              <a:t> </a:t>
            </a:r>
            <a:r>
              <a:rPr lang="en-US" altLang="zh-CN" sz="2800" dirty="0"/>
              <a:t>heavy-hitter</a:t>
            </a:r>
            <a:r>
              <a:rPr lang="zh-CN" altLang="en-US" sz="2800" dirty="0"/>
              <a:t> </a:t>
            </a:r>
            <a:r>
              <a:rPr lang="en-US" altLang="zh-CN" sz="2800" dirty="0"/>
              <a:t>flow</a:t>
            </a:r>
            <a:r>
              <a:rPr lang="zh-CN" altLang="en-US" sz="2800" dirty="0"/>
              <a:t> </a:t>
            </a:r>
            <a:r>
              <a:rPr lang="en-US" altLang="zh-CN" sz="2800" dirty="0"/>
              <a:t>analysis</a:t>
            </a:r>
            <a:r>
              <a:rPr lang="zh-CN" altLang="en-US" sz="2800" dirty="0"/>
              <a:t> </a:t>
            </a:r>
            <a:endParaRPr lang="en-US" altLang="zh-CN" sz="2800" dirty="0"/>
          </a:p>
          <a:p>
            <a:pPr lvl="1"/>
            <a:r>
              <a:rPr lang="en-US" altLang="zh-CN" sz="2800" b="1" dirty="0">
                <a:solidFill>
                  <a:schemeClr val="accent1"/>
                </a:solidFill>
              </a:rPr>
              <a:t>Ch4 </a:t>
            </a:r>
            <a:r>
              <a:rPr lang="en-US" altLang="zh-CN" sz="2800" b="1" dirty="0" err="1"/>
              <a:t>BeauCoup</a:t>
            </a:r>
            <a:r>
              <a:rPr lang="en-US" altLang="zh-CN" sz="2800" dirty="0"/>
              <a:t>:</a:t>
            </a:r>
            <a:r>
              <a:rPr lang="zh-CN" altLang="en-US" sz="2800" dirty="0"/>
              <a:t> </a:t>
            </a:r>
            <a:r>
              <a:rPr lang="en-US" altLang="zh-CN" sz="2800" dirty="0"/>
              <a:t>run</a:t>
            </a:r>
            <a:r>
              <a:rPr lang="zh-CN" altLang="en-US" sz="2800" dirty="0"/>
              <a:t> </a:t>
            </a:r>
            <a:r>
              <a:rPr lang="en-US" altLang="zh-CN" sz="2800" dirty="0"/>
              <a:t>multiple</a:t>
            </a:r>
            <a:r>
              <a:rPr lang="zh-CN" altLang="en-US" sz="2800" dirty="0"/>
              <a:t> </a:t>
            </a:r>
            <a:r>
              <a:rPr lang="en-US" altLang="zh-CN" sz="2800" dirty="0"/>
              <a:t>queries</a:t>
            </a:r>
            <a:r>
              <a:rPr lang="zh-CN" altLang="en-US" sz="2800" dirty="0"/>
              <a:t> </a:t>
            </a:r>
            <a:r>
              <a:rPr lang="en-US" altLang="zh-CN" sz="2800" dirty="0"/>
              <a:t>simultaneously</a:t>
            </a:r>
          </a:p>
          <a:p>
            <a:r>
              <a:rPr lang="en-US" altLang="zh-CN" sz="3200" b="1" dirty="0">
                <a:solidFill>
                  <a:schemeClr val="accent2"/>
                </a:solidFill>
              </a:rPr>
              <a:t>Part</a:t>
            </a:r>
            <a:r>
              <a:rPr lang="zh-CN" altLang="en-US" sz="3200" b="1" dirty="0">
                <a:solidFill>
                  <a:schemeClr val="accent2"/>
                </a:solidFill>
              </a:rPr>
              <a:t> </a:t>
            </a:r>
            <a:r>
              <a:rPr lang="en-US" altLang="zh-CN" sz="3200" b="1" dirty="0">
                <a:solidFill>
                  <a:schemeClr val="accent2"/>
                </a:solidFill>
              </a:rPr>
              <a:t>2</a:t>
            </a:r>
            <a:r>
              <a:rPr lang="en-US" altLang="zh-CN" sz="3200" dirty="0">
                <a:solidFill>
                  <a:schemeClr val="accent2"/>
                </a:solidFill>
              </a:rPr>
              <a:t>: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</a:rPr>
              <a:t>Real-time,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</a:rPr>
              <a:t>closed-loop</a:t>
            </a:r>
            <a:r>
              <a:rPr lang="zh-CN" altLang="en-US" sz="3200" dirty="0">
                <a:solidFill>
                  <a:schemeClr val="accent2"/>
                </a:solidFill>
              </a:rPr>
              <a:t> </a:t>
            </a:r>
            <a:r>
              <a:rPr lang="en-US" altLang="zh-CN" sz="3200" dirty="0">
                <a:solidFill>
                  <a:schemeClr val="accent2"/>
                </a:solidFill>
              </a:rPr>
              <a:t>control</a:t>
            </a:r>
          </a:p>
          <a:p>
            <a:pPr lvl="1"/>
            <a:r>
              <a:rPr lang="en-US" altLang="zh-CN" sz="2800" b="1" dirty="0">
                <a:solidFill>
                  <a:schemeClr val="accent2"/>
                </a:solidFill>
              </a:rPr>
              <a:t>Ch5 </a:t>
            </a:r>
            <a:r>
              <a:rPr lang="en-US" altLang="zh-CN" sz="2800" b="1" dirty="0" err="1"/>
              <a:t>ConQuest</a:t>
            </a:r>
            <a:r>
              <a:rPr lang="en-US" altLang="zh-CN" sz="2800" dirty="0"/>
              <a:t>:</a:t>
            </a:r>
            <a:r>
              <a:rPr lang="zh-CN" altLang="en-US" sz="2800" dirty="0"/>
              <a:t> </a:t>
            </a:r>
            <a:r>
              <a:rPr lang="en-US" altLang="zh-CN" sz="2800" dirty="0"/>
              <a:t>queue</a:t>
            </a:r>
            <a:r>
              <a:rPr lang="zh-CN" altLang="en-US" sz="2800" dirty="0"/>
              <a:t> </a:t>
            </a:r>
            <a:r>
              <a:rPr lang="en-US" altLang="zh-CN" sz="2800" dirty="0"/>
              <a:t>measurement</a:t>
            </a:r>
            <a:r>
              <a:rPr lang="zh-CN" altLang="en-US" sz="2800" dirty="0"/>
              <a:t> </a:t>
            </a:r>
            <a:r>
              <a:rPr lang="en-US" altLang="zh-CN" sz="2800" dirty="0"/>
              <a:t>and</a:t>
            </a:r>
            <a:r>
              <a:rPr lang="zh-CN" altLang="en-US" sz="2800" dirty="0"/>
              <a:t> </a:t>
            </a:r>
            <a:r>
              <a:rPr lang="en-US" altLang="zh-CN" sz="2800" dirty="0"/>
              <a:t>microburst mitigation</a:t>
            </a:r>
          </a:p>
          <a:p>
            <a:pPr lvl="1"/>
            <a:r>
              <a:rPr lang="en-US" altLang="zh-CN" sz="2800" b="1" dirty="0">
                <a:solidFill>
                  <a:schemeClr val="accent2"/>
                </a:solidFill>
              </a:rPr>
              <a:t>Ch6 </a:t>
            </a:r>
            <a:r>
              <a:rPr lang="en-US" altLang="zh-CN" sz="2800" b="1" dirty="0"/>
              <a:t>AHAB</a:t>
            </a:r>
            <a:r>
              <a:rPr lang="en-US" altLang="zh-CN" sz="2800" dirty="0"/>
              <a:t>:</a:t>
            </a:r>
            <a:r>
              <a:rPr lang="zh-CN" altLang="en-US" sz="2800" dirty="0"/>
              <a:t> </a:t>
            </a:r>
            <a:r>
              <a:rPr lang="en-US" altLang="zh-CN" sz="2800" dirty="0"/>
              <a:t>scalable</a:t>
            </a:r>
            <a:r>
              <a:rPr lang="zh-CN" altLang="en-US" sz="2800" dirty="0"/>
              <a:t> </a:t>
            </a:r>
            <a:r>
              <a:rPr lang="en-US" altLang="zh-CN" sz="2800" dirty="0"/>
              <a:t>fair</a:t>
            </a:r>
            <a:r>
              <a:rPr lang="zh-CN" altLang="en-US" sz="2800" dirty="0"/>
              <a:t> </a:t>
            </a:r>
            <a:r>
              <a:rPr lang="en-US" altLang="zh-CN" sz="2800" dirty="0"/>
              <a:t>bandwidth</a:t>
            </a:r>
            <a:r>
              <a:rPr lang="zh-CN" altLang="en-US" sz="2800" dirty="0"/>
              <a:t> </a:t>
            </a:r>
            <a:r>
              <a:rPr lang="en-US" altLang="zh-CN" sz="2800" dirty="0"/>
              <a:t>allocation</a:t>
            </a:r>
            <a:r>
              <a:rPr lang="zh-CN" altLang="en-US" sz="2800" dirty="0"/>
              <a:t> </a:t>
            </a:r>
            <a:r>
              <a:rPr lang="en-US" altLang="zh-CN" sz="2800" dirty="0"/>
              <a:t>with</a:t>
            </a:r>
            <a:r>
              <a:rPr lang="zh-CN" altLang="en-US" sz="2800" dirty="0"/>
              <a:t> </a:t>
            </a:r>
            <a:r>
              <a:rPr lang="en-US" altLang="zh-CN" sz="2800" dirty="0"/>
              <a:t>network</a:t>
            </a:r>
            <a:r>
              <a:rPr lang="zh-CN" altLang="en-US" sz="2800" dirty="0"/>
              <a:t> </a:t>
            </a:r>
            <a:r>
              <a:rPr lang="en-US" altLang="zh-CN" sz="2800" dirty="0"/>
              <a:t>slicing</a:t>
            </a:r>
          </a:p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EB235-C668-E6D4-426E-F1EF0373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8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EFE8-35D1-3642-8D62-64511E6AD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400" dirty="0"/>
              <a:t>Evaluation:</a:t>
            </a:r>
            <a:r>
              <a:rPr lang="zh-CN" altLang="en-US" sz="4400" dirty="0"/>
              <a:t> </a:t>
            </a:r>
            <a:r>
              <a:rPr lang="en-US" altLang="zh-CN" sz="4400" dirty="0"/>
              <a:t>how</a:t>
            </a:r>
            <a:r>
              <a:rPr lang="zh-CN" altLang="en-US" sz="4400" dirty="0"/>
              <a:t> </a:t>
            </a:r>
            <a:r>
              <a:rPr lang="en-US" altLang="zh-CN" sz="4400" dirty="0"/>
              <a:t>many</a:t>
            </a:r>
            <a:r>
              <a:rPr lang="zh-CN" altLang="en-US" sz="4400" dirty="0"/>
              <a:t> </a:t>
            </a:r>
            <a:r>
              <a:rPr lang="en-US" altLang="zh-CN" sz="4400" dirty="0"/>
              <a:t>stages</a:t>
            </a:r>
            <a:r>
              <a:rPr lang="zh-CN" altLang="en-US" sz="4400" dirty="0"/>
              <a:t> </a:t>
            </a:r>
            <a:r>
              <a:rPr lang="en-US" altLang="zh-CN" sz="4400" dirty="0"/>
              <a:t>are</a:t>
            </a:r>
            <a:r>
              <a:rPr lang="zh-CN" altLang="en-US" sz="4400" dirty="0"/>
              <a:t> </a:t>
            </a:r>
            <a:r>
              <a:rPr lang="en-US" altLang="zh-CN" sz="4400" dirty="0"/>
              <a:t>enough?</a:t>
            </a:r>
            <a:endParaRPr lang="en-US" sz="4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B9E6CD-EDC8-1392-E1AD-D89EECFB4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790" y="2112847"/>
            <a:ext cx="5371976" cy="42078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3A15C7-B2A4-68E5-17C7-1DC05CBACE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61" y="2093764"/>
            <a:ext cx="5476935" cy="42460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B3F2A-1359-4480-AF27-4AED6696AC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350" y="1644968"/>
            <a:ext cx="8327300" cy="3456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77EFE9-FF58-BF1E-A8FB-FF4FB93FD05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069578" y="6356351"/>
            <a:ext cx="800704" cy="365125"/>
          </a:xfrm>
        </p:spPr>
        <p:txBody>
          <a:bodyPr/>
          <a:lstStyle/>
          <a:p>
            <a:pPr>
              <a:defRPr/>
            </a:pPr>
            <a:fld id="{742CE1F0-28BF-A844-9B91-A150FCA372D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39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A11E7-010F-6DE1-7399-A39399924944}"/>
              </a:ext>
            </a:extLst>
          </p:cNvPr>
          <p:cNvSpPr txBox="1">
            <a:spLocks/>
          </p:cNvSpPr>
          <p:nvPr/>
        </p:nvSpPr>
        <p:spPr>
          <a:xfrm>
            <a:off x="1143683" y="1941293"/>
            <a:ext cx="9904634" cy="4043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3600" dirty="0"/>
              <a:t>Pipeline-friendly</a:t>
            </a:r>
            <a:r>
              <a:rPr lang="zh-CN" altLang="en-US" sz="3600" dirty="0"/>
              <a:t> </a:t>
            </a:r>
            <a:r>
              <a:rPr lang="en-US" altLang="zh-CN" sz="3600" dirty="0"/>
              <a:t>data</a:t>
            </a:r>
            <a:r>
              <a:rPr lang="zh-CN" altLang="en-US" sz="3600" dirty="0"/>
              <a:t> </a:t>
            </a:r>
            <a:r>
              <a:rPr lang="en-US" altLang="zh-CN" sz="3600" dirty="0"/>
              <a:t>structure:</a:t>
            </a:r>
            <a:r>
              <a:rPr lang="zh-CN" altLang="en-US" sz="3600" dirty="0"/>
              <a:t> </a:t>
            </a:r>
            <a:r>
              <a:rPr lang="en-US" altLang="zh-CN" sz="3600" dirty="0"/>
              <a:t>avoid</a:t>
            </a:r>
            <a:r>
              <a:rPr lang="zh-CN" altLang="en-US" sz="3600" dirty="0"/>
              <a:t> </a:t>
            </a:r>
            <a:r>
              <a:rPr lang="en-US" altLang="zh-CN" sz="3600" dirty="0"/>
              <a:t>global</a:t>
            </a:r>
            <a:r>
              <a:rPr lang="zh-CN" altLang="en-US" sz="3600" dirty="0"/>
              <a:t> </a:t>
            </a:r>
            <a:r>
              <a:rPr lang="en-US" altLang="zh-CN" sz="3600" dirty="0"/>
              <a:t>min!</a:t>
            </a:r>
            <a:br>
              <a:rPr lang="en-US" altLang="zh-CN" sz="3600" dirty="0"/>
            </a:br>
            <a:r>
              <a:rPr lang="en-US" altLang="zh-CN" sz="3600" dirty="0"/>
              <a:t>Evict an approximate</a:t>
            </a:r>
            <a:r>
              <a:rPr lang="zh-CN" altLang="en-US" sz="3600" dirty="0"/>
              <a:t> </a:t>
            </a:r>
            <a:r>
              <a:rPr lang="en-US" altLang="zh-CN" sz="3600" dirty="0"/>
              <a:t>minimum</a:t>
            </a:r>
            <a:r>
              <a:rPr lang="zh-CN" altLang="en-US" sz="3600" dirty="0"/>
              <a:t> </a:t>
            </a:r>
            <a:r>
              <a:rPr lang="en-US" altLang="zh-CN" sz="3600" dirty="0"/>
              <a:t>of</a:t>
            </a:r>
            <a:r>
              <a:rPr lang="zh-CN" altLang="en-US" sz="3600" dirty="0"/>
              <a:t> </a:t>
            </a:r>
            <a:r>
              <a:rPr lang="en-US" altLang="zh-CN" sz="3600" dirty="0"/>
              <a:t>random</a:t>
            </a:r>
            <a:r>
              <a:rPr lang="zh-CN" altLang="en-US" sz="3600" dirty="0"/>
              <a:t> </a:t>
            </a:r>
            <a:r>
              <a:rPr lang="en-US" altLang="zh-CN" sz="3600" dirty="0"/>
              <a:t>choices</a:t>
            </a:r>
          </a:p>
          <a:p>
            <a:pPr>
              <a:lnSpc>
                <a:spcPct val="110000"/>
              </a:lnSpc>
            </a:pPr>
            <a:r>
              <a:rPr lang="en-US" altLang="zh-CN" sz="3600" dirty="0"/>
              <a:t>Use</a:t>
            </a:r>
            <a:r>
              <a:rPr lang="zh-CN" altLang="en-US" sz="3600" dirty="0"/>
              <a:t> </a:t>
            </a:r>
            <a:r>
              <a:rPr lang="en-US" altLang="zh-CN" sz="3600" dirty="0"/>
              <a:t>D=3~4</a:t>
            </a:r>
            <a:r>
              <a:rPr lang="zh-CN" altLang="en-US" sz="3600" dirty="0"/>
              <a:t> </a:t>
            </a:r>
            <a:r>
              <a:rPr lang="en-US" altLang="zh-CN" sz="3600" dirty="0"/>
              <a:t>choices</a:t>
            </a:r>
            <a:r>
              <a:rPr lang="zh-CN" altLang="en-US" sz="3600" dirty="0"/>
              <a:t> </a:t>
            </a:r>
            <a:r>
              <a:rPr lang="en-US" altLang="zh-CN" sz="3600" dirty="0"/>
              <a:t>(stages)</a:t>
            </a:r>
            <a:r>
              <a:rPr lang="zh-CN" altLang="en-US" sz="3600" dirty="0"/>
              <a:t> </a:t>
            </a:r>
            <a:r>
              <a:rPr lang="en-US" altLang="zh-CN" sz="3600" dirty="0"/>
              <a:t>is</a:t>
            </a:r>
            <a:r>
              <a:rPr lang="zh-CN" altLang="en-US" sz="3600" dirty="0"/>
              <a:t> </a:t>
            </a:r>
            <a:r>
              <a:rPr lang="en-US" altLang="zh-CN" sz="3600" dirty="0"/>
              <a:t>sufficient</a:t>
            </a:r>
          </a:p>
          <a:p>
            <a:pPr>
              <a:lnSpc>
                <a:spcPct val="110000"/>
              </a:lnSpc>
            </a:pPr>
            <a:r>
              <a:rPr lang="en-US" altLang="zh-CN" sz="3600" dirty="0"/>
              <a:t>Comparable</a:t>
            </a:r>
            <a:r>
              <a:rPr lang="zh-CN" altLang="en-US" sz="3600" dirty="0"/>
              <a:t> </a:t>
            </a:r>
            <a:r>
              <a:rPr lang="en-US" altLang="zh-CN" sz="3600" dirty="0"/>
              <a:t>accuracy</a:t>
            </a:r>
            <a:r>
              <a:rPr lang="zh-CN" altLang="en-US" sz="3600" dirty="0"/>
              <a:t> </a:t>
            </a:r>
            <a:r>
              <a:rPr lang="en-US" altLang="zh-CN" sz="3600" dirty="0"/>
              <a:t>to</a:t>
            </a:r>
            <a:r>
              <a:rPr lang="zh-CN" altLang="en-US" sz="3600" dirty="0"/>
              <a:t> </a:t>
            </a:r>
            <a:r>
              <a:rPr lang="en-US" altLang="zh-CN" sz="3600" dirty="0"/>
              <a:t>SOTA</a:t>
            </a:r>
            <a:r>
              <a:rPr lang="zh-CN" altLang="en-US" sz="3600" dirty="0"/>
              <a:t> </a:t>
            </a:r>
            <a:r>
              <a:rPr lang="en-US" altLang="zh-CN" sz="3600" dirty="0"/>
              <a:t>algorithms</a:t>
            </a:r>
            <a:r>
              <a:rPr lang="zh-CN" altLang="en-US" sz="3600" dirty="0"/>
              <a:t> </a:t>
            </a:r>
            <a:br>
              <a:rPr lang="en-US" altLang="zh-CN" sz="3600" dirty="0"/>
            </a:br>
            <a:r>
              <a:rPr lang="en-US" altLang="zh-CN" sz="3600" dirty="0"/>
              <a:t>(that</a:t>
            </a:r>
            <a:r>
              <a:rPr lang="zh-CN" altLang="en-US" sz="3600" dirty="0"/>
              <a:t> </a:t>
            </a:r>
            <a:r>
              <a:rPr lang="en-US" altLang="zh-CN" sz="3600" dirty="0"/>
              <a:t>are</a:t>
            </a:r>
            <a:r>
              <a:rPr lang="zh-CN" altLang="en-US" sz="3600" dirty="0"/>
              <a:t> </a:t>
            </a:r>
            <a:r>
              <a:rPr lang="en-US" altLang="zh-CN" sz="3600" dirty="0"/>
              <a:t>not</a:t>
            </a:r>
            <a:r>
              <a:rPr lang="zh-CN" altLang="en-US" sz="3600" dirty="0"/>
              <a:t> </a:t>
            </a:r>
            <a:r>
              <a:rPr lang="en-US" altLang="zh-CN" sz="3600" dirty="0"/>
              <a:t>hardware-optimized)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156217B-B79E-700B-8529-D5C0FB916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Chapter</a:t>
            </a:r>
            <a:r>
              <a:rPr lang="zh-CN" altLang="en-US" sz="3600" dirty="0"/>
              <a:t> </a:t>
            </a:r>
            <a:r>
              <a:rPr lang="en-US" altLang="zh-CN" sz="3600" dirty="0"/>
              <a:t>3:</a:t>
            </a:r>
            <a:r>
              <a:rPr lang="zh-CN" altLang="en-US" sz="3600" dirty="0"/>
              <a:t> </a:t>
            </a:r>
            <a:r>
              <a:rPr lang="en-US" altLang="zh-CN" sz="3600" dirty="0"/>
              <a:t>PRECISION</a:t>
            </a:r>
            <a:r>
              <a:rPr lang="zh-CN" altLang="en-US" sz="3600" dirty="0"/>
              <a:t> </a:t>
            </a:r>
            <a:br>
              <a:rPr lang="en-US" altLang="zh-CN" sz="3600" dirty="0"/>
            </a:br>
            <a:r>
              <a:rPr lang="en-US" altLang="zh-CN" sz="3600" dirty="0"/>
              <a:t>Summary</a:t>
            </a:r>
            <a:r>
              <a:rPr lang="zh-CN" altLang="en-US" sz="3600" dirty="0"/>
              <a:t> </a:t>
            </a:r>
            <a:r>
              <a:rPr lang="en-US" altLang="zh-CN" sz="3600" dirty="0"/>
              <a:t>and</a:t>
            </a:r>
            <a:r>
              <a:rPr lang="zh-CN" altLang="en-US" sz="3600" dirty="0"/>
              <a:t> </a:t>
            </a:r>
            <a:r>
              <a:rPr lang="en-US" altLang="zh-CN" sz="3600" dirty="0"/>
              <a:t>Key</a:t>
            </a:r>
            <a:r>
              <a:rPr lang="zh-CN" altLang="en-US" sz="3600" dirty="0"/>
              <a:t> </a:t>
            </a:r>
            <a:r>
              <a:rPr lang="en-US" altLang="zh-CN" sz="3600" dirty="0"/>
              <a:t>Insights</a:t>
            </a:r>
            <a:endParaRPr lang="en-US" sz="3600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18A08D6-1D41-8318-6AAB-5697506E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292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7C8878-9E73-084A-A127-D2C5774E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BA75B9-E73A-8244-8168-EB3549197BDC}"/>
              </a:ext>
            </a:extLst>
          </p:cNvPr>
          <p:cNvGrpSpPr/>
          <p:nvPr/>
        </p:nvGrpSpPr>
        <p:grpSpPr>
          <a:xfrm>
            <a:off x="974125" y="1620263"/>
            <a:ext cx="7910383" cy="4736087"/>
            <a:chOff x="2828145" y="1142175"/>
            <a:chExt cx="7741588" cy="5150864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DF22FF9-EBB4-4041-A20F-180643027061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 flipV="1">
              <a:off x="7442063" y="3882045"/>
              <a:ext cx="1348498" cy="10290"/>
            </a:xfrm>
            <a:prstGeom prst="line">
              <a:avLst/>
            </a:prstGeom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B111CD8-DEFC-EB4A-AD9E-90F64D541AEF}"/>
                </a:ext>
              </a:extLst>
            </p:cNvPr>
            <p:cNvGrpSpPr/>
            <p:nvPr/>
          </p:nvGrpSpPr>
          <p:grpSpPr>
            <a:xfrm>
              <a:off x="2828145" y="1142175"/>
              <a:ext cx="4686617" cy="5150864"/>
              <a:chOff x="4407108" y="1159995"/>
              <a:chExt cx="4686617" cy="5150864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D9A7FC59-4556-9547-898C-2A263C4439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28569" y="4008868"/>
                <a:ext cx="1595641" cy="732688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B7D088E-A6C4-C240-8F6F-60E2F57E14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76268" y="2920588"/>
                <a:ext cx="1292100" cy="933794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24FBE96-6D59-FF43-A347-D323DA2B62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7142" y="2976385"/>
                <a:ext cx="205859" cy="1620994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7D19AF1-BFB3-6849-A4EF-EF21B9E97598}"/>
                  </a:ext>
                </a:extLst>
              </p:cNvPr>
              <p:cNvGrpSpPr/>
              <p:nvPr/>
            </p:nvGrpSpPr>
            <p:grpSpPr>
              <a:xfrm>
                <a:off x="4940996" y="3712993"/>
                <a:ext cx="2513507" cy="2092743"/>
                <a:chOff x="3662103" y="3683975"/>
                <a:chExt cx="2513507" cy="2092743"/>
              </a:xfrm>
            </p:grpSpPr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4D50C09B-59A2-1D43-B098-FC61E37B0109}"/>
                    </a:ext>
                  </a:extLst>
                </p:cNvPr>
                <p:cNvSpPr/>
                <p:nvPr/>
              </p:nvSpPr>
              <p:spPr>
                <a:xfrm>
                  <a:off x="4383937" y="3683975"/>
                  <a:ext cx="10779" cy="1082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45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25B0C4A3-8935-9548-917B-F3F578128149}"/>
                    </a:ext>
                  </a:extLst>
                </p:cNvPr>
                <p:cNvSpPr/>
                <p:nvPr/>
              </p:nvSpPr>
              <p:spPr>
                <a:xfrm>
                  <a:off x="3662103" y="3716899"/>
                  <a:ext cx="10779" cy="1082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45"/>
                </a:p>
              </p:txBody>
            </p:sp>
            <p:pic>
              <p:nvPicPr>
                <p:cNvPr id="56" name="Picture 2" descr="Image result for router icon">
                  <a:extLst>
                    <a:ext uri="{FF2B5EF4-FFF2-40B4-BE49-F238E27FC236}">
                      <a16:creationId xmlns:a16="http://schemas.microsoft.com/office/drawing/2014/main" id="{4D4946FE-D79F-C24E-B277-336FBDE769F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8710" y="4559677"/>
                  <a:ext cx="884328" cy="5906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7" name="AutoShape 2" descr="digital thermometer, medical accessories, mercury thermometer, temperature, thermometer icon">
                  <a:extLst>
                    <a:ext uri="{FF2B5EF4-FFF2-40B4-BE49-F238E27FC236}">
                      <a16:creationId xmlns:a16="http://schemas.microsoft.com/office/drawing/2014/main" id="{37F7B20F-9611-2046-8DEE-802B6537D82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939215" y="4139850"/>
                  <a:ext cx="99642" cy="1000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DE2087E-0C18-1D41-844F-115E0F16E6D1}"/>
                    </a:ext>
                  </a:extLst>
                </p:cNvPr>
                <p:cNvGrpSpPr/>
                <p:nvPr/>
              </p:nvGrpSpPr>
              <p:grpSpPr>
                <a:xfrm>
                  <a:off x="4978304" y="4991157"/>
                  <a:ext cx="388879" cy="677831"/>
                  <a:chOff x="4826833" y="2499654"/>
                  <a:chExt cx="388879" cy="677831"/>
                </a:xfrm>
              </p:grpSpPr>
              <p:cxnSp>
                <p:nvCxnSpPr>
                  <p:cNvPr id="86" name="Straight Connector 85">
                    <a:extLst>
                      <a:ext uri="{FF2B5EF4-FFF2-40B4-BE49-F238E27FC236}">
                        <a16:creationId xmlns:a16="http://schemas.microsoft.com/office/drawing/2014/main" id="{102FE5E2-64D1-B64D-9C3D-4EBEDFD62F95}"/>
                      </a:ext>
                    </a:extLst>
                  </p:cNvPr>
                  <p:cNvCxnSpPr>
                    <a:cxnSpLocks/>
                    <a:endCxn id="87" idx="0"/>
                  </p:cNvCxnSpPr>
                  <p:nvPr/>
                </p:nvCxnSpPr>
                <p:spPr>
                  <a:xfrm flipH="1">
                    <a:off x="5021273" y="2499654"/>
                    <a:ext cx="16502" cy="34237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7" name="Smiley Face 86">
                    <a:extLst>
                      <a:ext uri="{FF2B5EF4-FFF2-40B4-BE49-F238E27FC236}">
                        <a16:creationId xmlns:a16="http://schemas.microsoft.com/office/drawing/2014/main" id="{A7B1324F-55E6-5E41-86AA-7CEB28F1C90D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BA6C529-4BB9-DB4A-B561-597CCEE17488}"/>
                    </a:ext>
                  </a:extLst>
                </p:cNvPr>
                <p:cNvGrpSpPr/>
                <p:nvPr/>
              </p:nvGrpSpPr>
              <p:grpSpPr>
                <a:xfrm>
                  <a:off x="4440438" y="5038893"/>
                  <a:ext cx="526737" cy="709846"/>
                  <a:chOff x="4826833" y="2467639"/>
                  <a:chExt cx="526737" cy="709846"/>
                </a:xfrm>
              </p:grpSpPr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ACF91614-5C48-A447-9797-EBE856DD3E43}"/>
                      </a:ext>
                    </a:extLst>
                  </p:cNvPr>
                  <p:cNvCxnSpPr>
                    <a:cxnSpLocks/>
                    <a:endCxn id="85" idx="0"/>
                  </p:cNvCxnSpPr>
                  <p:nvPr/>
                </p:nvCxnSpPr>
                <p:spPr>
                  <a:xfrm flipH="1">
                    <a:off x="5021273" y="2467639"/>
                    <a:ext cx="332297" cy="37439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5" name="Smiley Face 84">
                    <a:extLst>
                      <a:ext uri="{FF2B5EF4-FFF2-40B4-BE49-F238E27FC236}">
                        <a16:creationId xmlns:a16="http://schemas.microsoft.com/office/drawing/2014/main" id="{401C585B-2C82-524B-BF46-271FE46EDF47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E53BEC35-A4D4-E945-97B4-D37991CCC9D0}"/>
                    </a:ext>
                  </a:extLst>
                </p:cNvPr>
                <p:cNvGrpSpPr/>
                <p:nvPr/>
              </p:nvGrpSpPr>
              <p:grpSpPr>
                <a:xfrm>
                  <a:off x="4952209" y="3744331"/>
                  <a:ext cx="388879" cy="815346"/>
                  <a:chOff x="4826833" y="2842032"/>
                  <a:chExt cx="388879" cy="815346"/>
                </a:xfrm>
              </p:grpSpPr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34CEB174-A94A-484D-B59F-D54F7ECE4772}"/>
                      </a:ext>
                    </a:extLst>
                  </p:cNvPr>
                  <p:cNvCxnSpPr>
                    <a:cxnSpLocks/>
                    <a:stCxn id="56" idx="0"/>
                    <a:endCxn id="83" idx="4"/>
                  </p:cNvCxnSpPr>
                  <p:nvPr/>
                </p:nvCxnSpPr>
                <p:spPr>
                  <a:xfrm flipV="1">
                    <a:off x="4975498" y="3177485"/>
                    <a:ext cx="45775" cy="47989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3" name="Smiley Face 82">
                    <a:extLst>
                      <a:ext uri="{FF2B5EF4-FFF2-40B4-BE49-F238E27FC236}">
                        <a16:creationId xmlns:a16="http://schemas.microsoft.com/office/drawing/2014/main" id="{27142426-C99A-B748-81D6-0A7C02773902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A801D6BE-D209-C949-BAAF-6D5B43809CBD}"/>
                    </a:ext>
                  </a:extLst>
                </p:cNvPr>
                <p:cNvGrpSpPr/>
                <p:nvPr/>
              </p:nvGrpSpPr>
              <p:grpSpPr>
                <a:xfrm>
                  <a:off x="5368729" y="5005721"/>
                  <a:ext cx="395002" cy="770997"/>
                  <a:chOff x="4820710" y="2406488"/>
                  <a:chExt cx="395002" cy="770997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C68BAF29-F074-2A42-AEAD-0A4DA39C1086}"/>
                      </a:ext>
                    </a:extLst>
                  </p:cNvPr>
                  <p:cNvCxnSpPr>
                    <a:cxnSpLocks/>
                    <a:endCxn id="81" idx="0"/>
                  </p:cNvCxnSpPr>
                  <p:nvPr/>
                </p:nvCxnSpPr>
                <p:spPr>
                  <a:xfrm>
                    <a:off x="4820710" y="2406488"/>
                    <a:ext cx="200563" cy="4355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1" name="Smiley Face 80">
                    <a:extLst>
                      <a:ext uri="{FF2B5EF4-FFF2-40B4-BE49-F238E27FC236}">
                        <a16:creationId xmlns:a16="http://schemas.microsoft.com/office/drawing/2014/main" id="{07D56491-E304-DE4D-8511-6FCECDF13150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6B2F3317-1C54-1F45-B0C8-5373E6AD5A19}"/>
                    </a:ext>
                  </a:extLst>
                </p:cNvPr>
                <p:cNvGrpSpPr/>
                <p:nvPr/>
              </p:nvGrpSpPr>
              <p:grpSpPr>
                <a:xfrm>
                  <a:off x="5440163" y="4940261"/>
                  <a:ext cx="735447" cy="514651"/>
                  <a:chOff x="4738727" y="2508755"/>
                  <a:chExt cx="735447" cy="514651"/>
                </a:xfrm>
              </p:grpSpPr>
              <p:cxnSp>
                <p:nvCxnSpPr>
                  <p:cNvPr id="78" name="Straight Connector 77">
                    <a:extLst>
                      <a:ext uri="{FF2B5EF4-FFF2-40B4-BE49-F238E27FC236}">
                        <a16:creationId xmlns:a16="http://schemas.microsoft.com/office/drawing/2014/main" id="{C1074CE6-6A98-D746-8891-2BFF063D04E1}"/>
                      </a:ext>
                    </a:extLst>
                  </p:cNvPr>
                  <p:cNvCxnSpPr>
                    <a:cxnSpLocks/>
                    <a:endCxn id="79" idx="2"/>
                  </p:cNvCxnSpPr>
                  <p:nvPr/>
                </p:nvCxnSpPr>
                <p:spPr>
                  <a:xfrm>
                    <a:off x="4738727" y="2508755"/>
                    <a:ext cx="346568" cy="346925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9" name="Smiley Face 78">
                    <a:extLst>
                      <a:ext uri="{FF2B5EF4-FFF2-40B4-BE49-F238E27FC236}">
                        <a16:creationId xmlns:a16="http://schemas.microsoft.com/office/drawing/2014/main" id="{91FD0472-1B1A-2840-B24F-6F4C7A5D92BE}"/>
                      </a:ext>
                    </a:extLst>
                  </p:cNvPr>
                  <p:cNvSpPr/>
                  <p:nvPr/>
                </p:nvSpPr>
                <p:spPr>
                  <a:xfrm>
                    <a:off x="5085295" y="2687953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833BD721-75AC-AA44-8546-3088E27F5588}"/>
                    </a:ext>
                  </a:extLst>
                </p:cNvPr>
                <p:cNvGrpSpPr/>
                <p:nvPr/>
              </p:nvGrpSpPr>
              <p:grpSpPr>
                <a:xfrm>
                  <a:off x="3805969" y="4991157"/>
                  <a:ext cx="1035083" cy="509654"/>
                  <a:chOff x="4826833" y="2667831"/>
                  <a:chExt cx="1035083" cy="509654"/>
                </a:xfrm>
              </p:grpSpPr>
              <p:cxnSp>
                <p:nvCxnSpPr>
                  <p:cNvPr id="76" name="Straight Connector 75">
                    <a:extLst>
                      <a:ext uri="{FF2B5EF4-FFF2-40B4-BE49-F238E27FC236}">
                        <a16:creationId xmlns:a16="http://schemas.microsoft.com/office/drawing/2014/main" id="{4E6DF390-2115-2944-85F2-8B702FDFC959}"/>
                      </a:ext>
                    </a:extLst>
                  </p:cNvPr>
                  <p:cNvCxnSpPr>
                    <a:cxnSpLocks/>
                    <a:endCxn id="77" idx="6"/>
                  </p:cNvCxnSpPr>
                  <p:nvPr/>
                </p:nvCxnSpPr>
                <p:spPr>
                  <a:xfrm flipH="1">
                    <a:off x="5215712" y="2667831"/>
                    <a:ext cx="646204" cy="3419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7" name="Smiley Face 76">
                    <a:extLst>
                      <a:ext uri="{FF2B5EF4-FFF2-40B4-BE49-F238E27FC236}">
                        <a16:creationId xmlns:a16="http://schemas.microsoft.com/office/drawing/2014/main" id="{8D794DEC-F366-EB44-90CE-E59284DE3B69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F654C6B1-8DC3-4143-AF66-5C7F87FEC02B}"/>
                    </a:ext>
                  </a:extLst>
                </p:cNvPr>
                <p:cNvGrpSpPr/>
                <p:nvPr/>
              </p:nvGrpSpPr>
              <p:grpSpPr>
                <a:xfrm>
                  <a:off x="3796843" y="4773908"/>
                  <a:ext cx="1029991" cy="335453"/>
                  <a:chOff x="4826833" y="2842032"/>
                  <a:chExt cx="1029991" cy="335453"/>
                </a:xfrm>
              </p:grpSpPr>
              <p:cxnSp>
                <p:nvCxnSpPr>
                  <p:cNvPr id="74" name="Straight Connector 73">
                    <a:extLst>
                      <a:ext uri="{FF2B5EF4-FFF2-40B4-BE49-F238E27FC236}">
                        <a16:creationId xmlns:a16="http://schemas.microsoft.com/office/drawing/2014/main" id="{B736079A-B948-0348-8907-D25253F3512C}"/>
                      </a:ext>
                    </a:extLst>
                  </p:cNvPr>
                  <p:cNvCxnSpPr>
                    <a:cxnSpLocks/>
                    <a:endCxn id="75" idx="6"/>
                  </p:cNvCxnSpPr>
                  <p:nvPr/>
                </p:nvCxnSpPr>
                <p:spPr>
                  <a:xfrm flipH="1">
                    <a:off x="5215712" y="2968022"/>
                    <a:ext cx="641112" cy="41737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5" name="Smiley Face 74">
                    <a:extLst>
                      <a:ext uri="{FF2B5EF4-FFF2-40B4-BE49-F238E27FC236}">
                        <a16:creationId xmlns:a16="http://schemas.microsoft.com/office/drawing/2014/main" id="{60F6B60D-6225-3946-B58D-AC0AB5818E5D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82D2AD0B-E5B1-B742-8525-62EB874C212C}"/>
                    </a:ext>
                  </a:extLst>
                </p:cNvPr>
                <p:cNvGrpSpPr/>
                <p:nvPr/>
              </p:nvGrpSpPr>
              <p:grpSpPr>
                <a:xfrm>
                  <a:off x="3916843" y="4390249"/>
                  <a:ext cx="836017" cy="377185"/>
                  <a:chOff x="4826833" y="2842032"/>
                  <a:chExt cx="836017" cy="377185"/>
                </a:xfrm>
              </p:grpSpPr>
              <p:cxnSp>
                <p:nvCxnSpPr>
                  <p:cNvPr id="72" name="Straight Connector 71">
                    <a:extLst>
                      <a:ext uri="{FF2B5EF4-FFF2-40B4-BE49-F238E27FC236}">
                        <a16:creationId xmlns:a16="http://schemas.microsoft.com/office/drawing/2014/main" id="{3C55663F-1DE7-A34D-B5EE-BD688A471D86}"/>
                      </a:ext>
                    </a:extLst>
                  </p:cNvPr>
                  <p:cNvCxnSpPr>
                    <a:cxnSpLocks/>
                    <a:endCxn id="73" idx="6"/>
                  </p:cNvCxnSpPr>
                  <p:nvPr/>
                </p:nvCxnSpPr>
                <p:spPr>
                  <a:xfrm flipH="1" flipV="1">
                    <a:off x="5215712" y="3009759"/>
                    <a:ext cx="447138" cy="20945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3" name="Smiley Face 72">
                    <a:extLst>
                      <a:ext uri="{FF2B5EF4-FFF2-40B4-BE49-F238E27FC236}">
                        <a16:creationId xmlns:a16="http://schemas.microsoft.com/office/drawing/2014/main" id="{9234600A-02A4-A745-98C9-D61F7C061DEE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DB929A1D-3E44-0B4C-AACE-B785E976470C}"/>
                    </a:ext>
                  </a:extLst>
                </p:cNvPr>
                <p:cNvGrpSpPr/>
                <p:nvPr/>
              </p:nvGrpSpPr>
              <p:grpSpPr>
                <a:xfrm>
                  <a:off x="4116076" y="4032232"/>
                  <a:ext cx="652317" cy="651276"/>
                  <a:chOff x="4826833" y="2842032"/>
                  <a:chExt cx="652317" cy="651276"/>
                </a:xfrm>
              </p:grpSpPr>
              <p:cxnSp>
                <p:nvCxnSpPr>
                  <p:cNvPr id="70" name="Straight Connector 69">
                    <a:extLst>
                      <a:ext uri="{FF2B5EF4-FFF2-40B4-BE49-F238E27FC236}">
                        <a16:creationId xmlns:a16="http://schemas.microsoft.com/office/drawing/2014/main" id="{DF19AD28-D855-984A-B3DA-AFBE90BED59B}"/>
                      </a:ext>
                    </a:extLst>
                  </p:cNvPr>
                  <p:cNvCxnSpPr>
                    <a:cxnSpLocks/>
                    <a:endCxn id="71" idx="4"/>
                  </p:cNvCxnSpPr>
                  <p:nvPr/>
                </p:nvCxnSpPr>
                <p:spPr>
                  <a:xfrm flipH="1" flipV="1">
                    <a:off x="5021273" y="3177485"/>
                    <a:ext cx="457877" cy="31582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Smiley Face 70">
                    <a:extLst>
                      <a:ext uri="{FF2B5EF4-FFF2-40B4-BE49-F238E27FC236}">
                        <a16:creationId xmlns:a16="http://schemas.microsoft.com/office/drawing/2014/main" id="{D8F1CB1C-9EAA-2C49-BE3F-858152D0554B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7" name="Group 66">
                  <a:extLst>
                    <a:ext uri="{FF2B5EF4-FFF2-40B4-BE49-F238E27FC236}">
                      <a16:creationId xmlns:a16="http://schemas.microsoft.com/office/drawing/2014/main" id="{33AD9E6B-0480-4D4F-95CE-3DCBE915C639}"/>
                    </a:ext>
                  </a:extLst>
                </p:cNvPr>
                <p:cNvGrpSpPr/>
                <p:nvPr/>
              </p:nvGrpSpPr>
              <p:grpSpPr>
                <a:xfrm>
                  <a:off x="4491972" y="3783262"/>
                  <a:ext cx="503720" cy="785099"/>
                  <a:chOff x="4826833" y="2842032"/>
                  <a:chExt cx="503720" cy="785099"/>
                </a:xfrm>
              </p:grpSpPr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FF71FAC0-6CC6-124B-91DB-D7AD615421E9}"/>
                      </a:ext>
                    </a:extLst>
                  </p:cNvPr>
                  <p:cNvCxnSpPr>
                    <a:cxnSpLocks/>
                    <a:endCxn id="69" idx="4"/>
                  </p:cNvCxnSpPr>
                  <p:nvPr/>
                </p:nvCxnSpPr>
                <p:spPr>
                  <a:xfrm flipH="1" flipV="1">
                    <a:off x="5021273" y="3177485"/>
                    <a:ext cx="309280" cy="449646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" name="Smiley Face 68">
                    <a:extLst>
                      <a:ext uri="{FF2B5EF4-FFF2-40B4-BE49-F238E27FC236}">
                        <a16:creationId xmlns:a16="http://schemas.microsoft.com/office/drawing/2014/main" id="{4251C3ED-137E-5B46-8782-6B4C6D98ECFC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32E2AD3-3C40-C246-B642-8F9409E3C472}"/>
                  </a:ext>
                </a:extLst>
              </p:cNvPr>
              <p:cNvGrpSpPr/>
              <p:nvPr/>
            </p:nvGrpSpPr>
            <p:grpSpPr>
              <a:xfrm>
                <a:off x="5468054" y="1643271"/>
                <a:ext cx="2513507" cy="2092743"/>
                <a:chOff x="3662103" y="3683975"/>
                <a:chExt cx="2513507" cy="2092743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C0AF2C4F-FC85-8447-8BD9-825738CD2250}"/>
                    </a:ext>
                  </a:extLst>
                </p:cNvPr>
                <p:cNvSpPr/>
                <p:nvPr/>
              </p:nvSpPr>
              <p:spPr>
                <a:xfrm>
                  <a:off x="4383937" y="3683975"/>
                  <a:ext cx="10779" cy="1082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45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473AD855-4968-BF49-8D13-EB3C8D3FD683}"/>
                    </a:ext>
                  </a:extLst>
                </p:cNvPr>
                <p:cNvSpPr/>
                <p:nvPr/>
              </p:nvSpPr>
              <p:spPr>
                <a:xfrm>
                  <a:off x="3662103" y="3716899"/>
                  <a:ext cx="10779" cy="1082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45"/>
                </a:p>
              </p:txBody>
            </p:sp>
            <p:pic>
              <p:nvPicPr>
                <p:cNvPr id="22" name="Picture 2" descr="Image result for router icon">
                  <a:extLst>
                    <a:ext uri="{FF2B5EF4-FFF2-40B4-BE49-F238E27FC236}">
                      <a16:creationId xmlns:a16="http://schemas.microsoft.com/office/drawing/2014/main" id="{77B83018-B8D7-0C40-91CE-E100A0A199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8710" y="4559677"/>
                  <a:ext cx="884328" cy="5906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AutoShape 2" descr="digital thermometer, medical accessories, mercury thermometer, temperature, thermometer icon">
                  <a:extLst>
                    <a:ext uri="{FF2B5EF4-FFF2-40B4-BE49-F238E27FC236}">
                      <a16:creationId xmlns:a16="http://schemas.microsoft.com/office/drawing/2014/main" id="{E306878D-CDB3-E248-A3D0-5371412EE7FA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939215" y="4139850"/>
                  <a:ext cx="99642" cy="1000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4F9430C0-4780-0641-A3F7-598F9364286A}"/>
                    </a:ext>
                  </a:extLst>
                </p:cNvPr>
                <p:cNvGrpSpPr/>
                <p:nvPr/>
              </p:nvGrpSpPr>
              <p:grpSpPr>
                <a:xfrm>
                  <a:off x="4978304" y="4991157"/>
                  <a:ext cx="388879" cy="677831"/>
                  <a:chOff x="4826833" y="2499654"/>
                  <a:chExt cx="388879" cy="677831"/>
                </a:xfrm>
              </p:grpSpPr>
              <p:cxnSp>
                <p:nvCxnSpPr>
                  <p:cNvPr id="52" name="Straight Connector 51">
                    <a:extLst>
                      <a:ext uri="{FF2B5EF4-FFF2-40B4-BE49-F238E27FC236}">
                        <a16:creationId xmlns:a16="http://schemas.microsoft.com/office/drawing/2014/main" id="{85F8FB5E-0A54-E74C-B21F-B3771D6F5C8C}"/>
                      </a:ext>
                    </a:extLst>
                  </p:cNvPr>
                  <p:cNvCxnSpPr>
                    <a:cxnSpLocks/>
                    <a:endCxn id="53" idx="0"/>
                  </p:cNvCxnSpPr>
                  <p:nvPr/>
                </p:nvCxnSpPr>
                <p:spPr>
                  <a:xfrm flipH="1">
                    <a:off x="5021273" y="2499654"/>
                    <a:ext cx="16502" cy="34237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3" name="Smiley Face 52">
                    <a:extLst>
                      <a:ext uri="{FF2B5EF4-FFF2-40B4-BE49-F238E27FC236}">
                        <a16:creationId xmlns:a16="http://schemas.microsoft.com/office/drawing/2014/main" id="{22C8149A-2BB9-F246-8496-E3D467A4E8C6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18811663-012F-7B44-9F4C-3F6C3DAF64D2}"/>
                    </a:ext>
                  </a:extLst>
                </p:cNvPr>
                <p:cNvGrpSpPr/>
                <p:nvPr/>
              </p:nvGrpSpPr>
              <p:grpSpPr>
                <a:xfrm>
                  <a:off x="4440438" y="5038893"/>
                  <a:ext cx="526737" cy="709846"/>
                  <a:chOff x="4826833" y="2467639"/>
                  <a:chExt cx="526737" cy="709846"/>
                </a:xfrm>
              </p:grpSpPr>
              <p:cxnSp>
                <p:nvCxnSpPr>
                  <p:cNvPr id="50" name="Straight Connector 49">
                    <a:extLst>
                      <a:ext uri="{FF2B5EF4-FFF2-40B4-BE49-F238E27FC236}">
                        <a16:creationId xmlns:a16="http://schemas.microsoft.com/office/drawing/2014/main" id="{F75D7C7C-523E-284F-974B-657CCB8B39A0}"/>
                      </a:ext>
                    </a:extLst>
                  </p:cNvPr>
                  <p:cNvCxnSpPr>
                    <a:cxnSpLocks/>
                    <a:endCxn id="51" idx="0"/>
                  </p:cNvCxnSpPr>
                  <p:nvPr/>
                </p:nvCxnSpPr>
                <p:spPr>
                  <a:xfrm flipH="1">
                    <a:off x="5021273" y="2467639"/>
                    <a:ext cx="332297" cy="37439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1" name="Smiley Face 50">
                    <a:extLst>
                      <a:ext uri="{FF2B5EF4-FFF2-40B4-BE49-F238E27FC236}">
                        <a16:creationId xmlns:a16="http://schemas.microsoft.com/office/drawing/2014/main" id="{BA10933C-D95B-A743-9A03-6E7CB1EF435B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28300C33-F4E3-E945-96A9-75424B0DA08E}"/>
                    </a:ext>
                  </a:extLst>
                </p:cNvPr>
                <p:cNvGrpSpPr/>
                <p:nvPr/>
              </p:nvGrpSpPr>
              <p:grpSpPr>
                <a:xfrm>
                  <a:off x="4952209" y="3744331"/>
                  <a:ext cx="388879" cy="815346"/>
                  <a:chOff x="4826833" y="2842032"/>
                  <a:chExt cx="388879" cy="815346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F9510B27-92E3-1A4F-A706-365A7DE66BDC}"/>
                      </a:ext>
                    </a:extLst>
                  </p:cNvPr>
                  <p:cNvCxnSpPr>
                    <a:cxnSpLocks/>
                    <a:stCxn id="22" idx="0"/>
                    <a:endCxn id="49" idx="4"/>
                  </p:cNvCxnSpPr>
                  <p:nvPr/>
                </p:nvCxnSpPr>
                <p:spPr>
                  <a:xfrm flipV="1">
                    <a:off x="4975498" y="3177485"/>
                    <a:ext cx="45775" cy="47989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9" name="Smiley Face 48">
                    <a:extLst>
                      <a:ext uri="{FF2B5EF4-FFF2-40B4-BE49-F238E27FC236}">
                        <a16:creationId xmlns:a16="http://schemas.microsoft.com/office/drawing/2014/main" id="{3DE530A5-4DCF-554D-A6A9-1FB32075E272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3AA50E5A-F96E-B14C-B5BD-6E02537F470F}"/>
                    </a:ext>
                  </a:extLst>
                </p:cNvPr>
                <p:cNvGrpSpPr/>
                <p:nvPr/>
              </p:nvGrpSpPr>
              <p:grpSpPr>
                <a:xfrm>
                  <a:off x="5368729" y="5005721"/>
                  <a:ext cx="395002" cy="770997"/>
                  <a:chOff x="4820710" y="2406488"/>
                  <a:chExt cx="395002" cy="770997"/>
                </a:xfrm>
              </p:grpSpPr>
              <p:cxnSp>
                <p:nvCxnSpPr>
                  <p:cNvPr id="46" name="Straight Connector 45">
                    <a:extLst>
                      <a:ext uri="{FF2B5EF4-FFF2-40B4-BE49-F238E27FC236}">
                        <a16:creationId xmlns:a16="http://schemas.microsoft.com/office/drawing/2014/main" id="{72936B1E-E3A1-B84B-B7DA-164A4393E82F}"/>
                      </a:ext>
                    </a:extLst>
                  </p:cNvPr>
                  <p:cNvCxnSpPr>
                    <a:cxnSpLocks/>
                    <a:endCxn id="47" idx="0"/>
                  </p:cNvCxnSpPr>
                  <p:nvPr/>
                </p:nvCxnSpPr>
                <p:spPr>
                  <a:xfrm>
                    <a:off x="4820710" y="2406488"/>
                    <a:ext cx="200563" cy="4355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7" name="Smiley Face 46">
                    <a:extLst>
                      <a:ext uri="{FF2B5EF4-FFF2-40B4-BE49-F238E27FC236}">
                        <a16:creationId xmlns:a16="http://schemas.microsoft.com/office/drawing/2014/main" id="{4D4DBF8F-8DBF-BC46-8D2E-9FFDBBCAF78D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506E0793-D3E1-D942-9FFA-E4008BBEFC2D}"/>
                    </a:ext>
                  </a:extLst>
                </p:cNvPr>
                <p:cNvGrpSpPr/>
                <p:nvPr/>
              </p:nvGrpSpPr>
              <p:grpSpPr>
                <a:xfrm>
                  <a:off x="5440163" y="4940261"/>
                  <a:ext cx="735447" cy="514651"/>
                  <a:chOff x="4738727" y="2508755"/>
                  <a:chExt cx="735447" cy="514651"/>
                </a:xfrm>
              </p:grpSpPr>
              <p:cxnSp>
                <p:nvCxnSpPr>
                  <p:cNvPr id="44" name="Straight Connector 43">
                    <a:extLst>
                      <a:ext uri="{FF2B5EF4-FFF2-40B4-BE49-F238E27FC236}">
                        <a16:creationId xmlns:a16="http://schemas.microsoft.com/office/drawing/2014/main" id="{735E8019-D3D9-0041-8BB9-724C05FFFB1E}"/>
                      </a:ext>
                    </a:extLst>
                  </p:cNvPr>
                  <p:cNvCxnSpPr>
                    <a:cxnSpLocks/>
                    <a:endCxn id="45" idx="2"/>
                  </p:cNvCxnSpPr>
                  <p:nvPr/>
                </p:nvCxnSpPr>
                <p:spPr>
                  <a:xfrm>
                    <a:off x="4738727" y="2508755"/>
                    <a:ext cx="346568" cy="346925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Smiley Face 44">
                    <a:extLst>
                      <a:ext uri="{FF2B5EF4-FFF2-40B4-BE49-F238E27FC236}">
                        <a16:creationId xmlns:a16="http://schemas.microsoft.com/office/drawing/2014/main" id="{80CF7633-4CCE-A048-A362-0C57CC7605DF}"/>
                      </a:ext>
                    </a:extLst>
                  </p:cNvPr>
                  <p:cNvSpPr/>
                  <p:nvPr/>
                </p:nvSpPr>
                <p:spPr>
                  <a:xfrm>
                    <a:off x="5085295" y="2687953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9C8BA25-A267-2441-B821-1109F6B1ACDA}"/>
                    </a:ext>
                  </a:extLst>
                </p:cNvPr>
                <p:cNvGrpSpPr/>
                <p:nvPr/>
              </p:nvGrpSpPr>
              <p:grpSpPr>
                <a:xfrm>
                  <a:off x="3805969" y="4991157"/>
                  <a:ext cx="1035083" cy="509654"/>
                  <a:chOff x="4826833" y="2667831"/>
                  <a:chExt cx="1035083" cy="509654"/>
                </a:xfrm>
              </p:grpSpPr>
              <p:cxnSp>
                <p:nvCxnSpPr>
                  <p:cNvPr id="42" name="Straight Connector 41">
                    <a:extLst>
                      <a:ext uri="{FF2B5EF4-FFF2-40B4-BE49-F238E27FC236}">
                        <a16:creationId xmlns:a16="http://schemas.microsoft.com/office/drawing/2014/main" id="{04F4D736-2F58-E44E-AAF1-2746865C12EA}"/>
                      </a:ext>
                    </a:extLst>
                  </p:cNvPr>
                  <p:cNvCxnSpPr>
                    <a:cxnSpLocks/>
                    <a:endCxn id="43" idx="6"/>
                  </p:cNvCxnSpPr>
                  <p:nvPr/>
                </p:nvCxnSpPr>
                <p:spPr>
                  <a:xfrm flipH="1">
                    <a:off x="5215712" y="2667831"/>
                    <a:ext cx="646204" cy="3419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Smiley Face 42">
                    <a:extLst>
                      <a:ext uri="{FF2B5EF4-FFF2-40B4-BE49-F238E27FC236}">
                        <a16:creationId xmlns:a16="http://schemas.microsoft.com/office/drawing/2014/main" id="{6B3B789D-D190-024E-9913-D97047FB1B08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E7BCDE74-9D16-5449-9C69-D909EF142D4F}"/>
                    </a:ext>
                  </a:extLst>
                </p:cNvPr>
                <p:cNvGrpSpPr/>
                <p:nvPr/>
              </p:nvGrpSpPr>
              <p:grpSpPr>
                <a:xfrm>
                  <a:off x="3796843" y="4773908"/>
                  <a:ext cx="1029991" cy="335453"/>
                  <a:chOff x="4826833" y="2842032"/>
                  <a:chExt cx="1029991" cy="335453"/>
                </a:xfrm>
              </p:grpSpPr>
              <p:cxnSp>
                <p:nvCxnSpPr>
                  <p:cNvPr id="40" name="Straight Connector 39">
                    <a:extLst>
                      <a:ext uri="{FF2B5EF4-FFF2-40B4-BE49-F238E27FC236}">
                        <a16:creationId xmlns:a16="http://schemas.microsoft.com/office/drawing/2014/main" id="{9D9A6C8C-C7D0-5648-BA0D-372C2C23A597}"/>
                      </a:ext>
                    </a:extLst>
                  </p:cNvPr>
                  <p:cNvCxnSpPr>
                    <a:cxnSpLocks/>
                    <a:endCxn id="41" idx="6"/>
                  </p:cNvCxnSpPr>
                  <p:nvPr/>
                </p:nvCxnSpPr>
                <p:spPr>
                  <a:xfrm flipH="1">
                    <a:off x="5215712" y="2968022"/>
                    <a:ext cx="641112" cy="41737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1" name="Smiley Face 40">
                    <a:extLst>
                      <a:ext uri="{FF2B5EF4-FFF2-40B4-BE49-F238E27FC236}">
                        <a16:creationId xmlns:a16="http://schemas.microsoft.com/office/drawing/2014/main" id="{E39A58F6-EBDC-EF42-AFCA-0D73150471D8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F2FC833B-57A5-554E-93C3-560B7EBFE1E5}"/>
                    </a:ext>
                  </a:extLst>
                </p:cNvPr>
                <p:cNvGrpSpPr/>
                <p:nvPr/>
              </p:nvGrpSpPr>
              <p:grpSpPr>
                <a:xfrm>
                  <a:off x="3916843" y="4390249"/>
                  <a:ext cx="836017" cy="377185"/>
                  <a:chOff x="4826833" y="2842032"/>
                  <a:chExt cx="836017" cy="377185"/>
                </a:xfrm>
              </p:grpSpPr>
              <p:cxnSp>
                <p:nvCxnSpPr>
                  <p:cNvPr id="38" name="Straight Connector 37">
                    <a:extLst>
                      <a:ext uri="{FF2B5EF4-FFF2-40B4-BE49-F238E27FC236}">
                        <a16:creationId xmlns:a16="http://schemas.microsoft.com/office/drawing/2014/main" id="{0D44F713-5941-C843-8401-33145A2F59EB}"/>
                      </a:ext>
                    </a:extLst>
                  </p:cNvPr>
                  <p:cNvCxnSpPr>
                    <a:cxnSpLocks/>
                    <a:endCxn id="39" idx="6"/>
                  </p:cNvCxnSpPr>
                  <p:nvPr/>
                </p:nvCxnSpPr>
                <p:spPr>
                  <a:xfrm flipH="1" flipV="1">
                    <a:off x="5215712" y="3009759"/>
                    <a:ext cx="447138" cy="20945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Smiley Face 38">
                    <a:extLst>
                      <a:ext uri="{FF2B5EF4-FFF2-40B4-BE49-F238E27FC236}">
                        <a16:creationId xmlns:a16="http://schemas.microsoft.com/office/drawing/2014/main" id="{2BA9B213-DEE8-3340-B93A-F3B64A71862C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66E1A686-4336-7449-822E-350D8AF2CAC7}"/>
                    </a:ext>
                  </a:extLst>
                </p:cNvPr>
                <p:cNvGrpSpPr/>
                <p:nvPr/>
              </p:nvGrpSpPr>
              <p:grpSpPr>
                <a:xfrm>
                  <a:off x="4116076" y="4032232"/>
                  <a:ext cx="652317" cy="651276"/>
                  <a:chOff x="4826833" y="2842032"/>
                  <a:chExt cx="652317" cy="651276"/>
                </a:xfrm>
              </p:grpSpPr>
              <p:cxnSp>
                <p:nvCxnSpPr>
                  <p:cNvPr id="36" name="Straight Connector 35">
                    <a:extLst>
                      <a:ext uri="{FF2B5EF4-FFF2-40B4-BE49-F238E27FC236}">
                        <a16:creationId xmlns:a16="http://schemas.microsoft.com/office/drawing/2014/main" id="{E65016A8-31F1-C94E-80A3-1AF7C02A8FB9}"/>
                      </a:ext>
                    </a:extLst>
                  </p:cNvPr>
                  <p:cNvCxnSpPr>
                    <a:cxnSpLocks/>
                    <a:endCxn id="37" idx="4"/>
                  </p:cNvCxnSpPr>
                  <p:nvPr/>
                </p:nvCxnSpPr>
                <p:spPr>
                  <a:xfrm flipH="1" flipV="1">
                    <a:off x="5021273" y="3177485"/>
                    <a:ext cx="457877" cy="31582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Smiley Face 36">
                    <a:extLst>
                      <a:ext uri="{FF2B5EF4-FFF2-40B4-BE49-F238E27FC236}">
                        <a16:creationId xmlns:a16="http://schemas.microsoft.com/office/drawing/2014/main" id="{03F4A127-8108-6744-8F2C-744E10772760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1E380A49-4F22-7D41-8F02-D50D4906B80F}"/>
                    </a:ext>
                  </a:extLst>
                </p:cNvPr>
                <p:cNvGrpSpPr/>
                <p:nvPr/>
              </p:nvGrpSpPr>
              <p:grpSpPr>
                <a:xfrm>
                  <a:off x="4491972" y="3783262"/>
                  <a:ext cx="503720" cy="785099"/>
                  <a:chOff x="4826833" y="2842032"/>
                  <a:chExt cx="503720" cy="785099"/>
                </a:xfrm>
              </p:grpSpPr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910A17C0-150D-9B4A-B8BF-86BC12C0CF73}"/>
                      </a:ext>
                    </a:extLst>
                  </p:cNvPr>
                  <p:cNvCxnSpPr>
                    <a:cxnSpLocks/>
                    <a:endCxn id="35" idx="4"/>
                  </p:cNvCxnSpPr>
                  <p:nvPr/>
                </p:nvCxnSpPr>
                <p:spPr>
                  <a:xfrm flipH="1" flipV="1">
                    <a:off x="5021273" y="3177485"/>
                    <a:ext cx="309280" cy="449646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5" name="Smiley Face 34">
                    <a:extLst>
                      <a:ext uri="{FF2B5EF4-FFF2-40B4-BE49-F238E27FC236}">
                        <a16:creationId xmlns:a16="http://schemas.microsoft.com/office/drawing/2014/main" id="{9F0EEDDA-0F48-5641-A8FC-0DA431092393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8" name="Cloud 17">
                <a:extLst>
                  <a:ext uri="{FF2B5EF4-FFF2-40B4-BE49-F238E27FC236}">
                    <a16:creationId xmlns:a16="http://schemas.microsoft.com/office/drawing/2014/main" id="{19852F3D-67F0-AB46-81C0-099CC2ADF867}"/>
                  </a:ext>
                </a:extLst>
              </p:cNvPr>
              <p:cNvSpPr/>
              <p:nvPr/>
            </p:nvSpPr>
            <p:spPr>
              <a:xfrm>
                <a:off x="4407108" y="1159995"/>
                <a:ext cx="4445418" cy="5150864"/>
              </a:xfrm>
              <a:prstGeom prst="cloud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pic>
            <p:nvPicPr>
              <p:cNvPr id="19" name="Picture 2" descr="Image result for router icon">
                <a:extLst>
                  <a:ext uri="{FF2B5EF4-FFF2-40B4-BE49-F238E27FC236}">
                    <a16:creationId xmlns:a16="http://schemas.microsoft.com/office/drawing/2014/main" id="{DE4D582A-B724-BD4C-B404-887DECA759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9397" y="3678290"/>
                <a:ext cx="884328" cy="59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C469BB14-5B4D-3542-B32D-D261AE68FEE8}"/>
                </a:ext>
              </a:extLst>
            </p:cNvPr>
            <p:cNvSpPr/>
            <p:nvPr/>
          </p:nvSpPr>
          <p:spPr>
            <a:xfrm>
              <a:off x="8785026" y="3228661"/>
              <a:ext cx="1784707" cy="1327348"/>
            </a:xfrm>
            <a:prstGeom prst="cloud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48D3B9E-4BC4-C842-9A1B-B8D2D77CEEC3}"/>
                </a:ext>
              </a:extLst>
            </p:cNvPr>
            <p:cNvSpPr txBox="1"/>
            <p:nvPr/>
          </p:nvSpPr>
          <p:spPr>
            <a:xfrm>
              <a:off x="8885937" y="3678017"/>
              <a:ext cx="1582882" cy="58542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>
                <a:defRPr/>
              </a:pPr>
              <a:r>
                <a:rPr lang="en-US" sz="2000" dirty="0"/>
                <a:t>Internet</a:t>
              </a:r>
            </a:p>
          </p:txBody>
        </p:sp>
        <p:pic>
          <p:nvPicPr>
            <p:cNvPr id="12" name="Picture 2" descr="Image result for router icon">
              <a:extLst>
                <a:ext uri="{FF2B5EF4-FFF2-40B4-BE49-F238E27FC236}">
                  <a16:creationId xmlns:a16="http://schemas.microsoft.com/office/drawing/2014/main" id="{7EAF7BD6-662D-F34E-BCF3-1250030FCF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433" y="3652750"/>
              <a:ext cx="884328" cy="5906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4" name="Picture 2" descr="🤔 Thinking Face Emoji">
            <a:extLst>
              <a:ext uri="{FF2B5EF4-FFF2-40B4-BE49-F238E27FC236}">
                <a16:creationId xmlns:a16="http://schemas.microsoft.com/office/drawing/2014/main" id="{186A5616-6696-DA4C-B280-43D935558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96" y="2570249"/>
            <a:ext cx="1052241" cy="10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ounded Rectangular Callout 87">
            <a:extLst>
              <a:ext uri="{FF2B5EF4-FFF2-40B4-BE49-F238E27FC236}">
                <a16:creationId xmlns:a16="http://schemas.microsoft.com/office/drawing/2014/main" id="{2E7429AE-065C-D544-8EED-310DAD3F54F5}"/>
              </a:ext>
            </a:extLst>
          </p:cNvPr>
          <p:cNvSpPr/>
          <p:nvPr/>
        </p:nvSpPr>
        <p:spPr>
          <a:xfrm>
            <a:off x="8182110" y="2258284"/>
            <a:ext cx="3574170" cy="1212116"/>
          </a:xfrm>
          <a:prstGeom prst="wedgeRoundRectCallout">
            <a:avLst>
              <a:gd name="adj1" fmla="val -85087"/>
              <a:gd name="adj2" fmla="val 165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zh-CN" sz="2800" dirty="0"/>
              <a:t>DDoS:</a:t>
            </a:r>
          </a:p>
          <a:p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b="1" i="1" dirty="0"/>
              <a:t>Source</a:t>
            </a:r>
            <a:r>
              <a:rPr lang="zh-CN" altLang="en-US" b="1" i="1" dirty="0"/>
              <a:t> </a:t>
            </a:r>
            <a:r>
              <a:rPr lang="en-US" altLang="zh-CN" b="1" i="1" dirty="0"/>
              <a:t>IPs</a:t>
            </a:r>
            <a:r>
              <a:rPr lang="zh-CN" altLang="en-US" b="1" i="1" dirty="0"/>
              <a:t> </a:t>
            </a:r>
            <a:r>
              <a:rPr lang="en-US" altLang="zh-CN" dirty="0"/>
              <a:t>sending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particular</a:t>
            </a:r>
            <a:r>
              <a:rPr lang="zh-CN" altLang="en-US" dirty="0"/>
              <a:t> </a:t>
            </a:r>
            <a:r>
              <a:rPr lang="en-US" altLang="zh-CN" b="1" dirty="0"/>
              <a:t>Destination</a:t>
            </a:r>
            <a:r>
              <a:rPr lang="zh-CN" altLang="en-US" b="1" dirty="0"/>
              <a:t> </a:t>
            </a:r>
            <a:r>
              <a:rPr lang="en-US" altLang="zh-CN" b="1" dirty="0"/>
              <a:t>IP</a:t>
            </a:r>
            <a:r>
              <a:rPr lang="en-US" altLang="zh-CN" dirty="0"/>
              <a:t>?</a:t>
            </a:r>
            <a:r>
              <a:rPr lang="zh-CN" altLang="en-US" dirty="0"/>
              <a:t>  </a:t>
            </a:r>
            <a:endParaRPr lang="en-US" dirty="0"/>
          </a:p>
        </p:txBody>
      </p:sp>
      <p:sp>
        <p:nvSpPr>
          <p:cNvPr id="90" name="Rounded Rectangular Callout 89">
            <a:extLst>
              <a:ext uri="{FF2B5EF4-FFF2-40B4-BE49-F238E27FC236}">
                <a16:creationId xmlns:a16="http://schemas.microsoft.com/office/drawing/2014/main" id="{9E6A4C82-5A9C-7245-8686-EE15CDDA1C80}"/>
              </a:ext>
            </a:extLst>
          </p:cNvPr>
          <p:cNvSpPr/>
          <p:nvPr/>
        </p:nvSpPr>
        <p:spPr>
          <a:xfrm>
            <a:off x="8364504" y="4659217"/>
            <a:ext cx="3342033" cy="852942"/>
          </a:xfrm>
          <a:prstGeom prst="wedgeRoundRectCallout">
            <a:avLst>
              <a:gd name="adj1" fmla="val -17068"/>
              <a:gd name="adj2" fmla="val -14256"/>
              <a:gd name="adj3" fmla="val 16667"/>
            </a:avLst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dirty="0"/>
              <a:t>Select</a:t>
            </a:r>
            <a:r>
              <a:rPr lang="zh-CN" altLang="en-US" sz="2800" dirty="0"/>
              <a:t> </a:t>
            </a:r>
            <a:r>
              <a:rPr lang="en-US" altLang="zh-CN" sz="2800" i="1" dirty="0" err="1">
                <a:solidFill>
                  <a:srgbClr val="FF0000"/>
                </a:solidFill>
              </a:rPr>
              <a:t>DstIP</a:t>
            </a:r>
            <a:r>
              <a:rPr lang="zh-CN" altLang="en-US" sz="2800" dirty="0"/>
              <a:t> </a:t>
            </a:r>
            <a:r>
              <a:rPr lang="en-US" altLang="zh-CN" sz="2800" dirty="0"/>
              <a:t>where</a:t>
            </a:r>
            <a:r>
              <a:rPr lang="zh-CN" altLang="en-US" sz="2800" dirty="0"/>
              <a:t> </a:t>
            </a:r>
            <a:r>
              <a:rPr lang="en-US" altLang="zh-CN" sz="2800" dirty="0"/>
              <a:t>distinct(</a:t>
            </a:r>
            <a:r>
              <a:rPr lang="en-US" altLang="zh-CN" sz="2800" i="1" dirty="0" err="1">
                <a:solidFill>
                  <a:srgbClr val="7030A0"/>
                </a:solidFill>
              </a:rPr>
              <a:t>SrcIP</a:t>
            </a:r>
            <a:r>
              <a:rPr lang="en-US" altLang="zh-CN" sz="2800" dirty="0"/>
              <a:t>)&gt;</a:t>
            </a:r>
            <a:r>
              <a:rPr lang="en-US" altLang="zh-CN" sz="2800" dirty="0">
                <a:solidFill>
                  <a:srgbClr val="00B0F0"/>
                </a:solidFill>
              </a:rPr>
              <a:t>1000</a:t>
            </a:r>
          </a:p>
        </p:txBody>
      </p:sp>
      <p:sp>
        <p:nvSpPr>
          <p:cNvPr id="91" name="Rounded Rectangular Callout 90">
            <a:extLst>
              <a:ext uri="{FF2B5EF4-FFF2-40B4-BE49-F238E27FC236}">
                <a16:creationId xmlns:a16="http://schemas.microsoft.com/office/drawing/2014/main" id="{3F05A97B-8D63-AA43-B405-BF643896E255}"/>
              </a:ext>
            </a:extLst>
          </p:cNvPr>
          <p:cNvSpPr/>
          <p:nvPr/>
        </p:nvSpPr>
        <p:spPr>
          <a:xfrm>
            <a:off x="9163456" y="4071958"/>
            <a:ext cx="805739" cy="468000"/>
          </a:xfrm>
          <a:prstGeom prst="wedgeRoundRectCallout">
            <a:avLst>
              <a:gd name="adj1" fmla="val 12673"/>
              <a:gd name="adj2" fmla="val 93115"/>
              <a:gd name="adj3" fmla="val 16667"/>
            </a:avLst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i="1" dirty="0">
                <a:solidFill>
                  <a:srgbClr val="FF0000"/>
                </a:solidFill>
              </a:rPr>
              <a:t>Key</a:t>
            </a:r>
            <a:endParaRPr lang="en-US" altLang="zh-CN" sz="2800" dirty="0">
              <a:solidFill>
                <a:srgbClr val="00B0F0"/>
              </a:solidFill>
            </a:endParaRPr>
          </a:p>
        </p:txBody>
      </p:sp>
      <p:sp>
        <p:nvSpPr>
          <p:cNvPr id="92" name="Rounded Rectangular Callout 91">
            <a:extLst>
              <a:ext uri="{FF2B5EF4-FFF2-40B4-BE49-F238E27FC236}">
                <a16:creationId xmlns:a16="http://schemas.microsoft.com/office/drawing/2014/main" id="{A5EF2723-9375-4B42-869C-028DB5114E26}"/>
              </a:ext>
            </a:extLst>
          </p:cNvPr>
          <p:cNvSpPr/>
          <p:nvPr/>
        </p:nvSpPr>
        <p:spPr>
          <a:xfrm>
            <a:off x="8193873" y="5647395"/>
            <a:ext cx="1665209" cy="468000"/>
          </a:xfrm>
          <a:prstGeom prst="wedgeRoundRectCallout">
            <a:avLst>
              <a:gd name="adj1" fmla="val 42162"/>
              <a:gd name="adj2" fmla="val -89882"/>
              <a:gd name="adj3" fmla="val 16667"/>
            </a:avLst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i="1" dirty="0">
                <a:solidFill>
                  <a:srgbClr val="7030A0"/>
                </a:solidFill>
              </a:rPr>
              <a:t>Attribute</a:t>
            </a:r>
            <a:endParaRPr lang="en-US" altLang="zh-CN" sz="2800" dirty="0">
              <a:solidFill>
                <a:srgbClr val="00B0F0"/>
              </a:solidFill>
            </a:endParaRPr>
          </a:p>
        </p:txBody>
      </p:sp>
      <p:sp>
        <p:nvSpPr>
          <p:cNvPr id="93" name="Rounded Rectangular Callout 92">
            <a:extLst>
              <a:ext uri="{FF2B5EF4-FFF2-40B4-BE49-F238E27FC236}">
                <a16:creationId xmlns:a16="http://schemas.microsoft.com/office/drawing/2014/main" id="{4F6D5213-5CD6-D14A-8C29-38FB2157A93B}"/>
              </a:ext>
            </a:extLst>
          </p:cNvPr>
          <p:cNvSpPr/>
          <p:nvPr/>
        </p:nvSpPr>
        <p:spPr>
          <a:xfrm>
            <a:off x="10023974" y="5648826"/>
            <a:ext cx="1756397" cy="468000"/>
          </a:xfrm>
          <a:prstGeom prst="wedgeRoundRectCallout">
            <a:avLst>
              <a:gd name="adj1" fmla="val 4636"/>
              <a:gd name="adj2" fmla="val -94941"/>
              <a:gd name="adj3" fmla="val 16667"/>
            </a:avLst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00B0F0"/>
                </a:solidFill>
              </a:rPr>
              <a:t>Threshold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B4FBF1-CF28-CD4B-26BF-39802297CAD4}"/>
              </a:ext>
            </a:extLst>
          </p:cNvPr>
          <p:cNvSpPr/>
          <p:nvPr/>
        </p:nvSpPr>
        <p:spPr>
          <a:xfrm>
            <a:off x="3520974" y="5020338"/>
            <a:ext cx="3696311" cy="17431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400" dirty="0"/>
              <a:t>Strawman</a:t>
            </a:r>
            <a:r>
              <a:rPr lang="zh-CN" altLang="en-US" sz="2400" dirty="0"/>
              <a:t> </a:t>
            </a:r>
            <a:r>
              <a:rPr lang="en-US" altLang="zh-CN" sz="2400" dirty="0"/>
              <a:t>solution:</a:t>
            </a:r>
            <a:br>
              <a:rPr lang="en-US" altLang="zh-CN" sz="2400" dirty="0"/>
            </a:br>
            <a:r>
              <a:rPr lang="en-US" altLang="zh-CN" sz="2400" dirty="0"/>
              <a:t>1.</a:t>
            </a:r>
            <a:r>
              <a:rPr lang="zh-CN" altLang="en-US" sz="2400" dirty="0"/>
              <a:t> </a:t>
            </a:r>
            <a:r>
              <a:rPr lang="en-US" altLang="zh-CN" sz="2400" dirty="0"/>
              <a:t>Write</a:t>
            </a:r>
            <a:r>
              <a:rPr lang="zh-CN" altLang="en-US" sz="2400" dirty="0"/>
              <a:t> </a:t>
            </a:r>
            <a:r>
              <a:rPr lang="en-US" altLang="zh-CN" sz="2400" dirty="0"/>
              <a:t>down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list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i="1" dirty="0" err="1">
                <a:solidFill>
                  <a:srgbClr val="7030A0"/>
                </a:solidFill>
              </a:rPr>
              <a:t>SrcIP</a:t>
            </a:r>
            <a:r>
              <a:rPr lang="en-US" altLang="zh-CN" sz="2400" dirty="0">
                <a:solidFill>
                  <a:schemeClr val="tx1"/>
                </a:solidFill>
              </a:rPr>
              <a:t>? </a:t>
            </a:r>
          </a:p>
          <a:p>
            <a:r>
              <a:rPr lang="zh-CN" altLang="en-US" sz="2400" dirty="0">
                <a:solidFill>
                  <a:schemeClr val="tx1"/>
                </a:solidFill>
              </a:rPr>
              <a:t>   </a:t>
            </a:r>
            <a:r>
              <a:rPr lang="en-US" altLang="zh-CN" sz="2400" dirty="0">
                <a:solidFill>
                  <a:srgbClr val="7030A0"/>
                </a:solidFill>
              </a:rPr>
              <a:t>5.x.x.x,</a:t>
            </a:r>
            <a:r>
              <a:rPr lang="zh-CN" altLang="en-US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>
                <a:solidFill>
                  <a:srgbClr val="7030A0"/>
                </a:solidFill>
              </a:rPr>
              <a:t>6.x.x.x,</a:t>
            </a:r>
            <a:r>
              <a:rPr lang="zh-CN" altLang="en-US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>
                <a:solidFill>
                  <a:srgbClr val="7030A0"/>
                </a:solidFill>
              </a:rPr>
              <a:t>8.x.x.x,</a:t>
            </a:r>
            <a:r>
              <a:rPr lang="zh-CN" altLang="en-US" sz="2400" dirty="0">
                <a:solidFill>
                  <a:srgbClr val="7030A0"/>
                </a:solidFill>
              </a:rPr>
              <a:t> </a:t>
            </a:r>
            <a:r>
              <a:rPr lang="en-US" altLang="zh-CN" sz="2400" dirty="0">
                <a:solidFill>
                  <a:srgbClr val="7030A0"/>
                </a:solidFill>
              </a:rPr>
              <a:t>…</a:t>
            </a:r>
            <a:endParaRPr lang="en-US" altLang="zh-CN" sz="2400" dirty="0"/>
          </a:p>
          <a:p>
            <a:r>
              <a:rPr lang="en-US" altLang="zh-CN" sz="2400" dirty="0"/>
              <a:t>2.</a:t>
            </a:r>
            <a:r>
              <a:rPr lang="zh-CN" altLang="en-US" sz="2400" dirty="0"/>
              <a:t> </a:t>
            </a:r>
            <a:r>
              <a:rPr lang="en-US" altLang="zh-CN" sz="2400" dirty="0"/>
              <a:t>Use</a:t>
            </a:r>
            <a:r>
              <a:rPr lang="zh-CN" altLang="en-US" sz="2400" dirty="0"/>
              <a:t> </a:t>
            </a:r>
            <a:r>
              <a:rPr lang="en-US" altLang="zh-CN" sz="2400" dirty="0" err="1"/>
              <a:t>HyperLogLog</a:t>
            </a:r>
            <a:r>
              <a:rPr lang="en-US" altLang="zh-CN" sz="2400" dirty="0"/>
              <a:t>?</a:t>
            </a:r>
            <a:r>
              <a:rPr lang="zh-CN" altLang="en-US" sz="2400" dirty="0"/>
              <a:t> </a:t>
            </a:r>
            <a:endParaRPr lang="en-US" altLang="zh-CN" sz="2400" dirty="0"/>
          </a:p>
        </p:txBody>
      </p:sp>
      <p:graphicFrame>
        <p:nvGraphicFramePr>
          <p:cNvPr id="6" name="Table 88">
            <a:extLst>
              <a:ext uri="{FF2B5EF4-FFF2-40B4-BE49-F238E27FC236}">
                <a16:creationId xmlns:a16="http://schemas.microsoft.com/office/drawing/2014/main" id="{FA319E03-2DBE-5B53-601A-D152667EB428}"/>
              </a:ext>
            </a:extLst>
          </p:cNvPr>
          <p:cNvGraphicFramePr>
            <a:graphicFrameLocks noGrp="1"/>
          </p:cNvGraphicFramePr>
          <p:nvPr/>
        </p:nvGraphicFramePr>
        <p:xfrm>
          <a:off x="3560448" y="4478864"/>
          <a:ext cx="3596390" cy="457200"/>
        </p:xfrm>
        <a:graphic>
          <a:graphicData uri="http://schemas.openxmlformats.org/drawingml/2006/table">
            <a:tbl>
              <a:tblPr bandCol="1">
                <a:tableStyleId>{93296810-A885-4BE3-A3E7-6D5BEEA58F35}</a:tableStyleId>
              </a:tblPr>
              <a:tblGrid>
                <a:gridCol w="359639">
                  <a:extLst>
                    <a:ext uri="{9D8B030D-6E8A-4147-A177-3AD203B41FA5}">
                      <a16:colId xmlns:a16="http://schemas.microsoft.com/office/drawing/2014/main" val="2845337369"/>
                    </a:ext>
                  </a:extLst>
                </a:gridCol>
                <a:gridCol w="359639">
                  <a:extLst>
                    <a:ext uri="{9D8B030D-6E8A-4147-A177-3AD203B41FA5}">
                      <a16:colId xmlns:a16="http://schemas.microsoft.com/office/drawing/2014/main" val="1131065532"/>
                    </a:ext>
                  </a:extLst>
                </a:gridCol>
                <a:gridCol w="359639">
                  <a:extLst>
                    <a:ext uri="{9D8B030D-6E8A-4147-A177-3AD203B41FA5}">
                      <a16:colId xmlns:a16="http://schemas.microsoft.com/office/drawing/2014/main" val="512087620"/>
                    </a:ext>
                  </a:extLst>
                </a:gridCol>
                <a:gridCol w="359639">
                  <a:extLst>
                    <a:ext uri="{9D8B030D-6E8A-4147-A177-3AD203B41FA5}">
                      <a16:colId xmlns:a16="http://schemas.microsoft.com/office/drawing/2014/main" val="2698331248"/>
                    </a:ext>
                  </a:extLst>
                </a:gridCol>
                <a:gridCol w="359639">
                  <a:extLst>
                    <a:ext uri="{9D8B030D-6E8A-4147-A177-3AD203B41FA5}">
                      <a16:colId xmlns:a16="http://schemas.microsoft.com/office/drawing/2014/main" val="2499036673"/>
                    </a:ext>
                  </a:extLst>
                </a:gridCol>
                <a:gridCol w="359639">
                  <a:extLst>
                    <a:ext uri="{9D8B030D-6E8A-4147-A177-3AD203B41FA5}">
                      <a16:colId xmlns:a16="http://schemas.microsoft.com/office/drawing/2014/main" val="2756991230"/>
                    </a:ext>
                  </a:extLst>
                </a:gridCol>
                <a:gridCol w="359639">
                  <a:extLst>
                    <a:ext uri="{9D8B030D-6E8A-4147-A177-3AD203B41FA5}">
                      <a16:colId xmlns:a16="http://schemas.microsoft.com/office/drawing/2014/main" val="2045963525"/>
                    </a:ext>
                  </a:extLst>
                </a:gridCol>
                <a:gridCol w="359639">
                  <a:extLst>
                    <a:ext uri="{9D8B030D-6E8A-4147-A177-3AD203B41FA5}">
                      <a16:colId xmlns:a16="http://schemas.microsoft.com/office/drawing/2014/main" val="4086584532"/>
                    </a:ext>
                  </a:extLst>
                </a:gridCol>
                <a:gridCol w="359639">
                  <a:extLst>
                    <a:ext uri="{9D8B030D-6E8A-4147-A177-3AD203B41FA5}">
                      <a16:colId xmlns:a16="http://schemas.microsoft.com/office/drawing/2014/main" val="1820553387"/>
                    </a:ext>
                  </a:extLst>
                </a:gridCol>
                <a:gridCol w="359639">
                  <a:extLst>
                    <a:ext uri="{9D8B030D-6E8A-4147-A177-3AD203B41FA5}">
                      <a16:colId xmlns:a16="http://schemas.microsoft.com/office/drawing/2014/main" val="904187254"/>
                    </a:ext>
                  </a:extLst>
                </a:gridCol>
              </a:tblGrid>
              <a:tr h="39894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…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026807"/>
                  </a:ext>
                </a:extLst>
              </a:tr>
            </a:tbl>
          </a:graphicData>
        </a:graphic>
      </p:graphicFrame>
      <p:sp>
        <p:nvSpPr>
          <p:cNvPr id="89" name="Rounded Rectangle 88">
            <a:extLst>
              <a:ext uri="{FF2B5EF4-FFF2-40B4-BE49-F238E27FC236}">
                <a16:creationId xmlns:a16="http://schemas.microsoft.com/office/drawing/2014/main" id="{F211DF0D-B3F4-9FEA-4AE9-07805BC82BB7}"/>
              </a:ext>
            </a:extLst>
          </p:cNvPr>
          <p:cNvSpPr/>
          <p:nvPr/>
        </p:nvSpPr>
        <p:spPr>
          <a:xfrm>
            <a:off x="3420869" y="2037296"/>
            <a:ext cx="409061" cy="4888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85090FF-39D6-CCEA-21DD-170363738764}"/>
              </a:ext>
            </a:extLst>
          </p:cNvPr>
          <p:cNvSpPr/>
          <p:nvPr/>
        </p:nvSpPr>
        <p:spPr>
          <a:xfrm>
            <a:off x="4626513" y="4490077"/>
            <a:ext cx="395241" cy="42333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7" name="Title 11">
            <a:extLst>
              <a:ext uri="{FF2B5EF4-FFF2-40B4-BE49-F238E27FC236}">
                <a16:creationId xmlns:a16="http://schemas.microsoft.com/office/drawing/2014/main" id="{7AC80B61-B710-34B9-0F5F-F1856441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</a:t>
            </a:r>
            <a:r>
              <a:rPr lang="zh-CN" alt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/>
              <a:t>Count-distinct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02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4 0.01273 -0.00066 0.02569 -0.00131 0.03866 C -0.00157 0.04306 -0.00326 0.05116 -0.00404 0.05556 C -0.00482 0.06528 -0.00547 0.07523 -0.00678 0.08472 C -0.00717 0.08727 -0.00769 0.08958 -0.00821 0.0919 C -0.00808 0.09306 -0.00912 0.12963 -0.00547 0.14282 C -0.00261 0.15301 -0.00066 0.15255 0.00546 0.15995 L 0.0177 0.17431 C 0.01914 0.17593 0.02031 0.17824 0.02187 0.17917 L 0.02591 0.18171 C 0.03398 0.19236 0.02955 0.18681 0.03958 0.19861 C 0.04088 0.20023 0.04205 0.20255 0.04362 0.20347 L 0.04778 0.20602 C 0.04908 0.20764 0.05039 0.20949 0.05182 0.21088 C 0.05442 0.21296 0.06002 0.21574 0.06002 0.21574 C 0.07031 0.22778 0.05729 0.21343 0.06953 0.22292 C 0.07109 0.22407 0.07213 0.22662 0.07369 0.22778 C 0.0763 0.22986 0.0819 0.23264 0.0819 0.23264 C 0.0832 0.23426 0.08437 0.23634 0.08593 0.2375 C 0.08854 0.23958 0.0914 0.24074 0.09414 0.24236 C 0.09414 0.24236 0.10234 0.24722 0.10234 0.24722 C 0.10416 0.24792 0.10599 0.24861 0.10781 0.24954 C 0.10911 0.25023 0.11041 0.25139 0.11184 0.25208 C 0.11367 0.25301 0.11549 0.25347 0.11731 0.2544 C 0.11862 0.25509 0.11992 0.25625 0.12135 0.25694 C 0.12447 0.25787 0.12773 0.25856 0.13099 0.25926 C 0.13541 0.26204 0.13359 0.26157 0.13645 0.26157 " pathEditMode="relative" ptsTypes="AAAAAAAAAAAAAAAAAAAAAAAAAAA">
                                      <p:cBhvr>
                                        <p:cTn id="5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0" grpId="0" animBg="1"/>
      <p:bldP spid="91" grpId="0" animBg="1"/>
      <p:bldP spid="92" grpId="0" animBg="1"/>
      <p:bldP spid="93" grpId="0" animBg="1"/>
      <p:bldP spid="4" grpId="0" animBg="1"/>
      <p:bldP spid="89" grpId="0" animBg="1"/>
      <p:bldP spid="89" grpId="1" animBg="1"/>
      <p:bldP spid="89" grpId="2" animBg="1"/>
      <p:bldP spid="9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6AD027D3-195A-7842-95F0-25C14D6FDC1E}"/>
              </a:ext>
            </a:extLst>
          </p:cNvPr>
          <p:cNvGraphicFramePr>
            <a:graphicFrameLocks noGrp="1"/>
          </p:cNvGraphicFramePr>
          <p:nvPr/>
        </p:nvGraphicFramePr>
        <p:xfrm>
          <a:off x="6126399" y="4899695"/>
          <a:ext cx="4534067" cy="182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48234">
                  <a:extLst>
                    <a:ext uri="{9D8B030D-6E8A-4147-A177-3AD203B41FA5}">
                      <a16:colId xmlns:a16="http://schemas.microsoft.com/office/drawing/2014/main" val="2189020949"/>
                    </a:ext>
                  </a:extLst>
                </a:gridCol>
                <a:gridCol w="1231288">
                  <a:extLst>
                    <a:ext uri="{9D8B030D-6E8A-4147-A177-3AD203B41FA5}">
                      <a16:colId xmlns:a16="http://schemas.microsoft.com/office/drawing/2014/main" val="914603246"/>
                    </a:ext>
                  </a:extLst>
                </a:gridCol>
                <a:gridCol w="1121028">
                  <a:extLst>
                    <a:ext uri="{9D8B030D-6E8A-4147-A177-3AD203B41FA5}">
                      <a16:colId xmlns:a16="http://schemas.microsoft.com/office/drawing/2014/main" val="502714882"/>
                    </a:ext>
                  </a:extLst>
                </a:gridCol>
                <a:gridCol w="1133517">
                  <a:extLst>
                    <a:ext uri="{9D8B030D-6E8A-4147-A177-3AD203B41FA5}">
                      <a16:colId xmlns:a16="http://schemas.microsoft.com/office/drawing/2014/main" val="1392741735"/>
                    </a:ext>
                  </a:extLst>
                </a:gridCol>
              </a:tblGrid>
              <a:tr h="255353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Query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Key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Attribute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Threshold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085339"/>
                  </a:ext>
                </a:extLst>
              </a:tr>
              <a:tr h="255353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DDoS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solidFill>
                            <a:srgbClr val="FF0000"/>
                          </a:solidFill>
                        </a:rPr>
                        <a:t>DstIP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solidFill>
                            <a:srgbClr val="7030A0"/>
                          </a:solidFill>
                        </a:rPr>
                        <a:t>SrcIP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B0F0"/>
                          </a:solidFill>
                        </a:rPr>
                        <a:t>1000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700930"/>
                  </a:ext>
                </a:extLst>
              </a:tr>
              <a:tr h="255353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Worm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solidFill>
                            <a:srgbClr val="FF0000"/>
                          </a:solidFill>
                        </a:rPr>
                        <a:t>SrcIP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solidFill>
                            <a:srgbClr val="7030A0"/>
                          </a:solidFill>
                        </a:rPr>
                        <a:t>DstIP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B0F0"/>
                          </a:solidFill>
                        </a:rPr>
                        <a:t>300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005809"/>
                  </a:ext>
                </a:extLst>
              </a:tr>
              <a:tr h="255353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 err="1">
                          <a:solidFill>
                            <a:schemeClr val="tx1"/>
                          </a:solidFill>
                        </a:rPr>
                        <a:t>PortScan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solidFill>
                            <a:srgbClr val="FF0000"/>
                          </a:solidFill>
                        </a:rPr>
                        <a:t>SrcIP,DstIP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err="1">
                          <a:solidFill>
                            <a:srgbClr val="7030A0"/>
                          </a:solidFill>
                        </a:rPr>
                        <a:t>DstPort</a:t>
                      </a:r>
                      <a:endParaRPr 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00B0F0"/>
                          </a:solidFill>
                        </a:rPr>
                        <a:t>100</a:t>
                      </a:r>
                      <a:endParaRPr lang="en-US" dirty="0">
                        <a:solidFill>
                          <a:srgbClr val="00B0F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40669"/>
                  </a:ext>
                </a:extLst>
              </a:tr>
              <a:tr h="255353">
                <a:tc>
                  <a:txBody>
                    <a:bodyPr/>
                    <a:lstStyle/>
                    <a:p>
                      <a:pPr algn="r"/>
                      <a:r>
                        <a:rPr lang="en-US" altLang="zh-CN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…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69100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C088FF5-0A63-B74C-92C0-D7E6726CB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0DBCB-9781-B04B-8C2E-8413AC9F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23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AC5DBC-D1CD-2744-BA83-A812A3DB48C9}"/>
              </a:ext>
            </a:extLst>
          </p:cNvPr>
          <p:cNvGrpSpPr/>
          <p:nvPr/>
        </p:nvGrpSpPr>
        <p:grpSpPr>
          <a:xfrm>
            <a:off x="974125" y="1620263"/>
            <a:ext cx="7910383" cy="4736087"/>
            <a:chOff x="2828145" y="1142175"/>
            <a:chExt cx="7741588" cy="515086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3FAB5C9-FE49-974B-9864-553F41D2C758}"/>
                </a:ext>
              </a:extLst>
            </p:cNvPr>
            <p:cNvCxnSpPr>
              <a:cxnSpLocks/>
              <a:stCxn id="9" idx="2"/>
            </p:cNvCxnSpPr>
            <p:nvPr/>
          </p:nvCxnSpPr>
          <p:spPr>
            <a:xfrm flipH="1" flipV="1">
              <a:off x="7442063" y="3882045"/>
              <a:ext cx="1348498" cy="10290"/>
            </a:xfrm>
            <a:prstGeom prst="line">
              <a:avLst/>
            </a:prstGeom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D6E8896-EC91-844A-9DCF-2C505C37C6AA}"/>
                </a:ext>
              </a:extLst>
            </p:cNvPr>
            <p:cNvGrpSpPr/>
            <p:nvPr/>
          </p:nvGrpSpPr>
          <p:grpSpPr>
            <a:xfrm>
              <a:off x="2828145" y="1142175"/>
              <a:ext cx="4686617" cy="5150864"/>
              <a:chOff x="4407108" y="1159995"/>
              <a:chExt cx="4686617" cy="5150864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5E907FC-25B3-F446-BB1C-DD25D53C2C0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28569" y="4008868"/>
                <a:ext cx="1595641" cy="732688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BB09BE1-3469-B342-809C-E023971B2C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76268" y="2920588"/>
                <a:ext cx="1292100" cy="933794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97B0887-7A68-8245-BFB0-4606393689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7142" y="2976385"/>
                <a:ext cx="205859" cy="1620994"/>
              </a:xfrm>
              <a:prstGeom prst="line">
                <a:avLst/>
              </a:prstGeom>
              <a:ln w="539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141CF77-A6D5-794F-920A-982804212AE2}"/>
                  </a:ext>
                </a:extLst>
              </p:cNvPr>
              <p:cNvGrpSpPr/>
              <p:nvPr/>
            </p:nvGrpSpPr>
            <p:grpSpPr>
              <a:xfrm>
                <a:off x="4940996" y="3712993"/>
                <a:ext cx="2513507" cy="2092743"/>
                <a:chOff x="3662103" y="3683975"/>
                <a:chExt cx="2513507" cy="2092743"/>
              </a:xfrm>
            </p:grpSpPr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E17C2EDD-66F5-C14F-9120-BDD875C88439}"/>
                    </a:ext>
                  </a:extLst>
                </p:cNvPr>
                <p:cNvSpPr/>
                <p:nvPr/>
              </p:nvSpPr>
              <p:spPr>
                <a:xfrm>
                  <a:off x="4383937" y="3683975"/>
                  <a:ext cx="10779" cy="1082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45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FD350AB3-B5E0-3543-A5F5-64F5D1C4AE91}"/>
                    </a:ext>
                  </a:extLst>
                </p:cNvPr>
                <p:cNvSpPr/>
                <p:nvPr/>
              </p:nvSpPr>
              <p:spPr>
                <a:xfrm>
                  <a:off x="3662103" y="3716899"/>
                  <a:ext cx="10779" cy="1082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45"/>
                </a:p>
              </p:txBody>
            </p:sp>
            <p:pic>
              <p:nvPicPr>
                <p:cNvPr id="55" name="Picture 2" descr="Image result for router icon">
                  <a:extLst>
                    <a:ext uri="{FF2B5EF4-FFF2-40B4-BE49-F238E27FC236}">
                      <a16:creationId xmlns:a16="http://schemas.microsoft.com/office/drawing/2014/main" id="{ED47B468-1FC6-674E-8260-AF1014AB068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8710" y="4559677"/>
                  <a:ext cx="884328" cy="5906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6" name="AutoShape 2" descr="digital thermometer, medical accessories, mercury thermometer, temperature, thermometer icon">
                  <a:extLst>
                    <a:ext uri="{FF2B5EF4-FFF2-40B4-BE49-F238E27FC236}">
                      <a16:creationId xmlns:a16="http://schemas.microsoft.com/office/drawing/2014/main" id="{89B2A374-84A0-2D4D-9E03-52F1D6DE82D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939215" y="4139850"/>
                  <a:ext cx="99642" cy="1000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57" name="Group 56">
                  <a:extLst>
                    <a:ext uri="{FF2B5EF4-FFF2-40B4-BE49-F238E27FC236}">
                      <a16:creationId xmlns:a16="http://schemas.microsoft.com/office/drawing/2014/main" id="{81032A3C-92D9-7D46-A8D5-97B57B822D8A}"/>
                    </a:ext>
                  </a:extLst>
                </p:cNvPr>
                <p:cNvGrpSpPr/>
                <p:nvPr/>
              </p:nvGrpSpPr>
              <p:grpSpPr>
                <a:xfrm>
                  <a:off x="4978304" y="4991157"/>
                  <a:ext cx="388879" cy="677831"/>
                  <a:chOff x="4826833" y="2499654"/>
                  <a:chExt cx="388879" cy="677831"/>
                </a:xfrm>
              </p:grpSpPr>
              <p:cxnSp>
                <p:nvCxnSpPr>
                  <p:cNvPr id="85" name="Straight Connector 84">
                    <a:extLst>
                      <a:ext uri="{FF2B5EF4-FFF2-40B4-BE49-F238E27FC236}">
                        <a16:creationId xmlns:a16="http://schemas.microsoft.com/office/drawing/2014/main" id="{719E54A7-94BB-D748-97DC-9C31ADB7000D}"/>
                      </a:ext>
                    </a:extLst>
                  </p:cNvPr>
                  <p:cNvCxnSpPr>
                    <a:cxnSpLocks/>
                    <a:endCxn id="86" idx="0"/>
                  </p:cNvCxnSpPr>
                  <p:nvPr/>
                </p:nvCxnSpPr>
                <p:spPr>
                  <a:xfrm flipH="1">
                    <a:off x="5021273" y="2499654"/>
                    <a:ext cx="16502" cy="34237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6" name="Smiley Face 85">
                    <a:extLst>
                      <a:ext uri="{FF2B5EF4-FFF2-40B4-BE49-F238E27FC236}">
                        <a16:creationId xmlns:a16="http://schemas.microsoft.com/office/drawing/2014/main" id="{05229D0F-5810-9A46-A48A-A883C30A115A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4B60FBC8-9DC0-4C48-A42D-D3AD081E4215}"/>
                    </a:ext>
                  </a:extLst>
                </p:cNvPr>
                <p:cNvGrpSpPr/>
                <p:nvPr/>
              </p:nvGrpSpPr>
              <p:grpSpPr>
                <a:xfrm>
                  <a:off x="4440438" y="5038893"/>
                  <a:ext cx="526737" cy="709846"/>
                  <a:chOff x="4826833" y="2467639"/>
                  <a:chExt cx="526737" cy="709846"/>
                </a:xfrm>
              </p:grpSpPr>
              <p:cxnSp>
                <p:nvCxnSpPr>
                  <p:cNvPr id="83" name="Straight Connector 82">
                    <a:extLst>
                      <a:ext uri="{FF2B5EF4-FFF2-40B4-BE49-F238E27FC236}">
                        <a16:creationId xmlns:a16="http://schemas.microsoft.com/office/drawing/2014/main" id="{A95259C8-CEC3-B047-9B72-CB91CB55B35B}"/>
                      </a:ext>
                    </a:extLst>
                  </p:cNvPr>
                  <p:cNvCxnSpPr>
                    <a:cxnSpLocks/>
                    <a:endCxn id="84" idx="0"/>
                  </p:cNvCxnSpPr>
                  <p:nvPr/>
                </p:nvCxnSpPr>
                <p:spPr>
                  <a:xfrm flipH="1">
                    <a:off x="5021273" y="2467639"/>
                    <a:ext cx="332297" cy="37439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Smiley Face 83">
                    <a:extLst>
                      <a:ext uri="{FF2B5EF4-FFF2-40B4-BE49-F238E27FC236}">
                        <a16:creationId xmlns:a16="http://schemas.microsoft.com/office/drawing/2014/main" id="{3E96CE28-5C67-8C40-BF29-E6F2FDA56053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1C261883-AC06-EF46-8E14-03AB11D68CEA}"/>
                    </a:ext>
                  </a:extLst>
                </p:cNvPr>
                <p:cNvGrpSpPr/>
                <p:nvPr/>
              </p:nvGrpSpPr>
              <p:grpSpPr>
                <a:xfrm>
                  <a:off x="4952209" y="3744331"/>
                  <a:ext cx="388879" cy="815346"/>
                  <a:chOff x="4826833" y="2842032"/>
                  <a:chExt cx="388879" cy="815346"/>
                </a:xfrm>
              </p:grpSpPr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A701B328-891E-2641-A5E7-9D45F5FA2472}"/>
                      </a:ext>
                    </a:extLst>
                  </p:cNvPr>
                  <p:cNvCxnSpPr>
                    <a:cxnSpLocks/>
                    <a:stCxn id="55" idx="0"/>
                    <a:endCxn id="82" idx="4"/>
                  </p:cNvCxnSpPr>
                  <p:nvPr/>
                </p:nvCxnSpPr>
                <p:spPr>
                  <a:xfrm flipV="1">
                    <a:off x="4975498" y="3177485"/>
                    <a:ext cx="45775" cy="47989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Smiley Face 81">
                    <a:extLst>
                      <a:ext uri="{FF2B5EF4-FFF2-40B4-BE49-F238E27FC236}">
                        <a16:creationId xmlns:a16="http://schemas.microsoft.com/office/drawing/2014/main" id="{6D3594C4-DEBF-054F-9AE3-8E4598E437BA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6D14AE86-3219-9045-9390-66BEEEF22EDD}"/>
                    </a:ext>
                  </a:extLst>
                </p:cNvPr>
                <p:cNvGrpSpPr/>
                <p:nvPr/>
              </p:nvGrpSpPr>
              <p:grpSpPr>
                <a:xfrm>
                  <a:off x="5368729" y="5005721"/>
                  <a:ext cx="395002" cy="770997"/>
                  <a:chOff x="4820710" y="2406488"/>
                  <a:chExt cx="395002" cy="770997"/>
                </a:xfrm>
              </p:grpSpPr>
              <p:cxnSp>
                <p:nvCxnSpPr>
                  <p:cNvPr id="79" name="Straight Connector 78">
                    <a:extLst>
                      <a:ext uri="{FF2B5EF4-FFF2-40B4-BE49-F238E27FC236}">
                        <a16:creationId xmlns:a16="http://schemas.microsoft.com/office/drawing/2014/main" id="{CB07AFFC-E68F-2A4C-A263-59B35D811953}"/>
                      </a:ext>
                    </a:extLst>
                  </p:cNvPr>
                  <p:cNvCxnSpPr>
                    <a:cxnSpLocks/>
                    <a:endCxn id="80" idx="0"/>
                  </p:cNvCxnSpPr>
                  <p:nvPr/>
                </p:nvCxnSpPr>
                <p:spPr>
                  <a:xfrm>
                    <a:off x="4820710" y="2406488"/>
                    <a:ext cx="200563" cy="4355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0" name="Smiley Face 79">
                    <a:extLst>
                      <a:ext uri="{FF2B5EF4-FFF2-40B4-BE49-F238E27FC236}">
                        <a16:creationId xmlns:a16="http://schemas.microsoft.com/office/drawing/2014/main" id="{53B4E047-5B70-524F-A43D-66B45B187A7E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E8C71139-ACE8-BA47-8649-2046AD9D01D3}"/>
                    </a:ext>
                  </a:extLst>
                </p:cNvPr>
                <p:cNvGrpSpPr/>
                <p:nvPr/>
              </p:nvGrpSpPr>
              <p:grpSpPr>
                <a:xfrm>
                  <a:off x="5440163" y="4940261"/>
                  <a:ext cx="735447" cy="514651"/>
                  <a:chOff x="4738727" y="2508755"/>
                  <a:chExt cx="735447" cy="514651"/>
                </a:xfrm>
              </p:grpSpPr>
              <p:cxnSp>
                <p:nvCxnSpPr>
                  <p:cNvPr id="77" name="Straight Connector 76">
                    <a:extLst>
                      <a:ext uri="{FF2B5EF4-FFF2-40B4-BE49-F238E27FC236}">
                        <a16:creationId xmlns:a16="http://schemas.microsoft.com/office/drawing/2014/main" id="{70FF5E66-4CFC-5741-BA9F-E9727D397F97}"/>
                      </a:ext>
                    </a:extLst>
                  </p:cNvPr>
                  <p:cNvCxnSpPr>
                    <a:cxnSpLocks/>
                    <a:endCxn id="78" idx="2"/>
                  </p:cNvCxnSpPr>
                  <p:nvPr/>
                </p:nvCxnSpPr>
                <p:spPr>
                  <a:xfrm>
                    <a:off x="4738727" y="2508755"/>
                    <a:ext cx="346568" cy="346925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8" name="Smiley Face 77">
                    <a:extLst>
                      <a:ext uri="{FF2B5EF4-FFF2-40B4-BE49-F238E27FC236}">
                        <a16:creationId xmlns:a16="http://schemas.microsoft.com/office/drawing/2014/main" id="{02872AB3-05F0-9848-BD75-FE4EB6DEDC08}"/>
                      </a:ext>
                    </a:extLst>
                  </p:cNvPr>
                  <p:cNvSpPr/>
                  <p:nvPr/>
                </p:nvSpPr>
                <p:spPr>
                  <a:xfrm>
                    <a:off x="5085295" y="2687953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A3301CB4-509F-0C4B-9FF1-DA7A27D05F15}"/>
                    </a:ext>
                  </a:extLst>
                </p:cNvPr>
                <p:cNvGrpSpPr/>
                <p:nvPr/>
              </p:nvGrpSpPr>
              <p:grpSpPr>
                <a:xfrm>
                  <a:off x="3805969" y="4991157"/>
                  <a:ext cx="1035083" cy="509654"/>
                  <a:chOff x="4826833" y="2667831"/>
                  <a:chExt cx="1035083" cy="509654"/>
                </a:xfrm>
              </p:grpSpPr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DB1EC738-EF23-CF4F-B889-2C5623D41143}"/>
                      </a:ext>
                    </a:extLst>
                  </p:cNvPr>
                  <p:cNvCxnSpPr>
                    <a:cxnSpLocks/>
                    <a:endCxn id="76" idx="6"/>
                  </p:cNvCxnSpPr>
                  <p:nvPr/>
                </p:nvCxnSpPr>
                <p:spPr>
                  <a:xfrm flipH="1">
                    <a:off x="5215712" y="2667831"/>
                    <a:ext cx="646204" cy="3419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Smiley Face 75">
                    <a:extLst>
                      <a:ext uri="{FF2B5EF4-FFF2-40B4-BE49-F238E27FC236}">
                        <a16:creationId xmlns:a16="http://schemas.microsoft.com/office/drawing/2014/main" id="{C0C1E833-F0FC-A342-9508-814B15357AEC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095B92D4-B16F-6848-8282-F1DCF7176B1E}"/>
                    </a:ext>
                  </a:extLst>
                </p:cNvPr>
                <p:cNvGrpSpPr/>
                <p:nvPr/>
              </p:nvGrpSpPr>
              <p:grpSpPr>
                <a:xfrm>
                  <a:off x="3796843" y="4773908"/>
                  <a:ext cx="1029991" cy="335453"/>
                  <a:chOff x="4826833" y="2842032"/>
                  <a:chExt cx="1029991" cy="335453"/>
                </a:xfrm>
              </p:grpSpPr>
              <p:cxnSp>
                <p:nvCxnSpPr>
                  <p:cNvPr id="73" name="Straight Connector 72">
                    <a:extLst>
                      <a:ext uri="{FF2B5EF4-FFF2-40B4-BE49-F238E27FC236}">
                        <a16:creationId xmlns:a16="http://schemas.microsoft.com/office/drawing/2014/main" id="{C64B98DD-19B9-F240-9832-2D1FED27492F}"/>
                      </a:ext>
                    </a:extLst>
                  </p:cNvPr>
                  <p:cNvCxnSpPr>
                    <a:cxnSpLocks/>
                    <a:endCxn id="74" idx="6"/>
                  </p:cNvCxnSpPr>
                  <p:nvPr/>
                </p:nvCxnSpPr>
                <p:spPr>
                  <a:xfrm flipH="1">
                    <a:off x="5215712" y="2968022"/>
                    <a:ext cx="641112" cy="41737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4" name="Smiley Face 73">
                    <a:extLst>
                      <a:ext uri="{FF2B5EF4-FFF2-40B4-BE49-F238E27FC236}">
                        <a16:creationId xmlns:a16="http://schemas.microsoft.com/office/drawing/2014/main" id="{FF6C9F88-6730-A94B-ABE5-2AA79B6C705B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C31BD77B-E3BE-0D40-9FC5-C42F8F500074}"/>
                    </a:ext>
                  </a:extLst>
                </p:cNvPr>
                <p:cNvGrpSpPr/>
                <p:nvPr/>
              </p:nvGrpSpPr>
              <p:grpSpPr>
                <a:xfrm>
                  <a:off x="3916843" y="4390249"/>
                  <a:ext cx="836017" cy="377185"/>
                  <a:chOff x="4826833" y="2842032"/>
                  <a:chExt cx="836017" cy="377185"/>
                </a:xfrm>
              </p:grpSpPr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FFCE4BE9-9EC6-B04E-BE9D-8502D3FBC14D}"/>
                      </a:ext>
                    </a:extLst>
                  </p:cNvPr>
                  <p:cNvCxnSpPr>
                    <a:cxnSpLocks/>
                    <a:endCxn id="72" idx="6"/>
                  </p:cNvCxnSpPr>
                  <p:nvPr/>
                </p:nvCxnSpPr>
                <p:spPr>
                  <a:xfrm flipH="1" flipV="1">
                    <a:off x="5215712" y="3009759"/>
                    <a:ext cx="447138" cy="20945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2" name="Smiley Face 71">
                    <a:extLst>
                      <a:ext uri="{FF2B5EF4-FFF2-40B4-BE49-F238E27FC236}">
                        <a16:creationId xmlns:a16="http://schemas.microsoft.com/office/drawing/2014/main" id="{46FA4FE6-024A-E449-A71C-E1C51D69FB65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B41A0A06-0989-FE44-90DD-42E1B0B14318}"/>
                    </a:ext>
                  </a:extLst>
                </p:cNvPr>
                <p:cNvGrpSpPr/>
                <p:nvPr/>
              </p:nvGrpSpPr>
              <p:grpSpPr>
                <a:xfrm>
                  <a:off x="4116076" y="4032232"/>
                  <a:ext cx="652317" cy="651276"/>
                  <a:chOff x="4826833" y="2842032"/>
                  <a:chExt cx="652317" cy="651276"/>
                </a:xfrm>
              </p:grpSpPr>
              <p:cxnSp>
                <p:nvCxnSpPr>
                  <p:cNvPr id="69" name="Straight Connector 68">
                    <a:extLst>
                      <a:ext uri="{FF2B5EF4-FFF2-40B4-BE49-F238E27FC236}">
                        <a16:creationId xmlns:a16="http://schemas.microsoft.com/office/drawing/2014/main" id="{1CD5D35A-4541-AC43-8487-99192783CF09}"/>
                      </a:ext>
                    </a:extLst>
                  </p:cNvPr>
                  <p:cNvCxnSpPr>
                    <a:cxnSpLocks/>
                    <a:endCxn id="70" idx="4"/>
                  </p:cNvCxnSpPr>
                  <p:nvPr/>
                </p:nvCxnSpPr>
                <p:spPr>
                  <a:xfrm flipH="1" flipV="1">
                    <a:off x="5021273" y="3177485"/>
                    <a:ext cx="457877" cy="31582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0" name="Smiley Face 69">
                    <a:extLst>
                      <a:ext uri="{FF2B5EF4-FFF2-40B4-BE49-F238E27FC236}">
                        <a16:creationId xmlns:a16="http://schemas.microsoft.com/office/drawing/2014/main" id="{B6E69ED6-D1C3-BA46-A615-FA1BED4185D6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6" name="Group 65">
                  <a:extLst>
                    <a:ext uri="{FF2B5EF4-FFF2-40B4-BE49-F238E27FC236}">
                      <a16:creationId xmlns:a16="http://schemas.microsoft.com/office/drawing/2014/main" id="{53470546-3E00-E143-8B4C-F9059B7C4BE6}"/>
                    </a:ext>
                  </a:extLst>
                </p:cNvPr>
                <p:cNvGrpSpPr/>
                <p:nvPr/>
              </p:nvGrpSpPr>
              <p:grpSpPr>
                <a:xfrm>
                  <a:off x="4491972" y="3783262"/>
                  <a:ext cx="503720" cy="785099"/>
                  <a:chOff x="4826833" y="2842032"/>
                  <a:chExt cx="503720" cy="785099"/>
                </a:xfrm>
              </p:grpSpPr>
              <p:cxnSp>
                <p:nvCxnSpPr>
                  <p:cNvPr id="67" name="Straight Connector 66">
                    <a:extLst>
                      <a:ext uri="{FF2B5EF4-FFF2-40B4-BE49-F238E27FC236}">
                        <a16:creationId xmlns:a16="http://schemas.microsoft.com/office/drawing/2014/main" id="{360FAB54-D78D-E146-A070-0B760D7886A4}"/>
                      </a:ext>
                    </a:extLst>
                  </p:cNvPr>
                  <p:cNvCxnSpPr>
                    <a:cxnSpLocks/>
                    <a:endCxn id="68" idx="4"/>
                  </p:cNvCxnSpPr>
                  <p:nvPr/>
                </p:nvCxnSpPr>
                <p:spPr>
                  <a:xfrm flipH="1" flipV="1">
                    <a:off x="5021273" y="3177485"/>
                    <a:ext cx="309280" cy="449646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Smiley Face 67">
                    <a:extLst>
                      <a:ext uri="{FF2B5EF4-FFF2-40B4-BE49-F238E27FC236}">
                        <a16:creationId xmlns:a16="http://schemas.microsoft.com/office/drawing/2014/main" id="{0635669C-3A07-D747-BB0B-8A2260DB1D7E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A517E78-F4DF-6444-8004-D47CABB162B4}"/>
                  </a:ext>
                </a:extLst>
              </p:cNvPr>
              <p:cNvGrpSpPr/>
              <p:nvPr/>
            </p:nvGrpSpPr>
            <p:grpSpPr>
              <a:xfrm>
                <a:off x="5468054" y="1643271"/>
                <a:ext cx="2513507" cy="2092743"/>
                <a:chOff x="3662103" y="3683975"/>
                <a:chExt cx="2513507" cy="2092743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B6938144-5B81-DF49-BF2D-59DE60A3B546}"/>
                    </a:ext>
                  </a:extLst>
                </p:cNvPr>
                <p:cNvSpPr/>
                <p:nvPr/>
              </p:nvSpPr>
              <p:spPr>
                <a:xfrm>
                  <a:off x="4383937" y="3683975"/>
                  <a:ext cx="10779" cy="1082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45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F211AF9C-2927-914F-960D-96D4A08F13F3}"/>
                    </a:ext>
                  </a:extLst>
                </p:cNvPr>
                <p:cNvSpPr/>
                <p:nvPr/>
              </p:nvSpPr>
              <p:spPr>
                <a:xfrm>
                  <a:off x="3662103" y="3716899"/>
                  <a:ext cx="10779" cy="10827"/>
                </a:xfrm>
                <a:prstGeom prst="ellipse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45"/>
                </a:p>
              </p:txBody>
            </p:sp>
            <p:pic>
              <p:nvPicPr>
                <p:cNvPr id="21" name="Picture 2" descr="Image result for router icon">
                  <a:extLst>
                    <a:ext uri="{FF2B5EF4-FFF2-40B4-BE49-F238E27FC236}">
                      <a16:creationId xmlns:a16="http://schemas.microsoft.com/office/drawing/2014/main" id="{F2B40ABF-5CD8-934B-932F-0403114669C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58710" y="4559677"/>
                  <a:ext cx="884328" cy="59065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AutoShape 2" descr="digital thermometer, medical accessories, mercury thermometer, temperature, thermometer icon">
                  <a:extLst>
                    <a:ext uri="{FF2B5EF4-FFF2-40B4-BE49-F238E27FC236}">
                      <a16:creationId xmlns:a16="http://schemas.microsoft.com/office/drawing/2014/main" id="{0DCE8415-766E-524A-8705-BF0859706D52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939215" y="4139850"/>
                  <a:ext cx="99642" cy="10007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E22161E6-B26D-8449-9434-8BE6B19A5915}"/>
                    </a:ext>
                  </a:extLst>
                </p:cNvPr>
                <p:cNvGrpSpPr/>
                <p:nvPr/>
              </p:nvGrpSpPr>
              <p:grpSpPr>
                <a:xfrm>
                  <a:off x="4978304" y="4991157"/>
                  <a:ext cx="388879" cy="677831"/>
                  <a:chOff x="4826833" y="2499654"/>
                  <a:chExt cx="388879" cy="677831"/>
                </a:xfrm>
              </p:grpSpPr>
              <p:cxnSp>
                <p:nvCxnSpPr>
                  <p:cNvPr id="51" name="Straight Connector 50">
                    <a:extLst>
                      <a:ext uri="{FF2B5EF4-FFF2-40B4-BE49-F238E27FC236}">
                        <a16:creationId xmlns:a16="http://schemas.microsoft.com/office/drawing/2014/main" id="{A496DB8B-7FA2-4946-BD71-F410CA5CDCDF}"/>
                      </a:ext>
                    </a:extLst>
                  </p:cNvPr>
                  <p:cNvCxnSpPr>
                    <a:cxnSpLocks/>
                    <a:endCxn id="52" idx="0"/>
                  </p:cNvCxnSpPr>
                  <p:nvPr/>
                </p:nvCxnSpPr>
                <p:spPr>
                  <a:xfrm flipH="1">
                    <a:off x="5021273" y="2499654"/>
                    <a:ext cx="16502" cy="34237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Smiley Face 51">
                    <a:extLst>
                      <a:ext uri="{FF2B5EF4-FFF2-40B4-BE49-F238E27FC236}">
                        <a16:creationId xmlns:a16="http://schemas.microsoft.com/office/drawing/2014/main" id="{D1300929-F294-1141-8A28-42556B154E43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1E748FF0-1459-B941-ABC7-BFF0E0A81673}"/>
                    </a:ext>
                  </a:extLst>
                </p:cNvPr>
                <p:cNvGrpSpPr/>
                <p:nvPr/>
              </p:nvGrpSpPr>
              <p:grpSpPr>
                <a:xfrm>
                  <a:off x="4440438" y="5038893"/>
                  <a:ext cx="526737" cy="709846"/>
                  <a:chOff x="4826833" y="2467639"/>
                  <a:chExt cx="526737" cy="709846"/>
                </a:xfrm>
              </p:grpSpPr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AC2587CC-1775-004F-834E-33A9D21DD7C5}"/>
                      </a:ext>
                    </a:extLst>
                  </p:cNvPr>
                  <p:cNvCxnSpPr>
                    <a:cxnSpLocks/>
                    <a:endCxn id="50" idx="0"/>
                  </p:cNvCxnSpPr>
                  <p:nvPr/>
                </p:nvCxnSpPr>
                <p:spPr>
                  <a:xfrm flipH="1">
                    <a:off x="5021273" y="2467639"/>
                    <a:ext cx="332297" cy="37439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Smiley Face 49">
                    <a:extLst>
                      <a:ext uri="{FF2B5EF4-FFF2-40B4-BE49-F238E27FC236}">
                        <a16:creationId xmlns:a16="http://schemas.microsoft.com/office/drawing/2014/main" id="{D81A2E83-4DB6-894A-902B-F3DBEECE33C6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E014E012-8EE4-B54E-8AC9-9038639AE804}"/>
                    </a:ext>
                  </a:extLst>
                </p:cNvPr>
                <p:cNvGrpSpPr/>
                <p:nvPr/>
              </p:nvGrpSpPr>
              <p:grpSpPr>
                <a:xfrm>
                  <a:off x="4952209" y="3744331"/>
                  <a:ext cx="388879" cy="815346"/>
                  <a:chOff x="4826833" y="2842032"/>
                  <a:chExt cx="388879" cy="815346"/>
                </a:xfrm>
              </p:grpSpPr>
              <p:cxnSp>
                <p:nvCxnSpPr>
                  <p:cNvPr id="47" name="Straight Connector 46">
                    <a:extLst>
                      <a:ext uri="{FF2B5EF4-FFF2-40B4-BE49-F238E27FC236}">
                        <a16:creationId xmlns:a16="http://schemas.microsoft.com/office/drawing/2014/main" id="{6D953956-F99D-D843-827D-DBE581944B62}"/>
                      </a:ext>
                    </a:extLst>
                  </p:cNvPr>
                  <p:cNvCxnSpPr>
                    <a:cxnSpLocks/>
                    <a:stCxn id="21" idx="0"/>
                    <a:endCxn id="48" idx="4"/>
                  </p:cNvCxnSpPr>
                  <p:nvPr/>
                </p:nvCxnSpPr>
                <p:spPr>
                  <a:xfrm flipV="1">
                    <a:off x="4975498" y="3177485"/>
                    <a:ext cx="45775" cy="47989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Smiley Face 47">
                    <a:extLst>
                      <a:ext uri="{FF2B5EF4-FFF2-40B4-BE49-F238E27FC236}">
                        <a16:creationId xmlns:a16="http://schemas.microsoft.com/office/drawing/2014/main" id="{E3CBEDC3-4A0E-CD48-8C4C-5281810FDC78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6876B94D-7E1C-C843-9A27-D998F680E8C2}"/>
                    </a:ext>
                  </a:extLst>
                </p:cNvPr>
                <p:cNvGrpSpPr/>
                <p:nvPr/>
              </p:nvGrpSpPr>
              <p:grpSpPr>
                <a:xfrm>
                  <a:off x="5368729" y="5005721"/>
                  <a:ext cx="395002" cy="770997"/>
                  <a:chOff x="4820710" y="2406488"/>
                  <a:chExt cx="395002" cy="770997"/>
                </a:xfrm>
              </p:grpSpPr>
              <p:cxnSp>
                <p:nvCxnSpPr>
                  <p:cNvPr id="45" name="Straight Connector 44">
                    <a:extLst>
                      <a:ext uri="{FF2B5EF4-FFF2-40B4-BE49-F238E27FC236}">
                        <a16:creationId xmlns:a16="http://schemas.microsoft.com/office/drawing/2014/main" id="{87F49288-5165-4548-9F98-4A7B3E29F4E9}"/>
                      </a:ext>
                    </a:extLst>
                  </p:cNvPr>
                  <p:cNvCxnSpPr>
                    <a:cxnSpLocks/>
                    <a:endCxn id="46" idx="0"/>
                  </p:cNvCxnSpPr>
                  <p:nvPr/>
                </p:nvCxnSpPr>
                <p:spPr>
                  <a:xfrm>
                    <a:off x="4820710" y="2406488"/>
                    <a:ext cx="200563" cy="435544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Smiley Face 45">
                    <a:extLst>
                      <a:ext uri="{FF2B5EF4-FFF2-40B4-BE49-F238E27FC236}">
                        <a16:creationId xmlns:a16="http://schemas.microsoft.com/office/drawing/2014/main" id="{DB93788F-026F-9C46-ADFD-509380D5FFC9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3142871F-AFDB-1942-929F-E83F7727BD9D}"/>
                    </a:ext>
                  </a:extLst>
                </p:cNvPr>
                <p:cNvGrpSpPr/>
                <p:nvPr/>
              </p:nvGrpSpPr>
              <p:grpSpPr>
                <a:xfrm>
                  <a:off x="5440163" y="4940261"/>
                  <a:ext cx="735447" cy="514651"/>
                  <a:chOff x="4738727" y="2508755"/>
                  <a:chExt cx="735447" cy="514651"/>
                </a:xfrm>
              </p:grpSpPr>
              <p:cxnSp>
                <p:nvCxnSpPr>
                  <p:cNvPr id="43" name="Straight Connector 42">
                    <a:extLst>
                      <a:ext uri="{FF2B5EF4-FFF2-40B4-BE49-F238E27FC236}">
                        <a16:creationId xmlns:a16="http://schemas.microsoft.com/office/drawing/2014/main" id="{BC95AEC1-77BD-934B-AE8E-38FFA3BDFD48}"/>
                      </a:ext>
                    </a:extLst>
                  </p:cNvPr>
                  <p:cNvCxnSpPr>
                    <a:cxnSpLocks/>
                    <a:endCxn id="44" idx="2"/>
                  </p:cNvCxnSpPr>
                  <p:nvPr/>
                </p:nvCxnSpPr>
                <p:spPr>
                  <a:xfrm>
                    <a:off x="4738727" y="2508755"/>
                    <a:ext cx="346568" cy="346925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4" name="Smiley Face 43">
                    <a:extLst>
                      <a:ext uri="{FF2B5EF4-FFF2-40B4-BE49-F238E27FC236}">
                        <a16:creationId xmlns:a16="http://schemas.microsoft.com/office/drawing/2014/main" id="{022E35BA-5C9F-4842-9A65-D01A7A028F73}"/>
                      </a:ext>
                    </a:extLst>
                  </p:cNvPr>
                  <p:cNvSpPr/>
                  <p:nvPr/>
                </p:nvSpPr>
                <p:spPr>
                  <a:xfrm>
                    <a:off x="5085295" y="2687953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27">
                  <a:extLst>
                    <a:ext uri="{FF2B5EF4-FFF2-40B4-BE49-F238E27FC236}">
                      <a16:creationId xmlns:a16="http://schemas.microsoft.com/office/drawing/2014/main" id="{ED56720C-8507-F84D-A919-5C40E8D8E7AE}"/>
                    </a:ext>
                  </a:extLst>
                </p:cNvPr>
                <p:cNvGrpSpPr/>
                <p:nvPr/>
              </p:nvGrpSpPr>
              <p:grpSpPr>
                <a:xfrm>
                  <a:off x="3805969" y="4991157"/>
                  <a:ext cx="1035083" cy="509654"/>
                  <a:chOff x="4826833" y="2667831"/>
                  <a:chExt cx="1035083" cy="509654"/>
                </a:xfrm>
              </p:grpSpPr>
              <p:cxnSp>
                <p:nvCxnSpPr>
                  <p:cNvPr id="41" name="Straight Connector 40">
                    <a:extLst>
                      <a:ext uri="{FF2B5EF4-FFF2-40B4-BE49-F238E27FC236}">
                        <a16:creationId xmlns:a16="http://schemas.microsoft.com/office/drawing/2014/main" id="{EDBB5692-89DD-B244-A9FF-83C3FCABB1FE}"/>
                      </a:ext>
                    </a:extLst>
                  </p:cNvPr>
                  <p:cNvCxnSpPr>
                    <a:cxnSpLocks/>
                    <a:endCxn id="42" idx="6"/>
                  </p:cNvCxnSpPr>
                  <p:nvPr/>
                </p:nvCxnSpPr>
                <p:spPr>
                  <a:xfrm flipH="1">
                    <a:off x="5215712" y="2667831"/>
                    <a:ext cx="646204" cy="3419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Smiley Face 41">
                    <a:extLst>
                      <a:ext uri="{FF2B5EF4-FFF2-40B4-BE49-F238E27FC236}">
                        <a16:creationId xmlns:a16="http://schemas.microsoft.com/office/drawing/2014/main" id="{480607F9-7BF7-944D-8E1A-3DCEB099FC4B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9F76499E-BDA3-D242-9869-255A03582BEC}"/>
                    </a:ext>
                  </a:extLst>
                </p:cNvPr>
                <p:cNvGrpSpPr/>
                <p:nvPr/>
              </p:nvGrpSpPr>
              <p:grpSpPr>
                <a:xfrm>
                  <a:off x="3796843" y="4773908"/>
                  <a:ext cx="1029991" cy="335453"/>
                  <a:chOff x="4826833" y="2842032"/>
                  <a:chExt cx="1029991" cy="335453"/>
                </a:xfrm>
              </p:grpSpPr>
              <p:cxnSp>
                <p:nvCxnSpPr>
                  <p:cNvPr id="39" name="Straight Connector 38">
                    <a:extLst>
                      <a:ext uri="{FF2B5EF4-FFF2-40B4-BE49-F238E27FC236}">
                        <a16:creationId xmlns:a16="http://schemas.microsoft.com/office/drawing/2014/main" id="{57EAAC4C-CC44-C848-934E-05084AB81267}"/>
                      </a:ext>
                    </a:extLst>
                  </p:cNvPr>
                  <p:cNvCxnSpPr>
                    <a:cxnSpLocks/>
                    <a:endCxn id="40" idx="6"/>
                  </p:cNvCxnSpPr>
                  <p:nvPr/>
                </p:nvCxnSpPr>
                <p:spPr>
                  <a:xfrm flipH="1">
                    <a:off x="5215712" y="2968022"/>
                    <a:ext cx="641112" cy="41737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0" name="Smiley Face 39">
                    <a:extLst>
                      <a:ext uri="{FF2B5EF4-FFF2-40B4-BE49-F238E27FC236}">
                        <a16:creationId xmlns:a16="http://schemas.microsoft.com/office/drawing/2014/main" id="{01736C7C-4B19-CC44-A64A-A21AC781B1AA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2B82F93F-25B5-CC47-99FE-C4DBA595288D}"/>
                    </a:ext>
                  </a:extLst>
                </p:cNvPr>
                <p:cNvGrpSpPr/>
                <p:nvPr/>
              </p:nvGrpSpPr>
              <p:grpSpPr>
                <a:xfrm>
                  <a:off x="3916843" y="4390249"/>
                  <a:ext cx="836017" cy="377185"/>
                  <a:chOff x="4826833" y="2842032"/>
                  <a:chExt cx="836017" cy="377185"/>
                </a:xfrm>
              </p:grpSpPr>
              <p:cxnSp>
                <p:nvCxnSpPr>
                  <p:cNvPr id="37" name="Straight Connector 36">
                    <a:extLst>
                      <a:ext uri="{FF2B5EF4-FFF2-40B4-BE49-F238E27FC236}">
                        <a16:creationId xmlns:a16="http://schemas.microsoft.com/office/drawing/2014/main" id="{CF23D445-04F2-F54B-9A8B-CA8F087F444D}"/>
                      </a:ext>
                    </a:extLst>
                  </p:cNvPr>
                  <p:cNvCxnSpPr>
                    <a:cxnSpLocks/>
                    <a:endCxn id="38" idx="6"/>
                  </p:cNvCxnSpPr>
                  <p:nvPr/>
                </p:nvCxnSpPr>
                <p:spPr>
                  <a:xfrm flipH="1" flipV="1">
                    <a:off x="5215712" y="3009759"/>
                    <a:ext cx="447138" cy="20945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8" name="Smiley Face 37">
                    <a:extLst>
                      <a:ext uri="{FF2B5EF4-FFF2-40B4-BE49-F238E27FC236}">
                        <a16:creationId xmlns:a16="http://schemas.microsoft.com/office/drawing/2014/main" id="{9E45C2C7-C618-3E43-B950-0D44D0B22FEE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solidFill>
                    <a:srgbClr val="FF00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0">
                  <a:extLst>
                    <a:ext uri="{FF2B5EF4-FFF2-40B4-BE49-F238E27FC236}">
                      <a16:creationId xmlns:a16="http://schemas.microsoft.com/office/drawing/2014/main" id="{38120E8C-4ECD-B04B-8D11-114E5FE20B0E}"/>
                    </a:ext>
                  </a:extLst>
                </p:cNvPr>
                <p:cNvGrpSpPr/>
                <p:nvPr/>
              </p:nvGrpSpPr>
              <p:grpSpPr>
                <a:xfrm>
                  <a:off x="4116076" y="4032232"/>
                  <a:ext cx="652317" cy="651276"/>
                  <a:chOff x="4826833" y="2842032"/>
                  <a:chExt cx="652317" cy="651276"/>
                </a:xfrm>
              </p:grpSpPr>
              <p:cxnSp>
                <p:nvCxnSpPr>
                  <p:cNvPr id="35" name="Straight Connector 34">
                    <a:extLst>
                      <a:ext uri="{FF2B5EF4-FFF2-40B4-BE49-F238E27FC236}">
                        <a16:creationId xmlns:a16="http://schemas.microsoft.com/office/drawing/2014/main" id="{6935EAAF-62E3-E943-9F98-18791A3880B5}"/>
                      </a:ext>
                    </a:extLst>
                  </p:cNvPr>
                  <p:cNvCxnSpPr>
                    <a:cxnSpLocks/>
                    <a:endCxn id="36" idx="4"/>
                  </p:cNvCxnSpPr>
                  <p:nvPr/>
                </p:nvCxnSpPr>
                <p:spPr>
                  <a:xfrm flipH="1" flipV="1">
                    <a:off x="5021273" y="3177485"/>
                    <a:ext cx="457877" cy="315823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6" name="Smiley Face 35">
                    <a:extLst>
                      <a:ext uri="{FF2B5EF4-FFF2-40B4-BE49-F238E27FC236}">
                        <a16:creationId xmlns:a16="http://schemas.microsoft.com/office/drawing/2014/main" id="{127DD710-C976-CC46-8A21-9157EA1D6BB5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C3DDACFE-E84A-5E4F-AEA0-F7105EEA009F}"/>
                    </a:ext>
                  </a:extLst>
                </p:cNvPr>
                <p:cNvGrpSpPr/>
                <p:nvPr/>
              </p:nvGrpSpPr>
              <p:grpSpPr>
                <a:xfrm>
                  <a:off x="4491972" y="3783262"/>
                  <a:ext cx="503720" cy="785099"/>
                  <a:chOff x="4826833" y="2842032"/>
                  <a:chExt cx="503720" cy="785099"/>
                </a:xfrm>
              </p:grpSpPr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2FEFAA4D-4218-B441-B981-138758B5B87A}"/>
                      </a:ext>
                    </a:extLst>
                  </p:cNvPr>
                  <p:cNvCxnSpPr>
                    <a:cxnSpLocks/>
                    <a:endCxn id="34" idx="4"/>
                  </p:cNvCxnSpPr>
                  <p:nvPr/>
                </p:nvCxnSpPr>
                <p:spPr>
                  <a:xfrm flipH="1" flipV="1">
                    <a:off x="5021273" y="3177485"/>
                    <a:ext cx="309280" cy="449646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4" name="Smiley Face 33">
                    <a:extLst>
                      <a:ext uri="{FF2B5EF4-FFF2-40B4-BE49-F238E27FC236}">
                        <a16:creationId xmlns:a16="http://schemas.microsoft.com/office/drawing/2014/main" id="{5DA8BB89-12B6-DF4C-A385-778054934AA0}"/>
                      </a:ext>
                    </a:extLst>
                  </p:cNvPr>
                  <p:cNvSpPr/>
                  <p:nvPr/>
                </p:nvSpPr>
                <p:spPr>
                  <a:xfrm>
                    <a:off x="4826833" y="2842032"/>
                    <a:ext cx="388879" cy="335453"/>
                  </a:xfrm>
                  <a:prstGeom prst="smileyFac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7" name="Cloud 16">
                <a:extLst>
                  <a:ext uri="{FF2B5EF4-FFF2-40B4-BE49-F238E27FC236}">
                    <a16:creationId xmlns:a16="http://schemas.microsoft.com/office/drawing/2014/main" id="{2472F397-59A6-5F4A-9073-EC0F155ADDB2}"/>
                  </a:ext>
                </a:extLst>
              </p:cNvPr>
              <p:cNvSpPr/>
              <p:nvPr/>
            </p:nvSpPr>
            <p:spPr>
              <a:xfrm>
                <a:off x="4407108" y="1159995"/>
                <a:ext cx="4445418" cy="5150864"/>
              </a:xfrm>
              <a:prstGeom prst="cloud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latin typeface="Helvetica Neue" charset="0"/>
                  <a:ea typeface="Helvetica Neue" charset="0"/>
                  <a:cs typeface="Helvetica Neue" charset="0"/>
                </a:endParaRPr>
              </a:p>
            </p:txBody>
          </p:sp>
          <p:pic>
            <p:nvPicPr>
              <p:cNvPr id="18" name="Picture 2" descr="Image result for router icon">
                <a:extLst>
                  <a:ext uri="{FF2B5EF4-FFF2-40B4-BE49-F238E27FC236}">
                    <a16:creationId xmlns:a16="http://schemas.microsoft.com/office/drawing/2014/main" id="{134A0CE9-AFF4-4141-915D-012CE9E864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9397" y="3678290"/>
                <a:ext cx="884328" cy="5906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1FEE72A4-1608-784E-90AC-5DC9EE484E82}"/>
                </a:ext>
              </a:extLst>
            </p:cNvPr>
            <p:cNvSpPr/>
            <p:nvPr/>
          </p:nvSpPr>
          <p:spPr>
            <a:xfrm>
              <a:off x="8785026" y="3228661"/>
              <a:ext cx="1784707" cy="1327348"/>
            </a:xfrm>
            <a:prstGeom prst="cloud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" charset="0"/>
                <a:ea typeface="Helvetica Neue" charset="0"/>
                <a:cs typeface="Helvetica Neue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AB7048-28B6-6043-9F8B-BE581A73119D}"/>
                </a:ext>
              </a:extLst>
            </p:cNvPr>
            <p:cNvSpPr txBox="1"/>
            <p:nvPr/>
          </p:nvSpPr>
          <p:spPr>
            <a:xfrm>
              <a:off x="8885937" y="3678017"/>
              <a:ext cx="1582882" cy="58542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pPr algn="ctr">
                <a:defRPr/>
              </a:pPr>
              <a:r>
                <a:rPr lang="en-US" sz="2000" dirty="0"/>
                <a:t>Internet</a:t>
              </a:r>
            </a:p>
          </p:txBody>
        </p:sp>
        <p:pic>
          <p:nvPicPr>
            <p:cNvPr id="11" name="Picture 2" descr="Image result for router icon">
              <a:extLst>
                <a:ext uri="{FF2B5EF4-FFF2-40B4-BE49-F238E27FC236}">
                  <a16:creationId xmlns:a16="http://schemas.microsoft.com/office/drawing/2014/main" id="{2374B993-3997-134D-82C2-9AD5A8773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0433" y="3652750"/>
              <a:ext cx="884328" cy="5906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Rounded Rectangular Callout 87">
            <a:extLst>
              <a:ext uri="{FF2B5EF4-FFF2-40B4-BE49-F238E27FC236}">
                <a16:creationId xmlns:a16="http://schemas.microsoft.com/office/drawing/2014/main" id="{E980426A-628F-914F-91AB-AA561683CD42}"/>
              </a:ext>
            </a:extLst>
          </p:cNvPr>
          <p:cNvSpPr/>
          <p:nvPr/>
        </p:nvSpPr>
        <p:spPr>
          <a:xfrm>
            <a:off x="7486766" y="1400545"/>
            <a:ext cx="1397742" cy="413019"/>
          </a:xfrm>
          <a:prstGeom prst="wedgeRoundRectCallout">
            <a:avLst>
              <a:gd name="adj1" fmla="val -105194"/>
              <a:gd name="adj2" fmla="val 2172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DDoS?</a:t>
            </a:r>
          </a:p>
        </p:txBody>
      </p:sp>
      <p:sp>
        <p:nvSpPr>
          <p:cNvPr id="89" name="Rounded Rectangular Callout 88">
            <a:extLst>
              <a:ext uri="{FF2B5EF4-FFF2-40B4-BE49-F238E27FC236}">
                <a16:creationId xmlns:a16="http://schemas.microsoft.com/office/drawing/2014/main" id="{62976B34-40CA-574A-947B-FAD4058C291D}"/>
              </a:ext>
            </a:extLst>
          </p:cNvPr>
          <p:cNvSpPr/>
          <p:nvPr/>
        </p:nvSpPr>
        <p:spPr>
          <a:xfrm>
            <a:off x="7486766" y="1877221"/>
            <a:ext cx="1397742" cy="413019"/>
          </a:xfrm>
          <a:prstGeom prst="wedgeRoundRectCallout">
            <a:avLst>
              <a:gd name="adj1" fmla="val -99982"/>
              <a:gd name="adj2" fmla="val 1274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Worm?</a:t>
            </a:r>
          </a:p>
        </p:txBody>
      </p:sp>
      <p:sp>
        <p:nvSpPr>
          <p:cNvPr id="90" name="Rounded Rectangular Callout 89">
            <a:extLst>
              <a:ext uri="{FF2B5EF4-FFF2-40B4-BE49-F238E27FC236}">
                <a16:creationId xmlns:a16="http://schemas.microsoft.com/office/drawing/2014/main" id="{B3167FA6-9834-2A49-9E04-D2F6B0CB5225}"/>
              </a:ext>
            </a:extLst>
          </p:cNvPr>
          <p:cNvSpPr/>
          <p:nvPr/>
        </p:nvSpPr>
        <p:spPr>
          <a:xfrm>
            <a:off x="7486766" y="2353333"/>
            <a:ext cx="1397742" cy="413019"/>
          </a:xfrm>
          <a:prstGeom prst="wedgeRoundRectCallout">
            <a:avLst>
              <a:gd name="adj1" fmla="val -95562"/>
              <a:gd name="adj2" fmla="val 317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Port</a:t>
            </a:r>
            <a:r>
              <a:rPr lang="zh-CN" altLang="en-US" sz="2000" dirty="0"/>
              <a:t> </a:t>
            </a:r>
            <a:r>
              <a:rPr lang="en-US" altLang="zh-CN" sz="2000" dirty="0"/>
              <a:t>Scan?</a:t>
            </a:r>
          </a:p>
        </p:txBody>
      </p:sp>
      <p:sp>
        <p:nvSpPr>
          <p:cNvPr id="91" name="Rounded Rectangular Callout 90">
            <a:extLst>
              <a:ext uri="{FF2B5EF4-FFF2-40B4-BE49-F238E27FC236}">
                <a16:creationId xmlns:a16="http://schemas.microsoft.com/office/drawing/2014/main" id="{A2900100-08EF-BC42-A0B0-B4AC103E8F64}"/>
              </a:ext>
            </a:extLst>
          </p:cNvPr>
          <p:cNvSpPr/>
          <p:nvPr/>
        </p:nvSpPr>
        <p:spPr>
          <a:xfrm>
            <a:off x="7486766" y="2840709"/>
            <a:ext cx="1397742" cy="413019"/>
          </a:xfrm>
          <a:prstGeom prst="wedgeRoundRectCallout">
            <a:avLst>
              <a:gd name="adj1" fmla="val -93793"/>
              <a:gd name="adj2" fmla="val -6399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/>
              <a:t>…</a:t>
            </a:r>
          </a:p>
        </p:txBody>
      </p:sp>
      <p:pic>
        <p:nvPicPr>
          <p:cNvPr id="93" name="Picture 2" descr="🤔 Thinking Face Emoji">
            <a:extLst>
              <a:ext uri="{FF2B5EF4-FFF2-40B4-BE49-F238E27FC236}">
                <a16:creationId xmlns:a16="http://schemas.microsoft.com/office/drawing/2014/main" id="{C9FB1188-484B-824F-9A0B-E032DE6F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96" y="2570249"/>
            <a:ext cx="1052241" cy="10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ounded Rectangular Callout 94">
            <a:extLst>
              <a:ext uri="{FF2B5EF4-FFF2-40B4-BE49-F238E27FC236}">
                <a16:creationId xmlns:a16="http://schemas.microsoft.com/office/drawing/2014/main" id="{D8C10B13-38AB-484A-BBE3-B467AFD73973}"/>
              </a:ext>
            </a:extLst>
          </p:cNvPr>
          <p:cNvSpPr/>
          <p:nvPr/>
        </p:nvSpPr>
        <p:spPr>
          <a:xfrm>
            <a:off x="9291588" y="3759480"/>
            <a:ext cx="2798284" cy="860745"/>
          </a:xfrm>
          <a:prstGeom prst="wedgeRoundRectCallout">
            <a:avLst>
              <a:gd name="adj1" fmla="val -39190"/>
              <a:gd name="adj2" fmla="val 7167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" tIns="0" rIns="18000" bIns="0" rtlCol="0" anchor="ctr"/>
          <a:lstStyle/>
          <a:p>
            <a:pPr algn="ctr"/>
            <a:r>
              <a:rPr lang="en-US" altLang="zh-CN" sz="2000" dirty="0"/>
              <a:t>Different</a:t>
            </a:r>
            <a:r>
              <a:rPr lang="zh-CN" altLang="en-US" sz="2000" dirty="0"/>
              <a:t> </a:t>
            </a:r>
            <a:r>
              <a:rPr lang="en-US" altLang="zh-CN" sz="2000" dirty="0"/>
              <a:t>keys/</a:t>
            </a:r>
            <a:r>
              <a:rPr lang="en-US" altLang="zh-CN" sz="2000" dirty="0" err="1"/>
              <a:t>attrs</a:t>
            </a:r>
            <a:r>
              <a:rPr lang="en-US" altLang="zh-CN" sz="2000" dirty="0"/>
              <a:t>,</a:t>
            </a:r>
            <a:r>
              <a:rPr lang="zh-CN" altLang="en-US" sz="2000" dirty="0"/>
              <a:t> </a:t>
            </a:r>
            <a:r>
              <a:rPr lang="en-US" altLang="zh-CN" sz="2000" dirty="0"/>
              <a:t>need</a:t>
            </a:r>
            <a:r>
              <a:rPr lang="zh-CN" altLang="en-US" sz="2000" dirty="0"/>
              <a:t> </a:t>
            </a:r>
            <a:r>
              <a:rPr lang="en-US" altLang="zh-CN" sz="2000" dirty="0"/>
              <a:t>multiple</a:t>
            </a:r>
            <a:r>
              <a:rPr lang="zh-CN" altLang="en-US" sz="2000" dirty="0"/>
              <a:t> </a:t>
            </a:r>
            <a:r>
              <a:rPr lang="en-US" altLang="zh-CN" sz="2000" dirty="0"/>
              <a:t>data</a:t>
            </a:r>
            <a:r>
              <a:rPr lang="zh-CN" altLang="en-US" sz="2000" dirty="0"/>
              <a:t> </a:t>
            </a:r>
            <a:r>
              <a:rPr lang="en-US" altLang="zh-CN" sz="2000" dirty="0"/>
              <a:t>structures</a:t>
            </a:r>
            <a:endParaRPr lang="en-US" sz="2000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C7DDBA4-7A2A-4049-B828-8742944BEDE6}"/>
              </a:ext>
            </a:extLst>
          </p:cNvPr>
          <p:cNvSpPr/>
          <p:nvPr/>
        </p:nvSpPr>
        <p:spPr>
          <a:xfrm>
            <a:off x="6169995" y="6329114"/>
            <a:ext cx="4507597" cy="39938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3B09076-C942-854C-AD05-1DE939B9228D}"/>
              </a:ext>
            </a:extLst>
          </p:cNvPr>
          <p:cNvSpPr/>
          <p:nvPr/>
        </p:nvSpPr>
        <p:spPr>
          <a:xfrm>
            <a:off x="6183133" y="5993779"/>
            <a:ext cx="4507597" cy="39938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37FA017-F3F5-5B4F-AC3A-6BCA2DDC5E29}"/>
              </a:ext>
            </a:extLst>
          </p:cNvPr>
          <p:cNvSpPr/>
          <p:nvPr/>
        </p:nvSpPr>
        <p:spPr>
          <a:xfrm>
            <a:off x="6226731" y="5608054"/>
            <a:ext cx="4464000" cy="39938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88">
            <a:extLst>
              <a:ext uri="{FF2B5EF4-FFF2-40B4-BE49-F238E27FC236}">
                <a16:creationId xmlns:a16="http://schemas.microsoft.com/office/drawing/2014/main" id="{C5CD0374-102D-CCD5-BFD3-ED7459632C4B}"/>
              </a:ext>
            </a:extLst>
          </p:cNvPr>
          <p:cNvGraphicFramePr>
            <a:graphicFrameLocks noGrp="1"/>
          </p:cNvGraphicFramePr>
          <p:nvPr/>
        </p:nvGraphicFramePr>
        <p:xfrm>
          <a:off x="4113364" y="4467124"/>
          <a:ext cx="2281995" cy="349937"/>
        </p:xfrm>
        <a:graphic>
          <a:graphicData uri="http://schemas.openxmlformats.org/drawingml/2006/table">
            <a:tbl>
              <a:tblPr bandCol="1">
                <a:tableStyleId>{93296810-A885-4BE3-A3E7-6D5BEEA58F35}</a:tableStyleId>
              </a:tblPr>
              <a:tblGrid>
                <a:gridCol w="253555">
                  <a:extLst>
                    <a:ext uri="{9D8B030D-6E8A-4147-A177-3AD203B41FA5}">
                      <a16:colId xmlns:a16="http://schemas.microsoft.com/office/drawing/2014/main" val="2845337369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1131065532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512087620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698331248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499036673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756991230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045963525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4086584532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904187254"/>
                    </a:ext>
                  </a:extLst>
                </a:gridCol>
              </a:tblGrid>
              <a:tr h="3499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…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026807"/>
                  </a:ext>
                </a:extLst>
              </a:tr>
            </a:tbl>
          </a:graphicData>
        </a:graphic>
      </p:graphicFrame>
      <p:graphicFrame>
        <p:nvGraphicFramePr>
          <p:cNvPr id="4" name="Table 88">
            <a:extLst>
              <a:ext uri="{FF2B5EF4-FFF2-40B4-BE49-F238E27FC236}">
                <a16:creationId xmlns:a16="http://schemas.microsoft.com/office/drawing/2014/main" id="{6945FB89-5E53-F2C6-7D12-EB8892B282E5}"/>
              </a:ext>
            </a:extLst>
          </p:cNvPr>
          <p:cNvGraphicFramePr>
            <a:graphicFrameLocks noGrp="1"/>
          </p:cNvGraphicFramePr>
          <p:nvPr/>
        </p:nvGraphicFramePr>
        <p:xfrm>
          <a:off x="4113364" y="4887865"/>
          <a:ext cx="2281995" cy="349937"/>
        </p:xfrm>
        <a:graphic>
          <a:graphicData uri="http://schemas.openxmlformats.org/drawingml/2006/table">
            <a:tbl>
              <a:tblPr bandCol="1">
                <a:tableStyleId>{00A15C55-8517-42AA-B614-E9B94910E393}</a:tableStyleId>
              </a:tblPr>
              <a:tblGrid>
                <a:gridCol w="253555">
                  <a:extLst>
                    <a:ext uri="{9D8B030D-6E8A-4147-A177-3AD203B41FA5}">
                      <a16:colId xmlns:a16="http://schemas.microsoft.com/office/drawing/2014/main" val="2845337369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1131065532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512087620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698331248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499036673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756991230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045963525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4086584532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904187254"/>
                    </a:ext>
                  </a:extLst>
                </a:gridCol>
              </a:tblGrid>
              <a:tr h="3499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…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026807"/>
                  </a:ext>
                </a:extLst>
              </a:tr>
            </a:tbl>
          </a:graphicData>
        </a:graphic>
      </p:graphicFrame>
      <p:graphicFrame>
        <p:nvGraphicFramePr>
          <p:cNvPr id="87" name="Table 88">
            <a:extLst>
              <a:ext uri="{FF2B5EF4-FFF2-40B4-BE49-F238E27FC236}">
                <a16:creationId xmlns:a16="http://schemas.microsoft.com/office/drawing/2014/main" id="{D4F5BA4E-82E0-3C4B-C640-7AC40503E1EE}"/>
              </a:ext>
            </a:extLst>
          </p:cNvPr>
          <p:cNvGraphicFramePr>
            <a:graphicFrameLocks noGrp="1"/>
          </p:cNvGraphicFramePr>
          <p:nvPr/>
        </p:nvGraphicFramePr>
        <p:xfrm>
          <a:off x="4113364" y="5303953"/>
          <a:ext cx="2281995" cy="349937"/>
        </p:xfrm>
        <a:graphic>
          <a:graphicData uri="http://schemas.openxmlformats.org/drawingml/2006/table">
            <a:tbl>
              <a:tblPr bandCol="1">
                <a:tableStyleId>{7DF18680-E054-41AD-8BC1-D1AEF772440D}</a:tableStyleId>
              </a:tblPr>
              <a:tblGrid>
                <a:gridCol w="253555">
                  <a:extLst>
                    <a:ext uri="{9D8B030D-6E8A-4147-A177-3AD203B41FA5}">
                      <a16:colId xmlns:a16="http://schemas.microsoft.com/office/drawing/2014/main" val="2845337369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1131065532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512087620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698331248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499036673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756991230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2045963525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4086584532"/>
                    </a:ext>
                  </a:extLst>
                </a:gridCol>
                <a:gridCol w="253555">
                  <a:extLst>
                    <a:ext uri="{9D8B030D-6E8A-4147-A177-3AD203B41FA5}">
                      <a16:colId xmlns:a16="http://schemas.microsoft.com/office/drawing/2014/main" val="904187254"/>
                    </a:ext>
                  </a:extLst>
                </a:gridCol>
              </a:tblGrid>
              <a:tr h="34993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…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026807"/>
                  </a:ext>
                </a:extLst>
              </a:tr>
            </a:tbl>
          </a:graphicData>
        </a:graphic>
      </p:graphicFrame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F6870434-0270-5B2C-86F5-62E8357183A2}"/>
              </a:ext>
            </a:extLst>
          </p:cNvPr>
          <p:cNvSpPr/>
          <p:nvPr/>
        </p:nvSpPr>
        <p:spPr>
          <a:xfrm>
            <a:off x="3420869" y="2037296"/>
            <a:ext cx="409061" cy="48887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1B1871E-0263-58AA-482D-D38C7B7CE824}"/>
              </a:ext>
            </a:extLst>
          </p:cNvPr>
          <p:cNvSpPr/>
          <p:nvPr/>
        </p:nvSpPr>
        <p:spPr>
          <a:xfrm>
            <a:off x="4849621" y="4480528"/>
            <a:ext cx="262937" cy="3164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5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4DAE566-0B6C-9AED-1865-E7E411AC74BF}"/>
              </a:ext>
            </a:extLst>
          </p:cNvPr>
          <p:cNvSpPr/>
          <p:nvPr/>
        </p:nvSpPr>
        <p:spPr>
          <a:xfrm>
            <a:off x="4361618" y="4904585"/>
            <a:ext cx="262937" cy="3164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8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E1BC2BF-AD43-F7A3-F1C9-02B45F69506F}"/>
              </a:ext>
            </a:extLst>
          </p:cNvPr>
          <p:cNvSpPr/>
          <p:nvPr/>
        </p:nvSpPr>
        <p:spPr>
          <a:xfrm>
            <a:off x="5374226" y="5310137"/>
            <a:ext cx="262937" cy="3164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4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F631178-B897-B961-2535-F991CEFD94B1}"/>
              </a:ext>
            </a:extLst>
          </p:cNvPr>
          <p:cNvSpPr txBox="1"/>
          <p:nvPr/>
        </p:nvSpPr>
        <p:spPr>
          <a:xfrm rot="5400000">
            <a:off x="4706392" y="5552759"/>
            <a:ext cx="1353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/>
              <a:t>…</a:t>
            </a:r>
            <a:endParaRPr lang="en-US" sz="4800" baseline="-25000" dirty="0"/>
          </a:p>
        </p:txBody>
      </p:sp>
    </p:spTree>
    <p:extLst>
      <p:ext uri="{BB962C8B-B14F-4D97-AF65-F5344CB8AC3E}">
        <p14:creationId xmlns:p14="http://schemas.microsoft.com/office/powerpoint/2010/main" val="251747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04 0.01273 -0.00066 0.02569 -0.00131 0.03866 C -0.00157 0.04306 -0.00326 0.05116 -0.00404 0.05556 C -0.00482 0.06528 -0.00547 0.07523 -0.00678 0.08472 C -0.00717 0.08727 -0.00769 0.08958 -0.00821 0.0919 C -0.00808 0.09306 -0.00912 0.12963 -0.00547 0.14282 C -0.00261 0.15301 -0.00066 0.15255 0.00546 0.15995 L 0.0177 0.17431 C 0.01914 0.17593 0.02031 0.17824 0.02187 0.17917 L 0.02591 0.18171 C 0.03398 0.19236 0.02955 0.18681 0.03958 0.19861 C 0.04088 0.20023 0.04205 0.20255 0.04362 0.20347 L 0.04778 0.20602 C 0.04908 0.20764 0.05039 0.20949 0.05182 0.21088 C 0.05442 0.21296 0.06002 0.21574 0.06002 0.21574 C 0.07031 0.22778 0.05729 0.21343 0.06953 0.22292 C 0.07109 0.22407 0.07213 0.22662 0.07369 0.22778 C 0.0763 0.22986 0.0819 0.23264 0.0819 0.23264 C 0.0832 0.23426 0.08437 0.23634 0.08593 0.2375 C 0.08854 0.23958 0.0914 0.24074 0.09414 0.24236 C 0.09414 0.24236 0.10234 0.24722 0.10234 0.24722 C 0.10416 0.24792 0.10599 0.24861 0.10781 0.24954 C 0.10911 0.25023 0.11041 0.25139 0.11184 0.25208 C 0.11367 0.25301 0.11549 0.25347 0.11731 0.2544 C 0.11862 0.25509 0.11992 0.25625 0.12135 0.25694 C 0.12447 0.25787 0.12773 0.25856 0.13099 0.25926 C 0.13541 0.26204 0.13359 0.26157 0.13645 0.26157 " pathEditMode="relative" ptsTypes="AAAAAAAAAAAAAAAAAAAAAAAAAAA">
                                      <p:cBhvr>
                                        <p:cTn id="7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5" grpId="0" animBg="1"/>
      <p:bldP spid="96" grpId="0" animBg="1"/>
      <p:bldP spid="97" grpId="0" animBg="1"/>
      <p:bldP spid="98" grpId="0" animBg="1"/>
      <p:bldP spid="94" grpId="0" animBg="1"/>
      <p:bldP spid="94" grpId="1" animBg="1"/>
      <p:bldP spid="94" grpId="2" animBg="1"/>
      <p:bldP spid="99" grpId="0" animBg="1"/>
      <p:bldP spid="100" grpId="0" animBg="1"/>
      <p:bldP spid="101" grpId="0" animBg="1"/>
      <p:bldP spid="10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8FF5-0A63-B74C-92C0-D7E6726CB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i="1" dirty="0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80DBCB-9781-B04B-8C2E-8413AC9F7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24</a:t>
            </a:fld>
            <a:endParaRPr lang="en-US" dirty="0"/>
          </a:p>
        </p:txBody>
      </p:sp>
      <p:pic>
        <p:nvPicPr>
          <p:cNvPr id="11" name="Picture 2" descr="Image result for router icon">
            <a:extLst>
              <a:ext uri="{FF2B5EF4-FFF2-40B4-BE49-F238E27FC236}">
                <a16:creationId xmlns:a16="http://schemas.microsoft.com/office/drawing/2014/main" id="{2374B993-3997-134D-82C2-9AD5A8773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17" y="3928672"/>
            <a:ext cx="903610" cy="54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Picture 2" descr="🤔 Thinking Face Emoji">
            <a:extLst>
              <a:ext uri="{FF2B5EF4-FFF2-40B4-BE49-F238E27FC236}">
                <a16:creationId xmlns:a16="http://schemas.microsoft.com/office/drawing/2014/main" id="{C9FB1188-484B-824F-9A0B-E032DE6F2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96" y="2570249"/>
            <a:ext cx="1052241" cy="10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08F6B38E-3156-EA47-8CD6-0031D5F9B0C1}"/>
              </a:ext>
            </a:extLst>
          </p:cNvPr>
          <p:cNvSpPr/>
          <p:nvPr/>
        </p:nvSpPr>
        <p:spPr>
          <a:xfrm>
            <a:off x="6206672" y="1492123"/>
            <a:ext cx="3126512" cy="976227"/>
          </a:xfrm>
          <a:prstGeom prst="wedgeRoundRectCallout">
            <a:avLst>
              <a:gd name="adj1" fmla="val -33341"/>
              <a:gd name="adj2" fmla="val 7136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I</a:t>
            </a:r>
            <a:r>
              <a:rPr lang="zh-CN" altLang="en-US" sz="3200" dirty="0"/>
              <a:t> </a:t>
            </a:r>
            <a:r>
              <a:rPr lang="en-US" altLang="zh-CN" sz="3200" dirty="0"/>
              <a:t>have</a:t>
            </a:r>
            <a:r>
              <a:rPr lang="zh-CN" altLang="en-US" sz="3200" dirty="0"/>
              <a:t> </a:t>
            </a:r>
            <a:r>
              <a:rPr lang="en-US" altLang="zh-CN" sz="3200" dirty="0"/>
              <a:t>42</a:t>
            </a:r>
            <a:r>
              <a:rPr lang="zh-CN" altLang="en-US" sz="3200" dirty="0"/>
              <a:t> </a:t>
            </a:r>
            <a:r>
              <a:rPr lang="en-US" altLang="zh-CN" sz="3200" dirty="0"/>
              <a:t>queries</a:t>
            </a:r>
            <a:endParaRPr lang="en-US" sz="3200" dirty="0"/>
          </a:p>
        </p:txBody>
      </p:sp>
      <p:sp>
        <p:nvSpPr>
          <p:cNvPr id="94" name="Rounded Rectangular Callout 93">
            <a:extLst>
              <a:ext uri="{FF2B5EF4-FFF2-40B4-BE49-F238E27FC236}">
                <a16:creationId xmlns:a16="http://schemas.microsoft.com/office/drawing/2014/main" id="{DE424BA4-24FF-F244-902B-2DC65DCA55E4}"/>
              </a:ext>
            </a:extLst>
          </p:cNvPr>
          <p:cNvSpPr/>
          <p:nvPr/>
        </p:nvSpPr>
        <p:spPr>
          <a:xfrm>
            <a:off x="1642578" y="2240286"/>
            <a:ext cx="4094407" cy="976227"/>
          </a:xfrm>
          <a:prstGeom prst="wedgeRoundRectCallout">
            <a:avLst>
              <a:gd name="adj1" fmla="val 34887"/>
              <a:gd name="adj2" fmla="val 1273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Run</a:t>
            </a:r>
            <a:r>
              <a:rPr lang="zh-CN" altLang="en-US" sz="3200" dirty="0"/>
              <a:t> </a:t>
            </a:r>
            <a:r>
              <a:rPr lang="en-US" altLang="zh-CN" sz="3200" dirty="0"/>
              <a:t>42</a:t>
            </a:r>
            <a:r>
              <a:rPr lang="zh-CN" altLang="en-US" sz="3200" dirty="0"/>
              <a:t> </a:t>
            </a:r>
            <a:r>
              <a:rPr lang="en-US" altLang="zh-CN" sz="3200" dirty="0"/>
              <a:t>data</a:t>
            </a:r>
            <a:r>
              <a:rPr lang="zh-CN" altLang="en-US" sz="3200" dirty="0"/>
              <a:t> </a:t>
            </a:r>
            <a:r>
              <a:rPr lang="en-US" altLang="zh-CN" sz="3200" dirty="0"/>
              <a:t>structures?</a:t>
            </a:r>
            <a:endParaRPr lang="en-US" sz="3200" dirty="0"/>
          </a:p>
        </p:txBody>
      </p:sp>
      <p:sp>
        <p:nvSpPr>
          <p:cNvPr id="87" name="Cloud Callout 86">
            <a:extLst>
              <a:ext uri="{FF2B5EF4-FFF2-40B4-BE49-F238E27FC236}">
                <a16:creationId xmlns:a16="http://schemas.microsoft.com/office/drawing/2014/main" id="{E6016ED1-213D-2149-9AEF-E6FCAE20C4F2}"/>
              </a:ext>
            </a:extLst>
          </p:cNvPr>
          <p:cNvSpPr/>
          <p:nvPr/>
        </p:nvSpPr>
        <p:spPr>
          <a:xfrm>
            <a:off x="1185834" y="3096024"/>
            <a:ext cx="3394309" cy="930972"/>
          </a:xfrm>
          <a:prstGeom prst="cloudCallout">
            <a:avLst>
              <a:gd name="adj1" fmla="val 60483"/>
              <a:gd name="adj2" fmla="val 4706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I</a:t>
            </a:r>
            <a:r>
              <a:rPr lang="zh-CN" altLang="en-US" sz="3200" dirty="0"/>
              <a:t> </a:t>
            </a:r>
            <a:r>
              <a:rPr lang="en-US" altLang="zh-CN" sz="3200" dirty="0"/>
              <a:t>can’t…</a:t>
            </a:r>
            <a:endParaRPr lang="en-US" sz="3200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88B0716A-E539-4469-5A10-F45F55D55E28}"/>
              </a:ext>
            </a:extLst>
          </p:cNvPr>
          <p:cNvSpPr/>
          <p:nvPr/>
        </p:nvSpPr>
        <p:spPr>
          <a:xfrm>
            <a:off x="4692488" y="4727959"/>
            <a:ext cx="1309469" cy="643130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Memory</a:t>
            </a:r>
            <a:endParaRPr lang="en-US" sz="2400" dirty="0"/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C148C678-8E84-E1FE-4B22-AE53BDFDC62F}"/>
              </a:ext>
            </a:extLst>
          </p:cNvPr>
          <p:cNvSpPr/>
          <p:nvPr/>
        </p:nvSpPr>
        <p:spPr>
          <a:xfrm rot="16200000">
            <a:off x="5103022" y="4387839"/>
            <a:ext cx="456318" cy="227498"/>
          </a:xfrm>
          <a:prstGeom prst="leftRightArrow">
            <a:avLst/>
          </a:prstGeom>
          <a:solidFill>
            <a:srgbClr val="ED3E1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Emoticon Crying">
            <a:extLst>
              <a:ext uri="{FF2B5EF4-FFF2-40B4-BE49-F238E27FC236}">
                <a16:creationId xmlns:a16="http://schemas.microsoft.com/office/drawing/2014/main" id="{D3EEDDE7-A84F-4443-9A49-88CF7695B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459" y="3692240"/>
            <a:ext cx="779526" cy="77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1542EF11-4DC6-906A-BF57-5113B2A0BD71}"/>
              </a:ext>
            </a:extLst>
          </p:cNvPr>
          <p:cNvSpPr/>
          <p:nvPr/>
        </p:nvSpPr>
        <p:spPr>
          <a:xfrm>
            <a:off x="88921" y="4244748"/>
            <a:ext cx="4538870" cy="1609551"/>
          </a:xfrm>
          <a:prstGeom prst="wedgeRectCallout">
            <a:avLst>
              <a:gd name="adj1" fmla="val 63470"/>
              <a:gd name="adj2" fmla="val -3011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/>
              <a:t>Limited</a:t>
            </a:r>
            <a:r>
              <a:rPr lang="zh-CN" altLang="en-US" sz="3200" dirty="0"/>
              <a:t> </a:t>
            </a:r>
            <a:r>
              <a:rPr lang="en-US" altLang="zh-CN" sz="3200" dirty="0"/>
              <a:t>bandwidth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updating</a:t>
            </a:r>
            <a:r>
              <a:rPr lang="zh-CN" altLang="en-US" sz="3200" dirty="0"/>
              <a:t> </a:t>
            </a:r>
            <a:r>
              <a:rPr lang="en-US" altLang="zh-CN" sz="3200" dirty="0"/>
              <a:t>memory</a:t>
            </a:r>
            <a:endParaRPr lang="en-US" sz="32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8F2A12C-0958-F4AC-9F7D-5D00736823EB}"/>
              </a:ext>
            </a:extLst>
          </p:cNvPr>
          <p:cNvSpPr/>
          <p:nvPr/>
        </p:nvSpPr>
        <p:spPr>
          <a:xfrm>
            <a:off x="5444930" y="4421002"/>
            <a:ext cx="6683895" cy="125883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6800" rIns="0" rtlCol="0" anchor="ctr"/>
          <a:lstStyle/>
          <a:p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Memory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access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is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becoming</a:t>
            </a:r>
            <a:r>
              <a:rPr lang="zh-CN" altLang="en-US" sz="2400" b="1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chemeClr val="tx1"/>
                </a:solidFill>
              </a:rPr>
              <a:t>expensive!</a:t>
            </a:r>
            <a:endParaRPr lang="en-US" altLang="zh-CN" sz="2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</a:rPr>
              <a:t>Network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speed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grows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45%-50%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annually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</a:rPr>
              <a:t>Memory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bandwidth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only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grows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33%-40%</a:t>
            </a:r>
            <a:r>
              <a:rPr lang="zh-CN" altLang="en-US" sz="2400" b="1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annually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4" grpId="0" animBg="1"/>
      <p:bldP spid="87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048A7-D021-2C46-8B53-53CCC658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i="1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zh-CN" altLang="en-US" sz="4000" dirty="0"/>
              <a:t> </a:t>
            </a:r>
            <a:r>
              <a:rPr lang="en-US" altLang="zh-CN" sz="4000" dirty="0"/>
              <a:t>memory</a:t>
            </a:r>
            <a:r>
              <a:rPr lang="zh-CN" altLang="en-US" sz="4000" dirty="0"/>
              <a:t> </a:t>
            </a:r>
            <a:r>
              <a:rPr lang="en-US" altLang="zh-CN" sz="4000" dirty="0"/>
              <a:t>update</a:t>
            </a:r>
            <a:r>
              <a:rPr lang="zh-CN" altLang="en-US" sz="4000" dirty="0"/>
              <a:t> </a:t>
            </a:r>
            <a:r>
              <a:rPr lang="en-US" altLang="zh-CN" sz="4000" dirty="0"/>
              <a:t>at</a:t>
            </a:r>
            <a:r>
              <a:rPr lang="zh-CN" altLang="en-US" sz="4000" dirty="0"/>
              <a:t> </a:t>
            </a:r>
            <a:r>
              <a:rPr lang="en-US" altLang="zh-CN" sz="4000" dirty="0"/>
              <a:t>a</a:t>
            </a:r>
            <a:r>
              <a:rPr lang="zh-CN" altLang="en-US" sz="4000" dirty="0"/>
              <a:t> </a:t>
            </a:r>
            <a:r>
              <a:rPr lang="en-US" altLang="zh-CN" sz="4000" dirty="0"/>
              <a:t>time!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E75B3-0B6B-9946-9069-CC479E11F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34" y="1825625"/>
            <a:ext cx="7476460" cy="4351338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we</a:t>
            </a:r>
            <a:r>
              <a:rPr lang="zh-CN" altLang="en-US" sz="3200" dirty="0"/>
              <a:t> </a:t>
            </a:r>
            <a:r>
              <a:rPr lang="en-US" altLang="zh-CN" sz="3200" dirty="0"/>
              <a:t>process</a:t>
            </a:r>
            <a:r>
              <a:rPr lang="zh-CN" altLang="en-US" sz="3200" dirty="0"/>
              <a:t> </a:t>
            </a:r>
            <a:r>
              <a:rPr lang="en-US" altLang="zh-CN" sz="3200" dirty="0"/>
              <a:t>many</a:t>
            </a:r>
            <a:r>
              <a:rPr lang="zh-CN" altLang="en-US" sz="3200" dirty="0"/>
              <a:t> </a:t>
            </a:r>
            <a:r>
              <a:rPr lang="en-US" altLang="zh-CN" sz="3200" dirty="0"/>
              <a:t>queries</a:t>
            </a:r>
            <a:r>
              <a:rPr lang="zh-CN" altLang="en-US" sz="3200" dirty="0"/>
              <a:t> </a:t>
            </a:r>
            <a:r>
              <a:rPr lang="en-US" altLang="zh-CN" sz="3200" dirty="0"/>
              <a:t>using</a:t>
            </a:r>
            <a:br>
              <a:rPr lang="en-US" altLang="zh-CN" sz="3200" dirty="0"/>
            </a:br>
            <a:r>
              <a:rPr lang="en-US" altLang="zh-CN" sz="3200" dirty="0"/>
              <a:t>very</a:t>
            </a:r>
            <a:r>
              <a:rPr lang="zh-CN" altLang="en-US" sz="3200" dirty="0"/>
              <a:t> </a:t>
            </a:r>
            <a:r>
              <a:rPr lang="en-US" altLang="zh-CN" sz="3200" dirty="0"/>
              <a:t>few</a:t>
            </a:r>
            <a:r>
              <a:rPr lang="zh-CN" altLang="en-US" sz="3200" dirty="0"/>
              <a:t> </a:t>
            </a:r>
            <a:r>
              <a:rPr lang="en-US" altLang="zh-CN" sz="3200" dirty="0"/>
              <a:t>(constant)</a:t>
            </a:r>
            <a:r>
              <a:rPr lang="zh-CN" altLang="en-US" sz="3200" dirty="0"/>
              <a:t> </a:t>
            </a:r>
            <a:r>
              <a:rPr lang="en-US" altLang="zh-CN" sz="3200" dirty="0"/>
              <a:t>memory</a:t>
            </a:r>
            <a:r>
              <a:rPr lang="zh-CN" altLang="en-US" sz="3200" dirty="0"/>
              <a:t> </a:t>
            </a:r>
            <a:r>
              <a:rPr lang="en-US" altLang="zh-CN" sz="3200" dirty="0"/>
              <a:t>accesses?</a:t>
            </a:r>
          </a:p>
          <a:p>
            <a:r>
              <a:rPr lang="en-US" altLang="zh-CN" sz="3200" dirty="0"/>
              <a:t>Game</a:t>
            </a:r>
            <a:r>
              <a:rPr lang="zh-CN" altLang="en-US" sz="3200" dirty="0"/>
              <a:t> </a:t>
            </a:r>
            <a:r>
              <a:rPr lang="en-US" altLang="zh-CN" sz="3200" dirty="0"/>
              <a:t>plan: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3200" dirty="0"/>
              <a:t>Each</a:t>
            </a:r>
            <a:r>
              <a:rPr lang="zh-CN" altLang="en-US" sz="3200" dirty="0"/>
              <a:t> </a:t>
            </a:r>
            <a:r>
              <a:rPr lang="en-US" altLang="zh-CN" sz="3200" dirty="0"/>
              <a:t>query</a:t>
            </a:r>
            <a:r>
              <a:rPr lang="zh-CN" altLang="en-US" sz="3200" dirty="0"/>
              <a:t> </a:t>
            </a:r>
            <a:r>
              <a:rPr lang="en-US" altLang="zh-CN" sz="3200" dirty="0"/>
              <a:t>uses</a:t>
            </a:r>
            <a:r>
              <a:rPr lang="zh-CN" altLang="en-US" sz="3200" dirty="0"/>
              <a:t> </a:t>
            </a:r>
            <a:r>
              <a:rPr lang="en-US" altLang="zh-CN" sz="3200" dirty="0"/>
              <a:t>only</a:t>
            </a:r>
            <a:r>
              <a:rPr lang="zh-CN" altLang="en-US" sz="3200" dirty="0"/>
              <a:t> </a:t>
            </a:r>
            <a:r>
              <a:rPr lang="en-US" altLang="zh-CN" sz="3200" b="1" dirty="0"/>
              <a:t>o(1)</a:t>
            </a:r>
            <a:r>
              <a:rPr lang="zh-CN" altLang="en-US" sz="3200" dirty="0"/>
              <a:t> </a:t>
            </a:r>
            <a:r>
              <a:rPr lang="en-US" altLang="zh-CN" sz="3200" dirty="0"/>
              <a:t>memory</a:t>
            </a:r>
            <a:r>
              <a:rPr lang="zh-CN" altLang="en-US" sz="3200" dirty="0"/>
              <a:t> </a:t>
            </a:r>
            <a:r>
              <a:rPr lang="en-US" altLang="zh-CN" sz="3200" dirty="0"/>
              <a:t>update</a:t>
            </a:r>
            <a:r>
              <a:rPr lang="zh-CN" altLang="en-US" sz="3200" dirty="0"/>
              <a:t> </a:t>
            </a:r>
            <a:r>
              <a:rPr lang="en-US" altLang="zh-CN" sz="3200" dirty="0"/>
              <a:t>per</a:t>
            </a:r>
            <a:r>
              <a:rPr lang="zh-CN" altLang="en-US" sz="3200" dirty="0"/>
              <a:t> </a:t>
            </a:r>
            <a:r>
              <a:rPr lang="en-US" altLang="zh-CN" sz="3200" dirty="0"/>
              <a:t>packet</a:t>
            </a:r>
            <a:r>
              <a:rPr lang="zh-CN" altLang="en-US" sz="3200" b="1" i="1" dirty="0"/>
              <a:t> </a:t>
            </a:r>
            <a:r>
              <a:rPr lang="en-US" altLang="zh-CN" sz="3200" b="1" i="1" dirty="0"/>
              <a:t>on</a:t>
            </a:r>
            <a:r>
              <a:rPr lang="zh-CN" altLang="en-US" sz="3200" b="1" i="1" dirty="0"/>
              <a:t> </a:t>
            </a:r>
            <a:r>
              <a:rPr lang="en-US" altLang="zh-CN" sz="3200" b="1" i="1" dirty="0"/>
              <a:t>average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3200" dirty="0"/>
              <a:t>Combine</a:t>
            </a:r>
            <a:r>
              <a:rPr lang="zh-CN" altLang="en-US" sz="3200" dirty="0"/>
              <a:t> </a:t>
            </a:r>
            <a:r>
              <a:rPr lang="en-US" altLang="zh-CN" sz="3200" dirty="0"/>
              <a:t>many</a:t>
            </a:r>
            <a:r>
              <a:rPr lang="zh-CN" altLang="en-US" sz="3200" dirty="0"/>
              <a:t> </a:t>
            </a:r>
            <a:r>
              <a:rPr lang="en-US" altLang="zh-CN" sz="3200" dirty="0"/>
              <a:t>different</a:t>
            </a:r>
            <a:r>
              <a:rPr lang="zh-CN" altLang="en-US" sz="3200" dirty="0"/>
              <a:t> </a:t>
            </a:r>
            <a:r>
              <a:rPr lang="en-US" altLang="zh-CN" sz="3200" dirty="0"/>
              <a:t>queries,</a:t>
            </a:r>
            <a:r>
              <a:rPr lang="zh-CN" altLang="en-US" sz="3200" dirty="0"/>
              <a:t> </a:t>
            </a:r>
            <a:br>
              <a:rPr lang="en-US" altLang="zh-CN" sz="3200" dirty="0"/>
            </a:br>
            <a:r>
              <a:rPr lang="en-US" altLang="zh-CN" sz="3200" dirty="0"/>
              <a:t>on</a:t>
            </a:r>
            <a:r>
              <a:rPr lang="zh-CN" altLang="en-US" sz="3200" dirty="0"/>
              <a:t> </a:t>
            </a:r>
            <a:r>
              <a:rPr lang="en-US" altLang="zh-CN" sz="3200" dirty="0"/>
              <a:t>average</a:t>
            </a:r>
            <a:r>
              <a:rPr lang="zh-CN" altLang="en-US" sz="3200" dirty="0"/>
              <a:t> </a:t>
            </a:r>
            <a:r>
              <a:rPr lang="en-US" altLang="zh-CN" sz="3200" dirty="0"/>
              <a:t>uses</a:t>
            </a:r>
            <a:r>
              <a:rPr lang="zh-CN" altLang="en-US" sz="3200" dirty="0"/>
              <a:t> </a:t>
            </a:r>
            <a:r>
              <a:rPr lang="en-US" altLang="zh-CN" sz="3200" b="1" dirty="0"/>
              <a:t>O(1)</a:t>
            </a:r>
            <a:endParaRPr lang="en-US" altLang="zh-CN" sz="3200" b="1" i="1" dirty="0"/>
          </a:p>
          <a:p>
            <a:pPr marL="971550" lvl="1" indent="-514350">
              <a:buFont typeface="+mj-lt"/>
              <a:buAutoNum type="arabicPeriod"/>
            </a:pPr>
            <a:r>
              <a:rPr lang="en-US" altLang="zh-CN" sz="3200" dirty="0"/>
              <a:t>Coordinate,</a:t>
            </a:r>
            <a:r>
              <a:rPr lang="zh-CN" altLang="en-US" sz="3200" dirty="0"/>
              <a:t> </a:t>
            </a:r>
            <a:r>
              <a:rPr lang="en-US" altLang="zh-CN" sz="3200" b="1" i="1" dirty="0"/>
              <a:t>at</a:t>
            </a:r>
            <a:r>
              <a:rPr lang="zh-CN" altLang="en-US" sz="3200" b="1" i="1" dirty="0"/>
              <a:t> </a:t>
            </a:r>
            <a:r>
              <a:rPr lang="en-US" altLang="zh-CN" sz="3200" b="1" i="1" dirty="0"/>
              <a:t>most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O(1)</a:t>
            </a:r>
            <a:r>
              <a:rPr lang="zh-CN" altLang="en-US" sz="3200" b="1" dirty="0"/>
              <a:t> </a:t>
            </a:r>
            <a:r>
              <a:rPr lang="en-US" altLang="zh-CN" sz="3200" dirty="0"/>
              <a:t>per</a:t>
            </a:r>
            <a:r>
              <a:rPr lang="zh-CN" altLang="en-US" sz="3200" dirty="0"/>
              <a:t> </a:t>
            </a:r>
            <a:r>
              <a:rPr lang="en-US" altLang="zh-CN" sz="3200" dirty="0"/>
              <a:t>packet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E6329-F1CB-8749-9561-D3D04F8AB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25</a:t>
            </a:fld>
            <a:endParaRPr lang="en-US"/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BF5B094B-8114-D9E2-D225-46C6B4569829}"/>
              </a:ext>
            </a:extLst>
          </p:cNvPr>
          <p:cNvSpPr/>
          <p:nvPr/>
        </p:nvSpPr>
        <p:spPr>
          <a:xfrm flipH="1">
            <a:off x="0" y="3429000"/>
            <a:ext cx="1619648" cy="776901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Hardest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3477BC-1B75-5CBC-890D-7742002D55A5}"/>
              </a:ext>
            </a:extLst>
          </p:cNvPr>
          <p:cNvSpPr txBox="1"/>
          <p:nvPr/>
        </p:nvSpPr>
        <p:spPr>
          <a:xfrm>
            <a:off x="7519737" y="2436186"/>
            <a:ext cx="2743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/>
              <a:t>NitroSketch</a:t>
            </a:r>
            <a:r>
              <a:rPr lang="zh-CN" altLang="en-US" sz="3200" dirty="0"/>
              <a:t> </a:t>
            </a:r>
            <a:r>
              <a:rPr lang="en-US" altLang="zh-CN" sz="2400" dirty="0"/>
              <a:t>[SIGCOMM’19]</a:t>
            </a:r>
            <a:endParaRPr lang="en-US" altLang="zh-CN" sz="3200" dirty="0"/>
          </a:p>
          <a:p>
            <a:pPr algn="ctr"/>
            <a:r>
              <a:rPr lang="en-US" altLang="zh-CN" sz="4000" b="1" dirty="0">
                <a:solidFill>
                  <a:srgbClr val="92D050"/>
                </a:solidFill>
              </a:rPr>
              <a:t>~</a:t>
            </a:r>
            <a:r>
              <a:rPr lang="en-US" sz="4000" b="1" dirty="0">
                <a:solidFill>
                  <a:srgbClr val="92D050"/>
                </a:solidFill>
              </a:rPr>
              <a:t>✓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❌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01A0A-D942-B964-9B42-C1A5C4C3565B}"/>
              </a:ext>
            </a:extLst>
          </p:cNvPr>
          <p:cNvSpPr txBox="1"/>
          <p:nvPr/>
        </p:nvSpPr>
        <p:spPr>
          <a:xfrm>
            <a:off x="9644801" y="2374630"/>
            <a:ext cx="2743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Sampling</a:t>
            </a:r>
            <a:br>
              <a:rPr lang="en-US" altLang="zh-CN" sz="3200" dirty="0"/>
            </a:br>
            <a:r>
              <a:rPr lang="en-US" altLang="zh-CN" sz="3200" dirty="0"/>
              <a:t>(inaccurate)</a:t>
            </a:r>
          </a:p>
          <a:p>
            <a:pPr algn="ctr"/>
            <a:r>
              <a:rPr lang="en-US" sz="4000" b="1" dirty="0">
                <a:solidFill>
                  <a:srgbClr val="92D050"/>
                </a:solidFill>
              </a:rPr>
              <a:t>✓</a:t>
            </a:r>
          </a:p>
          <a:p>
            <a:pPr algn="ctr"/>
            <a:endParaRPr lang="en-US" sz="2400" dirty="0"/>
          </a:p>
          <a:p>
            <a:pPr algn="ctr"/>
            <a:r>
              <a:rPr lang="en-US" sz="4000" b="1" dirty="0">
                <a:solidFill>
                  <a:srgbClr val="92D050"/>
                </a:solidFill>
              </a:rPr>
              <a:t>✓</a:t>
            </a:r>
            <a:endParaRPr lang="en-US" sz="4000" dirty="0"/>
          </a:p>
          <a:p>
            <a:pPr algn="ctr"/>
            <a:endParaRPr lang="en-US" sz="2400" dirty="0"/>
          </a:p>
          <a:p>
            <a:pPr algn="ctr"/>
            <a:r>
              <a:rPr lang="en-US" sz="4000" b="1" dirty="0">
                <a:solidFill>
                  <a:srgbClr val="92D050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86003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ded Corner 9">
            <a:extLst>
              <a:ext uri="{FF2B5EF4-FFF2-40B4-BE49-F238E27FC236}">
                <a16:creationId xmlns:a16="http://schemas.microsoft.com/office/drawing/2014/main" id="{035DBA69-1DE9-D946-8AA0-6E22A49AF92C}"/>
              </a:ext>
            </a:extLst>
          </p:cNvPr>
          <p:cNvSpPr/>
          <p:nvPr/>
        </p:nvSpPr>
        <p:spPr>
          <a:xfrm>
            <a:off x="3024300" y="4304219"/>
            <a:ext cx="753036" cy="914400"/>
          </a:xfrm>
          <a:prstGeom prst="foldedCorner">
            <a:avLst>
              <a:gd name="adj" fmla="val 35840"/>
            </a:avLst>
          </a:prstGeom>
          <a:noFill/>
          <a:ln w="508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500" dirty="0">
                <a:solidFill>
                  <a:schemeClr val="tx1"/>
                </a:solidFill>
              </a:rPr>
              <a:t>C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17" name="Folded Corner 16">
            <a:extLst>
              <a:ext uri="{FF2B5EF4-FFF2-40B4-BE49-F238E27FC236}">
                <a16:creationId xmlns:a16="http://schemas.microsoft.com/office/drawing/2014/main" id="{EEF606A3-460A-474D-B697-BA112CB2F7A6}"/>
              </a:ext>
            </a:extLst>
          </p:cNvPr>
          <p:cNvSpPr/>
          <p:nvPr/>
        </p:nvSpPr>
        <p:spPr>
          <a:xfrm>
            <a:off x="3034028" y="4304219"/>
            <a:ext cx="753036" cy="914400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ded Corner 10">
            <a:extLst>
              <a:ext uri="{FF2B5EF4-FFF2-40B4-BE49-F238E27FC236}">
                <a16:creationId xmlns:a16="http://schemas.microsoft.com/office/drawing/2014/main" id="{5832F142-3612-BE4F-89A1-467166946762}"/>
              </a:ext>
            </a:extLst>
          </p:cNvPr>
          <p:cNvSpPr/>
          <p:nvPr/>
        </p:nvSpPr>
        <p:spPr>
          <a:xfrm>
            <a:off x="3935656" y="4304219"/>
            <a:ext cx="753036" cy="914400"/>
          </a:xfrm>
          <a:prstGeom prst="foldedCorner">
            <a:avLst>
              <a:gd name="adj" fmla="val 35840"/>
            </a:avLst>
          </a:prstGeom>
          <a:noFill/>
          <a:ln w="5080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500" dirty="0">
                <a:solidFill>
                  <a:schemeClr val="tx1"/>
                </a:solidFill>
              </a:rPr>
              <a:t>D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18" name="Folded Corner 17">
            <a:extLst>
              <a:ext uri="{FF2B5EF4-FFF2-40B4-BE49-F238E27FC236}">
                <a16:creationId xmlns:a16="http://schemas.microsoft.com/office/drawing/2014/main" id="{FB53D10A-19D1-2F4C-A1B3-008198438010}"/>
              </a:ext>
            </a:extLst>
          </p:cNvPr>
          <p:cNvSpPr/>
          <p:nvPr/>
        </p:nvSpPr>
        <p:spPr>
          <a:xfrm>
            <a:off x="3916200" y="4304219"/>
            <a:ext cx="753036" cy="914400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olded Corner 6">
            <a:extLst>
              <a:ext uri="{FF2B5EF4-FFF2-40B4-BE49-F238E27FC236}">
                <a16:creationId xmlns:a16="http://schemas.microsoft.com/office/drawing/2014/main" id="{008AA8F3-49E2-EF42-88BA-A479D6673AA2}"/>
              </a:ext>
            </a:extLst>
          </p:cNvPr>
          <p:cNvSpPr/>
          <p:nvPr/>
        </p:nvSpPr>
        <p:spPr>
          <a:xfrm>
            <a:off x="1201588" y="4304219"/>
            <a:ext cx="753036" cy="914400"/>
          </a:xfrm>
          <a:prstGeom prst="foldedCorner">
            <a:avLst>
              <a:gd name="adj" fmla="val 35840"/>
            </a:avLst>
          </a:prstGeom>
          <a:noFill/>
          <a:ln w="508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500" dirty="0">
                <a:solidFill>
                  <a:schemeClr val="tx1"/>
                </a:solidFill>
              </a:rPr>
              <a:t>A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29E8DF-B670-8848-B42B-AC1BB9115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coupon</a:t>
            </a:r>
            <a:r>
              <a:rPr lang="zh-CN" altLang="en-US" dirty="0"/>
              <a:t> </a:t>
            </a:r>
            <a:r>
              <a:rPr lang="en-US" altLang="zh-CN" dirty="0"/>
              <a:t>collector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3E74D-9448-FF48-9885-A848BCD8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6975" cy="2046288"/>
          </a:xfrm>
        </p:spPr>
        <p:txBody>
          <a:bodyPr/>
          <a:lstStyle/>
          <a:p>
            <a:r>
              <a:rPr lang="en-US" altLang="zh-CN" dirty="0"/>
              <a:t>4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coupons,</a:t>
            </a:r>
            <a:r>
              <a:rPr lang="zh-CN" altLang="en-US" dirty="0"/>
              <a:t> </a:t>
            </a:r>
            <a:r>
              <a:rPr lang="en-US" altLang="zh-CN" dirty="0"/>
              <a:t>collect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them</a:t>
            </a:r>
          </a:p>
          <a:p>
            <a:r>
              <a:rPr lang="en-US" altLang="zh-CN" dirty="0"/>
              <a:t>Random</a:t>
            </a:r>
            <a:r>
              <a:rPr lang="zh-CN" altLang="en-US" dirty="0"/>
              <a:t> </a:t>
            </a:r>
            <a:r>
              <a:rPr lang="en-US" altLang="zh-CN" dirty="0"/>
              <a:t>draws</a:t>
            </a:r>
          </a:p>
          <a:p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draws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required?</a:t>
            </a:r>
            <a:r>
              <a:rPr lang="zh-CN" altLang="en-US" dirty="0"/>
              <a:t> 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6C35E-D2DC-EF4B-8CED-05DB5C683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26</a:t>
            </a:fld>
            <a:endParaRPr lang="en-US"/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8EA80D2C-41FE-444E-A2F2-ED3A75B892F5}"/>
              </a:ext>
            </a:extLst>
          </p:cNvPr>
          <p:cNvSpPr/>
          <p:nvPr/>
        </p:nvSpPr>
        <p:spPr>
          <a:xfrm>
            <a:off x="5748640" y="3513862"/>
            <a:ext cx="753036" cy="914400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lded Corner 8">
            <a:extLst>
              <a:ext uri="{FF2B5EF4-FFF2-40B4-BE49-F238E27FC236}">
                <a16:creationId xmlns:a16="http://schemas.microsoft.com/office/drawing/2014/main" id="{17C0AA7F-476A-E240-92FD-7F0BB2A2CB88}"/>
              </a:ext>
            </a:extLst>
          </p:cNvPr>
          <p:cNvSpPr/>
          <p:nvPr/>
        </p:nvSpPr>
        <p:spPr>
          <a:xfrm>
            <a:off x="2112944" y="4304219"/>
            <a:ext cx="753036" cy="914400"/>
          </a:xfrm>
          <a:prstGeom prst="foldedCorner">
            <a:avLst>
              <a:gd name="adj" fmla="val 35840"/>
            </a:avLst>
          </a:prstGeom>
          <a:noFill/>
          <a:ln w="50800">
            <a:solidFill>
              <a:schemeClr val="accent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500" dirty="0">
                <a:solidFill>
                  <a:schemeClr val="tx1"/>
                </a:solidFill>
              </a:rPr>
              <a:t>B</a:t>
            </a:r>
            <a:endParaRPr lang="en-US" sz="4500" dirty="0">
              <a:solidFill>
                <a:schemeClr val="tx1"/>
              </a:solidFill>
            </a:endParaRPr>
          </a:p>
        </p:txBody>
      </p:sp>
      <p:sp>
        <p:nvSpPr>
          <p:cNvPr id="14" name="Folded Corner 13">
            <a:extLst>
              <a:ext uri="{FF2B5EF4-FFF2-40B4-BE49-F238E27FC236}">
                <a16:creationId xmlns:a16="http://schemas.microsoft.com/office/drawing/2014/main" id="{876F3D75-F73F-A34F-AF58-83F174E1633E}"/>
              </a:ext>
            </a:extLst>
          </p:cNvPr>
          <p:cNvSpPr/>
          <p:nvPr/>
        </p:nvSpPr>
        <p:spPr>
          <a:xfrm>
            <a:off x="5758368" y="3513862"/>
            <a:ext cx="753036" cy="914400"/>
          </a:xfrm>
          <a:prstGeom prst="foldedCorner">
            <a:avLst>
              <a:gd name="adj" fmla="val 35840"/>
            </a:avLst>
          </a:prstGeom>
          <a:solidFill>
            <a:schemeClr val="bg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5400" dirty="0"/>
              <a:t>?</a:t>
            </a:r>
            <a:endParaRPr lang="en-US" sz="5400" dirty="0"/>
          </a:p>
        </p:txBody>
      </p:sp>
      <p:sp>
        <p:nvSpPr>
          <p:cNvPr id="15" name="Folded Corner 14">
            <a:extLst>
              <a:ext uri="{FF2B5EF4-FFF2-40B4-BE49-F238E27FC236}">
                <a16:creationId xmlns:a16="http://schemas.microsoft.com/office/drawing/2014/main" id="{58A8714D-E0B5-0443-8265-86251D05AD8D}"/>
              </a:ext>
            </a:extLst>
          </p:cNvPr>
          <p:cNvSpPr/>
          <p:nvPr/>
        </p:nvSpPr>
        <p:spPr>
          <a:xfrm>
            <a:off x="5758368" y="3513862"/>
            <a:ext cx="753036" cy="914400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lded Corner 15">
            <a:extLst>
              <a:ext uri="{FF2B5EF4-FFF2-40B4-BE49-F238E27FC236}">
                <a16:creationId xmlns:a16="http://schemas.microsoft.com/office/drawing/2014/main" id="{D7E0F1AF-9991-3646-A8DE-0EBA77E61257}"/>
              </a:ext>
            </a:extLst>
          </p:cNvPr>
          <p:cNvSpPr/>
          <p:nvPr/>
        </p:nvSpPr>
        <p:spPr>
          <a:xfrm>
            <a:off x="5753424" y="3545687"/>
            <a:ext cx="753036" cy="914400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5B3DBC-6999-DB1A-5874-86E48EEAED29}"/>
              </a:ext>
            </a:extLst>
          </p:cNvPr>
          <p:cNvSpPr txBox="1"/>
          <p:nvPr/>
        </p:nvSpPr>
        <p:spPr>
          <a:xfrm>
            <a:off x="4646658" y="6211669"/>
            <a:ext cx="6276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[1]</a:t>
            </a:r>
            <a:r>
              <a:rPr lang="zh-CN" altLang="en-US" dirty="0"/>
              <a:t> </a:t>
            </a:r>
            <a:r>
              <a:rPr lang="en-US" b="1" dirty="0"/>
              <a:t>Siobhan's Problem: The Coupon Collector Revisited</a:t>
            </a:r>
            <a:endParaRPr lang="en-US" dirty="0"/>
          </a:p>
          <a:p>
            <a:r>
              <a:rPr lang="en-US" dirty="0"/>
              <a:t>Brian Dawkins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i="1" dirty="0"/>
              <a:t>The American Statistician</a:t>
            </a:r>
            <a:r>
              <a:rPr lang="en-US" altLang="zh-CN" i="1" dirty="0"/>
              <a:t>,</a:t>
            </a:r>
            <a:r>
              <a:rPr lang="en-US" i="1" dirty="0"/>
              <a:t> </a:t>
            </a:r>
            <a:r>
              <a:rPr lang="en-US" altLang="zh-CN" dirty="0"/>
              <a:t>Vol</a:t>
            </a:r>
            <a:r>
              <a:rPr lang="en-US" dirty="0"/>
              <a:t> 4</a:t>
            </a:r>
            <a:r>
              <a:rPr lang="en-US" altLang="zh-CN" dirty="0"/>
              <a:t>5(1),</a:t>
            </a:r>
            <a:r>
              <a:rPr lang="zh-CN" altLang="en-US" dirty="0"/>
              <a:t> </a:t>
            </a:r>
            <a:r>
              <a:rPr lang="en-US" altLang="zh-CN" dirty="0"/>
              <a:t>p76-82.</a:t>
            </a:r>
            <a:r>
              <a:rPr lang="en-US" dirty="0"/>
              <a:t> 1991</a:t>
            </a:r>
            <a:r>
              <a:rPr lang="en-US" altLang="zh-C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12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29766 0.1208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37265 0.1125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33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29882 0.09745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 animBg="1"/>
      <p:bldP spid="6" grpId="1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5" grpId="0" animBg="1"/>
      <p:bldP spid="15" grpId="1" animBg="1"/>
      <p:bldP spid="16" grpId="0" animBg="1"/>
      <p:bldP spid="16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6B8CF-F5F4-1043-8F47-4D63EB79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Beau</a:t>
            </a:r>
            <a:r>
              <a:rPr lang="en-US" altLang="zh-CN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Coup</a:t>
            </a:r>
            <a:r>
              <a:rPr lang="zh-CN" alt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coupon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collector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A1D4C-6336-664F-81AD-FA047CC8A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3812" y="4189960"/>
            <a:ext cx="4317451" cy="1962150"/>
          </a:xfrm>
        </p:spPr>
        <p:txBody>
          <a:bodyPr>
            <a:normAutofit lnSpcReduction="10000"/>
          </a:bodyPr>
          <a:lstStyle/>
          <a:p>
            <a:r>
              <a:rPr lang="en-US" altLang="zh-CN" b="1" i="1" dirty="0"/>
              <a:t>f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7030A0"/>
                </a:solidFill>
              </a:rPr>
              <a:t>10.0.1.15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Coupon</a:t>
            </a:r>
            <a:r>
              <a:rPr lang="zh-CN" altLang="en-US" dirty="0"/>
              <a:t>  </a:t>
            </a:r>
            <a:r>
              <a:rPr lang="en-US" altLang="zh-CN" dirty="0"/>
              <a:t>?</a:t>
            </a:r>
          </a:p>
          <a:p>
            <a:r>
              <a:rPr lang="en-US" altLang="zh-CN" b="1" i="1" dirty="0"/>
              <a:t>f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7030A0"/>
                </a:solidFill>
              </a:rPr>
              <a:t>10.0.1.33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Coupon</a:t>
            </a:r>
            <a:r>
              <a:rPr lang="zh-CN" altLang="en-US" dirty="0"/>
              <a:t>  </a:t>
            </a:r>
            <a:r>
              <a:rPr lang="en-US" altLang="zh-CN" dirty="0"/>
              <a:t>?</a:t>
            </a:r>
            <a:endParaRPr lang="en-US" dirty="0"/>
          </a:p>
          <a:p>
            <a:r>
              <a:rPr lang="en-US" altLang="zh-CN" b="1" i="1" dirty="0"/>
              <a:t>f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7030A0"/>
                </a:solidFill>
              </a:rPr>
              <a:t>10.0.1.15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Coupon</a:t>
            </a:r>
            <a:r>
              <a:rPr lang="zh-CN" altLang="en-US" dirty="0"/>
              <a:t>  </a:t>
            </a:r>
            <a:r>
              <a:rPr lang="en-US" altLang="zh-CN" dirty="0"/>
              <a:t>?</a:t>
            </a:r>
            <a:endParaRPr lang="en-US" dirty="0"/>
          </a:p>
          <a:p>
            <a:r>
              <a:rPr lang="en-US" altLang="zh-CN" b="1" i="1" dirty="0"/>
              <a:t>f</a:t>
            </a:r>
            <a:r>
              <a:rPr lang="en-US" altLang="zh-CN" dirty="0"/>
              <a:t>(</a:t>
            </a:r>
            <a:r>
              <a:rPr lang="en-US" altLang="zh-CN" dirty="0">
                <a:solidFill>
                  <a:srgbClr val="7030A0"/>
                </a:solidFill>
              </a:rPr>
              <a:t>10.0.1.42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-&gt;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Coupon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701D00-08E9-4C4E-9382-4C6E2AB244BD}"/>
              </a:ext>
            </a:extLst>
          </p:cNvPr>
          <p:cNvSpPr txBox="1"/>
          <p:nvPr/>
        </p:nvSpPr>
        <p:spPr>
          <a:xfrm>
            <a:off x="1700213" y="1960918"/>
            <a:ext cx="5342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/>
              <a:t>f</a:t>
            </a:r>
            <a:r>
              <a:rPr lang="en-US" altLang="zh-CN" sz="5400" dirty="0"/>
              <a:t>(</a:t>
            </a:r>
            <a:r>
              <a:rPr lang="en-US" altLang="zh-CN" sz="5400" i="1" dirty="0" err="1">
                <a:solidFill>
                  <a:srgbClr val="7030A0"/>
                </a:solidFill>
              </a:rPr>
              <a:t>SrcIP</a:t>
            </a:r>
            <a:r>
              <a:rPr lang="en-US" altLang="zh-CN" sz="5400" dirty="0"/>
              <a:t>)</a:t>
            </a:r>
            <a:r>
              <a:rPr lang="zh-CN" altLang="en-US" sz="5400" dirty="0"/>
              <a:t> </a:t>
            </a:r>
            <a:r>
              <a:rPr lang="en-US" altLang="zh-CN" sz="5400" dirty="0"/>
              <a:t>-&gt;</a:t>
            </a:r>
            <a:r>
              <a:rPr lang="zh-CN" altLang="en-US" sz="5400" dirty="0"/>
              <a:t> </a:t>
            </a:r>
            <a:r>
              <a:rPr lang="en-US" altLang="zh-CN" sz="5400" dirty="0"/>
              <a:t>Coupon</a:t>
            </a:r>
            <a:endParaRPr lang="en-US" sz="5400" dirty="0"/>
          </a:p>
        </p:txBody>
      </p:sp>
      <p:sp>
        <p:nvSpPr>
          <p:cNvPr id="8" name="Folded Corner 7">
            <a:extLst>
              <a:ext uri="{FF2B5EF4-FFF2-40B4-BE49-F238E27FC236}">
                <a16:creationId xmlns:a16="http://schemas.microsoft.com/office/drawing/2014/main" id="{BD04B333-5687-1145-B3BF-623C18E1AB7C}"/>
              </a:ext>
            </a:extLst>
          </p:cNvPr>
          <p:cNvSpPr/>
          <p:nvPr/>
        </p:nvSpPr>
        <p:spPr>
          <a:xfrm>
            <a:off x="6924675" y="2040246"/>
            <a:ext cx="753036" cy="914400"/>
          </a:xfrm>
          <a:prstGeom prst="foldedCorner">
            <a:avLst>
              <a:gd name="adj" fmla="val 35840"/>
            </a:avLst>
          </a:prstGeom>
          <a:solidFill>
            <a:schemeClr val="bg2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solidFill>
                  <a:schemeClr val="tx1"/>
                </a:solidFill>
              </a:rPr>
              <a:t>?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9" name="Rectangular Callout 8">
            <a:extLst>
              <a:ext uri="{FF2B5EF4-FFF2-40B4-BE49-F238E27FC236}">
                <a16:creationId xmlns:a16="http://schemas.microsoft.com/office/drawing/2014/main" id="{FA33DF67-8C20-7B4F-B42D-1ED263A69E11}"/>
              </a:ext>
            </a:extLst>
          </p:cNvPr>
          <p:cNvSpPr/>
          <p:nvPr/>
        </p:nvSpPr>
        <p:spPr>
          <a:xfrm>
            <a:off x="575311" y="2986088"/>
            <a:ext cx="2461031" cy="858365"/>
          </a:xfrm>
          <a:prstGeom prst="wedgeRectCallout">
            <a:avLst>
              <a:gd name="adj1" fmla="val -1079"/>
              <a:gd name="adj2" fmla="val -77004"/>
            </a:avLst>
          </a:prstGeom>
          <a:ln w="25400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Random</a:t>
            </a:r>
            <a:r>
              <a:rPr lang="zh-CN" altLang="en-US" sz="2400" dirty="0"/>
              <a:t> </a:t>
            </a:r>
            <a:r>
              <a:rPr lang="en-US" altLang="zh-CN" sz="2400" dirty="0"/>
              <a:t>Mapping</a:t>
            </a:r>
            <a:endParaRPr lang="en-US" sz="2400" dirty="0"/>
          </a:p>
        </p:txBody>
      </p: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C1FD6B6B-D5B1-2242-81CF-5CB65A7E27E0}"/>
              </a:ext>
            </a:extLst>
          </p:cNvPr>
          <p:cNvSpPr/>
          <p:nvPr/>
        </p:nvSpPr>
        <p:spPr>
          <a:xfrm>
            <a:off x="3199729" y="3004098"/>
            <a:ext cx="2707134" cy="858365"/>
          </a:xfrm>
          <a:prstGeom prst="wedgeRectCallout">
            <a:avLst>
              <a:gd name="adj1" fmla="val -59093"/>
              <a:gd name="adj2" fmla="val -76168"/>
            </a:avLst>
          </a:prstGeom>
          <a:ln w="25400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46800" rIns="0"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</a:rPr>
              <a:t>DDoS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Select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000" i="1" dirty="0" err="1">
                <a:solidFill>
                  <a:srgbClr val="FF0000"/>
                </a:solidFill>
              </a:rPr>
              <a:t>DstIP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where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altLang="zh-CN" sz="2000" dirty="0">
                <a:solidFill>
                  <a:schemeClr val="accent3"/>
                </a:solidFill>
              </a:rPr>
              <a:t>distinct</a:t>
            </a:r>
            <a:r>
              <a:rPr lang="en-US" altLang="zh-CN" sz="2000" dirty="0"/>
              <a:t>(</a:t>
            </a:r>
            <a:r>
              <a:rPr lang="en-US" altLang="zh-CN" sz="3200" i="1" dirty="0" err="1">
                <a:solidFill>
                  <a:srgbClr val="7030A0"/>
                </a:solidFill>
              </a:rPr>
              <a:t>SrcIP</a:t>
            </a:r>
            <a:r>
              <a:rPr lang="en-US" altLang="zh-CN" sz="2000" dirty="0"/>
              <a:t>)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</a:rPr>
              <a:t>&gt;</a:t>
            </a:r>
            <a:r>
              <a:rPr lang="en-US" altLang="zh-CN" sz="2000" dirty="0">
                <a:solidFill>
                  <a:srgbClr val="00B0F0"/>
                </a:solidFill>
              </a:rPr>
              <a:t>1000</a:t>
            </a:r>
          </a:p>
        </p:txBody>
      </p:sp>
      <p:sp>
        <p:nvSpPr>
          <p:cNvPr id="11" name="Rectangular Callout 10">
            <a:extLst>
              <a:ext uri="{FF2B5EF4-FFF2-40B4-BE49-F238E27FC236}">
                <a16:creationId xmlns:a16="http://schemas.microsoft.com/office/drawing/2014/main" id="{623A43AD-F486-AF48-84E3-52114DD0C5C9}"/>
              </a:ext>
            </a:extLst>
          </p:cNvPr>
          <p:cNvSpPr/>
          <p:nvPr/>
        </p:nvSpPr>
        <p:spPr>
          <a:xfrm>
            <a:off x="6070252" y="3001679"/>
            <a:ext cx="2461031" cy="858365"/>
          </a:xfrm>
          <a:prstGeom prst="wedgeRectCallout">
            <a:avLst>
              <a:gd name="adj1" fmla="val 4375"/>
              <a:gd name="adj2" fmla="val -67912"/>
            </a:avLst>
          </a:prstGeom>
          <a:ln w="25400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Collect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coupons</a:t>
            </a:r>
            <a:endParaRPr lang="en-US" sz="2400" dirty="0"/>
          </a:p>
        </p:txBody>
      </p:sp>
      <p:sp>
        <p:nvSpPr>
          <p:cNvPr id="12" name="Folded Corner 11">
            <a:extLst>
              <a:ext uri="{FF2B5EF4-FFF2-40B4-BE49-F238E27FC236}">
                <a16:creationId xmlns:a16="http://schemas.microsoft.com/office/drawing/2014/main" id="{6C6BB8D0-EC29-A443-8203-50A39AD2EE83}"/>
              </a:ext>
            </a:extLst>
          </p:cNvPr>
          <p:cNvSpPr/>
          <p:nvPr/>
        </p:nvSpPr>
        <p:spPr>
          <a:xfrm>
            <a:off x="9442084" y="4195844"/>
            <a:ext cx="346727" cy="421025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C</a:t>
            </a:r>
            <a:endParaRPr lang="en-US" sz="2800" dirty="0"/>
          </a:p>
        </p:txBody>
      </p:sp>
      <p:sp>
        <p:nvSpPr>
          <p:cNvPr id="13" name="Folded Corner 12">
            <a:extLst>
              <a:ext uri="{FF2B5EF4-FFF2-40B4-BE49-F238E27FC236}">
                <a16:creationId xmlns:a16="http://schemas.microsoft.com/office/drawing/2014/main" id="{A2E67A28-0991-9E49-BC09-5AD5DE427C07}"/>
              </a:ext>
            </a:extLst>
          </p:cNvPr>
          <p:cNvSpPr/>
          <p:nvPr/>
        </p:nvSpPr>
        <p:spPr>
          <a:xfrm>
            <a:off x="9442084" y="4655463"/>
            <a:ext cx="346727" cy="421025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B</a:t>
            </a:r>
            <a:endParaRPr lang="en-US" sz="2800" dirty="0"/>
          </a:p>
        </p:txBody>
      </p:sp>
      <p:sp>
        <p:nvSpPr>
          <p:cNvPr id="14" name="Folded Corner 13">
            <a:extLst>
              <a:ext uri="{FF2B5EF4-FFF2-40B4-BE49-F238E27FC236}">
                <a16:creationId xmlns:a16="http://schemas.microsoft.com/office/drawing/2014/main" id="{8F9DD4C8-89DF-E543-BCA3-1651E462EE5A}"/>
              </a:ext>
            </a:extLst>
          </p:cNvPr>
          <p:cNvSpPr/>
          <p:nvPr/>
        </p:nvSpPr>
        <p:spPr>
          <a:xfrm>
            <a:off x="9442084" y="5119165"/>
            <a:ext cx="346727" cy="421025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C</a:t>
            </a:r>
            <a:endParaRPr lang="en-US" sz="2800" dirty="0"/>
          </a:p>
        </p:txBody>
      </p:sp>
      <p:pic>
        <p:nvPicPr>
          <p:cNvPr id="15" name="Picture 2" descr="Image result for router icon">
            <a:extLst>
              <a:ext uri="{FF2B5EF4-FFF2-40B4-BE49-F238E27FC236}">
                <a16:creationId xmlns:a16="http://schemas.microsoft.com/office/drawing/2014/main" id="{D6A9EF9A-2B8B-EF4C-BEC4-7BEFE6921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093" y="5076488"/>
            <a:ext cx="2809157" cy="16883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4C5C8F1-BB64-3247-9813-6D6D24B5031B}"/>
              </a:ext>
            </a:extLst>
          </p:cNvPr>
          <p:cNvGrpSpPr/>
          <p:nvPr/>
        </p:nvGrpSpPr>
        <p:grpSpPr>
          <a:xfrm>
            <a:off x="3098189" y="4564012"/>
            <a:ext cx="1472195" cy="383811"/>
            <a:chOff x="2205725" y="4292600"/>
            <a:chExt cx="2585721" cy="674114"/>
          </a:xfrm>
        </p:grpSpPr>
        <p:sp>
          <p:nvSpPr>
            <p:cNvPr id="16" name="Folded Corner 15">
              <a:extLst>
                <a:ext uri="{FF2B5EF4-FFF2-40B4-BE49-F238E27FC236}">
                  <a16:creationId xmlns:a16="http://schemas.microsoft.com/office/drawing/2014/main" id="{BA5F1C09-0B10-B044-946B-2D36E4A9C1FE}"/>
                </a:ext>
              </a:extLst>
            </p:cNvPr>
            <p:cNvSpPr/>
            <p:nvPr/>
          </p:nvSpPr>
          <p:spPr>
            <a:xfrm>
              <a:off x="3559437" y="4292600"/>
              <a:ext cx="555153" cy="674114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/>
                  </a:solidFill>
                </a:rPr>
                <a:t>C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8" name="Folded Corner 17">
              <a:extLst>
                <a:ext uri="{FF2B5EF4-FFF2-40B4-BE49-F238E27FC236}">
                  <a16:creationId xmlns:a16="http://schemas.microsoft.com/office/drawing/2014/main" id="{91B34EB7-2623-464A-A6E9-7A32CD894BD1}"/>
                </a:ext>
              </a:extLst>
            </p:cNvPr>
            <p:cNvSpPr/>
            <p:nvPr/>
          </p:nvSpPr>
          <p:spPr>
            <a:xfrm>
              <a:off x="4236293" y="4292600"/>
              <a:ext cx="555153" cy="674114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/>
                  </a:solidFill>
                </a:rPr>
                <a:t>D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0" name="Folded Corner 19">
              <a:extLst>
                <a:ext uri="{FF2B5EF4-FFF2-40B4-BE49-F238E27FC236}">
                  <a16:creationId xmlns:a16="http://schemas.microsoft.com/office/drawing/2014/main" id="{166F94CA-F5AC-754B-A28C-3F86FBBCC23B}"/>
                </a:ext>
              </a:extLst>
            </p:cNvPr>
            <p:cNvSpPr/>
            <p:nvPr/>
          </p:nvSpPr>
          <p:spPr>
            <a:xfrm>
              <a:off x="2205725" y="4292600"/>
              <a:ext cx="555153" cy="674114"/>
            </a:xfrm>
            <a:prstGeom prst="foldedCorner">
              <a:avLst>
                <a:gd name="adj" fmla="val 35840"/>
              </a:avLst>
            </a:prstGeom>
            <a:noFill/>
            <a:ln w="508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/>
                  </a:solidFill>
                </a:rPr>
                <a:t>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1" name="Folded Corner 20">
              <a:extLst>
                <a:ext uri="{FF2B5EF4-FFF2-40B4-BE49-F238E27FC236}">
                  <a16:creationId xmlns:a16="http://schemas.microsoft.com/office/drawing/2014/main" id="{665E0EC1-C217-534A-87B5-8B71C2A24FA3}"/>
                </a:ext>
              </a:extLst>
            </p:cNvPr>
            <p:cNvSpPr/>
            <p:nvPr/>
          </p:nvSpPr>
          <p:spPr>
            <a:xfrm>
              <a:off x="2882581" y="4292600"/>
              <a:ext cx="555153" cy="674114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>
                  <a:solidFill>
                    <a:schemeClr val="tx1"/>
                  </a:solidFill>
                </a:rPr>
                <a:t>B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Cube 21">
            <a:extLst>
              <a:ext uri="{FF2B5EF4-FFF2-40B4-BE49-F238E27FC236}">
                <a16:creationId xmlns:a16="http://schemas.microsoft.com/office/drawing/2014/main" id="{2069331D-4815-A949-B93B-3AA400B9D3CB}"/>
              </a:ext>
            </a:extLst>
          </p:cNvPr>
          <p:cNvSpPr/>
          <p:nvPr/>
        </p:nvSpPr>
        <p:spPr>
          <a:xfrm>
            <a:off x="-2543064" y="3929019"/>
            <a:ext cx="2421045" cy="1018804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err="1"/>
              <a:t>SrcIP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7030A0"/>
                </a:solidFill>
              </a:rPr>
              <a:t>10.0.1.15</a:t>
            </a:r>
          </a:p>
          <a:p>
            <a:r>
              <a:rPr lang="en-US" altLang="zh-CN" dirty="0" err="1"/>
              <a:t>DstIP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162.249.4.107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FEC1030F-663F-3A4C-BA77-C91DDAB6AC17}"/>
              </a:ext>
            </a:extLst>
          </p:cNvPr>
          <p:cNvSpPr/>
          <p:nvPr/>
        </p:nvSpPr>
        <p:spPr>
          <a:xfrm>
            <a:off x="-2543065" y="5050341"/>
            <a:ext cx="2421045" cy="1018804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err="1"/>
              <a:t>SrcIP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7030A0"/>
                </a:solidFill>
              </a:rPr>
              <a:t>10.0.1.33</a:t>
            </a:r>
          </a:p>
          <a:p>
            <a:r>
              <a:rPr lang="en-US" altLang="zh-CN" dirty="0" err="1"/>
              <a:t>DstIP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162.249.4.107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C340DF6-0925-3949-9D08-0FE282622799}"/>
              </a:ext>
            </a:extLst>
          </p:cNvPr>
          <p:cNvSpPr/>
          <p:nvPr/>
        </p:nvSpPr>
        <p:spPr>
          <a:xfrm>
            <a:off x="-2543064" y="6171663"/>
            <a:ext cx="2421045" cy="1018804"/>
          </a:xfrm>
          <a:prstGeom prst="cub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dirty="0" err="1"/>
              <a:t>SrcIP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7030A0"/>
                </a:solidFill>
              </a:rPr>
              <a:t>10.0.1.42</a:t>
            </a:r>
          </a:p>
          <a:p>
            <a:r>
              <a:rPr lang="en-US" altLang="zh-CN" dirty="0" err="1"/>
              <a:t>DstIP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FF0000"/>
                </a:solidFill>
              </a:rPr>
              <a:t>162.249.4.107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7A4C1B-093A-B940-A86C-C669893B6FFD}"/>
              </a:ext>
            </a:extLst>
          </p:cNvPr>
          <p:cNvSpPr txBox="1"/>
          <p:nvPr/>
        </p:nvSpPr>
        <p:spPr>
          <a:xfrm>
            <a:off x="1752053" y="4123820"/>
            <a:ext cx="3186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Key:</a:t>
            </a:r>
            <a:r>
              <a:rPr lang="zh-CN" altLang="en-US" sz="2400" dirty="0"/>
              <a:t>         </a:t>
            </a:r>
            <a:r>
              <a:rPr lang="en-US" altLang="zh-CN" sz="2400" dirty="0">
                <a:solidFill>
                  <a:srgbClr val="FF0000"/>
                </a:solidFill>
              </a:rPr>
              <a:t>162.249.4.107</a:t>
            </a:r>
          </a:p>
          <a:p>
            <a:r>
              <a:rPr lang="en-US" altLang="zh-CN" sz="2400" dirty="0"/>
              <a:t>Coupons:</a:t>
            </a:r>
            <a:endParaRPr lang="en-US" sz="2400" dirty="0"/>
          </a:p>
        </p:txBody>
      </p:sp>
      <p:sp>
        <p:nvSpPr>
          <p:cNvPr id="17" name="Folded Corner 16">
            <a:extLst>
              <a:ext uri="{FF2B5EF4-FFF2-40B4-BE49-F238E27FC236}">
                <a16:creationId xmlns:a16="http://schemas.microsoft.com/office/drawing/2014/main" id="{EB57504D-5442-EE47-BB2E-F94DF44A3C35}"/>
              </a:ext>
            </a:extLst>
          </p:cNvPr>
          <p:cNvSpPr/>
          <p:nvPr/>
        </p:nvSpPr>
        <p:spPr>
          <a:xfrm>
            <a:off x="3868932" y="4557018"/>
            <a:ext cx="321840" cy="390805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olded Corner 24">
            <a:extLst>
              <a:ext uri="{FF2B5EF4-FFF2-40B4-BE49-F238E27FC236}">
                <a16:creationId xmlns:a16="http://schemas.microsoft.com/office/drawing/2014/main" id="{D68CF779-AA19-4149-B938-660E18AB86B3}"/>
              </a:ext>
            </a:extLst>
          </p:cNvPr>
          <p:cNvSpPr/>
          <p:nvPr/>
        </p:nvSpPr>
        <p:spPr>
          <a:xfrm>
            <a:off x="3840087" y="4492671"/>
            <a:ext cx="321840" cy="390805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olded Corner 25">
            <a:extLst>
              <a:ext uri="{FF2B5EF4-FFF2-40B4-BE49-F238E27FC236}">
                <a16:creationId xmlns:a16="http://schemas.microsoft.com/office/drawing/2014/main" id="{5173B91C-D0AC-8A4D-B471-EDB8CF4F373B}"/>
              </a:ext>
            </a:extLst>
          </p:cNvPr>
          <p:cNvSpPr/>
          <p:nvPr/>
        </p:nvSpPr>
        <p:spPr>
          <a:xfrm>
            <a:off x="3466258" y="4557017"/>
            <a:ext cx="321840" cy="390805"/>
          </a:xfrm>
          <a:prstGeom prst="foldedCorner">
            <a:avLst>
              <a:gd name="adj" fmla="val 3584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32284-88A9-B14B-B097-944794F92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0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06 0.19121 L 0.33463 0.1912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7 0.02199 L 0.33294 0.02199 " pathEditMode="relative" ptsTypes="AA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2 0.20139 L 0.33489 0.20139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71 -0.14444 L 0.33489 -0.14444 " pathEditMode="relative" ptsTypes="AA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2" grpId="0" animBg="1"/>
      <p:bldP spid="22" grpId="1" animBg="1"/>
      <p:bldP spid="22" grpId="2" animBg="1"/>
      <p:bldP spid="22" grpId="3" animBg="1"/>
      <p:bldP spid="22" grpId="4" animBg="1"/>
      <p:bldP spid="23" grpId="0" animBg="1"/>
      <p:bldP spid="23" grpId="1" animBg="1"/>
      <p:bldP spid="24" grpId="0" animBg="1"/>
      <p:bldP spid="24" grpId="1" animBg="1"/>
      <p:bldP spid="27" grpId="0"/>
      <p:bldP spid="17" grpId="0" animBg="1"/>
      <p:bldP spid="25" grpId="0" animBg="1"/>
      <p:bldP spid="2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9C54-F027-F143-A2C3-8AC15413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Beau</a:t>
            </a:r>
            <a:r>
              <a:rPr lang="en-US" altLang="zh-CN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Coup</a:t>
            </a:r>
            <a:r>
              <a:rPr lang="zh-CN" altLang="en-US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coupon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collector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D2262-9423-C149-B62C-399C9F9A0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68320"/>
            <a:ext cx="10515600" cy="1005970"/>
          </a:xfrm>
        </p:spPr>
        <p:txBody>
          <a:bodyPr/>
          <a:lstStyle/>
          <a:p>
            <a:r>
              <a:rPr lang="en-US" altLang="zh-CN" dirty="0"/>
              <a:t>Generalization:</a:t>
            </a:r>
            <a:r>
              <a:rPr lang="zh-CN" altLang="en-US" dirty="0"/>
              <a:t> </a:t>
            </a:r>
            <a:r>
              <a:rPr lang="en-US" altLang="zh-CN" i="1" dirty="0"/>
              <a:t>(</a:t>
            </a:r>
            <a:r>
              <a:rPr lang="en-US" altLang="zh-CN" b="1" i="1" dirty="0"/>
              <a:t>m</a:t>
            </a:r>
            <a:r>
              <a:rPr lang="en-US" altLang="zh-CN" i="1" dirty="0"/>
              <a:t>,</a:t>
            </a:r>
            <a:r>
              <a:rPr lang="zh-CN" altLang="en-US" i="1" dirty="0"/>
              <a:t> </a:t>
            </a:r>
            <a:r>
              <a:rPr lang="en-US" altLang="zh-CN" b="1" i="1" dirty="0"/>
              <a:t>p</a:t>
            </a:r>
            <a:r>
              <a:rPr lang="en-US" altLang="zh-CN" i="1" dirty="0"/>
              <a:t>,</a:t>
            </a:r>
            <a:r>
              <a:rPr lang="zh-CN" altLang="en-US" i="1" dirty="0"/>
              <a:t> </a:t>
            </a:r>
            <a:r>
              <a:rPr lang="en-US" altLang="zh-CN" b="1" i="1" dirty="0"/>
              <a:t>n</a:t>
            </a:r>
            <a:r>
              <a:rPr lang="en-US" altLang="zh-CN" i="1" dirty="0"/>
              <a:t>)</a:t>
            </a:r>
            <a:r>
              <a:rPr lang="en-US" altLang="zh-CN" dirty="0"/>
              <a:t>-coupon</a:t>
            </a:r>
            <a:r>
              <a:rPr lang="zh-CN" altLang="en-US" dirty="0"/>
              <a:t> </a:t>
            </a:r>
            <a:r>
              <a:rPr lang="en-US" altLang="zh-CN" dirty="0"/>
              <a:t>collector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b="1" i="1" dirty="0"/>
              <a:t>m</a:t>
            </a:r>
            <a:r>
              <a:rPr lang="zh-CN" altLang="en-US" b="1" i="1" dirty="0"/>
              <a:t>*</a:t>
            </a:r>
            <a:r>
              <a:rPr lang="en-US" altLang="zh-CN" b="1" i="1" dirty="0"/>
              <a:t>p</a:t>
            </a:r>
            <a:r>
              <a:rPr lang="en-US" altLang="zh-CN" dirty="0"/>
              <a:t>&lt;1,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collect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coupon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A86565-376B-7A41-9FAB-60F112EA3D59}"/>
              </a:ext>
            </a:extLst>
          </p:cNvPr>
          <p:cNvSpPr txBox="1"/>
          <p:nvPr/>
        </p:nvSpPr>
        <p:spPr>
          <a:xfrm>
            <a:off x="1700213" y="1960918"/>
            <a:ext cx="5342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i="1" dirty="0"/>
              <a:t>f</a:t>
            </a:r>
            <a:r>
              <a:rPr lang="en-US" altLang="zh-CN" sz="5400" dirty="0"/>
              <a:t>(</a:t>
            </a:r>
            <a:r>
              <a:rPr lang="en-US" altLang="zh-CN" sz="5400" i="1" dirty="0" err="1">
                <a:solidFill>
                  <a:srgbClr val="7030A0"/>
                </a:solidFill>
              </a:rPr>
              <a:t>SrcIP</a:t>
            </a:r>
            <a:r>
              <a:rPr lang="en-US" altLang="zh-CN" sz="5400" dirty="0"/>
              <a:t>)</a:t>
            </a:r>
            <a:r>
              <a:rPr lang="zh-CN" altLang="en-US" sz="5400" dirty="0"/>
              <a:t> </a:t>
            </a:r>
            <a:r>
              <a:rPr lang="en-US" altLang="zh-CN" sz="5400" dirty="0"/>
              <a:t>-&gt;</a:t>
            </a:r>
            <a:r>
              <a:rPr lang="zh-CN" altLang="en-US" sz="5400" dirty="0"/>
              <a:t> </a:t>
            </a:r>
            <a:r>
              <a:rPr lang="en-US" altLang="zh-CN" sz="5400" dirty="0"/>
              <a:t>Coupon</a:t>
            </a:r>
            <a:endParaRPr lang="en-US" sz="5400" dirty="0"/>
          </a:p>
        </p:txBody>
      </p:sp>
      <p:sp>
        <p:nvSpPr>
          <p:cNvPr id="6" name="Folded Corner 5">
            <a:extLst>
              <a:ext uri="{FF2B5EF4-FFF2-40B4-BE49-F238E27FC236}">
                <a16:creationId xmlns:a16="http://schemas.microsoft.com/office/drawing/2014/main" id="{4040E49D-96EF-F244-B58D-DABC16727AB4}"/>
              </a:ext>
            </a:extLst>
          </p:cNvPr>
          <p:cNvSpPr/>
          <p:nvPr/>
        </p:nvSpPr>
        <p:spPr>
          <a:xfrm>
            <a:off x="6924675" y="2040246"/>
            <a:ext cx="753036" cy="914400"/>
          </a:xfrm>
          <a:prstGeom prst="foldedCorner">
            <a:avLst>
              <a:gd name="adj" fmla="val 35840"/>
            </a:avLst>
          </a:prstGeom>
          <a:solidFill>
            <a:schemeClr val="bg2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dirty="0">
                <a:solidFill>
                  <a:schemeClr val="tx1"/>
                </a:solidFill>
              </a:rPr>
              <a:t>?</a:t>
            </a:r>
            <a:endParaRPr lang="en-US" sz="5400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B09D9-679C-8540-B827-9F162060A5FC}"/>
              </a:ext>
            </a:extLst>
          </p:cNvPr>
          <p:cNvGrpSpPr/>
          <p:nvPr/>
        </p:nvGrpSpPr>
        <p:grpSpPr>
          <a:xfrm>
            <a:off x="3739531" y="5091501"/>
            <a:ext cx="6396677" cy="720841"/>
            <a:chOff x="3098189" y="4564013"/>
            <a:chExt cx="2973558" cy="335090"/>
          </a:xfrm>
        </p:grpSpPr>
        <p:sp>
          <p:nvSpPr>
            <p:cNvPr id="8" name="Folded Corner 7">
              <a:extLst>
                <a:ext uri="{FF2B5EF4-FFF2-40B4-BE49-F238E27FC236}">
                  <a16:creationId xmlns:a16="http://schemas.microsoft.com/office/drawing/2014/main" id="{622797D6-EFE8-A240-8942-C8A7496AE00B}"/>
                </a:ext>
              </a:extLst>
            </p:cNvPr>
            <p:cNvSpPr/>
            <p:nvPr/>
          </p:nvSpPr>
          <p:spPr>
            <a:xfrm>
              <a:off x="3868933" y="4564013"/>
              <a:ext cx="275957" cy="335090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chemeClr val="accent2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9" name="Folded Corner 8">
              <a:extLst>
                <a:ext uri="{FF2B5EF4-FFF2-40B4-BE49-F238E27FC236}">
                  <a16:creationId xmlns:a16="http://schemas.microsoft.com/office/drawing/2014/main" id="{33BDE4E4-CC26-A249-A029-12994ABEA64E}"/>
                </a:ext>
              </a:extLst>
            </p:cNvPr>
            <p:cNvSpPr/>
            <p:nvPr/>
          </p:nvSpPr>
          <p:spPr>
            <a:xfrm>
              <a:off x="4254304" y="4564013"/>
              <a:ext cx="275957" cy="335090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chemeClr val="accent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0" name="Folded Corner 9">
              <a:extLst>
                <a:ext uri="{FF2B5EF4-FFF2-40B4-BE49-F238E27FC236}">
                  <a16:creationId xmlns:a16="http://schemas.microsoft.com/office/drawing/2014/main" id="{50D16DD2-FD8B-0142-885B-B10E6328A888}"/>
                </a:ext>
              </a:extLst>
            </p:cNvPr>
            <p:cNvSpPr/>
            <p:nvPr/>
          </p:nvSpPr>
          <p:spPr>
            <a:xfrm>
              <a:off x="3098189" y="4564013"/>
              <a:ext cx="275957" cy="335090"/>
            </a:xfrm>
            <a:prstGeom prst="foldedCorner">
              <a:avLst>
                <a:gd name="adj" fmla="val 35840"/>
              </a:avLst>
            </a:prstGeom>
            <a:noFill/>
            <a:ln w="508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Folded Corner 10">
              <a:extLst>
                <a:ext uri="{FF2B5EF4-FFF2-40B4-BE49-F238E27FC236}">
                  <a16:creationId xmlns:a16="http://schemas.microsoft.com/office/drawing/2014/main" id="{7D9E2503-F89C-2041-B756-9BF8A210784C}"/>
                </a:ext>
              </a:extLst>
            </p:cNvPr>
            <p:cNvSpPr/>
            <p:nvPr/>
          </p:nvSpPr>
          <p:spPr>
            <a:xfrm>
              <a:off x="3483561" y="4564013"/>
              <a:ext cx="275957" cy="335090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chemeClr val="accent4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7" name="Folded Corner 16">
              <a:extLst>
                <a:ext uri="{FF2B5EF4-FFF2-40B4-BE49-F238E27FC236}">
                  <a16:creationId xmlns:a16="http://schemas.microsoft.com/office/drawing/2014/main" id="{D240B4AD-E459-C04F-B2F7-393BA134A509}"/>
                </a:ext>
              </a:extLst>
            </p:cNvPr>
            <p:cNvSpPr/>
            <p:nvPr/>
          </p:nvSpPr>
          <p:spPr>
            <a:xfrm>
              <a:off x="5410419" y="4564013"/>
              <a:ext cx="275957" cy="335090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chemeClr val="accent4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8" name="Folded Corner 17">
              <a:extLst>
                <a:ext uri="{FF2B5EF4-FFF2-40B4-BE49-F238E27FC236}">
                  <a16:creationId xmlns:a16="http://schemas.microsoft.com/office/drawing/2014/main" id="{CEB420D4-2D6C-3941-8E74-2B79DAB213BA}"/>
                </a:ext>
              </a:extLst>
            </p:cNvPr>
            <p:cNvSpPr/>
            <p:nvPr/>
          </p:nvSpPr>
          <p:spPr>
            <a:xfrm>
              <a:off x="5795790" y="4564013"/>
              <a:ext cx="275957" cy="335090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rgbClr val="00B0F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9" name="Folded Corner 18">
              <a:extLst>
                <a:ext uri="{FF2B5EF4-FFF2-40B4-BE49-F238E27FC236}">
                  <a16:creationId xmlns:a16="http://schemas.microsoft.com/office/drawing/2014/main" id="{25B2FF65-E1AF-7F4B-9AF4-10DC569A3579}"/>
                </a:ext>
              </a:extLst>
            </p:cNvPr>
            <p:cNvSpPr/>
            <p:nvPr/>
          </p:nvSpPr>
          <p:spPr>
            <a:xfrm>
              <a:off x="4639675" y="4564013"/>
              <a:ext cx="275957" cy="335090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0" name="Folded Corner 19">
              <a:extLst>
                <a:ext uri="{FF2B5EF4-FFF2-40B4-BE49-F238E27FC236}">
                  <a16:creationId xmlns:a16="http://schemas.microsoft.com/office/drawing/2014/main" id="{6F432C89-E859-8449-8122-DD6CBFDFB818}"/>
                </a:ext>
              </a:extLst>
            </p:cNvPr>
            <p:cNvSpPr/>
            <p:nvPr/>
          </p:nvSpPr>
          <p:spPr>
            <a:xfrm>
              <a:off x="5025047" y="4564013"/>
              <a:ext cx="275957" cy="335090"/>
            </a:xfrm>
            <a:prstGeom prst="foldedCorner">
              <a:avLst>
                <a:gd name="adj" fmla="val 35840"/>
              </a:avLst>
            </a:prstGeom>
            <a:noFill/>
            <a:ln w="50800">
              <a:solidFill>
                <a:srgbClr val="7030A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Left Brace 21">
            <a:extLst>
              <a:ext uri="{FF2B5EF4-FFF2-40B4-BE49-F238E27FC236}">
                <a16:creationId xmlns:a16="http://schemas.microsoft.com/office/drawing/2014/main" id="{0CDAF37B-D916-0B44-955E-C4DD780E2603}"/>
              </a:ext>
            </a:extLst>
          </p:cNvPr>
          <p:cNvSpPr/>
          <p:nvPr/>
        </p:nvSpPr>
        <p:spPr>
          <a:xfrm rot="5400000">
            <a:off x="6838212" y="1666592"/>
            <a:ext cx="199316" cy="6396679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09286A6-D338-DB49-A495-43FA0D6B7397}"/>
              </a:ext>
            </a:extLst>
          </p:cNvPr>
          <p:cNvSpPr txBox="1"/>
          <p:nvPr/>
        </p:nvSpPr>
        <p:spPr>
          <a:xfrm>
            <a:off x="5128734" y="4382020"/>
            <a:ext cx="361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/>
              <a:t>m=8</a:t>
            </a:r>
            <a:r>
              <a:rPr lang="zh-CN" altLang="en-US" sz="2400" dirty="0"/>
              <a:t> </a:t>
            </a:r>
            <a:r>
              <a:rPr lang="en-US" altLang="zh-CN" sz="2400" dirty="0"/>
              <a:t>coupons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total</a:t>
            </a:r>
            <a:endParaRPr lang="en-US" sz="2400" dirty="0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164BDE4A-A738-0149-9D0F-AB00EB59C321}"/>
              </a:ext>
            </a:extLst>
          </p:cNvPr>
          <p:cNvSpPr/>
          <p:nvPr/>
        </p:nvSpPr>
        <p:spPr>
          <a:xfrm rot="16200000">
            <a:off x="6838213" y="3669578"/>
            <a:ext cx="199316" cy="4738664"/>
          </a:xfrm>
          <a:prstGeom prst="leftBrac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E17869-FFB5-0E4F-B170-8DA2CE3F406C}"/>
              </a:ext>
            </a:extLst>
          </p:cNvPr>
          <p:cNvSpPr txBox="1"/>
          <p:nvPr/>
        </p:nvSpPr>
        <p:spPr>
          <a:xfrm>
            <a:off x="3739530" y="6038909"/>
            <a:ext cx="639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stop</a:t>
            </a:r>
            <a:r>
              <a:rPr lang="zh-CN" altLang="en-US" sz="2400" dirty="0"/>
              <a:t> </a:t>
            </a:r>
            <a:r>
              <a:rPr lang="en-US" altLang="zh-CN" sz="2400" dirty="0"/>
              <a:t>at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n=4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coupons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40EC56-D4A8-2C41-830B-CE7D94970D99}"/>
              </a:ext>
            </a:extLst>
          </p:cNvPr>
          <p:cNvSpPr txBox="1"/>
          <p:nvPr/>
        </p:nvSpPr>
        <p:spPr>
          <a:xfrm>
            <a:off x="978699" y="4594030"/>
            <a:ext cx="2296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Example:</a:t>
            </a:r>
          </a:p>
          <a:p>
            <a:r>
              <a:rPr lang="en-US" altLang="zh-CN" sz="2400" i="1" dirty="0"/>
              <a:t>(</a:t>
            </a:r>
            <a:r>
              <a:rPr lang="en-US" altLang="zh-CN" sz="2400" b="1" i="1" dirty="0"/>
              <a:t>m</a:t>
            </a:r>
            <a:r>
              <a:rPr lang="en-US" altLang="zh-CN" sz="2400" i="1" dirty="0"/>
              <a:t>=8,</a:t>
            </a:r>
            <a:r>
              <a:rPr lang="zh-CN" altLang="en-US" sz="2400" i="1" dirty="0"/>
              <a:t> </a:t>
            </a:r>
            <a:r>
              <a:rPr lang="en-US" altLang="zh-CN" sz="2400" b="1" i="1" dirty="0"/>
              <a:t>p</a:t>
            </a:r>
            <a:r>
              <a:rPr lang="en-US" altLang="zh-CN" sz="2400" i="1" dirty="0"/>
              <a:t>=1%,</a:t>
            </a:r>
            <a:r>
              <a:rPr lang="zh-CN" altLang="en-US" sz="2400" i="1" dirty="0"/>
              <a:t> </a:t>
            </a:r>
            <a:r>
              <a:rPr lang="en-US" altLang="zh-CN" sz="2400" b="1" i="1" dirty="0"/>
              <a:t>n</a:t>
            </a:r>
            <a:r>
              <a:rPr lang="en-US" altLang="zh-CN" sz="2400" i="1" dirty="0"/>
              <a:t>=4)</a:t>
            </a:r>
            <a:endParaRPr lang="en-US" sz="2400" i="1" dirty="0"/>
          </a:p>
        </p:txBody>
      </p:sp>
      <p:sp>
        <p:nvSpPr>
          <p:cNvPr id="28" name="Folded Corner 27">
            <a:extLst>
              <a:ext uri="{FF2B5EF4-FFF2-40B4-BE49-F238E27FC236}">
                <a16:creationId xmlns:a16="http://schemas.microsoft.com/office/drawing/2014/main" id="{20CE2195-2B02-BD42-ACFA-5B93A5A524C0}"/>
              </a:ext>
            </a:extLst>
          </p:cNvPr>
          <p:cNvSpPr/>
          <p:nvPr/>
        </p:nvSpPr>
        <p:spPr>
          <a:xfrm>
            <a:off x="6226550" y="5091499"/>
            <a:ext cx="593635" cy="720841"/>
          </a:xfrm>
          <a:prstGeom prst="foldedCorner">
            <a:avLst>
              <a:gd name="adj" fmla="val 35840"/>
            </a:avLst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Folded Corner 28">
            <a:extLst>
              <a:ext uri="{FF2B5EF4-FFF2-40B4-BE49-F238E27FC236}">
                <a16:creationId xmlns:a16="http://schemas.microsoft.com/office/drawing/2014/main" id="{72E13EF2-49C7-9947-9EEE-FA0781DC71FA}"/>
              </a:ext>
            </a:extLst>
          </p:cNvPr>
          <p:cNvSpPr/>
          <p:nvPr/>
        </p:nvSpPr>
        <p:spPr>
          <a:xfrm>
            <a:off x="4568538" y="5091499"/>
            <a:ext cx="593635" cy="720841"/>
          </a:xfrm>
          <a:prstGeom prst="foldedCorner">
            <a:avLst>
              <a:gd name="adj" fmla="val 35840"/>
            </a:avLst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0" name="Folded Corner 29">
            <a:extLst>
              <a:ext uri="{FF2B5EF4-FFF2-40B4-BE49-F238E27FC236}">
                <a16:creationId xmlns:a16="http://schemas.microsoft.com/office/drawing/2014/main" id="{4AAF031C-5F6C-3A46-809C-A74CE843DE94}"/>
              </a:ext>
            </a:extLst>
          </p:cNvPr>
          <p:cNvSpPr/>
          <p:nvPr/>
        </p:nvSpPr>
        <p:spPr>
          <a:xfrm>
            <a:off x="8713568" y="5091499"/>
            <a:ext cx="593635" cy="720841"/>
          </a:xfrm>
          <a:prstGeom prst="foldedCorner">
            <a:avLst>
              <a:gd name="adj" fmla="val 35840"/>
            </a:avLst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Folded Corner 30">
            <a:extLst>
              <a:ext uri="{FF2B5EF4-FFF2-40B4-BE49-F238E27FC236}">
                <a16:creationId xmlns:a16="http://schemas.microsoft.com/office/drawing/2014/main" id="{A7D904A3-0E12-5446-A6DD-7213F234E316}"/>
              </a:ext>
            </a:extLst>
          </p:cNvPr>
          <p:cNvSpPr/>
          <p:nvPr/>
        </p:nvSpPr>
        <p:spPr>
          <a:xfrm>
            <a:off x="7055554" y="5091499"/>
            <a:ext cx="593635" cy="720841"/>
          </a:xfrm>
          <a:prstGeom prst="foldedCorner">
            <a:avLst>
              <a:gd name="adj" fmla="val 35840"/>
            </a:avLst>
          </a:prstGeom>
          <a:solidFill>
            <a:srgbClr val="C00000"/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4" name="Folded Corner 33">
            <a:extLst>
              <a:ext uri="{FF2B5EF4-FFF2-40B4-BE49-F238E27FC236}">
                <a16:creationId xmlns:a16="http://schemas.microsoft.com/office/drawing/2014/main" id="{CFC0036B-5F3F-9C42-8FF4-BBA0215BF813}"/>
              </a:ext>
            </a:extLst>
          </p:cNvPr>
          <p:cNvSpPr/>
          <p:nvPr/>
        </p:nvSpPr>
        <p:spPr>
          <a:xfrm>
            <a:off x="6226547" y="4951291"/>
            <a:ext cx="593635" cy="720841"/>
          </a:xfrm>
          <a:prstGeom prst="foldedCorner">
            <a:avLst>
              <a:gd name="adj" fmla="val 35840"/>
            </a:avLst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Folded Corner 35">
            <a:extLst>
              <a:ext uri="{FF2B5EF4-FFF2-40B4-BE49-F238E27FC236}">
                <a16:creationId xmlns:a16="http://schemas.microsoft.com/office/drawing/2014/main" id="{7C68FFB9-DE33-7F4E-BF98-4254DE5EE6F7}"/>
              </a:ext>
            </a:extLst>
          </p:cNvPr>
          <p:cNvSpPr/>
          <p:nvPr/>
        </p:nvSpPr>
        <p:spPr>
          <a:xfrm>
            <a:off x="8709449" y="4951291"/>
            <a:ext cx="593635" cy="720841"/>
          </a:xfrm>
          <a:prstGeom prst="foldedCorner">
            <a:avLst>
              <a:gd name="adj" fmla="val 35840"/>
            </a:avLst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8" name="Folded Corner 37">
            <a:extLst>
              <a:ext uri="{FF2B5EF4-FFF2-40B4-BE49-F238E27FC236}">
                <a16:creationId xmlns:a16="http://schemas.microsoft.com/office/drawing/2014/main" id="{CA6A8484-8DDD-034C-AE21-FBC31A020A66}"/>
              </a:ext>
            </a:extLst>
          </p:cNvPr>
          <p:cNvSpPr/>
          <p:nvPr/>
        </p:nvSpPr>
        <p:spPr>
          <a:xfrm>
            <a:off x="8713568" y="4811083"/>
            <a:ext cx="593635" cy="720841"/>
          </a:xfrm>
          <a:prstGeom prst="foldedCorner">
            <a:avLst>
              <a:gd name="adj" fmla="val 35840"/>
            </a:avLst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2" name="Rectangular Callout 41">
            <a:extLst>
              <a:ext uri="{FF2B5EF4-FFF2-40B4-BE49-F238E27FC236}">
                <a16:creationId xmlns:a16="http://schemas.microsoft.com/office/drawing/2014/main" id="{D80BD909-B94A-4941-B944-A2DD9CD19763}"/>
              </a:ext>
            </a:extLst>
          </p:cNvPr>
          <p:cNvSpPr/>
          <p:nvPr/>
        </p:nvSpPr>
        <p:spPr>
          <a:xfrm>
            <a:off x="105421" y="5607443"/>
            <a:ext cx="4055165" cy="782224"/>
          </a:xfrm>
          <a:prstGeom prst="wedgeRectCallout">
            <a:avLst>
              <a:gd name="adj1" fmla="val 43571"/>
              <a:gd name="adj2" fmla="val -7384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8000" tIns="18000" rIns="18000" bIns="18000" rtlCol="0" anchor="ctr"/>
          <a:lstStyle/>
          <a:p>
            <a:pPr algn="ctr"/>
            <a:r>
              <a:rPr lang="en-US" altLang="zh-CN" sz="2400" dirty="0"/>
              <a:t>Given</a:t>
            </a:r>
            <a:r>
              <a:rPr lang="zh-CN" altLang="en-US" sz="2400" dirty="0"/>
              <a:t> </a:t>
            </a:r>
            <a:r>
              <a:rPr lang="en-US" altLang="zh-CN" sz="2400" dirty="0"/>
              <a:t>a</a:t>
            </a:r>
            <a:r>
              <a:rPr lang="zh-CN" altLang="en-US" sz="2400" dirty="0"/>
              <a:t> </a:t>
            </a:r>
            <a:r>
              <a:rPr lang="en-US" altLang="zh-CN" sz="2400" dirty="0"/>
              <a:t>new</a:t>
            </a:r>
            <a:r>
              <a:rPr lang="zh-CN" altLang="en-US" sz="2400" dirty="0"/>
              <a:t> </a:t>
            </a:r>
            <a:r>
              <a:rPr lang="en-US" altLang="zh-CN" sz="2400" dirty="0" err="1">
                <a:solidFill>
                  <a:srgbClr val="7030A0"/>
                </a:solidFill>
              </a:rPr>
              <a:t>SrcIP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coupon</a:t>
            </a:r>
            <a:r>
              <a:rPr lang="zh-CN" altLang="en-US" sz="2400" dirty="0"/>
              <a:t> </a:t>
            </a:r>
            <a:r>
              <a:rPr lang="en-US" altLang="zh-CN" sz="2400" dirty="0"/>
              <a:t>is</a:t>
            </a:r>
            <a:r>
              <a:rPr lang="zh-CN" altLang="en-US" sz="2400" dirty="0"/>
              <a:t> </a:t>
            </a:r>
            <a:r>
              <a:rPr lang="en-US" altLang="zh-CN" sz="2400" dirty="0"/>
              <a:t>drawn</a:t>
            </a:r>
            <a:r>
              <a:rPr lang="zh-CN" altLang="en-US" sz="2400" dirty="0"/>
              <a:t> </a:t>
            </a:r>
            <a:r>
              <a:rPr lang="en-US" altLang="zh-CN" sz="2400" dirty="0"/>
              <a:t>with</a:t>
            </a:r>
            <a:r>
              <a:rPr lang="zh-CN" altLang="en-US" sz="2400" dirty="0"/>
              <a:t> </a:t>
            </a:r>
            <a:r>
              <a:rPr lang="en-US" altLang="zh-CN" sz="2400" dirty="0"/>
              <a:t>probability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p</a:t>
            </a:r>
            <a:r>
              <a:rPr lang="en-US" altLang="zh-CN" sz="2400" i="1" dirty="0"/>
              <a:t>=1%</a:t>
            </a:r>
            <a:endParaRPr lang="en-US" sz="2400" i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25E4C-474E-4E49-AA2E-98A58AE2F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598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7" grpId="0"/>
      <p:bldP spid="28" grpId="0" animBg="1"/>
      <p:bldP spid="29" grpId="0" animBg="1"/>
      <p:bldP spid="30" grpId="0" animBg="1"/>
      <p:bldP spid="31" grpId="0" animBg="1"/>
      <p:bldP spid="34" grpId="0" animBg="1"/>
      <p:bldP spid="36" grpId="0" animBg="1"/>
      <p:bldP spid="38" grpId="0" animBg="1"/>
      <p:bldP spid="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90F5-FE98-BF4D-F12F-2D18247C1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Query</a:t>
            </a:r>
            <a:r>
              <a:rPr lang="zh-CN" altLang="en-US" dirty="0"/>
              <a:t> </a:t>
            </a:r>
            <a:r>
              <a:rPr lang="en-US" altLang="zh-CN" dirty="0"/>
              <a:t>Compiler:</a:t>
            </a:r>
            <a:r>
              <a:rPr lang="zh-CN" altLang="en-US" dirty="0"/>
              <a:t> </a:t>
            </a:r>
            <a:r>
              <a:rPr lang="en-US" altLang="zh-CN" dirty="0"/>
              <a:t>finding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b="1" i="1" dirty="0" err="1"/>
              <a:t>m</a:t>
            </a:r>
            <a:r>
              <a:rPr lang="en-US" altLang="zh-CN" i="1" dirty="0" err="1"/>
              <a:t>,</a:t>
            </a:r>
            <a:r>
              <a:rPr lang="en-US" altLang="zh-CN" b="1" i="1" dirty="0" err="1"/>
              <a:t>p</a:t>
            </a:r>
            <a:r>
              <a:rPr lang="en-US" altLang="zh-CN" i="1" dirty="0" err="1"/>
              <a:t>,</a:t>
            </a:r>
            <a:r>
              <a:rPr lang="en-US" altLang="zh-CN" b="1" i="1" dirty="0" err="1"/>
              <a:t>n</a:t>
            </a:r>
            <a:r>
              <a:rPr lang="en-US" altLang="zh-CN" dirty="0"/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74EDC-C2F2-F602-1783-434569C3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4D772-B591-71ED-AA4E-B0CF82558C2E}"/>
              </a:ext>
            </a:extLst>
          </p:cNvPr>
          <p:cNvSpPr txBox="1"/>
          <p:nvPr/>
        </p:nvSpPr>
        <p:spPr>
          <a:xfrm>
            <a:off x="154875" y="1591721"/>
            <a:ext cx="256008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/>
              <a:t>Query</a:t>
            </a:r>
            <a:r>
              <a:rPr lang="zh-CN" altLang="en-US" sz="3200" dirty="0"/>
              <a:t> </a:t>
            </a:r>
            <a:r>
              <a:rPr lang="en-US" altLang="zh-CN" sz="3200" dirty="0"/>
              <a:t>set</a:t>
            </a:r>
            <a:r>
              <a:rPr lang="zh-CN" altLang="en-US" sz="3200" dirty="0"/>
              <a:t> </a:t>
            </a:r>
            <a:br>
              <a:rPr lang="en-US" altLang="zh-CN" sz="3200" dirty="0"/>
            </a:br>
            <a:r>
              <a:rPr lang="en-US" altLang="zh-CN" sz="3200" b="1" i="1" dirty="0"/>
              <a:t>Q</a:t>
            </a:r>
            <a:r>
              <a:rPr lang="zh-CN" altLang="en-US" sz="3200" b="1" i="1" dirty="0"/>
              <a:t> </a:t>
            </a:r>
            <a:r>
              <a:rPr lang="en-US" altLang="zh-CN" sz="3200" b="1" i="1" dirty="0"/>
              <a:t>=</a:t>
            </a:r>
            <a:r>
              <a:rPr lang="zh-CN" altLang="en-US" sz="3200" b="1" i="1" dirty="0"/>
              <a:t> </a:t>
            </a:r>
            <a:r>
              <a:rPr lang="en-US" altLang="zh-CN" sz="3200" i="1" dirty="0"/>
              <a:t>{</a:t>
            </a:r>
            <a:r>
              <a:rPr lang="en-US" altLang="zh-CN" sz="3200" b="1" i="1" dirty="0"/>
              <a:t>q</a:t>
            </a:r>
            <a:r>
              <a:rPr lang="en-US" altLang="zh-CN" sz="3200" b="1" i="1" baseline="-25000" dirty="0"/>
              <a:t>1</a:t>
            </a:r>
            <a:r>
              <a:rPr lang="en-US" altLang="zh-CN" sz="3200" dirty="0"/>
              <a:t>,</a:t>
            </a:r>
            <a:r>
              <a:rPr lang="zh-CN" altLang="en-US" sz="3200" b="1" i="1" dirty="0"/>
              <a:t> </a:t>
            </a:r>
            <a:r>
              <a:rPr lang="en-US" altLang="zh-CN" sz="3200" b="1" i="1" dirty="0"/>
              <a:t>q</a:t>
            </a:r>
            <a:r>
              <a:rPr lang="en-US" altLang="zh-CN" sz="3200" b="1" i="1" baseline="-25000" dirty="0"/>
              <a:t>2</a:t>
            </a:r>
            <a:r>
              <a:rPr lang="en-US" altLang="zh-CN" sz="3200" dirty="0"/>
              <a:t>,</a:t>
            </a:r>
            <a:r>
              <a:rPr lang="zh-CN" altLang="en-US" sz="3200" b="1" i="1" dirty="0"/>
              <a:t> </a:t>
            </a:r>
            <a:r>
              <a:rPr lang="en-US" altLang="zh-CN" sz="3200" i="1" dirty="0"/>
              <a:t>…}</a:t>
            </a:r>
            <a:r>
              <a:rPr lang="zh-CN" altLang="en-US" sz="3200" i="1" dirty="0"/>
              <a:t> </a:t>
            </a:r>
            <a:endParaRPr lang="en-US" altLang="zh-CN" sz="32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3DB96-2A22-7C4B-9560-FF3DAA2C1DB9}"/>
              </a:ext>
            </a:extLst>
          </p:cNvPr>
          <p:cNvSpPr txBox="1"/>
          <p:nvPr/>
        </p:nvSpPr>
        <p:spPr>
          <a:xfrm>
            <a:off x="369790" y="2549376"/>
            <a:ext cx="2305354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Query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i</a:t>
            </a:r>
          </a:p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Key,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7030A0"/>
                </a:solidFill>
              </a:rPr>
              <a:t>Attribute,</a:t>
            </a:r>
            <a:r>
              <a:rPr lang="zh-CN" altLang="en-US" sz="2400" dirty="0">
                <a:solidFill>
                  <a:srgbClr val="7030A0"/>
                </a:solidFill>
              </a:rPr>
              <a:t> </a:t>
            </a:r>
            <a:endParaRPr lang="en-US" altLang="zh-CN" sz="2400" dirty="0">
              <a:solidFill>
                <a:srgbClr val="7030A0"/>
              </a:solidFill>
            </a:endParaRPr>
          </a:p>
          <a:p>
            <a:pPr algn="ctr"/>
            <a:r>
              <a:rPr lang="en-US" altLang="zh-CN" sz="2400" dirty="0">
                <a:solidFill>
                  <a:srgbClr val="00B0F0"/>
                </a:solidFill>
              </a:rPr>
              <a:t>Threshold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1A9DC8-8370-720A-FB11-B2AC3CDC2806}"/>
              </a:ext>
            </a:extLst>
          </p:cNvPr>
          <p:cNvSpPr txBox="1"/>
          <p:nvPr/>
        </p:nvSpPr>
        <p:spPr>
          <a:xfrm>
            <a:off x="252784" y="2747904"/>
            <a:ext cx="2305354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Query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i</a:t>
            </a:r>
          </a:p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Key,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7030A0"/>
                </a:solidFill>
              </a:rPr>
              <a:t>Attribute,</a:t>
            </a:r>
            <a:r>
              <a:rPr lang="zh-CN" altLang="en-US" sz="2400" dirty="0">
                <a:solidFill>
                  <a:srgbClr val="7030A0"/>
                </a:solidFill>
              </a:rPr>
              <a:t> </a:t>
            </a:r>
            <a:endParaRPr lang="en-US" altLang="zh-CN" sz="2400" dirty="0">
              <a:solidFill>
                <a:srgbClr val="7030A0"/>
              </a:solidFill>
            </a:endParaRPr>
          </a:p>
          <a:p>
            <a:pPr algn="ctr"/>
            <a:r>
              <a:rPr lang="en-US" altLang="zh-CN" sz="2400" dirty="0">
                <a:solidFill>
                  <a:srgbClr val="00B0F0"/>
                </a:solidFill>
              </a:rPr>
              <a:t>Threshold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82B527-50A2-3851-A912-49F00FAF42E1}"/>
              </a:ext>
            </a:extLst>
          </p:cNvPr>
          <p:cNvSpPr txBox="1"/>
          <p:nvPr/>
        </p:nvSpPr>
        <p:spPr>
          <a:xfrm>
            <a:off x="116471" y="2946432"/>
            <a:ext cx="2305354" cy="1200329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Query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i</a:t>
            </a:r>
          </a:p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Key,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7030A0"/>
                </a:solidFill>
              </a:rPr>
              <a:t>Attribute,</a:t>
            </a:r>
            <a:r>
              <a:rPr lang="zh-CN" altLang="en-US" sz="2400" dirty="0">
                <a:solidFill>
                  <a:srgbClr val="7030A0"/>
                </a:solidFill>
              </a:rPr>
              <a:t> </a:t>
            </a:r>
            <a:endParaRPr lang="en-US" altLang="zh-CN" sz="2400" dirty="0">
              <a:solidFill>
                <a:srgbClr val="7030A0"/>
              </a:solidFill>
            </a:endParaRPr>
          </a:p>
          <a:p>
            <a:pPr algn="ctr"/>
            <a:r>
              <a:rPr lang="en-US" altLang="zh-CN" sz="2400" dirty="0">
                <a:solidFill>
                  <a:srgbClr val="00B0F0"/>
                </a:solidFill>
              </a:rPr>
              <a:t>Threshold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BDB9F3A-1ACE-0D7B-BB7E-828FB8DC6716}"/>
              </a:ext>
            </a:extLst>
          </p:cNvPr>
          <p:cNvSpPr/>
          <p:nvPr/>
        </p:nvSpPr>
        <p:spPr>
          <a:xfrm>
            <a:off x="3238005" y="2472769"/>
            <a:ext cx="1765690" cy="1521304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Query</a:t>
            </a:r>
            <a:br>
              <a:rPr lang="en-US" altLang="zh-CN" sz="2400" dirty="0"/>
            </a:br>
            <a:r>
              <a:rPr lang="en-US" sz="2400" dirty="0"/>
              <a:t>Compiler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D1E0B3-E812-E6ED-6964-8C8C6C9B6D05}"/>
              </a:ext>
            </a:extLst>
          </p:cNvPr>
          <p:cNvSpPr txBox="1"/>
          <p:nvPr/>
        </p:nvSpPr>
        <p:spPr>
          <a:xfrm>
            <a:off x="5752425" y="2184841"/>
            <a:ext cx="3069471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i</a:t>
            </a:r>
            <a:r>
              <a:rPr lang="en-US" altLang="zh-CN" sz="2000" dirty="0"/>
              <a:t>’s</a:t>
            </a:r>
            <a:r>
              <a:rPr lang="zh-CN" altLang="en-US" sz="2000" dirty="0"/>
              <a:t> </a:t>
            </a:r>
            <a:r>
              <a:rPr lang="en-US" altLang="zh-CN" sz="2000" dirty="0"/>
              <a:t>Collector</a:t>
            </a:r>
            <a:r>
              <a:rPr lang="zh-CN" altLang="en-US" sz="2000" dirty="0"/>
              <a:t> </a:t>
            </a:r>
            <a:r>
              <a:rPr lang="en-US" altLang="zh-CN" sz="2000" dirty="0"/>
              <a:t>Configuration</a:t>
            </a:r>
            <a:endParaRPr lang="en-US" altLang="zh-CN" sz="2400" dirty="0"/>
          </a:p>
          <a:p>
            <a:r>
              <a:rPr lang="en-US" altLang="zh-CN" sz="2400" dirty="0"/>
              <a:t>Total</a:t>
            </a:r>
            <a:r>
              <a:rPr lang="zh-CN" altLang="en-US" sz="2400" dirty="0"/>
              <a:t> </a:t>
            </a:r>
            <a:r>
              <a:rPr lang="en-US" altLang="zh-CN" sz="2400" dirty="0"/>
              <a:t>coupons:</a:t>
            </a:r>
            <a:r>
              <a:rPr lang="zh-CN" altLang="en-US" sz="2400" dirty="0"/>
              <a:t>           </a:t>
            </a:r>
            <a:r>
              <a:rPr lang="en-US" altLang="zh-CN" sz="2400" b="1" i="1" dirty="0"/>
              <a:t>m</a:t>
            </a:r>
          </a:p>
          <a:p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probability:</a:t>
            </a:r>
            <a:r>
              <a:rPr lang="zh-CN" altLang="en-US" sz="2400" dirty="0"/>
              <a:t>       </a:t>
            </a:r>
            <a:r>
              <a:rPr lang="en-US" altLang="zh-CN" sz="2400" b="1" i="1" dirty="0"/>
              <a:t>p</a:t>
            </a:r>
          </a:p>
          <a:p>
            <a:r>
              <a:rPr lang="en-US" altLang="zh-CN" sz="2400" dirty="0"/>
              <a:t>Coupons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collect:</a:t>
            </a:r>
            <a:r>
              <a:rPr lang="zh-CN" altLang="en-US" sz="2400" dirty="0"/>
              <a:t>   </a:t>
            </a:r>
            <a:r>
              <a:rPr lang="en-US" altLang="zh-CN" sz="2400" b="1" i="1" dirty="0"/>
              <a:t>n</a:t>
            </a:r>
            <a:endParaRPr lang="en-US" sz="24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4E4502-E4E9-1F6B-AF6A-7129CAF4AEDB}"/>
              </a:ext>
            </a:extLst>
          </p:cNvPr>
          <p:cNvSpPr txBox="1"/>
          <p:nvPr/>
        </p:nvSpPr>
        <p:spPr>
          <a:xfrm>
            <a:off x="5591388" y="2369507"/>
            <a:ext cx="3069471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i</a:t>
            </a:r>
            <a:r>
              <a:rPr lang="en-US" altLang="zh-CN" sz="2000" dirty="0"/>
              <a:t>’s</a:t>
            </a:r>
            <a:r>
              <a:rPr lang="zh-CN" altLang="en-US" sz="2000" dirty="0"/>
              <a:t> </a:t>
            </a:r>
            <a:r>
              <a:rPr lang="en-US" altLang="zh-CN" sz="2000" dirty="0"/>
              <a:t>Collector</a:t>
            </a:r>
            <a:r>
              <a:rPr lang="zh-CN" altLang="en-US" sz="2000" dirty="0"/>
              <a:t> </a:t>
            </a:r>
            <a:r>
              <a:rPr lang="en-US" altLang="zh-CN" sz="2000" dirty="0"/>
              <a:t>Configuration</a:t>
            </a:r>
            <a:endParaRPr lang="en-US" altLang="zh-CN" sz="2400" dirty="0"/>
          </a:p>
          <a:p>
            <a:r>
              <a:rPr lang="en-US" altLang="zh-CN" sz="2400" dirty="0"/>
              <a:t>Total</a:t>
            </a:r>
            <a:r>
              <a:rPr lang="zh-CN" altLang="en-US" sz="2400" dirty="0"/>
              <a:t> </a:t>
            </a:r>
            <a:r>
              <a:rPr lang="en-US" altLang="zh-CN" sz="2400" dirty="0"/>
              <a:t>coupons:</a:t>
            </a:r>
            <a:r>
              <a:rPr lang="zh-CN" altLang="en-US" sz="2400" dirty="0"/>
              <a:t>           </a:t>
            </a:r>
            <a:r>
              <a:rPr lang="en-US" altLang="zh-CN" sz="2400" b="1" i="1" dirty="0"/>
              <a:t>m</a:t>
            </a:r>
          </a:p>
          <a:p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probability:</a:t>
            </a:r>
            <a:r>
              <a:rPr lang="zh-CN" altLang="en-US" sz="2400" dirty="0"/>
              <a:t>       </a:t>
            </a:r>
            <a:r>
              <a:rPr lang="en-US" altLang="zh-CN" sz="2400" b="1" i="1" dirty="0"/>
              <a:t>p</a:t>
            </a:r>
          </a:p>
          <a:p>
            <a:r>
              <a:rPr lang="en-US" altLang="zh-CN" sz="2400" dirty="0"/>
              <a:t>Coupons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collect:</a:t>
            </a:r>
            <a:r>
              <a:rPr lang="zh-CN" altLang="en-US" sz="2400" dirty="0"/>
              <a:t>   </a:t>
            </a:r>
            <a:r>
              <a:rPr lang="en-US" altLang="zh-CN" sz="2400" b="1" i="1" dirty="0"/>
              <a:t>n</a:t>
            </a:r>
            <a:endParaRPr lang="en-US" sz="24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97BAC-E562-4BB7-BB0C-A0433E7AEF14}"/>
              </a:ext>
            </a:extLst>
          </p:cNvPr>
          <p:cNvSpPr txBox="1"/>
          <p:nvPr/>
        </p:nvSpPr>
        <p:spPr>
          <a:xfrm>
            <a:off x="5443461" y="2570702"/>
            <a:ext cx="3069471" cy="156966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i</a:t>
            </a:r>
            <a:r>
              <a:rPr lang="en-US" altLang="zh-CN" sz="2000" dirty="0"/>
              <a:t>’s</a:t>
            </a:r>
            <a:r>
              <a:rPr lang="zh-CN" altLang="en-US" sz="2000" dirty="0"/>
              <a:t> </a:t>
            </a:r>
            <a:r>
              <a:rPr lang="en-US" altLang="zh-CN" sz="2000" dirty="0"/>
              <a:t>Collector</a:t>
            </a:r>
            <a:r>
              <a:rPr lang="zh-CN" altLang="en-US" sz="2000" dirty="0"/>
              <a:t> </a:t>
            </a:r>
            <a:r>
              <a:rPr lang="en-US" altLang="zh-CN" sz="2000" dirty="0"/>
              <a:t>Configuration</a:t>
            </a:r>
            <a:endParaRPr lang="en-US" altLang="zh-CN" sz="2400" dirty="0"/>
          </a:p>
          <a:p>
            <a:r>
              <a:rPr lang="en-US" altLang="zh-CN" sz="2400" dirty="0"/>
              <a:t>Total</a:t>
            </a:r>
            <a:r>
              <a:rPr lang="zh-CN" altLang="en-US" sz="2400" dirty="0"/>
              <a:t> </a:t>
            </a:r>
            <a:r>
              <a:rPr lang="en-US" altLang="zh-CN" sz="2400" dirty="0"/>
              <a:t>coupons:</a:t>
            </a:r>
            <a:r>
              <a:rPr lang="zh-CN" altLang="en-US" sz="2400" dirty="0"/>
              <a:t>           </a:t>
            </a:r>
            <a:r>
              <a:rPr lang="en-US" altLang="zh-CN" sz="2400" b="1" i="1" dirty="0"/>
              <a:t>m</a:t>
            </a:r>
            <a:r>
              <a:rPr lang="en-US" altLang="zh-CN" sz="2400" b="1" i="1" baseline="-25000" dirty="0"/>
              <a:t>i</a:t>
            </a:r>
            <a:endParaRPr lang="en-US" altLang="zh-CN" sz="2400" b="1" i="1" dirty="0"/>
          </a:p>
          <a:p>
            <a:r>
              <a:rPr lang="en-US" altLang="zh-CN" sz="2400" dirty="0"/>
              <a:t>Each</a:t>
            </a:r>
            <a:r>
              <a:rPr lang="zh-CN" altLang="en-US" sz="2400" dirty="0"/>
              <a:t> </a:t>
            </a:r>
            <a:r>
              <a:rPr lang="en-US" altLang="zh-CN" sz="2400" dirty="0"/>
              <a:t>probability:</a:t>
            </a:r>
            <a:r>
              <a:rPr lang="zh-CN" altLang="en-US" sz="2400" dirty="0"/>
              <a:t>       </a:t>
            </a:r>
            <a:r>
              <a:rPr lang="en-US" altLang="zh-CN" sz="2400" b="1" i="1" dirty="0"/>
              <a:t>p</a:t>
            </a:r>
            <a:r>
              <a:rPr lang="en-US" altLang="zh-CN" sz="2400" b="1" i="1" baseline="-25000" dirty="0"/>
              <a:t>i</a:t>
            </a:r>
            <a:endParaRPr lang="en-US" altLang="zh-CN" sz="2400" b="1" i="1" dirty="0"/>
          </a:p>
          <a:p>
            <a:r>
              <a:rPr lang="en-US" altLang="zh-CN" sz="2400" dirty="0"/>
              <a:t>Coupons</a:t>
            </a:r>
            <a:r>
              <a:rPr lang="zh-CN" altLang="en-US" sz="2400" dirty="0"/>
              <a:t> </a:t>
            </a:r>
            <a:r>
              <a:rPr lang="en-US" altLang="zh-CN" sz="2400" dirty="0"/>
              <a:t>to</a:t>
            </a:r>
            <a:r>
              <a:rPr lang="zh-CN" altLang="en-US" sz="2400" dirty="0"/>
              <a:t> </a:t>
            </a:r>
            <a:r>
              <a:rPr lang="en-US" altLang="zh-CN" sz="2400" dirty="0"/>
              <a:t>collect:</a:t>
            </a:r>
            <a:r>
              <a:rPr lang="zh-CN" altLang="en-US" sz="2400" dirty="0"/>
              <a:t>   </a:t>
            </a:r>
            <a:r>
              <a:rPr lang="en-US" altLang="zh-CN" sz="2400" b="1" i="1" dirty="0" err="1"/>
              <a:t>n</a:t>
            </a:r>
            <a:r>
              <a:rPr lang="en-US" altLang="zh-CN" sz="2400" b="1" i="1" baseline="-25000" dirty="0" err="1"/>
              <a:t>i</a:t>
            </a:r>
            <a:endParaRPr lang="en-US" sz="2400" b="1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D5EF1-EA03-D2A2-EBB0-3DFF8FE03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3" t="9295" r="7327"/>
          <a:stretch/>
        </p:blipFill>
        <p:spPr>
          <a:xfrm>
            <a:off x="8319265" y="4208572"/>
            <a:ext cx="2264730" cy="2486674"/>
          </a:xfrm>
          <a:prstGeom prst="rect">
            <a:avLst/>
          </a:prstGeom>
        </p:spPr>
      </p:pic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F3F5FB3F-A74A-B64C-BBAD-011CA2981EF1}"/>
              </a:ext>
            </a:extLst>
          </p:cNvPr>
          <p:cNvSpPr/>
          <p:nvPr/>
        </p:nvSpPr>
        <p:spPr>
          <a:xfrm>
            <a:off x="5443460" y="5565365"/>
            <a:ext cx="2875803" cy="808668"/>
          </a:xfrm>
          <a:prstGeom prst="wedgeRectCallout">
            <a:avLst>
              <a:gd name="adj1" fmla="val 78432"/>
              <a:gd name="adj2" fmla="val 4286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/>
              <a:t>m</a:t>
            </a:r>
            <a:r>
              <a:rPr lang="en-US" altLang="zh-CN" sz="2400" dirty="0"/>
              <a:t>=20,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p</a:t>
            </a:r>
            <a:r>
              <a:rPr lang="en-US" altLang="zh-CN" sz="2400" dirty="0"/>
              <a:t>=1/2048,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n</a:t>
            </a:r>
            <a:r>
              <a:rPr lang="en-US" altLang="zh-CN" sz="2400" dirty="0"/>
              <a:t>=8</a:t>
            </a:r>
          </a:p>
          <a:p>
            <a:pPr algn="ctr"/>
            <a:r>
              <a:rPr lang="en-US" altLang="zh-CN" sz="2400" dirty="0"/>
              <a:t>-&gt;</a:t>
            </a:r>
            <a:r>
              <a:rPr lang="zh-CN" altLang="en-US" sz="2400" b="1" dirty="0"/>
              <a:t> </a:t>
            </a:r>
            <a:r>
              <a:rPr lang="en-US" altLang="zh-CN" sz="2400" dirty="0"/>
              <a:t>E[#</a:t>
            </a:r>
            <a:r>
              <a:rPr lang="en-US" altLang="zh-CN" sz="2400" dirty="0" err="1">
                <a:solidFill>
                  <a:srgbClr val="7030A0"/>
                </a:solidFill>
              </a:rPr>
              <a:t>Attr</a:t>
            </a:r>
            <a:r>
              <a:rPr lang="en-US" altLang="zh-CN" sz="2400" dirty="0"/>
              <a:t>]=</a:t>
            </a:r>
            <a:r>
              <a:rPr lang="en-US" altLang="zh-CN" sz="2400" dirty="0">
                <a:solidFill>
                  <a:srgbClr val="00B0F0"/>
                </a:solidFill>
              </a:rPr>
              <a:t>1012.79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659B4DF-C9E0-C3FA-C394-C0761229A2BF}"/>
              </a:ext>
            </a:extLst>
          </p:cNvPr>
          <p:cNvSpPr/>
          <p:nvPr/>
        </p:nvSpPr>
        <p:spPr>
          <a:xfrm>
            <a:off x="3075321" y="5829736"/>
            <a:ext cx="2337612" cy="329184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8C1D26-FCEE-80A8-C64D-3D387D6F057F}"/>
              </a:ext>
            </a:extLst>
          </p:cNvPr>
          <p:cNvGrpSpPr/>
          <p:nvPr/>
        </p:nvGrpSpPr>
        <p:grpSpPr>
          <a:xfrm>
            <a:off x="9069173" y="4241682"/>
            <a:ext cx="1817774" cy="2113913"/>
            <a:chOff x="8048121" y="4483266"/>
            <a:chExt cx="1817774" cy="211391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D863A90-0286-E9EB-665C-7E03B8941522}"/>
                </a:ext>
              </a:extLst>
            </p:cNvPr>
            <p:cNvCxnSpPr>
              <a:cxnSpLocks/>
            </p:cNvCxnSpPr>
            <p:nvPr/>
          </p:nvCxnSpPr>
          <p:spPr>
            <a:xfrm>
              <a:off x="8118123" y="4544291"/>
              <a:ext cx="0" cy="205288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2A6D566-6B56-8D88-2C76-A666AF96F86A}"/>
                </a:ext>
              </a:extLst>
            </p:cNvPr>
            <p:cNvSpPr txBox="1"/>
            <p:nvPr/>
          </p:nvSpPr>
          <p:spPr>
            <a:xfrm>
              <a:off x="8048121" y="4483266"/>
              <a:ext cx="181777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rgbClr val="00B0F0"/>
                  </a:solidFill>
                </a:rPr>
                <a:t>Threshold=1000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7335556-04AD-F269-F943-5A04C6CC32AA}"/>
              </a:ext>
            </a:extLst>
          </p:cNvPr>
          <p:cNvSpPr txBox="1"/>
          <p:nvPr/>
        </p:nvSpPr>
        <p:spPr>
          <a:xfrm>
            <a:off x="2738869" y="1591721"/>
            <a:ext cx="281609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/>
              <a:t>Per-Query</a:t>
            </a:r>
            <a:r>
              <a:rPr lang="zh-CN" altLang="en-US" sz="3200" dirty="0"/>
              <a:t> </a:t>
            </a:r>
            <a:r>
              <a:rPr lang="en-US" altLang="zh-CN" sz="3200" dirty="0"/>
              <a:t>Limit</a:t>
            </a:r>
            <a:r>
              <a:rPr lang="zh-CN" altLang="en-US" sz="3200" dirty="0"/>
              <a:t> </a:t>
            </a:r>
            <a:r>
              <a:rPr lang="el-GR" sz="3200" b="1" dirty="0"/>
              <a:t>γ</a:t>
            </a:r>
            <a:r>
              <a:rPr lang="en-US" altLang="zh-CN" sz="3200" b="1" dirty="0"/>
              <a:t>=</a:t>
            </a:r>
            <a:r>
              <a:rPr lang="en-US" altLang="zh-CN" sz="3200" dirty="0"/>
              <a:t>1/|</a:t>
            </a:r>
            <a:r>
              <a:rPr lang="en-US" altLang="zh-CN" sz="3200" b="1" i="1" dirty="0"/>
              <a:t>Q</a:t>
            </a:r>
            <a:r>
              <a:rPr lang="en-US" altLang="zh-CN" sz="3200" dirty="0"/>
              <a:t>|</a:t>
            </a:r>
            <a:r>
              <a:rPr lang="zh-CN" altLang="en-US" sz="3200" b="1" i="1" dirty="0"/>
              <a:t> </a:t>
            </a:r>
            <a:endParaRPr lang="en-US" altLang="zh-CN" sz="3200" i="1" dirty="0"/>
          </a:p>
        </p:txBody>
      </p:sp>
      <p:sp>
        <p:nvSpPr>
          <p:cNvPr id="20" name="Rectangular Callout 19">
            <a:extLst>
              <a:ext uri="{FF2B5EF4-FFF2-40B4-BE49-F238E27FC236}">
                <a16:creationId xmlns:a16="http://schemas.microsoft.com/office/drawing/2014/main" id="{351493C5-986C-0496-2C7A-E4EA5004D6E0}"/>
              </a:ext>
            </a:extLst>
          </p:cNvPr>
          <p:cNvSpPr/>
          <p:nvPr/>
        </p:nvSpPr>
        <p:spPr>
          <a:xfrm>
            <a:off x="168991" y="5565365"/>
            <a:ext cx="2875803" cy="808668"/>
          </a:xfrm>
          <a:prstGeom prst="wedgeRectCallout">
            <a:avLst>
              <a:gd name="adj1" fmla="val 49542"/>
              <a:gd name="adj2" fmla="val -174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Key=</a:t>
            </a: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SrcIP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</a:t>
            </a:r>
            <a:r>
              <a:rPr lang="zh-CN" alt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Attr</a:t>
            </a:r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</a:t>
            </a:r>
            <a:r>
              <a:rPr lang="en-US" altLang="zh-CN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DstIP</a:t>
            </a:r>
            <a:endParaRPr lang="en-US" altLang="zh-CN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US" altLang="zh-CN" sz="2400" dirty="0"/>
              <a:t>Threshold=</a:t>
            </a:r>
            <a:r>
              <a:rPr lang="en-US" altLang="zh-CN" sz="2400" dirty="0">
                <a:solidFill>
                  <a:srgbClr val="00B0F0"/>
                </a:solidFill>
              </a:rPr>
              <a:t>1000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5BD50C-3002-0D20-B452-A9E2B61134AA}"/>
              </a:ext>
            </a:extLst>
          </p:cNvPr>
          <p:cNvSpPr txBox="1"/>
          <p:nvPr/>
        </p:nvSpPr>
        <p:spPr>
          <a:xfrm>
            <a:off x="2477377" y="4727398"/>
            <a:ext cx="3286946" cy="75713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400" dirty="0"/>
              <a:t>Example:</a:t>
            </a:r>
            <a:r>
              <a:rPr lang="zh-CN" altLang="en-US" sz="2400" dirty="0"/>
              <a:t> </a:t>
            </a:r>
            <a:r>
              <a:rPr lang="en-US" altLang="zh-CN" sz="2400" dirty="0"/>
              <a:t>|</a:t>
            </a:r>
            <a:r>
              <a:rPr lang="en-US" altLang="zh-CN" sz="2400" b="1" i="1" dirty="0"/>
              <a:t>Q</a:t>
            </a:r>
            <a:r>
              <a:rPr lang="en-US" altLang="zh-CN" sz="2400" dirty="0"/>
              <a:t>|=100</a:t>
            </a:r>
            <a:r>
              <a:rPr lang="zh-CN" altLang="en-US" sz="2400" dirty="0"/>
              <a:t> </a:t>
            </a:r>
            <a:r>
              <a:rPr lang="en-US" altLang="zh-CN" sz="2400" dirty="0"/>
              <a:t>-&gt;</a:t>
            </a:r>
            <a:br>
              <a:rPr lang="en-US" altLang="zh-CN" sz="2400" dirty="0"/>
            </a:br>
            <a:r>
              <a:rPr lang="el-GR" sz="2400" b="1" dirty="0"/>
              <a:t>γ</a:t>
            </a:r>
            <a:r>
              <a:rPr lang="en-US" altLang="zh-CN" sz="2400" b="1" dirty="0"/>
              <a:t>=</a:t>
            </a:r>
            <a:r>
              <a:rPr lang="en-US" altLang="zh-CN" sz="2400" b="1" i="1" dirty="0"/>
              <a:t>0.01</a:t>
            </a:r>
            <a:r>
              <a:rPr lang="zh-CN" altLang="en-US" sz="2400" i="1" dirty="0"/>
              <a:t> </a:t>
            </a:r>
            <a:r>
              <a:rPr lang="en-US" altLang="zh-CN" sz="2400" dirty="0"/>
              <a:t>access</a:t>
            </a:r>
            <a:r>
              <a:rPr lang="zh-CN" altLang="en-US" sz="2400" dirty="0"/>
              <a:t> </a:t>
            </a:r>
            <a:r>
              <a:rPr lang="en-US" altLang="zh-CN" sz="2400" dirty="0"/>
              <a:t>per</a:t>
            </a:r>
            <a:r>
              <a:rPr lang="zh-CN" altLang="en-US" sz="2400" dirty="0"/>
              <a:t> </a:t>
            </a:r>
            <a:r>
              <a:rPr lang="en-US" altLang="zh-CN" sz="2400" dirty="0"/>
              <a:t>packet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9549B5-F168-EA79-63CF-41AF591D4351}"/>
              </a:ext>
            </a:extLst>
          </p:cNvPr>
          <p:cNvSpPr txBox="1"/>
          <p:nvPr/>
        </p:nvSpPr>
        <p:spPr>
          <a:xfrm>
            <a:off x="5554963" y="1589968"/>
            <a:ext cx="340747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3200" dirty="0"/>
              <a:t>CC</a:t>
            </a:r>
            <a:r>
              <a:rPr lang="zh-CN" altLang="en-US" sz="3200" dirty="0"/>
              <a:t> </a:t>
            </a:r>
            <a:r>
              <a:rPr lang="en-US" altLang="zh-CN" sz="3200" dirty="0"/>
              <a:t>Configurations</a:t>
            </a:r>
            <a:endParaRPr lang="en-US" altLang="zh-CN" sz="32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212FE0-4309-9FDC-37FF-EE742D4D3B08}"/>
              </a:ext>
            </a:extLst>
          </p:cNvPr>
          <p:cNvSpPr txBox="1"/>
          <p:nvPr/>
        </p:nvSpPr>
        <p:spPr>
          <a:xfrm>
            <a:off x="8935101" y="2247340"/>
            <a:ext cx="33574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Goal:</a:t>
            </a:r>
          </a:p>
          <a:p>
            <a:pPr marL="514350" indent="-514350">
              <a:buFont typeface="+mj-lt"/>
              <a:buAutoNum type="arabicParenR"/>
            </a:pPr>
            <a:r>
              <a:rPr lang="en-US" altLang="zh-CN" sz="2400" dirty="0"/>
              <a:t>Stop</a:t>
            </a:r>
            <a:r>
              <a:rPr lang="zh-CN" altLang="en-US" sz="2400" dirty="0"/>
              <a:t> </a:t>
            </a:r>
            <a:r>
              <a:rPr lang="en-US" altLang="zh-CN" sz="2400" dirty="0"/>
              <a:t>near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Threshold</a:t>
            </a:r>
            <a:endParaRPr lang="en-US" altLang="zh-CN" sz="2400" dirty="0"/>
          </a:p>
          <a:p>
            <a:pPr marL="514350" indent="-514350">
              <a:buFont typeface="+mj-lt"/>
              <a:buAutoNum type="arabicParenR"/>
            </a:pPr>
            <a:r>
              <a:rPr lang="en-US" altLang="zh-CN" sz="2400" dirty="0"/>
              <a:t>Update</a:t>
            </a:r>
            <a:r>
              <a:rPr lang="zh-CN" altLang="en-US" sz="2400" dirty="0"/>
              <a:t> </a:t>
            </a:r>
            <a:r>
              <a:rPr lang="en-US" altLang="zh-CN" sz="2400" dirty="0"/>
              <a:t>limit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m</a:t>
            </a:r>
            <a:r>
              <a:rPr lang="zh-CN" altLang="en-US" sz="2400" b="1" i="1" dirty="0"/>
              <a:t>*</a:t>
            </a:r>
            <a:r>
              <a:rPr lang="en-US" altLang="zh-CN" sz="2400" b="1" i="1" dirty="0"/>
              <a:t>p</a:t>
            </a:r>
            <a:r>
              <a:rPr lang="en-US" sz="2400" b="1" dirty="0"/>
              <a:t>≤</a:t>
            </a:r>
            <a:r>
              <a:rPr lang="el-GR" sz="2400" b="1" dirty="0"/>
              <a:t>γ</a:t>
            </a:r>
            <a:endParaRPr lang="en-US" altLang="zh-CN" sz="2400" b="1" i="1" baseline="-25000" dirty="0"/>
          </a:p>
          <a:p>
            <a:pPr marL="514350" indent="-514350">
              <a:buFont typeface="+mj-lt"/>
              <a:buAutoNum type="arabicParenR"/>
            </a:pPr>
            <a:r>
              <a:rPr lang="en-US" altLang="zh-CN" sz="2400" dirty="0"/>
              <a:t>HW</a:t>
            </a:r>
            <a:r>
              <a:rPr lang="zh-CN" altLang="en-US" sz="2400" dirty="0"/>
              <a:t> </a:t>
            </a:r>
            <a:r>
              <a:rPr lang="en-US" altLang="zh-CN" sz="2400" dirty="0"/>
              <a:t>limit,</a:t>
            </a:r>
            <a:r>
              <a:rPr lang="zh-CN" altLang="en-US" sz="2400" dirty="0"/>
              <a:t> </a:t>
            </a:r>
            <a:r>
              <a:rPr lang="en-US" altLang="zh-CN" sz="2400" dirty="0"/>
              <a:t>e.g.,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m</a:t>
            </a:r>
            <a:r>
              <a:rPr lang="en-US" sz="2400" b="1" dirty="0"/>
              <a:t>≤</a:t>
            </a:r>
            <a:r>
              <a:rPr lang="en-US" altLang="zh-CN" sz="2400" i="1" dirty="0"/>
              <a:t>32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6253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9" grpId="0"/>
      <p:bldP spid="20" grpId="0" animBg="1"/>
      <p:bldP spid="21" grpId="0" animBg="1"/>
      <p:bldP spid="22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1652C-94DF-1708-878B-A7605845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Fast,</a:t>
            </a:r>
            <a:r>
              <a:rPr lang="zh-CN" altLang="en-US" dirty="0"/>
              <a:t> </a:t>
            </a:r>
            <a:r>
              <a:rPr lang="en-US" altLang="zh-CN" dirty="0"/>
              <a:t>faster,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enough?</a:t>
            </a:r>
            <a:endParaRPr lang="en-US" dirty="0"/>
          </a:p>
        </p:txBody>
      </p:sp>
      <p:pic>
        <p:nvPicPr>
          <p:cNvPr id="10" name="Content Placeholder 9" descr="Turtle outline">
            <a:extLst>
              <a:ext uri="{FF2B5EF4-FFF2-40B4-BE49-F238E27FC236}">
                <a16:creationId xmlns:a16="http://schemas.microsoft.com/office/drawing/2014/main" id="{E3C7CACC-CFFC-97B1-F5C1-2EA393CD1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220" y="2171523"/>
            <a:ext cx="914400" cy="914400"/>
          </a:xfr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BE9B92B7-1576-F879-C84E-B7F0693E250D}"/>
              </a:ext>
            </a:extLst>
          </p:cNvPr>
          <p:cNvSpPr/>
          <p:nvPr/>
        </p:nvSpPr>
        <p:spPr>
          <a:xfrm>
            <a:off x="1440366" y="2313525"/>
            <a:ext cx="9311268" cy="60216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A811A-2E77-0514-D4A6-772CB94A4CF0}"/>
              </a:ext>
            </a:extLst>
          </p:cNvPr>
          <p:cNvSpPr txBox="1"/>
          <p:nvPr/>
        </p:nvSpPr>
        <p:spPr>
          <a:xfrm>
            <a:off x="1080000" y="1784469"/>
            <a:ext cx="240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1990s:</a:t>
            </a:r>
            <a:r>
              <a:rPr lang="zh-CN" altLang="en-US" sz="2400" dirty="0"/>
              <a:t> </a:t>
            </a:r>
            <a:r>
              <a:rPr lang="en-US" altLang="zh-CN" sz="2400" b="1" dirty="0"/>
              <a:t>56kbps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396E2-E28F-D47E-3FB3-B7DBCA85A967}"/>
              </a:ext>
            </a:extLst>
          </p:cNvPr>
          <p:cNvSpPr txBox="1"/>
          <p:nvPr/>
        </p:nvSpPr>
        <p:spPr>
          <a:xfrm>
            <a:off x="3240000" y="1784257"/>
            <a:ext cx="240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2000s: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50Mbps</a:t>
            </a:r>
            <a:endParaRPr lang="en-US" sz="2400" b="1" dirty="0"/>
          </a:p>
        </p:txBody>
      </p:sp>
      <p:pic>
        <p:nvPicPr>
          <p:cNvPr id="1026" name="Picture 2" descr="56k Dial-up Modem&quot; Greeting Card for Sale by MrScruff360 | Redbubble">
            <a:extLst>
              <a:ext uri="{FF2B5EF4-FFF2-40B4-BE49-F238E27FC236}">
                <a16:creationId xmlns:a16="http://schemas.microsoft.com/office/drawing/2014/main" id="{63655A10-0B63-1DDE-44B4-C1EA1700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5" t="30700" r="9594" b="30113"/>
          <a:stretch/>
        </p:blipFill>
        <p:spPr bwMode="auto">
          <a:xfrm>
            <a:off x="1656318" y="2398408"/>
            <a:ext cx="1138958" cy="5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izon DSL Approved Modem 2018 Actiontec GT784WN WiFi">
            <a:extLst>
              <a:ext uri="{FF2B5EF4-FFF2-40B4-BE49-F238E27FC236}">
                <a16:creationId xmlns:a16="http://schemas.microsoft.com/office/drawing/2014/main" id="{0EE27A27-F764-082B-82AF-8AB16250A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7" b="97891" l="10000" r="90000">
                        <a14:foregroundMark x1="37500" y1="1953" x2="37500" y2="1953"/>
                        <a14:foregroundMark x1="34453" y1="2734" x2="46328" y2="3750"/>
                        <a14:foregroundMark x1="43359" y1="2109" x2="43359" y2="2109"/>
                        <a14:foregroundMark x1="42109" y1="1953" x2="42109" y2="1953"/>
                        <a14:foregroundMark x1="40313" y1="1953" x2="47969" y2="3281"/>
                        <a14:foregroundMark x1="28594" y1="97266" x2="40313" y2="97891"/>
                        <a14:foregroundMark x1="70234" y1="92344" x2="69219" y2="93047"/>
                        <a14:foregroundMark x1="42734" y1="1797" x2="42734" y2="1797"/>
                        <a14:foregroundMark x1="41953" y1="2266" x2="41797" y2="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1" r="22304"/>
          <a:stretch/>
        </p:blipFill>
        <p:spPr bwMode="auto">
          <a:xfrm>
            <a:off x="4073707" y="2255516"/>
            <a:ext cx="496376" cy="8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CA0B6-BD80-B369-89C9-8D24E3757F98}"/>
              </a:ext>
            </a:extLst>
          </p:cNvPr>
          <p:cNvSpPr txBox="1"/>
          <p:nvPr/>
        </p:nvSpPr>
        <p:spPr>
          <a:xfrm>
            <a:off x="5580000" y="1784257"/>
            <a:ext cx="264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2010s: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1Gbps</a:t>
            </a:r>
            <a:endParaRPr lang="en-US" sz="2400" b="1" dirty="0"/>
          </a:p>
        </p:txBody>
      </p:sp>
      <p:pic>
        <p:nvPicPr>
          <p:cNvPr id="1030" name="Picture 6" descr="SlimFIT™ ONT Customer Connection Point">
            <a:extLst>
              <a:ext uri="{FF2B5EF4-FFF2-40B4-BE49-F238E27FC236}">
                <a16:creationId xmlns:a16="http://schemas.microsoft.com/office/drawing/2014/main" id="{AF75D263-498E-81E2-4216-B125A8362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94" r="97891">
                        <a14:foregroundMark x1="7109" y1="29922" x2="11563" y2="52734"/>
                        <a14:foregroundMark x1="11563" y1="52734" x2="21172" y2="61328"/>
                        <a14:foregroundMark x1="21172" y1="61328" x2="38125" y2="66719"/>
                        <a14:foregroundMark x1="38125" y1="66719" x2="43750" y2="55391"/>
                        <a14:foregroundMark x1="43750" y1="55391" x2="41797" y2="34375"/>
                        <a14:foregroundMark x1="41797" y1="34375" x2="29219" y2="29219"/>
                        <a14:foregroundMark x1="29219" y1="29219" x2="24531" y2="29141"/>
                        <a14:foregroundMark x1="1797" y1="27656" x2="4688" y2="66641"/>
                        <a14:foregroundMark x1="7266" y1="26953" x2="24531" y2="27187"/>
                        <a14:foregroundMark x1="24531" y1="27187" x2="41875" y2="25391"/>
                        <a14:foregroundMark x1="41875" y1="25391" x2="31875" y2="29063"/>
                        <a14:foregroundMark x1="31875" y1="29063" x2="31016" y2="28906"/>
                        <a14:foregroundMark x1="23906" y1="24844" x2="5469" y2="26016"/>
                        <a14:foregroundMark x1="56250" y1="25078" x2="63750" y2="25391"/>
                        <a14:foregroundMark x1="63750" y1="25391" x2="79219" y2="25000"/>
                        <a14:foregroundMark x1="79219" y1="25000" x2="88203" y2="25703"/>
                        <a14:foregroundMark x1="88203" y1="25703" x2="94609" y2="28516"/>
                        <a14:foregroundMark x1="94609" y1="28516" x2="97344" y2="46250"/>
                        <a14:foregroundMark x1="97344" y1="46250" x2="94609" y2="70078"/>
                        <a14:foregroundMark x1="94609" y1="70078" x2="88906" y2="72500"/>
                        <a14:foregroundMark x1="50703" y1="24844" x2="59062" y2="24688"/>
                        <a14:foregroundMark x1="59062" y1="24688" x2="69922" y2="24688"/>
                        <a14:foregroundMark x1="83906" y1="24844" x2="95078" y2="25391"/>
                        <a14:foregroundMark x1="97188" y1="29141" x2="96094" y2="26328"/>
                        <a14:foregroundMark x1="94609" y1="24844" x2="90391" y2="25078"/>
                        <a14:foregroundMark x1="17500" y1="24375" x2="2439" y2="25688"/>
                        <a14:foregroundMark x1="2578" y1="42266" x2="2266" y2="64141"/>
                        <a14:foregroundMark x1="2266" y1="64141" x2="5156" y2="68125"/>
                        <a14:foregroundMark x1="2734" y1="67813" x2="2266" y2="66016"/>
                        <a14:foregroundMark x1="1094" y1="64063" x2="1094" y2="61641"/>
                        <a14:foregroundMark x1="1250" y1="60781" x2="1797" y2="54609"/>
                        <a14:foregroundMark x1="1797" y1="53828" x2="1563" y2="30078"/>
                        <a14:foregroundMark x1="1250" y1="27813" x2="1250" y2="31406"/>
                        <a14:foregroundMark x1="97188" y1="62734" x2="97344" y2="59844"/>
                        <a14:foregroundMark x1="97500" y1="62734" x2="97891" y2="62734"/>
                        <a14:foregroundMark x1="55859" y1="43203" x2="55859" y2="50547"/>
                        <a14:foregroundMark x1="55547" y1="61172" x2="55859" y2="57656"/>
                        <a14:backgroundMark x1="98672" y1="71094" x2="98828" y2="65234"/>
                        <a14:backgroundMark x1="99297" y1="61953" x2="99453" y2="43906"/>
                        <a14:backgroundMark x1="98984" y1="29141" x2="99609" y2="41328"/>
                        <a14:backgroundMark x1="2266" y1="21641" x2="156" y2="28672"/>
                        <a14:backgroundMark x1="167" y1="31406" x2="313" y2="6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46" b="19257"/>
          <a:stretch/>
        </p:blipFill>
        <p:spPr bwMode="auto">
          <a:xfrm>
            <a:off x="6053329" y="2276953"/>
            <a:ext cx="1166809" cy="7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AF2148-BB7B-3467-2492-4C6FEF330074}"/>
              </a:ext>
            </a:extLst>
          </p:cNvPr>
          <p:cNvSpPr txBox="1"/>
          <p:nvPr/>
        </p:nvSpPr>
        <p:spPr>
          <a:xfrm>
            <a:off x="7920000" y="1784257"/>
            <a:ext cx="34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2023:</a:t>
            </a:r>
            <a:r>
              <a:rPr lang="zh-CN" altLang="en-US" sz="2400" dirty="0"/>
              <a:t> </a:t>
            </a:r>
            <a:r>
              <a:rPr lang="en-US" altLang="zh-CN" sz="2400" dirty="0"/>
              <a:t>Beyond</a:t>
            </a:r>
            <a:r>
              <a:rPr lang="zh-CN" altLang="en-US" sz="2400" dirty="0"/>
              <a:t> </a:t>
            </a:r>
            <a:r>
              <a:rPr lang="en-US" altLang="zh-CN" sz="2400" dirty="0"/>
              <a:t>bandwidth!</a:t>
            </a:r>
            <a:endParaRPr lang="en-US" sz="2400" b="1" dirty="0"/>
          </a:p>
        </p:txBody>
      </p:sp>
      <p:pic>
        <p:nvPicPr>
          <p:cNvPr id="1032" name="Picture 8" descr="Residential NBN . Gtelecom The Speed You Need">
            <a:extLst>
              <a:ext uri="{FF2B5EF4-FFF2-40B4-BE49-F238E27FC236}">
                <a16:creationId xmlns:a16="http://schemas.microsoft.com/office/drawing/2014/main" id="{A9DE790A-75FC-11FE-5F1A-C65CAD87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95" y="2053206"/>
            <a:ext cx="1363610" cy="12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Rabbit outline">
            <a:extLst>
              <a:ext uri="{FF2B5EF4-FFF2-40B4-BE49-F238E27FC236}">
                <a16:creationId xmlns:a16="http://schemas.microsoft.com/office/drawing/2014/main" id="{B3103B1E-2A76-4520-A802-BD9FE9D1D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61202" y="2171523"/>
            <a:ext cx="914400" cy="914400"/>
          </a:xfrm>
          <a:prstGeom prst="rect">
            <a:avLst/>
          </a:prstGeom>
        </p:spPr>
      </p:pic>
      <p:pic>
        <p:nvPicPr>
          <p:cNvPr id="1034" name="Picture 10" descr="Original Nokia 3310 Unlocked Retro Cell Phone Cheap - Free Shipping | eBay">
            <a:extLst>
              <a:ext uri="{FF2B5EF4-FFF2-40B4-BE49-F238E27FC236}">
                <a16:creationId xmlns:a16="http://schemas.microsoft.com/office/drawing/2014/main" id="{EE044216-448C-0B8B-85B4-F862C0D46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954" b="93709" l="9581" r="89222">
                        <a14:foregroundMark x1="25150" y1="8609" x2="47305" y2="8940"/>
                        <a14:foregroundMark x1="47305" y1="8940" x2="67665" y2="8609"/>
                        <a14:foregroundMark x1="67665" y1="8609" x2="70659" y2="8609"/>
                        <a14:foregroundMark x1="27545" y1="92715" x2="49701" y2="93709"/>
                        <a14:foregroundMark x1="49701" y1="93709" x2="68862" y2="93377"/>
                        <a14:foregroundMark x1="59880" y1="6954" x2="58084" y2="7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3863" y="4140167"/>
            <a:ext cx="795377" cy="1438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B3AFBD6-EA7D-62B6-F53B-D301480D30A4}"/>
              </a:ext>
            </a:extLst>
          </p:cNvPr>
          <p:cNvSpPr txBox="1"/>
          <p:nvPr/>
        </p:nvSpPr>
        <p:spPr>
          <a:xfrm>
            <a:off x="1080000" y="3011312"/>
            <a:ext cx="240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Dial-up</a:t>
            </a:r>
            <a:endParaRPr lang="en-US" sz="2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439D96-A892-CC63-0F95-521B49B79467}"/>
              </a:ext>
            </a:extLst>
          </p:cNvPr>
          <p:cNvSpPr txBox="1"/>
          <p:nvPr/>
        </p:nvSpPr>
        <p:spPr>
          <a:xfrm>
            <a:off x="3240000" y="3011100"/>
            <a:ext cx="240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DSL</a:t>
            </a:r>
            <a:r>
              <a:rPr lang="zh-CN" altLang="en-US" sz="2400" dirty="0"/>
              <a:t> </a:t>
            </a:r>
            <a:r>
              <a:rPr lang="en-US" altLang="zh-CN" sz="2400" dirty="0"/>
              <a:t>/</a:t>
            </a:r>
            <a:r>
              <a:rPr lang="zh-CN" altLang="en-US" sz="2400" dirty="0"/>
              <a:t> </a:t>
            </a:r>
            <a:r>
              <a:rPr lang="en-US" altLang="zh-CN" sz="2400" dirty="0"/>
              <a:t>Cable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972E84-2377-DFF5-3BDB-AAB4E437B9A8}"/>
              </a:ext>
            </a:extLst>
          </p:cNvPr>
          <p:cNvSpPr txBox="1"/>
          <p:nvPr/>
        </p:nvSpPr>
        <p:spPr>
          <a:xfrm>
            <a:off x="5580000" y="3011100"/>
            <a:ext cx="264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Fiber-optics</a:t>
            </a:r>
            <a:endParaRPr lang="en-US" sz="2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433593-2B87-DFC6-A0A6-842EB16AFB5D}"/>
              </a:ext>
            </a:extLst>
          </p:cNvPr>
          <p:cNvSpPr txBox="1"/>
          <p:nvPr/>
        </p:nvSpPr>
        <p:spPr>
          <a:xfrm>
            <a:off x="7920000" y="3011100"/>
            <a:ext cx="34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FTTH,</a:t>
            </a:r>
            <a:r>
              <a:rPr lang="zh-CN" altLang="en-US" sz="2400" dirty="0"/>
              <a:t> </a:t>
            </a:r>
            <a:r>
              <a:rPr lang="en-US" altLang="zh-CN" sz="2400" dirty="0"/>
              <a:t>5G,</a:t>
            </a:r>
            <a:r>
              <a:rPr lang="zh-CN" altLang="en-US" sz="2400" dirty="0"/>
              <a:t> </a:t>
            </a:r>
            <a:r>
              <a:rPr lang="en-US" altLang="zh-CN" sz="2400" dirty="0"/>
              <a:t>SD-WAN…</a:t>
            </a:r>
            <a:endParaRPr lang="en-US" sz="2400" b="1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A2E9B1A4-F709-601D-7A63-F2B35BF63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3</a:t>
            </a:fld>
            <a:endParaRPr lang="en-US"/>
          </a:p>
        </p:txBody>
      </p:sp>
      <p:pic>
        <p:nvPicPr>
          <p:cNvPr id="7170" name="Picture 2" descr="Buy iPhone - Apple">
            <a:extLst>
              <a:ext uri="{FF2B5EF4-FFF2-40B4-BE49-F238E27FC236}">
                <a16:creationId xmlns:a16="http://schemas.microsoft.com/office/drawing/2014/main" id="{F207835F-D26F-4052-CE44-884A5334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599" y="4255398"/>
            <a:ext cx="1402987" cy="130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16DF4907-D31B-99D2-8338-5374D44BBFB0}"/>
              </a:ext>
            </a:extLst>
          </p:cNvPr>
          <p:cNvSpPr/>
          <p:nvPr/>
        </p:nvSpPr>
        <p:spPr>
          <a:xfrm>
            <a:off x="4421557" y="4558258"/>
            <a:ext cx="3263542" cy="60216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8BBF6-49DC-7726-33A9-7322AEAEC577}"/>
              </a:ext>
            </a:extLst>
          </p:cNvPr>
          <p:cNvSpPr txBox="1"/>
          <p:nvPr/>
        </p:nvSpPr>
        <p:spPr>
          <a:xfrm>
            <a:off x="2430175" y="5550940"/>
            <a:ext cx="296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My</a:t>
            </a:r>
            <a:r>
              <a:rPr lang="zh-CN" altLang="en-US" sz="2400" dirty="0"/>
              <a:t> </a:t>
            </a:r>
            <a:r>
              <a:rPr lang="en-US" altLang="zh-CN" sz="2400" dirty="0"/>
              <a:t>favorite</a:t>
            </a:r>
            <a:r>
              <a:rPr lang="zh-CN" altLang="en-US" sz="2400" dirty="0"/>
              <a:t> </a:t>
            </a:r>
            <a:r>
              <a:rPr lang="en-US" altLang="zh-CN" sz="2400" dirty="0"/>
              <a:t>phone</a:t>
            </a:r>
          </a:p>
          <a:p>
            <a:pPr algn="ctr"/>
            <a:r>
              <a:rPr lang="en-US" altLang="zh-CN" sz="2400" dirty="0"/>
              <a:t>1997,</a:t>
            </a:r>
            <a:r>
              <a:rPr lang="zh-CN" altLang="en-US" sz="2400" dirty="0"/>
              <a:t> </a:t>
            </a:r>
            <a:r>
              <a:rPr lang="en-US" altLang="zh-CN" sz="2400" b="1" dirty="0"/>
              <a:t>GSM</a:t>
            </a:r>
            <a:endParaRPr lang="en-US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3FBC0D-D569-1DDF-5A9B-D0EA3101B8C5}"/>
              </a:ext>
            </a:extLst>
          </p:cNvPr>
          <p:cNvSpPr txBox="1"/>
          <p:nvPr/>
        </p:nvSpPr>
        <p:spPr>
          <a:xfrm>
            <a:off x="6799076" y="5574022"/>
            <a:ext cx="325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Not</a:t>
            </a:r>
            <a:r>
              <a:rPr lang="zh-CN" altLang="en-US" sz="2400" dirty="0"/>
              <a:t> </a:t>
            </a:r>
            <a:r>
              <a:rPr lang="en-US" altLang="zh-CN" sz="2400" dirty="0"/>
              <a:t>my</a:t>
            </a:r>
            <a:r>
              <a:rPr lang="zh-CN" altLang="en-US" sz="2400" dirty="0"/>
              <a:t> </a:t>
            </a:r>
            <a:r>
              <a:rPr lang="en-US" altLang="zh-CN" sz="2400" dirty="0"/>
              <a:t>favorite</a:t>
            </a:r>
            <a:r>
              <a:rPr lang="zh-CN" altLang="en-US" sz="2400" dirty="0"/>
              <a:t> </a:t>
            </a:r>
            <a:r>
              <a:rPr lang="en-US" altLang="zh-CN" sz="2400" dirty="0"/>
              <a:t>phone</a:t>
            </a:r>
          </a:p>
          <a:p>
            <a:pPr algn="ctr"/>
            <a:r>
              <a:rPr lang="en-US" altLang="zh-CN" sz="2400" dirty="0"/>
              <a:t>2023,</a:t>
            </a:r>
            <a:r>
              <a:rPr lang="zh-CN" altLang="en-US" sz="2400" dirty="0"/>
              <a:t> </a:t>
            </a:r>
            <a:r>
              <a:rPr lang="en-US" altLang="zh-CN" sz="2400" b="1" dirty="0"/>
              <a:t>5G</a:t>
            </a:r>
            <a:r>
              <a:rPr lang="zh-CN" altLang="en-US" sz="2400" b="1" dirty="0"/>
              <a:t> </a:t>
            </a:r>
            <a:r>
              <a:rPr lang="en-US" altLang="zh-CN" sz="2400" b="1" dirty="0" err="1"/>
              <a:t>mmWave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7564478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A880-9D89-BA45-B622-7CD641D7D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Stacking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queries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5D444-C372-CA42-976C-9801C05A4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30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602FD44-A4EB-F142-BA80-766AFCB7C8A8}"/>
              </a:ext>
            </a:extLst>
          </p:cNvPr>
          <p:cNvGrpSpPr/>
          <p:nvPr/>
        </p:nvGrpSpPr>
        <p:grpSpPr>
          <a:xfrm>
            <a:off x="1019332" y="1462840"/>
            <a:ext cx="7078104" cy="1289073"/>
            <a:chOff x="1019332" y="1443028"/>
            <a:chExt cx="7078104" cy="12890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D389AF-76B6-164C-82FE-396CEE9C3110}"/>
                </a:ext>
              </a:extLst>
            </p:cNvPr>
            <p:cNvSpPr txBox="1"/>
            <p:nvPr/>
          </p:nvSpPr>
          <p:spPr>
            <a:xfrm>
              <a:off x="1019332" y="1542865"/>
              <a:ext cx="7078104" cy="118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4400" b="1" i="1" dirty="0"/>
                <a:t>q</a:t>
              </a:r>
              <a:r>
                <a:rPr lang="en-US" altLang="zh-CN" sz="4400" b="1" i="1" baseline="-25000" dirty="0"/>
                <a:t>1</a:t>
              </a:r>
              <a:r>
                <a:rPr lang="en-US" altLang="zh-CN" sz="4400" b="1" i="1" dirty="0"/>
                <a:t>:</a:t>
              </a:r>
              <a:r>
                <a:rPr lang="zh-CN" altLang="en-US" sz="4400" b="1" i="1" dirty="0"/>
                <a:t> </a:t>
              </a:r>
              <a:r>
                <a:rPr lang="en-US" altLang="zh-CN" sz="4400" b="1" i="1" dirty="0"/>
                <a:t>f</a:t>
              </a:r>
              <a:r>
                <a:rPr lang="en-US" altLang="zh-CN" sz="4400" dirty="0"/>
                <a:t>(</a:t>
              </a:r>
              <a:r>
                <a:rPr lang="en-US" altLang="zh-CN" sz="4400" i="1" dirty="0" err="1">
                  <a:solidFill>
                    <a:srgbClr val="7030A0"/>
                  </a:solidFill>
                </a:rPr>
                <a:t>SrcIP</a:t>
              </a:r>
              <a:r>
                <a:rPr lang="en-US" altLang="zh-CN" sz="4400" dirty="0"/>
                <a:t>)</a:t>
              </a:r>
              <a:r>
                <a:rPr lang="zh-CN" altLang="en-US" sz="4400" dirty="0"/>
                <a:t> </a:t>
              </a:r>
              <a:r>
                <a:rPr lang="en-US" altLang="zh-CN" sz="4400" dirty="0"/>
                <a:t>-&gt;</a:t>
              </a:r>
              <a:r>
                <a:rPr lang="zh-CN" altLang="en-US" sz="4400" dirty="0"/>
                <a:t> </a:t>
              </a:r>
              <a:r>
                <a:rPr lang="en-US" altLang="zh-CN" sz="4400" dirty="0"/>
                <a:t>Coupon</a:t>
              </a:r>
              <a:r>
                <a:rPr lang="zh-CN" altLang="en-US" sz="4400" dirty="0"/>
                <a:t>    </a:t>
              </a:r>
              <a:r>
                <a:rPr lang="en-US" altLang="zh-CN" sz="4400" dirty="0"/>
                <a:t>.</a:t>
              </a:r>
              <a:r>
                <a:rPr lang="zh-CN" altLang="en-US" sz="4400" dirty="0"/>
                <a:t> </a:t>
              </a:r>
              <a:br>
                <a:rPr lang="en-US" altLang="zh-CN" sz="4400" dirty="0"/>
              </a:br>
              <a:r>
                <a:rPr lang="en-US" altLang="zh-CN" sz="4400" b="1" i="1" dirty="0"/>
                <a:t>m</a:t>
              </a:r>
              <a:r>
                <a:rPr lang="en-US" altLang="zh-CN" sz="4400" b="1" i="1" baseline="-25000" dirty="0"/>
                <a:t>1</a:t>
              </a:r>
              <a:r>
                <a:rPr lang="en-US" altLang="zh-CN" sz="4400" dirty="0"/>
                <a:t>=4,</a:t>
              </a:r>
              <a:r>
                <a:rPr lang="zh-CN" altLang="en-US" sz="4400" dirty="0"/>
                <a:t> </a:t>
              </a:r>
              <a:r>
                <a:rPr lang="en-US" altLang="zh-CN" sz="4400" b="1" i="1" dirty="0"/>
                <a:t>p</a:t>
              </a:r>
              <a:r>
                <a:rPr lang="en-US" altLang="zh-CN" sz="4400" b="1" i="1" baseline="-25000" dirty="0"/>
                <a:t>1</a:t>
              </a:r>
              <a:r>
                <a:rPr lang="en-US" altLang="zh-CN" sz="4400" dirty="0"/>
                <a:t>=1/8</a:t>
              </a:r>
              <a:endParaRPr lang="en-US" sz="4400" dirty="0"/>
            </a:p>
          </p:txBody>
        </p:sp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4D757553-7277-B847-91F5-18906A4B410A}"/>
                </a:ext>
              </a:extLst>
            </p:cNvPr>
            <p:cNvSpPr/>
            <p:nvPr/>
          </p:nvSpPr>
          <p:spPr>
            <a:xfrm>
              <a:off x="6772288" y="1443028"/>
              <a:ext cx="562432" cy="682952"/>
            </a:xfrm>
            <a:prstGeom prst="foldedCorner">
              <a:avLst>
                <a:gd name="adj" fmla="val 3584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A15E8ED-DB9E-4545-9FC6-7B33A72CB5AE}"/>
              </a:ext>
            </a:extLst>
          </p:cNvPr>
          <p:cNvSpPr txBox="1"/>
          <p:nvPr/>
        </p:nvSpPr>
        <p:spPr>
          <a:xfrm>
            <a:off x="218805" y="4193665"/>
            <a:ext cx="288989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/>
              <a:t>Random</a:t>
            </a:r>
          </a:p>
          <a:p>
            <a:pPr algn="ctr"/>
            <a:r>
              <a:rPr lang="en-US" altLang="zh-CN" sz="3600" b="1" dirty="0"/>
              <a:t>hash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function</a:t>
            </a:r>
          </a:p>
          <a:p>
            <a:pPr algn="ctr"/>
            <a:r>
              <a:rPr lang="en-US" altLang="zh-CN" sz="3200" b="1" i="1" dirty="0"/>
              <a:t>h</a:t>
            </a:r>
            <a:r>
              <a:rPr lang="en-US" altLang="zh-CN" sz="3200" b="1" i="1" baseline="-25000" dirty="0"/>
              <a:t>1</a:t>
            </a:r>
            <a:r>
              <a:rPr lang="en-US" altLang="zh-CN" sz="3200" dirty="0"/>
              <a:t>(</a:t>
            </a:r>
            <a:r>
              <a:rPr lang="en-US" altLang="zh-CN" sz="3200" i="1" dirty="0" err="1">
                <a:solidFill>
                  <a:srgbClr val="7030A0"/>
                </a:solidFill>
              </a:rPr>
              <a:t>SrcIP</a:t>
            </a:r>
            <a:r>
              <a:rPr lang="en-US" altLang="zh-CN" sz="3200" dirty="0"/>
              <a:t>)</a:t>
            </a:r>
            <a:r>
              <a:rPr lang="zh-CN" altLang="en-US" sz="3200" dirty="0"/>
              <a:t> </a:t>
            </a:r>
            <a:r>
              <a:rPr lang="en-US" altLang="zh-CN" sz="3200" dirty="0"/>
              <a:t>-&gt;</a:t>
            </a:r>
            <a:r>
              <a:rPr lang="zh-CN" altLang="en-US" sz="3200" dirty="0"/>
              <a:t> </a:t>
            </a:r>
            <a:r>
              <a:rPr lang="en-US" altLang="zh-CN" sz="3200" dirty="0"/>
              <a:t>[0,1)</a:t>
            </a:r>
            <a:endParaRPr lang="en-US" sz="32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F87F640-D73D-0E48-9925-7D9A1FCDBA48}"/>
              </a:ext>
            </a:extLst>
          </p:cNvPr>
          <p:cNvGrpSpPr/>
          <p:nvPr/>
        </p:nvGrpSpPr>
        <p:grpSpPr>
          <a:xfrm>
            <a:off x="2628944" y="5263099"/>
            <a:ext cx="9502426" cy="646332"/>
            <a:chOff x="2628944" y="5374779"/>
            <a:chExt cx="9502426" cy="646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1928782-DEF7-0B4C-B28B-FC83915042A9}"/>
                </a:ext>
              </a:extLst>
            </p:cNvPr>
            <p:cNvSpPr txBox="1"/>
            <p:nvPr/>
          </p:nvSpPr>
          <p:spPr>
            <a:xfrm>
              <a:off x="10630987" y="5374781"/>
              <a:ext cx="150038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1</a:t>
              </a:r>
              <a:endParaRPr lang="en-US" sz="3600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2496E62-DB83-664F-83D3-585B4B96AFDA}"/>
                </a:ext>
              </a:extLst>
            </p:cNvPr>
            <p:cNvGrpSpPr/>
            <p:nvPr/>
          </p:nvGrpSpPr>
          <p:grpSpPr>
            <a:xfrm flipV="1">
              <a:off x="3379136" y="5405772"/>
              <a:ext cx="8002043" cy="127030"/>
              <a:chOff x="900000" y="216069"/>
              <a:chExt cx="2880000" cy="5400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EDBAB20-EC30-5A46-ADD4-278A2C53CC59}"/>
                  </a:ext>
                </a:extLst>
              </p:cNvPr>
              <p:cNvCxnSpPr/>
              <p:nvPr/>
            </p:nvCxnSpPr>
            <p:spPr>
              <a:xfrm>
                <a:off x="900002" y="270069"/>
                <a:ext cx="2879075" cy="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3D6FEED-8ADD-E947-8C6C-4B5F95C7A009}"/>
                  </a:ext>
                </a:extLst>
              </p:cNvPr>
              <p:cNvCxnSpPr/>
              <p:nvPr/>
            </p:nvCxnSpPr>
            <p:spPr>
              <a:xfrm>
                <a:off x="900000" y="216069"/>
                <a:ext cx="0" cy="5400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FFB21AA-A4FE-2641-A22C-EF6FE37D139E}"/>
                  </a:ext>
                </a:extLst>
              </p:cNvPr>
              <p:cNvCxnSpPr/>
              <p:nvPr/>
            </p:nvCxnSpPr>
            <p:spPr>
              <a:xfrm>
                <a:off x="1260000" y="216069"/>
                <a:ext cx="0" cy="5400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58F679C-8843-5B49-957F-44CFBA40F024}"/>
                  </a:ext>
                </a:extLst>
              </p:cNvPr>
              <p:cNvCxnSpPr/>
              <p:nvPr/>
            </p:nvCxnSpPr>
            <p:spPr>
              <a:xfrm>
                <a:off x="1620000" y="216069"/>
                <a:ext cx="0" cy="5400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AC36DA6-7907-7248-AF9F-8D1A5666D4EF}"/>
                  </a:ext>
                </a:extLst>
              </p:cNvPr>
              <p:cNvCxnSpPr/>
              <p:nvPr/>
            </p:nvCxnSpPr>
            <p:spPr>
              <a:xfrm>
                <a:off x="1983652" y="216069"/>
                <a:ext cx="0" cy="5400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4FFB5162-7B28-A94F-9CAC-1EC321ED99C9}"/>
                  </a:ext>
                </a:extLst>
              </p:cNvPr>
              <p:cNvCxnSpPr/>
              <p:nvPr/>
            </p:nvCxnSpPr>
            <p:spPr>
              <a:xfrm>
                <a:off x="2700000" y="216069"/>
                <a:ext cx="0" cy="5400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021BE45-72E4-DF4C-9821-9B071ACA043B}"/>
                  </a:ext>
                </a:extLst>
              </p:cNvPr>
              <p:cNvCxnSpPr/>
              <p:nvPr/>
            </p:nvCxnSpPr>
            <p:spPr>
              <a:xfrm>
                <a:off x="2340000" y="216069"/>
                <a:ext cx="0" cy="5400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4800C05D-3C5C-9940-AE7A-CF3D99213ABD}"/>
                  </a:ext>
                </a:extLst>
              </p:cNvPr>
              <p:cNvCxnSpPr/>
              <p:nvPr/>
            </p:nvCxnSpPr>
            <p:spPr>
              <a:xfrm>
                <a:off x="3060000" y="216069"/>
                <a:ext cx="0" cy="5400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FA24104B-4290-454F-81F3-3EEB6983BF5A}"/>
                  </a:ext>
                </a:extLst>
              </p:cNvPr>
              <p:cNvCxnSpPr/>
              <p:nvPr/>
            </p:nvCxnSpPr>
            <p:spPr>
              <a:xfrm>
                <a:off x="3420000" y="216069"/>
                <a:ext cx="0" cy="5400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9F21ABC-34EC-504E-82C8-635F42D4881F}"/>
                  </a:ext>
                </a:extLst>
              </p:cNvPr>
              <p:cNvCxnSpPr/>
              <p:nvPr/>
            </p:nvCxnSpPr>
            <p:spPr>
              <a:xfrm>
                <a:off x="3780000" y="216069"/>
                <a:ext cx="0" cy="54000"/>
              </a:xfrm>
              <a:prstGeom prst="line">
                <a:avLst/>
              </a:prstGeom>
              <a:ln w="1524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8A90E3-DD93-414A-B2B8-0DE9C4025F14}"/>
                </a:ext>
              </a:extLst>
            </p:cNvPr>
            <p:cNvSpPr txBox="1"/>
            <p:nvPr/>
          </p:nvSpPr>
          <p:spPr>
            <a:xfrm>
              <a:off x="4629455" y="5374779"/>
              <a:ext cx="150038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1/4</a:t>
              </a:r>
              <a:endParaRPr lang="en-US" sz="36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859F3E-EA58-4140-926B-770DD4BD3960}"/>
                </a:ext>
              </a:extLst>
            </p:cNvPr>
            <p:cNvSpPr txBox="1"/>
            <p:nvPr/>
          </p:nvSpPr>
          <p:spPr>
            <a:xfrm>
              <a:off x="6629966" y="5374779"/>
              <a:ext cx="150038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1/2</a:t>
              </a:r>
              <a:endParaRPr lang="en-US" sz="36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27650F3-195F-0649-BB91-A0F5A1ECAEB9}"/>
                </a:ext>
              </a:extLst>
            </p:cNvPr>
            <p:cNvSpPr txBox="1"/>
            <p:nvPr/>
          </p:nvSpPr>
          <p:spPr>
            <a:xfrm>
              <a:off x="8630476" y="5374779"/>
              <a:ext cx="150038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3/4</a:t>
              </a:r>
              <a:endParaRPr lang="en-US" sz="36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59F396-7698-5D44-BBAF-B9C28F94A6BD}"/>
                </a:ext>
              </a:extLst>
            </p:cNvPr>
            <p:cNvSpPr txBox="1"/>
            <p:nvPr/>
          </p:nvSpPr>
          <p:spPr>
            <a:xfrm>
              <a:off x="2628944" y="5374781"/>
              <a:ext cx="1500383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/>
                <a:t>0</a:t>
              </a:r>
              <a:endParaRPr lang="en-US" sz="3600" dirty="0"/>
            </a:p>
          </p:txBody>
        </p:sp>
      </p:grpSp>
      <p:sp>
        <p:nvSpPr>
          <p:cNvPr id="48" name="Folded Corner 47">
            <a:extLst>
              <a:ext uri="{FF2B5EF4-FFF2-40B4-BE49-F238E27FC236}">
                <a16:creationId xmlns:a16="http://schemas.microsoft.com/office/drawing/2014/main" id="{4DA99647-6A27-9947-91BA-3D3D2E87A8BC}"/>
              </a:ext>
            </a:extLst>
          </p:cNvPr>
          <p:cNvSpPr/>
          <p:nvPr/>
        </p:nvSpPr>
        <p:spPr>
          <a:xfrm>
            <a:off x="3379135" y="4678754"/>
            <a:ext cx="973129" cy="571713"/>
          </a:xfrm>
          <a:prstGeom prst="foldedCorner">
            <a:avLst>
              <a:gd name="adj" fmla="val 3584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400" b="1" i="1" dirty="0">
                <a:solidFill>
                  <a:schemeClr val="bg1"/>
                </a:solidFill>
              </a:rPr>
              <a:t>q</a:t>
            </a:r>
            <a:r>
              <a:rPr lang="en-US" altLang="zh-CN" sz="2400" b="1" i="1" baseline="-25000" dirty="0">
                <a:solidFill>
                  <a:schemeClr val="bg1"/>
                </a:solidFill>
              </a:rPr>
              <a:t>1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#1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9" name="Folded Corner 48">
            <a:extLst>
              <a:ext uri="{FF2B5EF4-FFF2-40B4-BE49-F238E27FC236}">
                <a16:creationId xmlns:a16="http://schemas.microsoft.com/office/drawing/2014/main" id="{57A96304-9F7D-9741-BBF7-D190C644AC6B}"/>
              </a:ext>
            </a:extLst>
          </p:cNvPr>
          <p:cNvSpPr/>
          <p:nvPr/>
        </p:nvSpPr>
        <p:spPr>
          <a:xfrm>
            <a:off x="4379391" y="4678754"/>
            <a:ext cx="1000256" cy="571713"/>
          </a:xfrm>
          <a:prstGeom prst="foldedCorner">
            <a:avLst>
              <a:gd name="adj" fmla="val 3584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400" b="1" i="1" dirty="0">
                <a:solidFill>
                  <a:schemeClr val="bg1"/>
                </a:solidFill>
              </a:rPr>
              <a:t>q</a:t>
            </a:r>
            <a:r>
              <a:rPr lang="en-US" altLang="zh-CN" sz="2400" b="1" i="1" baseline="-25000" dirty="0">
                <a:solidFill>
                  <a:schemeClr val="bg1"/>
                </a:solidFill>
              </a:rPr>
              <a:t>1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#2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0" name="Folded Corner 49">
            <a:extLst>
              <a:ext uri="{FF2B5EF4-FFF2-40B4-BE49-F238E27FC236}">
                <a16:creationId xmlns:a16="http://schemas.microsoft.com/office/drawing/2014/main" id="{32B02AD1-51B3-8D4A-AE0D-3C466EFEAE7A}"/>
              </a:ext>
            </a:extLst>
          </p:cNvPr>
          <p:cNvSpPr/>
          <p:nvPr/>
        </p:nvSpPr>
        <p:spPr>
          <a:xfrm>
            <a:off x="5406774" y="4678754"/>
            <a:ext cx="983275" cy="571713"/>
          </a:xfrm>
          <a:prstGeom prst="foldedCorner">
            <a:avLst>
              <a:gd name="adj" fmla="val 35840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altLang="zh-CN" sz="2400" b="1" i="1" dirty="0">
                <a:solidFill>
                  <a:schemeClr val="bg1"/>
                </a:solidFill>
              </a:rPr>
              <a:t>q</a:t>
            </a:r>
            <a:r>
              <a:rPr lang="en-US" altLang="zh-CN" sz="2400" b="1" i="1" baseline="-25000" dirty="0">
                <a:solidFill>
                  <a:schemeClr val="bg1"/>
                </a:solidFill>
              </a:rPr>
              <a:t>1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#3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1" name="Folded Corner 50">
            <a:extLst>
              <a:ext uri="{FF2B5EF4-FFF2-40B4-BE49-F238E27FC236}">
                <a16:creationId xmlns:a16="http://schemas.microsoft.com/office/drawing/2014/main" id="{BD0F39CD-4BB5-9646-81BA-51340ED19C09}"/>
              </a:ext>
            </a:extLst>
          </p:cNvPr>
          <p:cNvSpPr/>
          <p:nvPr/>
        </p:nvSpPr>
        <p:spPr>
          <a:xfrm>
            <a:off x="6417177" y="4678754"/>
            <a:ext cx="962982" cy="571713"/>
          </a:xfrm>
          <a:prstGeom prst="foldedCorner">
            <a:avLst>
              <a:gd name="adj" fmla="val 35840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altLang="zh-CN" sz="2400" b="1" i="1" dirty="0">
                <a:solidFill>
                  <a:schemeClr val="bg1"/>
                </a:solidFill>
              </a:rPr>
              <a:t>q</a:t>
            </a:r>
            <a:r>
              <a:rPr lang="en-US" altLang="zh-CN" sz="2400" b="1" i="1" baseline="-25000" dirty="0">
                <a:solidFill>
                  <a:schemeClr val="bg1"/>
                </a:solidFill>
              </a:rPr>
              <a:t>1</a:t>
            </a:r>
            <a:r>
              <a:rPr lang="zh-CN" altLang="en-US" sz="2400" dirty="0">
                <a:solidFill>
                  <a:schemeClr val="bg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#4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2" name="Left Brace 51">
            <a:extLst>
              <a:ext uri="{FF2B5EF4-FFF2-40B4-BE49-F238E27FC236}">
                <a16:creationId xmlns:a16="http://schemas.microsoft.com/office/drawing/2014/main" id="{28698D8F-5B1C-CF47-8CB8-2827715A26E8}"/>
              </a:ext>
            </a:extLst>
          </p:cNvPr>
          <p:cNvSpPr/>
          <p:nvPr/>
        </p:nvSpPr>
        <p:spPr>
          <a:xfrm rot="16200000">
            <a:off x="5307487" y="3897320"/>
            <a:ext cx="144317" cy="4001023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81971D-D510-6F43-B405-C514454BF7AD}"/>
              </a:ext>
            </a:extLst>
          </p:cNvPr>
          <p:cNvSpPr txBox="1"/>
          <p:nvPr/>
        </p:nvSpPr>
        <p:spPr>
          <a:xfrm>
            <a:off x="3570509" y="5909166"/>
            <a:ext cx="361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4</a:t>
            </a:r>
            <a:r>
              <a:rPr lang="zh-CN" altLang="en-US" sz="2400" dirty="0"/>
              <a:t> </a:t>
            </a:r>
            <a:r>
              <a:rPr lang="en-US" altLang="zh-CN" sz="2400" dirty="0"/>
              <a:t>coupons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1</a:t>
            </a:r>
            <a:endParaRPr lang="en-US" sz="2400" baseline="-250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592C74-745C-5540-AC35-DF9E9AA93274}"/>
              </a:ext>
            </a:extLst>
          </p:cNvPr>
          <p:cNvGrpSpPr/>
          <p:nvPr/>
        </p:nvGrpSpPr>
        <p:grpSpPr>
          <a:xfrm>
            <a:off x="1019332" y="2730510"/>
            <a:ext cx="7078104" cy="1289073"/>
            <a:chOff x="1019332" y="1443028"/>
            <a:chExt cx="7078104" cy="1289073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140230-CB55-CD40-B144-23982287DE5E}"/>
                </a:ext>
              </a:extLst>
            </p:cNvPr>
            <p:cNvSpPr txBox="1"/>
            <p:nvPr/>
          </p:nvSpPr>
          <p:spPr>
            <a:xfrm>
              <a:off x="1019332" y="1542865"/>
              <a:ext cx="7078104" cy="118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4400" b="1" i="1" dirty="0"/>
                <a:t>q</a:t>
              </a:r>
              <a:r>
                <a:rPr lang="en-US" altLang="zh-CN" sz="4400" b="1" i="1" baseline="-25000" dirty="0"/>
                <a:t>2</a:t>
              </a:r>
              <a:r>
                <a:rPr lang="en-US" altLang="zh-CN" sz="4400" b="1" i="1" dirty="0"/>
                <a:t>:</a:t>
              </a:r>
              <a:r>
                <a:rPr lang="zh-CN" altLang="en-US" sz="4400" b="1" i="1" dirty="0"/>
                <a:t> </a:t>
              </a:r>
              <a:r>
                <a:rPr lang="en-US" altLang="zh-CN" sz="4400" b="1" i="1" dirty="0"/>
                <a:t>f</a:t>
              </a:r>
              <a:r>
                <a:rPr lang="en-US" altLang="zh-CN" sz="4400" dirty="0"/>
                <a:t>(</a:t>
              </a:r>
              <a:r>
                <a:rPr lang="en-US" altLang="zh-CN" sz="4400" i="1" dirty="0" err="1">
                  <a:solidFill>
                    <a:srgbClr val="7030A0"/>
                  </a:solidFill>
                </a:rPr>
                <a:t>SrcIP</a:t>
              </a:r>
              <a:r>
                <a:rPr lang="en-US" altLang="zh-CN" sz="4400" dirty="0"/>
                <a:t>)</a:t>
              </a:r>
              <a:r>
                <a:rPr lang="zh-CN" altLang="en-US" sz="4400" dirty="0"/>
                <a:t> </a:t>
              </a:r>
              <a:r>
                <a:rPr lang="en-US" altLang="zh-CN" sz="4400" dirty="0"/>
                <a:t>-&gt;</a:t>
              </a:r>
              <a:r>
                <a:rPr lang="zh-CN" altLang="en-US" sz="4400" dirty="0"/>
                <a:t> </a:t>
              </a:r>
              <a:r>
                <a:rPr lang="en-US" altLang="zh-CN" sz="4400" dirty="0"/>
                <a:t>Coupon</a:t>
              </a:r>
              <a:r>
                <a:rPr lang="zh-CN" altLang="en-US" sz="4400" dirty="0"/>
                <a:t>    </a:t>
              </a:r>
              <a:r>
                <a:rPr lang="en-US" altLang="zh-CN" sz="4400" dirty="0"/>
                <a:t>.</a:t>
              </a:r>
              <a:r>
                <a:rPr lang="zh-CN" altLang="en-US" sz="4400" dirty="0"/>
                <a:t> </a:t>
              </a:r>
              <a:br>
                <a:rPr lang="en-US" altLang="zh-CN" sz="4400" dirty="0"/>
              </a:br>
              <a:r>
                <a:rPr lang="en-US" altLang="zh-CN" sz="4400" b="1" i="1" dirty="0"/>
                <a:t>m</a:t>
              </a:r>
              <a:r>
                <a:rPr lang="en-US" altLang="zh-CN" sz="4400" b="1" i="1" baseline="-25000" dirty="0"/>
                <a:t>2</a:t>
              </a:r>
              <a:r>
                <a:rPr lang="en-US" altLang="zh-CN" sz="4400" dirty="0"/>
                <a:t>=3,</a:t>
              </a:r>
              <a:r>
                <a:rPr lang="zh-CN" altLang="en-US" sz="4400" dirty="0"/>
                <a:t> </a:t>
              </a:r>
              <a:r>
                <a:rPr lang="en-US" altLang="zh-CN" sz="4400" b="1" i="1" dirty="0"/>
                <a:t>p</a:t>
              </a:r>
              <a:r>
                <a:rPr lang="en-US" altLang="zh-CN" sz="4400" b="1" i="1" baseline="-25000" dirty="0"/>
                <a:t>2</a:t>
              </a:r>
              <a:r>
                <a:rPr lang="en-US" altLang="zh-CN" sz="4400" dirty="0"/>
                <a:t>=1/16</a:t>
              </a:r>
              <a:endParaRPr lang="en-US" sz="4400" dirty="0"/>
            </a:p>
          </p:txBody>
        </p:sp>
        <p:sp>
          <p:nvSpPr>
            <p:cNvPr id="56" name="Folded Corner 55">
              <a:extLst>
                <a:ext uri="{FF2B5EF4-FFF2-40B4-BE49-F238E27FC236}">
                  <a16:creationId xmlns:a16="http://schemas.microsoft.com/office/drawing/2014/main" id="{8B6ED5B4-5ECF-DF4E-857F-FB92D90A2896}"/>
                </a:ext>
              </a:extLst>
            </p:cNvPr>
            <p:cNvSpPr/>
            <p:nvPr/>
          </p:nvSpPr>
          <p:spPr>
            <a:xfrm>
              <a:off x="6772288" y="1443028"/>
              <a:ext cx="562432" cy="682952"/>
            </a:xfrm>
            <a:prstGeom prst="foldedCorner">
              <a:avLst>
                <a:gd name="adj" fmla="val 3584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57" name="Folded Corner 56">
            <a:extLst>
              <a:ext uri="{FF2B5EF4-FFF2-40B4-BE49-F238E27FC236}">
                <a16:creationId xmlns:a16="http://schemas.microsoft.com/office/drawing/2014/main" id="{6B71B55A-BFB0-C549-987E-50C434FB16B2}"/>
              </a:ext>
            </a:extLst>
          </p:cNvPr>
          <p:cNvSpPr/>
          <p:nvPr/>
        </p:nvSpPr>
        <p:spPr>
          <a:xfrm>
            <a:off x="7407284" y="4669573"/>
            <a:ext cx="459387" cy="580893"/>
          </a:xfrm>
          <a:prstGeom prst="foldedCorner">
            <a:avLst>
              <a:gd name="adj" fmla="val 2280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chemeClr val="bg1"/>
                </a:solidFill>
              </a:rPr>
              <a:t>q</a:t>
            </a:r>
            <a:r>
              <a:rPr lang="en-US" altLang="zh-CN" sz="2000" b="1" i="1" baseline="-25000" dirty="0">
                <a:solidFill>
                  <a:schemeClr val="bg1"/>
                </a:solidFill>
              </a:rPr>
              <a:t>2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#1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Folded Corner 61">
            <a:extLst>
              <a:ext uri="{FF2B5EF4-FFF2-40B4-BE49-F238E27FC236}">
                <a16:creationId xmlns:a16="http://schemas.microsoft.com/office/drawing/2014/main" id="{9C276341-E843-9D4F-B3C9-F7DB4AF58145}"/>
              </a:ext>
            </a:extLst>
          </p:cNvPr>
          <p:cNvSpPr/>
          <p:nvPr/>
        </p:nvSpPr>
        <p:spPr>
          <a:xfrm>
            <a:off x="7904033" y="4666709"/>
            <a:ext cx="459387" cy="580893"/>
          </a:xfrm>
          <a:prstGeom prst="foldedCorner">
            <a:avLst>
              <a:gd name="adj" fmla="val 22807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chemeClr val="bg1"/>
                </a:solidFill>
              </a:rPr>
              <a:t>q</a:t>
            </a:r>
            <a:r>
              <a:rPr lang="en-US" altLang="zh-CN" sz="2000" b="1" i="1" baseline="-25000" dirty="0">
                <a:solidFill>
                  <a:schemeClr val="bg1"/>
                </a:solidFill>
              </a:rPr>
              <a:t>2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#2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Folded Corner 62">
            <a:extLst>
              <a:ext uri="{FF2B5EF4-FFF2-40B4-BE49-F238E27FC236}">
                <a16:creationId xmlns:a16="http://schemas.microsoft.com/office/drawing/2014/main" id="{A75E3762-BBED-354F-9A7E-0A8B652DDD43}"/>
              </a:ext>
            </a:extLst>
          </p:cNvPr>
          <p:cNvSpPr/>
          <p:nvPr/>
        </p:nvSpPr>
        <p:spPr>
          <a:xfrm>
            <a:off x="8400782" y="4660393"/>
            <a:ext cx="459387" cy="580893"/>
          </a:xfrm>
          <a:prstGeom prst="foldedCorner">
            <a:avLst>
              <a:gd name="adj" fmla="val 22807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000" b="1" i="1" dirty="0">
                <a:solidFill>
                  <a:schemeClr val="bg1"/>
                </a:solidFill>
              </a:rPr>
              <a:t>q</a:t>
            </a:r>
            <a:r>
              <a:rPr lang="en-US" altLang="zh-CN" sz="2000" b="1" i="1" baseline="-25000" dirty="0">
                <a:solidFill>
                  <a:schemeClr val="bg1"/>
                </a:solidFill>
              </a:rPr>
              <a:t>2</a:t>
            </a:r>
            <a:r>
              <a:rPr lang="zh-CN" altLang="en-US" sz="2000" dirty="0">
                <a:solidFill>
                  <a:schemeClr val="bg1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#3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Left Brace 63">
            <a:extLst>
              <a:ext uri="{FF2B5EF4-FFF2-40B4-BE49-F238E27FC236}">
                <a16:creationId xmlns:a16="http://schemas.microsoft.com/office/drawing/2014/main" id="{2B4FBD31-8EE7-EC4D-9F1B-296DC42F66BA}"/>
              </a:ext>
            </a:extLst>
          </p:cNvPr>
          <p:cNvSpPr/>
          <p:nvPr/>
        </p:nvSpPr>
        <p:spPr>
          <a:xfrm rot="16200000">
            <a:off x="8059062" y="5165318"/>
            <a:ext cx="144317" cy="1457895"/>
          </a:xfrm>
          <a:prstGeom prst="lef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BDB761F-098A-5247-8811-DA5905B6FADE}"/>
              </a:ext>
            </a:extLst>
          </p:cNvPr>
          <p:cNvSpPr txBox="1"/>
          <p:nvPr/>
        </p:nvSpPr>
        <p:spPr>
          <a:xfrm>
            <a:off x="6953579" y="5903542"/>
            <a:ext cx="2353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3</a:t>
            </a:r>
            <a:r>
              <a:rPr lang="zh-CN" altLang="en-US" sz="2400" dirty="0"/>
              <a:t> </a:t>
            </a:r>
            <a:r>
              <a:rPr lang="en-US" altLang="zh-CN" sz="2400" dirty="0"/>
              <a:t>coupons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2</a:t>
            </a:r>
            <a:endParaRPr lang="en-US" sz="2400" baseline="-250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E098F58-F9C2-534D-9C76-F0BA83695EDC}"/>
              </a:ext>
            </a:extLst>
          </p:cNvPr>
          <p:cNvSpPr txBox="1"/>
          <p:nvPr/>
        </p:nvSpPr>
        <p:spPr>
          <a:xfrm rot="5400000">
            <a:off x="3737670" y="3806734"/>
            <a:ext cx="1353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/>
              <a:t>…</a:t>
            </a:r>
            <a:endParaRPr lang="en-US" sz="4800" baseline="-25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9C56807-2449-714C-A4BC-804DB1D58899}"/>
              </a:ext>
            </a:extLst>
          </p:cNvPr>
          <p:cNvSpPr txBox="1"/>
          <p:nvPr/>
        </p:nvSpPr>
        <p:spPr>
          <a:xfrm>
            <a:off x="8593904" y="4343734"/>
            <a:ext cx="13532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/>
              <a:t>…</a:t>
            </a:r>
            <a:endParaRPr lang="en-US" sz="4800" baseline="-25000" dirty="0"/>
          </a:p>
        </p:txBody>
      </p:sp>
    </p:spTree>
    <p:extLst>
      <p:ext uri="{BB962C8B-B14F-4D97-AF65-F5344CB8AC3E}">
        <p14:creationId xmlns:p14="http://schemas.microsoft.com/office/powerpoint/2010/main" val="49343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/>
      <p:bldP spid="57" grpId="0" animBg="1"/>
      <p:bldP spid="62" grpId="0" animBg="1"/>
      <p:bldP spid="63" grpId="0" animBg="1"/>
      <p:bldP spid="64" grpId="0" animBg="1"/>
      <p:bldP spid="65" grpId="0"/>
      <p:bldP spid="66" grpId="0"/>
      <p:bldP spid="6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1D2AF-D90F-C94B-AB97-C91C5CFCD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hash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attribute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A51309-1476-0D49-8C41-459CDFEE9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6CCEBD-7063-7143-99BF-F52D5028708F}"/>
              </a:ext>
            </a:extLst>
          </p:cNvPr>
          <p:cNvGrpSpPr/>
          <p:nvPr/>
        </p:nvGrpSpPr>
        <p:grpSpPr>
          <a:xfrm>
            <a:off x="1019332" y="1511608"/>
            <a:ext cx="7078104" cy="1036697"/>
            <a:chOff x="1019332" y="1443028"/>
            <a:chExt cx="7078104" cy="10366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10A5EC-0AB6-7848-91A9-0BE9C5C090FC}"/>
                </a:ext>
              </a:extLst>
            </p:cNvPr>
            <p:cNvSpPr txBox="1"/>
            <p:nvPr/>
          </p:nvSpPr>
          <p:spPr>
            <a:xfrm>
              <a:off x="1019332" y="1542865"/>
              <a:ext cx="7078104" cy="936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4400" b="1" i="1" dirty="0"/>
                <a:t>q</a:t>
              </a:r>
              <a:r>
                <a:rPr lang="en-US" altLang="zh-CN" sz="4400" b="1" i="1" baseline="-25000" dirty="0"/>
                <a:t>1</a:t>
              </a:r>
              <a:r>
                <a:rPr lang="en-US" altLang="zh-CN" sz="4400" b="1" i="1" dirty="0"/>
                <a:t>:</a:t>
              </a:r>
              <a:r>
                <a:rPr lang="zh-CN" altLang="en-US" sz="4400" b="1" i="1" dirty="0"/>
                <a:t> </a:t>
              </a:r>
              <a:r>
                <a:rPr lang="en-US" altLang="zh-CN" sz="4400" b="1" i="1" dirty="0"/>
                <a:t>f</a:t>
              </a:r>
              <a:r>
                <a:rPr lang="en-US" altLang="zh-CN" sz="4400" dirty="0"/>
                <a:t>(</a:t>
              </a:r>
              <a:r>
                <a:rPr lang="en-US" altLang="zh-CN" sz="4400" i="1" dirty="0" err="1">
                  <a:solidFill>
                    <a:srgbClr val="7030A0"/>
                  </a:solidFill>
                </a:rPr>
                <a:t>SrcIP</a:t>
              </a:r>
              <a:r>
                <a:rPr lang="en-US" altLang="zh-CN" sz="4400" dirty="0"/>
                <a:t>)</a:t>
              </a:r>
              <a:r>
                <a:rPr lang="zh-CN" altLang="en-US" sz="4400" dirty="0"/>
                <a:t> </a:t>
              </a:r>
              <a:r>
                <a:rPr lang="en-US" altLang="zh-CN" sz="4400" dirty="0"/>
                <a:t>-&gt;</a:t>
              </a:r>
              <a:r>
                <a:rPr lang="zh-CN" altLang="en-US" sz="4400" dirty="0"/>
                <a:t> </a:t>
              </a:r>
              <a:r>
                <a:rPr lang="en-US" altLang="zh-CN" sz="4400" dirty="0"/>
                <a:t>Coupon</a:t>
              </a:r>
              <a:r>
                <a:rPr lang="zh-CN" altLang="en-US" sz="4400" dirty="0"/>
                <a:t>    </a:t>
              </a:r>
              <a:r>
                <a:rPr lang="en-US" altLang="zh-CN" sz="4400" dirty="0"/>
                <a:t>.</a:t>
              </a:r>
              <a:r>
                <a:rPr lang="zh-CN" altLang="en-US" sz="4400" dirty="0"/>
                <a:t> </a:t>
              </a:r>
              <a:br>
                <a:rPr lang="en-US" altLang="zh-CN" sz="4400" dirty="0"/>
              </a:br>
              <a:r>
                <a:rPr lang="en-US" altLang="zh-CN" sz="2400" b="1" i="1" dirty="0"/>
                <a:t>m</a:t>
              </a:r>
              <a:r>
                <a:rPr lang="en-US" altLang="zh-CN" sz="2400" b="1" i="1" baseline="-25000" dirty="0"/>
                <a:t>1</a:t>
              </a:r>
              <a:r>
                <a:rPr lang="en-US" altLang="zh-CN" sz="2400" dirty="0"/>
                <a:t>=4,</a:t>
              </a:r>
              <a:r>
                <a:rPr lang="zh-CN" altLang="en-US" sz="2400" dirty="0"/>
                <a:t> </a:t>
              </a:r>
              <a:r>
                <a:rPr lang="en-US" altLang="zh-CN" sz="2400" b="1" i="1" dirty="0"/>
                <a:t>p</a:t>
              </a:r>
              <a:r>
                <a:rPr lang="en-US" altLang="zh-CN" sz="2400" b="1" i="1" baseline="-25000" dirty="0"/>
                <a:t>1</a:t>
              </a:r>
              <a:r>
                <a:rPr lang="en-US" altLang="zh-CN" sz="2400" dirty="0"/>
                <a:t>=1/8</a:t>
              </a:r>
              <a:endParaRPr lang="en-US" sz="2400" dirty="0"/>
            </a:p>
          </p:txBody>
        </p:sp>
        <p:sp>
          <p:nvSpPr>
            <p:cNvPr id="7" name="Folded Corner 6">
              <a:extLst>
                <a:ext uri="{FF2B5EF4-FFF2-40B4-BE49-F238E27FC236}">
                  <a16:creationId xmlns:a16="http://schemas.microsoft.com/office/drawing/2014/main" id="{107E32D4-469D-F442-A148-DB6E14B9229A}"/>
                </a:ext>
              </a:extLst>
            </p:cNvPr>
            <p:cNvSpPr/>
            <p:nvPr/>
          </p:nvSpPr>
          <p:spPr>
            <a:xfrm>
              <a:off x="6772288" y="1443028"/>
              <a:ext cx="562432" cy="682952"/>
            </a:xfrm>
            <a:prstGeom prst="foldedCorner">
              <a:avLst>
                <a:gd name="adj" fmla="val 3584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E63D30-CBD1-8D47-B7D9-47439899C3A8}"/>
              </a:ext>
            </a:extLst>
          </p:cNvPr>
          <p:cNvGrpSpPr/>
          <p:nvPr/>
        </p:nvGrpSpPr>
        <p:grpSpPr>
          <a:xfrm>
            <a:off x="1019332" y="2625720"/>
            <a:ext cx="7078104" cy="1036697"/>
            <a:chOff x="1019332" y="1443028"/>
            <a:chExt cx="7078104" cy="103669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0684EE-AB4F-3D49-99C6-86DFAFEFDC36}"/>
                </a:ext>
              </a:extLst>
            </p:cNvPr>
            <p:cNvSpPr txBox="1"/>
            <p:nvPr/>
          </p:nvSpPr>
          <p:spPr>
            <a:xfrm>
              <a:off x="1019332" y="1542865"/>
              <a:ext cx="7078104" cy="936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4400" b="1" i="1" dirty="0"/>
                <a:t>q</a:t>
              </a:r>
              <a:r>
                <a:rPr lang="en-US" altLang="zh-CN" sz="4400" b="1" i="1" baseline="-25000" dirty="0"/>
                <a:t>6</a:t>
              </a:r>
              <a:r>
                <a:rPr lang="en-US" altLang="zh-CN" sz="4400" b="1" i="1" dirty="0"/>
                <a:t>:</a:t>
              </a:r>
              <a:r>
                <a:rPr lang="zh-CN" altLang="en-US" sz="4400" b="1" i="1" dirty="0"/>
                <a:t> </a:t>
              </a:r>
              <a:r>
                <a:rPr lang="en-US" altLang="zh-CN" sz="4400" b="1" i="1" dirty="0"/>
                <a:t>g</a:t>
              </a:r>
              <a:r>
                <a:rPr lang="en-US" altLang="zh-CN" sz="4400" dirty="0"/>
                <a:t>(</a:t>
              </a:r>
              <a:r>
                <a:rPr lang="en-US" altLang="zh-CN" sz="4400" i="1" dirty="0" err="1">
                  <a:solidFill>
                    <a:srgbClr val="7030A0"/>
                  </a:solidFill>
                </a:rPr>
                <a:t>DstIP</a:t>
              </a:r>
              <a:r>
                <a:rPr lang="en-US" altLang="zh-CN" sz="4400" dirty="0"/>
                <a:t>)</a:t>
              </a:r>
              <a:r>
                <a:rPr lang="zh-CN" altLang="en-US" sz="4400" dirty="0"/>
                <a:t> </a:t>
              </a:r>
              <a:r>
                <a:rPr lang="en-US" altLang="zh-CN" sz="4400" dirty="0"/>
                <a:t>-&gt;</a:t>
              </a:r>
              <a:r>
                <a:rPr lang="zh-CN" altLang="en-US" sz="4400" dirty="0"/>
                <a:t> </a:t>
              </a:r>
              <a:r>
                <a:rPr lang="en-US" altLang="zh-CN" sz="4400" dirty="0"/>
                <a:t>Coupon</a:t>
              </a:r>
              <a:r>
                <a:rPr lang="zh-CN" altLang="en-US" sz="4400" dirty="0"/>
                <a:t>    </a:t>
              </a:r>
              <a:r>
                <a:rPr lang="en-US" altLang="zh-CN" sz="4400" dirty="0"/>
                <a:t>.</a:t>
              </a:r>
              <a:r>
                <a:rPr lang="zh-CN" altLang="en-US" sz="4400" dirty="0"/>
                <a:t> </a:t>
              </a:r>
              <a:br>
                <a:rPr lang="en-US" altLang="zh-CN" sz="4400" dirty="0"/>
              </a:br>
              <a:r>
                <a:rPr lang="en-US" altLang="zh-CN" sz="2400" b="1" i="1" dirty="0"/>
                <a:t>m</a:t>
              </a:r>
              <a:r>
                <a:rPr lang="en-US" altLang="zh-CN" sz="2400" b="1" i="1" baseline="-25000" dirty="0"/>
                <a:t>6</a:t>
              </a:r>
              <a:r>
                <a:rPr lang="en-US" altLang="zh-CN" sz="2400" dirty="0"/>
                <a:t>=3,</a:t>
              </a:r>
              <a:r>
                <a:rPr lang="zh-CN" altLang="en-US" sz="2400" dirty="0"/>
                <a:t> </a:t>
              </a:r>
              <a:r>
                <a:rPr lang="en-US" altLang="zh-CN" sz="2400" b="1" i="1" dirty="0"/>
                <a:t>p</a:t>
              </a:r>
              <a:r>
                <a:rPr lang="en-US" altLang="zh-CN" sz="2400" b="1" i="1" baseline="-25000" dirty="0"/>
                <a:t>6</a:t>
              </a:r>
              <a:r>
                <a:rPr lang="en-US" altLang="zh-CN" sz="2400" dirty="0"/>
                <a:t>=1/8</a:t>
              </a:r>
              <a:endParaRPr lang="en-US" sz="2400" dirty="0"/>
            </a:p>
          </p:txBody>
        </p:sp>
        <p:sp>
          <p:nvSpPr>
            <p:cNvPr id="10" name="Folded Corner 9">
              <a:extLst>
                <a:ext uri="{FF2B5EF4-FFF2-40B4-BE49-F238E27FC236}">
                  <a16:creationId xmlns:a16="http://schemas.microsoft.com/office/drawing/2014/main" id="{184061F8-7D8D-EF40-92F8-A1017E389E69}"/>
                </a:ext>
              </a:extLst>
            </p:cNvPr>
            <p:cNvSpPr/>
            <p:nvPr/>
          </p:nvSpPr>
          <p:spPr>
            <a:xfrm>
              <a:off x="6772288" y="1443028"/>
              <a:ext cx="562432" cy="682952"/>
            </a:xfrm>
            <a:prstGeom prst="foldedCorner">
              <a:avLst>
                <a:gd name="adj" fmla="val 35840"/>
              </a:avLst>
            </a:prstGeom>
            <a:solidFill>
              <a:schemeClr val="bg2"/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3200" dirty="0">
                  <a:solidFill>
                    <a:schemeClr val="tx1"/>
                  </a:solidFill>
                </a:rPr>
                <a:t>?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57FC098-CF88-0D4E-8BDE-D2FDA3826373}"/>
              </a:ext>
            </a:extLst>
          </p:cNvPr>
          <p:cNvSpPr txBox="1"/>
          <p:nvPr/>
        </p:nvSpPr>
        <p:spPr>
          <a:xfrm>
            <a:off x="500907" y="4308133"/>
            <a:ext cx="2687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/>
              <a:t>h</a:t>
            </a:r>
            <a:r>
              <a:rPr lang="en-US" altLang="zh-CN" sz="3200" b="1" i="1" baseline="-25000" dirty="0"/>
              <a:t>1</a:t>
            </a:r>
            <a:r>
              <a:rPr lang="en-US" altLang="zh-CN" sz="3200" dirty="0"/>
              <a:t>(</a:t>
            </a:r>
            <a:r>
              <a:rPr lang="en-US" altLang="zh-CN" sz="3200" i="1" dirty="0" err="1">
                <a:solidFill>
                  <a:srgbClr val="7030A0"/>
                </a:solidFill>
              </a:rPr>
              <a:t>SrcIP</a:t>
            </a:r>
            <a:r>
              <a:rPr lang="en-US" altLang="zh-CN" sz="3200" dirty="0"/>
              <a:t>)</a:t>
            </a:r>
            <a:r>
              <a:rPr lang="zh-CN" altLang="en-US" sz="3200" dirty="0"/>
              <a:t> </a:t>
            </a:r>
            <a:r>
              <a:rPr lang="en-US" altLang="zh-CN" sz="3200" dirty="0"/>
              <a:t>-&gt;</a:t>
            </a:r>
            <a:endParaRPr lang="en-US" sz="32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CD4EB7F-EE53-B04D-8584-BD73A911B2D1}"/>
              </a:ext>
            </a:extLst>
          </p:cNvPr>
          <p:cNvGrpSpPr/>
          <p:nvPr/>
        </p:nvGrpSpPr>
        <p:grpSpPr>
          <a:xfrm>
            <a:off x="2341702" y="3862319"/>
            <a:ext cx="8582112" cy="1364009"/>
            <a:chOff x="2628944" y="4291752"/>
            <a:chExt cx="9502426" cy="161767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774697F-BB54-6240-A2C0-AB9A1181AD62}"/>
                </a:ext>
              </a:extLst>
            </p:cNvPr>
            <p:cNvGrpSpPr/>
            <p:nvPr/>
          </p:nvGrpSpPr>
          <p:grpSpPr>
            <a:xfrm>
              <a:off x="2628944" y="5263099"/>
              <a:ext cx="9502426" cy="646332"/>
              <a:chOff x="2628944" y="5374779"/>
              <a:chExt cx="9502426" cy="64633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C4C562F-C48F-F144-9D89-0B3648D34529}"/>
                  </a:ext>
                </a:extLst>
              </p:cNvPr>
              <p:cNvSpPr txBox="1"/>
              <p:nvPr/>
            </p:nvSpPr>
            <p:spPr>
              <a:xfrm>
                <a:off x="10630987" y="5374781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1</a:t>
                </a:r>
                <a:endParaRPr lang="en-US" sz="3600" dirty="0"/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79FB393B-42F1-FF41-B949-A2F57D16C695}"/>
                  </a:ext>
                </a:extLst>
              </p:cNvPr>
              <p:cNvGrpSpPr/>
              <p:nvPr/>
            </p:nvGrpSpPr>
            <p:grpSpPr>
              <a:xfrm flipV="1">
                <a:off x="3379136" y="5405772"/>
                <a:ext cx="8002043" cy="127030"/>
                <a:chOff x="900000" y="216069"/>
                <a:chExt cx="2880000" cy="54000"/>
              </a:xfrm>
            </p:grpSpPr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6B22FC43-52D2-784E-A66C-CF9622180767}"/>
                    </a:ext>
                  </a:extLst>
                </p:cNvPr>
                <p:cNvCxnSpPr/>
                <p:nvPr/>
              </p:nvCxnSpPr>
              <p:spPr>
                <a:xfrm>
                  <a:off x="900002" y="270069"/>
                  <a:ext cx="2879075" cy="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D0C8F705-83D0-B242-AA5E-9934D7749F57}"/>
                    </a:ext>
                  </a:extLst>
                </p:cNvPr>
                <p:cNvCxnSpPr/>
                <p:nvPr/>
              </p:nvCxnSpPr>
              <p:spPr>
                <a:xfrm>
                  <a:off x="90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BF037C2E-117F-BD4C-B0C4-D85B23949AC7}"/>
                    </a:ext>
                  </a:extLst>
                </p:cNvPr>
                <p:cNvCxnSpPr/>
                <p:nvPr/>
              </p:nvCxnSpPr>
              <p:spPr>
                <a:xfrm>
                  <a:off x="126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F13F8328-B753-924E-A208-617D10215D00}"/>
                    </a:ext>
                  </a:extLst>
                </p:cNvPr>
                <p:cNvCxnSpPr/>
                <p:nvPr/>
              </p:nvCxnSpPr>
              <p:spPr>
                <a:xfrm>
                  <a:off x="162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57F024C3-7BE6-5B47-90E1-F5FCD51C7E9B}"/>
                    </a:ext>
                  </a:extLst>
                </p:cNvPr>
                <p:cNvCxnSpPr/>
                <p:nvPr/>
              </p:nvCxnSpPr>
              <p:spPr>
                <a:xfrm>
                  <a:off x="1983652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8432FCE0-D6CC-B547-B2C2-4B5FF78BB9E1}"/>
                    </a:ext>
                  </a:extLst>
                </p:cNvPr>
                <p:cNvCxnSpPr/>
                <p:nvPr/>
              </p:nvCxnSpPr>
              <p:spPr>
                <a:xfrm>
                  <a:off x="270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DCD4192E-485D-104F-8E63-AF56D1BBC7BF}"/>
                    </a:ext>
                  </a:extLst>
                </p:cNvPr>
                <p:cNvCxnSpPr/>
                <p:nvPr/>
              </p:nvCxnSpPr>
              <p:spPr>
                <a:xfrm>
                  <a:off x="234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F995EEE0-0B2C-724F-8E48-868791C093A3}"/>
                    </a:ext>
                  </a:extLst>
                </p:cNvPr>
                <p:cNvCxnSpPr/>
                <p:nvPr/>
              </p:nvCxnSpPr>
              <p:spPr>
                <a:xfrm>
                  <a:off x="306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32BA1F42-7D55-784E-9F3B-852EC47CA93A}"/>
                    </a:ext>
                  </a:extLst>
                </p:cNvPr>
                <p:cNvCxnSpPr/>
                <p:nvPr/>
              </p:nvCxnSpPr>
              <p:spPr>
                <a:xfrm>
                  <a:off x="342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8F7EFDB8-8C15-6243-BD62-26D85C3411F3}"/>
                    </a:ext>
                  </a:extLst>
                </p:cNvPr>
                <p:cNvCxnSpPr/>
                <p:nvPr/>
              </p:nvCxnSpPr>
              <p:spPr>
                <a:xfrm>
                  <a:off x="378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8CCFA10-665B-5D49-BA79-61E209F4B5BC}"/>
                  </a:ext>
                </a:extLst>
              </p:cNvPr>
              <p:cNvSpPr txBox="1"/>
              <p:nvPr/>
            </p:nvSpPr>
            <p:spPr>
              <a:xfrm>
                <a:off x="4629455" y="5374779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1/4</a:t>
                </a:r>
                <a:endParaRPr lang="en-US" sz="3600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E2E44D1-F591-D04A-95AF-00BAB3144DD5}"/>
                  </a:ext>
                </a:extLst>
              </p:cNvPr>
              <p:cNvSpPr txBox="1"/>
              <p:nvPr/>
            </p:nvSpPr>
            <p:spPr>
              <a:xfrm>
                <a:off x="6629966" y="5374779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1/2</a:t>
                </a:r>
                <a:endParaRPr lang="en-US" sz="3600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3F400F9-C7BA-B64C-A2F9-861DA84D597E}"/>
                  </a:ext>
                </a:extLst>
              </p:cNvPr>
              <p:cNvSpPr txBox="1"/>
              <p:nvPr/>
            </p:nvSpPr>
            <p:spPr>
              <a:xfrm>
                <a:off x="8630476" y="5374779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3/4</a:t>
                </a:r>
                <a:endParaRPr lang="en-US" sz="3600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956707E-0CC3-3146-B31E-CE2F49A41153}"/>
                  </a:ext>
                </a:extLst>
              </p:cNvPr>
              <p:cNvSpPr txBox="1"/>
              <p:nvPr/>
            </p:nvSpPr>
            <p:spPr>
              <a:xfrm>
                <a:off x="2628944" y="5374781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0</a:t>
                </a:r>
                <a:endParaRPr lang="en-US" sz="3600" dirty="0"/>
              </a:p>
            </p:txBody>
          </p:sp>
        </p:grpSp>
        <p:sp>
          <p:nvSpPr>
            <p:cNvPr id="46" name="Folded Corner 45">
              <a:extLst>
                <a:ext uri="{FF2B5EF4-FFF2-40B4-BE49-F238E27FC236}">
                  <a16:creationId xmlns:a16="http://schemas.microsoft.com/office/drawing/2014/main" id="{AF6B06FB-0B3B-ED4F-9080-E227D7D78368}"/>
                </a:ext>
              </a:extLst>
            </p:cNvPr>
            <p:cNvSpPr/>
            <p:nvPr/>
          </p:nvSpPr>
          <p:spPr>
            <a:xfrm>
              <a:off x="3379135" y="4678754"/>
              <a:ext cx="973129" cy="571713"/>
            </a:xfrm>
            <a:prstGeom prst="foldedCorner">
              <a:avLst>
                <a:gd name="adj" fmla="val 13258"/>
              </a:avLst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2400" b="1" i="1" dirty="0">
                  <a:solidFill>
                    <a:schemeClr val="bg1"/>
                  </a:solidFill>
                </a:rPr>
                <a:t>q</a:t>
              </a:r>
              <a:r>
                <a:rPr lang="en-US" altLang="zh-CN" sz="2400" b="1" i="1" baseline="-25000" dirty="0">
                  <a:solidFill>
                    <a:schemeClr val="bg1"/>
                  </a:solidFill>
                </a:rPr>
                <a:t>1</a:t>
              </a:r>
              <a:r>
                <a:rPr lang="zh-CN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</a:rPr>
                <a:t>#1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7" name="Folded Corner 46">
              <a:extLst>
                <a:ext uri="{FF2B5EF4-FFF2-40B4-BE49-F238E27FC236}">
                  <a16:creationId xmlns:a16="http://schemas.microsoft.com/office/drawing/2014/main" id="{8C1FB4EE-79A7-B749-8B33-D7ADA877CA85}"/>
                </a:ext>
              </a:extLst>
            </p:cNvPr>
            <p:cNvSpPr/>
            <p:nvPr/>
          </p:nvSpPr>
          <p:spPr>
            <a:xfrm>
              <a:off x="4379390" y="4678754"/>
              <a:ext cx="1000255" cy="571713"/>
            </a:xfrm>
            <a:prstGeom prst="foldedCorner">
              <a:avLst>
                <a:gd name="adj" fmla="val 13258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2400" b="1" i="1" dirty="0">
                  <a:solidFill>
                    <a:schemeClr val="bg1"/>
                  </a:solidFill>
                </a:rPr>
                <a:t>q</a:t>
              </a:r>
              <a:r>
                <a:rPr lang="en-US" altLang="zh-CN" sz="2400" b="1" i="1" baseline="-25000" dirty="0">
                  <a:solidFill>
                    <a:schemeClr val="bg1"/>
                  </a:solidFill>
                </a:rPr>
                <a:t>1</a:t>
              </a:r>
              <a:r>
                <a:rPr lang="zh-CN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</a:rPr>
                <a:t>#2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8" name="Folded Corner 47">
              <a:extLst>
                <a:ext uri="{FF2B5EF4-FFF2-40B4-BE49-F238E27FC236}">
                  <a16:creationId xmlns:a16="http://schemas.microsoft.com/office/drawing/2014/main" id="{E5158409-CFD9-004A-8619-120E7D494B2E}"/>
                </a:ext>
              </a:extLst>
            </p:cNvPr>
            <p:cNvSpPr/>
            <p:nvPr/>
          </p:nvSpPr>
          <p:spPr>
            <a:xfrm>
              <a:off x="5406774" y="4678754"/>
              <a:ext cx="983276" cy="571713"/>
            </a:xfrm>
            <a:prstGeom prst="foldedCorner">
              <a:avLst>
                <a:gd name="adj" fmla="val 16269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80000"/>
                </a:lnSpc>
              </a:pPr>
              <a:r>
                <a:rPr lang="en-US" altLang="zh-CN" sz="2400" b="1" i="1" dirty="0">
                  <a:solidFill>
                    <a:schemeClr val="bg1"/>
                  </a:solidFill>
                </a:rPr>
                <a:t>q</a:t>
              </a:r>
              <a:r>
                <a:rPr lang="en-US" altLang="zh-CN" sz="2400" b="1" i="1" baseline="-25000" dirty="0">
                  <a:solidFill>
                    <a:schemeClr val="bg1"/>
                  </a:solidFill>
                </a:rPr>
                <a:t>1</a:t>
              </a:r>
              <a:r>
                <a:rPr lang="zh-CN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</a:rPr>
                <a:t>#3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49" name="Folded Corner 48">
              <a:extLst>
                <a:ext uri="{FF2B5EF4-FFF2-40B4-BE49-F238E27FC236}">
                  <a16:creationId xmlns:a16="http://schemas.microsoft.com/office/drawing/2014/main" id="{FF6DC138-279C-574C-84D6-99186ED58C0D}"/>
                </a:ext>
              </a:extLst>
            </p:cNvPr>
            <p:cNvSpPr/>
            <p:nvPr/>
          </p:nvSpPr>
          <p:spPr>
            <a:xfrm>
              <a:off x="6417177" y="4678754"/>
              <a:ext cx="962982" cy="571713"/>
            </a:xfrm>
            <a:prstGeom prst="foldedCorner">
              <a:avLst>
                <a:gd name="adj" fmla="val 14764"/>
              </a:avLst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80000"/>
                </a:lnSpc>
              </a:pPr>
              <a:r>
                <a:rPr lang="en-US" altLang="zh-CN" sz="2400" b="1" i="1" dirty="0">
                  <a:solidFill>
                    <a:schemeClr val="bg1"/>
                  </a:solidFill>
                </a:rPr>
                <a:t>q</a:t>
              </a:r>
              <a:r>
                <a:rPr lang="en-US" altLang="zh-CN" sz="2400" b="1" i="1" baseline="-25000" dirty="0">
                  <a:solidFill>
                    <a:schemeClr val="bg1"/>
                  </a:solidFill>
                </a:rPr>
                <a:t>1</a:t>
              </a:r>
              <a:r>
                <a:rPr lang="zh-CN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</a:rPr>
                <a:t>#4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EAFA9ED-2EBB-1343-BD1E-DED59D3E52B4}"/>
                </a:ext>
              </a:extLst>
            </p:cNvPr>
            <p:cNvSpPr txBox="1"/>
            <p:nvPr/>
          </p:nvSpPr>
          <p:spPr>
            <a:xfrm>
              <a:off x="7277190" y="4291752"/>
              <a:ext cx="13532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/>
                <a:t>…</a:t>
              </a:r>
              <a:endParaRPr lang="en-US" sz="4800" baseline="-25000" dirty="0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036DEBDA-FBA6-0F4E-A0EB-51C7469F6727}"/>
              </a:ext>
            </a:extLst>
          </p:cNvPr>
          <p:cNvSpPr txBox="1"/>
          <p:nvPr/>
        </p:nvSpPr>
        <p:spPr>
          <a:xfrm>
            <a:off x="500907" y="5438155"/>
            <a:ext cx="2687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i="1" dirty="0"/>
              <a:t>h</a:t>
            </a:r>
            <a:r>
              <a:rPr lang="en-US" altLang="zh-CN" sz="3200" b="1" i="1" baseline="-25000" dirty="0"/>
              <a:t>2</a:t>
            </a:r>
            <a:r>
              <a:rPr lang="en-US" altLang="zh-CN" sz="3200" dirty="0"/>
              <a:t>(</a:t>
            </a:r>
            <a:r>
              <a:rPr lang="en-US" altLang="zh-CN" sz="3200" i="1" dirty="0" err="1">
                <a:solidFill>
                  <a:srgbClr val="7030A0"/>
                </a:solidFill>
              </a:rPr>
              <a:t>DstIP</a:t>
            </a:r>
            <a:r>
              <a:rPr lang="en-US" altLang="zh-CN" sz="3200" dirty="0"/>
              <a:t>)</a:t>
            </a:r>
            <a:r>
              <a:rPr lang="zh-CN" altLang="en-US" sz="3200" dirty="0"/>
              <a:t> </a:t>
            </a:r>
            <a:r>
              <a:rPr lang="en-US" altLang="zh-CN" sz="3200" dirty="0"/>
              <a:t>-&gt;</a:t>
            </a:r>
            <a:endParaRPr lang="en-US" sz="3200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ED97C4B-9C34-0A47-A524-D75484397317}"/>
              </a:ext>
            </a:extLst>
          </p:cNvPr>
          <p:cNvGrpSpPr/>
          <p:nvPr/>
        </p:nvGrpSpPr>
        <p:grpSpPr>
          <a:xfrm>
            <a:off x="2341702" y="4992341"/>
            <a:ext cx="8582112" cy="1364010"/>
            <a:chOff x="2628944" y="4291751"/>
            <a:chExt cx="9502426" cy="161768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F6655326-E130-3846-9BD3-7D311060A60B}"/>
                </a:ext>
              </a:extLst>
            </p:cNvPr>
            <p:cNvGrpSpPr/>
            <p:nvPr/>
          </p:nvGrpSpPr>
          <p:grpSpPr>
            <a:xfrm>
              <a:off x="2628944" y="5263099"/>
              <a:ext cx="9502426" cy="646332"/>
              <a:chOff x="2628944" y="5374779"/>
              <a:chExt cx="9502426" cy="646332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5717A803-D025-C845-B11E-0DC584D7844B}"/>
                  </a:ext>
                </a:extLst>
              </p:cNvPr>
              <p:cNvSpPr txBox="1"/>
              <p:nvPr/>
            </p:nvSpPr>
            <p:spPr>
              <a:xfrm>
                <a:off x="10630987" y="5374781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1</a:t>
                </a:r>
                <a:endParaRPr lang="en-US" sz="3600" dirty="0"/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2F4E480E-6C26-844D-8EE0-EAD08F005449}"/>
                  </a:ext>
                </a:extLst>
              </p:cNvPr>
              <p:cNvGrpSpPr/>
              <p:nvPr/>
            </p:nvGrpSpPr>
            <p:grpSpPr>
              <a:xfrm flipV="1">
                <a:off x="3379136" y="5405772"/>
                <a:ext cx="8002043" cy="127030"/>
                <a:chOff x="900000" y="216069"/>
                <a:chExt cx="2880000" cy="54000"/>
              </a:xfrm>
            </p:grpSpPr>
            <p:cxnSp>
              <p:nvCxnSpPr>
                <p:cNvPr id="73" name="Straight Connector 72">
                  <a:extLst>
                    <a:ext uri="{FF2B5EF4-FFF2-40B4-BE49-F238E27FC236}">
                      <a16:creationId xmlns:a16="http://schemas.microsoft.com/office/drawing/2014/main" id="{FC4B2DB4-C652-CC4C-8071-D67F6ABAC48B}"/>
                    </a:ext>
                  </a:extLst>
                </p:cNvPr>
                <p:cNvCxnSpPr/>
                <p:nvPr/>
              </p:nvCxnSpPr>
              <p:spPr>
                <a:xfrm>
                  <a:off x="900002" y="270069"/>
                  <a:ext cx="2879075" cy="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FFEE6713-F3AC-5F42-876D-576620005BE1}"/>
                    </a:ext>
                  </a:extLst>
                </p:cNvPr>
                <p:cNvCxnSpPr/>
                <p:nvPr/>
              </p:nvCxnSpPr>
              <p:spPr>
                <a:xfrm>
                  <a:off x="90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A7154C6E-D122-D642-AA84-2A54A805704F}"/>
                    </a:ext>
                  </a:extLst>
                </p:cNvPr>
                <p:cNvCxnSpPr/>
                <p:nvPr/>
              </p:nvCxnSpPr>
              <p:spPr>
                <a:xfrm>
                  <a:off x="126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BF4FF1B8-1509-7F49-9623-5BE194018F57}"/>
                    </a:ext>
                  </a:extLst>
                </p:cNvPr>
                <p:cNvCxnSpPr/>
                <p:nvPr/>
              </p:nvCxnSpPr>
              <p:spPr>
                <a:xfrm>
                  <a:off x="162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>
                  <a:extLst>
                    <a:ext uri="{FF2B5EF4-FFF2-40B4-BE49-F238E27FC236}">
                      <a16:creationId xmlns:a16="http://schemas.microsoft.com/office/drawing/2014/main" id="{DDB0951B-FBC6-7943-9A19-D6E6DB3BB95E}"/>
                    </a:ext>
                  </a:extLst>
                </p:cNvPr>
                <p:cNvCxnSpPr/>
                <p:nvPr/>
              </p:nvCxnSpPr>
              <p:spPr>
                <a:xfrm>
                  <a:off x="1983652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8DCF43D4-CC81-874C-B2D2-2942932EBFFB}"/>
                    </a:ext>
                  </a:extLst>
                </p:cNvPr>
                <p:cNvCxnSpPr/>
                <p:nvPr/>
              </p:nvCxnSpPr>
              <p:spPr>
                <a:xfrm>
                  <a:off x="270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04D68140-D033-E44A-9F62-4A55916FB4AD}"/>
                    </a:ext>
                  </a:extLst>
                </p:cNvPr>
                <p:cNvCxnSpPr/>
                <p:nvPr/>
              </p:nvCxnSpPr>
              <p:spPr>
                <a:xfrm>
                  <a:off x="234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F86F10E7-8B20-6E4A-9023-79C8A0F68F7D}"/>
                    </a:ext>
                  </a:extLst>
                </p:cNvPr>
                <p:cNvCxnSpPr/>
                <p:nvPr/>
              </p:nvCxnSpPr>
              <p:spPr>
                <a:xfrm>
                  <a:off x="306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>
                  <a:extLst>
                    <a:ext uri="{FF2B5EF4-FFF2-40B4-BE49-F238E27FC236}">
                      <a16:creationId xmlns:a16="http://schemas.microsoft.com/office/drawing/2014/main" id="{29761318-8A2F-FB4E-94EF-D2C529C6D9D5}"/>
                    </a:ext>
                  </a:extLst>
                </p:cNvPr>
                <p:cNvCxnSpPr/>
                <p:nvPr/>
              </p:nvCxnSpPr>
              <p:spPr>
                <a:xfrm>
                  <a:off x="342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>
                  <a:extLst>
                    <a:ext uri="{FF2B5EF4-FFF2-40B4-BE49-F238E27FC236}">
                      <a16:creationId xmlns:a16="http://schemas.microsoft.com/office/drawing/2014/main" id="{7B3B236A-BD76-4048-A09D-24681094D193}"/>
                    </a:ext>
                  </a:extLst>
                </p:cNvPr>
                <p:cNvCxnSpPr/>
                <p:nvPr/>
              </p:nvCxnSpPr>
              <p:spPr>
                <a:xfrm>
                  <a:off x="3780000" y="216069"/>
                  <a:ext cx="0" cy="54000"/>
                </a:xfrm>
                <a:prstGeom prst="line">
                  <a:avLst/>
                </a:prstGeom>
                <a:ln w="1524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F205C2C-B257-874D-91F5-821E92E64949}"/>
                  </a:ext>
                </a:extLst>
              </p:cNvPr>
              <p:cNvSpPr txBox="1"/>
              <p:nvPr/>
            </p:nvSpPr>
            <p:spPr>
              <a:xfrm>
                <a:off x="4629455" y="5374779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1/4</a:t>
                </a:r>
                <a:endParaRPr lang="en-US" sz="3600" dirty="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5391D46-B665-374D-98FF-0E52CD84BEC4}"/>
                  </a:ext>
                </a:extLst>
              </p:cNvPr>
              <p:cNvSpPr txBox="1"/>
              <p:nvPr/>
            </p:nvSpPr>
            <p:spPr>
              <a:xfrm>
                <a:off x="6629966" y="5374779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1/2</a:t>
                </a:r>
                <a:endParaRPr lang="en-US" sz="3600" dirty="0"/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59D85C5B-7CB1-FD49-AE30-6DB52FD5ADCB}"/>
                  </a:ext>
                </a:extLst>
              </p:cNvPr>
              <p:cNvSpPr txBox="1"/>
              <p:nvPr/>
            </p:nvSpPr>
            <p:spPr>
              <a:xfrm>
                <a:off x="8630476" y="5374779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3/4</a:t>
                </a:r>
                <a:endParaRPr lang="en-US" sz="3600" dirty="0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1F835667-7335-2846-9DF9-55FC23B302F0}"/>
                  </a:ext>
                </a:extLst>
              </p:cNvPr>
              <p:cNvSpPr txBox="1"/>
              <p:nvPr/>
            </p:nvSpPr>
            <p:spPr>
              <a:xfrm>
                <a:off x="2628944" y="5374781"/>
                <a:ext cx="1500383" cy="646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/>
                  <a:t>0</a:t>
                </a:r>
                <a:endParaRPr lang="en-US" sz="3600" dirty="0"/>
              </a:p>
            </p:txBody>
          </p:sp>
        </p:grpSp>
        <p:sp>
          <p:nvSpPr>
            <p:cNvPr id="62" name="Folded Corner 61">
              <a:extLst>
                <a:ext uri="{FF2B5EF4-FFF2-40B4-BE49-F238E27FC236}">
                  <a16:creationId xmlns:a16="http://schemas.microsoft.com/office/drawing/2014/main" id="{5364FC05-7027-DB46-B276-132A457E9A9A}"/>
                </a:ext>
              </a:extLst>
            </p:cNvPr>
            <p:cNvSpPr/>
            <p:nvPr/>
          </p:nvSpPr>
          <p:spPr>
            <a:xfrm>
              <a:off x="3379135" y="4678754"/>
              <a:ext cx="973129" cy="571713"/>
            </a:xfrm>
            <a:prstGeom prst="foldedCorner">
              <a:avLst>
                <a:gd name="adj" fmla="val 13258"/>
              </a:avLst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2400" b="1" i="1" dirty="0">
                  <a:solidFill>
                    <a:schemeClr val="bg1"/>
                  </a:solidFill>
                </a:rPr>
                <a:t>q</a:t>
              </a:r>
              <a:r>
                <a:rPr lang="en-US" altLang="zh-CN" sz="2400" b="1" i="1" baseline="-25000" dirty="0">
                  <a:solidFill>
                    <a:schemeClr val="bg1"/>
                  </a:solidFill>
                </a:rPr>
                <a:t>6</a:t>
              </a:r>
              <a:r>
                <a:rPr lang="zh-CN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</a:rPr>
                <a:t>#1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3" name="Folded Corner 62">
              <a:extLst>
                <a:ext uri="{FF2B5EF4-FFF2-40B4-BE49-F238E27FC236}">
                  <a16:creationId xmlns:a16="http://schemas.microsoft.com/office/drawing/2014/main" id="{ADA19CFF-F279-AF40-B804-F929D5FB6739}"/>
                </a:ext>
              </a:extLst>
            </p:cNvPr>
            <p:cNvSpPr/>
            <p:nvPr/>
          </p:nvSpPr>
          <p:spPr>
            <a:xfrm>
              <a:off x="4379390" y="4678754"/>
              <a:ext cx="1000255" cy="571713"/>
            </a:xfrm>
            <a:prstGeom prst="foldedCorner">
              <a:avLst>
                <a:gd name="adj" fmla="val 13258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altLang="zh-CN" sz="2400" b="1" i="1" dirty="0">
                  <a:solidFill>
                    <a:schemeClr val="bg1"/>
                  </a:solidFill>
                </a:rPr>
                <a:t>q</a:t>
              </a:r>
              <a:r>
                <a:rPr lang="en-US" altLang="zh-CN" sz="2400" b="1" i="1" baseline="-25000" dirty="0">
                  <a:solidFill>
                    <a:schemeClr val="bg1"/>
                  </a:solidFill>
                </a:rPr>
                <a:t>6</a:t>
              </a:r>
              <a:r>
                <a:rPr lang="zh-CN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</a:rPr>
                <a:t>#2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4" name="Folded Corner 63">
              <a:extLst>
                <a:ext uri="{FF2B5EF4-FFF2-40B4-BE49-F238E27FC236}">
                  <a16:creationId xmlns:a16="http://schemas.microsoft.com/office/drawing/2014/main" id="{D6A300EA-5E9D-5A44-BB09-ED17FBA89D59}"/>
                </a:ext>
              </a:extLst>
            </p:cNvPr>
            <p:cNvSpPr/>
            <p:nvPr/>
          </p:nvSpPr>
          <p:spPr>
            <a:xfrm>
              <a:off x="5406774" y="4678754"/>
              <a:ext cx="983276" cy="571713"/>
            </a:xfrm>
            <a:prstGeom prst="foldedCorner">
              <a:avLst>
                <a:gd name="adj" fmla="val 16269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lnSpc>
                  <a:spcPct val="80000"/>
                </a:lnSpc>
              </a:pPr>
              <a:r>
                <a:rPr lang="en-US" altLang="zh-CN" sz="2400" b="1" i="1" dirty="0">
                  <a:solidFill>
                    <a:schemeClr val="bg1"/>
                  </a:solidFill>
                </a:rPr>
                <a:t>q</a:t>
              </a:r>
              <a:r>
                <a:rPr lang="en-US" altLang="zh-CN" sz="2400" b="1" i="1" baseline="-25000" dirty="0">
                  <a:solidFill>
                    <a:schemeClr val="bg1"/>
                  </a:solidFill>
                </a:rPr>
                <a:t>6</a:t>
              </a:r>
              <a:r>
                <a:rPr lang="zh-CN" altLang="en-US" sz="2400" dirty="0">
                  <a:solidFill>
                    <a:schemeClr val="bg1"/>
                  </a:solidFill>
                </a:rPr>
                <a:t> </a:t>
              </a:r>
              <a:r>
                <a:rPr lang="en-US" altLang="zh-CN" sz="2400" dirty="0">
                  <a:solidFill>
                    <a:schemeClr val="bg1"/>
                  </a:solidFill>
                </a:rPr>
                <a:t>#3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3E7372-D13E-6847-A099-AF3784A45BAC}"/>
                </a:ext>
              </a:extLst>
            </p:cNvPr>
            <p:cNvSpPr txBox="1"/>
            <p:nvPr/>
          </p:nvSpPr>
          <p:spPr>
            <a:xfrm>
              <a:off x="6217450" y="4291751"/>
              <a:ext cx="1353285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/>
                <a:t>…</a:t>
              </a:r>
              <a:endParaRPr lang="en-US" sz="48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675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C272C07-9136-A04F-86F7-57224BC0C76E}"/>
              </a:ext>
            </a:extLst>
          </p:cNvPr>
          <p:cNvGraphicFramePr>
            <a:graphicFrameLocks noGrp="1"/>
          </p:cNvGraphicFramePr>
          <p:nvPr/>
        </p:nvGraphicFramePr>
        <p:xfrm>
          <a:off x="6174051" y="1965942"/>
          <a:ext cx="3726064" cy="2518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234">
                  <a:extLst>
                    <a:ext uri="{9D8B030D-6E8A-4147-A177-3AD203B41FA5}">
                      <a16:colId xmlns:a16="http://schemas.microsoft.com/office/drawing/2014/main" val="1432357801"/>
                    </a:ext>
                  </a:extLst>
                </a:gridCol>
                <a:gridCol w="1844830">
                  <a:extLst>
                    <a:ext uri="{9D8B030D-6E8A-4147-A177-3AD203B41FA5}">
                      <a16:colId xmlns:a16="http://schemas.microsoft.com/office/drawing/2014/main" val="3090430961"/>
                    </a:ext>
                  </a:extLst>
                </a:gridCol>
              </a:tblGrid>
              <a:tr h="2159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Q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,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/>
                        <a:t>Key</a:t>
                      </a:r>
                      <a:endParaRPr lang="en-US" sz="2400" dirty="0"/>
                    </a:p>
                  </a:txBody>
                  <a:tcPr marL="53995" marR="53995" marT="26997" marB="269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/>
                        <a:t>Coupons</a:t>
                      </a:r>
                      <a:endParaRPr lang="en-US" sz="2400" dirty="0"/>
                    </a:p>
                  </a:txBody>
                  <a:tcPr marL="53995" marR="53995" marT="26997" marB="26997"/>
                </a:tc>
                <a:extLst>
                  <a:ext uri="{0D108BD9-81ED-4DB2-BD59-A6C34878D82A}">
                    <a16:rowId xmlns:a16="http://schemas.microsoft.com/office/drawing/2014/main" val="4055909079"/>
                  </a:ext>
                </a:extLst>
              </a:tr>
              <a:tr h="2189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1" dirty="0"/>
                        <a:t>q</a:t>
                      </a:r>
                      <a:r>
                        <a:rPr lang="en-US" altLang="zh-CN" sz="2400" b="1" i="1" baseline="-25000" dirty="0"/>
                        <a:t>4</a:t>
                      </a:r>
                      <a:r>
                        <a:rPr lang="en-US" altLang="zh-CN" sz="2400" dirty="0"/>
                        <a:t>: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8.8.8.8:53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53995" marR="53995" marT="26997" marB="26997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53995" marR="53995" marT="26997" marB="26997"/>
                </a:tc>
                <a:extLst>
                  <a:ext uri="{0D108BD9-81ED-4DB2-BD59-A6C34878D82A}">
                    <a16:rowId xmlns:a16="http://schemas.microsoft.com/office/drawing/2014/main" val="878091448"/>
                  </a:ext>
                </a:extLst>
              </a:tr>
              <a:tr h="21897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i="1" dirty="0"/>
                        <a:t>q</a:t>
                      </a:r>
                      <a:r>
                        <a:rPr lang="en-US" altLang="zh-CN" sz="2400" b="1" i="1" baseline="-25000" dirty="0"/>
                        <a:t>4</a:t>
                      </a:r>
                      <a:r>
                        <a:rPr lang="en-US" altLang="zh-CN" sz="2400" dirty="0"/>
                        <a:t>: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1.1.1.1:53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53995" marR="53995" marT="26997" marB="26997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53995" marR="53995" marT="26997" marB="26997"/>
                </a:tc>
                <a:extLst>
                  <a:ext uri="{0D108BD9-81ED-4DB2-BD59-A6C34878D82A}">
                    <a16:rowId xmlns:a16="http://schemas.microsoft.com/office/drawing/2014/main" val="3404443089"/>
                  </a:ext>
                </a:extLst>
              </a:tr>
              <a:tr h="2189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1" dirty="0"/>
                        <a:t>q</a:t>
                      </a:r>
                      <a:r>
                        <a:rPr lang="en-US" altLang="zh-CN" sz="2400" b="1" i="1" baseline="-25000" dirty="0"/>
                        <a:t>5</a:t>
                      </a:r>
                      <a:r>
                        <a:rPr lang="en-US" altLang="zh-CN" sz="2400" dirty="0"/>
                        <a:t>: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10.0.0.1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53995" marR="53995" marT="26997" marB="26997"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 marL="53995" marR="53995" marT="26997" marB="26997"/>
                </a:tc>
                <a:extLst>
                  <a:ext uri="{0D108BD9-81ED-4DB2-BD59-A6C34878D82A}">
                    <a16:rowId xmlns:a16="http://schemas.microsoft.com/office/drawing/2014/main" val="1557627162"/>
                  </a:ext>
                </a:extLst>
              </a:tr>
              <a:tr h="2189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1" dirty="0"/>
                        <a:t>q</a:t>
                      </a:r>
                      <a:r>
                        <a:rPr lang="en-US" altLang="zh-CN" sz="2400" b="1" i="1" baseline="-25000" dirty="0"/>
                        <a:t>6</a:t>
                      </a:r>
                      <a:r>
                        <a:rPr lang="en-US" altLang="zh-CN" sz="2400" dirty="0"/>
                        <a:t>: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10.0.1.33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53995" marR="53995" marT="26997" marB="26997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53995" marR="53995" marT="26997" marB="26997"/>
                </a:tc>
                <a:extLst>
                  <a:ext uri="{0D108BD9-81ED-4DB2-BD59-A6C34878D82A}">
                    <a16:rowId xmlns:a16="http://schemas.microsoft.com/office/drawing/2014/main" val="3199875619"/>
                  </a:ext>
                </a:extLst>
              </a:tr>
              <a:tr h="2189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b="1" i="1" dirty="0"/>
                        <a:t>q</a:t>
                      </a:r>
                      <a:r>
                        <a:rPr lang="en-US" altLang="zh-CN" sz="2400" b="1" i="1" baseline="-25000" dirty="0"/>
                        <a:t>6</a:t>
                      </a:r>
                      <a:r>
                        <a:rPr lang="en-US" altLang="zh-CN" sz="2400" dirty="0"/>
                        <a:t>:</a:t>
                      </a:r>
                      <a:r>
                        <a:rPr lang="zh-CN" altLang="en-US" sz="2400" dirty="0"/>
                        <a:t>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</a:rPr>
                        <a:t>10.0.1.15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 marL="53995" marR="53995" marT="26997" marB="26997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marL="53995" marR="53995" marT="26997" marB="26997"/>
                </a:tc>
                <a:extLst>
                  <a:ext uri="{0D108BD9-81ED-4DB2-BD59-A6C34878D82A}">
                    <a16:rowId xmlns:a16="http://schemas.microsoft.com/office/drawing/2014/main" val="2463984375"/>
                  </a:ext>
                </a:extLst>
              </a:tr>
            </a:tbl>
          </a:graphicData>
        </a:graphic>
      </p:graphicFrame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E0622C7-ECA0-DB4E-8FC7-387D4B794A34}"/>
              </a:ext>
            </a:extLst>
          </p:cNvPr>
          <p:cNvGrpSpPr/>
          <p:nvPr/>
        </p:nvGrpSpPr>
        <p:grpSpPr>
          <a:xfrm>
            <a:off x="8119961" y="2434926"/>
            <a:ext cx="1685924" cy="1950807"/>
            <a:chOff x="8477156" y="2434926"/>
            <a:chExt cx="1685924" cy="1950807"/>
          </a:xfrm>
        </p:grpSpPr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D383AFB-697F-EC42-B654-5A0D3DFDAD48}"/>
                </a:ext>
              </a:extLst>
            </p:cNvPr>
            <p:cNvGrpSpPr/>
            <p:nvPr/>
          </p:nvGrpSpPr>
          <p:grpSpPr>
            <a:xfrm>
              <a:off x="8477156" y="2434926"/>
              <a:ext cx="1685924" cy="1950807"/>
              <a:chOff x="8477156" y="2434926"/>
              <a:chExt cx="1685924" cy="1950807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A1E6A943-DDDA-8246-8576-ABC6FC391942}"/>
                  </a:ext>
                </a:extLst>
              </p:cNvPr>
              <p:cNvGrpSpPr/>
              <p:nvPr/>
            </p:nvGrpSpPr>
            <p:grpSpPr>
              <a:xfrm>
                <a:off x="8481939" y="2462964"/>
                <a:ext cx="1681141" cy="266360"/>
                <a:chOff x="7329448" y="-24548"/>
                <a:chExt cx="1458037" cy="390463"/>
              </a:xfrm>
            </p:grpSpPr>
            <p:sp>
              <p:nvSpPr>
                <p:cNvPr id="92" name="Folded Corner 91">
                  <a:extLst>
                    <a:ext uri="{FF2B5EF4-FFF2-40B4-BE49-F238E27FC236}">
                      <a16:creationId xmlns:a16="http://schemas.microsoft.com/office/drawing/2014/main" id="{510E85A1-5BC0-CD4A-A9C9-C0EDE5D7A3AF}"/>
                    </a:ext>
                  </a:extLst>
                </p:cNvPr>
                <p:cNvSpPr/>
                <p:nvPr/>
              </p:nvSpPr>
              <p:spPr>
                <a:xfrm>
                  <a:off x="7329448" y="-22674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ln/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1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Folded Corner 93">
                  <a:extLst>
                    <a:ext uri="{FF2B5EF4-FFF2-40B4-BE49-F238E27FC236}">
                      <a16:creationId xmlns:a16="http://schemas.microsoft.com/office/drawing/2014/main" id="{A346282D-A4D1-1F47-8973-8E5C6A484A4C}"/>
                    </a:ext>
                  </a:extLst>
                </p:cNvPr>
                <p:cNvSpPr/>
                <p:nvPr/>
              </p:nvSpPr>
              <p:spPr>
                <a:xfrm>
                  <a:off x="8469699" y="-2454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ln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4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6" name="Folded Corner 95">
                  <a:extLst>
                    <a:ext uri="{FF2B5EF4-FFF2-40B4-BE49-F238E27FC236}">
                      <a16:creationId xmlns:a16="http://schemas.microsoft.com/office/drawing/2014/main" id="{07985CA8-DC38-CF4F-B3BF-DD6A0151ADDD}"/>
                    </a:ext>
                  </a:extLst>
                </p:cNvPr>
                <p:cNvSpPr/>
                <p:nvPr/>
              </p:nvSpPr>
              <p:spPr>
                <a:xfrm>
                  <a:off x="7714722" y="-2454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2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7" name="Folded Corner 96">
                  <a:extLst>
                    <a:ext uri="{FF2B5EF4-FFF2-40B4-BE49-F238E27FC236}">
                      <a16:creationId xmlns:a16="http://schemas.microsoft.com/office/drawing/2014/main" id="{31805E88-7CC1-6C4A-AAE9-204FF2B74249}"/>
                    </a:ext>
                  </a:extLst>
                </p:cNvPr>
                <p:cNvSpPr/>
                <p:nvPr/>
              </p:nvSpPr>
              <p:spPr>
                <a:xfrm>
                  <a:off x="8094528" y="-1996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9EF2B819-5E7C-C54E-B7D6-2688D9C7F0E3}"/>
                  </a:ext>
                </a:extLst>
              </p:cNvPr>
              <p:cNvGrpSpPr/>
              <p:nvPr/>
            </p:nvGrpSpPr>
            <p:grpSpPr>
              <a:xfrm>
                <a:off x="8481939" y="2862924"/>
                <a:ext cx="1681141" cy="266360"/>
                <a:chOff x="7329448" y="-24548"/>
                <a:chExt cx="1458037" cy="390463"/>
              </a:xfrm>
            </p:grpSpPr>
            <p:sp>
              <p:nvSpPr>
                <p:cNvPr id="100" name="Folded Corner 99">
                  <a:extLst>
                    <a:ext uri="{FF2B5EF4-FFF2-40B4-BE49-F238E27FC236}">
                      <a16:creationId xmlns:a16="http://schemas.microsoft.com/office/drawing/2014/main" id="{EE63F0AF-C64E-0F47-9005-FA4DAEF88A9B}"/>
                    </a:ext>
                  </a:extLst>
                </p:cNvPr>
                <p:cNvSpPr/>
                <p:nvPr/>
              </p:nvSpPr>
              <p:spPr>
                <a:xfrm>
                  <a:off x="7329448" y="-22674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1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1" name="Folded Corner 100">
                  <a:extLst>
                    <a:ext uri="{FF2B5EF4-FFF2-40B4-BE49-F238E27FC236}">
                      <a16:creationId xmlns:a16="http://schemas.microsoft.com/office/drawing/2014/main" id="{7BBE05A5-964D-4246-92C8-E204D928C491}"/>
                    </a:ext>
                  </a:extLst>
                </p:cNvPr>
                <p:cNvSpPr/>
                <p:nvPr/>
              </p:nvSpPr>
              <p:spPr>
                <a:xfrm>
                  <a:off x="8469699" y="-2454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ln/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4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Folded Corner 101">
                  <a:extLst>
                    <a:ext uri="{FF2B5EF4-FFF2-40B4-BE49-F238E27FC236}">
                      <a16:creationId xmlns:a16="http://schemas.microsoft.com/office/drawing/2014/main" id="{8362FA5C-1D1A-1C47-8630-65B0A152351B}"/>
                    </a:ext>
                  </a:extLst>
                </p:cNvPr>
                <p:cNvSpPr/>
                <p:nvPr/>
              </p:nvSpPr>
              <p:spPr>
                <a:xfrm>
                  <a:off x="7714722" y="-2454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2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Folded Corner 102">
                  <a:extLst>
                    <a:ext uri="{FF2B5EF4-FFF2-40B4-BE49-F238E27FC236}">
                      <a16:creationId xmlns:a16="http://schemas.microsoft.com/office/drawing/2014/main" id="{0786ACE3-E101-D747-AAAA-68F50E7D9BE9}"/>
                    </a:ext>
                  </a:extLst>
                </p:cNvPr>
                <p:cNvSpPr/>
                <p:nvPr/>
              </p:nvSpPr>
              <p:spPr>
                <a:xfrm>
                  <a:off x="8094528" y="-1996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solidFill>
                    <a:schemeClr val="accent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7127A7A-34D7-3B45-9E1D-4AA9FEF230E4}"/>
                  </a:ext>
                </a:extLst>
              </p:cNvPr>
              <p:cNvGrpSpPr/>
              <p:nvPr/>
            </p:nvGrpSpPr>
            <p:grpSpPr>
              <a:xfrm>
                <a:off x="8477156" y="3285333"/>
                <a:ext cx="1248563" cy="266360"/>
                <a:chOff x="7329448" y="-24548"/>
                <a:chExt cx="1082866" cy="390463"/>
              </a:xfrm>
            </p:grpSpPr>
            <p:sp>
              <p:nvSpPr>
                <p:cNvPr id="105" name="Folded Corner 104">
                  <a:extLst>
                    <a:ext uri="{FF2B5EF4-FFF2-40B4-BE49-F238E27FC236}">
                      <a16:creationId xmlns:a16="http://schemas.microsoft.com/office/drawing/2014/main" id="{61CAAD63-4F15-F842-9FC7-13020551A1A7}"/>
                    </a:ext>
                  </a:extLst>
                </p:cNvPr>
                <p:cNvSpPr/>
                <p:nvPr/>
              </p:nvSpPr>
              <p:spPr>
                <a:xfrm>
                  <a:off x="7329448" y="-22674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1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Folded Corner 106">
                  <a:extLst>
                    <a:ext uri="{FF2B5EF4-FFF2-40B4-BE49-F238E27FC236}">
                      <a16:creationId xmlns:a16="http://schemas.microsoft.com/office/drawing/2014/main" id="{104FBA3B-6283-D240-AF0D-55454758ABE7}"/>
                    </a:ext>
                  </a:extLst>
                </p:cNvPr>
                <p:cNvSpPr/>
                <p:nvPr/>
              </p:nvSpPr>
              <p:spPr>
                <a:xfrm>
                  <a:off x="7714722" y="-2454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ln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2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8" name="Folded Corner 107">
                  <a:extLst>
                    <a:ext uri="{FF2B5EF4-FFF2-40B4-BE49-F238E27FC236}">
                      <a16:creationId xmlns:a16="http://schemas.microsoft.com/office/drawing/2014/main" id="{F0368562-33FE-3846-8D1C-CE90CA44FF62}"/>
                    </a:ext>
                  </a:extLst>
                </p:cNvPr>
                <p:cNvSpPr/>
                <p:nvPr/>
              </p:nvSpPr>
              <p:spPr>
                <a:xfrm>
                  <a:off x="8094528" y="-1996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solidFill>
                    <a:schemeClr val="accent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14" name="Folded Corner 113">
                <a:extLst>
                  <a:ext uri="{FF2B5EF4-FFF2-40B4-BE49-F238E27FC236}">
                    <a16:creationId xmlns:a16="http://schemas.microsoft.com/office/drawing/2014/main" id="{291B1A1B-C12C-EA44-980D-CD6A1BC2671C}"/>
                  </a:ext>
                </a:extLst>
              </p:cNvPr>
              <p:cNvSpPr/>
              <p:nvPr/>
            </p:nvSpPr>
            <p:spPr>
              <a:xfrm>
                <a:off x="9758312" y="2839516"/>
                <a:ext cx="366413" cy="263236"/>
              </a:xfrm>
              <a:prstGeom prst="foldedCorner">
                <a:avLst>
                  <a:gd name="adj" fmla="val 35840"/>
                </a:avLst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schemeClr val="tx1"/>
                    </a:solidFill>
                  </a:rPr>
                  <a:t>4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5" name="Folded Corner 114">
                <a:extLst>
                  <a:ext uri="{FF2B5EF4-FFF2-40B4-BE49-F238E27FC236}">
                    <a16:creationId xmlns:a16="http://schemas.microsoft.com/office/drawing/2014/main" id="{4E8A7745-792C-0949-BA5F-7BA4A9398888}"/>
                  </a:ext>
                </a:extLst>
              </p:cNvPr>
              <p:cNvSpPr/>
              <p:nvPr/>
            </p:nvSpPr>
            <p:spPr>
              <a:xfrm>
                <a:off x="9332750" y="2434926"/>
                <a:ext cx="366413" cy="263236"/>
              </a:xfrm>
              <a:prstGeom prst="foldedCorner">
                <a:avLst>
                  <a:gd name="adj" fmla="val 35840"/>
                </a:avLst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dirty="0">
                    <a:solidFill>
                      <a:schemeClr val="tx1"/>
                    </a:solidFill>
                  </a:rPr>
                  <a:t>3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3BB35FE-4248-144E-B76A-C3804B7EBBD8}"/>
                  </a:ext>
                </a:extLst>
              </p:cNvPr>
              <p:cNvGrpSpPr/>
              <p:nvPr/>
            </p:nvGrpSpPr>
            <p:grpSpPr>
              <a:xfrm>
                <a:off x="8477156" y="3702353"/>
                <a:ext cx="1248563" cy="266360"/>
                <a:chOff x="7329448" y="-24548"/>
                <a:chExt cx="1082866" cy="390463"/>
              </a:xfrm>
            </p:grpSpPr>
            <p:sp>
              <p:nvSpPr>
                <p:cNvPr id="117" name="Folded Corner 116">
                  <a:extLst>
                    <a:ext uri="{FF2B5EF4-FFF2-40B4-BE49-F238E27FC236}">
                      <a16:creationId xmlns:a16="http://schemas.microsoft.com/office/drawing/2014/main" id="{A63643AD-8B03-3745-8A30-4D0FC5804E57}"/>
                    </a:ext>
                  </a:extLst>
                </p:cNvPr>
                <p:cNvSpPr/>
                <p:nvPr/>
              </p:nvSpPr>
              <p:spPr>
                <a:xfrm>
                  <a:off x="7329448" y="-22674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1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8" name="Folded Corner 117">
                  <a:extLst>
                    <a:ext uri="{FF2B5EF4-FFF2-40B4-BE49-F238E27FC236}">
                      <a16:creationId xmlns:a16="http://schemas.microsoft.com/office/drawing/2014/main" id="{84CFADD5-9AAB-274D-9B1B-22C655DCFE4A}"/>
                    </a:ext>
                  </a:extLst>
                </p:cNvPr>
                <p:cNvSpPr/>
                <p:nvPr/>
              </p:nvSpPr>
              <p:spPr>
                <a:xfrm>
                  <a:off x="7714722" y="-2454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ln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2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Folded Corner 118">
                  <a:extLst>
                    <a:ext uri="{FF2B5EF4-FFF2-40B4-BE49-F238E27FC236}">
                      <a16:creationId xmlns:a16="http://schemas.microsoft.com/office/drawing/2014/main" id="{1FCC78F9-2746-1D41-B2B6-FB691AE541A5}"/>
                    </a:ext>
                  </a:extLst>
                </p:cNvPr>
                <p:cNvSpPr/>
                <p:nvPr/>
              </p:nvSpPr>
              <p:spPr>
                <a:xfrm>
                  <a:off x="8094528" y="-1996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ln/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FCA3A7C5-F62C-1640-869B-BACA9A14FFF9}"/>
                  </a:ext>
                </a:extLst>
              </p:cNvPr>
              <p:cNvGrpSpPr/>
              <p:nvPr/>
            </p:nvGrpSpPr>
            <p:grpSpPr>
              <a:xfrm>
                <a:off x="8477156" y="4119373"/>
                <a:ext cx="1248563" cy="266360"/>
                <a:chOff x="7329448" y="-24548"/>
                <a:chExt cx="1082866" cy="390463"/>
              </a:xfrm>
            </p:grpSpPr>
            <p:sp>
              <p:nvSpPr>
                <p:cNvPr id="121" name="Folded Corner 120">
                  <a:extLst>
                    <a:ext uri="{FF2B5EF4-FFF2-40B4-BE49-F238E27FC236}">
                      <a16:creationId xmlns:a16="http://schemas.microsoft.com/office/drawing/2014/main" id="{BA9BD9A9-8A03-4747-8C40-3060BF670F99}"/>
                    </a:ext>
                  </a:extLst>
                </p:cNvPr>
                <p:cNvSpPr/>
                <p:nvPr/>
              </p:nvSpPr>
              <p:spPr>
                <a:xfrm>
                  <a:off x="7329448" y="-22674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solidFill>
                    <a:schemeClr val="accent2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1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Folded Corner 121">
                  <a:extLst>
                    <a:ext uri="{FF2B5EF4-FFF2-40B4-BE49-F238E27FC236}">
                      <a16:creationId xmlns:a16="http://schemas.microsoft.com/office/drawing/2014/main" id="{85BFF256-869D-C34E-B5C5-B04026C9ACA6}"/>
                    </a:ext>
                  </a:extLst>
                </p:cNvPr>
                <p:cNvSpPr/>
                <p:nvPr/>
              </p:nvSpPr>
              <p:spPr>
                <a:xfrm>
                  <a:off x="7714722" y="-2454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2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3" name="Folded Corner 122">
                  <a:extLst>
                    <a:ext uri="{FF2B5EF4-FFF2-40B4-BE49-F238E27FC236}">
                      <a16:creationId xmlns:a16="http://schemas.microsoft.com/office/drawing/2014/main" id="{3674DC7A-D454-CB4D-B020-C73FF37D0440}"/>
                    </a:ext>
                  </a:extLst>
                </p:cNvPr>
                <p:cNvSpPr/>
                <p:nvPr/>
              </p:nvSpPr>
              <p:spPr>
                <a:xfrm>
                  <a:off x="8094528" y="-19968"/>
                  <a:ext cx="317786" cy="385883"/>
                </a:xfrm>
                <a:prstGeom prst="foldedCorner">
                  <a:avLst>
                    <a:gd name="adj" fmla="val 35840"/>
                  </a:avLst>
                </a:prstGeom>
                <a:noFill/>
                <a:ln w="25400">
                  <a:solidFill>
                    <a:schemeClr val="accent4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2400" dirty="0">
                      <a:solidFill>
                        <a:schemeClr val="tx1"/>
                      </a:solidFill>
                    </a:rPr>
                    <a:t>3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143" name="Folded Corner 142">
              <a:extLst>
                <a:ext uri="{FF2B5EF4-FFF2-40B4-BE49-F238E27FC236}">
                  <a16:creationId xmlns:a16="http://schemas.microsoft.com/office/drawing/2014/main" id="{1A2E60E7-7297-A24A-8915-D625AF10E33A}"/>
                </a:ext>
              </a:extLst>
            </p:cNvPr>
            <p:cNvSpPr/>
            <p:nvPr/>
          </p:nvSpPr>
          <p:spPr>
            <a:xfrm>
              <a:off x="8922983" y="3667419"/>
              <a:ext cx="366413" cy="263236"/>
            </a:xfrm>
            <a:prstGeom prst="foldedCorner">
              <a:avLst>
                <a:gd name="adj" fmla="val 35840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>
                  <a:solidFill>
                    <a:schemeClr val="tx1"/>
                  </a:solidFill>
                </a:rPr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4D1C18E-2235-F241-87FF-97BB8835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19355" cy="1325563"/>
          </a:xfrm>
        </p:spPr>
        <p:txBody>
          <a:bodyPr/>
          <a:lstStyle/>
          <a:p>
            <a:r>
              <a:rPr lang="en-US" altLang="zh-CN" dirty="0"/>
              <a:t>Coupon</a:t>
            </a:r>
            <a:r>
              <a:rPr lang="zh-CN" altLang="en-US" dirty="0"/>
              <a:t> </a:t>
            </a:r>
            <a:r>
              <a:rPr lang="en-US" altLang="zh-CN" dirty="0"/>
              <a:t>collector</a:t>
            </a:r>
            <a:r>
              <a:rPr lang="zh-CN" altLang="en-US" dirty="0"/>
              <a:t> </a:t>
            </a:r>
            <a:r>
              <a:rPr lang="en-US" altLang="zh-CN" dirty="0"/>
              <a:t>table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04D4E-0A0F-4140-B178-6D1B79B8C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32</a:t>
            </a:fld>
            <a:endParaRPr lang="en-US" dirty="0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93D5A409-27D7-CC44-AC0D-BAE3D8A7AE33}"/>
              </a:ext>
            </a:extLst>
          </p:cNvPr>
          <p:cNvSpPr/>
          <p:nvPr/>
        </p:nvSpPr>
        <p:spPr>
          <a:xfrm>
            <a:off x="151306" y="3647119"/>
            <a:ext cx="2382078" cy="1417982"/>
          </a:xfrm>
          <a:prstGeom prst="cube">
            <a:avLst>
              <a:gd name="adj" fmla="val 18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Packet</a:t>
            </a:r>
          </a:p>
          <a:p>
            <a:r>
              <a:rPr lang="en-US" altLang="zh-CN" dirty="0" err="1">
                <a:solidFill>
                  <a:schemeClr val="bg1"/>
                </a:solidFill>
              </a:rPr>
              <a:t>SrcPort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25012</a:t>
            </a:r>
          </a:p>
          <a:p>
            <a:r>
              <a:rPr lang="en-US" altLang="zh-CN" dirty="0" err="1">
                <a:solidFill>
                  <a:schemeClr val="bg1"/>
                </a:solidFill>
              </a:rPr>
              <a:t>DstPort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443</a:t>
            </a:r>
          </a:p>
          <a:p>
            <a:r>
              <a:rPr lang="en-US" altLang="zh-CN" dirty="0" err="1">
                <a:solidFill>
                  <a:schemeClr val="bg1"/>
                </a:solidFill>
              </a:rPr>
              <a:t>SrcIP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10.0.1.15</a:t>
            </a:r>
          </a:p>
          <a:p>
            <a:r>
              <a:rPr lang="en-US" altLang="zh-CN" dirty="0" err="1">
                <a:solidFill>
                  <a:schemeClr val="bg1"/>
                </a:solidFill>
              </a:rPr>
              <a:t>DstIP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162.249.4.107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Folded Corner 6">
            <a:extLst>
              <a:ext uri="{FF2B5EF4-FFF2-40B4-BE49-F238E27FC236}">
                <a16:creationId xmlns:a16="http://schemas.microsoft.com/office/drawing/2014/main" id="{37719DF4-A77A-0F4D-8940-FF8E5B532A71}"/>
              </a:ext>
            </a:extLst>
          </p:cNvPr>
          <p:cNvSpPr/>
          <p:nvPr/>
        </p:nvSpPr>
        <p:spPr>
          <a:xfrm>
            <a:off x="2876697" y="4009395"/>
            <a:ext cx="541753" cy="693430"/>
          </a:xfrm>
          <a:prstGeom prst="foldedCorner">
            <a:avLst>
              <a:gd name="adj" fmla="val 27851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400" b="1" i="1" dirty="0">
                <a:solidFill>
                  <a:schemeClr val="tx1"/>
                </a:solidFill>
              </a:rPr>
              <a:t>q</a:t>
            </a:r>
            <a:r>
              <a:rPr lang="en-US" altLang="zh-CN" sz="2400" b="1" i="1" baseline="-25000" dirty="0">
                <a:solidFill>
                  <a:schemeClr val="tx1"/>
                </a:solidFill>
              </a:rPr>
              <a:t>6</a:t>
            </a:r>
            <a:r>
              <a:rPr lang="zh-CN" altLang="en-US" sz="2400" b="1" i="1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#3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19F4763-0C34-664C-9BDA-638165723E8C}"/>
              </a:ext>
            </a:extLst>
          </p:cNvPr>
          <p:cNvSpPr/>
          <p:nvPr/>
        </p:nvSpPr>
        <p:spPr>
          <a:xfrm>
            <a:off x="2569376" y="4180133"/>
            <a:ext cx="281354" cy="27011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/>
              <a:t>h</a:t>
            </a:r>
            <a:endParaRPr lang="en-US" sz="2800" dirty="0"/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68ACC33-1684-F84E-AECC-1E38A1A88623}"/>
              </a:ext>
            </a:extLst>
          </p:cNvPr>
          <p:cNvSpPr/>
          <p:nvPr/>
        </p:nvSpPr>
        <p:spPr>
          <a:xfrm>
            <a:off x="2669404" y="5048101"/>
            <a:ext cx="1356800" cy="991552"/>
          </a:xfrm>
          <a:prstGeom prst="cloudCallout">
            <a:avLst>
              <a:gd name="adj1" fmla="val -9750"/>
              <a:gd name="adj2" fmla="val -7596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6</a:t>
            </a:r>
            <a:r>
              <a:rPr lang="en-US" altLang="zh-CN" sz="2400" dirty="0"/>
              <a:t>:</a:t>
            </a:r>
            <a:r>
              <a:rPr lang="zh-CN" altLang="en-US" sz="2400" dirty="0"/>
              <a:t> </a:t>
            </a:r>
            <a:r>
              <a:rPr lang="en-US" altLang="zh-CN" sz="2400" i="1" dirty="0" err="1">
                <a:solidFill>
                  <a:srgbClr val="FF0000"/>
                </a:solidFill>
              </a:rPr>
              <a:t>SrcIP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9BAAECA-16F3-B248-89E8-3D8C30725E38}"/>
              </a:ext>
            </a:extLst>
          </p:cNvPr>
          <p:cNvSpPr/>
          <p:nvPr/>
        </p:nvSpPr>
        <p:spPr>
          <a:xfrm>
            <a:off x="3464195" y="4180133"/>
            <a:ext cx="281354" cy="27011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lded Corner 10">
            <a:extLst>
              <a:ext uri="{FF2B5EF4-FFF2-40B4-BE49-F238E27FC236}">
                <a16:creationId xmlns:a16="http://schemas.microsoft.com/office/drawing/2014/main" id="{736E55A3-F8D2-9F48-B8EA-E1954DF78FE5}"/>
              </a:ext>
            </a:extLst>
          </p:cNvPr>
          <p:cNvSpPr/>
          <p:nvPr/>
        </p:nvSpPr>
        <p:spPr>
          <a:xfrm>
            <a:off x="3796163" y="3892168"/>
            <a:ext cx="1963789" cy="917756"/>
          </a:xfrm>
          <a:prstGeom prst="foldedCorner">
            <a:avLst>
              <a:gd name="adj" fmla="val 27851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400" b="1" i="1" dirty="0">
                <a:solidFill>
                  <a:schemeClr val="tx1"/>
                </a:solidFill>
              </a:rPr>
              <a:t>q</a:t>
            </a:r>
            <a:r>
              <a:rPr lang="en-US" altLang="zh-CN" sz="2400" b="1" i="1" baseline="-25000" dirty="0">
                <a:solidFill>
                  <a:schemeClr val="tx1"/>
                </a:solidFill>
              </a:rPr>
              <a:t>6</a:t>
            </a:r>
            <a:r>
              <a:rPr lang="zh-CN" altLang="en-US" sz="2400" b="1" i="1" baseline="-250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Coupon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#3</a:t>
            </a:r>
          </a:p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chemeClr val="tx1"/>
                </a:solidFill>
              </a:rPr>
              <a:t>Key: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10.0.1.15</a:t>
            </a:r>
            <a:r>
              <a:rPr lang="zh-CN" altLang="en-US" sz="2400" dirty="0">
                <a:solidFill>
                  <a:schemeClr val="tx1"/>
                </a:solidFill>
              </a:rPr>
              <a:t>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4D6F0F-1BEB-E548-BB27-FEB09DAA7F0D}"/>
              </a:ext>
            </a:extLst>
          </p:cNvPr>
          <p:cNvSpPr txBox="1"/>
          <p:nvPr/>
        </p:nvSpPr>
        <p:spPr>
          <a:xfrm>
            <a:off x="10106104" y="3507447"/>
            <a:ext cx="1615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Query</a:t>
            </a:r>
            <a:r>
              <a:rPr lang="zh-CN" altLang="en-US" sz="2000" dirty="0"/>
              <a:t> </a:t>
            </a:r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6</a:t>
            </a:r>
            <a:endParaRPr lang="en-US" altLang="zh-CN" sz="2000" b="1" i="1" baseline="-25000" dirty="0"/>
          </a:p>
          <a:p>
            <a:pPr algn="ctr"/>
            <a:r>
              <a:rPr lang="en-US" altLang="zh-CN" sz="2000" dirty="0"/>
              <a:t>Key</a:t>
            </a:r>
            <a:r>
              <a:rPr lang="zh-CN" altLang="en-US" sz="2000" dirty="0"/>
              <a:t> </a:t>
            </a:r>
            <a:r>
              <a:rPr lang="en-US" altLang="zh-CN" sz="2000" dirty="0">
                <a:solidFill>
                  <a:srgbClr val="FF0000"/>
                </a:solidFill>
              </a:rPr>
              <a:t>10.0.1.33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54B213-6D27-7B47-A73B-4733FAE20654}"/>
              </a:ext>
            </a:extLst>
          </p:cNvPr>
          <p:cNvSpPr/>
          <p:nvPr/>
        </p:nvSpPr>
        <p:spPr>
          <a:xfrm>
            <a:off x="6160165" y="4082799"/>
            <a:ext cx="3776126" cy="44934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Folded Corner 127">
            <a:extLst>
              <a:ext uri="{FF2B5EF4-FFF2-40B4-BE49-F238E27FC236}">
                <a16:creationId xmlns:a16="http://schemas.microsoft.com/office/drawing/2014/main" id="{CE920015-A75A-144A-928E-AF158B43D71E}"/>
              </a:ext>
            </a:extLst>
          </p:cNvPr>
          <p:cNvSpPr/>
          <p:nvPr/>
        </p:nvSpPr>
        <p:spPr>
          <a:xfrm>
            <a:off x="9013191" y="4109910"/>
            <a:ext cx="366413" cy="263236"/>
          </a:xfrm>
          <a:prstGeom prst="foldedCorner">
            <a:avLst>
              <a:gd name="adj" fmla="val 35840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3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9" name="Right Arrow 128">
            <a:extLst>
              <a:ext uri="{FF2B5EF4-FFF2-40B4-BE49-F238E27FC236}">
                <a16:creationId xmlns:a16="http://schemas.microsoft.com/office/drawing/2014/main" id="{76D02634-C9EC-E448-8DCE-D0F6E50D724C}"/>
              </a:ext>
            </a:extLst>
          </p:cNvPr>
          <p:cNvSpPr/>
          <p:nvPr/>
        </p:nvSpPr>
        <p:spPr>
          <a:xfrm>
            <a:off x="5827971" y="4115933"/>
            <a:ext cx="281354" cy="27011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Cube 135">
            <a:extLst>
              <a:ext uri="{FF2B5EF4-FFF2-40B4-BE49-F238E27FC236}">
                <a16:creationId xmlns:a16="http://schemas.microsoft.com/office/drawing/2014/main" id="{09E5387E-49C8-E04F-8F6D-4F82710FD4C4}"/>
              </a:ext>
            </a:extLst>
          </p:cNvPr>
          <p:cNvSpPr/>
          <p:nvPr/>
        </p:nvSpPr>
        <p:spPr>
          <a:xfrm>
            <a:off x="152389" y="2040175"/>
            <a:ext cx="2382078" cy="1417982"/>
          </a:xfrm>
          <a:prstGeom prst="cube">
            <a:avLst>
              <a:gd name="adj" fmla="val 184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Packet</a:t>
            </a:r>
          </a:p>
          <a:p>
            <a:r>
              <a:rPr lang="en-US" altLang="zh-CN" dirty="0" err="1">
                <a:solidFill>
                  <a:schemeClr val="bg1"/>
                </a:solidFill>
              </a:rPr>
              <a:t>SrcPort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27000</a:t>
            </a:r>
          </a:p>
          <a:p>
            <a:r>
              <a:rPr lang="en-US" altLang="zh-CN" dirty="0" err="1">
                <a:solidFill>
                  <a:schemeClr val="bg1"/>
                </a:solidFill>
              </a:rPr>
              <a:t>DstPort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443</a:t>
            </a:r>
          </a:p>
          <a:p>
            <a:r>
              <a:rPr lang="en-US" altLang="zh-CN" dirty="0" err="1">
                <a:solidFill>
                  <a:schemeClr val="bg1"/>
                </a:solidFill>
              </a:rPr>
              <a:t>SrcIP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10.0.1.33</a:t>
            </a:r>
          </a:p>
          <a:p>
            <a:r>
              <a:rPr lang="en-US" altLang="zh-CN" dirty="0" err="1">
                <a:solidFill>
                  <a:schemeClr val="bg1"/>
                </a:solidFill>
              </a:rPr>
              <a:t>DstIP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4.3.2.1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7" name="Folded Corner 136">
            <a:extLst>
              <a:ext uri="{FF2B5EF4-FFF2-40B4-BE49-F238E27FC236}">
                <a16:creationId xmlns:a16="http://schemas.microsoft.com/office/drawing/2014/main" id="{E0F26592-5ECB-FE44-965A-0FA61B290ECD}"/>
              </a:ext>
            </a:extLst>
          </p:cNvPr>
          <p:cNvSpPr/>
          <p:nvPr/>
        </p:nvSpPr>
        <p:spPr>
          <a:xfrm>
            <a:off x="2877780" y="2402451"/>
            <a:ext cx="541753" cy="693430"/>
          </a:xfrm>
          <a:prstGeom prst="foldedCorner">
            <a:avLst>
              <a:gd name="adj" fmla="val 27851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400" b="1" i="1" dirty="0">
                <a:solidFill>
                  <a:schemeClr val="tx1"/>
                </a:solidFill>
              </a:rPr>
              <a:t>q</a:t>
            </a:r>
            <a:r>
              <a:rPr lang="en-US" altLang="zh-CN" sz="2400" b="1" i="1" baseline="-25000" dirty="0">
                <a:solidFill>
                  <a:schemeClr val="tx1"/>
                </a:solidFill>
              </a:rPr>
              <a:t>6</a:t>
            </a:r>
            <a:r>
              <a:rPr lang="zh-CN" altLang="en-US" sz="2400" b="1" i="1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#1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8" name="Right Arrow 137">
            <a:extLst>
              <a:ext uri="{FF2B5EF4-FFF2-40B4-BE49-F238E27FC236}">
                <a16:creationId xmlns:a16="http://schemas.microsoft.com/office/drawing/2014/main" id="{F65FBC84-0465-4746-BB2E-7AB9F93CCAE2}"/>
              </a:ext>
            </a:extLst>
          </p:cNvPr>
          <p:cNvSpPr/>
          <p:nvPr/>
        </p:nvSpPr>
        <p:spPr>
          <a:xfrm>
            <a:off x="2570459" y="2573189"/>
            <a:ext cx="281354" cy="27011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i="1" dirty="0"/>
              <a:t>h</a:t>
            </a:r>
            <a:endParaRPr lang="en-US" sz="2800" dirty="0"/>
          </a:p>
        </p:txBody>
      </p: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E6B0B159-2D40-E84F-A53E-2CCB74709ADC}"/>
              </a:ext>
            </a:extLst>
          </p:cNvPr>
          <p:cNvSpPr/>
          <p:nvPr/>
        </p:nvSpPr>
        <p:spPr>
          <a:xfrm>
            <a:off x="3465278" y="2573189"/>
            <a:ext cx="281354" cy="27011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Folded Corner 139">
            <a:extLst>
              <a:ext uri="{FF2B5EF4-FFF2-40B4-BE49-F238E27FC236}">
                <a16:creationId xmlns:a16="http://schemas.microsoft.com/office/drawing/2014/main" id="{121500B2-5CC4-A74C-83C4-57EF8CCEC293}"/>
              </a:ext>
            </a:extLst>
          </p:cNvPr>
          <p:cNvSpPr/>
          <p:nvPr/>
        </p:nvSpPr>
        <p:spPr>
          <a:xfrm>
            <a:off x="3797246" y="2285224"/>
            <a:ext cx="1963789" cy="917756"/>
          </a:xfrm>
          <a:prstGeom prst="foldedCorner">
            <a:avLst>
              <a:gd name="adj" fmla="val 27851"/>
            </a:avLst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altLang="zh-CN" sz="2400" b="1" i="1" dirty="0">
                <a:solidFill>
                  <a:schemeClr val="tx1"/>
                </a:solidFill>
              </a:rPr>
              <a:t>q</a:t>
            </a:r>
            <a:r>
              <a:rPr lang="en-US" altLang="zh-CN" sz="2400" b="1" i="1" baseline="-25000" dirty="0">
                <a:solidFill>
                  <a:schemeClr val="tx1"/>
                </a:solidFill>
              </a:rPr>
              <a:t>6</a:t>
            </a:r>
            <a:r>
              <a:rPr lang="zh-CN" altLang="en-US" sz="2400" b="1" i="1" baseline="-250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Coupon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#1</a:t>
            </a:r>
          </a:p>
          <a:p>
            <a:pPr algn="ctr">
              <a:lnSpc>
                <a:spcPct val="80000"/>
              </a:lnSpc>
            </a:pPr>
            <a:r>
              <a:rPr lang="en-US" altLang="zh-CN" sz="2400" dirty="0">
                <a:solidFill>
                  <a:schemeClr val="tx1"/>
                </a:solidFill>
              </a:rPr>
              <a:t>Key: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bg1"/>
                </a:solidFill>
              </a:rPr>
              <a:t>10.0.1.33</a:t>
            </a:r>
            <a:r>
              <a:rPr lang="zh-CN" altLang="en-US" sz="2400" dirty="0">
                <a:solidFill>
                  <a:schemeClr val="tx1"/>
                </a:solidFill>
              </a:rPr>
              <a:t>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8DCBF70A-6ADA-C74B-8154-20BA6B7228A6}"/>
              </a:ext>
            </a:extLst>
          </p:cNvPr>
          <p:cNvSpPr/>
          <p:nvPr/>
        </p:nvSpPr>
        <p:spPr>
          <a:xfrm rot="1800000">
            <a:off x="5056158" y="3413511"/>
            <a:ext cx="1177688" cy="27011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Folded Corner 141">
            <a:extLst>
              <a:ext uri="{FF2B5EF4-FFF2-40B4-BE49-F238E27FC236}">
                <a16:creationId xmlns:a16="http://schemas.microsoft.com/office/drawing/2014/main" id="{1BD00A42-1514-2B4A-B472-6259B6474254}"/>
              </a:ext>
            </a:extLst>
          </p:cNvPr>
          <p:cNvSpPr/>
          <p:nvPr/>
        </p:nvSpPr>
        <p:spPr>
          <a:xfrm>
            <a:off x="8119961" y="3702353"/>
            <a:ext cx="366413" cy="263236"/>
          </a:xfrm>
          <a:prstGeom prst="foldedCorner">
            <a:avLst>
              <a:gd name="adj" fmla="val 3584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1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4" name="Right Arrow 143">
            <a:extLst>
              <a:ext uri="{FF2B5EF4-FFF2-40B4-BE49-F238E27FC236}">
                <a16:creationId xmlns:a16="http://schemas.microsoft.com/office/drawing/2014/main" id="{EB23BE6A-42CE-0148-8456-82DF9D9A8436}"/>
              </a:ext>
            </a:extLst>
          </p:cNvPr>
          <p:cNvSpPr/>
          <p:nvPr/>
        </p:nvSpPr>
        <p:spPr>
          <a:xfrm>
            <a:off x="9936291" y="3737895"/>
            <a:ext cx="281354" cy="27011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Cloud Callout 147">
            <a:extLst>
              <a:ext uri="{FF2B5EF4-FFF2-40B4-BE49-F238E27FC236}">
                <a16:creationId xmlns:a16="http://schemas.microsoft.com/office/drawing/2014/main" id="{8F71F03E-74D2-D541-B3BF-BD6DD38F8171}"/>
              </a:ext>
            </a:extLst>
          </p:cNvPr>
          <p:cNvSpPr/>
          <p:nvPr/>
        </p:nvSpPr>
        <p:spPr>
          <a:xfrm>
            <a:off x="9900115" y="4995553"/>
            <a:ext cx="1952584" cy="1046432"/>
          </a:xfrm>
          <a:prstGeom prst="cloudCallout">
            <a:avLst>
              <a:gd name="adj1" fmla="val -4139"/>
              <a:gd name="adj2" fmla="val -1109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6</a:t>
            </a:r>
            <a:r>
              <a:rPr lang="en-US" altLang="zh-CN" sz="2400" dirty="0"/>
              <a:t>:</a:t>
            </a:r>
            <a:r>
              <a:rPr lang="zh-CN" altLang="en-US" sz="2400" dirty="0"/>
              <a:t> </a:t>
            </a:r>
            <a:r>
              <a:rPr lang="en-US" altLang="zh-CN" sz="2400" i="1" dirty="0" err="1">
                <a:solidFill>
                  <a:srgbClr val="7030A0"/>
                </a:solidFill>
              </a:rPr>
              <a:t>DstIP</a:t>
            </a:r>
            <a:r>
              <a:rPr lang="en-US" altLang="zh-CN" sz="2400" dirty="0">
                <a:solidFill>
                  <a:srgbClr val="7030A0"/>
                </a:solidFill>
              </a:rPr>
              <a:t>,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1000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47" name="Rectangular Callout 146">
            <a:extLst>
              <a:ext uri="{FF2B5EF4-FFF2-40B4-BE49-F238E27FC236}">
                <a16:creationId xmlns:a16="http://schemas.microsoft.com/office/drawing/2014/main" id="{1B5E3559-1C5C-2A4E-BAD1-BC75FC0A9CA2}"/>
              </a:ext>
            </a:extLst>
          </p:cNvPr>
          <p:cNvSpPr/>
          <p:nvPr/>
        </p:nvSpPr>
        <p:spPr>
          <a:xfrm>
            <a:off x="8687633" y="4965135"/>
            <a:ext cx="3315946" cy="1094109"/>
          </a:xfrm>
          <a:prstGeom prst="wedgeRectCallout">
            <a:avLst>
              <a:gd name="adj1" fmla="val 13078"/>
              <a:gd name="adj2" fmla="val -11469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altLang="zh-CN" sz="2400" i="1" dirty="0" err="1">
                <a:solidFill>
                  <a:srgbClr val="FF0000"/>
                </a:solidFill>
              </a:rPr>
              <a:t>SrcIP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10.0.1.33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is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sending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br>
              <a:rPr lang="en-US" altLang="zh-CN" sz="2400" dirty="0">
                <a:solidFill>
                  <a:prstClr val="black"/>
                </a:solidFill>
              </a:rPr>
            </a:br>
            <a:r>
              <a:rPr lang="en-US" altLang="zh-CN" sz="2400" dirty="0">
                <a:solidFill>
                  <a:prstClr val="black"/>
                </a:solidFill>
              </a:rPr>
              <a:t>to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dirty="0">
                <a:solidFill>
                  <a:prstClr val="black"/>
                </a:solidFill>
              </a:rPr>
              <a:t>&gt;</a:t>
            </a:r>
            <a:r>
              <a:rPr lang="en-US" altLang="zh-CN" sz="2400" dirty="0">
                <a:solidFill>
                  <a:srgbClr val="00B0F0"/>
                </a:solidFill>
              </a:rPr>
              <a:t>1000</a:t>
            </a:r>
            <a:r>
              <a:rPr lang="zh-CN" altLang="en-US" sz="2400" dirty="0">
                <a:solidFill>
                  <a:srgbClr val="00B0F0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distinct</a:t>
            </a:r>
            <a:r>
              <a:rPr lang="zh-CN" altLang="en-US" sz="2400" dirty="0">
                <a:solidFill>
                  <a:prstClr val="black"/>
                </a:solidFill>
              </a:rPr>
              <a:t> </a:t>
            </a:r>
            <a:r>
              <a:rPr lang="en-US" altLang="zh-CN" sz="2400" i="1" dirty="0" err="1">
                <a:solidFill>
                  <a:srgbClr val="7030A0"/>
                </a:solidFill>
              </a:rPr>
              <a:t>DstIP</a:t>
            </a:r>
            <a:r>
              <a:rPr lang="en-US" altLang="zh-CN" sz="2400" dirty="0" err="1">
                <a:solidFill>
                  <a:prstClr val="black"/>
                </a:solidFill>
              </a:rPr>
              <a:t>s</a:t>
            </a:r>
            <a:r>
              <a:rPr lang="en-US" altLang="zh-CN" sz="2400" dirty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000BD-DF5B-BC4B-826A-2815C1ABA11E}"/>
              </a:ext>
            </a:extLst>
          </p:cNvPr>
          <p:cNvSpPr txBox="1"/>
          <p:nvPr/>
        </p:nvSpPr>
        <p:spPr>
          <a:xfrm>
            <a:off x="4824296" y="4847862"/>
            <a:ext cx="3997389" cy="2042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8000"/>
              </a:lnSpc>
            </a:pPr>
            <a:r>
              <a:rPr lang="en-US" altLang="zh-CN" sz="2400" dirty="0"/>
              <a:t>Space</a:t>
            </a:r>
            <a:r>
              <a:rPr lang="zh-CN" altLang="en-US" sz="2400" dirty="0"/>
              <a:t> </a:t>
            </a:r>
            <a:r>
              <a:rPr lang="en-US" altLang="zh-CN" sz="2400" dirty="0"/>
              <a:t>efficiency:</a:t>
            </a:r>
          </a:p>
          <a:p>
            <a:pPr marL="285750" indent="-285750">
              <a:lnSpc>
                <a:spcPct val="88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Keys</a:t>
            </a:r>
            <a:r>
              <a:rPr lang="zh-CN" altLang="en-US" sz="2400" dirty="0"/>
              <a:t> </a:t>
            </a:r>
            <a:r>
              <a:rPr lang="en-US" altLang="zh-CN" sz="2400" dirty="0"/>
              <a:t>from</a:t>
            </a:r>
            <a:r>
              <a:rPr lang="zh-CN" altLang="en-US" sz="2400" dirty="0"/>
              <a:t> </a:t>
            </a:r>
            <a:r>
              <a:rPr lang="en-US" altLang="zh-CN" sz="2400" dirty="0"/>
              <a:t>all</a:t>
            </a:r>
            <a:r>
              <a:rPr lang="zh-CN" altLang="en-US" sz="2400" dirty="0"/>
              <a:t> </a:t>
            </a:r>
            <a:r>
              <a:rPr lang="en-US" altLang="zh-CN" sz="2400" dirty="0"/>
              <a:t>queries</a:t>
            </a:r>
            <a:r>
              <a:rPr lang="zh-CN" altLang="en-US" sz="2400" dirty="0"/>
              <a:t> </a:t>
            </a:r>
            <a:r>
              <a:rPr lang="en-US" altLang="zh-CN" sz="2400" dirty="0"/>
              <a:t>multiplexed into</a:t>
            </a:r>
            <a:r>
              <a:rPr lang="zh-CN" altLang="en-US" sz="2400" dirty="0"/>
              <a:t> </a:t>
            </a:r>
            <a:r>
              <a:rPr lang="en-US" altLang="zh-CN" sz="2400" dirty="0"/>
              <a:t>one</a:t>
            </a:r>
            <a:r>
              <a:rPr lang="zh-CN" altLang="en-US" sz="2400" dirty="0"/>
              <a:t> </a:t>
            </a:r>
            <a:r>
              <a:rPr lang="en-US" altLang="zh-CN" sz="2400" dirty="0"/>
              <a:t>table</a:t>
            </a:r>
          </a:p>
          <a:p>
            <a:pPr marL="285750" indent="-285750">
              <a:lnSpc>
                <a:spcPct val="88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Only</a:t>
            </a:r>
            <a:r>
              <a:rPr lang="zh-CN" altLang="en-US" sz="2400" dirty="0"/>
              <a:t> </a:t>
            </a:r>
            <a:r>
              <a:rPr lang="en-US" altLang="zh-CN" sz="2400" dirty="0"/>
              <a:t>keep</a:t>
            </a:r>
            <a:r>
              <a:rPr lang="zh-CN" altLang="en-US" sz="2400" dirty="0"/>
              <a:t> </a:t>
            </a:r>
            <a:r>
              <a:rPr lang="en-US" altLang="zh-CN" sz="2400" dirty="0"/>
              <a:t>rows</a:t>
            </a:r>
            <a:r>
              <a:rPr lang="zh-CN" altLang="en-US" sz="2400" dirty="0"/>
              <a:t> </a:t>
            </a:r>
            <a:r>
              <a:rPr lang="en-US" altLang="zh-CN" sz="2400" dirty="0"/>
              <a:t>for</a:t>
            </a:r>
            <a:r>
              <a:rPr lang="zh-CN" altLang="en-US" sz="2400" dirty="0"/>
              <a:t> </a:t>
            </a:r>
            <a:r>
              <a:rPr lang="en-US" altLang="zh-CN" sz="2400" dirty="0"/>
              <a:t>“active</a:t>
            </a:r>
            <a:r>
              <a:rPr lang="zh-CN" altLang="en-US" sz="2400" dirty="0"/>
              <a:t> </a:t>
            </a:r>
            <a:r>
              <a:rPr lang="en-US" altLang="zh-CN" sz="2400" dirty="0"/>
              <a:t>keys”</a:t>
            </a:r>
            <a:r>
              <a:rPr lang="zh-CN" altLang="en-US" sz="2400" dirty="0"/>
              <a:t> </a:t>
            </a:r>
            <a:r>
              <a:rPr lang="en-US" altLang="zh-CN" sz="2400" dirty="0"/>
              <a:t>(at</a:t>
            </a:r>
            <a:r>
              <a:rPr lang="zh-CN" altLang="en-US" sz="2400" dirty="0"/>
              <a:t> </a:t>
            </a:r>
            <a:r>
              <a:rPr lang="en-US" altLang="zh-CN" sz="2400" dirty="0"/>
              <a:t>least</a:t>
            </a:r>
            <a:r>
              <a:rPr lang="zh-CN" altLang="en-US" sz="2400" dirty="0"/>
              <a:t> </a:t>
            </a:r>
            <a:r>
              <a:rPr lang="en-US" altLang="zh-CN" sz="2400" dirty="0"/>
              <a:t>one</a:t>
            </a:r>
            <a:r>
              <a:rPr lang="zh-CN" altLang="en-US" sz="2400" dirty="0"/>
              <a:t> </a:t>
            </a:r>
            <a:r>
              <a:rPr lang="en-US" altLang="zh-CN" sz="2400" dirty="0"/>
              <a:t>coupon)</a:t>
            </a:r>
          </a:p>
          <a:p>
            <a:pPr marL="285750" indent="-285750">
              <a:lnSpc>
                <a:spcPct val="88000"/>
              </a:lnSpc>
              <a:buFont typeface="Arial" panose="020B0604020202020204" pitchFamily="34" charset="0"/>
              <a:buChar char="•"/>
            </a:pPr>
            <a:r>
              <a:rPr lang="en-US" altLang="zh-CN" sz="2400" dirty="0"/>
              <a:t>Clear</a:t>
            </a:r>
            <a:r>
              <a:rPr lang="zh-CN" altLang="en-US" sz="2400" dirty="0"/>
              <a:t> </a:t>
            </a:r>
            <a:r>
              <a:rPr lang="en-US" altLang="zh-CN" sz="2400" dirty="0"/>
              <a:t>rows</a:t>
            </a:r>
            <a:r>
              <a:rPr lang="zh-CN" altLang="en-US" sz="2400" dirty="0"/>
              <a:t> </a:t>
            </a:r>
            <a:r>
              <a:rPr lang="en-US" altLang="zh-CN" sz="2400" dirty="0"/>
              <a:t>after</a:t>
            </a:r>
            <a:r>
              <a:rPr lang="zh-CN" altLang="en-US" sz="2400" dirty="0"/>
              <a:t> </a:t>
            </a:r>
            <a:r>
              <a:rPr lang="en-US" altLang="zh-CN" sz="2400" dirty="0"/>
              <a:t>timeout</a:t>
            </a:r>
            <a:r>
              <a:rPr lang="zh-CN" alt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326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26" grpId="0" animBg="1"/>
      <p:bldP spid="126" grpId="1" animBg="1"/>
      <p:bldP spid="128" grpId="0" animBg="1"/>
      <p:bldP spid="129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4" grpId="0" animBg="1"/>
      <p:bldP spid="148" grpId="0" animBg="1"/>
      <p:bldP spid="14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EFD17-A48D-4348-9D3D-0D25A9610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i="1" dirty="0" err="1"/>
              <a:t>BeauCoup</a:t>
            </a:r>
            <a:r>
              <a:rPr lang="zh-CN" altLang="en-US" dirty="0"/>
              <a:t> </a:t>
            </a:r>
            <a:r>
              <a:rPr lang="en-US" altLang="zh-CN" dirty="0"/>
              <a:t>framework:</a:t>
            </a:r>
            <a:r>
              <a:rPr lang="zh-CN" altLang="en-US" dirty="0"/>
              <a:t> </a:t>
            </a:r>
            <a:r>
              <a:rPr lang="en-US" altLang="zh-CN" dirty="0"/>
              <a:t>installing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7A284-66B0-5944-B2FC-BEB87D9E0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6916" y="2901651"/>
            <a:ext cx="4132144" cy="2259525"/>
          </a:xfrm>
        </p:spPr>
        <p:txBody>
          <a:bodyPr>
            <a:normAutofit/>
          </a:bodyPr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installed</a:t>
            </a:r>
            <a:r>
              <a:rPr lang="zh-CN" altLang="en-US" dirty="0"/>
              <a:t> </a:t>
            </a:r>
            <a:r>
              <a:rPr lang="en-US" altLang="zh-CN" dirty="0"/>
              <a:t>rules</a:t>
            </a:r>
            <a:r>
              <a:rPr lang="zh-CN" altLang="en-US" dirty="0"/>
              <a:t> </a:t>
            </a:r>
            <a:r>
              <a:rPr lang="en-US" altLang="zh-CN" dirty="0"/>
              <a:t>represent</a:t>
            </a:r>
            <a:r>
              <a:rPr lang="zh-CN" altLang="en-US" dirty="0"/>
              <a:t> </a:t>
            </a:r>
            <a:r>
              <a:rPr lang="en-US" altLang="zh-CN" dirty="0"/>
              <a:t>query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b="1" i="1" dirty="0"/>
              <a:t>Q</a:t>
            </a:r>
          </a:p>
          <a:p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r>
              <a:rPr lang="zh-CN" altLang="en-US" dirty="0"/>
              <a:t> </a:t>
            </a:r>
            <a:r>
              <a:rPr lang="en-US" altLang="zh-CN" b="1" i="1" dirty="0">
                <a:solidFill>
                  <a:srgbClr val="00B050"/>
                </a:solidFill>
              </a:rPr>
              <a:t>on</a:t>
            </a:r>
            <a:r>
              <a:rPr lang="zh-CN" altLang="en-US" b="1" i="1" dirty="0">
                <a:solidFill>
                  <a:srgbClr val="00B050"/>
                </a:solidFill>
              </a:rPr>
              <a:t> </a:t>
            </a:r>
            <a:r>
              <a:rPr lang="en-US" altLang="zh-CN" b="1" i="1" dirty="0">
                <a:solidFill>
                  <a:srgbClr val="00B050"/>
                </a:solidFill>
              </a:rPr>
              <a:t>the</a:t>
            </a:r>
            <a:r>
              <a:rPr lang="zh-CN" altLang="en-US" b="1" i="1" dirty="0">
                <a:solidFill>
                  <a:srgbClr val="00B050"/>
                </a:solidFill>
              </a:rPr>
              <a:t> </a:t>
            </a:r>
            <a:r>
              <a:rPr lang="en-US" altLang="zh-CN" b="1" i="1" dirty="0">
                <a:solidFill>
                  <a:srgbClr val="00B050"/>
                </a:solidFill>
              </a:rPr>
              <a:t>fly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downtime</a:t>
            </a:r>
            <a:r>
              <a:rPr lang="zh-CN" altLang="en-US" dirty="0"/>
              <a:t> </a:t>
            </a:r>
            <a:r>
              <a:rPr lang="en-US" altLang="zh-CN" dirty="0"/>
              <a:t>caused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recompiling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CD138-ED18-124E-960C-2DBE2CCE0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53F2C-8AA7-A442-8AAC-B7FC8A240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189" y="5055165"/>
            <a:ext cx="2891016" cy="129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42776E-8D7D-FE46-9A74-1203391170E4}"/>
              </a:ext>
            </a:extLst>
          </p:cNvPr>
          <p:cNvSpPr txBox="1"/>
          <p:nvPr/>
        </p:nvSpPr>
        <p:spPr>
          <a:xfrm>
            <a:off x="4764594" y="4652182"/>
            <a:ext cx="2204445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/>
              <a:t>Table</a:t>
            </a:r>
            <a:r>
              <a:rPr lang="zh-CN" altLang="en-US" sz="2400" dirty="0"/>
              <a:t> </a:t>
            </a:r>
            <a:r>
              <a:rPr lang="en-US" altLang="zh-CN" sz="2400" dirty="0"/>
              <a:t>rules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0FA974-B5F3-5C47-AEE9-8B3259C6117E}"/>
              </a:ext>
            </a:extLst>
          </p:cNvPr>
          <p:cNvSpPr/>
          <p:nvPr/>
        </p:nvSpPr>
        <p:spPr>
          <a:xfrm>
            <a:off x="361942" y="2227398"/>
            <a:ext cx="7607201" cy="23122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3EC8AA-281A-8541-A0ED-C61243A3E2CA}"/>
              </a:ext>
            </a:extLst>
          </p:cNvPr>
          <p:cNvSpPr/>
          <p:nvPr/>
        </p:nvSpPr>
        <p:spPr>
          <a:xfrm>
            <a:off x="471348" y="2332342"/>
            <a:ext cx="3624344" cy="2109113"/>
          </a:xfrm>
          <a:prstGeom prst="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17C711-6CA3-C74D-A521-FF8784F9E5B2}"/>
              </a:ext>
            </a:extLst>
          </p:cNvPr>
          <p:cNvSpPr/>
          <p:nvPr/>
        </p:nvSpPr>
        <p:spPr>
          <a:xfrm>
            <a:off x="4234657" y="2332342"/>
            <a:ext cx="3622600" cy="2109113"/>
          </a:xfrm>
          <a:prstGeom prst="rect">
            <a:avLst/>
          </a:prstGeom>
          <a:solidFill>
            <a:schemeClr val="accent4">
              <a:alpha val="3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B2C106-A16D-0944-8723-5BB8D62573DA}"/>
              </a:ext>
            </a:extLst>
          </p:cNvPr>
          <p:cNvSpPr txBox="1"/>
          <p:nvPr/>
        </p:nvSpPr>
        <p:spPr>
          <a:xfrm>
            <a:off x="4635961" y="1890373"/>
            <a:ext cx="3661739" cy="369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</a:rPr>
              <a:t>Key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7030A0"/>
                </a:solidFill>
              </a:rPr>
              <a:t>Attribute</a:t>
            </a:r>
            <a:r>
              <a:rPr lang="en-US" altLang="zh-CN" sz="2400" dirty="0"/>
              <a:t>,</a:t>
            </a:r>
            <a:r>
              <a:rPr lang="zh-CN" altLang="en-US" sz="2400" dirty="0"/>
              <a:t> </a:t>
            </a:r>
            <a:r>
              <a:rPr lang="en-US" altLang="zh-CN" sz="2400" dirty="0">
                <a:solidFill>
                  <a:srgbClr val="00B0F0"/>
                </a:solidFill>
              </a:rPr>
              <a:t>Threshold</a:t>
            </a:r>
            <a:endParaRPr lang="en-US" sz="2400" dirty="0">
              <a:solidFill>
                <a:srgbClr val="00B0F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CF874D5-E2CE-8444-BC1A-C488DC9DBF18}"/>
              </a:ext>
            </a:extLst>
          </p:cNvPr>
          <p:cNvSpPr/>
          <p:nvPr/>
        </p:nvSpPr>
        <p:spPr>
          <a:xfrm>
            <a:off x="1870268" y="2611378"/>
            <a:ext cx="1763541" cy="685591"/>
          </a:xfrm>
          <a:prstGeom prst="round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2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800" dirty="0"/>
              <a:t>Code</a:t>
            </a:r>
            <a:br>
              <a:rPr lang="en-US" altLang="zh-CN" sz="2800" dirty="0"/>
            </a:br>
            <a:r>
              <a:rPr lang="en-US" altLang="zh-CN" sz="2800" dirty="0"/>
              <a:t>Generator</a:t>
            </a:r>
            <a:endParaRPr lang="en-US" sz="2800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4A8419A9-3CDE-FF45-BDF7-CDEB282AFA0A}"/>
              </a:ext>
            </a:extLst>
          </p:cNvPr>
          <p:cNvSpPr/>
          <p:nvPr/>
        </p:nvSpPr>
        <p:spPr>
          <a:xfrm rot="2700000">
            <a:off x="3021181" y="1770908"/>
            <a:ext cx="280088" cy="948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3AC487F-8D8D-3046-AF63-654D19542FAA}"/>
              </a:ext>
            </a:extLst>
          </p:cNvPr>
          <p:cNvSpPr/>
          <p:nvPr/>
        </p:nvSpPr>
        <p:spPr>
          <a:xfrm>
            <a:off x="4732918" y="2611378"/>
            <a:ext cx="1763541" cy="685591"/>
          </a:xfrm>
          <a:prstGeom prst="round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2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800" dirty="0"/>
              <a:t>Query</a:t>
            </a:r>
            <a:r>
              <a:rPr lang="zh-CN" altLang="en-US" sz="2800" dirty="0"/>
              <a:t> </a:t>
            </a:r>
            <a:r>
              <a:rPr lang="en-US" altLang="zh-CN" sz="2800" dirty="0"/>
              <a:t>Compiler</a:t>
            </a:r>
            <a:endParaRPr lang="en-US" sz="28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6B3613-019A-FB43-BEB2-26D1BE8A49F0}"/>
              </a:ext>
            </a:extLst>
          </p:cNvPr>
          <p:cNvGrpSpPr/>
          <p:nvPr/>
        </p:nvGrpSpPr>
        <p:grpSpPr>
          <a:xfrm>
            <a:off x="4989706" y="3241577"/>
            <a:ext cx="2308017" cy="461665"/>
            <a:chOff x="5138296" y="3241577"/>
            <a:chExt cx="2308017" cy="46166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5D000A4-8F65-854A-ABA7-4A9F766E19C5}"/>
                </a:ext>
              </a:extLst>
            </p:cNvPr>
            <p:cNvSpPr txBox="1"/>
            <p:nvPr/>
          </p:nvSpPr>
          <p:spPr>
            <a:xfrm>
              <a:off x="5518052" y="3241577"/>
              <a:ext cx="19282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(</a:t>
              </a:r>
              <a:r>
                <a:rPr lang="en-US" altLang="zh-CN" sz="2400" b="1" i="1" dirty="0" err="1"/>
                <a:t>m</a:t>
              </a:r>
              <a:r>
                <a:rPr lang="en-US" altLang="zh-CN" sz="2400" dirty="0" err="1"/>
                <a:t>,</a:t>
              </a:r>
              <a:r>
                <a:rPr lang="en-US" altLang="zh-CN" sz="2400" b="1" i="1" dirty="0" err="1"/>
                <a:t>p</a:t>
              </a:r>
              <a:r>
                <a:rPr lang="en-US" altLang="zh-CN" sz="2400" dirty="0" err="1"/>
                <a:t>,</a:t>
              </a:r>
              <a:r>
                <a:rPr lang="en-US" altLang="zh-CN" sz="2400" b="1" i="1" dirty="0" err="1"/>
                <a:t>n</a:t>
              </a:r>
              <a:r>
                <a:rPr lang="en-US" altLang="zh-CN" sz="2400" dirty="0"/>
                <a:t>)</a:t>
              </a:r>
              <a:endParaRPr lang="en-US" sz="2400" dirty="0"/>
            </a:p>
          </p:txBody>
        </p:sp>
        <p:sp>
          <p:nvSpPr>
            <p:cNvPr id="25" name="Down Arrow 24">
              <a:extLst>
                <a:ext uri="{FF2B5EF4-FFF2-40B4-BE49-F238E27FC236}">
                  <a16:creationId xmlns:a16="http://schemas.microsoft.com/office/drawing/2014/main" id="{48160731-E298-B84E-84BE-5CAE59B23617}"/>
                </a:ext>
              </a:extLst>
            </p:cNvPr>
            <p:cNvSpPr/>
            <p:nvPr/>
          </p:nvSpPr>
          <p:spPr>
            <a:xfrm>
              <a:off x="5138296" y="3328428"/>
              <a:ext cx="280088" cy="3259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</p:grp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789FD16-7E6C-B64E-B54B-5F8DC9CFD70C}"/>
              </a:ext>
            </a:extLst>
          </p:cNvPr>
          <p:cNvSpPr/>
          <p:nvPr/>
        </p:nvSpPr>
        <p:spPr>
          <a:xfrm>
            <a:off x="4732918" y="3688619"/>
            <a:ext cx="1763541" cy="685591"/>
          </a:xfrm>
          <a:prstGeom prst="roundRect">
            <a:avLst/>
          </a:prstGeom>
          <a:solidFill>
            <a:schemeClr val="bg1"/>
          </a:solidFill>
          <a:ln w="254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2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800" dirty="0"/>
              <a:t>Rules</a:t>
            </a:r>
            <a:r>
              <a:rPr lang="zh-CN" altLang="en-US" sz="2800" dirty="0"/>
              <a:t> </a:t>
            </a:r>
            <a:r>
              <a:rPr lang="en-US" altLang="zh-CN" sz="2800" dirty="0"/>
              <a:t>Generator</a:t>
            </a:r>
            <a:endParaRPr lang="en-US" sz="28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68068FF-1D83-864B-870F-3C2241F0DFF1}"/>
              </a:ext>
            </a:extLst>
          </p:cNvPr>
          <p:cNvSpPr/>
          <p:nvPr/>
        </p:nvSpPr>
        <p:spPr>
          <a:xfrm>
            <a:off x="1870794" y="3681571"/>
            <a:ext cx="1763541" cy="685591"/>
          </a:xfrm>
          <a:prstGeom prst="roundRect">
            <a:avLst/>
          </a:prstGeom>
          <a:ln w="254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800" dirty="0"/>
              <a:t>Vendor</a:t>
            </a:r>
            <a:br>
              <a:rPr lang="en-US" altLang="zh-CN" sz="2800" dirty="0"/>
            </a:br>
            <a:r>
              <a:rPr lang="en-US" altLang="zh-CN" sz="2800" dirty="0"/>
              <a:t>Compiler</a:t>
            </a:r>
            <a:endParaRPr lang="en-US" sz="2800" dirty="0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41410660-9958-8847-A177-02684FB6BFC9}"/>
              </a:ext>
            </a:extLst>
          </p:cNvPr>
          <p:cNvSpPr/>
          <p:nvPr/>
        </p:nvSpPr>
        <p:spPr>
          <a:xfrm rot="18000000">
            <a:off x="3091845" y="4176764"/>
            <a:ext cx="261569" cy="10923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22ACEBC1-C24C-F84D-A174-17DAC5A1F73E}"/>
              </a:ext>
            </a:extLst>
          </p:cNvPr>
          <p:cNvSpPr/>
          <p:nvPr/>
        </p:nvSpPr>
        <p:spPr>
          <a:xfrm rot="3600000">
            <a:off x="4895168" y="4174170"/>
            <a:ext cx="261569" cy="10923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8ECED7-47C8-0C41-A989-0EF7D987CEED}"/>
              </a:ext>
            </a:extLst>
          </p:cNvPr>
          <p:cNvSpPr txBox="1"/>
          <p:nvPr/>
        </p:nvSpPr>
        <p:spPr>
          <a:xfrm>
            <a:off x="1387392" y="4590348"/>
            <a:ext cx="1942388" cy="69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r>
              <a:rPr lang="en-US" altLang="zh-CN" sz="2400" dirty="0"/>
              <a:t>plane</a:t>
            </a:r>
            <a:br>
              <a:rPr lang="en-US" altLang="zh-CN" sz="2400" dirty="0"/>
            </a:br>
            <a:r>
              <a:rPr lang="en-US" altLang="zh-CN" sz="2400" dirty="0"/>
              <a:t>program</a:t>
            </a:r>
            <a:endParaRPr lang="en-US" sz="2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BF56C6E-0A81-7542-BA8B-E690A759FCF0}"/>
              </a:ext>
            </a:extLst>
          </p:cNvPr>
          <p:cNvSpPr txBox="1"/>
          <p:nvPr/>
        </p:nvSpPr>
        <p:spPr>
          <a:xfrm>
            <a:off x="471366" y="2349744"/>
            <a:ext cx="1500323" cy="6980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800" b="1" dirty="0">
                <a:solidFill>
                  <a:schemeClr val="tx1">
                    <a:alpha val="70000"/>
                  </a:schemeClr>
                </a:solidFill>
              </a:rPr>
              <a:t>Static</a:t>
            </a:r>
          </a:p>
          <a:p>
            <a:pPr>
              <a:lnSpc>
                <a:spcPct val="80000"/>
              </a:lnSpc>
            </a:pPr>
            <a:r>
              <a:rPr lang="en-US" altLang="zh-CN" sz="2800" b="1" dirty="0">
                <a:solidFill>
                  <a:schemeClr val="tx1">
                    <a:alpha val="70000"/>
                  </a:schemeClr>
                </a:solidFill>
              </a:rPr>
              <a:t>program</a:t>
            </a:r>
            <a:endParaRPr lang="en-US" sz="2800" b="1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DD2EAA6-9C9F-114F-BE07-8F34DB0D5E98}"/>
              </a:ext>
            </a:extLst>
          </p:cNvPr>
          <p:cNvSpPr txBox="1"/>
          <p:nvPr/>
        </p:nvSpPr>
        <p:spPr>
          <a:xfrm>
            <a:off x="6267842" y="2345828"/>
            <a:ext cx="1589399" cy="69801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altLang="zh-CN" sz="2800" b="1" dirty="0">
                <a:solidFill>
                  <a:schemeClr val="tx1">
                    <a:alpha val="70000"/>
                  </a:schemeClr>
                </a:solidFill>
              </a:rPr>
              <a:t>Dynamic</a:t>
            </a:r>
          </a:p>
          <a:p>
            <a:pPr algn="r">
              <a:lnSpc>
                <a:spcPct val="80000"/>
              </a:lnSpc>
            </a:pPr>
            <a:r>
              <a:rPr lang="en-US" altLang="zh-CN" sz="2800" b="1" dirty="0">
                <a:solidFill>
                  <a:schemeClr val="tx1">
                    <a:alpha val="70000"/>
                  </a:schemeClr>
                </a:solidFill>
              </a:rPr>
              <a:t>rules</a:t>
            </a:r>
            <a:endParaRPr lang="en-US" sz="2800" b="1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A5C6E3-4AB5-6542-8753-2896F599A18E}"/>
              </a:ext>
            </a:extLst>
          </p:cNvPr>
          <p:cNvSpPr txBox="1"/>
          <p:nvPr/>
        </p:nvSpPr>
        <p:spPr>
          <a:xfrm>
            <a:off x="843070" y="1530194"/>
            <a:ext cx="664494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2400" dirty="0"/>
              <a:t>Query</a:t>
            </a:r>
            <a:r>
              <a:rPr lang="zh-CN" altLang="en-US" sz="2400" dirty="0"/>
              <a:t> </a:t>
            </a:r>
            <a:r>
              <a:rPr lang="en-US" altLang="zh-CN" sz="2400" dirty="0"/>
              <a:t>set</a:t>
            </a:r>
            <a:r>
              <a:rPr lang="zh-CN" altLang="en-US" sz="2400" dirty="0"/>
              <a:t> </a:t>
            </a:r>
            <a:r>
              <a:rPr lang="en-US" altLang="zh-CN" sz="2400" b="1" i="1" dirty="0"/>
              <a:t>Q</a:t>
            </a:r>
            <a:r>
              <a:rPr lang="zh-CN" altLang="en-US" sz="2400" b="1" i="1" dirty="0"/>
              <a:t> </a:t>
            </a:r>
            <a:r>
              <a:rPr lang="en-US" altLang="zh-CN" sz="2400" b="1" i="1" dirty="0"/>
              <a:t>=</a:t>
            </a:r>
            <a:r>
              <a:rPr lang="zh-CN" altLang="en-US" sz="2400" b="1" i="1" dirty="0"/>
              <a:t> </a:t>
            </a:r>
            <a:r>
              <a:rPr lang="en-US" altLang="zh-CN" sz="2400" i="1" dirty="0"/>
              <a:t>{</a:t>
            </a:r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1</a:t>
            </a:r>
            <a:r>
              <a:rPr lang="en-US" altLang="zh-CN" sz="2400" dirty="0"/>
              <a:t>,</a:t>
            </a:r>
            <a:r>
              <a:rPr lang="zh-CN" altLang="en-US" sz="2400" b="1" i="1" dirty="0"/>
              <a:t> </a:t>
            </a:r>
            <a:r>
              <a:rPr lang="en-US" altLang="zh-CN" sz="2400" b="1" i="1" dirty="0"/>
              <a:t>q</a:t>
            </a:r>
            <a:r>
              <a:rPr lang="en-US" altLang="zh-CN" sz="2400" b="1" i="1" baseline="-25000" dirty="0"/>
              <a:t>2</a:t>
            </a:r>
            <a:r>
              <a:rPr lang="en-US" altLang="zh-CN" sz="2400" dirty="0"/>
              <a:t>,</a:t>
            </a:r>
            <a:r>
              <a:rPr lang="zh-CN" altLang="en-US" sz="2400" b="1" i="1" dirty="0"/>
              <a:t> </a:t>
            </a:r>
            <a:r>
              <a:rPr lang="en-US" altLang="zh-CN" sz="2400" i="1" dirty="0"/>
              <a:t>…}</a:t>
            </a:r>
            <a:r>
              <a:rPr lang="zh-CN" altLang="en-US" sz="2400" i="1" dirty="0"/>
              <a:t> </a:t>
            </a:r>
            <a:endParaRPr lang="en-US" altLang="zh-CN" sz="2400" i="1" dirty="0"/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EF84D0E2-B074-5B4B-AA2A-2C1FE63F7102}"/>
              </a:ext>
            </a:extLst>
          </p:cNvPr>
          <p:cNvSpPr/>
          <p:nvPr/>
        </p:nvSpPr>
        <p:spPr>
          <a:xfrm rot="18900000">
            <a:off x="4757894" y="1770909"/>
            <a:ext cx="280088" cy="9483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B6E1547-99F9-964A-AED6-125847D19776}"/>
              </a:ext>
            </a:extLst>
          </p:cNvPr>
          <p:cNvGrpSpPr/>
          <p:nvPr/>
        </p:nvGrpSpPr>
        <p:grpSpPr>
          <a:xfrm>
            <a:off x="2109012" y="3218717"/>
            <a:ext cx="1986680" cy="504160"/>
            <a:chOff x="2109012" y="3218717"/>
            <a:chExt cx="1986680" cy="504160"/>
          </a:xfrm>
        </p:grpSpPr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158376BA-6157-8C47-93C6-8839490A52ED}"/>
                </a:ext>
              </a:extLst>
            </p:cNvPr>
            <p:cNvSpPr/>
            <p:nvPr/>
          </p:nvSpPr>
          <p:spPr>
            <a:xfrm>
              <a:off x="2109012" y="3328428"/>
              <a:ext cx="280088" cy="32590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32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B95FFFC-16BA-424A-B85F-F40B996C0CBE}"/>
                </a:ext>
              </a:extLst>
            </p:cNvPr>
            <p:cNvSpPr txBox="1"/>
            <p:nvPr/>
          </p:nvSpPr>
          <p:spPr>
            <a:xfrm>
              <a:off x="2457680" y="3218717"/>
              <a:ext cx="16380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/>
                <a:t>    </a:t>
              </a:r>
              <a:r>
                <a:rPr lang="en-US" altLang="zh-CN" sz="2400" dirty="0"/>
                <a:t>code</a:t>
              </a:r>
              <a:endParaRPr lang="en-US" sz="2400" dirty="0"/>
            </a:p>
          </p:txBody>
        </p:sp>
        <p:pic>
          <p:nvPicPr>
            <p:cNvPr id="1028" name="Picture 4" descr="File:P4-programming-language-logo.png - Wikimedia Commons">
              <a:extLst>
                <a:ext uri="{FF2B5EF4-FFF2-40B4-BE49-F238E27FC236}">
                  <a16:creationId xmlns:a16="http://schemas.microsoft.com/office/drawing/2014/main" id="{8D4DFD2B-B492-5342-B601-1C01599856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742" y="3223465"/>
              <a:ext cx="499412" cy="499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FA56EA1-C133-A64B-853F-ECA8576FA44E}"/>
              </a:ext>
            </a:extLst>
          </p:cNvPr>
          <p:cNvSpPr txBox="1"/>
          <p:nvPr/>
        </p:nvSpPr>
        <p:spPr>
          <a:xfrm>
            <a:off x="2464264" y="6400775"/>
            <a:ext cx="3402553" cy="353302"/>
          </a:xfrm>
          <a:prstGeom prst="rect">
            <a:avLst/>
          </a:prstGeom>
          <a:noFill/>
        </p:spPr>
        <p:txBody>
          <a:bodyPr wrap="square" lIns="36000" tIns="0" rIns="3600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800" b="1" dirty="0">
                <a:solidFill>
                  <a:schemeClr val="tx1">
                    <a:alpha val="70000"/>
                  </a:schemeClr>
                </a:solidFill>
              </a:rPr>
              <a:t>Programmable</a:t>
            </a:r>
            <a:r>
              <a:rPr lang="zh-CN" altLang="en-US" sz="2800" b="1" dirty="0">
                <a:solidFill>
                  <a:schemeClr val="tx1">
                    <a:alpha val="70000"/>
                  </a:schemeClr>
                </a:solidFill>
              </a:rPr>
              <a:t> </a:t>
            </a:r>
            <a:r>
              <a:rPr lang="en-US" altLang="zh-CN" sz="2800" b="1" dirty="0">
                <a:solidFill>
                  <a:schemeClr val="tx1">
                    <a:alpha val="70000"/>
                  </a:schemeClr>
                </a:solidFill>
              </a:rPr>
              <a:t>Switch</a:t>
            </a:r>
            <a:endParaRPr lang="en-US" sz="2800" b="1" dirty="0">
              <a:solidFill>
                <a:schemeClr val="tx1">
                  <a:alpha val="70000"/>
                </a:schemeClr>
              </a:solidFill>
            </a:endParaRPr>
          </a:p>
        </p:txBody>
      </p:sp>
      <p:sp>
        <p:nvSpPr>
          <p:cNvPr id="67" name="Right Arrow 66">
            <a:extLst>
              <a:ext uri="{FF2B5EF4-FFF2-40B4-BE49-F238E27FC236}">
                <a16:creationId xmlns:a16="http://schemas.microsoft.com/office/drawing/2014/main" id="{A205D6E5-BBC0-6342-814B-20E1631EE4BB}"/>
              </a:ext>
            </a:extLst>
          </p:cNvPr>
          <p:cNvSpPr/>
          <p:nvPr/>
        </p:nvSpPr>
        <p:spPr>
          <a:xfrm>
            <a:off x="5623118" y="5409629"/>
            <a:ext cx="2234123" cy="515814"/>
          </a:xfrm>
          <a:prstGeom prst="rightArrow">
            <a:avLst>
              <a:gd name="adj1" fmla="val 50000"/>
              <a:gd name="adj2" fmla="val 105123"/>
            </a:avLst>
          </a:prstGeom>
          <a:solidFill>
            <a:schemeClr val="accent2">
              <a:lumMod val="75000"/>
              <a:alpha val="80000"/>
            </a:schemeClr>
          </a:solidFill>
          <a:ln w="508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8" name="Right Arrow 67">
            <a:extLst>
              <a:ext uri="{FF2B5EF4-FFF2-40B4-BE49-F238E27FC236}">
                <a16:creationId xmlns:a16="http://schemas.microsoft.com/office/drawing/2014/main" id="{71CDF5B6-B8AF-5845-99AC-72D78ABF3CDC}"/>
              </a:ext>
            </a:extLst>
          </p:cNvPr>
          <p:cNvSpPr/>
          <p:nvPr/>
        </p:nvSpPr>
        <p:spPr>
          <a:xfrm>
            <a:off x="231035" y="5409470"/>
            <a:ext cx="2444045" cy="515814"/>
          </a:xfrm>
          <a:prstGeom prst="rightArrow">
            <a:avLst>
              <a:gd name="adj1" fmla="val 50000"/>
              <a:gd name="adj2" fmla="val 105123"/>
            </a:avLst>
          </a:prstGeom>
          <a:solidFill>
            <a:schemeClr val="accent2">
              <a:lumMod val="75000"/>
              <a:alpha val="80000"/>
            </a:schemeClr>
          </a:solidFill>
          <a:ln w="5080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dirty="0">
                <a:solidFill>
                  <a:schemeClr val="bg1"/>
                </a:solidFill>
              </a:rPr>
              <a:t>Packets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2" name="Freeform 71">
            <a:extLst>
              <a:ext uri="{FF2B5EF4-FFF2-40B4-BE49-F238E27FC236}">
                <a16:creationId xmlns:a16="http://schemas.microsoft.com/office/drawing/2014/main" id="{6233A5A6-82CF-7443-800A-10ED2384D1E5}"/>
              </a:ext>
            </a:extLst>
          </p:cNvPr>
          <p:cNvSpPr/>
          <p:nvPr/>
        </p:nvSpPr>
        <p:spPr>
          <a:xfrm flipV="1">
            <a:off x="5540022" y="6051385"/>
            <a:ext cx="727820" cy="246634"/>
          </a:xfrm>
          <a:custGeom>
            <a:avLst/>
            <a:gdLst>
              <a:gd name="connsiteX0" fmla="*/ 0 w 1512000"/>
              <a:gd name="connsiteY0" fmla="*/ 172800 h 196750"/>
              <a:gd name="connsiteX1" fmla="*/ 943200 w 1512000"/>
              <a:gd name="connsiteY1" fmla="*/ 151200 h 196750"/>
              <a:gd name="connsiteX2" fmla="*/ 1202400 w 1512000"/>
              <a:gd name="connsiteY2" fmla="*/ 93600 h 196750"/>
              <a:gd name="connsiteX3" fmla="*/ 1267200 w 1512000"/>
              <a:gd name="connsiteY3" fmla="*/ 79200 h 196750"/>
              <a:gd name="connsiteX4" fmla="*/ 1440000 w 1512000"/>
              <a:gd name="connsiteY4" fmla="*/ 21600 h 196750"/>
              <a:gd name="connsiteX5" fmla="*/ 1476000 w 1512000"/>
              <a:gd name="connsiteY5" fmla="*/ 7200 h 196750"/>
              <a:gd name="connsiteX6" fmla="*/ 1512000 w 1512000"/>
              <a:gd name="connsiteY6" fmla="*/ 0 h 196750"/>
              <a:gd name="connsiteX0" fmla="*/ 0 w 1512000"/>
              <a:gd name="connsiteY0" fmla="*/ 172800 h 196750"/>
              <a:gd name="connsiteX1" fmla="*/ 943200 w 1512000"/>
              <a:gd name="connsiteY1" fmla="*/ 151200 h 196750"/>
              <a:gd name="connsiteX2" fmla="*/ 1202400 w 1512000"/>
              <a:gd name="connsiteY2" fmla="*/ 93600 h 196750"/>
              <a:gd name="connsiteX3" fmla="*/ 1440000 w 1512000"/>
              <a:gd name="connsiteY3" fmla="*/ 21600 h 196750"/>
              <a:gd name="connsiteX4" fmla="*/ 1476000 w 1512000"/>
              <a:gd name="connsiteY4" fmla="*/ 7200 h 196750"/>
              <a:gd name="connsiteX5" fmla="*/ 1512000 w 1512000"/>
              <a:gd name="connsiteY5" fmla="*/ 0 h 196750"/>
              <a:gd name="connsiteX0" fmla="*/ 0 w 1512000"/>
              <a:gd name="connsiteY0" fmla="*/ 172800 h 189641"/>
              <a:gd name="connsiteX1" fmla="*/ 943200 w 1512000"/>
              <a:gd name="connsiteY1" fmla="*/ 151200 h 189641"/>
              <a:gd name="connsiteX2" fmla="*/ 1440000 w 1512000"/>
              <a:gd name="connsiteY2" fmla="*/ 21600 h 189641"/>
              <a:gd name="connsiteX3" fmla="*/ 1476000 w 1512000"/>
              <a:gd name="connsiteY3" fmla="*/ 7200 h 189641"/>
              <a:gd name="connsiteX4" fmla="*/ 1512000 w 1512000"/>
              <a:gd name="connsiteY4" fmla="*/ 0 h 189641"/>
              <a:gd name="connsiteX0" fmla="*/ 0 w 1556379"/>
              <a:gd name="connsiteY0" fmla="*/ 172800 h 172800"/>
              <a:gd name="connsiteX1" fmla="*/ 1440000 w 1556379"/>
              <a:gd name="connsiteY1" fmla="*/ 21600 h 172800"/>
              <a:gd name="connsiteX2" fmla="*/ 1476000 w 1556379"/>
              <a:gd name="connsiteY2" fmla="*/ 7200 h 172800"/>
              <a:gd name="connsiteX3" fmla="*/ 1512000 w 1556379"/>
              <a:gd name="connsiteY3" fmla="*/ 0 h 172800"/>
              <a:gd name="connsiteX0" fmla="*/ 0 w 1680077"/>
              <a:gd name="connsiteY0" fmla="*/ 230400 h 230400"/>
              <a:gd name="connsiteX1" fmla="*/ 1555200 w 1680077"/>
              <a:gd name="connsiteY1" fmla="*/ 21600 h 230400"/>
              <a:gd name="connsiteX2" fmla="*/ 1591200 w 1680077"/>
              <a:gd name="connsiteY2" fmla="*/ 7200 h 230400"/>
              <a:gd name="connsiteX3" fmla="*/ 1627200 w 1680077"/>
              <a:gd name="connsiteY3" fmla="*/ 0 h 230400"/>
              <a:gd name="connsiteX0" fmla="*/ 0 w 1680077"/>
              <a:gd name="connsiteY0" fmla="*/ 230400 h 230400"/>
              <a:gd name="connsiteX1" fmla="*/ 1555200 w 1680077"/>
              <a:gd name="connsiteY1" fmla="*/ 21600 h 230400"/>
              <a:gd name="connsiteX2" fmla="*/ 1591200 w 1680077"/>
              <a:gd name="connsiteY2" fmla="*/ 7200 h 230400"/>
              <a:gd name="connsiteX3" fmla="*/ 1627200 w 1680077"/>
              <a:gd name="connsiteY3" fmla="*/ 0 h 230400"/>
              <a:gd name="connsiteX0" fmla="*/ 0 w 1680077"/>
              <a:gd name="connsiteY0" fmla="*/ 228917 h 228917"/>
              <a:gd name="connsiteX1" fmla="*/ 1555200 w 1680077"/>
              <a:gd name="connsiteY1" fmla="*/ 20117 h 228917"/>
              <a:gd name="connsiteX2" fmla="*/ 1591200 w 1680077"/>
              <a:gd name="connsiteY2" fmla="*/ 5717 h 228917"/>
              <a:gd name="connsiteX0" fmla="*/ 0 w 1555200"/>
              <a:gd name="connsiteY0" fmla="*/ 208800 h 208800"/>
              <a:gd name="connsiteX1" fmla="*/ 1555200 w 1555200"/>
              <a:gd name="connsiteY1" fmla="*/ 0 h 208800"/>
              <a:gd name="connsiteX0" fmla="*/ 0 w 1641600"/>
              <a:gd name="connsiteY0" fmla="*/ 302400 h 302400"/>
              <a:gd name="connsiteX1" fmla="*/ 1641600 w 1641600"/>
              <a:gd name="connsiteY1" fmla="*/ 0 h 302400"/>
              <a:gd name="connsiteX0" fmla="*/ 0 w 1641600"/>
              <a:gd name="connsiteY0" fmla="*/ 302400 h 302400"/>
              <a:gd name="connsiteX1" fmla="*/ 1641600 w 1641600"/>
              <a:gd name="connsiteY1" fmla="*/ 0 h 302400"/>
              <a:gd name="connsiteX0" fmla="*/ 0 w 1540800"/>
              <a:gd name="connsiteY0" fmla="*/ 208800 h 208800"/>
              <a:gd name="connsiteX1" fmla="*/ 1540800 w 1540800"/>
              <a:gd name="connsiteY1" fmla="*/ 0 h 208800"/>
              <a:gd name="connsiteX0" fmla="*/ 0 w 1620000"/>
              <a:gd name="connsiteY0" fmla="*/ 331200 h 331200"/>
              <a:gd name="connsiteX1" fmla="*/ 1620000 w 1620000"/>
              <a:gd name="connsiteY1" fmla="*/ 0 h 331200"/>
              <a:gd name="connsiteX0" fmla="*/ 0 w 1620000"/>
              <a:gd name="connsiteY0" fmla="*/ 331200 h 331200"/>
              <a:gd name="connsiteX1" fmla="*/ 1620000 w 1620000"/>
              <a:gd name="connsiteY1" fmla="*/ 0 h 331200"/>
              <a:gd name="connsiteX0" fmla="*/ 0 w 1620000"/>
              <a:gd name="connsiteY0" fmla="*/ 331200 h 331200"/>
              <a:gd name="connsiteX1" fmla="*/ 1620000 w 1620000"/>
              <a:gd name="connsiteY1" fmla="*/ 0 h 331200"/>
              <a:gd name="connsiteX0" fmla="*/ 0 w 1675890"/>
              <a:gd name="connsiteY0" fmla="*/ 316800 h 316800"/>
              <a:gd name="connsiteX1" fmla="*/ 1675890 w 1675890"/>
              <a:gd name="connsiteY1" fmla="*/ 0 h 316800"/>
              <a:gd name="connsiteX0" fmla="*/ 0 w 1675890"/>
              <a:gd name="connsiteY0" fmla="*/ 316800 h 316800"/>
              <a:gd name="connsiteX1" fmla="*/ 1675890 w 1675890"/>
              <a:gd name="connsiteY1" fmla="*/ 0 h 316800"/>
              <a:gd name="connsiteX0" fmla="*/ 0 w 1675890"/>
              <a:gd name="connsiteY0" fmla="*/ 316800 h 316800"/>
              <a:gd name="connsiteX1" fmla="*/ 1675890 w 1675890"/>
              <a:gd name="connsiteY1" fmla="*/ 0 h 316800"/>
              <a:gd name="connsiteX0" fmla="*/ 0 w 1694477"/>
              <a:gd name="connsiteY0" fmla="*/ 226591 h 226591"/>
              <a:gd name="connsiteX1" fmla="*/ 1694477 w 1694477"/>
              <a:gd name="connsiteY1" fmla="*/ 0 h 226591"/>
              <a:gd name="connsiteX0" fmla="*/ 0 w 1694477"/>
              <a:gd name="connsiteY0" fmla="*/ 229261 h 229261"/>
              <a:gd name="connsiteX1" fmla="*/ 1694477 w 1694477"/>
              <a:gd name="connsiteY1" fmla="*/ 2670 h 229261"/>
              <a:gd name="connsiteX0" fmla="*/ 0 w 1397079"/>
              <a:gd name="connsiteY0" fmla="*/ 352885 h 352885"/>
              <a:gd name="connsiteX1" fmla="*/ 1397079 w 1397079"/>
              <a:gd name="connsiteY1" fmla="*/ 0 h 35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7079" h="352885">
                <a:moveTo>
                  <a:pt x="0" y="352885"/>
                </a:moveTo>
                <a:cubicBezTo>
                  <a:pt x="575938" y="-52308"/>
                  <a:pt x="703837" y="97814"/>
                  <a:pt x="1397079" y="0"/>
                </a:cubicBezTo>
              </a:path>
            </a:pathLst>
          </a:custGeom>
          <a:noFill/>
          <a:ln w="50800">
            <a:solidFill>
              <a:srgbClr val="FF0000"/>
            </a:solidFill>
            <a:headEnd w="lg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DCF976E-26D3-8847-A676-1340E9EBD9D0}"/>
              </a:ext>
            </a:extLst>
          </p:cNvPr>
          <p:cNvSpPr txBox="1"/>
          <p:nvPr/>
        </p:nvSpPr>
        <p:spPr>
          <a:xfrm>
            <a:off x="5813515" y="6104765"/>
            <a:ext cx="1764575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/>
              <a:t>Alerts</a:t>
            </a:r>
            <a:endParaRPr lang="en-US" sz="24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626D605-803E-B0AC-C426-AEAC073B00E8}"/>
              </a:ext>
            </a:extLst>
          </p:cNvPr>
          <p:cNvSpPr/>
          <p:nvPr/>
        </p:nvSpPr>
        <p:spPr>
          <a:xfrm>
            <a:off x="2919674" y="5251627"/>
            <a:ext cx="2444045" cy="84770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2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/>
              <a:t>Coupon</a:t>
            </a:r>
            <a:r>
              <a:rPr lang="zh-CN" altLang="en-US" sz="2400" dirty="0"/>
              <a:t> </a:t>
            </a:r>
            <a:r>
              <a:rPr lang="en-US" altLang="zh-CN" sz="2400" dirty="0"/>
              <a:t>Bitmaps:</a:t>
            </a:r>
          </a:p>
          <a:p>
            <a:pPr algn="ctr">
              <a:lnSpc>
                <a:spcPct val="80000"/>
              </a:lnSpc>
            </a:pPr>
            <a:r>
              <a:rPr lang="en-US" altLang="zh-CN" sz="2400" dirty="0"/>
              <a:t>0000000000…</a:t>
            </a:r>
            <a:endParaRPr lang="en-US" sz="2400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F9A06F4-8495-0490-C7B4-EB9331A15C08}"/>
              </a:ext>
            </a:extLst>
          </p:cNvPr>
          <p:cNvSpPr/>
          <p:nvPr/>
        </p:nvSpPr>
        <p:spPr>
          <a:xfrm>
            <a:off x="2911716" y="5257060"/>
            <a:ext cx="2444045" cy="84770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36000" rIns="72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/>
              <a:t>Coupon</a:t>
            </a:r>
            <a:r>
              <a:rPr lang="zh-CN" altLang="en-US" sz="2400" dirty="0"/>
              <a:t> </a:t>
            </a:r>
            <a:r>
              <a:rPr lang="en-US" altLang="zh-CN" sz="2400" dirty="0"/>
              <a:t>Bitmaps:</a:t>
            </a:r>
          </a:p>
          <a:p>
            <a:pPr algn="ctr">
              <a:lnSpc>
                <a:spcPct val="80000"/>
              </a:lnSpc>
            </a:pPr>
            <a:r>
              <a:rPr lang="en-US" altLang="zh-CN" sz="2400" dirty="0"/>
              <a:t>0110111101…</a:t>
            </a:r>
            <a:endParaRPr lang="en-US" sz="2400" dirty="0"/>
          </a:p>
        </p:txBody>
      </p:sp>
      <p:sp>
        <p:nvSpPr>
          <p:cNvPr id="69" name="Cube 68">
            <a:extLst>
              <a:ext uri="{FF2B5EF4-FFF2-40B4-BE49-F238E27FC236}">
                <a16:creationId xmlns:a16="http://schemas.microsoft.com/office/drawing/2014/main" id="{434C598B-92B3-5F42-928C-012A00F5A7AD}"/>
              </a:ext>
            </a:extLst>
          </p:cNvPr>
          <p:cNvSpPr/>
          <p:nvPr/>
        </p:nvSpPr>
        <p:spPr>
          <a:xfrm>
            <a:off x="2131793" y="5455708"/>
            <a:ext cx="378363" cy="423337"/>
          </a:xfrm>
          <a:prstGeom prst="cube">
            <a:avLst>
              <a:gd name="adj" fmla="val 2929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0" name="Cube 69">
            <a:extLst>
              <a:ext uri="{FF2B5EF4-FFF2-40B4-BE49-F238E27FC236}">
                <a16:creationId xmlns:a16="http://schemas.microsoft.com/office/drawing/2014/main" id="{9E11BD68-7731-BE42-906D-97F17CD109FA}"/>
              </a:ext>
            </a:extLst>
          </p:cNvPr>
          <p:cNvSpPr/>
          <p:nvPr/>
        </p:nvSpPr>
        <p:spPr>
          <a:xfrm>
            <a:off x="1724003" y="5460251"/>
            <a:ext cx="378363" cy="423337"/>
          </a:xfrm>
          <a:prstGeom prst="cube">
            <a:avLst>
              <a:gd name="adj" fmla="val 2929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28313C-F45F-0B4D-AB0B-36C2F7CEA9B1}"/>
              </a:ext>
            </a:extLst>
          </p:cNvPr>
          <p:cNvSpPr txBox="1"/>
          <p:nvPr/>
        </p:nvSpPr>
        <p:spPr>
          <a:xfrm>
            <a:off x="354686" y="1864537"/>
            <a:ext cx="316786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2400" dirty="0"/>
              <a:t>Header</a:t>
            </a:r>
            <a:r>
              <a:rPr lang="zh-CN" altLang="en-US" sz="2400" dirty="0"/>
              <a:t> </a:t>
            </a:r>
            <a:r>
              <a:rPr lang="en-US" altLang="zh-CN" sz="2400" dirty="0"/>
              <a:t>field</a:t>
            </a:r>
            <a:r>
              <a:rPr lang="zh-CN" altLang="en-US" sz="2400" dirty="0"/>
              <a:t> </a:t>
            </a:r>
            <a:r>
              <a:rPr lang="en-US" altLang="zh-CN" sz="2400" dirty="0"/>
              <a:t>names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12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0.43399 1.11111E-6 " pathEditMode="relative" rAng="0" ptsTypes="AA">
                                      <p:cBhvr>
                                        <p:cTn id="9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43399 -3.33333E-6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A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 animBg="1"/>
      <p:bldP spid="14" grpId="0" animBg="1"/>
      <p:bldP spid="20" grpId="0" animBg="1"/>
      <p:bldP spid="27" grpId="0" animBg="1"/>
      <p:bldP spid="28" grpId="0" animBg="1"/>
      <p:bldP spid="29" grpId="0" animBg="1"/>
      <p:bldP spid="30" grpId="0" animBg="1"/>
      <p:bldP spid="30" grpId="1" animBg="1"/>
      <p:bldP spid="31" grpId="0"/>
      <p:bldP spid="36" grpId="0" animBg="1"/>
      <p:bldP spid="36" grpId="1" animBg="1"/>
      <p:bldP spid="67" grpId="0" animBg="1"/>
      <p:bldP spid="68" grpId="0" animBg="1"/>
      <p:bldP spid="72" grpId="0" animBg="1"/>
      <p:bldP spid="73" grpId="0"/>
      <p:bldP spid="10" grpId="0" animBg="1"/>
      <p:bldP spid="15" grpId="0" animBg="1"/>
      <p:bldP spid="69" grpId="0" animBg="1"/>
      <p:bldP spid="69" grpId="1" animBg="1"/>
      <p:bldP spid="70" grpId="0" animBg="1"/>
      <p:bldP spid="70" grpId="1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28F5EF-7A2A-5149-993D-FDE31DDD54CF}"/>
              </a:ext>
            </a:extLst>
          </p:cNvPr>
          <p:cNvSpPr/>
          <p:nvPr/>
        </p:nvSpPr>
        <p:spPr>
          <a:xfrm>
            <a:off x="0" y="0"/>
            <a:ext cx="12192000" cy="15621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68F19-CE65-1642-A8BB-5D537D3E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Evaluation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highlights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C60CA-F408-9142-A273-6BF0485BF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476460" cy="45307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dirty="0">
                <a:solidFill>
                  <a:schemeClr val="accent1"/>
                </a:solidFill>
              </a:rPr>
              <a:t>How </a:t>
            </a:r>
            <a:r>
              <a:rPr lang="en-US" altLang="zh-CN" dirty="0">
                <a:solidFill>
                  <a:schemeClr val="accent1"/>
                </a:solidFill>
              </a:rPr>
              <a:t>efficient</a:t>
            </a:r>
            <a:r>
              <a:rPr lang="en-US" dirty="0">
                <a:solidFill>
                  <a:schemeClr val="accent1"/>
                </a:solidFill>
              </a:rPr>
              <a:t> is </a:t>
            </a:r>
            <a:r>
              <a:rPr lang="en-US" dirty="0" err="1">
                <a:solidFill>
                  <a:schemeClr val="accent1"/>
                </a:solidFill>
              </a:rPr>
              <a:t>BeauCoup</a:t>
            </a:r>
            <a:r>
              <a:rPr lang="en-US" dirty="0">
                <a:solidFill>
                  <a:schemeClr val="accent1"/>
                </a:solidFill>
              </a:rPr>
              <a:t>?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dirty="0"/>
              <a:t>uses </a:t>
            </a:r>
            <a:r>
              <a:rPr lang="en-US" b="1" dirty="0"/>
              <a:t>4x~10x fewer memory access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state-of-the-art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achieve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accuracy.</a:t>
            </a:r>
            <a:br>
              <a:rPr lang="en-US" altLang="zh-CN" dirty="0"/>
            </a:br>
            <a:endParaRPr lang="en-US" altLang="zh-CN" dirty="0"/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altLang="zh-CN" dirty="0">
                <a:solidFill>
                  <a:schemeClr val="accent1"/>
                </a:solidFill>
              </a:rPr>
              <a:t>What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about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>
                <a:solidFill>
                  <a:schemeClr val="accent1"/>
                </a:solidFill>
              </a:rPr>
              <a:t>fairness</a:t>
            </a:r>
            <a:r>
              <a:rPr lang="en-US" dirty="0">
                <a:solidFill>
                  <a:schemeClr val="accent1"/>
                </a:solidFill>
              </a:rPr>
              <a:t>?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altLang="zh-CN" dirty="0"/>
              <a:t>Equalized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same-threshold</a:t>
            </a:r>
            <a:r>
              <a:rPr lang="zh-CN" altLang="en-US" dirty="0"/>
              <a:t> </a:t>
            </a:r>
            <a:r>
              <a:rPr lang="en-US" altLang="zh-CN" dirty="0"/>
              <a:t>queries.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02538-224C-464A-8E63-7D381FDF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0855AC3-BC20-0D45-8777-5692AB49C5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1337" y="4048246"/>
            <a:ext cx="8429262" cy="28097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80F175-BA79-E946-A8E7-CD89D5C55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metric:</a:t>
            </a:r>
            <a:r>
              <a:rPr lang="zh-CN" altLang="en-US" dirty="0"/>
              <a:t> </a:t>
            </a:r>
            <a:r>
              <a:rPr lang="en-US" altLang="zh-CN" i="1" dirty="0"/>
              <a:t>Mean</a:t>
            </a:r>
            <a:r>
              <a:rPr lang="zh-CN" altLang="en-US" i="1" dirty="0"/>
              <a:t> </a:t>
            </a:r>
            <a:r>
              <a:rPr lang="en-US" altLang="zh-CN" i="1" dirty="0"/>
              <a:t>Relative</a:t>
            </a:r>
            <a:r>
              <a:rPr lang="zh-CN" altLang="en-US" i="1" dirty="0"/>
              <a:t> </a:t>
            </a:r>
            <a:r>
              <a:rPr lang="en-US" altLang="zh-CN" i="1" dirty="0"/>
              <a:t>Error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F0204-0971-5A4F-BAB0-61C492E42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35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788B00-FDFE-EA46-8B7C-E452395E9969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471" y="1518642"/>
            <a:ext cx="8429263" cy="280975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4ED59FE-CBE5-DC4D-8331-3F0540E853DC}"/>
              </a:ext>
            </a:extLst>
          </p:cNvPr>
          <p:cNvCxnSpPr>
            <a:cxnSpLocks/>
          </p:cNvCxnSpPr>
          <p:nvPr/>
        </p:nvCxnSpPr>
        <p:spPr>
          <a:xfrm>
            <a:off x="4056105" y="1597306"/>
            <a:ext cx="1" cy="526069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B9B8AE3-B820-2D48-808C-45F05EE61F42}"/>
              </a:ext>
            </a:extLst>
          </p:cNvPr>
          <p:cNvSpPr txBox="1"/>
          <p:nvPr/>
        </p:nvSpPr>
        <p:spPr>
          <a:xfrm>
            <a:off x="4056105" y="1440706"/>
            <a:ext cx="177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</a:rPr>
              <a:t>Threshold</a:t>
            </a:r>
          </a:p>
        </p:txBody>
      </p:sp>
      <p:sp>
        <p:nvSpPr>
          <p:cNvPr id="23" name="Left-Right Arrow 22">
            <a:extLst>
              <a:ext uri="{FF2B5EF4-FFF2-40B4-BE49-F238E27FC236}">
                <a16:creationId xmlns:a16="http://schemas.microsoft.com/office/drawing/2014/main" id="{922EEC1D-232E-0640-8F0F-E6BE910AD1D9}"/>
              </a:ext>
            </a:extLst>
          </p:cNvPr>
          <p:cNvSpPr/>
          <p:nvPr/>
        </p:nvSpPr>
        <p:spPr>
          <a:xfrm>
            <a:off x="3174274" y="3405088"/>
            <a:ext cx="1567543" cy="510139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600" dirty="0"/>
              <a:t>Wider</a:t>
            </a:r>
            <a:endParaRPr lang="en-US" sz="1600" dirty="0"/>
          </a:p>
        </p:txBody>
      </p:sp>
      <p:sp>
        <p:nvSpPr>
          <p:cNvPr id="24" name="Left-Right Arrow 23">
            <a:extLst>
              <a:ext uri="{FF2B5EF4-FFF2-40B4-BE49-F238E27FC236}">
                <a16:creationId xmlns:a16="http://schemas.microsoft.com/office/drawing/2014/main" id="{6E791FCB-67BE-6542-8E1A-0F3A5994756A}"/>
              </a:ext>
            </a:extLst>
          </p:cNvPr>
          <p:cNvSpPr/>
          <p:nvPr/>
        </p:nvSpPr>
        <p:spPr>
          <a:xfrm>
            <a:off x="3615277" y="5884256"/>
            <a:ext cx="933907" cy="510139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altLang="zh-CN" sz="1600" dirty="0"/>
              <a:t>Narrow</a:t>
            </a:r>
            <a:endParaRPr lang="en-US" sz="1600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71D582-22CD-FB4A-A35B-D6243DD04F33}"/>
              </a:ext>
            </a:extLst>
          </p:cNvPr>
          <p:cNvCxnSpPr/>
          <p:nvPr/>
        </p:nvCxnSpPr>
        <p:spPr>
          <a:xfrm>
            <a:off x="731520" y="4206240"/>
            <a:ext cx="7576457" cy="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5F2B466-386D-004A-A5D6-9CCFCEEF0481}"/>
              </a:ext>
            </a:extLst>
          </p:cNvPr>
          <p:cNvSpPr txBox="1"/>
          <p:nvPr/>
        </p:nvSpPr>
        <p:spPr>
          <a:xfrm>
            <a:off x="8366462" y="3995630"/>
            <a:ext cx="2987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x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=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Actual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#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of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>
                <a:solidFill>
                  <a:schemeClr val="accent1"/>
                </a:solidFill>
              </a:rPr>
              <a:t>distinct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8DB6ED0-5004-4A42-9298-29EA95E98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3125" y="4735286"/>
            <a:ext cx="4208876" cy="1856755"/>
          </a:xfrm>
        </p:spPr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altLang="zh-CN" b="1" i="1" dirty="0"/>
              <a:t>Error</a:t>
            </a:r>
            <a:r>
              <a:rPr lang="en-US" altLang="zh-CN" dirty="0"/>
              <a:t>=|</a:t>
            </a:r>
            <a:r>
              <a:rPr lang="en-US" altLang="zh-CN" dirty="0">
                <a:solidFill>
                  <a:schemeClr val="accent1"/>
                </a:solidFill>
              </a:rPr>
              <a:t>x</a:t>
            </a:r>
            <a:r>
              <a:rPr lang="zh-CN" altLang="en-US" dirty="0">
                <a:solidFill>
                  <a:schemeClr val="accent1"/>
                </a:solidFill>
              </a:rPr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F0"/>
                </a:solidFill>
              </a:rPr>
              <a:t>Threshold</a:t>
            </a:r>
            <a:r>
              <a:rPr lang="en-US" altLang="zh-CN" dirty="0"/>
              <a:t>|</a:t>
            </a:r>
            <a:endParaRPr lang="en-US" dirty="0"/>
          </a:p>
          <a:p>
            <a:pPr>
              <a:spcBef>
                <a:spcPts val="2000"/>
              </a:spcBef>
            </a:pPr>
            <a:r>
              <a:rPr lang="en-US" altLang="zh-CN" dirty="0"/>
              <a:t>Normalized</a:t>
            </a:r>
            <a:r>
              <a:rPr lang="zh-CN" altLang="en-US" dirty="0"/>
              <a:t> </a:t>
            </a:r>
            <a:r>
              <a:rPr lang="en-US" altLang="zh-CN" dirty="0"/>
              <a:t>Metric:</a:t>
            </a:r>
            <a:br>
              <a:rPr lang="en-US" altLang="zh-CN" i="1" dirty="0"/>
            </a:br>
            <a:r>
              <a:rPr lang="en-US" altLang="zh-CN" b="1" i="1" dirty="0"/>
              <a:t>MRE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b="1" i="1" dirty="0"/>
              <a:t>Error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rgbClr val="00B0F0"/>
                </a:solidFill>
              </a:rPr>
              <a:t>Threshold</a:t>
            </a:r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EFFAEFF-67D6-4D48-8993-DAFB38095501}"/>
              </a:ext>
            </a:extLst>
          </p:cNvPr>
          <p:cNvCxnSpPr>
            <a:cxnSpLocks/>
          </p:cNvCxnSpPr>
          <p:nvPr/>
        </p:nvCxnSpPr>
        <p:spPr>
          <a:xfrm>
            <a:off x="9223307" y="5832780"/>
            <a:ext cx="79729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F0B5CC2-2239-1B65-71F1-C6DA0D08E43A}"/>
              </a:ext>
            </a:extLst>
          </p:cNvPr>
          <p:cNvSpPr txBox="1"/>
          <p:nvPr/>
        </p:nvSpPr>
        <p:spPr>
          <a:xfrm>
            <a:off x="4461954" y="4358070"/>
            <a:ext cx="3393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A</a:t>
            </a:r>
            <a:r>
              <a:rPr lang="zh-CN" altLang="en-US" sz="2200" dirty="0"/>
              <a:t> </a:t>
            </a:r>
            <a:r>
              <a:rPr lang="en-US" altLang="zh-CN" sz="2200" dirty="0"/>
              <a:t>“better”</a:t>
            </a:r>
            <a:r>
              <a:rPr lang="zh-CN" altLang="en-US" sz="2200" dirty="0"/>
              <a:t> </a:t>
            </a:r>
            <a:r>
              <a:rPr lang="en-US" altLang="zh-CN" sz="2200" dirty="0"/>
              <a:t>coupon</a:t>
            </a:r>
            <a:r>
              <a:rPr lang="zh-CN" altLang="en-US" sz="2200" dirty="0"/>
              <a:t> </a:t>
            </a:r>
            <a:r>
              <a:rPr lang="en-US" altLang="zh-CN" sz="2200" dirty="0"/>
              <a:t>collector,</a:t>
            </a:r>
            <a:r>
              <a:rPr lang="zh-CN" altLang="en-US" sz="2200" dirty="0"/>
              <a:t> </a:t>
            </a:r>
            <a:r>
              <a:rPr lang="en-US" altLang="zh-CN" sz="2200" dirty="0"/>
              <a:t>with</a:t>
            </a:r>
            <a:r>
              <a:rPr lang="zh-CN" altLang="en-US" sz="2200" dirty="0"/>
              <a:t> </a:t>
            </a:r>
            <a:r>
              <a:rPr lang="en-US" altLang="zh-CN" sz="2200" dirty="0"/>
              <a:t>narrower</a:t>
            </a:r>
            <a:r>
              <a:rPr lang="zh-CN" altLang="en-US" sz="2200" dirty="0"/>
              <a:t> </a:t>
            </a:r>
            <a:r>
              <a:rPr lang="en-US" altLang="zh-CN" sz="2200" dirty="0"/>
              <a:t>distribution</a:t>
            </a:r>
            <a:endParaRPr lang="en-US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09FDAC-7D1F-728F-F607-6E4AD224C3E5}"/>
              </a:ext>
            </a:extLst>
          </p:cNvPr>
          <p:cNvSpPr txBox="1"/>
          <p:nvPr/>
        </p:nvSpPr>
        <p:spPr>
          <a:xfrm>
            <a:off x="4461953" y="1868233"/>
            <a:ext cx="33933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/>
              <a:t>Lower</a:t>
            </a:r>
            <a:r>
              <a:rPr lang="zh-CN" altLang="en-US" sz="2200" dirty="0"/>
              <a:t> </a:t>
            </a:r>
            <a:r>
              <a:rPr lang="en-US" altLang="zh-CN" sz="2200" dirty="0"/>
              <a:t>accuracy</a:t>
            </a:r>
            <a:r>
              <a:rPr lang="zh-CN" altLang="en-US" sz="2200" dirty="0"/>
              <a:t> </a:t>
            </a:r>
            <a:r>
              <a:rPr lang="en-US" altLang="zh-CN" sz="2200" dirty="0"/>
              <a:t>(higher</a:t>
            </a:r>
            <a:r>
              <a:rPr lang="zh-CN" altLang="en-US" sz="2200" dirty="0"/>
              <a:t> </a:t>
            </a:r>
            <a:r>
              <a:rPr lang="en-US" altLang="zh-CN" sz="2200" dirty="0"/>
              <a:t>error</a:t>
            </a:r>
            <a:r>
              <a:rPr lang="zh-CN" altLang="en-US" sz="2200" dirty="0"/>
              <a:t> </a:t>
            </a:r>
            <a:r>
              <a:rPr lang="en-US" altLang="zh-CN" sz="2200" dirty="0"/>
              <a:t>in</a:t>
            </a:r>
            <a:r>
              <a:rPr lang="zh-CN" altLang="en-US" sz="2200" dirty="0"/>
              <a:t> </a:t>
            </a:r>
            <a:r>
              <a:rPr lang="en-US" altLang="zh-CN" sz="2200" dirty="0"/>
              <a:t>when</a:t>
            </a:r>
            <a:r>
              <a:rPr lang="zh-CN" altLang="en-US" sz="2200" dirty="0"/>
              <a:t> </a:t>
            </a:r>
            <a:r>
              <a:rPr lang="en-US" altLang="zh-CN" sz="2200" dirty="0"/>
              <a:t>to</a:t>
            </a:r>
            <a:r>
              <a:rPr lang="zh-CN" altLang="en-US" sz="2200" dirty="0"/>
              <a:t> </a:t>
            </a:r>
            <a:r>
              <a:rPr lang="en-US" altLang="zh-CN" sz="2200" dirty="0"/>
              <a:t>activate)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8774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D97EB68-A85A-D14D-806A-34202B3C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" y="1400373"/>
            <a:ext cx="8376283" cy="52351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C5087B-2487-EB40-81B9-92FAFAA9B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Evaluation:</a:t>
            </a:r>
            <a:r>
              <a:rPr lang="zh-CN" altLang="en-US" dirty="0"/>
              <a:t> </a:t>
            </a:r>
            <a:r>
              <a:rPr lang="en-US" altLang="zh-CN" dirty="0"/>
              <a:t>accuracy / mem access tradeoff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773DA6-E02E-CB4C-9C56-20430949D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0" y="1400374"/>
            <a:ext cx="8376283" cy="523517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17221A9-EB89-5949-9376-4C6494BCF0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05" t="21923" r="63809" b="72723"/>
          <a:stretch/>
        </p:blipFill>
        <p:spPr>
          <a:xfrm>
            <a:off x="8094101" y="4055162"/>
            <a:ext cx="1394233" cy="697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4D92B1-60AD-4846-B8EB-7D7DA72429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05" t="5579" r="63809" b="90883"/>
          <a:stretch/>
        </p:blipFill>
        <p:spPr>
          <a:xfrm>
            <a:off x="8094102" y="3594005"/>
            <a:ext cx="1394233" cy="46115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A2BD45-CAB6-AB45-9848-7D90BEDB2A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05" t="10827" r="63809" b="84721"/>
          <a:stretch/>
        </p:blipFill>
        <p:spPr>
          <a:xfrm>
            <a:off x="8104902" y="2441735"/>
            <a:ext cx="1394233" cy="5802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2BBEED-9CF7-144E-8412-FB7D448009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05" t="16827" r="63809" b="79686"/>
          <a:stretch/>
        </p:blipFill>
        <p:spPr>
          <a:xfrm>
            <a:off x="8104902" y="3002616"/>
            <a:ext cx="1394233" cy="45449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0A260C6-E828-E841-9CCF-B862EFFABD0E}"/>
              </a:ext>
            </a:extLst>
          </p:cNvPr>
          <p:cNvSpPr txBox="1"/>
          <p:nvPr/>
        </p:nvSpPr>
        <p:spPr>
          <a:xfrm>
            <a:off x="9268431" y="2382051"/>
            <a:ext cx="3110173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/>
              <a:t>NitroSketch-Univmon</a:t>
            </a:r>
            <a:r>
              <a:rPr lang="en-US" altLang="zh-CN" sz="2400" baseline="30000" dirty="0"/>
              <a:t>1</a:t>
            </a:r>
          </a:p>
          <a:p>
            <a:pPr>
              <a:lnSpc>
                <a:spcPct val="150000"/>
              </a:lnSpc>
            </a:pPr>
            <a:r>
              <a:rPr lang="en-US" altLang="zh-CN" sz="2400" dirty="0" err="1"/>
              <a:t>BeauCoup</a:t>
            </a:r>
            <a:endParaRPr lang="en-US" altLang="zh-CN" sz="2400" dirty="0"/>
          </a:p>
          <a:p>
            <a:pPr>
              <a:lnSpc>
                <a:spcPct val="150000"/>
              </a:lnSpc>
            </a:pPr>
            <a:r>
              <a:rPr lang="en-US" altLang="zh-CN" sz="2400" dirty="0"/>
              <a:t>Sampling</a:t>
            </a:r>
            <a:r>
              <a:rPr lang="en-US" altLang="zh-CN" sz="2400" baseline="30000" dirty="0"/>
              <a:t>2</a:t>
            </a:r>
          </a:p>
          <a:p>
            <a:pPr>
              <a:lnSpc>
                <a:spcPct val="150000"/>
              </a:lnSpc>
            </a:pPr>
            <a:r>
              <a:rPr lang="en-US" altLang="zh-CN" sz="2400" dirty="0" err="1"/>
              <a:t>HyperLogLog</a:t>
            </a:r>
            <a:endParaRPr lang="en-US" altLang="zh-CN" sz="2400" dirty="0"/>
          </a:p>
        </p:txBody>
      </p:sp>
      <p:sp>
        <p:nvSpPr>
          <p:cNvPr id="34" name="Left Arrow 33">
            <a:extLst>
              <a:ext uri="{FF2B5EF4-FFF2-40B4-BE49-F238E27FC236}">
                <a16:creationId xmlns:a16="http://schemas.microsoft.com/office/drawing/2014/main" id="{E2F645A3-E9F0-AD4A-95E2-F7B249F08771}"/>
              </a:ext>
            </a:extLst>
          </p:cNvPr>
          <p:cNvSpPr/>
          <p:nvPr/>
        </p:nvSpPr>
        <p:spPr>
          <a:xfrm>
            <a:off x="489171" y="5914972"/>
            <a:ext cx="1391302" cy="37407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Stricter</a:t>
            </a:r>
            <a:endParaRPr lang="en-US" dirty="0"/>
          </a:p>
        </p:txBody>
      </p:sp>
      <p:sp>
        <p:nvSpPr>
          <p:cNvPr id="35" name="Left Arrow 34">
            <a:extLst>
              <a:ext uri="{FF2B5EF4-FFF2-40B4-BE49-F238E27FC236}">
                <a16:creationId xmlns:a16="http://schemas.microsoft.com/office/drawing/2014/main" id="{5BE7DC4D-6032-2D40-91C5-FEF0AF1AFE9F}"/>
              </a:ext>
            </a:extLst>
          </p:cNvPr>
          <p:cNvSpPr/>
          <p:nvPr/>
        </p:nvSpPr>
        <p:spPr>
          <a:xfrm rot="16200000">
            <a:off x="-86376" y="5346596"/>
            <a:ext cx="1021103" cy="37407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Better</a:t>
            </a:r>
            <a:endParaRPr lang="en-US" dirty="0"/>
          </a:p>
        </p:txBody>
      </p:sp>
      <p:sp>
        <p:nvSpPr>
          <p:cNvPr id="36" name="Left Arrow 35">
            <a:extLst>
              <a:ext uri="{FF2B5EF4-FFF2-40B4-BE49-F238E27FC236}">
                <a16:creationId xmlns:a16="http://schemas.microsoft.com/office/drawing/2014/main" id="{8B4A0A8F-50DC-B146-AE13-2D4A8DDF97CD}"/>
              </a:ext>
            </a:extLst>
          </p:cNvPr>
          <p:cNvSpPr/>
          <p:nvPr/>
        </p:nvSpPr>
        <p:spPr>
          <a:xfrm rot="18900000">
            <a:off x="1430553" y="4811153"/>
            <a:ext cx="1013497" cy="630774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Better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470C3-4435-4F49-B88E-D8832471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36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BF187-F77B-2748-8EF3-8F5A8002210E}"/>
              </a:ext>
            </a:extLst>
          </p:cNvPr>
          <p:cNvSpPr txBox="1"/>
          <p:nvPr/>
        </p:nvSpPr>
        <p:spPr>
          <a:xfrm>
            <a:off x="8411964" y="5093288"/>
            <a:ext cx="3799088" cy="108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1600" baseline="30000" dirty="0"/>
              <a:t>1</a:t>
            </a:r>
            <a:r>
              <a:rPr lang="en-US" sz="1600" i="1" dirty="0"/>
              <a:t>NitroSketch: Robust and General Sketch-based Monitoring</a:t>
            </a:r>
            <a:r>
              <a:rPr lang="zh-CN" altLang="en-US" sz="1600" i="1" dirty="0"/>
              <a:t> </a:t>
            </a:r>
            <a:r>
              <a:rPr lang="en-US" sz="1600" i="1" dirty="0"/>
              <a:t>in Software Switches</a:t>
            </a:r>
            <a:r>
              <a:rPr lang="en-US" altLang="zh-CN" sz="1600" i="1" dirty="0"/>
              <a:t>.</a:t>
            </a:r>
            <a:r>
              <a:rPr lang="zh-CN" altLang="en-US" sz="1600" i="1" dirty="0"/>
              <a:t> </a:t>
            </a:r>
            <a:br>
              <a:rPr lang="en-US" altLang="zh-CN" sz="1600" i="1" dirty="0"/>
            </a:br>
            <a:r>
              <a:rPr lang="en-US" altLang="zh-CN" sz="1600" dirty="0"/>
              <a:t>Liu</a:t>
            </a:r>
            <a:r>
              <a:rPr lang="zh-CN" altLang="en-US" sz="1600" dirty="0"/>
              <a:t> </a:t>
            </a:r>
            <a:r>
              <a:rPr lang="en-US" altLang="zh-CN" sz="1600" dirty="0"/>
              <a:t>et</a:t>
            </a:r>
            <a:r>
              <a:rPr lang="zh-CN" altLang="en-US" sz="1600" dirty="0"/>
              <a:t> </a:t>
            </a:r>
            <a:r>
              <a:rPr lang="en-US" altLang="zh-CN" sz="1600" dirty="0"/>
              <a:t>al.,</a:t>
            </a:r>
            <a:r>
              <a:rPr lang="zh-CN" altLang="en-US" sz="1600" dirty="0"/>
              <a:t> </a:t>
            </a:r>
            <a:r>
              <a:rPr lang="en-US" altLang="zh-CN" sz="1600" dirty="0"/>
              <a:t>SIGCOMM</a:t>
            </a:r>
            <a:r>
              <a:rPr lang="zh-CN" altLang="en-US" sz="1600" dirty="0"/>
              <a:t> </a:t>
            </a:r>
            <a:r>
              <a:rPr lang="en-US" altLang="zh-CN" sz="1600" dirty="0"/>
              <a:t>2019</a:t>
            </a:r>
          </a:p>
          <a:p>
            <a:pPr>
              <a:lnSpc>
                <a:spcPct val="80000"/>
              </a:lnSpc>
            </a:pPr>
            <a:r>
              <a:rPr lang="en-US" altLang="zh-CN" sz="1600" baseline="30000" dirty="0"/>
              <a:t>2</a:t>
            </a:r>
            <a:r>
              <a:rPr lang="en-US" sz="1600" i="1" dirty="0"/>
              <a:t>On estimating the number of flows</a:t>
            </a:r>
            <a:r>
              <a:rPr lang="en-US" altLang="zh-CN" sz="1600" i="1" dirty="0"/>
              <a:t>.</a:t>
            </a:r>
            <a:r>
              <a:rPr lang="zh-CN" altLang="en-US" sz="1600" i="1" dirty="0"/>
              <a:t> </a:t>
            </a:r>
            <a:r>
              <a:rPr lang="en-US" altLang="zh-CN" sz="1600" dirty="0" err="1"/>
              <a:t>Spang</a:t>
            </a:r>
            <a:r>
              <a:rPr lang="zh-CN" altLang="en-US" sz="1600" dirty="0"/>
              <a:t> </a:t>
            </a:r>
            <a:r>
              <a:rPr lang="en-US" altLang="zh-CN" sz="1600" dirty="0"/>
              <a:t>&amp;</a:t>
            </a:r>
            <a:r>
              <a:rPr lang="zh-CN" altLang="en-US" sz="1600" dirty="0"/>
              <a:t> </a:t>
            </a:r>
            <a:r>
              <a:rPr lang="en-US" altLang="zh-CN" sz="1600" dirty="0"/>
              <a:t>McKeown,</a:t>
            </a:r>
            <a:r>
              <a:rPr lang="zh-CN" altLang="en-US" sz="1600" dirty="0"/>
              <a:t> </a:t>
            </a:r>
            <a:r>
              <a:rPr lang="en-US" altLang="zh-CN" sz="1600" dirty="0"/>
              <a:t>Buffer</a:t>
            </a:r>
            <a:r>
              <a:rPr lang="zh-CN" altLang="en-US" sz="1600" dirty="0"/>
              <a:t> </a:t>
            </a:r>
            <a:r>
              <a:rPr lang="en-US" altLang="zh-CN" sz="1600" dirty="0"/>
              <a:t>Sizing</a:t>
            </a:r>
            <a:r>
              <a:rPr lang="zh-CN" altLang="en-US" sz="1600" dirty="0"/>
              <a:t> </a:t>
            </a:r>
            <a:r>
              <a:rPr lang="en-US" altLang="zh-CN" sz="1600" dirty="0"/>
              <a:t>Workshop</a:t>
            </a:r>
            <a:r>
              <a:rPr lang="zh-CN" altLang="en-US" sz="1600" dirty="0"/>
              <a:t> </a:t>
            </a:r>
            <a:r>
              <a:rPr lang="en-US" altLang="zh-CN" sz="1600" dirty="0"/>
              <a:t>2019</a:t>
            </a:r>
            <a:endParaRPr lang="en-US" sz="16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79B5FE6-1CC9-8381-0A86-10C05593A3EF}"/>
              </a:ext>
            </a:extLst>
          </p:cNvPr>
          <p:cNvSpPr/>
          <p:nvPr/>
        </p:nvSpPr>
        <p:spPr>
          <a:xfrm>
            <a:off x="-5099568" y="1732202"/>
            <a:ext cx="5059264" cy="3481265"/>
          </a:xfrm>
          <a:custGeom>
            <a:avLst/>
            <a:gdLst>
              <a:gd name="connsiteX0" fmla="*/ 53788 w 5020235"/>
              <a:gd name="connsiteY0" fmla="*/ 107576 h 3496235"/>
              <a:gd name="connsiteX1" fmla="*/ 143435 w 5020235"/>
              <a:gd name="connsiteY1" fmla="*/ 394447 h 3496235"/>
              <a:gd name="connsiteX2" fmla="*/ 179294 w 5020235"/>
              <a:gd name="connsiteY2" fmla="*/ 466164 h 3496235"/>
              <a:gd name="connsiteX3" fmla="*/ 197224 w 5020235"/>
              <a:gd name="connsiteY3" fmla="*/ 537882 h 3496235"/>
              <a:gd name="connsiteX4" fmla="*/ 233083 w 5020235"/>
              <a:gd name="connsiteY4" fmla="*/ 591670 h 3496235"/>
              <a:gd name="connsiteX5" fmla="*/ 268941 w 5020235"/>
              <a:gd name="connsiteY5" fmla="*/ 663388 h 3496235"/>
              <a:gd name="connsiteX6" fmla="*/ 304800 w 5020235"/>
              <a:gd name="connsiteY6" fmla="*/ 717176 h 3496235"/>
              <a:gd name="connsiteX7" fmla="*/ 322730 w 5020235"/>
              <a:gd name="connsiteY7" fmla="*/ 770964 h 3496235"/>
              <a:gd name="connsiteX8" fmla="*/ 358588 w 5020235"/>
              <a:gd name="connsiteY8" fmla="*/ 824752 h 3496235"/>
              <a:gd name="connsiteX9" fmla="*/ 412377 w 5020235"/>
              <a:gd name="connsiteY9" fmla="*/ 932329 h 3496235"/>
              <a:gd name="connsiteX10" fmla="*/ 502024 w 5020235"/>
              <a:gd name="connsiteY10" fmla="*/ 1111623 h 3496235"/>
              <a:gd name="connsiteX11" fmla="*/ 519953 w 5020235"/>
              <a:gd name="connsiteY11" fmla="*/ 1183341 h 3496235"/>
              <a:gd name="connsiteX12" fmla="*/ 537883 w 5020235"/>
              <a:gd name="connsiteY12" fmla="*/ 1308847 h 3496235"/>
              <a:gd name="connsiteX13" fmla="*/ 573741 w 5020235"/>
              <a:gd name="connsiteY13" fmla="*/ 1380564 h 3496235"/>
              <a:gd name="connsiteX14" fmla="*/ 663388 w 5020235"/>
              <a:gd name="connsiteY14" fmla="*/ 1541929 h 3496235"/>
              <a:gd name="connsiteX15" fmla="*/ 735106 w 5020235"/>
              <a:gd name="connsiteY15" fmla="*/ 1649505 h 3496235"/>
              <a:gd name="connsiteX16" fmla="*/ 770965 w 5020235"/>
              <a:gd name="connsiteY16" fmla="*/ 1703294 h 3496235"/>
              <a:gd name="connsiteX17" fmla="*/ 806824 w 5020235"/>
              <a:gd name="connsiteY17" fmla="*/ 1810870 h 3496235"/>
              <a:gd name="connsiteX18" fmla="*/ 878541 w 5020235"/>
              <a:gd name="connsiteY18" fmla="*/ 1918447 h 3496235"/>
              <a:gd name="connsiteX19" fmla="*/ 932330 w 5020235"/>
              <a:gd name="connsiteY19" fmla="*/ 1972235 h 3496235"/>
              <a:gd name="connsiteX20" fmla="*/ 1039906 w 5020235"/>
              <a:gd name="connsiteY20" fmla="*/ 2133600 h 3496235"/>
              <a:gd name="connsiteX21" fmla="*/ 1075765 w 5020235"/>
              <a:gd name="connsiteY21" fmla="*/ 2187388 h 3496235"/>
              <a:gd name="connsiteX22" fmla="*/ 1129553 w 5020235"/>
              <a:gd name="connsiteY22" fmla="*/ 2241176 h 3496235"/>
              <a:gd name="connsiteX23" fmla="*/ 1201271 w 5020235"/>
              <a:gd name="connsiteY23" fmla="*/ 2348752 h 3496235"/>
              <a:gd name="connsiteX24" fmla="*/ 1237130 w 5020235"/>
              <a:gd name="connsiteY24" fmla="*/ 2402541 h 3496235"/>
              <a:gd name="connsiteX25" fmla="*/ 1290918 w 5020235"/>
              <a:gd name="connsiteY25" fmla="*/ 2456329 h 3496235"/>
              <a:gd name="connsiteX26" fmla="*/ 1362635 w 5020235"/>
              <a:gd name="connsiteY26" fmla="*/ 2563905 h 3496235"/>
              <a:gd name="connsiteX27" fmla="*/ 1452283 w 5020235"/>
              <a:gd name="connsiteY27" fmla="*/ 2671482 h 3496235"/>
              <a:gd name="connsiteX28" fmla="*/ 1506071 w 5020235"/>
              <a:gd name="connsiteY28" fmla="*/ 2725270 h 3496235"/>
              <a:gd name="connsiteX29" fmla="*/ 1595718 w 5020235"/>
              <a:gd name="connsiteY29" fmla="*/ 2814917 h 3496235"/>
              <a:gd name="connsiteX30" fmla="*/ 1631577 w 5020235"/>
              <a:gd name="connsiteY30" fmla="*/ 2868705 h 3496235"/>
              <a:gd name="connsiteX31" fmla="*/ 1739153 w 5020235"/>
              <a:gd name="connsiteY31" fmla="*/ 2958352 h 3496235"/>
              <a:gd name="connsiteX32" fmla="*/ 1792941 w 5020235"/>
              <a:gd name="connsiteY32" fmla="*/ 2976282 h 3496235"/>
              <a:gd name="connsiteX33" fmla="*/ 1900518 w 5020235"/>
              <a:gd name="connsiteY33" fmla="*/ 3030070 h 3496235"/>
              <a:gd name="connsiteX34" fmla="*/ 1954306 w 5020235"/>
              <a:gd name="connsiteY34" fmla="*/ 3065929 h 3496235"/>
              <a:gd name="connsiteX35" fmla="*/ 2097741 w 5020235"/>
              <a:gd name="connsiteY35" fmla="*/ 3101788 h 3496235"/>
              <a:gd name="connsiteX36" fmla="*/ 2151530 w 5020235"/>
              <a:gd name="connsiteY36" fmla="*/ 3137647 h 3496235"/>
              <a:gd name="connsiteX37" fmla="*/ 2277035 w 5020235"/>
              <a:gd name="connsiteY37" fmla="*/ 3173505 h 3496235"/>
              <a:gd name="connsiteX38" fmla="*/ 2384612 w 5020235"/>
              <a:gd name="connsiteY38" fmla="*/ 3209364 h 3496235"/>
              <a:gd name="connsiteX39" fmla="*/ 2492188 w 5020235"/>
              <a:gd name="connsiteY39" fmla="*/ 3281082 h 3496235"/>
              <a:gd name="connsiteX40" fmla="*/ 2599765 w 5020235"/>
              <a:gd name="connsiteY40" fmla="*/ 3316941 h 3496235"/>
              <a:gd name="connsiteX41" fmla="*/ 2653553 w 5020235"/>
              <a:gd name="connsiteY41" fmla="*/ 3334870 h 3496235"/>
              <a:gd name="connsiteX42" fmla="*/ 2761130 w 5020235"/>
              <a:gd name="connsiteY42" fmla="*/ 3352800 h 3496235"/>
              <a:gd name="connsiteX43" fmla="*/ 2994212 w 5020235"/>
              <a:gd name="connsiteY43" fmla="*/ 3388658 h 3496235"/>
              <a:gd name="connsiteX44" fmla="*/ 3334871 w 5020235"/>
              <a:gd name="connsiteY44" fmla="*/ 3406588 h 3496235"/>
              <a:gd name="connsiteX45" fmla="*/ 3460377 w 5020235"/>
              <a:gd name="connsiteY45" fmla="*/ 3442447 h 3496235"/>
              <a:gd name="connsiteX46" fmla="*/ 3818965 w 5020235"/>
              <a:gd name="connsiteY46" fmla="*/ 3460376 h 3496235"/>
              <a:gd name="connsiteX47" fmla="*/ 4213412 w 5020235"/>
              <a:gd name="connsiteY47" fmla="*/ 3496235 h 3496235"/>
              <a:gd name="connsiteX48" fmla="*/ 4625788 w 5020235"/>
              <a:gd name="connsiteY48" fmla="*/ 3478305 h 3496235"/>
              <a:gd name="connsiteX49" fmla="*/ 4697506 w 5020235"/>
              <a:gd name="connsiteY49" fmla="*/ 3460376 h 3496235"/>
              <a:gd name="connsiteX50" fmla="*/ 4823012 w 5020235"/>
              <a:gd name="connsiteY50" fmla="*/ 3424517 h 3496235"/>
              <a:gd name="connsiteX51" fmla="*/ 5020235 w 5020235"/>
              <a:gd name="connsiteY51" fmla="*/ 3406588 h 3496235"/>
              <a:gd name="connsiteX52" fmla="*/ 5002306 w 5020235"/>
              <a:gd name="connsiteY52" fmla="*/ 3209364 h 3496235"/>
              <a:gd name="connsiteX53" fmla="*/ 4984377 w 5020235"/>
              <a:gd name="connsiteY53" fmla="*/ 3119717 h 3496235"/>
              <a:gd name="connsiteX54" fmla="*/ 4930588 w 5020235"/>
              <a:gd name="connsiteY54" fmla="*/ 3101788 h 3496235"/>
              <a:gd name="connsiteX55" fmla="*/ 4840941 w 5020235"/>
              <a:gd name="connsiteY55" fmla="*/ 3083858 h 3496235"/>
              <a:gd name="connsiteX56" fmla="*/ 4661647 w 5020235"/>
              <a:gd name="connsiteY56" fmla="*/ 3030070 h 3496235"/>
              <a:gd name="connsiteX57" fmla="*/ 4607859 w 5020235"/>
              <a:gd name="connsiteY57" fmla="*/ 2994211 h 3496235"/>
              <a:gd name="connsiteX58" fmla="*/ 4428565 w 5020235"/>
              <a:gd name="connsiteY58" fmla="*/ 2940423 h 3496235"/>
              <a:gd name="connsiteX59" fmla="*/ 4231341 w 5020235"/>
              <a:gd name="connsiteY59" fmla="*/ 2850776 h 3496235"/>
              <a:gd name="connsiteX60" fmla="*/ 4141694 w 5020235"/>
              <a:gd name="connsiteY60" fmla="*/ 2796988 h 3496235"/>
              <a:gd name="connsiteX61" fmla="*/ 4034118 w 5020235"/>
              <a:gd name="connsiteY61" fmla="*/ 2761129 h 3496235"/>
              <a:gd name="connsiteX62" fmla="*/ 3836894 w 5020235"/>
              <a:gd name="connsiteY62" fmla="*/ 2653552 h 3496235"/>
              <a:gd name="connsiteX63" fmla="*/ 3729318 w 5020235"/>
              <a:gd name="connsiteY63" fmla="*/ 2599764 h 3496235"/>
              <a:gd name="connsiteX64" fmla="*/ 3657600 w 5020235"/>
              <a:gd name="connsiteY64" fmla="*/ 2545976 h 3496235"/>
              <a:gd name="connsiteX65" fmla="*/ 3567953 w 5020235"/>
              <a:gd name="connsiteY65" fmla="*/ 2510117 h 3496235"/>
              <a:gd name="connsiteX66" fmla="*/ 3514165 w 5020235"/>
              <a:gd name="connsiteY66" fmla="*/ 2474258 h 3496235"/>
              <a:gd name="connsiteX67" fmla="*/ 3442447 w 5020235"/>
              <a:gd name="connsiteY67" fmla="*/ 2438400 h 3496235"/>
              <a:gd name="connsiteX68" fmla="*/ 3316941 w 5020235"/>
              <a:gd name="connsiteY68" fmla="*/ 2366682 h 3496235"/>
              <a:gd name="connsiteX69" fmla="*/ 3119718 w 5020235"/>
              <a:gd name="connsiteY69" fmla="*/ 2223247 h 3496235"/>
              <a:gd name="connsiteX70" fmla="*/ 3065930 w 5020235"/>
              <a:gd name="connsiteY70" fmla="*/ 2205317 h 3496235"/>
              <a:gd name="connsiteX71" fmla="*/ 2922494 w 5020235"/>
              <a:gd name="connsiteY71" fmla="*/ 2097741 h 3496235"/>
              <a:gd name="connsiteX72" fmla="*/ 2725271 w 5020235"/>
              <a:gd name="connsiteY72" fmla="*/ 1900517 h 3496235"/>
              <a:gd name="connsiteX73" fmla="*/ 2653553 w 5020235"/>
              <a:gd name="connsiteY73" fmla="*/ 1828800 h 3496235"/>
              <a:gd name="connsiteX74" fmla="*/ 2563906 w 5020235"/>
              <a:gd name="connsiteY74" fmla="*/ 1757082 h 3496235"/>
              <a:gd name="connsiteX75" fmla="*/ 2420471 w 5020235"/>
              <a:gd name="connsiteY75" fmla="*/ 1613647 h 3496235"/>
              <a:gd name="connsiteX76" fmla="*/ 2330824 w 5020235"/>
              <a:gd name="connsiteY76" fmla="*/ 1524000 h 3496235"/>
              <a:gd name="connsiteX77" fmla="*/ 2277035 w 5020235"/>
              <a:gd name="connsiteY77" fmla="*/ 1488141 h 3496235"/>
              <a:gd name="connsiteX78" fmla="*/ 2133600 w 5020235"/>
              <a:gd name="connsiteY78" fmla="*/ 1362635 h 3496235"/>
              <a:gd name="connsiteX79" fmla="*/ 2043953 w 5020235"/>
              <a:gd name="connsiteY79" fmla="*/ 1290917 h 3496235"/>
              <a:gd name="connsiteX80" fmla="*/ 1864659 w 5020235"/>
              <a:gd name="connsiteY80" fmla="*/ 1183341 h 3496235"/>
              <a:gd name="connsiteX81" fmla="*/ 1757083 w 5020235"/>
              <a:gd name="connsiteY81" fmla="*/ 1057835 h 3496235"/>
              <a:gd name="connsiteX82" fmla="*/ 1721224 w 5020235"/>
              <a:gd name="connsiteY82" fmla="*/ 986117 h 3496235"/>
              <a:gd name="connsiteX83" fmla="*/ 1667435 w 5020235"/>
              <a:gd name="connsiteY83" fmla="*/ 932329 h 3496235"/>
              <a:gd name="connsiteX84" fmla="*/ 1488141 w 5020235"/>
              <a:gd name="connsiteY84" fmla="*/ 627529 h 3496235"/>
              <a:gd name="connsiteX85" fmla="*/ 1416424 w 5020235"/>
              <a:gd name="connsiteY85" fmla="*/ 519952 h 3496235"/>
              <a:gd name="connsiteX86" fmla="*/ 1272988 w 5020235"/>
              <a:gd name="connsiteY86" fmla="*/ 340658 h 3496235"/>
              <a:gd name="connsiteX87" fmla="*/ 1219200 w 5020235"/>
              <a:gd name="connsiteY87" fmla="*/ 251011 h 3496235"/>
              <a:gd name="connsiteX88" fmla="*/ 1147483 w 5020235"/>
              <a:gd name="connsiteY88" fmla="*/ 179294 h 3496235"/>
              <a:gd name="connsiteX89" fmla="*/ 1111624 w 5020235"/>
              <a:gd name="connsiteY89" fmla="*/ 125505 h 3496235"/>
              <a:gd name="connsiteX90" fmla="*/ 1039906 w 5020235"/>
              <a:gd name="connsiteY90" fmla="*/ 71717 h 3496235"/>
              <a:gd name="connsiteX91" fmla="*/ 932330 w 5020235"/>
              <a:gd name="connsiteY91" fmla="*/ 0 h 3496235"/>
              <a:gd name="connsiteX92" fmla="*/ 878541 w 5020235"/>
              <a:gd name="connsiteY92" fmla="*/ 17929 h 3496235"/>
              <a:gd name="connsiteX93" fmla="*/ 358588 w 5020235"/>
              <a:gd name="connsiteY93" fmla="*/ 53788 h 3496235"/>
              <a:gd name="connsiteX94" fmla="*/ 233083 w 5020235"/>
              <a:gd name="connsiteY94" fmla="*/ 71717 h 3496235"/>
              <a:gd name="connsiteX95" fmla="*/ 0 w 5020235"/>
              <a:gd name="connsiteY95" fmla="*/ 89647 h 3496235"/>
              <a:gd name="connsiteX0" fmla="*/ 53788 w 5020235"/>
              <a:gd name="connsiteY0" fmla="*/ 107576 h 3496235"/>
              <a:gd name="connsiteX1" fmla="*/ 143435 w 5020235"/>
              <a:gd name="connsiteY1" fmla="*/ 394447 h 3496235"/>
              <a:gd name="connsiteX2" fmla="*/ 179294 w 5020235"/>
              <a:gd name="connsiteY2" fmla="*/ 466164 h 3496235"/>
              <a:gd name="connsiteX3" fmla="*/ 197224 w 5020235"/>
              <a:gd name="connsiteY3" fmla="*/ 537882 h 3496235"/>
              <a:gd name="connsiteX4" fmla="*/ 233083 w 5020235"/>
              <a:gd name="connsiteY4" fmla="*/ 591670 h 3496235"/>
              <a:gd name="connsiteX5" fmla="*/ 268941 w 5020235"/>
              <a:gd name="connsiteY5" fmla="*/ 663388 h 3496235"/>
              <a:gd name="connsiteX6" fmla="*/ 304800 w 5020235"/>
              <a:gd name="connsiteY6" fmla="*/ 717176 h 3496235"/>
              <a:gd name="connsiteX7" fmla="*/ 322730 w 5020235"/>
              <a:gd name="connsiteY7" fmla="*/ 770964 h 3496235"/>
              <a:gd name="connsiteX8" fmla="*/ 358588 w 5020235"/>
              <a:gd name="connsiteY8" fmla="*/ 824752 h 3496235"/>
              <a:gd name="connsiteX9" fmla="*/ 412377 w 5020235"/>
              <a:gd name="connsiteY9" fmla="*/ 932329 h 3496235"/>
              <a:gd name="connsiteX10" fmla="*/ 502024 w 5020235"/>
              <a:gd name="connsiteY10" fmla="*/ 1111623 h 3496235"/>
              <a:gd name="connsiteX11" fmla="*/ 519953 w 5020235"/>
              <a:gd name="connsiteY11" fmla="*/ 1183341 h 3496235"/>
              <a:gd name="connsiteX12" fmla="*/ 537883 w 5020235"/>
              <a:gd name="connsiteY12" fmla="*/ 1308847 h 3496235"/>
              <a:gd name="connsiteX13" fmla="*/ 573741 w 5020235"/>
              <a:gd name="connsiteY13" fmla="*/ 1380564 h 3496235"/>
              <a:gd name="connsiteX14" fmla="*/ 663388 w 5020235"/>
              <a:gd name="connsiteY14" fmla="*/ 1541929 h 3496235"/>
              <a:gd name="connsiteX15" fmla="*/ 735106 w 5020235"/>
              <a:gd name="connsiteY15" fmla="*/ 1649505 h 3496235"/>
              <a:gd name="connsiteX16" fmla="*/ 770965 w 5020235"/>
              <a:gd name="connsiteY16" fmla="*/ 1703294 h 3496235"/>
              <a:gd name="connsiteX17" fmla="*/ 806824 w 5020235"/>
              <a:gd name="connsiteY17" fmla="*/ 1810870 h 3496235"/>
              <a:gd name="connsiteX18" fmla="*/ 878541 w 5020235"/>
              <a:gd name="connsiteY18" fmla="*/ 1918447 h 3496235"/>
              <a:gd name="connsiteX19" fmla="*/ 932330 w 5020235"/>
              <a:gd name="connsiteY19" fmla="*/ 1972235 h 3496235"/>
              <a:gd name="connsiteX20" fmla="*/ 1039906 w 5020235"/>
              <a:gd name="connsiteY20" fmla="*/ 2133600 h 3496235"/>
              <a:gd name="connsiteX21" fmla="*/ 1075765 w 5020235"/>
              <a:gd name="connsiteY21" fmla="*/ 2187388 h 3496235"/>
              <a:gd name="connsiteX22" fmla="*/ 1129553 w 5020235"/>
              <a:gd name="connsiteY22" fmla="*/ 2241176 h 3496235"/>
              <a:gd name="connsiteX23" fmla="*/ 1201271 w 5020235"/>
              <a:gd name="connsiteY23" fmla="*/ 2348752 h 3496235"/>
              <a:gd name="connsiteX24" fmla="*/ 1237130 w 5020235"/>
              <a:gd name="connsiteY24" fmla="*/ 2402541 h 3496235"/>
              <a:gd name="connsiteX25" fmla="*/ 1290918 w 5020235"/>
              <a:gd name="connsiteY25" fmla="*/ 2456329 h 3496235"/>
              <a:gd name="connsiteX26" fmla="*/ 1362635 w 5020235"/>
              <a:gd name="connsiteY26" fmla="*/ 2563905 h 3496235"/>
              <a:gd name="connsiteX27" fmla="*/ 1452283 w 5020235"/>
              <a:gd name="connsiteY27" fmla="*/ 2671482 h 3496235"/>
              <a:gd name="connsiteX28" fmla="*/ 1506071 w 5020235"/>
              <a:gd name="connsiteY28" fmla="*/ 2725270 h 3496235"/>
              <a:gd name="connsiteX29" fmla="*/ 1595718 w 5020235"/>
              <a:gd name="connsiteY29" fmla="*/ 2814917 h 3496235"/>
              <a:gd name="connsiteX30" fmla="*/ 1631577 w 5020235"/>
              <a:gd name="connsiteY30" fmla="*/ 2868705 h 3496235"/>
              <a:gd name="connsiteX31" fmla="*/ 1739153 w 5020235"/>
              <a:gd name="connsiteY31" fmla="*/ 2958352 h 3496235"/>
              <a:gd name="connsiteX32" fmla="*/ 1792941 w 5020235"/>
              <a:gd name="connsiteY32" fmla="*/ 2976282 h 3496235"/>
              <a:gd name="connsiteX33" fmla="*/ 1900518 w 5020235"/>
              <a:gd name="connsiteY33" fmla="*/ 3030070 h 3496235"/>
              <a:gd name="connsiteX34" fmla="*/ 1954306 w 5020235"/>
              <a:gd name="connsiteY34" fmla="*/ 3065929 h 3496235"/>
              <a:gd name="connsiteX35" fmla="*/ 2097741 w 5020235"/>
              <a:gd name="connsiteY35" fmla="*/ 3101788 h 3496235"/>
              <a:gd name="connsiteX36" fmla="*/ 2151530 w 5020235"/>
              <a:gd name="connsiteY36" fmla="*/ 3137647 h 3496235"/>
              <a:gd name="connsiteX37" fmla="*/ 2277035 w 5020235"/>
              <a:gd name="connsiteY37" fmla="*/ 3173505 h 3496235"/>
              <a:gd name="connsiteX38" fmla="*/ 2384612 w 5020235"/>
              <a:gd name="connsiteY38" fmla="*/ 3209364 h 3496235"/>
              <a:gd name="connsiteX39" fmla="*/ 2492188 w 5020235"/>
              <a:gd name="connsiteY39" fmla="*/ 3281082 h 3496235"/>
              <a:gd name="connsiteX40" fmla="*/ 2599765 w 5020235"/>
              <a:gd name="connsiteY40" fmla="*/ 3316941 h 3496235"/>
              <a:gd name="connsiteX41" fmla="*/ 2653553 w 5020235"/>
              <a:gd name="connsiteY41" fmla="*/ 3334870 h 3496235"/>
              <a:gd name="connsiteX42" fmla="*/ 2761130 w 5020235"/>
              <a:gd name="connsiteY42" fmla="*/ 3352800 h 3496235"/>
              <a:gd name="connsiteX43" fmla="*/ 2994212 w 5020235"/>
              <a:gd name="connsiteY43" fmla="*/ 3388658 h 3496235"/>
              <a:gd name="connsiteX44" fmla="*/ 3334871 w 5020235"/>
              <a:gd name="connsiteY44" fmla="*/ 3406588 h 3496235"/>
              <a:gd name="connsiteX45" fmla="*/ 3460377 w 5020235"/>
              <a:gd name="connsiteY45" fmla="*/ 3442447 h 3496235"/>
              <a:gd name="connsiteX46" fmla="*/ 3818965 w 5020235"/>
              <a:gd name="connsiteY46" fmla="*/ 3460376 h 3496235"/>
              <a:gd name="connsiteX47" fmla="*/ 4213412 w 5020235"/>
              <a:gd name="connsiteY47" fmla="*/ 3496235 h 3496235"/>
              <a:gd name="connsiteX48" fmla="*/ 4625788 w 5020235"/>
              <a:gd name="connsiteY48" fmla="*/ 3478305 h 3496235"/>
              <a:gd name="connsiteX49" fmla="*/ 4697506 w 5020235"/>
              <a:gd name="connsiteY49" fmla="*/ 3460376 h 3496235"/>
              <a:gd name="connsiteX50" fmla="*/ 4823012 w 5020235"/>
              <a:gd name="connsiteY50" fmla="*/ 3424517 h 3496235"/>
              <a:gd name="connsiteX51" fmla="*/ 5020235 w 5020235"/>
              <a:gd name="connsiteY51" fmla="*/ 3406588 h 3496235"/>
              <a:gd name="connsiteX52" fmla="*/ 5002306 w 5020235"/>
              <a:gd name="connsiteY52" fmla="*/ 3209364 h 3496235"/>
              <a:gd name="connsiteX53" fmla="*/ 4984377 w 5020235"/>
              <a:gd name="connsiteY53" fmla="*/ 3119717 h 3496235"/>
              <a:gd name="connsiteX54" fmla="*/ 4930588 w 5020235"/>
              <a:gd name="connsiteY54" fmla="*/ 3101788 h 3496235"/>
              <a:gd name="connsiteX55" fmla="*/ 4840941 w 5020235"/>
              <a:gd name="connsiteY55" fmla="*/ 3083858 h 3496235"/>
              <a:gd name="connsiteX56" fmla="*/ 4661647 w 5020235"/>
              <a:gd name="connsiteY56" fmla="*/ 3030070 h 3496235"/>
              <a:gd name="connsiteX57" fmla="*/ 4607859 w 5020235"/>
              <a:gd name="connsiteY57" fmla="*/ 2994211 h 3496235"/>
              <a:gd name="connsiteX58" fmla="*/ 4428565 w 5020235"/>
              <a:gd name="connsiteY58" fmla="*/ 2940423 h 3496235"/>
              <a:gd name="connsiteX59" fmla="*/ 4231341 w 5020235"/>
              <a:gd name="connsiteY59" fmla="*/ 2850776 h 3496235"/>
              <a:gd name="connsiteX60" fmla="*/ 4141694 w 5020235"/>
              <a:gd name="connsiteY60" fmla="*/ 2796988 h 3496235"/>
              <a:gd name="connsiteX61" fmla="*/ 4034118 w 5020235"/>
              <a:gd name="connsiteY61" fmla="*/ 2761129 h 3496235"/>
              <a:gd name="connsiteX62" fmla="*/ 3836894 w 5020235"/>
              <a:gd name="connsiteY62" fmla="*/ 2653552 h 3496235"/>
              <a:gd name="connsiteX63" fmla="*/ 3729318 w 5020235"/>
              <a:gd name="connsiteY63" fmla="*/ 2599764 h 3496235"/>
              <a:gd name="connsiteX64" fmla="*/ 3657600 w 5020235"/>
              <a:gd name="connsiteY64" fmla="*/ 2545976 h 3496235"/>
              <a:gd name="connsiteX65" fmla="*/ 3567953 w 5020235"/>
              <a:gd name="connsiteY65" fmla="*/ 2510117 h 3496235"/>
              <a:gd name="connsiteX66" fmla="*/ 3514165 w 5020235"/>
              <a:gd name="connsiteY66" fmla="*/ 2474258 h 3496235"/>
              <a:gd name="connsiteX67" fmla="*/ 3442447 w 5020235"/>
              <a:gd name="connsiteY67" fmla="*/ 2438400 h 3496235"/>
              <a:gd name="connsiteX68" fmla="*/ 3316941 w 5020235"/>
              <a:gd name="connsiteY68" fmla="*/ 2366682 h 3496235"/>
              <a:gd name="connsiteX69" fmla="*/ 3119718 w 5020235"/>
              <a:gd name="connsiteY69" fmla="*/ 2223247 h 3496235"/>
              <a:gd name="connsiteX70" fmla="*/ 3065930 w 5020235"/>
              <a:gd name="connsiteY70" fmla="*/ 2205317 h 3496235"/>
              <a:gd name="connsiteX71" fmla="*/ 2922494 w 5020235"/>
              <a:gd name="connsiteY71" fmla="*/ 2097741 h 3496235"/>
              <a:gd name="connsiteX72" fmla="*/ 2725271 w 5020235"/>
              <a:gd name="connsiteY72" fmla="*/ 1900517 h 3496235"/>
              <a:gd name="connsiteX73" fmla="*/ 2653553 w 5020235"/>
              <a:gd name="connsiteY73" fmla="*/ 1828800 h 3496235"/>
              <a:gd name="connsiteX74" fmla="*/ 2563906 w 5020235"/>
              <a:gd name="connsiteY74" fmla="*/ 1757082 h 3496235"/>
              <a:gd name="connsiteX75" fmla="*/ 2420471 w 5020235"/>
              <a:gd name="connsiteY75" fmla="*/ 1613647 h 3496235"/>
              <a:gd name="connsiteX76" fmla="*/ 2330824 w 5020235"/>
              <a:gd name="connsiteY76" fmla="*/ 1524000 h 3496235"/>
              <a:gd name="connsiteX77" fmla="*/ 2277035 w 5020235"/>
              <a:gd name="connsiteY77" fmla="*/ 1488141 h 3496235"/>
              <a:gd name="connsiteX78" fmla="*/ 2133600 w 5020235"/>
              <a:gd name="connsiteY78" fmla="*/ 1362635 h 3496235"/>
              <a:gd name="connsiteX79" fmla="*/ 2043953 w 5020235"/>
              <a:gd name="connsiteY79" fmla="*/ 1290917 h 3496235"/>
              <a:gd name="connsiteX80" fmla="*/ 1864659 w 5020235"/>
              <a:gd name="connsiteY80" fmla="*/ 1183341 h 3496235"/>
              <a:gd name="connsiteX81" fmla="*/ 1757083 w 5020235"/>
              <a:gd name="connsiteY81" fmla="*/ 1057835 h 3496235"/>
              <a:gd name="connsiteX82" fmla="*/ 1721224 w 5020235"/>
              <a:gd name="connsiteY82" fmla="*/ 986117 h 3496235"/>
              <a:gd name="connsiteX83" fmla="*/ 1667435 w 5020235"/>
              <a:gd name="connsiteY83" fmla="*/ 932329 h 3496235"/>
              <a:gd name="connsiteX84" fmla="*/ 1488141 w 5020235"/>
              <a:gd name="connsiteY84" fmla="*/ 627529 h 3496235"/>
              <a:gd name="connsiteX85" fmla="*/ 1416424 w 5020235"/>
              <a:gd name="connsiteY85" fmla="*/ 519952 h 3496235"/>
              <a:gd name="connsiteX86" fmla="*/ 1272988 w 5020235"/>
              <a:gd name="connsiteY86" fmla="*/ 340658 h 3496235"/>
              <a:gd name="connsiteX87" fmla="*/ 1219200 w 5020235"/>
              <a:gd name="connsiteY87" fmla="*/ 251011 h 3496235"/>
              <a:gd name="connsiteX88" fmla="*/ 1147483 w 5020235"/>
              <a:gd name="connsiteY88" fmla="*/ 179294 h 3496235"/>
              <a:gd name="connsiteX89" fmla="*/ 1111624 w 5020235"/>
              <a:gd name="connsiteY89" fmla="*/ 125505 h 3496235"/>
              <a:gd name="connsiteX90" fmla="*/ 1039906 w 5020235"/>
              <a:gd name="connsiteY90" fmla="*/ 71717 h 3496235"/>
              <a:gd name="connsiteX91" fmla="*/ 932330 w 5020235"/>
              <a:gd name="connsiteY91" fmla="*/ 0 h 3496235"/>
              <a:gd name="connsiteX92" fmla="*/ 878541 w 5020235"/>
              <a:gd name="connsiteY92" fmla="*/ 17929 h 3496235"/>
              <a:gd name="connsiteX93" fmla="*/ 358588 w 5020235"/>
              <a:gd name="connsiteY93" fmla="*/ 53788 h 3496235"/>
              <a:gd name="connsiteX94" fmla="*/ 216356 w 5020235"/>
              <a:gd name="connsiteY94" fmla="*/ 21537 h 3496235"/>
              <a:gd name="connsiteX95" fmla="*/ 0 w 5020235"/>
              <a:gd name="connsiteY95" fmla="*/ 89647 h 3496235"/>
              <a:gd name="connsiteX0" fmla="*/ 53788 w 5020235"/>
              <a:gd name="connsiteY0" fmla="*/ 107576 h 3496235"/>
              <a:gd name="connsiteX1" fmla="*/ 143435 w 5020235"/>
              <a:gd name="connsiteY1" fmla="*/ 394447 h 3496235"/>
              <a:gd name="connsiteX2" fmla="*/ 179294 w 5020235"/>
              <a:gd name="connsiteY2" fmla="*/ 466164 h 3496235"/>
              <a:gd name="connsiteX3" fmla="*/ 197224 w 5020235"/>
              <a:gd name="connsiteY3" fmla="*/ 537882 h 3496235"/>
              <a:gd name="connsiteX4" fmla="*/ 233083 w 5020235"/>
              <a:gd name="connsiteY4" fmla="*/ 591670 h 3496235"/>
              <a:gd name="connsiteX5" fmla="*/ 268941 w 5020235"/>
              <a:gd name="connsiteY5" fmla="*/ 663388 h 3496235"/>
              <a:gd name="connsiteX6" fmla="*/ 304800 w 5020235"/>
              <a:gd name="connsiteY6" fmla="*/ 717176 h 3496235"/>
              <a:gd name="connsiteX7" fmla="*/ 322730 w 5020235"/>
              <a:gd name="connsiteY7" fmla="*/ 770964 h 3496235"/>
              <a:gd name="connsiteX8" fmla="*/ 358588 w 5020235"/>
              <a:gd name="connsiteY8" fmla="*/ 824752 h 3496235"/>
              <a:gd name="connsiteX9" fmla="*/ 412377 w 5020235"/>
              <a:gd name="connsiteY9" fmla="*/ 932329 h 3496235"/>
              <a:gd name="connsiteX10" fmla="*/ 502024 w 5020235"/>
              <a:gd name="connsiteY10" fmla="*/ 1111623 h 3496235"/>
              <a:gd name="connsiteX11" fmla="*/ 519953 w 5020235"/>
              <a:gd name="connsiteY11" fmla="*/ 1183341 h 3496235"/>
              <a:gd name="connsiteX12" fmla="*/ 537883 w 5020235"/>
              <a:gd name="connsiteY12" fmla="*/ 1308847 h 3496235"/>
              <a:gd name="connsiteX13" fmla="*/ 573741 w 5020235"/>
              <a:gd name="connsiteY13" fmla="*/ 1380564 h 3496235"/>
              <a:gd name="connsiteX14" fmla="*/ 663388 w 5020235"/>
              <a:gd name="connsiteY14" fmla="*/ 1541929 h 3496235"/>
              <a:gd name="connsiteX15" fmla="*/ 735106 w 5020235"/>
              <a:gd name="connsiteY15" fmla="*/ 1649505 h 3496235"/>
              <a:gd name="connsiteX16" fmla="*/ 770965 w 5020235"/>
              <a:gd name="connsiteY16" fmla="*/ 1703294 h 3496235"/>
              <a:gd name="connsiteX17" fmla="*/ 806824 w 5020235"/>
              <a:gd name="connsiteY17" fmla="*/ 1810870 h 3496235"/>
              <a:gd name="connsiteX18" fmla="*/ 878541 w 5020235"/>
              <a:gd name="connsiteY18" fmla="*/ 1918447 h 3496235"/>
              <a:gd name="connsiteX19" fmla="*/ 932330 w 5020235"/>
              <a:gd name="connsiteY19" fmla="*/ 1972235 h 3496235"/>
              <a:gd name="connsiteX20" fmla="*/ 1039906 w 5020235"/>
              <a:gd name="connsiteY20" fmla="*/ 2133600 h 3496235"/>
              <a:gd name="connsiteX21" fmla="*/ 1075765 w 5020235"/>
              <a:gd name="connsiteY21" fmla="*/ 2187388 h 3496235"/>
              <a:gd name="connsiteX22" fmla="*/ 1129553 w 5020235"/>
              <a:gd name="connsiteY22" fmla="*/ 2241176 h 3496235"/>
              <a:gd name="connsiteX23" fmla="*/ 1201271 w 5020235"/>
              <a:gd name="connsiteY23" fmla="*/ 2348752 h 3496235"/>
              <a:gd name="connsiteX24" fmla="*/ 1237130 w 5020235"/>
              <a:gd name="connsiteY24" fmla="*/ 2402541 h 3496235"/>
              <a:gd name="connsiteX25" fmla="*/ 1290918 w 5020235"/>
              <a:gd name="connsiteY25" fmla="*/ 2456329 h 3496235"/>
              <a:gd name="connsiteX26" fmla="*/ 1362635 w 5020235"/>
              <a:gd name="connsiteY26" fmla="*/ 2563905 h 3496235"/>
              <a:gd name="connsiteX27" fmla="*/ 1452283 w 5020235"/>
              <a:gd name="connsiteY27" fmla="*/ 2671482 h 3496235"/>
              <a:gd name="connsiteX28" fmla="*/ 1506071 w 5020235"/>
              <a:gd name="connsiteY28" fmla="*/ 2725270 h 3496235"/>
              <a:gd name="connsiteX29" fmla="*/ 1595718 w 5020235"/>
              <a:gd name="connsiteY29" fmla="*/ 2814917 h 3496235"/>
              <a:gd name="connsiteX30" fmla="*/ 1631577 w 5020235"/>
              <a:gd name="connsiteY30" fmla="*/ 2868705 h 3496235"/>
              <a:gd name="connsiteX31" fmla="*/ 1739153 w 5020235"/>
              <a:gd name="connsiteY31" fmla="*/ 2958352 h 3496235"/>
              <a:gd name="connsiteX32" fmla="*/ 1792941 w 5020235"/>
              <a:gd name="connsiteY32" fmla="*/ 2976282 h 3496235"/>
              <a:gd name="connsiteX33" fmla="*/ 1900518 w 5020235"/>
              <a:gd name="connsiteY33" fmla="*/ 3030070 h 3496235"/>
              <a:gd name="connsiteX34" fmla="*/ 1954306 w 5020235"/>
              <a:gd name="connsiteY34" fmla="*/ 3065929 h 3496235"/>
              <a:gd name="connsiteX35" fmla="*/ 2097741 w 5020235"/>
              <a:gd name="connsiteY35" fmla="*/ 3101788 h 3496235"/>
              <a:gd name="connsiteX36" fmla="*/ 2151530 w 5020235"/>
              <a:gd name="connsiteY36" fmla="*/ 3137647 h 3496235"/>
              <a:gd name="connsiteX37" fmla="*/ 2277035 w 5020235"/>
              <a:gd name="connsiteY37" fmla="*/ 3173505 h 3496235"/>
              <a:gd name="connsiteX38" fmla="*/ 2384612 w 5020235"/>
              <a:gd name="connsiteY38" fmla="*/ 3209364 h 3496235"/>
              <a:gd name="connsiteX39" fmla="*/ 2492188 w 5020235"/>
              <a:gd name="connsiteY39" fmla="*/ 3281082 h 3496235"/>
              <a:gd name="connsiteX40" fmla="*/ 2599765 w 5020235"/>
              <a:gd name="connsiteY40" fmla="*/ 3316941 h 3496235"/>
              <a:gd name="connsiteX41" fmla="*/ 2653553 w 5020235"/>
              <a:gd name="connsiteY41" fmla="*/ 3334870 h 3496235"/>
              <a:gd name="connsiteX42" fmla="*/ 2761130 w 5020235"/>
              <a:gd name="connsiteY42" fmla="*/ 3352800 h 3496235"/>
              <a:gd name="connsiteX43" fmla="*/ 2994212 w 5020235"/>
              <a:gd name="connsiteY43" fmla="*/ 3388658 h 3496235"/>
              <a:gd name="connsiteX44" fmla="*/ 3334871 w 5020235"/>
              <a:gd name="connsiteY44" fmla="*/ 3406588 h 3496235"/>
              <a:gd name="connsiteX45" fmla="*/ 3460377 w 5020235"/>
              <a:gd name="connsiteY45" fmla="*/ 3442447 h 3496235"/>
              <a:gd name="connsiteX46" fmla="*/ 3818965 w 5020235"/>
              <a:gd name="connsiteY46" fmla="*/ 3460376 h 3496235"/>
              <a:gd name="connsiteX47" fmla="*/ 4213412 w 5020235"/>
              <a:gd name="connsiteY47" fmla="*/ 3496235 h 3496235"/>
              <a:gd name="connsiteX48" fmla="*/ 4625788 w 5020235"/>
              <a:gd name="connsiteY48" fmla="*/ 3478305 h 3496235"/>
              <a:gd name="connsiteX49" fmla="*/ 4697506 w 5020235"/>
              <a:gd name="connsiteY49" fmla="*/ 3460376 h 3496235"/>
              <a:gd name="connsiteX50" fmla="*/ 4823012 w 5020235"/>
              <a:gd name="connsiteY50" fmla="*/ 3424517 h 3496235"/>
              <a:gd name="connsiteX51" fmla="*/ 5020235 w 5020235"/>
              <a:gd name="connsiteY51" fmla="*/ 3406588 h 3496235"/>
              <a:gd name="connsiteX52" fmla="*/ 5002306 w 5020235"/>
              <a:gd name="connsiteY52" fmla="*/ 3209364 h 3496235"/>
              <a:gd name="connsiteX53" fmla="*/ 4984377 w 5020235"/>
              <a:gd name="connsiteY53" fmla="*/ 3119717 h 3496235"/>
              <a:gd name="connsiteX54" fmla="*/ 4930588 w 5020235"/>
              <a:gd name="connsiteY54" fmla="*/ 3101788 h 3496235"/>
              <a:gd name="connsiteX55" fmla="*/ 4840941 w 5020235"/>
              <a:gd name="connsiteY55" fmla="*/ 3083858 h 3496235"/>
              <a:gd name="connsiteX56" fmla="*/ 4661647 w 5020235"/>
              <a:gd name="connsiteY56" fmla="*/ 3030070 h 3496235"/>
              <a:gd name="connsiteX57" fmla="*/ 4607859 w 5020235"/>
              <a:gd name="connsiteY57" fmla="*/ 2994211 h 3496235"/>
              <a:gd name="connsiteX58" fmla="*/ 4428565 w 5020235"/>
              <a:gd name="connsiteY58" fmla="*/ 2940423 h 3496235"/>
              <a:gd name="connsiteX59" fmla="*/ 4231341 w 5020235"/>
              <a:gd name="connsiteY59" fmla="*/ 2850776 h 3496235"/>
              <a:gd name="connsiteX60" fmla="*/ 4141694 w 5020235"/>
              <a:gd name="connsiteY60" fmla="*/ 2796988 h 3496235"/>
              <a:gd name="connsiteX61" fmla="*/ 4034118 w 5020235"/>
              <a:gd name="connsiteY61" fmla="*/ 2761129 h 3496235"/>
              <a:gd name="connsiteX62" fmla="*/ 3836894 w 5020235"/>
              <a:gd name="connsiteY62" fmla="*/ 2653552 h 3496235"/>
              <a:gd name="connsiteX63" fmla="*/ 3729318 w 5020235"/>
              <a:gd name="connsiteY63" fmla="*/ 2599764 h 3496235"/>
              <a:gd name="connsiteX64" fmla="*/ 3657600 w 5020235"/>
              <a:gd name="connsiteY64" fmla="*/ 2545976 h 3496235"/>
              <a:gd name="connsiteX65" fmla="*/ 3567953 w 5020235"/>
              <a:gd name="connsiteY65" fmla="*/ 2510117 h 3496235"/>
              <a:gd name="connsiteX66" fmla="*/ 3514165 w 5020235"/>
              <a:gd name="connsiteY66" fmla="*/ 2474258 h 3496235"/>
              <a:gd name="connsiteX67" fmla="*/ 3442447 w 5020235"/>
              <a:gd name="connsiteY67" fmla="*/ 2438400 h 3496235"/>
              <a:gd name="connsiteX68" fmla="*/ 3316941 w 5020235"/>
              <a:gd name="connsiteY68" fmla="*/ 2366682 h 3496235"/>
              <a:gd name="connsiteX69" fmla="*/ 3119718 w 5020235"/>
              <a:gd name="connsiteY69" fmla="*/ 2223247 h 3496235"/>
              <a:gd name="connsiteX70" fmla="*/ 3065930 w 5020235"/>
              <a:gd name="connsiteY70" fmla="*/ 2205317 h 3496235"/>
              <a:gd name="connsiteX71" fmla="*/ 2922494 w 5020235"/>
              <a:gd name="connsiteY71" fmla="*/ 2097741 h 3496235"/>
              <a:gd name="connsiteX72" fmla="*/ 2725271 w 5020235"/>
              <a:gd name="connsiteY72" fmla="*/ 1900517 h 3496235"/>
              <a:gd name="connsiteX73" fmla="*/ 2653553 w 5020235"/>
              <a:gd name="connsiteY73" fmla="*/ 1828800 h 3496235"/>
              <a:gd name="connsiteX74" fmla="*/ 2563906 w 5020235"/>
              <a:gd name="connsiteY74" fmla="*/ 1757082 h 3496235"/>
              <a:gd name="connsiteX75" fmla="*/ 2420471 w 5020235"/>
              <a:gd name="connsiteY75" fmla="*/ 1613647 h 3496235"/>
              <a:gd name="connsiteX76" fmla="*/ 2330824 w 5020235"/>
              <a:gd name="connsiteY76" fmla="*/ 1524000 h 3496235"/>
              <a:gd name="connsiteX77" fmla="*/ 2277035 w 5020235"/>
              <a:gd name="connsiteY77" fmla="*/ 1488141 h 3496235"/>
              <a:gd name="connsiteX78" fmla="*/ 2133600 w 5020235"/>
              <a:gd name="connsiteY78" fmla="*/ 1362635 h 3496235"/>
              <a:gd name="connsiteX79" fmla="*/ 2043953 w 5020235"/>
              <a:gd name="connsiteY79" fmla="*/ 1290917 h 3496235"/>
              <a:gd name="connsiteX80" fmla="*/ 1864659 w 5020235"/>
              <a:gd name="connsiteY80" fmla="*/ 1183341 h 3496235"/>
              <a:gd name="connsiteX81" fmla="*/ 1757083 w 5020235"/>
              <a:gd name="connsiteY81" fmla="*/ 1057835 h 3496235"/>
              <a:gd name="connsiteX82" fmla="*/ 1721224 w 5020235"/>
              <a:gd name="connsiteY82" fmla="*/ 986117 h 3496235"/>
              <a:gd name="connsiteX83" fmla="*/ 1667435 w 5020235"/>
              <a:gd name="connsiteY83" fmla="*/ 932329 h 3496235"/>
              <a:gd name="connsiteX84" fmla="*/ 1488141 w 5020235"/>
              <a:gd name="connsiteY84" fmla="*/ 627529 h 3496235"/>
              <a:gd name="connsiteX85" fmla="*/ 1416424 w 5020235"/>
              <a:gd name="connsiteY85" fmla="*/ 519952 h 3496235"/>
              <a:gd name="connsiteX86" fmla="*/ 1272988 w 5020235"/>
              <a:gd name="connsiteY86" fmla="*/ 340658 h 3496235"/>
              <a:gd name="connsiteX87" fmla="*/ 1219200 w 5020235"/>
              <a:gd name="connsiteY87" fmla="*/ 251011 h 3496235"/>
              <a:gd name="connsiteX88" fmla="*/ 1147483 w 5020235"/>
              <a:gd name="connsiteY88" fmla="*/ 179294 h 3496235"/>
              <a:gd name="connsiteX89" fmla="*/ 1111624 w 5020235"/>
              <a:gd name="connsiteY89" fmla="*/ 125505 h 3496235"/>
              <a:gd name="connsiteX90" fmla="*/ 1039906 w 5020235"/>
              <a:gd name="connsiteY90" fmla="*/ 71717 h 3496235"/>
              <a:gd name="connsiteX91" fmla="*/ 932330 w 5020235"/>
              <a:gd name="connsiteY91" fmla="*/ 0 h 3496235"/>
              <a:gd name="connsiteX92" fmla="*/ 878541 w 5020235"/>
              <a:gd name="connsiteY92" fmla="*/ 17929 h 3496235"/>
              <a:gd name="connsiteX93" fmla="*/ 408768 w 5020235"/>
              <a:gd name="connsiteY93" fmla="*/ 20335 h 3496235"/>
              <a:gd name="connsiteX94" fmla="*/ 216356 w 5020235"/>
              <a:gd name="connsiteY94" fmla="*/ 21537 h 3496235"/>
              <a:gd name="connsiteX95" fmla="*/ 0 w 5020235"/>
              <a:gd name="connsiteY95" fmla="*/ 89647 h 3496235"/>
              <a:gd name="connsiteX0" fmla="*/ 53788 w 5020235"/>
              <a:gd name="connsiteY0" fmla="*/ 95535 h 3484194"/>
              <a:gd name="connsiteX1" fmla="*/ 143435 w 5020235"/>
              <a:gd name="connsiteY1" fmla="*/ 382406 h 3484194"/>
              <a:gd name="connsiteX2" fmla="*/ 179294 w 5020235"/>
              <a:gd name="connsiteY2" fmla="*/ 454123 h 3484194"/>
              <a:gd name="connsiteX3" fmla="*/ 197224 w 5020235"/>
              <a:gd name="connsiteY3" fmla="*/ 525841 h 3484194"/>
              <a:gd name="connsiteX4" fmla="*/ 233083 w 5020235"/>
              <a:gd name="connsiteY4" fmla="*/ 579629 h 3484194"/>
              <a:gd name="connsiteX5" fmla="*/ 268941 w 5020235"/>
              <a:gd name="connsiteY5" fmla="*/ 651347 h 3484194"/>
              <a:gd name="connsiteX6" fmla="*/ 304800 w 5020235"/>
              <a:gd name="connsiteY6" fmla="*/ 705135 h 3484194"/>
              <a:gd name="connsiteX7" fmla="*/ 322730 w 5020235"/>
              <a:gd name="connsiteY7" fmla="*/ 758923 h 3484194"/>
              <a:gd name="connsiteX8" fmla="*/ 358588 w 5020235"/>
              <a:gd name="connsiteY8" fmla="*/ 812711 h 3484194"/>
              <a:gd name="connsiteX9" fmla="*/ 412377 w 5020235"/>
              <a:gd name="connsiteY9" fmla="*/ 920288 h 3484194"/>
              <a:gd name="connsiteX10" fmla="*/ 502024 w 5020235"/>
              <a:gd name="connsiteY10" fmla="*/ 1099582 h 3484194"/>
              <a:gd name="connsiteX11" fmla="*/ 519953 w 5020235"/>
              <a:gd name="connsiteY11" fmla="*/ 1171300 h 3484194"/>
              <a:gd name="connsiteX12" fmla="*/ 537883 w 5020235"/>
              <a:gd name="connsiteY12" fmla="*/ 1296806 h 3484194"/>
              <a:gd name="connsiteX13" fmla="*/ 573741 w 5020235"/>
              <a:gd name="connsiteY13" fmla="*/ 1368523 h 3484194"/>
              <a:gd name="connsiteX14" fmla="*/ 663388 w 5020235"/>
              <a:gd name="connsiteY14" fmla="*/ 1529888 h 3484194"/>
              <a:gd name="connsiteX15" fmla="*/ 735106 w 5020235"/>
              <a:gd name="connsiteY15" fmla="*/ 1637464 h 3484194"/>
              <a:gd name="connsiteX16" fmla="*/ 770965 w 5020235"/>
              <a:gd name="connsiteY16" fmla="*/ 1691253 h 3484194"/>
              <a:gd name="connsiteX17" fmla="*/ 806824 w 5020235"/>
              <a:gd name="connsiteY17" fmla="*/ 1798829 h 3484194"/>
              <a:gd name="connsiteX18" fmla="*/ 878541 w 5020235"/>
              <a:gd name="connsiteY18" fmla="*/ 1906406 h 3484194"/>
              <a:gd name="connsiteX19" fmla="*/ 932330 w 5020235"/>
              <a:gd name="connsiteY19" fmla="*/ 1960194 h 3484194"/>
              <a:gd name="connsiteX20" fmla="*/ 1039906 w 5020235"/>
              <a:gd name="connsiteY20" fmla="*/ 2121559 h 3484194"/>
              <a:gd name="connsiteX21" fmla="*/ 1075765 w 5020235"/>
              <a:gd name="connsiteY21" fmla="*/ 2175347 h 3484194"/>
              <a:gd name="connsiteX22" fmla="*/ 1129553 w 5020235"/>
              <a:gd name="connsiteY22" fmla="*/ 2229135 h 3484194"/>
              <a:gd name="connsiteX23" fmla="*/ 1201271 w 5020235"/>
              <a:gd name="connsiteY23" fmla="*/ 2336711 h 3484194"/>
              <a:gd name="connsiteX24" fmla="*/ 1237130 w 5020235"/>
              <a:gd name="connsiteY24" fmla="*/ 2390500 h 3484194"/>
              <a:gd name="connsiteX25" fmla="*/ 1290918 w 5020235"/>
              <a:gd name="connsiteY25" fmla="*/ 2444288 h 3484194"/>
              <a:gd name="connsiteX26" fmla="*/ 1362635 w 5020235"/>
              <a:gd name="connsiteY26" fmla="*/ 2551864 h 3484194"/>
              <a:gd name="connsiteX27" fmla="*/ 1452283 w 5020235"/>
              <a:gd name="connsiteY27" fmla="*/ 2659441 h 3484194"/>
              <a:gd name="connsiteX28" fmla="*/ 1506071 w 5020235"/>
              <a:gd name="connsiteY28" fmla="*/ 2713229 h 3484194"/>
              <a:gd name="connsiteX29" fmla="*/ 1595718 w 5020235"/>
              <a:gd name="connsiteY29" fmla="*/ 2802876 h 3484194"/>
              <a:gd name="connsiteX30" fmla="*/ 1631577 w 5020235"/>
              <a:gd name="connsiteY30" fmla="*/ 2856664 h 3484194"/>
              <a:gd name="connsiteX31" fmla="*/ 1739153 w 5020235"/>
              <a:gd name="connsiteY31" fmla="*/ 2946311 h 3484194"/>
              <a:gd name="connsiteX32" fmla="*/ 1792941 w 5020235"/>
              <a:gd name="connsiteY32" fmla="*/ 2964241 h 3484194"/>
              <a:gd name="connsiteX33" fmla="*/ 1900518 w 5020235"/>
              <a:gd name="connsiteY33" fmla="*/ 3018029 h 3484194"/>
              <a:gd name="connsiteX34" fmla="*/ 1954306 w 5020235"/>
              <a:gd name="connsiteY34" fmla="*/ 3053888 h 3484194"/>
              <a:gd name="connsiteX35" fmla="*/ 2097741 w 5020235"/>
              <a:gd name="connsiteY35" fmla="*/ 3089747 h 3484194"/>
              <a:gd name="connsiteX36" fmla="*/ 2151530 w 5020235"/>
              <a:gd name="connsiteY36" fmla="*/ 3125606 h 3484194"/>
              <a:gd name="connsiteX37" fmla="*/ 2277035 w 5020235"/>
              <a:gd name="connsiteY37" fmla="*/ 3161464 h 3484194"/>
              <a:gd name="connsiteX38" fmla="*/ 2384612 w 5020235"/>
              <a:gd name="connsiteY38" fmla="*/ 3197323 h 3484194"/>
              <a:gd name="connsiteX39" fmla="*/ 2492188 w 5020235"/>
              <a:gd name="connsiteY39" fmla="*/ 3269041 h 3484194"/>
              <a:gd name="connsiteX40" fmla="*/ 2599765 w 5020235"/>
              <a:gd name="connsiteY40" fmla="*/ 3304900 h 3484194"/>
              <a:gd name="connsiteX41" fmla="*/ 2653553 w 5020235"/>
              <a:gd name="connsiteY41" fmla="*/ 3322829 h 3484194"/>
              <a:gd name="connsiteX42" fmla="*/ 2761130 w 5020235"/>
              <a:gd name="connsiteY42" fmla="*/ 3340759 h 3484194"/>
              <a:gd name="connsiteX43" fmla="*/ 2994212 w 5020235"/>
              <a:gd name="connsiteY43" fmla="*/ 3376617 h 3484194"/>
              <a:gd name="connsiteX44" fmla="*/ 3334871 w 5020235"/>
              <a:gd name="connsiteY44" fmla="*/ 3394547 h 3484194"/>
              <a:gd name="connsiteX45" fmla="*/ 3460377 w 5020235"/>
              <a:gd name="connsiteY45" fmla="*/ 3430406 h 3484194"/>
              <a:gd name="connsiteX46" fmla="*/ 3818965 w 5020235"/>
              <a:gd name="connsiteY46" fmla="*/ 3448335 h 3484194"/>
              <a:gd name="connsiteX47" fmla="*/ 4213412 w 5020235"/>
              <a:gd name="connsiteY47" fmla="*/ 3484194 h 3484194"/>
              <a:gd name="connsiteX48" fmla="*/ 4625788 w 5020235"/>
              <a:gd name="connsiteY48" fmla="*/ 3466264 h 3484194"/>
              <a:gd name="connsiteX49" fmla="*/ 4697506 w 5020235"/>
              <a:gd name="connsiteY49" fmla="*/ 3448335 h 3484194"/>
              <a:gd name="connsiteX50" fmla="*/ 4823012 w 5020235"/>
              <a:gd name="connsiteY50" fmla="*/ 3412476 h 3484194"/>
              <a:gd name="connsiteX51" fmla="*/ 5020235 w 5020235"/>
              <a:gd name="connsiteY51" fmla="*/ 3394547 h 3484194"/>
              <a:gd name="connsiteX52" fmla="*/ 5002306 w 5020235"/>
              <a:gd name="connsiteY52" fmla="*/ 3197323 h 3484194"/>
              <a:gd name="connsiteX53" fmla="*/ 4984377 w 5020235"/>
              <a:gd name="connsiteY53" fmla="*/ 3107676 h 3484194"/>
              <a:gd name="connsiteX54" fmla="*/ 4930588 w 5020235"/>
              <a:gd name="connsiteY54" fmla="*/ 3089747 h 3484194"/>
              <a:gd name="connsiteX55" fmla="*/ 4840941 w 5020235"/>
              <a:gd name="connsiteY55" fmla="*/ 3071817 h 3484194"/>
              <a:gd name="connsiteX56" fmla="*/ 4661647 w 5020235"/>
              <a:gd name="connsiteY56" fmla="*/ 3018029 h 3484194"/>
              <a:gd name="connsiteX57" fmla="*/ 4607859 w 5020235"/>
              <a:gd name="connsiteY57" fmla="*/ 2982170 h 3484194"/>
              <a:gd name="connsiteX58" fmla="*/ 4428565 w 5020235"/>
              <a:gd name="connsiteY58" fmla="*/ 2928382 h 3484194"/>
              <a:gd name="connsiteX59" fmla="*/ 4231341 w 5020235"/>
              <a:gd name="connsiteY59" fmla="*/ 2838735 h 3484194"/>
              <a:gd name="connsiteX60" fmla="*/ 4141694 w 5020235"/>
              <a:gd name="connsiteY60" fmla="*/ 2784947 h 3484194"/>
              <a:gd name="connsiteX61" fmla="*/ 4034118 w 5020235"/>
              <a:gd name="connsiteY61" fmla="*/ 2749088 h 3484194"/>
              <a:gd name="connsiteX62" fmla="*/ 3836894 w 5020235"/>
              <a:gd name="connsiteY62" fmla="*/ 2641511 h 3484194"/>
              <a:gd name="connsiteX63" fmla="*/ 3729318 w 5020235"/>
              <a:gd name="connsiteY63" fmla="*/ 2587723 h 3484194"/>
              <a:gd name="connsiteX64" fmla="*/ 3657600 w 5020235"/>
              <a:gd name="connsiteY64" fmla="*/ 2533935 h 3484194"/>
              <a:gd name="connsiteX65" fmla="*/ 3567953 w 5020235"/>
              <a:gd name="connsiteY65" fmla="*/ 2498076 h 3484194"/>
              <a:gd name="connsiteX66" fmla="*/ 3514165 w 5020235"/>
              <a:gd name="connsiteY66" fmla="*/ 2462217 h 3484194"/>
              <a:gd name="connsiteX67" fmla="*/ 3442447 w 5020235"/>
              <a:gd name="connsiteY67" fmla="*/ 2426359 h 3484194"/>
              <a:gd name="connsiteX68" fmla="*/ 3316941 w 5020235"/>
              <a:gd name="connsiteY68" fmla="*/ 2354641 h 3484194"/>
              <a:gd name="connsiteX69" fmla="*/ 3119718 w 5020235"/>
              <a:gd name="connsiteY69" fmla="*/ 2211206 h 3484194"/>
              <a:gd name="connsiteX70" fmla="*/ 3065930 w 5020235"/>
              <a:gd name="connsiteY70" fmla="*/ 2193276 h 3484194"/>
              <a:gd name="connsiteX71" fmla="*/ 2922494 w 5020235"/>
              <a:gd name="connsiteY71" fmla="*/ 2085700 h 3484194"/>
              <a:gd name="connsiteX72" fmla="*/ 2725271 w 5020235"/>
              <a:gd name="connsiteY72" fmla="*/ 1888476 h 3484194"/>
              <a:gd name="connsiteX73" fmla="*/ 2653553 w 5020235"/>
              <a:gd name="connsiteY73" fmla="*/ 1816759 h 3484194"/>
              <a:gd name="connsiteX74" fmla="*/ 2563906 w 5020235"/>
              <a:gd name="connsiteY74" fmla="*/ 1745041 h 3484194"/>
              <a:gd name="connsiteX75" fmla="*/ 2420471 w 5020235"/>
              <a:gd name="connsiteY75" fmla="*/ 1601606 h 3484194"/>
              <a:gd name="connsiteX76" fmla="*/ 2330824 w 5020235"/>
              <a:gd name="connsiteY76" fmla="*/ 1511959 h 3484194"/>
              <a:gd name="connsiteX77" fmla="*/ 2277035 w 5020235"/>
              <a:gd name="connsiteY77" fmla="*/ 1476100 h 3484194"/>
              <a:gd name="connsiteX78" fmla="*/ 2133600 w 5020235"/>
              <a:gd name="connsiteY78" fmla="*/ 1350594 h 3484194"/>
              <a:gd name="connsiteX79" fmla="*/ 2043953 w 5020235"/>
              <a:gd name="connsiteY79" fmla="*/ 1278876 h 3484194"/>
              <a:gd name="connsiteX80" fmla="*/ 1864659 w 5020235"/>
              <a:gd name="connsiteY80" fmla="*/ 1171300 h 3484194"/>
              <a:gd name="connsiteX81" fmla="*/ 1757083 w 5020235"/>
              <a:gd name="connsiteY81" fmla="*/ 1045794 h 3484194"/>
              <a:gd name="connsiteX82" fmla="*/ 1721224 w 5020235"/>
              <a:gd name="connsiteY82" fmla="*/ 974076 h 3484194"/>
              <a:gd name="connsiteX83" fmla="*/ 1667435 w 5020235"/>
              <a:gd name="connsiteY83" fmla="*/ 920288 h 3484194"/>
              <a:gd name="connsiteX84" fmla="*/ 1488141 w 5020235"/>
              <a:gd name="connsiteY84" fmla="*/ 615488 h 3484194"/>
              <a:gd name="connsiteX85" fmla="*/ 1416424 w 5020235"/>
              <a:gd name="connsiteY85" fmla="*/ 507911 h 3484194"/>
              <a:gd name="connsiteX86" fmla="*/ 1272988 w 5020235"/>
              <a:gd name="connsiteY86" fmla="*/ 328617 h 3484194"/>
              <a:gd name="connsiteX87" fmla="*/ 1219200 w 5020235"/>
              <a:gd name="connsiteY87" fmla="*/ 238970 h 3484194"/>
              <a:gd name="connsiteX88" fmla="*/ 1147483 w 5020235"/>
              <a:gd name="connsiteY88" fmla="*/ 167253 h 3484194"/>
              <a:gd name="connsiteX89" fmla="*/ 1111624 w 5020235"/>
              <a:gd name="connsiteY89" fmla="*/ 113464 h 3484194"/>
              <a:gd name="connsiteX90" fmla="*/ 1039906 w 5020235"/>
              <a:gd name="connsiteY90" fmla="*/ 59676 h 3484194"/>
              <a:gd name="connsiteX91" fmla="*/ 753910 w 5020235"/>
              <a:gd name="connsiteY91" fmla="*/ 93895 h 3484194"/>
              <a:gd name="connsiteX92" fmla="*/ 878541 w 5020235"/>
              <a:gd name="connsiteY92" fmla="*/ 5888 h 3484194"/>
              <a:gd name="connsiteX93" fmla="*/ 408768 w 5020235"/>
              <a:gd name="connsiteY93" fmla="*/ 8294 h 3484194"/>
              <a:gd name="connsiteX94" fmla="*/ 216356 w 5020235"/>
              <a:gd name="connsiteY94" fmla="*/ 9496 h 3484194"/>
              <a:gd name="connsiteX95" fmla="*/ 0 w 5020235"/>
              <a:gd name="connsiteY95" fmla="*/ 77606 h 3484194"/>
              <a:gd name="connsiteX0" fmla="*/ 53788 w 5020235"/>
              <a:gd name="connsiteY0" fmla="*/ 92606 h 3481265"/>
              <a:gd name="connsiteX1" fmla="*/ 143435 w 5020235"/>
              <a:gd name="connsiteY1" fmla="*/ 379477 h 3481265"/>
              <a:gd name="connsiteX2" fmla="*/ 179294 w 5020235"/>
              <a:gd name="connsiteY2" fmla="*/ 451194 h 3481265"/>
              <a:gd name="connsiteX3" fmla="*/ 197224 w 5020235"/>
              <a:gd name="connsiteY3" fmla="*/ 522912 h 3481265"/>
              <a:gd name="connsiteX4" fmla="*/ 233083 w 5020235"/>
              <a:gd name="connsiteY4" fmla="*/ 576700 h 3481265"/>
              <a:gd name="connsiteX5" fmla="*/ 268941 w 5020235"/>
              <a:gd name="connsiteY5" fmla="*/ 648418 h 3481265"/>
              <a:gd name="connsiteX6" fmla="*/ 304800 w 5020235"/>
              <a:gd name="connsiteY6" fmla="*/ 702206 h 3481265"/>
              <a:gd name="connsiteX7" fmla="*/ 322730 w 5020235"/>
              <a:gd name="connsiteY7" fmla="*/ 755994 h 3481265"/>
              <a:gd name="connsiteX8" fmla="*/ 358588 w 5020235"/>
              <a:gd name="connsiteY8" fmla="*/ 809782 h 3481265"/>
              <a:gd name="connsiteX9" fmla="*/ 412377 w 5020235"/>
              <a:gd name="connsiteY9" fmla="*/ 917359 h 3481265"/>
              <a:gd name="connsiteX10" fmla="*/ 502024 w 5020235"/>
              <a:gd name="connsiteY10" fmla="*/ 1096653 h 3481265"/>
              <a:gd name="connsiteX11" fmla="*/ 519953 w 5020235"/>
              <a:gd name="connsiteY11" fmla="*/ 1168371 h 3481265"/>
              <a:gd name="connsiteX12" fmla="*/ 537883 w 5020235"/>
              <a:gd name="connsiteY12" fmla="*/ 1293877 h 3481265"/>
              <a:gd name="connsiteX13" fmla="*/ 573741 w 5020235"/>
              <a:gd name="connsiteY13" fmla="*/ 1365594 h 3481265"/>
              <a:gd name="connsiteX14" fmla="*/ 663388 w 5020235"/>
              <a:gd name="connsiteY14" fmla="*/ 1526959 h 3481265"/>
              <a:gd name="connsiteX15" fmla="*/ 735106 w 5020235"/>
              <a:gd name="connsiteY15" fmla="*/ 1634535 h 3481265"/>
              <a:gd name="connsiteX16" fmla="*/ 770965 w 5020235"/>
              <a:gd name="connsiteY16" fmla="*/ 1688324 h 3481265"/>
              <a:gd name="connsiteX17" fmla="*/ 806824 w 5020235"/>
              <a:gd name="connsiteY17" fmla="*/ 1795900 h 3481265"/>
              <a:gd name="connsiteX18" fmla="*/ 878541 w 5020235"/>
              <a:gd name="connsiteY18" fmla="*/ 1903477 h 3481265"/>
              <a:gd name="connsiteX19" fmla="*/ 932330 w 5020235"/>
              <a:gd name="connsiteY19" fmla="*/ 1957265 h 3481265"/>
              <a:gd name="connsiteX20" fmla="*/ 1039906 w 5020235"/>
              <a:gd name="connsiteY20" fmla="*/ 2118630 h 3481265"/>
              <a:gd name="connsiteX21" fmla="*/ 1075765 w 5020235"/>
              <a:gd name="connsiteY21" fmla="*/ 2172418 h 3481265"/>
              <a:gd name="connsiteX22" fmla="*/ 1129553 w 5020235"/>
              <a:gd name="connsiteY22" fmla="*/ 2226206 h 3481265"/>
              <a:gd name="connsiteX23" fmla="*/ 1201271 w 5020235"/>
              <a:gd name="connsiteY23" fmla="*/ 2333782 h 3481265"/>
              <a:gd name="connsiteX24" fmla="*/ 1237130 w 5020235"/>
              <a:gd name="connsiteY24" fmla="*/ 2387571 h 3481265"/>
              <a:gd name="connsiteX25" fmla="*/ 1290918 w 5020235"/>
              <a:gd name="connsiteY25" fmla="*/ 2441359 h 3481265"/>
              <a:gd name="connsiteX26" fmla="*/ 1362635 w 5020235"/>
              <a:gd name="connsiteY26" fmla="*/ 2548935 h 3481265"/>
              <a:gd name="connsiteX27" fmla="*/ 1452283 w 5020235"/>
              <a:gd name="connsiteY27" fmla="*/ 2656512 h 3481265"/>
              <a:gd name="connsiteX28" fmla="*/ 1506071 w 5020235"/>
              <a:gd name="connsiteY28" fmla="*/ 2710300 h 3481265"/>
              <a:gd name="connsiteX29" fmla="*/ 1595718 w 5020235"/>
              <a:gd name="connsiteY29" fmla="*/ 2799947 h 3481265"/>
              <a:gd name="connsiteX30" fmla="*/ 1631577 w 5020235"/>
              <a:gd name="connsiteY30" fmla="*/ 2853735 h 3481265"/>
              <a:gd name="connsiteX31" fmla="*/ 1739153 w 5020235"/>
              <a:gd name="connsiteY31" fmla="*/ 2943382 h 3481265"/>
              <a:gd name="connsiteX32" fmla="*/ 1792941 w 5020235"/>
              <a:gd name="connsiteY32" fmla="*/ 2961312 h 3481265"/>
              <a:gd name="connsiteX33" fmla="*/ 1900518 w 5020235"/>
              <a:gd name="connsiteY33" fmla="*/ 3015100 h 3481265"/>
              <a:gd name="connsiteX34" fmla="*/ 1954306 w 5020235"/>
              <a:gd name="connsiteY34" fmla="*/ 3050959 h 3481265"/>
              <a:gd name="connsiteX35" fmla="*/ 2097741 w 5020235"/>
              <a:gd name="connsiteY35" fmla="*/ 3086818 h 3481265"/>
              <a:gd name="connsiteX36" fmla="*/ 2151530 w 5020235"/>
              <a:gd name="connsiteY36" fmla="*/ 3122677 h 3481265"/>
              <a:gd name="connsiteX37" fmla="*/ 2277035 w 5020235"/>
              <a:gd name="connsiteY37" fmla="*/ 3158535 h 3481265"/>
              <a:gd name="connsiteX38" fmla="*/ 2384612 w 5020235"/>
              <a:gd name="connsiteY38" fmla="*/ 3194394 h 3481265"/>
              <a:gd name="connsiteX39" fmla="*/ 2492188 w 5020235"/>
              <a:gd name="connsiteY39" fmla="*/ 3266112 h 3481265"/>
              <a:gd name="connsiteX40" fmla="*/ 2599765 w 5020235"/>
              <a:gd name="connsiteY40" fmla="*/ 3301971 h 3481265"/>
              <a:gd name="connsiteX41" fmla="*/ 2653553 w 5020235"/>
              <a:gd name="connsiteY41" fmla="*/ 3319900 h 3481265"/>
              <a:gd name="connsiteX42" fmla="*/ 2761130 w 5020235"/>
              <a:gd name="connsiteY42" fmla="*/ 3337830 h 3481265"/>
              <a:gd name="connsiteX43" fmla="*/ 2994212 w 5020235"/>
              <a:gd name="connsiteY43" fmla="*/ 3373688 h 3481265"/>
              <a:gd name="connsiteX44" fmla="*/ 3334871 w 5020235"/>
              <a:gd name="connsiteY44" fmla="*/ 3391618 h 3481265"/>
              <a:gd name="connsiteX45" fmla="*/ 3460377 w 5020235"/>
              <a:gd name="connsiteY45" fmla="*/ 3427477 h 3481265"/>
              <a:gd name="connsiteX46" fmla="*/ 3818965 w 5020235"/>
              <a:gd name="connsiteY46" fmla="*/ 3445406 h 3481265"/>
              <a:gd name="connsiteX47" fmla="*/ 4213412 w 5020235"/>
              <a:gd name="connsiteY47" fmla="*/ 3481265 h 3481265"/>
              <a:gd name="connsiteX48" fmla="*/ 4625788 w 5020235"/>
              <a:gd name="connsiteY48" fmla="*/ 3463335 h 3481265"/>
              <a:gd name="connsiteX49" fmla="*/ 4697506 w 5020235"/>
              <a:gd name="connsiteY49" fmla="*/ 3445406 h 3481265"/>
              <a:gd name="connsiteX50" fmla="*/ 4823012 w 5020235"/>
              <a:gd name="connsiteY50" fmla="*/ 3409547 h 3481265"/>
              <a:gd name="connsiteX51" fmla="*/ 5020235 w 5020235"/>
              <a:gd name="connsiteY51" fmla="*/ 3391618 h 3481265"/>
              <a:gd name="connsiteX52" fmla="*/ 5002306 w 5020235"/>
              <a:gd name="connsiteY52" fmla="*/ 3194394 h 3481265"/>
              <a:gd name="connsiteX53" fmla="*/ 4984377 w 5020235"/>
              <a:gd name="connsiteY53" fmla="*/ 3104747 h 3481265"/>
              <a:gd name="connsiteX54" fmla="*/ 4930588 w 5020235"/>
              <a:gd name="connsiteY54" fmla="*/ 3086818 h 3481265"/>
              <a:gd name="connsiteX55" fmla="*/ 4840941 w 5020235"/>
              <a:gd name="connsiteY55" fmla="*/ 3068888 h 3481265"/>
              <a:gd name="connsiteX56" fmla="*/ 4661647 w 5020235"/>
              <a:gd name="connsiteY56" fmla="*/ 3015100 h 3481265"/>
              <a:gd name="connsiteX57" fmla="*/ 4607859 w 5020235"/>
              <a:gd name="connsiteY57" fmla="*/ 2979241 h 3481265"/>
              <a:gd name="connsiteX58" fmla="*/ 4428565 w 5020235"/>
              <a:gd name="connsiteY58" fmla="*/ 2925453 h 3481265"/>
              <a:gd name="connsiteX59" fmla="*/ 4231341 w 5020235"/>
              <a:gd name="connsiteY59" fmla="*/ 2835806 h 3481265"/>
              <a:gd name="connsiteX60" fmla="*/ 4141694 w 5020235"/>
              <a:gd name="connsiteY60" fmla="*/ 2782018 h 3481265"/>
              <a:gd name="connsiteX61" fmla="*/ 4034118 w 5020235"/>
              <a:gd name="connsiteY61" fmla="*/ 2746159 h 3481265"/>
              <a:gd name="connsiteX62" fmla="*/ 3836894 w 5020235"/>
              <a:gd name="connsiteY62" fmla="*/ 2638582 h 3481265"/>
              <a:gd name="connsiteX63" fmla="*/ 3729318 w 5020235"/>
              <a:gd name="connsiteY63" fmla="*/ 2584794 h 3481265"/>
              <a:gd name="connsiteX64" fmla="*/ 3657600 w 5020235"/>
              <a:gd name="connsiteY64" fmla="*/ 2531006 h 3481265"/>
              <a:gd name="connsiteX65" fmla="*/ 3567953 w 5020235"/>
              <a:gd name="connsiteY65" fmla="*/ 2495147 h 3481265"/>
              <a:gd name="connsiteX66" fmla="*/ 3514165 w 5020235"/>
              <a:gd name="connsiteY66" fmla="*/ 2459288 h 3481265"/>
              <a:gd name="connsiteX67" fmla="*/ 3442447 w 5020235"/>
              <a:gd name="connsiteY67" fmla="*/ 2423430 h 3481265"/>
              <a:gd name="connsiteX68" fmla="*/ 3316941 w 5020235"/>
              <a:gd name="connsiteY68" fmla="*/ 2351712 h 3481265"/>
              <a:gd name="connsiteX69" fmla="*/ 3119718 w 5020235"/>
              <a:gd name="connsiteY69" fmla="*/ 2208277 h 3481265"/>
              <a:gd name="connsiteX70" fmla="*/ 3065930 w 5020235"/>
              <a:gd name="connsiteY70" fmla="*/ 2190347 h 3481265"/>
              <a:gd name="connsiteX71" fmla="*/ 2922494 w 5020235"/>
              <a:gd name="connsiteY71" fmla="*/ 2082771 h 3481265"/>
              <a:gd name="connsiteX72" fmla="*/ 2725271 w 5020235"/>
              <a:gd name="connsiteY72" fmla="*/ 1885547 h 3481265"/>
              <a:gd name="connsiteX73" fmla="*/ 2653553 w 5020235"/>
              <a:gd name="connsiteY73" fmla="*/ 1813830 h 3481265"/>
              <a:gd name="connsiteX74" fmla="*/ 2563906 w 5020235"/>
              <a:gd name="connsiteY74" fmla="*/ 1742112 h 3481265"/>
              <a:gd name="connsiteX75" fmla="*/ 2420471 w 5020235"/>
              <a:gd name="connsiteY75" fmla="*/ 1598677 h 3481265"/>
              <a:gd name="connsiteX76" fmla="*/ 2330824 w 5020235"/>
              <a:gd name="connsiteY76" fmla="*/ 1509030 h 3481265"/>
              <a:gd name="connsiteX77" fmla="*/ 2277035 w 5020235"/>
              <a:gd name="connsiteY77" fmla="*/ 1473171 h 3481265"/>
              <a:gd name="connsiteX78" fmla="*/ 2133600 w 5020235"/>
              <a:gd name="connsiteY78" fmla="*/ 1347665 h 3481265"/>
              <a:gd name="connsiteX79" fmla="*/ 2043953 w 5020235"/>
              <a:gd name="connsiteY79" fmla="*/ 1275947 h 3481265"/>
              <a:gd name="connsiteX80" fmla="*/ 1864659 w 5020235"/>
              <a:gd name="connsiteY80" fmla="*/ 1168371 h 3481265"/>
              <a:gd name="connsiteX81" fmla="*/ 1757083 w 5020235"/>
              <a:gd name="connsiteY81" fmla="*/ 1042865 h 3481265"/>
              <a:gd name="connsiteX82" fmla="*/ 1721224 w 5020235"/>
              <a:gd name="connsiteY82" fmla="*/ 971147 h 3481265"/>
              <a:gd name="connsiteX83" fmla="*/ 1667435 w 5020235"/>
              <a:gd name="connsiteY83" fmla="*/ 917359 h 3481265"/>
              <a:gd name="connsiteX84" fmla="*/ 1488141 w 5020235"/>
              <a:gd name="connsiteY84" fmla="*/ 612559 h 3481265"/>
              <a:gd name="connsiteX85" fmla="*/ 1416424 w 5020235"/>
              <a:gd name="connsiteY85" fmla="*/ 504982 h 3481265"/>
              <a:gd name="connsiteX86" fmla="*/ 1272988 w 5020235"/>
              <a:gd name="connsiteY86" fmla="*/ 325688 h 3481265"/>
              <a:gd name="connsiteX87" fmla="*/ 1219200 w 5020235"/>
              <a:gd name="connsiteY87" fmla="*/ 236041 h 3481265"/>
              <a:gd name="connsiteX88" fmla="*/ 1147483 w 5020235"/>
              <a:gd name="connsiteY88" fmla="*/ 164324 h 3481265"/>
              <a:gd name="connsiteX89" fmla="*/ 1111624 w 5020235"/>
              <a:gd name="connsiteY89" fmla="*/ 110535 h 3481265"/>
              <a:gd name="connsiteX90" fmla="*/ 1039906 w 5020235"/>
              <a:gd name="connsiteY90" fmla="*/ 56747 h 3481265"/>
              <a:gd name="connsiteX91" fmla="*/ 753910 w 5020235"/>
              <a:gd name="connsiteY91" fmla="*/ 90966 h 3481265"/>
              <a:gd name="connsiteX92" fmla="*/ 633215 w 5020235"/>
              <a:gd name="connsiteY92" fmla="*/ 69867 h 3481265"/>
              <a:gd name="connsiteX93" fmla="*/ 408768 w 5020235"/>
              <a:gd name="connsiteY93" fmla="*/ 5365 h 3481265"/>
              <a:gd name="connsiteX94" fmla="*/ 216356 w 5020235"/>
              <a:gd name="connsiteY94" fmla="*/ 6567 h 3481265"/>
              <a:gd name="connsiteX95" fmla="*/ 0 w 5020235"/>
              <a:gd name="connsiteY95" fmla="*/ 74677 h 3481265"/>
              <a:gd name="connsiteX0" fmla="*/ 53788 w 5020235"/>
              <a:gd name="connsiteY0" fmla="*/ 92606 h 3481265"/>
              <a:gd name="connsiteX1" fmla="*/ 143435 w 5020235"/>
              <a:gd name="connsiteY1" fmla="*/ 379477 h 3481265"/>
              <a:gd name="connsiteX2" fmla="*/ 179294 w 5020235"/>
              <a:gd name="connsiteY2" fmla="*/ 451194 h 3481265"/>
              <a:gd name="connsiteX3" fmla="*/ 197224 w 5020235"/>
              <a:gd name="connsiteY3" fmla="*/ 522912 h 3481265"/>
              <a:gd name="connsiteX4" fmla="*/ 233083 w 5020235"/>
              <a:gd name="connsiteY4" fmla="*/ 576700 h 3481265"/>
              <a:gd name="connsiteX5" fmla="*/ 268941 w 5020235"/>
              <a:gd name="connsiteY5" fmla="*/ 648418 h 3481265"/>
              <a:gd name="connsiteX6" fmla="*/ 304800 w 5020235"/>
              <a:gd name="connsiteY6" fmla="*/ 702206 h 3481265"/>
              <a:gd name="connsiteX7" fmla="*/ 322730 w 5020235"/>
              <a:gd name="connsiteY7" fmla="*/ 755994 h 3481265"/>
              <a:gd name="connsiteX8" fmla="*/ 358588 w 5020235"/>
              <a:gd name="connsiteY8" fmla="*/ 809782 h 3481265"/>
              <a:gd name="connsiteX9" fmla="*/ 412377 w 5020235"/>
              <a:gd name="connsiteY9" fmla="*/ 917359 h 3481265"/>
              <a:gd name="connsiteX10" fmla="*/ 502024 w 5020235"/>
              <a:gd name="connsiteY10" fmla="*/ 1096653 h 3481265"/>
              <a:gd name="connsiteX11" fmla="*/ 519953 w 5020235"/>
              <a:gd name="connsiteY11" fmla="*/ 1168371 h 3481265"/>
              <a:gd name="connsiteX12" fmla="*/ 537883 w 5020235"/>
              <a:gd name="connsiteY12" fmla="*/ 1293877 h 3481265"/>
              <a:gd name="connsiteX13" fmla="*/ 573741 w 5020235"/>
              <a:gd name="connsiteY13" fmla="*/ 1365594 h 3481265"/>
              <a:gd name="connsiteX14" fmla="*/ 663388 w 5020235"/>
              <a:gd name="connsiteY14" fmla="*/ 1526959 h 3481265"/>
              <a:gd name="connsiteX15" fmla="*/ 735106 w 5020235"/>
              <a:gd name="connsiteY15" fmla="*/ 1634535 h 3481265"/>
              <a:gd name="connsiteX16" fmla="*/ 770965 w 5020235"/>
              <a:gd name="connsiteY16" fmla="*/ 1688324 h 3481265"/>
              <a:gd name="connsiteX17" fmla="*/ 806824 w 5020235"/>
              <a:gd name="connsiteY17" fmla="*/ 1795900 h 3481265"/>
              <a:gd name="connsiteX18" fmla="*/ 878541 w 5020235"/>
              <a:gd name="connsiteY18" fmla="*/ 1903477 h 3481265"/>
              <a:gd name="connsiteX19" fmla="*/ 932330 w 5020235"/>
              <a:gd name="connsiteY19" fmla="*/ 1957265 h 3481265"/>
              <a:gd name="connsiteX20" fmla="*/ 1039906 w 5020235"/>
              <a:gd name="connsiteY20" fmla="*/ 2118630 h 3481265"/>
              <a:gd name="connsiteX21" fmla="*/ 1075765 w 5020235"/>
              <a:gd name="connsiteY21" fmla="*/ 2172418 h 3481265"/>
              <a:gd name="connsiteX22" fmla="*/ 1129553 w 5020235"/>
              <a:gd name="connsiteY22" fmla="*/ 2226206 h 3481265"/>
              <a:gd name="connsiteX23" fmla="*/ 1201271 w 5020235"/>
              <a:gd name="connsiteY23" fmla="*/ 2333782 h 3481265"/>
              <a:gd name="connsiteX24" fmla="*/ 1237130 w 5020235"/>
              <a:gd name="connsiteY24" fmla="*/ 2387571 h 3481265"/>
              <a:gd name="connsiteX25" fmla="*/ 1290918 w 5020235"/>
              <a:gd name="connsiteY25" fmla="*/ 2441359 h 3481265"/>
              <a:gd name="connsiteX26" fmla="*/ 1362635 w 5020235"/>
              <a:gd name="connsiteY26" fmla="*/ 2548935 h 3481265"/>
              <a:gd name="connsiteX27" fmla="*/ 1452283 w 5020235"/>
              <a:gd name="connsiteY27" fmla="*/ 2656512 h 3481265"/>
              <a:gd name="connsiteX28" fmla="*/ 1506071 w 5020235"/>
              <a:gd name="connsiteY28" fmla="*/ 2710300 h 3481265"/>
              <a:gd name="connsiteX29" fmla="*/ 1595718 w 5020235"/>
              <a:gd name="connsiteY29" fmla="*/ 2799947 h 3481265"/>
              <a:gd name="connsiteX30" fmla="*/ 1631577 w 5020235"/>
              <a:gd name="connsiteY30" fmla="*/ 2853735 h 3481265"/>
              <a:gd name="connsiteX31" fmla="*/ 1739153 w 5020235"/>
              <a:gd name="connsiteY31" fmla="*/ 2943382 h 3481265"/>
              <a:gd name="connsiteX32" fmla="*/ 1792941 w 5020235"/>
              <a:gd name="connsiteY32" fmla="*/ 2961312 h 3481265"/>
              <a:gd name="connsiteX33" fmla="*/ 1900518 w 5020235"/>
              <a:gd name="connsiteY33" fmla="*/ 3015100 h 3481265"/>
              <a:gd name="connsiteX34" fmla="*/ 1954306 w 5020235"/>
              <a:gd name="connsiteY34" fmla="*/ 3050959 h 3481265"/>
              <a:gd name="connsiteX35" fmla="*/ 2097741 w 5020235"/>
              <a:gd name="connsiteY35" fmla="*/ 3086818 h 3481265"/>
              <a:gd name="connsiteX36" fmla="*/ 2151530 w 5020235"/>
              <a:gd name="connsiteY36" fmla="*/ 3122677 h 3481265"/>
              <a:gd name="connsiteX37" fmla="*/ 2277035 w 5020235"/>
              <a:gd name="connsiteY37" fmla="*/ 3158535 h 3481265"/>
              <a:gd name="connsiteX38" fmla="*/ 2384612 w 5020235"/>
              <a:gd name="connsiteY38" fmla="*/ 3194394 h 3481265"/>
              <a:gd name="connsiteX39" fmla="*/ 2492188 w 5020235"/>
              <a:gd name="connsiteY39" fmla="*/ 3266112 h 3481265"/>
              <a:gd name="connsiteX40" fmla="*/ 2599765 w 5020235"/>
              <a:gd name="connsiteY40" fmla="*/ 3301971 h 3481265"/>
              <a:gd name="connsiteX41" fmla="*/ 2653553 w 5020235"/>
              <a:gd name="connsiteY41" fmla="*/ 3319900 h 3481265"/>
              <a:gd name="connsiteX42" fmla="*/ 2761130 w 5020235"/>
              <a:gd name="connsiteY42" fmla="*/ 3337830 h 3481265"/>
              <a:gd name="connsiteX43" fmla="*/ 2994212 w 5020235"/>
              <a:gd name="connsiteY43" fmla="*/ 3373688 h 3481265"/>
              <a:gd name="connsiteX44" fmla="*/ 3334871 w 5020235"/>
              <a:gd name="connsiteY44" fmla="*/ 3391618 h 3481265"/>
              <a:gd name="connsiteX45" fmla="*/ 3460377 w 5020235"/>
              <a:gd name="connsiteY45" fmla="*/ 3427477 h 3481265"/>
              <a:gd name="connsiteX46" fmla="*/ 3818965 w 5020235"/>
              <a:gd name="connsiteY46" fmla="*/ 3445406 h 3481265"/>
              <a:gd name="connsiteX47" fmla="*/ 4213412 w 5020235"/>
              <a:gd name="connsiteY47" fmla="*/ 3481265 h 3481265"/>
              <a:gd name="connsiteX48" fmla="*/ 4625788 w 5020235"/>
              <a:gd name="connsiteY48" fmla="*/ 3463335 h 3481265"/>
              <a:gd name="connsiteX49" fmla="*/ 4697506 w 5020235"/>
              <a:gd name="connsiteY49" fmla="*/ 3445406 h 3481265"/>
              <a:gd name="connsiteX50" fmla="*/ 4823012 w 5020235"/>
              <a:gd name="connsiteY50" fmla="*/ 3409547 h 3481265"/>
              <a:gd name="connsiteX51" fmla="*/ 5020235 w 5020235"/>
              <a:gd name="connsiteY51" fmla="*/ 3391618 h 3481265"/>
              <a:gd name="connsiteX52" fmla="*/ 5002306 w 5020235"/>
              <a:gd name="connsiteY52" fmla="*/ 3194394 h 3481265"/>
              <a:gd name="connsiteX53" fmla="*/ 4984377 w 5020235"/>
              <a:gd name="connsiteY53" fmla="*/ 3104747 h 3481265"/>
              <a:gd name="connsiteX54" fmla="*/ 4930588 w 5020235"/>
              <a:gd name="connsiteY54" fmla="*/ 3086818 h 3481265"/>
              <a:gd name="connsiteX55" fmla="*/ 4840941 w 5020235"/>
              <a:gd name="connsiteY55" fmla="*/ 3068888 h 3481265"/>
              <a:gd name="connsiteX56" fmla="*/ 4661647 w 5020235"/>
              <a:gd name="connsiteY56" fmla="*/ 3015100 h 3481265"/>
              <a:gd name="connsiteX57" fmla="*/ 4607859 w 5020235"/>
              <a:gd name="connsiteY57" fmla="*/ 2979241 h 3481265"/>
              <a:gd name="connsiteX58" fmla="*/ 4428565 w 5020235"/>
              <a:gd name="connsiteY58" fmla="*/ 2925453 h 3481265"/>
              <a:gd name="connsiteX59" fmla="*/ 4231341 w 5020235"/>
              <a:gd name="connsiteY59" fmla="*/ 2835806 h 3481265"/>
              <a:gd name="connsiteX60" fmla="*/ 4141694 w 5020235"/>
              <a:gd name="connsiteY60" fmla="*/ 2782018 h 3481265"/>
              <a:gd name="connsiteX61" fmla="*/ 4034118 w 5020235"/>
              <a:gd name="connsiteY61" fmla="*/ 2746159 h 3481265"/>
              <a:gd name="connsiteX62" fmla="*/ 3836894 w 5020235"/>
              <a:gd name="connsiteY62" fmla="*/ 2638582 h 3481265"/>
              <a:gd name="connsiteX63" fmla="*/ 3729318 w 5020235"/>
              <a:gd name="connsiteY63" fmla="*/ 2584794 h 3481265"/>
              <a:gd name="connsiteX64" fmla="*/ 3657600 w 5020235"/>
              <a:gd name="connsiteY64" fmla="*/ 2531006 h 3481265"/>
              <a:gd name="connsiteX65" fmla="*/ 3567953 w 5020235"/>
              <a:gd name="connsiteY65" fmla="*/ 2495147 h 3481265"/>
              <a:gd name="connsiteX66" fmla="*/ 3514165 w 5020235"/>
              <a:gd name="connsiteY66" fmla="*/ 2459288 h 3481265"/>
              <a:gd name="connsiteX67" fmla="*/ 3442447 w 5020235"/>
              <a:gd name="connsiteY67" fmla="*/ 2423430 h 3481265"/>
              <a:gd name="connsiteX68" fmla="*/ 3316941 w 5020235"/>
              <a:gd name="connsiteY68" fmla="*/ 2351712 h 3481265"/>
              <a:gd name="connsiteX69" fmla="*/ 3119718 w 5020235"/>
              <a:gd name="connsiteY69" fmla="*/ 2208277 h 3481265"/>
              <a:gd name="connsiteX70" fmla="*/ 3065930 w 5020235"/>
              <a:gd name="connsiteY70" fmla="*/ 2190347 h 3481265"/>
              <a:gd name="connsiteX71" fmla="*/ 2922494 w 5020235"/>
              <a:gd name="connsiteY71" fmla="*/ 2082771 h 3481265"/>
              <a:gd name="connsiteX72" fmla="*/ 2725271 w 5020235"/>
              <a:gd name="connsiteY72" fmla="*/ 1885547 h 3481265"/>
              <a:gd name="connsiteX73" fmla="*/ 2653553 w 5020235"/>
              <a:gd name="connsiteY73" fmla="*/ 1813830 h 3481265"/>
              <a:gd name="connsiteX74" fmla="*/ 2563906 w 5020235"/>
              <a:gd name="connsiteY74" fmla="*/ 1742112 h 3481265"/>
              <a:gd name="connsiteX75" fmla="*/ 2420471 w 5020235"/>
              <a:gd name="connsiteY75" fmla="*/ 1598677 h 3481265"/>
              <a:gd name="connsiteX76" fmla="*/ 2330824 w 5020235"/>
              <a:gd name="connsiteY76" fmla="*/ 1509030 h 3481265"/>
              <a:gd name="connsiteX77" fmla="*/ 2277035 w 5020235"/>
              <a:gd name="connsiteY77" fmla="*/ 1473171 h 3481265"/>
              <a:gd name="connsiteX78" fmla="*/ 2133600 w 5020235"/>
              <a:gd name="connsiteY78" fmla="*/ 1347665 h 3481265"/>
              <a:gd name="connsiteX79" fmla="*/ 2043953 w 5020235"/>
              <a:gd name="connsiteY79" fmla="*/ 1275947 h 3481265"/>
              <a:gd name="connsiteX80" fmla="*/ 1864659 w 5020235"/>
              <a:gd name="connsiteY80" fmla="*/ 1168371 h 3481265"/>
              <a:gd name="connsiteX81" fmla="*/ 1757083 w 5020235"/>
              <a:gd name="connsiteY81" fmla="*/ 1042865 h 3481265"/>
              <a:gd name="connsiteX82" fmla="*/ 1721224 w 5020235"/>
              <a:gd name="connsiteY82" fmla="*/ 971147 h 3481265"/>
              <a:gd name="connsiteX83" fmla="*/ 1667435 w 5020235"/>
              <a:gd name="connsiteY83" fmla="*/ 917359 h 3481265"/>
              <a:gd name="connsiteX84" fmla="*/ 1488141 w 5020235"/>
              <a:gd name="connsiteY84" fmla="*/ 612559 h 3481265"/>
              <a:gd name="connsiteX85" fmla="*/ 1416424 w 5020235"/>
              <a:gd name="connsiteY85" fmla="*/ 504982 h 3481265"/>
              <a:gd name="connsiteX86" fmla="*/ 1272988 w 5020235"/>
              <a:gd name="connsiteY86" fmla="*/ 325688 h 3481265"/>
              <a:gd name="connsiteX87" fmla="*/ 1219200 w 5020235"/>
              <a:gd name="connsiteY87" fmla="*/ 236041 h 3481265"/>
              <a:gd name="connsiteX88" fmla="*/ 1147483 w 5020235"/>
              <a:gd name="connsiteY88" fmla="*/ 164324 h 3481265"/>
              <a:gd name="connsiteX89" fmla="*/ 1111624 w 5020235"/>
              <a:gd name="connsiteY89" fmla="*/ 110535 h 3481265"/>
              <a:gd name="connsiteX90" fmla="*/ 1039906 w 5020235"/>
              <a:gd name="connsiteY90" fmla="*/ 56747 h 3481265"/>
              <a:gd name="connsiteX91" fmla="*/ 753910 w 5020235"/>
              <a:gd name="connsiteY91" fmla="*/ 90966 h 3481265"/>
              <a:gd name="connsiteX92" fmla="*/ 633215 w 5020235"/>
              <a:gd name="connsiteY92" fmla="*/ 69867 h 3481265"/>
              <a:gd name="connsiteX93" fmla="*/ 408768 w 5020235"/>
              <a:gd name="connsiteY93" fmla="*/ 5365 h 3481265"/>
              <a:gd name="connsiteX94" fmla="*/ 216356 w 5020235"/>
              <a:gd name="connsiteY94" fmla="*/ 6567 h 3481265"/>
              <a:gd name="connsiteX95" fmla="*/ 0 w 5020235"/>
              <a:gd name="connsiteY95" fmla="*/ 74677 h 3481265"/>
              <a:gd name="connsiteX96" fmla="*/ 53788 w 5020235"/>
              <a:gd name="connsiteY96" fmla="*/ 92606 h 3481265"/>
              <a:gd name="connsiteX0" fmla="*/ 53788 w 5020235"/>
              <a:gd name="connsiteY0" fmla="*/ 92606 h 3481265"/>
              <a:gd name="connsiteX1" fmla="*/ 143435 w 5020235"/>
              <a:gd name="connsiteY1" fmla="*/ 379477 h 3481265"/>
              <a:gd name="connsiteX2" fmla="*/ 179294 w 5020235"/>
              <a:gd name="connsiteY2" fmla="*/ 451194 h 3481265"/>
              <a:gd name="connsiteX3" fmla="*/ 197224 w 5020235"/>
              <a:gd name="connsiteY3" fmla="*/ 522912 h 3481265"/>
              <a:gd name="connsiteX4" fmla="*/ 233083 w 5020235"/>
              <a:gd name="connsiteY4" fmla="*/ 576700 h 3481265"/>
              <a:gd name="connsiteX5" fmla="*/ 268941 w 5020235"/>
              <a:gd name="connsiteY5" fmla="*/ 648418 h 3481265"/>
              <a:gd name="connsiteX6" fmla="*/ 304800 w 5020235"/>
              <a:gd name="connsiteY6" fmla="*/ 702206 h 3481265"/>
              <a:gd name="connsiteX7" fmla="*/ 322730 w 5020235"/>
              <a:gd name="connsiteY7" fmla="*/ 755994 h 3481265"/>
              <a:gd name="connsiteX8" fmla="*/ 358588 w 5020235"/>
              <a:gd name="connsiteY8" fmla="*/ 809782 h 3481265"/>
              <a:gd name="connsiteX9" fmla="*/ 412377 w 5020235"/>
              <a:gd name="connsiteY9" fmla="*/ 917359 h 3481265"/>
              <a:gd name="connsiteX10" fmla="*/ 502024 w 5020235"/>
              <a:gd name="connsiteY10" fmla="*/ 1096653 h 3481265"/>
              <a:gd name="connsiteX11" fmla="*/ 519953 w 5020235"/>
              <a:gd name="connsiteY11" fmla="*/ 1168371 h 3481265"/>
              <a:gd name="connsiteX12" fmla="*/ 537883 w 5020235"/>
              <a:gd name="connsiteY12" fmla="*/ 1293877 h 3481265"/>
              <a:gd name="connsiteX13" fmla="*/ 573741 w 5020235"/>
              <a:gd name="connsiteY13" fmla="*/ 1365594 h 3481265"/>
              <a:gd name="connsiteX14" fmla="*/ 663388 w 5020235"/>
              <a:gd name="connsiteY14" fmla="*/ 1526959 h 3481265"/>
              <a:gd name="connsiteX15" fmla="*/ 735106 w 5020235"/>
              <a:gd name="connsiteY15" fmla="*/ 1634535 h 3481265"/>
              <a:gd name="connsiteX16" fmla="*/ 770965 w 5020235"/>
              <a:gd name="connsiteY16" fmla="*/ 1688324 h 3481265"/>
              <a:gd name="connsiteX17" fmla="*/ 806824 w 5020235"/>
              <a:gd name="connsiteY17" fmla="*/ 1795900 h 3481265"/>
              <a:gd name="connsiteX18" fmla="*/ 878541 w 5020235"/>
              <a:gd name="connsiteY18" fmla="*/ 1903477 h 3481265"/>
              <a:gd name="connsiteX19" fmla="*/ 932330 w 5020235"/>
              <a:gd name="connsiteY19" fmla="*/ 1957265 h 3481265"/>
              <a:gd name="connsiteX20" fmla="*/ 1039906 w 5020235"/>
              <a:gd name="connsiteY20" fmla="*/ 2118630 h 3481265"/>
              <a:gd name="connsiteX21" fmla="*/ 1075765 w 5020235"/>
              <a:gd name="connsiteY21" fmla="*/ 2172418 h 3481265"/>
              <a:gd name="connsiteX22" fmla="*/ 1129553 w 5020235"/>
              <a:gd name="connsiteY22" fmla="*/ 2226206 h 3481265"/>
              <a:gd name="connsiteX23" fmla="*/ 1201271 w 5020235"/>
              <a:gd name="connsiteY23" fmla="*/ 2333782 h 3481265"/>
              <a:gd name="connsiteX24" fmla="*/ 1237130 w 5020235"/>
              <a:gd name="connsiteY24" fmla="*/ 2387571 h 3481265"/>
              <a:gd name="connsiteX25" fmla="*/ 1290918 w 5020235"/>
              <a:gd name="connsiteY25" fmla="*/ 2441359 h 3481265"/>
              <a:gd name="connsiteX26" fmla="*/ 1362635 w 5020235"/>
              <a:gd name="connsiteY26" fmla="*/ 2548935 h 3481265"/>
              <a:gd name="connsiteX27" fmla="*/ 1452283 w 5020235"/>
              <a:gd name="connsiteY27" fmla="*/ 2656512 h 3481265"/>
              <a:gd name="connsiteX28" fmla="*/ 1506071 w 5020235"/>
              <a:gd name="connsiteY28" fmla="*/ 2710300 h 3481265"/>
              <a:gd name="connsiteX29" fmla="*/ 1595718 w 5020235"/>
              <a:gd name="connsiteY29" fmla="*/ 2799947 h 3481265"/>
              <a:gd name="connsiteX30" fmla="*/ 1631577 w 5020235"/>
              <a:gd name="connsiteY30" fmla="*/ 2853735 h 3481265"/>
              <a:gd name="connsiteX31" fmla="*/ 1739153 w 5020235"/>
              <a:gd name="connsiteY31" fmla="*/ 2943382 h 3481265"/>
              <a:gd name="connsiteX32" fmla="*/ 1792941 w 5020235"/>
              <a:gd name="connsiteY32" fmla="*/ 2961312 h 3481265"/>
              <a:gd name="connsiteX33" fmla="*/ 1900518 w 5020235"/>
              <a:gd name="connsiteY33" fmla="*/ 3015100 h 3481265"/>
              <a:gd name="connsiteX34" fmla="*/ 1954306 w 5020235"/>
              <a:gd name="connsiteY34" fmla="*/ 3050959 h 3481265"/>
              <a:gd name="connsiteX35" fmla="*/ 2097741 w 5020235"/>
              <a:gd name="connsiteY35" fmla="*/ 3086818 h 3481265"/>
              <a:gd name="connsiteX36" fmla="*/ 2151530 w 5020235"/>
              <a:gd name="connsiteY36" fmla="*/ 3122677 h 3481265"/>
              <a:gd name="connsiteX37" fmla="*/ 2299338 w 5020235"/>
              <a:gd name="connsiteY37" fmla="*/ 3091627 h 3481265"/>
              <a:gd name="connsiteX38" fmla="*/ 2384612 w 5020235"/>
              <a:gd name="connsiteY38" fmla="*/ 3194394 h 3481265"/>
              <a:gd name="connsiteX39" fmla="*/ 2492188 w 5020235"/>
              <a:gd name="connsiteY39" fmla="*/ 3266112 h 3481265"/>
              <a:gd name="connsiteX40" fmla="*/ 2599765 w 5020235"/>
              <a:gd name="connsiteY40" fmla="*/ 3301971 h 3481265"/>
              <a:gd name="connsiteX41" fmla="*/ 2653553 w 5020235"/>
              <a:gd name="connsiteY41" fmla="*/ 3319900 h 3481265"/>
              <a:gd name="connsiteX42" fmla="*/ 2761130 w 5020235"/>
              <a:gd name="connsiteY42" fmla="*/ 3337830 h 3481265"/>
              <a:gd name="connsiteX43" fmla="*/ 2994212 w 5020235"/>
              <a:gd name="connsiteY43" fmla="*/ 3373688 h 3481265"/>
              <a:gd name="connsiteX44" fmla="*/ 3334871 w 5020235"/>
              <a:gd name="connsiteY44" fmla="*/ 3391618 h 3481265"/>
              <a:gd name="connsiteX45" fmla="*/ 3460377 w 5020235"/>
              <a:gd name="connsiteY45" fmla="*/ 3427477 h 3481265"/>
              <a:gd name="connsiteX46" fmla="*/ 3818965 w 5020235"/>
              <a:gd name="connsiteY46" fmla="*/ 3445406 h 3481265"/>
              <a:gd name="connsiteX47" fmla="*/ 4213412 w 5020235"/>
              <a:gd name="connsiteY47" fmla="*/ 3481265 h 3481265"/>
              <a:gd name="connsiteX48" fmla="*/ 4625788 w 5020235"/>
              <a:gd name="connsiteY48" fmla="*/ 3463335 h 3481265"/>
              <a:gd name="connsiteX49" fmla="*/ 4697506 w 5020235"/>
              <a:gd name="connsiteY49" fmla="*/ 3445406 h 3481265"/>
              <a:gd name="connsiteX50" fmla="*/ 4823012 w 5020235"/>
              <a:gd name="connsiteY50" fmla="*/ 3409547 h 3481265"/>
              <a:gd name="connsiteX51" fmla="*/ 5020235 w 5020235"/>
              <a:gd name="connsiteY51" fmla="*/ 3391618 h 3481265"/>
              <a:gd name="connsiteX52" fmla="*/ 5002306 w 5020235"/>
              <a:gd name="connsiteY52" fmla="*/ 3194394 h 3481265"/>
              <a:gd name="connsiteX53" fmla="*/ 4984377 w 5020235"/>
              <a:gd name="connsiteY53" fmla="*/ 3104747 h 3481265"/>
              <a:gd name="connsiteX54" fmla="*/ 4930588 w 5020235"/>
              <a:gd name="connsiteY54" fmla="*/ 3086818 h 3481265"/>
              <a:gd name="connsiteX55" fmla="*/ 4840941 w 5020235"/>
              <a:gd name="connsiteY55" fmla="*/ 3068888 h 3481265"/>
              <a:gd name="connsiteX56" fmla="*/ 4661647 w 5020235"/>
              <a:gd name="connsiteY56" fmla="*/ 3015100 h 3481265"/>
              <a:gd name="connsiteX57" fmla="*/ 4607859 w 5020235"/>
              <a:gd name="connsiteY57" fmla="*/ 2979241 h 3481265"/>
              <a:gd name="connsiteX58" fmla="*/ 4428565 w 5020235"/>
              <a:gd name="connsiteY58" fmla="*/ 2925453 h 3481265"/>
              <a:gd name="connsiteX59" fmla="*/ 4231341 w 5020235"/>
              <a:gd name="connsiteY59" fmla="*/ 2835806 h 3481265"/>
              <a:gd name="connsiteX60" fmla="*/ 4141694 w 5020235"/>
              <a:gd name="connsiteY60" fmla="*/ 2782018 h 3481265"/>
              <a:gd name="connsiteX61" fmla="*/ 4034118 w 5020235"/>
              <a:gd name="connsiteY61" fmla="*/ 2746159 h 3481265"/>
              <a:gd name="connsiteX62" fmla="*/ 3836894 w 5020235"/>
              <a:gd name="connsiteY62" fmla="*/ 2638582 h 3481265"/>
              <a:gd name="connsiteX63" fmla="*/ 3729318 w 5020235"/>
              <a:gd name="connsiteY63" fmla="*/ 2584794 h 3481265"/>
              <a:gd name="connsiteX64" fmla="*/ 3657600 w 5020235"/>
              <a:gd name="connsiteY64" fmla="*/ 2531006 h 3481265"/>
              <a:gd name="connsiteX65" fmla="*/ 3567953 w 5020235"/>
              <a:gd name="connsiteY65" fmla="*/ 2495147 h 3481265"/>
              <a:gd name="connsiteX66" fmla="*/ 3514165 w 5020235"/>
              <a:gd name="connsiteY66" fmla="*/ 2459288 h 3481265"/>
              <a:gd name="connsiteX67" fmla="*/ 3442447 w 5020235"/>
              <a:gd name="connsiteY67" fmla="*/ 2423430 h 3481265"/>
              <a:gd name="connsiteX68" fmla="*/ 3316941 w 5020235"/>
              <a:gd name="connsiteY68" fmla="*/ 2351712 h 3481265"/>
              <a:gd name="connsiteX69" fmla="*/ 3119718 w 5020235"/>
              <a:gd name="connsiteY69" fmla="*/ 2208277 h 3481265"/>
              <a:gd name="connsiteX70" fmla="*/ 3065930 w 5020235"/>
              <a:gd name="connsiteY70" fmla="*/ 2190347 h 3481265"/>
              <a:gd name="connsiteX71" fmla="*/ 2922494 w 5020235"/>
              <a:gd name="connsiteY71" fmla="*/ 2082771 h 3481265"/>
              <a:gd name="connsiteX72" fmla="*/ 2725271 w 5020235"/>
              <a:gd name="connsiteY72" fmla="*/ 1885547 h 3481265"/>
              <a:gd name="connsiteX73" fmla="*/ 2653553 w 5020235"/>
              <a:gd name="connsiteY73" fmla="*/ 1813830 h 3481265"/>
              <a:gd name="connsiteX74" fmla="*/ 2563906 w 5020235"/>
              <a:gd name="connsiteY74" fmla="*/ 1742112 h 3481265"/>
              <a:gd name="connsiteX75" fmla="*/ 2420471 w 5020235"/>
              <a:gd name="connsiteY75" fmla="*/ 1598677 h 3481265"/>
              <a:gd name="connsiteX76" fmla="*/ 2330824 w 5020235"/>
              <a:gd name="connsiteY76" fmla="*/ 1509030 h 3481265"/>
              <a:gd name="connsiteX77" fmla="*/ 2277035 w 5020235"/>
              <a:gd name="connsiteY77" fmla="*/ 1473171 h 3481265"/>
              <a:gd name="connsiteX78" fmla="*/ 2133600 w 5020235"/>
              <a:gd name="connsiteY78" fmla="*/ 1347665 h 3481265"/>
              <a:gd name="connsiteX79" fmla="*/ 2043953 w 5020235"/>
              <a:gd name="connsiteY79" fmla="*/ 1275947 h 3481265"/>
              <a:gd name="connsiteX80" fmla="*/ 1864659 w 5020235"/>
              <a:gd name="connsiteY80" fmla="*/ 1168371 h 3481265"/>
              <a:gd name="connsiteX81" fmla="*/ 1757083 w 5020235"/>
              <a:gd name="connsiteY81" fmla="*/ 1042865 h 3481265"/>
              <a:gd name="connsiteX82" fmla="*/ 1721224 w 5020235"/>
              <a:gd name="connsiteY82" fmla="*/ 971147 h 3481265"/>
              <a:gd name="connsiteX83" fmla="*/ 1667435 w 5020235"/>
              <a:gd name="connsiteY83" fmla="*/ 917359 h 3481265"/>
              <a:gd name="connsiteX84" fmla="*/ 1488141 w 5020235"/>
              <a:gd name="connsiteY84" fmla="*/ 612559 h 3481265"/>
              <a:gd name="connsiteX85" fmla="*/ 1416424 w 5020235"/>
              <a:gd name="connsiteY85" fmla="*/ 504982 h 3481265"/>
              <a:gd name="connsiteX86" fmla="*/ 1272988 w 5020235"/>
              <a:gd name="connsiteY86" fmla="*/ 325688 h 3481265"/>
              <a:gd name="connsiteX87" fmla="*/ 1219200 w 5020235"/>
              <a:gd name="connsiteY87" fmla="*/ 236041 h 3481265"/>
              <a:gd name="connsiteX88" fmla="*/ 1147483 w 5020235"/>
              <a:gd name="connsiteY88" fmla="*/ 164324 h 3481265"/>
              <a:gd name="connsiteX89" fmla="*/ 1111624 w 5020235"/>
              <a:gd name="connsiteY89" fmla="*/ 110535 h 3481265"/>
              <a:gd name="connsiteX90" fmla="*/ 1039906 w 5020235"/>
              <a:gd name="connsiteY90" fmla="*/ 56747 h 3481265"/>
              <a:gd name="connsiteX91" fmla="*/ 753910 w 5020235"/>
              <a:gd name="connsiteY91" fmla="*/ 90966 h 3481265"/>
              <a:gd name="connsiteX92" fmla="*/ 633215 w 5020235"/>
              <a:gd name="connsiteY92" fmla="*/ 69867 h 3481265"/>
              <a:gd name="connsiteX93" fmla="*/ 408768 w 5020235"/>
              <a:gd name="connsiteY93" fmla="*/ 5365 h 3481265"/>
              <a:gd name="connsiteX94" fmla="*/ 216356 w 5020235"/>
              <a:gd name="connsiteY94" fmla="*/ 6567 h 3481265"/>
              <a:gd name="connsiteX95" fmla="*/ 0 w 5020235"/>
              <a:gd name="connsiteY95" fmla="*/ 74677 h 3481265"/>
              <a:gd name="connsiteX96" fmla="*/ 53788 w 5020235"/>
              <a:gd name="connsiteY96" fmla="*/ 92606 h 3481265"/>
              <a:gd name="connsiteX0" fmla="*/ 53788 w 5020235"/>
              <a:gd name="connsiteY0" fmla="*/ 92606 h 3481265"/>
              <a:gd name="connsiteX1" fmla="*/ 143435 w 5020235"/>
              <a:gd name="connsiteY1" fmla="*/ 379477 h 3481265"/>
              <a:gd name="connsiteX2" fmla="*/ 179294 w 5020235"/>
              <a:gd name="connsiteY2" fmla="*/ 451194 h 3481265"/>
              <a:gd name="connsiteX3" fmla="*/ 197224 w 5020235"/>
              <a:gd name="connsiteY3" fmla="*/ 522912 h 3481265"/>
              <a:gd name="connsiteX4" fmla="*/ 233083 w 5020235"/>
              <a:gd name="connsiteY4" fmla="*/ 576700 h 3481265"/>
              <a:gd name="connsiteX5" fmla="*/ 268941 w 5020235"/>
              <a:gd name="connsiteY5" fmla="*/ 648418 h 3481265"/>
              <a:gd name="connsiteX6" fmla="*/ 304800 w 5020235"/>
              <a:gd name="connsiteY6" fmla="*/ 702206 h 3481265"/>
              <a:gd name="connsiteX7" fmla="*/ 322730 w 5020235"/>
              <a:gd name="connsiteY7" fmla="*/ 755994 h 3481265"/>
              <a:gd name="connsiteX8" fmla="*/ 358588 w 5020235"/>
              <a:gd name="connsiteY8" fmla="*/ 809782 h 3481265"/>
              <a:gd name="connsiteX9" fmla="*/ 412377 w 5020235"/>
              <a:gd name="connsiteY9" fmla="*/ 917359 h 3481265"/>
              <a:gd name="connsiteX10" fmla="*/ 502024 w 5020235"/>
              <a:gd name="connsiteY10" fmla="*/ 1096653 h 3481265"/>
              <a:gd name="connsiteX11" fmla="*/ 519953 w 5020235"/>
              <a:gd name="connsiteY11" fmla="*/ 1168371 h 3481265"/>
              <a:gd name="connsiteX12" fmla="*/ 537883 w 5020235"/>
              <a:gd name="connsiteY12" fmla="*/ 1293877 h 3481265"/>
              <a:gd name="connsiteX13" fmla="*/ 573741 w 5020235"/>
              <a:gd name="connsiteY13" fmla="*/ 1365594 h 3481265"/>
              <a:gd name="connsiteX14" fmla="*/ 663388 w 5020235"/>
              <a:gd name="connsiteY14" fmla="*/ 1526959 h 3481265"/>
              <a:gd name="connsiteX15" fmla="*/ 735106 w 5020235"/>
              <a:gd name="connsiteY15" fmla="*/ 1634535 h 3481265"/>
              <a:gd name="connsiteX16" fmla="*/ 770965 w 5020235"/>
              <a:gd name="connsiteY16" fmla="*/ 1688324 h 3481265"/>
              <a:gd name="connsiteX17" fmla="*/ 806824 w 5020235"/>
              <a:gd name="connsiteY17" fmla="*/ 1795900 h 3481265"/>
              <a:gd name="connsiteX18" fmla="*/ 878541 w 5020235"/>
              <a:gd name="connsiteY18" fmla="*/ 1903477 h 3481265"/>
              <a:gd name="connsiteX19" fmla="*/ 932330 w 5020235"/>
              <a:gd name="connsiteY19" fmla="*/ 1957265 h 3481265"/>
              <a:gd name="connsiteX20" fmla="*/ 1039906 w 5020235"/>
              <a:gd name="connsiteY20" fmla="*/ 2118630 h 3481265"/>
              <a:gd name="connsiteX21" fmla="*/ 1075765 w 5020235"/>
              <a:gd name="connsiteY21" fmla="*/ 2172418 h 3481265"/>
              <a:gd name="connsiteX22" fmla="*/ 1129553 w 5020235"/>
              <a:gd name="connsiteY22" fmla="*/ 2226206 h 3481265"/>
              <a:gd name="connsiteX23" fmla="*/ 1201271 w 5020235"/>
              <a:gd name="connsiteY23" fmla="*/ 2333782 h 3481265"/>
              <a:gd name="connsiteX24" fmla="*/ 1237130 w 5020235"/>
              <a:gd name="connsiteY24" fmla="*/ 2387571 h 3481265"/>
              <a:gd name="connsiteX25" fmla="*/ 1290918 w 5020235"/>
              <a:gd name="connsiteY25" fmla="*/ 2441359 h 3481265"/>
              <a:gd name="connsiteX26" fmla="*/ 1362635 w 5020235"/>
              <a:gd name="connsiteY26" fmla="*/ 2548935 h 3481265"/>
              <a:gd name="connsiteX27" fmla="*/ 1452283 w 5020235"/>
              <a:gd name="connsiteY27" fmla="*/ 2656512 h 3481265"/>
              <a:gd name="connsiteX28" fmla="*/ 1506071 w 5020235"/>
              <a:gd name="connsiteY28" fmla="*/ 2710300 h 3481265"/>
              <a:gd name="connsiteX29" fmla="*/ 1595718 w 5020235"/>
              <a:gd name="connsiteY29" fmla="*/ 2799947 h 3481265"/>
              <a:gd name="connsiteX30" fmla="*/ 1631577 w 5020235"/>
              <a:gd name="connsiteY30" fmla="*/ 2853735 h 3481265"/>
              <a:gd name="connsiteX31" fmla="*/ 1739153 w 5020235"/>
              <a:gd name="connsiteY31" fmla="*/ 2943382 h 3481265"/>
              <a:gd name="connsiteX32" fmla="*/ 1792941 w 5020235"/>
              <a:gd name="connsiteY32" fmla="*/ 2961312 h 3481265"/>
              <a:gd name="connsiteX33" fmla="*/ 1900518 w 5020235"/>
              <a:gd name="connsiteY33" fmla="*/ 3015100 h 3481265"/>
              <a:gd name="connsiteX34" fmla="*/ 1954306 w 5020235"/>
              <a:gd name="connsiteY34" fmla="*/ 3050959 h 3481265"/>
              <a:gd name="connsiteX35" fmla="*/ 2097741 w 5020235"/>
              <a:gd name="connsiteY35" fmla="*/ 3086818 h 3481265"/>
              <a:gd name="connsiteX36" fmla="*/ 2017715 w 5020235"/>
              <a:gd name="connsiteY36" fmla="*/ 3061345 h 3481265"/>
              <a:gd name="connsiteX37" fmla="*/ 2299338 w 5020235"/>
              <a:gd name="connsiteY37" fmla="*/ 3091627 h 3481265"/>
              <a:gd name="connsiteX38" fmla="*/ 2384612 w 5020235"/>
              <a:gd name="connsiteY38" fmla="*/ 3194394 h 3481265"/>
              <a:gd name="connsiteX39" fmla="*/ 2492188 w 5020235"/>
              <a:gd name="connsiteY39" fmla="*/ 3266112 h 3481265"/>
              <a:gd name="connsiteX40" fmla="*/ 2599765 w 5020235"/>
              <a:gd name="connsiteY40" fmla="*/ 3301971 h 3481265"/>
              <a:gd name="connsiteX41" fmla="*/ 2653553 w 5020235"/>
              <a:gd name="connsiteY41" fmla="*/ 3319900 h 3481265"/>
              <a:gd name="connsiteX42" fmla="*/ 2761130 w 5020235"/>
              <a:gd name="connsiteY42" fmla="*/ 3337830 h 3481265"/>
              <a:gd name="connsiteX43" fmla="*/ 2994212 w 5020235"/>
              <a:gd name="connsiteY43" fmla="*/ 3373688 h 3481265"/>
              <a:gd name="connsiteX44" fmla="*/ 3334871 w 5020235"/>
              <a:gd name="connsiteY44" fmla="*/ 3391618 h 3481265"/>
              <a:gd name="connsiteX45" fmla="*/ 3460377 w 5020235"/>
              <a:gd name="connsiteY45" fmla="*/ 3427477 h 3481265"/>
              <a:gd name="connsiteX46" fmla="*/ 3818965 w 5020235"/>
              <a:gd name="connsiteY46" fmla="*/ 3445406 h 3481265"/>
              <a:gd name="connsiteX47" fmla="*/ 4213412 w 5020235"/>
              <a:gd name="connsiteY47" fmla="*/ 3481265 h 3481265"/>
              <a:gd name="connsiteX48" fmla="*/ 4625788 w 5020235"/>
              <a:gd name="connsiteY48" fmla="*/ 3463335 h 3481265"/>
              <a:gd name="connsiteX49" fmla="*/ 4697506 w 5020235"/>
              <a:gd name="connsiteY49" fmla="*/ 3445406 h 3481265"/>
              <a:gd name="connsiteX50" fmla="*/ 4823012 w 5020235"/>
              <a:gd name="connsiteY50" fmla="*/ 3409547 h 3481265"/>
              <a:gd name="connsiteX51" fmla="*/ 5020235 w 5020235"/>
              <a:gd name="connsiteY51" fmla="*/ 3391618 h 3481265"/>
              <a:gd name="connsiteX52" fmla="*/ 5002306 w 5020235"/>
              <a:gd name="connsiteY52" fmla="*/ 3194394 h 3481265"/>
              <a:gd name="connsiteX53" fmla="*/ 4984377 w 5020235"/>
              <a:gd name="connsiteY53" fmla="*/ 3104747 h 3481265"/>
              <a:gd name="connsiteX54" fmla="*/ 4930588 w 5020235"/>
              <a:gd name="connsiteY54" fmla="*/ 3086818 h 3481265"/>
              <a:gd name="connsiteX55" fmla="*/ 4840941 w 5020235"/>
              <a:gd name="connsiteY55" fmla="*/ 3068888 h 3481265"/>
              <a:gd name="connsiteX56" fmla="*/ 4661647 w 5020235"/>
              <a:gd name="connsiteY56" fmla="*/ 3015100 h 3481265"/>
              <a:gd name="connsiteX57" fmla="*/ 4607859 w 5020235"/>
              <a:gd name="connsiteY57" fmla="*/ 2979241 h 3481265"/>
              <a:gd name="connsiteX58" fmla="*/ 4428565 w 5020235"/>
              <a:gd name="connsiteY58" fmla="*/ 2925453 h 3481265"/>
              <a:gd name="connsiteX59" fmla="*/ 4231341 w 5020235"/>
              <a:gd name="connsiteY59" fmla="*/ 2835806 h 3481265"/>
              <a:gd name="connsiteX60" fmla="*/ 4141694 w 5020235"/>
              <a:gd name="connsiteY60" fmla="*/ 2782018 h 3481265"/>
              <a:gd name="connsiteX61" fmla="*/ 4034118 w 5020235"/>
              <a:gd name="connsiteY61" fmla="*/ 2746159 h 3481265"/>
              <a:gd name="connsiteX62" fmla="*/ 3836894 w 5020235"/>
              <a:gd name="connsiteY62" fmla="*/ 2638582 h 3481265"/>
              <a:gd name="connsiteX63" fmla="*/ 3729318 w 5020235"/>
              <a:gd name="connsiteY63" fmla="*/ 2584794 h 3481265"/>
              <a:gd name="connsiteX64" fmla="*/ 3657600 w 5020235"/>
              <a:gd name="connsiteY64" fmla="*/ 2531006 h 3481265"/>
              <a:gd name="connsiteX65" fmla="*/ 3567953 w 5020235"/>
              <a:gd name="connsiteY65" fmla="*/ 2495147 h 3481265"/>
              <a:gd name="connsiteX66" fmla="*/ 3514165 w 5020235"/>
              <a:gd name="connsiteY66" fmla="*/ 2459288 h 3481265"/>
              <a:gd name="connsiteX67" fmla="*/ 3442447 w 5020235"/>
              <a:gd name="connsiteY67" fmla="*/ 2423430 h 3481265"/>
              <a:gd name="connsiteX68" fmla="*/ 3316941 w 5020235"/>
              <a:gd name="connsiteY68" fmla="*/ 2351712 h 3481265"/>
              <a:gd name="connsiteX69" fmla="*/ 3119718 w 5020235"/>
              <a:gd name="connsiteY69" fmla="*/ 2208277 h 3481265"/>
              <a:gd name="connsiteX70" fmla="*/ 3065930 w 5020235"/>
              <a:gd name="connsiteY70" fmla="*/ 2190347 h 3481265"/>
              <a:gd name="connsiteX71" fmla="*/ 2922494 w 5020235"/>
              <a:gd name="connsiteY71" fmla="*/ 2082771 h 3481265"/>
              <a:gd name="connsiteX72" fmla="*/ 2725271 w 5020235"/>
              <a:gd name="connsiteY72" fmla="*/ 1885547 h 3481265"/>
              <a:gd name="connsiteX73" fmla="*/ 2653553 w 5020235"/>
              <a:gd name="connsiteY73" fmla="*/ 1813830 h 3481265"/>
              <a:gd name="connsiteX74" fmla="*/ 2563906 w 5020235"/>
              <a:gd name="connsiteY74" fmla="*/ 1742112 h 3481265"/>
              <a:gd name="connsiteX75" fmla="*/ 2420471 w 5020235"/>
              <a:gd name="connsiteY75" fmla="*/ 1598677 h 3481265"/>
              <a:gd name="connsiteX76" fmla="*/ 2330824 w 5020235"/>
              <a:gd name="connsiteY76" fmla="*/ 1509030 h 3481265"/>
              <a:gd name="connsiteX77" fmla="*/ 2277035 w 5020235"/>
              <a:gd name="connsiteY77" fmla="*/ 1473171 h 3481265"/>
              <a:gd name="connsiteX78" fmla="*/ 2133600 w 5020235"/>
              <a:gd name="connsiteY78" fmla="*/ 1347665 h 3481265"/>
              <a:gd name="connsiteX79" fmla="*/ 2043953 w 5020235"/>
              <a:gd name="connsiteY79" fmla="*/ 1275947 h 3481265"/>
              <a:gd name="connsiteX80" fmla="*/ 1864659 w 5020235"/>
              <a:gd name="connsiteY80" fmla="*/ 1168371 h 3481265"/>
              <a:gd name="connsiteX81" fmla="*/ 1757083 w 5020235"/>
              <a:gd name="connsiteY81" fmla="*/ 1042865 h 3481265"/>
              <a:gd name="connsiteX82" fmla="*/ 1721224 w 5020235"/>
              <a:gd name="connsiteY82" fmla="*/ 971147 h 3481265"/>
              <a:gd name="connsiteX83" fmla="*/ 1667435 w 5020235"/>
              <a:gd name="connsiteY83" fmla="*/ 917359 h 3481265"/>
              <a:gd name="connsiteX84" fmla="*/ 1488141 w 5020235"/>
              <a:gd name="connsiteY84" fmla="*/ 612559 h 3481265"/>
              <a:gd name="connsiteX85" fmla="*/ 1416424 w 5020235"/>
              <a:gd name="connsiteY85" fmla="*/ 504982 h 3481265"/>
              <a:gd name="connsiteX86" fmla="*/ 1272988 w 5020235"/>
              <a:gd name="connsiteY86" fmla="*/ 325688 h 3481265"/>
              <a:gd name="connsiteX87" fmla="*/ 1219200 w 5020235"/>
              <a:gd name="connsiteY87" fmla="*/ 236041 h 3481265"/>
              <a:gd name="connsiteX88" fmla="*/ 1147483 w 5020235"/>
              <a:gd name="connsiteY88" fmla="*/ 164324 h 3481265"/>
              <a:gd name="connsiteX89" fmla="*/ 1111624 w 5020235"/>
              <a:gd name="connsiteY89" fmla="*/ 110535 h 3481265"/>
              <a:gd name="connsiteX90" fmla="*/ 1039906 w 5020235"/>
              <a:gd name="connsiteY90" fmla="*/ 56747 h 3481265"/>
              <a:gd name="connsiteX91" fmla="*/ 753910 w 5020235"/>
              <a:gd name="connsiteY91" fmla="*/ 90966 h 3481265"/>
              <a:gd name="connsiteX92" fmla="*/ 633215 w 5020235"/>
              <a:gd name="connsiteY92" fmla="*/ 69867 h 3481265"/>
              <a:gd name="connsiteX93" fmla="*/ 408768 w 5020235"/>
              <a:gd name="connsiteY93" fmla="*/ 5365 h 3481265"/>
              <a:gd name="connsiteX94" fmla="*/ 216356 w 5020235"/>
              <a:gd name="connsiteY94" fmla="*/ 6567 h 3481265"/>
              <a:gd name="connsiteX95" fmla="*/ 0 w 5020235"/>
              <a:gd name="connsiteY95" fmla="*/ 74677 h 3481265"/>
              <a:gd name="connsiteX96" fmla="*/ 53788 w 5020235"/>
              <a:gd name="connsiteY96" fmla="*/ 92606 h 3481265"/>
              <a:gd name="connsiteX0" fmla="*/ 53788 w 5059264"/>
              <a:gd name="connsiteY0" fmla="*/ 92606 h 3481265"/>
              <a:gd name="connsiteX1" fmla="*/ 143435 w 5059264"/>
              <a:gd name="connsiteY1" fmla="*/ 379477 h 3481265"/>
              <a:gd name="connsiteX2" fmla="*/ 179294 w 5059264"/>
              <a:gd name="connsiteY2" fmla="*/ 451194 h 3481265"/>
              <a:gd name="connsiteX3" fmla="*/ 197224 w 5059264"/>
              <a:gd name="connsiteY3" fmla="*/ 522912 h 3481265"/>
              <a:gd name="connsiteX4" fmla="*/ 233083 w 5059264"/>
              <a:gd name="connsiteY4" fmla="*/ 576700 h 3481265"/>
              <a:gd name="connsiteX5" fmla="*/ 268941 w 5059264"/>
              <a:gd name="connsiteY5" fmla="*/ 648418 h 3481265"/>
              <a:gd name="connsiteX6" fmla="*/ 304800 w 5059264"/>
              <a:gd name="connsiteY6" fmla="*/ 702206 h 3481265"/>
              <a:gd name="connsiteX7" fmla="*/ 322730 w 5059264"/>
              <a:gd name="connsiteY7" fmla="*/ 755994 h 3481265"/>
              <a:gd name="connsiteX8" fmla="*/ 358588 w 5059264"/>
              <a:gd name="connsiteY8" fmla="*/ 809782 h 3481265"/>
              <a:gd name="connsiteX9" fmla="*/ 412377 w 5059264"/>
              <a:gd name="connsiteY9" fmla="*/ 917359 h 3481265"/>
              <a:gd name="connsiteX10" fmla="*/ 502024 w 5059264"/>
              <a:gd name="connsiteY10" fmla="*/ 1096653 h 3481265"/>
              <a:gd name="connsiteX11" fmla="*/ 519953 w 5059264"/>
              <a:gd name="connsiteY11" fmla="*/ 1168371 h 3481265"/>
              <a:gd name="connsiteX12" fmla="*/ 537883 w 5059264"/>
              <a:gd name="connsiteY12" fmla="*/ 1293877 h 3481265"/>
              <a:gd name="connsiteX13" fmla="*/ 573741 w 5059264"/>
              <a:gd name="connsiteY13" fmla="*/ 1365594 h 3481265"/>
              <a:gd name="connsiteX14" fmla="*/ 663388 w 5059264"/>
              <a:gd name="connsiteY14" fmla="*/ 1526959 h 3481265"/>
              <a:gd name="connsiteX15" fmla="*/ 735106 w 5059264"/>
              <a:gd name="connsiteY15" fmla="*/ 1634535 h 3481265"/>
              <a:gd name="connsiteX16" fmla="*/ 770965 w 5059264"/>
              <a:gd name="connsiteY16" fmla="*/ 1688324 h 3481265"/>
              <a:gd name="connsiteX17" fmla="*/ 806824 w 5059264"/>
              <a:gd name="connsiteY17" fmla="*/ 1795900 h 3481265"/>
              <a:gd name="connsiteX18" fmla="*/ 878541 w 5059264"/>
              <a:gd name="connsiteY18" fmla="*/ 1903477 h 3481265"/>
              <a:gd name="connsiteX19" fmla="*/ 932330 w 5059264"/>
              <a:gd name="connsiteY19" fmla="*/ 1957265 h 3481265"/>
              <a:gd name="connsiteX20" fmla="*/ 1039906 w 5059264"/>
              <a:gd name="connsiteY20" fmla="*/ 2118630 h 3481265"/>
              <a:gd name="connsiteX21" fmla="*/ 1075765 w 5059264"/>
              <a:gd name="connsiteY21" fmla="*/ 2172418 h 3481265"/>
              <a:gd name="connsiteX22" fmla="*/ 1129553 w 5059264"/>
              <a:gd name="connsiteY22" fmla="*/ 2226206 h 3481265"/>
              <a:gd name="connsiteX23" fmla="*/ 1201271 w 5059264"/>
              <a:gd name="connsiteY23" fmla="*/ 2333782 h 3481265"/>
              <a:gd name="connsiteX24" fmla="*/ 1237130 w 5059264"/>
              <a:gd name="connsiteY24" fmla="*/ 2387571 h 3481265"/>
              <a:gd name="connsiteX25" fmla="*/ 1290918 w 5059264"/>
              <a:gd name="connsiteY25" fmla="*/ 2441359 h 3481265"/>
              <a:gd name="connsiteX26" fmla="*/ 1362635 w 5059264"/>
              <a:gd name="connsiteY26" fmla="*/ 2548935 h 3481265"/>
              <a:gd name="connsiteX27" fmla="*/ 1452283 w 5059264"/>
              <a:gd name="connsiteY27" fmla="*/ 2656512 h 3481265"/>
              <a:gd name="connsiteX28" fmla="*/ 1506071 w 5059264"/>
              <a:gd name="connsiteY28" fmla="*/ 2710300 h 3481265"/>
              <a:gd name="connsiteX29" fmla="*/ 1595718 w 5059264"/>
              <a:gd name="connsiteY29" fmla="*/ 2799947 h 3481265"/>
              <a:gd name="connsiteX30" fmla="*/ 1631577 w 5059264"/>
              <a:gd name="connsiteY30" fmla="*/ 2853735 h 3481265"/>
              <a:gd name="connsiteX31" fmla="*/ 1739153 w 5059264"/>
              <a:gd name="connsiteY31" fmla="*/ 2943382 h 3481265"/>
              <a:gd name="connsiteX32" fmla="*/ 1792941 w 5059264"/>
              <a:gd name="connsiteY32" fmla="*/ 2961312 h 3481265"/>
              <a:gd name="connsiteX33" fmla="*/ 1900518 w 5059264"/>
              <a:gd name="connsiteY33" fmla="*/ 3015100 h 3481265"/>
              <a:gd name="connsiteX34" fmla="*/ 1954306 w 5059264"/>
              <a:gd name="connsiteY34" fmla="*/ 3050959 h 3481265"/>
              <a:gd name="connsiteX35" fmla="*/ 2097741 w 5059264"/>
              <a:gd name="connsiteY35" fmla="*/ 3086818 h 3481265"/>
              <a:gd name="connsiteX36" fmla="*/ 2017715 w 5059264"/>
              <a:gd name="connsiteY36" fmla="*/ 3061345 h 3481265"/>
              <a:gd name="connsiteX37" fmla="*/ 2299338 w 5059264"/>
              <a:gd name="connsiteY37" fmla="*/ 3091627 h 3481265"/>
              <a:gd name="connsiteX38" fmla="*/ 2384612 w 5059264"/>
              <a:gd name="connsiteY38" fmla="*/ 3194394 h 3481265"/>
              <a:gd name="connsiteX39" fmla="*/ 2492188 w 5059264"/>
              <a:gd name="connsiteY39" fmla="*/ 3266112 h 3481265"/>
              <a:gd name="connsiteX40" fmla="*/ 2599765 w 5059264"/>
              <a:gd name="connsiteY40" fmla="*/ 3301971 h 3481265"/>
              <a:gd name="connsiteX41" fmla="*/ 2653553 w 5059264"/>
              <a:gd name="connsiteY41" fmla="*/ 3319900 h 3481265"/>
              <a:gd name="connsiteX42" fmla="*/ 2761130 w 5059264"/>
              <a:gd name="connsiteY42" fmla="*/ 3337830 h 3481265"/>
              <a:gd name="connsiteX43" fmla="*/ 2994212 w 5059264"/>
              <a:gd name="connsiteY43" fmla="*/ 3373688 h 3481265"/>
              <a:gd name="connsiteX44" fmla="*/ 3334871 w 5059264"/>
              <a:gd name="connsiteY44" fmla="*/ 3391618 h 3481265"/>
              <a:gd name="connsiteX45" fmla="*/ 3460377 w 5059264"/>
              <a:gd name="connsiteY45" fmla="*/ 3427477 h 3481265"/>
              <a:gd name="connsiteX46" fmla="*/ 3818965 w 5059264"/>
              <a:gd name="connsiteY46" fmla="*/ 3445406 h 3481265"/>
              <a:gd name="connsiteX47" fmla="*/ 4213412 w 5059264"/>
              <a:gd name="connsiteY47" fmla="*/ 3481265 h 3481265"/>
              <a:gd name="connsiteX48" fmla="*/ 4625788 w 5059264"/>
              <a:gd name="connsiteY48" fmla="*/ 3463335 h 3481265"/>
              <a:gd name="connsiteX49" fmla="*/ 4697506 w 5059264"/>
              <a:gd name="connsiteY49" fmla="*/ 3445406 h 3481265"/>
              <a:gd name="connsiteX50" fmla="*/ 4823012 w 5059264"/>
              <a:gd name="connsiteY50" fmla="*/ 3409547 h 3481265"/>
              <a:gd name="connsiteX51" fmla="*/ 5059264 w 5059264"/>
              <a:gd name="connsiteY51" fmla="*/ 3391618 h 3481265"/>
              <a:gd name="connsiteX52" fmla="*/ 5002306 w 5059264"/>
              <a:gd name="connsiteY52" fmla="*/ 3194394 h 3481265"/>
              <a:gd name="connsiteX53" fmla="*/ 4984377 w 5059264"/>
              <a:gd name="connsiteY53" fmla="*/ 3104747 h 3481265"/>
              <a:gd name="connsiteX54" fmla="*/ 4930588 w 5059264"/>
              <a:gd name="connsiteY54" fmla="*/ 3086818 h 3481265"/>
              <a:gd name="connsiteX55" fmla="*/ 4840941 w 5059264"/>
              <a:gd name="connsiteY55" fmla="*/ 3068888 h 3481265"/>
              <a:gd name="connsiteX56" fmla="*/ 4661647 w 5059264"/>
              <a:gd name="connsiteY56" fmla="*/ 3015100 h 3481265"/>
              <a:gd name="connsiteX57" fmla="*/ 4607859 w 5059264"/>
              <a:gd name="connsiteY57" fmla="*/ 2979241 h 3481265"/>
              <a:gd name="connsiteX58" fmla="*/ 4428565 w 5059264"/>
              <a:gd name="connsiteY58" fmla="*/ 2925453 h 3481265"/>
              <a:gd name="connsiteX59" fmla="*/ 4231341 w 5059264"/>
              <a:gd name="connsiteY59" fmla="*/ 2835806 h 3481265"/>
              <a:gd name="connsiteX60" fmla="*/ 4141694 w 5059264"/>
              <a:gd name="connsiteY60" fmla="*/ 2782018 h 3481265"/>
              <a:gd name="connsiteX61" fmla="*/ 4034118 w 5059264"/>
              <a:gd name="connsiteY61" fmla="*/ 2746159 h 3481265"/>
              <a:gd name="connsiteX62" fmla="*/ 3836894 w 5059264"/>
              <a:gd name="connsiteY62" fmla="*/ 2638582 h 3481265"/>
              <a:gd name="connsiteX63" fmla="*/ 3729318 w 5059264"/>
              <a:gd name="connsiteY63" fmla="*/ 2584794 h 3481265"/>
              <a:gd name="connsiteX64" fmla="*/ 3657600 w 5059264"/>
              <a:gd name="connsiteY64" fmla="*/ 2531006 h 3481265"/>
              <a:gd name="connsiteX65" fmla="*/ 3567953 w 5059264"/>
              <a:gd name="connsiteY65" fmla="*/ 2495147 h 3481265"/>
              <a:gd name="connsiteX66" fmla="*/ 3514165 w 5059264"/>
              <a:gd name="connsiteY66" fmla="*/ 2459288 h 3481265"/>
              <a:gd name="connsiteX67" fmla="*/ 3442447 w 5059264"/>
              <a:gd name="connsiteY67" fmla="*/ 2423430 h 3481265"/>
              <a:gd name="connsiteX68" fmla="*/ 3316941 w 5059264"/>
              <a:gd name="connsiteY68" fmla="*/ 2351712 h 3481265"/>
              <a:gd name="connsiteX69" fmla="*/ 3119718 w 5059264"/>
              <a:gd name="connsiteY69" fmla="*/ 2208277 h 3481265"/>
              <a:gd name="connsiteX70" fmla="*/ 3065930 w 5059264"/>
              <a:gd name="connsiteY70" fmla="*/ 2190347 h 3481265"/>
              <a:gd name="connsiteX71" fmla="*/ 2922494 w 5059264"/>
              <a:gd name="connsiteY71" fmla="*/ 2082771 h 3481265"/>
              <a:gd name="connsiteX72" fmla="*/ 2725271 w 5059264"/>
              <a:gd name="connsiteY72" fmla="*/ 1885547 h 3481265"/>
              <a:gd name="connsiteX73" fmla="*/ 2653553 w 5059264"/>
              <a:gd name="connsiteY73" fmla="*/ 1813830 h 3481265"/>
              <a:gd name="connsiteX74" fmla="*/ 2563906 w 5059264"/>
              <a:gd name="connsiteY74" fmla="*/ 1742112 h 3481265"/>
              <a:gd name="connsiteX75" fmla="*/ 2420471 w 5059264"/>
              <a:gd name="connsiteY75" fmla="*/ 1598677 h 3481265"/>
              <a:gd name="connsiteX76" fmla="*/ 2330824 w 5059264"/>
              <a:gd name="connsiteY76" fmla="*/ 1509030 h 3481265"/>
              <a:gd name="connsiteX77" fmla="*/ 2277035 w 5059264"/>
              <a:gd name="connsiteY77" fmla="*/ 1473171 h 3481265"/>
              <a:gd name="connsiteX78" fmla="*/ 2133600 w 5059264"/>
              <a:gd name="connsiteY78" fmla="*/ 1347665 h 3481265"/>
              <a:gd name="connsiteX79" fmla="*/ 2043953 w 5059264"/>
              <a:gd name="connsiteY79" fmla="*/ 1275947 h 3481265"/>
              <a:gd name="connsiteX80" fmla="*/ 1864659 w 5059264"/>
              <a:gd name="connsiteY80" fmla="*/ 1168371 h 3481265"/>
              <a:gd name="connsiteX81" fmla="*/ 1757083 w 5059264"/>
              <a:gd name="connsiteY81" fmla="*/ 1042865 h 3481265"/>
              <a:gd name="connsiteX82" fmla="*/ 1721224 w 5059264"/>
              <a:gd name="connsiteY82" fmla="*/ 971147 h 3481265"/>
              <a:gd name="connsiteX83" fmla="*/ 1667435 w 5059264"/>
              <a:gd name="connsiteY83" fmla="*/ 917359 h 3481265"/>
              <a:gd name="connsiteX84" fmla="*/ 1488141 w 5059264"/>
              <a:gd name="connsiteY84" fmla="*/ 612559 h 3481265"/>
              <a:gd name="connsiteX85" fmla="*/ 1416424 w 5059264"/>
              <a:gd name="connsiteY85" fmla="*/ 504982 h 3481265"/>
              <a:gd name="connsiteX86" fmla="*/ 1272988 w 5059264"/>
              <a:gd name="connsiteY86" fmla="*/ 325688 h 3481265"/>
              <a:gd name="connsiteX87" fmla="*/ 1219200 w 5059264"/>
              <a:gd name="connsiteY87" fmla="*/ 236041 h 3481265"/>
              <a:gd name="connsiteX88" fmla="*/ 1147483 w 5059264"/>
              <a:gd name="connsiteY88" fmla="*/ 164324 h 3481265"/>
              <a:gd name="connsiteX89" fmla="*/ 1111624 w 5059264"/>
              <a:gd name="connsiteY89" fmla="*/ 110535 h 3481265"/>
              <a:gd name="connsiteX90" fmla="*/ 1039906 w 5059264"/>
              <a:gd name="connsiteY90" fmla="*/ 56747 h 3481265"/>
              <a:gd name="connsiteX91" fmla="*/ 753910 w 5059264"/>
              <a:gd name="connsiteY91" fmla="*/ 90966 h 3481265"/>
              <a:gd name="connsiteX92" fmla="*/ 633215 w 5059264"/>
              <a:gd name="connsiteY92" fmla="*/ 69867 h 3481265"/>
              <a:gd name="connsiteX93" fmla="*/ 408768 w 5059264"/>
              <a:gd name="connsiteY93" fmla="*/ 5365 h 3481265"/>
              <a:gd name="connsiteX94" fmla="*/ 216356 w 5059264"/>
              <a:gd name="connsiteY94" fmla="*/ 6567 h 3481265"/>
              <a:gd name="connsiteX95" fmla="*/ 0 w 5059264"/>
              <a:gd name="connsiteY95" fmla="*/ 74677 h 3481265"/>
              <a:gd name="connsiteX96" fmla="*/ 53788 w 5059264"/>
              <a:gd name="connsiteY96" fmla="*/ 92606 h 3481265"/>
              <a:gd name="connsiteX0" fmla="*/ 53788 w 5059264"/>
              <a:gd name="connsiteY0" fmla="*/ 92606 h 3481265"/>
              <a:gd name="connsiteX1" fmla="*/ 143435 w 5059264"/>
              <a:gd name="connsiteY1" fmla="*/ 379477 h 3481265"/>
              <a:gd name="connsiteX2" fmla="*/ 179294 w 5059264"/>
              <a:gd name="connsiteY2" fmla="*/ 451194 h 3481265"/>
              <a:gd name="connsiteX3" fmla="*/ 197224 w 5059264"/>
              <a:gd name="connsiteY3" fmla="*/ 522912 h 3481265"/>
              <a:gd name="connsiteX4" fmla="*/ 233083 w 5059264"/>
              <a:gd name="connsiteY4" fmla="*/ 576700 h 3481265"/>
              <a:gd name="connsiteX5" fmla="*/ 268941 w 5059264"/>
              <a:gd name="connsiteY5" fmla="*/ 648418 h 3481265"/>
              <a:gd name="connsiteX6" fmla="*/ 304800 w 5059264"/>
              <a:gd name="connsiteY6" fmla="*/ 702206 h 3481265"/>
              <a:gd name="connsiteX7" fmla="*/ 322730 w 5059264"/>
              <a:gd name="connsiteY7" fmla="*/ 755994 h 3481265"/>
              <a:gd name="connsiteX8" fmla="*/ 358588 w 5059264"/>
              <a:gd name="connsiteY8" fmla="*/ 809782 h 3481265"/>
              <a:gd name="connsiteX9" fmla="*/ 412377 w 5059264"/>
              <a:gd name="connsiteY9" fmla="*/ 917359 h 3481265"/>
              <a:gd name="connsiteX10" fmla="*/ 502024 w 5059264"/>
              <a:gd name="connsiteY10" fmla="*/ 1096653 h 3481265"/>
              <a:gd name="connsiteX11" fmla="*/ 519953 w 5059264"/>
              <a:gd name="connsiteY11" fmla="*/ 1168371 h 3481265"/>
              <a:gd name="connsiteX12" fmla="*/ 537883 w 5059264"/>
              <a:gd name="connsiteY12" fmla="*/ 1293877 h 3481265"/>
              <a:gd name="connsiteX13" fmla="*/ 573741 w 5059264"/>
              <a:gd name="connsiteY13" fmla="*/ 1365594 h 3481265"/>
              <a:gd name="connsiteX14" fmla="*/ 663388 w 5059264"/>
              <a:gd name="connsiteY14" fmla="*/ 1526959 h 3481265"/>
              <a:gd name="connsiteX15" fmla="*/ 735106 w 5059264"/>
              <a:gd name="connsiteY15" fmla="*/ 1634535 h 3481265"/>
              <a:gd name="connsiteX16" fmla="*/ 770965 w 5059264"/>
              <a:gd name="connsiteY16" fmla="*/ 1688324 h 3481265"/>
              <a:gd name="connsiteX17" fmla="*/ 806824 w 5059264"/>
              <a:gd name="connsiteY17" fmla="*/ 1795900 h 3481265"/>
              <a:gd name="connsiteX18" fmla="*/ 878541 w 5059264"/>
              <a:gd name="connsiteY18" fmla="*/ 1903477 h 3481265"/>
              <a:gd name="connsiteX19" fmla="*/ 932330 w 5059264"/>
              <a:gd name="connsiteY19" fmla="*/ 1957265 h 3481265"/>
              <a:gd name="connsiteX20" fmla="*/ 1039906 w 5059264"/>
              <a:gd name="connsiteY20" fmla="*/ 2118630 h 3481265"/>
              <a:gd name="connsiteX21" fmla="*/ 1075765 w 5059264"/>
              <a:gd name="connsiteY21" fmla="*/ 2172418 h 3481265"/>
              <a:gd name="connsiteX22" fmla="*/ 1129553 w 5059264"/>
              <a:gd name="connsiteY22" fmla="*/ 2226206 h 3481265"/>
              <a:gd name="connsiteX23" fmla="*/ 1201271 w 5059264"/>
              <a:gd name="connsiteY23" fmla="*/ 2333782 h 3481265"/>
              <a:gd name="connsiteX24" fmla="*/ 1237130 w 5059264"/>
              <a:gd name="connsiteY24" fmla="*/ 2387571 h 3481265"/>
              <a:gd name="connsiteX25" fmla="*/ 1290918 w 5059264"/>
              <a:gd name="connsiteY25" fmla="*/ 2441359 h 3481265"/>
              <a:gd name="connsiteX26" fmla="*/ 1362635 w 5059264"/>
              <a:gd name="connsiteY26" fmla="*/ 2548935 h 3481265"/>
              <a:gd name="connsiteX27" fmla="*/ 1452283 w 5059264"/>
              <a:gd name="connsiteY27" fmla="*/ 2656512 h 3481265"/>
              <a:gd name="connsiteX28" fmla="*/ 1506071 w 5059264"/>
              <a:gd name="connsiteY28" fmla="*/ 2710300 h 3481265"/>
              <a:gd name="connsiteX29" fmla="*/ 1595718 w 5059264"/>
              <a:gd name="connsiteY29" fmla="*/ 2799947 h 3481265"/>
              <a:gd name="connsiteX30" fmla="*/ 1631577 w 5059264"/>
              <a:gd name="connsiteY30" fmla="*/ 2853735 h 3481265"/>
              <a:gd name="connsiteX31" fmla="*/ 1739153 w 5059264"/>
              <a:gd name="connsiteY31" fmla="*/ 2943382 h 3481265"/>
              <a:gd name="connsiteX32" fmla="*/ 1792941 w 5059264"/>
              <a:gd name="connsiteY32" fmla="*/ 2961312 h 3481265"/>
              <a:gd name="connsiteX33" fmla="*/ 1900518 w 5059264"/>
              <a:gd name="connsiteY33" fmla="*/ 3015100 h 3481265"/>
              <a:gd name="connsiteX34" fmla="*/ 1954306 w 5059264"/>
              <a:gd name="connsiteY34" fmla="*/ 3050959 h 3481265"/>
              <a:gd name="connsiteX35" fmla="*/ 2097741 w 5059264"/>
              <a:gd name="connsiteY35" fmla="*/ 3086818 h 3481265"/>
              <a:gd name="connsiteX36" fmla="*/ 2017715 w 5059264"/>
              <a:gd name="connsiteY36" fmla="*/ 3061345 h 3481265"/>
              <a:gd name="connsiteX37" fmla="*/ 2299338 w 5059264"/>
              <a:gd name="connsiteY37" fmla="*/ 3091627 h 3481265"/>
              <a:gd name="connsiteX38" fmla="*/ 2384612 w 5059264"/>
              <a:gd name="connsiteY38" fmla="*/ 3194394 h 3481265"/>
              <a:gd name="connsiteX39" fmla="*/ 2492188 w 5059264"/>
              <a:gd name="connsiteY39" fmla="*/ 3266112 h 3481265"/>
              <a:gd name="connsiteX40" fmla="*/ 2599765 w 5059264"/>
              <a:gd name="connsiteY40" fmla="*/ 3301971 h 3481265"/>
              <a:gd name="connsiteX41" fmla="*/ 2653553 w 5059264"/>
              <a:gd name="connsiteY41" fmla="*/ 3319900 h 3481265"/>
              <a:gd name="connsiteX42" fmla="*/ 2761130 w 5059264"/>
              <a:gd name="connsiteY42" fmla="*/ 3337830 h 3481265"/>
              <a:gd name="connsiteX43" fmla="*/ 2994212 w 5059264"/>
              <a:gd name="connsiteY43" fmla="*/ 3373688 h 3481265"/>
              <a:gd name="connsiteX44" fmla="*/ 3334871 w 5059264"/>
              <a:gd name="connsiteY44" fmla="*/ 3391618 h 3481265"/>
              <a:gd name="connsiteX45" fmla="*/ 3460377 w 5059264"/>
              <a:gd name="connsiteY45" fmla="*/ 3427477 h 3481265"/>
              <a:gd name="connsiteX46" fmla="*/ 3818965 w 5059264"/>
              <a:gd name="connsiteY46" fmla="*/ 3445406 h 3481265"/>
              <a:gd name="connsiteX47" fmla="*/ 4213412 w 5059264"/>
              <a:gd name="connsiteY47" fmla="*/ 3481265 h 3481265"/>
              <a:gd name="connsiteX48" fmla="*/ 4625788 w 5059264"/>
              <a:gd name="connsiteY48" fmla="*/ 3463335 h 3481265"/>
              <a:gd name="connsiteX49" fmla="*/ 4697506 w 5059264"/>
              <a:gd name="connsiteY49" fmla="*/ 3445406 h 3481265"/>
              <a:gd name="connsiteX50" fmla="*/ 4823012 w 5059264"/>
              <a:gd name="connsiteY50" fmla="*/ 3409547 h 3481265"/>
              <a:gd name="connsiteX51" fmla="*/ 5059264 w 5059264"/>
              <a:gd name="connsiteY51" fmla="*/ 3391618 h 3481265"/>
              <a:gd name="connsiteX52" fmla="*/ 5052487 w 5059264"/>
              <a:gd name="connsiteY52" fmla="*/ 3166516 h 3481265"/>
              <a:gd name="connsiteX53" fmla="*/ 4984377 w 5059264"/>
              <a:gd name="connsiteY53" fmla="*/ 3104747 h 3481265"/>
              <a:gd name="connsiteX54" fmla="*/ 4930588 w 5059264"/>
              <a:gd name="connsiteY54" fmla="*/ 3086818 h 3481265"/>
              <a:gd name="connsiteX55" fmla="*/ 4840941 w 5059264"/>
              <a:gd name="connsiteY55" fmla="*/ 3068888 h 3481265"/>
              <a:gd name="connsiteX56" fmla="*/ 4661647 w 5059264"/>
              <a:gd name="connsiteY56" fmla="*/ 3015100 h 3481265"/>
              <a:gd name="connsiteX57" fmla="*/ 4607859 w 5059264"/>
              <a:gd name="connsiteY57" fmla="*/ 2979241 h 3481265"/>
              <a:gd name="connsiteX58" fmla="*/ 4428565 w 5059264"/>
              <a:gd name="connsiteY58" fmla="*/ 2925453 h 3481265"/>
              <a:gd name="connsiteX59" fmla="*/ 4231341 w 5059264"/>
              <a:gd name="connsiteY59" fmla="*/ 2835806 h 3481265"/>
              <a:gd name="connsiteX60" fmla="*/ 4141694 w 5059264"/>
              <a:gd name="connsiteY60" fmla="*/ 2782018 h 3481265"/>
              <a:gd name="connsiteX61" fmla="*/ 4034118 w 5059264"/>
              <a:gd name="connsiteY61" fmla="*/ 2746159 h 3481265"/>
              <a:gd name="connsiteX62" fmla="*/ 3836894 w 5059264"/>
              <a:gd name="connsiteY62" fmla="*/ 2638582 h 3481265"/>
              <a:gd name="connsiteX63" fmla="*/ 3729318 w 5059264"/>
              <a:gd name="connsiteY63" fmla="*/ 2584794 h 3481265"/>
              <a:gd name="connsiteX64" fmla="*/ 3657600 w 5059264"/>
              <a:gd name="connsiteY64" fmla="*/ 2531006 h 3481265"/>
              <a:gd name="connsiteX65" fmla="*/ 3567953 w 5059264"/>
              <a:gd name="connsiteY65" fmla="*/ 2495147 h 3481265"/>
              <a:gd name="connsiteX66" fmla="*/ 3514165 w 5059264"/>
              <a:gd name="connsiteY66" fmla="*/ 2459288 h 3481265"/>
              <a:gd name="connsiteX67" fmla="*/ 3442447 w 5059264"/>
              <a:gd name="connsiteY67" fmla="*/ 2423430 h 3481265"/>
              <a:gd name="connsiteX68" fmla="*/ 3316941 w 5059264"/>
              <a:gd name="connsiteY68" fmla="*/ 2351712 h 3481265"/>
              <a:gd name="connsiteX69" fmla="*/ 3119718 w 5059264"/>
              <a:gd name="connsiteY69" fmla="*/ 2208277 h 3481265"/>
              <a:gd name="connsiteX70" fmla="*/ 3065930 w 5059264"/>
              <a:gd name="connsiteY70" fmla="*/ 2190347 h 3481265"/>
              <a:gd name="connsiteX71" fmla="*/ 2922494 w 5059264"/>
              <a:gd name="connsiteY71" fmla="*/ 2082771 h 3481265"/>
              <a:gd name="connsiteX72" fmla="*/ 2725271 w 5059264"/>
              <a:gd name="connsiteY72" fmla="*/ 1885547 h 3481265"/>
              <a:gd name="connsiteX73" fmla="*/ 2653553 w 5059264"/>
              <a:gd name="connsiteY73" fmla="*/ 1813830 h 3481265"/>
              <a:gd name="connsiteX74" fmla="*/ 2563906 w 5059264"/>
              <a:gd name="connsiteY74" fmla="*/ 1742112 h 3481265"/>
              <a:gd name="connsiteX75" fmla="*/ 2420471 w 5059264"/>
              <a:gd name="connsiteY75" fmla="*/ 1598677 h 3481265"/>
              <a:gd name="connsiteX76" fmla="*/ 2330824 w 5059264"/>
              <a:gd name="connsiteY76" fmla="*/ 1509030 h 3481265"/>
              <a:gd name="connsiteX77" fmla="*/ 2277035 w 5059264"/>
              <a:gd name="connsiteY77" fmla="*/ 1473171 h 3481265"/>
              <a:gd name="connsiteX78" fmla="*/ 2133600 w 5059264"/>
              <a:gd name="connsiteY78" fmla="*/ 1347665 h 3481265"/>
              <a:gd name="connsiteX79" fmla="*/ 2043953 w 5059264"/>
              <a:gd name="connsiteY79" fmla="*/ 1275947 h 3481265"/>
              <a:gd name="connsiteX80" fmla="*/ 1864659 w 5059264"/>
              <a:gd name="connsiteY80" fmla="*/ 1168371 h 3481265"/>
              <a:gd name="connsiteX81" fmla="*/ 1757083 w 5059264"/>
              <a:gd name="connsiteY81" fmla="*/ 1042865 h 3481265"/>
              <a:gd name="connsiteX82" fmla="*/ 1721224 w 5059264"/>
              <a:gd name="connsiteY82" fmla="*/ 971147 h 3481265"/>
              <a:gd name="connsiteX83" fmla="*/ 1667435 w 5059264"/>
              <a:gd name="connsiteY83" fmla="*/ 917359 h 3481265"/>
              <a:gd name="connsiteX84" fmla="*/ 1488141 w 5059264"/>
              <a:gd name="connsiteY84" fmla="*/ 612559 h 3481265"/>
              <a:gd name="connsiteX85" fmla="*/ 1416424 w 5059264"/>
              <a:gd name="connsiteY85" fmla="*/ 504982 h 3481265"/>
              <a:gd name="connsiteX86" fmla="*/ 1272988 w 5059264"/>
              <a:gd name="connsiteY86" fmla="*/ 325688 h 3481265"/>
              <a:gd name="connsiteX87" fmla="*/ 1219200 w 5059264"/>
              <a:gd name="connsiteY87" fmla="*/ 236041 h 3481265"/>
              <a:gd name="connsiteX88" fmla="*/ 1147483 w 5059264"/>
              <a:gd name="connsiteY88" fmla="*/ 164324 h 3481265"/>
              <a:gd name="connsiteX89" fmla="*/ 1111624 w 5059264"/>
              <a:gd name="connsiteY89" fmla="*/ 110535 h 3481265"/>
              <a:gd name="connsiteX90" fmla="*/ 1039906 w 5059264"/>
              <a:gd name="connsiteY90" fmla="*/ 56747 h 3481265"/>
              <a:gd name="connsiteX91" fmla="*/ 753910 w 5059264"/>
              <a:gd name="connsiteY91" fmla="*/ 90966 h 3481265"/>
              <a:gd name="connsiteX92" fmla="*/ 633215 w 5059264"/>
              <a:gd name="connsiteY92" fmla="*/ 69867 h 3481265"/>
              <a:gd name="connsiteX93" fmla="*/ 408768 w 5059264"/>
              <a:gd name="connsiteY93" fmla="*/ 5365 h 3481265"/>
              <a:gd name="connsiteX94" fmla="*/ 216356 w 5059264"/>
              <a:gd name="connsiteY94" fmla="*/ 6567 h 3481265"/>
              <a:gd name="connsiteX95" fmla="*/ 0 w 5059264"/>
              <a:gd name="connsiteY95" fmla="*/ 74677 h 3481265"/>
              <a:gd name="connsiteX96" fmla="*/ 53788 w 5059264"/>
              <a:gd name="connsiteY96" fmla="*/ 92606 h 3481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059264" h="3481265">
                <a:moveTo>
                  <a:pt x="53788" y="92606"/>
                </a:moveTo>
                <a:cubicBezTo>
                  <a:pt x="83670" y="188230"/>
                  <a:pt x="110339" y="284917"/>
                  <a:pt x="143435" y="379477"/>
                </a:cubicBezTo>
                <a:cubicBezTo>
                  <a:pt x="152264" y="404704"/>
                  <a:pt x="169909" y="426168"/>
                  <a:pt x="179294" y="451194"/>
                </a:cubicBezTo>
                <a:cubicBezTo>
                  <a:pt x="187946" y="474267"/>
                  <a:pt x="187517" y="500263"/>
                  <a:pt x="197224" y="522912"/>
                </a:cubicBezTo>
                <a:cubicBezTo>
                  <a:pt x="205712" y="542718"/>
                  <a:pt x="222392" y="557991"/>
                  <a:pt x="233083" y="576700"/>
                </a:cubicBezTo>
                <a:cubicBezTo>
                  <a:pt x="246343" y="599906"/>
                  <a:pt x="255681" y="625212"/>
                  <a:pt x="268941" y="648418"/>
                </a:cubicBezTo>
                <a:cubicBezTo>
                  <a:pt x="279632" y="667127"/>
                  <a:pt x="295163" y="682933"/>
                  <a:pt x="304800" y="702206"/>
                </a:cubicBezTo>
                <a:cubicBezTo>
                  <a:pt x="313252" y="719110"/>
                  <a:pt x="314278" y="739090"/>
                  <a:pt x="322730" y="755994"/>
                </a:cubicBezTo>
                <a:cubicBezTo>
                  <a:pt x="332367" y="775267"/>
                  <a:pt x="348951" y="790509"/>
                  <a:pt x="358588" y="809782"/>
                </a:cubicBezTo>
                <a:cubicBezTo>
                  <a:pt x="432814" y="958236"/>
                  <a:pt x="309617" y="763221"/>
                  <a:pt x="412377" y="917359"/>
                </a:cubicBezTo>
                <a:cubicBezTo>
                  <a:pt x="457685" y="1053284"/>
                  <a:pt x="425556" y="994696"/>
                  <a:pt x="502024" y="1096653"/>
                </a:cubicBezTo>
                <a:cubicBezTo>
                  <a:pt x="508000" y="1120559"/>
                  <a:pt x="515545" y="1144127"/>
                  <a:pt x="519953" y="1168371"/>
                </a:cubicBezTo>
                <a:cubicBezTo>
                  <a:pt x="527513" y="1209949"/>
                  <a:pt x="526764" y="1253106"/>
                  <a:pt x="537883" y="1293877"/>
                </a:cubicBezTo>
                <a:cubicBezTo>
                  <a:pt x="544915" y="1319663"/>
                  <a:pt x="563213" y="1341028"/>
                  <a:pt x="573741" y="1365594"/>
                </a:cubicBezTo>
                <a:cubicBezTo>
                  <a:pt x="630543" y="1498132"/>
                  <a:pt x="523624" y="1317312"/>
                  <a:pt x="663388" y="1526959"/>
                </a:cubicBezTo>
                <a:lnTo>
                  <a:pt x="735106" y="1634535"/>
                </a:lnTo>
                <a:lnTo>
                  <a:pt x="770965" y="1688324"/>
                </a:lnTo>
                <a:cubicBezTo>
                  <a:pt x="782918" y="1724183"/>
                  <a:pt x="785857" y="1764450"/>
                  <a:pt x="806824" y="1795900"/>
                </a:cubicBezTo>
                <a:lnTo>
                  <a:pt x="878541" y="1903477"/>
                </a:lnTo>
                <a:cubicBezTo>
                  <a:pt x="892606" y="1924575"/>
                  <a:pt x="916763" y="1937250"/>
                  <a:pt x="932330" y="1957265"/>
                </a:cubicBezTo>
                <a:cubicBezTo>
                  <a:pt x="932335" y="1957271"/>
                  <a:pt x="1021975" y="2091733"/>
                  <a:pt x="1039906" y="2118630"/>
                </a:cubicBezTo>
                <a:cubicBezTo>
                  <a:pt x="1051859" y="2136559"/>
                  <a:pt x="1060528" y="2157181"/>
                  <a:pt x="1075765" y="2172418"/>
                </a:cubicBezTo>
                <a:cubicBezTo>
                  <a:pt x="1093694" y="2190347"/>
                  <a:pt x="1113986" y="2206191"/>
                  <a:pt x="1129553" y="2226206"/>
                </a:cubicBezTo>
                <a:cubicBezTo>
                  <a:pt x="1156012" y="2260225"/>
                  <a:pt x="1177365" y="2297923"/>
                  <a:pt x="1201271" y="2333782"/>
                </a:cubicBezTo>
                <a:cubicBezTo>
                  <a:pt x="1213224" y="2351712"/>
                  <a:pt x="1221893" y="2372334"/>
                  <a:pt x="1237130" y="2387571"/>
                </a:cubicBezTo>
                <a:cubicBezTo>
                  <a:pt x="1255059" y="2405500"/>
                  <a:pt x="1275351" y="2421344"/>
                  <a:pt x="1290918" y="2441359"/>
                </a:cubicBezTo>
                <a:cubicBezTo>
                  <a:pt x="1317377" y="2475378"/>
                  <a:pt x="1332161" y="2518461"/>
                  <a:pt x="1362635" y="2548935"/>
                </a:cubicBezTo>
                <a:cubicBezTo>
                  <a:pt x="1519780" y="2706080"/>
                  <a:pt x="1327473" y="2506741"/>
                  <a:pt x="1452283" y="2656512"/>
                </a:cubicBezTo>
                <a:cubicBezTo>
                  <a:pt x="1468515" y="2675991"/>
                  <a:pt x="1489839" y="2690821"/>
                  <a:pt x="1506071" y="2710300"/>
                </a:cubicBezTo>
                <a:cubicBezTo>
                  <a:pt x="1580777" y="2799947"/>
                  <a:pt x="1497107" y="2734206"/>
                  <a:pt x="1595718" y="2799947"/>
                </a:cubicBezTo>
                <a:cubicBezTo>
                  <a:pt x="1607671" y="2817876"/>
                  <a:pt x="1617782" y="2837181"/>
                  <a:pt x="1631577" y="2853735"/>
                </a:cubicBezTo>
                <a:cubicBezTo>
                  <a:pt x="1659903" y="2887726"/>
                  <a:pt x="1698854" y="2923233"/>
                  <a:pt x="1739153" y="2943382"/>
                </a:cubicBezTo>
                <a:cubicBezTo>
                  <a:pt x="1756057" y="2951834"/>
                  <a:pt x="1776037" y="2952860"/>
                  <a:pt x="1792941" y="2961312"/>
                </a:cubicBezTo>
                <a:cubicBezTo>
                  <a:pt x="1931960" y="3030822"/>
                  <a:pt x="1765328" y="2970038"/>
                  <a:pt x="1900518" y="3015100"/>
                </a:cubicBezTo>
                <a:cubicBezTo>
                  <a:pt x="1918447" y="3027053"/>
                  <a:pt x="1934055" y="3043595"/>
                  <a:pt x="1954306" y="3050959"/>
                </a:cubicBezTo>
                <a:cubicBezTo>
                  <a:pt x="2000622" y="3067801"/>
                  <a:pt x="2087173" y="3085087"/>
                  <a:pt x="2097741" y="3086818"/>
                </a:cubicBezTo>
                <a:cubicBezTo>
                  <a:pt x="2108309" y="3088549"/>
                  <a:pt x="1984116" y="3060544"/>
                  <a:pt x="2017715" y="3061345"/>
                </a:cubicBezTo>
                <a:cubicBezTo>
                  <a:pt x="2051314" y="3062146"/>
                  <a:pt x="2238189" y="3069452"/>
                  <a:pt x="2299338" y="3091627"/>
                </a:cubicBezTo>
                <a:cubicBezTo>
                  <a:pt x="2360487" y="3113802"/>
                  <a:pt x="2352470" y="3165313"/>
                  <a:pt x="2384612" y="3194394"/>
                </a:cubicBezTo>
                <a:cubicBezTo>
                  <a:pt x="2416754" y="3223475"/>
                  <a:pt x="2451303" y="3252484"/>
                  <a:pt x="2492188" y="3266112"/>
                </a:cubicBezTo>
                <a:lnTo>
                  <a:pt x="2599765" y="3301971"/>
                </a:lnTo>
                <a:cubicBezTo>
                  <a:pt x="2617694" y="3307947"/>
                  <a:pt x="2634911" y="3316793"/>
                  <a:pt x="2653553" y="3319900"/>
                </a:cubicBezTo>
                <a:lnTo>
                  <a:pt x="2761130" y="3337830"/>
                </a:lnTo>
                <a:cubicBezTo>
                  <a:pt x="2869206" y="3357480"/>
                  <a:pt x="2866105" y="3364199"/>
                  <a:pt x="2994212" y="3373688"/>
                </a:cubicBezTo>
                <a:cubicBezTo>
                  <a:pt x="3107611" y="3382088"/>
                  <a:pt x="3221318" y="3385641"/>
                  <a:pt x="3334871" y="3391618"/>
                </a:cubicBezTo>
                <a:cubicBezTo>
                  <a:pt x="3365989" y="3401990"/>
                  <a:pt x="3430363" y="3424976"/>
                  <a:pt x="3460377" y="3427477"/>
                </a:cubicBezTo>
                <a:cubicBezTo>
                  <a:pt x="3579642" y="3437416"/>
                  <a:pt x="3699436" y="3439430"/>
                  <a:pt x="3818965" y="3445406"/>
                </a:cubicBezTo>
                <a:cubicBezTo>
                  <a:pt x="3947465" y="3461468"/>
                  <a:pt x="4085247" y="3481265"/>
                  <a:pt x="4213412" y="3481265"/>
                </a:cubicBezTo>
                <a:cubicBezTo>
                  <a:pt x="4351001" y="3481265"/>
                  <a:pt x="4488329" y="3469312"/>
                  <a:pt x="4625788" y="3463335"/>
                </a:cubicBezTo>
                <a:cubicBezTo>
                  <a:pt x="4649694" y="3457359"/>
                  <a:pt x="4673812" y="3452175"/>
                  <a:pt x="4697506" y="3445406"/>
                </a:cubicBezTo>
                <a:cubicBezTo>
                  <a:pt x="4745902" y="3431579"/>
                  <a:pt x="4762719" y="3418512"/>
                  <a:pt x="4823012" y="3409547"/>
                </a:cubicBezTo>
                <a:cubicBezTo>
                  <a:pt x="4883305" y="3400582"/>
                  <a:pt x="4993523" y="3397594"/>
                  <a:pt x="5059264" y="3391618"/>
                </a:cubicBezTo>
                <a:cubicBezTo>
                  <a:pt x="5053288" y="3325877"/>
                  <a:pt x="5064968" y="3214328"/>
                  <a:pt x="5052487" y="3166516"/>
                </a:cubicBezTo>
                <a:cubicBezTo>
                  <a:pt x="5040006" y="3118704"/>
                  <a:pt x="5004694" y="3118030"/>
                  <a:pt x="4984377" y="3104747"/>
                </a:cubicBezTo>
                <a:cubicBezTo>
                  <a:pt x="4964061" y="3091464"/>
                  <a:pt x="4948923" y="3091402"/>
                  <a:pt x="4930588" y="3086818"/>
                </a:cubicBezTo>
                <a:cubicBezTo>
                  <a:pt x="4901024" y="3079427"/>
                  <a:pt x="4870689" y="3075499"/>
                  <a:pt x="4840941" y="3068888"/>
                </a:cubicBezTo>
                <a:cubicBezTo>
                  <a:pt x="4803355" y="3060535"/>
                  <a:pt x="4683995" y="3029999"/>
                  <a:pt x="4661647" y="3015100"/>
                </a:cubicBezTo>
                <a:cubicBezTo>
                  <a:pt x="4643718" y="3003147"/>
                  <a:pt x="4627550" y="2987993"/>
                  <a:pt x="4607859" y="2979241"/>
                </a:cubicBezTo>
                <a:cubicBezTo>
                  <a:pt x="4483159" y="2923818"/>
                  <a:pt x="4532876" y="2960223"/>
                  <a:pt x="4428565" y="2925453"/>
                </a:cubicBezTo>
                <a:cubicBezTo>
                  <a:pt x="4365029" y="2904274"/>
                  <a:pt x="4288809" y="2867152"/>
                  <a:pt x="4231341" y="2835806"/>
                </a:cubicBezTo>
                <a:cubicBezTo>
                  <a:pt x="4200748" y="2819119"/>
                  <a:pt x="4173419" y="2796438"/>
                  <a:pt x="4141694" y="2782018"/>
                </a:cubicBezTo>
                <a:cubicBezTo>
                  <a:pt x="4107284" y="2766377"/>
                  <a:pt x="4069009" y="2760697"/>
                  <a:pt x="4034118" y="2746159"/>
                </a:cubicBezTo>
                <a:cubicBezTo>
                  <a:pt x="3924707" y="2700571"/>
                  <a:pt x="3935420" y="2692324"/>
                  <a:pt x="3836894" y="2638582"/>
                </a:cubicBezTo>
                <a:cubicBezTo>
                  <a:pt x="3801698" y="2619384"/>
                  <a:pt x="3763696" y="2605421"/>
                  <a:pt x="3729318" y="2584794"/>
                </a:cubicBezTo>
                <a:cubicBezTo>
                  <a:pt x="3703694" y="2569420"/>
                  <a:pt x="3683722" y="2545518"/>
                  <a:pt x="3657600" y="2531006"/>
                </a:cubicBezTo>
                <a:cubicBezTo>
                  <a:pt x="3629466" y="2515376"/>
                  <a:pt x="3596739" y="2509540"/>
                  <a:pt x="3567953" y="2495147"/>
                </a:cubicBezTo>
                <a:cubicBezTo>
                  <a:pt x="3548680" y="2485510"/>
                  <a:pt x="3532874" y="2469979"/>
                  <a:pt x="3514165" y="2459288"/>
                </a:cubicBezTo>
                <a:cubicBezTo>
                  <a:pt x="3490959" y="2446028"/>
                  <a:pt x="3465911" y="2436228"/>
                  <a:pt x="3442447" y="2423430"/>
                </a:cubicBezTo>
                <a:cubicBezTo>
                  <a:pt x="3400146" y="2400357"/>
                  <a:pt x="3357032" y="2378440"/>
                  <a:pt x="3316941" y="2351712"/>
                </a:cubicBezTo>
                <a:cubicBezTo>
                  <a:pt x="3268114" y="2319160"/>
                  <a:pt x="3175266" y="2226794"/>
                  <a:pt x="3119718" y="2208277"/>
                </a:cubicBezTo>
                <a:lnTo>
                  <a:pt x="3065930" y="2190347"/>
                </a:lnTo>
                <a:cubicBezTo>
                  <a:pt x="3018118" y="2154488"/>
                  <a:pt x="2964754" y="2125031"/>
                  <a:pt x="2922494" y="2082771"/>
                </a:cubicBezTo>
                <a:lnTo>
                  <a:pt x="2725271" y="1885547"/>
                </a:lnTo>
                <a:cubicBezTo>
                  <a:pt x="2701365" y="1861641"/>
                  <a:pt x="2679953" y="1834950"/>
                  <a:pt x="2653553" y="1813830"/>
                </a:cubicBezTo>
                <a:cubicBezTo>
                  <a:pt x="2623671" y="1789924"/>
                  <a:pt x="2592026" y="1768069"/>
                  <a:pt x="2563906" y="1742112"/>
                </a:cubicBezTo>
                <a:cubicBezTo>
                  <a:pt x="2514222" y="1696249"/>
                  <a:pt x="2468283" y="1646489"/>
                  <a:pt x="2420471" y="1598677"/>
                </a:cubicBezTo>
                <a:cubicBezTo>
                  <a:pt x="2390589" y="1568795"/>
                  <a:pt x="2365987" y="1532471"/>
                  <a:pt x="2330824" y="1509030"/>
                </a:cubicBezTo>
                <a:lnTo>
                  <a:pt x="2277035" y="1473171"/>
                </a:lnTo>
                <a:cubicBezTo>
                  <a:pt x="2205318" y="1365592"/>
                  <a:pt x="2283013" y="1467196"/>
                  <a:pt x="2133600" y="1347665"/>
                </a:cubicBezTo>
                <a:cubicBezTo>
                  <a:pt x="2103718" y="1323759"/>
                  <a:pt x="2075794" y="1297174"/>
                  <a:pt x="2043953" y="1275947"/>
                </a:cubicBezTo>
                <a:cubicBezTo>
                  <a:pt x="1985962" y="1237286"/>
                  <a:pt x="1913942" y="1217654"/>
                  <a:pt x="1864659" y="1168371"/>
                </a:cubicBezTo>
                <a:cubicBezTo>
                  <a:pt x="1806263" y="1109975"/>
                  <a:pt x="1793492" y="1106581"/>
                  <a:pt x="1757083" y="1042865"/>
                </a:cubicBezTo>
                <a:cubicBezTo>
                  <a:pt x="1743822" y="1019659"/>
                  <a:pt x="1736759" y="992896"/>
                  <a:pt x="1721224" y="971147"/>
                </a:cubicBezTo>
                <a:cubicBezTo>
                  <a:pt x="1706486" y="950514"/>
                  <a:pt x="1682173" y="937992"/>
                  <a:pt x="1667435" y="917359"/>
                </a:cubicBezTo>
                <a:cubicBezTo>
                  <a:pt x="1444009" y="604562"/>
                  <a:pt x="1616085" y="831891"/>
                  <a:pt x="1488141" y="612559"/>
                </a:cubicBezTo>
                <a:cubicBezTo>
                  <a:pt x="1466426" y="575333"/>
                  <a:pt x="1439562" y="541341"/>
                  <a:pt x="1416424" y="504982"/>
                </a:cubicBezTo>
                <a:cubicBezTo>
                  <a:pt x="1245217" y="235941"/>
                  <a:pt x="1503300" y="613578"/>
                  <a:pt x="1272988" y="325688"/>
                </a:cubicBezTo>
                <a:cubicBezTo>
                  <a:pt x="1251218" y="298476"/>
                  <a:pt x="1240595" y="263549"/>
                  <a:pt x="1219200" y="236041"/>
                </a:cubicBezTo>
                <a:cubicBezTo>
                  <a:pt x="1198444" y="209355"/>
                  <a:pt x="1169485" y="189993"/>
                  <a:pt x="1147483" y="164324"/>
                </a:cubicBezTo>
                <a:cubicBezTo>
                  <a:pt x="1133459" y="147963"/>
                  <a:pt x="1126861" y="125772"/>
                  <a:pt x="1111624" y="110535"/>
                </a:cubicBezTo>
                <a:cubicBezTo>
                  <a:pt x="1090494" y="89405"/>
                  <a:pt x="1099525" y="60008"/>
                  <a:pt x="1039906" y="56747"/>
                </a:cubicBezTo>
                <a:cubicBezTo>
                  <a:pt x="980287" y="53486"/>
                  <a:pt x="821692" y="88779"/>
                  <a:pt x="753910" y="90966"/>
                </a:cubicBezTo>
                <a:cubicBezTo>
                  <a:pt x="686128" y="93153"/>
                  <a:pt x="690739" y="84134"/>
                  <a:pt x="633215" y="69867"/>
                </a:cubicBezTo>
                <a:cubicBezTo>
                  <a:pt x="575691" y="55600"/>
                  <a:pt x="478244" y="15915"/>
                  <a:pt x="408768" y="5365"/>
                </a:cubicBezTo>
                <a:cubicBezTo>
                  <a:pt x="339292" y="-5185"/>
                  <a:pt x="258406" y="2362"/>
                  <a:pt x="216356" y="6567"/>
                </a:cubicBezTo>
                <a:cubicBezTo>
                  <a:pt x="138819" y="14321"/>
                  <a:pt x="0" y="74677"/>
                  <a:pt x="0" y="74677"/>
                </a:cubicBezTo>
                <a:lnTo>
                  <a:pt x="53788" y="9260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B6F72B-55C3-074E-BD0A-8F5C77E03839}"/>
              </a:ext>
            </a:extLst>
          </p:cNvPr>
          <p:cNvSpPr/>
          <p:nvPr/>
        </p:nvSpPr>
        <p:spPr>
          <a:xfrm>
            <a:off x="6396451" y="5093288"/>
            <a:ext cx="190767" cy="1907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B0910DB-8AA4-71CD-814C-9AE77E493D2A}"/>
              </a:ext>
            </a:extLst>
          </p:cNvPr>
          <p:cNvSpPr/>
          <p:nvPr/>
        </p:nvSpPr>
        <p:spPr>
          <a:xfrm>
            <a:off x="-6572139" y="1723758"/>
            <a:ext cx="3803089" cy="3372282"/>
          </a:xfrm>
          <a:custGeom>
            <a:avLst/>
            <a:gdLst>
              <a:gd name="connsiteX0" fmla="*/ 366251 w 3800186"/>
              <a:gd name="connsiteY0" fmla="*/ 5412 h 3380207"/>
              <a:gd name="connsiteX1" fmla="*/ 366251 w 3800186"/>
              <a:gd name="connsiteY1" fmla="*/ 5412 h 3380207"/>
              <a:gd name="connsiteX2" fmla="*/ 215423 w 3800186"/>
              <a:gd name="connsiteY2" fmla="*/ 14838 h 3380207"/>
              <a:gd name="connsiteX3" fmla="*/ 8033 w 3800186"/>
              <a:gd name="connsiteY3" fmla="*/ 24265 h 3380207"/>
              <a:gd name="connsiteX4" fmla="*/ 83447 w 3800186"/>
              <a:gd name="connsiteY4" fmla="*/ 156240 h 3380207"/>
              <a:gd name="connsiteX5" fmla="*/ 196569 w 3800186"/>
              <a:gd name="connsiteY5" fmla="*/ 439045 h 3380207"/>
              <a:gd name="connsiteX6" fmla="*/ 196569 w 3800186"/>
              <a:gd name="connsiteY6" fmla="*/ 976372 h 3380207"/>
              <a:gd name="connsiteX7" fmla="*/ 205996 w 3800186"/>
              <a:gd name="connsiteY7" fmla="*/ 1080067 h 3380207"/>
              <a:gd name="connsiteX8" fmla="*/ 281410 w 3800186"/>
              <a:gd name="connsiteY8" fmla="*/ 1287457 h 3380207"/>
              <a:gd name="connsiteX9" fmla="*/ 300264 w 3800186"/>
              <a:gd name="connsiteY9" fmla="*/ 1325164 h 3380207"/>
              <a:gd name="connsiteX10" fmla="*/ 432239 w 3800186"/>
              <a:gd name="connsiteY10" fmla="*/ 1626822 h 3380207"/>
              <a:gd name="connsiteX11" fmla="*/ 573641 w 3800186"/>
              <a:gd name="connsiteY11" fmla="*/ 1871919 h 3380207"/>
              <a:gd name="connsiteX12" fmla="*/ 752750 w 3800186"/>
              <a:gd name="connsiteY12" fmla="*/ 2032174 h 3380207"/>
              <a:gd name="connsiteX13" fmla="*/ 1506895 w 3800186"/>
              <a:gd name="connsiteY13" fmla="*/ 2635490 h 3380207"/>
              <a:gd name="connsiteX14" fmla="*/ 1667150 w 3800186"/>
              <a:gd name="connsiteY14" fmla="*/ 2758038 h 3380207"/>
              <a:gd name="connsiteX15" fmla="*/ 1686004 w 3800186"/>
              <a:gd name="connsiteY15" fmla="*/ 2786319 h 3380207"/>
              <a:gd name="connsiteX16" fmla="*/ 1902821 w 3800186"/>
              <a:gd name="connsiteY16" fmla="*/ 2852306 h 3380207"/>
              <a:gd name="connsiteX17" fmla="*/ 2317600 w 3800186"/>
              <a:gd name="connsiteY17" fmla="*/ 2984282 h 3380207"/>
              <a:gd name="connsiteX18" fmla="*/ 2355307 w 3800186"/>
              <a:gd name="connsiteY18" fmla="*/ 2993708 h 3380207"/>
              <a:gd name="connsiteX19" fmla="*/ 2807794 w 3800186"/>
              <a:gd name="connsiteY19" fmla="*/ 3125684 h 3380207"/>
              <a:gd name="connsiteX20" fmla="*/ 3005757 w 3800186"/>
              <a:gd name="connsiteY20" fmla="*/ 3229379 h 3380207"/>
              <a:gd name="connsiteX21" fmla="*/ 3260280 w 3800186"/>
              <a:gd name="connsiteY21" fmla="*/ 3295366 h 3380207"/>
              <a:gd name="connsiteX22" fmla="*/ 3288561 w 3800186"/>
              <a:gd name="connsiteY22" fmla="*/ 3304793 h 3380207"/>
              <a:gd name="connsiteX23" fmla="*/ 3759901 w 3800186"/>
              <a:gd name="connsiteY23" fmla="*/ 3380207 h 3380207"/>
              <a:gd name="connsiteX24" fmla="*/ 3797608 w 3800186"/>
              <a:gd name="connsiteY24" fmla="*/ 3295366 h 3380207"/>
              <a:gd name="connsiteX25" fmla="*/ 3788181 w 3800186"/>
              <a:gd name="connsiteY25" fmla="*/ 3106830 h 3380207"/>
              <a:gd name="connsiteX26" fmla="*/ 3759901 w 3800186"/>
              <a:gd name="connsiteY26" fmla="*/ 3040843 h 3380207"/>
              <a:gd name="connsiteX27" fmla="*/ 3712767 w 3800186"/>
              <a:gd name="connsiteY27" fmla="*/ 3012562 h 3380207"/>
              <a:gd name="connsiteX28" fmla="*/ 3363975 w 3800186"/>
              <a:gd name="connsiteY28" fmla="*/ 3003135 h 3380207"/>
              <a:gd name="connsiteX29" fmla="*/ 3109451 w 3800186"/>
              <a:gd name="connsiteY29" fmla="*/ 2993708 h 3380207"/>
              <a:gd name="connsiteX30" fmla="*/ 2968049 w 3800186"/>
              <a:gd name="connsiteY30" fmla="*/ 2965428 h 3380207"/>
              <a:gd name="connsiteX31" fmla="*/ 2864355 w 3800186"/>
              <a:gd name="connsiteY31" fmla="*/ 2918294 h 3380207"/>
              <a:gd name="connsiteX32" fmla="*/ 2807794 w 3800186"/>
              <a:gd name="connsiteY32" fmla="*/ 2899440 h 3380207"/>
              <a:gd name="connsiteX33" fmla="*/ 2468429 w 3800186"/>
              <a:gd name="connsiteY33" fmla="*/ 2682624 h 3380207"/>
              <a:gd name="connsiteX34" fmla="*/ 2185625 w 3800186"/>
              <a:gd name="connsiteY34" fmla="*/ 2484661 h 3380207"/>
              <a:gd name="connsiteX35" fmla="*/ 2157344 w 3800186"/>
              <a:gd name="connsiteY35" fmla="*/ 2456381 h 3380207"/>
              <a:gd name="connsiteX36" fmla="*/ 1931101 w 3800186"/>
              <a:gd name="connsiteY36" fmla="*/ 2277271 h 3380207"/>
              <a:gd name="connsiteX37" fmla="*/ 1704858 w 3800186"/>
              <a:gd name="connsiteY37" fmla="*/ 2069882 h 3380207"/>
              <a:gd name="connsiteX38" fmla="*/ 1648297 w 3800186"/>
              <a:gd name="connsiteY38" fmla="*/ 1994467 h 3380207"/>
              <a:gd name="connsiteX39" fmla="*/ 1610590 w 3800186"/>
              <a:gd name="connsiteY39" fmla="*/ 1966187 h 3380207"/>
              <a:gd name="connsiteX40" fmla="*/ 1506895 w 3800186"/>
              <a:gd name="connsiteY40" fmla="*/ 1843638 h 3380207"/>
              <a:gd name="connsiteX41" fmla="*/ 1233517 w 3800186"/>
              <a:gd name="connsiteY41" fmla="*/ 1400579 h 3380207"/>
              <a:gd name="connsiteX42" fmla="*/ 941286 w 3800186"/>
              <a:gd name="connsiteY42" fmla="*/ 938665 h 3380207"/>
              <a:gd name="connsiteX43" fmla="*/ 733897 w 3800186"/>
              <a:gd name="connsiteY43" fmla="*/ 486179 h 3380207"/>
              <a:gd name="connsiteX44" fmla="*/ 601922 w 3800186"/>
              <a:gd name="connsiteY44" fmla="*/ 259935 h 3380207"/>
              <a:gd name="connsiteX45" fmla="*/ 554788 w 3800186"/>
              <a:gd name="connsiteY45" fmla="*/ 193948 h 3380207"/>
              <a:gd name="connsiteX46" fmla="*/ 498227 w 3800186"/>
              <a:gd name="connsiteY46" fmla="*/ 90253 h 3380207"/>
              <a:gd name="connsiteX47" fmla="*/ 460519 w 3800186"/>
              <a:gd name="connsiteY47" fmla="*/ 52546 h 3380207"/>
              <a:gd name="connsiteX48" fmla="*/ 366251 w 3800186"/>
              <a:gd name="connsiteY48" fmla="*/ 5412 h 3380207"/>
              <a:gd name="connsiteX0" fmla="*/ 334707 w 3768642"/>
              <a:gd name="connsiteY0" fmla="*/ 64853 h 3439648"/>
              <a:gd name="connsiteX1" fmla="*/ 334707 w 3768642"/>
              <a:gd name="connsiteY1" fmla="*/ 64853 h 3439648"/>
              <a:gd name="connsiteX2" fmla="*/ 183879 w 3768642"/>
              <a:gd name="connsiteY2" fmla="*/ 74279 h 3439648"/>
              <a:gd name="connsiteX3" fmla="*/ 11931 w 3768642"/>
              <a:gd name="connsiteY3" fmla="*/ 12822 h 3439648"/>
              <a:gd name="connsiteX4" fmla="*/ 51903 w 3768642"/>
              <a:gd name="connsiteY4" fmla="*/ 215681 h 3439648"/>
              <a:gd name="connsiteX5" fmla="*/ 165025 w 3768642"/>
              <a:gd name="connsiteY5" fmla="*/ 498486 h 3439648"/>
              <a:gd name="connsiteX6" fmla="*/ 165025 w 3768642"/>
              <a:gd name="connsiteY6" fmla="*/ 1035813 h 3439648"/>
              <a:gd name="connsiteX7" fmla="*/ 174452 w 3768642"/>
              <a:gd name="connsiteY7" fmla="*/ 1139508 h 3439648"/>
              <a:gd name="connsiteX8" fmla="*/ 249866 w 3768642"/>
              <a:gd name="connsiteY8" fmla="*/ 1346898 h 3439648"/>
              <a:gd name="connsiteX9" fmla="*/ 268720 w 3768642"/>
              <a:gd name="connsiteY9" fmla="*/ 1384605 h 3439648"/>
              <a:gd name="connsiteX10" fmla="*/ 400695 w 3768642"/>
              <a:gd name="connsiteY10" fmla="*/ 1686263 h 3439648"/>
              <a:gd name="connsiteX11" fmla="*/ 542097 w 3768642"/>
              <a:gd name="connsiteY11" fmla="*/ 1931360 h 3439648"/>
              <a:gd name="connsiteX12" fmla="*/ 721206 w 3768642"/>
              <a:gd name="connsiteY12" fmla="*/ 2091615 h 3439648"/>
              <a:gd name="connsiteX13" fmla="*/ 1475351 w 3768642"/>
              <a:gd name="connsiteY13" fmla="*/ 2694931 h 3439648"/>
              <a:gd name="connsiteX14" fmla="*/ 1635606 w 3768642"/>
              <a:gd name="connsiteY14" fmla="*/ 2817479 h 3439648"/>
              <a:gd name="connsiteX15" fmla="*/ 1654460 w 3768642"/>
              <a:gd name="connsiteY15" fmla="*/ 2845760 h 3439648"/>
              <a:gd name="connsiteX16" fmla="*/ 1871277 w 3768642"/>
              <a:gd name="connsiteY16" fmla="*/ 2911747 h 3439648"/>
              <a:gd name="connsiteX17" fmla="*/ 2286056 w 3768642"/>
              <a:gd name="connsiteY17" fmla="*/ 3043723 h 3439648"/>
              <a:gd name="connsiteX18" fmla="*/ 2323763 w 3768642"/>
              <a:gd name="connsiteY18" fmla="*/ 3053149 h 3439648"/>
              <a:gd name="connsiteX19" fmla="*/ 2776250 w 3768642"/>
              <a:gd name="connsiteY19" fmla="*/ 3185125 h 3439648"/>
              <a:gd name="connsiteX20" fmla="*/ 2974213 w 3768642"/>
              <a:gd name="connsiteY20" fmla="*/ 3288820 h 3439648"/>
              <a:gd name="connsiteX21" fmla="*/ 3228736 w 3768642"/>
              <a:gd name="connsiteY21" fmla="*/ 3354807 h 3439648"/>
              <a:gd name="connsiteX22" fmla="*/ 3257017 w 3768642"/>
              <a:gd name="connsiteY22" fmla="*/ 3364234 h 3439648"/>
              <a:gd name="connsiteX23" fmla="*/ 3728357 w 3768642"/>
              <a:gd name="connsiteY23" fmla="*/ 3439648 h 3439648"/>
              <a:gd name="connsiteX24" fmla="*/ 3766064 w 3768642"/>
              <a:gd name="connsiteY24" fmla="*/ 3354807 h 3439648"/>
              <a:gd name="connsiteX25" fmla="*/ 3756637 w 3768642"/>
              <a:gd name="connsiteY25" fmla="*/ 3166271 h 3439648"/>
              <a:gd name="connsiteX26" fmla="*/ 3728357 w 3768642"/>
              <a:gd name="connsiteY26" fmla="*/ 3100284 h 3439648"/>
              <a:gd name="connsiteX27" fmla="*/ 3681223 w 3768642"/>
              <a:gd name="connsiteY27" fmla="*/ 3072003 h 3439648"/>
              <a:gd name="connsiteX28" fmla="*/ 3332431 w 3768642"/>
              <a:gd name="connsiteY28" fmla="*/ 3062576 h 3439648"/>
              <a:gd name="connsiteX29" fmla="*/ 3077907 w 3768642"/>
              <a:gd name="connsiteY29" fmla="*/ 3053149 h 3439648"/>
              <a:gd name="connsiteX30" fmla="*/ 2936505 w 3768642"/>
              <a:gd name="connsiteY30" fmla="*/ 3024869 h 3439648"/>
              <a:gd name="connsiteX31" fmla="*/ 2832811 w 3768642"/>
              <a:gd name="connsiteY31" fmla="*/ 2977735 h 3439648"/>
              <a:gd name="connsiteX32" fmla="*/ 2776250 w 3768642"/>
              <a:gd name="connsiteY32" fmla="*/ 2958881 h 3439648"/>
              <a:gd name="connsiteX33" fmla="*/ 2436885 w 3768642"/>
              <a:gd name="connsiteY33" fmla="*/ 2742065 h 3439648"/>
              <a:gd name="connsiteX34" fmla="*/ 2154081 w 3768642"/>
              <a:gd name="connsiteY34" fmla="*/ 2544102 h 3439648"/>
              <a:gd name="connsiteX35" fmla="*/ 2125800 w 3768642"/>
              <a:gd name="connsiteY35" fmla="*/ 2515822 h 3439648"/>
              <a:gd name="connsiteX36" fmla="*/ 1899557 w 3768642"/>
              <a:gd name="connsiteY36" fmla="*/ 2336712 h 3439648"/>
              <a:gd name="connsiteX37" fmla="*/ 1673314 w 3768642"/>
              <a:gd name="connsiteY37" fmla="*/ 2129323 h 3439648"/>
              <a:gd name="connsiteX38" fmla="*/ 1616753 w 3768642"/>
              <a:gd name="connsiteY38" fmla="*/ 2053908 h 3439648"/>
              <a:gd name="connsiteX39" fmla="*/ 1579046 w 3768642"/>
              <a:gd name="connsiteY39" fmla="*/ 2025628 h 3439648"/>
              <a:gd name="connsiteX40" fmla="*/ 1475351 w 3768642"/>
              <a:gd name="connsiteY40" fmla="*/ 1903079 h 3439648"/>
              <a:gd name="connsiteX41" fmla="*/ 1201973 w 3768642"/>
              <a:gd name="connsiteY41" fmla="*/ 1460020 h 3439648"/>
              <a:gd name="connsiteX42" fmla="*/ 909742 w 3768642"/>
              <a:gd name="connsiteY42" fmla="*/ 998106 h 3439648"/>
              <a:gd name="connsiteX43" fmla="*/ 702353 w 3768642"/>
              <a:gd name="connsiteY43" fmla="*/ 545620 h 3439648"/>
              <a:gd name="connsiteX44" fmla="*/ 570378 w 3768642"/>
              <a:gd name="connsiteY44" fmla="*/ 319376 h 3439648"/>
              <a:gd name="connsiteX45" fmla="*/ 523244 w 3768642"/>
              <a:gd name="connsiteY45" fmla="*/ 253389 h 3439648"/>
              <a:gd name="connsiteX46" fmla="*/ 466683 w 3768642"/>
              <a:gd name="connsiteY46" fmla="*/ 149694 h 3439648"/>
              <a:gd name="connsiteX47" fmla="*/ 428975 w 3768642"/>
              <a:gd name="connsiteY47" fmla="*/ 111987 h 3439648"/>
              <a:gd name="connsiteX48" fmla="*/ 334707 w 3768642"/>
              <a:gd name="connsiteY48" fmla="*/ 64853 h 3439648"/>
              <a:gd name="connsiteX0" fmla="*/ 364642 w 3798577"/>
              <a:gd name="connsiteY0" fmla="*/ 72769 h 3447564"/>
              <a:gd name="connsiteX1" fmla="*/ 364642 w 3798577"/>
              <a:gd name="connsiteY1" fmla="*/ 72769 h 3447564"/>
              <a:gd name="connsiteX2" fmla="*/ 29516 w 3798577"/>
              <a:gd name="connsiteY2" fmla="*/ 4223 h 3447564"/>
              <a:gd name="connsiteX3" fmla="*/ 41866 w 3798577"/>
              <a:gd name="connsiteY3" fmla="*/ 20738 h 3447564"/>
              <a:gd name="connsiteX4" fmla="*/ 81838 w 3798577"/>
              <a:gd name="connsiteY4" fmla="*/ 223597 h 3447564"/>
              <a:gd name="connsiteX5" fmla="*/ 194960 w 3798577"/>
              <a:gd name="connsiteY5" fmla="*/ 506402 h 3447564"/>
              <a:gd name="connsiteX6" fmla="*/ 194960 w 3798577"/>
              <a:gd name="connsiteY6" fmla="*/ 1043729 h 3447564"/>
              <a:gd name="connsiteX7" fmla="*/ 204387 w 3798577"/>
              <a:gd name="connsiteY7" fmla="*/ 1147424 h 3447564"/>
              <a:gd name="connsiteX8" fmla="*/ 279801 w 3798577"/>
              <a:gd name="connsiteY8" fmla="*/ 1354814 h 3447564"/>
              <a:gd name="connsiteX9" fmla="*/ 298655 w 3798577"/>
              <a:gd name="connsiteY9" fmla="*/ 1392521 h 3447564"/>
              <a:gd name="connsiteX10" fmla="*/ 430630 w 3798577"/>
              <a:gd name="connsiteY10" fmla="*/ 1694179 h 3447564"/>
              <a:gd name="connsiteX11" fmla="*/ 572032 w 3798577"/>
              <a:gd name="connsiteY11" fmla="*/ 1939276 h 3447564"/>
              <a:gd name="connsiteX12" fmla="*/ 751141 w 3798577"/>
              <a:gd name="connsiteY12" fmla="*/ 2099531 h 3447564"/>
              <a:gd name="connsiteX13" fmla="*/ 1505286 w 3798577"/>
              <a:gd name="connsiteY13" fmla="*/ 2702847 h 3447564"/>
              <a:gd name="connsiteX14" fmla="*/ 1665541 w 3798577"/>
              <a:gd name="connsiteY14" fmla="*/ 2825395 h 3447564"/>
              <a:gd name="connsiteX15" fmla="*/ 1684395 w 3798577"/>
              <a:gd name="connsiteY15" fmla="*/ 2853676 h 3447564"/>
              <a:gd name="connsiteX16" fmla="*/ 1901212 w 3798577"/>
              <a:gd name="connsiteY16" fmla="*/ 2919663 h 3447564"/>
              <a:gd name="connsiteX17" fmla="*/ 2315991 w 3798577"/>
              <a:gd name="connsiteY17" fmla="*/ 3051639 h 3447564"/>
              <a:gd name="connsiteX18" fmla="*/ 2353698 w 3798577"/>
              <a:gd name="connsiteY18" fmla="*/ 3061065 h 3447564"/>
              <a:gd name="connsiteX19" fmla="*/ 2806185 w 3798577"/>
              <a:gd name="connsiteY19" fmla="*/ 3193041 h 3447564"/>
              <a:gd name="connsiteX20" fmla="*/ 3004148 w 3798577"/>
              <a:gd name="connsiteY20" fmla="*/ 3296736 h 3447564"/>
              <a:gd name="connsiteX21" fmla="*/ 3258671 w 3798577"/>
              <a:gd name="connsiteY21" fmla="*/ 3362723 h 3447564"/>
              <a:gd name="connsiteX22" fmla="*/ 3286952 w 3798577"/>
              <a:gd name="connsiteY22" fmla="*/ 3372150 h 3447564"/>
              <a:gd name="connsiteX23" fmla="*/ 3758292 w 3798577"/>
              <a:gd name="connsiteY23" fmla="*/ 3447564 h 3447564"/>
              <a:gd name="connsiteX24" fmla="*/ 3795999 w 3798577"/>
              <a:gd name="connsiteY24" fmla="*/ 3362723 h 3447564"/>
              <a:gd name="connsiteX25" fmla="*/ 3786572 w 3798577"/>
              <a:gd name="connsiteY25" fmla="*/ 3174187 h 3447564"/>
              <a:gd name="connsiteX26" fmla="*/ 3758292 w 3798577"/>
              <a:gd name="connsiteY26" fmla="*/ 3108200 h 3447564"/>
              <a:gd name="connsiteX27" fmla="*/ 3711158 w 3798577"/>
              <a:gd name="connsiteY27" fmla="*/ 3079919 h 3447564"/>
              <a:gd name="connsiteX28" fmla="*/ 3362366 w 3798577"/>
              <a:gd name="connsiteY28" fmla="*/ 3070492 h 3447564"/>
              <a:gd name="connsiteX29" fmla="*/ 3107842 w 3798577"/>
              <a:gd name="connsiteY29" fmla="*/ 3061065 h 3447564"/>
              <a:gd name="connsiteX30" fmla="*/ 2966440 w 3798577"/>
              <a:gd name="connsiteY30" fmla="*/ 3032785 h 3447564"/>
              <a:gd name="connsiteX31" fmla="*/ 2862746 w 3798577"/>
              <a:gd name="connsiteY31" fmla="*/ 2985651 h 3447564"/>
              <a:gd name="connsiteX32" fmla="*/ 2806185 w 3798577"/>
              <a:gd name="connsiteY32" fmla="*/ 2966797 h 3447564"/>
              <a:gd name="connsiteX33" fmla="*/ 2466820 w 3798577"/>
              <a:gd name="connsiteY33" fmla="*/ 2749981 h 3447564"/>
              <a:gd name="connsiteX34" fmla="*/ 2184016 w 3798577"/>
              <a:gd name="connsiteY34" fmla="*/ 2552018 h 3447564"/>
              <a:gd name="connsiteX35" fmla="*/ 2155735 w 3798577"/>
              <a:gd name="connsiteY35" fmla="*/ 2523738 h 3447564"/>
              <a:gd name="connsiteX36" fmla="*/ 1929492 w 3798577"/>
              <a:gd name="connsiteY36" fmla="*/ 2344628 h 3447564"/>
              <a:gd name="connsiteX37" fmla="*/ 1703249 w 3798577"/>
              <a:gd name="connsiteY37" fmla="*/ 2137239 h 3447564"/>
              <a:gd name="connsiteX38" fmla="*/ 1646688 w 3798577"/>
              <a:gd name="connsiteY38" fmla="*/ 2061824 h 3447564"/>
              <a:gd name="connsiteX39" fmla="*/ 1608981 w 3798577"/>
              <a:gd name="connsiteY39" fmla="*/ 2033544 h 3447564"/>
              <a:gd name="connsiteX40" fmla="*/ 1505286 w 3798577"/>
              <a:gd name="connsiteY40" fmla="*/ 1910995 h 3447564"/>
              <a:gd name="connsiteX41" fmla="*/ 1231908 w 3798577"/>
              <a:gd name="connsiteY41" fmla="*/ 1467936 h 3447564"/>
              <a:gd name="connsiteX42" fmla="*/ 939677 w 3798577"/>
              <a:gd name="connsiteY42" fmla="*/ 1006022 h 3447564"/>
              <a:gd name="connsiteX43" fmla="*/ 732288 w 3798577"/>
              <a:gd name="connsiteY43" fmla="*/ 553536 h 3447564"/>
              <a:gd name="connsiteX44" fmla="*/ 600313 w 3798577"/>
              <a:gd name="connsiteY44" fmla="*/ 327292 h 3447564"/>
              <a:gd name="connsiteX45" fmla="*/ 553179 w 3798577"/>
              <a:gd name="connsiteY45" fmla="*/ 261305 h 3447564"/>
              <a:gd name="connsiteX46" fmla="*/ 496618 w 3798577"/>
              <a:gd name="connsiteY46" fmla="*/ 157610 h 3447564"/>
              <a:gd name="connsiteX47" fmla="*/ 458910 w 3798577"/>
              <a:gd name="connsiteY47" fmla="*/ 119903 h 3447564"/>
              <a:gd name="connsiteX48" fmla="*/ 364642 w 3798577"/>
              <a:gd name="connsiteY48" fmla="*/ 72769 h 3447564"/>
              <a:gd name="connsiteX0" fmla="*/ 364642 w 3798577"/>
              <a:gd name="connsiteY0" fmla="*/ 72769 h 3447564"/>
              <a:gd name="connsiteX1" fmla="*/ 364642 w 3798577"/>
              <a:gd name="connsiteY1" fmla="*/ 72769 h 3447564"/>
              <a:gd name="connsiteX2" fmla="*/ 29516 w 3798577"/>
              <a:gd name="connsiteY2" fmla="*/ 4223 h 3447564"/>
              <a:gd name="connsiteX3" fmla="*/ 41866 w 3798577"/>
              <a:gd name="connsiteY3" fmla="*/ 20738 h 3447564"/>
              <a:gd name="connsiteX4" fmla="*/ 81838 w 3798577"/>
              <a:gd name="connsiteY4" fmla="*/ 223597 h 3447564"/>
              <a:gd name="connsiteX5" fmla="*/ 194960 w 3798577"/>
              <a:gd name="connsiteY5" fmla="*/ 506402 h 3447564"/>
              <a:gd name="connsiteX6" fmla="*/ 194960 w 3798577"/>
              <a:gd name="connsiteY6" fmla="*/ 1043729 h 3447564"/>
              <a:gd name="connsiteX7" fmla="*/ 204387 w 3798577"/>
              <a:gd name="connsiteY7" fmla="*/ 1147424 h 3447564"/>
              <a:gd name="connsiteX8" fmla="*/ 279801 w 3798577"/>
              <a:gd name="connsiteY8" fmla="*/ 1354814 h 3447564"/>
              <a:gd name="connsiteX9" fmla="*/ 298655 w 3798577"/>
              <a:gd name="connsiteY9" fmla="*/ 1392521 h 3447564"/>
              <a:gd name="connsiteX10" fmla="*/ 430630 w 3798577"/>
              <a:gd name="connsiteY10" fmla="*/ 1694179 h 3447564"/>
              <a:gd name="connsiteX11" fmla="*/ 572032 w 3798577"/>
              <a:gd name="connsiteY11" fmla="*/ 1939276 h 3447564"/>
              <a:gd name="connsiteX12" fmla="*/ 751141 w 3798577"/>
              <a:gd name="connsiteY12" fmla="*/ 2099531 h 3447564"/>
              <a:gd name="connsiteX13" fmla="*/ 1505286 w 3798577"/>
              <a:gd name="connsiteY13" fmla="*/ 2702847 h 3447564"/>
              <a:gd name="connsiteX14" fmla="*/ 1665541 w 3798577"/>
              <a:gd name="connsiteY14" fmla="*/ 2825395 h 3447564"/>
              <a:gd name="connsiteX15" fmla="*/ 1684395 w 3798577"/>
              <a:gd name="connsiteY15" fmla="*/ 2853676 h 3447564"/>
              <a:gd name="connsiteX16" fmla="*/ 1901212 w 3798577"/>
              <a:gd name="connsiteY16" fmla="*/ 2919663 h 3447564"/>
              <a:gd name="connsiteX17" fmla="*/ 2315991 w 3798577"/>
              <a:gd name="connsiteY17" fmla="*/ 3051639 h 3447564"/>
              <a:gd name="connsiteX18" fmla="*/ 2353698 w 3798577"/>
              <a:gd name="connsiteY18" fmla="*/ 3061065 h 3447564"/>
              <a:gd name="connsiteX19" fmla="*/ 2806185 w 3798577"/>
              <a:gd name="connsiteY19" fmla="*/ 3193041 h 3447564"/>
              <a:gd name="connsiteX20" fmla="*/ 3004148 w 3798577"/>
              <a:gd name="connsiteY20" fmla="*/ 3296736 h 3447564"/>
              <a:gd name="connsiteX21" fmla="*/ 3258671 w 3798577"/>
              <a:gd name="connsiteY21" fmla="*/ 3362723 h 3447564"/>
              <a:gd name="connsiteX22" fmla="*/ 3286952 w 3798577"/>
              <a:gd name="connsiteY22" fmla="*/ 3372150 h 3447564"/>
              <a:gd name="connsiteX23" fmla="*/ 3758292 w 3798577"/>
              <a:gd name="connsiteY23" fmla="*/ 3447564 h 3447564"/>
              <a:gd name="connsiteX24" fmla="*/ 3795999 w 3798577"/>
              <a:gd name="connsiteY24" fmla="*/ 3362723 h 3447564"/>
              <a:gd name="connsiteX25" fmla="*/ 3786572 w 3798577"/>
              <a:gd name="connsiteY25" fmla="*/ 3174187 h 3447564"/>
              <a:gd name="connsiteX26" fmla="*/ 3758292 w 3798577"/>
              <a:gd name="connsiteY26" fmla="*/ 3108200 h 3447564"/>
              <a:gd name="connsiteX27" fmla="*/ 3689893 w 3798577"/>
              <a:gd name="connsiteY27" fmla="*/ 3193332 h 3447564"/>
              <a:gd name="connsiteX28" fmla="*/ 3362366 w 3798577"/>
              <a:gd name="connsiteY28" fmla="*/ 3070492 h 3447564"/>
              <a:gd name="connsiteX29" fmla="*/ 3107842 w 3798577"/>
              <a:gd name="connsiteY29" fmla="*/ 3061065 h 3447564"/>
              <a:gd name="connsiteX30" fmla="*/ 2966440 w 3798577"/>
              <a:gd name="connsiteY30" fmla="*/ 3032785 h 3447564"/>
              <a:gd name="connsiteX31" fmla="*/ 2862746 w 3798577"/>
              <a:gd name="connsiteY31" fmla="*/ 2985651 h 3447564"/>
              <a:gd name="connsiteX32" fmla="*/ 2806185 w 3798577"/>
              <a:gd name="connsiteY32" fmla="*/ 2966797 h 3447564"/>
              <a:gd name="connsiteX33" fmla="*/ 2466820 w 3798577"/>
              <a:gd name="connsiteY33" fmla="*/ 2749981 h 3447564"/>
              <a:gd name="connsiteX34" fmla="*/ 2184016 w 3798577"/>
              <a:gd name="connsiteY34" fmla="*/ 2552018 h 3447564"/>
              <a:gd name="connsiteX35" fmla="*/ 2155735 w 3798577"/>
              <a:gd name="connsiteY35" fmla="*/ 2523738 h 3447564"/>
              <a:gd name="connsiteX36" fmla="*/ 1929492 w 3798577"/>
              <a:gd name="connsiteY36" fmla="*/ 2344628 h 3447564"/>
              <a:gd name="connsiteX37" fmla="*/ 1703249 w 3798577"/>
              <a:gd name="connsiteY37" fmla="*/ 2137239 h 3447564"/>
              <a:gd name="connsiteX38" fmla="*/ 1646688 w 3798577"/>
              <a:gd name="connsiteY38" fmla="*/ 2061824 h 3447564"/>
              <a:gd name="connsiteX39" fmla="*/ 1608981 w 3798577"/>
              <a:gd name="connsiteY39" fmla="*/ 2033544 h 3447564"/>
              <a:gd name="connsiteX40" fmla="*/ 1505286 w 3798577"/>
              <a:gd name="connsiteY40" fmla="*/ 1910995 h 3447564"/>
              <a:gd name="connsiteX41" fmla="*/ 1231908 w 3798577"/>
              <a:gd name="connsiteY41" fmla="*/ 1467936 h 3447564"/>
              <a:gd name="connsiteX42" fmla="*/ 939677 w 3798577"/>
              <a:gd name="connsiteY42" fmla="*/ 1006022 h 3447564"/>
              <a:gd name="connsiteX43" fmla="*/ 732288 w 3798577"/>
              <a:gd name="connsiteY43" fmla="*/ 553536 h 3447564"/>
              <a:gd name="connsiteX44" fmla="*/ 600313 w 3798577"/>
              <a:gd name="connsiteY44" fmla="*/ 327292 h 3447564"/>
              <a:gd name="connsiteX45" fmla="*/ 553179 w 3798577"/>
              <a:gd name="connsiteY45" fmla="*/ 261305 h 3447564"/>
              <a:gd name="connsiteX46" fmla="*/ 496618 w 3798577"/>
              <a:gd name="connsiteY46" fmla="*/ 157610 h 3447564"/>
              <a:gd name="connsiteX47" fmla="*/ 458910 w 3798577"/>
              <a:gd name="connsiteY47" fmla="*/ 119903 h 3447564"/>
              <a:gd name="connsiteX48" fmla="*/ 364642 w 3798577"/>
              <a:gd name="connsiteY48" fmla="*/ 72769 h 3447564"/>
              <a:gd name="connsiteX0" fmla="*/ 364642 w 3798577"/>
              <a:gd name="connsiteY0" fmla="*/ 72769 h 3447564"/>
              <a:gd name="connsiteX1" fmla="*/ 364642 w 3798577"/>
              <a:gd name="connsiteY1" fmla="*/ 72769 h 3447564"/>
              <a:gd name="connsiteX2" fmla="*/ 29516 w 3798577"/>
              <a:gd name="connsiteY2" fmla="*/ 4223 h 3447564"/>
              <a:gd name="connsiteX3" fmla="*/ 41866 w 3798577"/>
              <a:gd name="connsiteY3" fmla="*/ 20738 h 3447564"/>
              <a:gd name="connsiteX4" fmla="*/ 81838 w 3798577"/>
              <a:gd name="connsiteY4" fmla="*/ 223597 h 3447564"/>
              <a:gd name="connsiteX5" fmla="*/ 194960 w 3798577"/>
              <a:gd name="connsiteY5" fmla="*/ 506402 h 3447564"/>
              <a:gd name="connsiteX6" fmla="*/ 194960 w 3798577"/>
              <a:gd name="connsiteY6" fmla="*/ 1043729 h 3447564"/>
              <a:gd name="connsiteX7" fmla="*/ 204387 w 3798577"/>
              <a:gd name="connsiteY7" fmla="*/ 1147424 h 3447564"/>
              <a:gd name="connsiteX8" fmla="*/ 279801 w 3798577"/>
              <a:gd name="connsiteY8" fmla="*/ 1354814 h 3447564"/>
              <a:gd name="connsiteX9" fmla="*/ 298655 w 3798577"/>
              <a:gd name="connsiteY9" fmla="*/ 1392521 h 3447564"/>
              <a:gd name="connsiteX10" fmla="*/ 430630 w 3798577"/>
              <a:gd name="connsiteY10" fmla="*/ 1694179 h 3447564"/>
              <a:gd name="connsiteX11" fmla="*/ 572032 w 3798577"/>
              <a:gd name="connsiteY11" fmla="*/ 1939276 h 3447564"/>
              <a:gd name="connsiteX12" fmla="*/ 751141 w 3798577"/>
              <a:gd name="connsiteY12" fmla="*/ 2099531 h 3447564"/>
              <a:gd name="connsiteX13" fmla="*/ 1505286 w 3798577"/>
              <a:gd name="connsiteY13" fmla="*/ 2702847 h 3447564"/>
              <a:gd name="connsiteX14" fmla="*/ 1665541 w 3798577"/>
              <a:gd name="connsiteY14" fmla="*/ 2825395 h 3447564"/>
              <a:gd name="connsiteX15" fmla="*/ 1684395 w 3798577"/>
              <a:gd name="connsiteY15" fmla="*/ 2853676 h 3447564"/>
              <a:gd name="connsiteX16" fmla="*/ 1901212 w 3798577"/>
              <a:gd name="connsiteY16" fmla="*/ 2919663 h 3447564"/>
              <a:gd name="connsiteX17" fmla="*/ 2315991 w 3798577"/>
              <a:gd name="connsiteY17" fmla="*/ 3051639 h 3447564"/>
              <a:gd name="connsiteX18" fmla="*/ 2353698 w 3798577"/>
              <a:gd name="connsiteY18" fmla="*/ 3061065 h 3447564"/>
              <a:gd name="connsiteX19" fmla="*/ 2806185 w 3798577"/>
              <a:gd name="connsiteY19" fmla="*/ 3193041 h 3447564"/>
              <a:gd name="connsiteX20" fmla="*/ 3004148 w 3798577"/>
              <a:gd name="connsiteY20" fmla="*/ 3296736 h 3447564"/>
              <a:gd name="connsiteX21" fmla="*/ 3258671 w 3798577"/>
              <a:gd name="connsiteY21" fmla="*/ 3362723 h 3447564"/>
              <a:gd name="connsiteX22" fmla="*/ 3286952 w 3798577"/>
              <a:gd name="connsiteY22" fmla="*/ 3372150 h 3447564"/>
              <a:gd name="connsiteX23" fmla="*/ 3758292 w 3798577"/>
              <a:gd name="connsiteY23" fmla="*/ 3447564 h 3447564"/>
              <a:gd name="connsiteX24" fmla="*/ 3795999 w 3798577"/>
              <a:gd name="connsiteY24" fmla="*/ 3362723 h 3447564"/>
              <a:gd name="connsiteX25" fmla="*/ 3786572 w 3798577"/>
              <a:gd name="connsiteY25" fmla="*/ 3174187 h 3447564"/>
              <a:gd name="connsiteX26" fmla="*/ 3758292 w 3798577"/>
              <a:gd name="connsiteY26" fmla="*/ 3108200 h 3447564"/>
              <a:gd name="connsiteX27" fmla="*/ 3668628 w 3798577"/>
              <a:gd name="connsiteY27" fmla="*/ 3122448 h 3447564"/>
              <a:gd name="connsiteX28" fmla="*/ 3362366 w 3798577"/>
              <a:gd name="connsiteY28" fmla="*/ 3070492 h 3447564"/>
              <a:gd name="connsiteX29" fmla="*/ 3107842 w 3798577"/>
              <a:gd name="connsiteY29" fmla="*/ 3061065 h 3447564"/>
              <a:gd name="connsiteX30" fmla="*/ 2966440 w 3798577"/>
              <a:gd name="connsiteY30" fmla="*/ 3032785 h 3447564"/>
              <a:gd name="connsiteX31" fmla="*/ 2862746 w 3798577"/>
              <a:gd name="connsiteY31" fmla="*/ 2985651 h 3447564"/>
              <a:gd name="connsiteX32" fmla="*/ 2806185 w 3798577"/>
              <a:gd name="connsiteY32" fmla="*/ 2966797 h 3447564"/>
              <a:gd name="connsiteX33" fmla="*/ 2466820 w 3798577"/>
              <a:gd name="connsiteY33" fmla="*/ 2749981 h 3447564"/>
              <a:gd name="connsiteX34" fmla="*/ 2184016 w 3798577"/>
              <a:gd name="connsiteY34" fmla="*/ 2552018 h 3447564"/>
              <a:gd name="connsiteX35" fmla="*/ 2155735 w 3798577"/>
              <a:gd name="connsiteY35" fmla="*/ 2523738 h 3447564"/>
              <a:gd name="connsiteX36" fmla="*/ 1929492 w 3798577"/>
              <a:gd name="connsiteY36" fmla="*/ 2344628 h 3447564"/>
              <a:gd name="connsiteX37" fmla="*/ 1703249 w 3798577"/>
              <a:gd name="connsiteY37" fmla="*/ 2137239 h 3447564"/>
              <a:gd name="connsiteX38" fmla="*/ 1646688 w 3798577"/>
              <a:gd name="connsiteY38" fmla="*/ 2061824 h 3447564"/>
              <a:gd name="connsiteX39" fmla="*/ 1608981 w 3798577"/>
              <a:gd name="connsiteY39" fmla="*/ 2033544 h 3447564"/>
              <a:gd name="connsiteX40" fmla="*/ 1505286 w 3798577"/>
              <a:gd name="connsiteY40" fmla="*/ 1910995 h 3447564"/>
              <a:gd name="connsiteX41" fmla="*/ 1231908 w 3798577"/>
              <a:gd name="connsiteY41" fmla="*/ 1467936 h 3447564"/>
              <a:gd name="connsiteX42" fmla="*/ 939677 w 3798577"/>
              <a:gd name="connsiteY42" fmla="*/ 1006022 h 3447564"/>
              <a:gd name="connsiteX43" fmla="*/ 732288 w 3798577"/>
              <a:gd name="connsiteY43" fmla="*/ 553536 h 3447564"/>
              <a:gd name="connsiteX44" fmla="*/ 600313 w 3798577"/>
              <a:gd name="connsiteY44" fmla="*/ 327292 h 3447564"/>
              <a:gd name="connsiteX45" fmla="*/ 553179 w 3798577"/>
              <a:gd name="connsiteY45" fmla="*/ 261305 h 3447564"/>
              <a:gd name="connsiteX46" fmla="*/ 496618 w 3798577"/>
              <a:gd name="connsiteY46" fmla="*/ 157610 h 3447564"/>
              <a:gd name="connsiteX47" fmla="*/ 458910 w 3798577"/>
              <a:gd name="connsiteY47" fmla="*/ 119903 h 3447564"/>
              <a:gd name="connsiteX48" fmla="*/ 364642 w 3798577"/>
              <a:gd name="connsiteY48" fmla="*/ 72769 h 3447564"/>
              <a:gd name="connsiteX0" fmla="*/ 364642 w 3797882"/>
              <a:gd name="connsiteY0" fmla="*/ 72769 h 3447564"/>
              <a:gd name="connsiteX1" fmla="*/ 364642 w 3797882"/>
              <a:gd name="connsiteY1" fmla="*/ 72769 h 3447564"/>
              <a:gd name="connsiteX2" fmla="*/ 29516 w 3797882"/>
              <a:gd name="connsiteY2" fmla="*/ 4223 h 3447564"/>
              <a:gd name="connsiteX3" fmla="*/ 41866 w 3797882"/>
              <a:gd name="connsiteY3" fmla="*/ 20738 h 3447564"/>
              <a:gd name="connsiteX4" fmla="*/ 81838 w 3797882"/>
              <a:gd name="connsiteY4" fmla="*/ 223597 h 3447564"/>
              <a:gd name="connsiteX5" fmla="*/ 194960 w 3797882"/>
              <a:gd name="connsiteY5" fmla="*/ 506402 h 3447564"/>
              <a:gd name="connsiteX6" fmla="*/ 194960 w 3797882"/>
              <a:gd name="connsiteY6" fmla="*/ 1043729 h 3447564"/>
              <a:gd name="connsiteX7" fmla="*/ 204387 w 3797882"/>
              <a:gd name="connsiteY7" fmla="*/ 1147424 h 3447564"/>
              <a:gd name="connsiteX8" fmla="*/ 279801 w 3797882"/>
              <a:gd name="connsiteY8" fmla="*/ 1354814 h 3447564"/>
              <a:gd name="connsiteX9" fmla="*/ 298655 w 3797882"/>
              <a:gd name="connsiteY9" fmla="*/ 1392521 h 3447564"/>
              <a:gd name="connsiteX10" fmla="*/ 430630 w 3797882"/>
              <a:gd name="connsiteY10" fmla="*/ 1694179 h 3447564"/>
              <a:gd name="connsiteX11" fmla="*/ 572032 w 3797882"/>
              <a:gd name="connsiteY11" fmla="*/ 1939276 h 3447564"/>
              <a:gd name="connsiteX12" fmla="*/ 751141 w 3797882"/>
              <a:gd name="connsiteY12" fmla="*/ 2099531 h 3447564"/>
              <a:gd name="connsiteX13" fmla="*/ 1505286 w 3797882"/>
              <a:gd name="connsiteY13" fmla="*/ 2702847 h 3447564"/>
              <a:gd name="connsiteX14" fmla="*/ 1665541 w 3797882"/>
              <a:gd name="connsiteY14" fmla="*/ 2825395 h 3447564"/>
              <a:gd name="connsiteX15" fmla="*/ 1684395 w 3797882"/>
              <a:gd name="connsiteY15" fmla="*/ 2853676 h 3447564"/>
              <a:gd name="connsiteX16" fmla="*/ 1901212 w 3797882"/>
              <a:gd name="connsiteY16" fmla="*/ 2919663 h 3447564"/>
              <a:gd name="connsiteX17" fmla="*/ 2315991 w 3797882"/>
              <a:gd name="connsiteY17" fmla="*/ 3051639 h 3447564"/>
              <a:gd name="connsiteX18" fmla="*/ 2353698 w 3797882"/>
              <a:gd name="connsiteY18" fmla="*/ 3061065 h 3447564"/>
              <a:gd name="connsiteX19" fmla="*/ 2806185 w 3797882"/>
              <a:gd name="connsiteY19" fmla="*/ 3193041 h 3447564"/>
              <a:gd name="connsiteX20" fmla="*/ 3004148 w 3797882"/>
              <a:gd name="connsiteY20" fmla="*/ 3296736 h 3447564"/>
              <a:gd name="connsiteX21" fmla="*/ 3258671 w 3797882"/>
              <a:gd name="connsiteY21" fmla="*/ 3362723 h 3447564"/>
              <a:gd name="connsiteX22" fmla="*/ 3286952 w 3797882"/>
              <a:gd name="connsiteY22" fmla="*/ 3372150 h 3447564"/>
              <a:gd name="connsiteX23" fmla="*/ 3758292 w 3797882"/>
              <a:gd name="connsiteY23" fmla="*/ 3447564 h 3447564"/>
              <a:gd name="connsiteX24" fmla="*/ 3795999 w 3797882"/>
              <a:gd name="connsiteY24" fmla="*/ 3362723 h 3447564"/>
              <a:gd name="connsiteX25" fmla="*/ 3786572 w 3797882"/>
              <a:gd name="connsiteY25" fmla="*/ 3174187 h 3447564"/>
              <a:gd name="connsiteX26" fmla="*/ 3772468 w 3797882"/>
              <a:gd name="connsiteY26" fmla="*/ 3186172 h 3447564"/>
              <a:gd name="connsiteX27" fmla="*/ 3668628 w 3797882"/>
              <a:gd name="connsiteY27" fmla="*/ 3122448 h 3447564"/>
              <a:gd name="connsiteX28" fmla="*/ 3362366 w 3797882"/>
              <a:gd name="connsiteY28" fmla="*/ 3070492 h 3447564"/>
              <a:gd name="connsiteX29" fmla="*/ 3107842 w 3797882"/>
              <a:gd name="connsiteY29" fmla="*/ 3061065 h 3447564"/>
              <a:gd name="connsiteX30" fmla="*/ 2966440 w 3797882"/>
              <a:gd name="connsiteY30" fmla="*/ 3032785 h 3447564"/>
              <a:gd name="connsiteX31" fmla="*/ 2862746 w 3797882"/>
              <a:gd name="connsiteY31" fmla="*/ 2985651 h 3447564"/>
              <a:gd name="connsiteX32" fmla="*/ 2806185 w 3797882"/>
              <a:gd name="connsiteY32" fmla="*/ 2966797 h 3447564"/>
              <a:gd name="connsiteX33" fmla="*/ 2466820 w 3797882"/>
              <a:gd name="connsiteY33" fmla="*/ 2749981 h 3447564"/>
              <a:gd name="connsiteX34" fmla="*/ 2184016 w 3797882"/>
              <a:gd name="connsiteY34" fmla="*/ 2552018 h 3447564"/>
              <a:gd name="connsiteX35" fmla="*/ 2155735 w 3797882"/>
              <a:gd name="connsiteY35" fmla="*/ 2523738 h 3447564"/>
              <a:gd name="connsiteX36" fmla="*/ 1929492 w 3797882"/>
              <a:gd name="connsiteY36" fmla="*/ 2344628 h 3447564"/>
              <a:gd name="connsiteX37" fmla="*/ 1703249 w 3797882"/>
              <a:gd name="connsiteY37" fmla="*/ 2137239 h 3447564"/>
              <a:gd name="connsiteX38" fmla="*/ 1646688 w 3797882"/>
              <a:gd name="connsiteY38" fmla="*/ 2061824 h 3447564"/>
              <a:gd name="connsiteX39" fmla="*/ 1608981 w 3797882"/>
              <a:gd name="connsiteY39" fmla="*/ 2033544 h 3447564"/>
              <a:gd name="connsiteX40" fmla="*/ 1505286 w 3797882"/>
              <a:gd name="connsiteY40" fmla="*/ 1910995 h 3447564"/>
              <a:gd name="connsiteX41" fmla="*/ 1231908 w 3797882"/>
              <a:gd name="connsiteY41" fmla="*/ 1467936 h 3447564"/>
              <a:gd name="connsiteX42" fmla="*/ 939677 w 3797882"/>
              <a:gd name="connsiteY42" fmla="*/ 1006022 h 3447564"/>
              <a:gd name="connsiteX43" fmla="*/ 732288 w 3797882"/>
              <a:gd name="connsiteY43" fmla="*/ 553536 h 3447564"/>
              <a:gd name="connsiteX44" fmla="*/ 600313 w 3797882"/>
              <a:gd name="connsiteY44" fmla="*/ 327292 h 3447564"/>
              <a:gd name="connsiteX45" fmla="*/ 553179 w 3797882"/>
              <a:gd name="connsiteY45" fmla="*/ 261305 h 3447564"/>
              <a:gd name="connsiteX46" fmla="*/ 496618 w 3797882"/>
              <a:gd name="connsiteY46" fmla="*/ 157610 h 3447564"/>
              <a:gd name="connsiteX47" fmla="*/ 458910 w 3797882"/>
              <a:gd name="connsiteY47" fmla="*/ 119903 h 3447564"/>
              <a:gd name="connsiteX48" fmla="*/ 364642 w 3797882"/>
              <a:gd name="connsiteY48" fmla="*/ 72769 h 3447564"/>
              <a:gd name="connsiteX0" fmla="*/ 364642 w 3803089"/>
              <a:gd name="connsiteY0" fmla="*/ 72769 h 3372282"/>
              <a:gd name="connsiteX1" fmla="*/ 364642 w 3803089"/>
              <a:gd name="connsiteY1" fmla="*/ 72769 h 3372282"/>
              <a:gd name="connsiteX2" fmla="*/ 29516 w 3803089"/>
              <a:gd name="connsiteY2" fmla="*/ 4223 h 3372282"/>
              <a:gd name="connsiteX3" fmla="*/ 41866 w 3803089"/>
              <a:gd name="connsiteY3" fmla="*/ 20738 h 3372282"/>
              <a:gd name="connsiteX4" fmla="*/ 81838 w 3803089"/>
              <a:gd name="connsiteY4" fmla="*/ 223597 h 3372282"/>
              <a:gd name="connsiteX5" fmla="*/ 194960 w 3803089"/>
              <a:gd name="connsiteY5" fmla="*/ 506402 h 3372282"/>
              <a:gd name="connsiteX6" fmla="*/ 194960 w 3803089"/>
              <a:gd name="connsiteY6" fmla="*/ 1043729 h 3372282"/>
              <a:gd name="connsiteX7" fmla="*/ 204387 w 3803089"/>
              <a:gd name="connsiteY7" fmla="*/ 1147424 h 3372282"/>
              <a:gd name="connsiteX8" fmla="*/ 279801 w 3803089"/>
              <a:gd name="connsiteY8" fmla="*/ 1354814 h 3372282"/>
              <a:gd name="connsiteX9" fmla="*/ 298655 w 3803089"/>
              <a:gd name="connsiteY9" fmla="*/ 1392521 h 3372282"/>
              <a:gd name="connsiteX10" fmla="*/ 430630 w 3803089"/>
              <a:gd name="connsiteY10" fmla="*/ 1694179 h 3372282"/>
              <a:gd name="connsiteX11" fmla="*/ 572032 w 3803089"/>
              <a:gd name="connsiteY11" fmla="*/ 1939276 h 3372282"/>
              <a:gd name="connsiteX12" fmla="*/ 751141 w 3803089"/>
              <a:gd name="connsiteY12" fmla="*/ 2099531 h 3372282"/>
              <a:gd name="connsiteX13" fmla="*/ 1505286 w 3803089"/>
              <a:gd name="connsiteY13" fmla="*/ 2702847 h 3372282"/>
              <a:gd name="connsiteX14" fmla="*/ 1665541 w 3803089"/>
              <a:gd name="connsiteY14" fmla="*/ 2825395 h 3372282"/>
              <a:gd name="connsiteX15" fmla="*/ 1684395 w 3803089"/>
              <a:gd name="connsiteY15" fmla="*/ 2853676 h 3372282"/>
              <a:gd name="connsiteX16" fmla="*/ 1901212 w 3803089"/>
              <a:gd name="connsiteY16" fmla="*/ 2919663 h 3372282"/>
              <a:gd name="connsiteX17" fmla="*/ 2315991 w 3803089"/>
              <a:gd name="connsiteY17" fmla="*/ 3051639 h 3372282"/>
              <a:gd name="connsiteX18" fmla="*/ 2353698 w 3803089"/>
              <a:gd name="connsiteY18" fmla="*/ 3061065 h 3372282"/>
              <a:gd name="connsiteX19" fmla="*/ 2806185 w 3803089"/>
              <a:gd name="connsiteY19" fmla="*/ 3193041 h 3372282"/>
              <a:gd name="connsiteX20" fmla="*/ 3004148 w 3803089"/>
              <a:gd name="connsiteY20" fmla="*/ 3296736 h 3372282"/>
              <a:gd name="connsiteX21" fmla="*/ 3258671 w 3803089"/>
              <a:gd name="connsiteY21" fmla="*/ 3362723 h 3372282"/>
              <a:gd name="connsiteX22" fmla="*/ 3286952 w 3803089"/>
              <a:gd name="connsiteY22" fmla="*/ 3372150 h 3372282"/>
              <a:gd name="connsiteX23" fmla="*/ 3673231 w 3803089"/>
              <a:gd name="connsiteY23" fmla="*/ 3355415 h 3372282"/>
              <a:gd name="connsiteX24" fmla="*/ 3795999 w 3803089"/>
              <a:gd name="connsiteY24" fmla="*/ 3362723 h 3372282"/>
              <a:gd name="connsiteX25" fmla="*/ 3786572 w 3803089"/>
              <a:gd name="connsiteY25" fmla="*/ 3174187 h 3372282"/>
              <a:gd name="connsiteX26" fmla="*/ 3772468 w 3803089"/>
              <a:gd name="connsiteY26" fmla="*/ 3186172 h 3372282"/>
              <a:gd name="connsiteX27" fmla="*/ 3668628 w 3803089"/>
              <a:gd name="connsiteY27" fmla="*/ 3122448 h 3372282"/>
              <a:gd name="connsiteX28" fmla="*/ 3362366 w 3803089"/>
              <a:gd name="connsiteY28" fmla="*/ 3070492 h 3372282"/>
              <a:gd name="connsiteX29" fmla="*/ 3107842 w 3803089"/>
              <a:gd name="connsiteY29" fmla="*/ 3061065 h 3372282"/>
              <a:gd name="connsiteX30" fmla="*/ 2966440 w 3803089"/>
              <a:gd name="connsiteY30" fmla="*/ 3032785 h 3372282"/>
              <a:gd name="connsiteX31" fmla="*/ 2862746 w 3803089"/>
              <a:gd name="connsiteY31" fmla="*/ 2985651 h 3372282"/>
              <a:gd name="connsiteX32" fmla="*/ 2806185 w 3803089"/>
              <a:gd name="connsiteY32" fmla="*/ 2966797 h 3372282"/>
              <a:gd name="connsiteX33" fmla="*/ 2466820 w 3803089"/>
              <a:gd name="connsiteY33" fmla="*/ 2749981 h 3372282"/>
              <a:gd name="connsiteX34" fmla="*/ 2184016 w 3803089"/>
              <a:gd name="connsiteY34" fmla="*/ 2552018 h 3372282"/>
              <a:gd name="connsiteX35" fmla="*/ 2155735 w 3803089"/>
              <a:gd name="connsiteY35" fmla="*/ 2523738 h 3372282"/>
              <a:gd name="connsiteX36" fmla="*/ 1929492 w 3803089"/>
              <a:gd name="connsiteY36" fmla="*/ 2344628 h 3372282"/>
              <a:gd name="connsiteX37" fmla="*/ 1703249 w 3803089"/>
              <a:gd name="connsiteY37" fmla="*/ 2137239 h 3372282"/>
              <a:gd name="connsiteX38" fmla="*/ 1646688 w 3803089"/>
              <a:gd name="connsiteY38" fmla="*/ 2061824 h 3372282"/>
              <a:gd name="connsiteX39" fmla="*/ 1608981 w 3803089"/>
              <a:gd name="connsiteY39" fmla="*/ 2033544 h 3372282"/>
              <a:gd name="connsiteX40" fmla="*/ 1505286 w 3803089"/>
              <a:gd name="connsiteY40" fmla="*/ 1910995 h 3372282"/>
              <a:gd name="connsiteX41" fmla="*/ 1231908 w 3803089"/>
              <a:gd name="connsiteY41" fmla="*/ 1467936 h 3372282"/>
              <a:gd name="connsiteX42" fmla="*/ 939677 w 3803089"/>
              <a:gd name="connsiteY42" fmla="*/ 1006022 h 3372282"/>
              <a:gd name="connsiteX43" fmla="*/ 732288 w 3803089"/>
              <a:gd name="connsiteY43" fmla="*/ 553536 h 3372282"/>
              <a:gd name="connsiteX44" fmla="*/ 600313 w 3803089"/>
              <a:gd name="connsiteY44" fmla="*/ 327292 h 3372282"/>
              <a:gd name="connsiteX45" fmla="*/ 553179 w 3803089"/>
              <a:gd name="connsiteY45" fmla="*/ 261305 h 3372282"/>
              <a:gd name="connsiteX46" fmla="*/ 496618 w 3803089"/>
              <a:gd name="connsiteY46" fmla="*/ 157610 h 3372282"/>
              <a:gd name="connsiteX47" fmla="*/ 458910 w 3803089"/>
              <a:gd name="connsiteY47" fmla="*/ 119903 h 3372282"/>
              <a:gd name="connsiteX48" fmla="*/ 364642 w 3803089"/>
              <a:gd name="connsiteY48" fmla="*/ 72769 h 3372282"/>
              <a:gd name="connsiteX0" fmla="*/ 414518 w 3803089"/>
              <a:gd name="connsiteY0" fmla="*/ 64457 h 3372282"/>
              <a:gd name="connsiteX1" fmla="*/ 364642 w 3803089"/>
              <a:gd name="connsiteY1" fmla="*/ 72769 h 3372282"/>
              <a:gd name="connsiteX2" fmla="*/ 29516 w 3803089"/>
              <a:gd name="connsiteY2" fmla="*/ 4223 h 3372282"/>
              <a:gd name="connsiteX3" fmla="*/ 41866 w 3803089"/>
              <a:gd name="connsiteY3" fmla="*/ 20738 h 3372282"/>
              <a:gd name="connsiteX4" fmla="*/ 81838 w 3803089"/>
              <a:gd name="connsiteY4" fmla="*/ 223597 h 3372282"/>
              <a:gd name="connsiteX5" fmla="*/ 194960 w 3803089"/>
              <a:gd name="connsiteY5" fmla="*/ 506402 h 3372282"/>
              <a:gd name="connsiteX6" fmla="*/ 194960 w 3803089"/>
              <a:gd name="connsiteY6" fmla="*/ 1043729 h 3372282"/>
              <a:gd name="connsiteX7" fmla="*/ 204387 w 3803089"/>
              <a:gd name="connsiteY7" fmla="*/ 1147424 h 3372282"/>
              <a:gd name="connsiteX8" fmla="*/ 279801 w 3803089"/>
              <a:gd name="connsiteY8" fmla="*/ 1354814 h 3372282"/>
              <a:gd name="connsiteX9" fmla="*/ 298655 w 3803089"/>
              <a:gd name="connsiteY9" fmla="*/ 1392521 h 3372282"/>
              <a:gd name="connsiteX10" fmla="*/ 430630 w 3803089"/>
              <a:gd name="connsiteY10" fmla="*/ 1694179 h 3372282"/>
              <a:gd name="connsiteX11" fmla="*/ 572032 w 3803089"/>
              <a:gd name="connsiteY11" fmla="*/ 1939276 h 3372282"/>
              <a:gd name="connsiteX12" fmla="*/ 751141 w 3803089"/>
              <a:gd name="connsiteY12" fmla="*/ 2099531 h 3372282"/>
              <a:gd name="connsiteX13" fmla="*/ 1505286 w 3803089"/>
              <a:gd name="connsiteY13" fmla="*/ 2702847 h 3372282"/>
              <a:gd name="connsiteX14" fmla="*/ 1665541 w 3803089"/>
              <a:gd name="connsiteY14" fmla="*/ 2825395 h 3372282"/>
              <a:gd name="connsiteX15" fmla="*/ 1684395 w 3803089"/>
              <a:gd name="connsiteY15" fmla="*/ 2853676 h 3372282"/>
              <a:gd name="connsiteX16" fmla="*/ 1901212 w 3803089"/>
              <a:gd name="connsiteY16" fmla="*/ 2919663 h 3372282"/>
              <a:gd name="connsiteX17" fmla="*/ 2315991 w 3803089"/>
              <a:gd name="connsiteY17" fmla="*/ 3051639 h 3372282"/>
              <a:gd name="connsiteX18" fmla="*/ 2353698 w 3803089"/>
              <a:gd name="connsiteY18" fmla="*/ 3061065 h 3372282"/>
              <a:gd name="connsiteX19" fmla="*/ 2806185 w 3803089"/>
              <a:gd name="connsiteY19" fmla="*/ 3193041 h 3372282"/>
              <a:gd name="connsiteX20" fmla="*/ 3004148 w 3803089"/>
              <a:gd name="connsiteY20" fmla="*/ 3296736 h 3372282"/>
              <a:gd name="connsiteX21" fmla="*/ 3258671 w 3803089"/>
              <a:gd name="connsiteY21" fmla="*/ 3362723 h 3372282"/>
              <a:gd name="connsiteX22" fmla="*/ 3286952 w 3803089"/>
              <a:gd name="connsiteY22" fmla="*/ 3372150 h 3372282"/>
              <a:gd name="connsiteX23" fmla="*/ 3673231 w 3803089"/>
              <a:gd name="connsiteY23" fmla="*/ 3355415 h 3372282"/>
              <a:gd name="connsiteX24" fmla="*/ 3795999 w 3803089"/>
              <a:gd name="connsiteY24" fmla="*/ 3362723 h 3372282"/>
              <a:gd name="connsiteX25" fmla="*/ 3786572 w 3803089"/>
              <a:gd name="connsiteY25" fmla="*/ 3174187 h 3372282"/>
              <a:gd name="connsiteX26" fmla="*/ 3772468 w 3803089"/>
              <a:gd name="connsiteY26" fmla="*/ 3186172 h 3372282"/>
              <a:gd name="connsiteX27" fmla="*/ 3668628 w 3803089"/>
              <a:gd name="connsiteY27" fmla="*/ 3122448 h 3372282"/>
              <a:gd name="connsiteX28" fmla="*/ 3362366 w 3803089"/>
              <a:gd name="connsiteY28" fmla="*/ 3070492 h 3372282"/>
              <a:gd name="connsiteX29" fmla="*/ 3107842 w 3803089"/>
              <a:gd name="connsiteY29" fmla="*/ 3061065 h 3372282"/>
              <a:gd name="connsiteX30" fmla="*/ 2966440 w 3803089"/>
              <a:gd name="connsiteY30" fmla="*/ 3032785 h 3372282"/>
              <a:gd name="connsiteX31" fmla="*/ 2862746 w 3803089"/>
              <a:gd name="connsiteY31" fmla="*/ 2985651 h 3372282"/>
              <a:gd name="connsiteX32" fmla="*/ 2806185 w 3803089"/>
              <a:gd name="connsiteY32" fmla="*/ 2966797 h 3372282"/>
              <a:gd name="connsiteX33" fmla="*/ 2466820 w 3803089"/>
              <a:gd name="connsiteY33" fmla="*/ 2749981 h 3372282"/>
              <a:gd name="connsiteX34" fmla="*/ 2184016 w 3803089"/>
              <a:gd name="connsiteY34" fmla="*/ 2552018 h 3372282"/>
              <a:gd name="connsiteX35" fmla="*/ 2155735 w 3803089"/>
              <a:gd name="connsiteY35" fmla="*/ 2523738 h 3372282"/>
              <a:gd name="connsiteX36" fmla="*/ 1929492 w 3803089"/>
              <a:gd name="connsiteY36" fmla="*/ 2344628 h 3372282"/>
              <a:gd name="connsiteX37" fmla="*/ 1703249 w 3803089"/>
              <a:gd name="connsiteY37" fmla="*/ 2137239 h 3372282"/>
              <a:gd name="connsiteX38" fmla="*/ 1646688 w 3803089"/>
              <a:gd name="connsiteY38" fmla="*/ 2061824 h 3372282"/>
              <a:gd name="connsiteX39" fmla="*/ 1608981 w 3803089"/>
              <a:gd name="connsiteY39" fmla="*/ 2033544 h 3372282"/>
              <a:gd name="connsiteX40" fmla="*/ 1505286 w 3803089"/>
              <a:gd name="connsiteY40" fmla="*/ 1910995 h 3372282"/>
              <a:gd name="connsiteX41" fmla="*/ 1231908 w 3803089"/>
              <a:gd name="connsiteY41" fmla="*/ 1467936 h 3372282"/>
              <a:gd name="connsiteX42" fmla="*/ 939677 w 3803089"/>
              <a:gd name="connsiteY42" fmla="*/ 1006022 h 3372282"/>
              <a:gd name="connsiteX43" fmla="*/ 732288 w 3803089"/>
              <a:gd name="connsiteY43" fmla="*/ 553536 h 3372282"/>
              <a:gd name="connsiteX44" fmla="*/ 600313 w 3803089"/>
              <a:gd name="connsiteY44" fmla="*/ 327292 h 3372282"/>
              <a:gd name="connsiteX45" fmla="*/ 553179 w 3803089"/>
              <a:gd name="connsiteY45" fmla="*/ 261305 h 3372282"/>
              <a:gd name="connsiteX46" fmla="*/ 496618 w 3803089"/>
              <a:gd name="connsiteY46" fmla="*/ 157610 h 3372282"/>
              <a:gd name="connsiteX47" fmla="*/ 458910 w 3803089"/>
              <a:gd name="connsiteY47" fmla="*/ 119903 h 3372282"/>
              <a:gd name="connsiteX48" fmla="*/ 414518 w 3803089"/>
              <a:gd name="connsiteY48" fmla="*/ 64457 h 3372282"/>
              <a:gd name="connsiteX0" fmla="*/ 414518 w 3803089"/>
              <a:gd name="connsiteY0" fmla="*/ 64457 h 3372282"/>
              <a:gd name="connsiteX1" fmla="*/ 339704 w 3803089"/>
              <a:gd name="connsiteY1" fmla="*/ 22892 h 3372282"/>
              <a:gd name="connsiteX2" fmla="*/ 29516 w 3803089"/>
              <a:gd name="connsiteY2" fmla="*/ 4223 h 3372282"/>
              <a:gd name="connsiteX3" fmla="*/ 41866 w 3803089"/>
              <a:gd name="connsiteY3" fmla="*/ 20738 h 3372282"/>
              <a:gd name="connsiteX4" fmla="*/ 81838 w 3803089"/>
              <a:gd name="connsiteY4" fmla="*/ 223597 h 3372282"/>
              <a:gd name="connsiteX5" fmla="*/ 194960 w 3803089"/>
              <a:gd name="connsiteY5" fmla="*/ 506402 h 3372282"/>
              <a:gd name="connsiteX6" fmla="*/ 194960 w 3803089"/>
              <a:gd name="connsiteY6" fmla="*/ 1043729 h 3372282"/>
              <a:gd name="connsiteX7" fmla="*/ 204387 w 3803089"/>
              <a:gd name="connsiteY7" fmla="*/ 1147424 h 3372282"/>
              <a:gd name="connsiteX8" fmla="*/ 279801 w 3803089"/>
              <a:gd name="connsiteY8" fmla="*/ 1354814 h 3372282"/>
              <a:gd name="connsiteX9" fmla="*/ 298655 w 3803089"/>
              <a:gd name="connsiteY9" fmla="*/ 1392521 h 3372282"/>
              <a:gd name="connsiteX10" fmla="*/ 430630 w 3803089"/>
              <a:gd name="connsiteY10" fmla="*/ 1694179 h 3372282"/>
              <a:gd name="connsiteX11" fmla="*/ 572032 w 3803089"/>
              <a:gd name="connsiteY11" fmla="*/ 1939276 h 3372282"/>
              <a:gd name="connsiteX12" fmla="*/ 751141 w 3803089"/>
              <a:gd name="connsiteY12" fmla="*/ 2099531 h 3372282"/>
              <a:gd name="connsiteX13" fmla="*/ 1505286 w 3803089"/>
              <a:gd name="connsiteY13" fmla="*/ 2702847 h 3372282"/>
              <a:gd name="connsiteX14" fmla="*/ 1665541 w 3803089"/>
              <a:gd name="connsiteY14" fmla="*/ 2825395 h 3372282"/>
              <a:gd name="connsiteX15" fmla="*/ 1684395 w 3803089"/>
              <a:gd name="connsiteY15" fmla="*/ 2853676 h 3372282"/>
              <a:gd name="connsiteX16" fmla="*/ 1901212 w 3803089"/>
              <a:gd name="connsiteY16" fmla="*/ 2919663 h 3372282"/>
              <a:gd name="connsiteX17" fmla="*/ 2315991 w 3803089"/>
              <a:gd name="connsiteY17" fmla="*/ 3051639 h 3372282"/>
              <a:gd name="connsiteX18" fmla="*/ 2353698 w 3803089"/>
              <a:gd name="connsiteY18" fmla="*/ 3061065 h 3372282"/>
              <a:gd name="connsiteX19" fmla="*/ 2806185 w 3803089"/>
              <a:gd name="connsiteY19" fmla="*/ 3193041 h 3372282"/>
              <a:gd name="connsiteX20" fmla="*/ 3004148 w 3803089"/>
              <a:gd name="connsiteY20" fmla="*/ 3296736 h 3372282"/>
              <a:gd name="connsiteX21" fmla="*/ 3258671 w 3803089"/>
              <a:gd name="connsiteY21" fmla="*/ 3362723 h 3372282"/>
              <a:gd name="connsiteX22" fmla="*/ 3286952 w 3803089"/>
              <a:gd name="connsiteY22" fmla="*/ 3372150 h 3372282"/>
              <a:gd name="connsiteX23" fmla="*/ 3673231 w 3803089"/>
              <a:gd name="connsiteY23" fmla="*/ 3355415 h 3372282"/>
              <a:gd name="connsiteX24" fmla="*/ 3795999 w 3803089"/>
              <a:gd name="connsiteY24" fmla="*/ 3362723 h 3372282"/>
              <a:gd name="connsiteX25" fmla="*/ 3786572 w 3803089"/>
              <a:gd name="connsiteY25" fmla="*/ 3174187 h 3372282"/>
              <a:gd name="connsiteX26" fmla="*/ 3772468 w 3803089"/>
              <a:gd name="connsiteY26" fmla="*/ 3186172 h 3372282"/>
              <a:gd name="connsiteX27" fmla="*/ 3668628 w 3803089"/>
              <a:gd name="connsiteY27" fmla="*/ 3122448 h 3372282"/>
              <a:gd name="connsiteX28" fmla="*/ 3362366 w 3803089"/>
              <a:gd name="connsiteY28" fmla="*/ 3070492 h 3372282"/>
              <a:gd name="connsiteX29" fmla="*/ 3107842 w 3803089"/>
              <a:gd name="connsiteY29" fmla="*/ 3061065 h 3372282"/>
              <a:gd name="connsiteX30" fmla="*/ 2966440 w 3803089"/>
              <a:gd name="connsiteY30" fmla="*/ 3032785 h 3372282"/>
              <a:gd name="connsiteX31" fmla="*/ 2862746 w 3803089"/>
              <a:gd name="connsiteY31" fmla="*/ 2985651 h 3372282"/>
              <a:gd name="connsiteX32" fmla="*/ 2806185 w 3803089"/>
              <a:gd name="connsiteY32" fmla="*/ 2966797 h 3372282"/>
              <a:gd name="connsiteX33" fmla="*/ 2466820 w 3803089"/>
              <a:gd name="connsiteY33" fmla="*/ 2749981 h 3372282"/>
              <a:gd name="connsiteX34" fmla="*/ 2184016 w 3803089"/>
              <a:gd name="connsiteY34" fmla="*/ 2552018 h 3372282"/>
              <a:gd name="connsiteX35" fmla="*/ 2155735 w 3803089"/>
              <a:gd name="connsiteY35" fmla="*/ 2523738 h 3372282"/>
              <a:gd name="connsiteX36" fmla="*/ 1929492 w 3803089"/>
              <a:gd name="connsiteY36" fmla="*/ 2344628 h 3372282"/>
              <a:gd name="connsiteX37" fmla="*/ 1703249 w 3803089"/>
              <a:gd name="connsiteY37" fmla="*/ 2137239 h 3372282"/>
              <a:gd name="connsiteX38" fmla="*/ 1646688 w 3803089"/>
              <a:gd name="connsiteY38" fmla="*/ 2061824 h 3372282"/>
              <a:gd name="connsiteX39" fmla="*/ 1608981 w 3803089"/>
              <a:gd name="connsiteY39" fmla="*/ 2033544 h 3372282"/>
              <a:gd name="connsiteX40" fmla="*/ 1505286 w 3803089"/>
              <a:gd name="connsiteY40" fmla="*/ 1910995 h 3372282"/>
              <a:gd name="connsiteX41" fmla="*/ 1231908 w 3803089"/>
              <a:gd name="connsiteY41" fmla="*/ 1467936 h 3372282"/>
              <a:gd name="connsiteX42" fmla="*/ 939677 w 3803089"/>
              <a:gd name="connsiteY42" fmla="*/ 1006022 h 3372282"/>
              <a:gd name="connsiteX43" fmla="*/ 732288 w 3803089"/>
              <a:gd name="connsiteY43" fmla="*/ 553536 h 3372282"/>
              <a:gd name="connsiteX44" fmla="*/ 600313 w 3803089"/>
              <a:gd name="connsiteY44" fmla="*/ 327292 h 3372282"/>
              <a:gd name="connsiteX45" fmla="*/ 553179 w 3803089"/>
              <a:gd name="connsiteY45" fmla="*/ 261305 h 3372282"/>
              <a:gd name="connsiteX46" fmla="*/ 496618 w 3803089"/>
              <a:gd name="connsiteY46" fmla="*/ 157610 h 3372282"/>
              <a:gd name="connsiteX47" fmla="*/ 458910 w 3803089"/>
              <a:gd name="connsiteY47" fmla="*/ 119903 h 3372282"/>
              <a:gd name="connsiteX48" fmla="*/ 414518 w 3803089"/>
              <a:gd name="connsiteY48" fmla="*/ 64457 h 337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3803089" h="3372282">
                <a:moveTo>
                  <a:pt x="414518" y="64457"/>
                </a:moveTo>
                <a:lnTo>
                  <a:pt x="339704" y="22892"/>
                </a:lnTo>
                <a:lnTo>
                  <a:pt x="29516" y="4223"/>
                </a:lnTo>
                <a:cubicBezTo>
                  <a:pt x="-39590" y="7860"/>
                  <a:pt x="33146" y="-15824"/>
                  <a:pt x="41866" y="20738"/>
                </a:cubicBezTo>
                <a:cubicBezTo>
                  <a:pt x="50586" y="57300"/>
                  <a:pt x="56322" y="142653"/>
                  <a:pt x="81838" y="223597"/>
                </a:cubicBezTo>
                <a:cubicBezTo>
                  <a:pt x="107354" y="304541"/>
                  <a:pt x="154648" y="358590"/>
                  <a:pt x="194960" y="506402"/>
                </a:cubicBezTo>
                <a:cubicBezTo>
                  <a:pt x="185486" y="809550"/>
                  <a:pt x="179629" y="767783"/>
                  <a:pt x="194960" y="1043729"/>
                </a:cubicBezTo>
                <a:cubicBezTo>
                  <a:pt x="196885" y="1078383"/>
                  <a:pt x="195255" y="1113939"/>
                  <a:pt x="204387" y="1147424"/>
                </a:cubicBezTo>
                <a:cubicBezTo>
                  <a:pt x="223741" y="1218391"/>
                  <a:pt x="253395" y="1286158"/>
                  <a:pt x="279801" y="1354814"/>
                </a:cubicBezTo>
                <a:cubicBezTo>
                  <a:pt x="284846" y="1367930"/>
                  <a:pt x="293721" y="1379363"/>
                  <a:pt x="298655" y="1392521"/>
                </a:cubicBezTo>
                <a:cubicBezTo>
                  <a:pt x="403285" y="1671534"/>
                  <a:pt x="239561" y="1294672"/>
                  <a:pt x="430630" y="1694179"/>
                </a:cubicBezTo>
                <a:cubicBezTo>
                  <a:pt x="496346" y="1831585"/>
                  <a:pt x="183425" y="1468237"/>
                  <a:pt x="572032" y="1939276"/>
                </a:cubicBezTo>
                <a:cubicBezTo>
                  <a:pt x="623014" y="2001072"/>
                  <a:pt x="689138" y="2048801"/>
                  <a:pt x="751141" y="2099531"/>
                </a:cubicBezTo>
                <a:cubicBezTo>
                  <a:pt x="1000298" y="2303386"/>
                  <a:pt x="1253145" y="2502694"/>
                  <a:pt x="1505286" y="2702847"/>
                </a:cubicBezTo>
                <a:cubicBezTo>
                  <a:pt x="1557956" y="2744657"/>
                  <a:pt x="1628239" y="2769442"/>
                  <a:pt x="1665541" y="2825395"/>
                </a:cubicBezTo>
                <a:cubicBezTo>
                  <a:pt x="1671826" y="2834822"/>
                  <a:pt x="1673875" y="2849468"/>
                  <a:pt x="1684395" y="2853676"/>
                </a:cubicBezTo>
                <a:cubicBezTo>
                  <a:pt x="1754537" y="2881733"/>
                  <a:pt x="1829223" y="2896757"/>
                  <a:pt x="1901212" y="2919663"/>
                </a:cubicBezTo>
                <a:lnTo>
                  <a:pt x="2315991" y="3051639"/>
                </a:lnTo>
                <a:cubicBezTo>
                  <a:pt x="2328357" y="3055503"/>
                  <a:pt x="2341250" y="3057474"/>
                  <a:pt x="2353698" y="3061065"/>
                </a:cubicBezTo>
                <a:lnTo>
                  <a:pt x="2806185" y="3193041"/>
                </a:lnTo>
                <a:cubicBezTo>
                  <a:pt x="2881897" y="3216443"/>
                  <a:pt x="2929407" y="3262035"/>
                  <a:pt x="3004148" y="3296736"/>
                </a:cubicBezTo>
                <a:cubicBezTo>
                  <a:pt x="3116064" y="3348697"/>
                  <a:pt x="3142138" y="3344795"/>
                  <a:pt x="3258671" y="3362723"/>
                </a:cubicBezTo>
                <a:cubicBezTo>
                  <a:pt x="3268098" y="3365865"/>
                  <a:pt x="3217859" y="3373368"/>
                  <a:pt x="3286952" y="3372150"/>
                </a:cubicBezTo>
                <a:cubicBezTo>
                  <a:pt x="3356045" y="3370932"/>
                  <a:pt x="3394182" y="3323218"/>
                  <a:pt x="3673231" y="3355415"/>
                </a:cubicBezTo>
                <a:cubicBezTo>
                  <a:pt x="3685800" y="3327135"/>
                  <a:pt x="3777109" y="3392928"/>
                  <a:pt x="3795999" y="3362723"/>
                </a:cubicBezTo>
                <a:cubicBezTo>
                  <a:pt x="3814889" y="3332518"/>
                  <a:pt x="3790494" y="3203612"/>
                  <a:pt x="3786572" y="3174187"/>
                </a:cubicBezTo>
                <a:cubicBezTo>
                  <a:pt x="3782650" y="3144762"/>
                  <a:pt x="3792125" y="3194795"/>
                  <a:pt x="3772468" y="3186172"/>
                </a:cubicBezTo>
                <a:cubicBezTo>
                  <a:pt x="3752811" y="3177549"/>
                  <a:pt x="3736978" y="3141728"/>
                  <a:pt x="3668628" y="3122448"/>
                </a:cubicBezTo>
                <a:cubicBezTo>
                  <a:pt x="3600278" y="3103168"/>
                  <a:pt x="3478616" y="3074125"/>
                  <a:pt x="3362366" y="3070492"/>
                </a:cubicBezTo>
                <a:lnTo>
                  <a:pt x="3107842" y="3061065"/>
                </a:lnTo>
                <a:cubicBezTo>
                  <a:pt x="3060708" y="3051638"/>
                  <a:pt x="3012951" y="3044918"/>
                  <a:pt x="2966440" y="3032785"/>
                </a:cubicBezTo>
                <a:cubicBezTo>
                  <a:pt x="2788696" y="2986418"/>
                  <a:pt x="2952071" y="3025352"/>
                  <a:pt x="2862746" y="2985651"/>
                </a:cubicBezTo>
                <a:cubicBezTo>
                  <a:pt x="2844585" y="2977579"/>
                  <a:pt x="2824530" y="2974441"/>
                  <a:pt x="2806185" y="2966797"/>
                </a:cubicBezTo>
                <a:cubicBezTo>
                  <a:pt x="2701119" y="2923020"/>
                  <a:pt x="2483208" y="2761179"/>
                  <a:pt x="2466820" y="2749981"/>
                </a:cubicBezTo>
                <a:cubicBezTo>
                  <a:pt x="2371814" y="2685060"/>
                  <a:pt x="2265383" y="2633382"/>
                  <a:pt x="2184016" y="2552018"/>
                </a:cubicBezTo>
                <a:cubicBezTo>
                  <a:pt x="2174589" y="2542591"/>
                  <a:pt x="2166070" y="2532159"/>
                  <a:pt x="2155735" y="2523738"/>
                </a:cubicBezTo>
                <a:cubicBezTo>
                  <a:pt x="2081168" y="2462980"/>
                  <a:pt x="2000396" y="2409623"/>
                  <a:pt x="1929492" y="2344628"/>
                </a:cubicBezTo>
                <a:cubicBezTo>
                  <a:pt x="1854078" y="2275498"/>
                  <a:pt x="1764632" y="2219083"/>
                  <a:pt x="1703249" y="2137239"/>
                </a:cubicBezTo>
                <a:cubicBezTo>
                  <a:pt x="1684395" y="2112101"/>
                  <a:pt x="1667825" y="2085075"/>
                  <a:pt x="1646688" y="2061824"/>
                </a:cubicBezTo>
                <a:cubicBezTo>
                  <a:pt x="1636120" y="2050199"/>
                  <a:pt x="1620910" y="2043769"/>
                  <a:pt x="1608981" y="2033544"/>
                </a:cubicBezTo>
                <a:cubicBezTo>
                  <a:pt x="1574842" y="2004282"/>
                  <a:pt x="1520824" y="1932748"/>
                  <a:pt x="1505286" y="1910995"/>
                </a:cubicBezTo>
                <a:cubicBezTo>
                  <a:pt x="1339871" y="1679416"/>
                  <a:pt x="1651459" y="2119344"/>
                  <a:pt x="1231908" y="1467936"/>
                </a:cubicBezTo>
                <a:cubicBezTo>
                  <a:pt x="1008266" y="1120703"/>
                  <a:pt x="1176517" y="1471537"/>
                  <a:pt x="939677" y="1006022"/>
                </a:cubicBezTo>
                <a:cubicBezTo>
                  <a:pt x="936020" y="998834"/>
                  <a:pt x="756935" y="588042"/>
                  <a:pt x="732288" y="553536"/>
                </a:cubicBezTo>
                <a:cubicBezTo>
                  <a:pt x="625800" y="404451"/>
                  <a:pt x="751965" y="587268"/>
                  <a:pt x="600313" y="327292"/>
                </a:cubicBezTo>
                <a:cubicBezTo>
                  <a:pt x="586693" y="303944"/>
                  <a:pt x="567086" y="284484"/>
                  <a:pt x="553179" y="261305"/>
                </a:cubicBezTo>
                <a:cubicBezTo>
                  <a:pt x="538859" y="237439"/>
                  <a:pt x="519591" y="184411"/>
                  <a:pt x="496618" y="157610"/>
                </a:cubicBezTo>
                <a:cubicBezTo>
                  <a:pt x="485050" y="144114"/>
                  <a:pt x="473700" y="129763"/>
                  <a:pt x="458910" y="119903"/>
                </a:cubicBezTo>
                <a:cubicBezTo>
                  <a:pt x="366658" y="58402"/>
                  <a:pt x="484382" y="115469"/>
                  <a:pt x="414518" y="64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391FB68E-439A-9349-A9C8-01D5796BD640}"/>
              </a:ext>
            </a:extLst>
          </p:cNvPr>
          <p:cNvSpPr/>
          <p:nvPr/>
        </p:nvSpPr>
        <p:spPr>
          <a:xfrm>
            <a:off x="3292468" y="3954196"/>
            <a:ext cx="1130971" cy="374073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4x~10x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01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0.66706 0 " pathEditMode="relative" rAng="0" ptsTypes="AA">
                                      <p:cBhvr>
                                        <p:cTn id="10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4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0.66484 -2.22222E-6 " pathEditMode="relative" rAng="0" ptsTypes="AA">
                                      <p:cBhvr>
                                        <p:cTn id="12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3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5" grpId="0" animBg="1"/>
      <p:bldP spid="5" grpId="1" animBg="1"/>
      <p:bldP spid="22" grpId="0" animBg="1"/>
      <p:bldP spid="9" grpId="0" animBg="1"/>
      <p:bldP spid="9" grpId="1" animBg="1"/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DBFF8-63F9-FC44-85B4-6B520B5BE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Evaluation:</a:t>
            </a:r>
            <a:r>
              <a:rPr lang="zh-CN" altLang="en-US" dirty="0"/>
              <a:t> </a:t>
            </a:r>
            <a:r>
              <a:rPr lang="en-US" altLang="zh-CN" dirty="0"/>
              <a:t>Across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C0CBBB-FD17-7143-8C9E-C7C8F4245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93" t="16956" b="6267"/>
          <a:stretch/>
        </p:blipFill>
        <p:spPr>
          <a:xfrm>
            <a:off x="340308" y="4148185"/>
            <a:ext cx="11851692" cy="21024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F9FEEB-E857-FC42-BE66-D33F55076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37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933DE-4337-9D49-9602-BEB9251DD3B4}"/>
              </a:ext>
            </a:extLst>
          </p:cNvPr>
          <p:cNvSpPr txBox="1"/>
          <p:nvPr/>
        </p:nvSpPr>
        <p:spPr>
          <a:xfrm>
            <a:off x="4152861" y="6250586"/>
            <a:ext cx="42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5EA01B-91AA-9C48-AD75-AF49244A706E}"/>
              </a:ext>
            </a:extLst>
          </p:cNvPr>
          <p:cNvSpPr txBox="1"/>
          <p:nvPr/>
        </p:nvSpPr>
        <p:spPr>
          <a:xfrm rot="16200000">
            <a:off x="-1310501" y="4920749"/>
            <a:ext cx="299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Relative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EE0F31-CFC8-F345-9798-3F42832A5FBF}"/>
              </a:ext>
            </a:extLst>
          </p:cNvPr>
          <p:cNvSpPr txBox="1"/>
          <p:nvPr/>
        </p:nvSpPr>
        <p:spPr>
          <a:xfrm>
            <a:off x="877390" y="3243954"/>
            <a:ext cx="2022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Key=</a:t>
            </a:r>
            <a:r>
              <a:rPr lang="en-US" altLang="zh-CN" i="1" dirty="0" err="1">
                <a:solidFill>
                  <a:srgbClr val="FF0000"/>
                </a:solidFill>
              </a:rPr>
              <a:t>SrcIP</a:t>
            </a:r>
            <a:endParaRPr lang="en-US" altLang="zh-CN" i="1" dirty="0">
              <a:solidFill>
                <a:srgbClr val="FF0000"/>
              </a:solidFill>
            </a:endParaRPr>
          </a:p>
          <a:p>
            <a:r>
              <a:rPr lang="en-US" altLang="zh-CN" dirty="0"/>
              <a:t>Attribute=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i="1" dirty="0" err="1">
                <a:solidFill>
                  <a:srgbClr val="7030A0"/>
                </a:solidFill>
              </a:rPr>
              <a:t>DstIP</a:t>
            </a:r>
            <a:endParaRPr lang="en-US" altLang="zh-CN" i="1" dirty="0">
              <a:solidFill>
                <a:srgbClr val="7030A0"/>
              </a:solidFill>
            </a:endParaRPr>
          </a:p>
          <a:p>
            <a:r>
              <a:rPr lang="en-US" altLang="zh-CN" b="1" dirty="0">
                <a:solidFill>
                  <a:srgbClr val="00B0F0"/>
                </a:solidFill>
              </a:rPr>
              <a:t>Threshold=1000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8CD7C6-DC29-9143-9B35-60B5E20C7B43}"/>
              </a:ext>
            </a:extLst>
          </p:cNvPr>
          <p:cNvSpPr txBox="1"/>
          <p:nvPr/>
        </p:nvSpPr>
        <p:spPr>
          <a:xfrm>
            <a:off x="3825242" y="3243954"/>
            <a:ext cx="268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Key=</a:t>
            </a:r>
            <a:r>
              <a:rPr lang="en-US" altLang="zh-CN" i="1" dirty="0" err="1">
                <a:solidFill>
                  <a:srgbClr val="FF0000"/>
                </a:solidFill>
              </a:rPr>
              <a:t>SrcIP</a:t>
            </a:r>
            <a:endParaRPr lang="en-US" altLang="zh-CN" i="1" dirty="0">
              <a:solidFill>
                <a:srgbClr val="FF0000"/>
              </a:solidFill>
            </a:endParaRPr>
          </a:p>
          <a:p>
            <a:r>
              <a:rPr lang="en-US" altLang="zh-CN" dirty="0"/>
              <a:t>Attribute=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i="1" dirty="0" err="1">
                <a:solidFill>
                  <a:srgbClr val="7030A0"/>
                </a:solidFill>
              </a:rPr>
              <a:t>DstIP+DstPort</a:t>
            </a:r>
            <a:endParaRPr lang="en-US" altLang="zh-CN" i="1" dirty="0">
              <a:solidFill>
                <a:srgbClr val="7030A0"/>
              </a:solidFill>
            </a:endParaRPr>
          </a:p>
          <a:p>
            <a:r>
              <a:rPr lang="en-US" altLang="zh-CN" b="1" dirty="0">
                <a:solidFill>
                  <a:srgbClr val="00B0F0"/>
                </a:solidFill>
              </a:rPr>
              <a:t>Threshold=1000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DA87E5-060A-C243-8219-7056028C82E9}"/>
              </a:ext>
            </a:extLst>
          </p:cNvPr>
          <p:cNvSpPr txBox="1"/>
          <p:nvPr/>
        </p:nvSpPr>
        <p:spPr>
          <a:xfrm>
            <a:off x="6760031" y="3243954"/>
            <a:ext cx="268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Key=</a:t>
            </a:r>
            <a:r>
              <a:rPr lang="en-US" altLang="zh-CN" i="1" dirty="0" err="1">
                <a:solidFill>
                  <a:srgbClr val="FF0000"/>
                </a:solidFill>
              </a:rPr>
              <a:t>DstIP+DstPort</a:t>
            </a:r>
            <a:endParaRPr lang="en-US" altLang="zh-CN" i="1" dirty="0">
              <a:solidFill>
                <a:srgbClr val="FF0000"/>
              </a:solidFill>
            </a:endParaRPr>
          </a:p>
          <a:p>
            <a:r>
              <a:rPr lang="en-US" altLang="zh-CN" dirty="0"/>
              <a:t>Attribute=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i="1" dirty="0" err="1">
                <a:solidFill>
                  <a:srgbClr val="7030A0"/>
                </a:solidFill>
              </a:rPr>
              <a:t>SrcIP</a:t>
            </a:r>
            <a:endParaRPr lang="en-US" altLang="zh-CN" i="1" dirty="0">
              <a:solidFill>
                <a:srgbClr val="7030A0"/>
              </a:solidFill>
            </a:endParaRPr>
          </a:p>
          <a:p>
            <a:r>
              <a:rPr lang="en-US" altLang="zh-CN" b="1" dirty="0">
                <a:solidFill>
                  <a:srgbClr val="00B0F0"/>
                </a:solidFill>
              </a:rPr>
              <a:t>Threshold=1000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D25AB-399F-9E4A-A7A0-E27900F7E8DC}"/>
              </a:ext>
            </a:extLst>
          </p:cNvPr>
          <p:cNvSpPr txBox="1"/>
          <p:nvPr/>
        </p:nvSpPr>
        <p:spPr>
          <a:xfrm>
            <a:off x="9756868" y="3243954"/>
            <a:ext cx="268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Key=</a:t>
            </a:r>
            <a:r>
              <a:rPr lang="en-US" altLang="zh-CN" i="1" dirty="0" err="1">
                <a:solidFill>
                  <a:srgbClr val="FF0000"/>
                </a:solidFill>
              </a:rPr>
              <a:t>DstIP+DstPort</a:t>
            </a:r>
            <a:endParaRPr lang="en-US" altLang="zh-CN" i="1" dirty="0">
              <a:solidFill>
                <a:srgbClr val="FF0000"/>
              </a:solidFill>
            </a:endParaRPr>
          </a:p>
          <a:p>
            <a:r>
              <a:rPr lang="en-US" altLang="zh-CN" dirty="0"/>
              <a:t>Attribute=</a:t>
            </a:r>
            <a:r>
              <a:rPr lang="en-US" altLang="zh-CN" dirty="0">
                <a:solidFill>
                  <a:srgbClr val="FF0000"/>
                </a:solidFill>
              </a:rPr>
              <a:t> </a:t>
            </a:r>
            <a:r>
              <a:rPr lang="en-US" altLang="zh-CN" i="1" dirty="0" err="1">
                <a:solidFill>
                  <a:srgbClr val="7030A0"/>
                </a:solidFill>
              </a:rPr>
              <a:t>SrcIP+SrcPort</a:t>
            </a:r>
            <a:endParaRPr lang="en-US" altLang="zh-CN" i="1" dirty="0">
              <a:solidFill>
                <a:srgbClr val="7030A0"/>
              </a:solidFill>
            </a:endParaRPr>
          </a:p>
          <a:p>
            <a:r>
              <a:rPr lang="en-US" altLang="zh-CN" b="1" dirty="0">
                <a:solidFill>
                  <a:srgbClr val="00B0F0"/>
                </a:solidFill>
              </a:rPr>
              <a:t>Threshold=1000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E899DBF-C3C7-0A43-B51B-D9204325E23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|</a:t>
            </a:r>
            <a:r>
              <a:rPr lang="en-US" altLang="zh-CN" b="1" i="1" dirty="0"/>
              <a:t>Q</a:t>
            </a:r>
            <a:r>
              <a:rPr lang="en-US" altLang="zh-CN" dirty="0"/>
              <a:t>|=26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r>
              <a:rPr lang="zh-CN" altLang="en-US" dirty="0"/>
              <a:t> </a:t>
            </a:r>
            <a:r>
              <a:rPr lang="en-US" altLang="zh-CN" dirty="0"/>
              <a:t>simultaneously</a:t>
            </a:r>
          </a:p>
          <a:p>
            <a:pPr marL="342900" indent="-342900"/>
            <a:r>
              <a:rPr lang="en-US" altLang="zh-CN" dirty="0"/>
              <a:t>Fairness</a:t>
            </a:r>
            <a:r>
              <a:rPr lang="zh-CN" altLang="en-US" dirty="0"/>
              <a:t> </a:t>
            </a:r>
            <a:r>
              <a:rPr lang="en-US" altLang="zh-CN" dirty="0"/>
              <a:t>among</a:t>
            </a:r>
            <a:r>
              <a:rPr lang="zh-CN" altLang="en-US" dirty="0"/>
              <a:t> </a:t>
            </a:r>
            <a:r>
              <a:rPr lang="en-US" altLang="zh-CN" dirty="0"/>
              <a:t>queries: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09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B1CDE-E81B-2F40-BA23-8D0E286F6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Across</a:t>
            </a:r>
            <a:r>
              <a:rPr lang="zh-CN" altLang="en-US" dirty="0"/>
              <a:t> </a:t>
            </a:r>
            <a:r>
              <a:rPr lang="en-US" altLang="zh-CN" dirty="0"/>
              <a:t>multiple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FB85-1869-EC48-BB14-099DD28E0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|</a:t>
            </a:r>
            <a:r>
              <a:rPr lang="en-US" altLang="zh-CN" b="1" i="1" dirty="0"/>
              <a:t>Q</a:t>
            </a:r>
            <a:r>
              <a:rPr lang="en-US" altLang="zh-CN" dirty="0"/>
              <a:t>|=26</a:t>
            </a:r>
            <a:r>
              <a:rPr lang="zh-CN" altLang="en-US" dirty="0"/>
              <a:t> </a:t>
            </a:r>
            <a:r>
              <a:rPr lang="en-US" altLang="zh-CN" dirty="0"/>
              <a:t>queries</a:t>
            </a:r>
            <a:r>
              <a:rPr lang="zh-CN" altLang="en-US" dirty="0"/>
              <a:t> </a:t>
            </a:r>
            <a:r>
              <a:rPr lang="en-US" altLang="zh-CN" dirty="0"/>
              <a:t>simultaneously</a:t>
            </a:r>
          </a:p>
          <a:p>
            <a:pPr marL="342900" indent="-342900"/>
            <a:r>
              <a:rPr lang="en-US" altLang="zh-CN" dirty="0"/>
              <a:t>Intuition: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high-threshold</a:t>
            </a:r>
            <a:r>
              <a:rPr lang="zh-CN" altLang="en-US" dirty="0"/>
              <a:t> </a:t>
            </a:r>
            <a:r>
              <a:rPr lang="en-US" altLang="zh-CN" dirty="0"/>
              <a:t>query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”easier”,</a:t>
            </a:r>
            <a:br>
              <a:rPr lang="en-US" altLang="zh-CN" dirty="0"/>
            </a:br>
            <a:r>
              <a:rPr lang="en-US" altLang="zh-CN" dirty="0"/>
              <a:t>low-threshold</a:t>
            </a:r>
            <a:r>
              <a:rPr lang="zh-CN" altLang="en-US" dirty="0"/>
              <a:t> </a:t>
            </a:r>
            <a:r>
              <a:rPr lang="en-US" altLang="zh-CN" dirty="0"/>
              <a:t>query</a:t>
            </a:r>
            <a:r>
              <a:rPr lang="zh-CN" altLang="en-US" dirty="0"/>
              <a:t> </a:t>
            </a:r>
            <a:r>
              <a:rPr lang="en-US" altLang="zh-CN" dirty="0"/>
              <a:t>benefits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more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CDAFB-6092-2E44-9F86-5D28769FD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BE1EB3-E240-5B47-9570-C959DF05C763}"/>
              </a:ext>
            </a:extLst>
          </p:cNvPr>
          <p:cNvSpPr txBox="1"/>
          <p:nvPr/>
        </p:nvSpPr>
        <p:spPr>
          <a:xfrm>
            <a:off x="4152861" y="6250586"/>
            <a:ext cx="422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Total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AB06B5-B3EE-FC49-9408-08FCF30E26A6}"/>
              </a:ext>
            </a:extLst>
          </p:cNvPr>
          <p:cNvSpPr txBox="1"/>
          <p:nvPr/>
        </p:nvSpPr>
        <p:spPr>
          <a:xfrm rot="16200000">
            <a:off x="-1310501" y="4920749"/>
            <a:ext cx="299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Mean</a:t>
            </a:r>
            <a:r>
              <a:rPr lang="zh-CN" altLang="en-US" dirty="0"/>
              <a:t> </a:t>
            </a:r>
            <a:r>
              <a:rPr lang="en-US" altLang="zh-CN" dirty="0"/>
              <a:t>Relative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479A7-0232-AC4E-A0B3-664633DFC416}"/>
              </a:ext>
            </a:extLst>
          </p:cNvPr>
          <p:cNvSpPr txBox="1"/>
          <p:nvPr/>
        </p:nvSpPr>
        <p:spPr>
          <a:xfrm>
            <a:off x="877390" y="3243954"/>
            <a:ext cx="2022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7030A0"/>
              </a:solidFill>
            </a:endParaRPr>
          </a:p>
          <a:p>
            <a:r>
              <a:rPr lang="en-US" altLang="zh-CN" b="1" dirty="0">
                <a:solidFill>
                  <a:srgbClr val="00B0F0"/>
                </a:solidFill>
              </a:rPr>
              <a:t>Threshold=100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B0E247-992E-804E-82A0-E883AE612952}"/>
              </a:ext>
            </a:extLst>
          </p:cNvPr>
          <p:cNvSpPr txBox="1"/>
          <p:nvPr/>
        </p:nvSpPr>
        <p:spPr>
          <a:xfrm>
            <a:off x="3825242" y="3243954"/>
            <a:ext cx="268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dirty="0">
              <a:solidFill>
                <a:srgbClr val="7030A0"/>
              </a:solidFill>
            </a:endParaRPr>
          </a:p>
          <a:p>
            <a:r>
              <a:rPr lang="en-US" altLang="zh-CN" b="1" dirty="0">
                <a:solidFill>
                  <a:srgbClr val="00B0F0"/>
                </a:solidFill>
              </a:rPr>
              <a:t>Threshold=500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3D84EA-6BD8-EA4F-AA80-ED81D3F80A4D}"/>
              </a:ext>
            </a:extLst>
          </p:cNvPr>
          <p:cNvSpPr txBox="1"/>
          <p:nvPr/>
        </p:nvSpPr>
        <p:spPr>
          <a:xfrm>
            <a:off x="6760031" y="3243954"/>
            <a:ext cx="268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/>
          </a:p>
          <a:p>
            <a:endParaRPr lang="en-US" altLang="zh-CN" b="1" dirty="0">
              <a:solidFill>
                <a:srgbClr val="00B0F0"/>
              </a:solidFill>
            </a:endParaRPr>
          </a:p>
          <a:p>
            <a:r>
              <a:rPr lang="en-US" altLang="zh-CN" b="1" dirty="0">
                <a:solidFill>
                  <a:srgbClr val="00B0F0"/>
                </a:solidFill>
              </a:rPr>
              <a:t>Threshold=5000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D6AC95-5939-474B-B8E8-E2F9DBEB9903}"/>
              </a:ext>
            </a:extLst>
          </p:cNvPr>
          <p:cNvSpPr txBox="1"/>
          <p:nvPr/>
        </p:nvSpPr>
        <p:spPr>
          <a:xfrm>
            <a:off x="9756868" y="3243954"/>
            <a:ext cx="2680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b="1" dirty="0">
              <a:solidFill>
                <a:srgbClr val="00B0F0"/>
              </a:solidFill>
            </a:endParaRPr>
          </a:p>
          <a:p>
            <a:endParaRPr lang="en-US" altLang="zh-CN" b="1" dirty="0">
              <a:solidFill>
                <a:srgbClr val="00B0F0"/>
              </a:solidFill>
            </a:endParaRPr>
          </a:p>
          <a:p>
            <a:r>
              <a:rPr lang="en-US" altLang="zh-CN" b="1" dirty="0">
                <a:solidFill>
                  <a:srgbClr val="00B0F0"/>
                </a:solidFill>
              </a:rPr>
              <a:t>Threshold=10000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4EE10FF-C188-F240-A110-68867E95E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9" t="12318" r="1251" b="6831"/>
          <a:stretch/>
        </p:blipFill>
        <p:spPr>
          <a:xfrm>
            <a:off x="337612" y="4138727"/>
            <a:ext cx="11516775" cy="21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2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A11E7-010F-6DE1-7399-A39399924944}"/>
              </a:ext>
            </a:extLst>
          </p:cNvPr>
          <p:cNvSpPr txBox="1">
            <a:spLocks/>
          </p:cNvSpPr>
          <p:nvPr/>
        </p:nvSpPr>
        <p:spPr>
          <a:xfrm>
            <a:off x="838200" y="1927225"/>
            <a:ext cx="11178981" cy="3630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3600" dirty="0"/>
              <a:t>Count-distinct</a:t>
            </a:r>
            <a:r>
              <a:rPr lang="zh-CN" altLang="en-US" sz="3600" dirty="0"/>
              <a:t> </a:t>
            </a:r>
            <a:r>
              <a:rPr lang="en-US" altLang="zh-CN" sz="3600" dirty="0"/>
              <a:t>using</a:t>
            </a:r>
            <a:r>
              <a:rPr lang="zh-CN" altLang="en-US" sz="3600" dirty="0"/>
              <a:t> </a:t>
            </a:r>
            <a:r>
              <a:rPr lang="en-US" altLang="zh-CN" sz="3600" dirty="0"/>
              <a:t>o(1) memory access</a:t>
            </a:r>
            <a:r>
              <a:rPr lang="zh-CN" altLang="en-US" sz="3600" dirty="0"/>
              <a:t> </a:t>
            </a:r>
            <a:r>
              <a:rPr lang="en-US" altLang="zh-CN" sz="3600" dirty="0"/>
              <a:t>per</a:t>
            </a:r>
            <a:r>
              <a:rPr lang="zh-CN" altLang="en-US" sz="3600" dirty="0"/>
              <a:t> </a:t>
            </a:r>
            <a:r>
              <a:rPr lang="en-US" altLang="zh-CN" sz="3600" dirty="0"/>
              <a:t>packet</a:t>
            </a:r>
          </a:p>
          <a:p>
            <a:pPr>
              <a:lnSpc>
                <a:spcPct val="150000"/>
              </a:lnSpc>
            </a:pPr>
            <a:r>
              <a:rPr lang="en-US" altLang="zh-CN" sz="3600" dirty="0"/>
              <a:t>4x-10x fewer memory accesses than SOTA </a:t>
            </a:r>
          </a:p>
          <a:p>
            <a:pPr>
              <a:lnSpc>
                <a:spcPct val="150000"/>
              </a:lnSpc>
            </a:pPr>
            <a:r>
              <a:rPr lang="en-US" altLang="zh-CN" sz="3600" dirty="0"/>
              <a:t>Running</a:t>
            </a:r>
            <a:r>
              <a:rPr lang="zh-CN" altLang="en-US" sz="3600" dirty="0"/>
              <a:t> </a:t>
            </a:r>
            <a:r>
              <a:rPr lang="en-US" altLang="zh-CN" sz="3600" dirty="0"/>
              <a:t>many</a:t>
            </a:r>
            <a:r>
              <a:rPr lang="zh-CN" altLang="en-US" sz="3600" dirty="0"/>
              <a:t> </a:t>
            </a:r>
            <a:r>
              <a:rPr lang="en-US" altLang="zh-CN" sz="3600" dirty="0"/>
              <a:t>queries,</a:t>
            </a:r>
            <a:r>
              <a:rPr lang="zh-CN" altLang="en-US" sz="3600" dirty="0"/>
              <a:t> </a:t>
            </a:r>
            <a:r>
              <a:rPr lang="en-US" altLang="zh-CN" sz="3600" dirty="0"/>
              <a:t>always</a:t>
            </a:r>
            <a:r>
              <a:rPr lang="zh-CN" altLang="en-US" sz="3600" dirty="0"/>
              <a:t> </a:t>
            </a:r>
            <a:r>
              <a:rPr lang="en-US" altLang="zh-CN" sz="3600" dirty="0"/>
              <a:t>constant</a:t>
            </a:r>
            <a:r>
              <a:rPr lang="zh-CN" altLang="en-US" sz="3600" dirty="0"/>
              <a:t> </a:t>
            </a:r>
            <a:r>
              <a:rPr lang="en-US" altLang="zh-CN" sz="3600" dirty="0"/>
              <a:t>memory</a:t>
            </a:r>
            <a:r>
              <a:rPr lang="zh-CN" altLang="en-US" sz="3600" dirty="0"/>
              <a:t> </a:t>
            </a:r>
            <a:r>
              <a:rPr lang="en-US" altLang="zh-CN" sz="3600" dirty="0"/>
              <a:t>access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18A08D6-1D41-8318-6AAB-5697506E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39</a:t>
            </a:fld>
            <a:endParaRPr lang="en-US"/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5C9C5FF0-1995-6F2A-BD9F-B88AAC8B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600" dirty="0"/>
              <a:t>Chapter</a:t>
            </a:r>
            <a:r>
              <a:rPr lang="zh-CN" altLang="en-US" sz="3600" dirty="0"/>
              <a:t> </a:t>
            </a:r>
            <a:r>
              <a:rPr lang="en-US" altLang="zh-CN" sz="3600" dirty="0"/>
              <a:t>4:</a:t>
            </a:r>
            <a:r>
              <a:rPr lang="zh-CN" altLang="en-US" sz="3600" dirty="0"/>
              <a:t> </a:t>
            </a:r>
            <a:r>
              <a:rPr lang="en-US" altLang="zh-CN" sz="3600" dirty="0" err="1"/>
              <a:t>BeauCoup</a:t>
            </a:r>
            <a:r>
              <a:rPr lang="zh-CN" altLang="en-US" sz="3600" dirty="0"/>
              <a:t> </a:t>
            </a:r>
            <a:br>
              <a:rPr lang="en-US" altLang="zh-CN" sz="3600" dirty="0"/>
            </a:br>
            <a:r>
              <a:rPr lang="en-US" altLang="zh-CN" sz="3600" dirty="0"/>
              <a:t>Summary</a:t>
            </a:r>
            <a:r>
              <a:rPr lang="zh-CN" altLang="en-US" sz="3600" dirty="0"/>
              <a:t> </a:t>
            </a:r>
            <a:r>
              <a:rPr lang="en-US" altLang="zh-CN" sz="3600" dirty="0"/>
              <a:t>and</a:t>
            </a:r>
            <a:r>
              <a:rPr lang="zh-CN" altLang="en-US" sz="3600" dirty="0"/>
              <a:t> </a:t>
            </a:r>
            <a:r>
              <a:rPr lang="en-US" altLang="zh-CN" sz="3600" dirty="0"/>
              <a:t>Key</a:t>
            </a:r>
            <a:r>
              <a:rPr lang="zh-CN" altLang="en-US" sz="3600" dirty="0"/>
              <a:t> </a:t>
            </a:r>
            <a:r>
              <a:rPr lang="en-US" altLang="zh-CN" sz="3600" dirty="0"/>
              <a:t>Insights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1131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1652C-94DF-1708-878B-A7605845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applications,</a:t>
            </a:r>
            <a:r>
              <a:rPr lang="zh-CN" altLang="en-US" dirty="0"/>
              <a:t> </a:t>
            </a:r>
            <a:r>
              <a:rPr lang="en-US" altLang="zh-CN" dirty="0"/>
              <a:t>diverse</a:t>
            </a:r>
            <a:r>
              <a:rPr lang="zh-CN" altLang="en-US" dirty="0"/>
              <a:t> </a:t>
            </a:r>
            <a:r>
              <a:rPr lang="en-US" altLang="zh-CN" dirty="0"/>
              <a:t>needs…</a:t>
            </a:r>
            <a:endParaRPr lang="en-US" dirty="0"/>
          </a:p>
        </p:txBody>
      </p:sp>
      <p:pic>
        <p:nvPicPr>
          <p:cNvPr id="10" name="Content Placeholder 9" descr="Turtle outline">
            <a:extLst>
              <a:ext uri="{FF2B5EF4-FFF2-40B4-BE49-F238E27FC236}">
                <a16:creationId xmlns:a16="http://schemas.microsoft.com/office/drawing/2014/main" id="{E3C7CACC-CFFC-97B1-F5C1-2EA393CD1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220" y="1771891"/>
            <a:ext cx="914400" cy="914400"/>
          </a:xfr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BE9B92B7-1576-F879-C84E-B7F0693E250D}"/>
              </a:ext>
            </a:extLst>
          </p:cNvPr>
          <p:cNvSpPr/>
          <p:nvPr/>
        </p:nvSpPr>
        <p:spPr>
          <a:xfrm>
            <a:off x="1440366" y="1913893"/>
            <a:ext cx="9311268" cy="60216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5A811A-2E77-0514-D4A6-772CB94A4CF0}"/>
              </a:ext>
            </a:extLst>
          </p:cNvPr>
          <p:cNvSpPr txBox="1"/>
          <p:nvPr/>
        </p:nvSpPr>
        <p:spPr>
          <a:xfrm>
            <a:off x="1080000" y="1384837"/>
            <a:ext cx="240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1990s:</a:t>
            </a: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</a:rPr>
              <a:t>56kbps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396E2-E28F-D47E-3FB3-B7DBCA85A967}"/>
              </a:ext>
            </a:extLst>
          </p:cNvPr>
          <p:cNvSpPr txBox="1"/>
          <p:nvPr/>
        </p:nvSpPr>
        <p:spPr>
          <a:xfrm>
            <a:off x="3240000" y="1384625"/>
            <a:ext cx="240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2000s: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</a:rPr>
              <a:t>50Mbps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56k Dial-up Modem&quot; Greeting Card for Sale by MrScruff360 | Redbubble">
            <a:extLst>
              <a:ext uri="{FF2B5EF4-FFF2-40B4-BE49-F238E27FC236}">
                <a16:creationId xmlns:a16="http://schemas.microsoft.com/office/drawing/2014/main" id="{63655A10-0B63-1DDE-44B4-C1EA1700E3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5" t="30700" r="9594" b="30113"/>
          <a:stretch/>
        </p:blipFill>
        <p:spPr bwMode="auto">
          <a:xfrm>
            <a:off x="1656318" y="1998776"/>
            <a:ext cx="1138958" cy="544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rizon DSL Approved Modem 2018 Actiontec GT784WN WiFi">
            <a:extLst>
              <a:ext uri="{FF2B5EF4-FFF2-40B4-BE49-F238E27FC236}">
                <a16:creationId xmlns:a16="http://schemas.microsoft.com/office/drawing/2014/main" id="{0EE27A27-F764-082B-82AF-8AB16250A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97" b="97891" l="10000" r="90000">
                        <a14:foregroundMark x1="37500" y1="1953" x2="37500" y2="1953"/>
                        <a14:foregroundMark x1="34453" y1="2734" x2="46328" y2="3750"/>
                        <a14:foregroundMark x1="43359" y1="2109" x2="43359" y2="2109"/>
                        <a14:foregroundMark x1="42109" y1="1953" x2="42109" y2="1953"/>
                        <a14:foregroundMark x1="40313" y1="1953" x2="47969" y2="3281"/>
                        <a14:foregroundMark x1="28594" y1="97266" x2="40313" y2="97891"/>
                        <a14:foregroundMark x1="70234" y1="92344" x2="69219" y2="93047"/>
                        <a14:foregroundMark x1="42734" y1="1797" x2="42734" y2="1797"/>
                        <a14:foregroundMark x1="41953" y1="2266" x2="41797" y2="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1" r="22304"/>
          <a:stretch/>
        </p:blipFill>
        <p:spPr bwMode="auto">
          <a:xfrm>
            <a:off x="4073707" y="1855884"/>
            <a:ext cx="496376" cy="83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ECA0B6-BD80-B369-89C9-8D24E3757F98}"/>
              </a:ext>
            </a:extLst>
          </p:cNvPr>
          <p:cNvSpPr txBox="1"/>
          <p:nvPr/>
        </p:nvSpPr>
        <p:spPr>
          <a:xfrm>
            <a:off x="5580000" y="1384625"/>
            <a:ext cx="2641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</a:rPr>
              <a:t>2010s: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</a:rPr>
              <a:t>1Gbps</a:t>
            </a:r>
            <a:endParaRPr lang="en-US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30" name="Picture 6" descr="SlimFIT™ ONT Customer Connection Point">
            <a:extLst>
              <a:ext uri="{FF2B5EF4-FFF2-40B4-BE49-F238E27FC236}">
                <a16:creationId xmlns:a16="http://schemas.microsoft.com/office/drawing/2014/main" id="{AF75D263-498E-81E2-4216-B125A8362D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94" r="97891">
                        <a14:foregroundMark x1="7109" y1="29922" x2="11563" y2="52734"/>
                        <a14:foregroundMark x1="11563" y1="52734" x2="21172" y2="61328"/>
                        <a14:foregroundMark x1="21172" y1="61328" x2="38125" y2="66719"/>
                        <a14:foregroundMark x1="38125" y1="66719" x2="43750" y2="55391"/>
                        <a14:foregroundMark x1="43750" y1="55391" x2="41797" y2="34375"/>
                        <a14:foregroundMark x1="41797" y1="34375" x2="29219" y2="29219"/>
                        <a14:foregroundMark x1="29219" y1="29219" x2="24531" y2="29141"/>
                        <a14:foregroundMark x1="1797" y1="27656" x2="4688" y2="66641"/>
                        <a14:foregroundMark x1="7266" y1="26953" x2="24531" y2="27187"/>
                        <a14:foregroundMark x1="24531" y1="27187" x2="41875" y2="25391"/>
                        <a14:foregroundMark x1="41875" y1="25391" x2="31875" y2="29063"/>
                        <a14:foregroundMark x1="31875" y1="29063" x2="31016" y2="28906"/>
                        <a14:foregroundMark x1="23906" y1="24844" x2="5469" y2="26016"/>
                        <a14:foregroundMark x1="56250" y1="25078" x2="63750" y2="25391"/>
                        <a14:foregroundMark x1="63750" y1="25391" x2="79219" y2="25000"/>
                        <a14:foregroundMark x1="79219" y1="25000" x2="88203" y2="25703"/>
                        <a14:foregroundMark x1="88203" y1="25703" x2="94609" y2="28516"/>
                        <a14:foregroundMark x1="94609" y1="28516" x2="97344" y2="46250"/>
                        <a14:foregroundMark x1="97344" y1="46250" x2="94609" y2="70078"/>
                        <a14:foregroundMark x1="94609" y1="70078" x2="88906" y2="72500"/>
                        <a14:foregroundMark x1="50703" y1="24844" x2="59062" y2="24688"/>
                        <a14:foregroundMark x1="59062" y1="24688" x2="69922" y2="24688"/>
                        <a14:foregroundMark x1="83906" y1="24844" x2="95078" y2="25391"/>
                        <a14:foregroundMark x1="97188" y1="29141" x2="96094" y2="26328"/>
                        <a14:foregroundMark x1="94609" y1="24844" x2="90391" y2="25078"/>
                        <a14:foregroundMark x1="17500" y1="24375" x2="2439" y2="25688"/>
                        <a14:foregroundMark x1="2578" y1="42266" x2="2266" y2="64141"/>
                        <a14:foregroundMark x1="2266" y1="64141" x2="5156" y2="68125"/>
                        <a14:foregroundMark x1="2734" y1="67813" x2="2266" y2="66016"/>
                        <a14:foregroundMark x1="1094" y1="64063" x2="1094" y2="61641"/>
                        <a14:foregroundMark x1="1250" y1="60781" x2="1797" y2="54609"/>
                        <a14:foregroundMark x1="1797" y1="53828" x2="1563" y2="30078"/>
                        <a14:foregroundMark x1="1250" y1="27813" x2="1250" y2="31406"/>
                        <a14:foregroundMark x1="97188" y1="62734" x2="97344" y2="59844"/>
                        <a14:foregroundMark x1="97500" y1="62734" x2="97891" y2="62734"/>
                        <a14:foregroundMark x1="55859" y1="43203" x2="55859" y2="50547"/>
                        <a14:foregroundMark x1="55547" y1="61172" x2="55859" y2="57656"/>
                        <a14:backgroundMark x1="98672" y1="71094" x2="98828" y2="65234"/>
                        <a14:backgroundMark x1="99297" y1="61953" x2="99453" y2="43906"/>
                        <a14:backgroundMark x1="98984" y1="29141" x2="99609" y2="41328"/>
                        <a14:backgroundMark x1="2266" y1="21641" x2="156" y2="28672"/>
                        <a14:backgroundMark x1="167" y1="31406" x2="313" y2="67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446" b="19257"/>
          <a:stretch/>
        </p:blipFill>
        <p:spPr bwMode="auto">
          <a:xfrm>
            <a:off x="6053329" y="1877321"/>
            <a:ext cx="1166809" cy="70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AF2148-BB7B-3467-2492-4C6FEF330074}"/>
              </a:ext>
            </a:extLst>
          </p:cNvPr>
          <p:cNvSpPr txBox="1"/>
          <p:nvPr/>
        </p:nvSpPr>
        <p:spPr>
          <a:xfrm>
            <a:off x="7920000" y="1384625"/>
            <a:ext cx="34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2023:</a:t>
            </a:r>
            <a:r>
              <a:rPr lang="zh-CN" altLang="en-US" sz="2400" dirty="0"/>
              <a:t> </a:t>
            </a:r>
            <a:r>
              <a:rPr lang="en-US" altLang="zh-CN" sz="2400" dirty="0"/>
              <a:t>Beyond</a:t>
            </a:r>
            <a:r>
              <a:rPr lang="zh-CN" altLang="en-US" sz="2400" dirty="0"/>
              <a:t> </a:t>
            </a:r>
            <a:r>
              <a:rPr lang="en-US" altLang="zh-CN" sz="2400" dirty="0"/>
              <a:t>bandwidth!</a:t>
            </a:r>
            <a:endParaRPr lang="en-US" sz="2400" b="1" dirty="0"/>
          </a:p>
        </p:txBody>
      </p:sp>
      <p:pic>
        <p:nvPicPr>
          <p:cNvPr id="1032" name="Picture 8" descr="Residential NBN . Gtelecom The Speed You Need">
            <a:extLst>
              <a:ext uri="{FF2B5EF4-FFF2-40B4-BE49-F238E27FC236}">
                <a16:creationId xmlns:a16="http://schemas.microsoft.com/office/drawing/2014/main" id="{A9DE790A-75FC-11FE-5F1A-C65CAD87D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095" y="1653574"/>
            <a:ext cx="1363610" cy="123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Rabbit outline">
            <a:extLst>
              <a:ext uri="{FF2B5EF4-FFF2-40B4-BE49-F238E27FC236}">
                <a16:creationId xmlns:a16="http://schemas.microsoft.com/office/drawing/2014/main" id="{B3103B1E-2A76-4520-A802-BD9FE9D1DD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761202" y="1771891"/>
            <a:ext cx="914400" cy="914400"/>
          </a:xfrm>
          <a:prstGeom prst="rect">
            <a:avLst/>
          </a:prstGeom>
        </p:spPr>
      </p:pic>
      <p:pic>
        <p:nvPicPr>
          <p:cNvPr id="2050" name="Picture 2" descr="man in black crew neck t-shirt wearing black sunglasses holding black smartphone">
            <a:extLst>
              <a:ext uri="{FF2B5EF4-FFF2-40B4-BE49-F238E27FC236}">
                <a16:creationId xmlns:a16="http://schemas.microsoft.com/office/drawing/2014/main" id="{9FD318FB-4121-706D-1EBF-78B1A5B2F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381" y="3103535"/>
            <a:ext cx="2901517" cy="291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0EFAAF-207D-87BF-81AD-EDE8ADF29302}"/>
              </a:ext>
            </a:extLst>
          </p:cNvPr>
          <p:cNvSpPr txBox="1"/>
          <p:nvPr/>
        </p:nvSpPr>
        <p:spPr>
          <a:xfrm>
            <a:off x="675988" y="6040120"/>
            <a:ext cx="375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VR/Metaverse:</a:t>
            </a:r>
            <a:r>
              <a:rPr lang="zh-CN" altLang="en-US" sz="2400" dirty="0"/>
              <a:t> </a:t>
            </a:r>
            <a:r>
              <a:rPr lang="en-US" altLang="zh-CN" sz="2400" b="1" dirty="0"/>
              <a:t>low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latency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5EB5-B5D0-BD76-5282-3D7282F662CB}"/>
              </a:ext>
            </a:extLst>
          </p:cNvPr>
          <p:cNvSpPr txBox="1"/>
          <p:nvPr/>
        </p:nvSpPr>
        <p:spPr>
          <a:xfrm>
            <a:off x="8074121" y="6051150"/>
            <a:ext cx="375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Internet</a:t>
            </a:r>
            <a:r>
              <a:rPr lang="zh-CN" altLang="en-US" sz="2400" dirty="0"/>
              <a:t> </a:t>
            </a:r>
            <a:r>
              <a:rPr lang="en-US" altLang="zh-CN" sz="2400" dirty="0"/>
              <a:t>of</a:t>
            </a:r>
            <a:r>
              <a:rPr lang="zh-CN" altLang="en-US" sz="2400" dirty="0"/>
              <a:t> </a:t>
            </a:r>
            <a:r>
              <a:rPr lang="en-US" altLang="zh-CN" sz="2400" dirty="0"/>
              <a:t>Things:</a:t>
            </a:r>
            <a:r>
              <a:rPr lang="zh-CN" altLang="en-US" sz="2400" dirty="0"/>
              <a:t> </a:t>
            </a:r>
            <a:r>
              <a:rPr lang="en-US" altLang="zh-CN" sz="2400" b="1" dirty="0"/>
              <a:t>security</a:t>
            </a:r>
            <a:endParaRPr lang="en-US" sz="2400" dirty="0"/>
          </a:p>
        </p:txBody>
      </p:sp>
      <p:pic>
        <p:nvPicPr>
          <p:cNvPr id="14" name="Picture 6" descr="St. Ghislain servers">
            <a:extLst>
              <a:ext uri="{FF2B5EF4-FFF2-40B4-BE49-F238E27FC236}">
                <a16:creationId xmlns:a16="http://schemas.microsoft.com/office/drawing/2014/main" id="{D457BA2A-FBC0-F36E-FC1F-8D715F309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1" r="13021"/>
          <a:stretch/>
        </p:blipFill>
        <p:spPr bwMode="auto">
          <a:xfrm>
            <a:off x="4570083" y="3114565"/>
            <a:ext cx="3252606" cy="289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BCD1BC2-8FC0-8CCA-2507-D3D2175C3978}"/>
              </a:ext>
            </a:extLst>
          </p:cNvPr>
          <p:cNvSpPr txBox="1"/>
          <p:nvPr/>
        </p:nvSpPr>
        <p:spPr>
          <a:xfrm>
            <a:off x="4318650" y="6062180"/>
            <a:ext cx="3755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r>
              <a:rPr lang="en-US" altLang="zh-CN" sz="2400" dirty="0"/>
              <a:t>Center:</a:t>
            </a:r>
            <a:r>
              <a:rPr lang="zh-CN" altLang="en-US" sz="2400" dirty="0"/>
              <a:t> </a:t>
            </a:r>
            <a:r>
              <a:rPr lang="en-US" altLang="zh-CN" sz="2400" b="1" dirty="0"/>
              <a:t>high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reliability</a:t>
            </a:r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33EC53-3977-E466-B6A8-FB590251C77F}"/>
              </a:ext>
            </a:extLst>
          </p:cNvPr>
          <p:cNvGrpSpPr/>
          <p:nvPr/>
        </p:nvGrpSpPr>
        <p:grpSpPr>
          <a:xfrm>
            <a:off x="8399683" y="3119090"/>
            <a:ext cx="3104346" cy="2890966"/>
            <a:chOff x="3053443" y="0"/>
            <a:chExt cx="7364185" cy="6858000"/>
          </a:xfrm>
        </p:grpSpPr>
        <p:pic>
          <p:nvPicPr>
            <p:cNvPr id="17" name="Picture 2" descr="Do Smart Bulbs Use Power When They're Off? - Chariot Energy">
              <a:extLst>
                <a:ext uri="{FF2B5EF4-FFF2-40B4-BE49-F238E27FC236}">
                  <a16:creationId xmlns:a16="http://schemas.microsoft.com/office/drawing/2014/main" id="{A07FF1B5-FB40-D145-6925-911AE6B0A5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28" r="25265"/>
            <a:stretch/>
          </p:blipFill>
          <p:spPr bwMode="auto">
            <a:xfrm>
              <a:off x="6253843" y="0"/>
              <a:ext cx="416378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The newer, simpler Google Nest Thermostat is at is lowest price ever |  Mashable">
              <a:extLst>
                <a:ext uri="{FF2B5EF4-FFF2-40B4-BE49-F238E27FC236}">
                  <a16:creationId xmlns:a16="http://schemas.microsoft.com/office/drawing/2014/main" id="{29F3BE9E-5966-5362-7E8B-D5C87F61DF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65" r="26269"/>
            <a:stretch/>
          </p:blipFill>
          <p:spPr bwMode="auto">
            <a:xfrm>
              <a:off x="3053443" y="0"/>
              <a:ext cx="32004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8E28530-FEB2-C19E-27B5-95925363107D}"/>
              </a:ext>
            </a:extLst>
          </p:cNvPr>
          <p:cNvSpPr txBox="1"/>
          <p:nvPr/>
        </p:nvSpPr>
        <p:spPr>
          <a:xfrm>
            <a:off x="8930964" y="72737"/>
            <a:ext cx="3390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Google, 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Minh Pham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70A4086-FEBC-F5BE-F9AB-CB4CE46D9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47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9640FB4F-FB23-EA20-EFD1-DD938E01C2EC}"/>
              </a:ext>
            </a:extLst>
          </p:cNvPr>
          <p:cNvSpPr/>
          <p:nvPr/>
        </p:nvSpPr>
        <p:spPr>
          <a:xfrm>
            <a:off x="912934" y="5007717"/>
            <a:ext cx="10331910" cy="623167"/>
          </a:xfrm>
          <a:prstGeom prst="leftRightArrow">
            <a:avLst/>
          </a:prstGeom>
          <a:ln w="50800">
            <a:gradFill>
              <a:gsLst>
                <a:gs pos="25000">
                  <a:schemeClr val="bg1"/>
                </a:gs>
                <a:gs pos="0">
                  <a:schemeClr val="accent5"/>
                </a:gs>
                <a:gs pos="74000">
                  <a:schemeClr val="bg1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9B4DA1F-3075-BBE5-89E5-93502350B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2269870" y="3101042"/>
            <a:ext cx="8406653" cy="480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4C2295-553C-CB23-C98E-BDD242DE101E}"/>
              </a:ext>
            </a:extLst>
          </p:cNvPr>
          <p:cNvSpPr txBox="1"/>
          <p:nvPr/>
        </p:nvSpPr>
        <p:spPr>
          <a:xfrm>
            <a:off x="1592593" y="1573838"/>
            <a:ext cx="4553218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</a:rPr>
              <a:t>Measuring</a:t>
            </a:r>
            <a:r>
              <a:rPr lang="zh-CN" altLang="en-US" sz="2800" b="1" dirty="0">
                <a:solidFill>
                  <a:schemeClr val="accent1"/>
                </a:solidFill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</a:rPr>
              <a:t>and telemetry: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Ch3: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/>
              <a:t>Heavy</a:t>
            </a:r>
            <a:r>
              <a:rPr lang="zh-CN" altLang="en-US" sz="2400" dirty="0"/>
              <a:t> </a:t>
            </a:r>
            <a:r>
              <a:rPr lang="en-US" altLang="zh-CN" sz="2400" dirty="0"/>
              <a:t>hitter</a:t>
            </a:r>
            <a:r>
              <a:rPr lang="zh-CN" altLang="en-US" sz="2400" dirty="0"/>
              <a:t> </a:t>
            </a:r>
            <a:r>
              <a:rPr lang="en-US" altLang="zh-CN" sz="2400" dirty="0"/>
              <a:t>flows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Ch4: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/>
              <a:t>many</a:t>
            </a:r>
            <a:r>
              <a:rPr lang="zh-CN" altLang="en-US" sz="2400" dirty="0"/>
              <a:t> </a:t>
            </a:r>
            <a:r>
              <a:rPr lang="en-US" altLang="zh-CN" sz="2400" dirty="0"/>
              <a:t>simultaneous</a:t>
            </a:r>
            <a:r>
              <a:rPr lang="zh-CN" altLang="en-US" sz="2400" dirty="0"/>
              <a:t> </a:t>
            </a:r>
            <a:r>
              <a:rPr lang="en-US" altLang="zh-CN" sz="2400" dirty="0"/>
              <a:t>queries</a:t>
            </a:r>
            <a:endParaRPr lang="en-US" altLang="zh-CN" sz="2400" b="1" dirty="0">
              <a:solidFill>
                <a:schemeClr val="accent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C0DEF62-3948-B2DC-4A87-0450EE297F52}"/>
              </a:ext>
            </a:extLst>
          </p:cNvPr>
          <p:cNvGrpSpPr/>
          <p:nvPr/>
        </p:nvGrpSpPr>
        <p:grpSpPr>
          <a:xfrm>
            <a:off x="6465057" y="3522305"/>
            <a:ext cx="2548208" cy="2479318"/>
            <a:chOff x="6728470" y="2741014"/>
            <a:chExt cx="1785262" cy="1736997"/>
          </a:xfrm>
        </p:grpSpPr>
        <p:sp>
          <p:nvSpPr>
            <p:cNvPr id="42" name="Circular Arrow 41">
              <a:extLst>
                <a:ext uri="{FF2B5EF4-FFF2-40B4-BE49-F238E27FC236}">
                  <a16:creationId xmlns:a16="http://schemas.microsoft.com/office/drawing/2014/main" id="{63ECF667-8C8A-C937-F125-4275126CBB97}"/>
                </a:ext>
              </a:extLst>
            </p:cNvPr>
            <p:cNvSpPr/>
            <p:nvPr/>
          </p:nvSpPr>
          <p:spPr>
            <a:xfrm rot="10098769" flipH="1">
              <a:off x="6943331" y="2885439"/>
              <a:ext cx="1548827" cy="154756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448871"/>
                <a:gd name="adj5" fmla="val 1228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Circular Arrow 42">
              <a:extLst>
                <a:ext uri="{FF2B5EF4-FFF2-40B4-BE49-F238E27FC236}">
                  <a16:creationId xmlns:a16="http://schemas.microsoft.com/office/drawing/2014/main" id="{000ED15B-E0FD-4FAD-878F-427724FA8DCC}"/>
                </a:ext>
              </a:extLst>
            </p:cNvPr>
            <p:cNvSpPr/>
            <p:nvPr/>
          </p:nvSpPr>
          <p:spPr>
            <a:xfrm rot="20223468" flipH="1">
              <a:off x="6864403" y="2843643"/>
              <a:ext cx="1548828" cy="154756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448871"/>
                <a:gd name="adj5" fmla="val 1228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C23055E-265B-9CB3-C02F-181ACC172B36}"/>
                </a:ext>
              </a:extLst>
            </p:cNvPr>
            <p:cNvGrpSpPr/>
            <p:nvPr/>
          </p:nvGrpSpPr>
          <p:grpSpPr>
            <a:xfrm>
              <a:off x="6728470" y="2741014"/>
              <a:ext cx="1785262" cy="1736997"/>
              <a:chOff x="6728470" y="2741014"/>
              <a:chExt cx="1785262" cy="173699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85A85FB-2DAB-9B91-1E60-0735FB9F3BBB}"/>
                  </a:ext>
                </a:extLst>
              </p:cNvPr>
              <p:cNvGrpSpPr/>
              <p:nvPr/>
            </p:nvGrpSpPr>
            <p:grpSpPr>
              <a:xfrm>
                <a:off x="7765718" y="3729997"/>
                <a:ext cx="748014" cy="748014"/>
                <a:chOff x="2094315" y="3730402"/>
                <a:chExt cx="873940" cy="873940"/>
              </a:xfrm>
            </p:grpSpPr>
            <p:pic>
              <p:nvPicPr>
                <p:cNvPr id="36" name="Graphic 35" descr="Magnifying glass outline">
                  <a:extLst>
                    <a:ext uri="{FF2B5EF4-FFF2-40B4-BE49-F238E27FC236}">
                      <a16:creationId xmlns:a16="http://schemas.microsoft.com/office/drawing/2014/main" id="{1C36D678-A2A0-B586-8FA9-10244DEB4B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4315" y="3730402"/>
                  <a:ext cx="873940" cy="873940"/>
                </a:xfrm>
                <a:prstGeom prst="rect">
                  <a:avLst/>
                </a:prstGeom>
              </p:spPr>
            </p:pic>
            <p:pic>
              <p:nvPicPr>
                <p:cNvPr id="37" name="Graphic 36" descr="Lightning outline">
                  <a:extLst>
                    <a:ext uri="{FF2B5EF4-FFF2-40B4-BE49-F238E27FC236}">
                      <a16:creationId xmlns:a16="http://schemas.microsoft.com/office/drawing/2014/main" id="{41ECA3BD-8636-015E-7762-2B49A60A6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8799" y="3843212"/>
                  <a:ext cx="489249" cy="489249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8" descr="Setting Gear Tool Cog Isolated Flat Web Mobile Icon Vector Sign Symbol  Button Element Silhouette Stock Illustration - Download Image Now - iStock">
                <a:extLst>
                  <a:ext uri="{FF2B5EF4-FFF2-40B4-BE49-F238E27FC236}">
                    <a16:creationId xmlns:a16="http://schemas.microsoft.com/office/drawing/2014/main" id="{83C95EE0-0D31-97FA-6350-EAB09CB08B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65359" y1="40686" x2="68137" y2="40359"/>
                            <a14:foregroundMark x1="67647" y1="59477" x2="72222" y2="611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00000">
                <a:off x="6728470" y="2741014"/>
                <a:ext cx="902563" cy="90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0" descr="28 Collection Of Brain Clipart Easy High Quality Free - Simple Brain Clip  Art, HD Png Download - kindpng">
                <a:extLst>
                  <a:ext uri="{FF2B5EF4-FFF2-40B4-BE49-F238E27FC236}">
                    <a16:creationId xmlns:a16="http://schemas.microsoft.com/office/drawing/2014/main" id="{75B1FEBE-6556-1DD1-56CF-CF811FED4C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8" b="94375" l="4645" r="93716">
                            <a14:foregroundMark x1="72131" y1="94375" x2="70765" y2="94375"/>
                            <a14:foregroundMark x1="90437" y1="64375" x2="91530" y2="60625"/>
                            <a14:foregroundMark x1="87978" y1="18125" x2="88798" y2="20313"/>
                            <a14:foregroundMark x1="93716" y1="36875" x2="93716" y2="37813"/>
                            <a14:foregroundMark x1="63115" y1="5938" x2="63115" y2="5938"/>
                            <a14:foregroundMark x1="67760" y1="40313" x2="67760" y2="40313"/>
                            <a14:foregroundMark x1="33333" y1="41563" x2="33333" y2="41563"/>
                            <a14:foregroundMark x1="53825" y1="59688" x2="53825" y2="59688"/>
                            <a14:foregroundMark x1="4645" y1="46563" x2="4645" y2="46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0325" y="3395107"/>
                <a:ext cx="604161" cy="528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B5361B6-D3BE-E28D-E91F-857F53C31570}"/>
              </a:ext>
            </a:extLst>
          </p:cNvPr>
          <p:cNvSpPr txBox="1"/>
          <p:nvPr/>
        </p:nvSpPr>
        <p:spPr>
          <a:xfrm>
            <a:off x="6159427" y="1570954"/>
            <a:ext cx="5951555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2"/>
                </a:solidFill>
              </a:rPr>
              <a:t>Real-time,</a:t>
            </a:r>
            <a:r>
              <a:rPr lang="zh-CN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</a:rPr>
              <a:t>closed-loop</a:t>
            </a:r>
            <a:r>
              <a:rPr lang="zh-CN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</a:rPr>
              <a:t>control: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</a:rPr>
              <a:t>Ch5: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/>
              <a:t>microburst</a:t>
            </a:r>
            <a:r>
              <a:rPr lang="zh-CN" altLang="en-US" sz="2400" dirty="0"/>
              <a:t> </a:t>
            </a:r>
            <a:r>
              <a:rPr lang="en-US" altLang="zh-CN" sz="2400" dirty="0"/>
              <a:t>analysis</a:t>
            </a:r>
            <a:r>
              <a:rPr lang="zh-CN" altLang="en-US" sz="2400" dirty="0"/>
              <a:t> </a:t>
            </a:r>
            <a:r>
              <a:rPr lang="en-US" altLang="zh-CN" sz="2400" dirty="0"/>
              <a:t>&amp;</a:t>
            </a:r>
            <a:r>
              <a:rPr lang="zh-CN" altLang="en-US" sz="2400" dirty="0"/>
              <a:t> </a:t>
            </a:r>
            <a:r>
              <a:rPr lang="en-US" altLang="zh-CN" sz="2400" dirty="0"/>
              <a:t>mitigation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</a:rPr>
              <a:t>Ch6:</a:t>
            </a:r>
            <a:r>
              <a:rPr lang="zh-CN" altLang="en-US" sz="2400" dirty="0"/>
              <a:t> </a:t>
            </a:r>
            <a:r>
              <a:rPr lang="en-US" altLang="zh-CN" sz="2400" dirty="0"/>
              <a:t>fair</a:t>
            </a:r>
            <a:r>
              <a:rPr lang="zh-CN" altLang="en-US" sz="2400" dirty="0"/>
              <a:t> </a:t>
            </a:r>
            <a:r>
              <a:rPr lang="en-US" altLang="zh-CN" sz="2400" dirty="0"/>
              <a:t>bandwidth</a:t>
            </a:r>
            <a:r>
              <a:rPr lang="zh-CN" altLang="en-US" sz="2400" dirty="0"/>
              <a:t> </a:t>
            </a:r>
            <a:r>
              <a:rPr lang="en-US" altLang="zh-CN" sz="2400" dirty="0"/>
              <a:t>enforcement</a:t>
            </a:r>
            <a:r>
              <a:rPr lang="zh-CN" altLang="en-US" sz="2400" dirty="0"/>
              <a:t> </a:t>
            </a:r>
            <a:r>
              <a:rPr lang="en-US" altLang="zh-CN" sz="2400" dirty="0"/>
              <a:t>w/</a:t>
            </a:r>
            <a:r>
              <a:rPr lang="zh-CN" altLang="en-US" sz="2400" dirty="0"/>
              <a:t> </a:t>
            </a:r>
            <a:r>
              <a:rPr lang="en-US" altLang="zh-CN" sz="2400" dirty="0"/>
              <a:t>slicing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906BFF-0F6F-FD95-27BA-141B12B2CD2B}"/>
              </a:ext>
            </a:extLst>
          </p:cNvPr>
          <p:cNvGrpSpPr/>
          <p:nvPr/>
        </p:nvGrpSpPr>
        <p:grpSpPr>
          <a:xfrm>
            <a:off x="-139993" y="-201412"/>
            <a:ext cx="5828298" cy="5649720"/>
            <a:chOff x="-139993" y="-201412"/>
            <a:chExt cx="5828298" cy="564972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9F351F5-366A-77E1-AE93-F04627AA80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33659" y1="28727" x2="33659" y2="28727"/>
                          <a14:foregroundMark x1="46707" y1="65273" x2="46707" y2="65273"/>
                          <a14:foregroundMark x1="68659" y1="79091" x2="68659" y2="79091"/>
                          <a14:foregroundMark x1="73537" y1="72364" x2="78780" y2="52364"/>
                          <a14:backgroundMark x1="65122" y1="76182" x2="65122" y2="76182"/>
                          <a14:backgroundMark x1="63780" y1="73455" x2="63780" y2="73455"/>
                          <a14:backgroundMark x1="55488" y1="64000" x2="55488" y2="64000"/>
                          <a14:backgroundMark x1="54390" y1="66182" x2="54390" y2="66182"/>
                          <a14:backgroundMark x1="57073" y1="66182" x2="57073" y2="66182"/>
                          <a14:backgroundMark x1="59634" y1="66000" x2="59634" y2="66000"/>
                          <a14:backgroundMark x1="58537" y1="64000" x2="58537" y2="64000"/>
                          <a14:backgroundMark x1="61098" y1="68727" x2="61098" y2="68727"/>
                          <a14:backgroundMark x1="62805" y1="71091" x2="62805" y2="71091"/>
                          <a14:backgroundMark x1="59756" y1="70909" x2="59756" y2="70909"/>
                          <a14:backgroundMark x1="58537" y1="68545" x2="58537" y2="68545"/>
                          <a14:backgroundMark x1="61220" y1="73455" x2="61220" y2="73455"/>
                          <a14:backgroundMark x1="62561" y1="75818" x2="62561" y2="758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5" t="17373" r="15306" b="15152"/>
            <a:stretch/>
          </p:blipFill>
          <p:spPr bwMode="auto">
            <a:xfrm>
              <a:off x="-139993" y="2666143"/>
              <a:ext cx="1898838" cy="131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A31D3AF8-2B59-C278-6BB0-8536F500182F}"/>
                </a:ext>
              </a:extLst>
            </p:cNvPr>
            <p:cNvSpPr/>
            <p:nvPr/>
          </p:nvSpPr>
          <p:spPr>
            <a:xfrm rot="8840739">
              <a:off x="851238" y="-201412"/>
              <a:ext cx="4837067" cy="5638316"/>
            </a:xfrm>
            <a:prstGeom prst="circularArrow">
              <a:avLst>
                <a:gd name="adj1" fmla="val 6843"/>
                <a:gd name="adj2" fmla="val 1223170"/>
                <a:gd name="adj3" fmla="val 20314662"/>
                <a:gd name="adj4" fmla="val 17766502"/>
                <a:gd name="adj5" fmla="val 885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170960-3B3D-7468-3AB2-3C9650050AA7}"/>
                </a:ext>
              </a:extLst>
            </p:cNvPr>
            <p:cNvGrpSpPr/>
            <p:nvPr/>
          </p:nvGrpSpPr>
          <p:grpSpPr>
            <a:xfrm>
              <a:off x="2126002" y="3820329"/>
              <a:ext cx="1184301" cy="1184301"/>
              <a:chOff x="2658101" y="3617410"/>
              <a:chExt cx="873940" cy="873940"/>
            </a:xfrm>
          </p:grpSpPr>
          <p:pic>
            <p:nvPicPr>
              <p:cNvPr id="31" name="Graphic 30" descr="Magnifying glass outline">
                <a:extLst>
                  <a:ext uri="{FF2B5EF4-FFF2-40B4-BE49-F238E27FC236}">
                    <a16:creationId xmlns:a16="http://schemas.microsoft.com/office/drawing/2014/main" id="{4EB83F7E-3FF5-307D-F1DC-27E343C91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58101" y="3617410"/>
                <a:ext cx="873940" cy="873940"/>
              </a:xfrm>
              <a:prstGeom prst="rect">
                <a:avLst/>
              </a:prstGeom>
            </p:spPr>
          </p:pic>
          <p:pic>
            <p:nvPicPr>
              <p:cNvPr id="32" name="Graphic 31" descr="Lightning outline">
                <a:extLst>
                  <a:ext uri="{FF2B5EF4-FFF2-40B4-BE49-F238E27FC236}">
                    <a16:creationId xmlns:a16="http://schemas.microsoft.com/office/drawing/2014/main" id="{3EF6249F-B102-DB1A-FF9B-C06AA848A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762586" y="3730222"/>
                <a:ext cx="489249" cy="489249"/>
              </a:xfrm>
              <a:prstGeom prst="rect">
                <a:avLst/>
              </a:prstGeom>
            </p:spPr>
          </p:pic>
        </p:grpSp>
        <p:pic>
          <p:nvPicPr>
            <p:cNvPr id="49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A9D0595D-9CAD-15B8-20E0-7323F786D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796" y="4412852"/>
              <a:ext cx="1184302" cy="1035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8EF1B28C-C73B-88C9-840F-83E436605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905"/>
            <a:ext cx="10146958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4200" dirty="0"/>
              <a:t>In-network</a:t>
            </a:r>
            <a:r>
              <a:rPr lang="zh-CN" altLang="en-US" sz="4200" dirty="0"/>
              <a:t> </a:t>
            </a:r>
            <a:r>
              <a:rPr lang="en-US" altLang="zh-CN" sz="4200" dirty="0"/>
              <a:t>algorithms can build better</a:t>
            </a:r>
            <a:br>
              <a:rPr lang="en-US" altLang="zh-CN" sz="4200" dirty="0"/>
            </a:br>
            <a:r>
              <a:rPr lang="en-US" altLang="zh-CN" sz="4200" b="1" dirty="0">
                <a:solidFill>
                  <a:schemeClr val="accent1"/>
                </a:solidFill>
              </a:rPr>
              <a:t>measurement</a:t>
            </a:r>
            <a:r>
              <a:rPr lang="zh-CN" altLang="en-US" sz="4200" dirty="0"/>
              <a:t> </a:t>
            </a:r>
            <a:r>
              <a:rPr lang="en-US" altLang="zh-CN" sz="4200" dirty="0"/>
              <a:t>and</a:t>
            </a:r>
            <a:r>
              <a:rPr lang="zh-CN" altLang="en-US" sz="4200" dirty="0"/>
              <a:t> </a:t>
            </a:r>
            <a:r>
              <a:rPr lang="en-US" altLang="zh-CN" sz="4200" b="1" dirty="0">
                <a:solidFill>
                  <a:schemeClr val="accent2"/>
                </a:solidFill>
              </a:rPr>
              <a:t>closed-loop</a:t>
            </a:r>
            <a:r>
              <a:rPr lang="zh-CN" altLang="en-US" sz="4200" b="1" dirty="0">
                <a:solidFill>
                  <a:schemeClr val="accent2"/>
                </a:solidFill>
              </a:rPr>
              <a:t> </a:t>
            </a:r>
            <a:r>
              <a:rPr lang="en-US" altLang="zh-CN" sz="4200" b="1" dirty="0">
                <a:solidFill>
                  <a:schemeClr val="accent2"/>
                </a:solidFill>
              </a:rPr>
              <a:t>control</a:t>
            </a:r>
            <a:endParaRPr lang="en-US" sz="4200" b="1" dirty="0">
              <a:solidFill>
                <a:schemeClr val="accent2"/>
              </a:solidFill>
            </a:endParaRPr>
          </a:p>
        </p:txBody>
      </p:sp>
      <p:pic>
        <p:nvPicPr>
          <p:cNvPr id="21" name="Graphic 20" descr="Smart Phone outline">
            <a:extLst>
              <a:ext uri="{FF2B5EF4-FFF2-40B4-BE49-F238E27FC236}">
                <a16:creationId xmlns:a16="http://schemas.microsoft.com/office/drawing/2014/main" id="{D1DF7589-03D3-8847-AF87-9A49B4BFA9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448522" y="3978042"/>
            <a:ext cx="913753" cy="913753"/>
          </a:xfrm>
          <a:prstGeom prst="rect">
            <a:avLst/>
          </a:prstGeom>
        </p:spPr>
      </p:pic>
      <p:pic>
        <p:nvPicPr>
          <p:cNvPr id="22" name="Graphic 21" descr="Internet outline">
            <a:extLst>
              <a:ext uri="{FF2B5EF4-FFF2-40B4-BE49-F238E27FC236}">
                <a16:creationId xmlns:a16="http://schemas.microsoft.com/office/drawing/2014/main" id="{CCEB4092-5803-9075-B725-5197B2F768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658879" y="4774063"/>
            <a:ext cx="1282035" cy="1282035"/>
          </a:xfrm>
          <a:prstGeom prst="rect">
            <a:avLst/>
          </a:prstGeom>
        </p:spPr>
      </p:pic>
      <p:pic>
        <p:nvPicPr>
          <p:cNvPr id="23" name="Graphic 22" descr="Quadcopter outline">
            <a:extLst>
              <a:ext uri="{FF2B5EF4-FFF2-40B4-BE49-F238E27FC236}">
                <a16:creationId xmlns:a16="http://schemas.microsoft.com/office/drawing/2014/main" id="{894B9DA8-CD83-2367-4B07-04AB9C1F0F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448522" y="5912462"/>
            <a:ext cx="914400" cy="914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D619CCD-133E-909A-1E55-AB9E884AFDB0}"/>
              </a:ext>
            </a:extLst>
          </p:cNvPr>
          <p:cNvGrpSpPr/>
          <p:nvPr/>
        </p:nvGrpSpPr>
        <p:grpSpPr>
          <a:xfrm>
            <a:off x="11281315" y="4145027"/>
            <a:ext cx="1438292" cy="2451171"/>
            <a:chOff x="9442995" y="3135718"/>
            <a:chExt cx="1438292" cy="2451171"/>
          </a:xfrm>
        </p:grpSpPr>
        <p:pic>
          <p:nvPicPr>
            <p:cNvPr id="25" name="Graphic 24" descr="Computer outline">
              <a:extLst>
                <a:ext uri="{FF2B5EF4-FFF2-40B4-BE49-F238E27FC236}">
                  <a16:creationId xmlns:a16="http://schemas.microsoft.com/office/drawing/2014/main" id="{DE00CCA2-5F15-A0AA-7A38-EAB38552B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64107"/>
            <a:stretch/>
          </p:blipFill>
          <p:spPr>
            <a:xfrm>
              <a:off x="9442995" y="3135718"/>
              <a:ext cx="549821" cy="1531840"/>
            </a:xfrm>
            <a:prstGeom prst="rect">
              <a:avLst/>
            </a:prstGeom>
          </p:spPr>
        </p:pic>
        <p:pic>
          <p:nvPicPr>
            <p:cNvPr id="26" name="Graphic 25" descr="Database outline">
              <a:extLst>
                <a:ext uri="{FF2B5EF4-FFF2-40B4-BE49-F238E27FC236}">
                  <a16:creationId xmlns:a16="http://schemas.microsoft.com/office/drawing/2014/main" id="{D2D22FED-899E-3F52-0351-A2DD34FB1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936121" y="3422472"/>
              <a:ext cx="945166" cy="945166"/>
            </a:xfrm>
            <a:prstGeom prst="rect">
              <a:avLst/>
            </a:prstGeom>
          </p:spPr>
        </p:pic>
        <p:pic>
          <p:nvPicPr>
            <p:cNvPr id="27" name="Graphic 26" descr="Computer outline">
              <a:extLst>
                <a:ext uri="{FF2B5EF4-FFF2-40B4-BE49-F238E27FC236}">
                  <a16:creationId xmlns:a16="http://schemas.microsoft.com/office/drawing/2014/main" id="{84FAC945-F569-496A-C4B7-6CBF8780F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64107"/>
            <a:stretch/>
          </p:blipFill>
          <p:spPr>
            <a:xfrm>
              <a:off x="9442995" y="4055049"/>
              <a:ext cx="549821" cy="1531840"/>
            </a:xfrm>
            <a:prstGeom prst="rect">
              <a:avLst/>
            </a:prstGeom>
          </p:spPr>
        </p:pic>
        <p:pic>
          <p:nvPicPr>
            <p:cNvPr id="28" name="Graphic 27" descr="Database outline">
              <a:extLst>
                <a:ext uri="{FF2B5EF4-FFF2-40B4-BE49-F238E27FC236}">
                  <a16:creationId xmlns:a16="http://schemas.microsoft.com/office/drawing/2014/main" id="{FDFAA5C3-4B2E-C37A-A414-95D382BEF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936121" y="4341803"/>
              <a:ext cx="945166" cy="945166"/>
            </a:xfrm>
            <a:prstGeom prst="rect">
              <a:avLst/>
            </a:prstGeom>
          </p:spPr>
        </p:pic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CB5D1F9-DF00-9FE7-3459-606D7ADE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11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BEE3BB-6EE5-B3F4-97B9-454F6E1E3B73}"/>
              </a:ext>
            </a:extLst>
          </p:cNvPr>
          <p:cNvGrpSpPr/>
          <p:nvPr/>
        </p:nvGrpSpPr>
        <p:grpSpPr>
          <a:xfrm>
            <a:off x="4413250" y="1679244"/>
            <a:ext cx="3365500" cy="794060"/>
            <a:chOff x="4074597" y="2621982"/>
            <a:chExt cx="3365500" cy="79406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8A484E95-A330-403E-1A80-0B6B9793A401}"/>
                </a:ext>
              </a:extLst>
            </p:cNvPr>
            <p:cNvSpPr/>
            <p:nvPr/>
          </p:nvSpPr>
          <p:spPr>
            <a:xfrm>
              <a:off x="4074597" y="2621982"/>
              <a:ext cx="3365500" cy="79406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3000" dirty="0"/>
                <a:t>Control </a:t>
              </a:r>
              <a:r>
                <a:rPr lang="en-US" altLang="zh-CN" sz="3000" dirty="0"/>
                <a:t>P</a:t>
              </a:r>
              <a:r>
                <a:rPr lang="en-US" sz="3000" dirty="0"/>
                <a:t>lane</a:t>
              </a:r>
            </a:p>
          </p:txBody>
        </p:sp>
        <p:pic>
          <p:nvPicPr>
            <p:cNvPr id="5" name="Picture 2" descr="Pushing Clipart and Stock Illustrations. 260,338 Pushing vector EPS  illustrations and drawings available to search from thousands of royalty  free clip art graphic designers.">
              <a:extLst>
                <a:ext uri="{FF2B5EF4-FFF2-40B4-BE49-F238E27FC236}">
                  <a16:creationId xmlns:a16="http://schemas.microsoft.com/office/drawing/2014/main" id="{6D311FE6-FB27-F447-9275-219E8007A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3" b="91532" l="1000" r="98250">
                          <a14:foregroundMark x1="4598" y1="78749" x2="4750" y2="84274"/>
                          <a14:foregroundMark x1="81250" y1="7258" x2="92000" y2="9274"/>
                          <a14:foregroundMark x1="92000" y1="9274" x2="98250" y2="21371"/>
                          <a14:foregroundMark x1="96945" y1="23687" x2="93250" y2="30242"/>
                          <a14:foregroundMark x1="98250" y1="21371" x2="97004" y2="23582"/>
                          <a14:foregroundMark x1="86500" y1="2419" x2="83750" y2="4032"/>
                          <a14:foregroundMark x1="48500" y1="91532" x2="45750" y2="91129"/>
                          <a14:foregroundMark x1="4545" y1="87601" x2="5000" y2="87097"/>
                          <a14:foregroundMark x1="4750" y1="87097" x2="11000" y2="81048"/>
                          <a14:foregroundMark x1="12000" y1="80242" x2="12509" y2="79914"/>
                          <a14:foregroundMark x1="16050" y1="76874" x2="28000" y2="73790"/>
                          <a14:foregroundMark x1="95000" y1="30645" x2="95992" y2="29712"/>
                          <a14:foregroundMark x1="9500" y1="41532" x2="18500" y2="39516"/>
                          <a14:foregroundMark x1="18500" y1="39516" x2="20500" y2="37500"/>
                          <a14:backgroundMark x1="32250" y1="70565" x2="32250" y2="70565"/>
                          <a14:backgroundMark x1="32000" y1="68548" x2="32000" y2="68548"/>
                          <a14:backgroundMark x1="7250" y1="24597" x2="500" y2="52823"/>
                          <a14:backgroundMark x1="500" y1="52823" x2="250" y2="94758"/>
                          <a14:backgroundMark x1="250" y1="94758" x2="750" y2="91532"/>
                          <a14:backgroundMark x1="12250" y1="80645" x2="15000" y2="79839"/>
                          <a14:backgroundMark x1="98000" y1="29032" x2="98000" y2="28629"/>
                          <a14:backgroundMark x1="97250" y1="28629" x2="99750" y2="23790"/>
                          <a14:backgroundMark x1="97000" y1="28226" x2="97250" y2="28226"/>
                          <a14:backgroundMark x1="95500" y1="31452" x2="97250" y2="29435"/>
                          <a14:backgroundMark x1="94500" y1="32661" x2="94750" y2="33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597" y="2685026"/>
              <a:ext cx="1079078" cy="70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2">
            <a:extLst>
              <a:ext uri="{FF2B5EF4-FFF2-40B4-BE49-F238E27FC236}">
                <a16:creationId xmlns:a16="http://schemas.microsoft.com/office/drawing/2014/main" id="{0AF1A620-BC8B-28EE-915B-9B1383E9C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681" t="24749" r="33133" b="42762"/>
          <a:stretch/>
        </p:blipFill>
        <p:spPr bwMode="auto">
          <a:xfrm>
            <a:off x="4391571" y="3526448"/>
            <a:ext cx="3565241" cy="203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F3815FBE-0805-BAC9-8F53-C849BA8316B7}"/>
              </a:ext>
            </a:extLst>
          </p:cNvPr>
          <p:cNvSpPr/>
          <p:nvPr/>
        </p:nvSpPr>
        <p:spPr>
          <a:xfrm>
            <a:off x="7707807" y="3998600"/>
            <a:ext cx="2282861" cy="6231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E85F9953-D178-0C35-0F53-D6FAB0D48B39}"/>
              </a:ext>
            </a:extLst>
          </p:cNvPr>
          <p:cNvSpPr/>
          <p:nvPr/>
        </p:nvSpPr>
        <p:spPr>
          <a:xfrm>
            <a:off x="2201332" y="4021957"/>
            <a:ext cx="2283363" cy="6231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5897B7-95AE-48B9-4055-4A11200C69D1}"/>
              </a:ext>
            </a:extLst>
          </p:cNvPr>
          <p:cNvGrpSpPr/>
          <p:nvPr/>
        </p:nvGrpSpPr>
        <p:grpSpPr>
          <a:xfrm>
            <a:off x="562428" y="3028085"/>
            <a:ext cx="1282035" cy="2681735"/>
            <a:chOff x="1290752" y="3119025"/>
            <a:chExt cx="1282035" cy="2681735"/>
          </a:xfrm>
        </p:grpSpPr>
        <p:pic>
          <p:nvPicPr>
            <p:cNvPr id="37" name="Graphic 36" descr="Smart Phone outline">
              <a:extLst>
                <a:ext uri="{FF2B5EF4-FFF2-40B4-BE49-F238E27FC236}">
                  <a16:creationId xmlns:a16="http://schemas.microsoft.com/office/drawing/2014/main" id="{2E6AED10-F8B6-46B4-3D3A-509E408A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01109" y="4887007"/>
              <a:ext cx="913753" cy="913753"/>
            </a:xfrm>
            <a:prstGeom prst="rect">
              <a:avLst/>
            </a:prstGeom>
          </p:spPr>
        </p:pic>
        <p:pic>
          <p:nvPicPr>
            <p:cNvPr id="38" name="Graphic 37" descr="Internet outline">
              <a:extLst>
                <a:ext uri="{FF2B5EF4-FFF2-40B4-BE49-F238E27FC236}">
                  <a16:creationId xmlns:a16="http://schemas.microsoft.com/office/drawing/2014/main" id="{F67EF830-26F0-072F-BA1F-A8F6E1521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90752" y="3785060"/>
              <a:ext cx="1282035" cy="1282035"/>
            </a:xfrm>
            <a:prstGeom prst="rect">
              <a:avLst/>
            </a:prstGeom>
          </p:spPr>
        </p:pic>
        <p:pic>
          <p:nvPicPr>
            <p:cNvPr id="39" name="Graphic 38" descr="Quadcopter outline">
              <a:extLst>
                <a:ext uri="{FF2B5EF4-FFF2-40B4-BE49-F238E27FC236}">
                  <a16:creationId xmlns:a16="http://schemas.microsoft.com/office/drawing/2014/main" id="{09F53A90-7A1D-E0CE-13BF-C1175806D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70366" y="3119025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BC7B7C-E0E9-712B-B81D-D0DBBAB8C707}"/>
              </a:ext>
            </a:extLst>
          </p:cNvPr>
          <p:cNvGrpSpPr/>
          <p:nvPr/>
        </p:nvGrpSpPr>
        <p:grpSpPr>
          <a:xfrm>
            <a:off x="10226936" y="3272804"/>
            <a:ext cx="1438292" cy="2451171"/>
            <a:chOff x="9442995" y="3135718"/>
            <a:chExt cx="1438292" cy="2451171"/>
          </a:xfrm>
        </p:grpSpPr>
        <p:pic>
          <p:nvPicPr>
            <p:cNvPr id="42" name="Graphic 41" descr="Computer outline">
              <a:extLst>
                <a:ext uri="{FF2B5EF4-FFF2-40B4-BE49-F238E27FC236}">
                  <a16:creationId xmlns:a16="http://schemas.microsoft.com/office/drawing/2014/main" id="{89C2F898-1981-4745-2A0F-980A764AB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64107"/>
            <a:stretch/>
          </p:blipFill>
          <p:spPr>
            <a:xfrm>
              <a:off x="9442995" y="3135718"/>
              <a:ext cx="549821" cy="1531840"/>
            </a:xfrm>
            <a:prstGeom prst="rect">
              <a:avLst/>
            </a:prstGeom>
          </p:spPr>
        </p:pic>
        <p:pic>
          <p:nvPicPr>
            <p:cNvPr id="43" name="Graphic 42" descr="Database outline">
              <a:extLst>
                <a:ext uri="{FF2B5EF4-FFF2-40B4-BE49-F238E27FC236}">
                  <a16:creationId xmlns:a16="http://schemas.microsoft.com/office/drawing/2014/main" id="{C1016578-DF42-928D-B0A2-EC448C380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936121" y="3422472"/>
              <a:ext cx="945166" cy="945166"/>
            </a:xfrm>
            <a:prstGeom prst="rect">
              <a:avLst/>
            </a:prstGeom>
          </p:spPr>
        </p:pic>
        <p:pic>
          <p:nvPicPr>
            <p:cNvPr id="44" name="Graphic 43" descr="Computer outline">
              <a:extLst>
                <a:ext uri="{FF2B5EF4-FFF2-40B4-BE49-F238E27FC236}">
                  <a16:creationId xmlns:a16="http://schemas.microsoft.com/office/drawing/2014/main" id="{F57BADA9-05E5-0B14-8135-7ABDBAE3A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64107"/>
            <a:stretch/>
          </p:blipFill>
          <p:spPr>
            <a:xfrm>
              <a:off x="9442995" y="4055049"/>
              <a:ext cx="549821" cy="1531840"/>
            </a:xfrm>
            <a:prstGeom prst="rect">
              <a:avLst/>
            </a:prstGeom>
          </p:spPr>
        </p:pic>
        <p:pic>
          <p:nvPicPr>
            <p:cNvPr id="45" name="Graphic 44" descr="Database outline">
              <a:extLst>
                <a:ext uri="{FF2B5EF4-FFF2-40B4-BE49-F238E27FC236}">
                  <a16:creationId xmlns:a16="http://schemas.microsoft.com/office/drawing/2014/main" id="{99396B24-B5AE-8E44-A191-27A364336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936121" y="4341803"/>
              <a:ext cx="945166" cy="945166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5F38994-E72B-1814-E34F-A385FB5EDA00}"/>
              </a:ext>
            </a:extLst>
          </p:cNvPr>
          <p:cNvGrpSpPr/>
          <p:nvPr/>
        </p:nvGrpSpPr>
        <p:grpSpPr>
          <a:xfrm>
            <a:off x="4594174" y="2417162"/>
            <a:ext cx="1289342" cy="1595212"/>
            <a:chOff x="4961205" y="2401169"/>
            <a:chExt cx="1289342" cy="1595212"/>
          </a:xfrm>
        </p:grpSpPr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3398D1B3-478C-167D-68A5-06DE9BABCC75}"/>
                </a:ext>
              </a:extLst>
            </p:cNvPr>
            <p:cNvSpPr/>
            <p:nvPr/>
          </p:nvSpPr>
          <p:spPr>
            <a:xfrm rot="10800000">
              <a:off x="5152025" y="2401169"/>
              <a:ext cx="596802" cy="1531839"/>
            </a:xfrm>
            <a:prstGeom prst="down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2032A52-8FE8-D8BA-D2FB-45EB0F495D1B}"/>
                </a:ext>
              </a:extLst>
            </p:cNvPr>
            <p:cNvGrpSpPr/>
            <p:nvPr/>
          </p:nvGrpSpPr>
          <p:grpSpPr>
            <a:xfrm>
              <a:off x="4961205" y="2707039"/>
              <a:ext cx="1289342" cy="1289342"/>
              <a:chOff x="2716987" y="4519609"/>
              <a:chExt cx="1547813" cy="1547813"/>
            </a:xfrm>
          </p:grpSpPr>
          <p:pic>
            <p:nvPicPr>
              <p:cNvPr id="53" name="Graphic 52" descr="Magnifying glass outline">
                <a:extLst>
                  <a:ext uri="{FF2B5EF4-FFF2-40B4-BE49-F238E27FC236}">
                    <a16:creationId xmlns:a16="http://schemas.microsoft.com/office/drawing/2014/main" id="{0D76E214-B151-B141-65B1-B3A61150A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716987" y="4519609"/>
                <a:ext cx="1547813" cy="1547813"/>
              </a:xfrm>
              <a:prstGeom prst="rect">
                <a:avLst/>
              </a:prstGeom>
            </p:spPr>
          </p:pic>
          <p:pic>
            <p:nvPicPr>
              <p:cNvPr id="54" name="Graphic 53" descr="Lightning outline">
                <a:extLst>
                  <a:ext uri="{FF2B5EF4-FFF2-40B4-BE49-F238E27FC236}">
                    <a16:creationId xmlns:a16="http://schemas.microsoft.com/office/drawing/2014/main" id="{A868D1D2-3341-C78E-F2C1-BDD78E58FA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2902037" y="4719408"/>
                <a:ext cx="866496" cy="866496"/>
              </a:xfrm>
              <a:prstGeom prst="rect">
                <a:avLst/>
              </a:prstGeom>
            </p:spPr>
          </p:pic>
        </p:grpSp>
      </p:grpSp>
      <p:pic>
        <p:nvPicPr>
          <p:cNvPr id="56" name="Picture 4" descr="31,576 Hourglass Illustrations &amp; Clip Art - iStock">
            <a:extLst>
              <a:ext uri="{FF2B5EF4-FFF2-40B4-BE49-F238E27FC236}">
                <a16:creationId xmlns:a16="http://schemas.microsoft.com/office/drawing/2014/main" id="{638775C6-E6AF-675D-7770-CF99C404B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47222" y1="64379" x2="47222" y2="64379"/>
                        <a14:foregroundMark x1="48856" y1="41993" x2="48856" y2="419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90" y="1097363"/>
            <a:ext cx="1992714" cy="199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7F4081C5-7F8F-0FF0-6437-ACEDA56E63AD}"/>
              </a:ext>
            </a:extLst>
          </p:cNvPr>
          <p:cNvSpPr/>
          <p:nvPr/>
        </p:nvSpPr>
        <p:spPr>
          <a:xfrm>
            <a:off x="0" y="0"/>
            <a:ext cx="12192000" cy="1562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0573ECF2-4C73-B090-4D7F-6DC663263452}"/>
              </a:ext>
            </a:extLst>
          </p:cNvPr>
          <p:cNvSpPr txBox="1">
            <a:spLocks/>
          </p:cNvSpPr>
          <p:nvPr/>
        </p:nvSpPr>
        <p:spPr>
          <a:xfrm>
            <a:off x="838200" y="3031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Part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2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real-time,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closed-loop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reaction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for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optimizing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network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performance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656BC08-2A93-E491-4BA9-62EB409C48C7}"/>
              </a:ext>
            </a:extLst>
          </p:cNvPr>
          <p:cNvGrpSpPr/>
          <p:nvPr/>
        </p:nvGrpSpPr>
        <p:grpSpPr>
          <a:xfrm>
            <a:off x="6453266" y="2431701"/>
            <a:ext cx="884775" cy="1531839"/>
            <a:chOff x="6453266" y="2431701"/>
            <a:chExt cx="884775" cy="1531839"/>
          </a:xfrm>
        </p:grpSpPr>
        <p:sp>
          <p:nvSpPr>
            <p:cNvPr id="59" name="Down Arrow 58">
              <a:extLst>
                <a:ext uri="{FF2B5EF4-FFF2-40B4-BE49-F238E27FC236}">
                  <a16:creationId xmlns:a16="http://schemas.microsoft.com/office/drawing/2014/main" id="{704204E2-8C42-9B77-19D0-07D60EB6B409}"/>
                </a:ext>
              </a:extLst>
            </p:cNvPr>
            <p:cNvSpPr/>
            <p:nvPr/>
          </p:nvSpPr>
          <p:spPr>
            <a:xfrm>
              <a:off x="6597253" y="2431701"/>
              <a:ext cx="596802" cy="1531839"/>
            </a:xfrm>
            <a:prstGeom prst="downArrow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0" name="Picture 8" descr="Setting Gear Tool Cog Isolated Flat Web Mobile Icon Vector Sign Symbol  Button Element Silhouette Stock Illustration - Download Image Now - iStock">
              <a:extLst>
                <a:ext uri="{FF2B5EF4-FFF2-40B4-BE49-F238E27FC236}">
                  <a16:creationId xmlns:a16="http://schemas.microsoft.com/office/drawing/2014/main" id="{F1FEE5D6-91D7-B386-3800-B0AC1FD779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>
                          <a14:foregroundMark x1="65359" y1="40686" x2="68137" y2="40359"/>
                          <a14:foregroundMark x1="67647" y1="59477" x2="72222" y2="6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3266" y="2642495"/>
              <a:ext cx="884775" cy="88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3E307AD4-35D6-3BE7-D0C8-DD390D549AE9}"/>
              </a:ext>
            </a:extLst>
          </p:cNvPr>
          <p:cNvSpPr txBox="1"/>
          <p:nvPr/>
        </p:nvSpPr>
        <p:spPr>
          <a:xfrm>
            <a:off x="3065594" y="5477449"/>
            <a:ext cx="6775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“Reaction”</a:t>
            </a:r>
            <a:r>
              <a:rPr lang="zh-CN" altLang="en-US" sz="3600" dirty="0"/>
              <a:t> </a:t>
            </a:r>
            <a:r>
              <a:rPr lang="en-US" altLang="zh-CN" sz="3600" dirty="0"/>
              <a:t>based</a:t>
            </a:r>
            <a:r>
              <a:rPr lang="zh-CN" altLang="en-US" sz="3600" dirty="0"/>
              <a:t> </a:t>
            </a:r>
            <a:r>
              <a:rPr lang="en-US" altLang="zh-CN" sz="3600" dirty="0"/>
              <a:t>on</a:t>
            </a:r>
            <a:r>
              <a:rPr lang="zh-CN" altLang="en-US" sz="3600" dirty="0"/>
              <a:t> </a:t>
            </a:r>
            <a:r>
              <a:rPr lang="en-US" altLang="zh-CN" sz="3600" dirty="0"/>
              <a:t>control</a:t>
            </a:r>
            <a:r>
              <a:rPr lang="zh-CN" altLang="en-US" sz="3600" dirty="0"/>
              <a:t> </a:t>
            </a:r>
            <a:r>
              <a:rPr lang="en-US" altLang="zh-CN" sz="3600" dirty="0"/>
              <a:t>plane</a:t>
            </a:r>
            <a:r>
              <a:rPr lang="zh-CN" altLang="en-US" sz="3600" dirty="0"/>
              <a:t> </a:t>
            </a:r>
            <a:r>
              <a:rPr lang="en-US" altLang="zh-CN" sz="3600" dirty="0"/>
              <a:t>has</a:t>
            </a:r>
            <a:r>
              <a:rPr lang="zh-CN" altLang="en-US" sz="3600" dirty="0"/>
              <a:t> </a:t>
            </a:r>
            <a:r>
              <a:rPr lang="en-US" altLang="zh-CN" sz="3600" b="1" dirty="0"/>
              <a:t>high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delay</a:t>
            </a:r>
            <a:r>
              <a:rPr lang="en-US" altLang="zh-CN" sz="3600" dirty="0"/>
              <a:t>…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7FD0E5-0EF1-8CBD-43FF-00A0ECAF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0AF1A620-BC8B-28EE-915B-9B1383E9C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81" t="24749" r="33133" b="42762"/>
          <a:stretch/>
        </p:blipFill>
        <p:spPr bwMode="auto">
          <a:xfrm>
            <a:off x="2349650" y="1628696"/>
            <a:ext cx="7947635" cy="454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-Right Arrow 7">
            <a:extLst>
              <a:ext uri="{FF2B5EF4-FFF2-40B4-BE49-F238E27FC236}">
                <a16:creationId xmlns:a16="http://schemas.microsoft.com/office/drawing/2014/main" id="{F3815FBE-0805-BAC9-8F53-C849BA8316B7}"/>
              </a:ext>
            </a:extLst>
          </p:cNvPr>
          <p:cNvSpPr/>
          <p:nvPr/>
        </p:nvSpPr>
        <p:spPr>
          <a:xfrm>
            <a:off x="9500461" y="3124553"/>
            <a:ext cx="1807346" cy="6231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E85F9953-D178-0C35-0F53-D6FAB0D48B39}"/>
              </a:ext>
            </a:extLst>
          </p:cNvPr>
          <p:cNvSpPr/>
          <p:nvPr/>
        </p:nvSpPr>
        <p:spPr>
          <a:xfrm>
            <a:off x="884696" y="3147910"/>
            <a:ext cx="1812009" cy="62316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28 Collection Of Brain Clipart Easy High Quality Free - Simple Brain Clip  Art, HD Png Download - kindpng">
            <a:extLst>
              <a:ext uri="{FF2B5EF4-FFF2-40B4-BE49-F238E27FC236}">
                <a16:creationId xmlns:a16="http://schemas.microsoft.com/office/drawing/2014/main" id="{88F15AB0-38F9-0FCE-3F2A-8DBB8F4FE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38" b="94375" l="4645" r="93716">
                        <a14:foregroundMark x1="72131" y1="94375" x2="70765" y2="94375"/>
                        <a14:foregroundMark x1="90437" y1="64375" x2="91530" y2="60625"/>
                        <a14:foregroundMark x1="87978" y1="18125" x2="88798" y2="20313"/>
                        <a14:foregroundMark x1="93716" y1="36875" x2="93716" y2="37813"/>
                        <a14:foregroundMark x1="63115" y1="5938" x2="63115" y2="5938"/>
                        <a14:foregroundMark x1="67760" y1="40313" x2="67760" y2="40313"/>
                        <a14:foregroundMark x1="33333" y1="41563" x2="33333" y2="41563"/>
                        <a14:foregroundMark x1="53825" y1="59688" x2="53825" y2="59688"/>
                        <a14:foregroundMark x1="4645" y1="46563" x2="4645" y2="4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44" y="2080540"/>
            <a:ext cx="1326822" cy="11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948BFDC-C905-1D64-A936-10A1C071FF9B}"/>
              </a:ext>
            </a:extLst>
          </p:cNvPr>
          <p:cNvGrpSpPr/>
          <p:nvPr/>
        </p:nvGrpSpPr>
        <p:grpSpPr>
          <a:xfrm>
            <a:off x="4243969" y="3577933"/>
            <a:ext cx="1547813" cy="1547813"/>
            <a:chOff x="2716987" y="4519609"/>
            <a:chExt cx="1547813" cy="1547813"/>
          </a:xfrm>
        </p:grpSpPr>
        <p:pic>
          <p:nvPicPr>
            <p:cNvPr id="25" name="Graphic 24" descr="Magnifying glass outline">
              <a:extLst>
                <a:ext uri="{FF2B5EF4-FFF2-40B4-BE49-F238E27FC236}">
                  <a16:creationId xmlns:a16="http://schemas.microsoft.com/office/drawing/2014/main" id="{60B09CF1-CB79-A776-23EA-09175A6A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716987" y="4519609"/>
              <a:ext cx="1547813" cy="1547813"/>
            </a:xfrm>
            <a:prstGeom prst="rect">
              <a:avLst/>
            </a:prstGeom>
          </p:spPr>
        </p:pic>
        <p:pic>
          <p:nvPicPr>
            <p:cNvPr id="26" name="Graphic 25" descr="Lightning outline">
              <a:extLst>
                <a:ext uri="{FF2B5EF4-FFF2-40B4-BE49-F238E27FC236}">
                  <a16:creationId xmlns:a16="http://schemas.microsoft.com/office/drawing/2014/main" id="{C3A90827-BBEA-09E8-A97F-D661A2CC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902037" y="4719408"/>
              <a:ext cx="866496" cy="866496"/>
            </a:xfrm>
            <a:prstGeom prst="rect">
              <a:avLst/>
            </a:prstGeom>
          </p:spPr>
        </p:pic>
      </p:grpSp>
      <p:sp>
        <p:nvSpPr>
          <p:cNvPr id="27" name="Circular Arrow 26">
            <a:extLst>
              <a:ext uri="{FF2B5EF4-FFF2-40B4-BE49-F238E27FC236}">
                <a16:creationId xmlns:a16="http://schemas.microsoft.com/office/drawing/2014/main" id="{B844DD8A-FDDB-5D85-7FF8-DC58016DCEA2}"/>
              </a:ext>
            </a:extLst>
          </p:cNvPr>
          <p:cNvSpPr/>
          <p:nvPr/>
        </p:nvSpPr>
        <p:spPr>
          <a:xfrm rot="20861814" flipH="1">
            <a:off x="4765442" y="2763127"/>
            <a:ext cx="1501470" cy="150024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6541473"/>
              <a:gd name="adj5" fmla="val 122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ircular Arrow 27">
            <a:extLst>
              <a:ext uri="{FF2B5EF4-FFF2-40B4-BE49-F238E27FC236}">
                <a16:creationId xmlns:a16="http://schemas.microsoft.com/office/drawing/2014/main" id="{B62A2955-0E0C-C5E3-78E6-326E3D3AB27C}"/>
              </a:ext>
            </a:extLst>
          </p:cNvPr>
          <p:cNvSpPr/>
          <p:nvPr/>
        </p:nvSpPr>
        <p:spPr>
          <a:xfrm rot="11722930" flipH="1">
            <a:off x="5297764" y="3846699"/>
            <a:ext cx="1501470" cy="1500249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4772525"/>
              <a:gd name="adj5" fmla="val 1228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9" name="Picture 2" descr="Gavel Icon, Law Hammer Black Symbol Stock Vector - Illustration of sign,  auction: 187324881">
            <a:extLst>
              <a:ext uri="{FF2B5EF4-FFF2-40B4-BE49-F238E27FC236}">
                <a16:creationId xmlns:a16="http://schemas.microsoft.com/office/drawing/2014/main" id="{1294D485-230C-AFAE-61D2-10F6BAB6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23375" y1="54625" x2="23375" y2="54625"/>
                        <a14:foregroundMark x1="36625" y1="64625" x2="36625" y2="6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422" y="3392459"/>
            <a:ext cx="1637042" cy="163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2B3FA959-5D4B-9367-6DDF-F677818FEEAE}"/>
              </a:ext>
            </a:extLst>
          </p:cNvPr>
          <p:cNvGrpSpPr/>
          <p:nvPr/>
        </p:nvGrpSpPr>
        <p:grpSpPr>
          <a:xfrm>
            <a:off x="5791782" y="2795394"/>
            <a:ext cx="1620062" cy="1501470"/>
            <a:chOff x="5735111" y="3695197"/>
            <a:chExt cx="1620062" cy="1501470"/>
          </a:xfrm>
        </p:grpSpPr>
        <p:sp>
          <p:nvSpPr>
            <p:cNvPr id="31" name="Circular Arrow 30">
              <a:extLst>
                <a:ext uri="{FF2B5EF4-FFF2-40B4-BE49-F238E27FC236}">
                  <a16:creationId xmlns:a16="http://schemas.microsoft.com/office/drawing/2014/main" id="{793B9EF5-03BE-CE91-B7C7-FB339EC46E8C}"/>
                </a:ext>
              </a:extLst>
            </p:cNvPr>
            <p:cNvSpPr/>
            <p:nvPr/>
          </p:nvSpPr>
          <p:spPr>
            <a:xfrm rot="6248389" flipH="1">
              <a:off x="5734501" y="3695807"/>
              <a:ext cx="1501470" cy="1500249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541473"/>
                <a:gd name="adj5" fmla="val 1228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32" name="Picture 8" descr="Setting Gear Tool Cog Isolated Flat Web Mobile Icon Vector Sign Symbol  Button Element Silhouette Stock Illustration - Download Image Now - iStock">
              <a:extLst>
                <a:ext uri="{FF2B5EF4-FFF2-40B4-BE49-F238E27FC236}">
                  <a16:creationId xmlns:a16="http://schemas.microsoft.com/office/drawing/2014/main" id="{125EC93F-4BB9-F427-B754-07F9F53486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65359" y1="40686" x2="68137" y2="40359"/>
                          <a14:foregroundMark x1="67647" y1="59477" x2="72222" y2="6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398" y="3752136"/>
              <a:ext cx="884775" cy="88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15897B7-95AE-48B9-4055-4A11200C69D1}"/>
              </a:ext>
            </a:extLst>
          </p:cNvPr>
          <p:cNvGrpSpPr/>
          <p:nvPr/>
        </p:nvGrpSpPr>
        <p:grpSpPr>
          <a:xfrm>
            <a:off x="-724497" y="2154038"/>
            <a:ext cx="1282035" cy="2681735"/>
            <a:chOff x="1290752" y="3119025"/>
            <a:chExt cx="1282035" cy="2681735"/>
          </a:xfrm>
        </p:grpSpPr>
        <p:pic>
          <p:nvPicPr>
            <p:cNvPr id="37" name="Graphic 36" descr="Smart Phone outline">
              <a:extLst>
                <a:ext uri="{FF2B5EF4-FFF2-40B4-BE49-F238E27FC236}">
                  <a16:creationId xmlns:a16="http://schemas.microsoft.com/office/drawing/2014/main" id="{2E6AED10-F8B6-46B4-3D3A-509E408AF6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01109" y="4887007"/>
              <a:ext cx="913753" cy="913753"/>
            </a:xfrm>
            <a:prstGeom prst="rect">
              <a:avLst/>
            </a:prstGeom>
          </p:spPr>
        </p:pic>
        <p:pic>
          <p:nvPicPr>
            <p:cNvPr id="38" name="Graphic 37" descr="Internet outline">
              <a:extLst>
                <a:ext uri="{FF2B5EF4-FFF2-40B4-BE49-F238E27FC236}">
                  <a16:creationId xmlns:a16="http://schemas.microsoft.com/office/drawing/2014/main" id="{F67EF830-26F0-072F-BA1F-A8F6E1521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290752" y="3785060"/>
              <a:ext cx="1282035" cy="1282035"/>
            </a:xfrm>
            <a:prstGeom prst="rect">
              <a:avLst/>
            </a:prstGeom>
          </p:spPr>
        </p:pic>
        <p:pic>
          <p:nvPicPr>
            <p:cNvPr id="39" name="Graphic 38" descr="Quadcopter outline">
              <a:extLst>
                <a:ext uri="{FF2B5EF4-FFF2-40B4-BE49-F238E27FC236}">
                  <a16:creationId xmlns:a16="http://schemas.microsoft.com/office/drawing/2014/main" id="{09F53A90-7A1D-E0CE-13BF-C1175806D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470366" y="3119025"/>
              <a:ext cx="914400" cy="91440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BC7B7C-E0E9-712B-B81D-D0DBBAB8C707}"/>
              </a:ext>
            </a:extLst>
          </p:cNvPr>
          <p:cNvGrpSpPr/>
          <p:nvPr/>
        </p:nvGrpSpPr>
        <p:grpSpPr>
          <a:xfrm>
            <a:off x="11901376" y="2398757"/>
            <a:ext cx="1438292" cy="2451171"/>
            <a:chOff x="9442995" y="3135718"/>
            <a:chExt cx="1438292" cy="2451171"/>
          </a:xfrm>
        </p:grpSpPr>
        <p:pic>
          <p:nvPicPr>
            <p:cNvPr id="42" name="Graphic 41" descr="Computer outline">
              <a:extLst>
                <a:ext uri="{FF2B5EF4-FFF2-40B4-BE49-F238E27FC236}">
                  <a16:creationId xmlns:a16="http://schemas.microsoft.com/office/drawing/2014/main" id="{89C2F898-1981-4745-2A0F-980A764AB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64107"/>
            <a:stretch/>
          </p:blipFill>
          <p:spPr>
            <a:xfrm>
              <a:off x="9442995" y="3135718"/>
              <a:ext cx="549821" cy="1531840"/>
            </a:xfrm>
            <a:prstGeom prst="rect">
              <a:avLst/>
            </a:prstGeom>
          </p:spPr>
        </p:pic>
        <p:pic>
          <p:nvPicPr>
            <p:cNvPr id="43" name="Graphic 42" descr="Database outline">
              <a:extLst>
                <a:ext uri="{FF2B5EF4-FFF2-40B4-BE49-F238E27FC236}">
                  <a16:creationId xmlns:a16="http://schemas.microsoft.com/office/drawing/2014/main" id="{C1016578-DF42-928D-B0A2-EC448C380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936121" y="3422472"/>
              <a:ext cx="945166" cy="945166"/>
            </a:xfrm>
            <a:prstGeom prst="rect">
              <a:avLst/>
            </a:prstGeom>
          </p:spPr>
        </p:pic>
        <p:pic>
          <p:nvPicPr>
            <p:cNvPr id="44" name="Graphic 43" descr="Computer outline">
              <a:extLst>
                <a:ext uri="{FF2B5EF4-FFF2-40B4-BE49-F238E27FC236}">
                  <a16:creationId xmlns:a16="http://schemas.microsoft.com/office/drawing/2014/main" id="{F57BADA9-05E5-0B14-8135-7ABDBAE3A4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64107"/>
            <a:stretch/>
          </p:blipFill>
          <p:spPr>
            <a:xfrm>
              <a:off x="9442995" y="4055049"/>
              <a:ext cx="549821" cy="1531840"/>
            </a:xfrm>
            <a:prstGeom prst="rect">
              <a:avLst/>
            </a:prstGeom>
          </p:spPr>
        </p:pic>
        <p:pic>
          <p:nvPicPr>
            <p:cNvPr id="45" name="Graphic 44" descr="Database outline">
              <a:extLst>
                <a:ext uri="{FF2B5EF4-FFF2-40B4-BE49-F238E27FC236}">
                  <a16:creationId xmlns:a16="http://schemas.microsoft.com/office/drawing/2014/main" id="{99396B24-B5AE-8E44-A191-27A364336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936121" y="4341803"/>
              <a:ext cx="945166" cy="945166"/>
            </a:xfrm>
            <a:prstGeom prst="rect">
              <a:avLst/>
            </a:prstGeom>
          </p:spPr>
        </p:pic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F4081C5-7F8F-0FF0-6437-ACEDA56E63AD}"/>
              </a:ext>
            </a:extLst>
          </p:cNvPr>
          <p:cNvSpPr/>
          <p:nvPr/>
        </p:nvSpPr>
        <p:spPr>
          <a:xfrm>
            <a:off x="0" y="0"/>
            <a:ext cx="12192000" cy="1562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itle 3">
            <a:extLst>
              <a:ext uri="{FF2B5EF4-FFF2-40B4-BE49-F238E27FC236}">
                <a16:creationId xmlns:a16="http://schemas.microsoft.com/office/drawing/2014/main" id="{0573ECF2-4C73-B090-4D7F-6DC663263452}"/>
              </a:ext>
            </a:extLst>
          </p:cNvPr>
          <p:cNvSpPr txBox="1">
            <a:spLocks/>
          </p:cNvSpPr>
          <p:nvPr/>
        </p:nvSpPr>
        <p:spPr>
          <a:xfrm>
            <a:off x="838200" y="30313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</a:rPr>
              <a:t>Part</a:t>
            </a:r>
            <a:r>
              <a:rPr lang="zh-CN" altLang="en-US" b="1" dirty="0">
                <a:solidFill>
                  <a:schemeClr val="bg1"/>
                </a:solidFill>
              </a:rPr>
              <a:t> </a:t>
            </a:r>
            <a:r>
              <a:rPr lang="en-US" altLang="zh-CN" b="1" dirty="0">
                <a:solidFill>
                  <a:schemeClr val="bg1"/>
                </a:solidFill>
              </a:rPr>
              <a:t>2</a:t>
            </a:r>
            <a:r>
              <a:rPr lang="en-US" altLang="zh-CN" dirty="0">
                <a:solidFill>
                  <a:schemeClr val="bg1"/>
                </a:solidFill>
              </a:rPr>
              <a:t>: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real-time,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closed-loop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reaction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br>
              <a:rPr lang="en-US" altLang="zh-CN" dirty="0">
                <a:solidFill>
                  <a:schemeClr val="bg1"/>
                </a:solidFill>
              </a:rPr>
            </a:br>
            <a:r>
              <a:rPr lang="en-US" altLang="zh-CN" dirty="0">
                <a:solidFill>
                  <a:schemeClr val="bg1"/>
                </a:solidFill>
              </a:rPr>
              <a:t>for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optimizing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network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performance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91E51C-ABA4-BC55-C37C-26A6AF3C5247}"/>
              </a:ext>
            </a:extLst>
          </p:cNvPr>
          <p:cNvSpPr txBox="1"/>
          <p:nvPr/>
        </p:nvSpPr>
        <p:spPr>
          <a:xfrm>
            <a:off x="3065594" y="5477449"/>
            <a:ext cx="6434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In-network</a:t>
            </a:r>
            <a:r>
              <a:rPr lang="zh-CN" altLang="en-US" sz="3600" dirty="0"/>
              <a:t> </a:t>
            </a:r>
            <a:r>
              <a:rPr lang="en-US" altLang="zh-CN" sz="3600" dirty="0"/>
              <a:t>computing</a:t>
            </a:r>
            <a:r>
              <a:rPr lang="zh-CN" altLang="en-US" sz="3600" dirty="0"/>
              <a:t> </a:t>
            </a:r>
            <a:r>
              <a:rPr lang="en-US" altLang="zh-CN" sz="3600" dirty="0"/>
              <a:t>enables</a:t>
            </a:r>
            <a:r>
              <a:rPr lang="zh-CN" altLang="en-US" sz="3600" dirty="0"/>
              <a:t> </a:t>
            </a:r>
            <a:r>
              <a:rPr lang="en-US" altLang="zh-CN" sz="3600" dirty="0"/>
              <a:t>closed-loop</a:t>
            </a:r>
            <a:r>
              <a:rPr lang="zh-CN" altLang="en-US" sz="3600" dirty="0"/>
              <a:t> </a:t>
            </a:r>
            <a:r>
              <a:rPr lang="en-US" altLang="zh-CN" sz="3600" dirty="0"/>
              <a:t>reaction</a:t>
            </a:r>
            <a:r>
              <a:rPr lang="zh-CN" altLang="en-US" sz="3600" dirty="0"/>
              <a:t> </a:t>
            </a:r>
            <a:r>
              <a:rPr lang="en-US" altLang="zh-CN" sz="3600" b="1" dirty="0"/>
              <a:t>in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real</a:t>
            </a:r>
            <a:r>
              <a:rPr lang="zh-CN" altLang="en-US" sz="3600" b="1" dirty="0"/>
              <a:t> </a:t>
            </a:r>
            <a:r>
              <a:rPr lang="en-US" altLang="zh-CN" sz="3600" b="1" dirty="0"/>
              <a:t>time</a:t>
            </a:r>
            <a:endParaRPr lang="en-US" sz="3600" b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EBACD7-9146-94BA-3F23-1A2EA171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4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C9CEF6B-5365-5699-66BA-F7D22A905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19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6681" t="24749" r="33133" b="42762"/>
          <a:stretch/>
        </p:blipFill>
        <p:spPr bwMode="auto">
          <a:xfrm>
            <a:off x="754809" y="1690688"/>
            <a:ext cx="11575317" cy="66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Bevel 31">
            <a:extLst>
              <a:ext uri="{FF2B5EF4-FFF2-40B4-BE49-F238E27FC236}">
                <a16:creationId xmlns:a16="http://schemas.microsoft.com/office/drawing/2014/main" id="{67E54CD4-9E72-A1FF-33AF-5C045CD96921}"/>
              </a:ext>
            </a:extLst>
          </p:cNvPr>
          <p:cNvSpPr/>
          <p:nvPr/>
        </p:nvSpPr>
        <p:spPr>
          <a:xfrm>
            <a:off x="2344130" y="3649710"/>
            <a:ext cx="1514636" cy="62095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000" tIns="46800" rIns="18000"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35" name="Bevel 34">
            <a:extLst>
              <a:ext uri="{FF2B5EF4-FFF2-40B4-BE49-F238E27FC236}">
                <a16:creationId xmlns:a16="http://schemas.microsoft.com/office/drawing/2014/main" id="{604010A0-721E-9106-1841-4A7BED107204}"/>
              </a:ext>
            </a:extLst>
          </p:cNvPr>
          <p:cNvSpPr/>
          <p:nvPr/>
        </p:nvSpPr>
        <p:spPr>
          <a:xfrm>
            <a:off x="2344130" y="4928790"/>
            <a:ext cx="1514636" cy="62095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000" tIns="46800" rIns="18000" rtlCol="0" anchor="ctr"/>
          <a:lstStyle/>
          <a:p>
            <a:pPr algn="ctr"/>
            <a:r>
              <a:rPr lang="en-US" altLang="zh-CN" sz="2400" dirty="0"/>
              <a:t>Routing</a:t>
            </a:r>
            <a:endParaRPr lang="en-US" sz="2400" dirty="0"/>
          </a:p>
        </p:txBody>
      </p:sp>
      <p:sp>
        <p:nvSpPr>
          <p:cNvPr id="38" name="Bevel 37">
            <a:extLst>
              <a:ext uri="{FF2B5EF4-FFF2-40B4-BE49-F238E27FC236}">
                <a16:creationId xmlns:a16="http://schemas.microsoft.com/office/drawing/2014/main" id="{2F189BFA-BC9D-20A2-0FA3-D1937660AE8A}"/>
              </a:ext>
            </a:extLst>
          </p:cNvPr>
          <p:cNvSpPr/>
          <p:nvPr/>
        </p:nvSpPr>
        <p:spPr>
          <a:xfrm>
            <a:off x="8465397" y="3662268"/>
            <a:ext cx="1514636" cy="62095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000" tIns="46800" rIns="18000" rtlCol="0" anchor="ctr"/>
          <a:lstStyle/>
          <a:p>
            <a:pPr algn="ctr"/>
            <a:endParaRPr lang="en-US" sz="2400" dirty="0"/>
          </a:p>
        </p:txBody>
      </p:sp>
      <p:sp>
        <p:nvSpPr>
          <p:cNvPr id="41" name="Bevel 40">
            <a:extLst>
              <a:ext uri="{FF2B5EF4-FFF2-40B4-BE49-F238E27FC236}">
                <a16:creationId xmlns:a16="http://schemas.microsoft.com/office/drawing/2014/main" id="{E58D6C64-9258-E4F4-FE83-2C232000D26B}"/>
              </a:ext>
            </a:extLst>
          </p:cNvPr>
          <p:cNvSpPr/>
          <p:nvPr/>
        </p:nvSpPr>
        <p:spPr>
          <a:xfrm>
            <a:off x="8465397" y="4941348"/>
            <a:ext cx="1514636" cy="620957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8000" tIns="46800" rIns="18000"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13099-5213-9BF9-FC9B-CBCD9B02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</a:t>
            </a:r>
            <a:r>
              <a:rPr lang="zh-CN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altLang="zh-CN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microburst</a:t>
            </a:r>
            <a:r>
              <a:rPr lang="zh-CN" altLang="en-US" dirty="0"/>
              <a:t> </a:t>
            </a:r>
            <a:r>
              <a:rPr lang="en-US" altLang="zh-CN" dirty="0"/>
              <a:t>analysis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3100-706D-85F4-D1E8-AB4D14AD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43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61CE49F-94A2-0067-AF04-1EC4601D4A11}"/>
              </a:ext>
            </a:extLst>
          </p:cNvPr>
          <p:cNvSpPr/>
          <p:nvPr/>
        </p:nvSpPr>
        <p:spPr>
          <a:xfrm>
            <a:off x="1053534" y="3456386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AC41E64-C66E-91CD-772D-F00D7B908302}"/>
              </a:ext>
            </a:extLst>
          </p:cNvPr>
          <p:cNvSpPr/>
          <p:nvPr/>
        </p:nvSpPr>
        <p:spPr>
          <a:xfrm>
            <a:off x="1053534" y="4748987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1EE85A-24CA-2433-19C8-2035AF0CA817}"/>
              </a:ext>
            </a:extLst>
          </p:cNvPr>
          <p:cNvSpPr/>
          <p:nvPr/>
        </p:nvSpPr>
        <p:spPr>
          <a:xfrm>
            <a:off x="10037838" y="3456386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624DB5C-B32F-25B9-A511-6D56B08C6F33}"/>
              </a:ext>
            </a:extLst>
          </p:cNvPr>
          <p:cNvSpPr/>
          <p:nvPr/>
        </p:nvSpPr>
        <p:spPr>
          <a:xfrm>
            <a:off x="10037838" y="4748987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0368A-5AA0-255F-3829-94B4678A2069}"/>
              </a:ext>
            </a:extLst>
          </p:cNvPr>
          <p:cNvSpPr/>
          <p:nvPr/>
        </p:nvSpPr>
        <p:spPr>
          <a:xfrm>
            <a:off x="5519563" y="3595661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BA45B1-E91D-85AC-D066-EC9A2EA5CA1D}"/>
              </a:ext>
            </a:extLst>
          </p:cNvPr>
          <p:cNvGrpSpPr/>
          <p:nvPr/>
        </p:nvGrpSpPr>
        <p:grpSpPr>
          <a:xfrm>
            <a:off x="3962725" y="3307409"/>
            <a:ext cx="1442445" cy="2589525"/>
            <a:chOff x="3492709" y="1810610"/>
            <a:chExt cx="1843790" cy="3446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AA857BF-366A-0FF8-1ED8-60CB7A2B7386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2B8FC764-6814-59B1-6147-6302F901778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C6021464-5DD8-FBC4-9393-C38D874A7E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56004-F042-7924-6954-3CC563E446EF}"/>
              </a:ext>
            </a:extLst>
          </p:cNvPr>
          <p:cNvSpPr/>
          <p:nvPr/>
        </p:nvSpPr>
        <p:spPr>
          <a:xfrm>
            <a:off x="5519563" y="4894495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A8AB063-BE53-EFF7-1B95-1177BE51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515"/>
            <a:ext cx="10515600" cy="1027664"/>
          </a:xfrm>
        </p:spPr>
        <p:txBody>
          <a:bodyPr/>
          <a:lstStyle/>
          <a:p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might</a:t>
            </a:r>
            <a:r>
              <a:rPr lang="zh-CN" altLang="en-US" dirty="0"/>
              <a:t> </a:t>
            </a:r>
            <a:r>
              <a:rPr lang="en-US" altLang="zh-CN" dirty="0"/>
              <a:t>become</a:t>
            </a:r>
            <a:r>
              <a:rPr lang="zh-CN" altLang="en-US" dirty="0"/>
              <a:t> </a:t>
            </a:r>
            <a:r>
              <a:rPr lang="en-US" altLang="zh-CN" dirty="0"/>
              <a:t>full,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burst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</a:p>
          <a:p>
            <a:r>
              <a:rPr lang="en-US" altLang="zh-CN" dirty="0">
                <a:solidFill>
                  <a:srgbClr val="ED3E10"/>
                </a:solidFill>
              </a:rPr>
              <a:t>High</a:t>
            </a:r>
            <a:r>
              <a:rPr lang="zh-CN" altLang="en-US" dirty="0">
                <a:solidFill>
                  <a:srgbClr val="ED3E10"/>
                </a:solidFill>
              </a:rPr>
              <a:t> </a:t>
            </a:r>
            <a:r>
              <a:rPr lang="en-US" altLang="zh-CN" dirty="0">
                <a:solidFill>
                  <a:srgbClr val="ED3E10"/>
                </a:solidFill>
              </a:rPr>
              <a:t>delay</a:t>
            </a:r>
            <a:r>
              <a:rPr lang="zh-CN" altLang="en-US" dirty="0">
                <a:solidFill>
                  <a:srgbClr val="ED3E10"/>
                </a:solidFill>
              </a:rPr>
              <a:t> </a:t>
            </a:r>
            <a:r>
              <a:rPr lang="en-US" altLang="zh-CN" dirty="0">
                <a:solidFill>
                  <a:srgbClr val="ED3E10"/>
                </a:solidFill>
              </a:rPr>
              <a:t>/</a:t>
            </a:r>
            <a:r>
              <a:rPr lang="zh-CN" altLang="en-US" dirty="0">
                <a:solidFill>
                  <a:srgbClr val="ED3E10"/>
                </a:solidFill>
              </a:rPr>
              <a:t> </a:t>
            </a:r>
            <a:r>
              <a:rPr lang="en-US" altLang="zh-CN" dirty="0">
                <a:solidFill>
                  <a:srgbClr val="ED3E10"/>
                </a:solidFill>
              </a:rPr>
              <a:t>packet</a:t>
            </a:r>
            <a:r>
              <a:rPr lang="zh-CN" altLang="en-US" dirty="0">
                <a:solidFill>
                  <a:srgbClr val="ED3E10"/>
                </a:solidFill>
              </a:rPr>
              <a:t> </a:t>
            </a:r>
            <a:r>
              <a:rPr lang="en-US" altLang="zh-CN" dirty="0">
                <a:solidFill>
                  <a:srgbClr val="ED3E10"/>
                </a:solidFill>
              </a:rPr>
              <a:t>loss</a:t>
            </a:r>
            <a:endParaRPr lang="en-US" dirty="0">
              <a:solidFill>
                <a:srgbClr val="ED3E10"/>
              </a:solidFill>
            </a:endParaRP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24E6BA11-FE08-A4ED-A0F6-FDB675D9756D}"/>
              </a:ext>
            </a:extLst>
          </p:cNvPr>
          <p:cNvSpPr/>
          <p:nvPr/>
        </p:nvSpPr>
        <p:spPr>
          <a:xfrm>
            <a:off x="970734" y="3677616"/>
            <a:ext cx="76697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Pkt</a:t>
            </a:r>
            <a:endParaRPr lang="en-US" sz="2400" dirty="0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27FB48F5-74A7-E274-EB15-0095B60A95BC}"/>
              </a:ext>
            </a:extLst>
          </p:cNvPr>
          <p:cNvSpPr/>
          <p:nvPr/>
        </p:nvSpPr>
        <p:spPr>
          <a:xfrm>
            <a:off x="970734" y="4970130"/>
            <a:ext cx="76697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Pkt</a:t>
            </a:r>
            <a:endParaRPr lang="en-US" sz="2400" dirty="0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023ED9C-2801-E253-8507-0302DA240A77}"/>
              </a:ext>
            </a:extLst>
          </p:cNvPr>
          <p:cNvSpPr/>
          <p:nvPr/>
        </p:nvSpPr>
        <p:spPr>
          <a:xfrm>
            <a:off x="162358" y="3691050"/>
            <a:ext cx="76697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Pkt</a:t>
            </a:r>
            <a:endParaRPr lang="en-US" sz="2400" dirty="0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711B8026-33D2-CDD6-FDAA-0652AC323095}"/>
              </a:ext>
            </a:extLst>
          </p:cNvPr>
          <p:cNvSpPr/>
          <p:nvPr/>
        </p:nvSpPr>
        <p:spPr>
          <a:xfrm>
            <a:off x="162358" y="4983564"/>
            <a:ext cx="76697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Pkt</a:t>
            </a:r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B716F6-1CA6-40FD-8EB0-94DD31CD4D50}"/>
              </a:ext>
            </a:extLst>
          </p:cNvPr>
          <p:cNvGrpSpPr/>
          <p:nvPr/>
        </p:nvGrpSpPr>
        <p:grpSpPr>
          <a:xfrm>
            <a:off x="1656325" y="4587332"/>
            <a:ext cx="3679808" cy="2270668"/>
            <a:chOff x="4797772" y="5247666"/>
            <a:chExt cx="2561209" cy="158042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F38F3F5-F020-AC6A-5DCF-BC83A9068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7772" y="5247666"/>
              <a:ext cx="2561209" cy="1580424"/>
            </a:xfrm>
            <a:prstGeom prst="rect">
              <a:avLst/>
            </a:prstGeom>
          </p:spPr>
        </p:pic>
        <p:pic>
          <p:nvPicPr>
            <p:cNvPr id="26" name="Picture 10" descr="https://media.giphy.com/media/uyCJt0OOhJBiE/giphy.gif">
              <a:extLst>
                <a:ext uri="{FF2B5EF4-FFF2-40B4-BE49-F238E27FC236}">
                  <a16:creationId xmlns:a16="http://schemas.microsoft.com/office/drawing/2014/main" id="{13ADFFB7-E6CB-B35E-7876-C5AF656B6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2208" y="5473530"/>
              <a:ext cx="1112336" cy="1124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high delay short">
            <a:hlinkClick r:id="" action="ppaction://media"/>
            <a:extLst>
              <a:ext uri="{FF2B5EF4-FFF2-40B4-BE49-F238E27FC236}">
                <a16:creationId xmlns:a16="http://schemas.microsoft.com/office/drawing/2014/main" id="{4F21CDDC-FBC5-8DD3-CB3E-F7FF22DC51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5259" y="4585770"/>
            <a:ext cx="4039519" cy="2272230"/>
          </a:xfrm>
          <a:prstGeom prst="rect">
            <a:avLst/>
          </a:prstGeom>
        </p:spPr>
      </p:pic>
      <p:pic>
        <p:nvPicPr>
          <p:cNvPr id="29" name="Picture 2" descr="man in black crew neck t-shirt wearing black sunglasses holding black smartphone">
            <a:extLst>
              <a:ext uri="{FF2B5EF4-FFF2-40B4-BE49-F238E27FC236}">
                <a16:creationId xmlns:a16="http://schemas.microsoft.com/office/drawing/2014/main" id="{9FDD69FC-F7C8-4B53-9BBE-CB6D41177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5" b="5096"/>
          <a:stretch/>
        </p:blipFill>
        <p:spPr bwMode="auto">
          <a:xfrm>
            <a:off x="9560674" y="4590663"/>
            <a:ext cx="2627313" cy="226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picture containing indoor&#10;&#10;Description automatically generated">
            <a:extLst>
              <a:ext uri="{FF2B5EF4-FFF2-40B4-BE49-F238E27FC236}">
                <a16:creationId xmlns:a16="http://schemas.microsoft.com/office/drawing/2014/main" id="{376BD9C8-4B29-FA6C-C038-C81E652577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0566" y="4101217"/>
            <a:ext cx="3031189" cy="140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39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54062 2.96296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C 0.08893 0.01412 0.17799 0.02824 0.22864 -2.96296E-6 C 0.27956 -0.02847 0.26354 -0.13889 0.30482 -0.1706 C 0.34596 -0.20208 0.44336 -0.18426 0.47682 -0.19004 " pathEditMode="relative" rAng="0" ptsTypes="AAAA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41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0.20208 -0.00648 C 0.25339 -0.00763 0.27748 0.02061 0.3082 -0.00648 C 0.33906 -0.03356 0.35807 -0.13796 0.38646 -0.16828 C 0.41485 -0.19837 0.44297 -0.203 0.47904 -0.18796 " pathEditMode="relative" rAng="0" ptsTypes="AAAAA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45" y="-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1.11111E-6 L 0.40807 1.11111E-6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4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45833E-6 1.11111E-6 L 0.40807 1.11111E-6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200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200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6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2" dur="25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3" dur="25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6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6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from="(ppt_w)" to="(-ppt_w*2)" calcmode="lin" valueType="num">
                                      <p:cBhvr rctx="PPT">
                                        <p:cTn id="68" dur="1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ppt_w*0.50)" calcmode="lin" valueType="num">
                                      <p:cBhvr>
                                        <p:cTn id="69" dur="100" decel="50000" autoRev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ppt_y)" to="(1+ppt_h/2)" calcmode="lin" valueType="num">
                                      <p:cBhvr>
                                        <p:cTn id="70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2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04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6" grpId="0" animBg="1"/>
      <p:bldP spid="16" grpId="1" animBg="1"/>
      <p:bldP spid="3" grpId="0" animBg="1"/>
      <p:bldP spid="3" grpId="1" animBg="1"/>
      <p:bldP spid="11" grpId="0" build="allAtOnce" animBg="1"/>
      <p:bldP spid="11" grpId="1" uiExpand="1" build="allAtOnce" animBg="1"/>
      <p:bldP spid="11" grpId="2" build="allAtOnce" animBg="1"/>
      <p:bldP spid="11" grpId="3" build="allAtOnce" animBg="1"/>
      <p:bldP spid="19" grpId="0" animBg="1"/>
      <p:bldP spid="19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D1B80-1330-4C41-61BE-302DC9D41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Microbursts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sub-millisecond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anomaly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6A660-5E6B-E234-F0A3-680985D4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2454"/>
            <a:ext cx="7835294" cy="3322565"/>
          </a:xfrm>
        </p:spPr>
        <p:txBody>
          <a:bodyPr>
            <a:normAutofit/>
          </a:bodyPr>
          <a:lstStyle/>
          <a:p>
            <a:r>
              <a:rPr lang="en-US" altLang="zh-CN" dirty="0"/>
              <a:t>Bad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interactive</a:t>
            </a:r>
            <a:r>
              <a:rPr lang="zh-CN" altLang="en-US" dirty="0"/>
              <a:t> </a:t>
            </a:r>
            <a:r>
              <a:rPr lang="en-US" altLang="zh-CN" dirty="0"/>
              <a:t>applications</a:t>
            </a:r>
            <a:r>
              <a:rPr lang="zh-CN" altLang="en-US" dirty="0"/>
              <a:t> </a:t>
            </a:r>
            <a:r>
              <a:rPr lang="en-US" altLang="zh-CN" dirty="0"/>
              <a:t>(AR/VR/Streaming)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centers,</a:t>
            </a:r>
            <a:r>
              <a:rPr lang="zh-CN" altLang="en-US" dirty="0"/>
              <a:t> </a:t>
            </a:r>
            <a:r>
              <a:rPr lang="en-US" altLang="zh-CN" dirty="0"/>
              <a:t>caused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i="1" dirty="0" err="1"/>
              <a:t>incast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carrier</a:t>
            </a:r>
            <a:r>
              <a:rPr lang="zh-CN" altLang="en-US" dirty="0"/>
              <a:t> </a:t>
            </a:r>
            <a:r>
              <a:rPr lang="en-US" altLang="zh-CN" dirty="0"/>
              <a:t>networks?</a:t>
            </a:r>
            <a:br>
              <a:rPr lang="en-US" altLang="zh-CN" dirty="0"/>
            </a:br>
            <a:r>
              <a:rPr lang="zh-CN" altLang="en-US" sz="1200" dirty="0"/>
              <a:t> </a:t>
            </a:r>
            <a:endParaRPr lang="en-US" altLang="zh-CN" sz="1200" dirty="0"/>
          </a:p>
          <a:p>
            <a:r>
              <a:rPr lang="en-US" altLang="zh-CN" b="1" dirty="0"/>
              <a:t>Hard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measure:</a:t>
            </a:r>
            <a:r>
              <a:rPr lang="zh-CN" altLang="en-US" dirty="0"/>
              <a:t> </a:t>
            </a:r>
            <a:r>
              <a:rPr lang="en-US" altLang="zh-CN" dirty="0"/>
              <a:t>only lasts</a:t>
            </a:r>
            <a:r>
              <a:rPr lang="zh-CN" altLang="en-US" dirty="0"/>
              <a:t> </a:t>
            </a:r>
            <a:r>
              <a:rPr lang="en-US" altLang="zh-CN" dirty="0"/>
              <a:t>&lt;1-2ms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b="1" dirty="0"/>
              <a:t>Harder</a:t>
            </a:r>
            <a:r>
              <a:rPr lang="zh-CN" altLang="en-US" b="1" dirty="0"/>
              <a:t> </a:t>
            </a:r>
            <a:r>
              <a:rPr lang="en-US" altLang="zh-CN" b="1" dirty="0"/>
              <a:t>to</a:t>
            </a:r>
            <a:r>
              <a:rPr lang="zh-CN" altLang="en-US" b="1" dirty="0"/>
              <a:t> </a:t>
            </a:r>
            <a:r>
              <a:rPr lang="en-US" altLang="zh-CN" b="1" dirty="0"/>
              <a:t>react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br>
              <a:rPr lang="en-US" altLang="zh-CN" dirty="0"/>
            </a:br>
            <a:r>
              <a:rPr lang="en-US" altLang="zh-CN" dirty="0"/>
              <a:t>detected,</a:t>
            </a:r>
            <a:r>
              <a:rPr lang="zh-CN" altLang="en-US" dirty="0"/>
              <a:t> </a:t>
            </a:r>
            <a:r>
              <a:rPr lang="en-US" altLang="zh-CN" dirty="0"/>
              <a:t>harm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already</a:t>
            </a:r>
            <a:r>
              <a:rPr lang="zh-CN" altLang="en-US" dirty="0"/>
              <a:t> </a:t>
            </a:r>
            <a:r>
              <a:rPr lang="en-US" altLang="zh-CN" dirty="0"/>
              <a:t>done!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D260D-07BD-9FFA-E3FA-207F25209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44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EC7FCDD-6451-EA58-5442-2AE658FDFC3A}"/>
              </a:ext>
            </a:extLst>
          </p:cNvPr>
          <p:cNvGrpSpPr/>
          <p:nvPr/>
        </p:nvGrpSpPr>
        <p:grpSpPr>
          <a:xfrm>
            <a:off x="6531678" y="2853345"/>
            <a:ext cx="5768726" cy="2411006"/>
            <a:chOff x="6531678" y="2049380"/>
            <a:chExt cx="5768726" cy="2411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1F05C20-3C53-1F07-EF4A-049F168884B1}"/>
                </a:ext>
              </a:extLst>
            </p:cNvPr>
            <p:cNvGrpSpPr/>
            <p:nvPr/>
          </p:nvGrpSpPr>
          <p:grpSpPr>
            <a:xfrm>
              <a:off x="6531678" y="2108050"/>
              <a:ext cx="5768726" cy="2352336"/>
              <a:chOff x="6165918" y="2087730"/>
              <a:chExt cx="5768726" cy="235233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8303A8B-C5F4-CBF8-FFCE-DDF0D8F592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299" t="13196" r="1518" b="27615"/>
              <a:stretch/>
            </p:blipFill>
            <p:spPr>
              <a:xfrm>
                <a:off x="6694570" y="2171523"/>
                <a:ext cx="5009108" cy="169134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16DCB54-B846-8ED4-1979-69E1F1BD510F}"/>
                  </a:ext>
                </a:extLst>
              </p:cNvPr>
              <p:cNvSpPr txBox="1"/>
              <p:nvPr/>
            </p:nvSpPr>
            <p:spPr>
              <a:xfrm>
                <a:off x="6411688" y="2087730"/>
                <a:ext cx="4789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dirty="0">
                    <a:latin typeface="+mj-lt"/>
                  </a:rPr>
                  <a:t>5x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104CE02-4A38-2FAA-F3BB-4956CD20A1CB}"/>
                  </a:ext>
                </a:extLst>
              </p:cNvPr>
              <p:cNvSpPr txBox="1"/>
              <p:nvPr/>
            </p:nvSpPr>
            <p:spPr>
              <a:xfrm>
                <a:off x="6411687" y="2704329"/>
                <a:ext cx="4789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 dirty="0">
                    <a:latin typeface="+mj-lt"/>
                  </a:rPr>
                  <a:t>3x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001DFA-8FF5-1319-1688-D0077086BF1F}"/>
                  </a:ext>
                </a:extLst>
              </p:cNvPr>
              <p:cNvSpPr txBox="1"/>
              <p:nvPr/>
            </p:nvSpPr>
            <p:spPr>
              <a:xfrm>
                <a:off x="6411687" y="3318087"/>
                <a:ext cx="478970" cy="3693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altLang="zh-CN">
                    <a:latin typeface="+mj-lt"/>
                  </a:rPr>
                  <a:t>1x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ECB00D4-9FBD-2C45-5FAE-7A15E1FAF660}"/>
                  </a:ext>
                </a:extLst>
              </p:cNvPr>
              <p:cNvSpPr txBox="1"/>
              <p:nvPr/>
            </p:nvSpPr>
            <p:spPr>
              <a:xfrm>
                <a:off x="6543478" y="3805496"/>
                <a:ext cx="1022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16:00:00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9063E3C-DE92-4380-6169-3C30E6CD95D9}"/>
                  </a:ext>
                </a:extLst>
              </p:cNvPr>
              <p:cNvSpPr txBox="1"/>
              <p:nvPr/>
            </p:nvSpPr>
            <p:spPr>
              <a:xfrm>
                <a:off x="7999836" y="3805496"/>
                <a:ext cx="1022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0:00:00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E55F449-1994-82C4-B13C-303BB7E0A69E}"/>
                  </a:ext>
                </a:extLst>
              </p:cNvPr>
              <p:cNvSpPr txBox="1"/>
              <p:nvPr/>
            </p:nvSpPr>
            <p:spPr>
              <a:xfrm>
                <a:off x="9456193" y="3805496"/>
                <a:ext cx="1022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8:00:00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459A962-9266-A6F2-FB74-13E558A33EDE}"/>
                  </a:ext>
                </a:extLst>
              </p:cNvPr>
              <p:cNvSpPr txBox="1"/>
              <p:nvPr/>
            </p:nvSpPr>
            <p:spPr>
              <a:xfrm>
                <a:off x="10912551" y="3805496"/>
                <a:ext cx="10220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16:00:00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CB0089A-E277-85FB-1F29-A7A5F3F1F9F6}"/>
                  </a:ext>
                </a:extLst>
              </p:cNvPr>
              <p:cNvSpPr txBox="1"/>
              <p:nvPr/>
            </p:nvSpPr>
            <p:spPr>
              <a:xfrm>
                <a:off x="8244841" y="4070734"/>
                <a:ext cx="19887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Time</a:t>
                </a:r>
                <a:r>
                  <a:rPr lang="zh-CN" altLang="en-US" dirty="0">
                    <a:latin typeface="+mj-lt"/>
                  </a:rPr>
                  <a:t> </a:t>
                </a:r>
                <a:r>
                  <a:rPr lang="en-US" altLang="zh-CN" dirty="0">
                    <a:latin typeface="+mj-lt"/>
                  </a:rPr>
                  <a:t>in</a:t>
                </a:r>
                <a:r>
                  <a:rPr lang="zh-CN" altLang="en-US" dirty="0">
                    <a:latin typeface="+mj-lt"/>
                  </a:rPr>
                  <a:t> </a:t>
                </a:r>
                <a:r>
                  <a:rPr lang="en-US" altLang="zh-CN" dirty="0">
                    <a:latin typeface="+mj-lt"/>
                  </a:rPr>
                  <a:t>day</a:t>
                </a:r>
                <a:r>
                  <a:rPr lang="zh-CN" altLang="en-US" dirty="0">
                    <a:latin typeface="+mj-lt"/>
                  </a:rPr>
                  <a:t> </a:t>
                </a:r>
                <a:r>
                  <a:rPr lang="en-US" altLang="zh-CN" dirty="0">
                    <a:latin typeface="+mj-lt"/>
                  </a:rPr>
                  <a:t>(24h)</a:t>
                </a:r>
                <a:endParaRPr lang="en-US" dirty="0">
                  <a:latin typeface="+mj-lt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15388FE-3BC3-F106-C4DA-492721CCF061}"/>
                  </a:ext>
                </a:extLst>
              </p:cNvPr>
              <p:cNvSpPr txBox="1"/>
              <p:nvPr/>
            </p:nvSpPr>
            <p:spPr>
              <a:xfrm rot="16200000">
                <a:off x="5504912" y="2832529"/>
                <a:ext cx="1691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latin typeface="+mj-lt"/>
                  </a:rPr>
                  <a:t>Queue</a:t>
                </a:r>
                <a:r>
                  <a:rPr lang="zh-CN" altLang="en-US" dirty="0">
                    <a:latin typeface="+mj-lt"/>
                  </a:rPr>
                  <a:t> </a:t>
                </a:r>
                <a:r>
                  <a:rPr lang="en-US" altLang="zh-CN" dirty="0">
                    <a:latin typeface="+mj-lt"/>
                  </a:rPr>
                  <a:t>Length</a:t>
                </a:r>
                <a:endParaRPr lang="en-US" dirty="0">
                  <a:latin typeface="+mj-lt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9166FC3-ED60-19C1-04E5-86027CBB7F33}"/>
                </a:ext>
              </a:extLst>
            </p:cNvPr>
            <p:cNvGrpSpPr/>
            <p:nvPr/>
          </p:nvGrpSpPr>
          <p:grpSpPr>
            <a:xfrm>
              <a:off x="7806519" y="2049380"/>
              <a:ext cx="4130771" cy="1011825"/>
              <a:chOff x="7440759" y="2029060"/>
              <a:chExt cx="4130771" cy="101182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32045F0-CF5F-4D3E-2D69-A9FDD2D07876}"/>
                  </a:ext>
                </a:extLst>
              </p:cNvPr>
              <p:cNvSpPr txBox="1"/>
              <p:nvPr/>
            </p:nvSpPr>
            <p:spPr>
              <a:xfrm>
                <a:off x="9231094" y="2029060"/>
                <a:ext cx="1681457" cy="335756"/>
              </a:xfrm>
              <a:prstGeom prst="rect">
                <a:avLst/>
              </a:prstGeom>
              <a:solidFill>
                <a:srgbClr val="F8FC64"/>
              </a:solidFill>
            </p:spPr>
            <p:txBody>
              <a:bodyPr wrap="square" lIns="0" tIns="0" rIns="0" bIns="0" rtlCol="0" anchor="ctr">
                <a:spAutoFit/>
              </a:bodyPr>
              <a:lstStyle/>
              <a:p>
                <a:pPr algn="ctr"/>
                <a:r>
                  <a:rPr lang="en-US" sz="2400" dirty="0"/>
                  <a:t>Microburst</a:t>
                </a:r>
                <a:r>
                  <a:rPr lang="en-US" altLang="zh-CN" sz="2400" dirty="0"/>
                  <a:t>s</a:t>
                </a:r>
                <a:endParaRPr lang="en-US" sz="2400" dirty="0"/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BBBB3653-AE6E-1CF0-D220-A015D7F02EA8}"/>
                  </a:ext>
                </a:extLst>
              </p:cNvPr>
              <p:cNvCxnSpPr>
                <a:cxnSpLocks/>
                <a:stCxn id="8" idx="1"/>
              </p:cNvCxnSpPr>
              <p:nvPr/>
            </p:nvCxnSpPr>
            <p:spPr>
              <a:xfrm flipH="1">
                <a:off x="8538700" y="2196938"/>
                <a:ext cx="692394" cy="36689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939EC7A7-C03E-EC32-A92E-8F680CBA1798}"/>
                  </a:ext>
                </a:extLst>
              </p:cNvPr>
              <p:cNvCxnSpPr>
                <a:cxnSpLocks/>
                <a:stCxn id="8" idx="3"/>
              </p:cNvCxnSpPr>
              <p:nvPr/>
            </p:nvCxnSpPr>
            <p:spPr>
              <a:xfrm>
                <a:off x="10912551" y="2196938"/>
                <a:ext cx="658979" cy="843947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62F0DA8-A2AC-4FB0-5A55-1706D318E623}"/>
                  </a:ext>
                </a:extLst>
              </p:cNvPr>
              <p:cNvCxnSpPr>
                <a:cxnSpLocks/>
                <a:stCxn id="8" idx="1"/>
              </p:cNvCxnSpPr>
              <p:nvPr/>
            </p:nvCxnSpPr>
            <p:spPr>
              <a:xfrm flipH="1">
                <a:off x="7440759" y="2196938"/>
                <a:ext cx="1790335" cy="46166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569A4F9-2089-F189-419F-948215D08A90}"/>
              </a:ext>
            </a:extLst>
          </p:cNvPr>
          <p:cNvSpPr txBox="1"/>
          <p:nvPr/>
        </p:nvSpPr>
        <p:spPr>
          <a:xfrm>
            <a:off x="6651228" y="2195973"/>
            <a:ext cx="5676220" cy="694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  <a:t>Max</a:t>
            </a:r>
            <a:r>
              <a:rPr lang="zh-CN" altLang="en-US" sz="2400" dirty="0">
                <a:latin typeface="Helvetica" pitchFamily="2" charset="0"/>
                <a:cs typeface="Consolas" panose="020B0609020204030204" pitchFamily="49" charset="0"/>
              </a:rPr>
              <a:t> </a:t>
            </a:r>
            <a: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  <a:t>queue</a:t>
            </a:r>
            <a:r>
              <a:rPr lang="zh-CN" altLang="en-US" sz="2400" dirty="0">
                <a:latin typeface="Helvetica" pitchFamily="2" charset="0"/>
                <a:cs typeface="Consolas" panose="020B0609020204030204" pitchFamily="49" charset="0"/>
              </a:rPr>
              <a:t> </a:t>
            </a:r>
            <a: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  <a:t>length</a:t>
            </a:r>
            <a:r>
              <a:rPr lang="zh-CN" altLang="en-US" sz="2400" dirty="0">
                <a:latin typeface="Helvetica" pitchFamily="2" charset="0"/>
                <a:cs typeface="Consolas" panose="020B0609020204030204" pitchFamily="49" charset="0"/>
              </a:rPr>
              <a:t> </a:t>
            </a:r>
            <a: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  <a:t>stats,</a:t>
            </a:r>
            <a:b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</a:br>
            <a: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  <a:t>at an</a:t>
            </a:r>
            <a:r>
              <a:rPr lang="zh-CN" altLang="en-US" sz="2400" dirty="0">
                <a:latin typeface="Helvetica" pitchFamily="2" charset="0"/>
                <a:cs typeface="Consolas" panose="020B0609020204030204" pitchFamily="49" charset="0"/>
              </a:rPr>
              <a:t> </a:t>
            </a:r>
            <a: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  <a:t>AT&amp;T</a:t>
            </a:r>
            <a:r>
              <a:rPr lang="zh-CN" altLang="en-US" sz="2400" dirty="0">
                <a:latin typeface="Helvetica" pitchFamily="2" charset="0"/>
                <a:cs typeface="Consolas" panose="020B0609020204030204" pitchFamily="49" charset="0"/>
              </a:rPr>
              <a:t> </a:t>
            </a:r>
            <a: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  <a:t>metro</a:t>
            </a:r>
            <a:r>
              <a:rPr lang="zh-CN" altLang="en-US" sz="2400" dirty="0">
                <a:latin typeface="Helvetica" pitchFamily="2" charset="0"/>
                <a:cs typeface="Consolas" panose="020B0609020204030204" pitchFamily="49" charset="0"/>
              </a:rPr>
              <a:t> </a:t>
            </a:r>
            <a: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  <a:t>backbone</a:t>
            </a:r>
            <a:r>
              <a:rPr lang="zh-CN" altLang="en-US" sz="2400" dirty="0">
                <a:latin typeface="Helvetica" pitchFamily="2" charset="0"/>
                <a:cs typeface="Consolas" panose="020B0609020204030204" pitchFamily="49" charset="0"/>
              </a:rPr>
              <a:t> </a:t>
            </a:r>
            <a:r>
              <a:rPr lang="en-US" altLang="zh-CN" sz="2400" dirty="0">
                <a:latin typeface="Helvetica" pitchFamily="2" charset="0"/>
                <a:cs typeface="Consolas" panose="020B0609020204030204" pitchFamily="49" charset="0"/>
              </a:rPr>
              <a:t>switch</a:t>
            </a:r>
            <a:r>
              <a:rPr lang="zh-CN" altLang="en-US" sz="2400" dirty="0">
                <a:latin typeface="Helvetica" pitchFamily="2" charset="0"/>
                <a:cs typeface="Consolas" panose="020B0609020204030204" pitchFamily="49" charset="0"/>
              </a:rPr>
              <a:t> </a:t>
            </a:r>
            <a:endParaRPr lang="en-US" sz="2400" dirty="0">
              <a:latin typeface="Helvetica" pitchFamily="2" charset="0"/>
              <a:cs typeface="Consolas" panose="020B0609020204030204" pitchFamily="49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FC50E9C-D752-47E1-4639-ACF1B99186CA}"/>
              </a:ext>
            </a:extLst>
          </p:cNvPr>
          <p:cNvGrpSpPr/>
          <p:nvPr/>
        </p:nvGrpSpPr>
        <p:grpSpPr>
          <a:xfrm>
            <a:off x="-259847" y="4949883"/>
            <a:ext cx="3064158" cy="1794796"/>
            <a:chOff x="-259847" y="4895019"/>
            <a:chExt cx="3064158" cy="179479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44A8F985-2C74-B9E8-9A5E-B35749B788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alphaModFix amt="4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6681" t="24749" r="33133" b="42762"/>
            <a:stretch/>
          </p:blipFill>
          <p:spPr bwMode="auto">
            <a:xfrm>
              <a:off x="-259847" y="4939220"/>
              <a:ext cx="3064158" cy="1750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4441B43-7EAC-513E-A140-8B46D83B4DAF}"/>
                </a:ext>
              </a:extLst>
            </p:cNvPr>
            <p:cNvGrpSpPr/>
            <p:nvPr/>
          </p:nvGrpSpPr>
          <p:grpSpPr>
            <a:xfrm>
              <a:off x="360827" y="4895019"/>
              <a:ext cx="1678057" cy="1632692"/>
              <a:chOff x="6728470" y="2741014"/>
              <a:chExt cx="1785262" cy="1736997"/>
            </a:xfrm>
          </p:grpSpPr>
          <p:sp>
            <p:nvSpPr>
              <p:cNvPr id="38" name="Circular Arrow 37">
                <a:extLst>
                  <a:ext uri="{FF2B5EF4-FFF2-40B4-BE49-F238E27FC236}">
                    <a16:creationId xmlns:a16="http://schemas.microsoft.com/office/drawing/2014/main" id="{6E8CB4A5-8670-49A4-1D1B-C6605376EC21}"/>
                  </a:ext>
                </a:extLst>
              </p:cNvPr>
              <p:cNvSpPr/>
              <p:nvPr/>
            </p:nvSpPr>
            <p:spPr>
              <a:xfrm rot="10098769" flipH="1">
                <a:off x="6943331" y="2885439"/>
                <a:ext cx="1548827" cy="1547567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448871"/>
                  <a:gd name="adj5" fmla="val 12280"/>
                </a:avLst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Circular Arrow 38">
                <a:extLst>
                  <a:ext uri="{FF2B5EF4-FFF2-40B4-BE49-F238E27FC236}">
                    <a16:creationId xmlns:a16="http://schemas.microsoft.com/office/drawing/2014/main" id="{2E904F2C-2830-FE19-8281-8316E30163CC}"/>
                  </a:ext>
                </a:extLst>
              </p:cNvPr>
              <p:cNvSpPr/>
              <p:nvPr/>
            </p:nvSpPr>
            <p:spPr>
              <a:xfrm rot="20223468" flipH="1">
                <a:off x="6864403" y="2843643"/>
                <a:ext cx="1548828" cy="154756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3448871"/>
                  <a:gd name="adj5" fmla="val 12280"/>
                </a:avLst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DA7F2C4E-7AE9-C1BC-2A3D-E612E64A2830}"/>
                  </a:ext>
                </a:extLst>
              </p:cNvPr>
              <p:cNvGrpSpPr/>
              <p:nvPr/>
            </p:nvGrpSpPr>
            <p:grpSpPr>
              <a:xfrm>
                <a:off x="6728470" y="2741014"/>
                <a:ext cx="1785262" cy="1736997"/>
                <a:chOff x="6728470" y="2741014"/>
                <a:chExt cx="1785262" cy="1736997"/>
              </a:xfrm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680A505B-9AF6-60F7-664C-4726B01CF48E}"/>
                    </a:ext>
                  </a:extLst>
                </p:cNvPr>
                <p:cNvGrpSpPr/>
                <p:nvPr/>
              </p:nvGrpSpPr>
              <p:grpSpPr>
                <a:xfrm>
                  <a:off x="7765718" y="3729997"/>
                  <a:ext cx="748014" cy="748014"/>
                  <a:chOff x="2094315" y="3730402"/>
                  <a:chExt cx="873940" cy="873940"/>
                </a:xfrm>
              </p:grpSpPr>
              <p:pic>
                <p:nvPicPr>
                  <p:cNvPr id="44" name="Graphic 43" descr="Magnifying glass outline">
                    <a:extLst>
                      <a:ext uri="{FF2B5EF4-FFF2-40B4-BE49-F238E27FC236}">
                        <a16:creationId xmlns:a16="http://schemas.microsoft.com/office/drawing/2014/main" id="{5A894F83-FB03-69B1-0582-03A84AEE9E4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96DAC541-7B7A-43D3-8B79-37D633B846F1}">
                        <asvg:svgBlip xmlns:asvg="http://schemas.microsoft.com/office/drawing/2016/SVG/main" r:embed="rId6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94315" y="3730402"/>
                    <a:ext cx="873940" cy="873940"/>
                  </a:xfrm>
                  <a:prstGeom prst="rect">
                    <a:avLst/>
                  </a:prstGeom>
                </p:spPr>
              </p:pic>
              <p:pic>
                <p:nvPicPr>
                  <p:cNvPr id="45" name="Graphic 44" descr="Lightning outline">
                    <a:extLst>
                      <a:ext uri="{FF2B5EF4-FFF2-40B4-BE49-F238E27FC236}">
                        <a16:creationId xmlns:a16="http://schemas.microsoft.com/office/drawing/2014/main" id="{3E13FDD8-8819-6256-E55B-7E080EE29C9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98799" y="3843212"/>
                    <a:ext cx="489249" cy="48924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42" name="Picture 8" descr="Setting Gear Tool Cog Isolated Flat Web Mobile Icon Vector Sign Symbol  Button Element Silhouette Stock Illustration - Download Image Now - iStock">
                  <a:extLst>
                    <a:ext uri="{FF2B5EF4-FFF2-40B4-BE49-F238E27FC236}">
                      <a16:creationId xmlns:a16="http://schemas.microsoft.com/office/drawing/2014/main" id="{32D6F5E7-3B0D-688B-8A15-AB2AC9C1BC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>
                              <a14:foregroundMark x1="65359" y1="40686" x2="68137" y2="40359"/>
                              <a14:foregroundMark x1="67647" y1="59477" x2="72222" y2="6111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500000">
                  <a:off x="6728470" y="2741014"/>
                  <a:ext cx="902563" cy="9025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3" name="Picture 10" descr="28 Collection Of Brain Clipart Easy High Quality Free - Simple Brain Clip  Art, HD Png Download - kindpng">
                  <a:extLst>
                    <a:ext uri="{FF2B5EF4-FFF2-40B4-BE49-F238E27FC236}">
                      <a16:creationId xmlns:a16="http://schemas.microsoft.com/office/drawing/2014/main" id="{7C5F57F4-123D-20DE-5676-C81E1A7C05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5938" b="94375" l="4645" r="93716">
                              <a14:foregroundMark x1="72131" y1="94375" x2="70765" y2="94375"/>
                              <a14:foregroundMark x1="90437" y1="64375" x2="91530" y2="60625"/>
                              <a14:foregroundMark x1="87978" y1="18125" x2="88798" y2="20313"/>
                              <a14:foregroundMark x1="93716" y1="36875" x2="93716" y2="37813"/>
                              <a14:foregroundMark x1="63115" y1="5938" x2="63115" y2="5938"/>
                              <a14:foregroundMark x1="67760" y1="40313" x2="67760" y2="40313"/>
                              <a14:foregroundMark x1="33333" y1="41563" x2="33333" y2="41563"/>
                              <a14:foregroundMark x1="53825" y1="59688" x2="53825" y2="59688"/>
                              <a14:foregroundMark x1="4645" y1="46563" x2="4645" y2="46563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80336" y="3307686"/>
                  <a:ext cx="804139" cy="70307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sp>
        <p:nvSpPr>
          <p:cNvPr id="35" name="Rectangular Callout 34">
            <a:extLst>
              <a:ext uri="{FF2B5EF4-FFF2-40B4-BE49-F238E27FC236}">
                <a16:creationId xmlns:a16="http://schemas.microsoft.com/office/drawing/2014/main" id="{B3C0F7ED-7C80-5AA7-DFBC-BF28BEC72D5E}"/>
              </a:ext>
            </a:extLst>
          </p:cNvPr>
          <p:cNvSpPr/>
          <p:nvPr/>
        </p:nvSpPr>
        <p:spPr>
          <a:xfrm>
            <a:off x="2436013" y="5225912"/>
            <a:ext cx="7385940" cy="1207329"/>
          </a:xfrm>
          <a:prstGeom prst="wedgeRectCallout">
            <a:avLst>
              <a:gd name="adj1" fmla="val -59902"/>
              <a:gd name="adj2" fmla="val -202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In-network</a:t>
            </a:r>
            <a:r>
              <a:rPr lang="zh-CN" altLang="en-US" sz="2800" dirty="0"/>
              <a:t> </a:t>
            </a:r>
            <a:r>
              <a:rPr lang="en-US" altLang="zh-CN" sz="2800" dirty="0"/>
              <a:t>algorithm</a:t>
            </a:r>
            <a:r>
              <a:rPr lang="zh-CN" altLang="en-US" sz="2800" dirty="0"/>
              <a:t> </a:t>
            </a:r>
            <a:r>
              <a:rPr lang="en-US" altLang="zh-CN" sz="2800" dirty="0"/>
              <a:t>to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rescue:</a:t>
            </a:r>
          </a:p>
          <a:p>
            <a:pPr algn="ctr"/>
            <a:r>
              <a:rPr lang="en-US" altLang="zh-CN" sz="2800" dirty="0"/>
              <a:t>Fine-grained</a:t>
            </a:r>
            <a:r>
              <a:rPr lang="zh-CN" altLang="en-US" sz="2800" dirty="0"/>
              <a:t> </a:t>
            </a:r>
            <a:r>
              <a:rPr lang="en-US" altLang="zh-CN" sz="2800" b="1" dirty="0"/>
              <a:t>measurement</a:t>
            </a:r>
            <a:r>
              <a:rPr lang="zh-CN" altLang="en-US" sz="2800" dirty="0"/>
              <a:t> </a:t>
            </a:r>
            <a:r>
              <a:rPr lang="en-US" altLang="zh-CN" sz="2800" dirty="0"/>
              <a:t>+</a:t>
            </a:r>
            <a:r>
              <a:rPr lang="zh-CN" altLang="en-US" sz="2800" dirty="0"/>
              <a:t> </a:t>
            </a:r>
            <a:r>
              <a:rPr lang="en-US" altLang="zh-CN" sz="2800" dirty="0"/>
              <a:t>real-time</a:t>
            </a:r>
            <a:r>
              <a:rPr lang="zh-CN" altLang="en-US" sz="2800" dirty="0"/>
              <a:t> </a:t>
            </a:r>
            <a:r>
              <a:rPr lang="en-US" altLang="zh-CN" sz="2800" b="1" dirty="0"/>
              <a:t>reaction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6603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20A2-8041-0142-A3AA-F475E455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Analyzing</a:t>
            </a:r>
            <a:r>
              <a:rPr lang="zh-CN" altLang="en-US" dirty="0"/>
              <a:t> </a:t>
            </a:r>
            <a:r>
              <a:rPr lang="en-US" altLang="zh-CN" dirty="0"/>
              <a:t>queues:</a:t>
            </a:r>
            <a:r>
              <a:rPr lang="zh-CN" altLang="en-US" dirty="0"/>
              <a:t> </a:t>
            </a:r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am</a:t>
            </a:r>
            <a:r>
              <a:rPr lang="zh-CN" altLang="en-US" dirty="0"/>
              <a:t> </a:t>
            </a:r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waiting?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3D23D-A499-8747-B38C-EA347D0C8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404125" cy="4351338"/>
          </a:xfrm>
        </p:spPr>
        <p:txBody>
          <a:bodyPr/>
          <a:lstStyle/>
          <a:p>
            <a:r>
              <a:rPr lang="en-US" altLang="zh-CN" dirty="0"/>
              <a:t>Which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queue?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E5EA6C-4DAB-1F49-80D8-24C429A91595}"/>
              </a:ext>
            </a:extLst>
          </p:cNvPr>
          <p:cNvGrpSpPr/>
          <p:nvPr/>
        </p:nvGrpSpPr>
        <p:grpSpPr>
          <a:xfrm>
            <a:off x="3137243" y="3277748"/>
            <a:ext cx="6000741" cy="1274364"/>
            <a:chOff x="209864" y="1690688"/>
            <a:chExt cx="6000741" cy="12743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B7C7817-2279-F741-A793-9DE30B7EA7AE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5" name="Right Arrow 4">
              <a:extLst>
                <a:ext uri="{FF2B5EF4-FFF2-40B4-BE49-F238E27FC236}">
                  <a16:creationId xmlns:a16="http://schemas.microsoft.com/office/drawing/2014/main" id="{E5FE2E8B-28C3-7B4C-8300-6C7525A11DA0}"/>
                </a:ext>
              </a:extLst>
            </p:cNvPr>
            <p:cNvSpPr/>
            <p:nvPr/>
          </p:nvSpPr>
          <p:spPr>
            <a:xfrm>
              <a:off x="4855734" y="1690688"/>
              <a:ext cx="1354871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Egress</a:t>
              </a:r>
              <a:endParaRPr lang="en-US" sz="240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1A5206F-EF50-C745-A448-AD4A222B74C3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11CDA32-1446-5E40-8841-CED7149A909C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B1389D4-B3A0-C840-8F2B-B6F9B7189B19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B7BB260B-7374-D744-8271-68D8B7750EC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Cube 14">
            <a:extLst>
              <a:ext uri="{FF2B5EF4-FFF2-40B4-BE49-F238E27FC236}">
                <a16:creationId xmlns:a16="http://schemas.microsoft.com/office/drawing/2014/main" id="{FB809C58-254B-2E45-9870-8FEC4BD6B035}"/>
              </a:ext>
            </a:extLst>
          </p:cNvPr>
          <p:cNvSpPr/>
          <p:nvPr/>
        </p:nvSpPr>
        <p:spPr>
          <a:xfrm>
            <a:off x="7184713" y="3652111"/>
            <a:ext cx="444263" cy="525638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endParaRPr lang="en-US" sz="2400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DA6BEE30-5193-BA4C-A242-B5D10E117ABA}"/>
              </a:ext>
            </a:extLst>
          </p:cNvPr>
          <p:cNvSpPr/>
          <p:nvPr/>
        </p:nvSpPr>
        <p:spPr>
          <a:xfrm>
            <a:off x="6739526" y="3652111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F38F681A-A043-C149-AAF7-BE7582F35AC2}"/>
              </a:ext>
            </a:extLst>
          </p:cNvPr>
          <p:cNvSpPr/>
          <p:nvPr/>
        </p:nvSpPr>
        <p:spPr>
          <a:xfrm>
            <a:off x="6294339" y="3652111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E14516AE-6FC6-4E4A-9B84-4FB59581A46E}"/>
              </a:ext>
            </a:extLst>
          </p:cNvPr>
          <p:cNvSpPr/>
          <p:nvPr/>
        </p:nvSpPr>
        <p:spPr>
          <a:xfrm>
            <a:off x="5853806" y="3652111"/>
            <a:ext cx="444263" cy="525638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</a:t>
            </a:r>
            <a:endParaRPr lang="en-US" sz="2400" dirty="0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9F3F909-A801-DB4E-9DD3-54F76A80E9AA}"/>
              </a:ext>
            </a:extLst>
          </p:cNvPr>
          <p:cNvSpPr/>
          <p:nvPr/>
        </p:nvSpPr>
        <p:spPr>
          <a:xfrm>
            <a:off x="3590200" y="3651976"/>
            <a:ext cx="444263" cy="525638"/>
          </a:xfrm>
          <a:prstGeom prst="cub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</a:t>
            </a:r>
            <a:endParaRPr lang="en-US" sz="2400" dirty="0"/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5AA24CBD-7F67-1D40-A8FB-0160BB0F9D48}"/>
              </a:ext>
            </a:extLst>
          </p:cNvPr>
          <p:cNvSpPr/>
          <p:nvPr/>
        </p:nvSpPr>
        <p:spPr>
          <a:xfrm>
            <a:off x="5409081" y="3652111"/>
            <a:ext cx="444263" cy="525638"/>
          </a:xfrm>
          <a:prstGeom prst="cube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endParaRPr lang="en-US" sz="2400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6BD793C1-BC1F-334A-82F4-9CFB9F20F522}"/>
              </a:ext>
            </a:extLst>
          </p:cNvPr>
          <p:cNvSpPr/>
          <p:nvPr/>
        </p:nvSpPr>
        <p:spPr>
          <a:xfrm>
            <a:off x="4963894" y="3652111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C76245B9-3228-0945-AEDB-7842E54C99EA}"/>
              </a:ext>
            </a:extLst>
          </p:cNvPr>
          <p:cNvSpPr/>
          <p:nvPr/>
        </p:nvSpPr>
        <p:spPr>
          <a:xfrm>
            <a:off x="4053805" y="3652111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438A6F5C-C607-E34B-B111-8EDFA23EEC27}"/>
              </a:ext>
            </a:extLst>
          </p:cNvPr>
          <p:cNvSpPr/>
          <p:nvPr/>
        </p:nvSpPr>
        <p:spPr>
          <a:xfrm>
            <a:off x="6410227" y="2931873"/>
            <a:ext cx="1645920" cy="478908"/>
          </a:xfrm>
          <a:prstGeom prst="wedgeRoundRectCallout">
            <a:avLst>
              <a:gd name="adj1" fmla="val 10328"/>
              <a:gd name="adj2" fmla="val 9587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ID: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</a:p>
          <a:p>
            <a:pPr algn="ctr"/>
            <a:r>
              <a:rPr lang="en-US" altLang="zh-CN" sz="1200" dirty="0"/>
              <a:t>{</a:t>
            </a:r>
            <a:r>
              <a:rPr lang="en-US" altLang="zh-CN" sz="1200" dirty="0" err="1"/>
              <a:t>SrcIP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XXX,</a:t>
            </a:r>
            <a:r>
              <a:rPr lang="zh-CN" altLang="en-US" sz="1200" dirty="0"/>
              <a:t> </a:t>
            </a:r>
            <a:r>
              <a:rPr lang="en-US" altLang="zh-CN" sz="1200" dirty="0" err="1"/>
              <a:t>DstIP</a:t>
            </a:r>
            <a:r>
              <a:rPr lang="en-US" altLang="zh-CN" sz="1200" dirty="0"/>
              <a:t>:</a:t>
            </a:r>
            <a:r>
              <a:rPr lang="zh-CN" altLang="en-US" sz="1200" dirty="0"/>
              <a:t> </a:t>
            </a:r>
            <a:r>
              <a:rPr lang="en-US" altLang="zh-CN" sz="1200" dirty="0"/>
              <a:t>YYY}</a:t>
            </a:r>
          </a:p>
        </p:txBody>
      </p:sp>
      <p:sp>
        <p:nvSpPr>
          <p:cNvPr id="26" name="Cloud Callout 25">
            <a:extLst>
              <a:ext uri="{FF2B5EF4-FFF2-40B4-BE49-F238E27FC236}">
                <a16:creationId xmlns:a16="http://schemas.microsoft.com/office/drawing/2014/main" id="{84171B0F-5A89-4C46-B421-65C5AA531DBB}"/>
              </a:ext>
            </a:extLst>
          </p:cNvPr>
          <p:cNvSpPr/>
          <p:nvPr/>
        </p:nvSpPr>
        <p:spPr>
          <a:xfrm>
            <a:off x="3272889" y="4438422"/>
            <a:ext cx="2563822" cy="1093086"/>
          </a:xfrm>
          <a:prstGeom prst="cloudCallout">
            <a:avLst>
              <a:gd name="adj1" fmla="val -35829"/>
              <a:gd name="adj2" fmla="val -6586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am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waiting?</a:t>
            </a:r>
            <a:endParaRPr lang="en-US" sz="2400" dirty="0"/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A43E59-7457-FF48-9647-3BEB8B685C21}"/>
              </a:ext>
            </a:extLst>
          </p:cNvPr>
          <p:cNvSpPr/>
          <p:nvPr/>
        </p:nvSpPr>
        <p:spPr>
          <a:xfrm>
            <a:off x="4519169" y="3653551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30" name="Cloud Callout 29">
            <a:extLst>
              <a:ext uri="{FF2B5EF4-FFF2-40B4-BE49-F238E27FC236}">
                <a16:creationId xmlns:a16="http://schemas.microsoft.com/office/drawing/2014/main" id="{237E7A66-B975-194E-AC38-252AD3D1CA43}"/>
              </a:ext>
            </a:extLst>
          </p:cNvPr>
          <p:cNvSpPr/>
          <p:nvPr/>
        </p:nvSpPr>
        <p:spPr>
          <a:xfrm>
            <a:off x="6402183" y="5005430"/>
            <a:ext cx="2563822" cy="1093086"/>
          </a:xfrm>
          <a:prstGeom prst="cloudCallout">
            <a:avLst>
              <a:gd name="adj1" fmla="val 66841"/>
              <a:gd name="adj2" fmla="val -2059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It’s</a:t>
            </a:r>
            <a:r>
              <a:rPr lang="zh-CN" altLang="en-US" sz="2400" dirty="0"/>
              <a:t> </a:t>
            </a:r>
            <a:r>
              <a:rPr lang="en-US" altLang="zh-CN" sz="2400" dirty="0"/>
              <a:t>because</a:t>
            </a:r>
            <a:r>
              <a:rPr lang="zh-CN" altLang="en-US" sz="2400" dirty="0"/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flow</a:t>
            </a:r>
            <a:r>
              <a:rPr lang="zh-CN" altLang="en-US" sz="2400" b="1" dirty="0">
                <a:solidFill>
                  <a:schemeClr val="accent2"/>
                </a:solidFill>
              </a:rPr>
              <a:t> </a:t>
            </a:r>
            <a:r>
              <a:rPr lang="en-US" altLang="zh-CN" sz="2400" b="1" dirty="0">
                <a:solidFill>
                  <a:schemeClr val="accent2"/>
                </a:solidFill>
              </a:rPr>
              <a:t>B</a:t>
            </a:r>
            <a:r>
              <a:rPr lang="en-US" altLang="zh-CN" sz="2400" dirty="0"/>
              <a:t>!</a:t>
            </a:r>
            <a:endParaRPr lang="en-US" sz="2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329FA-42B5-8E46-B084-97EBD7D81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5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5" grpId="1" animBg="1"/>
      <p:bldP spid="26" grpId="0" animBg="1"/>
      <p:bldP spid="31" grpId="0" animBg="1"/>
      <p:bldP spid="3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677EC8DD-A970-4A48-853E-BB79E2AF64BA}"/>
              </a:ext>
            </a:extLst>
          </p:cNvPr>
          <p:cNvGraphicFramePr>
            <a:graphicFrameLocks noGrp="1"/>
          </p:cNvGraphicFramePr>
          <p:nvPr/>
        </p:nvGraphicFramePr>
        <p:xfrm>
          <a:off x="4618656" y="4338072"/>
          <a:ext cx="1760002" cy="20958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0001">
                  <a:extLst>
                    <a:ext uri="{9D8B030D-6E8A-4147-A177-3AD203B41FA5}">
                      <a16:colId xmlns:a16="http://schemas.microsoft.com/office/drawing/2014/main" val="3289167764"/>
                    </a:ext>
                  </a:extLst>
                </a:gridCol>
                <a:gridCol w="880001">
                  <a:extLst>
                    <a:ext uri="{9D8B030D-6E8A-4147-A177-3AD203B41FA5}">
                      <a16:colId xmlns:a16="http://schemas.microsoft.com/office/drawing/2014/main" val="337212777"/>
                    </a:ext>
                  </a:extLst>
                </a:gridCol>
              </a:tblGrid>
              <a:tr h="39878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76888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10303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8824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59011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D46467B-7B4A-9444-A06C-02033240B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strawman</a:t>
            </a:r>
            <a:r>
              <a:rPr lang="zh-CN" altLang="en-US" dirty="0"/>
              <a:t> </a:t>
            </a:r>
            <a:r>
              <a:rPr lang="en-US" altLang="zh-CN" dirty="0"/>
              <a:t>solution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7505-DEB2-C144-8735-1693A6E84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655395"/>
          </a:xfrm>
        </p:spPr>
        <p:txBody>
          <a:bodyPr>
            <a:normAutofit/>
          </a:bodyPr>
          <a:lstStyle/>
          <a:p>
            <a:r>
              <a:rPr lang="en-US" altLang="zh-CN" dirty="0"/>
              <a:t>Maintain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“flow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queue”</a:t>
            </a:r>
            <a:r>
              <a:rPr lang="zh-CN" altLang="en-US" dirty="0"/>
              <a:t> </a:t>
            </a:r>
            <a:r>
              <a:rPr lang="en-US" altLang="zh-CN" dirty="0"/>
              <a:t>table</a:t>
            </a:r>
          </a:p>
          <a:p>
            <a:r>
              <a:rPr lang="en-US" altLang="zh-CN" dirty="0"/>
              <a:t>Increment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arrives</a:t>
            </a:r>
          </a:p>
          <a:p>
            <a:r>
              <a:rPr lang="en-US" altLang="zh-CN" b="1" dirty="0"/>
              <a:t>Subtracts</a:t>
            </a:r>
            <a:r>
              <a:rPr lang="zh-CN" altLang="en-US" b="1" dirty="0"/>
              <a:t> </a:t>
            </a:r>
            <a:r>
              <a:rPr lang="en-US" altLang="zh-CN" b="1" dirty="0"/>
              <a:t>when</a:t>
            </a:r>
            <a:r>
              <a:rPr lang="zh-CN" altLang="en-US" b="1" dirty="0"/>
              <a:t> </a:t>
            </a:r>
            <a:r>
              <a:rPr lang="en-US" altLang="zh-CN" b="1" dirty="0"/>
              <a:t>packet</a:t>
            </a:r>
            <a:r>
              <a:rPr lang="zh-CN" altLang="en-US" b="1" dirty="0"/>
              <a:t> </a:t>
            </a:r>
            <a:r>
              <a:rPr lang="en-US" altLang="zh-CN" b="1" dirty="0"/>
              <a:t>exits</a:t>
            </a:r>
            <a:endParaRPr lang="en-US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AC2C2A-ED13-6044-A8F1-C979B15D4DE8}"/>
              </a:ext>
            </a:extLst>
          </p:cNvPr>
          <p:cNvSpPr/>
          <p:nvPr/>
        </p:nvSpPr>
        <p:spPr>
          <a:xfrm>
            <a:off x="4863020" y="4871617"/>
            <a:ext cx="359184" cy="3124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A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CFC846-ECEA-1D46-ACB5-06694601A2B0}"/>
              </a:ext>
            </a:extLst>
          </p:cNvPr>
          <p:cNvSpPr txBox="1"/>
          <p:nvPr/>
        </p:nvSpPr>
        <p:spPr>
          <a:xfrm>
            <a:off x="5744816" y="4794126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16F8C2-5C27-354C-B165-5EA8D245084D}"/>
              </a:ext>
            </a:extLst>
          </p:cNvPr>
          <p:cNvSpPr/>
          <p:nvPr/>
        </p:nvSpPr>
        <p:spPr>
          <a:xfrm>
            <a:off x="4863020" y="5421950"/>
            <a:ext cx="385240" cy="3681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B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1C3F7B-2440-D841-8F52-33C47F218B45}"/>
              </a:ext>
            </a:extLst>
          </p:cNvPr>
          <p:cNvSpPr txBox="1"/>
          <p:nvPr/>
        </p:nvSpPr>
        <p:spPr>
          <a:xfrm>
            <a:off x="5750343" y="5359166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997F39-BA25-7D40-81AE-64C36CC2E755}"/>
              </a:ext>
            </a:extLst>
          </p:cNvPr>
          <p:cNvSpPr/>
          <p:nvPr/>
        </p:nvSpPr>
        <p:spPr>
          <a:xfrm>
            <a:off x="4856861" y="5987936"/>
            <a:ext cx="365344" cy="35540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zh-CN" sz="2800" dirty="0"/>
              <a:t>C</a:t>
            </a:r>
            <a:endParaRPr lang="en-US" sz="28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8A3097-1053-0B4A-B767-30696C9F3DF0}"/>
              </a:ext>
            </a:extLst>
          </p:cNvPr>
          <p:cNvSpPr txBox="1"/>
          <p:nvPr/>
        </p:nvSpPr>
        <p:spPr>
          <a:xfrm>
            <a:off x="5740759" y="5910719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0B3487-DD0D-C842-B899-C072EA39CC0D}"/>
              </a:ext>
            </a:extLst>
          </p:cNvPr>
          <p:cNvGrpSpPr/>
          <p:nvPr/>
        </p:nvGrpSpPr>
        <p:grpSpPr>
          <a:xfrm>
            <a:off x="3139286" y="3284675"/>
            <a:ext cx="6000741" cy="1274364"/>
            <a:chOff x="209864" y="1690688"/>
            <a:chExt cx="6000741" cy="127436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B694249-EDA7-3B42-8DE6-A36D767A7B6E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2AA55295-0F0D-6749-B44A-D64C8F963A21}"/>
                </a:ext>
              </a:extLst>
            </p:cNvPr>
            <p:cNvSpPr/>
            <p:nvPr/>
          </p:nvSpPr>
          <p:spPr>
            <a:xfrm>
              <a:off x="4855734" y="1690688"/>
              <a:ext cx="1354871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Egress</a:t>
              </a:r>
              <a:endParaRPr lang="en-US" sz="2400" dirty="0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CFD8CB6-0550-7C47-88E4-7F0DAD78755B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0A0A2E27-0E54-C240-880F-67E84D6C9E3D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3746B0E-8444-A245-AFCA-B97591CED224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DE424063-8CED-C34F-8451-7E644E6701F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Cube 37">
            <a:extLst>
              <a:ext uri="{FF2B5EF4-FFF2-40B4-BE49-F238E27FC236}">
                <a16:creationId xmlns:a16="http://schemas.microsoft.com/office/drawing/2014/main" id="{B6B7F969-C2FC-D043-895F-3F2AE3A26FBC}"/>
              </a:ext>
            </a:extLst>
          </p:cNvPr>
          <p:cNvSpPr/>
          <p:nvPr/>
        </p:nvSpPr>
        <p:spPr>
          <a:xfrm>
            <a:off x="7138729" y="3641246"/>
            <a:ext cx="444263" cy="525638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endParaRPr lang="en-US" sz="2400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7700663E-C46D-4049-98C6-6E0101EA27F6}"/>
              </a:ext>
            </a:extLst>
          </p:cNvPr>
          <p:cNvSpPr/>
          <p:nvPr/>
        </p:nvSpPr>
        <p:spPr>
          <a:xfrm>
            <a:off x="6650577" y="3641246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FC4EC5C6-ACC9-2C4A-A8CA-9FF6C4889758}"/>
              </a:ext>
            </a:extLst>
          </p:cNvPr>
          <p:cNvSpPr/>
          <p:nvPr/>
        </p:nvSpPr>
        <p:spPr>
          <a:xfrm>
            <a:off x="6210044" y="3641246"/>
            <a:ext cx="444263" cy="525638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AEC87E1-DCD0-B043-BACF-9B37A20465B7}"/>
              </a:ext>
            </a:extLst>
          </p:cNvPr>
          <p:cNvSpPr txBox="1"/>
          <p:nvPr/>
        </p:nvSpPr>
        <p:spPr>
          <a:xfrm>
            <a:off x="5747923" y="4797248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0</a:t>
            </a:r>
            <a:endParaRPr lang="en-US" sz="2800" dirty="0"/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94D32547-6BC0-324E-9E7F-CB6645A8019B}"/>
              </a:ext>
            </a:extLst>
          </p:cNvPr>
          <p:cNvSpPr/>
          <p:nvPr/>
        </p:nvSpPr>
        <p:spPr>
          <a:xfrm>
            <a:off x="6197692" y="3637449"/>
            <a:ext cx="444263" cy="525638"/>
          </a:xfrm>
          <a:prstGeom prst="cube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C</a:t>
            </a:r>
            <a:endParaRPr lang="en-US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B736791-D273-FA44-8643-A99C8022EC83}"/>
              </a:ext>
            </a:extLst>
          </p:cNvPr>
          <p:cNvSpPr txBox="1"/>
          <p:nvPr/>
        </p:nvSpPr>
        <p:spPr>
          <a:xfrm>
            <a:off x="5736147" y="5910719"/>
            <a:ext cx="427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2</a:t>
            </a:r>
            <a:endParaRPr lang="en-US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A96AF7B-05B2-4642-AB1D-E9E842581179}"/>
              </a:ext>
            </a:extLst>
          </p:cNvPr>
          <p:cNvGrpSpPr/>
          <p:nvPr/>
        </p:nvGrpSpPr>
        <p:grpSpPr>
          <a:xfrm>
            <a:off x="2806527" y="4349759"/>
            <a:ext cx="1745564" cy="1998171"/>
            <a:chOff x="2806527" y="4349759"/>
            <a:chExt cx="1745564" cy="1998171"/>
          </a:xfrm>
        </p:grpSpPr>
        <p:sp>
          <p:nvSpPr>
            <p:cNvPr id="44" name="Bent Arrow 43">
              <a:extLst>
                <a:ext uri="{FF2B5EF4-FFF2-40B4-BE49-F238E27FC236}">
                  <a16:creationId xmlns:a16="http://schemas.microsoft.com/office/drawing/2014/main" id="{CE1ABB6C-9A8F-0544-8244-839AB3016207}"/>
                </a:ext>
              </a:extLst>
            </p:cNvPr>
            <p:cNvSpPr/>
            <p:nvPr/>
          </p:nvSpPr>
          <p:spPr>
            <a:xfrm flipV="1">
              <a:off x="3139165" y="4349759"/>
              <a:ext cx="1412926" cy="1281762"/>
            </a:xfrm>
            <a:prstGeom prst="bentArrow">
              <a:avLst>
                <a:gd name="adj1" fmla="val 14408"/>
                <a:gd name="adj2" fmla="val 17093"/>
                <a:gd name="adj3" fmla="val 25000"/>
                <a:gd name="adj4" fmla="val 43750"/>
              </a:avLst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8B6A30-B8B9-D04A-8377-F013B17FFBE1}"/>
                </a:ext>
              </a:extLst>
            </p:cNvPr>
            <p:cNvSpPr txBox="1"/>
            <p:nvPr/>
          </p:nvSpPr>
          <p:spPr>
            <a:xfrm>
              <a:off x="2806527" y="5516933"/>
              <a:ext cx="16849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Memory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</a:rPr>
                <a:t>access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609D58E-C9E1-AD45-A0D8-34CC5456DB2D}"/>
              </a:ext>
            </a:extLst>
          </p:cNvPr>
          <p:cNvGrpSpPr/>
          <p:nvPr/>
        </p:nvGrpSpPr>
        <p:grpSpPr>
          <a:xfrm>
            <a:off x="6429457" y="4362696"/>
            <a:ext cx="1820266" cy="1993616"/>
            <a:chOff x="6429457" y="4362696"/>
            <a:chExt cx="1820266" cy="1993616"/>
          </a:xfrm>
        </p:grpSpPr>
        <p:sp>
          <p:nvSpPr>
            <p:cNvPr id="46" name="Bent Arrow 45">
              <a:extLst>
                <a:ext uri="{FF2B5EF4-FFF2-40B4-BE49-F238E27FC236}">
                  <a16:creationId xmlns:a16="http://schemas.microsoft.com/office/drawing/2014/main" id="{477D4E80-1D06-6F49-9366-6926899140C2}"/>
                </a:ext>
              </a:extLst>
            </p:cNvPr>
            <p:cNvSpPr/>
            <p:nvPr/>
          </p:nvSpPr>
          <p:spPr>
            <a:xfrm flipH="1" flipV="1">
              <a:off x="6429457" y="4362696"/>
              <a:ext cx="1331692" cy="1281762"/>
            </a:xfrm>
            <a:prstGeom prst="bentArrow">
              <a:avLst>
                <a:gd name="adj1" fmla="val 14408"/>
                <a:gd name="adj2" fmla="val 17093"/>
                <a:gd name="adj3" fmla="val 25000"/>
                <a:gd name="adj4" fmla="val 43750"/>
              </a:avLst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C0CBD13-A034-4B4A-9225-626471A8B747}"/>
                </a:ext>
              </a:extLst>
            </p:cNvPr>
            <p:cNvSpPr txBox="1"/>
            <p:nvPr/>
          </p:nvSpPr>
          <p:spPr>
            <a:xfrm>
              <a:off x="6535188" y="5525315"/>
              <a:ext cx="17145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Memory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</a:rPr>
                <a:t>access</a:t>
              </a:r>
            </a:p>
          </p:txBody>
        </p:sp>
      </p:grpSp>
      <p:sp>
        <p:nvSpPr>
          <p:cNvPr id="6" name="Explosion 2 5">
            <a:extLst>
              <a:ext uri="{FF2B5EF4-FFF2-40B4-BE49-F238E27FC236}">
                <a16:creationId xmlns:a16="http://schemas.microsoft.com/office/drawing/2014/main" id="{A6EC640A-D0BC-5E46-8C5C-816DB2F73AFA}"/>
              </a:ext>
            </a:extLst>
          </p:cNvPr>
          <p:cNvSpPr/>
          <p:nvPr/>
        </p:nvSpPr>
        <p:spPr>
          <a:xfrm rot="20662252">
            <a:off x="4313701" y="5069501"/>
            <a:ext cx="461983" cy="652244"/>
          </a:xfrm>
          <a:prstGeom prst="irregularSeal2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1 6">
            <a:extLst>
              <a:ext uri="{FF2B5EF4-FFF2-40B4-BE49-F238E27FC236}">
                <a16:creationId xmlns:a16="http://schemas.microsoft.com/office/drawing/2014/main" id="{96815E68-4C3B-904B-9891-2A3122A9819F}"/>
              </a:ext>
            </a:extLst>
          </p:cNvPr>
          <p:cNvSpPr/>
          <p:nvPr/>
        </p:nvSpPr>
        <p:spPr>
          <a:xfrm>
            <a:off x="6300951" y="5129363"/>
            <a:ext cx="366876" cy="645836"/>
          </a:xfrm>
          <a:prstGeom prst="irregularSeal1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9BCE14-B7DF-254E-919E-096F9814D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03841 0 " pathEditMode="relative" ptsTypes="AA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03841 0 " pathEditMode="relative" ptsTypes="AA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4" grpId="1"/>
      <p:bldP spid="25" grpId="0" animBg="1"/>
      <p:bldP spid="26" grpId="0"/>
      <p:bldP spid="27" grpId="0" animBg="1"/>
      <p:bldP spid="28" grpId="0"/>
      <p:bldP spid="28" grpId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/>
      <p:bldP spid="42" grpId="0" animBg="1"/>
      <p:bldP spid="43" grpId="0"/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C9CEF6B-5365-5699-66BA-F7D22A905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754809" y="2471738"/>
            <a:ext cx="11575317" cy="66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E83DC85-DAC3-0CE6-4159-B2A81EC5332D}"/>
              </a:ext>
            </a:extLst>
          </p:cNvPr>
          <p:cNvGrpSpPr/>
          <p:nvPr/>
        </p:nvGrpSpPr>
        <p:grpSpPr>
          <a:xfrm>
            <a:off x="2344130" y="4552680"/>
            <a:ext cx="1514636" cy="620957"/>
            <a:chOff x="2344130" y="2686331"/>
            <a:chExt cx="1514636" cy="620957"/>
          </a:xfrm>
        </p:grpSpPr>
        <p:sp>
          <p:nvSpPr>
            <p:cNvPr id="32" name="Bevel 31">
              <a:extLst>
                <a:ext uri="{FF2B5EF4-FFF2-40B4-BE49-F238E27FC236}">
                  <a16:creationId xmlns:a16="http://schemas.microsoft.com/office/drawing/2014/main" id="{67E54CD4-9E72-A1FF-33AF-5C045CD96921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3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16E2B533-202B-D07A-DC4B-0316AFC5F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8029CF-C25B-4EEF-D9A7-B1AF8D62D65B}"/>
              </a:ext>
            </a:extLst>
          </p:cNvPr>
          <p:cNvGrpSpPr/>
          <p:nvPr/>
        </p:nvGrpSpPr>
        <p:grpSpPr>
          <a:xfrm>
            <a:off x="2344130" y="5831760"/>
            <a:ext cx="1514636" cy="620957"/>
            <a:chOff x="2344130" y="2686331"/>
            <a:chExt cx="1514636" cy="620957"/>
          </a:xfrm>
        </p:grpSpPr>
        <p:sp>
          <p:nvSpPr>
            <p:cNvPr id="35" name="Bevel 34">
              <a:extLst>
                <a:ext uri="{FF2B5EF4-FFF2-40B4-BE49-F238E27FC236}">
                  <a16:creationId xmlns:a16="http://schemas.microsoft.com/office/drawing/2014/main" id="{604010A0-721E-9106-1841-4A7BED107204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6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B0F91BA8-09AD-3348-6ADA-41917F139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476560-BC0A-4807-5EB3-0807262D94A0}"/>
              </a:ext>
            </a:extLst>
          </p:cNvPr>
          <p:cNvGrpSpPr/>
          <p:nvPr/>
        </p:nvGrpSpPr>
        <p:grpSpPr>
          <a:xfrm>
            <a:off x="8465397" y="4565238"/>
            <a:ext cx="1514636" cy="620957"/>
            <a:chOff x="2344130" y="2686331"/>
            <a:chExt cx="1514636" cy="620957"/>
          </a:xfrm>
        </p:grpSpPr>
        <p:sp>
          <p:nvSpPr>
            <p:cNvPr id="38" name="Bevel 37">
              <a:extLst>
                <a:ext uri="{FF2B5EF4-FFF2-40B4-BE49-F238E27FC236}">
                  <a16:creationId xmlns:a16="http://schemas.microsoft.com/office/drawing/2014/main" id="{2F189BFA-BC9D-20A2-0FA3-D1937660AE8A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9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0B67A56A-6A7A-CD27-F2F1-888282176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014DF5-5698-872D-B80F-E43EE1991FB9}"/>
              </a:ext>
            </a:extLst>
          </p:cNvPr>
          <p:cNvGrpSpPr/>
          <p:nvPr/>
        </p:nvGrpSpPr>
        <p:grpSpPr>
          <a:xfrm>
            <a:off x="8465397" y="5844318"/>
            <a:ext cx="1514636" cy="620957"/>
            <a:chOff x="2344130" y="2686331"/>
            <a:chExt cx="1514636" cy="620957"/>
          </a:xfrm>
        </p:grpSpPr>
        <p:sp>
          <p:nvSpPr>
            <p:cNvPr id="41" name="Bevel 40">
              <a:extLst>
                <a:ext uri="{FF2B5EF4-FFF2-40B4-BE49-F238E27FC236}">
                  <a16:creationId xmlns:a16="http://schemas.microsoft.com/office/drawing/2014/main" id="{E58D6C64-9258-E4F4-FE83-2C232000D26B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2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3CA5EC10-D41D-0EE9-E3A3-6988C894D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C13099-5213-9BF9-FC9B-CBCD9B02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Challenge: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partitioned!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3100-706D-85F4-D1E8-AB4D14AD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47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61CE49F-94A2-0067-AF04-1EC4601D4A11}"/>
              </a:ext>
            </a:extLst>
          </p:cNvPr>
          <p:cNvSpPr/>
          <p:nvPr/>
        </p:nvSpPr>
        <p:spPr>
          <a:xfrm>
            <a:off x="1053534" y="4359356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AC41E64-C66E-91CD-772D-F00D7B908302}"/>
              </a:ext>
            </a:extLst>
          </p:cNvPr>
          <p:cNvSpPr/>
          <p:nvPr/>
        </p:nvSpPr>
        <p:spPr>
          <a:xfrm>
            <a:off x="1053534" y="5651957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1EE85A-24CA-2433-19C8-2035AF0CA817}"/>
              </a:ext>
            </a:extLst>
          </p:cNvPr>
          <p:cNvSpPr/>
          <p:nvPr/>
        </p:nvSpPr>
        <p:spPr>
          <a:xfrm>
            <a:off x="10037838" y="4359356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624DB5C-B32F-25B9-A511-6D56B08C6F33}"/>
              </a:ext>
            </a:extLst>
          </p:cNvPr>
          <p:cNvSpPr/>
          <p:nvPr/>
        </p:nvSpPr>
        <p:spPr>
          <a:xfrm>
            <a:off x="10037838" y="5651957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0368A-5AA0-255F-3829-94B4678A2069}"/>
              </a:ext>
            </a:extLst>
          </p:cNvPr>
          <p:cNvSpPr/>
          <p:nvPr/>
        </p:nvSpPr>
        <p:spPr>
          <a:xfrm>
            <a:off x="5519563" y="4498631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BA45B1-E91D-85AC-D066-EC9A2EA5CA1D}"/>
              </a:ext>
            </a:extLst>
          </p:cNvPr>
          <p:cNvGrpSpPr/>
          <p:nvPr/>
        </p:nvGrpSpPr>
        <p:grpSpPr>
          <a:xfrm>
            <a:off x="3962725" y="4210379"/>
            <a:ext cx="1442445" cy="2589525"/>
            <a:chOff x="3492709" y="1810610"/>
            <a:chExt cx="1843790" cy="3446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AA857BF-366A-0FF8-1ED8-60CB7A2B7386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2B8FC764-6814-59B1-6147-6302F901778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C6021464-5DD8-FBC4-9393-C38D874A7E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56004-F042-7924-6954-3CC563E446EF}"/>
              </a:ext>
            </a:extLst>
          </p:cNvPr>
          <p:cNvSpPr/>
          <p:nvPr/>
        </p:nvSpPr>
        <p:spPr>
          <a:xfrm>
            <a:off x="5519563" y="5797465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03722E-83D6-6E09-7507-9469F3BE20DC}"/>
              </a:ext>
            </a:extLst>
          </p:cNvPr>
          <p:cNvGrpSpPr/>
          <p:nvPr/>
        </p:nvGrpSpPr>
        <p:grpSpPr>
          <a:xfrm>
            <a:off x="2433542" y="3391482"/>
            <a:ext cx="7428785" cy="1165038"/>
            <a:chOff x="2433542" y="3269562"/>
            <a:chExt cx="7428785" cy="1165038"/>
          </a:xfrm>
        </p:grpSpPr>
        <p:sp>
          <p:nvSpPr>
            <p:cNvPr id="46" name="Can 45">
              <a:extLst>
                <a:ext uri="{FF2B5EF4-FFF2-40B4-BE49-F238E27FC236}">
                  <a16:creationId xmlns:a16="http://schemas.microsoft.com/office/drawing/2014/main" id="{CC7D38B8-886A-B778-6802-07806419E80B}"/>
                </a:ext>
              </a:extLst>
            </p:cNvPr>
            <p:cNvSpPr/>
            <p:nvPr/>
          </p:nvSpPr>
          <p:spPr>
            <a:xfrm>
              <a:off x="2433542" y="3269562"/>
              <a:ext cx="1335812" cy="620957"/>
            </a:xfrm>
            <a:prstGeom prst="can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Memory</a:t>
              </a:r>
              <a:endParaRPr lang="en-US" sz="2400" dirty="0"/>
            </a:p>
          </p:txBody>
        </p:sp>
        <p:sp>
          <p:nvSpPr>
            <p:cNvPr id="47" name="Left-Right Arrow 46">
              <a:extLst>
                <a:ext uri="{FF2B5EF4-FFF2-40B4-BE49-F238E27FC236}">
                  <a16:creationId xmlns:a16="http://schemas.microsoft.com/office/drawing/2014/main" id="{D665CDAC-541F-1024-382E-66670962C7A4}"/>
                </a:ext>
              </a:extLst>
            </p:cNvPr>
            <p:cNvSpPr/>
            <p:nvPr/>
          </p:nvSpPr>
          <p:spPr>
            <a:xfrm rot="16200000">
              <a:off x="2853956" y="4031696"/>
              <a:ext cx="521021" cy="242667"/>
            </a:xfrm>
            <a:prstGeom prst="leftRight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Can 47">
              <a:extLst>
                <a:ext uri="{FF2B5EF4-FFF2-40B4-BE49-F238E27FC236}">
                  <a16:creationId xmlns:a16="http://schemas.microsoft.com/office/drawing/2014/main" id="{07E26265-D0AF-EC5E-819E-71EC07B28ECA}"/>
                </a:ext>
              </a:extLst>
            </p:cNvPr>
            <p:cNvSpPr/>
            <p:nvPr/>
          </p:nvSpPr>
          <p:spPr>
            <a:xfrm>
              <a:off x="8526515" y="3290622"/>
              <a:ext cx="1335812" cy="620957"/>
            </a:xfrm>
            <a:prstGeom prst="can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Memory</a:t>
              </a:r>
              <a:endParaRPr lang="en-US" sz="2400" dirty="0"/>
            </a:p>
          </p:txBody>
        </p:sp>
        <p:sp>
          <p:nvSpPr>
            <p:cNvPr id="49" name="Left-Right Arrow 48">
              <a:extLst>
                <a:ext uri="{FF2B5EF4-FFF2-40B4-BE49-F238E27FC236}">
                  <a16:creationId xmlns:a16="http://schemas.microsoft.com/office/drawing/2014/main" id="{441C7B75-15EE-3572-AD0A-12E66A441A7C}"/>
                </a:ext>
              </a:extLst>
            </p:cNvPr>
            <p:cNvSpPr/>
            <p:nvPr/>
          </p:nvSpPr>
          <p:spPr>
            <a:xfrm rot="16200000">
              <a:off x="8946929" y="4052756"/>
              <a:ext cx="521021" cy="242667"/>
            </a:xfrm>
            <a:prstGeom prst="leftRightArrow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an 2">
            <a:extLst>
              <a:ext uri="{FF2B5EF4-FFF2-40B4-BE49-F238E27FC236}">
                <a16:creationId xmlns:a16="http://schemas.microsoft.com/office/drawing/2014/main" id="{7359867B-1175-4597-EDC5-81987000E958}"/>
              </a:ext>
            </a:extLst>
          </p:cNvPr>
          <p:cNvSpPr/>
          <p:nvPr/>
        </p:nvSpPr>
        <p:spPr>
          <a:xfrm>
            <a:off x="4912764" y="3391482"/>
            <a:ext cx="2366472" cy="620957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Shared</a:t>
            </a:r>
            <a:r>
              <a:rPr lang="zh-CN" altLang="en-US" sz="2400" dirty="0"/>
              <a:t> </a:t>
            </a:r>
            <a:r>
              <a:rPr lang="en-US" altLang="zh-CN" sz="2400" dirty="0"/>
              <a:t>Memory</a:t>
            </a:r>
            <a:endParaRPr lang="en-US" sz="2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30ABFA7-61BA-27A4-2371-8B67D8B820A0}"/>
              </a:ext>
            </a:extLst>
          </p:cNvPr>
          <p:cNvGrpSpPr/>
          <p:nvPr/>
        </p:nvGrpSpPr>
        <p:grpSpPr>
          <a:xfrm>
            <a:off x="3224533" y="3533695"/>
            <a:ext cx="5715467" cy="782620"/>
            <a:chOff x="3224533" y="3411775"/>
            <a:chExt cx="5715467" cy="782620"/>
          </a:xfrm>
        </p:grpSpPr>
        <p:sp>
          <p:nvSpPr>
            <p:cNvPr id="11" name="Left-Right Arrow 10">
              <a:extLst>
                <a:ext uri="{FF2B5EF4-FFF2-40B4-BE49-F238E27FC236}">
                  <a16:creationId xmlns:a16="http://schemas.microsoft.com/office/drawing/2014/main" id="{ED87C437-3C93-C13D-39D3-CAA905AA2468}"/>
                </a:ext>
              </a:extLst>
            </p:cNvPr>
            <p:cNvSpPr/>
            <p:nvPr/>
          </p:nvSpPr>
          <p:spPr>
            <a:xfrm rot="20400000">
              <a:off x="3224533" y="3928050"/>
              <a:ext cx="1798708" cy="242667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-Right Arrow 18">
              <a:extLst>
                <a:ext uri="{FF2B5EF4-FFF2-40B4-BE49-F238E27FC236}">
                  <a16:creationId xmlns:a16="http://schemas.microsoft.com/office/drawing/2014/main" id="{C65D3BCC-27DC-3C03-AF3A-639EF40B9F82}"/>
                </a:ext>
              </a:extLst>
            </p:cNvPr>
            <p:cNvSpPr/>
            <p:nvPr/>
          </p:nvSpPr>
          <p:spPr>
            <a:xfrm rot="1200000">
              <a:off x="7141292" y="3951728"/>
              <a:ext cx="1798708" cy="242667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Explosion 2 20">
              <a:extLst>
                <a:ext uri="{FF2B5EF4-FFF2-40B4-BE49-F238E27FC236}">
                  <a16:creationId xmlns:a16="http://schemas.microsoft.com/office/drawing/2014/main" id="{063A8FD2-02CC-B6BD-6D70-A92C09187E06}"/>
                </a:ext>
              </a:extLst>
            </p:cNvPr>
            <p:cNvSpPr/>
            <p:nvPr/>
          </p:nvSpPr>
          <p:spPr>
            <a:xfrm rot="20662252">
              <a:off x="4637486" y="3413301"/>
              <a:ext cx="461983" cy="652244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Explosion 2 21">
              <a:extLst>
                <a:ext uri="{FF2B5EF4-FFF2-40B4-BE49-F238E27FC236}">
                  <a16:creationId xmlns:a16="http://schemas.microsoft.com/office/drawing/2014/main" id="{383099B4-98BB-4190-C01A-D22EF79608F1}"/>
                </a:ext>
              </a:extLst>
            </p:cNvPr>
            <p:cNvSpPr/>
            <p:nvPr/>
          </p:nvSpPr>
          <p:spPr>
            <a:xfrm rot="20662252">
              <a:off x="7074507" y="3411775"/>
              <a:ext cx="461983" cy="652244"/>
            </a:xfrm>
            <a:prstGeom prst="irregularSeal2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415242-A7BC-A9AE-01B3-EDA9A4DA9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4025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400</a:t>
            </a:r>
            <a:r>
              <a:rPr lang="zh-CN" altLang="en-US" dirty="0"/>
              <a:t> </a:t>
            </a:r>
            <a:r>
              <a:rPr lang="en-US" altLang="zh-CN" dirty="0"/>
              <a:t>Gbps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per</a:t>
            </a:r>
            <a:r>
              <a:rPr lang="zh-CN" altLang="en-US" dirty="0"/>
              <a:t> </a:t>
            </a:r>
            <a:r>
              <a:rPr lang="en-US" altLang="zh-CN" dirty="0"/>
              <a:t>1.67</a:t>
            </a:r>
            <a:r>
              <a:rPr lang="zh-CN" altLang="en-US" dirty="0"/>
              <a:t> </a:t>
            </a:r>
            <a:r>
              <a:rPr lang="en-US" altLang="zh-CN" dirty="0"/>
              <a:t>nanoseconds</a:t>
            </a:r>
          </a:p>
          <a:p>
            <a:r>
              <a:rPr lang="en-US" altLang="zh-CN" dirty="0"/>
              <a:t>Concurrent</a:t>
            </a:r>
            <a:r>
              <a:rPr lang="zh-CN" altLang="en-US" dirty="0"/>
              <a:t> </a:t>
            </a:r>
            <a:r>
              <a:rPr lang="en-US" altLang="zh-CN" dirty="0"/>
              <a:t>access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hard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implement,</a:t>
            </a:r>
            <a:r>
              <a:rPr lang="zh-CN" altLang="en-US" dirty="0"/>
              <a:t> </a:t>
            </a:r>
            <a:r>
              <a:rPr lang="en-US" altLang="zh-CN" dirty="0"/>
              <a:t>must</a:t>
            </a:r>
            <a:r>
              <a:rPr lang="zh-CN" altLang="en-US" dirty="0"/>
              <a:t> </a:t>
            </a:r>
            <a:r>
              <a:rPr lang="en-US" altLang="zh-CN" dirty="0"/>
              <a:t>prevent</a:t>
            </a:r>
            <a:r>
              <a:rPr lang="zh-CN" altLang="en-US" dirty="0"/>
              <a:t> </a:t>
            </a:r>
            <a:r>
              <a:rPr lang="en-US" altLang="zh-CN" dirty="0"/>
              <a:t>hazard</a:t>
            </a:r>
          </a:p>
          <a:p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b="1" dirty="0"/>
              <a:t>partitioned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queuing</a:t>
            </a:r>
          </a:p>
        </p:txBody>
      </p:sp>
    </p:spTree>
    <p:extLst>
      <p:ext uri="{BB962C8B-B14F-4D97-AF65-F5344CB8AC3E}">
        <p14:creationId xmlns:p14="http://schemas.microsoft.com/office/powerpoint/2010/main" val="2588447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2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7B818376-4307-5942-8B08-1C19A4D9FAE4}"/>
              </a:ext>
            </a:extLst>
          </p:cNvPr>
          <p:cNvGraphicFramePr>
            <a:graphicFrameLocks noGrp="1"/>
          </p:cNvGraphicFramePr>
          <p:nvPr/>
        </p:nvGraphicFramePr>
        <p:xfrm>
          <a:off x="1012935" y="4363282"/>
          <a:ext cx="3261875" cy="24284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52375">
                  <a:extLst>
                    <a:ext uri="{9D8B030D-6E8A-4147-A177-3AD203B41FA5}">
                      <a16:colId xmlns:a16="http://schemas.microsoft.com/office/drawing/2014/main" val="445816923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65671188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2892171753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3568334401"/>
                    </a:ext>
                  </a:extLst>
                </a:gridCol>
                <a:gridCol w="652375">
                  <a:extLst>
                    <a:ext uri="{9D8B030D-6E8A-4147-A177-3AD203B41FA5}">
                      <a16:colId xmlns:a16="http://schemas.microsoft.com/office/drawing/2014/main" val="1306189522"/>
                    </a:ext>
                  </a:extLst>
                </a:gridCol>
              </a:tblGrid>
              <a:tr h="575987"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S1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S2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S3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S4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r>
                        <a:rPr lang="en-US" altLang="zh-Hans" sz="2800" dirty="0"/>
                        <a:t>…</a:t>
                      </a:r>
                      <a:endParaRPr lang="en-US" sz="2800" dirty="0"/>
                    </a:p>
                  </a:txBody>
                  <a:tcPr marL="143997" marR="143997" marT="71998" marB="71998"/>
                </a:tc>
                <a:extLst>
                  <a:ext uri="{0D108BD9-81ED-4DB2-BD59-A6C34878D82A}">
                    <a16:rowId xmlns:a16="http://schemas.microsoft.com/office/drawing/2014/main" val="2850290950"/>
                  </a:ext>
                </a:extLst>
              </a:tr>
              <a:tr h="1852458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143997" marR="143997" marT="71998" marB="71998"/>
                </a:tc>
                <a:extLst>
                  <a:ext uri="{0D108BD9-81ED-4DB2-BD59-A6C34878D82A}">
                    <a16:rowId xmlns:a16="http://schemas.microsoft.com/office/drawing/2014/main" val="2391628074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BF75D183-0F7E-E648-B07F-7429F19AB0AE}"/>
              </a:ext>
            </a:extLst>
          </p:cNvPr>
          <p:cNvGrpSpPr/>
          <p:nvPr/>
        </p:nvGrpSpPr>
        <p:grpSpPr>
          <a:xfrm>
            <a:off x="3964896" y="3899583"/>
            <a:ext cx="1820266" cy="1993616"/>
            <a:chOff x="6429457" y="4362696"/>
            <a:chExt cx="1820266" cy="1993616"/>
          </a:xfrm>
        </p:grpSpPr>
        <p:sp>
          <p:nvSpPr>
            <p:cNvPr id="58" name="Bent Arrow 57">
              <a:extLst>
                <a:ext uri="{FF2B5EF4-FFF2-40B4-BE49-F238E27FC236}">
                  <a16:creationId xmlns:a16="http://schemas.microsoft.com/office/drawing/2014/main" id="{E3D13F0E-6B0D-2A4F-87FA-FB1D8A225961}"/>
                </a:ext>
              </a:extLst>
            </p:cNvPr>
            <p:cNvSpPr/>
            <p:nvPr/>
          </p:nvSpPr>
          <p:spPr>
            <a:xfrm flipH="1" flipV="1">
              <a:off x="6429457" y="4362696"/>
              <a:ext cx="1331692" cy="1281762"/>
            </a:xfrm>
            <a:prstGeom prst="bentArrow">
              <a:avLst>
                <a:gd name="adj1" fmla="val 14408"/>
                <a:gd name="adj2" fmla="val 17093"/>
                <a:gd name="adj3" fmla="val 25000"/>
                <a:gd name="adj4" fmla="val 43750"/>
              </a:avLst>
            </a:prstGeom>
            <a:solidFill>
              <a:srgbClr val="C0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83E993-DF68-6E4A-B40E-225648B09C05}"/>
                </a:ext>
              </a:extLst>
            </p:cNvPr>
            <p:cNvSpPr txBox="1"/>
            <p:nvPr/>
          </p:nvSpPr>
          <p:spPr>
            <a:xfrm>
              <a:off x="6535188" y="5525315"/>
              <a:ext cx="17145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rgbClr val="FF0000"/>
                  </a:solidFill>
                </a:rPr>
                <a:t>Memory</a:t>
              </a:r>
              <a:r>
                <a:rPr lang="zh-CN" altLang="en-US" sz="2400" dirty="0">
                  <a:solidFill>
                    <a:srgbClr val="FF0000"/>
                  </a:solidFill>
                </a:rPr>
                <a:t> </a:t>
              </a:r>
              <a:r>
                <a:rPr lang="en-US" altLang="zh-CN" sz="2400" dirty="0">
                  <a:solidFill>
                    <a:srgbClr val="FF0000"/>
                  </a:solidFill>
                </a:rPr>
                <a:t>access</a:t>
              </a:r>
            </a:p>
          </p:txBody>
        </p:sp>
      </p:grpSp>
      <p:graphicFrame>
        <p:nvGraphicFramePr>
          <p:cNvPr id="125" name="Table 124">
            <a:extLst>
              <a:ext uri="{FF2B5EF4-FFF2-40B4-BE49-F238E27FC236}">
                <a16:creationId xmlns:a16="http://schemas.microsoft.com/office/drawing/2014/main" id="{9A461524-7AFC-FA47-9FC1-8F6315FE7040}"/>
              </a:ext>
            </a:extLst>
          </p:cNvPr>
          <p:cNvGraphicFramePr>
            <a:graphicFrameLocks noGrp="1"/>
          </p:cNvGraphicFramePr>
          <p:nvPr/>
        </p:nvGraphicFramePr>
        <p:xfrm>
          <a:off x="7787257" y="4069171"/>
          <a:ext cx="1760002" cy="266156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80001">
                  <a:extLst>
                    <a:ext uri="{9D8B030D-6E8A-4147-A177-3AD203B41FA5}">
                      <a16:colId xmlns:a16="http://schemas.microsoft.com/office/drawing/2014/main" val="3289167764"/>
                    </a:ext>
                  </a:extLst>
                </a:gridCol>
                <a:gridCol w="880001">
                  <a:extLst>
                    <a:ext uri="{9D8B030D-6E8A-4147-A177-3AD203B41FA5}">
                      <a16:colId xmlns:a16="http://schemas.microsoft.com/office/drawing/2014/main" val="337212777"/>
                    </a:ext>
                  </a:extLst>
                </a:gridCol>
              </a:tblGrid>
              <a:tr h="39878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~Count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76888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1103035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5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18824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590112"/>
                  </a:ext>
                </a:extLst>
              </a:tr>
              <a:tr h="5656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119331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87B41E3-1DB3-5241-98F5-ACAA5D43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Solution: </a:t>
            </a:r>
            <a:r>
              <a:rPr lang="en-US" altLang="zh-CN" dirty="0"/>
              <a:t>s</a:t>
            </a:r>
            <a:r>
              <a:rPr lang="en-US" dirty="0"/>
              <a:t>napshots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1F1A9-DDA1-EA4A-80F6-8768BD3F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2228"/>
            <a:ext cx="10515600" cy="1650158"/>
          </a:xfrm>
        </p:spPr>
        <p:txBody>
          <a:bodyPr/>
          <a:lstStyle/>
          <a:p>
            <a:r>
              <a:rPr lang="en-US" altLang="zh-CN" dirty="0"/>
              <a:t>Slice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periods,</a:t>
            </a:r>
            <a:r>
              <a:rPr lang="zh-CN" altLang="en-US" dirty="0"/>
              <a:t> </a:t>
            </a:r>
            <a:r>
              <a:rPr lang="en-US" altLang="zh-CN" dirty="0"/>
              <a:t>save</a:t>
            </a:r>
            <a:r>
              <a:rPr lang="zh-CN" altLang="en-US" dirty="0"/>
              <a:t> </a:t>
            </a:r>
            <a:r>
              <a:rPr lang="en-US" altLang="zh-CN" dirty="0"/>
              <a:t>“snapshots”</a:t>
            </a:r>
          </a:p>
          <a:p>
            <a:r>
              <a:rPr lang="en-US" altLang="zh-CN" dirty="0"/>
              <a:t>Example: each snapshot</a:t>
            </a:r>
            <a:r>
              <a:rPr lang="zh-CN" altLang="en-US" dirty="0"/>
              <a:t> </a:t>
            </a:r>
            <a:r>
              <a:rPr lang="en-US" altLang="zh-CN" dirty="0"/>
              <a:t>records</a:t>
            </a:r>
            <a:r>
              <a:rPr lang="zh-CN" altLang="en-US" dirty="0"/>
              <a:t> </a:t>
            </a:r>
            <a:r>
              <a:rPr lang="en-US" altLang="zh-CN" dirty="0"/>
              <a:t>T=4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</a:p>
          <a:p>
            <a:r>
              <a:rPr lang="en-US" altLang="zh-CN" dirty="0"/>
              <a:t>Query</a:t>
            </a:r>
            <a:r>
              <a:rPr lang="zh-CN" altLang="en-US" dirty="0"/>
              <a:t> </a:t>
            </a:r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dirty="0"/>
              <a:t>⌊</a:t>
            </a:r>
            <a:r>
              <a:rPr lang="el-GR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Δ</a:t>
            </a:r>
            <a:r>
              <a:rPr lang="en-US" altLang="zh-CN" dirty="0"/>
              <a:t>/T</a:t>
            </a:r>
            <a:r>
              <a:rPr lang="en-US" dirty="0"/>
              <a:t>⌋</a:t>
            </a:r>
            <a:r>
              <a:rPr lang="en-US" altLang="zh-CN" dirty="0"/>
              <a:t>=2</a:t>
            </a:r>
            <a:r>
              <a:rPr lang="zh-CN" altLang="en-US" dirty="0"/>
              <a:t> </a:t>
            </a:r>
            <a:r>
              <a:rPr lang="en-US" altLang="zh-CN" dirty="0"/>
              <a:t>snapshots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9E5576-CE36-5B48-AB7B-86BDE2F6A1C3}"/>
              </a:ext>
            </a:extLst>
          </p:cNvPr>
          <p:cNvGrpSpPr/>
          <p:nvPr/>
        </p:nvGrpSpPr>
        <p:grpSpPr>
          <a:xfrm>
            <a:off x="513064" y="2926563"/>
            <a:ext cx="5741803" cy="1274364"/>
            <a:chOff x="209864" y="1690688"/>
            <a:chExt cx="5741803" cy="12743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EAED7D-D8A5-3E42-B334-0540574D8ABA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AA000BC2-9AE6-D944-8BCE-31276482E20F}"/>
                </a:ext>
              </a:extLst>
            </p:cNvPr>
            <p:cNvSpPr/>
            <p:nvPr/>
          </p:nvSpPr>
          <p:spPr>
            <a:xfrm>
              <a:off x="4855734" y="1690688"/>
              <a:ext cx="1095933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Egress</a:t>
              </a:r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466E898-25EC-254E-BD67-B428D8D64ECC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86CB9E6D-ABE5-7245-AD3E-2EB0B739BB07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068BFBFE-8717-7B4E-8B7D-F4657CEBF5F0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0E73197-8593-3848-8F88-2C770EBFDB1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B0A391F0-BB6D-9C46-BA8A-8815BD826478}"/>
              </a:ext>
            </a:extLst>
          </p:cNvPr>
          <p:cNvSpPr/>
          <p:nvPr/>
        </p:nvSpPr>
        <p:spPr>
          <a:xfrm>
            <a:off x="4530068" y="3297238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A9C23EE5-390E-6745-8D53-47A2243F310B}"/>
              </a:ext>
            </a:extLst>
          </p:cNvPr>
          <p:cNvSpPr/>
          <p:nvPr/>
        </p:nvSpPr>
        <p:spPr>
          <a:xfrm>
            <a:off x="455841" y="3292433"/>
            <a:ext cx="444263" cy="525638"/>
          </a:xfrm>
          <a:prstGeom prst="cub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E</a:t>
            </a:r>
            <a:endParaRPr lang="en-US" sz="2400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0876E4F-3ABA-E340-B17F-598E3A56C5D9}"/>
              </a:ext>
            </a:extLst>
          </p:cNvPr>
          <p:cNvSpPr/>
          <p:nvPr/>
        </p:nvSpPr>
        <p:spPr>
          <a:xfrm>
            <a:off x="1161538" y="5065103"/>
            <a:ext cx="337062" cy="3370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8898A87E-06D9-544C-B64D-490712F8DDE2}"/>
              </a:ext>
            </a:extLst>
          </p:cNvPr>
          <p:cNvSpPr/>
          <p:nvPr/>
        </p:nvSpPr>
        <p:spPr>
          <a:xfrm>
            <a:off x="1161538" y="5504778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F50D0B9-761A-214D-8C75-83E2D8DB4F10}"/>
              </a:ext>
            </a:extLst>
          </p:cNvPr>
          <p:cNvSpPr/>
          <p:nvPr/>
        </p:nvSpPr>
        <p:spPr>
          <a:xfrm>
            <a:off x="1161536" y="5941688"/>
            <a:ext cx="337062" cy="3370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668BF6E-B5DD-C042-8D5E-008032139C09}"/>
              </a:ext>
            </a:extLst>
          </p:cNvPr>
          <p:cNvSpPr/>
          <p:nvPr/>
        </p:nvSpPr>
        <p:spPr>
          <a:xfrm>
            <a:off x="1805957" y="5069827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713D827-17D7-CA46-88FE-CFE20151AE82}"/>
              </a:ext>
            </a:extLst>
          </p:cNvPr>
          <p:cNvSpPr/>
          <p:nvPr/>
        </p:nvSpPr>
        <p:spPr>
          <a:xfrm>
            <a:off x="1805955" y="5508109"/>
            <a:ext cx="337062" cy="3370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BB9358D-1CCF-F84A-9C6D-B8CBAA1F9557}"/>
              </a:ext>
            </a:extLst>
          </p:cNvPr>
          <p:cNvSpPr/>
          <p:nvPr/>
        </p:nvSpPr>
        <p:spPr>
          <a:xfrm>
            <a:off x="2466133" y="5500053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A126833-E945-9C40-A4A7-8C52516FF2A7}"/>
              </a:ext>
            </a:extLst>
          </p:cNvPr>
          <p:cNvSpPr/>
          <p:nvPr/>
        </p:nvSpPr>
        <p:spPr>
          <a:xfrm>
            <a:off x="2469993" y="5062890"/>
            <a:ext cx="337062" cy="3370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4B71FEF-D533-414B-BC3A-7836AB3970F6}"/>
              </a:ext>
            </a:extLst>
          </p:cNvPr>
          <p:cNvSpPr/>
          <p:nvPr/>
        </p:nvSpPr>
        <p:spPr>
          <a:xfrm>
            <a:off x="1798596" y="5931810"/>
            <a:ext cx="337062" cy="3370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0DCD9B5-887C-8845-A5D2-8D513D55857D}"/>
              </a:ext>
            </a:extLst>
          </p:cNvPr>
          <p:cNvSpPr/>
          <p:nvPr/>
        </p:nvSpPr>
        <p:spPr>
          <a:xfrm>
            <a:off x="2462247" y="5933609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F8E6A13-2FB5-5048-A1C1-DB761A768B3E}"/>
              </a:ext>
            </a:extLst>
          </p:cNvPr>
          <p:cNvSpPr/>
          <p:nvPr/>
        </p:nvSpPr>
        <p:spPr>
          <a:xfrm>
            <a:off x="3108837" y="5065101"/>
            <a:ext cx="337062" cy="3370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B8BF597-CF29-394E-A5CF-DC391293A4F4}"/>
              </a:ext>
            </a:extLst>
          </p:cNvPr>
          <p:cNvSpPr/>
          <p:nvPr/>
        </p:nvSpPr>
        <p:spPr>
          <a:xfrm>
            <a:off x="1722850" y="4970761"/>
            <a:ext cx="1165423" cy="1820966"/>
          </a:xfrm>
          <a:prstGeom prst="rect">
            <a:avLst/>
          </a:prstGeom>
          <a:noFill/>
          <a:ln w="635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A1FFF5-E594-5B4A-94B2-CD85083F1A29}"/>
              </a:ext>
            </a:extLst>
          </p:cNvPr>
          <p:cNvSpPr/>
          <p:nvPr/>
        </p:nvSpPr>
        <p:spPr>
          <a:xfrm>
            <a:off x="3108836" y="5511040"/>
            <a:ext cx="323895" cy="315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1351" tIns="140676" rIns="281351" bIns="1406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77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D62C539-2BC4-5440-BBC5-7989EF1FFF63}"/>
              </a:ext>
            </a:extLst>
          </p:cNvPr>
          <p:cNvSpPr/>
          <p:nvPr/>
        </p:nvSpPr>
        <p:spPr>
          <a:xfrm>
            <a:off x="1161536" y="6364233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BBE15C1-A218-274B-AB37-49499A1DB540}"/>
              </a:ext>
            </a:extLst>
          </p:cNvPr>
          <p:cNvSpPr/>
          <p:nvPr/>
        </p:nvSpPr>
        <p:spPr>
          <a:xfrm>
            <a:off x="1811763" y="6386215"/>
            <a:ext cx="323895" cy="3150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1351" tIns="140676" rIns="281351" bIns="14067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077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37CF7EA-7B45-BA4E-A659-54E53C08B54E}"/>
              </a:ext>
            </a:extLst>
          </p:cNvPr>
          <p:cNvSpPr/>
          <p:nvPr/>
        </p:nvSpPr>
        <p:spPr>
          <a:xfrm>
            <a:off x="2461914" y="6372715"/>
            <a:ext cx="337062" cy="3370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35"/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6A1EB1C3-D8E8-9041-A428-4039122EBB4B}"/>
              </a:ext>
            </a:extLst>
          </p:cNvPr>
          <p:cNvCxnSpPr>
            <a:cxnSpLocks/>
          </p:cNvCxnSpPr>
          <p:nvPr/>
        </p:nvCxnSpPr>
        <p:spPr>
          <a:xfrm>
            <a:off x="6422786" y="3838445"/>
            <a:ext cx="5403248" cy="0"/>
          </a:xfrm>
          <a:prstGeom prst="straightConnector1">
            <a:avLst/>
          </a:prstGeom>
          <a:ln w="50800" cmpd="dbl">
            <a:solidFill>
              <a:schemeClr val="accent1">
                <a:lumMod val="40000"/>
                <a:lumOff val="6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0AFDF690-CAD0-7740-BFE4-FD6D329927B2}"/>
              </a:ext>
            </a:extLst>
          </p:cNvPr>
          <p:cNvSpPr txBox="1"/>
          <p:nvPr/>
        </p:nvSpPr>
        <p:spPr>
          <a:xfrm>
            <a:off x="10323662" y="3869610"/>
            <a:ext cx="22105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Historical</a:t>
            </a:r>
            <a:r>
              <a:rPr lang="zh-CN" altLang="en-US" sz="2400" dirty="0"/>
              <a:t> </a:t>
            </a:r>
            <a:r>
              <a:rPr lang="en-US" altLang="zh-CN" sz="2400" dirty="0"/>
              <a:t>Departures</a:t>
            </a:r>
            <a:endParaRPr lang="en-US" sz="2400" dirty="0"/>
          </a:p>
        </p:txBody>
      </p:sp>
      <p:sp>
        <p:nvSpPr>
          <p:cNvPr id="80" name="Cube 79">
            <a:extLst>
              <a:ext uri="{FF2B5EF4-FFF2-40B4-BE49-F238E27FC236}">
                <a16:creationId xmlns:a16="http://schemas.microsoft.com/office/drawing/2014/main" id="{A147CB34-737D-FD40-8D52-B03F76EE121E}"/>
              </a:ext>
            </a:extLst>
          </p:cNvPr>
          <p:cNvSpPr/>
          <p:nvPr/>
        </p:nvSpPr>
        <p:spPr>
          <a:xfrm>
            <a:off x="4530068" y="3296416"/>
            <a:ext cx="444263" cy="525638"/>
          </a:xfrm>
          <a:prstGeom prst="cube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endParaRPr lang="en-US" sz="2400" dirty="0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12A58457-9EEA-6B41-819C-1FB2DB54E669}"/>
              </a:ext>
            </a:extLst>
          </p:cNvPr>
          <p:cNvSpPr/>
          <p:nvPr/>
        </p:nvSpPr>
        <p:spPr>
          <a:xfrm>
            <a:off x="4085805" y="3285934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A25E817C-6E67-084E-9C0A-2211DAEACF02}"/>
              </a:ext>
            </a:extLst>
          </p:cNvPr>
          <p:cNvSpPr/>
          <p:nvPr/>
        </p:nvSpPr>
        <p:spPr>
          <a:xfrm>
            <a:off x="4530992" y="3285934"/>
            <a:ext cx="444263" cy="525638"/>
          </a:xfrm>
          <a:prstGeom prst="cub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A</a:t>
            </a:r>
            <a:endParaRPr lang="en-US" sz="2400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9674000-59E8-3C4D-A79C-7605FDB7E128}"/>
              </a:ext>
            </a:extLst>
          </p:cNvPr>
          <p:cNvGrpSpPr/>
          <p:nvPr/>
        </p:nvGrpSpPr>
        <p:grpSpPr>
          <a:xfrm>
            <a:off x="893049" y="3282808"/>
            <a:ext cx="4081282" cy="542963"/>
            <a:chOff x="6626481" y="5533417"/>
            <a:chExt cx="4081282" cy="542963"/>
          </a:xfrm>
        </p:grpSpPr>
        <p:sp>
          <p:nvSpPr>
            <p:cNvPr id="81" name="Cube 80">
              <a:extLst>
                <a:ext uri="{FF2B5EF4-FFF2-40B4-BE49-F238E27FC236}">
                  <a16:creationId xmlns:a16="http://schemas.microsoft.com/office/drawing/2014/main" id="{0DCA4DD7-9793-214C-9421-93744AB661CC}"/>
                </a:ext>
              </a:extLst>
            </p:cNvPr>
            <p:cNvSpPr/>
            <p:nvPr/>
          </p:nvSpPr>
          <p:spPr>
            <a:xfrm>
              <a:off x="6626481" y="5543042"/>
              <a:ext cx="444263" cy="525638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</a:t>
              </a:r>
              <a:endParaRPr lang="en-US" sz="2400" dirty="0"/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54FAD0DA-FC34-C84C-B9C2-D075915FE68F}"/>
                </a:ext>
              </a:extLst>
            </p:cNvPr>
            <p:cNvSpPr/>
            <p:nvPr/>
          </p:nvSpPr>
          <p:spPr>
            <a:xfrm>
              <a:off x="9801537" y="5543392"/>
              <a:ext cx="444263" cy="525638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</a:t>
              </a:r>
              <a:endParaRPr lang="en-US" sz="2400" dirty="0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0C9006DF-4564-D64B-8A9F-5D52263A6710}"/>
                </a:ext>
              </a:extLst>
            </p:cNvPr>
            <p:cNvSpPr/>
            <p:nvPr/>
          </p:nvSpPr>
          <p:spPr>
            <a:xfrm>
              <a:off x="8438977" y="5549167"/>
              <a:ext cx="444263" cy="525638"/>
            </a:xfrm>
            <a:prstGeom prst="cube">
              <a:avLst/>
            </a:prstGeom>
            <a:solidFill>
              <a:srgbClr val="7030A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D</a:t>
              </a:r>
              <a:endParaRPr lang="en-US" sz="2400" dirty="0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C0A14256-F236-4C4C-817E-B5B90182B14E}"/>
                </a:ext>
              </a:extLst>
            </p:cNvPr>
            <p:cNvSpPr/>
            <p:nvPr/>
          </p:nvSpPr>
          <p:spPr>
            <a:xfrm>
              <a:off x="10263500" y="5533417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63CBEA96-AEB2-7142-8DEB-22737DF347B3}"/>
                </a:ext>
              </a:extLst>
            </p:cNvPr>
            <p:cNvSpPr/>
            <p:nvPr/>
          </p:nvSpPr>
          <p:spPr>
            <a:xfrm>
              <a:off x="7527033" y="554930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C4FBB256-1C5B-FE4A-8EF4-053F1A63631A}"/>
                </a:ext>
              </a:extLst>
            </p:cNvPr>
            <p:cNvSpPr/>
            <p:nvPr/>
          </p:nvSpPr>
          <p:spPr>
            <a:xfrm>
              <a:off x="7977649" y="555074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1CD73FA6-E6A2-5247-B70F-FC64A735CE27}"/>
                </a:ext>
              </a:extLst>
            </p:cNvPr>
            <p:cNvSpPr/>
            <p:nvPr/>
          </p:nvSpPr>
          <p:spPr>
            <a:xfrm>
              <a:off x="9342706" y="5550742"/>
              <a:ext cx="444263" cy="525638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A</a:t>
              </a:r>
              <a:endParaRPr lang="en-US" sz="2400" dirty="0"/>
            </a:p>
          </p:txBody>
        </p:sp>
        <p:sp>
          <p:nvSpPr>
            <p:cNvPr id="87" name="Cube 86">
              <a:extLst>
                <a:ext uri="{FF2B5EF4-FFF2-40B4-BE49-F238E27FC236}">
                  <a16:creationId xmlns:a16="http://schemas.microsoft.com/office/drawing/2014/main" id="{71F902F7-0F7E-BF49-A6D6-896F9842377D}"/>
                </a:ext>
              </a:extLst>
            </p:cNvPr>
            <p:cNvSpPr/>
            <p:nvPr/>
          </p:nvSpPr>
          <p:spPr>
            <a:xfrm>
              <a:off x="8889593" y="554339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88" name="Cube 87">
              <a:extLst>
                <a:ext uri="{FF2B5EF4-FFF2-40B4-BE49-F238E27FC236}">
                  <a16:creationId xmlns:a16="http://schemas.microsoft.com/office/drawing/2014/main" id="{76D400C8-D359-7040-B165-44E4CA6DF783}"/>
                </a:ext>
              </a:extLst>
            </p:cNvPr>
            <p:cNvSpPr/>
            <p:nvPr/>
          </p:nvSpPr>
          <p:spPr>
            <a:xfrm>
              <a:off x="7081522" y="554617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</p:grpSp>
      <p:sp>
        <p:nvSpPr>
          <p:cNvPr id="92" name="Rounded Rectangular Callout 91">
            <a:extLst>
              <a:ext uri="{FF2B5EF4-FFF2-40B4-BE49-F238E27FC236}">
                <a16:creationId xmlns:a16="http://schemas.microsoft.com/office/drawing/2014/main" id="{0D727CF8-7184-FB49-A90E-58EF0E2C25FC}"/>
              </a:ext>
            </a:extLst>
          </p:cNvPr>
          <p:cNvSpPr/>
          <p:nvPr/>
        </p:nvSpPr>
        <p:spPr>
          <a:xfrm>
            <a:off x="4974331" y="3970508"/>
            <a:ext cx="2133896" cy="830997"/>
          </a:xfrm>
          <a:prstGeom prst="wedgeRoundRectCallout">
            <a:avLst>
              <a:gd name="adj1" fmla="val -34199"/>
              <a:gd name="adj2" fmla="val -9791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enqueued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b="1" i="1" dirty="0" err="1"/>
              <a:t>t</a:t>
            </a:r>
            <a:r>
              <a:rPr lang="en-US" altLang="zh-CN" b="1" i="1" baseline="-25000" dirty="0" err="1"/>
              <a:t>e</a:t>
            </a:r>
            <a:r>
              <a:rPr lang="en-US" altLang="zh-CN" b="1" i="1" dirty="0"/>
              <a:t>=5</a:t>
            </a:r>
          </a:p>
          <a:p>
            <a:pPr algn="ctr"/>
            <a:r>
              <a:rPr lang="en-US" altLang="zh-CN" dirty="0"/>
              <a:t>I</a:t>
            </a:r>
            <a:r>
              <a:rPr lang="zh-CN" altLang="en-US" dirty="0"/>
              <a:t> </a:t>
            </a:r>
            <a:r>
              <a:rPr lang="en-US" altLang="zh-CN" dirty="0"/>
              <a:t>dequeued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b="1" i="1" dirty="0"/>
              <a:t>t</a:t>
            </a:r>
            <a:r>
              <a:rPr lang="en-US" altLang="zh-CN" b="1" i="1" baseline="-25000" dirty="0"/>
              <a:t>d</a:t>
            </a:r>
            <a:r>
              <a:rPr lang="en-US" altLang="zh-CN" b="1" i="1" dirty="0"/>
              <a:t>=14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</a:rPr>
              <a:t>High</a:t>
            </a:r>
            <a:r>
              <a:rPr lang="zh-CN" altLang="en-US" b="1" dirty="0">
                <a:solidFill>
                  <a:srgbClr val="C00000"/>
                </a:solidFill>
              </a:rPr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delay</a:t>
            </a:r>
            <a:r>
              <a:rPr lang="en-US" altLang="zh-CN" b="1" i="1" dirty="0"/>
              <a:t>:</a:t>
            </a:r>
            <a:r>
              <a:rPr lang="zh-CN" altLang="en-US" b="1" i="1" dirty="0"/>
              <a:t> </a:t>
            </a:r>
            <a:r>
              <a:rPr lang="el-GR" b="1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Δ</a:t>
            </a:r>
            <a:r>
              <a:rPr lang="en-US" altLang="zh-CN" b="1" i="1" dirty="0"/>
              <a:t>=9</a:t>
            </a:r>
            <a:endParaRPr lang="en-US" b="1" i="1" dirty="0"/>
          </a:p>
        </p:txBody>
      </p:sp>
      <p:sp>
        <p:nvSpPr>
          <p:cNvPr id="93" name="Cloud Callout 92">
            <a:extLst>
              <a:ext uri="{FF2B5EF4-FFF2-40B4-BE49-F238E27FC236}">
                <a16:creationId xmlns:a16="http://schemas.microsoft.com/office/drawing/2014/main" id="{4B593E83-977E-D149-B10D-02BBE6738CA4}"/>
              </a:ext>
            </a:extLst>
          </p:cNvPr>
          <p:cNvSpPr/>
          <p:nvPr/>
        </p:nvSpPr>
        <p:spPr>
          <a:xfrm>
            <a:off x="5717720" y="2611871"/>
            <a:ext cx="3718058" cy="1014298"/>
          </a:xfrm>
          <a:prstGeom prst="cloudCallout">
            <a:avLst>
              <a:gd name="adj1" fmla="val -53148"/>
              <a:gd name="adj2" fmla="val 3567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Why</a:t>
            </a:r>
            <a:r>
              <a:rPr lang="zh-CN" altLang="en-US" sz="2400" dirty="0"/>
              <a:t> </a:t>
            </a:r>
            <a:r>
              <a:rPr lang="en-US" altLang="zh-CN" sz="2400" dirty="0"/>
              <a:t>I</a:t>
            </a:r>
            <a:r>
              <a:rPr lang="zh-CN" altLang="en-US" sz="2400" dirty="0"/>
              <a:t> </a:t>
            </a:r>
            <a:r>
              <a:rPr lang="en-US" altLang="zh-CN" sz="2400" dirty="0"/>
              <a:t>suffered</a:t>
            </a:r>
            <a:r>
              <a:rPr lang="zh-CN" altLang="en-US" sz="2400" dirty="0"/>
              <a:t> </a:t>
            </a:r>
            <a:r>
              <a:rPr lang="en-US" altLang="zh-CN" sz="2400" dirty="0"/>
              <a:t>high</a:t>
            </a:r>
            <a:r>
              <a:rPr lang="zh-CN" altLang="en-US" sz="2400" dirty="0"/>
              <a:t> </a:t>
            </a:r>
            <a:r>
              <a:rPr lang="en-US" altLang="zh-CN" sz="2400" dirty="0"/>
              <a:t>delay?</a:t>
            </a:r>
            <a:endParaRPr lang="en-US" sz="2400" dirty="0"/>
          </a:p>
        </p:txBody>
      </p:sp>
      <p:sp>
        <p:nvSpPr>
          <p:cNvPr id="94" name="Right Brace 93">
            <a:extLst>
              <a:ext uri="{FF2B5EF4-FFF2-40B4-BE49-F238E27FC236}">
                <a16:creationId xmlns:a16="http://schemas.microsoft.com/office/drawing/2014/main" id="{F6891468-8447-6C49-919D-8034174B27CC}"/>
              </a:ext>
            </a:extLst>
          </p:cNvPr>
          <p:cNvSpPr/>
          <p:nvPr/>
        </p:nvSpPr>
        <p:spPr>
          <a:xfrm rot="5400000">
            <a:off x="8415398" y="2134709"/>
            <a:ext cx="174730" cy="407579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D22262B-0112-D14D-8F6D-638EE0C7CD01}"/>
              </a:ext>
            </a:extLst>
          </p:cNvPr>
          <p:cNvSpPr txBox="1"/>
          <p:nvPr/>
        </p:nvSpPr>
        <p:spPr>
          <a:xfrm>
            <a:off x="8340841" y="4159573"/>
            <a:ext cx="260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s" sz="3200" dirty="0">
                <a:solidFill>
                  <a:schemeClr val="accent1"/>
                </a:solidFill>
              </a:rPr>
              <a:t>?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96" name="Right Brace 95">
            <a:extLst>
              <a:ext uri="{FF2B5EF4-FFF2-40B4-BE49-F238E27FC236}">
                <a16:creationId xmlns:a16="http://schemas.microsoft.com/office/drawing/2014/main" id="{54C297F7-539D-E043-A146-CF5528052042}"/>
              </a:ext>
            </a:extLst>
          </p:cNvPr>
          <p:cNvSpPr/>
          <p:nvPr/>
        </p:nvSpPr>
        <p:spPr>
          <a:xfrm rot="5400000">
            <a:off x="8578899" y="2133400"/>
            <a:ext cx="226383" cy="3674008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ight Brace 96">
            <a:extLst>
              <a:ext uri="{FF2B5EF4-FFF2-40B4-BE49-F238E27FC236}">
                <a16:creationId xmlns:a16="http://schemas.microsoft.com/office/drawing/2014/main" id="{CD9D364B-3FFB-C94A-8916-BE31266F9421}"/>
              </a:ext>
            </a:extLst>
          </p:cNvPr>
          <p:cNvSpPr/>
          <p:nvPr/>
        </p:nvSpPr>
        <p:spPr>
          <a:xfrm rot="16200000">
            <a:off x="2237882" y="3606334"/>
            <a:ext cx="211914" cy="1215342"/>
          </a:xfrm>
          <a:prstGeom prst="rightBrac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712566-C4E8-6B97-E887-BF535D8339F0}"/>
              </a:ext>
            </a:extLst>
          </p:cNvPr>
          <p:cNvGrpSpPr/>
          <p:nvPr/>
        </p:nvGrpSpPr>
        <p:grpSpPr>
          <a:xfrm>
            <a:off x="8044318" y="4566946"/>
            <a:ext cx="385240" cy="2044272"/>
            <a:chOff x="8044318" y="4566946"/>
            <a:chExt cx="385240" cy="2044272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164DC1FF-B62F-884F-BC4E-B7732D995B9F}"/>
                </a:ext>
              </a:extLst>
            </p:cNvPr>
            <p:cNvSpPr/>
            <p:nvPr/>
          </p:nvSpPr>
          <p:spPr>
            <a:xfrm>
              <a:off x="8061251" y="4566946"/>
              <a:ext cx="359184" cy="312456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800" dirty="0"/>
                <a:t>A</a:t>
              </a:r>
              <a:endParaRPr lang="en-US" sz="2800" dirty="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041682A-B186-BA4A-B892-EF9291EACFC4}"/>
                </a:ext>
              </a:extLst>
            </p:cNvPr>
            <p:cNvSpPr/>
            <p:nvPr/>
          </p:nvSpPr>
          <p:spPr>
            <a:xfrm>
              <a:off x="8044318" y="5117279"/>
              <a:ext cx="385240" cy="36811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800" dirty="0"/>
                <a:t>B</a:t>
              </a:r>
              <a:endParaRPr lang="en-US" sz="2800" dirty="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A71B7F5A-9A32-904B-B8AA-3BFD21A0A8CB}"/>
                </a:ext>
              </a:extLst>
            </p:cNvPr>
            <p:cNvSpPr/>
            <p:nvPr/>
          </p:nvSpPr>
          <p:spPr>
            <a:xfrm>
              <a:off x="8055092" y="5683265"/>
              <a:ext cx="365344" cy="355401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800" dirty="0"/>
                <a:t>C</a:t>
              </a:r>
              <a:endParaRPr lang="en-US" sz="2800" dirty="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B83AE65F-4ABB-EF4F-AF02-1B9D733BC190}"/>
                </a:ext>
              </a:extLst>
            </p:cNvPr>
            <p:cNvSpPr/>
            <p:nvPr/>
          </p:nvSpPr>
          <p:spPr>
            <a:xfrm>
              <a:off x="8055092" y="6255817"/>
              <a:ext cx="365344" cy="355401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78662" tIns="89331" rIns="178662" bIns="893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zh-CN" sz="2800" dirty="0"/>
                <a:t>D</a:t>
              </a:r>
              <a:endParaRPr lang="en-US" sz="2800" dirty="0"/>
            </a:p>
          </p:txBody>
        </p:sp>
      </p:grpSp>
      <p:sp>
        <p:nvSpPr>
          <p:cNvPr id="135" name="Right Arrow 134">
            <a:extLst>
              <a:ext uri="{FF2B5EF4-FFF2-40B4-BE49-F238E27FC236}">
                <a16:creationId xmlns:a16="http://schemas.microsoft.com/office/drawing/2014/main" id="{F42C908A-B62F-6844-B2C0-AD23786CF11F}"/>
              </a:ext>
            </a:extLst>
          </p:cNvPr>
          <p:cNvSpPr/>
          <p:nvPr/>
        </p:nvSpPr>
        <p:spPr>
          <a:xfrm rot="10800000" flipH="1">
            <a:off x="7492475" y="5162388"/>
            <a:ext cx="376243" cy="277894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A100483-9901-6A45-A2D2-4224430F9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48</a:t>
            </a:fld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74C9F5B3-6F10-D54C-BAA7-2FA38E76978E}"/>
              </a:ext>
            </a:extLst>
          </p:cNvPr>
          <p:cNvSpPr/>
          <p:nvPr/>
        </p:nvSpPr>
        <p:spPr>
          <a:xfrm>
            <a:off x="2981228" y="6218951"/>
            <a:ext cx="4783015" cy="429131"/>
          </a:xfrm>
          <a:custGeom>
            <a:avLst/>
            <a:gdLst>
              <a:gd name="connsiteX0" fmla="*/ 0 w 211016"/>
              <a:gd name="connsiteY0" fmla="*/ 0 h 14067"/>
              <a:gd name="connsiteX1" fmla="*/ 211016 w 211016"/>
              <a:gd name="connsiteY1" fmla="*/ 14067 h 14067"/>
              <a:gd name="connsiteX0" fmla="*/ 0 w 2926080"/>
              <a:gd name="connsiteY0" fmla="*/ 506437 h 506437"/>
              <a:gd name="connsiteX1" fmla="*/ 2926080 w 2926080"/>
              <a:gd name="connsiteY1" fmla="*/ 0 h 506437"/>
              <a:gd name="connsiteX0" fmla="*/ 0 w 4825218"/>
              <a:gd name="connsiteY0" fmla="*/ 351693 h 351693"/>
              <a:gd name="connsiteX1" fmla="*/ 4825218 w 4825218"/>
              <a:gd name="connsiteY1" fmla="*/ 0 h 351693"/>
              <a:gd name="connsiteX0" fmla="*/ 0 w 4825218"/>
              <a:gd name="connsiteY0" fmla="*/ 168813 h 168813"/>
              <a:gd name="connsiteX1" fmla="*/ 4825218 w 4825218"/>
              <a:gd name="connsiteY1" fmla="*/ 0 h 168813"/>
              <a:gd name="connsiteX0" fmla="*/ 0 w 4825218"/>
              <a:gd name="connsiteY0" fmla="*/ 168813 h 298567"/>
              <a:gd name="connsiteX1" fmla="*/ 4825218 w 4825218"/>
              <a:gd name="connsiteY1" fmla="*/ 0 h 298567"/>
              <a:gd name="connsiteX0" fmla="*/ 0 w 4825218"/>
              <a:gd name="connsiteY0" fmla="*/ 168813 h 512990"/>
              <a:gd name="connsiteX1" fmla="*/ 4825218 w 4825218"/>
              <a:gd name="connsiteY1" fmla="*/ 0 h 512990"/>
              <a:gd name="connsiteX0" fmla="*/ 0 w 4783015"/>
              <a:gd name="connsiteY0" fmla="*/ 0 h 592938"/>
              <a:gd name="connsiteX1" fmla="*/ 4783015 w 4783015"/>
              <a:gd name="connsiteY1" fmla="*/ 281353 h 592938"/>
              <a:gd name="connsiteX0" fmla="*/ 0 w 4783015"/>
              <a:gd name="connsiteY0" fmla="*/ 14069 h 429131"/>
              <a:gd name="connsiteX1" fmla="*/ 4783015 w 4783015"/>
              <a:gd name="connsiteY1" fmla="*/ 0 h 42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83015" h="429131">
                <a:moveTo>
                  <a:pt x="0" y="14069"/>
                </a:moveTo>
                <a:cubicBezTo>
                  <a:pt x="1622474" y="548641"/>
                  <a:pt x="3624776" y="590843"/>
                  <a:pt x="4783015" y="0"/>
                </a:cubicBezTo>
              </a:path>
            </a:pathLst>
          </a:custGeom>
          <a:noFill/>
          <a:ln w="63500">
            <a:solidFill>
              <a:schemeClr val="tx1"/>
            </a:solidFill>
            <a:prstDash val="sysDash"/>
            <a:headEnd type="stealth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2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0.57579 -1.11111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8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.03828 0 " pathEditMode="relative" ptsTypes="AA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1.11111E-6 L 0.58515 -1.11111E-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4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39 L 0.5155 -0.0013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5 L 0.48763 -0.0018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0093 L 0.45612 -0.00093 " pathEditMode="relative" rAng="0" ptsTypes="AA">
                                      <p:cBhvr>
                                        <p:cTn id="76" dur="2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345 0 " pathEditMode="relative" ptsTypes="AA">
                                      <p:cBhvr>
                                        <p:cTn id="7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98 -0.00278 L 0.38203 -0.00278 " pathEditMode="relative" rAng="0" ptsTypes="AA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decel="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5" grpId="2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0" grpId="1" animBg="1"/>
      <p:bldP spid="12" grpId="0" animBg="1"/>
      <p:bldP spid="12" grpId="1" animBg="1"/>
      <p:bldP spid="12" grpId="2" animBg="1"/>
      <p:bldP spid="11" grpId="0" animBg="1"/>
      <p:bldP spid="11" grpId="1" animBg="1"/>
      <p:bldP spid="92" grpId="0" animBg="1"/>
      <p:bldP spid="93" grpId="0" animBg="1"/>
      <p:bldP spid="94" grpId="0" animBg="1"/>
      <p:bldP spid="94" grpId="1" animBg="1"/>
      <p:bldP spid="95" grpId="0"/>
      <p:bldP spid="95" grpId="1"/>
      <p:bldP spid="96" grpId="0" animBg="1"/>
      <p:bldP spid="97" grpId="0" animBg="1"/>
      <p:bldP spid="135" grpId="0" animBg="1"/>
      <p:bldP spid="2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B41E3-1DB3-5241-98F5-ACAA5D43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</a:t>
            </a:r>
            <a:r>
              <a:rPr lang="en-US" dirty="0"/>
              <a:t>ound-</a:t>
            </a:r>
            <a:r>
              <a:rPr lang="en-US" altLang="zh-CN" dirty="0"/>
              <a:t>r</a:t>
            </a:r>
            <a:r>
              <a:rPr lang="en-US" dirty="0"/>
              <a:t>obin </a:t>
            </a:r>
            <a:r>
              <a:rPr lang="en-US" altLang="zh-CN" dirty="0"/>
              <a:t>s</a:t>
            </a:r>
            <a:r>
              <a:rPr lang="en-US" dirty="0"/>
              <a:t>napshots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1F1A9-DDA1-EA4A-80F6-8768BD3F9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544"/>
            <a:ext cx="10515600" cy="799042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memory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&lt;1ms,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plane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slow</a:t>
            </a:r>
          </a:p>
          <a:p>
            <a:r>
              <a:rPr lang="en-US" altLang="zh-CN" dirty="0"/>
              <a:t>Solution:</a:t>
            </a:r>
            <a:r>
              <a:rPr lang="zh-CN" altLang="en-US" dirty="0"/>
              <a:t> </a:t>
            </a:r>
            <a:r>
              <a:rPr lang="en-US" altLang="zh-CN" dirty="0"/>
              <a:t>gradually</a:t>
            </a:r>
            <a:r>
              <a:rPr lang="zh-CN" altLang="en-US" dirty="0"/>
              <a:t> </a:t>
            </a:r>
            <a:r>
              <a:rPr lang="en-US" altLang="zh-CN" b="1" i="1" dirty="0"/>
              <a:t>Clean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b="1" i="1" dirty="0"/>
              <a:t>Recycle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snapshots!</a:t>
            </a:r>
            <a:endParaRPr 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517EA87F-389D-3C40-93FE-96DE24B57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574"/>
          <a:stretch/>
        </p:blipFill>
        <p:spPr>
          <a:xfrm>
            <a:off x="3856259" y="2632337"/>
            <a:ext cx="4525202" cy="3025313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EA54DE28-A45A-A241-8345-2C537957AF07}"/>
              </a:ext>
            </a:extLst>
          </p:cNvPr>
          <p:cNvSpPr/>
          <p:nvPr/>
        </p:nvSpPr>
        <p:spPr>
          <a:xfrm>
            <a:off x="6154948" y="4512027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4B0421C-8CB0-A24F-9CEB-07535A6C9DF7}"/>
              </a:ext>
            </a:extLst>
          </p:cNvPr>
          <p:cNvSpPr/>
          <p:nvPr/>
        </p:nvSpPr>
        <p:spPr>
          <a:xfrm>
            <a:off x="6154948" y="4217185"/>
            <a:ext cx="214039" cy="2140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ABEC0BC-51AE-1C45-AB4B-28AE505A8B53}"/>
              </a:ext>
            </a:extLst>
          </p:cNvPr>
          <p:cNvSpPr/>
          <p:nvPr/>
        </p:nvSpPr>
        <p:spPr>
          <a:xfrm>
            <a:off x="6154948" y="3922343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86342C0-390A-C843-AD30-A66BEAFF5F7F}"/>
              </a:ext>
            </a:extLst>
          </p:cNvPr>
          <p:cNvSpPr/>
          <p:nvPr/>
        </p:nvSpPr>
        <p:spPr>
          <a:xfrm>
            <a:off x="6154948" y="3627501"/>
            <a:ext cx="214039" cy="2140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9AF95C5-0C5B-F042-8AE2-B7EBE80D7886}"/>
              </a:ext>
            </a:extLst>
          </p:cNvPr>
          <p:cNvGrpSpPr/>
          <p:nvPr/>
        </p:nvGrpSpPr>
        <p:grpSpPr>
          <a:xfrm>
            <a:off x="4321685" y="3627501"/>
            <a:ext cx="3590515" cy="1110597"/>
            <a:chOff x="2797684" y="2705978"/>
            <a:chExt cx="3590515" cy="1110597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4A520AE-D491-2341-B962-EF9DCEEE5A09}"/>
                </a:ext>
              </a:extLst>
            </p:cNvPr>
            <p:cNvGrpSpPr/>
            <p:nvPr/>
          </p:nvGrpSpPr>
          <p:grpSpPr>
            <a:xfrm>
              <a:off x="2797684" y="2718010"/>
              <a:ext cx="214039" cy="1098565"/>
              <a:chOff x="1582494" y="4450511"/>
              <a:chExt cx="214039" cy="1098565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37D7D35-CF36-D54A-B53C-603308F223E1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FC707620-6C4E-4745-8F85-F85CFD3BAA88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F8990FA1-0172-8245-B7E4-CAB8F3322A57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CC07E3C7-7615-C640-8240-26CAEE4FB68D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5489FAB-D1DF-8F40-BD65-D0DFCBE18690}"/>
                </a:ext>
              </a:extLst>
            </p:cNvPr>
            <p:cNvGrpSpPr/>
            <p:nvPr/>
          </p:nvGrpSpPr>
          <p:grpSpPr>
            <a:xfrm>
              <a:off x="3404956" y="2711073"/>
              <a:ext cx="214039" cy="1098565"/>
              <a:chOff x="1582494" y="4450511"/>
              <a:chExt cx="214039" cy="1098565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5666B72E-1E6E-2745-B4C7-73981CD66813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32675B9-52A3-3645-A378-177B0D6739C7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E9479D9A-6AC1-514B-887F-521A00FAF26B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6F4B1C4-DE86-F141-8367-16788AEA1B83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8325240-03CC-E643-8623-E6632914A0AC}"/>
                </a:ext>
              </a:extLst>
            </p:cNvPr>
            <p:cNvGrpSpPr/>
            <p:nvPr/>
          </p:nvGrpSpPr>
          <p:grpSpPr>
            <a:xfrm>
              <a:off x="5253809" y="2711073"/>
              <a:ext cx="214039" cy="1098565"/>
              <a:chOff x="1582494" y="4450511"/>
              <a:chExt cx="214039" cy="109856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ECC4A99A-084A-E941-975F-12E64D7DDDDD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D49B14C7-E631-6649-8F43-413E4B8F3DED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5B5846E0-2D34-AB44-A797-0FAEA0FD956F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A57C2128-6BF3-5E47-9ECA-34E96D77EECA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61CE5AA-B2F4-1541-A118-FD21E4FFDB05}"/>
                </a:ext>
              </a:extLst>
            </p:cNvPr>
            <p:cNvGrpSpPr/>
            <p:nvPr/>
          </p:nvGrpSpPr>
          <p:grpSpPr>
            <a:xfrm>
              <a:off x="6174160" y="2705978"/>
              <a:ext cx="214039" cy="1098565"/>
              <a:chOff x="1582494" y="4450511"/>
              <a:chExt cx="214039" cy="1098565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4879E72-635C-4D43-9BE3-23B5EC3412D2}"/>
                  </a:ext>
                </a:extLst>
              </p:cNvPr>
              <p:cNvSpPr/>
              <p:nvPr/>
            </p:nvSpPr>
            <p:spPr>
              <a:xfrm>
                <a:off x="1582494" y="5335037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84BEB55-8A54-8E4B-B964-880F3E8A471C}"/>
                  </a:ext>
                </a:extLst>
              </p:cNvPr>
              <p:cNvSpPr/>
              <p:nvPr/>
            </p:nvSpPr>
            <p:spPr>
              <a:xfrm>
                <a:off x="1582494" y="5040195"/>
                <a:ext cx="214039" cy="214039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1868B91-6848-814D-921C-337D3B3849C9}"/>
                  </a:ext>
                </a:extLst>
              </p:cNvPr>
              <p:cNvSpPr/>
              <p:nvPr/>
            </p:nvSpPr>
            <p:spPr>
              <a:xfrm>
                <a:off x="1582494" y="4745353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D8F5ECF7-F27D-9C4E-B2A7-32542C4A1F12}"/>
                  </a:ext>
                </a:extLst>
              </p:cNvPr>
              <p:cNvSpPr/>
              <p:nvPr/>
            </p:nvSpPr>
            <p:spPr>
              <a:xfrm>
                <a:off x="1582494" y="4450511"/>
                <a:ext cx="214039" cy="214039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183CBC5-D842-FC4D-94C7-C7925FD3A91C}"/>
              </a:ext>
            </a:extLst>
          </p:cNvPr>
          <p:cNvSpPr/>
          <p:nvPr/>
        </p:nvSpPr>
        <p:spPr>
          <a:xfrm>
            <a:off x="5501401" y="4524059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9DD12C1-7D05-C44C-837B-3FEE8699DD89}"/>
              </a:ext>
            </a:extLst>
          </p:cNvPr>
          <p:cNvSpPr/>
          <p:nvPr/>
        </p:nvSpPr>
        <p:spPr>
          <a:xfrm>
            <a:off x="5501401" y="4229217"/>
            <a:ext cx="214039" cy="2140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18016DD-0148-334C-BA9B-E40B6A49E560}"/>
              </a:ext>
            </a:extLst>
          </p:cNvPr>
          <p:cNvSpPr/>
          <p:nvPr/>
        </p:nvSpPr>
        <p:spPr>
          <a:xfrm>
            <a:off x="5501401" y="3934375"/>
            <a:ext cx="214039" cy="2140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66821627-56B9-5047-93E4-B29B2D787A9D}"/>
              </a:ext>
            </a:extLst>
          </p:cNvPr>
          <p:cNvSpPr/>
          <p:nvPr/>
        </p:nvSpPr>
        <p:spPr>
          <a:xfrm>
            <a:off x="5501401" y="3639533"/>
            <a:ext cx="214039" cy="21403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FDCAC96-8DE5-CE45-8194-7160F9810AB3}"/>
              </a:ext>
            </a:extLst>
          </p:cNvPr>
          <p:cNvSpPr txBox="1"/>
          <p:nvPr/>
        </p:nvSpPr>
        <p:spPr>
          <a:xfrm rot="16200000">
            <a:off x="4033206" y="5885960"/>
            <a:ext cx="8259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1846DA1-D397-194E-A09C-D432B93F3BD0}"/>
              </a:ext>
            </a:extLst>
          </p:cNvPr>
          <p:cNvSpPr txBox="1"/>
          <p:nvPr/>
        </p:nvSpPr>
        <p:spPr>
          <a:xfrm rot="16200000">
            <a:off x="4604491" y="586737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DD7FA99-34B8-4849-AD06-B449B2AF1008}"/>
              </a:ext>
            </a:extLst>
          </p:cNvPr>
          <p:cNvSpPr txBox="1"/>
          <p:nvPr/>
        </p:nvSpPr>
        <p:spPr>
          <a:xfrm rot="16200000">
            <a:off x="5198992" y="586737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b="1" dirty="0"/>
              <a:t>Write</a:t>
            </a:r>
            <a:endParaRPr lang="en-US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9F82F28-2E8F-6C42-9083-01331C23D8FC}"/>
              </a:ext>
            </a:extLst>
          </p:cNvPr>
          <p:cNvSpPr txBox="1"/>
          <p:nvPr/>
        </p:nvSpPr>
        <p:spPr>
          <a:xfrm rot="16200000">
            <a:off x="5797171" y="5867374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b="1" dirty="0"/>
              <a:t>Clean</a:t>
            </a:r>
            <a:endParaRPr lang="en-US" b="1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9CB56C0-7CB3-6148-9B35-1F7043558501}"/>
              </a:ext>
            </a:extLst>
          </p:cNvPr>
          <p:cNvSpPr txBox="1"/>
          <p:nvPr/>
        </p:nvSpPr>
        <p:spPr>
          <a:xfrm rot="16200000">
            <a:off x="6483123" y="5870905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95B1950-053A-084E-9C7F-BE93FCD5E187}"/>
              </a:ext>
            </a:extLst>
          </p:cNvPr>
          <p:cNvSpPr txBox="1"/>
          <p:nvPr/>
        </p:nvSpPr>
        <p:spPr>
          <a:xfrm rot="16200000">
            <a:off x="7373619" y="5868067"/>
            <a:ext cx="863123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  <a:endParaRPr lang="en-US" dirty="0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A98115D-E534-2849-88F9-A3CD05C9DCF1}"/>
              </a:ext>
            </a:extLst>
          </p:cNvPr>
          <p:cNvSpPr txBox="1"/>
          <p:nvPr/>
        </p:nvSpPr>
        <p:spPr>
          <a:xfrm rot="16200000">
            <a:off x="4032565" y="5885961"/>
            <a:ext cx="82595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Hans" dirty="0"/>
              <a:t>Read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00B02-6F66-6B45-BD65-77151518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49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A5AF597D-34C9-002A-535B-4FC1FFC8F17A}"/>
              </a:ext>
            </a:extLst>
          </p:cNvPr>
          <p:cNvSpPr/>
          <p:nvPr/>
        </p:nvSpPr>
        <p:spPr>
          <a:xfrm>
            <a:off x="3452559" y="6039769"/>
            <a:ext cx="5079872" cy="734461"/>
          </a:xfrm>
          <a:custGeom>
            <a:avLst/>
            <a:gdLst>
              <a:gd name="connsiteX0" fmla="*/ 4892040 w 5092092"/>
              <a:gd name="connsiteY0" fmla="*/ 0 h 1112520"/>
              <a:gd name="connsiteX1" fmla="*/ 5090160 w 5092092"/>
              <a:gd name="connsiteY1" fmla="*/ 121920 h 1112520"/>
              <a:gd name="connsiteX2" fmla="*/ 4678680 w 5092092"/>
              <a:gd name="connsiteY2" fmla="*/ 670560 h 1112520"/>
              <a:gd name="connsiteX3" fmla="*/ 4602480 w 5092092"/>
              <a:gd name="connsiteY3" fmla="*/ 716280 h 1112520"/>
              <a:gd name="connsiteX4" fmla="*/ 3825240 w 5092092"/>
              <a:gd name="connsiteY4" fmla="*/ 1021080 h 1112520"/>
              <a:gd name="connsiteX5" fmla="*/ 3718560 w 5092092"/>
              <a:gd name="connsiteY5" fmla="*/ 1036320 h 1112520"/>
              <a:gd name="connsiteX6" fmla="*/ 2804160 w 5092092"/>
              <a:gd name="connsiteY6" fmla="*/ 1112520 h 1112520"/>
              <a:gd name="connsiteX7" fmla="*/ 1630680 w 5092092"/>
              <a:gd name="connsiteY7" fmla="*/ 1005840 h 1112520"/>
              <a:gd name="connsiteX8" fmla="*/ 716280 w 5092092"/>
              <a:gd name="connsiteY8" fmla="*/ 655320 h 1112520"/>
              <a:gd name="connsiteX9" fmla="*/ 624840 w 5092092"/>
              <a:gd name="connsiteY9" fmla="*/ 624840 h 1112520"/>
              <a:gd name="connsiteX10" fmla="*/ 0 w 5092092"/>
              <a:gd name="connsiteY10" fmla="*/ 182880 h 1112520"/>
              <a:gd name="connsiteX11" fmla="*/ 30480 w 5092092"/>
              <a:gd name="connsiteY11" fmla="*/ 76200 h 1112520"/>
              <a:gd name="connsiteX12" fmla="*/ 701040 w 5092092"/>
              <a:gd name="connsiteY12" fmla="*/ 30480 h 1112520"/>
              <a:gd name="connsiteX13" fmla="*/ 762000 w 5092092"/>
              <a:gd name="connsiteY13" fmla="*/ 60960 h 1112520"/>
              <a:gd name="connsiteX0" fmla="*/ 4892040 w 5092092"/>
              <a:gd name="connsiteY0" fmla="*/ 0 h 1112520"/>
              <a:gd name="connsiteX1" fmla="*/ 5090160 w 5092092"/>
              <a:gd name="connsiteY1" fmla="*/ 121920 h 1112520"/>
              <a:gd name="connsiteX2" fmla="*/ 4678680 w 5092092"/>
              <a:gd name="connsiteY2" fmla="*/ 670560 h 1112520"/>
              <a:gd name="connsiteX3" fmla="*/ 4602480 w 5092092"/>
              <a:gd name="connsiteY3" fmla="*/ 716280 h 1112520"/>
              <a:gd name="connsiteX4" fmla="*/ 3825240 w 5092092"/>
              <a:gd name="connsiteY4" fmla="*/ 1021080 h 1112520"/>
              <a:gd name="connsiteX5" fmla="*/ 3718560 w 5092092"/>
              <a:gd name="connsiteY5" fmla="*/ 1036320 h 1112520"/>
              <a:gd name="connsiteX6" fmla="*/ 2804160 w 5092092"/>
              <a:gd name="connsiteY6" fmla="*/ 1112520 h 1112520"/>
              <a:gd name="connsiteX7" fmla="*/ 1630680 w 5092092"/>
              <a:gd name="connsiteY7" fmla="*/ 1005840 h 1112520"/>
              <a:gd name="connsiteX8" fmla="*/ 716280 w 5092092"/>
              <a:gd name="connsiteY8" fmla="*/ 655320 h 1112520"/>
              <a:gd name="connsiteX9" fmla="*/ 624840 w 5092092"/>
              <a:gd name="connsiteY9" fmla="*/ 624840 h 1112520"/>
              <a:gd name="connsiteX10" fmla="*/ 0 w 5092092"/>
              <a:gd name="connsiteY10" fmla="*/ 182880 h 1112520"/>
              <a:gd name="connsiteX11" fmla="*/ 30480 w 5092092"/>
              <a:gd name="connsiteY11" fmla="*/ 76200 h 1112520"/>
              <a:gd name="connsiteX12" fmla="*/ 701040 w 5092092"/>
              <a:gd name="connsiteY12" fmla="*/ 30480 h 1112520"/>
              <a:gd name="connsiteX13" fmla="*/ 762000 w 5092092"/>
              <a:gd name="connsiteY13" fmla="*/ 60960 h 1112520"/>
              <a:gd name="connsiteX0" fmla="*/ 4892040 w 5092092"/>
              <a:gd name="connsiteY0" fmla="*/ 0 h 1112520"/>
              <a:gd name="connsiteX1" fmla="*/ 5090160 w 5092092"/>
              <a:gd name="connsiteY1" fmla="*/ 121920 h 1112520"/>
              <a:gd name="connsiteX2" fmla="*/ 4678680 w 5092092"/>
              <a:gd name="connsiteY2" fmla="*/ 670560 h 1112520"/>
              <a:gd name="connsiteX3" fmla="*/ 4602480 w 5092092"/>
              <a:gd name="connsiteY3" fmla="*/ 716280 h 1112520"/>
              <a:gd name="connsiteX4" fmla="*/ 3825240 w 5092092"/>
              <a:gd name="connsiteY4" fmla="*/ 1021080 h 1112520"/>
              <a:gd name="connsiteX5" fmla="*/ 3718560 w 5092092"/>
              <a:gd name="connsiteY5" fmla="*/ 1036320 h 1112520"/>
              <a:gd name="connsiteX6" fmla="*/ 2804160 w 5092092"/>
              <a:gd name="connsiteY6" fmla="*/ 1112520 h 1112520"/>
              <a:gd name="connsiteX7" fmla="*/ 1630680 w 5092092"/>
              <a:gd name="connsiteY7" fmla="*/ 1005840 h 1112520"/>
              <a:gd name="connsiteX8" fmla="*/ 716280 w 5092092"/>
              <a:gd name="connsiteY8" fmla="*/ 655320 h 1112520"/>
              <a:gd name="connsiteX9" fmla="*/ 624840 w 5092092"/>
              <a:gd name="connsiteY9" fmla="*/ 624840 h 1112520"/>
              <a:gd name="connsiteX10" fmla="*/ 0 w 5092092"/>
              <a:gd name="connsiteY10" fmla="*/ 182880 h 1112520"/>
              <a:gd name="connsiteX11" fmla="*/ 30480 w 5092092"/>
              <a:gd name="connsiteY11" fmla="*/ 76200 h 1112520"/>
              <a:gd name="connsiteX12" fmla="*/ 701040 w 5092092"/>
              <a:gd name="connsiteY12" fmla="*/ 30480 h 1112520"/>
              <a:gd name="connsiteX13" fmla="*/ 762000 w 5092092"/>
              <a:gd name="connsiteY13" fmla="*/ 60960 h 1112520"/>
              <a:gd name="connsiteX0" fmla="*/ 4892040 w 5092092"/>
              <a:gd name="connsiteY0" fmla="*/ 0 h 1112520"/>
              <a:gd name="connsiteX1" fmla="*/ 5090160 w 5092092"/>
              <a:gd name="connsiteY1" fmla="*/ 121920 h 1112520"/>
              <a:gd name="connsiteX2" fmla="*/ 4678680 w 5092092"/>
              <a:gd name="connsiteY2" fmla="*/ 670560 h 1112520"/>
              <a:gd name="connsiteX3" fmla="*/ 4602480 w 5092092"/>
              <a:gd name="connsiteY3" fmla="*/ 716280 h 1112520"/>
              <a:gd name="connsiteX4" fmla="*/ 3825240 w 5092092"/>
              <a:gd name="connsiteY4" fmla="*/ 1021080 h 1112520"/>
              <a:gd name="connsiteX5" fmla="*/ 3718560 w 5092092"/>
              <a:gd name="connsiteY5" fmla="*/ 1036320 h 1112520"/>
              <a:gd name="connsiteX6" fmla="*/ 2804160 w 5092092"/>
              <a:gd name="connsiteY6" fmla="*/ 1112520 h 1112520"/>
              <a:gd name="connsiteX7" fmla="*/ 1630680 w 5092092"/>
              <a:gd name="connsiteY7" fmla="*/ 1005840 h 1112520"/>
              <a:gd name="connsiteX8" fmla="*/ 624840 w 5092092"/>
              <a:gd name="connsiteY8" fmla="*/ 624840 h 1112520"/>
              <a:gd name="connsiteX9" fmla="*/ 0 w 5092092"/>
              <a:gd name="connsiteY9" fmla="*/ 182880 h 1112520"/>
              <a:gd name="connsiteX10" fmla="*/ 30480 w 5092092"/>
              <a:gd name="connsiteY10" fmla="*/ 76200 h 1112520"/>
              <a:gd name="connsiteX11" fmla="*/ 701040 w 5092092"/>
              <a:gd name="connsiteY11" fmla="*/ 30480 h 1112520"/>
              <a:gd name="connsiteX12" fmla="*/ 762000 w 5092092"/>
              <a:gd name="connsiteY12" fmla="*/ 60960 h 1112520"/>
              <a:gd name="connsiteX0" fmla="*/ 4892040 w 5092092"/>
              <a:gd name="connsiteY0" fmla="*/ 0 h 1117413"/>
              <a:gd name="connsiteX1" fmla="*/ 5090160 w 5092092"/>
              <a:gd name="connsiteY1" fmla="*/ 121920 h 1117413"/>
              <a:gd name="connsiteX2" fmla="*/ 4678680 w 5092092"/>
              <a:gd name="connsiteY2" fmla="*/ 670560 h 1117413"/>
              <a:gd name="connsiteX3" fmla="*/ 4602480 w 5092092"/>
              <a:gd name="connsiteY3" fmla="*/ 716280 h 1117413"/>
              <a:gd name="connsiteX4" fmla="*/ 3825240 w 5092092"/>
              <a:gd name="connsiteY4" fmla="*/ 1021080 h 1117413"/>
              <a:gd name="connsiteX5" fmla="*/ 3718560 w 5092092"/>
              <a:gd name="connsiteY5" fmla="*/ 1036320 h 1117413"/>
              <a:gd name="connsiteX6" fmla="*/ 2804160 w 5092092"/>
              <a:gd name="connsiteY6" fmla="*/ 1112520 h 1117413"/>
              <a:gd name="connsiteX7" fmla="*/ 1630680 w 5092092"/>
              <a:gd name="connsiteY7" fmla="*/ 1005840 h 1117413"/>
              <a:gd name="connsiteX8" fmla="*/ 0 w 5092092"/>
              <a:gd name="connsiteY8" fmla="*/ 182880 h 1117413"/>
              <a:gd name="connsiteX9" fmla="*/ 30480 w 5092092"/>
              <a:gd name="connsiteY9" fmla="*/ 76200 h 1117413"/>
              <a:gd name="connsiteX10" fmla="*/ 701040 w 5092092"/>
              <a:gd name="connsiteY10" fmla="*/ 30480 h 1117413"/>
              <a:gd name="connsiteX11" fmla="*/ 762000 w 5092092"/>
              <a:gd name="connsiteY11" fmla="*/ 60960 h 1117413"/>
              <a:gd name="connsiteX0" fmla="*/ 4913539 w 5113591"/>
              <a:gd name="connsiteY0" fmla="*/ 0 h 1117413"/>
              <a:gd name="connsiteX1" fmla="*/ 5111659 w 5113591"/>
              <a:gd name="connsiteY1" fmla="*/ 121920 h 1117413"/>
              <a:gd name="connsiteX2" fmla="*/ 4700179 w 5113591"/>
              <a:gd name="connsiteY2" fmla="*/ 670560 h 1117413"/>
              <a:gd name="connsiteX3" fmla="*/ 4623979 w 5113591"/>
              <a:gd name="connsiteY3" fmla="*/ 716280 h 1117413"/>
              <a:gd name="connsiteX4" fmla="*/ 3846739 w 5113591"/>
              <a:gd name="connsiteY4" fmla="*/ 1021080 h 1117413"/>
              <a:gd name="connsiteX5" fmla="*/ 3740059 w 5113591"/>
              <a:gd name="connsiteY5" fmla="*/ 1036320 h 1117413"/>
              <a:gd name="connsiteX6" fmla="*/ 2825659 w 5113591"/>
              <a:gd name="connsiteY6" fmla="*/ 1112520 h 1117413"/>
              <a:gd name="connsiteX7" fmla="*/ 1652179 w 5113591"/>
              <a:gd name="connsiteY7" fmla="*/ 1005840 h 1117413"/>
              <a:gd name="connsiteX8" fmla="*/ 21499 w 5113591"/>
              <a:gd name="connsiteY8" fmla="*/ 182880 h 1117413"/>
              <a:gd name="connsiteX9" fmla="*/ 722539 w 5113591"/>
              <a:gd name="connsiteY9" fmla="*/ 30480 h 1117413"/>
              <a:gd name="connsiteX10" fmla="*/ 783499 w 5113591"/>
              <a:gd name="connsiteY10" fmla="*/ 60960 h 1117413"/>
              <a:gd name="connsiteX0" fmla="*/ 4913539 w 5113591"/>
              <a:gd name="connsiteY0" fmla="*/ 0 h 1117413"/>
              <a:gd name="connsiteX1" fmla="*/ 5111659 w 5113591"/>
              <a:gd name="connsiteY1" fmla="*/ 121920 h 1117413"/>
              <a:gd name="connsiteX2" fmla="*/ 4700179 w 5113591"/>
              <a:gd name="connsiteY2" fmla="*/ 670560 h 1117413"/>
              <a:gd name="connsiteX3" fmla="*/ 4623979 w 5113591"/>
              <a:gd name="connsiteY3" fmla="*/ 716280 h 1117413"/>
              <a:gd name="connsiteX4" fmla="*/ 3846739 w 5113591"/>
              <a:gd name="connsiteY4" fmla="*/ 1021080 h 1117413"/>
              <a:gd name="connsiteX5" fmla="*/ 3740059 w 5113591"/>
              <a:gd name="connsiteY5" fmla="*/ 1036320 h 1117413"/>
              <a:gd name="connsiteX6" fmla="*/ 2825659 w 5113591"/>
              <a:gd name="connsiteY6" fmla="*/ 1112520 h 1117413"/>
              <a:gd name="connsiteX7" fmla="*/ 1652179 w 5113591"/>
              <a:gd name="connsiteY7" fmla="*/ 1005840 h 1117413"/>
              <a:gd name="connsiteX8" fmla="*/ 21499 w 5113591"/>
              <a:gd name="connsiteY8" fmla="*/ 182880 h 1117413"/>
              <a:gd name="connsiteX9" fmla="*/ 722539 w 5113591"/>
              <a:gd name="connsiteY9" fmla="*/ 30480 h 1117413"/>
              <a:gd name="connsiteX10" fmla="*/ 783499 w 5113591"/>
              <a:gd name="connsiteY10" fmla="*/ 60960 h 1117413"/>
              <a:gd name="connsiteX0" fmla="*/ 4892151 w 5092203"/>
              <a:gd name="connsiteY0" fmla="*/ 0 h 1117413"/>
              <a:gd name="connsiteX1" fmla="*/ 5090271 w 5092203"/>
              <a:gd name="connsiteY1" fmla="*/ 121920 h 1117413"/>
              <a:gd name="connsiteX2" fmla="*/ 4678791 w 5092203"/>
              <a:gd name="connsiteY2" fmla="*/ 670560 h 1117413"/>
              <a:gd name="connsiteX3" fmla="*/ 4602591 w 5092203"/>
              <a:gd name="connsiteY3" fmla="*/ 716280 h 1117413"/>
              <a:gd name="connsiteX4" fmla="*/ 3825351 w 5092203"/>
              <a:gd name="connsiteY4" fmla="*/ 1021080 h 1117413"/>
              <a:gd name="connsiteX5" fmla="*/ 3718671 w 5092203"/>
              <a:gd name="connsiteY5" fmla="*/ 1036320 h 1117413"/>
              <a:gd name="connsiteX6" fmla="*/ 2804271 w 5092203"/>
              <a:gd name="connsiteY6" fmla="*/ 1112520 h 1117413"/>
              <a:gd name="connsiteX7" fmla="*/ 1630791 w 5092203"/>
              <a:gd name="connsiteY7" fmla="*/ 1005840 h 1117413"/>
              <a:gd name="connsiteX8" fmla="*/ 111 w 5092203"/>
              <a:gd name="connsiteY8" fmla="*/ 182880 h 1117413"/>
              <a:gd name="connsiteX9" fmla="*/ 701151 w 5092203"/>
              <a:gd name="connsiteY9" fmla="*/ 30480 h 1117413"/>
              <a:gd name="connsiteX10" fmla="*/ 762111 w 5092203"/>
              <a:gd name="connsiteY10" fmla="*/ 60960 h 1117413"/>
              <a:gd name="connsiteX0" fmla="*/ 4910530 w 5110582"/>
              <a:gd name="connsiteY0" fmla="*/ 0 h 1117413"/>
              <a:gd name="connsiteX1" fmla="*/ 5108650 w 5110582"/>
              <a:gd name="connsiteY1" fmla="*/ 121920 h 1117413"/>
              <a:gd name="connsiteX2" fmla="*/ 4697170 w 5110582"/>
              <a:gd name="connsiteY2" fmla="*/ 670560 h 1117413"/>
              <a:gd name="connsiteX3" fmla="*/ 4620970 w 5110582"/>
              <a:gd name="connsiteY3" fmla="*/ 716280 h 1117413"/>
              <a:gd name="connsiteX4" fmla="*/ 3843730 w 5110582"/>
              <a:gd name="connsiteY4" fmla="*/ 1021080 h 1117413"/>
              <a:gd name="connsiteX5" fmla="*/ 3737050 w 5110582"/>
              <a:gd name="connsiteY5" fmla="*/ 1036320 h 1117413"/>
              <a:gd name="connsiteX6" fmla="*/ 2822650 w 5110582"/>
              <a:gd name="connsiteY6" fmla="*/ 1112520 h 1117413"/>
              <a:gd name="connsiteX7" fmla="*/ 1649170 w 5110582"/>
              <a:gd name="connsiteY7" fmla="*/ 1005840 h 1117413"/>
              <a:gd name="connsiteX8" fmla="*/ 18490 w 5110582"/>
              <a:gd name="connsiteY8" fmla="*/ 182880 h 1117413"/>
              <a:gd name="connsiteX9" fmla="*/ 780490 w 5110582"/>
              <a:gd name="connsiteY9" fmla="*/ 60960 h 1117413"/>
              <a:gd name="connsiteX0" fmla="*/ 4914501 w 5114553"/>
              <a:gd name="connsiteY0" fmla="*/ 0 h 1117413"/>
              <a:gd name="connsiteX1" fmla="*/ 5112621 w 5114553"/>
              <a:gd name="connsiteY1" fmla="*/ 121920 h 1117413"/>
              <a:gd name="connsiteX2" fmla="*/ 4701141 w 5114553"/>
              <a:gd name="connsiteY2" fmla="*/ 670560 h 1117413"/>
              <a:gd name="connsiteX3" fmla="*/ 4624941 w 5114553"/>
              <a:gd name="connsiteY3" fmla="*/ 716280 h 1117413"/>
              <a:gd name="connsiteX4" fmla="*/ 3847701 w 5114553"/>
              <a:gd name="connsiteY4" fmla="*/ 1021080 h 1117413"/>
              <a:gd name="connsiteX5" fmla="*/ 3741021 w 5114553"/>
              <a:gd name="connsiteY5" fmla="*/ 1036320 h 1117413"/>
              <a:gd name="connsiteX6" fmla="*/ 2826621 w 5114553"/>
              <a:gd name="connsiteY6" fmla="*/ 1112520 h 1117413"/>
              <a:gd name="connsiteX7" fmla="*/ 1653141 w 5114553"/>
              <a:gd name="connsiteY7" fmla="*/ 1005840 h 1117413"/>
              <a:gd name="connsiteX8" fmla="*/ 22461 w 5114553"/>
              <a:gd name="connsiteY8" fmla="*/ 182880 h 1117413"/>
              <a:gd name="connsiteX9" fmla="*/ 784461 w 5114553"/>
              <a:gd name="connsiteY9" fmla="*/ 60960 h 1117413"/>
              <a:gd name="connsiteX0" fmla="*/ 4919587 w 5119639"/>
              <a:gd name="connsiteY0" fmla="*/ 0 h 1117413"/>
              <a:gd name="connsiteX1" fmla="*/ 5117707 w 5119639"/>
              <a:gd name="connsiteY1" fmla="*/ 121920 h 1117413"/>
              <a:gd name="connsiteX2" fmla="*/ 4706227 w 5119639"/>
              <a:gd name="connsiteY2" fmla="*/ 670560 h 1117413"/>
              <a:gd name="connsiteX3" fmla="*/ 4630027 w 5119639"/>
              <a:gd name="connsiteY3" fmla="*/ 716280 h 1117413"/>
              <a:gd name="connsiteX4" fmla="*/ 3852787 w 5119639"/>
              <a:gd name="connsiteY4" fmla="*/ 1021080 h 1117413"/>
              <a:gd name="connsiteX5" fmla="*/ 3746107 w 5119639"/>
              <a:gd name="connsiteY5" fmla="*/ 1036320 h 1117413"/>
              <a:gd name="connsiteX6" fmla="*/ 2831707 w 5119639"/>
              <a:gd name="connsiteY6" fmla="*/ 1112520 h 1117413"/>
              <a:gd name="connsiteX7" fmla="*/ 1658227 w 5119639"/>
              <a:gd name="connsiteY7" fmla="*/ 1005840 h 1117413"/>
              <a:gd name="connsiteX8" fmla="*/ 27547 w 5119639"/>
              <a:gd name="connsiteY8" fmla="*/ 182880 h 1117413"/>
              <a:gd name="connsiteX9" fmla="*/ 726485 w 5119639"/>
              <a:gd name="connsiteY9" fmla="*/ 50450 h 1117413"/>
              <a:gd name="connsiteX0" fmla="*/ 4892166 w 5092218"/>
              <a:gd name="connsiteY0" fmla="*/ 0 h 1117413"/>
              <a:gd name="connsiteX1" fmla="*/ 5090286 w 5092218"/>
              <a:gd name="connsiteY1" fmla="*/ 121920 h 1117413"/>
              <a:gd name="connsiteX2" fmla="*/ 4678806 w 5092218"/>
              <a:gd name="connsiteY2" fmla="*/ 670560 h 1117413"/>
              <a:gd name="connsiteX3" fmla="*/ 4602606 w 5092218"/>
              <a:gd name="connsiteY3" fmla="*/ 716280 h 1117413"/>
              <a:gd name="connsiteX4" fmla="*/ 3825366 w 5092218"/>
              <a:gd name="connsiteY4" fmla="*/ 1021080 h 1117413"/>
              <a:gd name="connsiteX5" fmla="*/ 3718686 w 5092218"/>
              <a:gd name="connsiteY5" fmla="*/ 1036320 h 1117413"/>
              <a:gd name="connsiteX6" fmla="*/ 2804286 w 5092218"/>
              <a:gd name="connsiteY6" fmla="*/ 1112520 h 1117413"/>
              <a:gd name="connsiteX7" fmla="*/ 1630806 w 5092218"/>
              <a:gd name="connsiteY7" fmla="*/ 1005840 h 1117413"/>
              <a:gd name="connsiteX8" fmla="*/ 126 w 5092218"/>
              <a:gd name="connsiteY8" fmla="*/ 182880 h 1117413"/>
              <a:gd name="connsiteX9" fmla="*/ 699064 w 5092218"/>
              <a:gd name="connsiteY9" fmla="*/ 50450 h 1117413"/>
              <a:gd name="connsiteX0" fmla="*/ 4892166 w 5092218"/>
              <a:gd name="connsiteY0" fmla="*/ 0 h 1112520"/>
              <a:gd name="connsiteX1" fmla="*/ 5090286 w 5092218"/>
              <a:gd name="connsiteY1" fmla="*/ 121920 h 1112520"/>
              <a:gd name="connsiteX2" fmla="*/ 4678806 w 5092218"/>
              <a:gd name="connsiteY2" fmla="*/ 670560 h 1112520"/>
              <a:gd name="connsiteX3" fmla="*/ 4602606 w 5092218"/>
              <a:gd name="connsiteY3" fmla="*/ 716280 h 1112520"/>
              <a:gd name="connsiteX4" fmla="*/ 3825366 w 5092218"/>
              <a:gd name="connsiteY4" fmla="*/ 1021080 h 1112520"/>
              <a:gd name="connsiteX5" fmla="*/ 3718686 w 5092218"/>
              <a:gd name="connsiteY5" fmla="*/ 1036320 h 1112520"/>
              <a:gd name="connsiteX6" fmla="*/ 2804286 w 5092218"/>
              <a:gd name="connsiteY6" fmla="*/ 1112520 h 1112520"/>
              <a:gd name="connsiteX7" fmla="*/ 126 w 5092218"/>
              <a:gd name="connsiteY7" fmla="*/ 182880 h 1112520"/>
              <a:gd name="connsiteX8" fmla="*/ 699064 w 5092218"/>
              <a:gd name="connsiteY8" fmla="*/ 50450 h 1112520"/>
              <a:gd name="connsiteX0" fmla="*/ 4977243 w 5177295"/>
              <a:gd name="connsiteY0" fmla="*/ 0 h 1036320"/>
              <a:gd name="connsiteX1" fmla="*/ 5175363 w 5177295"/>
              <a:gd name="connsiteY1" fmla="*/ 121920 h 1036320"/>
              <a:gd name="connsiteX2" fmla="*/ 4763883 w 5177295"/>
              <a:gd name="connsiteY2" fmla="*/ 670560 h 1036320"/>
              <a:gd name="connsiteX3" fmla="*/ 4687683 w 5177295"/>
              <a:gd name="connsiteY3" fmla="*/ 716280 h 1036320"/>
              <a:gd name="connsiteX4" fmla="*/ 3910443 w 5177295"/>
              <a:gd name="connsiteY4" fmla="*/ 1021080 h 1036320"/>
              <a:gd name="connsiteX5" fmla="*/ 3803763 w 5177295"/>
              <a:gd name="connsiteY5" fmla="*/ 1036320 h 1036320"/>
              <a:gd name="connsiteX6" fmla="*/ 2763239 w 5177295"/>
              <a:gd name="connsiteY6" fmla="*/ 849762 h 1036320"/>
              <a:gd name="connsiteX7" fmla="*/ 85203 w 5177295"/>
              <a:gd name="connsiteY7" fmla="*/ 182880 h 1036320"/>
              <a:gd name="connsiteX8" fmla="*/ 784141 w 5177295"/>
              <a:gd name="connsiteY8" fmla="*/ 50450 h 1036320"/>
              <a:gd name="connsiteX0" fmla="*/ 4977243 w 5177295"/>
              <a:gd name="connsiteY0" fmla="*/ 0 h 1036320"/>
              <a:gd name="connsiteX1" fmla="*/ 5175363 w 5177295"/>
              <a:gd name="connsiteY1" fmla="*/ 121920 h 1036320"/>
              <a:gd name="connsiteX2" fmla="*/ 4763883 w 5177295"/>
              <a:gd name="connsiteY2" fmla="*/ 670560 h 1036320"/>
              <a:gd name="connsiteX3" fmla="*/ 4687683 w 5177295"/>
              <a:gd name="connsiteY3" fmla="*/ 716280 h 1036320"/>
              <a:gd name="connsiteX4" fmla="*/ 3803763 w 5177295"/>
              <a:gd name="connsiteY4" fmla="*/ 1036320 h 1036320"/>
              <a:gd name="connsiteX5" fmla="*/ 2763239 w 5177295"/>
              <a:gd name="connsiteY5" fmla="*/ 849762 h 1036320"/>
              <a:gd name="connsiteX6" fmla="*/ 85203 w 5177295"/>
              <a:gd name="connsiteY6" fmla="*/ 182880 h 1036320"/>
              <a:gd name="connsiteX7" fmla="*/ 784141 w 5177295"/>
              <a:gd name="connsiteY7" fmla="*/ 50450 h 1036320"/>
              <a:gd name="connsiteX0" fmla="*/ 4977243 w 5177295"/>
              <a:gd name="connsiteY0" fmla="*/ 0 h 873018"/>
              <a:gd name="connsiteX1" fmla="*/ 5175363 w 5177295"/>
              <a:gd name="connsiteY1" fmla="*/ 121920 h 873018"/>
              <a:gd name="connsiteX2" fmla="*/ 4763883 w 5177295"/>
              <a:gd name="connsiteY2" fmla="*/ 670560 h 873018"/>
              <a:gd name="connsiteX3" fmla="*/ 4687683 w 5177295"/>
              <a:gd name="connsiteY3" fmla="*/ 716280 h 873018"/>
              <a:gd name="connsiteX4" fmla="*/ 2763239 w 5177295"/>
              <a:gd name="connsiteY4" fmla="*/ 849762 h 873018"/>
              <a:gd name="connsiteX5" fmla="*/ 85203 w 5177295"/>
              <a:gd name="connsiteY5" fmla="*/ 182880 h 873018"/>
              <a:gd name="connsiteX6" fmla="*/ 784141 w 5177295"/>
              <a:gd name="connsiteY6" fmla="*/ 50450 h 873018"/>
              <a:gd name="connsiteX0" fmla="*/ 4977243 w 5182346"/>
              <a:gd name="connsiteY0" fmla="*/ 0 h 883573"/>
              <a:gd name="connsiteX1" fmla="*/ 5175363 w 5182346"/>
              <a:gd name="connsiteY1" fmla="*/ 121920 h 883573"/>
              <a:gd name="connsiteX2" fmla="*/ 4687683 w 5182346"/>
              <a:gd name="connsiteY2" fmla="*/ 716280 h 883573"/>
              <a:gd name="connsiteX3" fmla="*/ 2763239 w 5182346"/>
              <a:gd name="connsiteY3" fmla="*/ 849762 h 883573"/>
              <a:gd name="connsiteX4" fmla="*/ 85203 w 5182346"/>
              <a:gd name="connsiteY4" fmla="*/ 182880 h 883573"/>
              <a:gd name="connsiteX5" fmla="*/ 784141 w 5182346"/>
              <a:gd name="connsiteY5" fmla="*/ 50450 h 883573"/>
              <a:gd name="connsiteX0" fmla="*/ 4977243 w 5304286"/>
              <a:gd name="connsiteY0" fmla="*/ 0 h 849762"/>
              <a:gd name="connsiteX1" fmla="*/ 5175363 w 5304286"/>
              <a:gd name="connsiteY1" fmla="*/ 121920 h 849762"/>
              <a:gd name="connsiteX2" fmla="*/ 2763239 w 5304286"/>
              <a:gd name="connsiteY2" fmla="*/ 849762 h 849762"/>
              <a:gd name="connsiteX3" fmla="*/ 85203 w 5304286"/>
              <a:gd name="connsiteY3" fmla="*/ 182880 h 849762"/>
              <a:gd name="connsiteX4" fmla="*/ 784141 w 5304286"/>
              <a:gd name="connsiteY4" fmla="*/ 50450 h 849762"/>
              <a:gd name="connsiteX0" fmla="*/ 4977243 w 5516107"/>
              <a:gd name="connsiteY0" fmla="*/ 0 h 849762"/>
              <a:gd name="connsiteX1" fmla="*/ 5417101 w 5516107"/>
              <a:gd name="connsiteY1" fmla="*/ 237534 h 849762"/>
              <a:gd name="connsiteX2" fmla="*/ 2763239 w 5516107"/>
              <a:gd name="connsiteY2" fmla="*/ 849762 h 849762"/>
              <a:gd name="connsiteX3" fmla="*/ 85203 w 5516107"/>
              <a:gd name="connsiteY3" fmla="*/ 182880 h 849762"/>
              <a:gd name="connsiteX4" fmla="*/ 784141 w 5516107"/>
              <a:gd name="connsiteY4" fmla="*/ 50450 h 849762"/>
              <a:gd name="connsiteX0" fmla="*/ 4977243 w 5417337"/>
              <a:gd name="connsiteY0" fmla="*/ 0 h 849762"/>
              <a:gd name="connsiteX1" fmla="*/ 5417101 w 5417337"/>
              <a:gd name="connsiteY1" fmla="*/ 237534 h 849762"/>
              <a:gd name="connsiteX2" fmla="*/ 2763239 w 5417337"/>
              <a:gd name="connsiteY2" fmla="*/ 849762 h 849762"/>
              <a:gd name="connsiteX3" fmla="*/ 85203 w 5417337"/>
              <a:gd name="connsiteY3" fmla="*/ 182880 h 849762"/>
              <a:gd name="connsiteX4" fmla="*/ 784141 w 5417337"/>
              <a:gd name="connsiteY4" fmla="*/ 50450 h 849762"/>
              <a:gd name="connsiteX0" fmla="*/ 4977243 w 5516107"/>
              <a:gd name="connsiteY0" fmla="*/ 0 h 734148"/>
              <a:gd name="connsiteX1" fmla="*/ 5417101 w 5516107"/>
              <a:gd name="connsiteY1" fmla="*/ 237534 h 734148"/>
              <a:gd name="connsiteX2" fmla="*/ 2763239 w 5516107"/>
              <a:gd name="connsiteY2" fmla="*/ 734148 h 734148"/>
              <a:gd name="connsiteX3" fmla="*/ 85203 w 5516107"/>
              <a:gd name="connsiteY3" fmla="*/ 182880 h 734148"/>
              <a:gd name="connsiteX4" fmla="*/ 784141 w 5516107"/>
              <a:gd name="connsiteY4" fmla="*/ 50450 h 734148"/>
              <a:gd name="connsiteX0" fmla="*/ 4977243 w 5516107"/>
              <a:gd name="connsiteY0" fmla="*/ 0 h 758717"/>
              <a:gd name="connsiteX1" fmla="*/ 5417101 w 5516107"/>
              <a:gd name="connsiteY1" fmla="*/ 237534 h 758717"/>
              <a:gd name="connsiteX2" fmla="*/ 2763239 w 5516107"/>
              <a:gd name="connsiteY2" fmla="*/ 734148 h 758717"/>
              <a:gd name="connsiteX3" fmla="*/ 85203 w 5516107"/>
              <a:gd name="connsiteY3" fmla="*/ 182880 h 758717"/>
              <a:gd name="connsiteX4" fmla="*/ 784141 w 5516107"/>
              <a:gd name="connsiteY4" fmla="*/ 50450 h 758717"/>
              <a:gd name="connsiteX0" fmla="*/ 4977243 w 5516107"/>
              <a:gd name="connsiteY0" fmla="*/ 0 h 734632"/>
              <a:gd name="connsiteX1" fmla="*/ 5417101 w 5516107"/>
              <a:gd name="connsiteY1" fmla="*/ 237534 h 734632"/>
              <a:gd name="connsiteX2" fmla="*/ 2763239 w 5516107"/>
              <a:gd name="connsiteY2" fmla="*/ 734148 h 734632"/>
              <a:gd name="connsiteX3" fmla="*/ 85203 w 5516107"/>
              <a:gd name="connsiteY3" fmla="*/ 182880 h 734632"/>
              <a:gd name="connsiteX4" fmla="*/ 784141 w 5516107"/>
              <a:gd name="connsiteY4" fmla="*/ 50450 h 734632"/>
              <a:gd name="connsiteX0" fmla="*/ 4992112 w 5516075"/>
              <a:gd name="connsiteY0" fmla="*/ 0 h 734632"/>
              <a:gd name="connsiteX1" fmla="*/ 5431970 w 5516075"/>
              <a:gd name="connsiteY1" fmla="*/ 237534 h 734632"/>
              <a:gd name="connsiteX2" fmla="*/ 3019846 w 5516075"/>
              <a:gd name="connsiteY2" fmla="*/ 734148 h 734632"/>
              <a:gd name="connsiteX3" fmla="*/ 100072 w 5516075"/>
              <a:gd name="connsiteY3" fmla="*/ 182880 h 734632"/>
              <a:gd name="connsiteX4" fmla="*/ 799010 w 5516075"/>
              <a:gd name="connsiteY4" fmla="*/ 50450 h 734632"/>
              <a:gd name="connsiteX0" fmla="*/ 4992112 w 5516075"/>
              <a:gd name="connsiteY0" fmla="*/ 0 h 734188"/>
              <a:gd name="connsiteX1" fmla="*/ 5431970 w 5516075"/>
              <a:gd name="connsiteY1" fmla="*/ 237534 h 734188"/>
              <a:gd name="connsiteX2" fmla="*/ 3019846 w 5516075"/>
              <a:gd name="connsiteY2" fmla="*/ 734148 h 734188"/>
              <a:gd name="connsiteX3" fmla="*/ 100072 w 5516075"/>
              <a:gd name="connsiteY3" fmla="*/ 182880 h 734188"/>
              <a:gd name="connsiteX4" fmla="*/ 799010 w 5516075"/>
              <a:gd name="connsiteY4" fmla="*/ 50450 h 734188"/>
              <a:gd name="connsiteX0" fmla="*/ 4992112 w 5516075"/>
              <a:gd name="connsiteY0" fmla="*/ 0 h 735194"/>
              <a:gd name="connsiteX1" fmla="*/ 5431970 w 5516075"/>
              <a:gd name="connsiteY1" fmla="*/ 237534 h 735194"/>
              <a:gd name="connsiteX2" fmla="*/ 3019846 w 5516075"/>
              <a:gd name="connsiteY2" fmla="*/ 734148 h 735194"/>
              <a:gd name="connsiteX3" fmla="*/ 100072 w 5516075"/>
              <a:gd name="connsiteY3" fmla="*/ 182880 h 735194"/>
              <a:gd name="connsiteX4" fmla="*/ 799010 w 5516075"/>
              <a:gd name="connsiteY4" fmla="*/ 50450 h 735194"/>
              <a:gd name="connsiteX0" fmla="*/ 4992112 w 5516075"/>
              <a:gd name="connsiteY0" fmla="*/ 0 h 735194"/>
              <a:gd name="connsiteX1" fmla="*/ 5431970 w 5516075"/>
              <a:gd name="connsiteY1" fmla="*/ 237534 h 735194"/>
              <a:gd name="connsiteX2" fmla="*/ 3019846 w 5516075"/>
              <a:gd name="connsiteY2" fmla="*/ 734148 h 735194"/>
              <a:gd name="connsiteX3" fmla="*/ 100072 w 5516075"/>
              <a:gd name="connsiteY3" fmla="*/ 182880 h 735194"/>
              <a:gd name="connsiteX4" fmla="*/ 799010 w 5516075"/>
              <a:gd name="connsiteY4" fmla="*/ 50450 h 735194"/>
              <a:gd name="connsiteX0" fmla="*/ 4992112 w 5432281"/>
              <a:gd name="connsiteY0" fmla="*/ 0 h 735194"/>
              <a:gd name="connsiteX1" fmla="*/ 5431970 w 5432281"/>
              <a:gd name="connsiteY1" fmla="*/ 237534 h 735194"/>
              <a:gd name="connsiteX2" fmla="*/ 3019846 w 5432281"/>
              <a:gd name="connsiteY2" fmla="*/ 734148 h 735194"/>
              <a:gd name="connsiteX3" fmla="*/ 100072 w 5432281"/>
              <a:gd name="connsiteY3" fmla="*/ 182880 h 735194"/>
              <a:gd name="connsiteX4" fmla="*/ 799010 w 5432281"/>
              <a:gd name="connsiteY4" fmla="*/ 50450 h 735194"/>
              <a:gd name="connsiteX0" fmla="*/ 4992112 w 5432281"/>
              <a:gd name="connsiteY0" fmla="*/ 0 h 735009"/>
              <a:gd name="connsiteX1" fmla="*/ 5431970 w 5432281"/>
              <a:gd name="connsiteY1" fmla="*/ 237534 h 735009"/>
              <a:gd name="connsiteX2" fmla="*/ 3019846 w 5432281"/>
              <a:gd name="connsiteY2" fmla="*/ 734148 h 735009"/>
              <a:gd name="connsiteX3" fmla="*/ 100072 w 5432281"/>
              <a:gd name="connsiteY3" fmla="*/ 182880 h 735009"/>
              <a:gd name="connsiteX4" fmla="*/ 799010 w 5432281"/>
              <a:gd name="connsiteY4" fmla="*/ 50450 h 735009"/>
              <a:gd name="connsiteX0" fmla="*/ 4770645 w 5210814"/>
              <a:gd name="connsiteY0" fmla="*/ 0 h 734376"/>
              <a:gd name="connsiteX1" fmla="*/ 5210503 w 5210814"/>
              <a:gd name="connsiteY1" fmla="*/ 237534 h 734376"/>
              <a:gd name="connsiteX2" fmla="*/ 2798379 w 5210814"/>
              <a:gd name="connsiteY2" fmla="*/ 734148 h 734376"/>
              <a:gd name="connsiteX3" fmla="*/ 130853 w 5210814"/>
              <a:gd name="connsiteY3" fmla="*/ 298494 h 734376"/>
              <a:gd name="connsiteX4" fmla="*/ 577543 w 5210814"/>
              <a:gd name="connsiteY4" fmla="*/ 50450 h 734376"/>
              <a:gd name="connsiteX0" fmla="*/ 4640578 w 5080747"/>
              <a:gd name="connsiteY0" fmla="*/ 0 h 734731"/>
              <a:gd name="connsiteX1" fmla="*/ 5080436 w 5080747"/>
              <a:gd name="connsiteY1" fmla="*/ 237534 h 734731"/>
              <a:gd name="connsiteX2" fmla="*/ 2668312 w 5080747"/>
              <a:gd name="connsiteY2" fmla="*/ 734148 h 734731"/>
              <a:gd name="connsiteX3" fmla="*/ 786 w 5080747"/>
              <a:gd name="connsiteY3" fmla="*/ 298494 h 734731"/>
              <a:gd name="connsiteX4" fmla="*/ 447476 w 5080747"/>
              <a:gd name="connsiteY4" fmla="*/ 50450 h 734731"/>
              <a:gd name="connsiteX0" fmla="*/ 4640201 w 5080370"/>
              <a:gd name="connsiteY0" fmla="*/ 0 h 734731"/>
              <a:gd name="connsiteX1" fmla="*/ 5080059 w 5080370"/>
              <a:gd name="connsiteY1" fmla="*/ 237534 h 734731"/>
              <a:gd name="connsiteX2" fmla="*/ 2667935 w 5080370"/>
              <a:gd name="connsiteY2" fmla="*/ 734148 h 734731"/>
              <a:gd name="connsiteX3" fmla="*/ 409 w 5080370"/>
              <a:gd name="connsiteY3" fmla="*/ 298494 h 734731"/>
              <a:gd name="connsiteX4" fmla="*/ 447099 w 5080370"/>
              <a:gd name="connsiteY4" fmla="*/ 50450 h 734731"/>
              <a:gd name="connsiteX0" fmla="*/ 4692753 w 5172286"/>
              <a:gd name="connsiteY0" fmla="*/ 0 h 745241"/>
              <a:gd name="connsiteX1" fmla="*/ 5080059 w 5172286"/>
              <a:gd name="connsiteY1" fmla="*/ 248044 h 745241"/>
              <a:gd name="connsiteX2" fmla="*/ 2667935 w 5172286"/>
              <a:gd name="connsiteY2" fmla="*/ 744658 h 745241"/>
              <a:gd name="connsiteX3" fmla="*/ 409 w 5172286"/>
              <a:gd name="connsiteY3" fmla="*/ 309004 h 745241"/>
              <a:gd name="connsiteX4" fmla="*/ 447099 w 5172286"/>
              <a:gd name="connsiteY4" fmla="*/ 60960 h 745241"/>
              <a:gd name="connsiteX0" fmla="*/ 4692753 w 5080061"/>
              <a:gd name="connsiteY0" fmla="*/ 0 h 745241"/>
              <a:gd name="connsiteX1" fmla="*/ 5080059 w 5080061"/>
              <a:gd name="connsiteY1" fmla="*/ 248044 h 745241"/>
              <a:gd name="connsiteX2" fmla="*/ 2667935 w 5080061"/>
              <a:gd name="connsiteY2" fmla="*/ 744658 h 745241"/>
              <a:gd name="connsiteX3" fmla="*/ 409 w 5080061"/>
              <a:gd name="connsiteY3" fmla="*/ 309004 h 745241"/>
              <a:gd name="connsiteX4" fmla="*/ 447099 w 5080061"/>
              <a:gd name="connsiteY4" fmla="*/ 60960 h 745241"/>
              <a:gd name="connsiteX0" fmla="*/ 4692753 w 5080061"/>
              <a:gd name="connsiteY0" fmla="*/ 0 h 745037"/>
              <a:gd name="connsiteX1" fmla="*/ 5080059 w 5080061"/>
              <a:gd name="connsiteY1" fmla="*/ 248044 h 745037"/>
              <a:gd name="connsiteX2" fmla="*/ 2667935 w 5080061"/>
              <a:gd name="connsiteY2" fmla="*/ 744658 h 745037"/>
              <a:gd name="connsiteX3" fmla="*/ 409 w 5080061"/>
              <a:gd name="connsiteY3" fmla="*/ 309004 h 745037"/>
              <a:gd name="connsiteX4" fmla="*/ 447099 w 5080061"/>
              <a:gd name="connsiteY4" fmla="*/ 60960 h 745037"/>
              <a:gd name="connsiteX0" fmla="*/ 4802036 w 5284227"/>
              <a:gd name="connsiteY0" fmla="*/ 0 h 734382"/>
              <a:gd name="connsiteX1" fmla="*/ 5189342 w 5284227"/>
              <a:gd name="connsiteY1" fmla="*/ 248044 h 734382"/>
              <a:gd name="connsiteX2" fmla="*/ 2735177 w 5284227"/>
              <a:gd name="connsiteY2" fmla="*/ 734148 h 734382"/>
              <a:gd name="connsiteX3" fmla="*/ 109692 w 5284227"/>
              <a:gd name="connsiteY3" fmla="*/ 309004 h 734382"/>
              <a:gd name="connsiteX4" fmla="*/ 556382 w 5284227"/>
              <a:gd name="connsiteY4" fmla="*/ 60960 h 734382"/>
              <a:gd name="connsiteX0" fmla="*/ 4692432 w 5174623"/>
              <a:gd name="connsiteY0" fmla="*/ 0 h 734461"/>
              <a:gd name="connsiteX1" fmla="*/ 5079738 w 5174623"/>
              <a:gd name="connsiteY1" fmla="*/ 248044 h 734461"/>
              <a:gd name="connsiteX2" fmla="*/ 2625573 w 5174623"/>
              <a:gd name="connsiteY2" fmla="*/ 734148 h 734461"/>
              <a:gd name="connsiteX3" fmla="*/ 88 w 5174623"/>
              <a:gd name="connsiteY3" fmla="*/ 309004 h 734461"/>
              <a:gd name="connsiteX4" fmla="*/ 446778 w 5174623"/>
              <a:gd name="connsiteY4" fmla="*/ 60960 h 734461"/>
              <a:gd name="connsiteX0" fmla="*/ 4692432 w 5079872"/>
              <a:gd name="connsiteY0" fmla="*/ 0 h 734461"/>
              <a:gd name="connsiteX1" fmla="*/ 5079738 w 5079872"/>
              <a:gd name="connsiteY1" fmla="*/ 248044 h 734461"/>
              <a:gd name="connsiteX2" fmla="*/ 2625573 w 5079872"/>
              <a:gd name="connsiteY2" fmla="*/ 734148 h 734461"/>
              <a:gd name="connsiteX3" fmla="*/ 88 w 5079872"/>
              <a:gd name="connsiteY3" fmla="*/ 309004 h 734461"/>
              <a:gd name="connsiteX4" fmla="*/ 446778 w 5079872"/>
              <a:gd name="connsiteY4" fmla="*/ 60960 h 734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9872" h="734461">
                <a:moveTo>
                  <a:pt x="4692432" y="0"/>
                </a:moveTo>
                <a:cubicBezTo>
                  <a:pt x="4722184" y="12751"/>
                  <a:pt x="5087883" y="31093"/>
                  <a:pt x="5079738" y="248044"/>
                </a:cubicBezTo>
                <a:cubicBezTo>
                  <a:pt x="5071593" y="464995"/>
                  <a:pt x="3472181" y="723988"/>
                  <a:pt x="2625573" y="734148"/>
                </a:cubicBezTo>
                <a:cubicBezTo>
                  <a:pt x="1778965" y="744308"/>
                  <a:pt x="5869" y="505285"/>
                  <a:pt x="88" y="309004"/>
                </a:cubicBezTo>
                <a:cubicBezTo>
                  <a:pt x="-5693" y="112723"/>
                  <a:pt x="277518" y="75849"/>
                  <a:pt x="446778" y="60960"/>
                </a:cubicBezTo>
              </a:path>
            </a:pathLst>
          </a:custGeom>
          <a:noFill/>
          <a:ln w="50800">
            <a:solidFill>
              <a:schemeClr val="accent4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04831 -0.00278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-139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0.04883 2.59259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5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04896 2.59259E-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5599 0.00046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9" y="2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3.7037E-7 L 0.08073 0.0039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104" grpId="0" animBg="1"/>
      <p:bldP spid="105" grpId="0" animBg="1"/>
      <p:bldP spid="106" grpId="0" animBg="1"/>
      <p:bldP spid="107" grpId="0" animBg="1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2FC0D-C0E0-79B9-9DF8-91DE4EAB2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Switches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more!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60102-9185-7566-6E3C-D08D383BD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9062"/>
            <a:ext cx="10515600" cy="1472746"/>
          </a:xfrm>
        </p:spPr>
        <p:txBody>
          <a:bodyPr/>
          <a:lstStyle/>
          <a:p>
            <a:r>
              <a:rPr lang="en-US" altLang="zh-CN" dirty="0"/>
              <a:t>Traditionally,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“inside”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mostly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b="1" dirty="0"/>
              <a:t>forwarding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737C71-3E5C-88C9-15E5-037ECE8D4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3488910" y="3697638"/>
            <a:ext cx="4909064" cy="28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3B191EB5-1155-27FA-6A71-342A34608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146" y="3487167"/>
            <a:ext cx="913753" cy="913753"/>
          </a:xfrm>
          <a:prstGeom prst="rect">
            <a:avLst/>
          </a:prstGeom>
        </p:spPr>
      </p:pic>
      <p:pic>
        <p:nvPicPr>
          <p:cNvPr id="6" name="Graphic 5" descr="Internet outline">
            <a:extLst>
              <a:ext uri="{FF2B5EF4-FFF2-40B4-BE49-F238E27FC236}">
                <a16:creationId xmlns:a16="http://schemas.microsoft.com/office/drawing/2014/main" id="{3C0211FD-1828-4193-DD60-F3E82F311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789" y="4283188"/>
            <a:ext cx="1282035" cy="1282035"/>
          </a:xfrm>
          <a:prstGeom prst="rect">
            <a:avLst/>
          </a:prstGeom>
        </p:spPr>
      </p:pic>
      <p:pic>
        <p:nvPicPr>
          <p:cNvPr id="7" name="Graphic 6" descr="Quadcopter outline">
            <a:extLst>
              <a:ext uri="{FF2B5EF4-FFF2-40B4-BE49-F238E27FC236}">
                <a16:creationId xmlns:a16="http://schemas.microsoft.com/office/drawing/2014/main" id="{64EBCE78-356D-6537-7628-5C2105DA0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8146" y="5421587"/>
            <a:ext cx="914400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F44845-0BE3-034C-9678-6AF2DD56DBCA}"/>
              </a:ext>
            </a:extLst>
          </p:cNvPr>
          <p:cNvGrpSpPr/>
          <p:nvPr/>
        </p:nvGrpSpPr>
        <p:grpSpPr>
          <a:xfrm>
            <a:off x="9736309" y="3502760"/>
            <a:ext cx="1438292" cy="2451171"/>
            <a:chOff x="9442995" y="3135718"/>
            <a:chExt cx="1438292" cy="2451171"/>
          </a:xfrm>
        </p:grpSpPr>
        <p:pic>
          <p:nvPicPr>
            <p:cNvPr id="9" name="Graphic 8" descr="Computer outline">
              <a:extLst>
                <a:ext uri="{FF2B5EF4-FFF2-40B4-BE49-F238E27FC236}">
                  <a16:creationId xmlns:a16="http://schemas.microsoft.com/office/drawing/2014/main" id="{4C8D1D97-68F5-2089-FCB9-9835948E5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64107"/>
            <a:stretch/>
          </p:blipFill>
          <p:spPr>
            <a:xfrm>
              <a:off x="9442995" y="3135718"/>
              <a:ext cx="549821" cy="1531840"/>
            </a:xfrm>
            <a:prstGeom prst="rect">
              <a:avLst/>
            </a:prstGeom>
          </p:spPr>
        </p:pic>
        <p:pic>
          <p:nvPicPr>
            <p:cNvPr id="10" name="Graphic 9" descr="Database outline">
              <a:extLst>
                <a:ext uri="{FF2B5EF4-FFF2-40B4-BE49-F238E27FC236}">
                  <a16:creationId xmlns:a16="http://schemas.microsoft.com/office/drawing/2014/main" id="{F18E2FBE-9321-6449-BA4B-44B0D7732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936121" y="3422472"/>
              <a:ext cx="945166" cy="945166"/>
            </a:xfrm>
            <a:prstGeom prst="rect">
              <a:avLst/>
            </a:prstGeom>
          </p:spPr>
        </p:pic>
        <p:pic>
          <p:nvPicPr>
            <p:cNvPr id="11" name="Graphic 10" descr="Computer outline">
              <a:extLst>
                <a:ext uri="{FF2B5EF4-FFF2-40B4-BE49-F238E27FC236}">
                  <a16:creationId xmlns:a16="http://schemas.microsoft.com/office/drawing/2014/main" id="{EA7DD010-FFF4-EE0C-82E4-3ABDAEA4A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64107"/>
            <a:stretch/>
          </p:blipFill>
          <p:spPr>
            <a:xfrm>
              <a:off x="9442995" y="4055049"/>
              <a:ext cx="549821" cy="1531840"/>
            </a:xfrm>
            <a:prstGeom prst="rect">
              <a:avLst/>
            </a:prstGeom>
          </p:spPr>
        </p:pic>
        <p:pic>
          <p:nvPicPr>
            <p:cNvPr id="12" name="Graphic 11" descr="Database outline">
              <a:extLst>
                <a:ext uri="{FF2B5EF4-FFF2-40B4-BE49-F238E27FC236}">
                  <a16:creationId xmlns:a16="http://schemas.microsoft.com/office/drawing/2014/main" id="{CE73AB1B-F2EB-BD53-3E2B-5D413B3D9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936121" y="4341803"/>
              <a:ext cx="945166" cy="945166"/>
            </a:xfrm>
            <a:prstGeom prst="rect">
              <a:avLst/>
            </a:prstGeom>
          </p:spPr>
        </p:pic>
      </p:grp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8BA5583-649D-15B0-9EA9-1F3EB900501F}"/>
              </a:ext>
            </a:extLst>
          </p:cNvPr>
          <p:cNvSpPr/>
          <p:nvPr/>
        </p:nvSpPr>
        <p:spPr>
          <a:xfrm>
            <a:off x="1809824" y="4672612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4226408-4FE8-5FA9-EC7A-C2360637B369}"/>
              </a:ext>
            </a:extLst>
          </p:cNvPr>
          <p:cNvSpPr/>
          <p:nvPr/>
        </p:nvSpPr>
        <p:spPr>
          <a:xfrm rot="20700000">
            <a:off x="1883037" y="5353488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8ADEF2D-D987-B23C-7DF7-832881DED246}"/>
              </a:ext>
            </a:extLst>
          </p:cNvPr>
          <p:cNvSpPr/>
          <p:nvPr/>
        </p:nvSpPr>
        <p:spPr>
          <a:xfrm rot="900000">
            <a:off x="1883037" y="3994768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313530B-DB17-1A1B-1CFC-9FAA1E43F893}"/>
              </a:ext>
            </a:extLst>
          </p:cNvPr>
          <p:cNvSpPr/>
          <p:nvPr/>
        </p:nvSpPr>
        <p:spPr>
          <a:xfrm rot="21000000">
            <a:off x="7778838" y="4134128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98E6806-DB66-070E-ADDC-3F6EC604D235}"/>
              </a:ext>
            </a:extLst>
          </p:cNvPr>
          <p:cNvSpPr/>
          <p:nvPr/>
        </p:nvSpPr>
        <p:spPr>
          <a:xfrm rot="600000">
            <a:off x="7790402" y="4854128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C681774-056C-362B-48B1-35D3A78B23D6}"/>
              </a:ext>
            </a:extLst>
          </p:cNvPr>
          <p:cNvSpPr/>
          <p:nvPr/>
        </p:nvSpPr>
        <p:spPr>
          <a:xfrm>
            <a:off x="4275616" y="4225994"/>
            <a:ext cx="2972786" cy="13563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46800" rIns="0" rtlCol="0" anchor="ctr"/>
          <a:lstStyle/>
          <a:p>
            <a:pPr algn="ctr"/>
            <a:r>
              <a:rPr lang="en-US" altLang="zh-CN" sz="2400" b="1" dirty="0"/>
              <a:t>Forwarding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rules</a:t>
            </a:r>
            <a:r>
              <a:rPr lang="en-US" altLang="zh-CN" dirty="0"/>
              <a:t>:</a:t>
            </a:r>
            <a:br>
              <a:rPr lang="en-US" altLang="zh-CN" dirty="0"/>
            </a:br>
            <a:r>
              <a:rPr lang="en-US" altLang="zh-CN" sz="2000" dirty="0" err="1"/>
              <a:t>DstIP</a:t>
            </a:r>
            <a:r>
              <a:rPr lang="zh-CN" altLang="en-US" sz="2000" dirty="0"/>
              <a:t> </a:t>
            </a:r>
            <a:r>
              <a:rPr lang="en-US" altLang="zh-CN" sz="2000" b="1" dirty="0"/>
              <a:t>128.</a:t>
            </a:r>
            <a:r>
              <a:rPr lang="zh-CN" altLang="en-US" sz="2000" b="1" dirty="0"/>
              <a:t>*</a:t>
            </a:r>
            <a:r>
              <a:rPr lang="en-US" altLang="zh-CN" sz="2000" b="1" dirty="0"/>
              <a:t>.</a:t>
            </a:r>
            <a:r>
              <a:rPr lang="zh-CN" altLang="en-US" sz="2000" b="1" dirty="0"/>
              <a:t>*</a:t>
            </a:r>
            <a:r>
              <a:rPr lang="en-US" altLang="zh-CN" sz="2000" b="1" dirty="0"/>
              <a:t>.</a:t>
            </a:r>
            <a:r>
              <a:rPr lang="zh-CN" altLang="en-US" sz="2000" b="1" dirty="0"/>
              <a:t>*</a:t>
            </a:r>
            <a:r>
              <a:rPr lang="zh-CN" altLang="en-US" sz="2000" dirty="0"/>
              <a:t> </a:t>
            </a:r>
            <a:r>
              <a:rPr lang="en-US" altLang="zh-CN" sz="2000" dirty="0"/>
              <a:t>-&gt;</a:t>
            </a:r>
            <a:r>
              <a:rPr lang="zh-CN" altLang="en-US" sz="2000" dirty="0"/>
              <a:t> </a:t>
            </a:r>
            <a:r>
              <a:rPr lang="en-US" altLang="zh-CN" sz="2000" dirty="0"/>
              <a:t>port</a:t>
            </a:r>
            <a:r>
              <a:rPr lang="zh-CN" altLang="en-US" sz="2000" dirty="0"/>
              <a:t> </a:t>
            </a:r>
            <a:r>
              <a:rPr lang="en-US" altLang="zh-CN" sz="2000" b="1" dirty="0"/>
              <a:t>1</a:t>
            </a:r>
            <a:br>
              <a:rPr lang="en-US" altLang="zh-CN" sz="2000" dirty="0"/>
            </a:br>
            <a:r>
              <a:rPr lang="en-US" altLang="zh-CN" sz="2000" dirty="0" err="1"/>
              <a:t>DstIP</a:t>
            </a:r>
            <a:r>
              <a:rPr lang="zh-CN" altLang="en-US" sz="2000" dirty="0"/>
              <a:t> </a:t>
            </a:r>
            <a:r>
              <a:rPr lang="en-US" altLang="zh-CN" sz="2000" b="1" dirty="0"/>
              <a:t>130.</a:t>
            </a:r>
            <a:r>
              <a:rPr lang="zh-CN" altLang="en-US" sz="2000" b="1" dirty="0"/>
              <a:t>*</a:t>
            </a:r>
            <a:r>
              <a:rPr lang="en-US" altLang="zh-CN" sz="2000" b="1" dirty="0"/>
              <a:t>.</a:t>
            </a:r>
            <a:r>
              <a:rPr lang="zh-CN" altLang="en-US" sz="2000" b="1" dirty="0"/>
              <a:t>*</a:t>
            </a:r>
            <a:r>
              <a:rPr lang="en-US" altLang="zh-CN" sz="2000" b="1" dirty="0"/>
              <a:t>.</a:t>
            </a:r>
            <a:r>
              <a:rPr lang="zh-CN" altLang="en-US" sz="2000" b="1" dirty="0"/>
              <a:t>*</a:t>
            </a:r>
            <a:r>
              <a:rPr lang="zh-CN" altLang="en-US" sz="2000" dirty="0"/>
              <a:t> </a:t>
            </a:r>
            <a:r>
              <a:rPr lang="en-US" altLang="zh-CN" sz="2000" dirty="0"/>
              <a:t>-&gt;</a:t>
            </a:r>
            <a:r>
              <a:rPr lang="zh-CN" altLang="en-US" sz="2000" dirty="0"/>
              <a:t> </a:t>
            </a:r>
            <a:r>
              <a:rPr lang="en-US" altLang="zh-CN" sz="2000" dirty="0"/>
              <a:t>port</a:t>
            </a:r>
            <a:r>
              <a:rPr lang="zh-CN" altLang="en-US" sz="2000" dirty="0"/>
              <a:t> </a:t>
            </a:r>
            <a:r>
              <a:rPr lang="en-US" altLang="zh-CN" sz="2000" b="1" dirty="0"/>
              <a:t>2</a:t>
            </a:r>
            <a:endParaRPr lang="en-US" altLang="zh-CN" b="1" dirty="0"/>
          </a:p>
          <a:p>
            <a:pPr algn="ctr"/>
            <a:r>
              <a:rPr lang="en-US" altLang="zh-CN" b="1" dirty="0"/>
              <a:t>…</a:t>
            </a:r>
            <a:endParaRPr lang="en-US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34D6B6-2258-BA69-AAA4-C87A5B8632B3}"/>
              </a:ext>
            </a:extLst>
          </p:cNvPr>
          <p:cNvGrpSpPr/>
          <p:nvPr/>
        </p:nvGrpSpPr>
        <p:grpSpPr>
          <a:xfrm>
            <a:off x="5296575" y="3290784"/>
            <a:ext cx="3182624" cy="944814"/>
            <a:chOff x="5368682" y="2727586"/>
            <a:chExt cx="3182624" cy="944814"/>
          </a:xfrm>
        </p:grpSpPr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4D8BB0EA-762F-7F79-2AE4-8E3080F5BCD8}"/>
                </a:ext>
              </a:extLst>
            </p:cNvPr>
            <p:cNvSpPr/>
            <p:nvPr/>
          </p:nvSpPr>
          <p:spPr>
            <a:xfrm>
              <a:off x="5422337" y="2851115"/>
              <a:ext cx="814235" cy="821285"/>
            </a:xfrm>
            <a:prstGeom prst="down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7D0A73-0B31-793F-45A9-E5458089CFEF}"/>
                </a:ext>
              </a:extLst>
            </p:cNvPr>
            <p:cNvSpPr txBox="1"/>
            <p:nvPr/>
          </p:nvSpPr>
          <p:spPr>
            <a:xfrm>
              <a:off x="6107830" y="2952211"/>
              <a:ext cx="2443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Forwarding rules</a:t>
              </a:r>
            </a:p>
          </p:txBody>
        </p:sp>
        <p:pic>
          <p:nvPicPr>
            <p:cNvPr id="25" name="Picture 8" descr="Setting Gear Tool Cog Isolated Flat Web Mobile Icon Vector Sign Symbol  Button Element Silhouette Stock Illustration - Download Image Now - iStock">
              <a:extLst>
                <a:ext uri="{FF2B5EF4-FFF2-40B4-BE49-F238E27FC236}">
                  <a16:creationId xmlns:a16="http://schemas.microsoft.com/office/drawing/2014/main" id="{4F6758C5-0959-647F-F09A-3B9E23384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65359" y1="40686" x2="68137" y2="40359"/>
                          <a14:foregroundMark x1="67647" y1="59477" x2="72222" y2="61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8682" y="2727586"/>
              <a:ext cx="884775" cy="884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CA792AD-140A-5CB1-84D9-E420AD06CF3A}"/>
              </a:ext>
            </a:extLst>
          </p:cNvPr>
          <p:cNvSpPr/>
          <p:nvPr/>
        </p:nvSpPr>
        <p:spPr>
          <a:xfrm>
            <a:off x="4074597" y="5665586"/>
            <a:ext cx="3365500" cy="45425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dirty="0"/>
              <a:t>Fixed-function</a:t>
            </a:r>
            <a:r>
              <a:rPr lang="zh-CN" altLang="en-US" sz="2400" dirty="0"/>
              <a:t> </a:t>
            </a:r>
            <a:r>
              <a:rPr lang="en-US" altLang="zh-CN" sz="2400" dirty="0"/>
              <a:t>Data</a:t>
            </a:r>
            <a:r>
              <a:rPr lang="zh-CN" altLang="en-US" sz="2400" dirty="0"/>
              <a:t> </a:t>
            </a:r>
            <a:r>
              <a:rPr lang="en-US" altLang="zh-CN" sz="2400" dirty="0"/>
              <a:t>Plane</a:t>
            </a:r>
            <a:endParaRPr lang="en-US" sz="2400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3507296B-0C98-38DD-282C-C3B22695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5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DC1D81-4226-AEBB-1BC5-6519E8504DA9}"/>
              </a:ext>
            </a:extLst>
          </p:cNvPr>
          <p:cNvGrpSpPr/>
          <p:nvPr/>
        </p:nvGrpSpPr>
        <p:grpSpPr>
          <a:xfrm>
            <a:off x="4074597" y="2621982"/>
            <a:ext cx="3365500" cy="794060"/>
            <a:chOff x="4074597" y="2621982"/>
            <a:chExt cx="3365500" cy="794060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09D8AA43-9121-E141-EA71-D41CE05CC3F6}"/>
                </a:ext>
              </a:extLst>
            </p:cNvPr>
            <p:cNvSpPr/>
            <p:nvPr/>
          </p:nvSpPr>
          <p:spPr>
            <a:xfrm>
              <a:off x="4074597" y="2621982"/>
              <a:ext cx="3365500" cy="79406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3000" dirty="0"/>
                <a:t>Control </a:t>
              </a:r>
              <a:r>
                <a:rPr lang="en-US" altLang="zh-CN" sz="3000" dirty="0"/>
                <a:t>P</a:t>
              </a:r>
              <a:r>
                <a:rPr lang="en-US" sz="3000" dirty="0"/>
                <a:t>lane</a:t>
              </a:r>
            </a:p>
          </p:txBody>
        </p:sp>
        <p:pic>
          <p:nvPicPr>
            <p:cNvPr id="8194" name="Picture 2" descr="Pushing Clipart and Stock Illustrations. 260,338 Pushing vector EPS  illustrations and drawings available to search from thousands of royalty  free clip art graphic designers.">
              <a:extLst>
                <a:ext uri="{FF2B5EF4-FFF2-40B4-BE49-F238E27FC236}">
                  <a16:creationId xmlns:a16="http://schemas.microsoft.com/office/drawing/2014/main" id="{99EB7E57-B009-5205-415B-83C1DE4B9F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613" b="91532" l="1000" r="98250">
                          <a14:foregroundMark x1="4598" y1="78749" x2="4750" y2="84274"/>
                          <a14:foregroundMark x1="81250" y1="7258" x2="92000" y2="9274"/>
                          <a14:foregroundMark x1="92000" y1="9274" x2="98250" y2="21371"/>
                          <a14:foregroundMark x1="96945" y1="23687" x2="93250" y2="30242"/>
                          <a14:foregroundMark x1="98250" y1="21371" x2="97004" y2="23582"/>
                          <a14:foregroundMark x1="86500" y1="2419" x2="83750" y2="4032"/>
                          <a14:foregroundMark x1="48500" y1="91532" x2="45750" y2="91129"/>
                          <a14:foregroundMark x1="4545" y1="87601" x2="5000" y2="87097"/>
                          <a14:foregroundMark x1="4750" y1="87097" x2="11000" y2="81048"/>
                          <a14:foregroundMark x1="12000" y1="80242" x2="12509" y2="79914"/>
                          <a14:foregroundMark x1="16050" y1="76874" x2="28000" y2="73790"/>
                          <a14:foregroundMark x1="95000" y1="30645" x2="95992" y2="29712"/>
                          <a14:foregroundMark x1="9500" y1="41532" x2="18500" y2="39516"/>
                          <a14:foregroundMark x1="18500" y1="39516" x2="20500" y2="37500"/>
                          <a14:backgroundMark x1="32250" y1="70565" x2="32250" y2="70565"/>
                          <a14:backgroundMark x1="32000" y1="68548" x2="32000" y2="68548"/>
                          <a14:backgroundMark x1="7250" y1="24597" x2="500" y2="52823"/>
                          <a14:backgroundMark x1="500" y1="52823" x2="250" y2="94758"/>
                          <a14:backgroundMark x1="250" y1="94758" x2="750" y2="91532"/>
                          <a14:backgroundMark x1="12250" y1="80645" x2="15000" y2="79839"/>
                          <a14:backgroundMark x1="98000" y1="29032" x2="98000" y2="28629"/>
                          <a14:backgroundMark x1="97250" y1="28629" x2="99750" y2="23790"/>
                          <a14:backgroundMark x1="97000" y1="28226" x2="97250" y2="28226"/>
                          <a14:backgroundMark x1="95500" y1="31452" x2="97250" y2="29435"/>
                          <a14:backgroundMark x1="94500" y1="32661" x2="94750" y2="33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597" y="2685026"/>
              <a:ext cx="1079078" cy="70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2023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ACEF48-E498-3127-B201-28885F5C29C1}"/>
              </a:ext>
            </a:extLst>
          </p:cNvPr>
          <p:cNvSpPr/>
          <p:nvPr/>
        </p:nvSpPr>
        <p:spPr>
          <a:xfrm>
            <a:off x="0" y="0"/>
            <a:ext cx="12192000" cy="1562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EA24C-B28C-3541-88A5-C2042F073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The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b="1" i="1" dirty="0" err="1">
                <a:solidFill>
                  <a:schemeClr val="bg1"/>
                </a:solidFill>
                <a:latin typeface="Calibri" panose="020F0502020204030204" pitchFamily="34" charset="0"/>
                <a:ea typeface="Heiti SC Medium" pitchFamily="2" charset="-128"/>
                <a:cs typeface="Calibri" panose="020F0502020204030204" pitchFamily="34" charset="0"/>
              </a:rPr>
              <a:t>ConQuest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data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structure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56DC5-DCD1-8C4A-A28F-AA0F4463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7098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zh-CN" dirty="0"/>
              <a:t>Slice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  <a:r>
              <a:rPr lang="zh-CN" altLang="en-US" dirty="0"/>
              <a:t> </a:t>
            </a:r>
            <a:r>
              <a:rPr lang="en-US" altLang="zh-CN" dirty="0"/>
              <a:t>into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windows</a:t>
            </a:r>
          </a:p>
          <a:p>
            <a:pPr>
              <a:lnSpc>
                <a:spcPct val="100000"/>
              </a:lnSpc>
            </a:pP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/>
              <a:t>dequeued:</a:t>
            </a:r>
            <a:endParaRPr lang="en-US" altLang="zh-CN" dirty="0"/>
          </a:p>
          <a:p>
            <a:pPr lvl="1">
              <a:lnSpc>
                <a:spcPct val="100000"/>
              </a:lnSpc>
            </a:pPr>
            <a:r>
              <a:rPr lang="en-US" altLang="zh-CN" sz="2800" b="1" dirty="0"/>
              <a:t>Write</a:t>
            </a:r>
            <a:r>
              <a:rPr lang="zh-CN" altLang="en-US" sz="2800" dirty="0"/>
              <a:t> </a:t>
            </a:r>
            <a:r>
              <a:rPr lang="en-US" altLang="zh-CN" sz="2800" dirty="0"/>
              <a:t>into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latest</a:t>
            </a:r>
            <a:r>
              <a:rPr lang="zh-CN" altLang="en-US" sz="2800" dirty="0"/>
              <a:t> </a:t>
            </a:r>
            <a:r>
              <a:rPr lang="en-US" altLang="zh-CN" sz="2800" dirty="0"/>
              <a:t>snapshot</a:t>
            </a:r>
          </a:p>
          <a:p>
            <a:pPr lvl="1">
              <a:lnSpc>
                <a:spcPct val="100000"/>
              </a:lnSpc>
            </a:pPr>
            <a:r>
              <a:rPr lang="en-US" altLang="zh-CN" sz="2800" b="1" dirty="0"/>
              <a:t>Read</a:t>
            </a:r>
            <a:r>
              <a:rPr lang="zh-CN" altLang="en-US" sz="2800" dirty="0"/>
              <a:t> </a:t>
            </a:r>
            <a:r>
              <a:rPr lang="en-US" altLang="zh-CN" sz="2800" dirty="0"/>
              <a:t>some</a:t>
            </a:r>
            <a:r>
              <a:rPr lang="zh-CN" altLang="en-US" sz="2800" dirty="0"/>
              <a:t> </a:t>
            </a:r>
            <a:r>
              <a:rPr lang="en-US" altLang="zh-CN" sz="2800" dirty="0"/>
              <a:t>recent</a:t>
            </a:r>
            <a:r>
              <a:rPr lang="zh-CN" altLang="en-US" sz="2800" dirty="0"/>
              <a:t> </a:t>
            </a:r>
            <a:r>
              <a:rPr lang="en-US" altLang="zh-CN" sz="2800" dirty="0"/>
              <a:t>snapshots</a:t>
            </a:r>
          </a:p>
          <a:p>
            <a:pPr lvl="1">
              <a:lnSpc>
                <a:spcPct val="100000"/>
              </a:lnSpc>
            </a:pPr>
            <a:r>
              <a:rPr lang="en-US" altLang="zh-CN" sz="2800" b="1" dirty="0"/>
              <a:t>Clean</a:t>
            </a:r>
            <a:r>
              <a:rPr lang="zh-CN" altLang="en-US" sz="2800" dirty="0"/>
              <a:t> </a:t>
            </a:r>
            <a:r>
              <a:rPr lang="en-US" altLang="zh-CN" sz="2800" dirty="0"/>
              <a:t>the</a:t>
            </a:r>
            <a:r>
              <a:rPr lang="zh-CN" altLang="en-US" sz="2800" dirty="0"/>
              <a:t> </a:t>
            </a:r>
            <a:r>
              <a:rPr lang="en-US" altLang="zh-CN" sz="2800" dirty="0"/>
              <a:t>oldest</a:t>
            </a:r>
            <a:r>
              <a:rPr lang="zh-CN" altLang="en-US" sz="2800" dirty="0"/>
              <a:t> </a:t>
            </a:r>
            <a:r>
              <a:rPr lang="en-US" altLang="zh-CN" sz="2800" dirty="0"/>
              <a:t>snapshot</a:t>
            </a:r>
            <a:r>
              <a:rPr lang="zh-CN" altLang="en-US" sz="2800" dirty="0"/>
              <a:t>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9AA25F-39C9-534C-9035-280E28CE53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209"/>
          <a:stretch/>
        </p:blipFill>
        <p:spPr>
          <a:xfrm>
            <a:off x="7994255" y="1825625"/>
            <a:ext cx="3929171" cy="379571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98A079-9633-9645-BBE6-BF9D24E95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044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D0153-4D80-8A04-DDE8-249E66AD6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3149" cy="1831975"/>
          </a:xfrm>
        </p:spPr>
        <p:txBody>
          <a:bodyPr/>
          <a:lstStyle/>
          <a:p>
            <a:r>
              <a:rPr lang="en-US" altLang="zh-CN" dirty="0"/>
              <a:t>Check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packet: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microburst?</a:t>
            </a:r>
            <a:r>
              <a:rPr lang="zh-CN" altLang="en-US" dirty="0"/>
              <a:t> </a:t>
            </a:r>
            <a:r>
              <a:rPr lang="en-US" altLang="zh-CN" dirty="0"/>
              <a:t>(Queue</a:t>
            </a:r>
            <a:r>
              <a:rPr lang="zh-CN" altLang="en-US" dirty="0"/>
              <a:t> </a:t>
            </a:r>
            <a:r>
              <a:rPr lang="en-US" altLang="zh-CN" dirty="0"/>
              <a:t>size)</a:t>
            </a:r>
          </a:p>
          <a:p>
            <a:pPr lvl="1"/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culprit?</a:t>
            </a:r>
            <a:r>
              <a:rPr lang="zh-CN" altLang="en-US" dirty="0"/>
              <a:t> </a:t>
            </a:r>
            <a:r>
              <a:rPr lang="en-US" altLang="zh-CN" dirty="0"/>
              <a:t>(Snapshots)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B8FAF5A-EA4E-E94D-F5FF-95A30FB14B2B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113149" cy="1831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Real-time</a:t>
            </a:r>
            <a:r>
              <a:rPr lang="zh-CN" altLang="en-US" dirty="0"/>
              <a:t> </a:t>
            </a:r>
            <a:r>
              <a:rPr lang="en-US" altLang="zh-CN" dirty="0"/>
              <a:t>reaction:</a:t>
            </a:r>
          </a:p>
          <a:p>
            <a:pPr lvl="1"/>
            <a:r>
              <a:rPr lang="en-US" altLang="zh-CN" dirty="0"/>
              <a:t>Tagging,</a:t>
            </a:r>
            <a:r>
              <a:rPr lang="zh-CN" altLang="en-US" dirty="0"/>
              <a:t> </a:t>
            </a:r>
            <a:r>
              <a:rPr lang="en-US" altLang="zh-CN" dirty="0"/>
              <a:t>Dropping,</a:t>
            </a:r>
            <a:r>
              <a:rPr lang="zh-CN" altLang="en-US" dirty="0"/>
              <a:t> </a:t>
            </a:r>
            <a:r>
              <a:rPr lang="en-US" altLang="zh-CN" dirty="0"/>
              <a:t>Rerouting</a:t>
            </a:r>
          </a:p>
          <a:p>
            <a:pPr lvl="1"/>
            <a:r>
              <a:rPr lang="en-US" altLang="zh-CN" dirty="0"/>
              <a:t>Prevent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delay</a:t>
            </a:r>
            <a:r>
              <a:rPr lang="zh-CN" altLang="en-US" dirty="0"/>
              <a:t> </a:t>
            </a:r>
            <a:r>
              <a:rPr lang="en-US" altLang="zh-CN" dirty="0"/>
              <a:t>/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A85D3F12-1843-EA0F-E9B6-2DB9AA917E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6681" t="24749" r="33133" b="42762"/>
          <a:stretch/>
        </p:blipFill>
        <p:spPr bwMode="auto">
          <a:xfrm>
            <a:off x="2450875" y="3225022"/>
            <a:ext cx="7947635" cy="454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2FB104A-6149-9E35-7B2B-336C127DF5EA}"/>
              </a:ext>
            </a:extLst>
          </p:cNvPr>
          <p:cNvGrpSpPr/>
          <p:nvPr/>
        </p:nvGrpSpPr>
        <p:grpSpPr>
          <a:xfrm>
            <a:off x="3426746" y="4305912"/>
            <a:ext cx="5741803" cy="1274364"/>
            <a:chOff x="209864" y="1690688"/>
            <a:chExt cx="5741803" cy="127436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3C2A32-58E3-ADCA-F6F2-A96C5E1DD86F}"/>
                </a:ext>
              </a:extLst>
            </p:cNvPr>
            <p:cNvSpPr/>
            <p:nvPr/>
          </p:nvSpPr>
          <p:spPr>
            <a:xfrm>
              <a:off x="209864" y="1983096"/>
              <a:ext cx="4601980" cy="68954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Queue</a:t>
              </a:r>
              <a:endParaRPr lang="en-US" sz="2400" dirty="0"/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2BC69E53-C220-493E-5606-1D9E3A9B5C20}"/>
                </a:ext>
              </a:extLst>
            </p:cNvPr>
            <p:cNvSpPr/>
            <p:nvPr/>
          </p:nvSpPr>
          <p:spPr>
            <a:xfrm>
              <a:off x="4855734" y="1690688"/>
              <a:ext cx="1095933" cy="1274364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Egress</a:t>
              </a:r>
              <a:endParaRPr lang="en-US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9298774-E1B8-9BB2-C546-0063DBDFFE99}"/>
                </a:ext>
              </a:extLst>
            </p:cNvPr>
            <p:cNvGrpSpPr/>
            <p:nvPr/>
          </p:nvGrpSpPr>
          <p:grpSpPr>
            <a:xfrm>
              <a:off x="209864" y="1969143"/>
              <a:ext cx="4601980" cy="703636"/>
              <a:chOff x="89944" y="1969143"/>
              <a:chExt cx="4721900" cy="703636"/>
            </a:xfrm>
          </p:grpSpPr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2435304F-6233-8C2A-FC02-E8D53B50793D}"/>
                  </a:ext>
                </a:extLst>
              </p:cNvPr>
              <p:cNvCxnSpPr/>
              <p:nvPr/>
            </p:nvCxnSpPr>
            <p:spPr>
              <a:xfrm>
                <a:off x="89944" y="1969143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D4507723-E91B-48F2-22AD-A945B3A9EA66}"/>
                  </a:ext>
                </a:extLst>
              </p:cNvPr>
              <p:cNvCxnSpPr/>
              <p:nvPr/>
            </p:nvCxnSpPr>
            <p:spPr>
              <a:xfrm>
                <a:off x="89944" y="2672779"/>
                <a:ext cx="4721900" cy="0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284E4E70-F96A-3537-9BC6-3520F2B4B65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1844" y="1983097"/>
                <a:ext cx="0" cy="689547"/>
              </a:xfrm>
              <a:prstGeom prst="line">
                <a:avLst/>
              </a:prstGeom>
              <a:ln w="6350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6" name="Cube 45">
            <a:extLst>
              <a:ext uri="{FF2B5EF4-FFF2-40B4-BE49-F238E27FC236}">
                <a16:creationId xmlns:a16="http://schemas.microsoft.com/office/drawing/2014/main" id="{C7C5F441-BC4A-8FAF-2FA6-FB2CB548EA8B}"/>
              </a:ext>
            </a:extLst>
          </p:cNvPr>
          <p:cNvSpPr/>
          <p:nvPr/>
        </p:nvSpPr>
        <p:spPr>
          <a:xfrm>
            <a:off x="7443750" y="4676587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sp>
        <p:nvSpPr>
          <p:cNvPr id="48" name="Cube 47">
            <a:extLst>
              <a:ext uri="{FF2B5EF4-FFF2-40B4-BE49-F238E27FC236}">
                <a16:creationId xmlns:a16="http://schemas.microsoft.com/office/drawing/2014/main" id="{5B56C437-3CA7-AB61-C014-C9D5C2F48CE8}"/>
              </a:ext>
            </a:extLst>
          </p:cNvPr>
          <p:cNvSpPr/>
          <p:nvPr/>
        </p:nvSpPr>
        <p:spPr>
          <a:xfrm>
            <a:off x="7443750" y="4675765"/>
            <a:ext cx="444263" cy="525638"/>
          </a:xfrm>
          <a:prstGeom prst="cube">
            <a:avLst/>
          </a:prstGeom>
          <a:solidFill>
            <a:srgbClr val="7030A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endParaRPr lang="en-US" sz="2400" dirty="0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6D09777-C875-490B-4BD2-E53F7B232633}"/>
              </a:ext>
            </a:extLst>
          </p:cNvPr>
          <p:cNvGrpSpPr/>
          <p:nvPr/>
        </p:nvGrpSpPr>
        <p:grpSpPr>
          <a:xfrm>
            <a:off x="4707283" y="4674912"/>
            <a:ext cx="3180730" cy="542963"/>
            <a:chOff x="4707283" y="4662157"/>
            <a:chExt cx="3180730" cy="542963"/>
          </a:xfrm>
        </p:grpSpPr>
        <p:sp>
          <p:nvSpPr>
            <p:cNvPr id="53" name="Cube 52">
              <a:extLst>
                <a:ext uri="{FF2B5EF4-FFF2-40B4-BE49-F238E27FC236}">
                  <a16:creationId xmlns:a16="http://schemas.microsoft.com/office/drawing/2014/main" id="{F01C2D64-C837-C68C-3B36-D722A21705CA}"/>
                </a:ext>
              </a:extLst>
            </p:cNvPr>
            <p:cNvSpPr/>
            <p:nvPr/>
          </p:nvSpPr>
          <p:spPr>
            <a:xfrm>
              <a:off x="6981787" y="4672132"/>
              <a:ext cx="444263" cy="525638"/>
            </a:xfrm>
            <a:prstGeom prst="cube">
              <a:avLst/>
            </a:prstGeom>
            <a:solidFill>
              <a:srgbClr val="00B0F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</a:t>
              </a:r>
              <a:endParaRPr lang="en-US" sz="2400" dirty="0"/>
            </a:p>
          </p:txBody>
        </p:sp>
        <p:sp>
          <p:nvSpPr>
            <p:cNvPr id="54" name="Cube 53">
              <a:extLst>
                <a:ext uri="{FF2B5EF4-FFF2-40B4-BE49-F238E27FC236}">
                  <a16:creationId xmlns:a16="http://schemas.microsoft.com/office/drawing/2014/main" id="{8ECC3095-1C9E-4C91-736F-D4CF624BC3A3}"/>
                </a:ext>
              </a:extLst>
            </p:cNvPr>
            <p:cNvSpPr/>
            <p:nvPr/>
          </p:nvSpPr>
          <p:spPr>
            <a:xfrm>
              <a:off x="5619227" y="4677907"/>
              <a:ext cx="444263" cy="525638"/>
            </a:xfrm>
            <a:prstGeom prst="cube">
              <a:avLst/>
            </a:prstGeom>
            <a:solidFill>
              <a:srgbClr val="7030A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D</a:t>
              </a:r>
              <a:endParaRPr lang="en-US" sz="2400" dirty="0"/>
            </a:p>
          </p:txBody>
        </p:sp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6D6CBBB3-B149-35E0-AC22-A7BD70B72E84}"/>
                </a:ext>
              </a:extLst>
            </p:cNvPr>
            <p:cNvSpPr/>
            <p:nvPr/>
          </p:nvSpPr>
          <p:spPr>
            <a:xfrm>
              <a:off x="7443750" y="4662157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56" name="Cube 55">
              <a:extLst>
                <a:ext uri="{FF2B5EF4-FFF2-40B4-BE49-F238E27FC236}">
                  <a16:creationId xmlns:a16="http://schemas.microsoft.com/office/drawing/2014/main" id="{D245F8C5-2DF4-C439-9024-282E09BC31F4}"/>
                </a:ext>
              </a:extLst>
            </p:cNvPr>
            <p:cNvSpPr/>
            <p:nvPr/>
          </p:nvSpPr>
          <p:spPr>
            <a:xfrm>
              <a:off x="4707283" y="467804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57" name="Cube 56">
              <a:extLst>
                <a:ext uri="{FF2B5EF4-FFF2-40B4-BE49-F238E27FC236}">
                  <a16:creationId xmlns:a16="http://schemas.microsoft.com/office/drawing/2014/main" id="{1D418398-633E-C21E-610C-CDAA53EE7CDF}"/>
                </a:ext>
              </a:extLst>
            </p:cNvPr>
            <p:cNvSpPr/>
            <p:nvPr/>
          </p:nvSpPr>
          <p:spPr>
            <a:xfrm>
              <a:off x="5157899" y="467948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  <p:sp>
          <p:nvSpPr>
            <p:cNvPr id="58" name="Cube 57">
              <a:extLst>
                <a:ext uri="{FF2B5EF4-FFF2-40B4-BE49-F238E27FC236}">
                  <a16:creationId xmlns:a16="http://schemas.microsoft.com/office/drawing/2014/main" id="{DEF5B186-5625-DF37-0542-B8B1A3FD91C4}"/>
                </a:ext>
              </a:extLst>
            </p:cNvPr>
            <p:cNvSpPr/>
            <p:nvPr/>
          </p:nvSpPr>
          <p:spPr>
            <a:xfrm>
              <a:off x="6522956" y="4679482"/>
              <a:ext cx="444263" cy="525638"/>
            </a:xfrm>
            <a:prstGeom prst="cub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A</a:t>
              </a:r>
              <a:endParaRPr lang="en-US" sz="2400" dirty="0"/>
            </a:p>
          </p:txBody>
        </p:sp>
        <p:sp>
          <p:nvSpPr>
            <p:cNvPr id="59" name="Cube 58">
              <a:extLst>
                <a:ext uri="{FF2B5EF4-FFF2-40B4-BE49-F238E27FC236}">
                  <a16:creationId xmlns:a16="http://schemas.microsoft.com/office/drawing/2014/main" id="{D0E231BB-6CA9-B687-281C-EF589E55BAA8}"/>
                </a:ext>
              </a:extLst>
            </p:cNvPr>
            <p:cNvSpPr/>
            <p:nvPr/>
          </p:nvSpPr>
          <p:spPr>
            <a:xfrm>
              <a:off x="6069843" y="4672132"/>
              <a:ext cx="444263" cy="525638"/>
            </a:xfrm>
            <a:prstGeom prst="cub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B</a:t>
              </a:r>
              <a:endParaRPr lang="en-US" sz="2400" dirty="0"/>
            </a:p>
          </p:txBody>
        </p:sp>
      </p:grpSp>
      <p:sp>
        <p:nvSpPr>
          <p:cNvPr id="60" name="Cube 59">
            <a:extLst>
              <a:ext uri="{FF2B5EF4-FFF2-40B4-BE49-F238E27FC236}">
                <a16:creationId xmlns:a16="http://schemas.microsoft.com/office/drawing/2014/main" id="{FE298710-6C15-B465-C183-7DC86B1F3E8B}"/>
              </a:ext>
            </a:extLst>
          </p:cNvPr>
          <p:cNvSpPr/>
          <p:nvPr/>
        </p:nvSpPr>
        <p:spPr>
          <a:xfrm>
            <a:off x="2912426" y="4674912"/>
            <a:ext cx="444263" cy="525638"/>
          </a:xfrm>
          <a:prstGeom prst="cub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B</a:t>
            </a:r>
            <a:endParaRPr lang="en-US" sz="2400" dirty="0"/>
          </a:p>
        </p:txBody>
      </p:sp>
      <p:pic>
        <p:nvPicPr>
          <p:cNvPr id="11266" name="Picture 2" descr="118,311 Check Mark Illustrations &amp; Clip Art - iStock">
            <a:extLst>
              <a:ext uri="{FF2B5EF4-FFF2-40B4-BE49-F238E27FC236}">
                <a16:creationId xmlns:a16="http://schemas.microsoft.com/office/drawing/2014/main" id="{F345439D-98E4-A6C7-39FD-37688E54D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41" y="2055813"/>
            <a:ext cx="733882" cy="7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118,311 Check Mark Illustrations &amp; Clip Art - iStock">
            <a:extLst>
              <a:ext uri="{FF2B5EF4-FFF2-40B4-BE49-F238E27FC236}">
                <a16:creationId xmlns:a16="http://schemas.microsoft.com/office/drawing/2014/main" id="{593C1D2B-5690-F8E5-5FF0-19D243159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41" y="2453750"/>
            <a:ext cx="733882" cy="73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E34D2B-4E2B-654C-1DE7-9BCD5F94C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51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CAF7133-E831-8619-534A-A4D5AFB5762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Mitigating microbursts via closed-loop control</a:t>
            </a:r>
          </a:p>
        </p:txBody>
      </p:sp>
    </p:spTree>
    <p:extLst>
      <p:ext uri="{BB962C8B-B14F-4D97-AF65-F5344CB8AC3E}">
        <p14:creationId xmlns:p14="http://schemas.microsoft.com/office/powerpoint/2010/main" val="41242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0139 L 0.51549 -0.0013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185 L 0.48763 -0.0018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6" grpId="0" animBg="1"/>
      <p:bldP spid="46" grpId="1" animBg="1"/>
      <p:bldP spid="48" grpId="0" animBg="1"/>
      <p:bldP spid="48" grpId="1" animBg="1"/>
      <p:bldP spid="60" grpId="0" animBg="1"/>
      <p:bldP spid="60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7484B7-CB88-4B7B-96D4-0F48DF9DBFB3}"/>
              </a:ext>
            </a:extLst>
          </p:cNvPr>
          <p:cNvSpPr/>
          <p:nvPr/>
        </p:nvSpPr>
        <p:spPr>
          <a:xfrm>
            <a:off x="0" y="0"/>
            <a:ext cx="12192000" cy="15621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68F19-CE65-1642-A8BB-5D537D3E5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Evaluation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highlights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C60CA-F408-9142-A273-6BF0485BF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7476460" cy="45307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dirty="0">
                <a:solidFill>
                  <a:schemeClr val="accent2"/>
                </a:solidFill>
              </a:rPr>
              <a:t>How </a:t>
            </a:r>
            <a:r>
              <a:rPr lang="en-US" altLang="zh-CN" dirty="0">
                <a:solidFill>
                  <a:schemeClr val="accent2"/>
                </a:solidFill>
              </a:rPr>
              <a:t>accurate</a:t>
            </a:r>
            <a:r>
              <a:rPr lang="en-US" dirty="0">
                <a:solidFill>
                  <a:schemeClr val="accent2"/>
                </a:solidFill>
              </a:rPr>
              <a:t> is </a:t>
            </a:r>
            <a:r>
              <a:rPr lang="en-US" altLang="zh-CN" dirty="0" err="1">
                <a:solidFill>
                  <a:schemeClr val="accent2"/>
                </a:solidFill>
              </a:rPr>
              <a:t>ConQuest</a:t>
            </a:r>
            <a:r>
              <a:rPr lang="en-US" dirty="0">
                <a:solidFill>
                  <a:schemeClr val="accent2"/>
                </a:solidFill>
              </a:rPr>
              <a:t>?</a:t>
            </a: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altLang="zh-CN" dirty="0"/>
              <a:t>Achieved</a:t>
            </a:r>
            <a:r>
              <a:rPr lang="zh-CN" altLang="en-US" dirty="0"/>
              <a:t> </a:t>
            </a:r>
            <a:r>
              <a:rPr lang="en-US" altLang="zh-CN" b="1" dirty="0"/>
              <a:t>&gt;90%</a:t>
            </a:r>
            <a:r>
              <a:rPr lang="zh-CN" altLang="en-US" b="1" dirty="0"/>
              <a:t> </a:t>
            </a:r>
            <a:r>
              <a:rPr lang="en-US" altLang="zh-CN" b="1" dirty="0"/>
              <a:t>Precision</a:t>
            </a:r>
            <a:r>
              <a:rPr lang="zh-CN" altLang="en-US" b="1" dirty="0"/>
              <a:t> </a:t>
            </a:r>
            <a:r>
              <a:rPr lang="en-US" altLang="zh-CN" b="1" dirty="0"/>
              <a:t>and</a:t>
            </a:r>
            <a:r>
              <a:rPr lang="zh-CN" altLang="en-US" b="1" dirty="0"/>
              <a:t> </a:t>
            </a:r>
            <a:r>
              <a:rPr lang="en-US" altLang="zh-CN" b="1" dirty="0"/>
              <a:t>Recall</a:t>
            </a:r>
            <a:r>
              <a:rPr lang="zh-CN" altLang="en-US" b="1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identifying</a:t>
            </a:r>
            <a:r>
              <a:rPr lang="zh-CN" altLang="en-US" dirty="0"/>
              <a:t> </a:t>
            </a:r>
            <a:r>
              <a:rPr lang="en-US" altLang="zh-CN" dirty="0" err="1"/>
              <a:t>bursty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queue.</a:t>
            </a:r>
            <a:br>
              <a:rPr lang="en-US" altLang="zh-CN" dirty="0"/>
            </a:br>
            <a:endParaRPr lang="en-US" altLang="zh-CN" dirty="0"/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n-US" altLang="zh-CN" dirty="0">
                <a:solidFill>
                  <a:schemeClr val="accent2"/>
                </a:solidFill>
              </a:rPr>
              <a:t>Can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 err="1">
                <a:solidFill>
                  <a:schemeClr val="accent2"/>
                </a:solidFill>
              </a:rPr>
              <a:t>ConQuest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improve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end-to-end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performance?</a:t>
            </a:r>
            <a:endParaRPr lang="en-US" dirty="0">
              <a:solidFill>
                <a:schemeClr val="accent2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500"/>
              </a:spcBef>
              <a:buNone/>
            </a:pPr>
            <a:r>
              <a:rPr lang="en-US" altLang="zh-CN" dirty="0"/>
              <a:t>Reduced</a:t>
            </a:r>
            <a:r>
              <a:rPr lang="zh-CN" altLang="en-US" dirty="0"/>
              <a:t> </a:t>
            </a:r>
            <a:r>
              <a:rPr lang="en-US" altLang="zh-CN" dirty="0"/>
              <a:t>average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Completion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b="1" dirty="0"/>
              <a:t>11%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602538-224C-464A-8E63-7D381FDFC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4D0C3-84DB-6944-AA19-4869232E3B5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7A23174-4D77-A942-9A1A-0453EED3DCB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 Queue Flow Size Estimation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5DE17-99A3-0749-AB0D-EB8BAEED4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4804"/>
            <a:ext cx="12192000" cy="2688391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5B53F624-0BFE-D346-BCA2-8A3424C820BA}"/>
              </a:ext>
            </a:extLst>
          </p:cNvPr>
          <p:cNvSpPr/>
          <p:nvPr/>
        </p:nvSpPr>
        <p:spPr>
          <a:xfrm>
            <a:off x="2922493" y="5063377"/>
            <a:ext cx="6849035" cy="770965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More</a:t>
            </a:r>
            <a:r>
              <a:rPr lang="zh-CN" altLang="en-US" sz="2400" dirty="0"/>
              <a:t> </a:t>
            </a:r>
            <a:r>
              <a:rPr lang="en-US" altLang="zh-CN" sz="2400" dirty="0"/>
              <a:t>Snapshots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7E5C2-C484-E949-92BE-6846E3126527}"/>
              </a:ext>
            </a:extLst>
          </p:cNvPr>
          <p:cNvSpPr txBox="1"/>
          <p:nvPr/>
        </p:nvSpPr>
        <p:spPr>
          <a:xfrm>
            <a:off x="9995021" y="5215338"/>
            <a:ext cx="219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Lower</a:t>
            </a:r>
            <a:r>
              <a:rPr lang="zh-CN" altLang="en-US" dirty="0"/>
              <a:t> </a:t>
            </a:r>
            <a:r>
              <a:rPr lang="en-US" altLang="zh-CN" dirty="0"/>
              <a:t>absolute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5EFEC-8CB0-E94F-846A-8D88DE8F6E75}"/>
              </a:ext>
            </a:extLst>
          </p:cNvPr>
          <p:cNvSpPr txBox="1"/>
          <p:nvPr/>
        </p:nvSpPr>
        <p:spPr>
          <a:xfrm>
            <a:off x="555186" y="5215338"/>
            <a:ext cx="2196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Higher</a:t>
            </a:r>
            <a:r>
              <a:rPr lang="zh-CN" altLang="en-US" dirty="0"/>
              <a:t> </a:t>
            </a:r>
            <a:r>
              <a:rPr lang="en-US" altLang="zh-CN" dirty="0"/>
              <a:t>absolute</a:t>
            </a:r>
            <a:r>
              <a:rPr lang="zh-CN" altLang="en-US" dirty="0"/>
              <a:t> </a:t>
            </a:r>
            <a:r>
              <a:rPr lang="en-US" altLang="zh-CN" dirty="0"/>
              <a:t>error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E5648CA-FA04-684F-B2E4-F0F913C3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F66E-3185-4742-B3B3-A6CE5B6AE14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218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B49FDE-62CC-9F41-9C9A-2B52F484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582" y="1690688"/>
            <a:ext cx="7200000" cy="450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596336-E9B9-2F44-84D7-C0E6FB988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Testbed</a:t>
            </a:r>
            <a:r>
              <a:rPr lang="zh-CN" altLang="en-US" dirty="0"/>
              <a:t> </a:t>
            </a:r>
            <a:r>
              <a:rPr lang="en-US" dirty="0"/>
              <a:t>Evaluation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10k</a:t>
            </a:r>
            <a:r>
              <a:rPr lang="zh-CN" altLang="en-US" dirty="0"/>
              <a:t> </a:t>
            </a:r>
            <a:r>
              <a:rPr lang="en-US" altLang="zh-CN" dirty="0"/>
              <a:t>flows/sec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bursts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B4FD3-0984-814A-905C-1CF062079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0502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dirty="0"/>
              <a:t>Baseline:</a:t>
            </a:r>
            <a:r>
              <a:rPr lang="zh-CN" altLang="en-US" dirty="0"/>
              <a:t> </a:t>
            </a:r>
            <a:r>
              <a:rPr lang="en-US" altLang="zh-CN" dirty="0"/>
              <a:t>ECN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long</a:t>
            </a:r>
            <a:br>
              <a:rPr lang="en-US" altLang="zh-CN" dirty="0"/>
            </a:br>
            <a:r>
              <a:rPr lang="en-US" altLang="zh-CN" dirty="0" err="1"/>
              <a:t>ConQuest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ECN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 err="1"/>
              <a:t>bursty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/>
              <a:t>Flow-based</a:t>
            </a:r>
            <a:r>
              <a:rPr lang="zh-CN" altLang="en-US" dirty="0"/>
              <a:t> </a:t>
            </a:r>
            <a:r>
              <a:rPr lang="en-US" dirty="0"/>
              <a:t>ECN</a:t>
            </a:r>
            <a:r>
              <a:rPr lang="zh-CN" altLang="en-US" dirty="0"/>
              <a:t> </a:t>
            </a:r>
            <a:r>
              <a:rPr lang="en-US" altLang="zh-CN" dirty="0"/>
              <a:t>reduces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Completion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</a:p>
          <a:p>
            <a:pPr>
              <a:buFont typeface="Wingdings" pitchFamily="2" charset="2"/>
              <a:buChar char="ü"/>
            </a:pPr>
            <a:r>
              <a:rPr lang="en-US" altLang="zh-CN" dirty="0"/>
              <a:t>Queue</a:t>
            </a:r>
            <a:r>
              <a:rPr lang="zh-CN" altLang="en-US" dirty="0"/>
              <a:t> </a:t>
            </a:r>
            <a:r>
              <a:rPr lang="en-US" altLang="zh-CN" dirty="0"/>
              <a:t>remains</a:t>
            </a:r>
            <a:r>
              <a:rPr lang="zh-CN" altLang="en-US" dirty="0"/>
              <a:t> </a:t>
            </a:r>
            <a:r>
              <a:rPr lang="en-US" altLang="zh-CN" dirty="0"/>
              <a:t>short,</a:t>
            </a:r>
            <a:r>
              <a:rPr lang="zh-CN" altLang="en-US" dirty="0"/>
              <a:t> </a:t>
            </a:r>
            <a:r>
              <a:rPr lang="en-US" altLang="zh-CN" dirty="0" err="1"/>
              <a:t>bursty</a:t>
            </a:r>
            <a:r>
              <a:rPr lang="zh-CN" altLang="en-US" dirty="0"/>
              <a:t> </a:t>
            </a:r>
            <a:r>
              <a:rPr lang="en-US" altLang="zh-CN" dirty="0"/>
              <a:t>flow</a:t>
            </a:r>
            <a:r>
              <a:rPr lang="zh-CN" altLang="en-US" dirty="0"/>
              <a:t> </a:t>
            </a:r>
            <a:r>
              <a:rPr lang="en-US" altLang="zh-CN" dirty="0"/>
              <a:t>effectively</a:t>
            </a:r>
            <a:r>
              <a:rPr lang="zh-CN" altLang="en-US" dirty="0"/>
              <a:t> </a:t>
            </a:r>
            <a:r>
              <a:rPr lang="en-US" altLang="zh-CN" dirty="0"/>
              <a:t>suppressed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41AA1-540D-6048-8C53-95C8A4292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000" y="1676963"/>
            <a:ext cx="7200000" cy="4500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5D25F-59FB-7F45-AB00-E85D1440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88AA-E86F-A54A-8056-CE0A3E8E4779}" type="slidenum">
              <a:rPr lang="en-US" smtClean="0"/>
              <a:t>54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EAD03B-F9C3-A243-A71B-F73A340C951A}"/>
              </a:ext>
            </a:extLst>
          </p:cNvPr>
          <p:cNvGrpSpPr/>
          <p:nvPr/>
        </p:nvGrpSpPr>
        <p:grpSpPr>
          <a:xfrm>
            <a:off x="10760836" y="2781589"/>
            <a:ext cx="870934" cy="1159099"/>
            <a:chOff x="10760836" y="2781589"/>
            <a:chExt cx="870934" cy="1159099"/>
          </a:xfrm>
        </p:grpSpPr>
        <p:sp>
          <p:nvSpPr>
            <p:cNvPr id="6" name="Up-Down Arrow 5">
              <a:extLst>
                <a:ext uri="{FF2B5EF4-FFF2-40B4-BE49-F238E27FC236}">
                  <a16:creationId xmlns:a16="http://schemas.microsoft.com/office/drawing/2014/main" id="{9D134AB1-5836-3945-845B-8522BBE9E429}"/>
                </a:ext>
              </a:extLst>
            </p:cNvPr>
            <p:cNvSpPr/>
            <p:nvPr/>
          </p:nvSpPr>
          <p:spPr>
            <a:xfrm>
              <a:off x="11191741" y="2781589"/>
              <a:ext cx="440029" cy="1159099"/>
            </a:xfrm>
            <a:prstGeom prst="upDownArrow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79FEFAA-4E05-A24E-9134-B5570397D145}"/>
                </a:ext>
              </a:extLst>
            </p:cNvPr>
            <p:cNvSpPr txBox="1"/>
            <p:nvPr/>
          </p:nvSpPr>
          <p:spPr>
            <a:xfrm>
              <a:off x="10760836" y="3176472"/>
              <a:ext cx="767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11%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579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4A06827-D056-8834-4B9F-003CEECBD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716" y="1898205"/>
            <a:ext cx="9878568" cy="4250627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  <a:spcBef>
                <a:spcPts val="2000"/>
              </a:spcBef>
            </a:pPr>
            <a:r>
              <a:rPr lang="en-US" altLang="zh-CN" sz="3600" dirty="0"/>
              <a:t>Fine-grained</a:t>
            </a:r>
            <a:r>
              <a:rPr lang="zh-CN" altLang="en-US" sz="3600" dirty="0"/>
              <a:t> </a:t>
            </a:r>
            <a:r>
              <a:rPr lang="en-US" altLang="zh-CN" sz="3600" dirty="0"/>
              <a:t>queue</a:t>
            </a:r>
            <a:r>
              <a:rPr lang="zh-CN" altLang="en-US" sz="3600" dirty="0"/>
              <a:t> </a:t>
            </a:r>
            <a:r>
              <a:rPr lang="en-US" altLang="zh-CN" sz="3600" dirty="0"/>
              <a:t>buffer</a:t>
            </a:r>
            <a:r>
              <a:rPr lang="zh-CN" altLang="en-US" sz="3600" dirty="0"/>
              <a:t> </a:t>
            </a:r>
            <a:r>
              <a:rPr lang="en-US" altLang="zh-CN" sz="3600" dirty="0"/>
              <a:t>analysis</a:t>
            </a:r>
            <a:r>
              <a:rPr lang="zh-CN" altLang="en-US" sz="3600" dirty="0"/>
              <a:t> </a:t>
            </a:r>
            <a:r>
              <a:rPr lang="en-US" altLang="zh-CN" sz="3600" dirty="0"/>
              <a:t>in</a:t>
            </a:r>
            <a:r>
              <a:rPr lang="zh-CN" altLang="en-US" sz="3600" dirty="0"/>
              <a:t> </a:t>
            </a:r>
            <a:r>
              <a:rPr lang="en-US" altLang="zh-CN" sz="3600" dirty="0"/>
              <a:t>data</a:t>
            </a:r>
            <a:r>
              <a:rPr lang="zh-CN" altLang="en-US" sz="3600" dirty="0"/>
              <a:t> </a:t>
            </a:r>
            <a:r>
              <a:rPr lang="en-US" altLang="zh-CN" sz="3600" dirty="0"/>
              <a:t>plane</a:t>
            </a:r>
          </a:p>
          <a:p>
            <a:pPr>
              <a:lnSpc>
                <a:spcPct val="114000"/>
              </a:lnSpc>
              <a:spcBef>
                <a:spcPts val="2000"/>
              </a:spcBef>
            </a:pPr>
            <a:r>
              <a:rPr lang="en-US" altLang="zh-CN" sz="3600" dirty="0"/>
              <a:t>Mitigate</a:t>
            </a:r>
            <a:r>
              <a:rPr lang="zh-CN" altLang="en-US" sz="3600" dirty="0"/>
              <a:t> </a:t>
            </a:r>
            <a:r>
              <a:rPr lang="en-US" altLang="zh-CN" sz="3600" dirty="0"/>
              <a:t>root</a:t>
            </a:r>
            <a:r>
              <a:rPr lang="zh-CN" altLang="en-US" sz="3600" dirty="0"/>
              <a:t> </a:t>
            </a:r>
            <a:r>
              <a:rPr lang="en-US" altLang="zh-CN" sz="3600" dirty="0"/>
              <a:t>causes</a:t>
            </a:r>
            <a:r>
              <a:rPr lang="zh-CN" altLang="en-US" sz="3600" dirty="0"/>
              <a:t> </a:t>
            </a:r>
            <a:r>
              <a:rPr lang="en-US" altLang="zh-CN" sz="3600" dirty="0"/>
              <a:t>of</a:t>
            </a:r>
            <a:r>
              <a:rPr lang="zh-CN" altLang="en-US" sz="3600" dirty="0"/>
              <a:t> </a:t>
            </a:r>
            <a:r>
              <a:rPr lang="en-US" altLang="zh-CN" sz="3600" dirty="0"/>
              <a:t>microbursts</a:t>
            </a:r>
            <a:r>
              <a:rPr lang="zh-CN" altLang="en-US" sz="3600" dirty="0"/>
              <a:t> </a:t>
            </a:r>
            <a:r>
              <a:rPr lang="en-US" altLang="zh-CN" sz="3600" dirty="0"/>
              <a:t>in</a:t>
            </a:r>
            <a:r>
              <a:rPr lang="zh-CN" altLang="en-US" sz="3600" dirty="0"/>
              <a:t> </a:t>
            </a:r>
            <a:r>
              <a:rPr lang="en-US" altLang="zh-CN" sz="3600" dirty="0"/>
              <a:t>real</a:t>
            </a:r>
            <a:r>
              <a:rPr lang="zh-CN" altLang="en-US" sz="3600" dirty="0"/>
              <a:t> </a:t>
            </a:r>
            <a:r>
              <a:rPr lang="en-US" altLang="zh-CN" sz="3600" dirty="0"/>
              <a:t>time</a:t>
            </a:r>
          </a:p>
          <a:p>
            <a:pPr>
              <a:lnSpc>
                <a:spcPct val="114000"/>
              </a:lnSpc>
              <a:spcBef>
                <a:spcPts val="2000"/>
              </a:spcBef>
            </a:pPr>
            <a:r>
              <a:rPr lang="en-US" sz="3600" dirty="0"/>
              <a:t>Deployed</a:t>
            </a:r>
            <a:r>
              <a:rPr lang="zh-CN" altLang="en-US" sz="3600" dirty="0"/>
              <a:t> </a:t>
            </a:r>
            <a:r>
              <a:rPr lang="en-US" altLang="zh-CN" sz="3600" dirty="0"/>
              <a:t>in</a:t>
            </a:r>
            <a:r>
              <a:rPr lang="zh-CN" altLang="en-US" sz="3600" dirty="0"/>
              <a:t> </a:t>
            </a:r>
            <a:r>
              <a:rPr lang="en-US" altLang="zh-CN" sz="3600" dirty="0"/>
              <a:t>real-world</a:t>
            </a:r>
            <a:r>
              <a:rPr lang="zh-CN" altLang="en-US" sz="3600" dirty="0"/>
              <a:t> </a:t>
            </a:r>
            <a:r>
              <a:rPr lang="en-US" altLang="zh-CN" sz="3600" dirty="0"/>
              <a:t>campus &amp; carrier</a:t>
            </a:r>
            <a:r>
              <a:rPr lang="zh-CN" altLang="en-US" sz="3600" dirty="0"/>
              <a:t> </a:t>
            </a:r>
            <a:r>
              <a:rPr lang="en-US" altLang="zh-CN" sz="3600" dirty="0"/>
              <a:t>networks</a:t>
            </a:r>
            <a:br>
              <a:rPr lang="en-US" altLang="zh-CN" sz="3600" dirty="0"/>
            </a:br>
            <a:r>
              <a:rPr lang="en-US" altLang="zh-CN" sz="3600" dirty="0"/>
              <a:t>(Princeton</a:t>
            </a:r>
            <a:r>
              <a:rPr lang="zh-CN" altLang="en-US" sz="3600" dirty="0"/>
              <a:t> </a:t>
            </a:r>
            <a:r>
              <a:rPr lang="en-US" altLang="zh-CN" sz="3600" dirty="0"/>
              <a:t>P4Campus,</a:t>
            </a:r>
            <a:r>
              <a:rPr lang="zh-CN" altLang="en-US" sz="3600" dirty="0"/>
              <a:t> </a:t>
            </a:r>
            <a:r>
              <a:rPr lang="en-US" altLang="zh-CN" sz="3600" dirty="0"/>
              <a:t>AT&amp;T</a:t>
            </a:r>
            <a:r>
              <a:rPr lang="zh-CN" altLang="en-US" sz="3600" dirty="0"/>
              <a:t> </a:t>
            </a:r>
            <a:r>
              <a:rPr lang="en-US" altLang="zh-CN" sz="3600" dirty="0"/>
              <a:t>Labs)</a:t>
            </a:r>
            <a:endParaRPr lang="en-US" sz="36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2BB65A0-BE91-CB53-E375-34C17D3D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55</a:t>
            </a:fld>
            <a:endParaRPr lang="en-US"/>
          </a:p>
        </p:txBody>
      </p:sp>
      <p:sp>
        <p:nvSpPr>
          <p:cNvPr id="13" name="Title 11">
            <a:extLst>
              <a:ext uri="{FF2B5EF4-FFF2-40B4-BE49-F238E27FC236}">
                <a16:creationId xmlns:a16="http://schemas.microsoft.com/office/drawing/2014/main" id="{19385942-88B3-35D9-49F1-C70ACE11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Chapter</a:t>
            </a:r>
            <a:r>
              <a:rPr lang="zh-CN" altLang="en-US" sz="3600" dirty="0"/>
              <a:t> </a:t>
            </a:r>
            <a:r>
              <a:rPr lang="en-US" altLang="zh-CN" sz="3600" dirty="0"/>
              <a:t>5:</a:t>
            </a:r>
            <a:r>
              <a:rPr lang="zh-CN" altLang="en-US" sz="3600" dirty="0"/>
              <a:t> </a:t>
            </a:r>
            <a:r>
              <a:rPr lang="en-US" altLang="zh-CN" sz="3600" dirty="0" err="1"/>
              <a:t>ConQuest</a:t>
            </a:r>
            <a:r>
              <a:rPr lang="zh-CN" altLang="en-US" sz="3600" dirty="0"/>
              <a:t> </a:t>
            </a:r>
            <a:br>
              <a:rPr lang="en-US" altLang="zh-CN" sz="3600" dirty="0"/>
            </a:br>
            <a:r>
              <a:rPr lang="en-US" altLang="zh-CN" sz="3600" dirty="0"/>
              <a:t>Summary</a:t>
            </a:r>
            <a:r>
              <a:rPr lang="zh-CN" altLang="en-US" sz="3600" dirty="0"/>
              <a:t> </a:t>
            </a:r>
            <a:r>
              <a:rPr lang="en-US" altLang="zh-CN" sz="3600" dirty="0"/>
              <a:t>and</a:t>
            </a:r>
            <a:r>
              <a:rPr lang="zh-CN" altLang="en-US" sz="3600" dirty="0"/>
              <a:t> </a:t>
            </a:r>
            <a:r>
              <a:rPr lang="en-US" altLang="zh-CN" sz="3600" dirty="0"/>
              <a:t>Key</a:t>
            </a:r>
            <a:r>
              <a:rPr lang="zh-CN" altLang="en-US" sz="3600" dirty="0"/>
              <a:t> </a:t>
            </a:r>
            <a:r>
              <a:rPr lang="en-US" altLang="zh-CN" sz="3600" dirty="0"/>
              <a:t>Insights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56038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68B47-6844-81E6-39C4-BC248AC9D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Chapter</a:t>
            </a:r>
            <a:r>
              <a:rPr lang="zh-CN" altLang="en-US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altLang="zh-CN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dirty="0"/>
              <a:t>Scalable</a:t>
            </a:r>
            <a:r>
              <a:rPr lang="zh-CN" altLang="en-US" dirty="0"/>
              <a:t> </a:t>
            </a:r>
            <a:r>
              <a:rPr lang="en-US" altLang="zh-CN" dirty="0"/>
              <a:t>bandwidth</a:t>
            </a:r>
            <a:r>
              <a:rPr lang="zh-CN" altLang="en-US" dirty="0"/>
              <a:t> </a:t>
            </a:r>
            <a:r>
              <a:rPr lang="en-US" altLang="zh-CN" dirty="0"/>
              <a:t>fairness</a:t>
            </a:r>
            <a:endParaRPr lang="en-US" dirty="0"/>
          </a:p>
        </p:txBody>
      </p:sp>
      <p:pic>
        <p:nvPicPr>
          <p:cNvPr id="4" name="Content Placeholder 16" descr="Diagram&#10;&#10;Description automatically generated">
            <a:extLst>
              <a:ext uri="{FF2B5EF4-FFF2-40B4-BE49-F238E27FC236}">
                <a16:creationId xmlns:a16="http://schemas.microsoft.com/office/drawing/2014/main" id="{972C11BB-9466-620E-2920-279A24229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144" y="2650453"/>
            <a:ext cx="6783711" cy="4011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989409-F68A-E479-59FF-6725BC669917}"/>
              </a:ext>
            </a:extLst>
          </p:cNvPr>
          <p:cNvSpPr txBox="1"/>
          <p:nvPr/>
        </p:nvSpPr>
        <p:spPr>
          <a:xfrm>
            <a:off x="8384764" y="2955444"/>
            <a:ext cx="40721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</a:rPr>
              <a:t>* For simplicity, all slices and users have equal weight. </a:t>
            </a:r>
            <a:br>
              <a:rPr lang="en-US" altLang="zh-CN" sz="2400" dirty="0">
                <a:solidFill>
                  <a:prstClr val="black"/>
                </a:solidFill>
              </a:rPr>
            </a:br>
            <a:r>
              <a:rPr lang="en-US" altLang="zh-CN" sz="2400" dirty="0">
                <a:solidFill>
                  <a:prstClr val="black"/>
                </a:solidFill>
              </a:rPr>
              <a:t>Trivial to add weighted case.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FC5FD-4A77-E0A5-56D8-E52C879B9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910"/>
            <a:ext cx="10275277" cy="1200329"/>
          </a:xfrm>
        </p:spPr>
        <p:txBody>
          <a:bodyPr>
            <a:normAutofit/>
          </a:bodyPr>
          <a:lstStyle/>
          <a:p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slicing: resource</a:t>
            </a:r>
            <a:r>
              <a:rPr lang="zh-CN" altLang="en-US" dirty="0"/>
              <a:t> </a:t>
            </a:r>
            <a:r>
              <a:rPr lang="en-US" altLang="zh-CN" dirty="0"/>
              <a:t>allocation</a:t>
            </a:r>
            <a:r>
              <a:rPr lang="zh-CN" altLang="en-US" dirty="0"/>
              <a:t> </a:t>
            </a:r>
            <a:r>
              <a:rPr lang="en-US" altLang="zh-CN" dirty="0"/>
              <a:t>and performance</a:t>
            </a:r>
            <a:r>
              <a:rPr lang="zh-CN" altLang="en-US" dirty="0"/>
              <a:t> </a:t>
            </a:r>
            <a:r>
              <a:rPr lang="en-US" altLang="zh-CN" dirty="0"/>
              <a:t>isolation.</a:t>
            </a:r>
          </a:p>
          <a:p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bandwidth: First</a:t>
            </a:r>
            <a:r>
              <a:rPr lang="zh-CN" altLang="en-US" dirty="0"/>
              <a:t> </a:t>
            </a:r>
            <a:r>
              <a:rPr lang="en-US" altLang="zh-CN" dirty="0"/>
              <a:t>share</a:t>
            </a:r>
            <a:r>
              <a:rPr lang="zh-CN" altLang="en-US" dirty="0"/>
              <a:t> </a:t>
            </a:r>
            <a:r>
              <a:rPr lang="en-US" altLang="zh-CN" dirty="0"/>
              <a:t>BW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slices,</a:t>
            </a:r>
            <a:r>
              <a:rPr lang="zh-CN" altLang="en-US" dirty="0"/>
              <a:t> </a:t>
            </a:r>
            <a:r>
              <a:rPr lang="en-US" altLang="zh-CN" dirty="0"/>
              <a:t>then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users.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B67E2-AFD4-A56C-08A6-9695DCEE5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7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EADD4-A9F3-4D98-AD92-513433EFE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bandwidth</a:t>
            </a:r>
            <a:r>
              <a:rPr lang="zh-CN" altLang="en-US" dirty="0"/>
              <a:t> </a:t>
            </a:r>
            <a:r>
              <a:rPr lang="en-US" altLang="zh-CN" dirty="0"/>
              <a:t>allocation is</a:t>
            </a:r>
            <a:r>
              <a:rPr lang="zh-CN" altLang="en-US" dirty="0"/>
              <a:t> </a:t>
            </a:r>
            <a:r>
              <a:rPr lang="en-US" altLang="zh-CN" i="1" dirty="0"/>
              <a:t>dynamic</a:t>
            </a:r>
            <a:endParaRPr lang="en-US" b="1" i="1" dirty="0"/>
          </a:p>
        </p:txBody>
      </p:sp>
      <p:pic>
        <p:nvPicPr>
          <p:cNvPr id="17" name="Content Placeholder 16" descr="Diagram&#10;&#10;Description automatically generated">
            <a:extLst>
              <a:ext uri="{FF2B5EF4-FFF2-40B4-BE49-F238E27FC236}">
                <a16:creationId xmlns:a16="http://schemas.microsoft.com/office/drawing/2014/main" id="{42814592-4A8A-F392-5CE7-1129D8CE7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945" y="3430832"/>
            <a:ext cx="5022741" cy="2969969"/>
          </a:xfr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44AB335-3E7E-8EEF-9D47-FACB9C095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419" y="3430832"/>
            <a:ext cx="5306636" cy="2969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AEB72D-494D-792B-435E-A279C941C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3417" y="3062603"/>
            <a:ext cx="2134906" cy="889168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2881D3AB-8C2C-C093-1ACE-1B0DFD833415}"/>
              </a:ext>
            </a:extLst>
          </p:cNvPr>
          <p:cNvSpPr txBox="1">
            <a:spLocks/>
          </p:cNvSpPr>
          <p:nvPr/>
        </p:nvSpPr>
        <p:spPr>
          <a:xfrm>
            <a:off x="838199" y="1911910"/>
            <a:ext cx="11135855" cy="1150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/>
              <a:t>If</a:t>
            </a:r>
            <a:r>
              <a:rPr lang="zh-CN" altLang="en-US" sz="3200" dirty="0"/>
              <a:t> </a:t>
            </a:r>
            <a:r>
              <a:rPr lang="en-US" altLang="zh-CN" sz="3200" dirty="0"/>
              <a:t>some</a:t>
            </a:r>
            <a:r>
              <a:rPr lang="zh-CN" altLang="en-US" sz="3200" dirty="0"/>
              <a:t> </a:t>
            </a:r>
            <a:r>
              <a:rPr lang="en-US" altLang="zh-CN" sz="3200" dirty="0"/>
              <a:t>user</a:t>
            </a:r>
            <a:r>
              <a:rPr lang="zh-CN" altLang="en-US" sz="3200" dirty="0"/>
              <a:t> </a:t>
            </a:r>
            <a:r>
              <a:rPr lang="en-US" altLang="zh-CN" sz="3200" dirty="0"/>
              <a:t>or</a:t>
            </a:r>
            <a:r>
              <a:rPr lang="zh-CN" altLang="en-US" sz="3200" dirty="0"/>
              <a:t> </a:t>
            </a:r>
            <a:r>
              <a:rPr lang="en-US" altLang="zh-CN" sz="3200" dirty="0"/>
              <a:t>slice</a:t>
            </a:r>
            <a:r>
              <a:rPr lang="zh-CN" altLang="en-US" sz="3200" dirty="0"/>
              <a:t> </a:t>
            </a:r>
            <a:r>
              <a:rPr lang="en-US" altLang="zh-CN" sz="3200" dirty="0"/>
              <a:t>is</a:t>
            </a:r>
            <a:r>
              <a:rPr lang="zh-CN" altLang="en-US" sz="3200" dirty="0"/>
              <a:t> </a:t>
            </a:r>
            <a:r>
              <a:rPr lang="en-US" altLang="zh-CN" sz="3200" dirty="0"/>
              <a:t>underutilized,</a:t>
            </a:r>
            <a:r>
              <a:rPr lang="zh-CN" altLang="en-US" sz="3200" dirty="0"/>
              <a:t> </a:t>
            </a:r>
            <a:r>
              <a:rPr lang="en-US" altLang="zh-CN" sz="3200" dirty="0"/>
              <a:t>fairly re-allocate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surplus</a:t>
            </a:r>
          </a:p>
          <a:p>
            <a:r>
              <a:rPr lang="en-US" altLang="zh-CN" sz="3200" dirty="0"/>
              <a:t>Allocation</a:t>
            </a:r>
            <a:r>
              <a:rPr lang="zh-CN" altLang="en-US" sz="3200" dirty="0"/>
              <a:t> </a:t>
            </a:r>
            <a:r>
              <a:rPr lang="en-US" altLang="zh-CN" sz="3200" dirty="0"/>
              <a:t>is</a:t>
            </a:r>
            <a:r>
              <a:rPr lang="zh-CN" altLang="en-US" sz="3200" dirty="0"/>
              <a:t> </a:t>
            </a:r>
            <a:r>
              <a:rPr lang="en-US" altLang="zh-CN" sz="3200" dirty="0"/>
              <a:t>constantly</a:t>
            </a:r>
            <a:r>
              <a:rPr lang="zh-CN" altLang="en-US" sz="3200" dirty="0"/>
              <a:t> </a:t>
            </a:r>
            <a:r>
              <a:rPr lang="en-US" altLang="zh-CN" sz="3200" dirty="0"/>
              <a:t>changing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D74A634-DB53-DFFA-A767-7004F7A2FCA4}"/>
              </a:ext>
            </a:extLst>
          </p:cNvPr>
          <p:cNvSpPr/>
          <p:nvPr/>
        </p:nvSpPr>
        <p:spPr>
          <a:xfrm>
            <a:off x="4642338" y="4221782"/>
            <a:ext cx="2025081" cy="492369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82424F-AB38-0CBF-8707-7A4297238C61}"/>
              </a:ext>
            </a:extLst>
          </p:cNvPr>
          <p:cNvSpPr txBox="1"/>
          <p:nvPr/>
        </p:nvSpPr>
        <p:spPr>
          <a:xfrm>
            <a:off x="4500389" y="3671347"/>
            <a:ext cx="2308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1a,</a:t>
            </a:r>
            <a:r>
              <a:rPr lang="zh-CN" altLang="en-US" dirty="0"/>
              <a:t> </a:t>
            </a:r>
            <a:r>
              <a:rPr lang="en-US" altLang="zh-CN" dirty="0"/>
              <a:t>3a</a:t>
            </a:r>
            <a:r>
              <a:rPr lang="zh-CN" altLang="en-US" dirty="0"/>
              <a:t> </a:t>
            </a:r>
            <a:r>
              <a:rPr lang="en-US" altLang="zh-CN" dirty="0"/>
              <a:t>go</a:t>
            </a:r>
            <a:r>
              <a:rPr lang="zh-CN" altLang="en-US" dirty="0"/>
              <a:t> </a:t>
            </a:r>
            <a:r>
              <a:rPr lang="en-US" altLang="zh-CN" dirty="0"/>
              <a:t>offline</a:t>
            </a:r>
            <a:br>
              <a:rPr lang="en-US" altLang="zh-CN" dirty="0"/>
            </a:br>
            <a:r>
              <a:rPr lang="en-US" altLang="zh-CN" dirty="0"/>
              <a:t>User</a:t>
            </a:r>
            <a:r>
              <a:rPr lang="zh-CN" altLang="en-US" dirty="0"/>
              <a:t> </a:t>
            </a:r>
            <a:r>
              <a:rPr lang="en-US" altLang="zh-CN" dirty="0"/>
              <a:t>2a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20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4334913-B141-F445-94FA-8CE84407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46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2FA4-C685-E81D-FF80-6028FCE1F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r>
              <a:rPr lang="en-US" altLang="zh-CN" b="1" dirty="0"/>
              <a:t>Scalable</a:t>
            </a:r>
            <a:r>
              <a:rPr lang="zh-CN" altLang="en-US" dirty="0"/>
              <a:t> </a:t>
            </a:r>
            <a:r>
              <a:rPr lang="en-US" altLang="zh-CN" dirty="0"/>
              <a:t>hierarchical bandwidth fairness</a:t>
            </a:r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9BACF5B-6194-7BF1-86A8-8F9552F6A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6865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Goal: Support thousands of slices, </a:t>
            </a:r>
            <a:r>
              <a:rPr lang="en-US" altLang="zh-CN" b="1" dirty="0"/>
              <a:t>millions of users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en-US" altLang="zh-CN" dirty="0"/>
              <a:t>CPU-based Software switch? </a:t>
            </a:r>
            <a:r>
              <a:rPr lang="en-US" altLang="zh-CN" dirty="0">
                <a:solidFill>
                  <a:srgbClr val="FF0000"/>
                </a:solidFill>
              </a:rPr>
              <a:t>High latency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Programmable switch? </a:t>
            </a:r>
            <a:r>
              <a:rPr lang="en-US" altLang="zh-CN" dirty="0">
                <a:solidFill>
                  <a:srgbClr val="FF0000"/>
                </a:solidFill>
              </a:rPr>
              <a:t>Hardware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constraints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dirty="0">
              <a:solidFill>
                <a:srgbClr val="FF0000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978892-E0AE-66EC-E461-AD098FEF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58</a:t>
            </a:fld>
            <a:endParaRPr lang="en-US" dirty="0"/>
          </a:p>
        </p:txBody>
      </p:sp>
      <p:sp>
        <p:nvSpPr>
          <p:cNvPr id="3" name="AutoShape 2" descr="Switch Clip Art at Clker.com - vector clip art online, royalty free &amp;  public domain">
            <a:extLst>
              <a:ext uri="{FF2B5EF4-FFF2-40B4-BE49-F238E27FC236}">
                <a16:creationId xmlns:a16="http://schemas.microsoft.com/office/drawing/2014/main" id="{5230CA9E-B108-116E-8366-34E631FABD0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Switch Clip Art">
            <a:extLst>
              <a:ext uri="{FF2B5EF4-FFF2-40B4-BE49-F238E27FC236}">
                <a16:creationId xmlns:a16="http://schemas.microsoft.com/office/drawing/2014/main" id="{5A368DFE-9BB9-C6E6-AACA-643358FE3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816" y="4261077"/>
            <a:ext cx="4354286" cy="191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FC0922B-E4DC-8309-3509-3CDAD6464070}"/>
              </a:ext>
            </a:extLst>
          </p:cNvPr>
          <p:cNvGrpSpPr/>
          <p:nvPr/>
        </p:nvGrpSpPr>
        <p:grpSpPr>
          <a:xfrm>
            <a:off x="4449853" y="4422292"/>
            <a:ext cx="1386080" cy="1624041"/>
            <a:chOff x="8518539" y="4438360"/>
            <a:chExt cx="1976636" cy="1231520"/>
          </a:xfrm>
        </p:grpSpPr>
        <p:pic>
          <p:nvPicPr>
            <p:cNvPr id="1032" name="Picture 8" descr="Scheduling and Policing mechanisms for Providing QoS Guarantees">
              <a:extLst>
                <a:ext uri="{FF2B5EF4-FFF2-40B4-BE49-F238E27FC236}">
                  <a16:creationId xmlns:a16="http://schemas.microsoft.com/office/drawing/2014/main" id="{53873A1C-200F-B1A1-B2B0-B6196DE18A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39" b="60484" l="21814" r="51471">
                          <a14:foregroundMark x1="23438" y1="28226" x2="23775" y2="41129"/>
                          <a14:foregroundMark x1="23333" y1="24194" x2="23438" y2="28226"/>
                          <a14:foregroundMark x1="23270" y1="21774" x2="23333" y2="24194"/>
                          <a14:foregroundMark x1="23165" y1="17742" x2="23270" y2="21774"/>
                          <a14:foregroundMark x1="23144" y1="16935" x2="23165" y2="17742"/>
                          <a14:foregroundMark x1="23123" y1="16129" x2="23144" y2="16935"/>
                          <a14:foregroundMark x1="23039" y1="12903" x2="23123" y2="16129"/>
                          <a14:foregroundMark x1="24755" y1="32258" x2="37010" y2="33065"/>
                          <a14:foregroundMark x1="37010" y1="24194" x2="37990" y2="40323"/>
                          <a14:foregroundMark x1="22549" y1="35484" x2="34314" y2="36290"/>
                          <a14:foregroundMark x1="34314" y1="36290" x2="27696" y2="14516"/>
                          <a14:foregroundMark x1="27696" y1="14516" x2="27696" y2="24194"/>
                          <a14:foregroundMark x1="39461" y1="14516" x2="39461" y2="45968"/>
                          <a14:foregroundMark x1="39461" y1="45968" x2="48775" y2="45161"/>
                          <a14:foregroundMark x1="48775" y1="45161" x2="49755" y2="14516"/>
                          <a14:foregroundMark x1="49755" y1="14516" x2="40686" y2="10484"/>
                          <a14:foregroundMark x1="49265" y1="52419" x2="49265" y2="20161"/>
                          <a14:foregroundMark x1="49265" y1="20161" x2="50490" y2="11290"/>
                          <a14:foregroundMark x1="50245" y1="8065" x2="51225" y2="11290"/>
                          <a14:foregroundMark x1="33824" y1="14516" x2="34314" y2="48387"/>
                          <a14:foregroundMark x1="34314" y1="48387" x2="26225" y2="50000"/>
                          <a14:foregroundMark x1="33578" y1="15323" x2="23775" y2="20968"/>
                          <a14:foregroundMark x1="23775" y1="20968" x2="32843" y2="12903"/>
                          <a14:foregroundMark x1="32843" y1="12903" x2="38725" y2="13710"/>
                          <a14:foregroundMark x1="22794" y1="9677" x2="22059" y2="12903"/>
                          <a14:foregroundMark x1="22170" y1="28226" x2="22549" y2="41129"/>
                          <a14:foregroundMark x1="22051" y1="24194" x2="22170" y2="28226"/>
                          <a14:foregroundMark x1="21980" y1="21774" x2="22051" y2="24194"/>
                          <a14:foregroundMark x1="21861" y1="17742" x2="21980" y2="21774"/>
                          <a14:foregroundMark x1="21837" y1="16935" x2="21861" y2="17742"/>
                          <a14:foregroundMark x1="21814" y1="16129" x2="21837" y2="16935"/>
                          <a14:foregroundMark x1="22549" y1="41129" x2="22059" y2="43548"/>
                          <a14:foregroundMark x1="22059" y1="45968" x2="22059" y2="57258"/>
                          <a14:foregroundMark x1="32843" y1="59677" x2="32108" y2="60484"/>
                          <a14:foregroundMark x1="37500" y1="47581" x2="37500" y2="47581"/>
                          <a14:foregroundMark x1="23775" y1="51613" x2="23775" y2="51613"/>
                          <a14:foregroundMark x1="42647" y1="4839" x2="44118" y2="4839"/>
                          <a14:foregroundMark x1="51471" y1="5645" x2="51471" y2="10484"/>
                          <a14:backgroundMark x1="32108" y1="62097" x2="32108" y2="62097"/>
                          <a14:backgroundMark x1="21324" y1="17742" x2="21324" y2="17742"/>
                          <a14:backgroundMark x1="21324" y1="16935" x2="21324" y2="16935"/>
                          <a14:backgroundMark x1="21324" y1="16129" x2="21324" y2="16129"/>
                          <a14:backgroundMark x1="21324" y1="21774" x2="21324" y2="21774"/>
                          <a14:backgroundMark x1="21324" y1="24194" x2="21324" y2="24194"/>
                          <a14:backgroundMark x1="21324" y1="28226" x2="21324" y2="282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8" t="921" r="47059" b="33640"/>
            <a:stretch/>
          </p:blipFill>
          <p:spPr bwMode="auto">
            <a:xfrm>
              <a:off x="8518539" y="4438360"/>
              <a:ext cx="1976636" cy="409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Scheduling and Policing mechanisms for Providing QoS Guarantees">
              <a:extLst>
                <a:ext uri="{FF2B5EF4-FFF2-40B4-BE49-F238E27FC236}">
                  <a16:creationId xmlns:a16="http://schemas.microsoft.com/office/drawing/2014/main" id="{498D990E-4D02-9B61-5F27-89C4AC6D48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839" b="60484" l="21814" r="51471">
                          <a14:foregroundMark x1="23438" y1="28226" x2="23775" y2="41129"/>
                          <a14:foregroundMark x1="23333" y1="24194" x2="23438" y2="28226"/>
                          <a14:foregroundMark x1="23270" y1="21774" x2="23333" y2="24194"/>
                          <a14:foregroundMark x1="23165" y1="17742" x2="23270" y2="21774"/>
                          <a14:foregroundMark x1="23144" y1="16935" x2="23165" y2="17742"/>
                          <a14:foregroundMark x1="23123" y1="16129" x2="23144" y2="16935"/>
                          <a14:foregroundMark x1="23039" y1="12903" x2="23123" y2="16129"/>
                          <a14:foregroundMark x1="24755" y1="32258" x2="37010" y2="33065"/>
                          <a14:foregroundMark x1="37010" y1="24194" x2="37990" y2="40323"/>
                          <a14:foregroundMark x1="22549" y1="35484" x2="34314" y2="36290"/>
                          <a14:foregroundMark x1="34314" y1="36290" x2="27696" y2="14516"/>
                          <a14:foregroundMark x1="27696" y1="14516" x2="27696" y2="24194"/>
                          <a14:foregroundMark x1="39461" y1="14516" x2="39461" y2="45968"/>
                          <a14:foregroundMark x1="39461" y1="45968" x2="48775" y2="45161"/>
                          <a14:foregroundMark x1="48775" y1="45161" x2="49755" y2="14516"/>
                          <a14:foregroundMark x1="49755" y1="14516" x2="40686" y2="10484"/>
                          <a14:foregroundMark x1="49265" y1="52419" x2="49265" y2="20161"/>
                          <a14:foregroundMark x1="49265" y1="20161" x2="50490" y2="11290"/>
                          <a14:foregroundMark x1="50245" y1="8065" x2="51225" y2="11290"/>
                          <a14:foregroundMark x1="33824" y1="14516" x2="34314" y2="48387"/>
                          <a14:foregroundMark x1="34314" y1="48387" x2="26225" y2="50000"/>
                          <a14:foregroundMark x1="33578" y1="15323" x2="23775" y2="20968"/>
                          <a14:foregroundMark x1="23775" y1="20968" x2="32843" y2="12903"/>
                          <a14:foregroundMark x1="32843" y1="12903" x2="38725" y2="13710"/>
                          <a14:foregroundMark x1="22794" y1="9677" x2="22059" y2="12903"/>
                          <a14:foregroundMark x1="22170" y1="28226" x2="22549" y2="41129"/>
                          <a14:foregroundMark x1="22051" y1="24194" x2="22170" y2="28226"/>
                          <a14:foregroundMark x1="21980" y1="21774" x2="22051" y2="24194"/>
                          <a14:foregroundMark x1="21861" y1="17742" x2="21980" y2="21774"/>
                          <a14:foregroundMark x1="21837" y1="16935" x2="21861" y2="17742"/>
                          <a14:foregroundMark x1="21814" y1="16129" x2="21837" y2="16935"/>
                          <a14:foregroundMark x1="22549" y1="41129" x2="22059" y2="43548"/>
                          <a14:foregroundMark x1="22059" y1="45968" x2="22059" y2="57258"/>
                          <a14:foregroundMark x1="32843" y1="59677" x2="32108" y2="60484"/>
                          <a14:foregroundMark x1="37500" y1="47581" x2="37500" y2="47581"/>
                          <a14:foregroundMark x1="23775" y1="51613" x2="23775" y2="51613"/>
                          <a14:foregroundMark x1="42647" y1="4839" x2="44118" y2="4839"/>
                          <a14:foregroundMark x1="51471" y1="5645" x2="51471" y2="10484"/>
                          <a14:backgroundMark x1="32108" y1="62097" x2="32108" y2="62097"/>
                          <a14:backgroundMark x1="21324" y1="17742" x2="21324" y2="17742"/>
                          <a14:backgroundMark x1="21324" y1="16935" x2="21324" y2="16935"/>
                          <a14:backgroundMark x1="21324" y1="16129" x2="21324" y2="16129"/>
                          <a14:backgroundMark x1="21324" y1="21774" x2="21324" y2="21774"/>
                          <a14:backgroundMark x1="21324" y1="24194" x2="21324" y2="24194"/>
                          <a14:backgroundMark x1="21324" y1="28226" x2="21324" y2="282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8" t="921" r="47059" b="33640"/>
            <a:stretch/>
          </p:blipFill>
          <p:spPr bwMode="auto">
            <a:xfrm>
              <a:off x="8518539" y="4847657"/>
              <a:ext cx="1976636" cy="409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Scheduling and Policing mechanisms for Providing QoS Guarantees">
              <a:extLst>
                <a:ext uri="{FF2B5EF4-FFF2-40B4-BE49-F238E27FC236}">
                  <a16:creationId xmlns:a16="http://schemas.microsoft.com/office/drawing/2014/main" id="{BAC5A802-3A9C-0E08-79A8-CC0F6813BA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839" b="60484" l="21814" r="51471">
                          <a14:foregroundMark x1="23438" y1="28226" x2="23775" y2="41129"/>
                          <a14:foregroundMark x1="23333" y1="24194" x2="23438" y2="28226"/>
                          <a14:foregroundMark x1="23270" y1="21774" x2="23333" y2="24194"/>
                          <a14:foregroundMark x1="23165" y1="17742" x2="23270" y2="21774"/>
                          <a14:foregroundMark x1="23144" y1="16935" x2="23165" y2="17742"/>
                          <a14:foregroundMark x1="23123" y1="16129" x2="23144" y2="16935"/>
                          <a14:foregroundMark x1="23039" y1="12903" x2="23123" y2="16129"/>
                          <a14:foregroundMark x1="24755" y1="32258" x2="37010" y2="33065"/>
                          <a14:foregroundMark x1="37010" y1="24194" x2="37990" y2="40323"/>
                          <a14:foregroundMark x1="22549" y1="35484" x2="34314" y2="36290"/>
                          <a14:foregroundMark x1="34314" y1="36290" x2="27696" y2="14516"/>
                          <a14:foregroundMark x1="27696" y1="14516" x2="27696" y2="24194"/>
                          <a14:foregroundMark x1="39461" y1="14516" x2="39461" y2="45968"/>
                          <a14:foregroundMark x1="39461" y1="45968" x2="48775" y2="45161"/>
                          <a14:foregroundMark x1="48775" y1="45161" x2="49755" y2="14516"/>
                          <a14:foregroundMark x1="49755" y1="14516" x2="40686" y2="10484"/>
                          <a14:foregroundMark x1="49265" y1="52419" x2="49265" y2="20161"/>
                          <a14:foregroundMark x1="49265" y1="20161" x2="50490" y2="11290"/>
                          <a14:foregroundMark x1="50245" y1="8065" x2="51225" y2="11290"/>
                          <a14:foregroundMark x1="33824" y1="14516" x2="34314" y2="48387"/>
                          <a14:foregroundMark x1="34314" y1="48387" x2="26225" y2="50000"/>
                          <a14:foregroundMark x1="33578" y1="15323" x2="23775" y2="20968"/>
                          <a14:foregroundMark x1="23775" y1="20968" x2="32843" y2="12903"/>
                          <a14:foregroundMark x1="32843" y1="12903" x2="38725" y2="13710"/>
                          <a14:foregroundMark x1="22794" y1="9677" x2="22059" y2="12903"/>
                          <a14:foregroundMark x1="22170" y1="28226" x2="22549" y2="41129"/>
                          <a14:foregroundMark x1="22051" y1="24194" x2="22170" y2="28226"/>
                          <a14:foregroundMark x1="21980" y1="21774" x2="22051" y2="24194"/>
                          <a14:foregroundMark x1="21861" y1="17742" x2="21980" y2="21774"/>
                          <a14:foregroundMark x1="21837" y1="16935" x2="21861" y2="17742"/>
                          <a14:foregroundMark x1="21814" y1="16129" x2="21837" y2="16935"/>
                          <a14:foregroundMark x1="22549" y1="41129" x2="22059" y2="43548"/>
                          <a14:foregroundMark x1="22059" y1="45968" x2="22059" y2="57258"/>
                          <a14:foregroundMark x1="32843" y1="59677" x2="32108" y2="60484"/>
                          <a14:foregroundMark x1="37500" y1="47581" x2="37500" y2="47581"/>
                          <a14:foregroundMark x1="23775" y1="51613" x2="23775" y2="51613"/>
                          <a14:foregroundMark x1="42647" y1="4839" x2="44118" y2="4839"/>
                          <a14:foregroundMark x1="51471" y1="5645" x2="51471" y2="10484"/>
                          <a14:backgroundMark x1="32108" y1="62097" x2="32108" y2="62097"/>
                          <a14:backgroundMark x1="21324" y1="17742" x2="21324" y2="17742"/>
                          <a14:backgroundMark x1="21324" y1="16935" x2="21324" y2="16935"/>
                          <a14:backgroundMark x1="21324" y1="16129" x2="21324" y2="16129"/>
                          <a14:backgroundMark x1="21324" y1="21774" x2="21324" y2="21774"/>
                          <a14:backgroundMark x1="21324" y1="24194" x2="21324" y2="24194"/>
                          <a14:backgroundMark x1="21324" y1="28226" x2="21324" y2="282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8" t="921" r="47059" b="33640"/>
            <a:stretch/>
          </p:blipFill>
          <p:spPr bwMode="auto">
            <a:xfrm>
              <a:off x="8518539" y="5260583"/>
              <a:ext cx="1976636" cy="409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C3AD10-1F37-468D-8A33-B4FCBCC3FC47}"/>
              </a:ext>
            </a:extLst>
          </p:cNvPr>
          <p:cNvGrpSpPr/>
          <p:nvPr/>
        </p:nvGrpSpPr>
        <p:grpSpPr>
          <a:xfrm>
            <a:off x="6010755" y="4778348"/>
            <a:ext cx="1301370" cy="745260"/>
            <a:chOff x="9506857" y="4668538"/>
            <a:chExt cx="1625600" cy="930936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BC6D2ECE-7E38-CF65-CC8E-13AE289815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6857" y="4668538"/>
              <a:ext cx="1625600" cy="708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40AD46-575F-C1FA-2049-BB3B21478D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6857" y="4890814"/>
              <a:ext cx="1625600" cy="708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C884D69F-C31D-F122-33A9-EF69EC5998B0}"/>
              </a:ext>
            </a:extLst>
          </p:cNvPr>
          <p:cNvSpPr/>
          <p:nvPr/>
        </p:nvSpPr>
        <p:spPr>
          <a:xfrm>
            <a:off x="428235" y="4422292"/>
            <a:ext cx="3308271" cy="1302555"/>
          </a:xfrm>
          <a:prstGeom prst="wedgeRoundRectCallout">
            <a:avLst>
              <a:gd name="adj1" fmla="val 77867"/>
              <a:gd name="adj2" fmla="val -10283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46800" rIns="360000" bIns="46800" rtlCol="0" anchor="ctr"/>
          <a:lstStyle/>
          <a:p>
            <a:pPr lvl="1" algn="ctr"/>
            <a:r>
              <a:rPr lang="en-US" sz="2800" dirty="0"/>
              <a:t>8-32 hardware queues per port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24551AE2-C83D-A4BC-3C07-3E1E37BBF4A4}"/>
              </a:ext>
            </a:extLst>
          </p:cNvPr>
          <p:cNvSpPr/>
          <p:nvPr/>
        </p:nvSpPr>
        <p:spPr>
          <a:xfrm>
            <a:off x="8370202" y="4360317"/>
            <a:ext cx="3428098" cy="601727"/>
          </a:xfrm>
          <a:prstGeom prst="wedgeRoundRectCallout">
            <a:avLst>
              <a:gd name="adj1" fmla="val -70169"/>
              <a:gd name="adj2" fmla="val -5045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46800" rIns="180000" bIns="46800" rtlCol="0" anchor="ctr"/>
          <a:lstStyle/>
          <a:p>
            <a:pPr lvl="1" algn="ctr"/>
            <a:r>
              <a:rPr lang="en-US" altLang="zh-CN" sz="2800" dirty="0"/>
              <a:t>Limited</a:t>
            </a:r>
            <a:r>
              <a:rPr lang="zh-CN" altLang="en-US" sz="2800" dirty="0"/>
              <a:t> </a:t>
            </a:r>
            <a:r>
              <a:rPr lang="en-US" altLang="zh-CN" sz="2800" dirty="0"/>
              <a:t>arithmetic</a:t>
            </a:r>
            <a:endParaRPr lang="en-US" sz="2800" dirty="0"/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8D0CC917-72C4-99DF-1D39-CEBC27347993}"/>
              </a:ext>
            </a:extLst>
          </p:cNvPr>
          <p:cNvSpPr/>
          <p:nvPr/>
        </p:nvSpPr>
        <p:spPr>
          <a:xfrm>
            <a:off x="8370202" y="5200932"/>
            <a:ext cx="3428098" cy="601727"/>
          </a:xfrm>
          <a:prstGeom prst="wedgeRoundRectCallout">
            <a:avLst>
              <a:gd name="adj1" fmla="val -87015"/>
              <a:gd name="adj2" fmla="val -6103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46800" rIns="180000" bIns="46800" rtlCol="0" anchor="ctr"/>
          <a:lstStyle/>
          <a:p>
            <a:pPr lvl="1" algn="ctr"/>
            <a:r>
              <a:rPr lang="en-US" altLang="zh-CN" sz="2800" dirty="0"/>
              <a:t>Small</a:t>
            </a:r>
            <a:r>
              <a:rPr lang="zh-CN" altLang="en-US" sz="2800" dirty="0"/>
              <a:t> </a:t>
            </a:r>
            <a:r>
              <a:rPr lang="en-US" altLang="zh-CN" sz="2800" dirty="0"/>
              <a:t>memory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49952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FC937-51FF-771C-1D0B-2B9DD2492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87635" cy="1325563"/>
          </a:xfrm>
        </p:spPr>
        <p:txBody>
          <a:bodyPr/>
          <a:lstStyle/>
          <a:p>
            <a:r>
              <a:rPr lang="en-US" altLang="zh-CN" b="1" dirty="0"/>
              <a:t>Scalable</a:t>
            </a:r>
            <a:r>
              <a:rPr lang="zh-CN" altLang="en-US" dirty="0"/>
              <a:t> </a:t>
            </a:r>
            <a:r>
              <a:rPr lang="en-US" altLang="zh-CN" dirty="0"/>
              <a:t>hierarchical bandwidth fairness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DDF67-F68E-2124-E6EA-CB00EAC12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/>
              <a:t>Challenge</a:t>
            </a:r>
            <a:r>
              <a:rPr lang="zh-CN" altLang="en-US" sz="3200" dirty="0"/>
              <a:t> </a:t>
            </a:r>
            <a:r>
              <a:rPr lang="en-US" altLang="zh-CN" sz="3200" dirty="0"/>
              <a:t>1:</a:t>
            </a:r>
            <a:r>
              <a:rPr lang="zh-CN" altLang="en-US" sz="3200" dirty="0"/>
              <a:t> </a:t>
            </a:r>
            <a:r>
              <a:rPr lang="en-US" altLang="zh-CN" sz="3200" dirty="0"/>
              <a:t>can’t</a:t>
            </a:r>
            <a:r>
              <a:rPr lang="zh-CN" altLang="en-US" sz="3200" dirty="0"/>
              <a:t> </a:t>
            </a:r>
            <a:r>
              <a:rPr lang="en-US" altLang="zh-CN" sz="3200" dirty="0"/>
              <a:t>easily</a:t>
            </a:r>
            <a:r>
              <a:rPr lang="zh-CN" altLang="en-US" sz="3200" dirty="0"/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calculate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per-user</a:t>
            </a:r>
            <a:r>
              <a:rPr lang="zh-CN" altLang="en-US" sz="3200" dirty="0"/>
              <a:t> </a:t>
            </a:r>
            <a:r>
              <a:rPr lang="en-US" altLang="zh-CN" sz="3200" dirty="0"/>
              <a:t>fair</a:t>
            </a:r>
            <a:r>
              <a:rPr lang="zh-CN" altLang="en-US" sz="3200" dirty="0"/>
              <a:t> </a:t>
            </a:r>
            <a:r>
              <a:rPr lang="en-US" altLang="zh-CN" sz="3200" dirty="0"/>
              <a:t>rate</a:t>
            </a:r>
            <a:r>
              <a:rPr lang="zh-CN" altLang="en-US" sz="3200" dirty="0"/>
              <a:t> </a:t>
            </a:r>
            <a:r>
              <a:rPr lang="en-US" altLang="zh-CN" sz="3200" dirty="0"/>
              <a:t>limit</a:t>
            </a:r>
          </a:p>
          <a:p>
            <a:pPr>
              <a:lnSpc>
                <a:spcPct val="150000"/>
              </a:lnSpc>
            </a:pPr>
            <a:r>
              <a:rPr lang="en-US" altLang="zh-CN" sz="3200" dirty="0"/>
              <a:t>Solution:</a:t>
            </a:r>
            <a:r>
              <a:rPr lang="zh-CN" altLang="en-US" sz="3200" dirty="0"/>
              <a:t> </a:t>
            </a:r>
            <a:r>
              <a:rPr lang="en-US" altLang="zh-CN" sz="3200" dirty="0"/>
              <a:t>guess</a:t>
            </a:r>
            <a:r>
              <a:rPr lang="zh-CN" altLang="en-US" sz="3200" dirty="0"/>
              <a:t> </a:t>
            </a:r>
            <a:r>
              <a:rPr lang="en-US" altLang="zh-CN" sz="3200" dirty="0"/>
              <a:t>a</a:t>
            </a:r>
            <a:r>
              <a:rPr lang="zh-CN" altLang="en-US" sz="3200" dirty="0"/>
              <a:t> </a:t>
            </a:r>
            <a:r>
              <a:rPr lang="en-US" altLang="zh-CN" sz="3200" dirty="0"/>
              <a:t>limit,</a:t>
            </a:r>
            <a:r>
              <a:rPr lang="zh-CN" altLang="en-US" sz="3200" dirty="0"/>
              <a:t>  </a:t>
            </a:r>
            <a:r>
              <a:rPr lang="en-US" altLang="zh-CN" sz="3200" dirty="0"/>
              <a:t>closed-loop</a:t>
            </a:r>
            <a:r>
              <a:rPr lang="zh-CN" altLang="en-US" sz="3200" dirty="0"/>
              <a:t> </a:t>
            </a:r>
            <a:r>
              <a:rPr lang="en-US" altLang="zh-CN" sz="3200" b="1" dirty="0"/>
              <a:t>iterative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update</a:t>
            </a:r>
            <a:br>
              <a:rPr lang="en-US" altLang="zh-CN" sz="3200" b="1" dirty="0"/>
            </a:br>
            <a:endParaRPr lang="en-US" sz="1100" dirty="0"/>
          </a:p>
          <a:p>
            <a:pPr>
              <a:lnSpc>
                <a:spcPct val="150000"/>
              </a:lnSpc>
            </a:pPr>
            <a:r>
              <a:rPr lang="en-US" altLang="zh-CN" sz="3200" dirty="0"/>
              <a:t>Challenge</a:t>
            </a:r>
            <a:r>
              <a:rPr lang="zh-CN" altLang="en-US" sz="3200" dirty="0"/>
              <a:t> </a:t>
            </a:r>
            <a:r>
              <a:rPr lang="en-US" altLang="zh-CN" sz="3200" dirty="0"/>
              <a:t>2:</a:t>
            </a:r>
            <a:r>
              <a:rPr lang="zh-CN" altLang="en-US" sz="3200" dirty="0"/>
              <a:t> </a:t>
            </a:r>
            <a:r>
              <a:rPr lang="en-US" altLang="zh-CN" sz="3200" dirty="0"/>
              <a:t>can’t</a:t>
            </a:r>
            <a:r>
              <a:rPr lang="zh-CN" altLang="en-US" sz="3200" dirty="0"/>
              <a:t> </a:t>
            </a:r>
            <a:r>
              <a:rPr lang="en-US" altLang="zh-CN" sz="3200" dirty="0"/>
              <a:t>use</a:t>
            </a:r>
            <a:r>
              <a:rPr lang="zh-CN" altLang="en-US" sz="3200" dirty="0"/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per-user</a:t>
            </a:r>
            <a:r>
              <a:rPr lang="zh-CN" altLang="en-US" sz="3200" dirty="0">
                <a:solidFill>
                  <a:srgbClr val="FF0000"/>
                </a:solidFill>
              </a:rPr>
              <a:t> </a:t>
            </a:r>
            <a:r>
              <a:rPr lang="en-US" altLang="zh-CN" sz="3200" dirty="0">
                <a:solidFill>
                  <a:srgbClr val="FF0000"/>
                </a:solidFill>
              </a:rPr>
              <a:t>memory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track</a:t>
            </a:r>
            <a:r>
              <a:rPr lang="zh-CN" altLang="en-US" sz="3200" dirty="0"/>
              <a:t> </a:t>
            </a:r>
            <a:r>
              <a:rPr lang="en-US" altLang="zh-CN" sz="3200" dirty="0"/>
              <a:t>sending</a:t>
            </a:r>
            <a:r>
              <a:rPr lang="zh-CN" altLang="en-US" sz="3200" dirty="0"/>
              <a:t> </a:t>
            </a:r>
            <a:r>
              <a:rPr lang="en-US" altLang="zh-CN" sz="3200" dirty="0"/>
              <a:t>rate</a:t>
            </a:r>
          </a:p>
          <a:p>
            <a:pPr>
              <a:lnSpc>
                <a:spcPct val="150000"/>
              </a:lnSpc>
            </a:pPr>
            <a:r>
              <a:rPr lang="en-US" altLang="zh-CN" sz="3200" dirty="0"/>
              <a:t>Solution:</a:t>
            </a:r>
            <a:r>
              <a:rPr lang="zh-CN" altLang="en-US" sz="3200" dirty="0"/>
              <a:t> </a:t>
            </a:r>
            <a:r>
              <a:rPr lang="en-US" altLang="zh-CN" sz="3200" dirty="0"/>
              <a:t>CMS-LPF</a:t>
            </a:r>
            <a:r>
              <a:rPr lang="zh-CN" altLang="en-US" sz="3200" dirty="0"/>
              <a:t> </a:t>
            </a:r>
            <a:r>
              <a:rPr lang="en-US" altLang="zh-CN" sz="3200" dirty="0"/>
              <a:t>sketch,</a:t>
            </a:r>
            <a:r>
              <a:rPr lang="zh-CN" altLang="en-US" sz="3200" dirty="0"/>
              <a:t> </a:t>
            </a:r>
            <a:r>
              <a:rPr lang="en-US" altLang="zh-CN" sz="3200" b="1" dirty="0"/>
              <a:t>approximate</a:t>
            </a:r>
            <a:r>
              <a:rPr lang="zh-CN" altLang="en-US" sz="3200" dirty="0"/>
              <a:t> </a:t>
            </a:r>
            <a:r>
              <a:rPr lang="en-US" altLang="zh-CN" sz="3200" dirty="0"/>
              <a:t>per-user</a:t>
            </a:r>
            <a:r>
              <a:rPr lang="zh-CN" altLang="en-US" sz="3200" dirty="0"/>
              <a:t> </a:t>
            </a:r>
            <a:r>
              <a:rPr lang="en-US" altLang="zh-CN" sz="3200" dirty="0"/>
              <a:t>rate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15098-F978-A417-BF22-CC31AC88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9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2FC0D-C0E0-79B9-9DF8-91DE4EAB2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Switches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more!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60102-9185-7566-6E3C-D08D383BD4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076"/>
            <a:ext cx="10515600" cy="1472746"/>
          </a:xfrm>
        </p:spPr>
        <p:txBody>
          <a:bodyPr/>
          <a:lstStyle/>
          <a:p>
            <a:r>
              <a:rPr lang="en-US" altLang="zh-CN" dirty="0"/>
              <a:t>Programmable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Plane:</a:t>
            </a:r>
            <a:r>
              <a:rPr lang="zh-CN" altLang="en-US" dirty="0"/>
              <a:t> </a:t>
            </a:r>
            <a:r>
              <a:rPr lang="en-US" altLang="zh-CN" dirty="0"/>
              <a:t>run</a:t>
            </a:r>
            <a:r>
              <a:rPr lang="zh-CN" altLang="en-US" dirty="0"/>
              <a:t> </a:t>
            </a:r>
            <a:r>
              <a:rPr lang="en-US" altLang="zh-CN" dirty="0"/>
              <a:t>custom</a:t>
            </a:r>
            <a:r>
              <a:rPr lang="zh-CN" altLang="en-US" dirty="0"/>
              <a:t> </a:t>
            </a:r>
            <a:r>
              <a:rPr lang="en-US" altLang="zh-CN" b="1" dirty="0"/>
              <a:t>algorithms</a:t>
            </a:r>
            <a:r>
              <a:rPr lang="zh-CN" altLang="en-US" dirty="0"/>
              <a:t> </a:t>
            </a:r>
            <a:r>
              <a:rPr lang="en-US" altLang="zh-CN" dirty="0"/>
              <a:t>inside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</a:p>
          <a:p>
            <a:r>
              <a:rPr lang="en-US" altLang="zh-CN" dirty="0"/>
              <a:t>Prime</a:t>
            </a:r>
            <a:r>
              <a:rPr lang="zh-CN" altLang="en-US" dirty="0"/>
              <a:t> </a:t>
            </a:r>
            <a:r>
              <a:rPr lang="en-US" altLang="zh-CN" dirty="0"/>
              <a:t>opportunity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measurement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real-time adaptation</a:t>
            </a:r>
          </a:p>
          <a:p>
            <a:endParaRPr lang="en-US" altLang="zh-CN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737C71-3E5C-88C9-15E5-037ECE8D46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3488910" y="3697638"/>
            <a:ext cx="4909064" cy="280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Smart Phone outline">
            <a:extLst>
              <a:ext uri="{FF2B5EF4-FFF2-40B4-BE49-F238E27FC236}">
                <a16:creationId xmlns:a16="http://schemas.microsoft.com/office/drawing/2014/main" id="{3B191EB5-1155-27FA-6A71-342A34608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8146" y="3487167"/>
            <a:ext cx="913753" cy="913753"/>
          </a:xfrm>
          <a:prstGeom prst="rect">
            <a:avLst/>
          </a:prstGeom>
        </p:spPr>
      </p:pic>
      <p:pic>
        <p:nvPicPr>
          <p:cNvPr id="6" name="Graphic 5" descr="Internet outline">
            <a:extLst>
              <a:ext uri="{FF2B5EF4-FFF2-40B4-BE49-F238E27FC236}">
                <a16:creationId xmlns:a16="http://schemas.microsoft.com/office/drawing/2014/main" id="{3C0211FD-1828-4193-DD60-F3E82F311B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7789" y="4283188"/>
            <a:ext cx="1282035" cy="1282035"/>
          </a:xfrm>
          <a:prstGeom prst="rect">
            <a:avLst/>
          </a:prstGeom>
        </p:spPr>
      </p:pic>
      <p:pic>
        <p:nvPicPr>
          <p:cNvPr id="7" name="Graphic 6" descr="Quadcopter outline">
            <a:extLst>
              <a:ext uri="{FF2B5EF4-FFF2-40B4-BE49-F238E27FC236}">
                <a16:creationId xmlns:a16="http://schemas.microsoft.com/office/drawing/2014/main" id="{64EBCE78-356D-6537-7628-5C2105DA08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8146" y="5421587"/>
            <a:ext cx="914400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F44845-0BE3-034C-9678-6AF2DD56DBCA}"/>
              </a:ext>
            </a:extLst>
          </p:cNvPr>
          <p:cNvGrpSpPr/>
          <p:nvPr/>
        </p:nvGrpSpPr>
        <p:grpSpPr>
          <a:xfrm>
            <a:off x="9736309" y="3502760"/>
            <a:ext cx="1438292" cy="2451171"/>
            <a:chOff x="9442995" y="3135718"/>
            <a:chExt cx="1438292" cy="2451171"/>
          </a:xfrm>
        </p:grpSpPr>
        <p:pic>
          <p:nvPicPr>
            <p:cNvPr id="9" name="Graphic 8" descr="Computer outline">
              <a:extLst>
                <a:ext uri="{FF2B5EF4-FFF2-40B4-BE49-F238E27FC236}">
                  <a16:creationId xmlns:a16="http://schemas.microsoft.com/office/drawing/2014/main" id="{4C8D1D97-68F5-2089-FCB9-9835948E5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64107"/>
            <a:stretch/>
          </p:blipFill>
          <p:spPr>
            <a:xfrm>
              <a:off x="9442995" y="3135718"/>
              <a:ext cx="549821" cy="1531840"/>
            </a:xfrm>
            <a:prstGeom prst="rect">
              <a:avLst/>
            </a:prstGeom>
          </p:spPr>
        </p:pic>
        <p:pic>
          <p:nvPicPr>
            <p:cNvPr id="10" name="Graphic 9" descr="Database outline">
              <a:extLst>
                <a:ext uri="{FF2B5EF4-FFF2-40B4-BE49-F238E27FC236}">
                  <a16:creationId xmlns:a16="http://schemas.microsoft.com/office/drawing/2014/main" id="{F18E2FBE-9321-6449-BA4B-44B0D7732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936121" y="3422472"/>
              <a:ext cx="945166" cy="945166"/>
            </a:xfrm>
            <a:prstGeom prst="rect">
              <a:avLst/>
            </a:prstGeom>
          </p:spPr>
        </p:pic>
        <p:pic>
          <p:nvPicPr>
            <p:cNvPr id="11" name="Graphic 10" descr="Computer outline">
              <a:extLst>
                <a:ext uri="{FF2B5EF4-FFF2-40B4-BE49-F238E27FC236}">
                  <a16:creationId xmlns:a16="http://schemas.microsoft.com/office/drawing/2014/main" id="{EA7DD010-FFF4-EE0C-82E4-3ABDAEA4A4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l="64107"/>
            <a:stretch/>
          </p:blipFill>
          <p:spPr>
            <a:xfrm>
              <a:off x="9442995" y="4055049"/>
              <a:ext cx="549821" cy="1531840"/>
            </a:xfrm>
            <a:prstGeom prst="rect">
              <a:avLst/>
            </a:prstGeom>
          </p:spPr>
        </p:pic>
        <p:pic>
          <p:nvPicPr>
            <p:cNvPr id="12" name="Graphic 11" descr="Database outline">
              <a:extLst>
                <a:ext uri="{FF2B5EF4-FFF2-40B4-BE49-F238E27FC236}">
                  <a16:creationId xmlns:a16="http://schemas.microsoft.com/office/drawing/2014/main" id="{CE73AB1B-F2EB-BD53-3E2B-5D413B3D9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936121" y="4341803"/>
              <a:ext cx="945166" cy="945166"/>
            </a:xfrm>
            <a:prstGeom prst="rect">
              <a:avLst/>
            </a:prstGeom>
          </p:spPr>
        </p:pic>
      </p:grp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8BA5583-649D-15B0-9EA9-1F3EB900501F}"/>
              </a:ext>
            </a:extLst>
          </p:cNvPr>
          <p:cNvSpPr/>
          <p:nvPr/>
        </p:nvSpPr>
        <p:spPr>
          <a:xfrm>
            <a:off x="1809824" y="4672612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84226408-4FE8-5FA9-EC7A-C2360637B369}"/>
              </a:ext>
            </a:extLst>
          </p:cNvPr>
          <p:cNvSpPr/>
          <p:nvPr/>
        </p:nvSpPr>
        <p:spPr>
          <a:xfrm rot="20700000">
            <a:off x="1883037" y="5353488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C8ADEF2D-D987-B23C-7DF7-832881DED246}"/>
              </a:ext>
            </a:extLst>
          </p:cNvPr>
          <p:cNvSpPr/>
          <p:nvPr/>
        </p:nvSpPr>
        <p:spPr>
          <a:xfrm rot="900000">
            <a:off x="1883037" y="3994768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7313530B-DB17-1A1B-1CFC-9FAA1E43F893}"/>
              </a:ext>
            </a:extLst>
          </p:cNvPr>
          <p:cNvSpPr/>
          <p:nvPr/>
        </p:nvSpPr>
        <p:spPr>
          <a:xfrm rot="21000000">
            <a:off x="7778838" y="4134128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498E6806-DB66-070E-ADDC-3F6EC604D235}"/>
              </a:ext>
            </a:extLst>
          </p:cNvPr>
          <p:cNvSpPr/>
          <p:nvPr/>
        </p:nvSpPr>
        <p:spPr>
          <a:xfrm rot="600000">
            <a:off x="7790402" y="4854128"/>
            <a:ext cx="1846584" cy="5031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34D6B6-2258-BA69-AAA4-C87A5B8632B3}"/>
              </a:ext>
            </a:extLst>
          </p:cNvPr>
          <p:cNvGrpSpPr/>
          <p:nvPr/>
        </p:nvGrpSpPr>
        <p:grpSpPr>
          <a:xfrm>
            <a:off x="5350230" y="3414313"/>
            <a:ext cx="3128969" cy="821285"/>
            <a:chOff x="5422337" y="2851115"/>
            <a:chExt cx="3128969" cy="821285"/>
          </a:xfrm>
        </p:grpSpPr>
        <p:sp>
          <p:nvSpPr>
            <p:cNvPr id="23" name="Down Arrow 22">
              <a:extLst>
                <a:ext uri="{FF2B5EF4-FFF2-40B4-BE49-F238E27FC236}">
                  <a16:creationId xmlns:a16="http://schemas.microsoft.com/office/drawing/2014/main" id="{4D8BB0EA-762F-7F79-2AE4-8E3080F5BCD8}"/>
                </a:ext>
              </a:extLst>
            </p:cNvPr>
            <p:cNvSpPr/>
            <p:nvPr/>
          </p:nvSpPr>
          <p:spPr>
            <a:xfrm>
              <a:off x="5422337" y="2851115"/>
              <a:ext cx="814235" cy="821285"/>
            </a:xfrm>
            <a:prstGeom prst="down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7D0A73-0B31-793F-45A9-E5458089CFEF}"/>
                </a:ext>
              </a:extLst>
            </p:cNvPr>
            <p:cNvSpPr txBox="1"/>
            <p:nvPr/>
          </p:nvSpPr>
          <p:spPr>
            <a:xfrm>
              <a:off x="6107830" y="2908926"/>
              <a:ext cx="2443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/>
                <a:t>Algorithms</a:t>
              </a:r>
              <a:endParaRPr lang="en-US" sz="2400" dirty="0"/>
            </a:p>
          </p:txBody>
        </p:sp>
      </p:grpSp>
      <p:pic>
        <p:nvPicPr>
          <p:cNvPr id="28" name="Picture 10" descr="28 Collection Of Brain Clipart Easy High Quality Free - Simple Brain Clip  Art, HD Png Download - kindpng">
            <a:extLst>
              <a:ext uri="{FF2B5EF4-FFF2-40B4-BE49-F238E27FC236}">
                <a16:creationId xmlns:a16="http://schemas.microsoft.com/office/drawing/2014/main" id="{ACBC621F-E891-8536-14D4-35E90B0A3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938" b="94375" l="4645" r="93716">
                        <a14:foregroundMark x1="72131" y1="94375" x2="70765" y2="94375"/>
                        <a14:foregroundMark x1="90437" y1="64375" x2="91530" y2="60625"/>
                        <a14:foregroundMark x1="87978" y1="18125" x2="88798" y2="20313"/>
                        <a14:foregroundMark x1="93716" y1="36875" x2="93716" y2="37813"/>
                        <a14:foregroundMark x1="63115" y1="5938" x2="63115" y2="5938"/>
                        <a14:foregroundMark x1="67760" y1="40313" x2="67760" y2="40313"/>
                        <a14:foregroundMark x1="33333" y1="41563" x2="33333" y2="41563"/>
                        <a14:foregroundMark x1="53825" y1="59688" x2="53825" y2="59688"/>
                        <a14:foregroundMark x1="4645" y1="46563" x2="4645" y2="4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96" y="4151169"/>
            <a:ext cx="933525" cy="81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id="{1B476AE3-C8F9-DF7A-617E-FAEE4A09FEA9}"/>
              </a:ext>
            </a:extLst>
          </p:cNvPr>
          <p:cNvSpPr/>
          <p:nvPr/>
        </p:nvSpPr>
        <p:spPr>
          <a:xfrm>
            <a:off x="2206920" y="3963976"/>
            <a:ext cx="3062085" cy="562974"/>
          </a:xfrm>
          <a:prstGeom prst="wedgeRectCallout">
            <a:avLst>
              <a:gd name="adj1" fmla="val 50682"/>
              <a:gd name="adj2" fmla="val 6919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Forwarding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rules</a:t>
            </a:r>
            <a:endParaRPr lang="en-US" sz="2400" b="1" dirty="0"/>
          </a:p>
        </p:txBody>
      </p:sp>
      <p:sp>
        <p:nvSpPr>
          <p:cNvPr id="31" name="Rectangular Callout 30">
            <a:extLst>
              <a:ext uri="{FF2B5EF4-FFF2-40B4-BE49-F238E27FC236}">
                <a16:creationId xmlns:a16="http://schemas.microsoft.com/office/drawing/2014/main" id="{175B7AF3-AB14-12E4-AFE2-3B05846A6B7B}"/>
              </a:ext>
            </a:extLst>
          </p:cNvPr>
          <p:cNvSpPr/>
          <p:nvPr/>
        </p:nvSpPr>
        <p:spPr>
          <a:xfrm>
            <a:off x="6179311" y="3992753"/>
            <a:ext cx="3062085" cy="693473"/>
          </a:xfrm>
          <a:prstGeom prst="wedgeRectCallout">
            <a:avLst>
              <a:gd name="adj1" fmla="val -50429"/>
              <a:gd name="adj2" fmla="val 7460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Measuring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statistics,</a:t>
            </a:r>
            <a:br>
              <a:rPr lang="en-US" altLang="zh-CN" sz="2400" b="1" dirty="0"/>
            </a:br>
            <a:r>
              <a:rPr lang="en-US" altLang="zh-CN" sz="2400" b="1" dirty="0"/>
              <a:t>anomaly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detection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6487078D-967D-85FD-01DB-58868ED3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6</a:t>
            </a:fld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AF639B6-FB4C-DD90-A617-2CFB6792E851}"/>
              </a:ext>
            </a:extLst>
          </p:cNvPr>
          <p:cNvGrpSpPr/>
          <p:nvPr/>
        </p:nvGrpSpPr>
        <p:grpSpPr>
          <a:xfrm>
            <a:off x="5263764" y="4915006"/>
            <a:ext cx="999704" cy="1094668"/>
            <a:chOff x="4679896" y="3882374"/>
            <a:chExt cx="1607586" cy="1760294"/>
          </a:xfrm>
        </p:grpSpPr>
        <p:pic>
          <p:nvPicPr>
            <p:cNvPr id="35" name="Picture 10" descr="Broadcom Announces New Trident-II+ Series to Deliver Enhanced 10G Ethernet  to Enterprise Data Centers">
              <a:extLst>
                <a:ext uri="{FF2B5EF4-FFF2-40B4-BE49-F238E27FC236}">
                  <a16:creationId xmlns:a16="http://schemas.microsoft.com/office/drawing/2014/main" id="{6B6AAD01-CC26-D68B-55B9-CE740DF195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6667" b="91778" l="2407" r="97259">
                          <a14:foregroundMark x1="49222" y1="6667" x2="47667" y2="7407"/>
                          <a14:foregroundMark x1="10259" y1="65926" x2="10259" y2="65926"/>
                          <a14:foregroundMark x1="15296" y1="82296" x2="16852" y2="82296"/>
                          <a14:foregroundMark x1="56630" y1="87259" x2="58148" y2="91778"/>
                          <a14:foregroundMark x1="63370" y1="73778" x2="62259" y2="73778"/>
                          <a14:foregroundMark x1="70880" y1="63481" x2="73889" y2="58000"/>
                          <a14:foregroundMark x1="93370" y1="63259" x2="91451" y2="67561"/>
                          <a14:foregroundMark x1="53177" y1="66610" x2="49730" y2="63365"/>
                          <a14:foregroundMark x1="36741" y1="64296" x2="36741" y2="62000"/>
                          <a14:foregroundMark x1="14000" y1="64296" x2="10815" y2="64444"/>
                          <a14:foregroundMark x1="20926" y1="65778" x2="22630" y2="65926"/>
                          <a14:foregroundMark x1="6481" y1="73926" x2="6481" y2="73926"/>
                          <a14:foregroundMark x1="97296" y1="88296" x2="97296" y2="88296"/>
                          <a14:foregroundMark x1="2407" y1="88815" x2="2407" y2="88815"/>
                          <a14:foregroundMark x1="45333" y1="70370" x2="40333" y2="70370"/>
                          <a14:backgroundMark x1="12370" y1="60370" x2="12370" y2="60370"/>
                          <a14:backgroundMark x1="42889" y1="65259" x2="42889" y2="65259"/>
                          <a14:backgroundMark x1="47185" y1="62222" x2="47185" y2="62222"/>
                          <a14:backgroundMark x1="53148" y1="67111" x2="53148" y2="67111"/>
                          <a14:backgroundMark x1="53407" y1="67259" x2="53407" y2="67111"/>
                          <a14:backgroundMark x1="48926" y1="62000" x2="47519" y2="61407"/>
                          <a14:backgroundMark x1="70222" y1="63481" x2="70222" y2="63481"/>
                          <a14:backgroundMark x1="70370" y1="64148" x2="70370" y2="64667"/>
                          <a14:backgroundMark x1="90926" y1="65778" x2="90519" y2="72444"/>
                          <a14:backgroundMark x1="49148" y1="60889" x2="49074" y2="64667"/>
                          <a14:backgroundMark x1="52926" y1="64963" x2="52926" y2="68370"/>
                          <a14:backgroundMark x1="53000" y1="67111" x2="53481" y2="67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4789" y="5023770"/>
              <a:ext cx="1237801" cy="618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Broadcom Throws Programmable Switch - EE Times">
              <a:extLst>
                <a:ext uri="{FF2B5EF4-FFF2-40B4-BE49-F238E27FC236}">
                  <a16:creationId xmlns:a16="http://schemas.microsoft.com/office/drawing/2014/main" id="{3975CA9F-A46A-6F78-2679-4FBDDB6624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5" b="95105" l="10000" r="90000">
                          <a14:foregroundMark x1="37375" y1="88287" x2="41125" y2="93531"/>
                          <a14:foregroundMark x1="41125" y1="93531" x2="59625" y2="95105"/>
                          <a14:foregroundMark x1="59625" y1="95105" x2="72250" y2="93357"/>
                          <a14:foregroundMark x1="26500" y1="68706" x2="56250" y2="69406"/>
                          <a14:foregroundMark x1="56250" y1="69406" x2="62000" y2="69231"/>
                          <a14:foregroundMark x1="62000" y1="69231" x2="51000" y2="75699"/>
                          <a14:foregroundMark x1="51000" y1="75699" x2="29125" y2="72203"/>
                          <a14:foregroundMark x1="29125" y1="72203" x2="28250" y2="66084"/>
                          <a14:foregroundMark x1="27125" y1="70105" x2="27125" y2="76224"/>
                          <a14:foregroundMark x1="63625" y1="68531" x2="65500" y2="75350"/>
                          <a14:foregroundMark x1="65500" y1="75350" x2="63875" y2="701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896" y="3882374"/>
              <a:ext cx="1607586" cy="1149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7A6AEAB-ED3B-BCE3-B1AD-F47AC9A1EA3C}"/>
              </a:ext>
            </a:extLst>
          </p:cNvPr>
          <p:cNvGrpSpPr/>
          <p:nvPr/>
        </p:nvGrpSpPr>
        <p:grpSpPr>
          <a:xfrm>
            <a:off x="6256278" y="4900857"/>
            <a:ext cx="1126986" cy="1163930"/>
            <a:chOff x="6610626" y="3837814"/>
            <a:chExt cx="1812264" cy="1871672"/>
          </a:xfrm>
        </p:grpSpPr>
        <p:pic>
          <p:nvPicPr>
            <p:cNvPr id="38" name="Picture 14" descr="Juniper Introduces New Trio 6-based MX Portfolio | Official Juniper  Networks Blogs">
              <a:extLst>
                <a:ext uri="{FF2B5EF4-FFF2-40B4-BE49-F238E27FC236}">
                  <a16:creationId xmlns:a16="http://schemas.microsoft.com/office/drawing/2014/main" id="{451ECFE9-0224-DD0D-9995-77977C6C89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0333" b="68667" l="9000" r="24167">
                          <a14:foregroundMark x1="9722" y1="30333" x2="12111" y2="31111"/>
                          <a14:foregroundMark x1="12778" y1="43111" x2="17500" y2="43667"/>
                          <a14:foregroundMark x1="17500" y1="43667" x2="13889" y2="47667"/>
                          <a14:foregroundMark x1="13889" y1="47667" x2="12444" y2="40111"/>
                          <a14:foregroundMark x1="12444" y1="40111" x2="14222" y2="47556"/>
                          <a14:foregroundMark x1="14222" y1="47556" x2="18333" y2="44111"/>
                          <a14:foregroundMark x1="18333" y1="44111" x2="18500" y2="44333"/>
                          <a14:foregroundMark x1="14722" y1="45000" x2="18667" y2="47333"/>
                          <a14:foregroundMark x1="18667" y1="47333" x2="16889" y2="46556"/>
                          <a14:foregroundMark x1="19889" y1="46000" x2="20389" y2="43111"/>
                          <a14:foregroundMark x1="20778" y1="45778" x2="20278" y2="45556"/>
                          <a14:foregroundMark x1="15278" y1="44556" x2="15000" y2="44333"/>
                          <a14:foregroundMark x1="13000" y1="51556" x2="12389" y2="52111"/>
                          <a14:foregroundMark x1="20222" y1="48333" x2="20722" y2="46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" t="25750" r="73900" b="26450"/>
            <a:stretch/>
          </p:blipFill>
          <p:spPr bwMode="auto">
            <a:xfrm>
              <a:off x="6922398" y="3837814"/>
              <a:ext cx="1188720" cy="1495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Juniper Networks Logo transparent PNG - StickPNG">
              <a:extLst>
                <a:ext uri="{FF2B5EF4-FFF2-40B4-BE49-F238E27FC236}">
                  <a16:creationId xmlns:a16="http://schemas.microsoft.com/office/drawing/2014/main" id="{A84175E8-CE78-2F97-1687-862E827731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0626" y="5105400"/>
              <a:ext cx="1812264" cy="6040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34AB96-D76B-4C0D-28EA-B79441AD159F}"/>
              </a:ext>
            </a:extLst>
          </p:cNvPr>
          <p:cNvGrpSpPr/>
          <p:nvPr/>
        </p:nvGrpSpPr>
        <p:grpSpPr>
          <a:xfrm>
            <a:off x="4122683" y="4951629"/>
            <a:ext cx="1099673" cy="1074199"/>
            <a:chOff x="2474378" y="3904056"/>
            <a:chExt cx="1768343" cy="1727380"/>
          </a:xfrm>
        </p:grpSpPr>
        <p:pic>
          <p:nvPicPr>
            <p:cNvPr id="41" name="Picture 6" descr="Barefoot Networks - Tech Field Day">
              <a:extLst>
                <a:ext uri="{FF2B5EF4-FFF2-40B4-BE49-F238E27FC236}">
                  <a16:creationId xmlns:a16="http://schemas.microsoft.com/office/drawing/2014/main" id="{4411EBC4-4A56-766D-CD55-E506A5426D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5921" b="89474" l="667" r="96000">
                          <a14:foregroundMark x1="667" y1="17763" x2="667" y2="34211"/>
                          <a14:foregroundMark x1="14833" y1="42763" x2="17000" y2="43421"/>
                          <a14:foregroundMark x1="27500" y1="33553" x2="27500" y2="33553"/>
                          <a14:foregroundMark x1="39833" y1="32895" x2="39833" y2="32895"/>
                          <a14:foregroundMark x1="51167" y1="34211" x2="51167" y2="34211"/>
                          <a14:foregroundMark x1="93833" y1="12500" x2="93833" y2="12500"/>
                          <a14:foregroundMark x1="91500" y1="5921" x2="96000" y2="6579"/>
                          <a14:foregroundMark x1="86000" y1="9211" x2="86000" y2="9211"/>
                          <a14:foregroundMark x1="94833" y1="9868" x2="95167" y2="36184"/>
                          <a14:foregroundMark x1="87500" y1="19079" x2="87500" y2="19079"/>
                          <a14:foregroundMark x1="88333" y1="32895" x2="88333" y2="32895"/>
                          <a14:foregroundMark x1="88167" y1="48026" x2="88167" y2="48026"/>
                          <a14:foregroundMark x1="86000" y1="59868" x2="86000" y2="59868"/>
                          <a14:backgroundMark x1="17667" y1="30263" x2="17667" y2="30263"/>
                          <a14:backgroundMark x1="65167" y1="27632" x2="65167" y2="27632"/>
                          <a14:backgroundMark x1="79000" y1="30921" x2="79000" y2="30921"/>
                          <a14:backgroundMark x1="85333" y1="17763" x2="85333" y2="17763"/>
                          <a14:backgroundMark x1="86000" y1="27632" x2="86000" y2="276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378" y="5183452"/>
              <a:ext cx="1768343" cy="44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8" descr="Explore the Power of Intel® Intelligent Fabric Processors">
              <a:extLst>
                <a:ext uri="{FF2B5EF4-FFF2-40B4-BE49-F238E27FC236}">
                  <a16:creationId xmlns:a16="http://schemas.microsoft.com/office/drawing/2014/main" id="{D618C333-FCDC-E22B-513B-752D75F8D0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593" b="95926" l="18333" r="79375">
                          <a14:foregroundMark x1="22917" y1="12963" x2="63125" y2="19630"/>
                          <a14:foregroundMark x1="63125" y1="19630" x2="43333" y2="81111"/>
                          <a14:foregroundMark x1="43333" y1="81111" x2="28542" y2="4074"/>
                          <a14:foregroundMark x1="28542" y1="4074" x2="32083" y2="71852"/>
                          <a14:foregroundMark x1="32083" y1="71852" x2="44375" y2="62593"/>
                          <a14:foregroundMark x1="20417" y1="8148" x2="24792" y2="89259"/>
                          <a14:foregroundMark x1="20000" y1="95185" x2="60208" y2="95185"/>
                          <a14:foregroundMark x1="60208" y1="95185" x2="71250" y2="93704"/>
                          <a14:foregroundMark x1="73125" y1="95926" x2="75000" y2="22963"/>
                          <a14:foregroundMark x1="75000" y1="22963" x2="54792" y2="8148"/>
                          <a14:foregroundMark x1="61458" y1="8519" x2="79375" y2="80370"/>
                          <a14:foregroundMark x1="79375" y1="80370" x2="79375" y2="88148"/>
                          <a14:foregroundMark x1="18333" y1="2593" x2="18333" y2="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66" r="18416"/>
            <a:stretch/>
          </p:blipFill>
          <p:spPr bwMode="auto">
            <a:xfrm>
              <a:off x="2689408" y="3904056"/>
              <a:ext cx="1308128" cy="1154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7" name="Picture 20" descr="NPL – Open, High-Level language for developing feature-rich solutions for programmable networking platforms">
            <a:extLst>
              <a:ext uri="{FF2B5EF4-FFF2-40B4-BE49-F238E27FC236}">
                <a16:creationId xmlns:a16="http://schemas.microsoft.com/office/drawing/2014/main" id="{6B8616A6-E00B-2AD2-A6AE-0F02F61B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703" y="7313187"/>
            <a:ext cx="966912" cy="47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293ED6C1-B3DE-CA81-9D42-D479C7484F61}"/>
              </a:ext>
            </a:extLst>
          </p:cNvPr>
          <p:cNvGrpSpPr/>
          <p:nvPr/>
        </p:nvGrpSpPr>
        <p:grpSpPr>
          <a:xfrm>
            <a:off x="4826130" y="7313187"/>
            <a:ext cx="966912" cy="477899"/>
            <a:chOff x="5496560" y="564622"/>
            <a:chExt cx="2702560" cy="1335747"/>
          </a:xfrm>
        </p:grpSpPr>
        <p:pic>
          <p:nvPicPr>
            <p:cNvPr id="49" name="Picture 24">
              <a:extLst>
                <a:ext uri="{FF2B5EF4-FFF2-40B4-BE49-F238E27FC236}">
                  <a16:creationId xmlns:a16="http://schemas.microsoft.com/office/drawing/2014/main" id="{B40101FD-B5D5-389D-25B4-03FF419669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2" t="6073" r="21492"/>
            <a:stretch/>
          </p:blipFill>
          <p:spPr bwMode="auto">
            <a:xfrm>
              <a:off x="5496560" y="564622"/>
              <a:ext cx="2702560" cy="1335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6" descr="p4language · GitHub">
              <a:extLst>
                <a:ext uri="{FF2B5EF4-FFF2-40B4-BE49-F238E27FC236}">
                  <a16:creationId xmlns:a16="http://schemas.microsoft.com/office/drawing/2014/main" id="{8C476866-37D1-3E34-8C30-C5CF4C16D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115" y="764158"/>
              <a:ext cx="953551" cy="953551"/>
            </a:xfrm>
            <a:prstGeom prst="rect">
              <a:avLst/>
            </a:prstGeom>
            <a:noFill/>
            <a:effectLst>
              <a:glow rad="50800">
                <a:schemeClr val="bg1">
                  <a:alpha val="84018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ectangular Callout 17">
            <a:extLst>
              <a:ext uri="{FF2B5EF4-FFF2-40B4-BE49-F238E27FC236}">
                <a16:creationId xmlns:a16="http://schemas.microsoft.com/office/drawing/2014/main" id="{1155F2C8-CC86-476F-A936-1686A4B7C390}"/>
              </a:ext>
            </a:extLst>
          </p:cNvPr>
          <p:cNvSpPr/>
          <p:nvPr/>
        </p:nvSpPr>
        <p:spPr>
          <a:xfrm>
            <a:off x="6179311" y="5188011"/>
            <a:ext cx="3062085" cy="562974"/>
          </a:xfrm>
          <a:prstGeom prst="wedgeRectCallout">
            <a:avLst>
              <a:gd name="adj1" fmla="val -50429"/>
              <a:gd name="adj2" fmla="val -96599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/>
              <a:t>Real-time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mitigation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FDD04C-CC2D-0009-182C-E0E3A3DADC5F}"/>
              </a:ext>
            </a:extLst>
          </p:cNvPr>
          <p:cNvGrpSpPr/>
          <p:nvPr/>
        </p:nvGrpSpPr>
        <p:grpSpPr>
          <a:xfrm>
            <a:off x="4074597" y="2621982"/>
            <a:ext cx="3365500" cy="794060"/>
            <a:chOff x="4074597" y="2621982"/>
            <a:chExt cx="3365500" cy="794060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D2BB56D4-852E-4582-3614-3EB55F2F5DE8}"/>
                </a:ext>
              </a:extLst>
            </p:cNvPr>
            <p:cNvSpPr/>
            <p:nvPr/>
          </p:nvSpPr>
          <p:spPr>
            <a:xfrm>
              <a:off x="4074597" y="2621982"/>
              <a:ext cx="3365500" cy="79406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en-US" sz="3000" dirty="0"/>
                <a:t>Control </a:t>
              </a:r>
              <a:r>
                <a:rPr lang="en-US" altLang="zh-CN" sz="3000" dirty="0"/>
                <a:t>P</a:t>
              </a:r>
              <a:r>
                <a:rPr lang="en-US" sz="3000" dirty="0"/>
                <a:t>lane</a:t>
              </a:r>
            </a:p>
          </p:txBody>
        </p:sp>
        <p:pic>
          <p:nvPicPr>
            <p:cNvPr id="30" name="Picture 2" descr="Pushing Clipart and Stock Illustrations. 260,338 Pushing vector EPS  illustrations and drawings available to search from thousands of royalty  free clip art graphic designers.">
              <a:extLst>
                <a:ext uri="{FF2B5EF4-FFF2-40B4-BE49-F238E27FC236}">
                  <a16:creationId xmlns:a16="http://schemas.microsoft.com/office/drawing/2014/main" id="{BE3D9655-F703-CC8F-039C-239F8F5AEE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613" b="91532" l="1000" r="98250">
                          <a14:foregroundMark x1="4598" y1="78749" x2="4750" y2="84274"/>
                          <a14:foregroundMark x1="81250" y1="7258" x2="92000" y2="9274"/>
                          <a14:foregroundMark x1="92000" y1="9274" x2="98250" y2="21371"/>
                          <a14:foregroundMark x1="96945" y1="23687" x2="93250" y2="30242"/>
                          <a14:foregroundMark x1="98250" y1="21371" x2="97004" y2="23582"/>
                          <a14:foregroundMark x1="86500" y1="2419" x2="83750" y2="4032"/>
                          <a14:foregroundMark x1="48500" y1="91532" x2="45750" y2="91129"/>
                          <a14:foregroundMark x1="4545" y1="87601" x2="5000" y2="87097"/>
                          <a14:foregroundMark x1="4750" y1="87097" x2="11000" y2="81048"/>
                          <a14:foregroundMark x1="12000" y1="80242" x2="12509" y2="79914"/>
                          <a14:foregroundMark x1="16050" y1="76874" x2="28000" y2="73790"/>
                          <a14:foregroundMark x1="95000" y1="30645" x2="95992" y2="29712"/>
                          <a14:foregroundMark x1="9500" y1="41532" x2="18500" y2="39516"/>
                          <a14:foregroundMark x1="18500" y1="39516" x2="20500" y2="37500"/>
                          <a14:backgroundMark x1="32250" y1="70565" x2="32250" y2="70565"/>
                          <a14:backgroundMark x1="32000" y1="68548" x2="32000" y2="68548"/>
                          <a14:backgroundMark x1="7250" y1="24597" x2="500" y2="52823"/>
                          <a14:backgroundMark x1="500" y1="52823" x2="250" y2="94758"/>
                          <a14:backgroundMark x1="250" y1="94758" x2="750" y2="91532"/>
                          <a14:backgroundMark x1="12250" y1="80645" x2="15000" y2="79839"/>
                          <a14:backgroundMark x1="98000" y1="29032" x2="98000" y2="28629"/>
                          <a14:backgroundMark x1="97250" y1="28629" x2="99750" y2="23790"/>
                          <a14:backgroundMark x1="97000" y1="28226" x2="97250" y2="28226"/>
                          <a14:backgroundMark x1="95500" y1="31452" x2="97250" y2="29435"/>
                          <a14:backgroundMark x1="94500" y1="32661" x2="94750" y2="3346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0597" y="2685026"/>
              <a:ext cx="1079078" cy="70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779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BB93-B4B5-0A36-A7ED-327B1AF28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1: Finding</a:t>
            </a:r>
            <a:r>
              <a:rPr lang="zh-CN" altLang="en-US" dirty="0"/>
              <a:t> </a:t>
            </a:r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per-user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limit</a:t>
            </a:r>
            <a:endParaRPr lang="en-US" b="1" i="1" baseline="-25000" dirty="0">
              <a:latin typeface="Songti TC" panose="02010600040101010101" pitchFamily="2" charset="-120"/>
              <a:ea typeface="Songti TC" panose="02010600040101010101" pitchFamily="2" charset="-12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8118B-8989-543F-E5E8-1697FCDD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00387"/>
            <a:ext cx="3813412" cy="3641481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n-US" altLang="zh-CN" sz="2400" dirty="0"/>
              <a:t>Sort and plot all user’s bandwidth demand</a:t>
            </a:r>
          </a:p>
          <a:p>
            <a:pPr>
              <a:spcBef>
                <a:spcPts val="3000"/>
              </a:spcBef>
            </a:pPr>
            <a:r>
              <a:rPr lang="en-US" altLang="zh-CN" sz="2400" dirty="0"/>
              <a:t>Apply limit </a:t>
            </a:r>
            <a:r>
              <a:rPr lang="en-US" altLang="zh-CN" sz="24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sz="3600" b="1" i="1" baseline="-250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</a:t>
            </a:r>
            <a:endParaRPr lang="en-US" altLang="zh-CN" sz="3600" b="1" i="1" baseline="-25000" dirty="0">
              <a:latin typeface="Songti TC" panose="02010600040101010101" pitchFamily="2" charset="-120"/>
              <a:ea typeface="Songti TC" panose="02010600040101010101" pitchFamily="2" charset="-120"/>
              <a:cs typeface="Arial" panose="020B0604020202020204" pitchFamily="34" charset="0"/>
            </a:endParaRPr>
          </a:p>
          <a:p>
            <a:pPr>
              <a:spcBef>
                <a:spcPts val="3000"/>
              </a:spcBef>
            </a:pPr>
            <a:r>
              <a:rPr lang="en-US" altLang="zh-CN" sz="2400" dirty="0"/>
              <a:t>Total</a:t>
            </a:r>
            <a:r>
              <a:rPr lang="zh-CN" altLang="en-US" sz="2400" dirty="0"/>
              <a:t> </a:t>
            </a:r>
            <a:r>
              <a:rPr lang="en-US" altLang="zh-CN" sz="2400" dirty="0"/>
              <a:t>bandwidth used is shaded area </a:t>
            </a:r>
            <a:r>
              <a:rPr lang="en-US" altLang="zh-CN" sz="2400" i="1" dirty="0"/>
              <a:t>f</a:t>
            </a:r>
            <a:r>
              <a:rPr lang="en-US" altLang="zh-CN" sz="2400" dirty="0"/>
              <a:t>(</a:t>
            </a:r>
            <a:r>
              <a:rPr lang="en-US" altLang="zh-CN" sz="24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sz="3600" b="1" i="1" baseline="-250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</a:t>
            </a:r>
            <a:r>
              <a:rPr lang="en-US" altLang="zh-CN" sz="2400" dirty="0"/>
              <a:t>)</a:t>
            </a:r>
            <a:endParaRPr lang="en-US" altLang="zh-CN" sz="2400" dirty="0">
              <a:solidFill>
                <a:prstClr val="black"/>
              </a:solidFill>
            </a:endParaRP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02FE1E7D-D74C-037F-7EA8-B07C112BA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2"/>
          <a:stretch/>
        </p:blipFill>
        <p:spPr>
          <a:xfrm>
            <a:off x="5135418" y="2386815"/>
            <a:ext cx="6919519" cy="36414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8BFE81B-6F2C-B3D5-DB52-1BA636432C2B}"/>
              </a:ext>
            </a:extLst>
          </p:cNvPr>
          <p:cNvGrpSpPr/>
          <p:nvPr/>
        </p:nvGrpSpPr>
        <p:grpSpPr>
          <a:xfrm>
            <a:off x="6096000" y="1678443"/>
            <a:ext cx="2531627" cy="3905717"/>
            <a:chOff x="6096000" y="1373645"/>
            <a:chExt cx="2531627" cy="39057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147B52-D19E-1F86-C542-84B64092B724}"/>
                </a:ext>
              </a:extLst>
            </p:cNvPr>
            <p:cNvGrpSpPr/>
            <p:nvPr/>
          </p:nvGrpSpPr>
          <p:grpSpPr>
            <a:xfrm>
              <a:off x="6096000" y="1373645"/>
              <a:ext cx="705564" cy="3905717"/>
              <a:chOff x="6096000" y="1373645"/>
              <a:chExt cx="705564" cy="3905717"/>
            </a:xfrm>
          </p:grpSpPr>
          <p:pic>
            <p:nvPicPr>
              <p:cNvPr id="7" name="Graphic 6" descr="Smart Phone outline">
                <a:extLst>
                  <a:ext uri="{FF2B5EF4-FFF2-40B4-BE49-F238E27FC236}">
                    <a16:creationId xmlns:a16="http://schemas.microsoft.com/office/drawing/2014/main" id="{41F7B9E4-DA5D-7E1F-44AF-24A5EA03B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096000" y="1373645"/>
                <a:ext cx="705564" cy="705564"/>
              </a:xfrm>
              <a:prstGeom prst="rect">
                <a:avLst/>
              </a:prstGeom>
            </p:spPr>
          </p:pic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9E9AB3B-2462-0B3B-EFCE-B52518B1AAE7}"/>
                  </a:ext>
                </a:extLst>
              </p:cNvPr>
              <p:cNvSpPr/>
              <p:nvPr/>
            </p:nvSpPr>
            <p:spPr>
              <a:xfrm>
                <a:off x="6406579" y="4829175"/>
                <a:ext cx="84406" cy="450187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E11788E-180F-5EC9-BECD-1C2A42999751}"/>
                  </a:ext>
                </a:extLst>
              </p:cNvPr>
              <p:cNvCxnSpPr>
                <a:stCxn id="7" idx="2"/>
                <a:endCxn id="10" idx="0"/>
              </p:cNvCxnSpPr>
              <p:nvPr/>
            </p:nvCxnSpPr>
            <p:spPr>
              <a:xfrm>
                <a:off x="6448782" y="2079209"/>
                <a:ext cx="0" cy="274996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B1F049-F514-FDFC-7708-887EA6A594C5}"/>
                </a:ext>
              </a:extLst>
            </p:cNvPr>
            <p:cNvSpPr txBox="1"/>
            <p:nvPr/>
          </p:nvSpPr>
          <p:spPr>
            <a:xfrm>
              <a:off x="6579802" y="1508582"/>
              <a:ext cx="2047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Demand: 20Mbps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61AE9A-7880-2848-411D-41032FE96B6E}"/>
              </a:ext>
            </a:extLst>
          </p:cNvPr>
          <p:cNvGrpSpPr/>
          <p:nvPr/>
        </p:nvGrpSpPr>
        <p:grpSpPr>
          <a:xfrm>
            <a:off x="9421091" y="1642704"/>
            <a:ext cx="2651721" cy="3941456"/>
            <a:chOff x="9421091" y="1337906"/>
            <a:chExt cx="2651721" cy="394145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53C5908-A2E7-8F4F-26F6-DCCBD1975C89}"/>
                </a:ext>
              </a:extLst>
            </p:cNvPr>
            <p:cNvGrpSpPr/>
            <p:nvPr/>
          </p:nvGrpSpPr>
          <p:grpSpPr>
            <a:xfrm>
              <a:off x="11367248" y="1337906"/>
              <a:ext cx="705564" cy="3941456"/>
              <a:chOff x="11367248" y="1337906"/>
              <a:chExt cx="705564" cy="3941456"/>
            </a:xfrm>
          </p:grpSpPr>
          <p:pic>
            <p:nvPicPr>
              <p:cNvPr id="9" name="Graphic 8" descr="Smart Phone with solid fill">
                <a:extLst>
                  <a:ext uri="{FF2B5EF4-FFF2-40B4-BE49-F238E27FC236}">
                    <a16:creationId xmlns:a16="http://schemas.microsoft.com/office/drawing/2014/main" id="{A836CBC0-F466-6487-EFC6-ACBB30E58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367248" y="1337906"/>
                <a:ext cx="705564" cy="705564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F489219-8EE6-644E-8E76-43F802F94FFD}"/>
                  </a:ext>
                </a:extLst>
              </p:cNvPr>
              <p:cNvGrpSpPr/>
              <p:nvPr/>
            </p:nvGrpSpPr>
            <p:grpSpPr>
              <a:xfrm>
                <a:off x="11677827" y="2043470"/>
                <a:ext cx="84406" cy="3235892"/>
                <a:chOff x="11677827" y="2043470"/>
                <a:chExt cx="84406" cy="3235892"/>
              </a:xfrm>
            </p:grpSpPr>
            <p:sp>
              <p:nvSpPr>
                <p:cNvPr id="16" name="Rounded Rectangle 15">
                  <a:extLst>
                    <a:ext uri="{FF2B5EF4-FFF2-40B4-BE49-F238E27FC236}">
                      <a16:creationId xmlns:a16="http://schemas.microsoft.com/office/drawing/2014/main" id="{4F778B60-D370-9029-97EF-72467E6C3888}"/>
                    </a:ext>
                  </a:extLst>
                </p:cNvPr>
                <p:cNvSpPr/>
                <p:nvPr/>
              </p:nvSpPr>
              <p:spPr>
                <a:xfrm>
                  <a:off x="11677827" y="3552825"/>
                  <a:ext cx="84406" cy="1726537"/>
                </a:xfrm>
                <a:prstGeom prst="round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8D6D23D8-3010-C82C-58A2-1E6B951B7F69}"/>
                    </a:ext>
                  </a:extLst>
                </p:cNvPr>
                <p:cNvCxnSpPr>
                  <a:cxnSpLocks/>
                  <a:stCxn id="9" idx="2"/>
                </p:cNvCxnSpPr>
                <p:nvPr/>
              </p:nvCxnSpPr>
              <p:spPr>
                <a:xfrm flipH="1">
                  <a:off x="11720027" y="2043470"/>
                  <a:ext cx="3" cy="553680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E6EE5746-920B-A025-3BF8-65EAFE44E50C}"/>
                    </a:ext>
                  </a:extLst>
                </p:cNvPr>
                <p:cNvSpPr/>
                <p:nvPr/>
              </p:nvSpPr>
              <p:spPr>
                <a:xfrm>
                  <a:off x="11677827" y="2597150"/>
                  <a:ext cx="84400" cy="955674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 w="19050"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B475ED-B498-1A46-DD6A-EA6F82656297}"/>
                </a:ext>
              </a:extLst>
            </p:cNvPr>
            <p:cNvSpPr txBox="1"/>
            <p:nvPr/>
          </p:nvSpPr>
          <p:spPr>
            <a:xfrm>
              <a:off x="9421091" y="1386796"/>
              <a:ext cx="2167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Demand: 180Mbps</a:t>
              </a:r>
              <a:br>
                <a:rPr lang="en-US" dirty="0"/>
              </a:br>
              <a:r>
                <a:rPr lang="en-US" dirty="0"/>
                <a:t>Limited to: 110Mbps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BA2B07E-3ABB-5986-8173-993C339F0E7F}"/>
              </a:ext>
            </a:extLst>
          </p:cNvPr>
          <p:cNvSpPr txBox="1"/>
          <p:nvPr/>
        </p:nvSpPr>
        <p:spPr>
          <a:xfrm>
            <a:off x="4239494" y="3407336"/>
            <a:ext cx="108988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sz="2800" b="1" i="1" baseline="-25000" dirty="0"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</a:t>
            </a:r>
            <a:br>
              <a:rPr lang="en-US" dirty="0"/>
            </a:br>
            <a:r>
              <a:rPr lang="en-US" dirty="0"/>
              <a:t>110Mbps</a:t>
            </a:r>
          </a:p>
        </p:txBody>
      </p:sp>
      <p:pic>
        <p:nvPicPr>
          <p:cNvPr id="30" name="Picture 29" descr="Diagram&#10;&#10;Description automatically generated with low confidence">
            <a:extLst>
              <a:ext uri="{FF2B5EF4-FFF2-40B4-BE49-F238E27FC236}">
                <a16:creationId xmlns:a16="http://schemas.microsoft.com/office/drawing/2014/main" id="{E7B1031C-6EE6-6C9C-5420-8FDF089F2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0" t="76596" r="33274" b="16381"/>
          <a:stretch/>
        </p:blipFill>
        <p:spPr>
          <a:xfrm>
            <a:off x="9248438" y="4465161"/>
            <a:ext cx="2340572" cy="668812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9709E36-55CD-91BB-A208-67706A4A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6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BB93-B4B5-0A36-A7ED-327B1AF28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1: Finding</a:t>
            </a:r>
            <a:r>
              <a:rPr lang="zh-CN" altLang="en-US" dirty="0"/>
              <a:t> </a:t>
            </a:r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per-user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limit</a:t>
            </a:r>
            <a:endParaRPr lang="en-US" b="1" i="1" baseline="-25000" dirty="0">
              <a:latin typeface="Songti TC" panose="02010600040101010101" pitchFamily="2" charset="-120"/>
              <a:ea typeface="Songti TC" panose="02010600040101010101" pitchFamily="2" charset="-12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8118B-8989-543F-E5E8-1697FCDD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381"/>
            <a:ext cx="3813412" cy="4428488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endParaRPr lang="en-US" altLang="zh-CN" sz="2400" dirty="0"/>
          </a:p>
          <a:p>
            <a:pPr>
              <a:spcBef>
                <a:spcPts val="3000"/>
              </a:spcBef>
            </a:pPr>
            <a:r>
              <a:rPr lang="en-US" altLang="zh-CN" sz="2400" dirty="0"/>
              <a:t>The ”right” limit means total usage equals capacity:</a:t>
            </a:r>
          </a:p>
          <a:p>
            <a:pPr marL="0" indent="0" algn="ctr">
              <a:spcBef>
                <a:spcPts val="3000"/>
              </a:spcBef>
              <a:buNone/>
            </a:pPr>
            <a:r>
              <a:rPr lang="en-US" altLang="zh-CN" sz="2400" b="1" i="1" dirty="0"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C</a:t>
            </a:r>
            <a:r>
              <a:rPr lang="en-US" altLang="zh-CN" sz="2400" b="1" i="1" baseline="-25000" dirty="0"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 </a:t>
            </a:r>
            <a:r>
              <a:rPr lang="en-US" altLang="zh-CN" sz="2400" i="1" dirty="0"/>
              <a:t>=f</a:t>
            </a:r>
            <a:r>
              <a:rPr lang="en-US" altLang="zh-CN" sz="2400" dirty="0"/>
              <a:t>(</a:t>
            </a:r>
            <a:r>
              <a:rPr lang="en-US" altLang="zh-CN" sz="24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sz="3600" b="1" i="1" baseline="-250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</a:t>
            </a:r>
            <a:r>
              <a:rPr lang="en-US" altLang="zh-CN" sz="2400" dirty="0"/>
              <a:t>)</a:t>
            </a:r>
          </a:p>
          <a:p>
            <a:pPr>
              <a:spcBef>
                <a:spcPts val="3000"/>
              </a:spcBef>
            </a:pPr>
            <a:r>
              <a:rPr lang="en-US" altLang="zh-CN" sz="2400" dirty="0">
                <a:solidFill>
                  <a:prstClr val="black"/>
                </a:solidFill>
              </a:rPr>
              <a:t>But how do we find </a:t>
            </a:r>
            <a:r>
              <a:rPr lang="en-US" altLang="zh-CN" sz="24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sz="3600" b="1" i="1" baseline="-250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</a:t>
            </a:r>
            <a:r>
              <a:rPr lang="en-US" altLang="zh-CN" sz="2400" dirty="0">
                <a:solidFill>
                  <a:prstClr val="black"/>
                </a:solidFill>
              </a:rPr>
              <a:t>? </a:t>
            </a:r>
            <a:br>
              <a:rPr lang="en-US" altLang="zh-CN" sz="2400" dirty="0">
                <a:solidFill>
                  <a:prstClr val="black"/>
                </a:solidFill>
              </a:rPr>
            </a:br>
            <a:r>
              <a:rPr lang="en-US" altLang="zh-CN" sz="2400" dirty="0">
                <a:solidFill>
                  <a:prstClr val="black"/>
                </a:solidFill>
              </a:rPr>
              <a:t>Just guess and refine!</a:t>
            </a:r>
            <a:endParaRPr lang="en-US" sz="2400" b="1" i="1" baseline="-25000" dirty="0">
              <a:latin typeface="Songti TC" panose="02010600040101010101" pitchFamily="2" charset="-120"/>
              <a:ea typeface="Songti TC" panose="02010600040101010101" pitchFamily="2" charset="-120"/>
              <a:cs typeface="Arial" panose="020B0604020202020204" pitchFamily="34" charset="0"/>
            </a:endParaRPr>
          </a:p>
        </p:txBody>
      </p: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02FE1E7D-D74C-037F-7EA8-B07C112BA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52"/>
          <a:stretch/>
        </p:blipFill>
        <p:spPr>
          <a:xfrm>
            <a:off x="5135418" y="2386815"/>
            <a:ext cx="6919519" cy="364148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8BFE81B-6F2C-B3D5-DB52-1BA636432C2B}"/>
              </a:ext>
            </a:extLst>
          </p:cNvPr>
          <p:cNvGrpSpPr/>
          <p:nvPr/>
        </p:nvGrpSpPr>
        <p:grpSpPr>
          <a:xfrm>
            <a:off x="6096000" y="1678443"/>
            <a:ext cx="2531627" cy="3905717"/>
            <a:chOff x="6096000" y="1373645"/>
            <a:chExt cx="2531627" cy="390571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5147B52-D19E-1F86-C542-84B64092B724}"/>
                </a:ext>
              </a:extLst>
            </p:cNvPr>
            <p:cNvGrpSpPr/>
            <p:nvPr/>
          </p:nvGrpSpPr>
          <p:grpSpPr>
            <a:xfrm>
              <a:off x="6096000" y="1373645"/>
              <a:ext cx="705564" cy="3905717"/>
              <a:chOff x="6096000" y="1373645"/>
              <a:chExt cx="705564" cy="3905717"/>
            </a:xfrm>
          </p:grpSpPr>
          <p:pic>
            <p:nvPicPr>
              <p:cNvPr id="7" name="Graphic 6" descr="Smart Phone outline">
                <a:extLst>
                  <a:ext uri="{FF2B5EF4-FFF2-40B4-BE49-F238E27FC236}">
                    <a16:creationId xmlns:a16="http://schemas.microsoft.com/office/drawing/2014/main" id="{41F7B9E4-DA5D-7E1F-44AF-24A5EA03BF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096000" y="1373645"/>
                <a:ext cx="705564" cy="705564"/>
              </a:xfrm>
              <a:prstGeom prst="rect">
                <a:avLst/>
              </a:prstGeom>
            </p:spPr>
          </p:pic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B9E9AB3B-2462-0B3B-EFCE-B52518B1AAE7}"/>
                  </a:ext>
                </a:extLst>
              </p:cNvPr>
              <p:cNvSpPr/>
              <p:nvPr/>
            </p:nvSpPr>
            <p:spPr>
              <a:xfrm>
                <a:off x="6406579" y="4829175"/>
                <a:ext cx="84406" cy="450187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8E11788E-180F-5EC9-BECD-1C2A42999751}"/>
                  </a:ext>
                </a:extLst>
              </p:cNvPr>
              <p:cNvCxnSpPr>
                <a:stCxn id="7" idx="2"/>
                <a:endCxn id="10" idx="0"/>
              </p:cNvCxnSpPr>
              <p:nvPr/>
            </p:nvCxnSpPr>
            <p:spPr>
              <a:xfrm>
                <a:off x="6448782" y="2079209"/>
                <a:ext cx="0" cy="274996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B1F049-F514-FDFC-7708-887EA6A594C5}"/>
                </a:ext>
              </a:extLst>
            </p:cNvPr>
            <p:cNvSpPr txBox="1"/>
            <p:nvPr/>
          </p:nvSpPr>
          <p:spPr>
            <a:xfrm>
              <a:off x="6579802" y="1508582"/>
              <a:ext cx="2047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Demand: 20Mbps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E61AE9A-7880-2848-411D-41032FE96B6E}"/>
              </a:ext>
            </a:extLst>
          </p:cNvPr>
          <p:cNvGrpSpPr/>
          <p:nvPr/>
        </p:nvGrpSpPr>
        <p:grpSpPr>
          <a:xfrm>
            <a:off x="9421091" y="1642704"/>
            <a:ext cx="2651721" cy="3941456"/>
            <a:chOff x="9421091" y="1337906"/>
            <a:chExt cx="2651721" cy="394145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53C5908-A2E7-8F4F-26F6-DCCBD1975C89}"/>
                </a:ext>
              </a:extLst>
            </p:cNvPr>
            <p:cNvGrpSpPr/>
            <p:nvPr/>
          </p:nvGrpSpPr>
          <p:grpSpPr>
            <a:xfrm>
              <a:off x="11367248" y="1337906"/>
              <a:ext cx="705564" cy="3941456"/>
              <a:chOff x="11367248" y="1337906"/>
              <a:chExt cx="705564" cy="3941456"/>
            </a:xfrm>
          </p:grpSpPr>
          <p:pic>
            <p:nvPicPr>
              <p:cNvPr id="9" name="Graphic 8" descr="Smart Phone with solid fill">
                <a:extLst>
                  <a:ext uri="{FF2B5EF4-FFF2-40B4-BE49-F238E27FC236}">
                    <a16:creationId xmlns:a16="http://schemas.microsoft.com/office/drawing/2014/main" id="{A836CBC0-F466-6487-EFC6-ACBB30E58D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367248" y="1337906"/>
                <a:ext cx="705564" cy="705564"/>
              </a:xfrm>
              <a:prstGeom prst="rect">
                <a:avLst/>
              </a:prstGeom>
            </p:spPr>
          </p:pic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FF489219-8EE6-644E-8E76-43F802F94FFD}"/>
                  </a:ext>
                </a:extLst>
              </p:cNvPr>
              <p:cNvGrpSpPr/>
              <p:nvPr/>
            </p:nvGrpSpPr>
            <p:grpSpPr>
              <a:xfrm>
                <a:off x="11677827" y="2043470"/>
                <a:ext cx="84406" cy="3235892"/>
                <a:chOff x="11677827" y="2043470"/>
                <a:chExt cx="84406" cy="3235892"/>
              </a:xfrm>
            </p:grpSpPr>
            <p:sp>
              <p:nvSpPr>
                <p:cNvPr id="16" name="Rounded Rectangle 15">
                  <a:extLst>
                    <a:ext uri="{FF2B5EF4-FFF2-40B4-BE49-F238E27FC236}">
                      <a16:creationId xmlns:a16="http://schemas.microsoft.com/office/drawing/2014/main" id="{4F778B60-D370-9029-97EF-72467E6C3888}"/>
                    </a:ext>
                  </a:extLst>
                </p:cNvPr>
                <p:cNvSpPr/>
                <p:nvPr/>
              </p:nvSpPr>
              <p:spPr>
                <a:xfrm>
                  <a:off x="11677827" y="3552825"/>
                  <a:ext cx="84406" cy="1726537"/>
                </a:xfrm>
                <a:prstGeom prst="roundRect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8D6D23D8-3010-C82C-58A2-1E6B951B7F69}"/>
                    </a:ext>
                  </a:extLst>
                </p:cNvPr>
                <p:cNvCxnSpPr>
                  <a:cxnSpLocks/>
                  <a:stCxn id="9" idx="2"/>
                </p:cNvCxnSpPr>
                <p:nvPr/>
              </p:nvCxnSpPr>
              <p:spPr>
                <a:xfrm flipH="1">
                  <a:off x="11720027" y="2043470"/>
                  <a:ext cx="3" cy="553680"/>
                </a:xfrm>
                <a:prstGeom prst="straightConnector1">
                  <a:avLst/>
                </a:prstGeom>
                <a:ln w="25400">
                  <a:tailEnd type="triangle"/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20" name="Rounded Rectangle 19">
                  <a:extLst>
                    <a:ext uri="{FF2B5EF4-FFF2-40B4-BE49-F238E27FC236}">
                      <a16:creationId xmlns:a16="http://schemas.microsoft.com/office/drawing/2014/main" id="{E6EE5746-920B-A025-3BF8-65EAFE44E50C}"/>
                    </a:ext>
                  </a:extLst>
                </p:cNvPr>
                <p:cNvSpPr/>
                <p:nvPr/>
              </p:nvSpPr>
              <p:spPr>
                <a:xfrm>
                  <a:off x="11677827" y="2597150"/>
                  <a:ext cx="84400" cy="955674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 w="19050"/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6B475ED-B498-1A46-DD6A-EA6F82656297}"/>
                </a:ext>
              </a:extLst>
            </p:cNvPr>
            <p:cNvSpPr txBox="1"/>
            <p:nvPr/>
          </p:nvSpPr>
          <p:spPr>
            <a:xfrm>
              <a:off x="9421091" y="1386796"/>
              <a:ext cx="21679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Demand: 180Mbps</a:t>
              </a:r>
              <a:br>
                <a:rPr lang="en-US" dirty="0"/>
              </a:br>
              <a:r>
                <a:rPr lang="en-US" dirty="0"/>
                <a:t>Limited to: 110Mbps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BA2B07E-3ABB-5986-8173-993C339F0E7F}"/>
              </a:ext>
            </a:extLst>
          </p:cNvPr>
          <p:cNvSpPr txBox="1"/>
          <p:nvPr/>
        </p:nvSpPr>
        <p:spPr>
          <a:xfrm>
            <a:off x="4239494" y="3407336"/>
            <a:ext cx="108988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sz="2800" b="1" i="1" baseline="-25000" dirty="0"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</a:t>
            </a:r>
            <a:br>
              <a:rPr lang="en-US" dirty="0"/>
            </a:br>
            <a:r>
              <a:rPr lang="en-US" dirty="0"/>
              <a:t>110Mbps</a:t>
            </a:r>
          </a:p>
        </p:txBody>
      </p:sp>
      <p:pic>
        <p:nvPicPr>
          <p:cNvPr id="30" name="Picture 29" descr="Diagram&#10;&#10;Description automatically generated with low confidence">
            <a:extLst>
              <a:ext uri="{FF2B5EF4-FFF2-40B4-BE49-F238E27FC236}">
                <a16:creationId xmlns:a16="http://schemas.microsoft.com/office/drawing/2014/main" id="{E7B1031C-6EE6-6C9C-5420-8FDF089F2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30" t="76596" r="33274" b="16381"/>
          <a:stretch/>
        </p:blipFill>
        <p:spPr>
          <a:xfrm>
            <a:off x="9248438" y="4465161"/>
            <a:ext cx="2340572" cy="668812"/>
          </a:xfrm>
          <a:prstGeom prst="rect">
            <a:avLst/>
          </a:prstGeom>
        </p:spPr>
      </p:pic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9709E36-55CD-91BB-A208-67706A4A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7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8118B-8989-543F-E5E8-1697FCDD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93775"/>
          </a:xfrm>
        </p:spPr>
        <p:txBody>
          <a:bodyPr>
            <a:normAutofit/>
          </a:bodyPr>
          <a:lstStyle/>
          <a:p>
            <a:r>
              <a:rPr lang="en-US" sz="3200" dirty="0"/>
              <a:t>Adjust </a:t>
            </a:r>
            <a:r>
              <a:rPr lang="en-US" altLang="zh-CN" sz="32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 </a:t>
            </a:r>
            <a:r>
              <a:rPr lang="en-US" sz="3200" dirty="0"/>
              <a:t>: pick </a:t>
            </a:r>
            <a:r>
              <a:rPr lang="en-US" altLang="zh-CN" sz="3200" dirty="0"/>
              <a:t>3</a:t>
            </a:r>
            <a:r>
              <a:rPr lang="en-US" sz="3200" dirty="0"/>
              <a:t> candidates, track </a:t>
            </a:r>
            <a:r>
              <a:rPr lang="en-US" altLang="zh-CN" sz="3200" dirty="0"/>
              <a:t>3</a:t>
            </a:r>
            <a:r>
              <a:rPr lang="zh-CN" altLang="en-US" sz="3200" dirty="0"/>
              <a:t> </a:t>
            </a:r>
            <a:r>
              <a:rPr lang="en-US" sz="3200" dirty="0"/>
              <a:t>hypothetical demands</a:t>
            </a:r>
            <a:endParaRPr lang="en-US" sz="3200" i="1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A9552CE-99D3-8D60-DB1C-25EFFE9C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09" y="2605913"/>
            <a:ext cx="7756572" cy="358762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B55C6DD-F7F5-2685-DC7E-ECC73DB4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limit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closed-loop</a:t>
            </a:r>
            <a:r>
              <a:rPr lang="zh-CN" altLang="en-US" dirty="0"/>
              <a:t> </a:t>
            </a:r>
            <a:r>
              <a:rPr lang="en-US" altLang="zh-CN" dirty="0"/>
              <a:t>refinement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8DE8E9D-614C-7B49-4284-F4619967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431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7BB93-B4B5-0A36-A7ED-327B1AF28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Fair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limit</a:t>
            </a:r>
            <a:r>
              <a:rPr lang="zh-CN" altLang="en-US" dirty="0"/>
              <a:t> </a:t>
            </a:r>
            <a:r>
              <a:rPr lang="en-US" altLang="zh-CN" dirty="0"/>
              <a:t>via</a:t>
            </a:r>
            <a:r>
              <a:rPr lang="zh-CN" altLang="en-US" dirty="0"/>
              <a:t> </a:t>
            </a:r>
            <a:r>
              <a:rPr lang="en-US" altLang="zh-CN" dirty="0"/>
              <a:t>closed-loop</a:t>
            </a:r>
            <a:r>
              <a:rPr lang="zh-CN" altLang="en-US" dirty="0"/>
              <a:t> </a:t>
            </a:r>
            <a:r>
              <a:rPr lang="en-US" altLang="zh-CN" dirty="0"/>
              <a:t>refinement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8118B-8989-543F-E5E8-1697FCDDD2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63457"/>
          </a:xfrm>
        </p:spPr>
        <p:txBody>
          <a:bodyPr>
            <a:noAutofit/>
          </a:bodyPr>
          <a:lstStyle/>
          <a:p>
            <a:r>
              <a:rPr lang="en-US" sz="3200" dirty="0"/>
              <a:t>Plot </a:t>
            </a:r>
            <a:r>
              <a:rPr lang="en-US" altLang="zh-CN" sz="3200" i="1" dirty="0"/>
              <a:t>f</a:t>
            </a:r>
            <a:r>
              <a:rPr lang="en-US" altLang="zh-CN" sz="3200" dirty="0"/>
              <a:t>(</a:t>
            </a:r>
            <a:r>
              <a:rPr lang="en-US" altLang="zh-CN" sz="32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 </a:t>
            </a:r>
            <a:r>
              <a:rPr lang="en-US" altLang="zh-CN" sz="3200" dirty="0"/>
              <a:t>) on Y-axis. X-axis is different </a:t>
            </a:r>
            <a:r>
              <a:rPr lang="en-US" altLang="zh-CN" sz="32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sz="3200" dirty="0"/>
              <a:t>  limits</a:t>
            </a:r>
          </a:p>
          <a:p>
            <a:r>
              <a:rPr lang="en-US" altLang="zh-CN" sz="3200" dirty="0">
                <a:solidFill>
                  <a:prstClr val="black"/>
                </a:solidFill>
              </a:rPr>
              <a:t>We can then map</a:t>
            </a:r>
            <a:r>
              <a:rPr lang="en-US" altLang="zh-CN" sz="3200" b="1" i="1" dirty="0"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 C</a:t>
            </a:r>
            <a:r>
              <a:rPr lang="en-US" altLang="zh-CN" sz="3200" b="1" i="1" baseline="-25000" dirty="0"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</a:t>
            </a:r>
            <a:r>
              <a:rPr lang="en-US" altLang="zh-CN" sz="3200" dirty="0">
                <a:solidFill>
                  <a:prstClr val="black"/>
                </a:solidFill>
              </a:rPr>
              <a:t> into</a:t>
            </a:r>
            <a:r>
              <a:rPr lang="en-US" altLang="zh-CN" sz="32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sz="4400" b="1" i="1" baseline="-25000" dirty="0" err="1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new</a:t>
            </a:r>
            <a:r>
              <a:rPr lang="en-US" altLang="zh-CN" sz="4400" b="1" i="1" baseline="-250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prstClr val="black"/>
                </a:solidFill>
              </a:rPr>
              <a:t>: </a:t>
            </a:r>
            <a:r>
              <a:rPr lang="en-US" altLang="zh-CN" sz="3200" b="1" dirty="0">
                <a:solidFill>
                  <a:prstClr val="black"/>
                </a:solidFill>
              </a:rPr>
              <a:t>approx</a:t>
            </a:r>
            <a:r>
              <a:rPr lang="en-US" altLang="zh-CN" sz="3200" dirty="0">
                <a:solidFill>
                  <a:prstClr val="black"/>
                </a:solidFill>
              </a:rPr>
              <a:t>.</a:t>
            </a:r>
            <a:r>
              <a:rPr lang="zh-CN" altLang="en-US" sz="3200" b="1" dirty="0">
                <a:solidFill>
                  <a:prstClr val="black"/>
                </a:solidFill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</a:rPr>
              <a:t>linear interpolation</a:t>
            </a:r>
          </a:p>
          <a:p>
            <a:r>
              <a:rPr lang="en-US" sz="3200" dirty="0"/>
              <a:t>Repeat every epoch, until convergence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4A9552CE-99D3-8D60-DB1C-25EFFE9C1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0147"/>
            <a:ext cx="5930900" cy="2743200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56E095D-4FCB-2C33-9CBF-53E49D86A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3735" y="3405210"/>
            <a:ext cx="5426593" cy="283163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7183A4A-7668-711F-3637-838D3E9A4D2E}"/>
              </a:ext>
            </a:extLst>
          </p:cNvPr>
          <p:cNvGrpSpPr/>
          <p:nvPr/>
        </p:nvGrpSpPr>
        <p:grpSpPr>
          <a:xfrm>
            <a:off x="5269771" y="3828288"/>
            <a:ext cx="1299600" cy="2001458"/>
            <a:chOff x="5330731" y="4084320"/>
            <a:chExt cx="1299556" cy="20014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DFCF380-5F9E-573D-B229-D30C41C52D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52287" y="4084320"/>
              <a:ext cx="1278000" cy="9179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9F5A1AC-A1B0-3A41-C47B-B7628CAFA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3397" y="4565904"/>
              <a:ext cx="1278000" cy="9179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EE0057A-511E-CEA5-4FA3-15557805E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30731" y="5167779"/>
              <a:ext cx="1278000" cy="91799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045C2F2-27C6-E49D-D79F-DA401701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1093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5C4D-D85D-88AF-C9DF-2FEFD82F1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2:</a:t>
            </a:r>
            <a:r>
              <a:rPr lang="zh-CN" altLang="en-US" dirty="0"/>
              <a:t> </a:t>
            </a:r>
            <a:r>
              <a:rPr lang="en-US" altLang="zh-CN" dirty="0"/>
              <a:t>Tracking per-user sending rate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79802-090B-3922-18F4-55907F2BB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dirty="0"/>
              <a:t>Per-user</a:t>
            </a:r>
            <a:r>
              <a:rPr lang="zh-CN" altLang="en-US" sz="3200" dirty="0"/>
              <a:t> </a:t>
            </a:r>
            <a:r>
              <a:rPr lang="en-US" altLang="zh-CN" sz="3200" dirty="0"/>
              <a:t>rate</a:t>
            </a:r>
            <a:r>
              <a:rPr lang="zh-CN" altLang="en-US" sz="3200" dirty="0"/>
              <a:t> </a:t>
            </a:r>
            <a:r>
              <a:rPr lang="en-US" altLang="zh-CN" sz="3200" dirty="0"/>
              <a:t>limit</a:t>
            </a:r>
            <a:r>
              <a:rPr lang="zh-CN" altLang="en-US" sz="3200" dirty="0"/>
              <a:t> </a:t>
            </a:r>
            <a:r>
              <a:rPr lang="en-US" altLang="zh-CN" sz="32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 </a:t>
            </a:r>
            <a:r>
              <a:rPr lang="zh-CN" altLang="en-US" sz="32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be</a:t>
            </a:r>
            <a:r>
              <a:rPr lang="zh-CN" altLang="en-US" sz="3200" dirty="0"/>
              <a:t> </a:t>
            </a:r>
            <a:r>
              <a:rPr lang="en-US" altLang="zh-CN" sz="3200" dirty="0"/>
              <a:t>enforced</a:t>
            </a:r>
            <a:r>
              <a:rPr lang="zh-CN" altLang="en-US" sz="3200" dirty="0"/>
              <a:t> </a:t>
            </a:r>
            <a:r>
              <a:rPr lang="en-US" altLang="zh-CN" sz="3200" dirty="0"/>
              <a:t>via</a:t>
            </a:r>
            <a:r>
              <a:rPr lang="zh-CN" altLang="en-US" sz="3200" dirty="0"/>
              <a:t> </a:t>
            </a:r>
            <a:r>
              <a:rPr lang="en-US" altLang="zh-CN" sz="3200" dirty="0"/>
              <a:t>probabilistic</a:t>
            </a:r>
            <a:r>
              <a:rPr lang="zh-CN" altLang="en-US" sz="3200" dirty="0"/>
              <a:t> </a:t>
            </a:r>
            <a:r>
              <a:rPr lang="en-US" altLang="zh-CN" sz="3200" dirty="0"/>
              <a:t>drop*:</a:t>
            </a:r>
            <a:br>
              <a:rPr lang="en-US" altLang="zh-CN" sz="3200" dirty="0"/>
            </a:br>
            <a:r>
              <a:rPr lang="en-US" altLang="zh-CN" sz="3200" dirty="0"/>
              <a:t>					p=</a:t>
            </a:r>
            <a:r>
              <a:rPr lang="zh-CN" altLang="en-US" sz="3200" dirty="0"/>
              <a:t> </a:t>
            </a:r>
            <a:r>
              <a:rPr lang="en-US" altLang="zh-CN" sz="3200" b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(1-</a:t>
            </a:r>
            <a:r>
              <a:rPr lang="en-US" altLang="zh-CN" sz="32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T/R</a:t>
            </a:r>
            <a:r>
              <a:rPr lang="en-US" altLang="zh-CN" sz="3200" b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)</a:t>
            </a:r>
            <a:br>
              <a:rPr lang="en-US" altLang="zh-CN" sz="3200" b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</a:br>
            <a:r>
              <a:rPr lang="en-US" altLang="zh-CN" sz="3200" dirty="0"/>
              <a:t>But this requires knowing the</a:t>
            </a:r>
            <a:r>
              <a:rPr lang="zh-CN" altLang="en-US" sz="3200" dirty="0"/>
              <a:t> </a:t>
            </a:r>
            <a:r>
              <a:rPr lang="en-US" altLang="zh-CN" sz="3200" dirty="0"/>
              <a:t>user’s</a:t>
            </a:r>
            <a:r>
              <a:rPr lang="zh-CN" altLang="en-US" sz="3200" dirty="0"/>
              <a:t> </a:t>
            </a:r>
            <a:r>
              <a:rPr lang="en-US" altLang="zh-CN" sz="3200" dirty="0"/>
              <a:t>sending rate </a:t>
            </a:r>
            <a:r>
              <a:rPr lang="en-US" altLang="zh-CN" sz="32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R</a:t>
            </a:r>
            <a:endParaRPr lang="en-US" sz="3200" dirty="0"/>
          </a:p>
          <a:p>
            <a:pPr>
              <a:lnSpc>
                <a:spcPct val="150000"/>
              </a:lnSpc>
            </a:pPr>
            <a:r>
              <a:rPr lang="en-US" altLang="zh-CN" sz="3200" dirty="0"/>
              <a:t>How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get</a:t>
            </a:r>
            <a:r>
              <a:rPr lang="zh-CN" altLang="en-US" sz="3200" dirty="0"/>
              <a:t> </a:t>
            </a:r>
            <a:r>
              <a:rPr lang="en-US" altLang="zh-CN" sz="3200" dirty="0"/>
              <a:t>per-user</a:t>
            </a:r>
            <a:r>
              <a:rPr lang="zh-CN" altLang="en-US" sz="3200" dirty="0"/>
              <a:t> </a:t>
            </a:r>
            <a:r>
              <a:rPr lang="en-US" altLang="zh-CN" sz="3200" dirty="0"/>
              <a:t>sending</a:t>
            </a:r>
            <a:r>
              <a:rPr lang="zh-CN" altLang="en-US" sz="3200" dirty="0"/>
              <a:t> </a:t>
            </a:r>
            <a:r>
              <a:rPr lang="en-US" altLang="zh-CN" sz="3200" dirty="0"/>
              <a:t>rate,</a:t>
            </a:r>
            <a:r>
              <a:rPr lang="zh-CN" altLang="en-US" sz="3200" dirty="0"/>
              <a:t> </a:t>
            </a:r>
            <a:r>
              <a:rPr lang="en-US" altLang="zh-CN" sz="3200" dirty="0"/>
              <a:t>without</a:t>
            </a:r>
            <a:r>
              <a:rPr lang="zh-CN" altLang="en-US" sz="3200" dirty="0"/>
              <a:t> </a:t>
            </a:r>
            <a:r>
              <a:rPr lang="en-US" altLang="zh-CN" sz="3200" dirty="0"/>
              <a:t>per-user</a:t>
            </a:r>
            <a:r>
              <a:rPr lang="zh-CN" altLang="en-US" sz="3200" dirty="0"/>
              <a:t> </a:t>
            </a:r>
            <a:r>
              <a:rPr lang="en-US" altLang="zh-CN" sz="3200" dirty="0"/>
              <a:t>memory?</a:t>
            </a:r>
          </a:p>
          <a:p>
            <a:pPr>
              <a:lnSpc>
                <a:spcPct val="150000"/>
              </a:lnSpc>
            </a:pPr>
            <a:r>
              <a:rPr lang="en-US" altLang="zh-CN" sz="3200" dirty="0"/>
              <a:t>Idea:</a:t>
            </a:r>
            <a:r>
              <a:rPr lang="zh-CN" altLang="en-US" sz="3200" dirty="0"/>
              <a:t> </a:t>
            </a:r>
            <a:r>
              <a:rPr lang="en-US" altLang="zh-CN" sz="3200" dirty="0"/>
              <a:t>we</a:t>
            </a:r>
            <a:r>
              <a:rPr lang="zh-CN" altLang="en-US" sz="3200" dirty="0"/>
              <a:t> </a:t>
            </a:r>
            <a:r>
              <a:rPr lang="en-US" altLang="zh-CN" sz="3200" dirty="0"/>
              <a:t>only</a:t>
            </a:r>
            <a:r>
              <a:rPr lang="zh-CN" altLang="en-US" sz="3200" dirty="0"/>
              <a:t> </a:t>
            </a:r>
            <a:r>
              <a:rPr lang="en-US" altLang="zh-CN" sz="3200" dirty="0"/>
              <a:t>care</a:t>
            </a:r>
            <a:r>
              <a:rPr lang="zh-CN" altLang="en-US" sz="3200" dirty="0"/>
              <a:t> </a:t>
            </a:r>
            <a:r>
              <a:rPr lang="en-US" altLang="zh-CN" sz="3200" dirty="0"/>
              <a:t>about</a:t>
            </a:r>
            <a:r>
              <a:rPr lang="zh-CN" altLang="en-US" sz="3200" dirty="0"/>
              <a:t> </a:t>
            </a:r>
            <a:r>
              <a:rPr lang="en-US" altLang="zh-CN" sz="3200" b="1" dirty="0"/>
              <a:t>heavy</a:t>
            </a:r>
            <a:r>
              <a:rPr lang="zh-CN" altLang="en-US" sz="3200" dirty="0"/>
              <a:t> </a:t>
            </a:r>
            <a:r>
              <a:rPr lang="en-US" altLang="zh-CN" sz="3200" dirty="0"/>
              <a:t>users…</a:t>
            </a:r>
            <a:r>
              <a:rPr lang="zh-CN" altLang="en-US" sz="3200" dirty="0"/>
              <a:t> </a:t>
            </a:r>
            <a:r>
              <a:rPr lang="en-US" altLang="zh-CN" sz="3200" dirty="0"/>
              <a:t>Use</a:t>
            </a:r>
            <a:r>
              <a:rPr lang="zh-CN" altLang="en-US" sz="3200" dirty="0"/>
              <a:t> </a:t>
            </a:r>
            <a:r>
              <a:rPr lang="en-US" altLang="zh-CN" sz="3200" dirty="0"/>
              <a:t>sketch!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8109D-11D3-D72C-A33A-34BAF92A5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038C7-D245-F144-3624-D437B016B544}"/>
              </a:ext>
            </a:extLst>
          </p:cNvPr>
          <p:cNvSpPr txBox="1"/>
          <p:nvPr/>
        </p:nvSpPr>
        <p:spPr>
          <a:xfrm>
            <a:off x="7425371" y="5611591"/>
            <a:ext cx="362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Disclaimers: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Only when </a:t>
            </a:r>
            <a:r>
              <a:rPr lang="en-US" altLang="zh-CN" sz="1800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R &gt;T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is for UDP. For TCP needs something fancier (see paper)</a:t>
            </a:r>
          </a:p>
        </p:txBody>
      </p:sp>
    </p:spTree>
    <p:extLst>
      <p:ext uri="{BB962C8B-B14F-4D97-AF65-F5344CB8AC3E}">
        <p14:creationId xmlns:p14="http://schemas.microsoft.com/office/powerpoint/2010/main" val="15236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A0ED3-4B22-5408-16F3-A21E20345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altLang="zh-CN" dirty="0"/>
              <a:t>Solving</a:t>
            </a:r>
            <a:r>
              <a:rPr lang="zh-CN" altLang="en-US" dirty="0"/>
              <a:t> </a:t>
            </a:r>
            <a:r>
              <a:rPr lang="en-US" altLang="zh-CN" dirty="0"/>
              <a:t>scalability</a:t>
            </a:r>
            <a:r>
              <a:rPr lang="zh-CN" altLang="en-US" dirty="0"/>
              <a:t> </a:t>
            </a:r>
            <a:r>
              <a:rPr lang="en-US" altLang="zh-CN" dirty="0"/>
              <a:t>challenge:</a:t>
            </a:r>
            <a:r>
              <a:rPr lang="zh-CN" altLang="en-US" dirty="0"/>
              <a:t> </a:t>
            </a:r>
            <a:r>
              <a:rPr lang="en-US" altLang="zh-CN" dirty="0"/>
              <a:t>CMS-LPF</a:t>
            </a:r>
            <a:r>
              <a:rPr lang="zh-CN" altLang="en-US" dirty="0"/>
              <a:t> </a:t>
            </a:r>
            <a:r>
              <a:rPr lang="en-US" altLang="zh-CN" dirty="0"/>
              <a:t>sketch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3B17A-284B-6F18-1F58-FAB324953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739" y="1453666"/>
            <a:ext cx="4868852" cy="1513433"/>
          </a:xfrm>
        </p:spPr>
        <p:txBody>
          <a:bodyPr>
            <a:normAutofit/>
          </a:bodyPr>
          <a:lstStyle/>
          <a:p>
            <a:r>
              <a:rPr lang="en-US" b="1" dirty="0"/>
              <a:t>Count-Min Sketch</a:t>
            </a:r>
            <a:r>
              <a:rPr lang="en-US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approximate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structure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heavy-hitter</a:t>
            </a:r>
            <a:r>
              <a:rPr lang="zh-CN" altLang="en-US" dirty="0"/>
              <a:t> </a:t>
            </a:r>
            <a:r>
              <a:rPr lang="en-US" altLang="zh-CN" dirty="0"/>
              <a:t>flows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5AACCF6-6FAB-EEBE-A9EA-A580A40949AE}"/>
              </a:ext>
            </a:extLst>
          </p:cNvPr>
          <p:cNvSpPr txBox="1">
            <a:spLocks/>
          </p:cNvSpPr>
          <p:nvPr/>
        </p:nvSpPr>
        <p:spPr>
          <a:xfrm>
            <a:off x="481739" y="4258271"/>
            <a:ext cx="5257800" cy="1250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Low-Pass Filter</a:t>
            </a:r>
            <a:r>
              <a:rPr lang="en-US" dirty="0"/>
              <a:t>: </a:t>
            </a:r>
            <a:br>
              <a:rPr lang="en-US" dirty="0"/>
            </a:br>
            <a:r>
              <a:rPr lang="en-US" altLang="zh-CN" dirty="0"/>
              <a:t>self-decaying</a:t>
            </a:r>
            <a:r>
              <a:rPr lang="zh-CN" altLang="en-US" dirty="0"/>
              <a:t> </a:t>
            </a:r>
            <a:r>
              <a:rPr lang="en-US" altLang="zh-CN" dirty="0"/>
              <a:t>counter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exponential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en-US" dirty="0"/>
              <a:t>oving average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3C98D2A-274B-7B65-74E7-7936F8C09FDB}"/>
              </a:ext>
            </a:extLst>
          </p:cNvPr>
          <p:cNvSpPr txBox="1">
            <a:spLocks/>
          </p:cNvSpPr>
          <p:nvPr/>
        </p:nvSpPr>
        <p:spPr>
          <a:xfrm>
            <a:off x="6885898" y="2408825"/>
            <a:ext cx="4709160" cy="8186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CMS-LPF</a:t>
            </a:r>
            <a:r>
              <a:rPr lang="en-US" dirty="0"/>
              <a:t>: </a:t>
            </a:r>
            <a:r>
              <a:rPr lang="en-US" altLang="zh-CN" dirty="0"/>
              <a:t>approximate</a:t>
            </a:r>
            <a:r>
              <a:rPr lang="zh-CN" altLang="en-US" dirty="0"/>
              <a:t> </a:t>
            </a:r>
            <a:br>
              <a:rPr lang="en-US" altLang="zh-CN" dirty="0"/>
            </a:br>
            <a:r>
              <a:rPr lang="en-US" altLang="zh-CN" dirty="0"/>
              <a:t>per-user</a:t>
            </a:r>
            <a:r>
              <a:rPr lang="zh-CN" altLang="en-US" dirty="0"/>
              <a:t> </a:t>
            </a:r>
            <a:r>
              <a:rPr lang="en-US" altLang="zh-CN" dirty="0"/>
              <a:t>sending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F915D5D2-6F53-2FC9-539C-1A92ABB89FA3}"/>
              </a:ext>
            </a:extLst>
          </p:cNvPr>
          <p:cNvGraphicFramePr>
            <a:graphicFrameLocks noGrp="1"/>
          </p:cNvGraphicFramePr>
          <p:nvPr/>
        </p:nvGraphicFramePr>
        <p:xfrm>
          <a:off x="2951522" y="2872727"/>
          <a:ext cx="2013060" cy="93266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2612">
                  <a:extLst>
                    <a:ext uri="{9D8B030D-6E8A-4147-A177-3AD203B41FA5}">
                      <a16:colId xmlns:a16="http://schemas.microsoft.com/office/drawing/2014/main" val="345587437"/>
                    </a:ext>
                  </a:extLst>
                </a:gridCol>
                <a:gridCol w="402612">
                  <a:extLst>
                    <a:ext uri="{9D8B030D-6E8A-4147-A177-3AD203B41FA5}">
                      <a16:colId xmlns:a16="http://schemas.microsoft.com/office/drawing/2014/main" val="2694455066"/>
                    </a:ext>
                  </a:extLst>
                </a:gridCol>
                <a:gridCol w="402612">
                  <a:extLst>
                    <a:ext uri="{9D8B030D-6E8A-4147-A177-3AD203B41FA5}">
                      <a16:colId xmlns:a16="http://schemas.microsoft.com/office/drawing/2014/main" val="252119268"/>
                    </a:ext>
                  </a:extLst>
                </a:gridCol>
                <a:gridCol w="402612">
                  <a:extLst>
                    <a:ext uri="{9D8B030D-6E8A-4147-A177-3AD203B41FA5}">
                      <a16:colId xmlns:a16="http://schemas.microsoft.com/office/drawing/2014/main" val="3615098807"/>
                    </a:ext>
                  </a:extLst>
                </a:gridCol>
                <a:gridCol w="402612">
                  <a:extLst>
                    <a:ext uri="{9D8B030D-6E8A-4147-A177-3AD203B41FA5}">
                      <a16:colId xmlns:a16="http://schemas.microsoft.com/office/drawing/2014/main" val="3733439555"/>
                    </a:ext>
                  </a:extLst>
                </a:gridCol>
              </a:tblGrid>
              <a:tr h="3108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>
                          <a:solidFill>
                            <a:schemeClr val="accent2"/>
                          </a:solidFill>
                        </a:rPr>
                        <a:t>+1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extLst>
                  <a:ext uri="{0D108BD9-81ED-4DB2-BD59-A6C34878D82A}">
                    <a16:rowId xmlns:a16="http://schemas.microsoft.com/office/drawing/2014/main" val="3672062534"/>
                  </a:ext>
                </a:extLst>
              </a:tr>
              <a:tr h="31088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14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accent2"/>
                          </a:solidFill>
                        </a:rPr>
                        <a:t>+1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5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extLst>
                  <a:ext uri="{0D108BD9-81ED-4DB2-BD59-A6C34878D82A}">
                    <a16:rowId xmlns:a16="http://schemas.microsoft.com/office/drawing/2014/main" val="1442588043"/>
                  </a:ext>
                </a:extLst>
              </a:tr>
              <a:tr h="3108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7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23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</a:t>
                      </a:r>
                      <a:endParaRPr lang="en-US" sz="1400" dirty="0"/>
                    </a:p>
                  </a:txBody>
                  <a:tcPr marL="72530" marR="72530" marT="36265" marB="3626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>
                          <a:solidFill>
                            <a:schemeClr val="accent2"/>
                          </a:solidFill>
                        </a:rPr>
                        <a:t>+1</a:t>
                      </a:r>
                      <a:endParaRPr lang="en-US" sz="14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72530" marR="72530" marT="36265" marB="36265"/>
                </a:tc>
                <a:extLst>
                  <a:ext uri="{0D108BD9-81ED-4DB2-BD59-A6C34878D82A}">
                    <a16:rowId xmlns:a16="http://schemas.microsoft.com/office/drawing/2014/main" val="844527130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6B99EACF-DC6E-C1DE-1324-FCAC1B554E3D}"/>
              </a:ext>
            </a:extLst>
          </p:cNvPr>
          <p:cNvGrpSpPr/>
          <p:nvPr/>
        </p:nvGrpSpPr>
        <p:grpSpPr>
          <a:xfrm>
            <a:off x="2187662" y="2831225"/>
            <a:ext cx="2449899" cy="1015663"/>
            <a:chOff x="2553422" y="2831225"/>
            <a:chExt cx="2449899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451243-E4D4-DCEB-EC4D-689EDDD41982}"/>
                </a:ext>
              </a:extLst>
            </p:cNvPr>
            <p:cNvSpPr txBox="1"/>
            <p:nvPr/>
          </p:nvSpPr>
          <p:spPr>
            <a:xfrm>
              <a:off x="2553422" y="2831225"/>
              <a:ext cx="7638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/>
                <a:t>h</a:t>
              </a:r>
              <a:r>
                <a:rPr lang="en-US" altLang="zh-CN" sz="2000" baseline="-25000" dirty="0"/>
                <a:t>1</a:t>
              </a:r>
              <a:r>
                <a:rPr lang="en-US" altLang="zh-CN" sz="2000" dirty="0"/>
                <a:t>(id)</a:t>
              </a:r>
              <a:br>
                <a:rPr lang="en-US" altLang="zh-CN" sz="2000" dirty="0"/>
              </a:br>
              <a:r>
                <a:rPr lang="en-US" altLang="zh-CN" sz="2000" dirty="0"/>
                <a:t>h</a:t>
              </a:r>
              <a:r>
                <a:rPr lang="en-US" altLang="zh-CN" sz="2000" baseline="-25000" dirty="0"/>
                <a:t>2</a:t>
              </a:r>
              <a:r>
                <a:rPr lang="en-US" altLang="zh-CN" sz="2000" dirty="0"/>
                <a:t>(id)</a:t>
              </a:r>
              <a:endParaRPr lang="en-US" sz="2000" dirty="0"/>
            </a:p>
            <a:p>
              <a:r>
                <a:rPr lang="en-US" altLang="zh-CN" sz="2000" dirty="0"/>
                <a:t>h</a:t>
              </a:r>
              <a:r>
                <a:rPr lang="en-US" altLang="zh-CN" sz="2000" baseline="-25000" dirty="0"/>
                <a:t>3</a:t>
              </a:r>
              <a:r>
                <a:rPr lang="en-US" altLang="zh-CN" sz="2000" dirty="0"/>
                <a:t>(id)</a:t>
              </a:r>
              <a:endParaRPr lang="en-US" sz="2000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99A5C0A-89D1-013F-4CBB-A6D29A44A9D7}"/>
                </a:ext>
              </a:extLst>
            </p:cNvPr>
            <p:cNvCxnSpPr/>
            <p:nvPr/>
          </p:nvCxnSpPr>
          <p:spPr>
            <a:xfrm>
              <a:off x="3226279" y="3036498"/>
              <a:ext cx="586596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9F7D808-769A-6459-B8F5-F8D7232EEE93}"/>
                </a:ext>
              </a:extLst>
            </p:cNvPr>
            <p:cNvCxnSpPr>
              <a:cxnSpLocks/>
            </p:cNvCxnSpPr>
            <p:nvPr/>
          </p:nvCxnSpPr>
          <p:spPr>
            <a:xfrm>
              <a:off x="3226279" y="3336180"/>
              <a:ext cx="974785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ACA110D-AE6A-A2AC-0115-4FCDBDC81569}"/>
                </a:ext>
              </a:extLst>
            </p:cNvPr>
            <p:cNvCxnSpPr>
              <a:cxnSpLocks/>
            </p:cNvCxnSpPr>
            <p:nvPr/>
          </p:nvCxnSpPr>
          <p:spPr>
            <a:xfrm>
              <a:off x="3226278" y="3643855"/>
              <a:ext cx="177704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195CFF-A696-436F-D663-46D5BD19C94E}"/>
              </a:ext>
            </a:extLst>
          </p:cNvPr>
          <p:cNvGrpSpPr/>
          <p:nvPr/>
        </p:nvGrpSpPr>
        <p:grpSpPr>
          <a:xfrm>
            <a:off x="936000" y="3027071"/>
            <a:ext cx="1259782" cy="504442"/>
            <a:chOff x="936000" y="3027071"/>
            <a:chExt cx="1259782" cy="504442"/>
          </a:xfrm>
        </p:grpSpPr>
        <p:sp>
          <p:nvSpPr>
            <p:cNvPr id="15" name="Snip Same Side Corner Rectangle 14">
              <a:extLst>
                <a:ext uri="{FF2B5EF4-FFF2-40B4-BE49-F238E27FC236}">
                  <a16:creationId xmlns:a16="http://schemas.microsoft.com/office/drawing/2014/main" id="{6DDC61BC-A28A-47A9-76E8-8FDB1F43476A}"/>
                </a:ext>
              </a:extLst>
            </p:cNvPr>
            <p:cNvSpPr/>
            <p:nvPr/>
          </p:nvSpPr>
          <p:spPr>
            <a:xfrm>
              <a:off x="936000" y="3140847"/>
              <a:ext cx="432000" cy="390666"/>
            </a:xfrm>
            <a:prstGeom prst="snip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Pkt</a:t>
              </a:r>
              <a:endParaRPr lang="en-US" dirty="0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75C6411-128E-DA6D-F549-68E328F655E1}"/>
                </a:ext>
              </a:extLst>
            </p:cNvPr>
            <p:cNvCxnSpPr>
              <a:cxnSpLocks/>
              <a:endCxn id="7" idx="1"/>
            </p:cNvCxnSpPr>
            <p:nvPr/>
          </p:nvCxnSpPr>
          <p:spPr>
            <a:xfrm>
              <a:off x="1440044" y="3339057"/>
              <a:ext cx="747618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A00689-6114-E99B-0964-6E128FD075A8}"/>
                </a:ext>
              </a:extLst>
            </p:cNvPr>
            <p:cNvSpPr txBox="1"/>
            <p:nvPr/>
          </p:nvSpPr>
          <p:spPr>
            <a:xfrm>
              <a:off x="1431919" y="3027071"/>
              <a:ext cx="763863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000" dirty="0"/>
                <a:t>Flow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id</a:t>
              </a:r>
              <a:endParaRPr lang="en-US" sz="20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98BF54-0B65-EB6B-5DB7-BE8A391F39D9}"/>
              </a:ext>
            </a:extLst>
          </p:cNvPr>
          <p:cNvGrpSpPr/>
          <p:nvPr/>
        </p:nvGrpSpPr>
        <p:grpSpPr>
          <a:xfrm>
            <a:off x="936000" y="5535444"/>
            <a:ext cx="1343665" cy="615553"/>
            <a:chOff x="932322" y="3027071"/>
            <a:chExt cx="1343665" cy="615553"/>
          </a:xfrm>
        </p:grpSpPr>
        <p:sp>
          <p:nvSpPr>
            <p:cNvPr id="32" name="Snip Same Side Corner Rectangle 31">
              <a:extLst>
                <a:ext uri="{FF2B5EF4-FFF2-40B4-BE49-F238E27FC236}">
                  <a16:creationId xmlns:a16="http://schemas.microsoft.com/office/drawing/2014/main" id="{D12F5CC0-FA13-7849-6C42-E0036C7B5828}"/>
                </a:ext>
              </a:extLst>
            </p:cNvPr>
            <p:cNvSpPr/>
            <p:nvPr/>
          </p:nvSpPr>
          <p:spPr>
            <a:xfrm>
              <a:off x="932322" y="3140847"/>
              <a:ext cx="432000" cy="390666"/>
            </a:xfrm>
            <a:prstGeom prst="snip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Pkt</a:t>
              </a:r>
              <a:endParaRPr lang="en-US" dirty="0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B9CCCF-1F34-38C1-E94D-67141BB88CD1}"/>
                </a:ext>
              </a:extLst>
            </p:cNvPr>
            <p:cNvCxnSpPr>
              <a:cxnSpLocks/>
            </p:cNvCxnSpPr>
            <p:nvPr/>
          </p:nvCxnSpPr>
          <p:spPr>
            <a:xfrm>
              <a:off x="1440044" y="3339057"/>
              <a:ext cx="747618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0D4DE9-CDD4-9582-B22B-F11D1CFABCC8}"/>
                </a:ext>
              </a:extLst>
            </p:cNvPr>
            <p:cNvSpPr txBox="1"/>
            <p:nvPr/>
          </p:nvSpPr>
          <p:spPr>
            <a:xfrm>
              <a:off x="1351713" y="3027071"/>
              <a:ext cx="924274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000" dirty="0"/>
                <a:t>Time,</a:t>
              </a:r>
              <a:br>
                <a:rPr lang="en-US" altLang="zh-CN" sz="2000" dirty="0"/>
              </a:br>
              <a:r>
                <a:rPr lang="en-US" altLang="zh-CN" sz="2000" dirty="0"/>
                <a:t>Pkt</a:t>
              </a:r>
              <a:r>
                <a:rPr lang="zh-CN" altLang="en-US" sz="2000" dirty="0"/>
                <a:t> </a:t>
              </a:r>
              <a:r>
                <a:rPr lang="en-US" altLang="zh-CN" sz="2000" dirty="0"/>
                <a:t>size</a:t>
              </a:r>
              <a:endParaRPr lang="en-US" sz="2000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D308659-68CC-BFEB-CC29-9C70C9BA8DB8}"/>
              </a:ext>
            </a:extLst>
          </p:cNvPr>
          <p:cNvGrpSpPr/>
          <p:nvPr/>
        </p:nvGrpSpPr>
        <p:grpSpPr>
          <a:xfrm>
            <a:off x="2268374" y="5394655"/>
            <a:ext cx="721929" cy="779081"/>
            <a:chOff x="2316499" y="5394655"/>
            <a:chExt cx="721929" cy="779081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DC9EC04E-8F66-3D08-E747-C715D5E3811B}"/>
                </a:ext>
              </a:extLst>
            </p:cNvPr>
            <p:cNvSpPr/>
            <p:nvPr/>
          </p:nvSpPr>
          <p:spPr>
            <a:xfrm>
              <a:off x="2316499" y="5512706"/>
              <a:ext cx="575025" cy="66103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/>
                <a:t>Σ</a:t>
              </a:r>
              <a:endParaRPr lang="en-US" sz="3600" dirty="0"/>
            </a:p>
          </p:txBody>
        </p:sp>
        <p:pic>
          <p:nvPicPr>
            <p:cNvPr id="36" name="Graphic 35" descr="Clock outline">
              <a:extLst>
                <a:ext uri="{FF2B5EF4-FFF2-40B4-BE49-F238E27FC236}">
                  <a16:creationId xmlns:a16="http://schemas.microsoft.com/office/drawing/2014/main" id="{05F9A07D-E877-33D4-2DE8-DD9DDFC44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28095" y="5394655"/>
              <a:ext cx="410333" cy="41033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486F051-1673-6CAE-C9E4-4D9ACBDC3635}"/>
              </a:ext>
            </a:extLst>
          </p:cNvPr>
          <p:cNvGrpSpPr/>
          <p:nvPr/>
        </p:nvGrpSpPr>
        <p:grpSpPr>
          <a:xfrm>
            <a:off x="2924022" y="5546704"/>
            <a:ext cx="2013060" cy="611510"/>
            <a:chOff x="4946017" y="3046630"/>
            <a:chExt cx="2013060" cy="611510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855C84A-FF64-BB4C-8BEF-5534F4CACE25}"/>
                </a:ext>
              </a:extLst>
            </p:cNvPr>
            <p:cNvCxnSpPr>
              <a:cxnSpLocks/>
            </p:cNvCxnSpPr>
            <p:nvPr/>
          </p:nvCxnSpPr>
          <p:spPr>
            <a:xfrm>
              <a:off x="4946017" y="3348484"/>
              <a:ext cx="43105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7268FAED-067A-423A-712C-4E49DC09F250}"/>
                </a:ext>
              </a:extLst>
            </p:cNvPr>
            <p:cNvSpPr/>
            <p:nvPr/>
          </p:nvSpPr>
          <p:spPr>
            <a:xfrm>
              <a:off x="5408331" y="3046630"/>
              <a:ext cx="1550746" cy="611510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dirty="0"/>
                <a:t>Average</a:t>
              </a:r>
              <a:r>
                <a:rPr lang="zh-CN" altLang="en-US" dirty="0"/>
                <a:t> </a:t>
              </a:r>
              <a:r>
                <a:rPr lang="en-US" altLang="zh-CN" dirty="0"/>
                <a:t>total</a:t>
              </a:r>
              <a:r>
                <a:rPr lang="zh-CN" altLang="en-US" dirty="0"/>
                <a:t> </a:t>
              </a:r>
              <a:r>
                <a:rPr lang="en-US" altLang="zh-CN" dirty="0"/>
                <a:t>sending</a:t>
              </a:r>
              <a:r>
                <a:rPr lang="zh-CN" altLang="en-US" dirty="0"/>
                <a:t> </a:t>
              </a:r>
              <a:r>
                <a:rPr lang="en-US" altLang="zh-CN" dirty="0"/>
                <a:t>rate</a:t>
              </a:r>
            </a:p>
          </p:txBody>
        </p:sp>
      </p:grpSp>
      <p:sp>
        <p:nvSpPr>
          <p:cNvPr id="45" name="Right Brace 44">
            <a:extLst>
              <a:ext uri="{FF2B5EF4-FFF2-40B4-BE49-F238E27FC236}">
                <a16:creationId xmlns:a16="http://schemas.microsoft.com/office/drawing/2014/main" id="{B33B9971-8B0F-4877-341C-E507C39A8D56}"/>
              </a:ext>
            </a:extLst>
          </p:cNvPr>
          <p:cNvSpPr/>
          <p:nvPr/>
        </p:nvSpPr>
        <p:spPr>
          <a:xfrm>
            <a:off x="6495279" y="1519812"/>
            <a:ext cx="264588" cy="497306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6" name="Table 6">
            <a:extLst>
              <a:ext uri="{FF2B5EF4-FFF2-40B4-BE49-F238E27FC236}">
                <a16:creationId xmlns:a16="http://schemas.microsoft.com/office/drawing/2014/main" id="{6E61C84E-19C3-AAF8-C355-1CB1D2E694EC}"/>
              </a:ext>
            </a:extLst>
          </p:cNvPr>
          <p:cNvGraphicFramePr>
            <a:graphicFrameLocks noGrp="1"/>
          </p:cNvGraphicFramePr>
          <p:nvPr/>
        </p:nvGraphicFramePr>
        <p:xfrm>
          <a:off x="9166829" y="3309203"/>
          <a:ext cx="2930720" cy="135781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86144">
                  <a:extLst>
                    <a:ext uri="{9D8B030D-6E8A-4147-A177-3AD203B41FA5}">
                      <a16:colId xmlns:a16="http://schemas.microsoft.com/office/drawing/2014/main" val="345587437"/>
                    </a:ext>
                  </a:extLst>
                </a:gridCol>
                <a:gridCol w="586144">
                  <a:extLst>
                    <a:ext uri="{9D8B030D-6E8A-4147-A177-3AD203B41FA5}">
                      <a16:colId xmlns:a16="http://schemas.microsoft.com/office/drawing/2014/main" val="2694455066"/>
                    </a:ext>
                  </a:extLst>
                </a:gridCol>
                <a:gridCol w="586144">
                  <a:extLst>
                    <a:ext uri="{9D8B030D-6E8A-4147-A177-3AD203B41FA5}">
                      <a16:colId xmlns:a16="http://schemas.microsoft.com/office/drawing/2014/main" val="252119268"/>
                    </a:ext>
                  </a:extLst>
                </a:gridCol>
                <a:gridCol w="586144">
                  <a:extLst>
                    <a:ext uri="{9D8B030D-6E8A-4147-A177-3AD203B41FA5}">
                      <a16:colId xmlns:a16="http://schemas.microsoft.com/office/drawing/2014/main" val="3615098807"/>
                    </a:ext>
                  </a:extLst>
                </a:gridCol>
                <a:gridCol w="586144">
                  <a:extLst>
                    <a:ext uri="{9D8B030D-6E8A-4147-A177-3AD203B41FA5}">
                      <a16:colId xmlns:a16="http://schemas.microsoft.com/office/drawing/2014/main" val="3733439555"/>
                    </a:ext>
                  </a:extLst>
                </a:gridCol>
              </a:tblGrid>
              <a:tr h="452606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extLst>
                  <a:ext uri="{0D108BD9-81ED-4DB2-BD59-A6C34878D82A}">
                    <a16:rowId xmlns:a16="http://schemas.microsoft.com/office/drawing/2014/main" val="3672062534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extLst>
                  <a:ext uri="{0D108BD9-81ED-4DB2-BD59-A6C34878D82A}">
                    <a16:rowId xmlns:a16="http://schemas.microsoft.com/office/drawing/2014/main" val="1442588043"/>
                  </a:ext>
                </a:extLst>
              </a:tr>
              <a:tr h="4526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5593" marR="105593" marT="52797" marB="52797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b="1" dirty="0">
                        <a:solidFill>
                          <a:schemeClr val="accent2"/>
                        </a:solidFill>
                      </a:endParaRPr>
                    </a:p>
                  </a:txBody>
                  <a:tcPr marL="105593" marR="105593" marT="52797" marB="52797"/>
                </a:tc>
                <a:extLst>
                  <a:ext uri="{0D108BD9-81ED-4DB2-BD59-A6C34878D82A}">
                    <a16:rowId xmlns:a16="http://schemas.microsoft.com/office/drawing/2014/main" val="844527130"/>
                  </a:ext>
                </a:extLst>
              </a:tr>
            </a:tbl>
          </a:graphicData>
        </a:graphic>
      </p:graphicFrame>
      <p:grpSp>
        <p:nvGrpSpPr>
          <p:cNvPr id="98" name="Group 97">
            <a:extLst>
              <a:ext uri="{FF2B5EF4-FFF2-40B4-BE49-F238E27FC236}">
                <a16:creationId xmlns:a16="http://schemas.microsoft.com/office/drawing/2014/main" id="{AF4D9D10-9B42-BC27-A13D-25B4F4E28700}"/>
              </a:ext>
            </a:extLst>
          </p:cNvPr>
          <p:cNvGrpSpPr/>
          <p:nvPr/>
        </p:nvGrpSpPr>
        <p:grpSpPr>
          <a:xfrm>
            <a:off x="9273406" y="3309203"/>
            <a:ext cx="2758958" cy="1323940"/>
            <a:chOff x="8097855" y="3476650"/>
            <a:chExt cx="2758958" cy="1323940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53D0E54-7997-E4E6-6641-384EDFDDAEDA}"/>
                </a:ext>
              </a:extLst>
            </p:cNvPr>
            <p:cNvGrpSpPr/>
            <p:nvPr/>
          </p:nvGrpSpPr>
          <p:grpSpPr>
            <a:xfrm>
              <a:off x="8097855" y="3476650"/>
              <a:ext cx="421143" cy="1323940"/>
              <a:chOff x="8133415" y="3476650"/>
              <a:chExt cx="421143" cy="1323940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3CDB3E6-2F75-D2CC-2180-94966C1EBB5C}"/>
                  </a:ext>
                </a:extLst>
              </p:cNvPr>
              <p:cNvGrpSpPr/>
              <p:nvPr/>
            </p:nvGrpSpPr>
            <p:grpSpPr>
              <a:xfrm>
                <a:off x="8133415" y="4373879"/>
                <a:ext cx="421143" cy="426711"/>
                <a:chOff x="2316499" y="5351576"/>
                <a:chExt cx="793738" cy="822160"/>
              </a:xfrm>
            </p:grpSpPr>
            <p:sp>
              <p:nvSpPr>
                <p:cNvPr id="49" name="Rounded Rectangle 48">
                  <a:extLst>
                    <a:ext uri="{FF2B5EF4-FFF2-40B4-BE49-F238E27FC236}">
                      <a16:creationId xmlns:a16="http://schemas.microsoft.com/office/drawing/2014/main" id="{39F35E5F-BA2F-EDF5-2981-CF0C021AE411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50" name="Graphic 49" descr="Clock outline">
                  <a:extLst>
                    <a:ext uri="{FF2B5EF4-FFF2-40B4-BE49-F238E27FC236}">
                      <a16:creationId xmlns:a16="http://schemas.microsoft.com/office/drawing/2014/main" id="{2E783ED0-B43E-3FB8-866F-B114339887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F4EDAB6-3E4B-D902-1679-C8AF2353EE8B}"/>
                  </a:ext>
                </a:extLst>
              </p:cNvPr>
              <p:cNvGrpSpPr/>
              <p:nvPr/>
            </p:nvGrpSpPr>
            <p:grpSpPr>
              <a:xfrm>
                <a:off x="8133415" y="3925264"/>
                <a:ext cx="421143" cy="426711"/>
                <a:chOff x="2316499" y="5351576"/>
                <a:chExt cx="793738" cy="822160"/>
              </a:xfrm>
            </p:grpSpPr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B62F8FC5-02EF-E26E-60F3-0762DFA39C6C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53" name="Graphic 52" descr="Clock outline">
                  <a:extLst>
                    <a:ext uri="{FF2B5EF4-FFF2-40B4-BE49-F238E27FC236}">
                      <a16:creationId xmlns:a16="http://schemas.microsoft.com/office/drawing/2014/main" id="{881BE44A-C151-41B1-59C8-8944243453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F98D9632-9736-6692-CF91-2C5305B68DB9}"/>
                  </a:ext>
                </a:extLst>
              </p:cNvPr>
              <p:cNvGrpSpPr/>
              <p:nvPr/>
            </p:nvGrpSpPr>
            <p:grpSpPr>
              <a:xfrm>
                <a:off x="8133415" y="3476650"/>
                <a:ext cx="421143" cy="426711"/>
                <a:chOff x="2316499" y="5351576"/>
                <a:chExt cx="793738" cy="822160"/>
              </a:xfrm>
            </p:grpSpPr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F7D9E9C8-042F-DC75-7E82-8520C9F853AF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56" name="Graphic 55" descr="Clock outline">
                  <a:extLst>
                    <a:ext uri="{FF2B5EF4-FFF2-40B4-BE49-F238E27FC236}">
                      <a16:creationId xmlns:a16="http://schemas.microsoft.com/office/drawing/2014/main" id="{8B3C9AB6-18DD-06D0-7B60-CF7BB8D93E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393AD6AF-44A1-9C66-7F93-FA9F09402DB8}"/>
                </a:ext>
              </a:extLst>
            </p:cNvPr>
            <p:cNvGrpSpPr/>
            <p:nvPr/>
          </p:nvGrpSpPr>
          <p:grpSpPr>
            <a:xfrm>
              <a:off x="8676374" y="3476650"/>
              <a:ext cx="421143" cy="1323940"/>
              <a:chOff x="8133415" y="3476650"/>
              <a:chExt cx="421143" cy="1323940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096D4E72-EF3A-A2EE-1D41-71BA62DAA0A7}"/>
                  </a:ext>
                </a:extLst>
              </p:cNvPr>
              <p:cNvGrpSpPr/>
              <p:nvPr/>
            </p:nvGrpSpPr>
            <p:grpSpPr>
              <a:xfrm>
                <a:off x="8133415" y="4373879"/>
                <a:ext cx="421143" cy="426711"/>
                <a:chOff x="2316499" y="5351576"/>
                <a:chExt cx="793738" cy="822160"/>
              </a:xfrm>
            </p:grpSpPr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8E4D4804-3405-7FBE-2C0D-78232CDEF376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67" name="Graphic 66" descr="Clock outline">
                  <a:extLst>
                    <a:ext uri="{FF2B5EF4-FFF2-40B4-BE49-F238E27FC236}">
                      <a16:creationId xmlns:a16="http://schemas.microsoft.com/office/drawing/2014/main" id="{B14834FE-9947-9A7E-9AB1-B7F6170D29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C9549FA9-4AEE-4911-AF28-432C5D75D519}"/>
                  </a:ext>
                </a:extLst>
              </p:cNvPr>
              <p:cNvGrpSpPr/>
              <p:nvPr/>
            </p:nvGrpSpPr>
            <p:grpSpPr>
              <a:xfrm>
                <a:off x="8133415" y="3925264"/>
                <a:ext cx="421143" cy="426711"/>
                <a:chOff x="2316499" y="5351576"/>
                <a:chExt cx="793738" cy="822160"/>
              </a:xfrm>
            </p:grpSpPr>
            <p:sp>
              <p:nvSpPr>
                <p:cNvPr id="64" name="Rounded Rectangle 63">
                  <a:extLst>
                    <a:ext uri="{FF2B5EF4-FFF2-40B4-BE49-F238E27FC236}">
                      <a16:creationId xmlns:a16="http://schemas.microsoft.com/office/drawing/2014/main" id="{FEEF2711-F467-D972-1C72-1EB276D0A25A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65" name="Graphic 64" descr="Clock outline">
                  <a:extLst>
                    <a:ext uri="{FF2B5EF4-FFF2-40B4-BE49-F238E27FC236}">
                      <a16:creationId xmlns:a16="http://schemas.microsoft.com/office/drawing/2014/main" id="{0FA15B41-1895-DE32-A2CF-9BFEC0BE32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CA14796-275C-8337-6F11-16DD05B16387}"/>
                  </a:ext>
                </a:extLst>
              </p:cNvPr>
              <p:cNvGrpSpPr/>
              <p:nvPr/>
            </p:nvGrpSpPr>
            <p:grpSpPr>
              <a:xfrm>
                <a:off x="8133415" y="3476650"/>
                <a:ext cx="421143" cy="426711"/>
                <a:chOff x="2316499" y="5351576"/>
                <a:chExt cx="793738" cy="822160"/>
              </a:xfrm>
            </p:grpSpPr>
            <p:sp>
              <p:nvSpPr>
                <p:cNvPr id="62" name="Rounded Rectangle 61">
                  <a:extLst>
                    <a:ext uri="{FF2B5EF4-FFF2-40B4-BE49-F238E27FC236}">
                      <a16:creationId xmlns:a16="http://schemas.microsoft.com/office/drawing/2014/main" id="{19A02FAF-C4C1-18AC-B862-329A0B1680C7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/>
                      </a:solidFill>
                    </a:rPr>
                    <a:t>Σ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63" name="Graphic 62" descr="Clock outline">
                  <a:extLst>
                    <a:ext uri="{FF2B5EF4-FFF2-40B4-BE49-F238E27FC236}">
                      <a16:creationId xmlns:a16="http://schemas.microsoft.com/office/drawing/2014/main" id="{A27CC11D-C5D6-BD82-E991-E5310A3CEC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553ED3A-39DE-49A8-4CCF-48CD5F0010D2}"/>
                </a:ext>
              </a:extLst>
            </p:cNvPr>
            <p:cNvGrpSpPr/>
            <p:nvPr/>
          </p:nvGrpSpPr>
          <p:grpSpPr>
            <a:xfrm>
              <a:off x="9259810" y="3476650"/>
              <a:ext cx="421143" cy="1323940"/>
              <a:chOff x="8133415" y="3476650"/>
              <a:chExt cx="421143" cy="1323940"/>
            </a:xfrm>
          </p:grpSpPr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EF28116C-48C1-8A81-3E6B-2C98BBF7A74E}"/>
                  </a:ext>
                </a:extLst>
              </p:cNvPr>
              <p:cNvGrpSpPr/>
              <p:nvPr/>
            </p:nvGrpSpPr>
            <p:grpSpPr>
              <a:xfrm>
                <a:off x="8133415" y="4373879"/>
                <a:ext cx="421143" cy="426711"/>
                <a:chOff x="2316499" y="5351576"/>
                <a:chExt cx="793738" cy="822160"/>
              </a:xfrm>
            </p:grpSpPr>
            <p:sp>
              <p:nvSpPr>
                <p:cNvPr id="76" name="Rounded Rectangle 75">
                  <a:extLst>
                    <a:ext uri="{FF2B5EF4-FFF2-40B4-BE49-F238E27FC236}">
                      <a16:creationId xmlns:a16="http://schemas.microsoft.com/office/drawing/2014/main" id="{20587D66-A55F-63E4-9E13-F4C004C1D248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77" name="Graphic 76" descr="Clock outline">
                  <a:extLst>
                    <a:ext uri="{FF2B5EF4-FFF2-40B4-BE49-F238E27FC236}">
                      <a16:creationId xmlns:a16="http://schemas.microsoft.com/office/drawing/2014/main" id="{C4B7763B-01F8-E190-0ACD-50C73C4FEB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D74A95A-A8B6-6C31-1A46-96A54A6DD9BA}"/>
                  </a:ext>
                </a:extLst>
              </p:cNvPr>
              <p:cNvGrpSpPr/>
              <p:nvPr/>
            </p:nvGrpSpPr>
            <p:grpSpPr>
              <a:xfrm>
                <a:off x="8133415" y="3925264"/>
                <a:ext cx="421143" cy="426711"/>
                <a:chOff x="2316499" y="5351576"/>
                <a:chExt cx="793738" cy="822160"/>
              </a:xfrm>
            </p:grpSpPr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400B9490-99CD-EEA3-0D67-F9232C20F146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/>
                      </a:solidFill>
                    </a:rPr>
                    <a:t>Σ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75" name="Graphic 74" descr="Clock outline">
                  <a:extLst>
                    <a:ext uri="{FF2B5EF4-FFF2-40B4-BE49-F238E27FC236}">
                      <a16:creationId xmlns:a16="http://schemas.microsoft.com/office/drawing/2014/main" id="{3858BF3D-CF66-634F-7FF9-A7DC808A24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6D57B127-6E2A-C7D1-7803-4923E0DEA38C}"/>
                  </a:ext>
                </a:extLst>
              </p:cNvPr>
              <p:cNvGrpSpPr/>
              <p:nvPr/>
            </p:nvGrpSpPr>
            <p:grpSpPr>
              <a:xfrm>
                <a:off x="8133415" y="3476650"/>
                <a:ext cx="421143" cy="426711"/>
                <a:chOff x="2316499" y="5351576"/>
                <a:chExt cx="793738" cy="822160"/>
              </a:xfrm>
            </p:grpSpPr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CA2327FF-505B-D979-4273-27CA53C34CF3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73" name="Graphic 72" descr="Clock outline">
                  <a:extLst>
                    <a:ext uri="{FF2B5EF4-FFF2-40B4-BE49-F238E27FC236}">
                      <a16:creationId xmlns:a16="http://schemas.microsoft.com/office/drawing/2014/main" id="{8E951597-2E8D-F2B6-CDAB-792FECFFAB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B2F2A206-D2D7-A382-9635-CBA94A99C82C}"/>
                </a:ext>
              </a:extLst>
            </p:cNvPr>
            <p:cNvGrpSpPr/>
            <p:nvPr/>
          </p:nvGrpSpPr>
          <p:grpSpPr>
            <a:xfrm>
              <a:off x="9843409" y="3476650"/>
              <a:ext cx="421143" cy="1323940"/>
              <a:chOff x="8133415" y="3476650"/>
              <a:chExt cx="421143" cy="1323940"/>
            </a:xfrm>
          </p:grpSpPr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AC5EA6ED-660C-0B57-B177-AC19453EC7A5}"/>
                  </a:ext>
                </a:extLst>
              </p:cNvPr>
              <p:cNvGrpSpPr/>
              <p:nvPr/>
            </p:nvGrpSpPr>
            <p:grpSpPr>
              <a:xfrm>
                <a:off x="8133415" y="4373879"/>
                <a:ext cx="421143" cy="426711"/>
                <a:chOff x="2316499" y="5351576"/>
                <a:chExt cx="793738" cy="822160"/>
              </a:xfrm>
            </p:grpSpPr>
            <p:sp>
              <p:nvSpPr>
                <p:cNvPr id="86" name="Rounded Rectangle 85">
                  <a:extLst>
                    <a:ext uri="{FF2B5EF4-FFF2-40B4-BE49-F238E27FC236}">
                      <a16:creationId xmlns:a16="http://schemas.microsoft.com/office/drawing/2014/main" id="{8CD72EC0-5B6A-44C0-5481-FA257961EEC0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87" name="Graphic 86" descr="Clock outline">
                  <a:extLst>
                    <a:ext uri="{FF2B5EF4-FFF2-40B4-BE49-F238E27FC236}">
                      <a16:creationId xmlns:a16="http://schemas.microsoft.com/office/drawing/2014/main" id="{1073988D-0129-F156-8FA3-6C1E09727C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ED39770A-242C-2628-D8D2-DDAF7E9E8B13}"/>
                  </a:ext>
                </a:extLst>
              </p:cNvPr>
              <p:cNvGrpSpPr/>
              <p:nvPr/>
            </p:nvGrpSpPr>
            <p:grpSpPr>
              <a:xfrm>
                <a:off x="8133415" y="3925264"/>
                <a:ext cx="421143" cy="426711"/>
                <a:chOff x="2316499" y="5351576"/>
                <a:chExt cx="793738" cy="822160"/>
              </a:xfrm>
            </p:grpSpPr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7DD99A98-AC7A-D696-8FD3-BE27F227B1F6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85" name="Graphic 84" descr="Clock outline">
                  <a:extLst>
                    <a:ext uri="{FF2B5EF4-FFF2-40B4-BE49-F238E27FC236}">
                      <a16:creationId xmlns:a16="http://schemas.microsoft.com/office/drawing/2014/main" id="{716742C4-2D2A-8B35-FD74-CBA42128DC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6CAE1335-835D-BE02-B8E1-37802DC82BA6}"/>
                  </a:ext>
                </a:extLst>
              </p:cNvPr>
              <p:cNvGrpSpPr/>
              <p:nvPr/>
            </p:nvGrpSpPr>
            <p:grpSpPr>
              <a:xfrm>
                <a:off x="8133415" y="3476650"/>
                <a:ext cx="421143" cy="426711"/>
                <a:chOff x="2316499" y="5351576"/>
                <a:chExt cx="793738" cy="822160"/>
              </a:xfrm>
            </p:grpSpPr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3B4DE5DA-B74B-05AC-066A-EC38967F57B1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83" name="Graphic 82" descr="Clock outline">
                  <a:extLst>
                    <a:ext uri="{FF2B5EF4-FFF2-40B4-BE49-F238E27FC236}">
                      <a16:creationId xmlns:a16="http://schemas.microsoft.com/office/drawing/2014/main" id="{66DFBC17-CD34-9D4D-BDA1-815FEC54C5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CC1130A8-DA88-9CBA-2B0F-A0727F3616E8}"/>
                </a:ext>
              </a:extLst>
            </p:cNvPr>
            <p:cNvGrpSpPr/>
            <p:nvPr/>
          </p:nvGrpSpPr>
          <p:grpSpPr>
            <a:xfrm>
              <a:off x="10435670" y="3476650"/>
              <a:ext cx="421143" cy="1323940"/>
              <a:chOff x="8133415" y="3476650"/>
              <a:chExt cx="421143" cy="1323940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F224ABC-3EC1-4B6A-04FE-32E67AB35C94}"/>
                  </a:ext>
                </a:extLst>
              </p:cNvPr>
              <p:cNvGrpSpPr/>
              <p:nvPr/>
            </p:nvGrpSpPr>
            <p:grpSpPr>
              <a:xfrm>
                <a:off x="8133415" y="4373879"/>
                <a:ext cx="421143" cy="426711"/>
                <a:chOff x="2316499" y="5351576"/>
                <a:chExt cx="793738" cy="822160"/>
              </a:xfrm>
            </p:grpSpPr>
            <p:sp>
              <p:nvSpPr>
                <p:cNvPr id="96" name="Rounded Rectangle 95">
                  <a:extLst>
                    <a:ext uri="{FF2B5EF4-FFF2-40B4-BE49-F238E27FC236}">
                      <a16:creationId xmlns:a16="http://schemas.microsoft.com/office/drawing/2014/main" id="{BE7C622C-29A1-A413-B9CB-455E920CCC64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/>
                      </a:solidFill>
                    </a:rPr>
                    <a:t>Σ</a:t>
                  </a:r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97" name="Graphic 96" descr="Clock outline">
                  <a:extLst>
                    <a:ext uri="{FF2B5EF4-FFF2-40B4-BE49-F238E27FC236}">
                      <a16:creationId xmlns:a16="http://schemas.microsoft.com/office/drawing/2014/main" id="{C7206502-985C-88AB-43BC-F8665E429A6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0E82C19-A955-17FA-FD79-3B608AC177ED}"/>
                  </a:ext>
                </a:extLst>
              </p:cNvPr>
              <p:cNvGrpSpPr/>
              <p:nvPr/>
            </p:nvGrpSpPr>
            <p:grpSpPr>
              <a:xfrm>
                <a:off x="8133415" y="3925264"/>
                <a:ext cx="421143" cy="426711"/>
                <a:chOff x="2316499" y="5351576"/>
                <a:chExt cx="793738" cy="822160"/>
              </a:xfrm>
            </p:grpSpPr>
            <p:sp>
              <p:nvSpPr>
                <p:cNvPr id="94" name="Rounded Rectangle 93">
                  <a:extLst>
                    <a:ext uri="{FF2B5EF4-FFF2-40B4-BE49-F238E27FC236}">
                      <a16:creationId xmlns:a16="http://schemas.microsoft.com/office/drawing/2014/main" id="{012511EF-9E69-7F0D-77F7-621BE6F0B33A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95" name="Graphic 94" descr="Clock outline">
                  <a:extLst>
                    <a:ext uri="{FF2B5EF4-FFF2-40B4-BE49-F238E27FC236}">
                      <a16:creationId xmlns:a16="http://schemas.microsoft.com/office/drawing/2014/main" id="{E8DE3817-93D8-3BB4-25B8-946C1F9F61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1527956-7B1D-131D-3A2C-527FABA9D58E}"/>
                  </a:ext>
                </a:extLst>
              </p:cNvPr>
              <p:cNvGrpSpPr/>
              <p:nvPr/>
            </p:nvGrpSpPr>
            <p:grpSpPr>
              <a:xfrm>
                <a:off x="8133415" y="3476650"/>
                <a:ext cx="421143" cy="426711"/>
                <a:chOff x="2316499" y="5351576"/>
                <a:chExt cx="793738" cy="822160"/>
              </a:xfrm>
            </p:grpSpPr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E0488450-A8C1-3982-2CF9-6821C1CD3DFB}"/>
                    </a:ext>
                  </a:extLst>
                </p:cNvPr>
                <p:cNvSpPr/>
                <p:nvPr/>
              </p:nvSpPr>
              <p:spPr>
                <a:xfrm>
                  <a:off x="2316499" y="5512706"/>
                  <a:ext cx="496501" cy="66103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dirty="0" err="1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Σ</a:t>
                  </a:r>
                  <a:endParaRPr lang="en-US" sz="2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  <p:pic>
              <p:nvPicPr>
                <p:cNvPr id="93" name="Graphic 92" descr="Clock outline">
                  <a:extLst>
                    <a:ext uri="{FF2B5EF4-FFF2-40B4-BE49-F238E27FC236}">
                      <a16:creationId xmlns:a16="http://schemas.microsoft.com/office/drawing/2014/main" id="{CB086564-DEBE-811B-BB75-0F63AB7E1E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13735" y="5351576"/>
                  <a:ext cx="496502" cy="496507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A5BA2DF2-82E6-8FCE-2455-816929A4E022}"/>
              </a:ext>
            </a:extLst>
          </p:cNvPr>
          <p:cNvGrpSpPr/>
          <p:nvPr/>
        </p:nvGrpSpPr>
        <p:grpSpPr>
          <a:xfrm>
            <a:off x="8206777" y="3252964"/>
            <a:ext cx="3404444" cy="1443152"/>
            <a:chOff x="2448945" y="2593253"/>
            <a:chExt cx="3404444" cy="1443152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9AB7734-B112-C45B-134F-E772A09B1743}"/>
                </a:ext>
              </a:extLst>
            </p:cNvPr>
            <p:cNvSpPr txBox="1"/>
            <p:nvPr/>
          </p:nvSpPr>
          <p:spPr>
            <a:xfrm>
              <a:off x="2448945" y="2593253"/>
              <a:ext cx="830508" cy="1443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dirty="0"/>
                <a:t>h</a:t>
              </a:r>
              <a:r>
                <a:rPr lang="en-US" altLang="zh-CN" sz="2400" baseline="-25000" dirty="0"/>
                <a:t>1</a:t>
              </a:r>
              <a:r>
                <a:rPr lang="en-US" altLang="zh-CN" sz="2400" dirty="0"/>
                <a:t>(id)</a:t>
              </a:r>
              <a:br>
                <a:rPr lang="en-US" altLang="zh-CN" sz="2400" dirty="0"/>
              </a:br>
              <a:r>
                <a:rPr lang="en-US" altLang="zh-CN" sz="2400" dirty="0"/>
                <a:t>h</a:t>
              </a:r>
              <a:r>
                <a:rPr lang="en-US" altLang="zh-CN" sz="2400" baseline="-25000" dirty="0"/>
                <a:t>2</a:t>
              </a:r>
              <a:r>
                <a:rPr lang="en-US" altLang="zh-CN" sz="2400" dirty="0"/>
                <a:t>(id)</a:t>
              </a:r>
              <a:endParaRPr lang="en-US" sz="2400" dirty="0"/>
            </a:p>
            <a:p>
              <a:pPr>
                <a:lnSpc>
                  <a:spcPct val="120000"/>
                </a:lnSpc>
              </a:pPr>
              <a:r>
                <a:rPr lang="en-US" altLang="zh-CN" sz="2400" dirty="0"/>
                <a:t>h</a:t>
              </a:r>
              <a:r>
                <a:rPr lang="en-US" altLang="zh-CN" sz="2400" baseline="-25000" dirty="0"/>
                <a:t>3</a:t>
              </a:r>
              <a:r>
                <a:rPr lang="en-US" altLang="zh-CN" sz="2400" dirty="0"/>
                <a:t>(id)</a:t>
              </a:r>
              <a:endParaRPr lang="en-US" sz="2400" dirty="0"/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38E5B356-C9DB-9883-C7AB-50F9CBBDCD7E}"/>
                </a:ext>
              </a:extLst>
            </p:cNvPr>
            <p:cNvCxnSpPr>
              <a:cxnSpLocks/>
            </p:cNvCxnSpPr>
            <p:nvPr/>
          </p:nvCxnSpPr>
          <p:spPr>
            <a:xfrm>
              <a:off x="3226279" y="2878557"/>
              <a:ext cx="86781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BB12E597-9D3D-905C-9A05-D3DA40738460}"/>
                </a:ext>
              </a:extLst>
            </p:cNvPr>
            <p:cNvCxnSpPr>
              <a:cxnSpLocks/>
            </p:cNvCxnSpPr>
            <p:nvPr/>
          </p:nvCxnSpPr>
          <p:spPr>
            <a:xfrm>
              <a:off x="3226279" y="3336180"/>
              <a:ext cx="1451250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AD8C9EB0-F39E-55D4-4707-A6CDCD268C29}"/>
                </a:ext>
              </a:extLst>
            </p:cNvPr>
            <p:cNvCxnSpPr>
              <a:cxnSpLocks/>
            </p:cNvCxnSpPr>
            <p:nvPr/>
          </p:nvCxnSpPr>
          <p:spPr>
            <a:xfrm>
              <a:off x="3226278" y="3776858"/>
              <a:ext cx="262711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0FD1ABB3-E4A7-4902-DFA7-4BC3C8F3A355}"/>
              </a:ext>
            </a:extLst>
          </p:cNvPr>
          <p:cNvGrpSpPr/>
          <p:nvPr/>
        </p:nvGrpSpPr>
        <p:grpSpPr>
          <a:xfrm>
            <a:off x="7074018" y="3605208"/>
            <a:ext cx="1190665" cy="738664"/>
            <a:chOff x="1196116" y="2952193"/>
            <a:chExt cx="1190665" cy="738664"/>
          </a:xfrm>
        </p:grpSpPr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75B4EB9-102A-3E26-B202-8FF0DEF6D7A8}"/>
                </a:ext>
              </a:extLst>
            </p:cNvPr>
            <p:cNvSpPr txBox="1"/>
            <p:nvPr/>
          </p:nvSpPr>
          <p:spPr>
            <a:xfrm>
              <a:off x="1656668" y="2952193"/>
              <a:ext cx="730113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/>
                <a:t>T,</a:t>
              </a:r>
              <a:r>
                <a:rPr lang="zh-CN" altLang="en-US" sz="2400" dirty="0"/>
                <a:t> </a:t>
              </a:r>
              <a:r>
                <a:rPr lang="en-US" altLang="zh-CN" sz="2400" dirty="0" err="1"/>
                <a:t>uid</a:t>
              </a:r>
              <a:r>
                <a:rPr lang="en-US" altLang="zh-CN" sz="2400" dirty="0"/>
                <a:t>,</a:t>
              </a:r>
              <a:br>
                <a:rPr lang="en-US" altLang="zh-CN" sz="2400" dirty="0"/>
              </a:br>
              <a:r>
                <a:rPr lang="en-US" altLang="zh-CN" sz="2400" dirty="0"/>
                <a:t>size</a:t>
              </a:r>
              <a:endParaRPr lang="en-US" sz="2400" dirty="0"/>
            </a:p>
          </p:txBody>
        </p:sp>
        <p:sp>
          <p:nvSpPr>
            <p:cNvPr id="112" name="Snip Same Side Corner Rectangle 111">
              <a:extLst>
                <a:ext uri="{FF2B5EF4-FFF2-40B4-BE49-F238E27FC236}">
                  <a16:creationId xmlns:a16="http://schemas.microsoft.com/office/drawing/2014/main" id="{78216203-9BED-816B-3774-97896D42DB89}"/>
                </a:ext>
              </a:extLst>
            </p:cNvPr>
            <p:cNvSpPr/>
            <p:nvPr/>
          </p:nvSpPr>
          <p:spPr>
            <a:xfrm>
              <a:off x="1196116" y="3140847"/>
              <a:ext cx="432000" cy="390666"/>
            </a:xfrm>
            <a:prstGeom prst="snip2Same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2200" dirty="0"/>
                <a:t>Pkt</a:t>
              </a:r>
              <a:endParaRPr lang="en-US" sz="2200" dirty="0"/>
            </a:p>
          </p:txBody>
        </p: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DDFB746-7315-3AC1-E6C0-40A5115764E0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00" y="3339057"/>
              <a:ext cx="69527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55F7BA0-D05F-7E48-4CC4-FB9AAAF1AC6E}"/>
              </a:ext>
            </a:extLst>
          </p:cNvPr>
          <p:cNvGrpSpPr/>
          <p:nvPr/>
        </p:nvGrpSpPr>
        <p:grpSpPr>
          <a:xfrm>
            <a:off x="4906781" y="3046630"/>
            <a:ext cx="1615444" cy="611510"/>
            <a:chOff x="4807721" y="3046630"/>
            <a:chExt cx="1615444" cy="611510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E462D17-9DDD-84AC-3637-874756E27806}"/>
                </a:ext>
              </a:extLst>
            </p:cNvPr>
            <p:cNvSpPr txBox="1"/>
            <p:nvPr/>
          </p:nvSpPr>
          <p:spPr>
            <a:xfrm>
              <a:off x="4807721" y="3046630"/>
              <a:ext cx="64304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000" dirty="0"/>
                <a:t>min</a:t>
              </a:r>
              <a:endParaRPr lang="en-US" sz="2000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0F05FB0-EAF7-3FC0-9EDF-62C1D0B4C516}"/>
                </a:ext>
              </a:extLst>
            </p:cNvPr>
            <p:cNvGrpSpPr/>
            <p:nvPr/>
          </p:nvGrpSpPr>
          <p:grpSpPr>
            <a:xfrm>
              <a:off x="4859396" y="3046630"/>
              <a:ext cx="1563769" cy="611510"/>
              <a:chOff x="4617046" y="3046630"/>
              <a:chExt cx="1563769" cy="611510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EB821CE-6015-4644-7E0D-53F54098A6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7046" y="3348484"/>
                <a:ext cx="551808" cy="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3F89BFC5-5668-291B-ED34-8E9E3282F023}"/>
                  </a:ext>
                </a:extLst>
              </p:cNvPr>
              <p:cNvSpPr/>
              <p:nvPr/>
            </p:nvSpPr>
            <p:spPr>
              <a:xfrm>
                <a:off x="5174965" y="3046630"/>
                <a:ext cx="1005850" cy="611510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dirty="0"/>
                  <a:t>Estimate</a:t>
                </a:r>
              </a:p>
              <a:p>
                <a:pPr algn="ctr"/>
                <a:r>
                  <a:rPr lang="en-US" altLang="zh-CN" dirty="0"/>
                  <a:t>flow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size</a:t>
                </a:r>
                <a:endParaRPr lang="en-US" dirty="0"/>
              </a:p>
            </p:txBody>
          </p:sp>
        </p:grp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3EB85C09-AC37-32C3-0AC4-54D58AEB5F51}"/>
              </a:ext>
            </a:extLst>
          </p:cNvPr>
          <p:cNvGrpSpPr/>
          <p:nvPr/>
        </p:nvGrpSpPr>
        <p:grpSpPr>
          <a:xfrm>
            <a:off x="9680957" y="4621762"/>
            <a:ext cx="1800379" cy="1807926"/>
            <a:chOff x="9438097" y="4621762"/>
            <a:chExt cx="1800379" cy="1807926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3F188013-7C62-C49D-1FC7-7597A18DBF3B}"/>
                </a:ext>
              </a:extLst>
            </p:cNvPr>
            <p:cNvGrpSpPr/>
            <p:nvPr/>
          </p:nvGrpSpPr>
          <p:grpSpPr>
            <a:xfrm>
              <a:off x="9438097" y="4621762"/>
              <a:ext cx="1800379" cy="1807926"/>
              <a:chOff x="5448970" y="2787293"/>
              <a:chExt cx="1705821" cy="1010837"/>
            </a:xfrm>
          </p:grpSpPr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7E5C0938-1F00-2FA6-7CCD-8BE905F20D21}"/>
                  </a:ext>
                </a:extLst>
              </p:cNvPr>
              <p:cNvCxnSpPr>
                <a:cxnSpLocks/>
                <a:endCxn id="123" idx="0"/>
              </p:cNvCxnSpPr>
              <p:nvPr/>
            </p:nvCxnSpPr>
            <p:spPr>
              <a:xfrm>
                <a:off x="6301881" y="2787293"/>
                <a:ext cx="0" cy="270910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23" name="Rounded Rectangle 122">
                <a:extLst>
                  <a:ext uri="{FF2B5EF4-FFF2-40B4-BE49-F238E27FC236}">
                    <a16:creationId xmlns:a16="http://schemas.microsoft.com/office/drawing/2014/main" id="{09F56D4A-072D-614A-15E5-63F0A4CE9FF0}"/>
                  </a:ext>
                </a:extLst>
              </p:cNvPr>
              <p:cNvSpPr/>
              <p:nvPr/>
            </p:nvSpPr>
            <p:spPr>
              <a:xfrm>
                <a:off x="5448970" y="3058203"/>
                <a:ext cx="1705821" cy="739927"/>
              </a:xfrm>
              <a:prstGeom prst="round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altLang="zh-CN" sz="2400" dirty="0"/>
                  <a:t>Estimate</a:t>
                </a:r>
                <a:r>
                  <a:rPr lang="zh-CN" altLang="en-US" sz="2400" dirty="0"/>
                  <a:t> </a:t>
                </a:r>
                <a:br>
                  <a:rPr lang="en-US" altLang="zh-CN" sz="2400" dirty="0"/>
                </a:br>
                <a:r>
                  <a:rPr lang="en-US" altLang="zh-CN" sz="2400" dirty="0"/>
                  <a:t>per-user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sending</a:t>
                </a:r>
                <a:r>
                  <a:rPr lang="zh-CN" altLang="en-US" sz="2400" dirty="0"/>
                  <a:t> </a:t>
                </a:r>
                <a:r>
                  <a:rPr lang="en-US" altLang="zh-CN" sz="2400" dirty="0"/>
                  <a:t>rate</a:t>
                </a:r>
                <a:r>
                  <a:rPr lang="zh-CN" altLang="en-US" sz="2400" dirty="0"/>
                  <a:t> </a:t>
                </a:r>
                <a:endParaRPr lang="en-US" altLang="zh-CN" sz="2400" dirty="0"/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C0034C7-A744-E129-D567-A215A75E4129}"/>
                </a:ext>
              </a:extLst>
            </p:cNvPr>
            <p:cNvSpPr txBox="1"/>
            <p:nvPr/>
          </p:nvSpPr>
          <p:spPr>
            <a:xfrm>
              <a:off x="10338724" y="4679362"/>
              <a:ext cx="60339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dirty="0"/>
                <a:t>min</a:t>
              </a:r>
              <a:endParaRPr lang="en-US" sz="2400" dirty="0"/>
            </a:p>
          </p:txBody>
        </p:sp>
      </p:grpSp>
      <p:sp>
        <p:nvSpPr>
          <p:cNvPr id="135" name="Slide Number Placeholder 134">
            <a:extLst>
              <a:ext uri="{FF2B5EF4-FFF2-40B4-BE49-F238E27FC236}">
                <a16:creationId xmlns:a16="http://schemas.microsoft.com/office/drawing/2014/main" id="{AF72E651-9775-A4C3-4724-8DC2DA06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4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4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848AF30-76CC-A4B8-F93D-A0EBD48F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3988"/>
            <a:ext cx="12192000" cy="4001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1DE9B6-9C95-56B2-A3CB-24D736DBE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98"/>
            <a:ext cx="10515600" cy="1325563"/>
          </a:xfrm>
        </p:spPr>
        <p:txBody>
          <a:bodyPr/>
          <a:lstStyle/>
          <a:p>
            <a:r>
              <a:rPr lang="en-US" altLang="zh-CN" dirty="0"/>
              <a:t>AHAB:</a:t>
            </a:r>
            <a:r>
              <a:rPr lang="zh-CN" altLang="en-US" dirty="0"/>
              <a:t> </a:t>
            </a:r>
            <a:r>
              <a:rPr lang="en-US" altLang="zh-CN" dirty="0"/>
              <a:t>Hardware</a:t>
            </a:r>
            <a:r>
              <a:rPr lang="zh-CN" altLang="en-US" dirty="0"/>
              <a:t> </a:t>
            </a:r>
            <a:r>
              <a:rPr lang="en-US" altLang="zh-CN" dirty="0"/>
              <a:t>implementation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Tofino</a:t>
            </a:r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1C5AC85-379F-7977-C8DB-819BF37D8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73939"/>
            <a:ext cx="12192000" cy="311888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3FC893-1056-324B-E716-3188DAF172FC}"/>
              </a:ext>
            </a:extLst>
          </p:cNvPr>
          <p:cNvSpPr txBox="1">
            <a:spLocks/>
          </p:cNvSpPr>
          <p:nvPr/>
        </p:nvSpPr>
        <p:spPr>
          <a:xfrm>
            <a:off x="838199" y="1161011"/>
            <a:ext cx="10979989" cy="1660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First,</a:t>
            </a:r>
            <a:r>
              <a:rPr lang="zh-CN" altLang="en-US" dirty="0"/>
              <a:t> </a:t>
            </a:r>
            <a:r>
              <a:rPr lang="en-US" altLang="zh-CN" dirty="0"/>
              <a:t>look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slice</a:t>
            </a:r>
            <a:r>
              <a:rPr lang="zh-CN" altLang="en-US" dirty="0"/>
              <a:t> </a:t>
            </a:r>
            <a:r>
              <a:rPr lang="en-US" altLang="zh-CN" dirty="0"/>
              <a:t>id</a:t>
            </a:r>
            <a:r>
              <a:rPr lang="zh-CN" altLang="en-US" dirty="0"/>
              <a:t> </a:t>
            </a:r>
            <a:r>
              <a:rPr lang="en-US" altLang="zh-CN" i="1" dirty="0"/>
              <a:t>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per-user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limit</a:t>
            </a:r>
            <a:r>
              <a:rPr lang="zh-CN" altLang="en-US" dirty="0"/>
              <a:t> </a:t>
            </a:r>
            <a:r>
              <a:rPr lang="en-US" altLang="zh-CN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b="1" i="1" baseline="-250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</a:t>
            </a:r>
            <a:r>
              <a:rPr lang="zh-CN" altLang="en-US" dirty="0"/>
              <a:t> </a:t>
            </a:r>
            <a:r>
              <a:rPr lang="en-US" altLang="zh-CN" dirty="0"/>
              <a:t>;</a:t>
            </a:r>
            <a:br>
              <a:rPr lang="en-US" altLang="zh-CN" dirty="0"/>
            </a:br>
            <a:r>
              <a:rPr lang="en-US" altLang="zh-CN" dirty="0"/>
              <a:t>Also,</a:t>
            </a:r>
            <a:r>
              <a:rPr lang="zh-CN" altLang="en-US" dirty="0"/>
              <a:t> </a:t>
            </a:r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CMS-LPF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get</a:t>
            </a:r>
            <a:r>
              <a:rPr lang="zh-CN" altLang="en-US" dirty="0"/>
              <a:t> </a:t>
            </a:r>
            <a:r>
              <a:rPr lang="en-US" altLang="zh-CN" dirty="0"/>
              <a:t>estimated</a:t>
            </a:r>
            <a:r>
              <a:rPr lang="zh-CN" altLang="en-US" dirty="0"/>
              <a:t> </a:t>
            </a:r>
            <a:r>
              <a:rPr lang="en-US" altLang="zh-CN" dirty="0"/>
              <a:t>per-user</a:t>
            </a:r>
            <a:r>
              <a:rPr lang="zh-CN" altLang="en-US" dirty="0"/>
              <a:t> </a:t>
            </a:r>
            <a:r>
              <a:rPr lang="en-US" altLang="zh-CN" dirty="0"/>
              <a:t>sending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b="1" i="1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R</a:t>
            </a:r>
            <a:r>
              <a:rPr lang="zh-CN" altLang="en-US" b="1" i="1" baseline="-250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 </a:t>
            </a:r>
            <a:r>
              <a:rPr lang="en-US" altLang="zh-CN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Approximated</a:t>
            </a:r>
            <a:r>
              <a:rPr lang="zh-CN" altLang="en-US" dirty="0"/>
              <a:t> </a:t>
            </a:r>
            <a:r>
              <a:rPr lang="en-US" altLang="zh-CN" dirty="0"/>
              <a:t>probabilistic</a:t>
            </a:r>
            <a:r>
              <a:rPr lang="zh-CN" altLang="en-US" dirty="0"/>
              <a:t> </a:t>
            </a:r>
            <a:r>
              <a:rPr lang="en-US" altLang="zh-CN" dirty="0"/>
              <a:t>dropping</a:t>
            </a:r>
            <a:r>
              <a:rPr lang="zh-CN" altLang="en-US" dirty="0"/>
              <a:t> </a:t>
            </a:r>
            <a:r>
              <a:rPr lang="en-US" altLang="zh-CN" dirty="0"/>
              <a:t>(using</a:t>
            </a:r>
            <a:r>
              <a:rPr lang="zh-CN" altLang="en-US" dirty="0"/>
              <a:t> </a:t>
            </a:r>
            <a:r>
              <a:rPr lang="en-US" altLang="zh-CN" dirty="0"/>
              <a:t>match-action</a:t>
            </a:r>
            <a:r>
              <a:rPr lang="zh-CN" altLang="en-US" dirty="0"/>
              <a:t> </a:t>
            </a:r>
            <a:r>
              <a:rPr lang="en-US" altLang="zh-CN" dirty="0"/>
              <a:t>rules).</a:t>
            </a:r>
            <a:r>
              <a:rPr lang="zh-CN" altLang="en-US" dirty="0"/>
              <a:t> </a:t>
            </a:r>
            <a:endParaRPr lang="en-US" altLang="zh-CN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dirty="0"/>
              <a:t>Linear</a:t>
            </a:r>
            <a:r>
              <a:rPr lang="zh-CN" altLang="en-US" dirty="0"/>
              <a:t> </a:t>
            </a:r>
            <a:r>
              <a:rPr lang="en-US" altLang="zh-CN" dirty="0"/>
              <a:t>interpolation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rate</a:t>
            </a:r>
            <a:r>
              <a:rPr lang="zh-CN" altLang="en-US" dirty="0"/>
              <a:t> </a:t>
            </a:r>
            <a:r>
              <a:rPr lang="en-US" altLang="zh-CN" dirty="0"/>
              <a:t>limit</a:t>
            </a:r>
            <a:r>
              <a:rPr lang="zh-CN" altLang="en-US" dirty="0"/>
              <a:t> </a:t>
            </a:r>
            <a:r>
              <a:rPr lang="en-US" altLang="zh-CN" b="1" i="1" dirty="0" err="1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T</a:t>
            </a:r>
            <a:r>
              <a:rPr lang="en-US" altLang="zh-CN" b="1" i="1" baseline="-25000" dirty="0" err="1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new</a:t>
            </a:r>
            <a:r>
              <a:rPr lang="zh-CN" altLang="en-US" b="1" i="1" baseline="-25000" dirty="0">
                <a:solidFill>
                  <a:prstClr val="black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Arial" panose="020B0604020202020204" pitchFamily="34" charset="0"/>
              </a:rPr>
              <a:t> </a:t>
            </a:r>
            <a:r>
              <a:rPr lang="en-US" altLang="zh-CN" dirty="0"/>
              <a:t>;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messenger</a:t>
            </a:r>
            <a:r>
              <a:rPr lang="zh-CN" altLang="en-US" dirty="0"/>
              <a:t> </a:t>
            </a:r>
            <a:r>
              <a:rPr lang="en-US" altLang="zh-CN" dirty="0"/>
              <a:t>packets.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E1E49AD-520E-65E0-CFE7-4F74BF3C0EAF}"/>
              </a:ext>
            </a:extLst>
          </p:cNvPr>
          <p:cNvSpPr/>
          <p:nvPr/>
        </p:nvSpPr>
        <p:spPr>
          <a:xfrm>
            <a:off x="-17245905" y="3528911"/>
            <a:ext cx="37776429" cy="3360849"/>
          </a:xfrm>
          <a:custGeom>
            <a:avLst/>
            <a:gdLst>
              <a:gd name="connsiteX0" fmla="*/ 16298277 w 34342208"/>
              <a:gd name="connsiteY0" fmla="*/ 93448 h 3360849"/>
              <a:gd name="connsiteX1" fmla="*/ 15861849 w 34342208"/>
              <a:gd name="connsiteY1" fmla="*/ 529875 h 3360849"/>
              <a:gd name="connsiteX2" fmla="*/ 15861849 w 34342208"/>
              <a:gd name="connsiteY2" fmla="*/ 2830971 h 3360849"/>
              <a:gd name="connsiteX3" fmla="*/ 16298277 w 34342208"/>
              <a:gd name="connsiteY3" fmla="*/ 3267398 h 3360849"/>
              <a:gd name="connsiteX4" fmla="*/ 18043930 w 34342208"/>
              <a:gd name="connsiteY4" fmla="*/ 3267398 h 3360849"/>
              <a:gd name="connsiteX5" fmla="*/ 18480357 w 34342208"/>
              <a:gd name="connsiteY5" fmla="*/ 2830971 h 3360849"/>
              <a:gd name="connsiteX6" fmla="*/ 18480357 w 34342208"/>
              <a:gd name="connsiteY6" fmla="*/ 529875 h 3360849"/>
              <a:gd name="connsiteX7" fmla="*/ 18043930 w 34342208"/>
              <a:gd name="connsiteY7" fmla="*/ 93448 h 3360849"/>
              <a:gd name="connsiteX8" fmla="*/ 0 w 34342208"/>
              <a:gd name="connsiteY8" fmla="*/ 0 h 3360849"/>
              <a:gd name="connsiteX9" fmla="*/ 34342208 w 34342208"/>
              <a:gd name="connsiteY9" fmla="*/ 0 h 3360849"/>
              <a:gd name="connsiteX10" fmla="*/ 34342208 w 34342208"/>
              <a:gd name="connsiteY10" fmla="*/ 3360849 h 3360849"/>
              <a:gd name="connsiteX11" fmla="*/ 0 w 34342208"/>
              <a:gd name="connsiteY11" fmla="*/ 3360849 h 3360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42208" h="3360849">
                <a:moveTo>
                  <a:pt x="16298277" y="93448"/>
                </a:moveTo>
                <a:cubicBezTo>
                  <a:pt x="16057245" y="93448"/>
                  <a:pt x="15861849" y="288843"/>
                  <a:pt x="15861849" y="529875"/>
                </a:cubicBezTo>
                <a:lnTo>
                  <a:pt x="15861849" y="2830971"/>
                </a:lnTo>
                <a:cubicBezTo>
                  <a:pt x="15861849" y="3072003"/>
                  <a:pt x="16057245" y="3267398"/>
                  <a:pt x="16298277" y="3267398"/>
                </a:cubicBezTo>
                <a:lnTo>
                  <a:pt x="18043930" y="3267398"/>
                </a:lnTo>
                <a:cubicBezTo>
                  <a:pt x="18284962" y="3267398"/>
                  <a:pt x="18480357" y="3072003"/>
                  <a:pt x="18480357" y="2830971"/>
                </a:cubicBezTo>
                <a:lnTo>
                  <a:pt x="18480357" y="529875"/>
                </a:lnTo>
                <a:cubicBezTo>
                  <a:pt x="18480357" y="288843"/>
                  <a:pt x="18284962" y="93448"/>
                  <a:pt x="18043930" y="93448"/>
                </a:cubicBezTo>
                <a:close/>
                <a:moveTo>
                  <a:pt x="0" y="0"/>
                </a:moveTo>
                <a:lnTo>
                  <a:pt x="34342208" y="0"/>
                </a:lnTo>
                <a:lnTo>
                  <a:pt x="34342208" y="3360849"/>
                </a:lnTo>
                <a:lnTo>
                  <a:pt x="0" y="3360849"/>
                </a:lnTo>
                <a:close/>
              </a:path>
            </a:pathLst>
          </a:cu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435E04B5-2339-88AD-E350-FE4FA45F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8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27291 -7.40741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291 -7.40741E-7 L 0.71015 -7.40741E-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19" grpId="3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C785F-AAC5-F359-9CA9-97BB94CA0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35726-19A6-6595-59A9-5197228DF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US" altLang="zh-CN" sz="3200" dirty="0"/>
              <a:t>1.</a:t>
            </a:r>
            <a:r>
              <a:rPr lang="zh-CN" altLang="en-US" sz="3200" dirty="0"/>
              <a:t> </a:t>
            </a:r>
            <a:r>
              <a:rPr lang="en-US" altLang="zh-CN" sz="3200" dirty="0"/>
              <a:t>How</a:t>
            </a:r>
            <a:r>
              <a:rPr lang="zh-CN" altLang="en-US" sz="3200" dirty="0"/>
              <a:t> </a:t>
            </a:r>
            <a:r>
              <a:rPr lang="en-US" altLang="zh-CN" sz="3200" dirty="0"/>
              <a:t>fast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AHAB</a:t>
            </a:r>
            <a:r>
              <a:rPr lang="zh-CN" altLang="en-US" sz="3200" dirty="0"/>
              <a:t> </a:t>
            </a:r>
            <a:r>
              <a:rPr lang="en-US" altLang="zh-CN" sz="3200" dirty="0"/>
              <a:t>converge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the</a:t>
            </a:r>
            <a:r>
              <a:rPr lang="zh-CN" altLang="en-US" sz="3200" dirty="0"/>
              <a:t> </a:t>
            </a:r>
            <a:r>
              <a:rPr lang="en-US" altLang="zh-CN" sz="3200" dirty="0"/>
              <a:t>right</a:t>
            </a:r>
            <a:r>
              <a:rPr lang="zh-CN" altLang="en-US" sz="3200" dirty="0"/>
              <a:t> </a:t>
            </a:r>
            <a:r>
              <a:rPr lang="en-US" altLang="zh-CN" sz="3200" dirty="0"/>
              <a:t>limit?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✓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3.1ms,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13x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faster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than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state-of-the-art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altLang="zh-CN" sz="3200" dirty="0"/>
              <a:t>2.</a:t>
            </a:r>
            <a:r>
              <a:rPr lang="zh-CN" altLang="en-US" sz="3200" dirty="0"/>
              <a:t> </a:t>
            </a:r>
            <a:r>
              <a:rPr lang="en-US" altLang="zh-CN" sz="3200" dirty="0"/>
              <a:t>How</a:t>
            </a:r>
            <a:r>
              <a:rPr lang="zh-CN" altLang="en-US" sz="3200" dirty="0"/>
              <a:t> </a:t>
            </a:r>
            <a:r>
              <a:rPr lang="en-US" altLang="zh-CN" sz="3200" dirty="0"/>
              <a:t>fair</a:t>
            </a:r>
            <a:r>
              <a:rPr lang="zh-CN" altLang="en-US" sz="3200" dirty="0"/>
              <a:t> </a:t>
            </a:r>
            <a:r>
              <a:rPr lang="en-US" altLang="zh-CN" sz="3200" dirty="0"/>
              <a:t>(accurate)?</a:t>
            </a:r>
          </a:p>
          <a:p>
            <a:pPr marL="0" indent="0">
              <a:lnSpc>
                <a:spcPct val="114000"/>
              </a:lnSpc>
              <a:spcAft>
                <a:spcPts val="1000"/>
              </a:spcAft>
              <a:buNone/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✓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Throughput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within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4%-6%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ideal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fair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rate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altLang="zh-CN" sz="3200" dirty="0"/>
              <a:t>3.</a:t>
            </a:r>
            <a:r>
              <a:rPr lang="zh-CN" altLang="en-US" sz="3200" dirty="0"/>
              <a:t> </a:t>
            </a:r>
            <a:r>
              <a:rPr lang="en-US" altLang="zh-CN" sz="3200" dirty="0"/>
              <a:t>Can</a:t>
            </a:r>
            <a:r>
              <a:rPr lang="zh-CN" altLang="en-US" sz="3200" dirty="0"/>
              <a:t> </a:t>
            </a:r>
            <a:r>
              <a:rPr lang="en-US" altLang="zh-CN" sz="3200" dirty="0"/>
              <a:t>AHAB</a:t>
            </a:r>
            <a:r>
              <a:rPr lang="zh-CN" altLang="en-US" sz="3200" dirty="0"/>
              <a:t> </a:t>
            </a:r>
            <a:r>
              <a:rPr lang="en-US" altLang="zh-CN" sz="3200" dirty="0"/>
              <a:t>scale?</a:t>
            </a:r>
          </a:p>
          <a:p>
            <a:pPr marL="0" indent="0">
              <a:lnSpc>
                <a:spcPct val="114000"/>
              </a:lnSpc>
              <a:buNone/>
            </a:pP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✓</a:t>
            </a:r>
            <a:r>
              <a:rPr lang="zh-CN" altLang="en-US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Millions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3200" b="1" dirty="0">
                <a:solidFill>
                  <a:schemeClr val="accent6">
                    <a:lumMod val="75000"/>
                  </a:schemeClr>
                </a:solidFill>
              </a:rPr>
              <a:t>users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91AAEC-416D-AEBB-1ADF-C54E1DE92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24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F265C-5C55-CF30-840B-A6E6E7944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Evaluation: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fairness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F56D7-881A-FF87-23E9-77F9BAACE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43791"/>
            <a:ext cx="10886440" cy="1791615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Setup:</a:t>
            </a:r>
            <a:r>
              <a:rPr lang="zh-CN" altLang="en-US" sz="3200" dirty="0"/>
              <a:t> </a:t>
            </a:r>
            <a:r>
              <a:rPr lang="en-US" altLang="zh-CN" sz="3200" dirty="0"/>
              <a:t>1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4</a:t>
            </a:r>
            <a:r>
              <a:rPr lang="zh-CN" altLang="en-US" sz="3200" dirty="0"/>
              <a:t> </a:t>
            </a:r>
            <a:r>
              <a:rPr lang="en-US" altLang="zh-CN" sz="3200" dirty="0"/>
              <a:t>flows</a:t>
            </a:r>
            <a:r>
              <a:rPr lang="zh-CN" altLang="en-US" sz="3200" dirty="0"/>
              <a:t> </a:t>
            </a:r>
            <a:r>
              <a:rPr lang="en-US" altLang="zh-CN" sz="3200" dirty="0"/>
              <a:t>sharing</a:t>
            </a:r>
            <a:r>
              <a:rPr lang="zh-CN" altLang="en-US" sz="3200" dirty="0"/>
              <a:t> </a:t>
            </a:r>
            <a:r>
              <a:rPr lang="en-US" altLang="zh-CN" sz="3200" dirty="0"/>
              <a:t>a</a:t>
            </a:r>
            <a:r>
              <a:rPr lang="zh-CN" altLang="en-US" sz="3200" dirty="0"/>
              <a:t> </a:t>
            </a:r>
            <a:r>
              <a:rPr lang="en-US" altLang="zh-CN" sz="3200" dirty="0"/>
              <a:t>slice</a:t>
            </a:r>
            <a:r>
              <a:rPr lang="zh-CN" altLang="en-US" sz="3200" dirty="0"/>
              <a:t> </a:t>
            </a:r>
            <a:r>
              <a:rPr lang="en-US" altLang="zh-CN" sz="3200" dirty="0"/>
              <a:t>(fixed</a:t>
            </a:r>
            <a:r>
              <a:rPr lang="zh-CN" altLang="en-US" sz="3200" dirty="0"/>
              <a:t> </a:t>
            </a:r>
            <a:r>
              <a:rPr lang="en-US" altLang="zh-CN" sz="3200" dirty="0"/>
              <a:t>100Mbps</a:t>
            </a:r>
            <a:r>
              <a:rPr lang="zh-CN" altLang="en-US" sz="3200" dirty="0"/>
              <a:t> </a:t>
            </a:r>
            <a:r>
              <a:rPr lang="en-US" altLang="zh-CN" sz="3200" dirty="0"/>
              <a:t>capacity)</a:t>
            </a:r>
          </a:p>
          <a:p>
            <a:r>
              <a:rPr lang="en-US" altLang="zh-CN" sz="3200" dirty="0"/>
              <a:t>Compare</a:t>
            </a:r>
            <a:r>
              <a:rPr lang="zh-CN" altLang="en-US" sz="3200" dirty="0"/>
              <a:t> </a:t>
            </a:r>
            <a:r>
              <a:rPr lang="en-US" altLang="zh-CN" sz="3200" dirty="0"/>
              <a:t>AHAB</a:t>
            </a:r>
            <a:r>
              <a:rPr lang="zh-CN" altLang="en-US" sz="3200" dirty="0"/>
              <a:t>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prior</a:t>
            </a:r>
            <a:r>
              <a:rPr lang="zh-CN" altLang="en-US" sz="3200" dirty="0"/>
              <a:t> </a:t>
            </a:r>
            <a:r>
              <a:rPr lang="en-US" altLang="zh-CN" sz="3200" dirty="0"/>
              <a:t>state-of-the-art,</a:t>
            </a:r>
            <a:r>
              <a:rPr lang="zh-CN" altLang="en-US" sz="3200" dirty="0"/>
              <a:t> </a:t>
            </a:r>
            <a:r>
              <a:rPr lang="en-US" altLang="zh-CN" sz="3200" dirty="0"/>
              <a:t>HCSFQ</a:t>
            </a:r>
            <a:endParaRPr lang="en-US" sz="3200" dirty="0"/>
          </a:p>
        </p:txBody>
      </p:sp>
      <p:pic>
        <p:nvPicPr>
          <p:cNvPr id="30" name="Picture 29" descr="A picture containing chart&#10;&#10;Description automatically generated">
            <a:extLst>
              <a:ext uri="{FF2B5EF4-FFF2-40B4-BE49-F238E27FC236}">
                <a16:creationId xmlns:a16="http://schemas.microsoft.com/office/drawing/2014/main" id="{72E95529-8547-3F87-8ADD-059290140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708"/>
            <a:ext cx="12192000" cy="2528584"/>
          </a:xfrm>
          <a:prstGeom prst="rect">
            <a:avLst/>
          </a:prstGeom>
        </p:spPr>
      </p:pic>
      <p:pic>
        <p:nvPicPr>
          <p:cNvPr id="31" name="Picture 30" descr="Chart&#10;&#10;Description automatically generated with medium confidence">
            <a:extLst>
              <a:ext uri="{FF2B5EF4-FFF2-40B4-BE49-F238E27FC236}">
                <a16:creationId xmlns:a16="http://schemas.microsoft.com/office/drawing/2014/main" id="{EB9E3578-F507-CB60-16E5-45288EEF1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177" y="2708568"/>
            <a:ext cx="466336" cy="1424046"/>
          </a:xfrm>
          <a:prstGeom prst="rect">
            <a:avLst/>
          </a:prstGeom>
        </p:spPr>
      </p:pic>
      <p:pic>
        <p:nvPicPr>
          <p:cNvPr id="32" name="Picture 31" descr="A picture containing text, antenna, screenshot, device&#10;&#10;Description automatically generated">
            <a:extLst>
              <a:ext uri="{FF2B5EF4-FFF2-40B4-BE49-F238E27FC236}">
                <a16:creationId xmlns:a16="http://schemas.microsoft.com/office/drawing/2014/main" id="{0BE2C212-AAA1-8B87-6797-65466F750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4595" y="2691759"/>
            <a:ext cx="466336" cy="1425772"/>
          </a:xfrm>
          <a:prstGeom prst="rect">
            <a:avLst/>
          </a:prstGeom>
        </p:spPr>
      </p:pic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CDAFE89-98A9-AB9E-8B26-0595B95FAB22}"/>
              </a:ext>
            </a:extLst>
          </p:cNvPr>
          <p:cNvSpPr/>
          <p:nvPr/>
        </p:nvSpPr>
        <p:spPr>
          <a:xfrm>
            <a:off x="4248170" y="2419824"/>
            <a:ext cx="1036350" cy="2001533"/>
          </a:xfrm>
          <a:prstGeom prst="roundRect">
            <a:avLst/>
          </a:prstGeom>
          <a:noFill/>
          <a:ln w="635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4206A79-DC17-9825-3471-13AB7F295C63}"/>
              </a:ext>
            </a:extLst>
          </p:cNvPr>
          <p:cNvSpPr/>
          <p:nvPr/>
        </p:nvSpPr>
        <p:spPr>
          <a:xfrm>
            <a:off x="10399588" y="2428233"/>
            <a:ext cx="1036350" cy="2001533"/>
          </a:xfrm>
          <a:prstGeom prst="roundRect">
            <a:avLst/>
          </a:prstGeom>
          <a:noFill/>
          <a:ln w="635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476F90E-1473-DAE9-6ADD-F9343265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 animBg="1"/>
      <p:bldP spid="3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69EBE-9C53-D463-1019-F04112A5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Evaluation: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r>
              <a:rPr lang="zh-CN" altLang="en-US" dirty="0"/>
              <a:t> </a:t>
            </a:r>
            <a:r>
              <a:rPr lang="en-US" altLang="zh-CN" dirty="0"/>
              <a:t>convergence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fairness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E2C07-12F3-ADC7-2A06-10B7ACCDA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2197438"/>
            <a:ext cx="4880429" cy="132556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AHAB’s</a:t>
            </a:r>
            <a:r>
              <a:rPr lang="zh-CN" altLang="en-US" sz="3200" dirty="0"/>
              <a:t> </a:t>
            </a:r>
            <a:r>
              <a:rPr lang="en-US" altLang="zh-CN" sz="3200" dirty="0"/>
              <a:t>iterative</a:t>
            </a:r>
            <a:r>
              <a:rPr lang="zh-CN" altLang="en-US" sz="3200" dirty="0"/>
              <a:t> </a:t>
            </a:r>
            <a:r>
              <a:rPr lang="en-US" altLang="zh-CN" sz="3200" dirty="0"/>
              <a:t>update</a:t>
            </a:r>
            <a:r>
              <a:rPr lang="zh-CN" altLang="en-US" sz="3200" dirty="0"/>
              <a:t> </a:t>
            </a:r>
            <a:r>
              <a:rPr lang="en-US" altLang="zh-CN" sz="3200" dirty="0"/>
              <a:t>converges</a:t>
            </a:r>
            <a:r>
              <a:rPr lang="zh-CN" altLang="en-US" sz="3200" dirty="0"/>
              <a:t> </a:t>
            </a:r>
            <a:r>
              <a:rPr lang="en-US" altLang="zh-CN" sz="3200" dirty="0"/>
              <a:t>in</a:t>
            </a:r>
            <a:r>
              <a:rPr lang="zh-CN" altLang="en-US" sz="3200" dirty="0"/>
              <a:t> </a:t>
            </a:r>
            <a:r>
              <a:rPr lang="en-US" altLang="zh-CN" sz="3200" b="1" dirty="0"/>
              <a:t>3.1ms</a:t>
            </a:r>
            <a:endParaRPr lang="en-US" sz="3200" b="1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D6774C-BB4E-B9E3-D40D-95D3D12889EA}"/>
              </a:ext>
            </a:extLst>
          </p:cNvPr>
          <p:cNvSpPr txBox="1">
            <a:spLocks/>
          </p:cNvSpPr>
          <p:nvPr/>
        </p:nvSpPr>
        <p:spPr>
          <a:xfrm>
            <a:off x="576942" y="4457315"/>
            <a:ext cx="4880429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/>
              <a:t>Instead,</a:t>
            </a:r>
            <a:r>
              <a:rPr lang="zh-CN" altLang="en-US" sz="3200" dirty="0"/>
              <a:t> </a:t>
            </a:r>
            <a:r>
              <a:rPr lang="en-US" altLang="zh-CN" sz="3200" dirty="0"/>
              <a:t>HCSFQ</a:t>
            </a:r>
            <a:r>
              <a:rPr lang="zh-CN" altLang="en-US" sz="3200" dirty="0"/>
              <a:t> </a:t>
            </a:r>
            <a:r>
              <a:rPr lang="en-US" altLang="zh-CN" sz="3200" dirty="0"/>
              <a:t>needs</a:t>
            </a:r>
            <a:r>
              <a:rPr lang="zh-CN" altLang="en-US" sz="3200" dirty="0"/>
              <a:t> </a:t>
            </a:r>
            <a:r>
              <a:rPr lang="en-US" altLang="zh-CN" sz="3200" dirty="0"/>
              <a:t>42ms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converge</a:t>
            </a:r>
            <a:r>
              <a:rPr lang="zh-CN" altLang="en-US" sz="3200" b="1" dirty="0"/>
              <a:t> </a:t>
            </a:r>
            <a:r>
              <a:rPr lang="en-US" altLang="zh-CN" sz="3200" b="1" dirty="0"/>
              <a:t>(13x)</a:t>
            </a:r>
            <a:endParaRPr lang="en-US" sz="32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38D1D2-D2D9-4934-37FF-3463A86430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70" r="50047"/>
          <a:stretch/>
        </p:blipFill>
        <p:spPr>
          <a:xfrm>
            <a:off x="5119982" y="1721538"/>
            <a:ext cx="6090250" cy="2265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D68753-5ECD-F67C-A676-A64609C72950}"/>
              </a:ext>
            </a:extLst>
          </p:cNvPr>
          <p:cNvSpPr/>
          <p:nvPr/>
        </p:nvSpPr>
        <p:spPr>
          <a:xfrm>
            <a:off x="5805714" y="1714739"/>
            <a:ext cx="5809343" cy="267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BDE318-31AD-3D41-A40B-A44955F85D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118" t="51970"/>
          <a:stretch/>
        </p:blipFill>
        <p:spPr>
          <a:xfrm>
            <a:off x="5119982" y="3987244"/>
            <a:ext cx="6081622" cy="22657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5C9D43-6845-15E0-63EE-D0C093938F0B}"/>
              </a:ext>
            </a:extLst>
          </p:cNvPr>
          <p:cNvSpPr/>
          <p:nvPr/>
        </p:nvSpPr>
        <p:spPr>
          <a:xfrm>
            <a:off x="5805713" y="3980445"/>
            <a:ext cx="5809343" cy="267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B52837B-A659-A478-AEBE-E02E2B77B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713" y="1982570"/>
            <a:ext cx="5257142" cy="1485510"/>
          </a:xfrm>
          <a:prstGeom prst="rect">
            <a:avLst/>
          </a:prstGeom>
        </p:spPr>
      </p:pic>
      <p:pic>
        <p:nvPicPr>
          <p:cNvPr id="26" name="Picture 25" descr="A picture containing text, antenna, screenshot, device&#10;&#10;Description automatically generated">
            <a:extLst>
              <a:ext uri="{FF2B5EF4-FFF2-40B4-BE49-F238E27FC236}">
                <a16:creationId xmlns:a16="http://schemas.microsoft.com/office/drawing/2014/main" id="{37FC36AE-56D6-0E72-77DE-D27EFF4B5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277" y="4252729"/>
            <a:ext cx="5257142" cy="1487310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71553E8-A059-F1D3-F23C-93C1D97D4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77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C9CEF6B-5365-5699-66BA-F7D22A905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754809" y="1704251"/>
            <a:ext cx="11575317" cy="66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9A8C817-C7FF-BFEB-F2CE-517D724E7F6C}"/>
              </a:ext>
            </a:extLst>
          </p:cNvPr>
          <p:cNvGrpSpPr/>
          <p:nvPr/>
        </p:nvGrpSpPr>
        <p:grpSpPr>
          <a:xfrm>
            <a:off x="2344130" y="3663273"/>
            <a:ext cx="1514636" cy="620957"/>
            <a:chOff x="2344130" y="2686331"/>
            <a:chExt cx="1514636" cy="620957"/>
          </a:xfrm>
        </p:grpSpPr>
        <p:sp>
          <p:nvSpPr>
            <p:cNvPr id="22" name="Bevel 21">
              <a:extLst>
                <a:ext uri="{FF2B5EF4-FFF2-40B4-BE49-F238E27FC236}">
                  <a16:creationId xmlns:a16="http://schemas.microsoft.com/office/drawing/2014/main" id="{BD2EA813-B014-E8A5-11A6-C8467CF4EAFC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26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9F959FA8-2512-A884-1427-A338B182C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0578D8-4D23-7C4D-2CD7-757863F1C1FE}"/>
              </a:ext>
            </a:extLst>
          </p:cNvPr>
          <p:cNvGrpSpPr/>
          <p:nvPr/>
        </p:nvGrpSpPr>
        <p:grpSpPr>
          <a:xfrm>
            <a:off x="2344130" y="4942353"/>
            <a:ext cx="1514636" cy="620957"/>
            <a:chOff x="2344130" y="2686331"/>
            <a:chExt cx="1514636" cy="620957"/>
          </a:xfrm>
        </p:grpSpPr>
        <p:sp>
          <p:nvSpPr>
            <p:cNvPr id="29" name="Bevel 28">
              <a:extLst>
                <a:ext uri="{FF2B5EF4-FFF2-40B4-BE49-F238E27FC236}">
                  <a16:creationId xmlns:a16="http://schemas.microsoft.com/office/drawing/2014/main" id="{D0F06C28-05D3-C7DC-B7CF-56969CE70C8B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30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7969A427-5611-0050-D093-7C900E96C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DE8FE9-68A8-6A11-50E7-EEF86CD1A263}"/>
              </a:ext>
            </a:extLst>
          </p:cNvPr>
          <p:cNvGrpSpPr/>
          <p:nvPr/>
        </p:nvGrpSpPr>
        <p:grpSpPr>
          <a:xfrm>
            <a:off x="8465397" y="3675831"/>
            <a:ext cx="1514636" cy="620957"/>
            <a:chOff x="2344130" y="2686331"/>
            <a:chExt cx="1514636" cy="620957"/>
          </a:xfrm>
        </p:grpSpPr>
        <p:sp>
          <p:nvSpPr>
            <p:cNvPr id="32" name="Bevel 31">
              <a:extLst>
                <a:ext uri="{FF2B5EF4-FFF2-40B4-BE49-F238E27FC236}">
                  <a16:creationId xmlns:a16="http://schemas.microsoft.com/office/drawing/2014/main" id="{0BEFB874-C731-69DF-635D-E2EE3E052B30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33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FD9F269A-4D3F-D63F-82F0-DA6B98EF9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F4450F-62EB-850D-5F35-C098556F4507}"/>
              </a:ext>
            </a:extLst>
          </p:cNvPr>
          <p:cNvGrpSpPr/>
          <p:nvPr/>
        </p:nvGrpSpPr>
        <p:grpSpPr>
          <a:xfrm>
            <a:off x="8465397" y="4954911"/>
            <a:ext cx="1514636" cy="620957"/>
            <a:chOff x="2344130" y="2686331"/>
            <a:chExt cx="1514636" cy="620957"/>
          </a:xfrm>
        </p:grpSpPr>
        <p:sp>
          <p:nvSpPr>
            <p:cNvPr id="35" name="Bevel 34">
              <a:extLst>
                <a:ext uri="{FF2B5EF4-FFF2-40B4-BE49-F238E27FC236}">
                  <a16:creationId xmlns:a16="http://schemas.microsoft.com/office/drawing/2014/main" id="{F1A8982D-6A8E-08A1-AFCD-2217BAAF581B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altLang="zh-CN" sz="2400" dirty="0">
                <a:solidFill>
                  <a:schemeClr val="tx1"/>
                </a:solidFill>
              </a:endParaRPr>
            </a:p>
          </p:txBody>
        </p:sp>
        <p:pic>
          <p:nvPicPr>
            <p:cNvPr id="36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B9BD3270-8235-5415-76A9-E1E3884C1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C13099-5213-9BF9-FC9B-CBCD9B02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high-speed</a:t>
            </a:r>
            <a:r>
              <a:rPr lang="zh-CN" altLang="en-US" dirty="0"/>
              <a:t> </a:t>
            </a:r>
            <a:r>
              <a:rPr lang="en-US" altLang="zh-CN" dirty="0"/>
              <a:t>switch…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3100-706D-85F4-D1E8-AB4D14AD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7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61CE49F-94A2-0067-AF04-1EC4601D4A11}"/>
              </a:ext>
            </a:extLst>
          </p:cNvPr>
          <p:cNvSpPr/>
          <p:nvPr/>
        </p:nvSpPr>
        <p:spPr>
          <a:xfrm>
            <a:off x="1053534" y="3469949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AC41E64-C66E-91CD-772D-F00D7B908302}"/>
              </a:ext>
            </a:extLst>
          </p:cNvPr>
          <p:cNvSpPr/>
          <p:nvPr/>
        </p:nvSpPr>
        <p:spPr>
          <a:xfrm>
            <a:off x="1053534" y="4762550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1EE85A-24CA-2433-19C8-2035AF0CA817}"/>
              </a:ext>
            </a:extLst>
          </p:cNvPr>
          <p:cNvSpPr/>
          <p:nvPr/>
        </p:nvSpPr>
        <p:spPr>
          <a:xfrm>
            <a:off x="10037838" y="3469949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624DB5C-B32F-25B9-A511-6D56B08C6F33}"/>
              </a:ext>
            </a:extLst>
          </p:cNvPr>
          <p:cNvSpPr/>
          <p:nvPr/>
        </p:nvSpPr>
        <p:spPr>
          <a:xfrm>
            <a:off x="10037838" y="4762550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0368A-5AA0-255F-3829-94B4678A2069}"/>
              </a:ext>
            </a:extLst>
          </p:cNvPr>
          <p:cNvSpPr/>
          <p:nvPr/>
        </p:nvSpPr>
        <p:spPr>
          <a:xfrm>
            <a:off x="5519563" y="3609224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BA45B1-E91D-85AC-D066-EC9A2EA5CA1D}"/>
              </a:ext>
            </a:extLst>
          </p:cNvPr>
          <p:cNvGrpSpPr/>
          <p:nvPr/>
        </p:nvGrpSpPr>
        <p:grpSpPr>
          <a:xfrm>
            <a:off x="3962725" y="3320972"/>
            <a:ext cx="1442445" cy="2589525"/>
            <a:chOff x="3492709" y="1810610"/>
            <a:chExt cx="1843790" cy="3446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AA857BF-366A-0FF8-1ED8-60CB7A2B7386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2B8FC764-6814-59B1-6147-6302F901778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C6021464-5DD8-FBC4-9393-C38D874A7E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56004-F042-7924-6954-3CC563E446EF}"/>
              </a:ext>
            </a:extLst>
          </p:cNvPr>
          <p:cNvSpPr/>
          <p:nvPr/>
        </p:nvSpPr>
        <p:spPr>
          <a:xfrm>
            <a:off x="5519563" y="4908058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9423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43E7D-8003-E068-9E0D-D2A821FC4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Evaluation:</a:t>
            </a:r>
            <a:r>
              <a:rPr lang="zh-CN" altLang="en-US" dirty="0"/>
              <a:t> </a:t>
            </a:r>
            <a:r>
              <a:rPr lang="en-US" altLang="zh-CN" dirty="0"/>
              <a:t>Accuracy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approximated</a:t>
            </a:r>
            <a:r>
              <a:rPr lang="zh-CN" altLang="en-US" dirty="0"/>
              <a:t> </a:t>
            </a:r>
            <a:r>
              <a:rPr lang="en-US" altLang="zh-CN" dirty="0"/>
              <a:t>fairness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33A98-3C5B-62B2-6D83-6B1D7145F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445" y="5303515"/>
            <a:ext cx="11591109" cy="1593672"/>
          </a:xfrm>
        </p:spPr>
        <p:txBody>
          <a:bodyPr>
            <a:normAutofit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altLang="zh-CN" sz="3200" dirty="0"/>
              <a:t>Flows</a:t>
            </a:r>
            <a:r>
              <a:rPr lang="zh-CN" altLang="en-US" sz="3200" dirty="0"/>
              <a:t> </a:t>
            </a:r>
            <a:r>
              <a:rPr lang="en-US" altLang="zh-CN" sz="3200" dirty="0"/>
              <a:t>with</a:t>
            </a:r>
            <a:r>
              <a:rPr lang="zh-CN" altLang="en-US" sz="3200" dirty="0"/>
              <a:t> </a:t>
            </a:r>
            <a:r>
              <a:rPr lang="en-US" altLang="zh-CN" sz="3200" dirty="0"/>
              <a:t>different</a:t>
            </a:r>
            <a:r>
              <a:rPr lang="zh-CN" altLang="en-US" sz="3200" dirty="0"/>
              <a:t> </a:t>
            </a:r>
            <a:r>
              <a:rPr lang="en-US" altLang="zh-CN" sz="3200" dirty="0"/>
              <a:t>demands:</a:t>
            </a:r>
            <a:r>
              <a:rPr lang="zh-CN" altLang="en-US" sz="3200" dirty="0"/>
              <a:t> </a:t>
            </a:r>
            <a:r>
              <a:rPr lang="en-US" altLang="zh-CN" sz="3200" dirty="0"/>
              <a:t>10Mbps,</a:t>
            </a:r>
            <a:r>
              <a:rPr lang="zh-CN" altLang="en-US" sz="3200" dirty="0"/>
              <a:t> </a:t>
            </a:r>
            <a:r>
              <a:rPr lang="en-US" altLang="zh-CN" sz="3200" dirty="0"/>
              <a:t>20Mbps,</a:t>
            </a:r>
            <a:r>
              <a:rPr lang="zh-CN" altLang="en-US" sz="3200" dirty="0"/>
              <a:t> </a:t>
            </a:r>
            <a:r>
              <a:rPr lang="en-US" altLang="zh-CN" sz="3200" dirty="0"/>
              <a:t>30Mbps…160Mbps</a:t>
            </a:r>
            <a:br>
              <a:rPr lang="en-US" altLang="zh-CN" sz="3200" dirty="0"/>
            </a:br>
            <a:r>
              <a:rPr lang="en-US" altLang="zh-CN" sz="3200" dirty="0"/>
              <a:t>Enforced</a:t>
            </a:r>
            <a:r>
              <a:rPr lang="zh-CN" altLang="en-US" sz="3200" dirty="0"/>
              <a:t> </a:t>
            </a:r>
            <a:r>
              <a:rPr lang="en-US" altLang="zh-CN" sz="3200" dirty="0"/>
              <a:t>to</a:t>
            </a:r>
            <a:r>
              <a:rPr lang="zh-CN" altLang="en-US" sz="3200" dirty="0"/>
              <a:t> </a:t>
            </a:r>
            <a:r>
              <a:rPr lang="en-US" altLang="zh-CN" sz="3200" dirty="0"/>
              <a:t>within</a:t>
            </a:r>
            <a:r>
              <a:rPr lang="zh-CN" altLang="en-US" sz="3200" dirty="0"/>
              <a:t> </a:t>
            </a:r>
            <a:r>
              <a:rPr lang="en-US" altLang="zh-CN" sz="3200" dirty="0"/>
              <a:t>4%-6%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fair</a:t>
            </a:r>
            <a:r>
              <a:rPr lang="zh-CN" altLang="en-US" sz="3200" dirty="0"/>
              <a:t> </a:t>
            </a:r>
            <a:r>
              <a:rPr lang="en-US" altLang="zh-CN" sz="3200" dirty="0"/>
              <a:t>bandwidth</a:t>
            </a:r>
            <a:r>
              <a:rPr lang="zh-CN" altLang="en-US" sz="3200" dirty="0"/>
              <a:t> </a:t>
            </a:r>
            <a:r>
              <a:rPr lang="en-US" altLang="zh-CN" sz="3200" dirty="0"/>
              <a:t>limit.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BCD4F2-CCD0-4032-68E8-D143A899C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73"/>
          <a:stretch/>
        </p:blipFill>
        <p:spPr>
          <a:xfrm>
            <a:off x="419099" y="1495379"/>
            <a:ext cx="11353800" cy="3735977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AA153A-2680-F7E2-E817-78C02BDA8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8B79E-6459-4A2A-A51C-59CC4648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Evaluation:</a:t>
            </a:r>
            <a:r>
              <a:rPr lang="zh-CN" altLang="en-US" dirty="0"/>
              <a:t> </a:t>
            </a:r>
            <a:r>
              <a:rPr lang="en-US" altLang="zh-CN" dirty="0"/>
              <a:t>Scalability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8175BD1-DC9D-2862-C049-6F7740E2D8ED}"/>
              </a:ext>
            </a:extLst>
          </p:cNvPr>
          <p:cNvGraphicFramePr>
            <a:graphicFrameLocks noGrp="1"/>
          </p:cNvGraphicFramePr>
          <p:nvPr/>
        </p:nvGraphicFramePr>
        <p:xfrm>
          <a:off x="1589741" y="2554041"/>
          <a:ext cx="901251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1483">
                  <a:extLst>
                    <a:ext uri="{9D8B030D-6E8A-4147-A177-3AD203B41FA5}">
                      <a16:colId xmlns:a16="http://schemas.microsoft.com/office/drawing/2014/main" val="2712366330"/>
                    </a:ext>
                  </a:extLst>
                </a:gridCol>
                <a:gridCol w="3484862">
                  <a:extLst>
                    <a:ext uri="{9D8B030D-6E8A-4147-A177-3AD203B41FA5}">
                      <a16:colId xmlns:a16="http://schemas.microsoft.com/office/drawing/2014/main" val="693471449"/>
                    </a:ext>
                  </a:extLst>
                </a:gridCol>
                <a:gridCol w="2856172">
                  <a:extLst>
                    <a:ext uri="{9D8B030D-6E8A-4147-A177-3AD203B41FA5}">
                      <a16:colId xmlns:a16="http://schemas.microsoft.com/office/drawing/2014/main" val="28542853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#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of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Users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CMS-LPF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size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needed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SRAM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utilization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006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3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millions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2048x3 (24KB)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1.56%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415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6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millions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800" dirty="0"/>
                        <a:t>4096</a:t>
                      </a:r>
                      <a:r>
                        <a:rPr lang="en-US" sz="2800" dirty="0"/>
                        <a:t>x3 (</a:t>
                      </a:r>
                      <a:r>
                        <a:rPr lang="en-US" altLang="zh-CN" sz="2800" dirty="0"/>
                        <a:t>48</a:t>
                      </a:r>
                      <a:r>
                        <a:rPr lang="en-US" sz="2800" dirty="0"/>
                        <a:t>KB)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2.60%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09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24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millions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(est.)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16384x3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(768KB)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8.85%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773969"/>
                  </a:ext>
                </a:extLst>
              </a:tr>
            </a:tbl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328D95-9A56-86C2-3CA4-B0CC433C8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518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Simulate</a:t>
            </a:r>
            <a:r>
              <a:rPr lang="zh-CN" altLang="en-US" sz="3200" dirty="0"/>
              <a:t> </a:t>
            </a:r>
            <a:r>
              <a:rPr lang="en-US" altLang="zh-CN" sz="3200" dirty="0"/>
              <a:t>CMS-LPF</a:t>
            </a:r>
            <a:r>
              <a:rPr lang="zh-CN" altLang="en-US" sz="3200" dirty="0"/>
              <a:t> </a:t>
            </a:r>
            <a:r>
              <a:rPr lang="en-US" altLang="zh-CN" sz="3200" dirty="0"/>
              <a:t>errors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a</a:t>
            </a:r>
            <a:r>
              <a:rPr lang="zh-CN" altLang="en-US" sz="3200" dirty="0"/>
              <a:t> </a:t>
            </a:r>
            <a:r>
              <a:rPr lang="en-US" altLang="zh-CN" sz="3200" dirty="0"/>
              <a:t>very</a:t>
            </a:r>
            <a:r>
              <a:rPr lang="zh-CN" altLang="en-US" sz="3200" dirty="0"/>
              <a:t> </a:t>
            </a:r>
            <a:r>
              <a:rPr lang="en-US" altLang="zh-CN" sz="3200" dirty="0"/>
              <a:t>large</a:t>
            </a:r>
            <a:r>
              <a:rPr lang="zh-CN" altLang="en-US" sz="3200" dirty="0"/>
              <a:t> </a:t>
            </a:r>
            <a:r>
              <a:rPr lang="en-US" altLang="zh-CN" sz="3200" dirty="0"/>
              <a:t>number</a:t>
            </a:r>
            <a:r>
              <a:rPr lang="zh-CN" altLang="en-US" sz="3200" dirty="0"/>
              <a:t> </a:t>
            </a:r>
            <a:r>
              <a:rPr lang="en-US" altLang="zh-CN" sz="3200" dirty="0"/>
              <a:t>of</a:t>
            </a:r>
            <a:r>
              <a:rPr lang="zh-CN" altLang="en-US" sz="3200" dirty="0"/>
              <a:t> </a:t>
            </a:r>
            <a:r>
              <a:rPr lang="en-US" altLang="zh-CN" sz="3200" dirty="0"/>
              <a:t>users,</a:t>
            </a:r>
            <a:br>
              <a:rPr lang="en-US" altLang="zh-CN" sz="3200" dirty="0"/>
            </a:br>
            <a:r>
              <a:rPr lang="en-US" altLang="zh-CN" sz="3200" dirty="0"/>
              <a:t>using</a:t>
            </a:r>
            <a:r>
              <a:rPr lang="zh-CN" altLang="en-US" sz="3200" dirty="0"/>
              <a:t> </a:t>
            </a:r>
            <a:r>
              <a:rPr lang="en-US" altLang="zh-CN" sz="3200" dirty="0"/>
              <a:t>local</a:t>
            </a:r>
            <a:r>
              <a:rPr lang="zh-CN" altLang="en-US" sz="3200" dirty="0"/>
              <a:t> </a:t>
            </a:r>
            <a:r>
              <a:rPr lang="en-US" altLang="zh-CN" sz="3200" dirty="0"/>
              <a:t>ISP</a:t>
            </a:r>
            <a:r>
              <a:rPr lang="zh-CN" altLang="en-US" sz="3200" dirty="0"/>
              <a:t> </a:t>
            </a:r>
            <a:r>
              <a:rPr lang="en-US" altLang="zh-CN" sz="3200" dirty="0"/>
              <a:t>trace</a:t>
            </a:r>
            <a:r>
              <a:rPr lang="zh-CN" altLang="en-US" sz="3200" dirty="0"/>
              <a:t> </a:t>
            </a:r>
            <a:r>
              <a:rPr lang="en-US" altLang="zh-CN" sz="3200" dirty="0"/>
              <a:t>(6M</a:t>
            </a:r>
            <a:r>
              <a:rPr lang="zh-CN" altLang="en-US" sz="3200" dirty="0"/>
              <a:t> </a:t>
            </a:r>
            <a:r>
              <a:rPr lang="en-US" altLang="zh-CN" sz="3200" dirty="0"/>
              <a:t>users)</a:t>
            </a:r>
            <a:r>
              <a:rPr lang="zh-CN" altLang="en-US" sz="3200" dirty="0"/>
              <a:t> </a:t>
            </a:r>
            <a:r>
              <a:rPr lang="en-US" altLang="zh-CN" sz="3200" dirty="0"/>
              <a:t>and</a:t>
            </a:r>
            <a:r>
              <a:rPr lang="zh-CN" altLang="en-US" sz="3200" dirty="0"/>
              <a:t> </a:t>
            </a:r>
            <a:r>
              <a:rPr lang="en-US" altLang="zh-CN" sz="3200" dirty="0"/>
              <a:t>CAIDA</a:t>
            </a:r>
            <a:r>
              <a:rPr lang="zh-CN" altLang="en-US" sz="3200" dirty="0"/>
              <a:t> </a:t>
            </a:r>
            <a:r>
              <a:rPr lang="en-US" altLang="zh-CN" sz="3200" dirty="0"/>
              <a:t>(7.3M</a:t>
            </a:r>
            <a:r>
              <a:rPr lang="zh-CN" altLang="en-US" sz="3200" dirty="0"/>
              <a:t> </a:t>
            </a:r>
            <a:r>
              <a:rPr lang="en-US" altLang="zh-CN" sz="3200" dirty="0"/>
              <a:t>users)</a:t>
            </a:r>
          </a:p>
          <a:p>
            <a:endParaRPr lang="en-US" sz="3200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FCB861CC-FCF1-2C84-8304-473747707CA6}"/>
              </a:ext>
            </a:extLst>
          </p:cNvPr>
          <p:cNvGraphicFramePr>
            <a:graphicFrameLocks noGrp="1"/>
          </p:cNvGraphicFramePr>
          <p:nvPr/>
        </p:nvGraphicFramePr>
        <p:xfrm>
          <a:off x="921122" y="5292815"/>
          <a:ext cx="10349753" cy="1036320"/>
        </p:xfrm>
        <a:graphic>
          <a:graphicData uri="http://schemas.openxmlformats.org/drawingml/2006/table">
            <a:tbl>
              <a:tblPr firstCol="1" bandCol="1">
                <a:tableStyleId>{00A15C55-8517-42AA-B614-E9B94910E393}</a:tableStyleId>
              </a:tblPr>
              <a:tblGrid>
                <a:gridCol w="2521325">
                  <a:extLst>
                    <a:ext uri="{9D8B030D-6E8A-4147-A177-3AD203B41FA5}">
                      <a16:colId xmlns:a16="http://schemas.microsoft.com/office/drawing/2014/main" val="3184396236"/>
                    </a:ext>
                  </a:extLst>
                </a:gridCol>
                <a:gridCol w="1957107">
                  <a:extLst>
                    <a:ext uri="{9D8B030D-6E8A-4147-A177-3AD203B41FA5}">
                      <a16:colId xmlns:a16="http://schemas.microsoft.com/office/drawing/2014/main" val="3466357526"/>
                    </a:ext>
                  </a:extLst>
                </a:gridCol>
                <a:gridCol w="1957107">
                  <a:extLst>
                    <a:ext uri="{9D8B030D-6E8A-4147-A177-3AD203B41FA5}">
                      <a16:colId xmlns:a16="http://schemas.microsoft.com/office/drawing/2014/main" val="3320001623"/>
                    </a:ext>
                  </a:extLst>
                </a:gridCol>
                <a:gridCol w="1957107">
                  <a:extLst>
                    <a:ext uri="{9D8B030D-6E8A-4147-A177-3AD203B41FA5}">
                      <a16:colId xmlns:a16="http://schemas.microsoft.com/office/drawing/2014/main" val="2249983905"/>
                    </a:ext>
                  </a:extLst>
                </a:gridCol>
                <a:gridCol w="1957107">
                  <a:extLst>
                    <a:ext uri="{9D8B030D-6E8A-4147-A177-3AD203B41FA5}">
                      <a16:colId xmlns:a16="http://schemas.microsoft.com/office/drawing/2014/main" val="10034342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HW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Resource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Instr.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Words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Hash</a:t>
                      </a:r>
                      <a:r>
                        <a:rPr lang="zh-CN" altLang="en-US" sz="2800" dirty="0"/>
                        <a:t> </a:t>
                      </a:r>
                      <a:r>
                        <a:rPr lang="en-US" altLang="zh-CN" sz="2800" dirty="0"/>
                        <a:t>Unit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Stages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1925862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b="0" dirty="0"/>
                        <a:t>Utilization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28.6%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37.5%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5.2%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800" dirty="0"/>
                        <a:t>12+9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130389"/>
                  </a:ext>
                </a:extLst>
              </a:tr>
            </a:tbl>
          </a:graphicData>
        </a:graphic>
      </p:graphicFrame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305C3C32-6A71-7C3B-6942-7B5AE61502D9}"/>
              </a:ext>
            </a:extLst>
          </p:cNvPr>
          <p:cNvSpPr txBox="1">
            <a:spLocks/>
          </p:cNvSpPr>
          <p:nvPr/>
        </p:nvSpPr>
        <p:spPr>
          <a:xfrm>
            <a:off x="838199" y="4793364"/>
            <a:ext cx="10515600" cy="714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/>
              <a:t>Other</a:t>
            </a:r>
            <a:r>
              <a:rPr lang="zh-CN" altLang="en-US" sz="3200" dirty="0"/>
              <a:t> </a:t>
            </a:r>
            <a:r>
              <a:rPr lang="en-US" altLang="zh-CN" sz="3200" dirty="0"/>
              <a:t>hardware</a:t>
            </a:r>
            <a:r>
              <a:rPr lang="zh-CN" altLang="en-US" sz="3200" dirty="0"/>
              <a:t> </a:t>
            </a:r>
            <a:r>
              <a:rPr lang="en-US" altLang="zh-CN" sz="3200" dirty="0"/>
              <a:t>resource</a:t>
            </a:r>
            <a:r>
              <a:rPr lang="zh-CN" altLang="en-US" sz="3200" dirty="0"/>
              <a:t> </a:t>
            </a:r>
            <a:r>
              <a:rPr lang="en-US" altLang="zh-CN" sz="3200" dirty="0"/>
              <a:t>metrics</a:t>
            </a:r>
          </a:p>
          <a:p>
            <a:endParaRPr lang="en-US" sz="32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3650862-DEAC-2705-9C5D-3C868D08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F577-57A6-864D-9DCD-614379928BE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2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73FA1-74DC-93FA-1144-379C37197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CN" sz="3600" dirty="0"/>
              <a:t>Closed-loop iterative refinement for per-user rate limit</a:t>
            </a:r>
          </a:p>
          <a:p>
            <a:pPr marL="6858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3200" dirty="0"/>
              <a:t>Approximated linear interpolation</a:t>
            </a:r>
            <a:r>
              <a:rPr lang="zh-CN" altLang="en-US" sz="3200" dirty="0"/>
              <a:t> </a:t>
            </a:r>
            <a:r>
              <a:rPr lang="en-US" altLang="zh-CN" sz="3200" dirty="0"/>
              <a:t>for</a:t>
            </a:r>
            <a:r>
              <a:rPr lang="zh-CN" altLang="en-US" sz="3200" dirty="0"/>
              <a:t> </a:t>
            </a:r>
            <a:r>
              <a:rPr lang="en-US" altLang="zh-CN" sz="3200" dirty="0"/>
              <a:t>updates</a:t>
            </a:r>
          </a:p>
          <a:p>
            <a:pPr marL="6858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3200" dirty="0"/>
              <a:t>Quick convergence: 3-5ms (3-5 epochs)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en-US" altLang="zh-CN" sz="3600" dirty="0"/>
              <a:t>Avoid per-user memory when estimating sending rate</a:t>
            </a:r>
          </a:p>
          <a:p>
            <a:pPr marL="6858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3200" dirty="0"/>
              <a:t>New sketch: CMS-LPF rate estimator</a:t>
            </a:r>
          </a:p>
          <a:p>
            <a:pPr marL="685800" lvl="2">
              <a:lnSpc>
                <a:spcPct val="100000"/>
              </a:lnSpc>
              <a:spcBef>
                <a:spcPts val="0"/>
              </a:spcBef>
            </a:pPr>
            <a:r>
              <a:rPr lang="en-US" altLang="zh-CN" sz="3200" dirty="0"/>
              <a:t>Scales to 1k slices, 24 millions of users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F3FE474-BC8A-A3B7-151E-BEC125B6A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Chapter</a:t>
            </a:r>
            <a:r>
              <a:rPr lang="zh-CN" altLang="en-US" sz="3600" dirty="0"/>
              <a:t> </a:t>
            </a:r>
            <a:r>
              <a:rPr lang="en-US" altLang="zh-CN" sz="3600" dirty="0"/>
              <a:t>6:</a:t>
            </a:r>
            <a:r>
              <a:rPr lang="zh-CN" altLang="en-US" sz="3600" dirty="0"/>
              <a:t> </a:t>
            </a:r>
            <a:r>
              <a:rPr lang="en-US" altLang="zh-CN" sz="3600" dirty="0"/>
              <a:t>AHAB</a:t>
            </a:r>
            <a:r>
              <a:rPr lang="zh-CN" altLang="en-US" sz="3600" dirty="0"/>
              <a:t> </a:t>
            </a:r>
            <a:br>
              <a:rPr lang="en-US" altLang="zh-CN" sz="3600" dirty="0"/>
            </a:br>
            <a:r>
              <a:rPr lang="en-US" altLang="zh-CN" sz="3600" dirty="0"/>
              <a:t>Summary</a:t>
            </a:r>
            <a:r>
              <a:rPr lang="zh-CN" altLang="en-US" sz="3600" dirty="0"/>
              <a:t> </a:t>
            </a:r>
            <a:r>
              <a:rPr lang="en-US" altLang="zh-CN" sz="3600" dirty="0"/>
              <a:t>and</a:t>
            </a:r>
            <a:r>
              <a:rPr lang="zh-CN" altLang="en-US" sz="3600" dirty="0"/>
              <a:t> </a:t>
            </a:r>
            <a:r>
              <a:rPr lang="en-US" altLang="zh-CN" sz="3600" dirty="0"/>
              <a:t>Key</a:t>
            </a:r>
            <a:r>
              <a:rPr lang="zh-CN" altLang="en-US" sz="3600" dirty="0"/>
              <a:t> </a:t>
            </a:r>
            <a:r>
              <a:rPr lang="en-US" altLang="zh-CN" sz="3600" dirty="0"/>
              <a:t>Insights</a:t>
            </a:r>
            <a:endParaRPr 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D8696-70BC-3CA3-9CB2-67ED774BD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01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9640FB4F-FB23-EA20-EFD1-DD938E01C2EC}"/>
              </a:ext>
            </a:extLst>
          </p:cNvPr>
          <p:cNvSpPr/>
          <p:nvPr/>
        </p:nvSpPr>
        <p:spPr>
          <a:xfrm>
            <a:off x="912934" y="5007717"/>
            <a:ext cx="10331910" cy="623167"/>
          </a:xfrm>
          <a:prstGeom prst="leftRightArrow">
            <a:avLst/>
          </a:prstGeom>
          <a:ln w="50800">
            <a:gradFill>
              <a:gsLst>
                <a:gs pos="25000">
                  <a:schemeClr val="bg1"/>
                </a:gs>
                <a:gs pos="0">
                  <a:schemeClr val="accent5"/>
                </a:gs>
                <a:gs pos="74000">
                  <a:schemeClr val="bg1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9B4DA1F-3075-BBE5-89E5-93502350B7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2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2269870" y="3101042"/>
            <a:ext cx="8406653" cy="480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14C2295-553C-CB23-C98E-BDD242DE101E}"/>
              </a:ext>
            </a:extLst>
          </p:cNvPr>
          <p:cNvSpPr txBox="1"/>
          <p:nvPr/>
        </p:nvSpPr>
        <p:spPr>
          <a:xfrm>
            <a:off x="1592593" y="1573838"/>
            <a:ext cx="4553218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</a:rPr>
              <a:t>Measuring</a:t>
            </a:r>
            <a:r>
              <a:rPr lang="zh-CN" altLang="en-US" sz="2800" b="1" dirty="0">
                <a:solidFill>
                  <a:schemeClr val="accent1"/>
                </a:solidFill>
              </a:rPr>
              <a:t> </a:t>
            </a:r>
            <a:r>
              <a:rPr lang="en-US" altLang="zh-CN" sz="2800" b="1" dirty="0">
                <a:solidFill>
                  <a:schemeClr val="accent1"/>
                </a:solidFill>
              </a:rPr>
              <a:t>and telemetry: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Ch3: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/>
              <a:t>Heavy</a:t>
            </a:r>
            <a:r>
              <a:rPr lang="zh-CN" altLang="en-US" sz="2400" dirty="0"/>
              <a:t> </a:t>
            </a:r>
            <a:r>
              <a:rPr lang="en-US" altLang="zh-CN" sz="2400" dirty="0"/>
              <a:t>hitter</a:t>
            </a:r>
            <a:r>
              <a:rPr lang="zh-CN" altLang="en-US" sz="2400" dirty="0"/>
              <a:t> </a:t>
            </a:r>
            <a:r>
              <a:rPr lang="en-US" altLang="zh-CN" sz="2400" dirty="0"/>
              <a:t>flows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1"/>
                </a:solidFill>
              </a:rPr>
              <a:t>Ch4:</a:t>
            </a:r>
            <a:r>
              <a:rPr lang="zh-CN" altLang="en-US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/>
              <a:t>many</a:t>
            </a:r>
            <a:r>
              <a:rPr lang="zh-CN" altLang="en-US" sz="2400" dirty="0"/>
              <a:t> </a:t>
            </a:r>
            <a:r>
              <a:rPr lang="en-US" altLang="zh-CN" sz="2400" dirty="0"/>
              <a:t>simultaneous</a:t>
            </a:r>
            <a:r>
              <a:rPr lang="zh-CN" altLang="en-US" sz="2400" dirty="0"/>
              <a:t> </a:t>
            </a:r>
            <a:r>
              <a:rPr lang="en-US" altLang="zh-CN" sz="2400" dirty="0"/>
              <a:t>queries</a:t>
            </a:r>
            <a:endParaRPr lang="en-US" altLang="zh-CN" sz="2400" b="1" dirty="0">
              <a:solidFill>
                <a:schemeClr val="accent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C0DEF62-3948-B2DC-4A87-0450EE297F52}"/>
              </a:ext>
            </a:extLst>
          </p:cNvPr>
          <p:cNvGrpSpPr/>
          <p:nvPr/>
        </p:nvGrpSpPr>
        <p:grpSpPr>
          <a:xfrm>
            <a:off x="6465057" y="3522305"/>
            <a:ext cx="2548208" cy="2479318"/>
            <a:chOff x="6728470" y="2741014"/>
            <a:chExt cx="1785262" cy="1736997"/>
          </a:xfrm>
        </p:grpSpPr>
        <p:sp>
          <p:nvSpPr>
            <p:cNvPr id="42" name="Circular Arrow 41">
              <a:extLst>
                <a:ext uri="{FF2B5EF4-FFF2-40B4-BE49-F238E27FC236}">
                  <a16:creationId xmlns:a16="http://schemas.microsoft.com/office/drawing/2014/main" id="{63ECF667-8C8A-C937-F125-4275126CBB97}"/>
                </a:ext>
              </a:extLst>
            </p:cNvPr>
            <p:cNvSpPr/>
            <p:nvPr/>
          </p:nvSpPr>
          <p:spPr>
            <a:xfrm rot="10098769" flipH="1">
              <a:off x="6943331" y="2885439"/>
              <a:ext cx="1548827" cy="1547567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448871"/>
                <a:gd name="adj5" fmla="val 1228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Circular Arrow 42">
              <a:extLst>
                <a:ext uri="{FF2B5EF4-FFF2-40B4-BE49-F238E27FC236}">
                  <a16:creationId xmlns:a16="http://schemas.microsoft.com/office/drawing/2014/main" id="{000ED15B-E0FD-4FAD-878F-427724FA8DCC}"/>
                </a:ext>
              </a:extLst>
            </p:cNvPr>
            <p:cNvSpPr/>
            <p:nvPr/>
          </p:nvSpPr>
          <p:spPr>
            <a:xfrm rot="20223468" flipH="1">
              <a:off x="6864403" y="2843643"/>
              <a:ext cx="1548828" cy="154756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3448871"/>
                <a:gd name="adj5" fmla="val 12280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C23055E-265B-9CB3-C02F-181ACC172B36}"/>
                </a:ext>
              </a:extLst>
            </p:cNvPr>
            <p:cNvGrpSpPr/>
            <p:nvPr/>
          </p:nvGrpSpPr>
          <p:grpSpPr>
            <a:xfrm>
              <a:off x="6728470" y="2741014"/>
              <a:ext cx="1785262" cy="1736997"/>
              <a:chOff x="6728470" y="2741014"/>
              <a:chExt cx="1785262" cy="173699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F85A85FB-2DAB-9B91-1E60-0735FB9F3BBB}"/>
                  </a:ext>
                </a:extLst>
              </p:cNvPr>
              <p:cNvGrpSpPr/>
              <p:nvPr/>
            </p:nvGrpSpPr>
            <p:grpSpPr>
              <a:xfrm>
                <a:off x="7765718" y="3729997"/>
                <a:ext cx="748014" cy="748014"/>
                <a:chOff x="2094315" y="3730402"/>
                <a:chExt cx="873940" cy="873940"/>
              </a:xfrm>
            </p:grpSpPr>
            <p:pic>
              <p:nvPicPr>
                <p:cNvPr id="36" name="Graphic 35" descr="Magnifying glass outline">
                  <a:extLst>
                    <a:ext uri="{FF2B5EF4-FFF2-40B4-BE49-F238E27FC236}">
                      <a16:creationId xmlns:a16="http://schemas.microsoft.com/office/drawing/2014/main" id="{1C36D678-A2A0-B586-8FA9-10244DEB4B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94315" y="3730402"/>
                  <a:ext cx="873940" cy="873940"/>
                </a:xfrm>
                <a:prstGeom prst="rect">
                  <a:avLst/>
                </a:prstGeom>
              </p:spPr>
            </p:pic>
            <p:pic>
              <p:nvPicPr>
                <p:cNvPr id="37" name="Graphic 36" descr="Lightning outline">
                  <a:extLst>
                    <a:ext uri="{FF2B5EF4-FFF2-40B4-BE49-F238E27FC236}">
                      <a16:creationId xmlns:a16="http://schemas.microsoft.com/office/drawing/2014/main" id="{41ECA3BD-8636-015E-7762-2B49A60A6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98799" y="3843212"/>
                  <a:ext cx="489249" cy="489249"/>
                </a:xfrm>
                <a:prstGeom prst="rect">
                  <a:avLst/>
                </a:prstGeom>
              </p:spPr>
            </p:pic>
          </p:grpSp>
          <p:pic>
            <p:nvPicPr>
              <p:cNvPr id="44" name="Picture 8" descr="Setting Gear Tool Cog Isolated Flat Web Mobile Icon Vector Sign Symbol  Button Element Silhouette Stock Illustration - Download Image Now - iStock">
                <a:extLst>
                  <a:ext uri="{FF2B5EF4-FFF2-40B4-BE49-F238E27FC236}">
                    <a16:creationId xmlns:a16="http://schemas.microsoft.com/office/drawing/2014/main" id="{83C95EE0-0D31-97FA-6350-EAB09CB08B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>
                            <a14:foregroundMark x1="65359" y1="40686" x2="68137" y2="40359"/>
                            <a14:foregroundMark x1="67647" y1="59477" x2="72222" y2="6111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4500000">
                <a:off x="6728470" y="2741014"/>
                <a:ext cx="902563" cy="9025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10" descr="28 Collection Of Brain Clipart Easy High Quality Free - Simple Brain Clip  Art, HD Png Download - kindpng">
                <a:extLst>
                  <a:ext uri="{FF2B5EF4-FFF2-40B4-BE49-F238E27FC236}">
                    <a16:creationId xmlns:a16="http://schemas.microsoft.com/office/drawing/2014/main" id="{75B1FEBE-6556-1DD1-56CF-CF811FED4C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5938" b="94375" l="4645" r="93716">
                            <a14:foregroundMark x1="72131" y1="94375" x2="70765" y2="94375"/>
                            <a14:foregroundMark x1="90437" y1="64375" x2="91530" y2="60625"/>
                            <a14:foregroundMark x1="87978" y1="18125" x2="88798" y2="20313"/>
                            <a14:foregroundMark x1="93716" y1="36875" x2="93716" y2="37813"/>
                            <a14:foregroundMark x1="63115" y1="5938" x2="63115" y2="5938"/>
                            <a14:foregroundMark x1="67760" y1="40313" x2="67760" y2="40313"/>
                            <a14:foregroundMark x1="33333" y1="41563" x2="33333" y2="41563"/>
                            <a14:foregroundMark x1="53825" y1="59688" x2="53825" y2="59688"/>
                            <a14:foregroundMark x1="4645" y1="46563" x2="4645" y2="465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80325" y="3395107"/>
                <a:ext cx="604161" cy="5282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EB5361B6-D3BE-E28D-E91F-857F53C31570}"/>
              </a:ext>
            </a:extLst>
          </p:cNvPr>
          <p:cNvSpPr txBox="1"/>
          <p:nvPr/>
        </p:nvSpPr>
        <p:spPr>
          <a:xfrm>
            <a:off x="6159427" y="1570954"/>
            <a:ext cx="5951555" cy="178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2"/>
                </a:solidFill>
              </a:rPr>
              <a:t>Real-time,</a:t>
            </a:r>
            <a:r>
              <a:rPr lang="zh-CN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</a:rPr>
              <a:t>closed-loop</a:t>
            </a:r>
            <a:r>
              <a:rPr lang="zh-CN" altLang="en-US" sz="2800" b="1" dirty="0">
                <a:solidFill>
                  <a:schemeClr val="accent2"/>
                </a:solidFill>
              </a:rPr>
              <a:t> </a:t>
            </a:r>
            <a:r>
              <a:rPr lang="en-US" altLang="zh-CN" sz="2800" b="1" dirty="0">
                <a:solidFill>
                  <a:schemeClr val="accent2"/>
                </a:solidFill>
              </a:rPr>
              <a:t>control: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</a:rPr>
              <a:t>Ch5:</a:t>
            </a:r>
            <a:r>
              <a:rPr lang="zh-CN" altLang="en-US" sz="2400" dirty="0">
                <a:solidFill>
                  <a:schemeClr val="accent2"/>
                </a:solidFill>
              </a:rPr>
              <a:t> </a:t>
            </a:r>
            <a:r>
              <a:rPr lang="en-US" altLang="zh-CN" sz="2400" dirty="0"/>
              <a:t>microburst</a:t>
            </a:r>
            <a:r>
              <a:rPr lang="zh-CN" altLang="en-US" sz="2400" dirty="0"/>
              <a:t> </a:t>
            </a:r>
            <a:r>
              <a:rPr lang="en-US" altLang="zh-CN" sz="2400" dirty="0"/>
              <a:t>analysis</a:t>
            </a:r>
            <a:r>
              <a:rPr lang="zh-CN" altLang="en-US" sz="2400" dirty="0"/>
              <a:t> </a:t>
            </a:r>
            <a:r>
              <a:rPr lang="en-US" altLang="zh-CN" sz="2400" dirty="0"/>
              <a:t>&amp;</a:t>
            </a:r>
            <a:r>
              <a:rPr lang="zh-CN" altLang="en-US" sz="2400" dirty="0"/>
              <a:t> </a:t>
            </a:r>
            <a:r>
              <a:rPr lang="en-US" altLang="zh-CN" sz="2400" dirty="0"/>
              <a:t>mitigation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/>
                </a:solidFill>
              </a:rPr>
              <a:t>Ch6:</a:t>
            </a:r>
            <a:r>
              <a:rPr lang="zh-CN" altLang="en-US" sz="2400" dirty="0"/>
              <a:t> </a:t>
            </a:r>
            <a:r>
              <a:rPr lang="en-US" altLang="zh-CN" sz="2400" dirty="0"/>
              <a:t>fair</a:t>
            </a:r>
            <a:r>
              <a:rPr lang="zh-CN" altLang="en-US" sz="2400" dirty="0"/>
              <a:t> </a:t>
            </a:r>
            <a:r>
              <a:rPr lang="en-US" altLang="zh-CN" sz="2400" dirty="0"/>
              <a:t>bandwidth</a:t>
            </a:r>
            <a:r>
              <a:rPr lang="zh-CN" altLang="en-US" sz="2400" dirty="0"/>
              <a:t> </a:t>
            </a:r>
            <a:r>
              <a:rPr lang="en-US" altLang="zh-CN" sz="2400" dirty="0"/>
              <a:t>enforcement</a:t>
            </a:r>
            <a:r>
              <a:rPr lang="zh-CN" altLang="en-US" sz="2400" dirty="0"/>
              <a:t> </a:t>
            </a:r>
            <a:r>
              <a:rPr lang="en-US" altLang="zh-CN" sz="2400" dirty="0"/>
              <a:t>w/</a:t>
            </a:r>
            <a:r>
              <a:rPr lang="zh-CN" altLang="en-US" sz="2400" dirty="0"/>
              <a:t> </a:t>
            </a:r>
            <a:r>
              <a:rPr lang="en-US" altLang="zh-CN" sz="2400" dirty="0"/>
              <a:t>slicing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906BFF-0F6F-FD95-27BA-141B12B2CD2B}"/>
              </a:ext>
            </a:extLst>
          </p:cNvPr>
          <p:cNvGrpSpPr/>
          <p:nvPr/>
        </p:nvGrpSpPr>
        <p:grpSpPr>
          <a:xfrm>
            <a:off x="-139993" y="-201412"/>
            <a:ext cx="5828298" cy="5649720"/>
            <a:chOff x="-139993" y="-201412"/>
            <a:chExt cx="5828298" cy="5649720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09F351F5-366A-77E1-AE93-F04627AA80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grayscl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33659" y1="28727" x2="33659" y2="28727"/>
                          <a14:foregroundMark x1="46707" y1="65273" x2="46707" y2="65273"/>
                          <a14:foregroundMark x1="68659" y1="79091" x2="68659" y2="79091"/>
                          <a14:foregroundMark x1="73537" y1="72364" x2="78780" y2="52364"/>
                          <a14:backgroundMark x1="65122" y1="76182" x2="65122" y2="76182"/>
                          <a14:backgroundMark x1="63780" y1="73455" x2="63780" y2="73455"/>
                          <a14:backgroundMark x1="55488" y1="64000" x2="55488" y2="64000"/>
                          <a14:backgroundMark x1="54390" y1="66182" x2="54390" y2="66182"/>
                          <a14:backgroundMark x1="57073" y1="66182" x2="57073" y2="66182"/>
                          <a14:backgroundMark x1="59634" y1="66000" x2="59634" y2="66000"/>
                          <a14:backgroundMark x1="58537" y1="64000" x2="58537" y2="64000"/>
                          <a14:backgroundMark x1="61098" y1="68727" x2="61098" y2="68727"/>
                          <a14:backgroundMark x1="62805" y1="71091" x2="62805" y2="71091"/>
                          <a14:backgroundMark x1="59756" y1="70909" x2="59756" y2="70909"/>
                          <a14:backgroundMark x1="58537" y1="68545" x2="58537" y2="68545"/>
                          <a14:backgroundMark x1="61220" y1="73455" x2="61220" y2="73455"/>
                          <a14:backgroundMark x1="62561" y1="75818" x2="62561" y2="758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15" t="17373" r="15306" b="15152"/>
            <a:stretch/>
          </p:blipFill>
          <p:spPr bwMode="auto">
            <a:xfrm>
              <a:off x="-139993" y="2666143"/>
              <a:ext cx="1898838" cy="1310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A31D3AF8-2B59-C278-6BB0-8536F500182F}"/>
                </a:ext>
              </a:extLst>
            </p:cNvPr>
            <p:cNvSpPr/>
            <p:nvPr/>
          </p:nvSpPr>
          <p:spPr>
            <a:xfrm rot="8840739">
              <a:off x="851238" y="-201412"/>
              <a:ext cx="4837067" cy="5638316"/>
            </a:xfrm>
            <a:prstGeom prst="circularArrow">
              <a:avLst>
                <a:gd name="adj1" fmla="val 6843"/>
                <a:gd name="adj2" fmla="val 1223170"/>
                <a:gd name="adj3" fmla="val 20314662"/>
                <a:gd name="adj4" fmla="val 17766502"/>
                <a:gd name="adj5" fmla="val 8856"/>
              </a:avLst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9170960-3B3D-7468-3AB2-3C9650050AA7}"/>
                </a:ext>
              </a:extLst>
            </p:cNvPr>
            <p:cNvGrpSpPr/>
            <p:nvPr/>
          </p:nvGrpSpPr>
          <p:grpSpPr>
            <a:xfrm>
              <a:off x="2126002" y="3820329"/>
              <a:ext cx="1184301" cy="1184301"/>
              <a:chOff x="2658101" y="3617410"/>
              <a:chExt cx="873940" cy="873940"/>
            </a:xfrm>
          </p:grpSpPr>
          <p:pic>
            <p:nvPicPr>
              <p:cNvPr id="31" name="Graphic 30" descr="Magnifying glass outline">
                <a:extLst>
                  <a:ext uri="{FF2B5EF4-FFF2-40B4-BE49-F238E27FC236}">
                    <a16:creationId xmlns:a16="http://schemas.microsoft.com/office/drawing/2014/main" id="{4EB83F7E-3FF5-307D-F1DC-27E343C91E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658101" y="3617410"/>
                <a:ext cx="873940" cy="873940"/>
              </a:xfrm>
              <a:prstGeom prst="rect">
                <a:avLst/>
              </a:prstGeom>
            </p:spPr>
          </p:pic>
          <p:pic>
            <p:nvPicPr>
              <p:cNvPr id="32" name="Graphic 31" descr="Lightning outline">
                <a:extLst>
                  <a:ext uri="{FF2B5EF4-FFF2-40B4-BE49-F238E27FC236}">
                    <a16:creationId xmlns:a16="http://schemas.microsoft.com/office/drawing/2014/main" id="{3EF6249F-B102-DB1A-FF9B-C06AA848A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762586" y="3730222"/>
                <a:ext cx="489249" cy="489249"/>
              </a:xfrm>
              <a:prstGeom prst="rect">
                <a:avLst/>
              </a:prstGeom>
            </p:spPr>
          </p:pic>
        </p:grpSp>
        <p:pic>
          <p:nvPicPr>
            <p:cNvPr id="49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A9D0595D-9CAD-15B8-20E0-7323F786D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796" y="4412852"/>
              <a:ext cx="1184302" cy="1035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8EF1B28C-C73B-88C9-840F-83E436605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905"/>
            <a:ext cx="10146958" cy="13255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zh-CN" sz="4200" dirty="0"/>
              <a:t>In-network</a:t>
            </a:r>
            <a:r>
              <a:rPr lang="zh-CN" altLang="en-US" sz="4200" dirty="0"/>
              <a:t> </a:t>
            </a:r>
            <a:r>
              <a:rPr lang="en-US" altLang="zh-CN" sz="4200" dirty="0"/>
              <a:t>algorithms can build better</a:t>
            </a:r>
            <a:br>
              <a:rPr lang="en-US" altLang="zh-CN" sz="4200" dirty="0"/>
            </a:br>
            <a:r>
              <a:rPr lang="en-US" altLang="zh-CN" sz="4200" b="1" dirty="0">
                <a:solidFill>
                  <a:schemeClr val="accent1"/>
                </a:solidFill>
              </a:rPr>
              <a:t>measurement</a:t>
            </a:r>
            <a:r>
              <a:rPr lang="zh-CN" altLang="en-US" sz="4200" dirty="0"/>
              <a:t> </a:t>
            </a:r>
            <a:r>
              <a:rPr lang="en-US" altLang="zh-CN" sz="4200" dirty="0"/>
              <a:t>and</a:t>
            </a:r>
            <a:r>
              <a:rPr lang="zh-CN" altLang="en-US" sz="4200" dirty="0"/>
              <a:t> </a:t>
            </a:r>
            <a:r>
              <a:rPr lang="en-US" altLang="zh-CN" sz="4200" b="1" dirty="0">
                <a:solidFill>
                  <a:schemeClr val="accent2"/>
                </a:solidFill>
              </a:rPr>
              <a:t>closed-loop</a:t>
            </a:r>
            <a:r>
              <a:rPr lang="zh-CN" altLang="en-US" sz="4200" b="1" dirty="0">
                <a:solidFill>
                  <a:schemeClr val="accent2"/>
                </a:solidFill>
              </a:rPr>
              <a:t> </a:t>
            </a:r>
            <a:r>
              <a:rPr lang="en-US" altLang="zh-CN" sz="4200" b="1" dirty="0">
                <a:solidFill>
                  <a:schemeClr val="accent2"/>
                </a:solidFill>
              </a:rPr>
              <a:t>control</a:t>
            </a:r>
            <a:endParaRPr lang="en-US" sz="4200" b="1" dirty="0">
              <a:solidFill>
                <a:schemeClr val="accent2"/>
              </a:solidFill>
            </a:endParaRPr>
          </a:p>
        </p:txBody>
      </p:sp>
      <p:pic>
        <p:nvPicPr>
          <p:cNvPr id="21" name="Graphic 20" descr="Smart Phone outline">
            <a:extLst>
              <a:ext uri="{FF2B5EF4-FFF2-40B4-BE49-F238E27FC236}">
                <a16:creationId xmlns:a16="http://schemas.microsoft.com/office/drawing/2014/main" id="{D1DF7589-03D3-8847-AF87-9A49B4BFA9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448522" y="3978042"/>
            <a:ext cx="913753" cy="913753"/>
          </a:xfrm>
          <a:prstGeom prst="rect">
            <a:avLst/>
          </a:prstGeom>
        </p:spPr>
      </p:pic>
      <p:pic>
        <p:nvPicPr>
          <p:cNvPr id="22" name="Graphic 21" descr="Internet outline">
            <a:extLst>
              <a:ext uri="{FF2B5EF4-FFF2-40B4-BE49-F238E27FC236}">
                <a16:creationId xmlns:a16="http://schemas.microsoft.com/office/drawing/2014/main" id="{CCEB4092-5803-9075-B725-5197B2F768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658879" y="4774063"/>
            <a:ext cx="1282035" cy="1282035"/>
          </a:xfrm>
          <a:prstGeom prst="rect">
            <a:avLst/>
          </a:prstGeom>
        </p:spPr>
      </p:pic>
      <p:pic>
        <p:nvPicPr>
          <p:cNvPr id="23" name="Graphic 22" descr="Quadcopter outline">
            <a:extLst>
              <a:ext uri="{FF2B5EF4-FFF2-40B4-BE49-F238E27FC236}">
                <a16:creationId xmlns:a16="http://schemas.microsoft.com/office/drawing/2014/main" id="{894B9DA8-CD83-2367-4B07-04AB9C1F0F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448522" y="5912462"/>
            <a:ext cx="914400" cy="9144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D619CCD-133E-909A-1E55-AB9E884AFDB0}"/>
              </a:ext>
            </a:extLst>
          </p:cNvPr>
          <p:cNvGrpSpPr/>
          <p:nvPr/>
        </p:nvGrpSpPr>
        <p:grpSpPr>
          <a:xfrm>
            <a:off x="11281315" y="4145027"/>
            <a:ext cx="1438292" cy="2451171"/>
            <a:chOff x="9442995" y="3135718"/>
            <a:chExt cx="1438292" cy="2451171"/>
          </a:xfrm>
        </p:grpSpPr>
        <p:pic>
          <p:nvPicPr>
            <p:cNvPr id="25" name="Graphic 24" descr="Computer outline">
              <a:extLst>
                <a:ext uri="{FF2B5EF4-FFF2-40B4-BE49-F238E27FC236}">
                  <a16:creationId xmlns:a16="http://schemas.microsoft.com/office/drawing/2014/main" id="{DE00CCA2-5F15-A0AA-7A38-EAB38552B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64107"/>
            <a:stretch/>
          </p:blipFill>
          <p:spPr>
            <a:xfrm>
              <a:off x="9442995" y="3135718"/>
              <a:ext cx="549821" cy="1531840"/>
            </a:xfrm>
            <a:prstGeom prst="rect">
              <a:avLst/>
            </a:prstGeom>
          </p:spPr>
        </p:pic>
        <p:pic>
          <p:nvPicPr>
            <p:cNvPr id="26" name="Graphic 25" descr="Database outline">
              <a:extLst>
                <a:ext uri="{FF2B5EF4-FFF2-40B4-BE49-F238E27FC236}">
                  <a16:creationId xmlns:a16="http://schemas.microsoft.com/office/drawing/2014/main" id="{D2D22FED-899E-3F52-0351-A2DD34FB1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936121" y="3422472"/>
              <a:ext cx="945166" cy="945166"/>
            </a:xfrm>
            <a:prstGeom prst="rect">
              <a:avLst/>
            </a:prstGeom>
          </p:spPr>
        </p:pic>
        <p:pic>
          <p:nvPicPr>
            <p:cNvPr id="27" name="Graphic 26" descr="Computer outline">
              <a:extLst>
                <a:ext uri="{FF2B5EF4-FFF2-40B4-BE49-F238E27FC236}">
                  <a16:creationId xmlns:a16="http://schemas.microsoft.com/office/drawing/2014/main" id="{84FAC945-F569-496A-C4B7-6CBF8780F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64107"/>
            <a:stretch/>
          </p:blipFill>
          <p:spPr>
            <a:xfrm>
              <a:off x="9442995" y="4055049"/>
              <a:ext cx="549821" cy="1531840"/>
            </a:xfrm>
            <a:prstGeom prst="rect">
              <a:avLst/>
            </a:prstGeom>
          </p:spPr>
        </p:pic>
        <p:pic>
          <p:nvPicPr>
            <p:cNvPr id="28" name="Graphic 27" descr="Database outline">
              <a:extLst>
                <a:ext uri="{FF2B5EF4-FFF2-40B4-BE49-F238E27FC236}">
                  <a16:creationId xmlns:a16="http://schemas.microsoft.com/office/drawing/2014/main" id="{FDFAA5C3-4B2E-C37A-A414-95D382BEF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9936121" y="4341803"/>
              <a:ext cx="945166" cy="945166"/>
            </a:xfrm>
            <a:prstGeom prst="rect">
              <a:avLst/>
            </a:prstGeom>
          </p:spPr>
        </p:pic>
      </p:grp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CB5D1F9-DF00-9FE7-3459-606D7ADE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9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10331-6B2A-5007-70A2-334414C57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Conclusion, Q&amp;A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99CD-8EF9-CBA5-E37C-9343EC4B5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771" y="1825624"/>
            <a:ext cx="10936458" cy="466725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accent1"/>
                </a:solidFill>
              </a:rPr>
              <a:t>Measurement</a:t>
            </a:r>
            <a:r>
              <a:rPr lang="en-US" sz="3600" dirty="0"/>
              <a:t>: tailoring sketches for switches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Adapt theoretical insights into hardware-friendly design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Focus on fundamental &amp; long-term constraints, not quirks</a:t>
            </a:r>
          </a:p>
          <a:p>
            <a:pPr>
              <a:spcAft>
                <a:spcPts val="600"/>
              </a:spcAft>
            </a:pPr>
            <a:r>
              <a:rPr lang="en-US" sz="3600" dirty="0">
                <a:solidFill>
                  <a:schemeClr val="accent2"/>
                </a:solidFill>
              </a:rPr>
              <a:t>Closed-loop control</a:t>
            </a:r>
            <a:r>
              <a:rPr lang="en-US" sz="3600" dirty="0"/>
              <a:t>: embrace fuzziness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Real-timeliness opens new possibility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All approximated: input, decision-making, and output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3600" dirty="0"/>
              <a:t>Future: more </a:t>
            </a:r>
            <a:r>
              <a:rPr lang="en-US" sz="3600" i="1" dirty="0"/>
              <a:t>distributed</a:t>
            </a:r>
            <a:r>
              <a:rPr lang="en-US" sz="3600" dirty="0"/>
              <a:t> &amp; </a:t>
            </a:r>
            <a:r>
              <a:rPr lang="en-US" sz="3600" i="1" dirty="0"/>
              <a:t>dynamic </a:t>
            </a:r>
            <a:r>
              <a:rPr lang="en-US" sz="3600" dirty="0"/>
              <a:t>network</a:t>
            </a:r>
            <a:r>
              <a:rPr lang="en-US" sz="3600" i="1" dirty="0"/>
              <a:t> </a:t>
            </a:r>
            <a:r>
              <a:rPr lang="en-US" sz="3600" dirty="0"/>
              <a:t>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0F020-38B6-253C-5C21-F4EFB75A1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C28CF-9F6E-9746-8809-7A57EF73EAD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93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C9CEF6B-5365-5699-66BA-F7D22A905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754809" y="1704251"/>
            <a:ext cx="11575317" cy="66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79A8C817-C7FF-BFEB-F2CE-517D724E7F6C}"/>
              </a:ext>
            </a:extLst>
          </p:cNvPr>
          <p:cNvGrpSpPr/>
          <p:nvPr/>
        </p:nvGrpSpPr>
        <p:grpSpPr>
          <a:xfrm>
            <a:off x="2344130" y="3663273"/>
            <a:ext cx="1514636" cy="620957"/>
            <a:chOff x="2344130" y="2686331"/>
            <a:chExt cx="1514636" cy="620957"/>
          </a:xfrm>
        </p:grpSpPr>
        <p:sp>
          <p:nvSpPr>
            <p:cNvPr id="22" name="Bevel 21">
              <a:extLst>
                <a:ext uri="{FF2B5EF4-FFF2-40B4-BE49-F238E27FC236}">
                  <a16:creationId xmlns:a16="http://schemas.microsoft.com/office/drawing/2014/main" id="{BD2EA813-B014-E8A5-11A6-C8467CF4EAFC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26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9F959FA8-2512-A884-1427-A338B182CA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0578D8-4D23-7C4D-2CD7-757863F1C1FE}"/>
              </a:ext>
            </a:extLst>
          </p:cNvPr>
          <p:cNvGrpSpPr/>
          <p:nvPr/>
        </p:nvGrpSpPr>
        <p:grpSpPr>
          <a:xfrm>
            <a:off x="2344130" y="4942353"/>
            <a:ext cx="1514636" cy="620957"/>
            <a:chOff x="2344130" y="2686331"/>
            <a:chExt cx="1514636" cy="620957"/>
          </a:xfrm>
        </p:grpSpPr>
        <p:sp>
          <p:nvSpPr>
            <p:cNvPr id="29" name="Bevel 28">
              <a:extLst>
                <a:ext uri="{FF2B5EF4-FFF2-40B4-BE49-F238E27FC236}">
                  <a16:creationId xmlns:a16="http://schemas.microsoft.com/office/drawing/2014/main" id="{D0F06C28-05D3-C7DC-B7CF-56969CE70C8B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0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7969A427-5611-0050-D093-7C900E96C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DE8FE9-68A8-6A11-50E7-EEF86CD1A263}"/>
              </a:ext>
            </a:extLst>
          </p:cNvPr>
          <p:cNvGrpSpPr/>
          <p:nvPr/>
        </p:nvGrpSpPr>
        <p:grpSpPr>
          <a:xfrm>
            <a:off x="8465397" y="3675831"/>
            <a:ext cx="1514636" cy="620957"/>
            <a:chOff x="2344130" y="2686331"/>
            <a:chExt cx="1514636" cy="620957"/>
          </a:xfrm>
        </p:grpSpPr>
        <p:sp>
          <p:nvSpPr>
            <p:cNvPr id="32" name="Bevel 31">
              <a:extLst>
                <a:ext uri="{FF2B5EF4-FFF2-40B4-BE49-F238E27FC236}">
                  <a16:creationId xmlns:a16="http://schemas.microsoft.com/office/drawing/2014/main" id="{0BEFB874-C731-69DF-635D-E2EE3E052B30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3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FD9F269A-4D3F-D63F-82F0-DA6B98EF93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F4450F-62EB-850D-5F35-C098556F4507}"/>
              </a:ext>
            </a:extLst>
          </p:cNvPr>
          <p:cNvGrpSpPr/>
          <p:nvPr/>
        </p:nvGrpSpPr>
        <p:grpSpPr>
          <a:xfrm>
            <a:off x="8465397" y="4954911"/>
            <a:ext cx="1514636" cy="620957"/>
            <a:chOff x="2344130" y="2686331"/>
            <a:chExt cx="1514636" cy="620957"/>
          </a:xfrm>
        </p:grpSpPr>
        <p:sp>
          <p:nvSpPr>
            <p:cNvPr id="35" name="Bevel 34">
              <a:extLst>
                <a:ext uri="{FF2B5EF4-FFF2-40B4-BE49-F238E27FC236}">
                  <a16:creationId xmlns:a16="http://schemas.microsoft.com/office/drawing/2014/main" id="{F1A8982D-6A8E-08A1-AFCD-2217BAAF581B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6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B9BD3270-8235-5415-76A9-E1E3884C1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C13099-5213-9BF9-FC9B-CBCD9B02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high-speed</a:t>
            </a:r>
            <a:r>
              <a:rPr lang="zh-CN" altLang="en-US" dirty="0"/>
              <a:t> </a:t>
            </a:r>
            <a:r>
              <a:rPr lang="en-US" altLang="zh-CN" dirty="0"/>
              <a:t>switch…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3100-706D-85F4-D1E8-AB4D14AD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8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61CE49F-94A2-0067-AF04-1EC4601D4A11}"/>
              </a:ext>
            </a:extLst>
          </p:cNvPr>
          <p:cNvSpPr/>
          <p:nvPr/>
        </p:nvSpPr>
        <p:spPr>
          <a:xfrm>
            <a:off x="1053534" y="3469949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AC41E64-C66E-91CD-772D-F00D7B908302}"/>
              </a:ext>
            </a:extLst>
          </p:cNvPr>
          <p:cNvSpPr/>
          <p:nvPr/>
        </p:nvSpPr>
        <p:spPr>
          <a:xfrm>
            <a:off x="1053534" y="4762550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1EE85A-24CA-2433-19C8-2035AF0CA817}"/>
              </a:ext>
            </a:extLst>
          </p:cNvPr>
          <p:cNvSpPr/>
          <p:nvPr/>
        </p:nvSpPr>
        <p:spPr>
          <a:xfrm>
            <a:off x="10037838" y="3469949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624DB5C-B32F-25B9-A511-6D56B08C6F33}"/>
              </a:ext>
            </a:extLst>
          </p:cNvPr>
          <p:cNvSpPr/>
          <p:nvPr/>
        </p:nvSpPr>
        <p:spPr>
          <a:xfrm>
            <a:off x="10037838" y="4762550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0368A-5AA0-255F-3829-94B4678A2069}"/>
              </a:ext>
            </a:extLst>
          </p:cNvPr>
          <p:cNvSpPr/>
          <p:nvPr/>
        </p:nvSpPr>
        <p:spPr>
          <a:xfrm>
            <a:off x="5519563" y="3609224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BA45B1-E91D-85AC-D066-EC9A2EA5CA1D}"/>
              </a:ext>
            </a:extLst>
          </p:cNvPr>
          <p:cNvGrpSpPr/>
          <p:nvPr/>
        </p:nvGrpSpPr>
        <p:grpSpPr>
          <a:xfrm>
            <a:off x="3962725" y="3320972"/>
            <a:ext cx="1442445" cy="2589525"/>
            <a:chOff x="3492709" y="1810610"/>
            <a:chExt cx="1843790" cy="3446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AA857BF-366A-0FF8-1ED8-60CB7A2B7386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2B8FC764-6814-59B1-6147-6302F901778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C6021464-5DD8-FBC4-9393-C38D874A7E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56004-F042-7924-6954-3CC563E446EF}"/>
              </a:ext>
            </a:extLst>
          </p:cNvPr>
          <p:cNvSpPr/>
          <p:nvPr/>
        </p:nvSpPr>
        <p:spPr>
          <a:xfrm>
            <a:off x="5519563" y="4908058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3BB211DC-6798-D16D-5476-9077FE069269}"/>
              </a:ext>
            </a:extLst>
          </p:cNvPr>
          <p:cNvSpPr txBox="1">
            <a:spLocks/>
          </p:cNvSpPr>
          <p:nvPr/>
        </p:nvSpPr>
        <p:spPr>
          <a:xfrm>
            <a:off x="838200" y="1541515"/>
            <a:ext cx="10515600" cy="1230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Algorithm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modify</a:t>
            </a:r>
            <a:r>
              <a:rPr lang="zh-CN" altLang="en-US" dirty="0"/>
              <a:t> </a:t>
            </a:r>
            <a:r>
              <a:rPr lang="en-US" altLang="zh-CN" dirty="0"/>
              <a:t>packet</a:t>
            </a:r>
            <a:r>
              <a:rPr lang="zh-CN" altLang="en-US" dirty="0"/>
              <a:t> </a:t>
            </a:r>
            <a:r>
              <a:rPr lang="en-US" altLang="zh-CN" dirty="0"/>
              <a:t>“</a:t>
            </a:r>
            <a:r>
              <a:rPr lang="en-US" altLang="zh-CN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headers</a:t>
            </a:r>
            <a:r>
              <a:rPr lang="en-US" altLang="zh-CN" dirty="0"/>
              <a:t>”</a:t>
            </a:r>
          </a:p>
          <a:p>
            <a:r>
              <a:rPr lang="en-US" altLang="zh-CN" dirty="0"/>
              <a:t>E.g.,</a:t>
            </a:r>
            <a:r>
              <a:rPr lang="zh-CN" altLang="en-US" dirty="0"/>
              <a:t> </a:t>
            </a:r>
            <a:r>
              <a:rPr lang="en-US" altLang="zh-CN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“</a:t>
            </a:r>
            <a:r>
              <a:rPr lang="en-US" altLang="zh-CN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Destination</a:t>
            </a:r>
            <a:r>
              <a:rPr lang="zh-CN" altLang="en-US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7030A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IP</a:t>
            </a:r>
            <a:r>
              <a:rPr lang="en-US" altLang="zh-CN" dirty="0"/>
              <a:t>”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make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routing</a:t>
            </a:r>
            <a:r>
              <a:rPr lang="zh-CN" altLang="en-US" dirty="0"/>
              <a:t> </a:t>
            </a:r>
            <a:r>
              <a:rPr lang="en-US" altLang="zh-CN" dirty="0"/>
              <a:t>decision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ADF8E0AD-6B8E-E0B7-97D9-982865C182E4}"/>
              </a:ext>
            </a:extLst>
          </p:cNvPr>
          <p:cNvSpPr/>
          <p:nvPr/>
        </p:nvSpPr>
        <p:spPr>
          <a:xfrm>
            <a:off x="43619" y="4548634"/>
            <a:ext cx="2072017" cy="1559051"/>
          </a:xfrm>
          <a:prstGeom prst="cube">
            <a:avLst>
              <a:gd name="adj" fmla="val 10932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</a:rPr>
              <a:t>Packet</a:t>
            </a:r>
          </a:p>
          <a:p>
            <a:r>
              <a:rPr lang="en-US" altLang="zh-CN" sz="2200" dirty="0" err="1">
                <a:solidFill>
                  <a:schemeClr val="tx1"/>
                </a:solidFill>
              </a:rPr>
              <a:t>SrcIP</a:t>
            </a:r>
            <a:r>
              <a:rPr lang="en-US" altLang="zh-CN" sz="2200" dirty="0">
                <a:solidFill>
                  <a:schemeClr val="tx1"/>
                </a:solidFill>
              </a:rPr>
              <a:t>:</a:t>
            </a:r>
            <a:r>
              <a:rPr lang="zh-CN" altLang="en-US" sz="2200" dirty="0">
                <a:solidFill>
                  <a:schemeClr val="tx1"/>
                </a:solidFill>
              </a:rPr>
              <a:t> </a:t>
            </a:r>
            <a:r>
              <a:rPr lang="en-US" altLang="zh-CN" sz="2200" dirty="0">
                <a:solidFill>
                  <a:srgbClr val="7030A0"/>
                </a:solidFill>
              </a:rPr>
              <a:t>13.9.0.5</a:t>
            </a:r>
          </a:p>
          <a:p>
            <a:r>
              <a:rPr lang="en-US" altLang="zh-CN" sz="2200" dirty="0" err="1">
                <a:solidFill>
                  <a:schemeClr val="tx1"/>
                </a:solidFill>
              </a:rPr>
              <a:t>DstIP</a:t>
            </a:r>
            <a:r>
              <a:rPr lang="en-US" altLang="zh-CN" sz="2200" dirty="0">
                <a:solidFill>
                  <a:schemeClr val="tx1"/>
                </a:solidFill>
              </a:rPr>
              <a:t>:</a:t>
            </a:r>
            <a:r>
              <a:rPr lang="zh-CN" altLang="en-US" sz="2200" dirty="0">
                <a:solidFill>
                  <a:schemeClr val="tx1"/>
                </a:solidFill>
              </a:rPr>
              <a:t> </a:t>
            </a:r>
            <a:r>
              <a:rPr lang="en-US" altLang="zh-CN" sz="2200" b="1" dirty="0">
                <a:solidFill>
                  <a:srgbClr val="7030A0"/>
                </a:solidFill>
              </a:rPr>
              <a:t>8.8.8.8</a:t>
            </a:r>
          </a:p>
          <a:p>
            <a:r>
              <a:rPr lang="en-US" altLang="zh-CN" sz="2200" dirty="0">
                <a:solidFill>
                  <a:schemeClr val="tx1"/>
                </a:solidFill>
              </a:rPr>
              <a:t>Payload:</a:t>
            </a:r>
            <a:r>
              <a:rPr lang="zh-CN" altLang="en-US" sz="2200" dirty="0">
                <a:solidFill>
                  <a:schemeClr val="tx1"/>
                </a:solidFill>
              </a:rPr>
              <a:t> </a:t>
            </a:r>
            <a:r>
              <a:rPr lang="en-US" altLang="zh-CN" sz="2200" dirty="0">
                <a:solidFill>
                  <a:schemeClr val="tx1"/>
                </a:solidFill>
              </a:rPr>
              <a:t>…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D338B9A3-4196-D2E0-9182-38CBD1385E31}"/>
              </a:ext>
            </a:extLst>
          </p:cNvPr>
          <p:cNvSpPr/>
          <p:nvPr/>
        </p:nvSpPr>
        <p:spPr>
          <a:xfrm>
            <a:off x="1695999" y="4683977"/>
            <a:ext cx="3018241" cy="1137707"/>
          </a:xfrm>
          <a:prstGeom prst="cloudCallout">
            <a:avLst>
              <a:gd name="adj1" fmla="val -56081"/>
              <a:gd name="adj2" fmla="val 24981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46800" rIns="0" rtlCol="0" anchor="ctr"/>
          <a:lstStyle/>
          <a:p>
            <a:pPr algn="ctr"/>
            <a:r>
              <a:rPr lang="en-US" altLang="zh-CN" sz="2400" dirty="0"/>
              <a:t>Forwarding:</a:t>
            </a:r>
          </a:p>
          <a:p>
            <a:pPr algn="ctr"/>
            <a:r>
              <a:rPr lang="en-US" altLang="zh-CN" sz="2400" dirty="0"/>
              <a:t>8.</a:t>
            </a:r>
            <a:r>
              <a:rPr lang="zh-CN" altLang="en-US" sz="2400" dirty="0"/>
              <a:t>*</a:t>
            </a:r>
            <a:r>
              <a:rPr lang="en-US" altLang="zh-CN" sz="2400" dirty="0"/>
              <a:t>.</a:t>
            </a:r>
            <a:r>
              <a:rPr lang="zh-CN" altLang="en-US" sz="2400" dirty="0"/>
              <a:t>*</a:t>
            </a:r>
            <a:r>
              <a:rPr lang="en-US" altLang="zh-CN" sz="2400" dirty="0"/>
              <a:t>.</a:t>
            </a:r>
            <a:r>
              <a:rPr lang="zh-CN" altLang="en-US" sz="2400" dirty="0"/>
              <a:t>* </a:t>
            </a:r>
            <a:r>
              <a:rPr lang="en-US" altLang="zh-CN" sz="2400" dirty="0"/>
              <a:t>-&gt;</a:t>
            </a:r>
            <a:r>
              <a:rPr lang="zh-CN" altLang="en-US" sz="2400" dirty="0"/>
              <a:t> </a:t>
            </a:r>
            <a:r>
              <a:rPr lang="en-US" altLang="zh-CN" sz="2400" dirty="0"/>
              <a:t>Port</a:t>
            </a:r>
            <a:r>
              <a:rPr lang="zh-CN" altLang="en-US" sz="2400" dirty="0"/>
              <a:t> </a:t>
            </a:r>
            <a:r>
              <a:rPr lang="en-US" altLang="zh-CN" sz="2400" b="1" dirty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917231-C73E-A137-0A37-13116D5B1EF1}"/>
              </a:ext>
            </a:extLst>
          </p:cNvPr>
          <p:cNvSpPr txBox="1"/>
          <p:nvPr/>
        </p:nvSpPr>
        <p:spPr>
          <a:xfrm>
            <a:off x="8296408" y="4319554"/>
            <a:ext cx="1773506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Congested:</a:t>
            </a:r>
            <a:r>
              <a:rPr lang="zh-CN" altLang="en-US" b="1" dirty="0"/>
              <a:t> </a:t>
            </a:r>
            <a:r>
              <a:rPr lang="en-US" altLang="zh-CN" b="1" dirty="0">
                <a:solidFill>
                  <a:srgbClr val="7030A0"/>
                </a:solidFill>
              </a:rPr>
              <a:t>No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8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C 0.05261 0.01134 -0.00482 -1.85185E-6 0.13164 -1.85185E-6 C 0.14779 -1.85185E-6 0.1638 0.00185 0.17995 0.00255 C 0.20469 0.01343 0.18998 0.00764 0.24779 0.00764 C 0.25781 0.00764 0.26771 0.00602 0.27774 0.00509 C 0.28112 0.0044 0.28451 0.00347 0.28763 0.00255 C 0.28985 0.00185 0.29167 0.00046 0.29388 -1.85185E-6 C 0.29701 -0.00116 0.30039 -0.00185 0.30378 -0.00254 C 0.30781 -0.00625 0.31224 -0.00856 0.31576 -0.01319 C 0.31784 -0.01574 0.31992 -0.01829 0.32188 -0.02106 C 0.32331 -0.02338 0.32422 -0.02639 0.32565 -0.0287 C 0.33021 -0.03518 0.33607 -0.04004 0.33972 -0.04722 C 0.34271 -0.05347 0.34597 -0.05972 0.34961 -0.06528 C 0.35143 -0.06805 0.35404 -0.07037 0.35534 -0.07338 C 0.35729 -0.07569 0.3582 -0.0787 0.3599 -0.08102 C 0.37227 -0.09954 0.37331 -0.09491 0.38386 -0.11759 C 0.38568 -0.12199 0.38763 -0.12662 0.38972 -0.13079 C 0.39128 -0.13449 0.39401 -0.13773 0.39557 -0.1412 C 0.3974 -0.14467 0.39805 -0.14861 0.39974 -0.15162 C 0.40143 -0.15486 0.40391 -0.15671 0.40573 -0.15972 C 0.40807 -0.16342 0.41589 -0.18102 0.41966 -0.18588 C 0.42136 -0.18796 0.42383 -0.18889 0.42565 -0.19097 C 0.42787 -0.19329 0.4293 -0.19699 0.43177 -0.19884 C 0.43542 -0.20162 0.43959 -0.20278 0.44362 -0.20393 C 0.46146 -0.20972 0.44896 -0.20625 0.48164 -0.20903 C 0.50182 -0.20833 0.52175 -0.2081 0.54167 -0.20648 C 0.54518 -0.20625 0.54844 -0.20463 0.55169 -0.20393 C 0.55755 -0.20301 0.5638 -0.20231 0.56966 -0.20139 C 0.603 -0.20231 0.63633 -0.20393 0.66979 -0.20393 " pathEditMode="relative" rAng="0" ptsTypes="AAAAAAAAAAAAAAAAAAAAAAAAAAA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90" y="-10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3" grpId="0" animBg="1"/>
      <p:bldP spid="3" grpId="1" animBg="1"/>
      <p:bldP spid="3" grpId="2" animBg="1"/>
      <p:bldP spid="11" grpId="0" animBg="1"/>
      <p:bldP spid="11" grpId="1" animBg="1"/>
      <p:bldP spid="20" grpId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7C9CEF6B-5365-5699-66BA-F7D22A905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81" t="24749" r="33133" b="42762"/>
          <a:stretch/>
        </p:blipFill>
        <p:spPr bwMode="auto">
          <a:xfrm>
            <a:off x="754809" y="1690688"/>
            <a:ext cx="11575317" cy="66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8E83DC85-DAC3-0CE6-4159-B2A81EC5332D}"/>
              </a:ext>
            </a:extLst>
          </p:cNvPr>
          <p:cNvGrpSpPr/>
          <p:nvPr/>
        </p:nvGrpSpPr>
        <p:grpSpPr>
          <a:xfrm>
            <a:off x="2344130" y="3649710"/>
            <a:ext cx="1514636" cy="620957"/>
            <a:chOff x="2344130" y="2686331"/>
            <a:chExt cx="1514636" cy="620957"/>
          </a:xfrm>
        </p:grpSpPr>
        <p:sp>
          <p:nvSpPr>
            <p:cNvPr id="32" name="Bevel 31">
              <a:extLst>
                <a:ext uri="{FF2B5EF4-FFF2-40B4-BE49-F238E27FC236}">
                  <a16:creationId xmlns:a16="http://schemas.microsoft.com/office/drawing/2014/main" id="{67E54CD4-9E72-A1FF-33AF-5C045CD96921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3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16E2B533-202B-D07A-DC4B-0316AFC5FE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A8029CF-C25B-4EEF-D9A7-B1AF8D62D65B}"/>
              </a:ext>
            </a:extLst>
          </p:cNvPr>
          <p:cNvGrpSpPr/>
          <p:nvPr/>
        </p:nvGrpSpPr>
        <p:grpSpPr>
          <a:xfrm>
            <a:off x="2344130" y="4928790"/>
            <a:ext cx="1514636" cy="620957"/>
            <a:chOff x="2344130" y="2686331"/>
            <a:chExt cx="1514636" cy="620957"/>
          </a:xfrm>
        </p:grpSpPr>
        <p:sp>
          <p:nvSpPr>
            <p:cNvPr id="35" name="Bevel 34">
              <a:extLst>
                <a:ext uri="{FF2B5EF4-FFF2-40B4-BE49-F238E27FC236}">
                  <a16:creationId xmlns:a16="http://schemas.microsoft.com/office/drawing/2014/main" id="{604010A0-721E-9106-1841-4A7BED107204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6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B0F91BA8-09AD-3348-6ADA-41917F139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A476560-BC0A-4807-5EB3-0807262D94A0}"/>
              </a:ext>
            </a:extLst>
          </p:cNvPr>
          <p:cNvGrpSpPr/>
          <p:nvPr/>
        </p:nvGrpSpPr>
        <p:grpSpPr>
          <a:xfrm>
            <a:off x="8465397" y="3662268"/>
            <a:ext cx="1514636" cy="620957"/>
            <a:chOff x="2344130" y="2686331"/>
            <a:chExt cx="1514636" cy="620957"/>
          </a:xfrm>
        </p:grpSpPr>
        <p:sp>
          <p:nvSpPr>
            <p:cNvPr id="38" name="Bevel 37">
              <a:extLst>
                <a:ext uri="{FF2B5EF4-FFF2-40B4-BE49-F238E27FC236}">
                  <a16:creationId xmlns:a16="http://schemas.microsoft.com/office/drawing/2014/main" id="{2F189BFA-BC9D-20A2-0FA3-D1937660AE8A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39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0B67A56A-6A7A-CD27-F2F1-888282176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014DF5-5698-872D-B80F-E43EE1991FB9}"/>
              </a:ext>
            </a:extLst>
          </p:cNvPr>
          <p:cNvGrpSpPr/>
          <p:nvPr/>
        </p:nvGrpSpPr>
        <p:grpSpPr>
          <a:xfrm>
            <a:off x="8465397" y="4941348"/>
            <a:ext cx="1514636" cy="620957"/>
            <a:chOff x="2344130" y="2686331"/>
            <a:chExt cx="1514636" cy="620957"/>
          </a:xfrm>
        </p:grpSpPr>
        <p:sp>
          <p:nvSpPr>
            <p:cNvPr id="41" name="Bevel 40">
              <a:extLst>
                <a:ext uri="{FF2B5EF4-FFF2-40B4-BE49-F238E27FC236}">
                  <a16:creationId xmlns:a16="http://schemas.microsoft.com/office/drawing/2014/main" id="{E58D6C64-9258-E4F4-FE83-2C232000D26B}"/>
                </a:ext>
              </a:extLst>
            </p:cNvPr>
            <p:cNvSpPr/>
            <p:nvPr/>
          </p:nvSpPr>
          <p:spPr>
            <a:xfrm>
              <a:off x="2344130" y="2686331"/>
              <a:ext cx="1514636" cy="620957"/>
            </a:xfrm>
            <a:prstGeom prst="beve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000" tIns="46800" rIns="18000"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42" name="Picture 10" descr="28 Collection Of Brain Clipart Easy High Quality Free - Simple Brain Clip  Art, HD Png Download - kindpng">
              <a:extLst>
                <a:ext uri="{FF2B5EF4-FFF2-40B4-BE49-F238E27FC236}">
                  <a16:creationId xmlns:a16="http://schemas.microsoft.com/office/drawing/2014/main" id="{3CA5EC10-D41D-0EE9-E3A3-6988C894D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938" b="94375" l="4645" r="93716">
                          <a14:foregroundMark x1="72131" y1="94375" x2="70765" y2="94375"/>
                          <a14:foregroundMark x1="90437" y1="64375" x2="91530" y2="60625"/>
                          <a14:foregroundMark x1="87978" y1="18125" x2="88798" y2="20313"/>
                          <a14:foregroundMark x1="93716" y1="36875" x2="93716" y2="37813"/>
                          <a14:foregroundMark x1="63115" y1="5938" x2="63115" y2="5938"/>
                          <a14:foregroundMark x1="67760" y1="40313" x2="67760" y2="40313"/>
                          <a14:foregroundMark x1="33333" y1="41563" x2="33333" y2="41563"/>
                          <a14:foregroundMark x1="53825" y1="59688" x2="53825" y2="59688"/>
                          <a14:foregroundMark x1="4645" y1="46563" x2="4645" y2="465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2798" y="2715113"/>
              <a:ext cx="677300" cy="592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C13099-5213-9BF9-FC9B-CBCD9B02D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Inside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high-speed</a:t>
            </a:r>
            <a:r>
              <a:rPr lang="zh-CN" altLang="en-US" dirty="0"/>
              <a:t> </a:t>
            </a:r>
            <a:r>
              <a:rPr lang="en-US" altLang="zh-CN" dirty="0"/>
              <a:t>switch…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83100-706D-85F4-D1E8-AB4D14ADE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3EA60-9B79-6D45-ACD9-35435F821A81}" type="slidenum">
              <a:rPr lang="en-US" smtClean="0"/>
              <a:t>9</a:t>
            </a:fld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61CE49F-94A2-0067-AF04-1EC4601D4A11}"/>
              </a:ext>
            </a:extLst>
          </p:cNvPr>
          <p:cNvSpPr/>
          <p:nvPr/>
        </p:nvSpPr>
        <p:spPr>
          <a:xfrm>
            <a:off x="1053534" y="3456386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CAC41E64-C66E-91CD-772D-F00D7B908302}"/>
              </a:ext>
            </a:extLst>
          </p:cNvPr>
          <p:cNvSpPr/>
          <p:nvPr/>
        </p:nvSpPr>
        <p:spPr>
          <a:xfrm>
            <a:off x="1053534" y="4748987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Ingress</a:t>
            </a:r>
            <a:endParaRPr lang="en-US" sz="2400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01EE85A-24CA-2433-19C8-2035AF0CA817}"/>
              </a:ext>
            </a:extLst>
          </p:cNvPr>
          <p:cNvSpPr/>
          <p:nvPr/>
        </p:nvSpPr>
        <p:spPr>
          <a:xfrm>
            <a:off x="10037838" y="3456386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4624DB5C-B32F-25B9-A511-6D56B08C6F33}"/>
              </a:ext>
            </a:extLst>
          </p:cNvPr>
          <p:cNvSpPr/>
          <p:nvPr/>
        </p:nvSpPr>
        <p:spPr>
          <a:xfrm>
            <a:off x="10037838" y="4748987"/>
            <a:ext cx="1267200" cy="9805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6800" rIns="0" rtlCol="0" anchor="ctr"/>
          <a:lstStyle/>
          <a:p>
            <a:pPr algn="ctr"/>
            <a:r>
              <a:rPr lang="en-US" altLang="zh-CN" sz="2400" dirty="0"/>
              <a:t>Egress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0368A-5AA0-255F-3829-94B4678A2069}"/>
              </a:ext>
            </a:extLst>
          </p:cNvPr>
          <p:cNvSpPr/>
          <p:nvPr/>
        </p:nvSpPr>
        <p:spPr>
          <a:xfrm>
            <a:off x="5519563" y="3595661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3BA45B1-E91D-85AC-D066-EC9A2EA5CA1D}"/>
              </a:ext>
            </a:extLst>
          </p:cNvPr>
          <p:cNvGrpSpPr/>
          <p:nvPr/>
        </p:nvGrpSpPr>
        <p:grpSpPr>
          <a:xfrm>
            <a:off x="3962725" y="3307409"/>
            <a:ext cx="1442445" cy="2589525"/>
            <a:chOff x="3492709" y="1810610"/>
            <a:chExt cx="1843790" cy="3446657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AA857BF-366A-0FF8-1ED8-60CB7A2B7386}"/>
                </a:ext>
              </a:extLst>
            </p:cNvPr>
            <p:cNvSpPr/>
            <p:nvPr/>
          </p:nvSpPr>
          <p:spPr>
            <a:xfrm>
              <a:off x="3492709" y="1810610"/>
              <a:ext cx="1843790" cy="3446657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dirty="0"/>
                <a:t>Crossbar</a:t>
              </a:r>
              <a:endParaRPr lang="en-US" sz="2400" dirty="0"/>
            </a:p>
          </p:txBody>
        </p:sp>
        <p:cxnSp>
          <p:nvCxnSpPr>
            <p:cNvPr id="14" name="Curved Connector 13">
              <a:extLst>
                <a:ext uri="{FF2B5EF4-FFF2-40B4-BE49-F238E27FC236}">
                  <a16:creationId xmlns:a16="http://schemas.microsoft.com/office/drawing/2014/main" id="{2B8FC764-6814-59B1-6147-6302F901778B}"/>
                </a:ext>
              </a:extLst>
            </p:cNvPr>
            <p:cNvCxnSpPr>
              <a:cxnSpLocks/>
            </p:cNvCxnSpPr>
            <p:nvPr/>
          </p:nvCxnSpPr>
          <p:spPr>
            <a:xfrm>
              <a:off x="3750041" y="2915685"/>
              <a:ext cx="1329126" cy="1226906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Curved Connector 14">
              <a:extLst>
                <a:ext uri="{FF2B5EF4-FFF2-40B4-BE49-F238E27FC236}">
                  <a16:creationId xmlns:a16="http://schemas.microsoft.com/office/drawing/2014/main" id="{C6021464-5DD8-FBC4-9393-C38D874A7E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50041" y="2891956"/>
              <a:ext cx="1299146" cy="1227600"/>
            </a:xfrm>
            <a:prstGeom prst="curvedConnector3">
              <a:avLst/>
            </a:prstGeom>
            <a:ln w="139700">
              <a:solidFill>
                <a:schemeClr val="accent2">
                  <a:alpha val="53000"/>
                </a:schemeClr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56004-F042-7924-6954-3CC563E446EF}"/>
              </a:ext>
            </a:extLst>
          </p:cNvPr>
          <p:cNvSpPr/>
          <p:nvPr/>
        </p:nvSpPr>
        <p:spPr>
          <a:xfrm>
            <a:off x="5519563" y="4894495"/>
            <a:ext cx="2831441" cy="689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Queue</a:t>
            </a:r>
            <a:endParaRPr lang="en-US" sz="2400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CA8AB063-BE53-EFF7-1B95-1177BE51B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1515"/>
            <a:ext cx="10515600" cy="711859"/>
          </a:xfrm>
        </p:spPr>
        <p:txBody>
          <a:bodyPr/>
          <a:lstStyle/>
          <a:p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write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memory,</a:t>
            </a:r>
            <a:r>
              <a:rPr lang="zh-CN" altLang="en-US" dirty="0"/>
              <a:t> </a:t>
            </a:r>
            <a:r>
              <a:rPr lang="en-US" altLang="zh-CN" dirty="0"/>
              <a:t>maintain</a:t>
            </a:r>
            <a:r>
              <a:rPr lang="zh-CN" altLang="en-US" dirty="0"/>
              <a:t> </a:t>
            </a:r>
            <a:r>
              <a:rPr lang="en-US" altLang="zh-CN" dirty="0"/>
              <a:t>statistics</a:t>
            </a:r>
            <a:r>
              <a:rPr lang="zh-CN" altLang="en-US" dirty="0"/>
              <a:t> </a:t>
            </a:r>
            <a:r>
              <a:rPr lang="en-US" altLang="zh-CN" dirty="0"/>
              <a:t>across</a:t>
            </a:r>
            <a:r>
              <a:rPr lang="zh-CN" altLang="en-US" dirty="0"/>
              <a:t> </a:t>
            </a:r>
            <a:r>
              <a:rPr lang="en-US" altLang="zh-CN" dirty="0"/>
              <a:t>packets</a:t>
            </a:r>
            <a:endParaRPr lang="en-US" dirty="0"/>
          </a:p>
        </p:txBody>
      </p:sp>
      <p:sp>
        <p:nvSpPr>
          <p:cNvPr id="46" name="Can 45">
            <a:extLst>
              <a:ext uri="{FF2B5EF4-FFF2-40B4-BE49-F238E27FC236}">
                <a16:creationId xmlns:a16="http://schemas.microsoft.com/office/drawing/2014/main" id="{CC7D38B8-886A-B778-6802-07806419E80B}"/>
              </a:ext>
            </a:extLst>
          </p:cNvPr>
          <p:cNvSpPr/>
          <p:nvPr/>
        </p:nvSpPr>
        <p:spPr>
          <a:xfrm>
            <a:off x="2433542" y="2802962"/>
            <a:ext cx="1335812" cy="620957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Memory</a:t>
            </a:r>
            <a:endParaRPr lang="en-US" sz="2400" dirty="0"/>
          </a:p>
        </p:txBody>
      </p:sp>
      <p:sp>
        <p:nvSpPr>
          <p:cNvPr id="47" name="Left-Right Arrow 46">
            <a:extLst>
              <a:ext uri="{FF2B5EF4-FFF2-40B4-BE49-F238E27FC236}">
                <a16:creationId xmlns:a16="http://schemas.microsoft.com/office/drawing/2014/main" id="{D665CDAC-541F-1024-382E-66670962C7A4}"/>
              </a:ext>
            </a:extLst>
          </p:cNvPr>
          <p:cNvSpPr/>
          <p:nvPr/>
        </p:nvSpPr>
        <p:spPr>
          <a:xfrm rot="16200000">
            <a:off x="2936534" y="3450071"/>
            <a:ext cx="355864" cy="242667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47">
            <a:extLst>
              <a:ext uri="{FF2B5EF4-FFF2-40B4-BE49-F238E27FC236}">
                <a16:creationId xmlns:a16="http://schemas.microsoft.com/office/drawing/2014/main" id="{07E26265-D0AF-EC5E-819E-71EC07B28ECA}"/>
              </a:ext>
            </a:extLst>
          </p:cNvPr>
          <p:cNvSpPr/>
          <p:nvPr/>
        </p:nvSpPr>
        <p:spPr>
          <a:xfrm>
            <a:off x="8526515" y="2824022"/>
            <a:ext cx="1335812" cy="620957"/>
          </a:xfrm>
          <a:prstGeom prst="ca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Memory</a:t>
            </a:r>
            <a:endParaRPr lang="en-US" sz="2400" dirty="0"/>
          </a:p>
        </p:txBody>
      </p:sp>
      <p:sp>
        <p:nvSpPr>
          <p:cNvPr id="49" name="Left-Right Arrow 48">
            <a:extLst>
              <a:ext uri="{FF2B5EF4-FFF2-40B4-BE49-F238E27FC236}">
                <a16:creationId xmlns:a16="http://schemas.microsoft.com/office/drawing/2014/main" id="{441C7B75-15EE-3572-AD0A-12E66A441A7C}"/>
              </a:ext>
            </a:extLst>
          </p:cNvPr>
          <p:cNvSpPr/>
          <p:nvPr/>
        </p:nvSpPr>
        <p:spPr>
          <a:xfrm rot="16200000">
            <a:off x="9029507" y="3471131"/>
            <a:ext cx="355864" cy="242667"/>
          </a:xfrm>
          <a:prstGeom prst="left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Callout 28">
            <a:extLst>
              <a:ext uri="{FF2B5EF4-FFF2-40B4-BE49-F238E27FC236}">
                <a16:creationId xmlns:a16="http://schemas.microsoft.com/office/drawing/2014/main" id="{91326304-B08F-1249-8E64-7C6DB539AB30}"/>
              </a:ext>
            </a:extLst>
          </p:cNvPr>
          <p:cNvSpPr/>
          <p:nvPr/>
        </p:nvSpPr>
        <p:spPr>
          <a:xfrm>
            <a:off x="1220334" y="3478662"/>
            <a:ext cx="3762227" cy="1137707"/>
          </a:xfrm>
          <a:prstGeom prst="cloudCallout">
            <a:avLst>
              <a:gd name="adj1" fmla="val -8"/>
              <a:gd name="adj2" fmla="val -674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46800" rIns="0" rtlCol="0" anchor="ctr"/>
          <a:lstStyle/>
          <a:p>
            <a:pPr algn="ctr"/>
            <a:r>
              <a:rPr lang="en-US" altLang="zh-CN" sz="2400" dirty="0"/>
              <a:t>How</a:t>
            </a:r>
            <a:r>
              <a:rPr lang="zh-CN" altLang="en-US" sz="2400" dirty="0"/>
              <a:t> </a:t>
            </a:r>
            <a:r>
              <a:rPr lang="en-US" altLang="zh-CN" sz="2400" dirty="0"/>
              <a:t>many</a:t>
            </a:r>
            <a:r>
              <a:rPr lang="zh-CN" altLang="en-US" sz="2400" dirty="0"/>
              <a:t> </a:t>
            </a:r>
            <a:r>
              <a:rPr lang="en-US" altLang="zh-CN" sz="2400" dirty="0"/>
              <a:t>packets?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2413C4-AED3-61C6-5075-5698CF9C96FB}"/>
              </a:ext>
            </a:extLst>
          </p:cNvPr>
          <p:cNvSpPr txBox="1"/>
          <p:nvPr/>
        </p:nvSpPr>
        <p:spPr>
          <a:xfrm>
            <a:off x="2066939" y="2540941"/>
            <a:ext cx="206901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Counter</a:t>
            </a:r>
            <a:r>
              <a:rPr lang="en-US" altLang="zh-CN" b="1" dirty="0"/>
              <a:t>:</a:t>
            </a:r>
            <a:r>
              <a:rPr lang="zh-CN" altLang="en-US" b="1" dirty="0"/>
              <a:t> </a:t>
            </a:r>
            <a:r>
              <a:rPr lang="en-US" altLang="zh-CN" b="1" dirty="0"/>
              <a:t>2</a:t>
            </a:r>
            <a:br>
              <a:rPr lang="en-US" altLang="zh-CN" b="1" dirty="0"/>
            </a:br>
            <a:r>
              <a:rPr lang="en-US" altLang="zh-CN" dirty="0"/>
              <a:t>Popular</a:t>
            </a:r>
            <a:r>
              <a:rPr lang="zh-CN" altLang="en-US" dirty="0"/>
              <a:t> </a:t>
            </a:r>
            <a:r>
              <a:rPr lang="en-US" altLang="zh-CN" dirty="0"/>
              <a:t>Destination</a:t>
            </a:r>
            <a:r>
              <a:rPr lang="en-US" altLang="zh-CN" b="1" dirty="0"/>
              <a:t>:</a:t>
            </a:r>
            <a:r>
              <a:rPr lang="zh-CN" altLang="en-US" b="1" dirty="0"/>
              <a:t> </a:t>
            </a:r>
            <a:r>
              <a:rPr lang="en-US" altLang="zh-CN" b="1" dirty="0"/>
              <a:t>8.8.8.8</a:t>
            </a:r>
            <a:endParaRPr lang="en-US" b="1" dirty="0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24E6BA11-FE08-A4ED-A0F6-FDB675D9756D}"/>
              </a:ext>
            </a:extLst>
          </p:cNvPr>
          <p:cNvSpPr/>
          <p:nvPr/>
        </p:nvSpPr>
        <p:spPr>
          <a:xfrm>
            <a:off x="7047161" y="3660300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6AF51E89-6738-FC67-9CA6-B35079A7C2AF}"/>
              </a:ext>
            </a:extLst>
          </p:cNvPr>
          <p:cNvSpPr/>
          <p:nvPr/>
        </p:nvSpPr>
        <p:spPr>
          <a:xfrm>
            <a:off x="5751178" y="3660820"/>
            <a:ext cx="1264326" cy="525638"/>
          </a:xfrm>
          <a:prstGeom prst="cub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Packet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088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16" grpId="0" animBg="1"/>
      <p:bldP spid="16" grpId="1" animBg="1"/>
      <p:bldP spid="18" grpId="0" animBg="1"/>
      <p:bldP spid="1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7913</TotalTime>
  <Words>4336</Words>
  <Application>Microsoft Macintosh PowerPoint</Application>
  <PresentationFormat>Widescreen</PresentationFormat>
  <Paragraphs>1155</Paragraphs>
  <Slides>74</Slides>
  <Notes>65</Notes>
  <HiddenSlides>11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5" baseType="lpstr">
      <vt:lpstr>Songti TC</vt:lpstr>
      <vt:lpstr>u2800</vt:lpstr>
      <vt:lpstr>Arial</vt:lpstr>
      <vt:lpstr>Calibri</vt:lpstr>
      <vt:lpstr>Calibri Light</vt:lpstr>
      <vt:lpstr>Consolas</vt:lpstr>
      <vt:lpstr>Helvetica</vt:lpstr>
      <vt:lpstr>Helvetica Neue</vt:lpstr>
      <vt:lpstr>Verdana</vt:lpstr>
      <vt:lpstr>Wingdings</vt:lpstr>
      <vt:lpstr>Office Theme</vt:lpstr>
      <vt:lpstr>Designing Compact Data Structures for Network Measurement and Control</vt:lpstr>
      <vt:lpstr>Thesis Outline</vt:lpstr>
      <vt:lpstr>Fast, faster, fast enough?</vt:lpstr>
      <vt:lpstr>Many applications, diverse needs…</vt:lpstr>
      <vt:lpstr>Switches can do more!</vt:lpstr>
      <vt:lpstr>Switches can do more!</vt:lpstr>
      <vt:lpstr>Inside a high-speed switch…</vt:lpstr>
      <vt:lpstr>Inside a high-speed switch…</vt:lpstr>
      <vt:lpstr>Inside a high-speed switch…</vt:lpstr>
      <vt:lpstr>Main challenge: memory access constraints</vt:lpstr>
      <vt:lpstr>Memory access bottleneck: “Moore’s law”? </vt:lpstr>
      <vt:lpstr>The gap between theory and practice…</vt:lpstr>
      <vt:lpstr>In-network algorithms can build better measurement and closed-loop control</vt:lpstr>
      <vt:lpstr>Part 1: network measurement &amp; analytics  on high-speed programmable switches</vt:lpstr>
      <vt:lpstr>Chapter 3: Heavy-hitter flows</vt:lpstr>
      <vt:lpstr>Space-saving: just evict the global minimum</vt:lpstr>
      <vt:lpstr>Adapting to Data Plane:  Approximate Global Minimum</vt:lpstr>
      <vt:lpstr>Adapting to Data Plane: Too Late to Update</vt:lpstr>
      <vt:lpstr>The PRECISION algorithm</vt:lpstr>
      <vt:lpstr>Evaluation: how many stages are enough?</vt:lpstr>
      <vt:lpstr>Chapter 3: PRECISION  Summary and Key Insights</vt:lpstr>
      <vt:lpstr>Chapter 4: Count-distinct queries</vt:lpstr>
      <vt:lpstr>Many network traffic queries</vt:lpstr>
      <vt:lpstr>Many network traffic queries</vt:lpstr>
      <vt:lpstr>One memory update at a time!</vt:lpstr>
      <vt:lpstr>The coupon collector problem</vt:lpstr>
      <vt:lpstr>BeauCoup coupon collector</vt:lpstr>
      <vt:lpstr>BeauCoup coupon collector</vt:lpstr>
      <vt:lpstr>Query Compiler: finding (m,p,n)</vt:lpstr>
      <vt:lpstr>Stacking queries</vt:lpstr>
      <vt:lpstr>One hash function for each attribute</vt:lpstr>
      <vt:lpstr>Coupon collector table</vt:lpstr>
      <vt:lpstr>The BeauCoup framework: installing queries</vt:lpstr>
      <vt:lpstr>Evaluation highlights</vt:lpstr>
      <vt:lpstr>Evaluation metric: Mean Relative Error</vt:lpstr>
      <vt:lpstr>Evaluation: accuracy / mem access tradeoff</vt:lpstr>
      <vt:lpstr>Evaluation: Across multiple queries</vt:lpstr>
      <vt:lpstr>Evaluation 2: Across multiple queries</vt:lpstr>
      <vt:lpstr>Chapter 4: BeauCoup  Summary and Key Insights</vt:lpstr>
      <vt:lpstr>In-network algorithms can build better measurement and closed-loop control</vt:lpstr>
      <vt:lpstr>PowerPoint Presentation</vt:lpstr>
      <vt:lpstr>PowerPoint Presentation</vt:lpstr>
      <vt:lpstr>Chapter 5: Queue and microburst analysis</vt:lpstr>
      <vt:lpstr>Microbursts: sub-millisecond queue anomaly</vt:lpstr>
      <vt:lpstr>Analyzing queues: Why am I waiting?</vt:lpstr>
      <vt:lpstr>A strawman solution</vt:lpstr>
      <vt:lpstr>Challenge: memory partitioned!</vt:lpstr>
      <vt:lpstr>Solution: snapshots</vt:lpstr>
      <vt:lpstr>Round-robin snapshots</vt:lpstr>
      <vt:lpstr>The ConQuest data structure</vt:lpstr>
      <vt:lpstr>PowerPoint Presentation</vt:lpstr>
      <vt:lpstr>Evaluation highlights</vt:lpstr>
      <vt:lpstr>PowerPoint Presentation</vt:lpstr>
      <vt:lpstr>Testbed Evaluation: 10k flows/sec + bursts</vt:lpstr>
      <vt:lpstr>Chapter 5: ConQuest  Summary and Key Insights</vt:lpstr>
      <vt:lpstr>Chapter 6: Scalable bandwidth fairness</vt:lpstr>
      <vt:lpstr>Fair bandwidth allocation is dynamic</vt:lpstr>
      <vt:lpstr>Scalable hierarchical bandwidth fairness</vt:lpstr>
      <vt:lpstr>Scalable hierarchical bandwidth fairness</vt:lpstr>
      <vt:lpstr>Challenge 1: Finding fair per-user rate limit</vt:lpstr>
      <vt:lpstr>Challenge 1: Finding fair per-user rate limit</vt:lpstr>
      <vt:lpstr>Fair rate limit via closed-loop refinement</vt:lpstr>
      <vt:lpstr>Fair rate limit via closed-loop refinement</vt:lpstr>
      <vt:lpstr>Challenge 2: Tracking per-user sending rate</vt:lpstr>
      <vt:lpstr>Solving scalability challenge: CMS-LPF sketch </vt:lpstr>
      <vt:lpstr>AHAB: Hardware implementation on Tofino</vt:lpstr>
      <vt:lpstr>Evaluation overview</vt:lpstr>
      <vt:lpstr>Evaluation: Fast convergence to fairness</vt:lpstr>
      <vt:lpstr>Evaluation: Fast convergence to fairness</vt:lpstr>
      <vt:lpstr>Evaluation: Accuracy of approximated fairness</vt:lpstr>
      <vt:lpstr>Evaluation: Scalability</vt:lpstr>
      <vt:lpstr>Chapter 6: AHAB  Summary and Key Insights</vt:lpstr>
      <vt:lpstr>In-network algorithms can build better measurement and closed-loop control</vt:lpstr>
      <vt:lpstr>Conclusion, 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Compact Data Structures for Network Measurement and Control</dc:title>
  <dc:creator>Danny Chen</dc:creator>
  <cp:lastModifiedBy>Danny Chen</cp:lastModifiedBy>
  <cp:revision>94</cp:revision>
  <dcterms:created xsi:type="dcterms:W3CDTF">2023-09-23T18:17:04Z</dcterms:created>
  <dcterms:modified xsi:type="dcterms:W3CDTF">2023-10-06T04:58:50Z</dcterms:modified>
</cp:coreProperties>
</file>