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ppt/tags/tag1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charts/chart2.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9"/>
  </p:notesMasterIdLst>
  <p:handoutMasterIdLst>
    <p:handoutMasterId r:id="rId60"/>
  </p:handoutMasterIdLst>
  <p:sldIdLst>
    <p:sldId id="256" r:id="rId2"/>
    <p:sldId id="477" r:id="rId3"/>
    <p:sldId id="641" r:id="rId4"/>
    <p:sldId id="584" r:id="rId5"/>
    <p:sldId id="578" r:id="rId6"/>
    <p:sldId id="580" r:id="rId7"/>
    <p:sldId id="522" r:id="rId8"/>
    <p:sldId id="590" r:id="rId9"/>
    <p:sldId id="582" r:id="rId10"/>
    <p:sldId id="611" r:id="rId11"/>
    <p:sldId id="669" r:id="rId12"/>
    <p:sldId id="670" r:id="rId13"/>
    <p:sldId id="671" r:id="rId14"/>
    <p:sldId id="672" r:id="rId15"/>
    <p:sldId id="673" r:id="rId16"/>
    <p:sldId id="674" r:id="rId17"/>
    <p:sldId id="675" r:id="rId18"/>
    <p:sldId id="676" r:id="rId19"/>
    <p:sldId id="677" r:id="rId20"/>
    <p:sldId id="678" r:id="rId21"/>
    <p:sldId id="679" r:id="rId22"/>
    <p:sldId id="680" r:id="rId23"/>
    <p:sldId id="451" r:id="rId24"/>
    <p:sldId id="528" r:id="rId25"/>
    <p:sldId id="453" r:id="rId26"/>
    <p:sldId id="595" r:id="rId27"/>
    <p:sldId id="454" r:id="rId28"/>
    <p:sldId id="455" r:id="rId29"/>
    <p:sldId id="633" r:id="rId30"/>
    <p:sldId id="457" r:id="rId31"/>
    <p:sldId id="458" r:id="rId32"/>
    <p:sldId id="459" r:id="rId33"/>
    <p:sldId id="460" r:id="rId34"/>
    <p:sldId id="461" r:id="rId35"/>
    <p:sldId id="462" r:id="rId36"/>
    <p:sldId id="463" r:id="rId37"/>
    <p:sldId id="464" r:id="rId38"/>
    <p:sldId id="465" r:id="rId39"/>
    <p:sldId id="624" r:id="rId40"/>
    <p:sldId id="625" r:id="rId41"/>
    <p:sldId id="626" r:id="rId42"/>
    <p:sldId id="596" r:id="rId43"/>
    <p:sldId id="574" r:id="rId44"/>
    <p:sldId id="694" r:id="rId45"/>
    <p:sldId id="603" r:id="rId46"/>
    <p:sldId id="682" r:id="rId47"/>
    <p:sldId id="683" r:id="rId48"/>
    <p:sldId id="684" r:id="rId49"/>
    <p:sldId id="685" r:id="rId50"/>
    <p:sldId id="686" r:id="rId51"/>
    <p:sldId id="687" r:id="rId52"/>
    <p:sldId id="688" r:id="rId53"/>
    <p:sldId id="689" r:id="rId54"/>
    <p:sldId id="690" r:id="rId55"/>
    <p:sldId id="691" r:id="rId56"/>
    <p:sldId id="695" r:id="rId57"/>
    <p:sldId id="486" r:id="rId58"/>
  </p:sldIdLst>
  <p:sldSz cx="9144000" cy="6858000" type="screen4x3"/>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118"/>
    <a:srgbClr val="BB7141"/>
    <a:srgbClr val="F69444"/>
    <a:srgbClr val="1AA0FF"/>
    <a:srgbClr val="1580D2"/>
    <a:srgbClr val="15806E"/>
    <a:srgbClr val="3B95D2"/>
    <a:srgbClr val="5A96ED"/>
    <a:srgbClr val="94D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6" autoAdjust="0"/>
    <p:restoredTop sz="90427" autoAdjust="0"/>
  </p:normalViewPr>
  <p:slideViewPr>
    <p:cSldViewPr>
      <p:cViewPr>
        <p:scale>
          <a:sx n="100" d="100"/>
          <a:sy n="100" d="100"/>
        </p:scale>
        <p:origin x="-2576" y="-80"/>
      </p:cViewPr>
      <p:guideLst>
        <p:guide orient="horz" pos="2160"/>
        <p:guide pos="2880"/>
      </p:guideLst>
    </p:cSldViewPr>
  </p:slideViewPr>
  <p:notesTextViewPr>
    <p:cViewPr>
      <p:scale>
        <a:sx n="210" d="100"/>
        <a:sy n="21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HD3:old%20projects:multicore:conext09.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1694315753492"/>
          <c:y val="0.0509259259259259"/>
          <c:w val="0.700182185049918"/>
          <c:h val="0.716511716155962"/>
        </c:manualLayout>
      </c:layout>
      <c:scatterChart>
        <c:scatterStyle val="smoothMarker"/>
        <c:varyColors val="0"/>
        <c:ser>
          <c:idx val="0"/>
          <c:order val="0"/>
          <c:tx>
            <c:v>hash table</c:v>
          </c:tx>
          <c:xVal>
            <c:numRef>
              <c:f>ppt!$A$6:$A$10</c:f>
              <c:numCache>
                <c:formatCode>General</c:formatCode>
                <c:ptCount val="5"/>
                <c:pt idx="0">
                  <c:v>20.0</c:v>
                </c:pt>
                <c:pt idx="1">
                  <c:v>200.0</c:v>
                </c:pt>
                <c:pt idx="2">
                  <c:v>500.0</c:v>
                </c:pt>
                <c:pt idx="3">
                  <c:v>1000.0</c:v>
                </c:pt>
                <c:pt idx="4">
                  <c:v>2000.0</c:v>
                </c:pt>
              </c:numCache>
            </c:numRef>
          </c:xVal>
          <c:yVal>
            <c:numRef>
              <c:f>ppt!$B$6:$B$10</c:f>
              <c:numCache>
                <c:formatCode>General</c:formatCode>
                <c:ptCount val="5"/>
                <c:pt idx="0">
                  <c:v>0.1283048202</c:v>
                </c:pt>
                <c:pt idx="1">
                  <c:v>1.283048202</c:v>
                </c:pt>
                <c:pt idx="2">
                  <c:v>3.207620506</c:v>
                </c:pt>
                <c:pt idx="3">
                  <c:v>6.415241012</c:v>
                </c:pt>
                <c:pt idx="4">
                  <c:v>12.83048202</c:v>
                </c:pt>
              </c:numCache>
            </c:numRef>
          </c:yVal>
          <c:smooth val="1"/>
        </c:ser>
        <c:ser>
          <c:idx val="1"/>
          <c:order val="1"/>
          <c:tx>
            <c:v>fp=0.01%</c:v>
          </c:tx>
          <c:spPr>
            <a:ln>
              <a:solidFill>
                <a:srgbClr val="008000"/>
              </a:solidFill>
            </a:ln>
          </c:spPr>
          <c:marker>
            <c:spPr>
              <a:solidFill>
                <a:srgbClr val="008000"/>
              </a:solidFill>
              <a:ln>
                <a:solidFill>
                  <a:srgbClr val="008000"/>
                </a:solidFill>
              </a:ln>
            </c:spPr>
          </c:marker>
          <c:xVal>
            <c:numRef>
              <c:f>ppt!$A$6:$A$10</c:f>
              <c:numCache>
                <c:formatCode>General</c:formatCode>
                <c:ptCount val="5"/>
                <c:pt idx="0">
                  <c:v>20.0</c:v>
                </c:pt>
                <c:pt idx="1">
                  <c:v>200.0</c:v>
                </c:pt>
                <c:pt idx="2">
                  <c:v>500.0</c:v>
                </c:pt>
                <c:pt idx="3">
                  <c:v>1000.0</c:v>
                </c:pt>
                <c:pt idx="4">
                  <c:v>2000.0</c:v>
                </c:pt>
              </c:numCache>
            </c:numRef>
          </c:xVal>
          <c:yVal>
            <c:numRef>
              <c:f>ppt!$C$6:$C$10</c:f>
              <c:numCache>
                <c:formatCode>General</c:formatCode>
                <c:ptCount val="5"/>
                <c:pt idx="0">
                  <c:v>0.062</c:v>
                </c:pt>
                <c:pt idx="1">
                  <c:v>0.62</c:v>
                </c:pt>
                <c:pt idx="2">
                  <c:v>1.55</c:v>
                </c:pt>
                <c:pt idx="3">
                  <c:v>3.1</c:v>
                </c:pt>
                <c:pt idx="4">
                  <c:v>8.0</c:v>
                </c:pt>
              </c:numCache>
            </c:numRef>
          </c:yVal>
          <c:smooth val="1"/>
        </c:ser>
        <c:ser>
          <c:idx val="2"/>
          <c:order val="2"/>
          <c:tx>
            <c:v>fp=0.1%</c:v>
          </c:tx>
          <c:spPr>
            <a:ln>
              <a:solidFill>
                <a:srgbClr val="FF0000"/>
              </a:solidFill>
            </a:ln>
          </c:spPr>
          <c:marker>
            <c:spPr>
              <a:solidFill>
                <a:srgbClr val="FF0000"/>
              </a:solidFill>
              <a:ln>
                <a:solidFill>
                  <a:srgbClr val="FF0000"/>
                </a:solidFill>
              </a:ln>
            </c:spPr>
          </c:marker>
          <c:xVal>
            <c:numRef>
              <c:f>ppt!$A$6:$A$10</c:f>
              <c:numCache>
                <c:formatCode>General</c:formatCode>
                <c:ptCount val="5"/>
                <c:pt idx="0">
                  <c:v>20.0</c:v>
                </c:pt>
                <c:pt idx="1">
                  <c:v>200.0</c:v>
                </c:pt>
                <c:pt idx="2">
                  <c:v>500.0</c:v>
                </c:pt>
                <c:pt idx="3">
                  <c:v>1000.0</c:v>
                </c:pt>
                <c:pt idx="4">
                  <c:v>2000.0</c:v>
                </c:pt>
              </c:numCache>
            </c:numRef>
          </c:xVal>
          <c:yVal>
            <c:numRef>
              <c:f>ppt!$D$6:$D$10</c:f>
              <c:numCache>
                <c:formatCode>General</c:formatCode>
                <c:ptCount val="5"/>
                <c:pt idx="0">
                  <c:v>0.045</c:v>
                </c:pt>
                <c:pt idx="1">
                  <c:v>0.43</c:v>
                </c:pt>
                <c:pt idx="2">
                  <c:v>1.1</c:v>
                </c:pt>
                <c:pt idx="3">
                  <c:v>2.2</c:v>
                </c:pt>
                <c:pt idx="4">
                  <c:v>4.7</c:v>
                </c:pt>
              </c:numCache>
            </c:numRef>
          </c:yVal>
          <c:smooth val="1"/>
        </c:ser>
        <c:ser>
          <c:idx val="3"/>
          <c:order val="3"/>
          <c:tx>
            <c:v>fp=1%</c:v>
          </c:tx>
          <c:xVal>
            <c:numRef>
              <c:f>ppt!$A$6:$A$10</c:f>
              <c:numCache>
                <c:formatCode>General</c:formatCode>
                <c:ptCount val="5"/>
                <c:pt idx="0">
                  <c:v>20.0</c:v>
                </c:pt>
                <c:pt idx="1">
                  <c:v>200.0</c:v>
                </c:pt>
                <c:pt idx="2">
                  <c:v>500.0</c:v>
                </c:pt>
                <c:pt idx="3">
                  <c:v>1000.0</c:v>
                </c:pt>
                <c:pt idx="4">
                  <c:v>2000.0</c:v>
                </c:pt>
              </c:numCache>
            </c:numRef>
          </c:xVal>
          <c:yVal>
            <c:numRef>
              <c:f>ppt!$E$6:$E$10</c:f>
              <c:numCache>
                <c:formatCode>General</c:formatCode>
                <c:ptCount val="5"/>
                <c:pt idx="0">
                  <c:v>0.03</c:v>
                </c:pt>
                <c:pt idx="1">
                  <c:v>0.3</c:v>
                </c:pt>
                <c:pt idx="2">
                  <c:v>0.71</c:v>
                </c:pt>
                <c:pt idx="3">
                  <c:v>1.5</c:v>
                </c:pt>
                <c:pt idx="4">
                  <c:v>2.9696</c:v>
                </c:pt>
              </c:numCache>
            </c:numRef>
          </c:yVal>
          <c:smooth val="1"/>
        </c:ser>
        <c:dLbls>
          <c:showLegendKey val="0"/>
          <c:showVal val="0"/>
          <c:showCatName val="0"/>
          <c:showSerName val="0"/>
          <c:showPercent val="0"/>
          <c:showBubbleSize val="0"/>
        </c:dLbls>
        <c:axId val="1915384856"/>
        <c:axId val="2129120040"/>
      </c:scatterChart>
      <c:valAx>
        <c:axId val="1915384856"/>
        <c:scaling>
          <c:orientation val="minMax"/>
          <c:max val="2000.0"/>
        </c:scaling>
        <c:delete val="0"/>
        <c:axPos val="b"/>
        <c:title>
          <c:tx>
            <c:rich>
              <a:bodyPr/>
              <a:lstStyle/>
              <a:p>
                <a:pPr>
                  <a:defRPr/>
                </a:pPr>
                <a:r>
                  <a:rPr lang="en-US" sz="2400" dirty="0"/>
                  <a:t># Forwarding Table </a:t>
                </a:r>
                <a:r>
                  <a:rPr lang="en-US" sz="2400" dirty="0" smtClean="0"/>
                  <a:t>Entries (K)</a:t>
                </a:r>
                <a:endParaRPr lang="en-US" sz="2400" dirty="0"/>
              </a:p>
            </c:rich>
          </c:tx>
          <c:layout/>
          <c:overlay val="0"/>
        </c:title>
        <c:numFmt formatCode="General" sourceLinked="1"/>
        <c:majorTickMark val="out"/>
        <c:minorTickMark val="none"/>
        <c:tickLblPos val="nextTo"/>
        <c:txPr>
          <a:bodyPr/>
          <a:lstStyle/>
          <a:p>
            <a:pPr>
              <a:defRPr sz="2400"/>
            </a:pPr>
            <a:endParaRPr lang="en-US"/>
          </a:p>
        </c:txPr>
        <c:crossAx val="2129120040"/>
        <c:crosses val="autoZero"/>
        <c:crossBetween val="midCat"/>
      </c:valAx>
      <c:valAx>
        <c:axId val="2129120040"/>
        <c:scaling>
          <c:orientation val="minMax"/>
        </c:scaling>
        <c:delete val="0"/>
        <c:axPos val="l"/>
        <c:majorGridlines/>
        <c:title>
          <c:tx>
            <c:rich>
              <a:bodyPr/>
              <a:lstStyle/>
              <a:p>
                <a:pPr>
                  <a:defRPr/>
                </a:pPr>
                <a:r>
                  <a:rPr lang="en-US" sz="2300" dirty="0"/>
                  <a:t>Fast Memory Size (MB)</a:t>
                </a:r>
              </a:p>
            </c:rich>
          </c:tx>
          <c:layout/>
          <c:overlay val="0"/>
        </c:title>
        <c:numFmt formatCode="General" sourceLinked="1"/>
        <c:majorTickMark val="out"/>
        <c:minorTickMark val="none"/>
        <c:tickLblPos val="nextTo"/>
        <c:txPr>
          <a:bodyPr/>
          <a:lstStyle/>
          <a:p>
            <a:pPr>
              <a:defRPr sz="2400"/>
            </a:pPr>
            <a:endParaRPr lang="en-US"/>
          </a:p>
        </c:txPr>
        <c:crossAx val="1915384856"/>
        <c:crosses val="autoZero"/>
        <c:crossBetween val="midCat"/>
      </c:valAx>
      <c:spPr>
        <a:ln w="25400"/>
      </c:spPr>
    </c:plotArea>
    <c:legend>
      <c:legendPos val="r"/>
      <c:layout>
        <c:manualLayout>
          <c:xMode val="edge"/>
          <c:yMode val="edge"/>
          <c:x val="0.269361872936653"/>
          <c:y val="0.0932145906460487"/>
          <c:w val="0.249409057978755"/>
          <c:h val="0.312035859975334"/>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718393607879"/>
          <c:y val="0.049375"/>
          <c:w val="0.770076649710821"/>
          <c:h val="0.751361953382805"/>
        </c:manualLayout>
      </c:layout>
      <c:scatterChart>
        <c:scatterStyle val="smoothMarker"/>
        <c:varyColors val="0"/>
        <c:ser>
          <c:idx val="0"/>
          <c:order val="0"/>
          <c:tx>
            <c:strRef>
              <c:f>Sheet1!$B$1</c:f>
              <c:strCache>
                <c:ptCount val="1"/>
                <c:pt idx="0">
                  <c:v>DIFANE</c:v>
                </c:pt>
              </c:strCache>
            </c:strRef>
          </c:tx>
          <c:spPr>
            <a:ln w="50800">
              <a:solidFill>
                <a:srgbClr val="FF0000"/>
              </a:solidFill>
            </a:ln>
          </c:spPr>
          <c:marker>
            <c:spPr>
              <a:solidFill>
                <a:srgbClr val="FF0000"/>
              </a:solidFill>
              <a:ln>
                <a:solidFill>
                  <a:srgbClr val="FF0000"/>
                </a:solidFill>
              </a:ln>
            </c:spPr>
          </c:marker>
          <c:xVal>
            <c:numRef>
              <c:f>Sheet1!$A$2:$A$19</c:f>
              <c:numCache>
                <c:formatCode>General</c:formatCode>
                <c:ptCount val="18"/>
                <c:pt idx="0">
                  <c:v>1.0</c:v>
                </c:pt>
                <c:pt idx="1">
                  <c:v>10.0</c:v>
                </c:pt>
                <c:pt idx="2">
                  <c:v>20.0</c:v>
                </c:pt>
                <c:pt idx="3">
                  <c:v>50.0</c:v>
                </c:pt>
                <c:pt idx="4">
                  <c:v>73.953</c:v>
                </c:pt>
                <c:pt idx="5">
                  <c:v>148.531</c:v>
                </c:pt>
                <c:pt idx="6">
                  <c:v>222.656</c:v>
                </c:pt>
                <c:pt idx="7">
                  <c:v>296.89</c:v>
                </c:pt>
                <c:pt idx="8">
                  <c:v>371.328</c:v>
                </c:pt>
                <c:pt idx="9">
                  <c:v>444.7959999999989</c:v>
                </c:pt>
                <c:pt idx="10">
                  <c:v>519.734</c:v>
                </c:pt>
                <c:pt idx="11">
                  <c:v>594.703</c:v>
                </c:pt>
                <c:pt idx="12">
                  <c:v>667.828</c:v>
                </c:pt>
                <c:pt idx="13">
                  <c:v>742.64</c:v>
                </c:pt>
                <c:pt idx="14">
                  <c:v>816.672</c:v>
                </c:pt>
                <c:pt idx="15">
                  <c:v>890.1559999999994</c:v>
                </c:pt>
                <c:pt idx="16">
                  <c:v>970.1559999999994</c:v>
                </c:pt>
                <c:pt idx="17">
                  <c:v>1140.156</c:v>
                </c:pt>
              </c:numCache>
            </c:numRef>
          </c:xVal>
          <c:yVal>
            <c:numRef>
              <c:f>Sheet1!$B$2:$B$19</c:f>
              <c:numCache>
                <c:formatCode>General</c:formatCode>
                <c:ptCount val="18"/>
                <c:pt idx="0">
                  <c:v>1.0</c:v>
                </c:pt>
                <c:pt idx="1">
                  <c:v>10.0</c:v>
                </c:pt>
                <c:pt idx="2">
                  <c:v>20.0</c:v>
                </c:pt>
                <c:pt idx="3">
                  <c:v>50.0</c:v>
                </c:pt>
                <c:pt idx="4">
                  <c:v>74.187</c:v>
                </c:pt>
                <c:pt idx="5">
                  <c:v>148.39</c:v>
                </c:pt>
                <c:pt idx="6">
                  <c:v>222.703</c:v>
                </c:pt>
                <c:pt idx="7">
                  <c:v>296.765</c:v>
                </c:pt>
                <c:pt idx="8">
                  <c:v>371.062</c:v>
                </c:pt>
                <c:pt idx="9">
                  <c:v>444.656</c:v>
                </c:pt>
                <c:pt idx="10">
                  <c:v>519.671</c:v>
                </c:pt>
                <c:pt idx="11">
                  <c:v>594.781</c:v>
                </c:pt>
                <c:pt idx="12">
                  <c:v>667.8589999999994</c:v>
                </c:pt>
                <c:pt idx="13">
                  <c:v>742.718</c:v>
                </c:pt>
                <c:pt idx="14">
                  <c:v>810.1559999999994</c:v>
                </c:pt>
                <c:pt idx="15">
                  <c:v>890.3119999999979</c:v>
                </c:pt>
                <c:pt idx="16">
                  <c:v>890.3119999999979</c:v>
                </c:pt>
                <c:pt idx="17">
                  <c:v>890.3119999999979</c:v>
                </c:pt>
              </c:numCache>
            </c:numRef>
          </c:yVal>
          <c:smooth val="1"/>
        </c:ser>
        <c:ser>
          <c:idx val="1"/>
          <c:order val="1"/>
          <c:tx>
            <c:strRef>
              <c:f>Sheet1!$C$1</c:f>
              <c:strCache>
                <c:ptCount val="1"/>
                <c:pt idx="0">
                  <c:v>NOX</c:v>
                </c:pt>
              </c:strCache>
            </c:strRef>
          </c:tx>
          <c:spPr>
            <a:ln w="50800">
              <a:solidFill>
                <a:schemeClr val="tx2"/>
              </a:solidFill>
            </a:ln>
          </c:spPr>
          <c:marker>
            <c:spPr>
              <a:solidFill>
                <a:schemeClr val="tx2"/>
              </a:solidFill>
              <a:ln>
                <a:solidFill>
                  <a:schemeClr val="tx2"/>
                </a:solidFill>
              </a:ln>
            </c:spPr>
          </c:marker>
          <c:xVal>
            <c:numRef>
              <c:f>Sheet1!$A$2:$A$19</c:f>
              <c:numCache>
                <c:formatCode>General</c:formatCode>
                <c:ptCount val="18"/>
                <c:pt idx="0">
                  <c:v>1.0</c:v>
                </c:pt>
                <c:pt idx="1">
                  <c:v>10.0</c:v>
                </c:pt>
                <c:pt idx="2">
                  <c:v>20.0</c:v>
                </c:pt>
                <c:pt idx="3">
                  <c:v>50.0</c:v>
                </c:pt>
                <c:pt idx="4">
                  <c:v>73.953</c:v>
                </c:pt>
                <c:pt idx="5">
                  <c:v>148.531</c:v>
                </c:pt>
                <c:pt idx="6">
                  <c:v>222.656</c:v>
                </c:pt>
                <c:pt idx="7">
                  <c:v>296.89</c:v>
                </c:pt>
                <c:pt idx="8">
                  <c:v>371.328</c:v>
                </c:pt>
                <c:pt idx="9">
                  <c:v>444.7959999999989</c:v>
                </c:pt>
                <c:pt idx="10">
                  <c:v>519.734</c:v>
                </c:pt>
                <c:pt idx="11">
                  <c:v>594.703</c:v>
                </c:pt>
                <c:pt idx="12">
                  <c:v>667.828</c:v>
                </c:pt>
                <c:pt idx="13">
                  <c:v>742.64</c:v>
                </c:pt>
                <c:pt idx="14">
                  <c:v>816.672</c:v>
                </c:pt>
                <c:pt idx="15">
                  <c:v>890.1559999999994</c:v>
                </c:pt>
                <c:pt idx="16">
                  <c:v>970.1559999999994</c:v>
                </c:pt>
                <c:pt idx="17">
                  <c:v>1140.156</c:v>
                </c:pt>
              </c:numCache>
            </c:numRef>
          </c:xVal>
          <c:yVal>
            <c:numRef>
              <c:f>Sheet1!$C$2:$C$19</c:f>
              <c:numCache>
                <c:formatCode>General</c:formatCode>
                <c:ptCount val="18"/>
                <c:pt idx="0">
                  <c:v>1.0</c:v>
                </c:pt>
                <c:pt idx="1">
                  <c:v>10.0</c:v>
                </c:pt>
                <c:pt idx="2">
                  <c:v>20.0</c:v>
                </c:pt>
                <c:pt idx="3">
                  <c:v>21.8</c:v>
                </c:pt>
                <c:pt idx="4">
                  <c:v>21.808</c:v>
                </c:pt>
                <c:pt idx="5">
                  <c:v>32.598</c:v>
                </c:pt>
                <c:pt idx="6">
                  <c:v>44.594</c:v>
                </c:pt>
                <c:pt idx="7">
                  <c:v>51.677</c:v>
                </c:pt>
                <c:pt idx="8">
                  <c:v>51.677</c:v>
                </c:pt>
                <c:pt idx="9">
                  <c:v>51.677</c:v>
                </c:pt>
                <c:pt idx="10">
                  <c:v>51.677</c:v>
                </c:pt>
                <c:pt idx="11">
                  <c:v>51.677</c:v>
                </c:pt>
                <c:pt idx="12">
                  <c:v>51.677</c:v>
                </c:pt>
                <c:pt idx="13">
                  <c:v>51.677</c:v>
                </c:pt>
                <c:pt idx="14">
                  <c:v>51.677</c:v>
                </c:pt>
                <c:pt idx="15">
                  <c:v>51.677</c:v>
                </c:pt>
                <c:pt idx="16">
                  <c:v>51.677</c:v>
                </c:pt>
                <c:pt idx="17">
                  <c:v>51.677</c:v>
                </c:pt>
              </c:numCache>
            </c:numRef>
          </c:yVal>
          <c:smooth val="1"/>
        </c:ser>
        <c:dLbls>
          <c:showLegendKey val="0"/>
          <c:showVal val="0"/>
          <c:showCatName val="0"/>
          <c:showSerName val="0"/>
          <c:showPercent val="0"/>
          <c:showBubbleSize val="0"/>
        </c:dLbls>
        <c:axId val="-2130836712"/>
        <c:axId val="-2131653960"/>
      </c:scatterChart>
      <c:valAx>
        <c:axId val="-2130836712"/>
        <c:scaling>
          <c:logBase val="10.0"/>
          <c:orientation val="minMax"/>
          <c:max val="1000.0"/>
        </c:scaling>
        <c:delete val="0"/>
        <c:axPos val="b"/>
        <c:title>
          <c:tx>
            <c:rich>
              <a:bodyPr/>
              <a:lstStyle/>
              <a:p>
                <a:pPr>
                  <a:defRPr/>
                </a:pPr>
                <a:r>
                  <a:rPr lang="en-US" sz="2400" dirty="0"/>
                  <a:t>Sending rate (flows/sec)</a:t>
                </a:r>
              </a:p>
            </c:rich>
          </c:tx>
          <c:overlay val="0"/>
        </c:title>
        <c:numFmt formatCode="#0\K;\-#,##0" sourceLinked="0"/>
        <c:majorTickMark val="out"/>
        <c:minorTickMark val="none"/>
        <c:tickLblPos val="nextTo"/>
        <c:txPr>
          <a:bodyPr/>
          <a:lstStyle/>
          <a:p>
            <a:pPr>
              <a:defRPr sz="2400"/>
            </a:pPr>
            <a:endParaRPr lang="en-US"/>
          </a:p>
        </c:txPr>
        <c:crossAx val="-2131653960"/>
        <c:crosses val="autoZero"/>
        <c:crossBetween val="midCat"/>
      </c:valAx>
      <c:valAx>
        <c:axId val="-2131653960"/>
        <c:scaling>
          <c:logBase val="10.0"/>
          <c:orientation val="minMax"/>
          <c:max val="1000.0"/>
        </c:scaling>
        <c:delete val="0"/>
        <c:axPos val="l"/>
        <c:majorGridlines/>
        <c:title>
          <c:tx>
            <c:rich>
              <a:bodyPr/>
              <a:lstStyle/>
              <a:p>
                <a:pPr>
                  <a:defRPr sz="2400"/>
                </a:pPr>
                <a:r>
                  <a:rPr lang="en-US" sz="2400"/>
                  <a:t>Throughput (flows/sec)</a:t>
                </a:r>
              </a:p>
            </c:rich>
          </c:tx>
          <c:layout>
            <c:manualLayout>
              <c:xMode val="edge"/>
              <c:yMode val="edge"/>
              <c:x val="0.0"/>
              <c:y val="0.131914316092394"/>
            </c:manualLayout>
          </c:layout>
          <c:overlay val="0"/>
        </c:title>
        <c:numFmt formatCode="#,##0\K;\-#,##0" sourceLinked="0"/>
        <c:majorTickMark val="out"/>
        <c:minorTickMark val="none"/>
        <c:tickLblPos val="nextTo"/>
        <c:txPr>
          <a:bodyPr/>
          <a:lstStyle/>
          <a:p>
            <a:pPr>
              <a:defRPr sz="2400"/>
            </a:pPr>
            <a:endParaRPr lang="en-US"/>
          </a:p>
        </c:txPr>
        <c:crossAx val="-2130836712"/>
        <c:crosses val="autoZero"/>
        <c:crossBetween val="midCat"/>
      </c:valAx>
    </c:plotArea>
    <c:legend>
      <c:legendPos val="r"/>
      <c:layout>
        <c:manualLayout>
          <c:xMode val="edge"/>
          <c:yMode val="edge"/>
          <c:x val="0.16901795461408"/>
          <c:y val="0.0826622996681227"/>
          <c:w val="0.172099621396883"/>
          <c:h val="0.17721935312762"/>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5138"/>
          </a:xfrm>
          <a:prstGeom prst="rect">
            <a:avLst/>
          </a:prstGeom>
        </p:spPr>
        <p:txBody>
          <a:bodyPr vert="horz" lIns="93251" tIns="46625" rIns="93251" bIns="46625" rtlCol="0"/>
          <a:lstStyle>
            <a:lvl1pPr algn="r">
              <a:defRPr sz="1200"/>
            </a:lvl1pPr>
          </a:lstStyle>
          <a:p>
            <a:fld id="{900BC0F2-4CFC-4B74-A9A1-22C823B5FF91}" type="datetimeFigureOut">
              <a:rPr lang="en-US" smtClean="0"/>
              <a:pPr/>
              <a:t>8/6/11</a:t>
            </a:fld>
            <a:endParaRPr lang="en-US"/>
          </a:p>
        </p:txBody>
      </p:sp>
      <p:sp>
        <p:nvSpPr>
          <p:cNvPr id="4" name="Footer Placeholder 3"/>
          <p:cNvSpPr>
            <a:spLocks noGrp="1"/>
          </p:cNvSpPr>
          <p:nvPr>
            <p:ph type="ftr" sz="quarter" idx="2"/>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5138"/>
          </a:xfrm>
          <a:prstGeom prst="rect">
            <a:avLst/>
          </a:prstGeom>
        </p:spPr>
        <p:txBody>
          <a:bodyPr vert="horz" lIns="93251" tIns="46625" rIns="93251" bIns="46625" rtlCol="0" anchor="b"/>
          <a:lstStyle>
            <a:lvl1pPr algn="r">
              <a:defRPr sz="1200"/>
            </a:lvl1pPr>
          </a:lstStyle>
          <a:p>
            <a:fld id="{ED7B93DD-371E-4154-B1D4-5B990A061A27}" type="slidenum">
              <a:rPr lang="en-US" smtClean="0"/>
              <a:pPr/>
              <a:t>‹#›</a:t>
            </a:fld>
            <a:endParaRPr lang="en-US"/>
          </a:p>
        </p:txBody>
      </p:sp>
    </p:spTree>
    <p:extLst>
      <p:ext uri="{BB962C8B-B14F-4D97-AF65-F5344CB8AC3E}">
        <p14:creationId xmlns:p14="http://schemas.microsoft.com/office/powerpoint/2010/main" val="2441194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0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5100" y="0"/>
            <a:ext cx="3040063" cy="465138"/>
          </a:xfrm>
          <a:prstGeom prst="rect">
            <a:avLst/>
          </a:prstGeom>
        </p:spPr>
        <p:txBody>
          <a:bodyPr vert="horz" lIns="91440" tIns="45720" rIns="91440" bIns="45720" rtlCol="0"/>
          <a:lstStyle>
            <a:lvl1pPr algn="r">
              <a:defRPr sz="1200"/>
            </a:lvl1pPr>
          </a:lstStyle>
          <a:p>
            <a:fld id="{831F6387-384C-445F-B6C6-66CCD3127E6E}" type="datetimeFigureOut">
              <a:rPr lang="en-US" smtClean="0"/>
              <a:pPr/>
              <a:t>8/6/11</a:t>
            </a:fld>
            <a:endParaRPr lang="en-US"/>
          </a:p>
        </p:txBody>
      </p:sp>
      <p:sp>
        <p:nvSpPr>
          <p:cNvPr id="4" name="Slide Image Placeholder 3"/>
          <p:cNvSpPr>
            <a:spLocks noGrp="1" noRot="1" noChangeAspect="1"/>
          </p:cNvSpPr>
          <p:nvPr>
            <p:ph type="sldImg" idx="2"/>
          </p:nvPr>
        </p:nvSpPr>
        <p:spPr>
          <a:xfrm>
            <a:off x="1184275" y="698500"/>
            <a:ext cx="4648200" cy="34877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3400" cy="4186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6025"/>
            <a:ext cx="304006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5100" y="8836025"/>
            <a:ext cx="3040063" cy="465138"/>
          </a:xfrm>
          <a:prstGeom prst="rect">
            <a:avLst/>
          </a:prstGeom>
        </p:spPr>
        <p:txBody>
          <a:bodyPr vert="horz" lIns="91440" tIns="45720" rIns="91440" bIns="45720" rtlCol="0" anchor="b"/>
          <a:lstStyle>
            <a:lvl1pPr algn="r">
              <a:defRPr sz="1200"/>
            </a:lvl1pPr>
          </a:lstStyle>
          <a:p>
            <a:fld id="{371051C5-6803-4EE5-B5D0-E0D616DBC5F5}" type="slidenum">
              <a:rPr lang="en-US" smtClean="0"/>
              <a:pPr/>
              <a:t>‹#›</a:t>
            </a:fld>
            <a:endParaRPr lang="en-US"/>
          </a:p>
        </p:txBody>
      </p:sp>
    </p:spTree>
    <p:extLst>
      <p:ext uri="{BB962C8B-B14F-4D97-AF65-F5344CB8AC3E}">
        <p14:creationId xmlns:p14="http://schemas.microsoft.com/office/powerpoint/2010/main" val="21891834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Thanks for the introduction. I’m happy to present the talk to you today.</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other works, I also use optimization theory, random walk, hashing, and graph theory.</a:t>
            </a:r>
          </a:p>
          <a:p>
            <a:endParaRPr lang="en-US" dirty="0" smtClean="0"/>
          </a:p>
          <a:p>
            <a:r>
              <a:rPr lang="en-US" dirty="0" smtClean="0"/>
              <a:t>These algorithms and data structures are not useful if we cannot demonstrate</a:t>
            </a:r>
            <a:r>
              <a:rPr lang="en-US" baseline="0" dirty="0" smtClean="0"/>
              <a:t> them with real prototypes.</a:t>
            </a:r>
          </a:p>
          <a:p>
            <a:r>
              <a:rPr lang="en-US" baseline="0" dirty="0" smtClean="0"/>
              <a:t>These prototypes are not sufficient to make real world impact of my research, so I also actively collaborate with industry.</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10</a:t>
            </a:fld>
            <a:endParaRPr lang="en-US"/>
          </a:p>
        </p:txBody>
      </p:sp>
    </p:spTree>
    <p:extLst>
      <p:ext uri="{BB962C8B-B14F-4D97-AF65-F5344CB8AC3E}">
        <p14:creationId xmlns:p14="http://schemas.microsoft.com/office/powerpoint/2010/main" val="8462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ヒラギノ角ゴ Pro W3" charset="0"/>
                <a:cs typeface="ヒラギノ角ゴ Pro W3" charset="0"/>
              </a:rPr>
              <a:t>Mention nickel of buffalo</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Our project title came from this lovely animal in the nickle. Hope our talk will convince you that our solution is as cheap as this nickle.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C3128B3-1343-BA4F-84D4-C0D0C9A9B611}" type="slidenum">
              <a:rPr lang="en-US" sz="120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r>
              <a:rPr lang="en-US">
                <a:latin typeface="Calibri" charset="0"/>
                <a:ea typeface="ヒラギノ角ゴ Pro W3" charset="0"/>
              </a:rPr>
              <a:t>- slide 9: is the extra delay on hash collisions really all that big a deal?  isn't it more the overhead on theswitch and the complexity of the hardware?  for any one packet, the extra delay doesn't seem that big a deal</a:t>
            </a:r>
          </a:p>
          <a:p>
            <a:pPr marL="0" lvl="2"/>
            <a:endParaRPr lang="en-US">
              <a:latin typeface="Calibri" charset="0"/>
              <a:ea typeface="ヒラギノ角ゴ Pro W3" charset="0"/>
            </a:endParaRPr>
          </a:p>
          <a:p>
            <a:pPr marL="0" lvl="2"/>
            <a:r>
              <a:rPr lang="en-US">
                <a:latin typeface="Calibri" charset="0"/>
                <a:ea typeface="ヒラギノ角ゴ Pro W3" charset="0"/>
              </a:rPr>
              <a:t>On chip SRAM at most 640 KB</a:t>
            </a:r>
          </a:p>
          <a:p>
            <a:pPr marL="0" lvl="2"/>
            <a:endParaRPr lang="en-US">
              <a:latin typeface="Calibri" charset="0"/>
              <a:ea typeface="ヒラギノ角ゴ Pro W3" charset="0"/>
            </a:endParaRPr>
          </a:p>
          <a:p>
            <a:pPr marL="0" lvl="2"/>
            <a:r>
              <a:rPr lang="en-US">
                <a:latin typeface="Calibri" charset="0"/>
                <a:ea typeface="ヒラギノ角ゴ Pro W3" charset="0"/>
              </a:rPr>
              <a:t>Perfect hashing: complicated and may not work </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Very bad performance for a user..opposed to graceful degradation</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Upgrade memory: network increase rapidly…</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I said that you could imagine very large networks particularly in wide-area setting -- e.g., Google or Microsoft has its own backbone and many data centers and could use seaBuff to treat the whole thing as one flat virtual layer-2 switch.</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B99006B-70DA-4746-8DD8-5042CE58182B}"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Calibri" charset="0"/>
                <a:ea typeface="ヒラギノ角ゴ Pro W3" charset="0"/>
                <a:cs typeface="ヒラギノ角ゴ Pro W3" charset="0"/>
              </a:rPr>
              <a:t>slide 10: when you mention false positives, dwell a little more on why FPs happen, e.g., that these bitsmay have been set to 1 because of other insertions</a:t>
            </a:r>
          </a:p>
          <a:p>
            <a:pPr>
              <a:buFontTx/>
              <a:buChar char="-"/>
            </a:pPr>
            <a:endParaRPr lang="en-US">
              <a:latin typeface="Calibri" charset="0"/>
              <a:ea typeface="ヒラギノ角ゴ Pro W3" charset="0"/>
              <a:cs typeface="ヒラギノ角ゴ Pro W3" charset="0"/>
            </a:endParaRPr>
          </a:p>
          <a:p>
            <a:pPr>
              <a:buFontTx/>
              <a:buChar char="-"/>
            </a:pPr>
            <a:r>
              <a:rPr lang="en-US">
                <a:latin typeface="Calibri" charset="0"/>
                <a:ea typeface="ヒラギノ角ゴ Pro W3" charset="0"/>
                <a:cs typeface="ヒラギノ角ゴ Pro W3" charset="0"/>
              </a:rPr>
              <a:t>On Buffalo... I think the key thing is that, no matter how much memory the switches have, you always want to stay within the available memory.  The BF solution does that, by design.  Other solutions do not.  Another key point is that some (cheaper) switches could use Buffalo while others use a larger memory (and perhaps have their memory upgraded over time, as needed).  Having cheaper switches that do not require upgrades helps reduce the cost of a large enterprise network.  E.g., the many smaller switches at the periphery of the network.</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0606B57-C802-A44E-9030-3A67B3582793}"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ヒラギノ角ゴ Pro W3" charset="0"/>
                <a:cs typeface="ヒラギノ角ゴ Pro W3" charset="0"/>
              </a:rPr>
              <a:t>Stress that whle BF is an old idea, several problems must be solved to make the idea viable in SPAF network</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 slide 11: before tranisitioning to the challenges in slide 12, you could say something nice about using BFs,e.g., that you can always stay within the size of the memory, even as the number of destinations grows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C4F6FE6-4A58-634B-9230-F99A458AA153}" type="slidenum">
              <a:rPr lang="en-US" sz="1200"/>
              <a:pP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ヒラギノ角ゴ Pro W3" charset="0"/>
                <a:cs typeface="ヒラギノ角ゴ Pro W3" charset="0"/>
              </a:rPr>
              <a:t>Hash: 48+log(T) per entry, this Is not fair…. 6 byte -</a:t>
            </a:r>
            <a:r>
              <a:rPr lang="en-US">
                <a:latin typeface="Calibri" charset="0"/>
                <a:ea typeface="ヒラギノ角ゴ Pro W3" charset="0"/>
                <a:cs typeface="ヒラギノ角ゴ Pro W3" charset="0"/>
                <a:sym typeface="Wingdings" charset="0"/>
              </a:rPr>
              <a:t>  3 byte  34% of the memory….</a:t>
            </a:r>
            <a:endParaRPr lang="en-US">
              <a:latin typeface="Calibri" charset="0"/>
              <a:ea typeface="ヒラギノ角ゴ Pro W3" charset="0"/>
              <a:cs typeface="ヒラギノ角ゴ Pro W3" charset="0"/>
            </a:endParaRPr>
          </a:p>
          <a:p>
            <a:endParaRPr lang="en-US">
              <a:latin typeface="Calibri" charset="0"/>
              <a:ea typeface="ヒラギノ角ゴ Pro W3" charset="0"/>
              <a:cs typeface="ヒラギノ角ゴ Pro W3" charset="0"/>
            </a:endParaRP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out loud, make sure to stress that it's not just the 65% that matters, but the graceful way you can handle a growing table by simply increasing the false-positive rate, whereas the hash-table solution is out of luck.</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t (i) you degrade gracefully as tables grow (rather than running out of memory) and (ii) handle worst-case workloads well</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CB9E6F6-6DD1-4840-B682-333AA4EDDCFE}"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ヒラギノ角ゴ Pro W3" charset="0"/>
                <a:cs typeface="ヒラギノ角ゴ Pro W3" charset="0"/>
              </a:rPr>
              <a:t>Never forward a packet back out the way it came in</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&gt; - make sure to tie back very explicitly to slide 5 and how/why occasional misdirection/redirection happens in exchange for scalability.</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944BD61A-9650-D74B-8F69-BB289CC200F6}" type="slidenum">
              <a:rPr lang="en-US" sz="1200"/>
              <a:pPr eaLnBrk="1" hangingPunct="1"/>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ヒラギノ角ゴ Pro W3" charset="0"/>
                <a:cs typeface="ヒラギノ角ゴ Pro W3" charset="0"/>
              </a:rPr>
              <a:t>B does not have fp, and only has one matching next hop A</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Assuming fp is small..(binomial in fact)</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D5A22A6-9D1F-194E-BBFC-71208D87E298}" type="slidenum">
              <a:rPr lang="en-US" sz="1200"/>
              <a:pPr eaLnBrk="1" hangingPunct="1"/>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r>
              <a:rPr lang="en-US">
                <a:solidFill>
                  <a:srgbClr val="000000"/>
                </a:solidFill>
                <a:latin typeface="Calibri" charset="0"/>
                <a:ea typeface="ヒラギノ角ゴ Pro W3" charset="0"/>
              </a:rPr>
              <a:t>Different switches use different hash functions</a:t>
            </a:r>
          </a:p>
          <a:p>
            <a:endParaRPr lang="en-US">
              <a:latin typeface="Calibri" charset="0"/>
              <a:ea typeface="ヒラギノ角ゴ Pro W3" charset="0"/>
              <a:cs typeface="ヒラギノ角ゴ Pro W3" charset="0"/>
            </a:endParaRP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Underlying graph is a tree, tree is common in data center…</a:t>
            </a:r>
          </a:p>
          <a:p>
            <a:endParaRPr lang="en-US">
              <a:latin typeface="Calibri" charset="0"/>
              <a:ea typeface="ヒラギノ角ゴ Pro W3" charset="0"/>
              <a:cs typeface="ヒラギノ角ゴ Pro W3" charset="0"/>
            </a:endParaRPr>
          </a:p>
          <a:p>
            <a:r>
              <a:rPr lang="en-US">
                <a:latin typeface="Calibri" charset="0"/>
                <a:ea typeface="ヒラギノ角ゴ Pro W3" charset="0"/>
                <a:cs typeface="ヒラギノ角ゴ Pro W3" charset="0"/>
              </a:rPr>
              <a:t>What is k…. The number of fp for a single dst across the network</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9864938F-B9E3-F342-8A42-6971BC27D636}" type="slidenum">
              <a:rPr lang="en-US" sz="1200"/>
              <a:pPr eaLnBrk="1" hangingPunct="1"/>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ヒラギノ角ゴ Pro W3" charset="0"/>
              <a:cs typeface="ヒラギノ角ゴ Pro W3"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53C1D48-C5F0-B043-B411-E3462A37AE50}" type="slidenum">
              <a:rPr lang="en-US" sz="1200"/>
              <a:pPr eaLnBrk="1" hangingPunct="1"/>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focus</a:t>
            </a:r>
          </a:p>
          <a:p>
            <a:r>
              <a:rPr lang="en-US" sz="1200" kern="1200" dirty="0" smtClean="0">
                <a:solidFill>
                  <a:schemeClr val="tx1"/>
                </a:solidFill>
                <a:latin typeface="+mn-lt"/>
                <a:ea typeface="+mn-ea"/>
                <a:cs typeface="+mn-cs"/>
              </a:rPr>
              <a:t>I work on edge networks,</a:t>
            </a:r>
            <a:r>
              <a:rPr lang="en-US" sz="1200" kern="1200" baseline="0" dirty="0" smtClean="0">
                <a:solidFill>
                  <a:schemeClr val="tx1"/>
                </a:solidFill>
                <a:latin typeface="+mn-lt"/>
                <a:ea typeface="+mn-ea"/>
                <a:cs typeface="+mn-cs"/>
              </a:rPr>
              <a:t> edge networks are the networks that are at the edge of the Internet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have</a:t>
            </a:r>
            <a:r>
              <a:rPr lang="en-US" sz="1200" kern="1200" baseline="0" dirty="0" smtClean="0">
                <a:solidFill>
                  <a:schemeClr val="tx1"/>
                </a:solidFill>
                <a:latin typeface="+mn-lt"/>
                <a:ea typeface="+mn-ea"/>
                <a:cs typeface="+mn-cs"/>
              </a:rPr>
              <a:t> been growing interest at the edge of the </a:t>
            </a:r>
            <a:r>
              <a:rPr lang="en-US" baseline="0" dirty="0" smtClean="0"/>
              <a:t>Internet such as the networks in companies, campuses, data centers, and home.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%Traditional Internet research focuses on the *inside* of the Internet, or on the protocols running on the end hosts.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have</a:t>
            </a:r>
            <a:r>
              <a:rPr lang="en-US" sz="1200" kern="1200" baseline="0" dirty="0" smtClean="0">
                <a:solidFill>
                  <a:schemeClr val="tx1"/>
                </a:solidFill>
                <a:latin typeface="+mn-lt"/>
                <a:ea typeface="+mn-ea"/>
                <a:cs typeface="+mn-cs"/>
              </a:rPr>
              <a:t> been growing interest at these edge networks</a:t>
            </a:r>
            <a:r>
              <a:rPr lang="en-US" baseline="0" dirty="0" smtClean="0"/>
              <a:t>, because the design and management of these networks significantly affect the users experience and service quality.</a:t>
            </a:r>
          </a:p>
          <a:p>
            <a:endParaRPr lang="en-US" baseline="0" dirty="0" smtClean="0"/>
          </a:p>
          <a:p>
            <a:r>
              <a:rPr lang="en-US" baseline="0" dirty="0" smtClean="0"/>
              <a:t>Today most researches focus on how to make these networks bigger, faster, and more efficient. But one unexplored area that is important for realizing all these goals is management</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a:t>
            </a:fld>
            <a:endParaRPr lang="en-US"/>
          </a:p>
        </p:txBody>
      </p:sp>
    </p:spTree>
    <p:extLst>
      <p:ext uri="{BB962C8B-B14F-4D97-AF65-F5344CB8AC3E}">
        <p14:creationId xmlns:p14="http://schemas.microsoft.com/office/powerpoint/2010/main" val="2128979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Calibri" charset="0"/>
                <a:ea typeface="ヒラギノ角ゴ Pro W3" charset="0"/>
                <a:cs typeface="ヒラギノ角ゴ Pro W3" charset="0"/>
              </a:rPr>
              <a:t>in the real talk, you may want to pause between main sections of the talk, e.g., each of the three parts of the BF talk, to see if there are questions.  pauses are useful to let the audience take a break, and also make sure everyone understands.  you'll also want to make eye contact with people in the audience so you can judge if they understand, are paying attention, etc.  (also, making eye contact helps keep the audience engaged.)  right now, you are looking mostly away from the audience (e.g., at the projection of your slides on the screen), and sometimes looking forward but not focusing on anyone in particular.</a:t>
            </a:r>
          </a:p>
          <a:p>
            <a:pPr>
              <a:buFontTx/>
              <a:buChar char="-"/>
            </a:pPr>
            <a:endParaRPr lang="en-US">
              <a:latin typeface="Calibri" charset="0"/>
              <a:ea typeface="ヒラギノ角ゴ Pro W3" charset="0"/>
              <a:cs typeface="ヒラギノ角ゴ Pro W3" charset="0"/>
            </a:endParaRPr>
          </a:p>
          <a:p>
            <a:pPr eaLnBrk="1" hangingPunct="1"/>
            <a:r>
              <a:rPr lang="en-US">
                <a:latin typeface="Calibri" charset="0"/>
                <a:ea typeface="ヒラギノ角ゴ Pro W3" charset="0"/>
                <a:cs typeface="ヒラギノ角ゴ Pro W3" charset="0"/>
              </a:rPr>
              <a:t>Key design decisions</a:t>
            </a:r>
          </a:p>
          <a:p>
            <a:pPr lvl="1"/>
            <a:r>
              <a:rPr lang="en-US">
                <a:latin typeface="Calibri" charset="0"/>
                <a:ea typeface="ヒラギノ角ゴ Pro W3" charset="0"/>
              </a:rPr>
              <a:t>One Bloom filter per next hop</a:t>
            </a:r>
          </a:p>
          <a:p>
            <a:pPr lvl="1"/>
            <a:r>
              <a:rPr lang="en-US">
                <a:latin typeface="Calibri" charset="0"/>
                <a:ea typeface="ヒラギノ角ゴ Pro W3" charset="0"/>
              </a:rPr>
              <a:t>Optimizing of Bloom filter sizes</a:t>
            </a:r>
          </a:p>
          <a:p>
            <a:pPr lvl="1"/>
            <a:r>
              <a:rPr lang="en-US">
                <a:latin typeface="Calibri" charset="0"/>
                <a:ea typeface="ヒラギノ角ゴ Pro W3" charset="0"/>
              </a:rPr>
              <a:t>Preventing forwarding loops</a:t>
            </a:r>
          </a:p>
          <a:p>
            <a:pPr lvl="1"/>
            <a:r>
              <a:rPr lang="en-US">
                <a:latin typeface="Calibri" charset="0"/>
                <a:ea typeface="ヒラギノ角ゴ Pro W3" charset="0"/>
              </a:rPr>
              <a:t>Dynamic updates using counting Bloom filters</a:t>
            </a:r>
          </a:p>
          <a:p>
            <a:pPr>
              <a:buFontTx/>
              <a:buChar char="-"/>
            </a:pPr>
            <a:endParaRPr lang="en-US">
              <a:latin typeface="Calibri" charset="0"/>
              <a:ea typeface="ヒラギノ角ゴ Pro W3" charset="0"/>
              <a:cs typeface="ヒラギノ角ゴ Pro W3"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E8C8B75-2203-6043-A08B-BC6E42D606DB}" type="slidenum">
              <a:rPr lang="en-US" sz="1200"/>
              <a:pPr eaLnBrk="1" hangingPunct="1"/>
              <a:t>22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Joint work with …</a:t>
            </a:r>
            <a:endParaRPr lang="en-US" dirty="0">
              <a:latin typeface="Calibri" charset="0"/>
              <a:ea typeface="ヒラギノ角ゴ Pro W3" charset="0"/>
              <a:cs typeface="ヒラギノ角ゴ Pro W3"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75782F9-672D-624C-B51E-AF876C6A9034}" type="slidenum">
              <a:rPr lang="en-US" sz="1200"/>
              <a:pPr eaLnBrk="1" hangingPunct="1"/>
              <a:t>23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normAutofit/>
          </a:bodyPr>
          <a:lstStyle/>
          <a:p>
            <a:r>
              <a:rPr lang="en-US" baseline="0" dirty="0" smtClean="0"/>
              <a:t>Traditional networks: the data and control plane are both on the switches.</a:t>
            </a:r>
          </a:p>
          <a:p>
            <a:r>
              <a:rPr lang="en-US" baseline="0" dirty="0" smtClean="0"/>
              <a:t>The data plane is the hardware  part of the switch, which actually forward the packets, and the control plane are the so-called brain of the switch,  the protocols that make all of the decisions about where traffic should go. Different vendors may provide different sets of policy support in the data plane, and it is limited. The software code in the control plane is also bundled with the switch, so it is hard for operators to manage. So most of the management tasks in these networks are done in an offline fashion and sometimes just manually configuring each switches.</a:t>
            </a:r>
          </a:p>
          <a:p>
            <a:endParaRPr lang="en-US" baseline="0" dirty="0" smtClean="0"/>
          </a:p>
          <a:p>
            <a:endParaRPr lang="en-US" baseline="0" dirty="0" smtClean="0"/>
          </a:p>
          <a:p>
            <a:endParaRPr lang="en-US" baseline="0" dirty="0" smtClean="0"/>
          </a:p>
          <a:p>
            <a:endParaRPr lang="en-US" baseline="0" dirty="0" smtClean="0"/>
          </a:p>
          <a:p>
            <a:r>
              <a:rPr lang="en-US" baseline="0" dirty="0" smtClean="0"/>
              <a:t>Brains are on the switches themselves</a:t>
            </a:r>
            <a:r>
              <a:rPr lang="en-US" baseline="0" dirty="0" smtClean="0">
                <a:sym typeface="Wingdings"/>
              </a:rPr>
              <a:t> scalable, data plane</a:t>
            </a:r>
          </a:p>
          <a:p>
            <a:endParaRPr lang="en-US" baseline="0" dirty="0" smtClean="0">
              <a:sym typeface="Wingdings"/>
            </a:endParaRPr>
          </a:p>
          <a:p>
            <a:r>
              <a:rPr lang="en-US" baseline="0" dirty="0" smtClean="0">
                <a:sym typeface="Wingdings"/>
              </a:rPr>
              <a:t>Control plane: not standard, private code</a:t>
            </a:r>
          </a:p>
        </p:txBody>
      </p:sp>
      <p:sp>
        <p:nvSpPr>
          <p:cNvPr id="4" name="Slide Number Placeholder 3"/>
          <p:cNvSpPr>
            <a:spLocks noGrp="1"/>
          </p:cNvSpPr>
          <p:nvPr>
            <p:ph type="sldNum" sz="quarter" idx="10"/>
          </p:nvPr>
        </p:nvSpPr>
        <p:spPr/>
        <p:txBody>
          <a:bodyPr/>
          <a:lstStyle/>
          <a:p>
            <a:pPr>
              <a:defRPr/>
            </a:pPr>
            <a:fld id="{25A263EA-D37C-9142-8F5F-2C50D4782130}"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commercial switches supporting </a:t>
            </a:r>
            <a:r>
              <a:rPr lang="en-US" dirty="0" err="1" smtClean="0">
                <a:latin typeface="Calibri" charset="0"/>
                <a:ea typeface="ヒラギノ角ゴ Pro W3" charset="0"/>
                <a:cs typeface="ヒラギノ角ゴ Pro W3" charset="0"/>
              </a:rPr>
              <a:t>OpenFlow</a:t>
            </a:r>
            <a:r>
              <a:rPr lang="en-US" dirty="0" smtClean="0">
                <a:latin typeface="Calibri" charset="0"/>
                <a:ea typeface="ヒラギノ角ゴ Pro W3" charset="0"/>
                <a:cs typeface="ヒラギノ角ゴ Pro W3" charset="0"/>
              </a:rPr>
              <a:t> are available (e.g., from HP, NEC, and Quanta) and that several operational networks are already deploying </a:t>
            </a:r>
            <a:r>
              <a:rPr lang="en-US" dirty="0" err="1" smtClean="0">
                <a:latin typeface="Calibri" charset="0"/>
                <a:ea typeface="ヒラギノ角ゴ Pro W3" charset="0"/>
                <a:cs typeface="ヒラギノ角ゴ Pro W3" charset="0"/>
              </a:rPr>
              <a:t>OpenFlow</a:t>
            </a:r>
            <a:r>
              <a:rPr lang="en-US" dirty="0" smtClean="0">
                <a:latin typeface="Calibri" charset="0"/>
                <a:ea typeface="ヒラギノ角ゴ Pro W3" charset="0"/>
                <a:cs typeface="ヒラギノ角ゴ Pro W3" charset="0"/>
              </a:rPr>
              <a:t>.</a:t>
            </a:r>
          </a:p>
          <a:p>
            <a:endParaRPr lang="en-US" dirty="0" smtClean="0">
              <a:latin typeface="Calibri" charset="0"/>
              <a:ea typeface="ヒラギノ角ゴ Pro W3" charset="0"/>
              <a:cs typeface="ヒラギノ角ゴ Pro W3" charset="0"/>
            </a:endParaRPr>
          </a:p>
          <a:p>
            <a:endParaRPr lang="en-US" dirty="0" smtClean="0">
              <a:latin typeface="Calibri" charset="0"/>
              <a:ea typeface="ヒラギノ角ゴ Pro W3" charset="0"/>
              <a:cs typeface="ヒラギノ角ゴ Pro W3" charset="0"/>
            </a:endParaRPr>
          </a:p>
          <a:p>
            <a:r>
              <a:rPr lang="en-US" dirty="0" smtClean="0">
                <a:latin typeface="Calibri" charset="0"/>
                <a:ea typeface="ヒラギノ角ゴ Pro W3" charset="0"/>
                <a:cs typeface="ヒラギノ角ゴ Pro W3" charset="0"/>
              </a:rPr>
              <a:t>TCAM: 64Mbit (8MB)  3-4ns lookup time, 100$, 20W, 1M (32 bit prefix 32bit associated value)  (1U == 200-400 Watt)</a:t>
            </a:r>
          </a:p>
          <a:p>
            <a:r>
              <a:rPr lang="en-US" dirty="0" smtClean="0">
                <a:latin typeface="Calibri" charset="0"/>
                <a:ea typeface="ヒラギノ角ゴ Pro W3" charset="0"/>
                <a:cs typeface="ヒラギノ角ゴ Pro W3" charset="0"/>
              </a:rPr>
              <a:t>SRAM: 512KB   1$/MB     1-3 W  </a:t>
            </a:r>
          </a:p>
          <a:p>
            <a:endParaRPr lang="en-US" dirty="0" smtClean="0">
              <a:latin typeface="Calibri" charset="0"/>
              <a:ea typeface="ヒラギノ角ゴ Pro W3" charset="0"/>
              <a:cs typeface="ヒラギノ角ゴ Pro W3" charset="0"/>
            </a:endParaRPr>
          </a:p>
          <a:p>
            <a:endParaRPr lang="en-US" dirty="0" smtClean="0">
              <a:latin typeface="Calibri" charset="0"/>
              <a:ea typeface="ヒラギノ角ゴ Pro W3" charset="0"/>
              <a:cs typeface="ヒラギノ角ゴ Pro W3" charset="0"/>
            </a:endParaRPr>
          </a:p>
          <a:p>
            <a:r>
              <a:rPr lang="en-US" dirty="0" smtClean="0">
                <a:latin typeface="Calibri" charset="0"/>
                <a:ea typeface="ヒラギノ角ゴ Pro W3" charset="0"/>
                <a:cs typeface="ヒラギノ角ゴ Pro W3" charset="0"/>
              </a:rPr>
              <a:t>Priority</a:t>
            </a:r>
          </a:p>
          <a:p>
            <a:endParaRPr lang="en-US" dirty="0" smtClean="0">
              <a:latin typeface="Calibri" charset="0"/>
              <a:ea typeface="ヒラギノ角ゴ Pro W3" charset="0"/>
              <a:cs typeface="ヒラギノ角ゴ Pro W3" charset="0"/>
            </a:endParaRPr>
          </a:p>
          <a:p>
            <a:r>
              <a:rPr lang="en-US" dirty="0" smtClean="0">
                <a:latin typeface="Calibri" charset="0"/>
                <a:ea typeface="ヒラギノ角ゴ Pro W3" charset="0"/>
                <a:cs typeface="ヒラギノ角ゴ Pro W3" charset="0"/>
              </a:rPr>
              <a:t>&gt; - define TCAM, so audience understands what they are and why they are so</a:t>
            </a:r>
          </a:p>
          <a:p>
            <a:r>
              <a:rPr lang="en-US" dirty="0" smtClean="0">
                <a:latin typeface="Calibri" charset="0"/>
                <a:ea typeface="ヒラギノ角ゴ Pro W3" charset="0"/>
                <a:cs typeface="ヒラギノ角ゴ Pro W3" charset="0"/>
              </a:rPr>
              <a:t>&gt; useful for matching on packets.  stress more that, because they match the</a:t>
            </a:r>
          </a:p>
          <a:p>
            <a:r>
              <a:rPr lang="en-US" dirty="0" smtClean="0">
                <a:latin typeface="Calibri" charset="0"/>
                <a:ea typeface="ヒラギノ角ゴ Pro W3" charset="0"/>
                <a:cs typeface="ヒラギノ角ゴ Pro W3" charset="0"/>
              </a:rPr>
              <a:t>&gt; packet against all rules in parallel, TCAMs are expensive and power-hungry,</a:t>
            </a:r>
          </a:p>
          <a:p>
            <a:r>
              <a:rPr lang="en-US" dirty="0" smtClean="0">
                <a:latin typeface="Calibri" charset="0"/>
                <a:ea typeface="ヒラギノ角ゴ Pro W3" charset="0"/>
                <a:cs typeface="ヒラギノ角ゴ Pro W3" charset="0"/>
              </a:rPr>
              <a:t>&gt; so you are often limited in the # of rules the switch can support.  some of</a:t>
            </a:r>
          </a:p>
          <a:p>
            <a:r>
              <a:rPr lang="en-US" dirty="0" smtClean="0">
                <a:latin typeface="Calibri" charset="0"/>
                <a:ea typeface="ヒラギノ角ゴ Pro W3" charset="0"/>
                <a:cs typeface="ヒラギノ角ゴ Pro W3" charset="0"/>
              </a:rPr>
              <a:t>&gt; the details of TCAMs -- how they work, how expensive they are -- matter</a:t>
            </a:r>
          </a:p>
          <a:p>
            <a:r>
              <a:rPr lang="en-US" dirty="0" smtClean="0">
                <a:latin typeface="Calibri" charset="0"/>
                <a:ea typeface="ヒラギノ角ゴ Pro W3" charset="0"/>
                <a:cs typeface="ヒラギノ角ゴ Pro W3" charset="0"/>
              </a:rPr>
              <a:t>&gt; later in the talk, so good to explain a bit more when you first introduce them</a:t>
            </a:r>
            <a:endParaRPr lang="en-US" dirty="0">
              <a:latin typeface="Calibri" charset="0"/>
              <a:ea typeface="ヒラギノ角ゴ Pro W3" charset="0"/>
              <a:cs typeface="ヒラギノ角ゴ Pro W3"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F6ED11D6-0B93-AA45-920B-492729F39A1E}" type="slidenum">
              <a:rPr lang="en-US" sz="1200"/>
              <a:pPr eaLnBrk="1" hangingPunct="1"/>
              <a:t>25</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normAutofit/>
          </a:bodyPr>
          <a:lstStyle/>
          <a:p>
            <a:r>
              <a:rPr lang="en-US" dirty="0" smtClean="0"/>
              <a:t> (the limited TCAM space and the limited resources on the controller).  the two </a:t>
            </a:r>
            <a:r>
              <a:rPr lang="en-US" dirty="0" err="1" smtClean="0"/>
              <a:t>strawman</a:t>
            </a:r>
            <a:r>
              <a:rPr lang="en-US" dirty="0" smtClean="0"/>
              <a:t> solutions -- pre-installed rules and Ethane -- each address one scaling problem at the expense of the other. </a:t>
            </a:r>
            <a:endParaRPr lang="en-US" dirty="0"/>
          </a:p>
        </p:txBody>
      </p:sp>
      <p:sp>
        <p:nvSpPr>
          <p:cNvPr id="4" name="Slide Number Placeholder 3"/>
          <p:cNvSpPr>
            <a:spLocks noGrp="1"/>
          </p:cNvSpPr>
          <p:nvPr>
            <p:ph type="sldNum" sz="quarter" idx="10"/>
          </p:nvPr>
        </p:nvSpPr>
        <p:spPr/>
        <p:txBody>
          <a:bodyPr/>
          <a:lstStyle/>
          <a:p>
            <a:pPr>
              <a:defRPr/>
            </a:pPr>
            <a:fld id="{25A263EA-D37C-9142-8F5F-2C50D4782130}"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latin typeface="Calibri" charset="0"/>
                <a:ea typeface="ヒラギノ角ゴ Pro W3" charset="0"/>
              </a:rPr>
              <a:t>Specify </a:t>
            </a:r>
            <a:r>
              <a:rPr lang="en-US" i="1" dirty="0">
                <a:latin typeface="Calibri" charset="0"/>
                <a:ea typeface="ヒラギノ角ゴ Pro W3" charset="0"/>
              </a:rPr>
              <a:t>high-level policies </a:t>
            </a:r>
            <a:r>
              <a:rPr lang="en-US" dirty="0">
                <a:latin typeface="Calibri" charset="0"/>
                <a:ea typeface="ヒラギノ角ゴ Pro W3" charset="0"/>
              </a:rPr>
              <a:t>in a management system </a:t>
            </a:r>
          </a:p>
          <a:p>
            <a:pPr lvl="1"/>
            <a:r>
              <a:rPr lang="en-US" dirty="0">
                <a:latin typeface="Calibri" charset="0"/>
                <a:ea typeface="ヒラギノ角ゴ Pro W3" charset="0"/>
              </a:rPr>
              <a:t>Enforce </a:t>
            </a:r>
            <a:r>
              <a:rPr lang="en-US" i="1" dirty="0">
                <a:latin typeface="Calibri" charset="0"/>
                <a:ea typeface="ヒラギノ角ゴ Pro W3" charset="0"/>
              </a:rPr>
              <a:t>low-level rules </a:t>
            </a:r>
            <a:r>
              <a:rPr lang="en-US" dirty="0">
                <a:latin typeface="Calibri" charset="0"/>
                <a:ea typeface="ヒラギノ角ゴ Pro W3" charset="0"/>
              </a:rPr>
              <a:t>in the </a:t>
            </a:r>
            <a:r>
              <a:rPr lang="en-US" dirty="0" smtClean="0">
                <a:latin typeface="Calibri" charset="0"/>
                <a:ea typeface="ヒラギノ角ゴ Pro W3" charset="0"/>
              </a:rPr>
              <a:t>switches</a:t>
            </a:r>
          </a:p>
          <a:p>
            <a:pPr lvl="1"/>
            <a:endParaRPr lang="en-US" dirty="0" smtClean="0">
              <a:latin typeface="Calibri" charset="0"/>
              <a:ea typeface="ヒラギノ角ゴ Pro W3" charset="0"/>
            </a:endParaRPr>
          </a:p>
          <a:p>
            <a:pPr lvl="1"/>
            <a:r>
              <a:rPr lang="en-US" dirty="0" smtClean="0">
                <a:latin typeface="Calibri" charset="0"/>
                <a:ea typeface="ヒラギノ角ゴ Pro W3" charset="0"/>
              </a:rPr>
              <a:t>Host mobility is not stressed</a:t>
            </a:r>
            <a:r>
              <a:rPr lang="en-US" baseline="0" dirty="0" smtClean="0">
                <a:latin typeface="Calibri" charset="0"/>
                <a:ea typeface="ヒラギノ角ゴ Pro W3" charset="0"/>
              </a:rPr>
              <a:t> before…</a:t>
            </a:r>
            <a:endParaRPr lang="en-US" dirty="0">
              <a:latin typeface="Calibri" charset="0"/>
              <a:ea typeface="ヒラギノ角ゴ Pro W3" charset="0"/>
            </a:endParaRPr>
          </a:p>
          <a:p>
            <a:endParaRPr lang="en-US" dirty="0">
              <a:latin typeface="Calibri" charset="0"/>
              <a:ea typeface="ヒラギノ角ゴ Pro W3" charset="0"/>
              <a:cs typeface="ヒラギノ角ゴ Pro W3"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C46DAF43-070A-0A4E-A2EA-0819E31A37F6}" type="slidenum">
              <a:rPr lang="en-US" sz="1200"/>
              <a:pPr eaLnBrk="1" hangingPunct="1"/>
              <a:t>27</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10 </a:t>
            </a:r>
            <a:r>
              <a:rPr lang="en-US" dirty="0" err="1" smtClean="0">
                <a:latin typeface="Calibri" charset="0"/>
                <a:ea typeface="ヒラギノ角ゴ Pro W3" charset="0"/>
                <a:cs typeface="ヒラギノ角ゴ Pro W3" charset="0"/>
              </a:rPr>
              <a:t>ms</a:t>
            </a:r>
            <a:r>
              <a:rPr lang="en-US" dirty="0" smtClean="0">
                <a:latin typeface="Calibri" charset="0"/>
                <a:ea typeface="ヒラギノ角ゴ Pro W3" charset="0"/>
                <a:cs typeface="ヒラギノ角ゴ Pro W3" charset="0"/>
                <a:sym typeface="Wingdings"/>
              </a:rPr>
              <a:t> leaving the fast</a:t>
            </a:r>
            <a:r>
              <a:rPr lang="en-US" baseline="0" dirty="0" smtClean="0">
                <a:latin typeface="Calibri" charset="0"/>
                <a:ea typeface="ヒラギノ角ゴ Pro W3" charset="0"/>
                <a:cs typeface="ヒラギノ角ゴ Pro W3" charset="0"/>
                <a:sym typeface="Wingdings"/>
              </a:rPr>
              <a:t> data plane</a:t>
            </a:r>
            <a:endParaRPr lang="en-US" dirty="0" smtClean="0">
              <a:latin typeface="Calibri" charset="0"/>
              <a:ea typeface="ヒラギノ角ゴ Pro W3" charset="0"/>
              <a:cs typeface="ヒラギノ角ゴ Pro W3" charset="0"/>
            </a:endParaRPr>
          </a:p>
          <a:p>
            <a:r>
              <a:rPr lang="en-US" dirty="0" smtClean="0">
                <a:latin typeface="Calibri" charset="0"/>
                <a:ea typeface="ヒラギノ角ゴ Pro W3" charset="0"/>
                <a:cs typeface="ヒラギノ角ゴ Pro W3" charset="0"/>
              </a:rPr>
              <a:t>Ethane does reactive solution not NOX</a:t>
            </a:r>
          </a:p>
          <a:p>
            <a:r>
              <a:rPr lang="en-US" dirty="0" smtClean="0">
                <a:latin typeface="Calibri" charset="0"/>
                <a:ea typeface="ヒラギノ角ゴ Pro W3" charset="0"/>
                <a:cs typeface="ヒラギノ角ゴ Pro W3" charset="0"/>
              </a:rPr>
              <a:t>Sending the whole</a:t>
            </a:r>
            <a:r>
              <a:rPr lang="en-US" baseline="0" dirty="0" smtClean="0">
                <a:latin typeface="Calibri" charset="0"/>
                <a:ea typeface="ヒラギノ角ゴ Pro W3" charset="0"/>
                <a:cs typeface="ヒラギノ角ゴ Pro W3" charset="0"/>
              </a:rPr>
              <a:t> packet consume too much traffic in the controller</a:t>
            </a:r>
          </a:p>
          <a:p>
            <a:endParaRPr lang="en-US" baseline="0" dirty="0" smtClean="0">
              <a:latin typeface="Calibri" charset="0"/>
              <a:ea typeface="ヒラギノ角ゴ Pro W3" charset="0"/>
              <a:cs typeface="ヒラギノ角ゴ Pro W3" charset="0"/>
            </a:endParaRPr>
          </a:p>
          <a:p>
            <a:r>
              <a:rPr lang="en-US" baseline="0" dirty="0" smtClean="0">
                <a:latin typeface="Calibri" charset="0"/>
                <a:ea typeface="ヒラギノ角ゴ Pro W3" charset="0"/>
                <a:cs typeface="ヒラギノ角ゴ Pro W3" charset="0"/>
              </a:rPr>
              <a:t>Mention switch bottleneck</a:t>
            </a:r>
            <a:endParaRPr lang="en-US" dirty="0">
              <a:latin typeface="Calibri" charset="0"/>
              <a:ea typeface="ヒラギノ角ゴ Pro W3" charset="0"/>
              <a:cs typeface="ヒラギノ角ゴ Pro W3"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581D59E-5B4C-964B-8F8D-6D0341834499}" type="slidenum">
              <a:rPr lang="en-US" sz="1200"/>
              <a:pPr eaLnBrk="1" hangingPunct="1"/>
              <a:t>28</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a typeface="ヒラギノ角ゴ Pro W3" charset="-128"/>
                <a:cs typeface="ヒラギノ角ゴ Pro W3" charset="-128"/>
              </a:rPr>
              <a:t>New algorithm and data structure  that have these properties</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29</a:t>
            </a:fld>
            <a:endParaRPr lang="en-US"/>
          </a:p>
        </p:txBody>
      </p:sp>
    </p:spTree>
    <p:extLst>
      <p:ext uri="{BB962C8B-B14F-4D97-AF65-F5344CB8AC3E}">
        <p14:creationId xmlns:p14="http://schemas.microsoft.com/office/powerpoint/2010/main" val="3938819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buFont typeface="Arial" charset="0"/>
              <a:buNone/>
            </a:pPr>
            <a:r>
              <a:rPr lang="en-US" dirty="0" err="1" smtClean="0">
                <a:solidFill>
                  <a:srgbClr val="FF0000"/>
                </a:solidFill>
                <a:latin typeface="Calibri" charset="0"/>
                <a:ea typeface="ヒラギノ角ゴ Pro W3" charset="0"/>
                <a:cs typeface="ヒラギノ角ゴ Pro W3" charset="0"/>
              </a:rPr>
              <a:t>DI</a:t>
            </a:r>
            <a:r>
              <a:rPr lang="en-US" dirty="0" err="1" smtClean="0">
                <a:solidFill>
                  <a:schemeClr val="tx1"/>
                </a:solidFill>
                <a:latin typeface="Calibri" charset="0"/>
                <a:ea typeface="ヒラギノ角ゴ Pro W3" charset="0"/>
                <a:cs typeface="ヒラギノ角ゴ Pro W3" charset="0"/>
              </a:rPr>
              <a:t>stributed</a:t>
            </a:r>
            <a:r>
              <a:rPr lang="en-US" dirty="0" smtClean="0">
                <a:solidFill>
                  <a:schemeClr val="tx1"/>
                </a:solidFill>
                <a:latin typeface="Calibri" charset="0"/>
                <a:ea typeface="ヒラギノ角ゴ Pro W3" charset="0"/>
                <a:cs typeface="ヒラギノ角ゴ Pro W3" charset="0"/>
              </a:rPr>
              <a:t> </a:t>
            </a:r>
            <a:r>
              <a:rPr lang="en-US" dirty="0" smtClean="0">
                <a:solidFill>
                  <a:srgbClr val="FF0000"/>
                </a:solidFill>
                <a:latin typeface="Calibri" charset="0"/>
                <a:ea typeface="ヒラギノ角ゴ Pro W3" charset="0"/>
                <a:cs typeface="ヒラギノ角ゴ Pro W3" charset="0"/>
              </a:rPr>
              <a:t>F</a:t>
            </a:r>
            <a:r>
              <a:rPr lang="en-US" dirty="0" smtClean="0">
                <a:solidFill>
                  <a:schemeClr val="tx1"/>
                </a:solidFill>
                <a:latin typeface="Calibri" charset="0"/>
                <a:ea typeface="ヒラギノ角ゴ Pro W3" charset="0"/>
                <a:cs typeface="ヒラギノ角ゴ Pro W3" charset="0"/>
              </a:rPr>
              <a:t>low </a:t>
            </a:r>
            <a:r>
              <a:rPr lang="en-US" dirty="0" smtClean="0">
                <a:solidFill>
                  <a:srgbClr val="FF0000"/>
                </a:solidFill>
                <a:latin typeface="Calibri" charset="0"/>
                <a:ea typeface="ヒラギノ角ゴ Pro W3" charset="0"/>
                <a:cs typeface="ヒラギノ角ゴ Pro W3" charset="0"/>
              </a:rPr>
              <a:t>A</a:t>
            </a:r>
            <a:r>
              <a:rPr lang="en-US" dirty="0" smtClean="0">
                <a:solidFill>
                  <a:schemeClr val="tx1"/>
                </a:solidFill>
                <a:latin typeface="Calibri" charset="0"/>
                <a:ea typeface="ヒラギノ角ゴ Pro W3" charset="0"/>
                <a:cs typeface="ヒラギノ角ゴ Pro W3" charset="0"/>
              </a:rPr>
              <a:t>rchitecture </a:t>
            </a:r>
          </a:p>
          <a:p>
            <a:pPr algn="ctr">
              <a:buFont typeface="Arial" charset="0"/>
              <a:buNone/>
            </a:pPr>
            <a:r>
              <a:rPr lang="en-US" dirty="0" smtClean="0">
                <a:solidFill>
                  <a:schemeClr val="tx1"/>
                </a:solidFill>
                <a:latin typeface="Calibri" charset="0"/>
                <a:ea typeface="ヒラギノ角ゴ Pro W3" charset="0"/>
                <a:cs typeface="ヒラギノ角ゴ Pro W3" charset="0"/>
              </a:rPr>
              <a:t>for </a:t>
            </a:r>
            <a:r>
              <a:rPr lang="en-US" dirty="0" smtClean="0">
                <a:solidFill>
                  <a:srgbClr val="FF0000"/>
                </a:solidFill>
                <a:latin typeface="Calibri" charset="0"/>
                <a:ea typeface="ヒラギノ角ゴ Pro W3" charset="0"/>
                <a:cs typeface="ヒラギノ角ゴ Pro W3" charset="0"/>
              </a:rPr>
              <a:t>N</a:t>
            </a:r>
            <a:r>
              <a:rPr lang="en-US" dirty="0" smtClean="0">
                <a:solidFill>
                  <a:schemeClr val="tx1"/>
                </a:solidFill>
                <a:latin typeface="Calibri" charset="0"/>
                <a:ea typeface="ヒラギノ角ゴ Pro W3" charset="0"/>
                <a:cs typeface="ヒラギノ角ゴ Pro W3" charset="0"/>
              </a:rPr>
              <a:t>etworked </a:t>
            </a:r>
            <a:r>
              <a:rPr lang="en-US" dirty="0" smtClean="0">
                <a:solidFill>
                  <a:srgbClr val="FF0000"/>
                </a:solidFill>
                <a:latin typeface="Calibri" charset="0"/>
                <a:ea typeface="ヒラギノ角ゴ Pro W3" charset="0"/>
                <a:cs typeface="ヒラギノ角ゴ Pro W3" charset="0"/>
              </a:rPr>
              <a:t>E</a:t>
            </a:r>
            <a:r>
              <a:rPr lang="en-US" dirty="0" smtClean="0">
                <a:solidFill>
                  <a:schemeClr val="tx1"/>
                </a:solidFill>
                <a:latin typeface="Calibri" charset="0"/>
                <a:ea typeface="ヒラギノ角ゴ Pro W3" charset="0"/>
                <a:cs typeface="ヒラギノ角ゴ Pro W3" charset="0"/>
              </a:rPr>
              <a:t>nterprises</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30</a:t>
            </a:fld>
            <a:endParaRPr lang="en-US"/>
          </a:p>
        </p:txBody>
      </p:sp>
    </p:spTree>
    <p:extLst>
      <p:ext uri="{BB962C8B-B14F-4D97-AF65-F5344CB8AC3E}">
        <p14:creationId xmlns:p14="http://schemas.microsoft.com/office/powerpoint/2010/main" val="867395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ヒラギノ角ゴ Pro W3" charset="0"/>
              <a:cs typeface="ヒラギノ角ゴ Pro W3"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5C35A12-DCE1-9B4D-9582-BE903BE81C69}" type="slidenum">
              <a:rPr lang="en-US" sz="1200"/>
              <a:pPr eaLnBrk="1" hangingPunct="1"/>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a:t>
            </a:r>
            <a:r>
              <a:rPr lang="en-US" baseline="0" dirty="0" smtClean="0"/>
              <a:t> edge networks is important…</a:t>
            </a:r>
          </a:p>
          <a:p>
            <a:r>
              <a:rPr lang="en-US" baseline="0" dirty="0" smtClean="0"/>
              <a:t>Transparent, and second to application</a:t>
            </a:r>
          </a:p>
          <a:p>
            <a:r>
              <a:rPr lang="en-US" baseline="0" dirty="0" smtClean="0"/>
              <a:t>Redesign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rather than "bolting on" management to the existing network, you are changing the network to make it inherently easier to manage</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Much research focuses on making faster…</a:t>
            </a:r>
          </a:p>
          <a:p>
            <a:endParaRPr lang="en-US" dirty="0" smtClean="0"/>
          </a:p>
          <a:p>
            <a:endParaRPr lang="en-US" dirty="0" smtClean="0"/>
          </a:p>
          <a:p>
            <a:r>
              <a:rPr lang="en-US" dirty="0" smtClean="0"/>
              <a:t>management is 80% of cost and responsible for more than half of outages.  So, while much research focuses on making networks faster and more efficient, you're focusing on the underexplored problem of how to make them easier to manage.  You could also stress that there are so many of these edge networks, each with a huge army of people to manage them, and often to keep them easy enough to manage there are restrictions on how they grow and what kinds of applications they support.  (e.g., in our department, there are a lot of restrictions imposed by our clumsy firewall.) To realize the full power of the Internet in our lives, to make the network truly transparent, we *must* make networks easier and less expensive to manage.  The best technologies are the ones that disappear, that become transparent as the air we breathe.  Networking today is far from that goal.</a:t>
            </a:r>
          </a:p>
          <a:p>
            <a:endParaRPr lang="en-US" dirty="0" smtClean="0"/>
          </a:p>
          <a:p>
            <a:r>
              <a:rPr lang="en-US" dirty="0" smtClean="0"/>
              <a:t>networks were not designed for management, and your goal is (rather than "bolting on" management to the existing network, you are changing the network to make it inherently easier to manage</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3</a:t>
            </a:fld>
            <a:endParaRPr lang="en-US"/>
          </a:p>
        </p:txBody>
      </p:sp>
    </p:spTree>
    <p:extLst>
      <p:ext uri="{BB962C8B-B14F-4D97-AF65-F5344CB8AC3E}">
        <p14:creationId xmlns:p14="http://schemas.microsoft.com/office/powerpoint/2010/main" val="3078624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ヒラギノ角ゴ Pro W3" charset="0"/>
              <a:cs typeface="ヒラギノ角ゴ Pro W3"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B8F421B-D591-C44F-9D65-0AE2DF68452B}" type="slidenum">
              <a:rPr lang="en-US" sz="1200"/>
              <a:pPr eaLnBrk="1" hangingPunct="1"/>
              <a:t>34</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ヒラギノ角ゴ Pro W3" charset="0"/>
                <a:cs typeface="ヒラギノ角ゴ Pro W3" charset="0"/>
              </a:rPr>
              <a:t>Traditionally</a:t>
            </a:r>
            <a:r>
              <a:rPr lang="en-US" baseline="0" dirty="0" smtClean="0">
                <a:latin typeface="Calibri" charset="0"/>
                <a:ea typeface="ヒラギノ角ゴ Pro W3" charset="0"/>
                <a:cs typeface="ヒラギノ角ゴ Pro W3" charset="0"/>
              </a:rPr>
              <a:t>, </a:t>
            </a:r>
            <a:r>
              <a:rPr lang="en-US" baseline="0" dirty="0" err="1" smtClean="0">
                <a:latin typeface="Calibri" charset="0"/>
                <a:ea typeface="ヒラギノ角ゴ Pro W3" charset="0"/>
                <a:cs typeface="ヒラギノ角ゴ Pro W3" charset="0"/>
              </a:rPr>
              <a:t>ppl</a:t>
            </a:r>
            <a:r>
              <a:rPr lang="en-US" baseline="0" dirty="0" smtClean="0">
                <a:latin typeface="Calibri" charset="0"/>
                <a:ea typeface="ヒラギノ角ゴ Pro W3" charset="0"/>
                <a:cs typeface="ヒラギノ角ゴ Pro W3" charset="0"/>
              </a:rPr>
              <a:t> use hashing to map keys to values. Here, the keys are packets and the values are the rules.</a:t>
            </a:r>
            <a:endParaRPr lang="en-US" dirty="0" smtClean="0">
              <a:latin typeface="Calibri" charset="0"/>
              <a:ea typeface="ヒラギノ角ゴ Pro W3" charset="0"/>
              <a:cs typeface="ヒラギノ角ゴ Pro W3"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ヒラギノ角ゴ Pro W3" charset="0"/>
                <a:cs typeface="ヒラギノ角ゴ Pro W3" charset="0"/>
              </a:rPr>
              <a:t>Hashing does</a:t>
            </a:r>
            <a:r>
              <a:rPr lang="en-US" baseline="0" dirty="0" smtClean="0">
                <a:latin typeface="Calibri" charset="0"/>
                <a:ea typeface="ヒラギノ角ゴ Pro W3" charset="0"/>
                <a:cs typeface="ヒラギノ角ゴ Pro W3" charset="0"/>
              </a:rPr>
              <a:t> not work for mapping packets to the areas </a:t>
            </a:r>
            <a:endParaRPr lang="en-US" dirty="0" smtClean="0">
              <a:latin typeface="Calibri" charset="0"/>
              <a:ea typeface="ヒラギノ角ゴ Pro W3" charset="0"/>
              <a:cs typeface="ヒラギノ角ゴ Pro W3"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ヒラギノ角ゴ Pro W3" charset="0"/>
              <a:cs typeface="ヒラギノ角ゴ Pro W3"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ヒラギノ角ゴ Pro W3" charset="0"/>
                <a:cs typeface="ヒラギノ角ゴ Pro W3" charset="0"/>
              </a:rPr>
              <a:t>but not DHT</a:t>
            </a:r>
          </a:p>
          <a:p>
            <a:endParaRPr lang="en-US" dirty="0">
              <a:latin typeface="Calibri" charset="0"/>
              <a:ea typeface="ヒラギノ角ゴ Pro W3" charset="0"/>
              <a:cs typeface="ヒラギノ角ゴ Pro W3"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923D53A2-2E86-574D-AD0B-9579C93DDBC6}" type="slidenum">
              <a:rPr lang="en-US" sz="1200"/>
              <a:pPr eaLnBrk="1" hangingPunct="1"/>
              <a:t>35</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ヒラギノ角ゴ Pro W3" charset="0"/>
              <a:cs typeface="ヒラギノ角ゴ Pro W3"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BA23B5C-DE0E-7E4B-8EAF-A1E333A41F5E}" type="slidenum">
              <a:rPr lang="en-US" sz="1200"/>
              <a:pPr eaLnBrk="1" hangingPunct="1"/>
              <a:t>36</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Everything</a:t>
            </a:r>
            <a:r>
              <a:rPr lang="en-US" baseline="0" dirty="0" smtClean="0">
                <a:latin typeface="Calibri" charset="0"/>
                <a:ea typeface="ヒラギノ角ゴ Pro W3" charset="0"/>
                <a:cs typeface="ヒラギノ角ゴ Pro W3" charset="0"/>
              </a:rPr>
              <a:t> is using just limited number of TCAM entries</a:t>
            </a:r>
          </a:p>
          <a:p>
            <a:endParaRPr lang="en-US" baseline="0" dirty="0" smtClean="0">
              <a:latin typeface="Calibri" charset="0"/>
              <a:ea typeface="ヒラギノ角ゴ Pro W3" charset="0"/>
              <a:cs typeface="ヒラギノ角ゴ Pro W3" charset="0"/>
            </a:endParaRPr>
          </a:p>
          <a:p>
            <a:r>
              <a:rPr lang="en-US" baseline="0" dirty="0" smtClean="0">
                <a:latin typeface="Calibri" charset="0"/>
                <a:ea typeface="ヒラギノ角ゴ Pro W3" charset="0"/>
                <a:cs typeface="ヒラギノ角ゴ Pro W3" charset="0"/>
              </a:rPr>
              <a:t>Important…..</a:t>
            </a:r>
            <a:endParaRPr lang="en-US" dirty="0">
              <a:latin typeface="Calibri" charset="0"/>
              <a:ea typeface="ヒラギノ角ゴ Pro W3" charset="0"/>
              <a:cs typeface="ヒラギノ角ゴ Pro W3"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E175739-2B8A-964C-BC3B-67A6BD84E33B}" type="slidenum">
              <a:rPr lang="en-US" sz="1200"/>
              <a:pPr eaLnBrk="1" hangingPunct="1"/>
              <a:t>37</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Standard OF API</a:t>
            </a:r>
            <a:endParaRPr lang="en-US" dirty="0">
              <a:latin typeface="Calibri" charset="0"/>
              <a:ea typeface="ヒラギノ角ゴ Pro W3" charset="0"/>
              <a:cs typeface="ヒラギノ角ゴ Pro W3"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3522218-4DAF-0E47-A1A9-E43F8110E410}" type="slidenum">
              <a:rPr lang="en-US" sz="1200"/>
              <a:pPr eaLnBrk="1" hangingPunct="1"/>
              <a:t>38</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a:buFontTx/>
              <a:buNone/>
            </a:pPr>
            <a:endParaRPr lang="en-US" dirty="0" smtClean="0">
              <a:ea typeface="ヒラギノ角ゴ Pro W3" charset="-128"/>
              <a:cs typeface="ヒラギノ角ゴ Pro W3"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FD34D00C-5751-944B-AE7E-53005536AB7F}" type="slidenum">
              <a:rPr lang="en-US" smtClean="0">
                <a:latin typeface="Arial" charset="0"/>
                <a:ea typeface="ヒラギノ角ゴ Pro W3" charset="-128"/>
                <a:cs typeface="ヒラギノ角ゴ Pro W3" charset="-128"/>
              </a:rPr>
              <a:pPr/>
              <a:t>39</a:t>
            </a:fld>
            <a:endParaRPr lang="en-US" smtClean="0">
              <a:latin typeface="Arial" charset="0"/>
              <a:ea typeface="ヒラギノ角ゴ Pro W3" charset="-128"/>
              <a:cs typeface="ヒラギノ角ゴ Pro W3"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a:buFontTx/>
              <a:buChar char="-"/>
            </a:pPr>
            <a:endParaRPr lang="en-US" dirty="0" smtClean="0">
              <a:ea typeface="ヒラギノ角ゴ Pro W3" charset="-128"/>
              <a:cs typeface="ヒラギノ角ゴ Pro W3" charset="-128"/>
            </a:endParaRPr>
          </a:p>
          <a:p>
            <a:pPr>
              <a:buFontTx/>
              <a:buChar char="-"/>
            </a:pPr>
            <a:endParaRPr lang="en-US" dirty="0" smtClean="0">
              <a:ea typeface="ヒラギノ角ゴ Pro W3" charset="-128"/>
              <a:cs typeface="ヒラギノ角ゴ Pro W3"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6153F4FC-3506-7D40-8290-4188931EF54C}" type="slidenum">
              <a:rPr lang="en-US" smtClean="0">
                <a:latin typeface="Arial" charset="0"/>
                <a:ea typeface="ヒラギノ角ゴ Pro W3" charset="-128"/>
                <a:cs typeface="ヒラギノ角ゴ Pro W3" charset="-128"/>
              </a:rPr>
              <a:pPr/>
              <a:t>40</a:t>
            </a:fld>
            <a:endParaRPr lang="en-US" smtClean="0">
              <a:latin typeface="Arial" charset="0"/>
              <a:ea typeface="ヒラギノ角ゴ Pro W3" charset="-128"/>
              <a:cs typeface="ヒラギノ角ゴ Pro W3"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normAutofit/>
          </a:bodyPr>
          <a:lstStyle/>
          <a:p>
            <a:r>
              <a:rPr lang="en-US" dirty="0" smtClean="0"/>
              <a:t>NP-hard problem for K &gt;= 2</a:t>
            </a:r>
            <a:endParaRPr lang="en-US" dirty="0"/>
          </a:p>
        </p:txBody>
      </p:sp>
      <p:sp>
        <p:nvSpPr>
          <p:cNvPr id="4" name="Slide Number Placeholder 3"/>
          <p:cNvSpPr>
            <a:spLocks noGrp="1"/>
          </p:cNvSpPr>
          <p:nvPr>
            <p:ph type="sldNum" sz="quarter" idx="10"/>
          </p:nvPr>
        </p:nvSpPr>
        <p:spPr/>
        <p:txBody>
          <a:bodyPr/>
          <a:lstStyle/>
          <a:p>
            <a:pPr>
              <a:defRPr/>
            </a:pPr>
            <a:fld id="{25A263EA-D37C-9142-8F5F-2C50D4782130}" type="slidenum">
              <a:rPr lang="en-US" smtClean="0"/>
              <a:pPr>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Prototype with</a:t>
            </a:r>
            <a:r>
              <a:rPr lang="en-US" baseline="0" dirty="0" smtClean="0"/>
              <a:t> </a:t>
            </a:r>
            <a:r>
              <a:rPr lang="en-US" baseline="0" dirty="0" err="1" smtClean="0"/>
              <a:t>OpenFlow</a:t>
            </a:r>
            <a:r>
              <a:rPr lang="en-US" baseline="0" dirty="0" smtClean="0"/>
              <a:t> switches, evaluate on a test bed of over 40 machines</a:t>
            </a:r>
          </a:p>
          <a:p>
            <a:endParaRPr lang="en-US" baseline="0" dirty="0" smtClean="0"/>
          </a:p>
          <a:p>
            <a:r>
              <a:rPr lang="en-US" baseline="0" dirty="0" smtClean="0"/>
              <a:t>One authority switch, first-packet flows.</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42</a:t>
            </a:fld>
            <a:endParaRPr lang="en-US"/>
          </a:p>
        </p:txBody>
      </p:sp>
    </p:spTree>
    <p:extLst>
      <p:ext uri="{BB962C8B-B14F-4D97-AF65-F5344CB8AC3E}">
        <p14:creationId xmlns:p14="http://schemas.microsoft.com/office/powerpoint/2010/main" val="802521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normAutofit/>
          </a:bodyPr>
          <a:lstStyle/>
          <a:p>
            <a:r>
              <a:rPr lang="en-US" dirty="0" smtClean="0"/>
              <a:t>Stress</a:t>
            </a:r>
            <a:r>
              <a:rPr lang="en-US" baseline="0" dirty="0" smtClean="0"/>
              <a:t> log scale</a:t>
            </a:r>
          </a:p>
          <a:p>
            <a:endParaRPr lang="en-US" baseline="0" dirty="0" smtClean="0"/>
          </a:p>
          <a:p>
            <a:r>
              <a:rPr lang="en-US" baseline="0" dirty="0" smtClean="0"/>
              <a:t>DIFANE is self-scaling</a:t>
            </a:r>
          </a:p>
          <a:p>
            <a:endParaRPr lang="en-US" baseline="0" dirty="0" smtClean="0"/>
          </a:p>
          <a:p>
            <a:r>
              <a:rPr lang="en-US" baseline="0" dirty="0" smtClean="0"/>
              <a:t>35pkts per flow on average</a:t>
            </a:r>
            <a:endParaRPr lang="en-US" dirty="0"/>
          </a:p>
        </p:txBody>
      </p:sp>
      <p:sp>
        <p:nvSpPr>
          <p:cNvPr id="4" name="Slide Number Placeholder 3"/>
          <p:cNvSpPr>
            <a:spLocks noGrp="1"/>
          </p:cNvSpPr>
          <p:nvPr>
            <p:ph type="sldNum" sz="quarter" idx="10"/>
          </p:nvPr>
        </p:nvSpPr>
        <p:spPr/>
        <p:txBody>
          <a:bodyPr/>
          <a:lstStyle/>
          <a:p>
            <a:pPr>
              <a:defRPr/>
            </a:pPr>
            <a:fld id="{25A263EA-D37C-9142-8F5F-2C50D4782130}"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main</a:t>
            </a:r>
            <a:r>
              <a:rPr lang="en-US" baseline="0" dirty="0" smtClean="0"/>
              <a:t> challenges on managing the edge networks: First, these networks are growing bigger with more and more …</a:t>
            </a:r>
            <a:endParaRPr lang="en-US" dirty="0" smtClean="0"/>
          </a:p>
          <a:p>
            <a:endParaRPr lang="en-US" baseline="0" dirty="0" smtClean="0"/>
          </a:p>
          <a:p>
            <a:r>
              <a:rPr lang="en-US" baseline="0" dirty="0" smtClean="0"/>
              <a:t>Each of these challenges is already a hard problem itself, addressing all the three challenges together is a even harder problem.  In this talk  I’ll show you how we achieve the three goals together.</a:t>
            </a:r>
          </a:p>
          <a:p>
            <a:endParaRPr lang="en-US" baseline="0" dirty="0" smtClean="0"/>
          </a:p>
          <a:p>
            <a:r>
              <a:rPr lang="en-US" sz="1200" kern="1200" dirty="0" smtClean="0">
                <a:solidFill>
                  <a:schemeClr val="tx1"/>
                </a:solidFill>
                <a:latin typeface="+mn-lt"/>
                <a:ea typeface="+mn-ea"/>
                <a:cs typeface="+mn-cs"/>
              </a:rPr>
              <a:t>presumably you'll say something about the parenthetical comments for each of the three topics. And prepare the audience that you'll briefly discuss each of these three topics to set the stage for your research.</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a:t>
            </a:fld>
            <a:endParaRPr lang="en-US"/>
          </a:p>
        </p:txBody>
      </p:sp>
    </p:spTree>
    <p:extLst>
      <p:ext uri="{BB962C8B-B14F-4D97-AF65-F5344CB8AC3E}">
        <p14:creationId xmlns:p14="http://schemas.microsoft.com/office/powerpoint/2010/main" val="1659008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100K entries, 1.6 MB TCAM per authority</a:t>
            </a:r>
            <a:r>
              <a:rPr lang="en-US" baseline="0" dirty="0" smtClean="0"/>
              <a:t> </a:t>
            </a:r>
            <a:r>
              <a:rPr lang="en-US" dirty="0" smtClean="0"/>
              <a:t>switch with</a:t>
            </a:r>
            <a:r>
              <a:rPr lang="en-US" baseline="0" dirty="0" smtClean="0"/>
              <a:t> 100 authority switches.</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44</a:t>
            </a:fld>
            <a:endParaRPr lang="en-US"/>
          </a:p>
        </p:txBody>
      </p:sp>
    </p:spTree>
    <p:extLst>
      <p:ext uri="{BB962C8B-B14F-4D97-AF65-F5344CB8AC3E}">
        <p14:creationId xmlns:p14="http://schemas.microsoft.com/office/powerpoint/2010/main" val="1218242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new data structure that harnesses the capacity of the TCAMs across all the switches to give the illusion of a much larger TCAM.</a:t>
            </a:r>
            <a:endParaRPr lang="en-US" dirty="0"/>
          </a:p>
        </p:txBody>
      </p:sp>
      <p:sp>
        <p:nvSpPr>
          <p:cNvPr id="4" name="Slide Number Placeholder 3"/>
          <p:cNvSpPr>
            <a:spLocks noGrp="1"/>
          </p:cNvSpPr>
          <p:nvPr>
            <p:ph type="sldNum" sz="quarter" idx="10"/>
          </p:nvPr>
        </p:nvSpPr>
        <p:spPr/>
        <p:txBody>
          <a:bodyPr/>
          <a:lstStyle/>
          <a:p>
            <a:pPr>
              <a:defRPr/>
            </a:pPr>
            <a:fld id="{25A263EA-D37C-9142-8F5F-2C50D4782130}" type="slidenum">
              <a:rPr lang="en-US" smtClean="0"/>
              <a:pPr>
                <a:defRPr/>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xfrm>
            <a:off x="1184275" y="698500"/>
            <a:ext cx="4648200" cy="3487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ヒラギノ角ゴ Pro W3" charset="0"/>
                <a:cs typeface="ヒラギノ角ゴ Pro W3" charset="0"/>
              </a:rPr>
              <a:t>Talk about how SNAP helps</a:t>
            </a:r>
            <a:r>
              <a:rPr lang="en-US" baseline="0" dirty="0" smtClean="0">
                <a:latin typeface="Calibri" charset="0"/>
                <a:ea typeface="ヒラギノ角ゴ Pro W3" charset="0"/>
                <a:cs typeface="ヒラギノ角ゴ Pro W3" charset="0"/>
              </a:rPr>
              <a:t> developers and auto-adaptation</a:t>
            </a:r>
          </a:p>
          <a:p>
            <a:endParaRPr lang="en-US" dirty="0">
              <a:latin typeface="Calibri" charset="0"/>
              <a:ea typeface="ヒラギノ角ゴ Pro W3" charset="0"/>
              <a:cs typeface="ヒラギノ角ゴ Pro W3"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8682773" indent="-38216521"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6625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32505"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9875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6501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75782F9-672D-624C-B51E-AF876C6A9034}" type="slidenum">
              <a:rPr lang="en-US" sz="1200"/>
              <a:pPr eaLnBrk="1" hangingPunct="1"/>
              <a:t>46</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A single</a:t>
            </a:r>
            <a:r>
              <a:rPr lang="en-US" baseline="0" dirty="0" smtClean="0"/>
              <a:t> application(propagated and aggregated), the same server is shared by many more apps, some are delay sensitive while others have high throughput. All these applications inside data centers are already complicated when things are right, but what if something goes wrong?</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47</a:t>
            </a:fld>
            <a:endParaRPr lang="en-US"/>
          </a:p>
        </p:txBody>
      </p:sp>
    </p:spTree>
    <p:extLst>
      <p:ext uri="{BB962C8B-B14F-4D97-AF65-F5344CB8AC3E}">
        <p14:creationId xmlns:p14="http://schemas.microsoft.com/office/powerpoint/2010/main" val="526469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a:t>
            </a:r>
            <a:r>
              <a:rPr lang="en-US" sz="1200" kern="1200" baseline="0" dirty="0" smtClean="0">
                <a:solidFill>
                  <a:schemeClr val="tx1"/>
                </a:solidFill>
                <a:latin typeface="+mn-lt"/>
                <a:ea typeface="+mn-ea"/>
                <a:cs typeface="+mn-cs"/>
              </a:rPr>
              <a:t>have many low-level protocols such as….that is a mystery to developers without a networking background, but these protocols may have significant performance impact. It could be a disaster for a database expert to work with a TCP stack</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slide 34: audience probably won't know what "Nagle's algorithm" and "delayed ACK" are.  you can finesse this out loud, and say that networking protocols have many low-level mechanisms (and view these as examples you don't expect the audience to know).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practice, I think Microsoft doesn't</a:t>
            </a:r>
          </a:p>
          <a:p>
            <a:r>
              <a:rPr lang="en-US" sz="1200" kern="1200" dirty="0" smtClean="0">
                <a:solidFill>
                  <a:schemeClr val="tx1"/>
                </a:solidFill>
                <a:latin typeface="+mn-lt"/>
                <a:ea typeface="+mn-ea"/>
                <a:cs typeface="+mn-cs"/>
              </a:rPr>
              <a:t> really "hot swap" in the new code, but rather brings up new images for a</a:t>
            </a:r>
          </a:p>
          <a:p>
            <a:r>
              <a:rPr lang="en-US" sz="1200" kern="1200" dirty="0" smtClean="0">
                <a:solidFill>
                  <a:schemeClr val="tx1"/>
                </a:solidFill>
                <a:latin typeface="+mn-lt"/>
                <a:ea typeface="+mn-ea"/>
                <a:cs typeface="+mn-cs"/>
              </a:rPr>
              <a:t> service and gradually phase out the old ones your point is more that change</a:t>
            </a:r>
          </a:p>
          <a:p>
            <a:r>
              <a:rPr lang="en-US" sz="1200" kern="1200" dirty="0" smtClean="0">
                <a:solidFill>
                  <a:schemeClr val="tx1"/>
                </a:solidFill>
                <a:latin typeface="+mn-lt"/>
                <a:ea typeface="+mn-ea"/>
                <a:cs typeface="+mn-cs"/>
              </a:rPr>
              <a:t> in constant. </a:t>
            </a:r>
            <a:endParaRPr lang="en-US" dirty="0" smtClean="0">
              <a:sym typeface="Wingdings" pitchFamily="2" charset="2"/>
            </a:endParaRPr>
          </a:p>
          <a:p>
            <a:r>
              <a:rPr lang="en-US" sz="1200" kern="1200" dirty="0" smtClean="0">
                <a:solidFill>
                  <a:schemeClr val="tx1"/>
                </a:solidFill>
                <a:latin typeface="+mn-lt"/>
                <a:ea typeface="+mn-ea"/>
                <a:cs typeface="+mn-cs"/>
              </a:rPr>
              <a:t>Just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stress the point about constant influx of new developers out loud.</a:t>
            </a:r>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silly window syndrome</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and </a:t>
            </a:r>
            <a:r>
              <a:rPr lang="en-US" dirty="0" err="1" smtClean="0"/>
              <a:t>microsoft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100K$ a few monitoring machines monitor two racks of servers</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49</a:t>
            </a:fld>
            <a:endParaRPr lang="en-US"/>
          </a:p>
        </p:txBody>
      </p:sp>
    </p:spTree>
    <p:extLst>
      <p:ext uri="{BB962C8B-B14F-4D97-AF65-F5344CB8AC3E}">
        <p14:creationId xmlns:p14="http://schemas.microsoft.com/office/powerpoint/2010/main" val="1997991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Overview to give sense of what SNAP is</a:t>
            </a:r>
          </a:p>
          <a:p>
            <a:endParaRPr lang="en-US" dirty="0" smtClean="0"/>
          </a:p>
          <a:p>
            <a:r>
              <a:rPr lang="en-US" dirty="0" smtClean="0"/>
              <a:t>Tuning</a:t>
            </a:r>
            <a:r>
              <a:rPr lang="en-US" baseline="0" dirty="0" smtClean="0"/>
              <a:t> polling rate to reduce overhead</a:t>
            </a:r>
          </a:p>
          <a:p>
            <a:endParaRPr lang="en-US" baseline="0" dirty="0" smtClean="0"/>
          </a:p>
          <a:p>
            <a:pPr marL="342900" indent="-342900">
              <a:buFont typeface="Lucida Grande"/>
              <a:buChar char="-"/>
            </a:pPr>
            <a:r>
              <a:rPr lang="en-US" sz="2400" dirty="0" smtClean="0"/>
              <a:t>Input</a:t>
            </a:r>
          </a:p>
          <a:p>
            <a:pPr marL="800100" lvl="1" indent="-342900">
              <a:buFont typeface="Arial"/>
              <a:buChar char="•"/>
            </a:pPr>
            <a:r>
              <a:rPr lang="en-US" sz="2400" dirty="0" smtClean="0"/>
              <a:t>Topology, routing information</a:t>
            </a:r>
          </a:p>
          <a:p>
            <a:pPr marL="800100" lvl="1" indent="-342900">
              <a:buFont typeface="Arial"/>
              <a:buChar char="•"/>
            </a:pPr>
            <a:r>
              <a:rPr lang="en-US" sz="2400" dirty="0" smtClean="0"/>
              <a:t>Mapping from connections to processes/apps</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Sharing the same switch/link, app code</a:t>
            </a:r>
          </a:p>
          <a:p>
            <a:pPr marL="800100" lvl="1" indent="-342900">
              <a:buFont typeface="Arial"/>
              <a:buChar char="•"/>
            </a:pPr>
            <a:endParaRPr lang="en-US" sz="2400" dirty="0" smtClean="0"/>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51</a:t>
            </a:fld>
            <a:endParaRPr lang="en-US"/>
          </a:p>
        </p:txBody>
      </p:sp>
    </p:spTree>
    <p:extLst>
      <p:ext uri="{BB962C8B-B14F-4D97-AF65-F5344CB8AC3E}">
        <p14:creationId xmlns:p14="http://schemas.microsoft.com/office/powerpoint/2010/main" val="4055454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Terabytes</a:t>
            </a:r>
            <a:r>
              <a:rPr lang="en-US" baseline="0" dirty="0" smtClean="0"/>
              <a:t> , less than 1 GB per machine per day</a:t>
            </a:r>
          </a:p>
          <a:p>
            <a:r>
              <a:rPr lang="en-US" baseline="0" dirty="0" smtClean="0"/>
              <a:t>Read every 500 </a:t>
            </a:r>
            <a:r>
              <a:rPr lang="en-US" baseline="0" dirty="0" err="1" smtClean="0"/>
              <a:t>ms</a:t>
            </a:r>
            <a:endParaRPr lang="en-US" dirty="0" smtClean="0"/>
          </a:p>
          <a:p>
            <a:endParaRPr lang="en-US" dirty="0" smtClean="0"/>
          </a:p>
          <a:p>
            <a:r>
              <a:rPr lang="en-US" dirty="0" smtClean="0"/>
              <a:t>700 always running, persistent</a:t>
            </a:r>
            <a:r>
              <a:rPr lang="en-US" baseline="0" dirty="0" smtClean="0"/>
              <a:t> connection</a:t>
            </a:r>
          </a:p>
          <a:p>
            <a:endParaRPr lang="en-US" baseline="0" dirty="0" smtClean="0"/>
          </a:p>
          <a:p>
            <a:r>
              <a:rPr lang="en-US" dirty="0" smtClean="0"/>
              <a:t>&gt; - summarize that you found 15 serious performance bugs and worked with</a:t>
            </a:r>
          </a:p>
          <a:p>
            <a:pPr marL="171450" indent="-171450">
              <a:buFont typeface="Wingdings" charset="0"/>
              <a:buChar char="Ø"/>
            </a:pPr>
            <a:r>
              <a:rPr lang="en-US" dirty="0" smtClean="0"/>
              <a:t>developers to fix their code.</a:t>
            </a:r>
          </a:p>
          <a:p>
            <a:pPr marL="171450" indent="-171450">
              <a:buFont typeface="Wingdings" charset="0"/>
              <a:buChar char="Ø"/>
            </a:pPr>
            <a:endParaRPr lang="en-US" dirty="0" smtClean="0"/>
          </a:p>
          <a:p>
            <a:pPr marL="0" indent="0">
              <a:buFont typeface="Wingdings" charset="0"/>
              <a:buNone/>
            </a:pP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52</a:t>
            </a:fld>
            <a:endParaRPr lang="en-US"/>
          </a:p>
        </p:txBody>
      </p:sp>
    </p:spTree>
    <p:extLst>
      <p:ext uri="{BB962C8B-B14F-4D97-AF65-F5344CB8AC3E}">
        <p14:creationId xmlns:p14="http://schemas.microsoft.com/office/powerpoint/2010/main" val="611538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6 apps self inflicted packet loss"  "</a:t>
            </a:r>
            <a:r>
              <a:rPr lang="en-US" dirty="0" err="1" smtClean="0"/>
              <a:t>incast</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Life of transfer: be sure to talk about</a:t>
            </a:r>
            <a:r>
              <a:rPr lang="en-US" baseline="0" dirty="0" smtClean="0"/>
              <a:t> </a:t>
            </a:r>
            <a:r>
              <a:rPr lang="en-US" baseline="0" dirty="0" err="1" smtClean="0"/>
              <a:t>ack</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One connection</a:t>
            </a:r>
            <a:r>
              <a:rPr lang="en-US" baseline="0" dirty="0" smtClean="0"/>
              <a:t> is always limited by one component, it’s good for the network, if it’s limited by apps</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Nagle and delayed </a:t>
            </a:r>
            <a:r>
              <a:rPr lang="en-US" dirty="0" err="1" smtClean="0"/>
              <a:t>ack</a:t>
            </a:r>
            <a:r>
              <a:rPr lang="en-US" dirty="0" smtClean="0"/>
              <a:t>… : small data which trigger Nagle’s </a:t>
            </a:r>
            <a:r>
              <a:rPr lang="en-US" dirty="0" err="1" smtClean="0"/>
              <a:t>algo</a:t>
            </a:r>
            <a:r>
              <a:rPr lang="en-US" dirty="0" smtClean="0"/>
              <a:t>.</a:t>
            </a:r>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53</a:t>
            </a:fld>
            <a:endParaRPr lang="en-US"/>
          </a:p>
        </p:txBody>
      </p:sp>
    </p:spTree>
    <p:extLst>
      <p:ext uri="{BB962C8B-B14F-4D97-AF65-F5344CB8AC3E}">
        <p14:creationId xmlns:p14="http://schemas.microsoft.com/office/powerpoint/2010/main" val="30049806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point out 1000s </a:t>
            </a:r>
            <a:r>
              <a:rPr lang="en-US" dirty="0" err="1" smtClean="0"/>
              <a:t>txn</a:t>
            </a:r>
            <a:r>
              <a:rPr lang="en-US" dirty="0" smtClean="0"/>
              <a:t>/s versus 5, based on parity of number of packets in request.  Delayed </a:t>
            </a:r>
            <a:r>
              <a:rPr lang="en-US" dirty="0" err="1" smtClean="0"/>
              <a:t>ack</a:t>
            </a:r>
            <a:r>
              <a:rPr lang="en-US" dirty="0" smtClean="0"/>
              <a:t> disable cost (at least mention)</a:t>
            </a:r>
          </a:p>
          <a:p>
            <a:endParaRPr lang="en-US" dirty="0" smtClean="0"/>
          </a:p>
          <a:p>
            <a:r>
              <a:rPr lang="en-US" sz="1200" b="0" i="0" u="none" strike="noStrike" kern="1200" baseline="0" dirty="0" smtClean="0">
                <a:solidFill>
                  <a:schemeClr val="tx1"/>
                </a:solidFill>
                <a:latin typeface="+mn-lt"/>
                <a:ea typeface="+mn-ea"/>
                <a:cs typeface="+mn-cs"/>
              </a:rPr>
              <a:t> configuration-file distribution service</a:t>
            </a:r>
            <a:endParaRPr lang="en-US" dirty="0" smtClean="0"/>
          </a:p>
          <a:p>
            <a:endParaRPr lang="en-US" dirty="0" smtClean="0"/>
          </a:p>
          <a:p>
            <a:r>
              <a:rPr lang="en-US" dirty="0" smtClean="0"/>
              <a:t>1M</a:t>
            </a:r>
            <a:r>
              <a:rPr lang="en-US" baseline="0" dirty="0" smtClean="0"/>
              <a:t> connections…</a:t>
            </a:r>
          </a:p>
          <a:p>
            <a:endParaRPr lang="en-US" baseline="0" dirty="0" smtClean="0"/>
          </a:p>
          <a:p>
            <a:r>
              <a:rPr lang="en-US" baseline="0" dirty="0" smtClean="0"/>
              <a:t>- clarify up front that Delayed ACK is a mechanism in TCP, not something added</a:t>
            </a:r>
          </a:p>
          <a:p>
            <a:r>
              <a:rPr lang="en-US" baseline="0" dirty="0" smtClean="0"/>
              <a:t>by the developers or operators in the data center.</a:t>
            </a:r>
          </a:p>
          <a:p>
            <a:endParaRPr lang="en-US" baseline="0" dirty="0" smtClean="0"/>
          </a:p>
        </p:txBody>
      </p:sp>
      <p:sp>
        <p:nvSpPr>
          <p:cNvPr id="4" name="Slide Number Placeholder 3"/>
          <p:cNvSpPr>
            <a:spLocks noGrp="1"/>
          </p:cNvSpPr>
          <p:nvPr>
            <p:ph type="sldNum" sz="quarter" idx="10"/>
          </p:nvPr>
        </p:nvSpPr>
        <p:spPr/>
        <p:txBody>
          <a:bodyPr/>
          <a:lstStyle/>
          <a:p>
            <a:fld id="{371051C5-6803-4EE5-B5D0-E0D616DBC5F5}" type="slidenum">
              <a:rPr lang="en-US" smtClean="0"/>
              <a:pPr/>
              <a:t>54</a:t>
            </a:fld>
            <a:endParaRPr lang="en-US"/>
          </a:p>
        </p:txBody>
      </p:sp>
    </p:spTree>
    <p:extLst>
      <p:ext uri="{BB962C8B-B14F-4D97-AF65-F5344CB8AC3E}">
        <p14:creationId xmlns:p14="http://schemas.microsoft.com/office/powerpoint/2010/main" val="261066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hosts are heterogeneous and can move</a:t>
            </a:r>
            <a:r>
              <a:rPr lang="en-US" baseline="0" dirty="0" smtClean="0"/>
              <a:t> around. For example, in our campus,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5</a:t>
            </a:fld>
            <a:endParaRPr lang="en-US"/>
          </a:p>
        </p:txBody>
      </p:sp>
    </p:spTree>
    <p:extLst>
      <p:ext uri="{BB962C8B-B14F-4D97-AF65-F5344CB8AC3E}">
        <p14:creationId xmlns:p14="http://schemas.microsoft.com/office/powerpoint/2010/main" val="585717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Operators first specify…</a:t>
            </a:r>
          </a:p>
          <a:p>
            <a:endParaRPr lang="en-US" dirty="0" smtClean="0"/>
          </a:p>
          <a:p>
            <a:r>
              <a:rPr lang="en-US" dirty="0" smtClean="0"/>
              <a:t>My</a:t>
            </a:r>
            <a:r>
              <a:rPr lang="en-US" baseline="0" dirty="0" smtClean="0"/>
              <a:t> research focuses on how to redesign the network to address the three challenges at the same time. I built two systems:</a:t>
            </a:r>
            <a:endParaRPr lang="en-US" dirty="0" smtClean="0"/>
          </a:p>
          <a:p>
            <a:endParaRPr lang="en-US" dirty="0" smtClean="0"/>
          </a:p>
          <a:p>
            <a:r>
              <a:rPr lang="en-US" dirty="0" smtClean="0"/>
              <a:t>Due</a:t>
            </a:r>
            <a:r>
              <a:rPr lang="en-US" baseline="0" dirty="0" smtClean="0"/>
              <a:t> to the three challenges, t</a:t>
            </a:r>
            <a:r>
              <a:rPr lang="en-US" dirty="0" smtClean="0"/>
              <a:t>oday, network operators devote</a:t>
            </a:r>
            <a:r>
              <a:rPr lang="en-US" baseline="0" dirty="0" smtClean="0"/>
              <a:t> </a:t>
            </a:r>
            <a:r>
              <a:rPr lang="en-US" dirty="0" smtClean="0"/>
              <a:t>tremendous time and effort to network management.</a:t>
            </a:r>
          </a:p>
          <a:p>
            <a:r>
              <a:rPr lang="en-US" dirty="0" smtClean="0"/>
              <a:t>Yankee group reports that in enterprises 80% of IT budget</a:t>
            </a:r>
            <a:r>
              <a:rPr lang="en-US" baseline="0" dirty="0" smtClean="0"/>
              <a:t> is spent on network management.</a:t>
            </a:r>
            <a:endParaRPr lang="en-US" dirty="0" smtClean="0"/>
          </a:p>
          <a:p>
            <a:r>
              <a:rPr lang="en-US" dirty="0" smtClean="0"/>
              <a:t>But they can only support a limited</a:t>
            </a:r>
            <a:r>
              <a:rPr lang="en-US" baseline="0" dirty="0" smtClean="0"/>
              <a:t> management tasks.</a:t>
            </a:r>
          </a:p>
          <a:p>
            <a:r>
              <a:rPr lang="en-US" dirty="0" smtClean="0"/>
              <a:t>I built two new systems that make the</a:t>
            </a:r>
            <a:r>
              <a:rPr lang="en-US" baseline="0" dirty="0" smtClean="0"/>
              <a:t> network more scalable and easier to manage.</a:t>
            </a:r>
          </a:p>
          <a:p>
            <a:endParaRPr lang="en-US" baseline="0" dirty="0" smtClean="0"/>
          </a:p>
          <a:p>
            <a:r>
              <a:rPr lang="en-US" baseline="0" dirty="0" smtClean="0"/>
              <a:t>Focus on DIFANE, and give a brief description of SNAP</a:t>
            </a:r>
            <a:endParaRPr lang="en-US" dirty="0" smtClean="0"/>
          </a:p>
          <a:p>
            <a:endParaRPr lang="en-US" dirty="0" smtClean="0"/>
          </a:p>
          <a:p>
            <a:endParaRPr lang="en-US" dirty="0" smtClean="0"/>
          </a:p>
          <a:p>
            <a:r>
              <a:rPr lang="en-US" dirty="0" smtClean="0"/>
              <a:t>How to design</a:t>
            </a:r>
            <a:r>
              <a:rPr lang="en-US" baseline="0" dirty="0" smtClean="0"/>
              <a:t> network functions that best support different management tasks</a:t>
            </a:r>
          </a:p>
          <a:p>
            <a:r>
              <a:rPr lang="en-US" baseline="0" dirty="0" smtClean="0"/>
              <a:t>How to implement different management tasks in the network</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56</a:t>
            </a:fld>
            <a:endParaRPr lang="en-US"/>
          </a:p>
        </p:txBody>
      </p:sp>
    </p:spTree>
    <p:extLst>
      <p:ext uri="{BB962C8B-B14F-4D97-AF65-F5344CB8AC3E}">
        <p14:creationId xmlns:p14="http://schemas.microsoft.com/office/powerpoint/2010/main" val="312779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Virtual machine migration</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6</a:t>
            </a:fld>
            <a:endParaRPr lang="en-US"/>
          </a:p>
        </p:txBody>
      </p:sp>
    </p:spTree>
    <p:extLst>
      <p:ext uri="{BB962C8B-B14F-4D97-AF65-F5344CB8AC3E}">
        <p14:creationId xmlns:p14="http://schemas.microsoft.com/office/powerpoint/2010/main" val="52646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err="1" smtClean="0"/>
              <a:t>Soooooo</a:t>
            </a:r>
            <a:r>
              <a:rPr lang="en-US" baseline="0" dirty="0" smtClean="0"/>
              <a:t> many </a:t>
            </a:r>
            <a:r>
              <a:rPr lang="en-US" dirty="0" smtClean="0"/>
              <a:t>considerations</a:t>
            </a:r>
          </a:p>
          <a:p>
            <a:endParaRPr lang="en-US" dirty="0" smtClean="0"/>
          </a:p>
          <a:p>
            <a:r>
              <a:rPr lang="en-US" dirty="0" smtClean="0"/>
              <a:t>For</a:t>
            </a:r>
            <a:r>
              <a:rPr lang="en-US" baseline="0" dirty="0" smtClean="0"/>
              <a:t> trading applications that exchange real-time stock information in the cloud, reducing the delay of milliseconds is very important, operators will configure low-latency path to these apps.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Network security is also an important goal. In a medical company network, the operators need to make sure malicious users cannot access the patients’ private data, so they have to install access control rules..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 cloud, cloud providers may bill the users based on the number of bits they use. So operators need to make sure they accurately count the amount of traffic from different users.</a:t>
            </a:r>
          </a:p>
          <a:p>
            <a:endParaRPr lang="en-US" dirty="0" smtClean="0"/>
          </a:p>
          <a:p>
            <a:endParaRPr lang="en-US" dirty="0" smtClean="0"/>
          </a:p>
          <a:p>
            <a:r>
              <a:rPr lang="en-US" dirty="0" smtClean="0"/>
              <a:t>In these large edge networks, operators want to</a:t>
            </a:r>
            <a:r>
              <a:rPr lang="en-US" baseline="0" dirty="0" smtClean="0"/>
              <a:t> apply flexible policies to make the network more secure, support host mobility… For example, many applications have strict requirements on network performance, operators need to configure different routing paths for different applications. For the applications that transfer real-time market information in data center, operators may want to configure them to use low-latency path. These enterprise and especially data centers are the target of different attacks. To improve security, operators may need to install access control rules to block the traffic from malicious users. Finally measurement and diagnosis is also important to identify the potential problems and ensure the network is robust for the users. For example, operators may want to investigate the amount of web traffic in the network, who is using the most bandwidth.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7</a:t>
            </a:fld>
            <a:endParaRPr lang="en-US"/>
          </a:p>
        </p:txBody>
      </p:sp>
    </p:spTree>
    <p:extLst>
      <p:ext uri="{BB962C8B-B14F-4D97-AF65-F5344CB8AC3E}">
        <p14:creationId xmlns:p14="http://schemas.microsoft.com/office/powerpoint/2010/main" val="402992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1byte</a:t>
            </a:r>
            <a:r>
              <a:rPr lang="en-US" baseline="0" dirty="0" smtClean="0"/>
              <a:t> per</a:t>
            </a:r>
            <a:r>
              <a:rPr lang="en-US" dirty="0" smtClean="0"/>
              <a:t> nanosecond</a:t>
            </a:r>
          </a:p>
          <a:p>
            <a:endParaRPr lang="en-US" dirty="0" smtClean="0"/>
          </a:p>
          <a:p>
            <a:r>
              <a:rPr lang="en-US" dirty="0" smtClean="0"/>
              <a:t>High</a:t>
            </a:r>
            <a:r>
              <a:rPr lang="en-US" baseline="0" dirty="0" smtClean="0"/>
              <a:t> speed, we cannot just use normal memory, we have to use high speed, </a:t>
            </a:r>
            <a:r>
              <a:rPr lang="en-US" baseline="0" dirty="0" err="1" smtClean="0"/>
              <a:t>onchip</a:t>
            </a:r>
            <a:r>
              <a:rPr lang="en-US" baseline="0" dirty="0" smtClean="0"/>
              <a:t> memory </a:t>
            </a:r>
            <a:r>
              <a:rPr lang="en-US" baseline="0" dirty="0" smtClean="0">
                <a:sym typeface="Wingdings"/>
              </a:rPr>
              <a:t> expensive, power hungry  small  but lots of state</a:t>
            </a:r>
          </a:p>
          <a:p>
            <a:endParaRPr lang="en-US" baseline="0" dirty="0" smtClean="0">
              <a:sym typeface="Wingdings"/>
            </a:endParaRPr>
          </a:p>
          <a:p>
            <a:r>
              <a:rPr lang="en-US" baseline="0" dirty="0" smtClean="0">
                <a:sym typeface="Wingdings"/>
              </a:rPr>
              <a:t>All these require such a large amount of state that a switch cannot handle</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8</a:t>
            </a:fld>
            <a:endParaRPr lang="en-US"/>
          </a:p>
        </p:txBody>
      </p:sp>
    </p:spTree>
    <p:extLst>
      <p:ext uri="{BB962C8B-B14F-4D97-AF65-F5344CB8AC3E}">
        <p14:creationId xmlns:p14="http://schemas.microsoft.com/office/powerpoint/2010/main" val="400514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8200" cy="3487738"/>
          </a:xfrm>
        </p:spPr>
      </p:sp>
      <p:sp>
        <p:nvSpPr>
          <p:cNvPr id="3" name="Notes Placeholder 2"/>
          <p:cNvSpPr>
            <a:spLocks noGrp="1"/>
          </p:cNvSpPr>
          <p:nvPr>
            <p:ph type="body" idx="1"/>
          </p:nvPr>
        </p:nvSpPr>
        <p:spPr/>
        <p:txBody>
          <a:bodyPr/>
          <a:lstStyle/>
          <a:p>
            <a:r>
              <a:rPr lang="en-US" dirty="0" smtClean="0"/>
              <a:t>Operators first specify…</a:t>
            </a:r>
          </a:p>
          <a:p>
            <a:endParaRPr lang="en-US" dirty="0" smtClean="0"/>
          </a:p>
          <a:p>
            <a:r>
              <a:rPr lang="en-US" dirty="0" smtClean="0"/>
              <a:t>My</a:t>
            </a:r>
            <a:r>
              <a:rPr lang="en-US" baseline="0" dirty="0" smtClean="0"/>
              <a:t> research focuses on how to redesign the network to address the three challenges at the same time. I built two systems:</a:t>
            </a:r>
            <a:endParaRPr lang="en-US" dirty="0" smtClean="0"/>
          </a:p>
          <a:p>
            <a:endParaRPr lang="en-US" dirty="0" smtClean="0"/>
          </a:p>
          <a:p>
            <a:r>
              <a:rPr lang="en-US" dirty="0" smtClean="0"/>
              <a:t>Due</a:t>
            </a:r>
            <a:r>
              <a:rPr lang="en-US" baseline="0" dirty="0" smtClean="0"/>
              <a:t> to the three challenges, t</a:t>
            </a:r>
            <a:r>
              <a:rPr lang="en-US" dirty="0" smtClean="0"/>
              <a:t>oday, network operators devote</a:t>
            </a:r>
            <a:r>
              <a:rPr lang="en-US" baseline="0" dirty="0" smtClean="0"/>
              <a:t> </a:t>
            </a:r>
            <a:r>
              <a:rPr lang="en-US" dirty="0" smtClean="0"/>
              <a:t>tremendous time and effort to network management.</a:t>
            </a:r>
          </a:p>
          <a:p>
            <a:r>
              <a:rPr lang="en-US" dirty="0" smtClean="0"/>
              <a:t>Yankee group reports that in enterprises 80% of IT budget</a:t>
            </a:r>
            <a:r>
              <a:rPr lang="en-US" baseline="0" dirty="0" smtClean="0"/>
              <a:t> is spent on network management.</a:t>
            </a:r>
            <a:endParaRPr lang="en-US" dirty="0" smtClean="0"/>
          </a:p>
          <a:p>
            <a:r>
              <a:rPr lang="en-US" dirty="0" smtClean="0"/>
              <a:t>But they can only support a limited</a:t>
            </a:r>
            <a:r>
              <a:rPr lang="en-US" baseline="0" dirty="0" smtClean="0"/>
              <a:t> management tasks.</a:t>
            </a:r>
          </a:p>
          <a:p>
            <a:r>
              <a:rPr lang="en-US" dirty="0" smtClean="0"/>
              <a:t>I built two new systems that make the</a:t>
            </a:r>
            <a:r>
              <a:rPr lang="en-US" baseline="0" dirty="0" smtClean="0"/>
              <a:t> network more scalable and easier to manage.</a:t>
            </a:r>
          </a:p>
          <a:p>
            <a:endParaRPr lang="en-US" baseline="0" dirty="0" smtClean="0"/>
          </a:p>
          <a:p>
            <a:r>
              <a:rPr lang="en-US" baseline="0" dirty="0" smtClean="0"/>
              <a:t>Focus on DIFANE, and give a brief description of SNAP</a:t>
            </a:r>
            <a:endParaRPr lang="en-US" dirty="0" smtClean="0"/>
          </a:p>
          <a:p>
            <a:endParaRPr lang="en-US" dirty="0" smtClean="0"/>
          </a:p>
          <a:p>
            <a:endParaRPr lang="en-US" dirty="0" smtClean="0"/>
          </a:p>
          <a:p>
            <a:r>
              <a:rPr lang="en-US" dirty="0" smtClean="0"/>
              <a:t>How to design</a:t>
            </a:r>
            <a:r>
              <a:rPr lang="en-US" baseline="0" dirty="0" smtClean="0"/>
              <a:t> network functions that best support different management tasks</a:t>
            </a:r>
          </a:p>
          <a:p>
            <a:r>
              <a:rPr lang="en-US" baseline="0" dirty="0" smtClean="0"/>
              <a:t>How to implement different management tasks in the network</a:t>
            </a:r>
            <a:endParaRPr lang="en-US" dirty="0"/>
          </a:p>
        </p:txBody>
      </p:sp>
      <p:sp>
        <p:nvSpPr>
          <p:cNvPr id="4" name="Slide Number Placeholder 3"/>
          <p:cNvSpPr>
            <a:spLocks noGrp="1"/>
          </p:cNvSpPr>
          <p:nvPr>
            <p:ph type="sldNum" sz="quarter" idx="10"/>
          </p:nvPr>
        </p:nvSpPr>
        <p:spPr/>
        <p:txBody>
          <a:bodyPr/>
          <a:lstStyle/>
          <a:p>
            <a:fld id="{371051C5-6803-4EE5-B5D0-E0D616DBC5F5}" type="slidenum">
              <a:rPr lang="en-US" smtClean="0"/>
              <a:pPr/>
              <a:t>9</a:t>
            </a:fld>
            <a:endParaRPr lang="en-US"/>
          </a:p>
        </p:txBody>
      </p:sp>
    </p:spTree>
    <p:extLst>
      <p:ext uri="{BB962C8B-B14F-4D97-AF65-F5344CB8AC3E}">
        <p14:creationId xmlns:p14="http://schemas.microsoft.com/office/powerpoint/2010/main" val="312779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023F5FD-912D-B84D-A7FD-193EB22CA0EE}" type="datetime1">
              <a:rPr lang="en-US" smtClean="0"/>
              <a:pPr/>
              <a:t>8/6/11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4677B90-C319-DA43-BABD-8553C122F122}" type="datetime1">
              <a:rPr lang="en-US" smtClean="0"/>
              <a:pPr/>
              <a:t>8/6/11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C66578-BAED-5545-BB2A-D64257C0E8B7}" type="datetime1">
              <a:rPr lang="en-US" smtClean="0"/>
              <a:pPr/>
              <a:t>8/6/11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D6CED42-8534-2E4C-8070-8AE3FCD48D4A}" type="datetime1">
              <a:rPr lang="en-US" smtClean="0"/>
              <a:pPr/>
              <a:t>8/6/11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F38A6A1-C5B5-C44C-8139-53AFC61EBEF0}" type="datetime1">
              <a:rPr lang="en-US" smtClean="0"/>
              <a:pPr/>
              <a:t>8/6/11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DB4674D-6650-1647-B868-53C53B97D800}" type="datetime1">
              <a:rPr lang="en-US" smtClean="0"/>
              <a:pPr/>
              <a:t>8/6/11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3E9A1B9-EC03-0544-88EE-FCE026CF31A7}" type="datetime1">
              <a:rPr lang="en-US" smtClean="0"/>
              <a:pPr/>
              <a:t>8/6/11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643AD2C-9E19-8545-8FDB-0C3603ED826A}" type="datetime1">
              <a:rPr lang="en-US" smtClean="0"/>
              <a:pPr/>
              <a:t>8/6/11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D26F2A1-AA05-A248-AA14-63AD585AFF9F}" type="datetime1">
              <a:rPr lang="en-US" smtClean="0"/>
              <a:pPr/>
              <a:t>8/6/11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87CBE58-3F33-AC4E-8B72-441C1418044D}" type="datetime1">
              <a:rPr lang="en-US" smtClean="0"/>
              <a:pPr/>
              <a:t>8/6/11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122CE9C-C059-F744-B32C-520147548A4F}" type="datetime1">
              <a:rPr lang="en-US" smtClean="0"/>
              <a:pPr/>
              <a:t>8/6/11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876E0CC-6134-4D81-B876-3E8DBC324A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051"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898989"/>
                </a:solidFill>
              </a:defRPr>
            </a:lvl1pPr>
          </a:lstStyle>
          <a:p>
            <a:fld id="{44C3A36D-C1F1-8541-9099-0CB645ADFF6F}" type="datetime1">
              <a:rPr lang="en-US" smtClean="0"/>
              <a:pPr/>
              <a:t>8/6/11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898989"/>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898989"/>
                </a:solidFill>
              </a:defRPr>
            </a:lvl1pPr>
          </a:lstStyle>
          <a:p>
            <a:fld id="{7876E0CC-6134-4D81-B876-3E8DBC324A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fontAlgn="base" hangingPunct="1">
        <a:spcBef>
          <a:spcPct val="0"/>
        </a:spcBef>
        <a:spcAft>
          <a:spcPct val="0"/>
        </a:spcAft>
        <a:defRPr sz="4400" kern="1200">
          <a:solidFill>
            <a:schemeClr val="hlink"/>
          </a:solidFill>
          <a:latin typeface="+mj-lt"/>
          <a:ea typeface="+mj-ea"/>
          <a:cs typeface="+mj-cs"/>
        </a:defRPr>
      </a:lvl1pPr>
      <a:lvl2pPr algn="ctr" rtl="0" eaLnBrk="1" fontAlgn="base" hangingPunct="1">
        <a:spcBef>
          <a:spcPct val="0"/>
        </a:spcBef>
        <a:spcAft>
          <a:spcPct val="0"/>
        </a:spcAft>
        <a:defRPr sz="4400">
          <a:solidFill>
            <a:schemeClr val="hlink"/>
          </a:solidFill>
          <a:latin typeface="Calibri" pitchFamily="34" charset="0"/>
        </a:defRPr>
      </a:lvl2pPr>
      <a:lvl3pPr algn="ctr" rtl="0" eaLnBrk="1" fontAlgn="base" hangingPunct="1">
        <a:spcBef>
          <a:spcPct val="0"/>
        </a:spcBef>
        <a:spcAft>
          <a:spcPct val="0"/>
        </a:spcAft>
        <a:defRPr sz="4400">
          <a:solidFill>
            <a:schemeClr val="hlink"/>
          </a:solidFill>
          <a:latin typeface="Calibri" pitchFamily="34" charset="0"/>
        </a:defRPr>
      </a:lvl3pPr>
      <a:lvl4pPr algn="ctr" rtl="0" eaLnBrk="1" fontAlgn="base" hangingPunct="1">
        <a:spcBef>
          <a:spcPct val="0"/>
        </a:spcBef>
        <a:spcAft>
          <a:spcPct val="0"/>
        </a:spcAft>
        <a:defRPr sz="4400">
          <a:solidFill>
            <a:schemeClr val="hlink"/>
          </a:solidFill>
          <a:latin typeface="Calibri" pitchFamily="34" charset="0"/>
        </a:defRPr>
      </a:lvl4pPr>
      <a:lvl5pPr algn="ctr" rtl="0" eaLnBrk="1" fontAlgn="base" hangingPunct="1">
        <a:spcBef>
          <a:spcPct val="0"/>
        </a:spcBef>
        <a:spcAft>
          <a:spcPct val="0"/>
        </a:spcAft>
        <a:defRPr sz="4400">
          <a:solidFill>
            <a:schemeClr val="hlink"/>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34.emf"/><Relationship Id="rId6" Type="http://schemas.openxmlformats.org/officeDocument/2006/relationships/oleObject" Target="../embeddings/oleObject2.bin"/><Relationship Id="rId7" Type="http://schemas.openxmlformats.org/officeDocument/2006/relationships/image" Target="../media/image3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WMF"/><Relationship Id="rId13" Type="http://schemas.openxmlformats.org/officeDocument/2006/relationships/image" Target="../media/image11.png"/><Relationship Id="rId14" Type="http://schemas.openxmlformats.org/officeDocument/2006/relationships/image" Target="../media/image12.wmf"/><Relationship Id="rId1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w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38.png"/><Relationship Id="rId5" Type="http://schemas.openxmlformats.org/officeDocument/2006/relationships/image" Target="../media/image31.w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9.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40.pn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42.png"/><Relationship Id="rId5" Type="http://schemas.openxmlformats.org/officeDocument/2006/relationships/image" Target="../media/image21.wm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42.png"/><Relationship Id="rId5" Type="http://schemas.openxmlformats.org/officeDocument/2006/relationships/image" Target="../media/image21.wmf"/><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42.png"/><Relationship Id="rId5" Type="http://schemas.openxmlformats.org/officeDocument/2006/relationships/image" Target="../media/image21.wmf"/><Relationship Id="rId6" Type="http://schemas.openxmlformats.org/officeDocument/2006/relationships/image" Target="../media/image43.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21.wmf"/><Relationship Id="rId5" Type="http://schemas.openxmlformats.org/officeDocument/2006/relationships/image" Target="../media/image43.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21.wmf"/><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21.wmf"/><Relationship Id="rId5" Type="http://schemas.openxmlformats.org/officeDocument/2006/relationships/image" Target="../media/image43.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44.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44.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45.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chart" Target="../charts/chart2.xml"/><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8.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1.wmf"/></Relationships>
</file>

<file path=ppt/slides/_rels/slide5.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5.png"/><Relationship Id="rId13" Type="http://schemas.openxmlformats.org/officeDocument/2006/relationships/image" Target="../media/image21.wmf"/><Relationship Id="rId1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wmf"/><Relationship Id="rId7" Type="http://schemas.openxmlformats.org/officeDocument/2006/relationships/image" Target="../media/image3.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31.wmf"/><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1.wmf"/><Relationship Id="rId7" Type="http://schemas.openxmlformats.org/officeDocument/2006/relationships/image" Target="../media/image31.wmf"/><Relationship Id="rId8"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31.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1"/>
            <a:ext cx="9144000" cy="1470025"/>
          </a:xfrm>
        </p:spPr>
        <p:txBody>
          <a:bodyPr/>
          <a:lstStyle/>
          <a:p>
            <a:r>
              <a:rPr lang="en-US" dirty="0"/>
              <a:t>Scalable </a:t>
            </a:r>
            <a:r>
              <a:rPr lang="en-US" dirty="0" smtClean="0"/>
              <a:t>Management </a:t>
            </a:r>
            <a:r>
              <a:rPr lang="en-US" dirty="0"/>
              <a:t>of </a:t>
            </a:r>
            <a:r>
              <a:rPr lang="en-US" dirty="0" smtClean="0"/>
              <a:t/>
            </a:r>
            <a:br>
              <a:rPr lang="en-US" dirty="0" smtClean="0"/>
            </a:br>
            <a:r>
              <a:rPr lang="en-US" dirty="0" smtClean="0"/>
              <a:t>Enterprise </a:t>
            </a:r>
            <a:r>
              <a:rPr lang="en-US" dirty="0"/>
              <a:t>and </a:t>
            </a:r>
            <a:r>
              <a:rPr lang="en-US" dirty="0" smtClean="0"/>
              <a:t>Data </a:t>
            </a:r>
            <a:r>
              <a:rPr lang="en-US" dirty="0"/>
              <a:t>C</a:t>
            </a:r>
            <a:r>
              <a:rPr lang="en-US" dirty="0" smtClean="0"/>
              <a:t>enter </a:t>
            </a:r>
            <a:r>
              <a:rPr lang="en-US" dirty="0"/>
              <a:t>N</a:t>
            </a:r>
            <a:r>
              <a:rPr lang="en-US" dirty="0" smtClean="0"/>
              <a:t>etworks</a:t>
            </a:r>
            <a:endParaRPr lang="en-US" dirty="0"/>
          </a:p>
        </p:txBody>
      </p:sp>
      <p:sp>
        <p:nvSpPr>
          <p:cNvPr id="3" name="Subtitle 2"/>
          <p:cNvSpPr>
            <a:spLocks noGrp="1"/>
          </p:cNvSpPr>
          <p:nvPr>
            <p:ph type="subTitle" idx="1"/>
          </p:nvPr>
        </p:nvSpPr>
        <p:spPr>
          <a:xfrm>
            <a:off x="152400" y="3886200"/>
            <a:ext cx="8763000" cy="1828800"/>
          </a:xfrm>
        </p:spPr>
        <p:txBody>
          <a:bodyPr>
            <a:normAutofit/>
          </a:bodyPr>
          <a:lstStyle/>
          <a:p>
            <a:r>
              <a:rPr lang="en-US" dirty="0" smtClean="0">
                <a:solidFill>
                  <a:schemeClr val="tx1"/>
                </a:solidFill>
              </a:rPr>
              <a:t>Minlan Yu</a:t>
            </a:r>
          </a:p>
          <a:p>
            <a:r>
              <a:rPr lang="en-US" dirty="0" err="1" smtClean="0">
                <a:solidFill>
                  <a:schemeClr val="tx1"/>
                </a:solidFill>
              </a:rPr>
              <a:t>minlanyu@cs.princeton.edu</a:t>
            </a:r>
            <a:r>
              <a:rPr lang="en-US" dirty="0" smtClean="0">
                <a:solidFill>
                  <a:schemeClr val="tx1"/>
                </a:solidFill>
              </a:rPr>
              <a:t> </a:t>
            </a:r>
          </a:p>
          <a:p>
            <a:r>
              <a:rPr lang="en-US" dirty="0" smtClean="0">
                <a:solidFill>
                  <a:schemeClr val="tx1"/>
                </a:solidFill>
              </a:rPr>
              <a:t>Princeton University</a:t>
            </a:r>
          </a:p>
          <a:p>
            <a:endParaRPr lang="en-US" dirty="0" smtClean="0">
              <a:solidFill>
                <a:schemeClr val="tx1"/>
              </a:solidFill>
            </a:endParaRPr>
          </a:p>
          <a:p>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7876E0CC-6134-4D81-B876-3E8DBC324A9F}" type="slidenum">
              <a:rPr lang="en-US" smtClean="0"/>
              <a:pPr/>
              <a:t>1</a:t>
            </a:fld>
            <a:endParaRPr lang="en-US"/>
          </a:p>
        </p:txBody>
      </p:sp>
      <p:sp>
        <p:nvSpPr>
          <p:cNvPr id="5" name="Subtitle 2"/>
          <p:cNvSpPr txBox="1">
            <a:spLocks/>
          </p:cNvSpPr>
          <p:nvPr/>
        </p:nvSpPr>
        <p:spPr bwMode="auto">
          <a:xfrm>
            <a:off x="228600" y="5562600"/>
            <a:ext cx="8763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20000"/>
              </a:spcBef>
              <a:spcAft>
                <a:spcPct val="0"/>
              </a:spcAft>
              <a:buClrTx/>
              <a:buSzTx/>
              <a:buFont typeface="Arial" pitchFamily="-65"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itchFamily="-65"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066265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Approach</a:t>
            </a:r>
            <a:endParaRPr lang="en-US" dirty="0"/>
          </a:p>
        </p:txBody>
      </p:sp>
      <p:sp>
        <p:nvSpPr>
          <p:cNvPr id="4" name="Slide Number Placeholder 3"/>
          <p:cNvSpPr>
            <a:spLocks noGrp="1"/>
          </p:cNvSpPr>
          <p:nvPr>
            <p:ph type="sldNum" sz="quarter" idx="12"/>
          </p:nvPr>
        </p:nvSpPr>
        <p:spPr>
          <a:xfrm>
            <a:off x="6705600" y="6356351"/>
            <a:ext cx="2133600" cy="365125"/>
          </a:xfrm>
        </p:spPr>
        <p:txBody>
          <a:bodyPr/>
          <a:lstStyle/>
          <a:p>
            <a:fld id="{7876E0CC-6134-4D81-B876-3E8DBC324A9F}" type="slidenum">
              <a:rPr lang="en-US" smtClean="0"/>
              <a:pPr/>
              <a:t>10</a:t>
            </a:fld>
            <a:endParaRPr lang="en-US"/>
          </a:p>
        </p:txBody>
      </p:sp>
      <p:sp>
        <p:nvSpPr>
          <p:cNvPr id="5" name="Rounded Rectangle 4"/>
          <p:cNvSpPr/>
          <p:nvPr/>
        </p:nvSpPr>
        <p:spPr>
          <a:xfrm>
            <a:off x="1219200" y="1600200"/>
            <a:ext cx="2895600" cy="502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lvl="0" algn="ctr"/>
            <a:r>
              <a:rPr lang="en-US" sz="2800" dirty="0"/>
              <a:t>New </a:t>
            </a:r>
            <a:r>
              <a:rPr lang="en-US" sz="2800" dirty="0" smtClean="0"/>
              <a:t>algorithms &amp; data </a:t>
            </a:r>
            <a:r>
              <a:rPr lang="en-US" sz="2800" dirty="0"/>
              <a:t>structure</a:t>
            </a:r>
          </a:p>
          <a:p>
            <a:pPr algn="ctr"/>
            <a:endParaRPr lang="en-US" sz="2800" dirty="0"/>
          </a:p>
        </p:txBody>
      </p:sp>
      <p:sp>
        <p:nvSpPr>
          <p:cNvPr id="6" name="Rounded Rectangle 5"/>
          <p:cNvSpPr/>
          <p:nvPr/>
        </p:nvSpPr>
        <p:spPr>
          <a:xfrm>
            <a:off x="1371600" y="4191000"/>
            <a:ext cx="2590800" cy="1066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t>Effective use of switch memory</a:t>
            </a:r>
            <a:endParaRPr lang="en-US" sz="2400" dirty="0"/>
          </a:p>
        </p:txBody>
      </p:sp>
      <p:sp>
        <p:nvSpPr>
          <p:cNvPr id="7" name="Rounded Rectangle 6"/>
          <p:cNvSpPr/>
          <p:nvPr/>
        </p:nvSpPr>
        <p:spPr>
          <a:xfrm>
            <a:off x="1371600" y="5410200"/>
            <a:ext cx="25908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Efficient </a:t>
            </a:r>
            <a:r>
              <a:rPr lang="en-US" sz="2400" dirty="0"/>
              <a:t>data collection/analysis</a:t>
            </a:r>
          </a:p>
        </p:txBody>
      </p:sp>
      <p:sp>
        <p:nvSpPr>
          <p:cNvPr id="9" name="Rounded Rectangle 8"/>
          <p:cNvSpPr/>
          <p:nvPr/>
        </p:nvSpPr>
        <p:spPr>
          <a:xfrm>
            <a:off x="4267200" y="1600200"/>
            <a:ext cx="2362200" cy="502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lvl="0" algn="ctr"/>
            <a:r>
              <a:rPr lang="en-US" sz="2800" dirty="0"/>
              <a:t>Systems prototyping</a:t>
            </a:r>
          </a:p>
        </p:txBody>
      </p:sp>
      <p:sp>
        <p:nvSpPr>
          <p:cNvPr id="10" name="Rounded Rectangle 9"/>
          <p:cNvSpPr/>
          <p:nvPr/>
        </p:nvSpPr>
        <p:spPr>
          <a:xfrm>
            <a:off x="4343400" y="4191000"/>
            <a:ext cx="2209800" cy="1066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2400" dirty="0"/>
              <a:t>Prototype on </a:t>
            </a:r>
            <a:r>
              <a:rPr lang="en-US" sz="2400" dirty="0" err="1" smtClean="0"/>
              <a:t>OpenFlow</a:t>
            </a:r>
            <a:endParaRPr lang="en-US" sz="2400" dirty="0"/>
          </a:p>
        </p:txBody>
      </p:sp>
      <p:sp>
        <p:nvSpPr>
          <p:cNvPr id="11" name="Rounded Rectangle 10"/>
          <p:cNvSpPr/>
          <p:nvPr/>
        </p:nvSpPr>
        <p:spPr>
          <a:xfrm>
            <a:off x="4343400" y="5410200"/>
            <a:ext cx="22098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400" dirty="0"/>
              <a:t>Prototype on </a:t>
            </a:r>
            <a:r>
              <a:rPr lang="en-US" sz="2400" dirty="0" smtClean="0"/>
              <a:t>Win/Linux </a:t>
            </a:r>
            <a:r>
              <a:rPr lang="en-US" sz="2400" dirty="0"/>
              <a:t>OS</a:t>
            </a:r>
          </a:p>
        </p:txBody>
      </p:sp>
      <p:sp>
        <p:nvSpPr>
          <p:cNvPr id="12" name="Rounded Rectangle 11"/>
          <p:cNvSpPr/>
          <p:nvPr/>
        </p:nvSpPr>
        <p:spPr>
          <a:xfrm>
            <a:off x="6705600" y="1600200"/>
            <a:ext cx="2362200" cy="502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lvl="0" algn="ctr"/>
            <a:r>
              <a:rPr lang="en-US" sz="2800" dirty="0" smtClean="0"/>
              <a:t>Evaluation &amp; deployment</a:t>
            </a:r>
            <a:endParaRPr lang="en-US" sz="2800" dirty="0"/>
          </a:p>
          <a:p>
            <a:pPr algn="ctr"/>
            <a:endParaRPr lang="en-US" sz="2800" dirty="0"/>
          </a:p>
        </p:txBody>
      </p:sp>
      <p:sp>
        <p:nvSpPr>
          <p:cNvPr id="13" name="Rounded Rectangle 12"/>
          <p:cNvSpPr/>
          <p:nvPr/>
        </p:nvSpPr>
        <p:spPr>
          <a:xfrm>
            <a:off x="6781800" y="4191000"/>
            <a:ext cx="2209800" cy="1066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2400" dirty="0"/>
              <a:t>Evaluation on AT&amp;T data</a:t>
            </a:r>
          </a:p>
        </p:txBody>
      </p:sp>
      <p:sp>
        <p:nvSpPr>
          <p:cNvPr id="14" name="Rounded Rectangle 13"/>
          <p:cNvSpPr/>
          <p:nvPr/>
        </p:nvSpPr>
        <p:spPr>
          <a:xfrm>
            <a:off x="6781800" y="5410200"/>
            <a:ext cx="22098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400" dirty="0"/>
              <a:t>Deployment in Microsoft</a:t>
            </a:r>
          </a:p>
        </p:txBody>
      </p:sp>
      <p:sp>
        <p:nvSpPr>
          <p:cNvPr id="15" name="TextBox 14"/>
          <p:cNvSpPr txBox="1"/>
          <p:nvPr/>
        </p:nvSpPr>
        <p:spPr>
          <a:xfrm>
            <a:off x="0" y="4419600"/>
            <a:ext cx="1295400" cy="461665"/>
          </a:xfrm>
          <a:prstGeom prst="rect">
            <a:avLst/>
          </a:prstGeom>
          <a:noFill/>
        </p:spPr>
        <p:txBody>
          <a:bodyPr wrap="square" rtlCol="0">
            <a:spAutoFit/>
          </a:bodyPr>
          <a:lstStyle/>
          <a:p>
            <a:r>
              <a:rPr lang="en-US" sz="2400" dirty="0" smtClean="0">
                <a:solidFill>
                  <a:schemeClr val="accent2"/>
                </a:solidFill>
              </a:rPr>
              <a:t>DIFANE</a:t>
            </a:r>
          </a:p>
        </p:txBody>
      </p:sp>
      <p:sp>
        <p:nvSpPr>
          <p:cNvPr id="16" name="TextBox 15"/>
          <p:cNvSpPr txBox="1"/>
          <p:nvPr/>
        </p:nvSpPr>
        <p:spPr>
          <a:xfrm>
            <a:off x="76200" y="5715000"/>
            <a:ext cx="1295400" cy="461665"/>
          </a:xfrm>
          <a:prstGeom prst="rect">
            <a:avLst/>
          </a:prstGeom>
          <a:noFill/>
        </p:spPr>
        <p:txBody>
          <a:bodyPr wrap="square" rtlCol="0">
            <a:spAutoFit/>
          </a:bodyPr>
          <a:lstStyle/>
          <a:p>
            <a:r>
              <a:rPr lang="en-US" sz="2400" dirty="0" smtClean="0">
                <a:solidFill>
                  <a:schemeClr val="accent1"/>
                </a:solidFill>
              </a:rPr>
              <a:t>SNAP</a:t>
            </a:r>
          </a:p>
        </p:txBody>
      </p:sp>
      <p:sp>
        <p:nvSpPr>
          <p:cNvPr id="17" name="Rounded Rectangle 16"/>
          <p:cNvSpPr/>
          <p:nvPr/>
        </p:nvSpPr>
        <p:spPr>
          <a:xfrm>
            <a:off x="1371600" y="2819400"/>
            <a:ext cx="25908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Effective use of </a:t>
            </a:r>
            <a:r>
              <a:rPr lang="en-US" sz="2400" dirty="0" smtClean="0"/>
              <a:t>switch memory</a:t>
            </a:r>
            <a:endParaRPr lang="en-US" sz="2400" dirty="0"/>
          </a:p>
        </p:txBody>
      </p:sp>
      <p:sp>
        <p:nvSpPr>
          <p:cNvPr id="18" name="Rounded Rectangle 17"/>
          <p:cNvSpPr/>
          <p:nvPr/>
        </p:nvSpPr>
        <p:spPr>
          <a:xfrm>
            <a:off x="4343400" y="2819400"/>
            <a:ext cx="22098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400" dirty="0"/>
              <a:t>Prototype on </a:t>
            </a:r>
            <a:r>
              <a:rPr lang="en-US" sz="2400" dirty="0" smtClean="0"/>
              <a:t>Click</a:t>
            </a:r>
            <a:endParaRPr lang="en-US" sz="2400" dirty="0"/>
          </a:p>
        </p:txBody>
      </p:sp>
      <p:sp>
        <p:nvSpPr>
          <p:cNvPr id="19" name="Rounded Rectangle 18"/>
          <p:cNvSpPr/>
          <p:nvPr/>
        </p:nvSpPr>
        <p:spPr>
          <a:xfrm>
            <a:off x="6781800" y="2819400"/>
            <a:ext cx="22098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2400" dirty="0" smtClean="0"/>
              <a:t>Evaluation on real </a:t>
            </a:r>
            <a:r>
              <a:rPr lang="en-US" sz="2400" dirty="0" err="1" smtClean="0"/>
              <a:t>topo</a:t>
            </a:r>
            <a:r>
              <a:rPr lang="en-US" sz="2400" dirty="0" smtClean="0"/>
              <a:t>/trace</a:t>
            </a:r>
            <a:endParaRPr lang="en-US" sz="2400" dirty="0"/>
          </a:p>
        </p:txBody>
      </p:sp>
      <p:sp>
        <p:nvSpPr>
          <p:cNvPr id="20" name="TextBox 19"/>
          <p:cNvSpPr txBox="1"/>
          <p:nvPr/>
        </p:nvSpPr>
        <p:spPr>
          <a:xfrm>
            <a:off x="-76200" y="3124200"/>
            <a:ext cx="1371600" cy="461665"/>
          </a:xfrm>
          <a:prstGeom prst="rect">
            <a:avLst/>
          </a:prstGeom>
          <a:noFill/>
        </p:spPr>
        <p:txBody>
          <a:bodyPr wrap="square" rtlCol="0">
            <a:spAutoFit/>
          </a:bodyPr>
          <a:lstStyle/>
          <a:p>
            <a:r>
              <a:rPr lang="en-US" sz="2400" dirty="0" smtClean="0">
                <a:solidFill>
                  <a:schemeClr val="accent1"/>
                </a:solidFill>
              </a:rPr>
              <a:t>BUFFALO</a:t>
            </a:r>
          </a:p>
        </p:txBody>
      </p:sp>
    </p:spTree>
    <p:extLst>
      <p:ext uri="{BB962C8B-B14F-4D97-AF65-F5344CB8AC3E}">
        <p14:creationId xmlns:p14="http://schemas.microsoft.com/office/powerpoint/2010/main" val="2759376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3BE6327-623E-1343-A8A5-21F3C9EB9131}" type="slidenum">
              <a:rPr lang="en-US" sz="1200">
                <a:solidFill>
                  <a:srgbClr val="898989"/>
                </a:solidFill>
              </a:rPr>
              <a:pPr eaLnBrk="1" hangingPunct="1"/>
              <a:t>11</a:t>
            </a:fld>
            <a:endParaRPr lang="en-US" sz="1200">
              <a:solidFill>
                <a:srgbClr val="898989"/>
              </a:solidFill>
            </a:endParaRPr>
          </a:p>
        </p:txBody>
      </p:sp>
      <p:pic>
        <p:nvPicPr>
          <p:cNvPr id="256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004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533400" y="330200"/>
            <a:ext cx="8153400" cy="1803400"/>
          </a:xfrm>
        </p:spPr>
        <p:txBody>
          <a:bodyPr/>
          <a:lstStyle/>
          <a:p>
            <a:pPr eaLnBrk="1" hangingPunct="1"/>
            <a:r>
              <a:rPr lang="en-US" sz="3200" b="1" dirty="0" smtClean="0">
                <a:latin typeface="Calibri" charset="0"/>
                <a:ea typeface="ヒラギノ角ゴ Pro W3" charset="0"/>
                <a:cs typeface="ヒラギノ角ゴ Pro W3" charset="0"/>
              </a:rPr>
              <a:t>BUFFALO [CONEXT’09] </a:t>
            </a:r>
            <a:br>
              <a:rPr lang="en-US" sz="3200" b="1" dirty="0" smtClean="0">
                <a:latin typeface="Calibri" charset="0"/>
                <a:ea typeface="ヒラギノ角ゴ Pro W3" charset="0"/>
                <a:cs typeface="ヒラギノ角ゴ Pro W3" charset="0"/>
              </a:rPr>
            </a:br>
            <a:r>
              <a:rPr lang="en-US" sz="3200" b="1" dirty="0" smtClean="0">
                <a:latin typeface="Calibri" charset="0"/>
                <a:ea typeface="ヒラギノ角ゴ Pro W3" charset="0"/>
                <a:cs typeface="ヒラギノ角ゴ Pro W3" charset="0"/>
              </a:rPr>
              <a:t>Scaling Packet Forwarding on Switches </a:t>
            </a:r>
            <a:endParaRPr lang="en-US" sz="3600" dirty="0">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36885329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0"/>
            <a:ext cx="8763000" cy="1143000"/>
          </a:xfrm>
        </p:spPr>
        <p:txBody>
          <a:bodyPr/>
          <a:lstStyle/>
          <a:p>
            <a:r>
              <a:rPr lang="en-US" dirty="0" smtClean="0">
                <a:latin typeface="Calibri" charset="0"/>
                <a:ea typeface="ヒラギノ角ゴ Pro W3" charset="0"/>
                <a:cs typeface="ヒラギノ角ゴ Pro W3" charset="0"/>
              </a:rPr>
              <a:t>Packet Forwarding in Edge Networks</a:t>
            </a:r>
            <a:endParaRPr lang="en-US" dirty="0">
              <a:latin typeface="Calibri" charset="0"/>
              <a:ea typeface="ヒラギノ角ゴ Pro W3" charset="0"/>
              <a:cs typeface="ヒラギノ角ゴ Pro W3" charset="0"/>
            </a:endParaRPr>
          </a:p>
        </p:txBody>
      </p:sp>
      <p:sp>
        <p:nvSpPr>
          <p:cNvPr id="29699" name="Content Placeholder 2"/>
          <p:cNvSpPr>
            <a:spLocks noGrp="1"/>
          </p:cNvSpPr>
          <p:nvPr>
            <p:ph idx="1"/>
          </p:nvPr>
        </p:nvSpPr>
        <p:spPr>
          <a:xfrm>
            <a:off x="228600" y="1360488"/>
            <a:ext cx="8915400" cy="5807075"/>
          </a:xfrm>
        </p:spPr>
        <p:txBody>
          <a:bodyPr/>
          <a:lstStyle/>
          <a:p>
            <a:pPr eaLnBrk="1" hangingPunct="1"/>
            <a:r>
              <a:rPr lang="en-US">
                <a:latin typeface="Calibri" charset="0"/>
                <a:ea typeface="ヒラギノ角ゴ Pro W3" charset="0"/>
                <a:cs typeface="ヒラギノ角ゴ Pro W3" charset="0"/>
              </a:rPr>
              <a:t>Hash table in SRAM to store forwarding table</a:t>
            </a:r>
          </a:p>
          <a:p>
            <a:pPr lvl="1" eaLnBrk="1" hangingPunct="1"/>
            <a:r>
              <a:rPr lang="en-US">
                <a:latin typeface="Calibri" charset="0"/>
                <a:ea typeface="ヒラギノ角ゴ Pro W3" charset="0"/>
              </a:rPr>
              <a:t>Map MAC addresses to next hop</a:t>
            </a:r>
          </a:p>
          <a:p>
            <a:pPr lvl="1" eaLnBrk="1" hangingPunct="1"/>
            <a:r>
              <a:rPr lang="en-US">
                <a:latin typeface="Calibri" charset="0"/>
                <a:ea typeface="ヒラギノ角ゴ Pro W3" charset="0"/>
              </a:rPr>
              <a:t>Hash collisions:</a:t>
            </a:r>
          </a:p>
          <a:p>
            <a:pPr lvl="2" eaLnBrk="1" hangingPunct="1"/>
            <a:endParaRPr lang="en-US">
              <a:latin typeface="Calibri" charset="0"/>
              <a:ea typeface="ヒラギノ角ゴ Pro W3" charset="0"/>
            </a:endParaRPr>
          </a:p>
          <a:p>
            <a:pPr lvl="2" eaLnBrk="1" hangingPunct="1"/>
            <a:endParaRPr lang="en-US">
              <a:latin typeface="Calibri" charset="0"/>
              <a:ea typeface="ヒラギノ角ゴ Pro W3" charset="0"/>
            </a:endParaRPr>
          </a:p>
          <a:p>
            <a:pPr lvl="2" eaLnBrk="1" hangingPunct="1"/>
            <a:endParaRPr lang="en-US">
              <a:latin typeface="Calibri" charset="0"/>
              <a:ea typeface="ヒラギノ角ゴ Pro W3" charset="0"/>
            </a:endParaRPr>
          </a:p>
          <a:p>
            <a:pPr lvl="1" eaLnBrk="1" hangingPunct="1"/>
            <a:endParaRPr lang="en-US">
              <a:latin typeface="Calibri" charset="0"/>
              <a:ea typeface="ヒラギノ角ゴ Pro W3" charset="0"/>
            </a:endParaRPr>
          </a:p>
          <a:p>
            <a:pPr eaLnBrk="1" hangingPunct="1"/>
            <a:r>
              <a:rPr lang="en-US">
                <a:latin typeface="Calibri" charset="0"/>
                <a:ea typeface="ヒラギノ角ゴ Pro W3" charset="0"/>
                <a:cs typeface="ヒラギノ角ゴ Pro W3" charset="0"/>
              </a:rPr>
              <a:t>Overprovision to avoid running out of memory</a:t>
            </a:r>
          </a:p>
          <a:p>
            <a:pPr lvl="1" eaLnBrk="1" hangingPunct="1"/>
            <a:r>
              <a:rPr lang="en-US">
                <a:latin typeface="Calibri" charset="0"/>
                <a:ea typeface="ヒラギノ角ゴ Pro W3" charset="0"/>
              </a:rPr>
              <a:t>Perform poorly when out of memory</a:t>
            </a:r>
          </a:p>
          <a:p>
            <a:pPr lvl="1" eaLnBrk="1" hangingPunct="1"/>
            <a:r>
              <a:rPr lang="en-US">
                <a:latin typeface="Calibri" charset="0"/>
                <a:ea typeface="ヒラギノ角ゴ Pro W3" charset="0"/>
              </a:rPr>
              <a:t>Difficult and expensive to upgrade memory</a:t>
            </a: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BE8B98D2-A7D8-C544-BFD9-5EFDAA610E06}" type="slidenum">
              <a:rPr lang="en-US" sz="1200">
                <a:solidFill>
                  <a:srgbClr val="898989"/>
                </a:solidFill>
              </a:rPr>
              <a:pPr eaLnBrk="1" hangingPunct="1"/>
              <a:t>12</a:t>
            </a:fld>
            <a:endParaRPr lang="en-US" sz="1200">
              <a:solidFill>
                <a:srgbClr val="898989"/>
              </a:solidFill>
            </a:endParaRPr>
          </a:p>
        </p:txBody>
      </p:sp>
      <p:sp>
        <p:nvSpPr>
          <p:cNvPr id="29701" name="TextBox 4"/>
          <p:cNvSpPr txBox="1">
            <a:spLocks noChangeArrowheads="1"/>
          </p:cNvSpPr>
          <p:nvPr/>
        </p:nvSpPr>
        <p:spPr bwMode="auto">
          <a:xfrm>
            <a:off x="2438400" y="30353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00:11:22:33:44:55</a:t>
            </a:r>
          </a:p>
        </p:txBody>
      </p:sp>
      <p:sp>
        <p:nvSpPr>
          <p:cNvPr id="29702" name="TextBox 5"/>
          <p:cNvSpPr txBox="1">
            <a:spLocks noChangeArrowheads="1"/>
          </p:cNvSpPr>
          <p:nvPr/>
        </p:nvSpPr>
        <p:spPr bwMode="auto">
          <a:xfrm>
            <a:off x="2438400" y="3557588"/>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00:11:22:33:44:66</a:t>
            </a:r>
          </a:p>
        </p:txBody>
      </p:sp>
      <p:sp>
        <p:nvSpPr>
          <p:cNvPr id="29703" name="TextBox 6"/>
          <p:cNvSpPr txBox="1">
            <a:spLocks noChangeArrowheads="1"/>
          </p:cNvSpPr>
          <p:nvPr/>
        </p:nvSpPr>
        <p:spPr bwMode="auto">
          <a:xfrm>
            <a:off x="2438400" y="4264025"/>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aa:11:22:33:44:77</a:t>
            </a:r>
          </a:p>
        </p:txBody>
      </p:sp>
      <p:graphicFrame>
        <p:nvGraphicFramePr>
          <p:cNvPr id="9" name="Table 8"/>
          <p:cNvGraphicFramePr>
            <a:graphicFrameLocks noGrp="1"/>
          </p:cNvGraphicFramePr>
          <p:nvPr/>
        </p:nvGraphicFramePr>
        <p:xfrm>
          <a:off x="5638800" y="3035300"/>
          <a:ext cx="457200" cy="1482724"/>
        </p:xfrm>
        <a:graphic>
          <a:graphicData uri="http://schemas.openxmlformats.org/drawingml/2006/table">
            <a:tbl>
              <a:tblPr>
                <a:tableStyleId>{69CF1AB2-1976-4502-BF36-3FF5EA218861}</a:tableStyleId>
              </a:tblPr>
              <a:tblGrid>
                <a:gridCol w="457200"/>
              </a:tblGrid>
              <a:tr h="370681">
                <a:tc>
                  <a:txBody>
                    <a:bodyPr/>
                    <a:lstStyle/>
                    <a:p>
                      <a:endParaRPr lang="en-US" sz="1800" dirty="0"/>
                    </a:p>
                  </a:txBody>
                  <a:tcPr marT="45700" marB="45700"/>
                </a:tc>
              </a:tr>
              <a:tr h="370681">
                <a:tc>
                  <a:txBody>
                    <a:bodyPr/>
                    <a:lstStyle/>
                    <a:p>
                      <a:endParaRPr lang="en-US" sz="1800"/>
                    </a:p>
                  </a:txBody>
                  <a:tcPr marT="45700" marB="45700"/>
                </a:tc>
              </a:tr>
              <a:tr h="370681">
                <a:tc>
                  <a:txBody>
                    <a:bodyPr/>
                    <a:lstStyle/>
                    <a:p>
                      <a:endParaRPr lang="en-US" sz="1800"/>
                    </a:p>
                  </a:txBody>
                  <a:tcPr marT="45700" marB="45700"/>
                </a:tc>
              </a:tr>
              <a:tr h="370681">
                <a:tc>
                  <a:txBody>
                    <a:bodyPr/>
                    <a:lstStyle/>
                    <a:p>
                      <a:endParaRPr lang="en-US" sz="1800" dirty="0"/>
                    </a:p>
                  </a:txBody>
                  <a:tcPr marT="45700" marB="45700"/>
                </a:tc>
              </a:tr>
            </a:tbl>
          </a:graphicData>
        </a:graphic>
      </p:graphicFrame>
      <p:cxnSp>
        <p:nvCxnSpPr>
          <p:cNvPr id="11" name="Straight Arrow Connector 10"/>
          <p:cNvCxnSpPr/>
          <p:nvPr/>
        </p:nvCxnSpPr>
        <p:spPr>
          <a:xfrm>
            <a:off x="4343400" y="3221038"/>
            <a:ext cx="1295400" cy="336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343400" y="3741738"/>
            <a:ext cx="1295400" cy="5222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343400" y="3557588"/>
            <a:ext cx="1295400" cy="962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096000" y="3557588"/>
            <a:ext cx="4572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1" name="Table 20"/>
          <p:cNvGraphicFramePr>
            <a:graphicFrameLocks noGrp="1"/>
          </p:cNvGraphicFramePr>
          <p:nvPr/>
        </p:nvGraphicFramePr>
        <p:xfrm>
          <a:off x="6553200" y="3371850"/>
          <a:ext cx="1143000" cy="371475"/>
        </p:xfrm>
        <a:graphic>
          <a:graphicData uri="http://schemas.openxmlformats.org/drawingml/2006/table">
            <a:tbl>
              <a:tblPr firstRow="1" bandRow="1">
                <a:tableStyleId>{69CF1AB2-1976-4502-BF36-3FF5EA218861}</a:tableStyleId>
              </a:tblPr>
              <a:tblGrid>
                <a:gridCol w="571500"/>
                <a:gridCol w="571500"/>
              </a:tblGrid>
              <a:tr h="371475">
                <a:tc>
                  <a:txBody>
                    <a:bodyPr/>
                    <a:lstStyle/>
                    <a:p>
                      <a:endParaRPr lang="en-US" sz="1800" dirty="0"/>
                    </a:p>
                  </a:txBody>
                  <a:tcPr marT="45798" marB="45798"/>
                </a:tc>
                <a:tc>
                  <a:txBody>
                    <a:bodyPr/>
                    <a:lstStyle/>
                    <a:p>
                      <a:endParaRPr lang="en-US" sz="1800" dirty="0"/>
                    </a:p>
                  </a:txBody>
                  <a:tcPr marT="45798" marB="45798"/>
                </a:tc>
              </a:tr>
            </a:tbl>
          </a:graphicData>
        </a:graphic>
      </p:graphicFrame>
      <p:sp>
        <p:nvSpPr>
          <p:cNvPr id="29728" name="TextBox 21"/>
          <p:cNvSpPr txBox="1">
            <a:spLocks noChangeArrowheads="1"/>
          </p:cNvSpPr>
          <p:nvPr/>
        </p:nvSpPr>
        <p:spPr bwMode="auto">
          <a:xfrm>
            <a:off x="3048000" y="3894138"/>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a:t>… …</a:t>
            </a:r>
          </a:p>
        </p:txBody>
      </p:sp>
    </p:spTree>
    <p:extLst>
      <p:ext uri="{BB962C8B-B14F-4D97-AF65-F5344CB8AC3E}">
        <p14:creationId xmlns:p14="http://schemas.microsoft.com/office/powerpoint/2010/main" val="33058838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1143000"/>
          </a:xfrm>
        </p:spPr>
        <p:txBody>
          <a:bodyPr/>
          <a:lstStyle/>
          <a:p>
            <a:pPr eaLnBrk="1" hangingPunct="1"/>
            <a:r>
              <a:rPr lang="en-US">
                <a:latin typeface="Calibri" charset="0"/>
                <a:ea typeface="ヒラギノ角ゴ Pro W3" charset="0"/>
                <a:cs typeface="ヒラギノ角ゴ Pro W3" charset="0"/>
              </a:rPr>
              <a:t>Bloom Filters</a:t>
            </a:r>
          </a:p>
        </p:txBody>
      </p:sp>
      <p:sp>
        <p:nvSpPr>
          <p:cNvPr id="31747" name="Content Placeholder 2"/>
          <p:cNvSpPr>
            <a:spLocks noGrp="1"/>
          </p:cNvSpPr>
          <p:nvPr>
            <p:ph idx="1"/>
          </p:nvPr>
        </p:nvSpPr>
        <p:spPr>
          <a:xfrm>
            <a:off x="152400" y="1600200"/>
            <a:ext cx="8991600" cy="1676400"/>
          </a:xfrm>
        </p:spPr>
        <p:txBody>
          <a:bodyPr/>
          <a:lstStyle/>
          <a:p>
            <a:r>
              <a:rPr lang="en-US">
                <a:latin typeface="Calibri" charset="0"/>
                <a:ea typeface="ヒラギノ角ゴ Pro W3" charset="0"/>
                <a:cs typeface="ヒラギノ角ゴ Pro W3" charset="0"/>
              </a:rPr>
              <a:t>Bloom filters in SRAM</a:t>
            </a:r>
          </a:p>
          <a:p>
            <a:pPr lvl="1"/>
            <a:r>
              <a:rPr lang="en-US">
                <a:latin typeface="Calibri" charset="0"/>
                <a:ea typeface="ヒラギノ角ゴ Pro W3" charset="0"/>
              </a:rPr>
              <a:t>A compact data structure for a set of elements</a:t>
            </a:r>
          </a:p>
          <a:p>
            <a:pPr lvl="1"/>
            <a:r>
              <a:rPr lang="en-US">
                <a:latin typeface="Calibri" charset="0"/>
                <a:ea typeface="ヒラギノ角ゴ Pro W3" charset="0"/>
              </a:rPr>
              <a:t>Calculate </a:t>
            </a:r>
            <a:r>
              <a:rPr lang="en-US" i="1">
                <a:latin typeface="Calibri" charset="0"/>
                <a:ea typeface="ヒラギノ角ゴ Pro W3" charset="0"/>
              </a:rPr>
              <a:t>s</a:t>
            </a:r>
            <a:r>
              <a:rPr lang="en-US">
                <a:latin typeface="Calibri" charset="0"/>
                <a:ea typeface="ヒラギノ角ゴ Pro W3" charset="0"/>
              </a:rPr>
              <a:t> hash functions to store element </a:t>
            </a:r>
            <a:r>
              <a:rPr lang="en-US" i="1">
                <a:latin typeface="Calibri" charset="0"/>
                <a:ea typeface="ヒラギノ角ゴ Pro W3" charset="0"/>
              </a:rPr>
              <a:t>x</a:t>
            </a:r>
          </a:p>
          <a:p>
            <a:pPr lvl="1"/>
            <a:r>
              <a:rPr lang="en-US">
                <a:latin typeface="Calibri" charset="0"/>
                <a:ea typeface="ヒラギノ角ゴ Pro W3" charset="0"/>
              </a:rPr>
              <a:t>Easy to check membership </a:t>
            </a:r>
          </a:p>
          <a:p>
            <a:pPr lvl="1"/>
            <a:r>
              <a:rPr lang="en-US">
                <a:latin typeface="Calibri" charset="0"/>
                <a:ea typeface="ヒラギノ角ゴ Pro W3" charset="0"/>
              </a:rPr>
              <a:t>Reduce memory at the expense of false positives</a:t>
            </a:r>
          </a:p>
          <a:p>
            <a:pPr lvl="1" eaLnBrk="1" hangingPunct="1">
              <a:buFont typeface="Arial" charset="0"/>
              <a:buNone/>
            </a:pPr>
            <a:endParaRPr lang="en-US">
              <a:latin typeface="Calibri" charset="0"/>
              <a:ea typeface="ヒラギノ角ゴ Pro W3" charset="0"/>
            </a:endParaRPr>
          </a:p>
          <a:p>
            <a:pPr lvl="2" eaLnBrk="1" hangingPunct="1"/>
            <a:endParaRPr lang="en-US">
              <a:latin typeface="Calibri" charset="0"/>
              <a:ea typeface="ヒラギノ角ゴ Pro W3" charset="0"/>
            </a:endParaRPr>
          </a:p>
          <a:p>
            <a:pPr eaLnBrk="1" hangingPunct="1"/>
            <a:endParaRPr lang="en-US">
              <a:latin typeface="Calibri" charset="0"/>
              <a:ea typeface="ヒラギノ角ゴ Pro W3" charset="0"/>
              <a:cs typeface="ヒラギノ角ゴ Pro W3" charset="0"/>
            </a:endParaRPr>
          </a:p>
        </p:txBody>
      </p:sp>
      <p:grpSp>
        <p:nvGrpSpPr>
          <p:cNvPr id="31748" name="Group 64"/>
          <p:cNvGrpSpPr>
            <a:grpSpLocks/>
          </p:cNvGrpSpPr>
          <p:nvPr/>
        </p:nvGrpSpPr>
        <p:grpSpPr bwMode="auto">
          <a:xfrm>
            <a:off x="841375" y="4478338"/>
            <a:ext cx="7831138" cy="1914525"/>
            <a:chOff x="765175" y="3994150"/>
            <a:chExt cx="7831138" cy="1914525"/>
          </a:xfrm>
        </p:grpSpPr>
        <p:sp>
          <p:nvSpPr>
            <p:cNvPr id="31749" name="Text Box 53"/>
            <p:cNvSpPr txBox="1">
              <a:spLocks noChangeArrowheads="1"/>
            </p:cNvSpPr>
            <p:nvPr/>
          </p:nvSpPr>
          <p:spPr bwMode="auto">
            <a:xfrm>
              <a:off x="1984375" y="54514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Calibri" charset="0"/>
                </a:rPr>
                <a:t>h</a:t>
              </a:r>
              <a:r>
                <a:rPr lang="en-US" sz="1800" baseline="-25000">
                  <a:latin typeface="Calibri" charset="0"/>
                </a:rPr>
                <a:t>1</a:t>
              </a:r>
              <a:r>
                <a:rPr lang="en-US" sz="1800">
                  <a:latin typeface="Calibri" charset="0"/>
                </a:rPr>
                <a:t>(x)</a:t>
              </a:r>
              <a:endParaRPr lang="he-IL" sz="1800"/>
            </a:p>
          </p:txBody>
        </p:sp>
        <p:sp>
          <p:nvSpPr>
            <p:cNvPr id="31750" name="Text Box 54"/>
            <p:cNvSpPr txBox="1">
              <a:spLocks noChangeArrowheads="1"/>
            </p:cNvSpPr>
            <p:nvPr/>
          </p:nvSpPr>
          <p:spPr bwMode="auto">
            <a:xfrm>
              <a:off x="3584575" y="54514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Calibri" charset="0"/>
                </a:rPr>
                <a:t>h</a:t>
              </a:r>
              <a:r>
                <a:rPr lang="en-US" sz="1800" baseline="-25000">
                  <a:latin typeface="Calibri" charset="0"/>
                </a:rPr>
                <a:t>2</a:t>
              </a:r>
              <a:r>
                <a:rPr lang="en-US" sz="1800">
                  <a:latin typeface="Calibri" charset="0"/>
                </a:rPr>
                <a:t>(x)</a:t>
              </a:r>
              <a:endParaRPr lang="he-IL" sz="1800"/>
            </a:p>
          </p:txBody>
        </p:sp>
        <p:sp>
          <p:nvSpPr>
            <p:cNvPr id="31751" name="Text Box 55"/>
            <p:cNvSpPr txBox="1">
              <a:spLocks noChangeArrowheads="1"/>
            </p:cNvSpPr>
            <p:nvPr/>
          </p:nvSpPr>
          <p:spPr bwMode="auto">
            <a:xfrm>
              <a:off x="6784975" y="5451475"/>
              <a:ext cx="659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Calibri" charset="0"/>
                </a:rPr>
                <a:t>h</a:t>
              </a:r>
              <a:r>
                <a:rPr lang="en-US" sz="1800" baseline="-25000">
                  <a:latin typeface="Calibri" charset="0"/>
                </a:rPr>
                <a:t>s</a:t>
              </a:r>
              <a:r>
                <a:rPr lang="en-US" sz="1800">
                  <a:latin typeface="Calibri" charset="0"/>
                </a:rPr>
                <a:t>(x)</a:t>
              </a:r>
              <a:endParaRPr lang="he-IL" sz="1800"/>
            </a:p>
          </p:txBody>
        </p:sp>
        <p:grpSp>
          <p:nvGrpSpPr>
            <p:cNvPr id="31752" name="Group 63"/>
            <p:cNvGrpSpPr>
              <a:grpSpLocks/>
            </p:cNvGrpSpPr>
            <p:nvPr/>
          </p:nvGrpSpPr>
          <p:grpSpPr bwMode="auto">
            <a:xfrm>
              <a:off x="765175" y="3994150"/>
              <a:ext cx="7677150" cy="1441450"/>
              <a:chOff x="990600" y="4217988"/>
              <a:chExt cx="7677150" cy="1908175"/>
            </a:xfrm>
          </p:grpSpPr>
          <p:sp>
            <p:nvSpPr>
              <p:cNvPr id="31755" name="Line 49"/>
              <p:cNvSpPr>
                <a:spLocks noChangeShapeType="1"/>
              </p:cNvSpPr>
              <p:nvPr/>
            </p:nvSpPr>
            <p:spPr bwMode="auto">
              <a:xfrm flipH="1">
                <a:off x="2514600" y="4684712"/>
                <a:ext cx="1691056" cy="7715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56" name="Line 50"/>
              <p:cNvSpPr>
                <a:spLocks noChangeShapeType="1"/>
              </p:cNvSpPr>
              <p:nvPr/>
            </p:nvSpPr>
            <p:spPr bwMode="auto">
              <a:xfrm flipH="1">
                <a:off x="4038600" y="4684712"/>
                <a:ext cx="381000" cy="771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57" name="Line 51"/>
              <p:cNvSpPr>
                <a:spLocks noChangeShapeType="1"/>
              </p:cNvSpPr>
              <p:nvPr/>
            </p:nvSpPr>
            <p:spPr bwMode="auto">
              <a:xfrm>
                <a:off x="4603750" y="4684712"/>
                <a:ext cx="196850" cy="771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1758" name="Line 52"/>
              <p:cNvSpPr>
                <a:spLocks noChangeShapeType="1"/>
              </p:cNvSpPr>
              <p:nvPr/>
            </p:nvSpPr>
            <p:spPr bwMode="auto">
              <a:xfrm>
                <a:off x="4815256" y="4684712"/>
                <a:ext cx="2423744" cy="771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31759" name="Group 3"/>
              <p:cNvGrpSpPr>
                <a:grpSpLocks/>
              </p:cNvGrpSpPr>
              <p:nvPr/>
            </p:nvGrpSpPr>
            <p:grpSpPr bwMode="auto">
              <a:xfrm>
                <a:off x="1066800" y="5608638"/>
                <a:ext cx="3924300" cy="517525"/>
                <a:chOff x="768" y="1968"/>
                <a:chExt cx="2688" cy="326"/>
              </a:xfrm>
            </p:grpSpPr>
            <p:sp>
              <p:nvSpPr>
                <p:cNvPr id="31784" name="AutoShape 4"/>
                <p:cNvSpPr>
                  <a:spLocks noChangeArrowheads="1"/>
                </p:cNvSpPr>
                <p:nvPr/>
              </p:nvSpPr>
              <p:spPr bwMode="auto">
                <a:xfrm>
                  <a:off x="1843"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785" name="AutoShape 5"/>
                <p:cNvSpPr>
                  <a:spLocks noChangeArrowheads="1"/>
                </p:cNvSpPr>
                <p:nvPr/>
              </p:nvSpPr>
              <p:spPr bwMode="auto">
                <a:xfrm>
                  <a:off x="1574"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solidFill>
                        <a:schemeClr val="accent2"/>
                      </a:solidFill>
                    </a:rPr>
                    <a:t>1</a:t>
                  </a:r>
                </a:p>
              </p:txBody>
            </p:sp>
            <p:sp>
              <p:nvSpPr>
                <p:cNvPr id="31786" name="AutoShape 6"/>
                <p:cNvSpPr>
                  <a:spLocks noChangeArrowheads="1"/>
                </p:cNvSpPr>
                <p:nvPr/>
              </p:nvSpPr>
              <p:spPr bwMode="auto">
                <a:xfrm>
                  <a:off x="1306" y="1968"/>
                  <a:ext cx="268"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787" name="AutoShape 7"/>
                <p:cNvSpPr>
                  <a:spLocks noChangeArrowheads="1"/>
                </p:cNvSpPr>
                <p:nvPr/>
              </p:nvSpPr>
              <p:spPr bwMode="auto">
                <a:xfrm>
                  <a:off x="1037"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788" name="AutoShape 8"/>
                <p:cNvSpPr>
                  <a:spLocks noChangeArrowheads="1"/>
                </p:cNvSpPr>
                <p:nvPr/>
              </p:nvSpPr>
              <p:spPr bwMode="auto">
                <a:xfrm>
                  <a:off x="768"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789" name="Line 9"/>
                <p:cNvSpPr>
                  <a:spLocks noChangeShapeType="1"/>
                </p:cNvSpPr>
                <p:nvPr/>
              </p:nvSpPr>
              <p:spPr bwMode="auto">
                <a:xfrm>
                  <a:off x="768" y="1968"/>
                  <a:ext cx="13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0" name="Line 10"/>
                <p:cNvSpPr>
                  <a:spLocks noChangeShapeType="1"/>
                </p:cNvSpPr>
                <p:nvPr/>
              </p:nvSpPr>
              <p:spPr bwMode="auto">
                <a:xfrm>
                  <a:off x="768" y="2294"/>
                  <a:ext cx="13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1" name="Line 11"/>
                <p:cNvSpPr>
                  <a:spLocks noChangeShapeType="1"/>
                </p:cNvSpPr>
                <p:nvPr/>
              </p:nvSpPr>
              <p:spPr bwMode="auto">
                <a:xfrm>
                  <a:off x="768" y="1968"/>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2" name="Line 12"/>
                <p:cNvSpPr>
                  <a:spLocks noChangeShapeType="1"/>
                </p:cNvSpPr>
                <p:nvPr/>
              </p:nvSpPr>
              <p:spPr bwMode="auto">
                <a:xfrm>
                  <a:off x="1037"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3" name="Line 13"/>
                <p:cNvSpPr>
                  <a:spLocks noChangeShapeType="1"/>
                </p:cNvSpPr>
                <p:nvPr/>
              </p:nvSpPr>
              <p:spPr bwMode="auto">
                <a:xfrm>
                  <a:off x="1306"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4" name="Line 14"/>
                <p:cNvSpPr>
                  <a:spLocks noChangeShapeType="1"/>
                </p:cNvSpPr>
                <p:nvPr/>
              </p:nvSpPr>
              <p:spPr bwMode="auto">
                <a:xfrm>
                  <a:off x="1574"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5" name="Line 15"/>
                <p:cNvSpPr>
                  <a:spLocks noChangeShapeType="1"/>
                </p:cNvSpPr>
                <p:nvPr/>
              </p:nvSpPr>
              <p:spPr bwMode="auto">
                <a:xfrm>
                  <a:off x="1843"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6" name="Line 16"/>
                <p:cNvSpPr>
                  <a:spLocks noChangeShapeType="1"/>
                </p:cNvSpPr>
                <p:nvPr/>
              </p:nvSpPr>
              <p:spPr bwMode="auto">
                <a:xfrm>
                  <a:off x="2112" y="1968"/>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97" name="AutoShape 17"/>
                <p:cNvSpPr>
                  <a:spLocks noChangeArrowheads="1"/>
                </p:cNvSpPr>
                <p:nvPr/>
              </p:nvSpPr>
              <p:spPr bwMode="auto">
                <a:xfrm>
                  <a:off x="3187"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solidFill>
                        <a:schemeClr val="accent2"/>
                      </a:solidFill>
                    </a:rPr>
                    <a:t>1</a:t>
                  </a:r>
                </a:p>
              </p:txBody>
            </p:sp>
            <p:sp>
              <p:nvSpPr>
                <p:cNvPr id="31798" name="AutoShape 18"/>
                <p:cNvSpPr>
                  <a:spLocks noChangeArrowheads="1"/>
                </p:cNvSpPr>
                <p:nvPr/>
              </p:nvSpPr>
              <p:spPr bwMode="auto">
                <a:xfrm>
                  <a:off x="2918"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799" name="AutoShape 19"/>
                <p:cNvSpPr>
                  <a:spLocks noChangeArrowheads="1"/>
                </p:cNvSpPr>
                <p:nvPr/>
              </p:nvSpPr>
              <p:spPr bwMode="auto">
                <a:xfrm>
                  <a:off x="2650" y="1968"/>
                  <a:ext cx="268"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solidFill>
                        <a:schemeClr val="accent2"/>
                      </a:solidFill>
                    </a:rPr>
                    <a:t>1</a:t>
                  </a:r>
                </a:p>
              </p:txBody>
            </p:sp>
            <p:sp>
              <p:nvSpPr>
                <p:cNvPr id="31800" name="AutoShape 20"/>
                <p:cNvSpPr>
                  <a:spLocks noChangeArrowheads="1"/>
                </p:cNvSpPr>
                <p:nvPr/>
              </p:nvSpPr>
              <p:spPr bwMode="auto">
                <a:xfrm>
                  <a:off x="2381"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801" name="AutoShape 21"/>
                <p:cNvSpPr>
                  <a:spLocks noChangeArrowheads="1"/>
                </p:cNvSpPr>
                <p:nvPr/>
              </p:nvSpPr>
              <p:spPr bwMode="auto">
                <a:xfrm>
                  <a:off x="2112" y="1968"/>
                  <a:ext cx="269"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802" name="Line 22"/>
                <p:cNvSpPr>
                  <a:spLocks noChangeShapeType="1"/>
                </p:cNvSpPr>
                <p:nvPr/>
              </p:nvSpPr>
              <p:spPr bwMode="auto">
                <a:xfrm>
                  <a:off x="2112" y="1968"/>
                  <a:ext cx="13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3" name="Line 23"/>
                <p:cNvSpPr>
                  <a:spLocks noChangeShapeType="1"/>
                </p:cNvSpPr>
                <p:nvPr/>
              </p:nvSpPr>
              <p:spPr bwMode="auto">
                <a:xfrm>
                  <a:off x="2112" y="2294"/>
                  <a:ext cx="134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4" name="Line 24"/>
                <p:cNvSpPr>
                  <a:spLocks noChangeShapeType="1"/>
                </p:cNvSpPr>
                <p:nvPr/>
              </p:nvSpPr>
              <p:spPr bwMode="auto">
                <a:xfrm>
                  <a:off x="2112" y="1968"/>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5" name="Line 25"/>
                <p:cNvSpPr>
                  <a:spLocks noChangeShapeType="1"/>
                </p:cNvSpPr>
                <p:nvPr/>
              </p:nvSpPr>
              <p:spPr bwMode="auto">
                <a:xfrm>
                  <a:off x="2381"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6" name="Line 26"/>
                <p:cNvSpPr>
                  <a:spLocks noChangeShapeType="1"/>
                </p:cNvSpPr>
                <p:nvPr/>
              </p:nvSpPr>
              <p:spPr bwMode="auto">
                <a:xfrm>
                  <a:off x="2650"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7" name="Line 27"/>
                <p:cNvSpPr>
                  <a:spLocks noChangeShapeType="1"/>
                </p:cNvSpPr>
                <p:nvPr/>
              </p:nvSpPr>
              <p:spPr bwMode="auto">
                <a:xfrm>
                  <a:off x="2918"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8" name="Line 28"/>
                <p:cNvSpPr>
                  <a:spLocks noChangeShapeType="1"/>
                </p:cNvSpPr>
                <p:nvPr/>
              </p:nvSpPr>
              <p:spPr bwMode="auto">
                <a:xfrm>
                  <a:off x="3187" y="1968"/>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809" name="Line 29"/>
                <p:cNvSpPr>
                  <a:spLocks noChangeShapeType="1"/>
                </p:cNvSpPr>
                <p:nvPr/>
              </p:nvSpPr>
              <p:spPr bwMode="auto">
                <a:xfrm>
                  <a:off x="3456" y="1968"/>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1760" name="AutoShape 30"/>
              <p:cNvSpPr>
                <a:spLocks noChangeArrowheads="1"/>
              </p:cNvSpPr>
              <p:nvPr/>
            </p:nvSpPr>
            <p:spPr bwMode="auto">
              <a:xfrm>
                <a:off x="6561138" y="5608638"/>
                <a:ext cx="392112" cy="517525"/>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endParaRPr lang="en-US" sz="2800"/>
              </a:p>
            </p:txBody>
          </p:sp>
          <p:sp>
            <p:nvSpPr>
              <p:cNvPr id="31761" name="AutoShape 31"/>
              <p:cNvSpPr>
                <a:spLocks noChangeArrowheads="1"/>
              </p:cNvSpPr>
              <p:nvPr/>
            </p:nvSpPr>
            <p:spPr bwMode="auto">
              <a:xfrm>
                <a:off x="6167438" y="5608638"/>
                <a:ext cx="393700" cy="517525"/>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endParaRPr lang="en-US" sz="2800"/>
              </a:p>
            </p:txBody>
          </p:sp>
          <p:sp>
            <p:nvSpPr>
              <p:cNvPr id="31762" name="Line 32"/>
              <p:cNvSpPr>
                <a:spLocks noChangeShapeType="1"/>
              </p:cNvSpPr>
              <p:nvPr/>
            </p:nvSpPr>
            <p:spPr bwMode="auto">
              <a:xfrm>
                <a:off x="4991100" y="5608638"/>
                <a:ext cx="0" cy="51752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1763" name="Group 33"/>
              <p:cNvGrpSpPr>
                <a:grpSpLocks/>
              </p:cNvGrpSpPr>
              <p:nvPr/>
            </p:nvGrpSpPr>
            <p:grpSpPr bwMode="auto">
              <a:xfrm>
                <a:off x="6705600" y="5608638"/>
                <a:ext cx="1962150" cy="517525"/>
                <a:chOff x="4380" y="2976"/>
                <a:chExt cx="1236" cy="326"/>
              </a:xfrm>
            </p:grpSpPr>
            <p:sp>
              <p:nvSpPr>
                <p:cNvPr id="31770" name="Line 34"/>
                <p:cNvSpPr>
                  <a:spLocks noChangeShapeType="1"/>
                </p:cNvSpPr>
                <p:nvPr/>
              </p:nvSpPr>
              <p:spPr bwMode="auto">
                <a:xfrm>
                  <a:off x="4380" y="2976"/>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71" name="AutoShape 35"/>
                <p:cNvSpPr>
                  <a:spLocks noChangeArrowheads="1"/>
                </p:cNvSpPr>
                <p:nvPr/>
              </p:nvSpPr>
              <p:spPr bwMode="auto">
                <a:xfrm>
                  <a:off x="5369" y="2976"/>
                  <a:ext cx="247"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772" name="AutoShape 36"/>
                <p:cNvSpPr>
                  <a:spLocks noChangeArrowheads="1"/>
                </p:cNvSpPr>
                <p:nvPr/>
              </p:nvSpPr>
              <p:spPr bwMode="auto">
                <a:xfrm>
                  <a:off x="5121" y="2976"/>
                  <a:ext cx="248"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773" name="AutoShape 37"/>
                <p:cNvSpPr>
                  <a:spLocks noChangeArrowheads="1"/>
                </p:cNvSpPr>
                <p:nvPr/>
              </p:nvSpPr>
              <p:spPr bwMode="auto">
                <a:xfrm>
                  <a:off x="4875" y="2976"/>
                  <a:ext cx="246"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774" name="AutoShape 38"/>
                <p:cNvSpPr>
                  <a:spLocks noChangeArrowheads="1"/>
                </p:cNvSpPr>
                <p:nvPr/>
              </p:nvSpPr>
              <p:spPr bwMode="auto">
                <a:xfrm>
                  <a:off x="4627" y="2976"/>
                  <a:ext cx="248"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solidFill>
                        <a:schemeClr val="accent2"/>
                      </a:solidFill>
                    </a:rPr>
                    <a:t>1</a:t>
                  </a:r>
                </a:p>
              </p:txBody>
            </p:sp>
            <p:sp>
              <p:nvSpPr>
                <p:cNvPr id="31775" name="AutoShape 39"/>
                <p:cNvSpPr>
                  <a:spLocks noChangeArrowheads="1"/>
                </p:cNvSpPr>
                <p:nvPr/>
              </p:nvSpPr>
              <p:spPr bwMode="auto">
                <a:xfrm>
                  <a:off x="4380" y="2976"/>
                  <a:ext cx="247" cy="326"/>
                </a:xfrm>
                <a:prstGeom prst="flowChartDocumen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buSzPct val="80000"/>
                    <a:buFont typeface="Wingdings" charset="0"/>
                    <a:buNone/>
                  </a:pPr>
                  <a:r>
                    <a:rPr lang="en-US" sz="2800"/>
                    <a:t>0</a:t>
                  </a:r>
                </a:p>
              </p:txBody>
            </p:sp>
            <p:sp>
              <p:nvSpPr>
                <p:cNvPr id="31776" name="Line 40"/>
                <p:cNvSpPr>
                  <a:spLocks noChangeShapeType="1"/>
                </p:cNvSpPr>
                <p:nvPr/>
              </p:nvSpPr>
              <p:spPr bwMode="auto">
                <a:xfrm>
                  <a:off x="4380" y="2976"/>
                  <a:ext cx="123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77" name="Line 41"/>
                <p:cNvSpPr>
                  <a:spLocks noChangeShapeType="1"/>
                </p:cNvSpPr>
                <p:nvPr/>
              </p:nvSpPr>
              <p:spPr bwMode="auto">
                <a:xfrm>
                  <a:off x="4380" y="3302"/>
                  <a:ext cx="123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78" name="Line 42"/>
                <p:cNvSpPr>
                  <a:spLocks noChangeShapeType="1"/>
                </p:cNvSpPr>
                <p:nvPr/>
              </p:nvSpPr>
              <p:spPr bwMode="auto">
                <a:xfrm>
                  <a:off x="4380" y="2976"/>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79" name="Line 43"/>
                <p:cNvSpPr>
                  <a:spLocks noChangeShapeType="1"/>
                </p:cNvSpPr>
                <p:nvPr/>
              </p:nvSpPr>
              <p:spPr bwMode="auto">
                <a:xfrm>
                  <a:off x="4627" y="2976"/>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80" name="Line 44"/>
                <p:cNvSpPr>
                  <a:spLocks noChangeShapeType="1"/>
                </p:cNvSpPr>
                <p:nvPr/>
              </p:nvSpPr>
              <p:spPr bwMode="auto">
                <a:xfrm>
                  <a:off x="4875" y="2976"/>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81" name="Line 45"/>
                <p:cNvSpPr>
                  <a:spLocks noChangeShapeType="1"/>
                </p:cNvSpPr>
                <p:nvPr/>
              </p:nvSpPr>
              <p:spPr bwMode="auto">
                <a:xfrm>
                  <a:off x="5121" y="2976"/>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82" name="Line 46"/>
                <p:cNvSpPr>
                  <a:spLocks noChangeShapeType="1"/>
                </p:cNvSpPr>
                <p:nvPr/>
              </p:nvSpPr>
              <p:spPr bwMode="auto">
                <a:xfrm>
                  <a:off x="5369" y="2976"/>
                  <a:ext cx="0" cy="3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1783" name="Line 47"/>
                <p:cNvSpPr>
                  <a:spLocks noChangeShapeType="1"/>
                </p:cNvSpPr>
                <p:nvPr/>
              </p:nvSpPr>
              <p:spPr bwMode="auto">
                <a:xfrm>
                  <a:off x="5616" y="2976"/>
                  <a:ext cx="0" cy="32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1764" name="Text Box 48"/>
              <p:cNvSpPr txBox="1">
                <a:spLocks noChangeArrowheads="1"/>
              </p:cNvSpPr>
              <p:nvPr/>
            </p:nvSpPr>
            <p:spPr bwMode="auto">
              <a:xfrm>
                <a:off x="4205656" y="4217988"/>
                <a:ext cx="609600" cy="529661"/>
              </a:xfrm>
              <a:prstGeom prst="rect">
                <a:avLst/>
              </a:prstGeom>
              <a:solidFill>
                <a:schemeClr val="hlink"/>
              </a:solidFill>
              <a:ln w="9525">
                <a:solidFill>
                  <a:schemeClr val="tx1"/>
                </a:solidFill>
                <a:miter lim="800000"/>
                <a:headEnd/>
                <a:tailEnd/>
              </a:ln>
            </p:spPr>
            <p:txBody>
              <a:bodyPr anchorCtr="1">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spcBef>
                    <a:spcPct val="50000"/>
                  </a:spcBef>
                </a:pPr>
                <a:r>
                  <a:rPr lang="en-US" sz="2000" b="1">
                    <a:solidFill>
                      <a:schemeClr val="bg1"/>
                    </a:solidFill>
                    <a:latin typeface="Calibri" charset="0"/>
                  </a:rPr>
                  <a:t>x</a:t>
                </a:r>
                <a:endParaRPr lang="he-IL" sz="2000" b="1">
                  <a:solidFill>
                    <a:schemeClr val="bg1"/>
                  </a:solidFill>
                </a:endParaRPr>
              </a:p>
            </p:txBody>
          </p:sp>
          <p:sp>
            <p:nvSpPr>
              <p:cNvPr id="31765" name="Oval 56"/>
              <p:cNvSpPr>
                <a:spLocks noChangeArrowheads="1"/>
              </p:cNvSpPr>
              <p:nvPr/>
            </p:nvSpPr>
            <p:spPr bwMode="auto">
              <a:xfrm>
                <a:off x="5257800" y="5837238"/>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31766" name="Oval 57"/>
              <p:cNvSpPr>
                <a:spLocks noChangeArrowheads="1"/>
              </p:cNvSpPr>
              <p:nvPr/>
            </p:nvSpPr>
            <p:spPr bwMode="auto">
              <a:xfrm>
                <a:off x="5638800" y="5837238"/>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31767" name="Oval 58"/>
              <p:cNvSpPr>
                <a:spLocks noChangeArrowheads="1"/>
              </p:cNvSpPr>
              <p:nvPr/>
            </p:nvSpPr>
            <p:spPr bwMode="auto">
              <a:xfrm>
                <a:off x="6019800" y="5837238"/>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31768" name="Oval 59"/>
              <p:cNvSpPr>
                <a:spLocks noChangeArrowheads="1"/>
              </p:cNvSpPr>
              <p:nvPr/>
            </p:nvSpPr>
            <p:spPr bwMode="auto">
              <a:xfrm>
                <a:off x="6400800" y="5837238"/>
                <a:ext cx="76200" cy="76200"/>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31769" name="Text Box 60"/>
              <p:cNvSpPr txBox="1">
                <a:spLocks noChangeArrowheads="1"/>
              </p:cNvSpPr>
              <p:nvPr/>
            </p:nvSpPr>
            <p:spPr bwMode="auto">
              <a:xfrm>
                <a:off x="990600" y="5151438"/>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Calibri" charset="0"/>
                  </a:rPr>
                  <a:t>V</a:t>
                </a:r>
                <a:r>
                  <a:rPr lang="en-US" sz="1800" baseline="-25000">
                    <a:latin typeface="Calibri" charset="0"/>
                  </a:rPr>
                  <a:t>0</a:t>
                </a:r>
                <a:endParaRPr lang="he-IL" sz="1800"/>
              </a:p>
            </p:txBody>
          </p:sp>
        </p:grpSp>
        <p:sp>
          <p:nvSpPr>
            <p:cNvPr id="31753" name="Text Box 61"/>
            <p:cNvSpPr txBox="1">
              <a:spLocks noChangeArrowheads="1"/>
            </p:cNvSpPr>
            <p:nvPr/>
          </p:nvSpPr>
          <p:spPr bwMode="auto">
            <a:xfrm>
              <a:off x="7862888" y="458628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Calibri" charset="0"/>
                </a:rPr>
                <a:t>V</a:t>
              </a:r>
              <a:r>
                <a:rPr lang="en-US" sz="1800" baseline="-25000">
                  <a:latin typeface="Calibri" charset="0"/>
                </a:rPr>
                <a:t>m-1</a:t>
              </a:r>
              <a:endParaRPr lang="he-IL" sz="1800"/>
            </a:p>
          </p:txBody>
        </p:sp>
        <p:sp>
          <p:nvSpPr>
            <p:cNvPr id="31754" name="Text Box 62"/>
            <p:cNvSpPr txBox="1">
              <a:spLocks noChangeArrowheads="1"/>
            </p:cNvSpPr>
            <p:nvPr/>
          </p:nvSpPr>
          <p:spPr bwMode="auto">
            <a:xfrm>
              <a:off x="4346575" y="54514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Calibri" charset="0"/>
                </a:rPr>
                <a:t>h</a:t>
              </a:r>
              <a:r>
                <a:rPr lang="en-US" sz="1800" baseline="-25000">
                  <a:latin typeface="Calibri" charset="0"/>
                </a:rPr>
                <a:t>3</a:t>
              </a:r>
              <a:r>
                <a:rPr lang="en-US" sz="1800">
                  <a:latin typeface="Calibri" charset="0"/>
                </a:rPr>
                <a:t>(x)</a:t>
              </a:r>
              <a:endParaRPr lang="he-IL" sz="1800"/>
            </a:p>
          </p:txBody>
        </p:sp>
      </p:grpSp>
    </p:spTree>
    <p:extLst>
      <p:ext uri="{BB962C8B-B14F-4D97-AF65-F5344CB8AC3E}">
        <p14:creationId xmlns:p14="http://schemas.microsoft.com/office/powerpoint/2010/main" val="29779246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96838" y="1671638"/>
            <a:ext cx="8731250" cy="2309812"/>
          </a:xfrm>
        </p:spPr>
        <p:txBody>
          <a:bodyPr/>
          <a:lstStyle/>
          <a:p>
            <a:r>
              <a:rPr lang="en-US">
                <a:latin typeface="Calibri" charset="0"/>
                <a:ea typeface="ヒラギノ角ゴ Pro W3" charset="0"/>
                <a:cs typeface="ヒラギノ角ゴ Pro W3" charset="0"/>
              </a:rPr>
              <a:t>One Bloom filter (BF) per next hop</a:t>
            </a:r>
          </a:p>
          <a:p>
            <a:pPr lvl="1"/>
            <a:r>
              <a:rPr lang="en-US">
                <a:latin typeface="Calibri" charset="0"/>
                <a:ea typeface="ヒラギノ角ゴ Pro W3" charset="0"/>
              </a:rPr>
              <a:t>Store all addresses forwarded to that next hop</a:t>
            </a:r>
          </a:p>
          <a:p>
            <a:pPr lvl="1"/>
            <a:endParaRPr lang="en-US">
              <a:latin typeface="Calibri" charset="0"/>
              <a:ea typeface="ヒラギノ角ゴ Pro W3" charset="0"/>
            </a:endParaRPr>
          </a:p>
          <a:p>
            <a:pPr lvl="1"/>
            <a:endParaRPr lang="en-US">
              <a:latin typeface="Calibri" charset="0"/>
              <a:ea typeface="ヒラギノ角ゴ Pro W3" charset="0"/>
            </a:endParaRPr>
          </a:p>
          <a:p>
            <a:pPr lvl="1"/>
            <a:endParaRPr lang="en-US">
              <a:latin typeface="Calibri" charset="0"/>
              <a:ea typeface="ヒラギノ角ゴ Pro W3" charset="0"/>
            </a:endParaRPr>
          </a:p>
          <a:p>
            <a:pPr lvl="1"/>
            <a:endParaRPr lang="en-US">
              <a:latin typeface="Calibri" charset="0"/>
              <a:ea typeface="ヒラギノ角ゴ Pro W3" charset="0"/>
            </a:endParaRPr>
          </a:p>
          <a:p>
            <a:pPr lvl="1"/>
            <a:endParaRPr lang="en-US">
              <a:latin typeface="Calibri" charset="0"/>
              <a:ea typeface="ヒラギノ角ゴ Pro W3" charset="0"/>
            </a:endParaRPr>
          </a:p>
          <a:p>
            <a:pPr lvl="1"/>
            <a:endParaRPr lang="en-US">
              <a:latin typeface="Calibri" charset="0"/>
              <a:ea typeface="ヒラギノ角ゴ Pro W3" charset="0"/>
            </a:endParaRPr>
          </a:p>
          <a:p>
            <a:pPr>
              <a:buFont typeface="Arial" charset="0"/>
              <a:buNone/>
            </a:pPr>
            <a:endParaRPr lang="en-US">
              <a:latin typeface="Calibri" charset="0"/>
              <a:ea typeface="ヒラギノ角ゴ Pro W3" charset="0"/>
              <a:cs typeface="ヒラギノ角ゴ Pro W3" charset="0"/>
            </a:endParaRPr>
          </a:p>
          <a:p>
            <a:endParaRPr lang="en-US">
              <a:latin typeface="Calibri" charset="0"/>
              <a:ea typeface="ヒラギノ角ゴ Pro W3" charset="0"/>
              <a:cs typeface="ヒラギノ角ゴ Pro W3" charset="0"/>
            </a:endParaRPr>
          </a:p>
          <a:p>
            <a:endParaRPr lang="en-US">
              <a:latin typeface="Calibri" charset="0"/>
              <a:ea typeface="ヒラギノ角ゴ Pro W3" charset="0"/>
              <a:cs typeface="ヒラギノ角ゴ Pro W3" charset="0"/>
            </a:endParaRPr>
          </a:p>
          <a:p>
            <a:endParaRPr lang="en-US">
              <a:latin typeface="Calibri" charset="0"/>
              <a:ea typeface="ヒラギノ角ゴ Pro W3" charset="0"/>
              <a:cs typeface="ヒラギノ角ゴ Pro W3" charset="0"/>
            </a:endParaRPr>
          </a:p>
          <a:p>
            <a:pPr eaLnBrk="1" hangingPunct="1"/>
            <a:endParaRPr lang="en-US">
              <a:latin typeface="Calibri" charset="0"/>
              <a:ea typeface="ヒラギノ角ゴ Pro W3" charset="0"/>
              <a:cs typeface="ヒラギノ角ゴ Pro W3" charset="0"/>
            </a:endParaRPr>
          </a:p>
          <a:p>
            <a:pPr lvl="1" eaLnBrk="1" hangingPunct="1"/>
            <a:endParaRPr lang="en-US">
              <a:latin typeface="Calibri" charset="0"/>
              <a:ea typeface="ヒラギノ角ゴ Pro W3" charset="0"/>
            </a:endParaRPr>
          </a:p>
          <a:p>
            <a:pPr lvl="1" eaLnBrk="1" hangingPunct="1"/>
            <a:endParaRPr lang="en-US">
              <a:latin typeface="Calibri" charset="0"/>
              <a:ea typeface="ヒラギノ角ゴ Pro W3" charset="0"/>
            </a:endParaRPr>
          </a:p>
          <a:p>
            <a:pPr lvl="1" eaLnBrk="1" hangingPunct="1"/>
            <a:endParaRPr lang="en-US">
              <a:latin typeface="Calibri" charset="0"/>
              <a:ea typeface="ヒラギノ角ゴ Pro W3" charset="0"/>
            </a:endParaRP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A123DED-18CE-A947-A1FB-E1EB0A05C420}" type="slidenum">
              <a:rPr lang="en-US" sz="1200">
                <a:solidFill>
                  <a:srgbClr val="898989"/>
                </a:solidFill>
              </a:rPr>
              <a:pPr eaLnBrk="1" hangingPunct="1"/>
              <a:t>14</a:t>
            </a:fld>
            <a:endParaRPr lang="en-US" sz="1200">
              <a:solidFill>
                <a:srgbClr val="898989"/>
              </a:solidFill>
            </a:endParaRPr>
          </a:p>
        </p:txBody>
      </p:sp>
      <p:sp>
        <p:nvSpPr>
          <p:cNvPr id="33796" name="TextBox 9"/>
          <p:cNvSpPr txBox="1">
            <a:spLocks noChangeArrowheads="1"/>
          </p:cNvSpPr>
          <p:nvPr/>
        </p:nvSpPr>
        <p:spPr bwMode="auto">
          <a:xfrm>
            <a:off x="2714625" y="3336925"/>
            <a:ext cx="1587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Nexthop 1</a:t>
            </a:r>
          </a:p>
        </p:txBody>
      </p:sp>
      <p:graphicFrame>
        <p:nvGraphicFramePr>
          <p:cNvPr id="6" name="Table 5"/>
          <p:cNvGraphicFramePr>
            <a:graphicFrameLocks noGrp="1"/>
          </p:cNvGraphicFramePr>
          <p:nvPr/>
        </p:nvGraphicFramePr>
        <p:xfrm>
          <a:off x="4289425" y="3482975"/>
          <a:ext cx="2778125" cy="371475"/>
        </p:xfrm>
        <a:graphic>
          <a:graphicData uri="http://schemas.openxmlformats.org/drawingml/2006/table">
            <a:tbl>
              <a:tblPr/>
              <a:tblGrid>
                <a:gridCol w="695325"/>
                <a:gridCol w="693737"/>
                <a:gridCol w="695325"/>
                <a:gridCol w="69373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09" name="TextBox 12"/>
          <p:cNvSpPr txBox="1">
            <a:spLocks noChangeArrowheads="1"/>
          </p:cNvSpPr>
          <p:nvPr/>
        </p:nvSpPr>
        <p:spPr bwMode="auto">
          <a:xfrm>
            <a:off x="2727325" y="3949700"/>
            <a:ext cx="1587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Nexthop 2</a:t>
            </a:r>
          </a:p>
        </p:txBody>
      </p:sp>
      <p:graphicFrame>
        <p:nvGraphicFramePr>
          <p:cNvPr id="8" name="Table 7"/>
          <p:cNvGraphicFramePr>
            <a:graphicFrameLocks noGrp="1"/>
          </p:cNvGraphicFramePr>
          <p:nvPr/>
        </p:nvGraphicFramePr>
        <p:xfrm>
          <a:off x="4302125" y="4097338"/>
          <a:ext cx="3473450" cy="371475"/>
        </p:xfrm>
        <a:graphic>
          <a:graphicData uri="http://schemas.openxmlformats.org/drawingml/2006/table">
            <a:tbl>
              <a:tblPr/>
              <a:tblGrid>
                <a:gridCol w="695325"/>
                <a:gridCol w="693737"/>
                <a:gridCol w="695325"/>
                <a:gridCol w="693738"/>
                <a:gridCol w="6953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24" name="TextBox 14"/>
          <p:cNvSpPr txBox="1">
            <a:spLocks noChangeArrowheads="1"/>
          </p:cNvSpPr>
          <p:nvPr/>
        </p:nvSpPr>
        <p:spPr bwMode="auto">
          <a:xfrm>
            <a:off x="2727325" y="4946650"/>
            <a:ext cx="159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Nexthop T</a:t>
            </a:r>
          </a:p>
        </p:txBody>
      </p:sp>
      <p:graphicFrame>
        <p:nvGraphicFramePr>
          <p:cNvPr id="10" name="Table 9"/>
          <p:cNvGraphicFramePr>
            <a:graphicFrameLocks noGrp="1"/>
          </p:cNvGraphicFramePr>
          <p:nvPr/>
        </p:nvGraphicFramePr>
        <p:xfrm>
          <a:off x="4302125" y="5092700"/>
          <a:ext cx="2084387" cy="371475"/>
        </p:xfrm>
        <a:graphic>
          <a:graphicData uri="http://schemas.openxmlformats.org/drawingml/2006/table">
            <a:tbl>
              <a:tblPr/>
              <a:tblGrid>
                <a:gridCol w="695325"/>
                <a:gridCol w="693737"/>
                <a:gridCol w="6953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35" name="TextBox 16"/>
          <p:cNvSpPr txBox="1">
            <a:spLocks noChangeArrowheads="1"/>
          </p:cNvSpPr>
          <p:nvPr/>
        </p:nvSpPr>
        <p:spPr bwMode="auto">
          <a:xfrm>
            <a:off x="2879725" y="4411663"/>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a:t>
            </a:r>
          </a:p>
        </p:txBody>
      </p:sp>
      <p:sp>
        <p:nvSpPr>
          <p:cNvPr id="33836" name="TextBox 17"/>
          <p:cNvSpPr txBox="1">
            <a:spLocks noChangeArrowheads="1"/>
          </p:cNvSpPr>
          <p:nvPr/>
        </p:nvSpPr>
        <p:spPr bwMode="auto">
          <a:xfrm>
            <a:off x="447675" y="4165600"/>
            <a:ext cx="1403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a:latin typeface="Apple Casual" charset="0"/>
                <a:cs typeface="Apple Casual" charset="0"/>
              </a:rPr>
              <a:t>Packet</a:t>
            </a:r>
          </a:p>
          <a:p>
            <a:pPr eaLnBrk="1" hangingPunct="1"/>
            <a:r>
              <a:rPr lang="en-US" sz="2000" b="1">
                <a:latin typeface="Apple Casual" charset="0"/>
                <a:cs typeface="Apple Casual" charset="0"/>
              </a:rPr>
              <a:t>destination</a:t>
            </a:r>
          </a:p>
        </p:txBody>
      </p:sp>
      <p:cxnSp>
        <p:nvCxnSpPr>
          <p:cNvPr id="13" name="Curved Connector 12"/>
          <p:cNvCxnSpPr>
            <a:endCxn id="33796" idx="1"/>
          </p:cNvCxnSpPr>
          <p:nvPr/>
        </p:nvCxnSpPr>
        <p:spPr>
          <a:xfrm flipV="1">
            <a:off x="1624013" y="3567113"/>
            <a:ext cx="1090612" cy="8445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a:off x="1624013" y="4468813"/>
            <a:ext cx="1090612" cy="62388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flipV="1">
            <a:off x="1851025" y="4227513"/>
            <a:ext cx="863600" cy="1841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3840" name="TextBox 28"/>
          <p:cNvSpPr txBox="1">
            <a:spLocks noChangeArrowheads="1"/>
          </p:cNvSpPr>
          <p:nvPr/>
        </p:nvSpPr>
        <p:spPr bwMode="auto">
          <a:xfrm>
            <a:off x="1430338" y="3429000"/>
            <a:ext cx="839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solidFill>
                  <a:srgbClr val="0000FF"/>
                </a:solidFill>
              </a:rPr>
              <a:t>query</a:t>
            </a:r>
          </a:p>
        </p:txBody>
      </p:sp>
      <p:sp>
        <p:nvSpPr>
          <p:cNvPr id="33841" name="TextBox 29"/>
          <p:cNvSpPr txBox="1">
            <a:spLocks noChangeArrowheads="1"/>
          </p:cNvSpPr>
          <p:nvPr/>
        </p:nvSpPr>
        <p:spPr bwMode="auto">
          <a:xfrm>
            <a:off x="4322763" y="2967038"/>
            <a:ext cx="167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a:latin typeface="Apple Casual" charset="0"/>
                <a:cs typeface="Apple Casual" charset="0"/>
              </a:rPr>
              <a:t>Bloom Filters</a:t>
            </a:r>
          </a:p>
        </p:txBody>
      </p:sp>
      <p:cxnSp>
        <p:nvCxnSpPr>
          <p:cNvPr id="18" name="Curved Connector 17"/>
          <p:cNvCxnSpPr/>
          <p:nvPr/>
        </p:nvCxnSpPr>
        <p:spPr>
          <a:xfrm>
            <a:off x="7775575" y="4227513"/>
            <a:ext cx="1162050" cy="4000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3843" name="TextBox 32"/>
          <p:cNvSpPr txBox="1">
            <a:spLocks noChangeArrowheads="1"/>
          </p:cNvSpPr>
          <p:nvPr/>
        </p:nvSpPr>
        <p:spPr bwMode="auto">
          <a:xfrm>
            <a:off x="8331200" y="38576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solidFill>
                  <a:srgbClr val="0000FF"/>
                </a:solidFill>
              </a:rPr>
              <a:t>hit</a:t>
            </a:r>
          </a:p>
        </p:txBody>
      </p:sp>
      <p:sp>
        <p:nvSpPr>
          <p:cNvPr id="22" name="Title 1"/>
          <p:cNvSpPr txBox="1">
            <a:spLocks/>
          </p:cNvSpPr>
          <p:nvPr/>
        </p:nvSpPr>
        <p:spPr bwMode="auto">
          <a:xfrm>
            <a:off x="96838" y="274638"/>
            <a:ext cx="9144000" cy="1143000"/>
          </a:xfrm>
          <a:prstGeom prst="rect">
            <a:avLst/>
          </a:prstGeom>
          <a:noFill/>
          <a:ln w="9525">
            <a:noFill/>
            <a:miter lim="800000"/>
            <a:headEnd/>
            <a:tailEnd/>
          </a:ln>
        </p:spPr>
        <p:txBody>
          <a:bodyPr anchor="ctr"/>
          <a:lstStyle/>
          <a:p>
            <a:pPr algn="ctr" defTabSz="914400">
              <a:defRPr/>
            </a:pPr>
            <a:r>
              <a:rPr lang="en-US" sz="4400" dirty="0">
                <a:solidFill>
                  <a:schemeClr val="hlink"/>
                </a:solidFill>
                <a:latin typeface="+mj-lt"/>
                <a:ea typeface="ヒラギノ角ゴ Pro W3" pitchFamily="26" charset="-128"/>
                <a:cs typeface="ヒラギノ角ゴ Pro W3" pitchFamily="26" charset="-128"/>
              </a:rPr>
              <a:t>BUFFALO: Bloom Filter Forwarding</a:t>
            </a:r>
          </a:p>
        </p:txBody>
      </p:sp>
    </p:spTree>
    <p:extLst>
      <p:ext uri="{BB962C8B-B14F-4D97-AF65-F5344CB8AC3E}">
        <p14:creationId xmlns:p14="http://schemas.microsoft.com/office/powerpoint/2010/main" val="31285727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Calibri" charset="0"/>
                <a:ea typeface="ヒラギノ角ゴ Pro W3" charset="0"/>
                <a:cs typeface="ヒラギノ角ゴ Pro W3" charset="0"/>
              </a:rPr>
              <a:t>Comparing with Hash Table</a:t>
            </a:r>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0070057-3F03-534C-BCBB-85F004BD787F}" type="slidenum">
              <a:rPr lang="en-US" sz="1200">
                <a:solidFill>
                  <a:srgbClr val="898989"/>
                </a:solidFill>
              </a:rPr>
              <a:pPr eaLnBrk="1" hangingPunct="1"/>
              <a:t>15</a:t>
            </a:fld>
            <a:endParaRPr lang="en-US" sz="1200">
              <a:solidFill>
                <a:srgbClr val="898989"/>
              </a:solidFill>
            </a:endParaRPr>
          </a:p>
        </p:txBody>
      </p:sp>
      <p:cxnSp>
        <p:nvCxnSpPr>
          <p:cNvPr id="7" name="Straight Arrow Connector 6"/>
          <p:cNvCxnSpPr/>
          <p:nvPr/>
        </p:nvCxnSpPr>
        <p:spPr>
          <a:xfrm rot="5400000">
            <a:off x="7312026" y="3544887"/>
            <a:ext cx="1600200" cy="3175"/>
          </a:xfrm>
          <a:prstGeom prst="straightConnector1">
            <a:avLst/>
          </a:prstGeom>
          <a:ln w="38100" cmpd="sng">
            <a:solidFill>
              <a:srgbClr val="FF0000"/>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35845" name="TextBox 7"/>
          <p:cNvSpPr txBox="1">
            <a:spLocks noChangeArrowheads="1"/>
          </p:cNvSpPr>
          <p:nvPr/>
        </p:nvSpPr>
        <p:spPr bwMode="auto">
          <a:xfrm>
            <a:off x="8116888" y="3316288"/>
            <a:ext cx="80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solidFill>
                  <a:srgbClr val="FF0000"/>
                </a:solidFill>
              </a:rPr>
              <a:t>65%</a:t>
            </a:r>
          </a:p>
        </p:txBody>
      </p:sp>
      <p:sp>
        <p:nvSpPr>
          <p:cNvPr id="35846" name="Content Placeholder 7"/>
          <p:cNvSpPr>
            <a:spLocks noGrp="1"/>
          </p:cNvSpPr>
          <p:nvPr>
            <p:ph idx="1"/>
          </p:nvPr>
        </p:nvSpPr>
        <p:spPr>
          <a:xfrm>
            <a:off x="304800" y="1512888"/>
            <a:ext cx="8612188" cy="725487"/>
          </a:xfrm>
        </p:spPr>
        <p:txBody>
          <a:bodyPr/>
          <a:lstStyle/>
          <a:p>
            <a:r>
              <a:rPr lang="en-US">
                <a:latin typeface="Calibri" charset="0"/>
                <a:ea typeface="ヒラギノ角ゴ Pro W3" charset="0"/>
                <a:cs typeface="ヒラギノ角ゴ Pro W3" charset="0"/>
              </a:rPr>
              <a:t>Save 65% memory with 0.1% false positives</a:t>
            </a:r>
          </a:p>
          <a:p>
            <a:endParaRPr lang="en-US">
              <a:latin typeface="Calibri" charset="0"/>
              <a:ea typeface="ヒラギノ角ゴ Pro W3" charset="0"/>
              <a:cs typeface="ヒラギノ角ゴ Pro W3" charset="0"/>
            </a:endParaRPr>
          </a:p>
        </p:txBody>
      </p:sp>
      <p:graphicFrame>
        <p:nvGraphicFramePr>
          <p:cNvPr id="8" name="Chart 7"/>
          <p:cNvGraphicFramePr/>
          <p:nvPr/>
        </p:nvGraphicFramePr>
        <p:xfrm>
          <a:off x="0" y="2238375"/>
          <a:ext cx="8686800" cy="4216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bwMode="auto">
          <a:xfrm>
            <a:off x="304800" y="2332038"/>
            <a:ext cx="8612188" cy="4122737"/>
          </a:xfrm>
          <a:prstGeom prst="rect">
            <a:avLst/>
          </a:prstGeom>
          <a:solidFill>
            <a:schemeClr val="bg1"/>
          </a:solidFill>
          <a:ln w="9525">
            <a:noFill/>
            <a:miter lim="800000"/>
            <a:headEnd/>
            <a:tailEnd/>
          </a:ln>
        </p:spPr>
        <p:txBody>
          <a:bodyPr/>
          <a:lstStyle/>
          <a:p>
            <a:pPr marL="342900" indent="-342900" defTabSz="914400" eaLnBrk="0" hangingPunct="0">
              <a:spcBef>
                <a:spcPct val="20000"/>
              </a:spcBef>
              <a:buFont typeface="Arial" pitchFamily="26" charset="0"/>
              <a:buChar char="•"/>
              <a:defRPr/>
            </a:pPr>
            <a:r>
              <a:rPr lang="en-US" sz="3200" dirty="0">
                <a:solidFill>
                  <a:schemeClr val="hlink"/>
                </a:solidFill>
                <a:latin typeface="+mn-lt"/>
                <a:ea typeface="ヒラギノ角ゴ Pro W3" pitchFamily="26" charset="-128"/>
                <a:cs typeface="ヒラギノ角ゴ Pro W3" pitchFamily="26" charset="-128"/>
              </a:rPr>
              <a:t>More benefits over hash table</a:t>
            </a:r>
          </a:p>
          <a:p>
            <a:pPr marL="742950" lvl="1" indent="-285750" defTabSz="914400" eaLnBrk="0" hangingPunct="0">
              <a:spcBef>
                <a:spcPct val="20000"/>
              </a:spcBef>
              <a:buFont typeface="Arial" pitchFamily="26" charset="0"/>
              <a:buChar char="–"/>
              <a:defRPr/>
            </a:pPr>
            <a:r>
              <a:rPr lang="en-US" sz="2800" dirty="0">
                <a:latin typeface="+mn-lt"/>
                <a:ea typeface="ヒラギノ角ゴ Pro W3" pitchFamily="26" charset="-128"/>
                <a:cs typeface="ヒラギノ角ゴ Pro W3" pitchFamily="26" charset="-128"/>
              </a:rPr>
              <a:t>Performance degrades gracefully as tables grow</a:t>
            </a:r>
          </a:p>
          <a:p>
            <a:pPr marL="742950" lvl="1" indent="-285750" defTabSz="914400" eaLnBrk="0" hangingPunct="0">
              <a:spcBef>
                <a:spcPct val="20000"/>
              </a:spcBef>
              <a:buFont typeface="Arial" pitchFamily="26" charset="0"/>
              <a:buChar char="–"/>
              <a:defRPr/>
            </a:pPr>
            <a:r>
              <a:rPr lang="en-US" sz="2800" dirty="0">
                <a:latin typeface="+mn-lt"/>
                <a:ea typeface="ヒラギノ角ゴ Pro W3" pitchFamily="26" charset="-128"/>
                <a:cs typeface="ヒラギノ角ゴ Pro W3" pitchFamily="26" charset="-128"/>
              </a:rPr>
              <a:t>Handle worst-case workloads well</a:t>
            </a:r>
          </a:p>
        </p:txBody>
      </p:sp>
    </p:spTree>
    <p:extLst>
      <p:ext uri="{BB962C8B-B14F-4D97-AF65-F5344CB8AC3E}">
        <p14:creationId xmlns:p14="http://schemas.microsoft.com/office/powerpoint/2010/main" val="3223726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Calibri" charset="0"/>
                <a:ea typeface="ヒラギノ角ゴ Pro W3" charset="0"/>
                <a:cs typeface="ヒラギノ角ゴ Pro W3" charset="0"/>
              </a:rPr>
              <a:t>False Positive Detection</a:t>
            </a:r>
          </a:p>
        </p:txBody>
      </p:sp>
      <p:sp>
        <p:nvSpPr>
          <p:cNvPr id="37891" name="Content Placeholder 2"/>
          <p:cNvSpPr>
            <a:spLocks noGrp="1"/>
          </p:cNvSpPr>
          <p:nvPr>
            <p:ph idx="1"/>
          </p:nvPr>
        </p:nvSpPr>
        <p:spPr/>
        <p:txBody>
          <a:bodyPr/>
          <a:lstStyle/>
          <a:p>
            <a:r>
              <a:rPr lang="en-US">
                <a:latin typeface="Calibri" charset="0"/>
                <a:ea typeface="ヒラギノ角ゴ Pro W3" charset="0"/>
                <a:cs typeface="ヒラギノ角ゴ Pro W3" charset="0"/>
              </a:rPr>
              <a:t>Multiple matches in the Bloom filters</a:t>
            </a:r>
          </a:p>
          <a:p>
            <a:pPr lvl="1"/>
            <a:r>
              <a:rPr lang="en-US">
                <a:latin typeface="Calibri" charset="0"/>
                <a:ea typeface="ヒラギノ角ゴ Pro W3" charset="0"/>
              </a:rPr>
              <a:t>One of the matches is correct</a:t>
            </a:r>
          </a:p>
          <a:p>
            <a:pPr lvl="1"/>
            <a:r>
              <a:rPr lang="en-US">
                <a:latin typeface="Calibri" charset="0"/>
                <a:ea typeface="ヒラギノ角ゴ Pro W3" charset="0"/>
              </a:rPr>
              <a:t>The others are caused by false positives</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FDF2C39-30E6-3149-B543-61A9E1DFB12C}" type="slidenum">
              <a:rPr lang="en-US" sz="1200">
                <a:solidFill>
                  <a:srgbClr val="898989"/>
                </a:solidFill>
              </a:rPr>
              <a:pPr eaLnBrk="1" hangingPunct="1"/>
              <a:t>16</a:t>
            </a:fld>
            <a:endParaRPr lang="en-US" sz="1200">
              <a:solidFill>
                <a:srgbClr val="898989"/>
              </a:solidFill>
            </a:endParaRPr>
          </a:p>
        </p:txBody>
      </p:sp>
      <p:sp>
        <p:nvSpPr>
          <p:cNvPr id="37893" name="TextBox 9"/>
          <p:cNvSpPr txBox="1">
            <a:spLocks noChangeArrowheads="1"/>
          </p:cNvSpPr>
          <p:nvPr/>
        </p:nvSpPr>
        <p:spPr bwMode="auto">
          <a:xfrm>
            <a:off x="2266950" y="4191000"/>
            <a:ext cx="1587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Nexthop 1</a:t>
            </a:r>
          </a:p>
        </p:txBody>
      </p:sp>
      <p:graphicFrame>
        <p:nvGraphicFramePr>
          <p:cNvPr id="6" name="Table 5"/>
          <p:cNvGraphicFramePr>
            <a:graphicFrameLocks noGrp="1"/>
          </p:cNvGraphicFramePr>
          <p:nvPr/>
        </p:nvGraphicFramePr>
        <p:xfrm>
          <a:off x="3841750" y="4337050"/>
          <a:ext cx="2778125" cy="371475"/>
        </p:xfrm>
        <a:graphic>
          <a:graphicData uri="http://schemas.openxmlformats.org/drawingml/2006/table">
            <a:tbl>
              <a:tblPr/>
              <a:tblGrid>
                <a:gridCol w="695325"/>
                <a:gridCol w="693737"/>
                <a:gridCol w="695325"/>
                <a:gridCol w="69373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06" name="TextBox 12"/>
          <p:cNvSpPr txBox="1">
            <a:spLocks noChangeArrowheads="1"/>
          </p:cNvSpPr>
          <p:nvPr/>
        </p:nvSpPr>
        <p:spPr bwMode="auto">
          <a:xfrm>
            <a:off x="2279650" y="4803775"/>
            <a:ext cx="1587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Nexthop 2</a:t>
            </a:r>
          </a:p>
        </p:txBody>
      </p:sp>
      <p:graphicFrame>
        <p:nvGraphicFramePr>
          <p:cNvPr id="8" name="Table 7"/>
          <p:cNvGraphicFramePr>
            <a:graphicFrameLocks noGrp="1"/>
          </p:cNvGraphicFramePr>
          <p:nvPr/>
        </p:nvGraphicFramePr>
        <p:xfrm>
          <a:off x="3854450" y="4951413"/>
          <a:ext cx="3473450" cy="371475"/>
        </p:xfrm>
        <a:graphic>
          <a:graphicData uri="http://schemas.openxmlformats.org/drawingml/2006/table">
            <a:tbl>
              <a:tblPr/>
              <a:tblGrid>
                <a:gridCol w="695325"/>
                <a:gridCol w="693737"/>
                <a:gridCol w="695325"/>
                <a:gridCol w="693738"/>
                <a:gridCol w="6953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21" name="TextBox 14"/>
          <p:cNvSpPr txBox="1">
            <a:spLocks noChangeArrowheads="1"/>
          </p:cNvSpPr>
          <p:nvPr/>
        </p:nvSpPr>
        <p:spPr bwMode="auto">
          <a:xfrm>
            <a:off x="2279650" y="5800725"/>
            <a:ext cx="159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Nexthop T</a:t>
            </a:r>
          </a:p>
        </p:txBody>
      </p:sp>
      <p:graphicFrame>
        <p:nvGraphicFramePr>
          <p:cNvPr id="10" name="Table 9"/>
          <p:cNvGraphicFramePr>
            <a:graphicFrameLocks noGrp="1"/>
          </p:cNvGraphicFramePr>
          <p:nvPr/>
        </p:nvGraphicFramePr>
        <p:xfrm>
          <a:off x="3854450" y="5946775"/>
          <a:ext cx="2084387" cy="371475"/>
        </p:xfrm>
        <a:graphic>
          <a:graphicData uri="http://schemas.openxmlformats.org/drawingml/2006/table">
            <a:tbl>
              <a:tblPr/>
              <a:tblGrid>
                <a:gridCol w="695325"/>
                <a:gridCol w="693737"/>
                <a:gridCol w="6953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charset="0"/>
                        <a:ea typeface="ヒラギノ角ゴ Pro W3" pitchFamily="-106" charset="-128"/>
                        <a:cs typeface="ヒラギノ角ゴ Pro W3"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32" name="TextBox 16"/>
          <p:cNvSpPr txBox="1">
            <a:spLocks noChangeArrowheads="1"/>
          </p:cNvSpPr>
          <p:nvPr/>
        </p:nvSpPr>
        <p:spPr bwMode="auto">
          <a:xfrm>
            <a:off x="2432050" y="526573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a:t>
            </a:r>
          </a:p>
        </p:txBody>
      </p:sp>
      <p:sp>
        <p:nvSpPr>
          <p:cNvPr id="37933" name="TextBox 17"/>
          <p:cNvSpPr txBox="1">
            <a:spLocks noChangeArrowheads="1"/>
          </p:cNvSpPr>
          <p:nvPr/>
        </p:nvSpPr>
        <p:spPr bwMode="auto">
          <a:xfrm>
            <a:off x="0" y="5019675"/>
            <a:ext cx="1403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a:latin typeface="Apple Casual" charset="0"/>
                <a:cs typeface="Apple Casual" charset="0"/>
              </a:rPr>
              <a:t>Packet</a:t>
            </a:r>
          </a:p>
          <a:p>
            <a:pPr eaLnBrk="1" hangingPunct="1"/>
            <a:r>
              <a:rPr lang="en-US" sz="2000" b="1">
                <a:latin typeface="Apple Casual" charset="0"/>
                <a:cs typeface="Apple Casual" charset="0"/>
              </a:rPr>
              <a:t>destination</a:t>
            </a:r>
          </a:p>
        </p:txBody>
      </p:sp>
      <p:cxnSp>
        <p:nvCxnSpPr>
          <p:cNvPr id="13" name="Curved Connector 12"/>
          <p:cNvCxnSpPr>
            <a:endCxn id="37893" idx="1"/>
          </p:cNvCxnSpPr>
          <p:nvPr/>
        </p:nvCxnSpPr>
        <p:spPr>
          <a:xfrm flipV="1">
            <a:off x="1176338" y="4421188"/>
            <a:ext cx="1090612" cy="8445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a:off x="1176338" y="5322888"/>
            <a:ext cx="1090612" cy="62388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flipV="1">
            <a:off x="1403350" y="5081588"/>
            <a:ext cx="863600" cy="1841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7937" name="TextBox 28"/>
          <p:cNvSpPr txBox="1">
            <a:spLocks noChangeArrowheads="1"/>
          </p:cNvSpPr>
          <p:nvPr/>
        </p:nvSpPr>
        <p:spPr bwMode="auto">
          <a:xfrm>
            <a:off x="982663" y="4283075"/>
            <a:ext cx="839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solidFill>
                  <a:srgbClr val="0000FF"/>
                </a:solidFill>
              </a:rPr>
              <a:t>query</a:t>
            </a:r>
          </a:p>
        </p:txBody>
      </p:sp>
      <p:sp>
        <p:nvSpPr>
          <p:cNvPr id="37938" name="TextBox 29"/>
          <p:cNvSpPr txBox="1">
            <a:spLocks noChangeArrowheads="1"/>
          </p:cNvSpPr>
          <p:nvPr/>
        </p:nvSpPr>
        <p:spPr bwMode="auto">
          <a:xfrm>
            <a:off x="3875088" y="3821113"/>
            <a:ext cx="167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a:latin typeface="Apple Casual" charset="0"/>
                <a:cs typeface="Apple Casual" charset="0"/>
              </a:rPr>
              <a:t>Bloom Filters</a:t>
            </a:r>
          </a:p>
        </p:txBody>
      </p:sp>
      <p:cxnSp>
        <p:nvCxnSpPr>
          <p:cNvPr id="18" name="Curved Connector 17"/>
          <p:cNvCxnSpPr/>
          <p:nvPr/>
        </p:nvCxnSpPr>
        <p:spPr>
          <a:xfrm>
            <a:off x="7327900" y="5081588"/>
            <a:ext cx="1162050" cy="40005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37940" name="TextBox 32"/>
          <p:cNvSpPr txBox="1">
            <a:spLocks noChangeArrowheads="1"/>
          </p:cNvSpPr>
          <p:nvPr/>
        </p:nvSpPr>
        <p:spPr bwMode="auto">
          <a:xfrm>
            <a:off x="6819900" y="3821113"/>
            <a:ext cx="153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solidFill>
                  <a:srgbClr val="FF0000"/>
                </a:solidFill>
              </a:rPr>
              <a:t>Multiple hits</a:t>
            </a:r>
          </a:p>
        </p:txBody>
      </p:sp>
      <p:cxnSp>
        <p:nvCxnSpPr>
          <p:cNvPr id="20" name="Curved Connector 19"/>
          <p:cNvCxnSpPr/>
          <p:nvPr/>
        </p:nvCxnSpPr>
        <p:spPr>
          <a:xfrm>
            <a:off x="6619875" y="4421188"/>
            <a:ext cx="1730375" cy="598487"/>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012616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Calibri" charset="0"/>
                <a:ea typeface="ヒラギノ角ゴ Pro W3" charset="0"/>
                <a:cs typeface="ヒラギノ角ゴ Pro W3" charset="0"/>
              </a:rPr>
              <a:t>Handle False Positives</a:t>
            </a:r>
          </a:p>
        </p:txBody>
      </p:sp>
      <p:sp>
        <p:nvSpPr>
          <p:cNvPr id="38915" name="Content Placeholder 2"/>
          <p:cNvSpPr>
            <a:spLocks noGrp="1"/>
          </p:cNvSpPr>
          <p:nvPr>
            <p:ph idx="1"/>
          </p:nvPr>
        </p:nvSpPr>
        <p:spPr>
          <a:xfrm>
            <a:off x="457200" y="1417638"/>
            <a:ext cx="9144000" cy="4525962"/>
          </a:xfrm>
        </p:spPr>
        <p:txBody>
          <a:bodyPr/>
          <a:lstStyle/>
          <a:p>
            <a:r>
              <a:rPr lang="en-US">
                <a:latin typeface="Calibri" charset="0"/>
                <a:ea typeface="ヒラギノ角ゴ Pro W3" charset="0"/>
                <a:cs typeface="ヒラギノ角ゴ Pro W3" charset="0"/>
              </a:rPr>
              <a:t>Design goals</a:t>
            </a:r>
          </a:p>
          <a:p>
            <a:pPr lvl="1"/>
            <a:r>
              <a:rPr lang="en-US">
                <a:latin typeface="Calibri" charset="0"/>
                <a:ea typeface="ヒラギノ角ゴ Pro W3" charset="0"/>
              </a:rPr>
              <a:t>Should not modify the packet</a:t>
            </a:r>
          </a:p>
          <a:p>
            <a:pPr lvl="1"/>
            <a:r>
              <a:rPr lang="en-US">
                <a:latin typeface="Calibri" charset="0"/>
                <a:ea typeface="ヒラギノ角ゴ Pro W3" charset="0"/>
              </a:rPr>
              <a:t>Never go to slow memory</a:t>
            </a:r>
          </a:p>
          <a:p>
            <a:pPr lvl="1"/>
            <a:r>
              <a:rPr lang="en-US">
                <a:latin typeface="Calibri" charset="0"/>
                <a:ea typeface="ヒラギノ角ゴ Pro W3" charset="0"/>
              </a:rPr>
              <a:t>Ensure timely packet delivery</a:t>
            </a:r>
          </a:p>
          <a:p>
            <a:r>
              <a:rPr lang="en-US">
                <a:latin typeface="Calibri" charset="0"/>
                <a:ea typeface="ヒラギノ角ゴ Pro W3" charset="0"/>
                <a:cs typeface="ヒラギノ角ゴ Pro W3" charset="0"/>
              </a:rPr>
              <a:t>When a packet has multiple matches</a:t>
            </a:r>
          </a:p>
          <a:p>
            <a:pPr lvl="1"/>
            <a:r>
              <a:rPr lang="en-US">
                <a:latin typeface="Calibri" charset="0"/>
                <a:ea typeface="ヒラギノ角ゴ Pro W3" charset="0"/>
              </a:rPr>
              <a:t>Exclude incoming interface</a:t>
            </a:r>
          </a:p>
          <a:p>
            <a:pPr lvl="2"/>
            <a:r>
              <a:rPr lang="en-US">
                <a:latin typeface="Calibri" charset="0"/>
                <a:ea typeface="ヒラギノ角ゴ Pro W3" charset="0"/>
              </a:rPr>
              <a:t>Avoid loops in </a:t>
            </a:r>
            <a:r>
              <a:rPr lang="ja-JP" altLang="en-US">
                <a:latin typeface="Calibri" charset="0"/>
                <a:ea typeface="ヒラギノ角ゴ Pro W3" charset="0"/>
              </a:rPr>
              <a:t>“</a:t>
            </a:r>
            <a:r>
              <a:rPr lang="en-US">
                <a:latin typeface="Calibri" charset="0"/>
                <a:ea typeface="ヒラギノ角ゴ Pro W3" charset="0"/>
              </a:rPr>
              <a:t>one false positive</a:t>
            </a:r>
            <a:r>
              <a:rPr lang="ja-JP" altLang="en-US">
                <a:latin typeface="Calibri" charset="0"/>
                <a:ea typeface="ヒラギノ角ゴ Pro W3" charset="0"/>
              </a:rPr>
              <a:t>”</a:t>
            </a:r>
            <a:r>
              <a:rPr lang="en-US">
                <a:latin typeface="Calibri" charset="0"/>
                <a:ea typeface="ヒラギノ角ゴ Pro W3" charset="0"/>
              </a:rPr>
              <a:t> case</a:t>
            </a:r>
          </a:p>
          <a:p>
            <a:pPr lvl="1"/>
            <a:r>
              <a:rPr lang="en-US">
                <a:latin typeface="Calibri" charset="0"/>
                <a:ea typeface="ヒラギノ角ゴ Pro W3" charset="0"/>
              </a:rPr>
              <a:t>Random selection from matching next hops</a:t>
            </a:r>
          </a:p>
          <a:p>
            <a:pPr lvl="2"/>
            <a:r>
              <a:rPr lang="en-US">
                <a:latin typeface="Calibri" charset="0"/>
                <a:ea typeface="ヒラギノ角ゴ Pro W3" charset="0"/>
              </a:rPr>
              <a:t>Guarantee reachability with multiple false positives </a:t>
            </a:r>
          </a:p>
          <a:p>
            <a:pPr lvl="1">
              <a:buFont typeface="Arial" charset="0"/>
              <a:buNone/>
            </a:pPr>
            <a:endParaRPr lang="en-US">
              <a:latin typeface="Calibri" charset="0"/>
              <a:ea typeface="ヒラギノ角ゴ Pro W3" charset="0"/>
            </a:endParaRPr>
          </a:p>
          <a:p>
            <a:endParaRPr lang="en-US">
              <a:latin typeface="Calibri" charset="0"/>
              <a:ea typeface="ヒラギノ角ゴ Pro W3" charset="0"/>
              <a:cs typeface="ヒラギノ角ゴ Pro W3" charset="0"/>
            </a:endParaRPr>
          </a:p>
          <a:p>
            <a:endParaRPr lang="en-US">
              <a:latin typeface="Calibri" charset="0"/>
              <a:ea typeface="ヒラギノ角ゴ Pro W3" charset="0"/>
              <a:cs typeface="ヒラギノ角ゴ Pro W3" charset="0"/>
            </a:endParaRPr>
          </a:p>
          <a:p>
            <a:pPr lvl="1"/>
            <a:endParaRPr lang="en-US">
              <a:latin typeface="Calibri" charset="0"/>
              <a:ea typeface="ヒラギノ角ゴ Pro W3" charset="0"/>
            </a:endParaRP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9B143ED8-C539-1840-B11F-7D1D8C750C74}" type="slidenum">
              <a:rPr lang="en-US" sz="1200">
                <a:solidFill>
                  <a:srgbClr val="898989"/>
                </a:solidFill>
              </a:rPr>
              <a:pPr eaLnBrk="1" hangingPunct="1"/>
              <a:t>17</a:t>
            </a:fld>
            <a:endParaRPr lang="en-US" sz="1200">
              <a:solidFill>
                <a:srgbClr val="898989"/>
              </a:solidFill>
            </a:endParaRPr>
          </a:p>
        </p:txBody>
      </p:sp>
    </p:spTree>
    <p:extLst>
      <p:ext uri="{BB962C8B-B14F-4D97-AF65-F5344CB8AC3E}">
        <p14:creationId xmlns:p14="http://schemas.microsoft.com/office/powerpoint/2010/main" val="32177311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atin typeface="Calibri" charset="0"/>
                <a:ea typeface="ヒラギノ角ゴ Pro W3" charset="0"/>
                <a:cs typeface="ヒラギノ角ゴ Pro W3" charset="0"/>
              </a:rPr>
              <a:t>One False Positive</a:t>
            </a:r>
          </a:p>
        </p:txBody>
      </p:sp>
      <p:sp>
        <p:nvSpPr>
          <p:cNvPr id="40963" name="Content Placeholder 2"/>
          <p:cNvSpPr>
            <a:spLocks noGrp="1"/>
          </p:cNvSpPr>
          <p:nvPr>
            <p:ph idx="1"/>
          </p:nvPr>
        </p:nvSpPr>
        <p:spPr>
          <a:xfrm>
            <a:off x="457200" y="1295400"/>
            <a:ext cx="8229600" cy="2286000"/>
          </a:xfrm>
        </p:spPr>
        <p:txBody>
          <a:bodyPr/>
          <a:lstStyle/>
          <a:p>
            <a:pPr eaLnBrk="1" hangingPunct="1"/>
            <a:r>
              <a:rPr lang="en-US">
                <a:latin typeface="Calibri" charset="0"/>
                <a:ea typeface="ヒラギノ角ゴ Pro W3" charset="0"/>
                <a:cs typeface="ヒラギノ角ゴ Pro W3" charset="0"/>
              </a:rPr>
              <a:t>Most common case: one false positive</a:t>
            </a:r>
          </a:p>
          <a:p>
            <a:pPr lvl="1" eaLnBrk="1" hangingPunct="1"/>
            <a:r>
              <a:rPr lang="en-US">
                <a:latin typeface="Calibri" charset="0"/>
                <a:ea typeface="ヒラギノ角ゴ Pro W3" charset="0"/>
              </a:rPr>
              <a:t>When there are multiple matching next hops</a:t>
            </a:r>
          </a:p>
          <a:p>
            <a:pPr lvl="1" eaLnBrk="1" hangingPunct="1"/>
            <a:r>
              <a:rPr lang="en-US">
                <a:latin typeface="Calibri" charset="0"/>
                <a:ea typeface="ヒラギノ角ゴ Pro W3" charset="0"/>
              </a:rPr>
              <a:t>Avoid sending to incoming interface</a:t>
            </a:r>
          </a:p>
          <a:p>
            <a:r>
              <a:rPr lang="en-US">
                <a:latin typeface="Calibri" charset="0"/>
                <a:ea typeface="ヒラギノ角ゴ Pro W3" charset="0"/>
                <a:cs typeface="ヒラギノ角ゴ Pro W3" charset="0"/>
              </a:rPr>
              <a:t>Provably at most a two-hop loop</a:t>
            </a:r>
          </a:p>
          <a:p>
            <a:pPr lvl="1"/>
            <a:r>
              <a:rPr lang="en-US">
                <a:latin typeface="Calibri" charset="0"/>
                <a:ea typeface="ヒラギノ角ゴ Pro W3" charset="0"/>
              </a:rPr>
              <a:t> Stretch &lt;= </a:t>
            </a:r>
            <a:r>
              <a:rPr lang="en-US" i="1">
                <a:latin typeface="Calibri" charset="0"/>
                <a:ea typeface="ヒラギノ角ゴ Pro W3" charset="0"/>
              </a:rPr>
              <a:t>Latency(AB) + Latency(BA)</a:t>
            </a:r>
            <a:endParaRPr lang="en-US" i="1">
              <a:solidFill>
                <a:srgbClr val="000000"/>
              </a:solidFill>
              <a:latin typeface="Calibri" charset="0"/>
              <a:ea typeface="ヒラギノ角ゴ Pro W3" charset="0"/>
            </a:endParaRPr>
          </a:p>
          <a:p>
            <a:pPr lvl="1" eaLnBrk="1" hangingPunct="1">
              <a:buFont typeface="Arial" charset="0"/>
              <a:buNone/>
            </a:pPr>
            <a:endParaRPr lang="en-US">
              <a:latin typeface="Calibri" charset="0"/>
              <a:ea typeface="ヒラギノ角ゴ Pro W3" charset="0"/>
            </a:endParaRPr>
          </a:p>
          <a:p>
            <a:pPr lvl="1" eaLnBrk="1" hangingPunct="1">
              <a:buFont typeface="Arial" charset="0"/>
              <a:buNone/>
            </a:pPr>
            <a:endParaRPr lang="en-US">
              <a:latin typeface="Calibri" charset="0"/>
              <a:ea typeface="ヒラギノ角ゴ Pro W3" charset="0"/>
            </a:endParaRPr>
          </a:p>
          <a:p>
            <a:pPr lvl="1" eaLnBrk="1" hangingPunct="1">
              <a:buFont typeface="Arial" charset="0"/>
              <a:buNone/>
            </a:pPr>
            <a:r>
              <a:rPr lang="en-US">
                <a:latin typeface="Calibri" charset="0"/>
                <a:ea typeface="ヒラギノ角ゴ Pro W3" charset="0"/>
              </a:rPr>
              <a:t>  </a:t>
            </a: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072F1B45-8DC1-7040-87C6-9FF1CC24A9EB}" type="slidenum">
              <a:rPr lang="en-US" sz="1200">
                <a:solidFill>
                  <a:srgbClr val="898989"/>
                </a:solidFill>
              </a:rPr>
              <a:pPr eaLnBrk="1" hangingPunct="1"/>
              <a:t>18</a:t>
            </a:fld>
            <a:endParaRPr lang="en-US" sz="1200">
              <a:solidFill>
                <a:srgbClr val="898989"/>
              </a:solidFill>
            </a:endParaRPr>
          </a:p>
        </p:txBody>
      </p:sp>
      <p:sp>
        <p:nvSpPr>
          <p:cNvPr id="40965" name="TextBox 5"/>
          <p:cNvSpPr txBox="1">
            <a:spLocks noChangeArrowheads="1"/>
          </p:cNvSpPr>
          <p:nvPr/>
        </p:nvSpPr>
        <p:spPr bwMode="auto">
          <a:xfrm rot="840758">
            <a:off x="1731963" y="5378450"/>
            <a:ext cx="1482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solidFill>
                  <a:srgbClr val="FF0000"/>
                </a:solidFill>
              </a:rPr>
              <a:t>False positive</a:t>
            </a:r>
          </a:p>
        </p:txBody>
      </p:sp>
      <p:sp>
        <p:nvSpPr>
          <p:cNvPr id="8" name="Oval 7"/>
          <p:cNvSpPr/>
          <p:nvPr/>
        </p:nvSpPr>
        <p:spPr>
          <a:xfrm>
            <a:off x="1385888" y="4845050"/>
            <a:ext cx="457200" cy="457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srgbClr val="000000"/>
              </a:solidFill>
              <a:ea typeface="ヒラギノ角ゴ Pro W3" pitchFamily="26" charset="-128"/>
              <a:cs typeface="ヒラギノ角ゴ Pro W3" pitchFamily="26" charset="-128"/>
            </a:endParaRPr>
          </a:p>
          <a:p>
            <a:pPr algn="ctr">
              <a:defRPr/>
            </a:pPr>
            <a:r>
              <a:rPr lang="en-US">
                <a:solidFill>
                  <a:srgbClr val="000000"/>
                </a:solidFill>
                <a:ea typeface="ヒラギノ角ゴ Pro W3" pitchFamily="26" charset="-128"/>
                <a:cs typeface="ヒラギノ角ゴ Pro W3" pitchFamily="26" charset="-128"/>
              </a:rPr>
              <a:t>A</a:t>
            </a:r>
          </a:p>
        </p:txBody>
      </p:sp>
      <p:cxnSp>
        <p:nvCxnSpPr>
          <p:cNvPr id="10" name="Straight Arrow Connector 9"/>
          <p:cNvCxnSpPr>
            <a:stCxn id="8" idx="7"/>
          </p:cNvCxnSpPr>
          <p:nvPr/>
        </p:nvCxnSpPr>
        <p:spPr>
          <a:xfrm rot="5400000" flipH="1" flipV="1">
            <a:off x="2348707" y="4045744"/>
            <a:ext cx="293687" cy="1438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a:spLocks noChangeArrowheads="1"/>
          </p:cNvSpPr>
          <p:nvPr/>
        </p:nvSpPr>
        <p:spPr bwMode="auto">
          <a:xfrm rot="-589203">
            <a:off x="1843088" y="4311650"/>
            <a:ext cx="1558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solidFill>
                  <a:srgbClr val="0000FF"/>
                </a:solidFill>
              </a:rPr>
              <a:t>Shortest path </a:t>
            </a:r>
          </a:p>
        </p:txBody>
      </p:sp>
      <p:cxnSp>
        <p:nvCxnSpPr>
          <p:cNvPr id="13" name="Straight Arrow Connector 12"/>
          <p:cNvCxnSpPr>
            <a:stCxn id="8" idx="5"/>
          </p:cNvCxnSpPr>
          <p:nvPr/>
        </p:nvCxnSpPr>
        <p:spPr>
          <a:xfrm rot="16200000" flipH="1">
            <a:off x="2347913" y="4664075"/>
            <a:ext cx="295275" cy="14382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Oval 13"/>
          <p:cNvSpPr/>
          <p:nvPr/>
        </p:nvSpPr>
        <p:spPr>
          <a:xfrm>
            <a:off x="3214688" y="5356225"/>
            <a:ext cx="457200" cy="4572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rgbClr val="000000"/>
              </a:solidFill>
              <a:ea typeface="ヒラギノ角ゴ Pro W3" pitchFamily="26" charset="-128"/>
              <a:cs typeface="ヒラギノ角ゴ Pro W3" pitchFamily="26" charset="-128"/>
            </a:endParaRPr>
          </a:p>
          <a:p>
            <a:pPr algn="ctr">
              <a:defRPr/>
            </a:pPr>
            <a:r>
              <a:rPr lang="en-US">
                <a:solidFill>
                  <a:srgbClr val="000000"/>
                </a:solidFill>
                <a:ea typeface="ヒラギノ角ゴ Pro W3" pitchFamily="26" charset="-128"/>
                <a:cs typeface="ヒラギノ角ゴ Pro W3" pitchFamily="26" charset="-128"/>
              </a:rPr>
              <a:t>B</a:t>
            </a:r>
          </a:p>
        </p:txBody>
      </p:sp>
      <p:cxnSp>
        <p:nvCxnSpPr>
          <p:cNvPr id="16" name="Curved Connector 15"/>
          <p:cNvCxnSpPr/>
          <p:nvPr/>
        </p:nvCxnSpPr>
        <p:spPr>
          <a:xfrm>
            <a:off x="3230563" y="4618038"/>
            <a:ext cx="3794125" cy="61753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0972" name="TextBox 17"/>
          <p:cNvSpPr txBox="1">
            <a:spLocks noChangeArrowheads="1"/>
          </p:cNvSpPr>
          <p:nvPr/>
        </p:nvSpPr>
        <p:spPr bwMode="auto">
          <a:xfrm>
            <a:off x="7177088" y="5118100"/>
            <a:ext cx="493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dst</a:t>
            </a:r>
          </a:p>
        </p:txBody>
      </p:sp>
      <p:cxnSp>
        <p:nvCxnSpPr>
          <p:cNvPr id="20" name="Shape 19"/>
          <p:cNvCxnSpPr>
            <a:stCxn id="14" idx="5"/>
          </p:cNvCxnSpPr>
          <p:nvPr/>
        </p:nvCxnSpPr>
        <p:spPr>
          <a:xfrm rot="5400000" flipH="1" flipV="1">
            <a:off x="5283201" y="3852862"/>
            <a:ext cx="215900" cy="3571875"/>
          </a:xfrm>
          <a:prstGeom prst="curvedConnector4">
            <a:avLst>
              <a:gd name="adj1" fmla="val -106198"/>
              <a:gd name="adj2" fmla="val 5093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a:stCxn id="14" idx="4"/>
            <a:endCxn id="8" idx="5"/>
          </p:cNvCxnSpPr>
          <p:nvPr/>
        </p:nvCxnSpPr>
        <p:spPr>
          <a:xfrm rot="5400000" flipH="1">
            <a:off x="2320926" y="4691062"/>
            <a:ext cx="577850" cy="1666875"/>
          </a:xfrm>
          <a:prstGeom prst="curvedConnector3">
            <a:avLst>
              <a:gd name="adj1" fmla="val -118235"/>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022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childTnLst>
                          </p:cTn>
                        </p:par>
                        <p:par>
                          <p:cTn id="20" fill="hold" nodeType="afterGroup">
                            <p:stCondLst>
                              <p:cond delay="0"/>
                            </p:stCondLst>
                            <p:childTnLst>
                              <p:par>
                                <p:cTn id="21" presetID="3" presetClass="entr" presetSubtype="1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1"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p:cNvSpPr>
            <a:spLocks noGrp="1"/>
          </p:cNvSpPr>
          <p:nvPr>
            <p:ph type="title"/>
          </p:nvPr>
        </p:nvSpPr>
        <p:spPr>
          <a:xfrm>
            <a:off x="477838" y="274638"/>
            <a:ext cx="8229600" cy="1143000"/>
          </a:xfrm>
        </p:spPr>
        <p:txBody>
          <a:bodyPr/>
          <a:lstStyle/>
          <a:p>
            <a:r>
              <a:rPr lang="en-US">
                <a:solidFill>
                  <a:srgbClr val="0000FF"/>
                </a:solidFill>
                <a:latin typeface="Calibri" charset="0"/>
                <a:ea typeface="ヒラギノ角ゴ Pro W3" charset="0"/>
                <a:cs typeface="ヒラギノ角ゴ Pro W3" charset="0"/>
              </a:rPr>
              <a:t>Stretch Bound</a:t>
            </a:r>
            <a:endParaRPr lang="en-US">
              <a:latin typeface="Calibri" charset="0"/>
              <a:ea typeface="ヒラギノ角ゴ Pro W3" charset="0"/>
              <a:cs typeface="ヒラギノ角ゴ Pro W3" charset="0"/>
            </a:endParaRPr>
          </a:p>
        </p:txBody>
      </p:sp>
      <p:sp>
        <p:nvSpPr>
          <p:cNvPr id="44037" name="Content Placeholder 2"/>
          <p:cNvSpPr>
            <a:spLocks noGrp="1"/>
          </p:cNvSpPr>
          <p:nvPr>
            <p:ph idx="1"/>
          </p:nvPr>
        </p:nvSpPr>
        <p:spPr>
          <a:xfrm>
            <a:off x="152400" y="1600200"/>
            <a:ext cx="8991600" cy="4525963"/>
          </a:xfrm>
        </p:spPr>
        <p:txBody>
          <a:bodyPr/>
          <a:lstStyle/>
          <a:p>
            <a:r>
              <a:rPr lang="en-US" dirty="0">
                <a:solidFill>
                  <a:srgbClr val="0000FF"/>
                </a:solidFill>
                <a:latin typeface="Calibri" charset="0"/>
                <a:ea typeface="ヒラギノ角ゴ Pro W3" charset="0"/>
                <a:cs typeface="ヒラギノ角ゴ Pro W3" charset="0"/>
              </a:rPr>
              <a:t>Provable expected stretch bound </a:t>
            </a:r>
            <a:endParaRPr lang="en-US" dirty="0">
              <a:solidFill>
                <a:srgbClr val="000000"/>
              </a:solidFill>
              <a:latin typeface="Calibri" charset="0"/>
              <a:ea typeface="ヒラギノ角ゴ Pro W3" charset="0"/>
              <a:cs typeface="ヒラギノ角ゴ Pro W3" charset="0"/>
            </a:endParaRPr>
          </a:p>
          <a:p>
            <a:pPr lvl="1"/>
            <a:r>
              <a:rPr lang="en-US" dirty="0">
                <a:solidFill>
                  <a:srgbClr val="000000"/>
                </a:solidFill>
                <a:latin typeface="Calibri" charset="0"/>
                <a:ea typeface="ヒラギノ角ゴ Pro W3" charset="0"/>
              </a:rPr>
              <a:t>With k false positives, proved to be at most</a:t>
            </a:r>
          </a:p>
          <a:p>
            <a:pPr lvl="1"/>
            <a:r>
              <a:rPr lang="en-US" dirty="0">
                <a:solidFill>
                  <a:srgbClr val="000000"/>
                </a:solidFill>
                <a:latin typeface="Calibri" charset="0"/>
                <a:ea typeface="ヒラギノ角ゴ Pro W3" charset="0"/>
              </a:rPr>
              <a:t>Proved by random walk theories </a:t>
            </a:r>
            <a:endParaRPr lang="en-US" dirty="0">
              <a:solidFill>
                <a:srgbClr val="0000FF"/>
              </a:solidFill>
              <a:latin typeface="Calibri" charset="0"/>
              <a:ea typeface="ヒラギノ角ゴ Pro W3" charset="0"/>
            </a:endParaRPr>
          </a:p>
          <a:p>
            <a:r>
              <a:rPr lang="en-US" dirty="0">
                <a:solidFill>
                  <a:srgbClr val="0000FF"/>
                </a:solidFill>
                <a:latin typeface="Calibri" charset="0"/>
                <a:ea typeface="ヒラギノ角ゴ Pro W3" charset="0"/>
                <a:cs typeface="ヒラギノ角ゴ Pro W3" charset="0"/>
              </a:rPr>
              <a:t>However, stretch bound is actually not bad</a:t>
            </a:r>
            <a:endParaRPr lang="en-US" dirty="0">
              <a:solidFill>
                <a:srgbClr val="000000"/>
              </a:solidFill>
              <a:latin typeface="Calibri" charset="0"/>
              <a:ea typeface="ヒラギノ角ゴ Pro W3" charset="0"/>
              <a:cs typeface="ヒラギノ角ゴ Pro W3" charset="0"/>
            </a:endParaRPr>
          </a:p>
          <a:p>
            <a:pPr lvl="1"/>
            <a:r>
              <a:rPr lang="en-US" dirty="0">
                <a:solidFill>
                  <a:srgbClr val="000000"/>
                </a:solidFill>
                <a:latin typeface="Calibri" charset="0"/>
                <a:ea typeface="ヒラギノ角ゴ Pro W3" charset="0"/>
              </a:rPr>
              <a:t>False positives are independent</a:t>
            </a:r>
          </a:p>
          <a:p>
            <a:pPr lvl="1"/>
            <a:r>
              <a:rPr lang="en-US" dirty="0">
                <a:solidFill>
                  <a:srgbClr val="000000"/>
                </a:solidFill>
                <a:latin typeface="Calibri" charset="0"/>
                <a:ea typeface="ヒラギノ角ゴ Pro W3" charset="0"/>
              </a:rPr>
              <a:t>Probability of </a:t>
            </a:r>
            <a:r>
              <a:rPr lang="en-US" i="1" dirty="0">
                <a:solidFill>
                  <a:srgbClr val="000000"/>
                </a:solidFill>
                <a:latin typeface="Calibri" charset="0"/>
                <a:ea typeface="ヒラギノ角ゴ Pro W3" charset="0"/>
              </a:rPr>
              <a:t>k</a:t>
            </a:r>
            <a:r>
              <a:rPr lang="en-US" dirty="0">
                <a:solidFill>
                  <a:srgbClr val="000000"/>
                </a:solidFill>
                <a:latin typeface="Calibri" charset="0"/>
                <a:ea typeface="ヒラギノ角ゴ Pro W3" charset="0"/>
              </a:rPr>
              <a:t> false positives drops exponentially</a:t>
            </a:r>
            <a:endParaRPr lang="en-US" i="1" dirty="0">
              <a:solidFill>
                <a:srgbClr val="000000"/>
              </a:solidFill>
              <a:latin typeface="Calibri" charset="0"/>
              <a:ea typeface="ヒラギノ角ゴ Pro W3" charset="0"/>
            </a:endParaRPr>
          </a:p>
          <a:p>
            <a:r>
              <a:rPr lang="en-US" dirty="0">
                <a:solidFill>
                  <a:srgbClr val="0000FF"/>
                </a:solidFill>
                <a:latin typeface="Calibri" charset="0"/>
                <a:ea typeface="ヒラギノ角ゴ Pro W3" charset="0"/>
                <a:cs typeface="ヒラギノ角ゴ Pro W3" charset="0"/>
              </a:rPr>
              <a:t>Tighter bounds in special topologies</a:t>
            </a:r>
          </a:p>
          <a:p>
            <a:pPr lvl="1"/>
            <a:r>
              <a:rPr lang="en-US" dirty="0">
                <a:latin typeface="Calibri" charset="0"/>
                <a:ea typeface="ヒラギノ角ゴ Pro W3" charset="0"/>
              </a:rPr>
              <a:t>For tree, expected stretch is </a:t>
            </a:r>
            <a:r>
              <a:rPr lang="en-US" dirty="0" smtClean="0">
                <a:latin typeface="Calibri" charset="0"/>
                <a:ea typeface="ヒラギノ角ゴ Pro W3" charset="0"/>
              </a:rPr>
              <a:t>                  (k &gt; 1)</a:t>
            </a:r>
            <a:endParaRPr lang="en-US" dirty="0">
              <a:latin typeface="Calibri" charset="0"/>
              <a:ea typeface="ヒラギノ角ゴ Pro W3" charset="0"/>
            </a:endParaRPr>
          </a:p>
          <a:p>
            <a:pPr>
              <a:buFont typeface="Arial" charset="0"/>
              <a:buNone/>
            </a:pPr>
            <a:endParaRPr lang="en-US" dirty="0">
              <a:solidFill>
                <a:srgbClr val="000000"/>
              </a:solidFill>
              <a:latin typeface="Calibri" charset="0"/>
              <a:ea typeface="ヒラギノ角ゴ Pro W3" charset="0"/>
              <a:cs typeface="ヒラギノ角ゴ Pro W3" charset="0"/>
            </a:endParaRPr>
          </a:p>
          <a:p>
            <a:endParaRPr lang="en-US" dirty="0">
              <a:latin typeface="Calibri" charset="0"/>
              <a:ea typeface="ヒラギノ角ゴ Pro W3" charset="0"/>
              <a:cs typeface="ヒラギノ角ゴ Pro W3" charset="0"/>
            </a:endParaRPr>
          </a:p>
        </p:txBody>
      </p:sp>
      <p:sp>
        <p:nvSpPr>
          <p:cNvPr id="440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F5C04E5A-C2A7-FF47-834A-603704ED512B}" type="slidenum">
              <a:rPr lang="en-US" sz="1200">
                <a:solidFill>
                  <a:srgbClr val="898989"/>
                </a:solidFill>
              </a:rPr>
              <a:pPr eaLnBrk="1" hangingPunct="1"/>
              <a:t>19</a:t>
            </a:fld>
            <a:endParaRPr lang="en-US" sz="1200">
              <a:solidFill>
                <a:srgbClr val="898989"/>
              </a:solidFill>
            </a:endParaRPr>
          </a:p>
        </p:txBody>
      </p:sp>
      <p:graphicFrame>
        <p:nvGraphicFramePr>
          <p:cNvPr id="44034" name="Object 2"/>
          <p:cNvGraphicFramePr>
            <a:graphicFrameLocks noChangeAspect="1"/>
          </p:cNvGraphicFramePr>
          <p:nvPr>
            <p:extLst>
              <p:ext uri="{D42A27DB-BD31-4B8C-83A1-F6EECF244321}">
                <p14:modId xmlns:p14="http://schemas.microsoft.com/office/powerpoint/2010/main" val="834383287"/>
              </p:ext>
            </p:extLst>
          </p:nvPr>
        </p:nvGraphicFramePr>
        <p:xfrm>
          <a:off x="7315200" y="2209800"/>
          <a:ext cx="1023938" cy="381000"/>
        </p:xfrm>
        <a:graphic>
          <a:graphicData uri="http://schemas.openxmlformats.org/presentationml/2006/ole">
            <mc:AlternateContent xmlns:mc="http://schemas.openxmlformats.org/markup-compatibility/2006">
              <mc:Choice xmlns:v="urn:schemas-microsoft-com:vml" Requires="v">
                <p:oleObj spid="_x0000_s1087" name="Equation" r:id="rId4" imgW="469900" imgH="190500" progId="Equation.3">
                  <p:embed/>
                </p:oleObj>
              </mc:Choice>
              <mc:Fallback>
                <p:oleObj name="Equation" r:id="rId4" imgW="4699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209800"/>
                        <a:ext cx="102393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035" name="Object 3"/>
          <p:cNvGraphicFramePr>
            <a:graphicFrameLocks noChangeAspect="1"/>
          </p:cNvGraphicFramePr>
          <p:nvPr>
            <p:extLst>
              <p:ext uri="{D42A27DB-BD31-4B8C-83A1-F6EECF244321}">
                <p14:modId xmlns:p14="http://schemas.microsoft.com/office/powerpoint/2010/main" val="4080047495"/>
              </p:ext>
            </p:extLst>
          </p:nvPr>
        </p:nvGraphicFramePr>
        <p:xfrm>
          <a:off x="5181600" y="5448300"/>
          <a:ext cx="1162050" cy="457200"/>
        </p:xfrm>
        <a:graphic>
          <a:graphicData uri="http://schemas.openxmlformats.org/presentationml/2006/ole">
            <mc:AlternateContent xmlns:mc="http://schemas.openxmlformats.org/markup-compatibility/2006">
              <mc:Choice xmlns:v="urn:schemas-microsoft-com:vml" Requires="v">
                <p:oleObj spid="_x0000_s1088" name="Equation" r:id="rId6" imgW="533400" imgH="228600" progId="Equation.3">
                  <p:embed/>
                </p:oleObj>
              </mc:Choice>
              <mc:Fallback>
                <p:oleObj name="Equation" r:id="rId6" imgW="533400" imgH="228600" progId="Equation.3">
                  <p:embed/>
                  <p:pic>
                    <p:nvPicPr>
                      <p:cNvPr id="0" name=""/>
                      <p:cNvPicPr>
                        <a:picLocks noChangeAspect="1" noChangeArrowheads="1"/>
                      </p:cNvPicPr>
                      <p:nvPr/>
                    </p:nvPicPr>
                    <p:blipFill>
                      <a:blip r:embed="rId7"/>
                      <a:srcRect/>
                      <a:stretch>
                        <a:fillRect/>
                      </a:stretch>
                    </p:blipFill>
                    <p:spPr bwMode="auto">
                      <a:xfrm>
                        <a:off x="5181600" y="5448300"/>
                        <a:ext cx="1162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808882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6477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143000"/>
          </a:xfrm>
        </p:spPr>
        <p:txBody>
          <a:bodyPr/>
          <a:lstStyle/>
          <a:p>
            <a:r>
              <a:rPr lang="en-US" dirty="0" smtClean="0"/>
              <a:t>Edge Networks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a:t>
            </a:fld>
            <a:endParaRPr lang="en-US"/>
          </a:p>
        </p:txBody>
      </p:sp>
      <p:sp>
        <p:nvSpPr>
          <p:cNvPr id="15" name="TextBox 14"/>
          <p:cNvSpPr txBox="1"/>
          <p:nvPr/>
        </p:nvSpPr>
        <p:spPr>
          <a:xfrm>
            <a:off x="5506453" y="1371600"/>
            <a:ext cx="3657600" cy="523220"/>
          </a:xfrm>
          <a:prstGeom prst="rect">
            <a:avLst/>
          </a:prstGeom>
          <a:noFill/>
        </p:spPr>
        <p:txBody>
          <a:bodyPr wrap="square" rtlCol="0">
            <a:spAutoFit/>
          </a:bodyPr>
          <a:lstStyle/>
          <a:p>
            <a:r>
              <a:rPr lang="en-US" sz="2800" dirty="0" smtClean="0">
                <a:solidFill>
                  <a:srgbClr val="0000FF"/>
                </a:solidFill>
                <a:latin typeface="Apple Casual"/>
                <a:cs typeface="Apple Casual"/>
              </a:rPr>
              <a:t>Data centers </a:t>
            </a:r>
            <a:r>
              <a:rPr lang="en-US" sz="2800" dirty="0" smtClean="0">
                <a:solidFill>
                  <a:srgbClr val="4F81BD"/>
                </a:solidFill>
                <a:latin typeface="Apple Casual"/>
                <a:cs typeface="Apple Casual"/>
              </a:rPr>
              <a:t>(cloud)</a:t>
            </a:r>
          </a:p>
        </p:txBody>
      </p:sp>
      <p:sp>
        <p:nvSpPr>
          <p:cNvPr id="16" name="TextBox 15"/>
          <p:cNvSpPr txBox="1"/>
          <p:nvPr/>
        </p:nvSpPr>
        <p:spPr>
          <a:xfrm>
            <a:off x="3810000" y="3810001"/>
            <a:ext cx="1447800" cy="523220"/>
          </a:xfrm>
          <a:prstGeom prst="rect">
            <a:avLst/>
          </a:prstGeom>
          <a:noFill/>
        </p:spPr>
        <p:txBody>
          <a:bodyPr wrap="square" rtlCol="0">
            <a:spAutoFit/>
          </a:bodyPr>
          <a:lstStyle/>
          <a:p>
            <a:r>
              <a:rPr lang="en-US" sz="2800" dirty="0" smtClean="0">
                <a:latin typeface="Apple Casual"/>
                <a:cs typeface="Apple Casual"/>
              </a:rPr>
              <a:t>Internet</a:t>
            </a:r>
            <a:endParaRPr lang="en-US" sz="2800" dirty="0">
              <a:latin typeface="Apple Casual"/>
              <a:cs typeface="Apple Casual"/>
            </a:endParaRPr>
          </a:p>
        </p:txBody>
      </p:sp>
      <p:sp>
        <p:nvSpPr>
          <p:cNvPr id="18" name="TextBox 17"/>
          <p:cNvSpPr txBox="1"/>
          <p:nvPr/>
        </p:nvSpPr>
        <p:spPr>
          <a:xfrm>
            <a:off x="76200" y="1331893"/>
            <a:ext cx="4191000" cy="954107"/>
          </a:xfrm>
          <a:prstGeom prst="rect">
            <a:avLst/>
          </a:prstGeom>
          <a:noFill/>
        </p:spPr>
        <p:txBody>
          <a:bodyPr wrap="square" rtlCol="0">
            <a:spAutoFit/>
          </a:bodyPr>
          <a:lstStyle/>
          <a:p>
            <a:r>
              <a:rPr lang="en-US" sz="2800" dirty="0" smtClean="0">
                <a:solidFill>
                  <a:srgbClr val="0000FF"/>
                </a:solidFill>
                <a:latin typeface="Apple Casual"/>
                <a:cs typeface="Apple Casual"/>
              </a:rPr>
              <a:t>Enterprise networks</a:t>
            </a:r>
          </a:p>
          <a:p>
            <a:r>
              <a:rPr lang="en-US" sz="2800" dirty="0" smtClean="0">
                <a:solidFill>
                  <a:srgbClr val="4F81BD"/>
                </a:solidFill>
                <a:latin typeface="Apple Casual"/>
                <a:cs typeface="Apple Casual"/>
              </a:rPr>
              <a:t>(corporate and campus)</a:t>
            </a:r>
            <a:endParaRPr lang="en-US" sz="2800" dirty="0">
              <a:solidFill>
                <a:srgbClr val="4F81BD"/>
              </a:solidFill>
              <a:latin typeface="Apple Casual"/>
              <a:cs typeface="Apple Casual"/>
            </a:endParaRPr>
          </a:p>
        </p:txBody>
      </p:sp>
      <p:pic>
        <p:nvPicPr>
          <p:cNvPr id="13" name="Picture 12"/>
          <p:cNvPicPr>
            <a:picLocks noChangeAspect="1"/>
          </p:cNvPicPr>
          <p:nvPr/>
        </p:nvPicPr>
        <p:blipFill>
          <a:blip r:embed="rId4"/>
          <a:stretch>
            <a:fillRect/>
          </a:stretch>
        </p:blipFill>
        <p:spPr>
          <a:xfrm>
            <a:off x="7239000" y="3886200"/>
            <a:ext cx="1600200" cy="1447800"/>
          </a:xfrm>
          <a:prstGeom prst="rect">
            <a:avLst/>
          </a:prstGeom>
        </p:spPr>
      </p:pic>
      <p:sp>
        <p:nvSpPr>
          <p:cNvPr id="19" name="TextBox 18"/>
          <p:cNvSpPr txBox="1"/>
          <p:nvPr/>
        </p:nvSpPr>
        <p:spPr>
          <a:xfrm>
            <a:off x="6705600" y="5791200"/>
            <a:ext cx="2362200" cy="954107"/>
          </a:xfrm>
          <a:prstGeom prst="rect">
            <a:avLst/>
          </a:prstGeom>
          <a:noFill/>
        </p:spPr>
        <p:txBody>
          <a:bodyPr wrap="square" rtlCol="0">
            <a:spAutoFit/>
          </a:bodyPr>
          <a:lstStyle/>
          <a:p>
            <a:r>
              <a:rPr lang="en-US" sz="2800" dirty="0" smtClean="0">
                <a:solidFill>
                  <a:srgbClr val="4F81BD"/>
                </a:solidFill>
                <a:latin typeface="Apple Casual"/>
                <a:cs typeface="Apple Casual"/>
              </a:rPr>
              <a:t>Home networks</a:t>
            </a:r>
            <a:endParaRPr lang="en-US" sz="2800" dirty="0">
              <a:solidFill>
                <a:srgbClr val="4F81BD"/>
              </a:solidFill>
              <a:latin typeface="Apple Casual"/>
              <a:cs typeface="Apple Casual"/>
            </a:endParaRPr>
          </a:p>
        </p:txBody>
      </p:sp>
      <p:pic>
        <p:nvPicPr>
          <p:cNvPr id="26" name="Picture 25"/>
          <p:cNvPicPr>
            <a:picLocks noChangeAspect="1"/>
          </p:cNvPicPr>
          <p:nvPr/>
        </p:nvPicPr>
        <p:blipFill>
          <a:blip r:embed="rId5"/>
          <a:stretch>
            <a:fillRect/>
          </a:stretch>
        </p:blipFill>
        <p:spPr>
          <a:xfrm>
            <a:off x="4495800" y="5562600"/>
            <a:ext cx="1336804" cy="1145674"/>
          </a:xfrm>
          <a:prstGeom prst="rect">
            <a:avLst/>
          </a:prstGeom>
        </p:spPr>
      </p:pic>
      <p:pic>
        <p:nvPicPr>
          <p:cNvPr id="12" name="Picture 11" descr="MC90043162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600" y="5410200"/>
            <a:ext cx="1143000" cy="1143000"/>
          </a:xfrm>
          <a:prstGeom prst="rect">
            <a:avLst/>
          </a:prstGeom>
        </p:spPr>
      </p:pic>
      <p:pic>
        <p:nvPicPr>
          <p:cNvPr id="29" name="Picture 28" descr="images (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600" y="5638800"/>
            <a:ext cx="738359" cy="989553"/>
          </a:xfrm>
          <a:prstGeom prst="rect">
            <a:avLst/>
          </a:prstGeom>
        </p:spPr>
      </p:pic>
      <p:pic>
        <p:nvPicPr>
          <p:cNvPr id="30" name="Picture 29" descr="images (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800" y="2590800"/>
            <a:ext cx="2413977" cy="977900"/>
          </a:xfrm>
          <a:prstGeom prst="rect">
            <a:avLst/>
          </a:prstGeom>
        </p:spPr>
      </p:pic>
      <p:pic>
        <p:nvPicPr>
          <p:cNvPr id="32" name="Picture 31" descr="images (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2200" y="1905000"/>
            <a:ext cx="2481179" cy="609600"/>
          </a:xfrm>
          <a:prstGeom prst="rect">
            <a:avLst/>
          </a:prstGeom>
        </p:spPr>
      </p:pic>
      <p:pic>
        <p:nvPicPr>
          <p:cNvPr id="33" name="Picture 32"/>
          <p:cNvPicPr>
            <a:picLocks noChangeAspect="1"/>
          </p:cNvPicPr>
          <p:nvPr/>
        </p:nvPicPr>
        <p:blipFill>
          <a:blip r:embed="rId5"/>
          <a:stretch>
            <a:fillRect/>
          </a:stretch>
        </p:blipFill>
        <p:spPr>
          <a:xfrm>
            <a:off x="609601" y="2743200"/>
            <a:ext cx="981155" cy="840874"/>
          </a:xfrm>
          <a:prstGeom prst="rect">
            <a:avLst/>
          </a:prstGeom>
        </p:spPr>
      </p:pic>
      <p:pic>
        <p:nvPicPr>
          <p:cNvPr id="34" name="Picture 33" descr="MC900434845.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4495800"/>
            <a:ext cx="838200" cy="838200"/>
          </a:xfrm>
          <a:prstGeom prst="rect">
            <a:avLst/>
          </a:prstGeom>
        </p:spPr>
      </p:pic>
      <p:pic>
        <p:nvPicPr>
          <p:cNvPr id="35" name="Picture 34" descr="MC900433907.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38400" y="2514600"/>
            <a:ext cx="838200" cy="838200"/>
          </a:xfrm>
          <a:prstGeom prst="rect">
            <a:avLst/>
          </a:prstGeom>
        </p:spPr>
      </p:pic>
      <p:pic>
        <p:nvPicPr>
          <p:cNvPr id="36" name="Picture 35" descr="MC900360604.WM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14601" y="3733800"/>
            <a:ext cx="895351" cy="914400"/>
          </a:xfrm>
          <a:prstGeom prst="rect">
            <a:avLst/>
          </a:prstGeom>
        </p:spPr>
      </p:pic>
      <p:pic>
        <p:nvPicPr>
          <p:cNvPr id="37" name="Picture 36" descr="images (5).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600" y="3810000"/>
            <a:ext cx="1188720" cy="990600"/>
          </a:xfrm>
          <a:prstGeom prst="rect">
            <a:avLst/>
          </a:prstGeom>
        </p:spPr>
      </p:pic>
      <p:pic>
        <p:nvPicPr>
          <p:cNvPr id="39" name="Picture 1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2895600"/>
            <a:ext cx="1037747"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ntitled copy.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86000" y="5105400"/>
            <a:ext cx="1447800" cy="1452135"/>
          </a:xfrm>
          <a:prstGeom prst="rect">
            <a:avLst/>
          </a:prstGeom>
        </p:spPr>
      </p:pic>
    </p:spTree>
    <p:extLst>
      <p:ext uri="{BB962C8B-B14F-4D97-AF65-F5344CB8AC3E}">
        <p14:creationId xmlns:p14="http://schemas.microsoft.com/office/powerpoint/2010/main" val="35650093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8458200" cy="1143000"/>
          </a:xfrm>
        </p:spPr>
        <p:txBody>
          <a:bodyPr/>
          <a:lstStyle/>
          <a:p>
            <a:pPr eaLnBrk="1" hangingPunct="1"/>
            <a:r>
              <a:rPr lang="en-US">
                <a:latin typeface="Calibri" charset="0"/>
                <a:ea typeface="ヒラギノ角ゴ Pro W3" charset="0"/>
                <a:cs typeface="ヒラギノ角ゴ Pro W3" charset="0"/>
              </a:rPr>
              <a:t>BUFFALO Switch Architecture</a:t>
            </a:r>
          </a:p>
        </p:txBody>
      </p:sp>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98DBA75-16E5-BE4F-A248-E2C3EDC90513}" type="slidenum">
              <a:rPr lang="en-US" sz="1200">
                <a:solidFill>
                  <a:srgbClr val="898989"/>
                </a:solidFill>
              </a:rPr>
              <a:pPr eaLnBrk="1" hangingPunct="1"/>
              <a:t>20</a:t>
            </a:fld>
            <a:endParaRPr lang="en-US" sz="1200">
              <a:solidFill>
                <a:srgbClr val="898989"/>
              </a:solidFill>
            </a:endParaRPr>
          </a:p>
        </p:txBody>
      </p:sp>
      <p:pic>
        <p:nvPicPr>
          <p:cNvPr id="49156" name="Picture 5" descr="switcharch copy.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12725400" cy="801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8029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atin typeface="Calibri" charset="0"/>
                <a:ea typeface="ヒラギノ角ゴ Pro W3" charset="0"/>
                <a:cs typeface="ヒラギノ角ゴ Pro W3" charset="0"/>
              </a:rPr>
              <a:t>Prototype Evaluation</a:t>
            </a:r>
          </a:p>
        </p:txBody>
      </p:sp>
      <p:sp>
        <p:nvSpPr>
          <p:cNvPr id="50179" name="Content Placeholder 2"/>
          <p:cNvSpPr>
            <a:spLocks noGrp="1"/>
          </p:cNvSpPr>
          <p:nvPr>
            <p:ph idx="1"/>
          </p:nvPr>
        </p:nvSpPr>
        <p:spPr>
          <a:xfrm>
            <a:off x="152400" y="1600200"/>
            <a:ext cx="8839200" cy="4525963"/>
          </a:xfrm>
        </p:spPr>
        <p:txBody>
          <a:bodyPr/>
          <a:lstStyle/>
          <a:p>
            <a:r>
              <a:rPr lang="en-US">
                <a:latin typeface="Calibri" charset="0"/>
                <a:ea typeface="ヒラギノ角ゴ Pro W3" charset="0"/>
                <a:cs typeface="ヒラギノ角ゴ Pro W3" charset="0"/>
              </a:rPr>
              <a:t>Environment</a:t>
            </a:r>
          </a:p>
          <a:p>
            <a:pPr lvl="1"/>
            <a:r>
              <a:rPr lang="en-US">
                <a:solidFill>
                  <a:srgbClr val="000000"/>
                </a:solidFill>
                <a:latin typeface="Calibri" charset="0"/>
                <a:ea typeface="ヒラギノ角ゴ Pro W3" charset="0"/>
              </a:rPr>
              <a:t>Prototype implemented in kernel-level Click</a:t>
            </a:r>
            <a:endParaRPr lang="en-US">
              <a:latin typeface="Calibri" charset="0"/>
              <a:ea typeface="ヒラギノ角ゴ Pro W3" charset="0"/>
            </a:endParaRPr>
          </a:p>
          <a:p>
            <a:pPr lvl="1"/>
            <a:r>
              <a:rPr lang="en-US">
                <a:latin typeface="Calibri" charset="0"/>
                <a:ea typeface="ヒラギノ角ゴ Pro W3" charset="0"/>
              </a:rPr>
              <a:t>3.0 GHz 64-bit Intel Xeon</a:t>
            </a:r>
          </a:p>
          <a:p>
            <a:pPr lvl="1"/>
            <a:r>
              <a:rPr lang="en-US">
                <a:latin typeface="Calibri" charset="0"/>
                <a:ea typeface="ヒラギノ角ゴ Pro W3" charset="0"/>
              </a:rPr>
              <a:t>2 MB L2 data cache, used as SRAM size </a:t>
            </a:r>
            <a:r>
              <a:rPr lang="en-US" i="1">
                <a:latin typeface="Calibri" charset="0"/>
                <a:ea typeface="ヒラギノ角ゴ Pro W3" charset="0"/>
              </a:rPr>
              <a:t>M</a:t>
            </a:r>
          </a:p>
          <a:p>
            <a:r>
              <a:rPr lang="en-US">
                <a:latin typeface="Calibri" charset="0"/>
                <a:ea typeface="ヒラギノ角ゴ Pro W3" charset="0"/>
                <a:cs typeface="ヒラギノ角ゴ Pro W3" charset="0"/>
              </a:rPr>
              <a:t>Forwarding table</a:t>
            </a:r>
          </a:p>
          <a:p>
            <a:pPr lvl="1"/>
            <a:r>
              <a:rPr lang="en-US">
                <a:latin typeface="Calibri" charset="0"/>
                <a:ea typeface="ヒラギノ角ゴ Pro W3" charset="0"/>
              </a:rPr>
              <a:t>10 next hops, 200K entries</a:t>
            </a:r>
          </a:p>
          <a:p>
            <a:r>
              <a:rPr lang="en-US">
                <a:latin typeface="Calibri" charset="0"/>
                <a:ea typeface="ヒラギノ角ゴ Pro W3" charset="0"/>
                <a:cs typeface="ヒラギノ角ゴ Pro W3" charset="0"/>
              </a:rPr>
              <a:t>Peak forwarding rate</a:t>
            </a:r>
          </a:p>
          <a:p>
            <a:pPr lvl="1"/>
            <a:r>
              <a:rPr lang="en-US">
                <a:latin typeface="Calibri" charset="0"/>
                <a:ea typeface="ヒラギノ角ゴ Pro W3" charset="0"/>
              </a:rPr>
              <a:t>365 Kpps, 1.9 μs per packet</a:t>
            </a:r>
          </a:p>
          <a:p>
            <a:pPr lvl="1"/>
            <a:r>
              <a:rPr lang="en-US">
                <a:latin typeface="Calibri" charset="0"/>
                <a:ea typeface="ヒラギノ角ゴ Pro W3" charset="0"/>
              </a:rPr>
              <a:t>10% faster than hash-based </a:t>
            </a:r>
            <a:r>
              <a:rPr lang="en-US" i="1">
                <a:latin typeface="Calibri" charset="0"/>
                <a:ea typeface="ヒラギノ角ゴ Pro W3" charset="0"/>
              </a:rPr>
              <a:t>EtherSwitch</a:t>
            </a:r>
            <a:endParaRPr lang="en-US">
              <a:latin typeface="Calibri" charset="0"/>
              <a:ea typeface="ヒラギノ角ゴ Pro W3" charset="0"/>
            </a:endParaRPr>
          </a:p>
          <a:p>
            <a:endParaRPr lang="en-US">
              <a:latin typeface="Calibri" charset="0"/>
              <a:ea typeface="ヒラギノ角ゴ Pro W3" charset="0"/>
              <a:cs typeface="ヒラギノ角ゴ Pro W3" charset="0"/>
            </a:endParaRPr>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7B703BB-CC83-8447-A024-EF99A83A9FB4}" type="slidenum">
              <a:rPr lang="en-US" sz="1200">
                <a:solidFill>
                  <a:srgbClr val="898989"/>
                </a:solidFill>
              </a:rPr>
              <a:pPr eaLnBrk="1" hangingPunct="1"/>
              <a:t>21</a:t>
            </a:fld>
            <a:endParaRPr lang="en-US" sz="1200">
              <a:solidFill>
                <a:srgbClr val="898989"/>
              </a:solidFill>
            </a:endParaRPr>
          </a:p>
        </p:txBody>
      </p:sp>
    </p:spTree>
    <p:extLst>
      <p:ext uri="{BB962C8B-B14F-4D97-AF65-F5344CB8AC3E}">
        <p14:creationId xmlns:p14="http://schemas.microsoft.com/office/powerpoint/2010/main" val="6906787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8229600" cy="1143000"/>
          </a:xfrm>
        </p:spPr>
        <p:txBody>
          <a:bodyPr/>
          <a:lstStyle/>
          <a:p>
            <a:pPr eaLnBrk="1" hangingPunct="1"/>
            <a:r>
              <a:rPr lang="en-US">
                <a:latin typeface="Calibri" charset="0"/>
                <a:ea typeface="ヒラギノ角ゴ Pro W3" charset="0"/>
                <a:cs typeface="ヒラギノ角ゴ Pro W3" charset="0"/>
              </a:rPr>
              <a:t>BUFFALO Conclusion</a:t>
            </a:r>
          </a:p>
        </p:txBody>
      </p:sp>
      <p:sp>
        <p:nvSpPr>
          <p:cNvPr id="52227" name="Content Placeholder 2"/>
          <p:cNvSpPr>
            <a:spLocks noGrp="1"/>
          </p:cNvSpPr>
          <p:nvPr>
            <p:ph idx="1"/>
          </p:nvPr>
        </p:nvSpPr>
        <p:spPr>
          <a:xfrm>
            <a:off x="457200" y="1143000"/>
            <a:ext cx="8686800" cy="4525963"/>
          </a:xfrm>
        </p:spPr>
        <p:txBody>
          <a:bodyPr/>
          <a:lstStyle/>
          <a:p>
            <a:pPr eaLnBrk="1" hangingPunct="1"/>
            <a:r>
              <a:rPr lang="en-US">
                <a:latin typeface="Calibri" charset="0"/>
                <a:ea typeface="ヒラギノ角ゴ Pro W3" charset="0"/>
                <a:cs typeface="ヒラギノ角ゴ Pro W3" charset="0"/>
              </a:rPr>
              <a:t>Indirection for scalability</a:t>
            </a:r>
          </a:p>
          <a:p>
            <a:pPr lvl="1" eaLnBrk="1" hangingPunct="1"/>
            <a:r>
              <a:rPr lang="en-US">
                <a:latin typeface="Calibri" charset="0"/>
                <a:ea typeface="ヒラギノ角ゴ Pro W3" charset="0"/>
              </a:rPr>
              <a:t>Send false-positive packets to random port</a:t>
            </a:r>
          </a:p>
          <a:p>
            <a:pPr lvl="1" eaLnBrk="1" hangingPunct="1"/>
            <a:r>
              <a:rPr lang="en-US">
                <a:latin typeface="Calibri" charset="0"/>
                <a:ea typeface="ヒラギノ角ゴ Pro W3" charset="0"/>
              </a:rPr>
              <a:t>Gracefully increase stretch with the growth of forwarding table</a:t>
            </a:r>
          </a:p>
          <a:p>
            <a:pPr eaLnBrk="1" hangingPunct="1"/>
            <a:r>
              <a:rPr lang="en-US">
                <a:latin typeface="Calibri" charset="0"/>
                <a:ea typeface="ヒラギノ角ゴ Pro W3" charset="0"/>
                <a:cs typeface="ヒラギノ角ゴ Pro W3" charset="0"/>
              </a:rPr>
              <a:t>Bloom filter forwarding architecture</a:t>
            </a:r>
          </a:p>
          <a:p>
            <a:pPr lvl="1" eaLnBrk="1" hangingPunct="1"/>
            <a:r>
              <a:rPr lang="en-US">
                <a:latin typeface="Calibri" charset="0"/>
                <a:ea typeface="ヒラギノ角ゴ Pro W3" charset="0"/>
              </a:rPr>
              <a:t>Small, bounded memory requirement</a:t>
            </a:r>
          </a:p>
          <a:p>
            <a:pPr lvl="1"/>
            <a:r>
              <a:rPr lang="en-US">
                <a:latin typeface="Calibri" charset="0"/>
                <a:ea typeface="ヒラギノ角ゴ Pro W3" charset="0"/>
              </a:rPr>
              <a:t>One Bloom filter per next hop</a:t>
            </a:r>
          </a:p>
          <a:p>
            <a:pPr lvl="1"/>
            <a:r>
              <a:rPr lang="en-US">
                <a:latin typeface="Calibri" charset="0"/>
                <a:ea typeface="ヒラギノ角ゴ Pro W3" charset="0"/>
              </a:rPr>
              <a:t>Optimization of Bloom filter sizes</a:t>
            </a:r>
          </a:p>
          <a:p>
            <a:pPr lvl="1"/>
            <a:r>
              <a:rPr lang="en-US">
                <a:latin typeface="Calibri" charset="0"/>
                <a:ea typeface="ヒラギノ角ゴ Pro W3" charset="0"/>
              </a:rPr>
              <a:t>Dynamic updates using counting Bloom filters</a:t>
            </a:r>
          </a:p>
          <a:p>
            <a:pPr lvl="1" eaLnBrk="1" hangingPunct="1"/>
            <a:endParaRPr lang="en-US">
              <a:latin typeface="Calibri" charset="0"/>
              <a:ea typeface="ヒラギノ角ゴ Pro W3" charset="0"/>
            </a:endParaRPr>
          </a:p>
          <a:p>
            <a:pPr eaLnBrk="1" hangingPunct="1"/>
            <a:endParaRPr lang="en-US">
              <a:latin typeface="Calibri" charset="0"/>
              <a:ea typeface="ヒラギノ角ゴ Pro W3" charset="0"/>
              <a:cs typeface="ヒラギノ角ゴ Pro W3" charset="0"/>
            </a:endParaRPr>
          </a:p>
          <a:p>
            <a:pPr eaLnBrk="1" hangingPunct="1"/>
            <a:endParaRPr lang="en-US">
              <a:latin typeface="Calibri" charset="0"/>
              <a:ea typeface="ヒラギノ角ゴ Pro W3" charset="0"/>
              <a:cs typeface="ヒラギノ角ゴ Pro W3" charset="0"/>
            </a:endParaRP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0BCD964-BFC3-FF4C-BB6C-3CB6FC54902D}" type="slidenum">
              <a:rPr lang="en-US" sz="1200">
                <a:solidFill>
                  <a:srgbClr val="898989"/>
                </a:solidFill>
              </a:rPr>
              <a:pPr eaLnBrk="1" hangingPunct="1"/>
              <a:t>22</a:t>
            </a:fld>
            <a:endParaRPr lang="en-US" sz="1200">
              <a:solidFill>
                <a:srgbClr val="898989"/>
              </a:solidFill>
            </a:endParaRPr>
          </a:p>
        </p:txBody>
      </p:sp>
    </p:spTree>
    <p:extLst>
      <p:ext uri="{BB962C8B-B14F-4D97-AF65-F5344CB8AC3E}">
        <p14:creationId xmlns:p14="http://schemas.microsoft.com/office/powerpoint/2010/main" val="7108463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533400" y="330200"/>
            <a:ext cx="8153400" cy="1803400"/>
          </a:xfrm>
        </p:spPr>
        <p:txBody>
          <a:bodyPr/>
          <a:lstStyle/>
          <a:p>
            <a:pPr eaLnBrk="1" hangingPunct="1"/>
            <a:r>
              <a:rPr lang="en-US" sz="3200" b="1" dirty="0" smtClean="0">
                <a:latin typeface="Calibri" charset="0"/>
                <a:ea typeface="ヒラギノ角ゴ Pro W3" charset="0"/>
                <a:cs typeface="ヒラギノ角ゴ Pro W3" charset="0"/>
              </a:rPr>
              <a:t>DIFANE [SIGCOMM’10] </a:t>
            </a:r>
            <a:br>
              <a:rPr lang="en-US" sz="3200" b="1" dirty="0" smtClean="0">
                <a:latin typeface="Calibri" charset="0"/>
                <a:ea typeface="ヒラギノ角ゴ Pro W3" charset="0"/>
                <a:cs typeface="ヒラギノ角ゴ Pro W3" charset="0"/>
              </a:rPr>
            </a:br>
            <a:r>
              <a:rPr lang="en-US" sz="3200" b="1" dirty="0" smtClean="0">
                <a:latin typeface="Calibri" charset="0"/>
                <a:ea typeface="ヒラギノ角ゴ Pro W3" charset="0"/>
                <a:cs typeface="ヒラギノ角ゴ Pro W3" charset="0"/>
              </a:rPr>
              <a:t>Scaling Flexible Policies on Switches </a:t>
            </a:r>
            <a:endParaRPr lang="en-US" sz="3600" dirty="0">
              <a:latin typeface="Calibri" charset="0"/>
              <a:ea typeface="ヒラギノ角ゴ Pro W3" charset="0"/>
              <a:cs typeface="ヒラギノ角ゴ Pro W3" charset="0"/>
            </a:endParaRP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800CA19-E594-414F-A2D9-27EC4BD48020}" type="slidenum">
              <a:rPr lang="en-US" sz="1200">
                <a:solidFill>
                  <a:srgbClr val="898989"/>
                </a:solidFill>
              </a:rPr>
              <a:pPr eaLnBrk="1" hangingPunct="1"/>
              <a:t>23</a:t>
            </a:fld>
            <a:endParaRPr lang="en-US" sz="1200">
              <a:solidFill>
                <a:srgbClr val="898989"/>
              </a:solidFill>
            </a:endParaRPr>
          </a:p>
        </p:txBody>
      </p:sp>
      <p:grpSp>
        <p:nvGrpSpPr>
          <p:cNvPr id="54276" name="Group 5"/>
          <p:cNvGrpSpPr>
            <a:grpSpLocks/>
          </p:cNvGrpSpPr>
          <p:nvPr/>
        </p:nvGrpSpPr>
        <p:grpSpPr bwMode="auto">
          <a:xfrm>
            <a:off x="2209800" y="2895601"/>
            <a:ext cx="4724400" cy="3243263"/>
            <a:chOff x="2209800" y="2895600"/>
            <a:chExt cx="4724400" cy="3243263"/>
          </a:xfrm>
        </p:grpSpPr>
        <p:pic>
          <p:nvPicPr>
            <p:cNvPr id="5427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95600"/>
              <a:ext cx="47244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90800" y="3429000"/>
              <a:ext cx="1371600" cy="2308324"/>
            </a:xfrm>
            <a:prstGeom prst="rect">
              <a:avLst/>
            </a:prstGeom>
            <a:noFill/>
          </p:spPr>
          <p:txBody>
            <a:bodyPr>
              <a:spAutoFit/>
            </a:bodyPr>
            <a:lstStyle/>
            <a:p>
              <a:pPr>
                <a:defRPr/>
              </a:pP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2" charset="0"/>
                  <a:ea typeface="ヒラギノ角ゴ Pro W3" pitchFamily="32" charset="-128"/>
                  <a:cs typeface="ヒラギノ角ゴ Pro W3" pitchFamily="32" charset="-128"/>
                </a:rPr>
                <a:t>D</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2" charset="0"/>
                  <a:ea typeface="ヒラギノ角ゴ Pro W3" pitchFamily="32" charset="-128"/>
                  <a:cs typeface="ヒラギノ角ゴ Pro W3" pitchFamily="32" charset="-128"/>
                </a:rPr>
                <a:t>o </a:t>
              </a: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2" charset="0"/>
                  <a:ea typeface="ヒラギノ角ゴ Pro W3" pitchFamily="32" charset="-128"/>
                  <a:cs typeface="ヒラギノ角ゴ Pro W3" pitchFamily="32" charset="-128"/>
                </a:rPr>
                <a:t>I</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2" charset="0"/>
                  <a:ea typeface="ヒラギノ角ゴ Pro W3" pitchFamily="32" charset="-128"/>
                  <a:cs typeface="ヒラギノ角ゴ Pro W3" pitchFamily="32" charset="-128"/>
                </a:rPr>
                <a:t>t </a:t>
              </a:r>
            </a:p>
            <a:p>
              <a:pPr>
                <a:defRPr/>
              </a:pP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2" charset="0"/>
                  <a:ea typeface="ヒラギノ角ゴ Pro W3" pitchFamily="32" charset="-128"/>
                  <a:cs typeface="ヒラギノ角ゴ Pro W3" pitchFamily="32" charset="-128"/>
                </a:rPr>
                <a:t>F</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2" charset="0"/>
                  <a:ea typeface="ヒラギノ角ゴ Pro W3" pitchFamily="32" charset="-128"/>
                  <a:cs typeface="ヒラギノ角ゴ Pro W3" pitchFamily="32" charset="-128"/>
                </a:rPr>
                <a:t>ast </a:t>
              </a:r>
              <a:r>
                <a:rPr lang="en-US" sz="3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2" charset="0"/>
                  <a:ea typeface="ヒラギノ角ゴ Pro W3" pitchFamily="32" charset="-128"/>
                  <a:cs typeface="ヒラギノ角ゴ Pro W3" pitchFamily="32" charset="-128"/>
                </a:rPr>
                <a:t>AN</a:t>
              </a:r>
              <a:r>
                <a:rPr lang="en-US" sz="36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2" charset="0"/>
                  <a:ea typeface="ヒラギノ角ゴ Pro W3" pitchFamily="32" charset="-128"/>
                  <a:cs typeface="ヒラギノ角ゴ Pro W3" pitchFamily="32" charset="-128"/>
                </a:rPr>
                <a:t>d</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2" charset="0"/>
                  <a:ea typeface="ヒラギノ角ゴ Pro W3" pitchFamily="32" charset="-128"/>
                  <a:cs typeface="ヒラギノ角ゴ Pro W3" pitchFamily="32" charset="-128"/>
                </a:rPr>
                <a:t> </a:t>
              </a:r>
            </a:p>
            <a:p>
              <a:pPr>
                <a:defRPr/>
              </a:pP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2" charset="0"/>
                  <a:ea typeface="ヒラギノ角ゴ Pro W3" pitchFamily="32" charset="-128"/>
                  <a:cs typeface="ヒラギノ角ゴ Pro W3" pitchFamily="32" charset="-128"/>
                </a:rPr>
                <a:t>E</a:t>
              </a: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itchFamily="32" charset="0"/>
                  <a:ea typeface="ヒラギノ角ゴ Pro W3" pitchFamily="32" charset="-128"/>
                  <a:cs typeface="ヒラギノ角ゴ Pro W3" pitchFamily="32" charset="-128"/>
                </a:rPr>
                <a:t>asy</a:t>
              </a:r>
            </a:p>
          </p:txBody>
        </p:sp>
      </p:grpSp>
    </p:spTree>
    <p:extLst>
      <p:ext uri="{BB962C8B-B14F-4D97-AF65-F5344CB8AC3E}">
        <p14:creationId xmlns:p14="http://schemas.microsoft.com/office/powerpoint/2010/main" val="38668144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846A97-14D9-D546-A38E-1A36314AD44E}" type="slidenum">
              <a:rPr lang="en-US" smtClean="0"/>
              <a:pPr>
                <a:defRPr/>
              </a:pPr>
              <a:t>24</a:t>
            </a:fld>
            <a:endParaRPr lang="en-US"/>
          </a:p>
        </p:txBody>
      </p:sp>
      <p:sp>
        <p:nvSpPr>
          <p:cNvPr id="5" name="Cloud 4"/>
          <p:cNvSpPr/>
          <p:nvPr/>
        </p:nvSpPr>
        <p:spPr>
          <a:xfrm>
            <a:off x="2286000" y="3136899"/>
            <a:ext cx="6372226" cy="2501901"/>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itle 12"/>
          <p:cNvSpPr>
            <a:spLocks noGrp="1"/>
          </p:cNvSpPr>
          <p:nvPr>
            <p:ph type="title"/>
          </p:nvPr>
        </p:nvSpPr>
        <p:spPr>
          <a:xfrm>
            <a:off x="457200" y="0"/>
            <a:ext cx="8229600" cy="1143000"/>
          </a:xfrm>
        </p:spPr>
        <p:txBody>
          <a:bodyPr/>
          <a:lstStyle/>
          <a:p>
            <a:r>
              <a:rPr lang="en-US" dirty="0" smtClean="0"/>
              <a:t>Traditional Network</a:t>
            </a:r>
            <a:endParaRPr lang="en-US" dirty="0"/>
          </a:p>
        </p:txBody>
      </p:sp>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39624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Untitled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505200"/>
            <a:ext cx="572987" cy="621751"/>
          </a:xfrm>
          <a:prstGeom prst="rect">
            <a:avLst/>
          </a:prstGeom>
        </p:spPr>
      </p:pic>
      <p:pic>
        <p:nvPicPr>
          <p:cNvPr id="2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32004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Untitled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743200"/>
            <a:ext cx="572987" cy="621751"/>
          </a:xfrm>
          <a:prstGeom prst="rect">
            <a:avLst/>
          </a:prstGeom>
        </p:spPr>
      </p:pic>
      <p:pic>
        <p:nvPicPr>
          <p:cNvPr id="2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47244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Untitled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4267200"/>
            <a:ext cx="572987" cy="621751"/>
          </a:xfrm>
          <a:prstGeom prst="rect">
            <a:avLst/>
          </a:prstGeom>
        </p:spPr>
      </p:pic>
      <p:pic>
        <p:nvPicPr>
          <p:cNvPr id="2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37338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Untitled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3276600"/>
            <a:ext cx="572987" cy="621751"/>
          </a:xfrm>
          <a:prstGeom prst="rect">
            <a:avLst/>
          </a:prstGeom>
        </p:spPr>
      </p:pic>
      <p:cxnSp>
        <p:nvCxnSpPr>
          <p:cNvPr id="9" name="Straight Connector 8"/>
          <p:cNvCxnSpPr>
            <a:stCxn id="19" idx="3"/>
          </p:cNvCxnSpPr>
          <p:nvPr/>
        </p:nvCxnSpPr>
        <p:spPr>
          <a:xfrm flipV="1">
            <a:off x="3187701" y="3505199"/>
            <a:ext cx="1003299" cy="666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19" idx="3"/>
            <a:endCxn id="23" idx="1"/>
          </p:cNvCxnSpPr>
          <p:nvPr/>
        </p:nvCxnSpPr>
        <p:spPr>
          <a:xfrm>
            <a:off x="3187701" y="4171498"/>
            <a:ext cx="17653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876800" y="3657599"/>
            <a:ext cx="304800"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21" idx="3"/>
          </p:cNvCxnSpPr>
          <p:nvPr/>
        </p:nvCxnSpPr>
        <p:spPr>
          <a:xfrm>
            <a:off x="5092701" y="3409498"/>
            <a:ext cx="2374899" cy="40050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3" idx="3"/>
          </p:cNvCxnSpPr>
          <p:nvPr/>
        </p:nvCxnSpPr>
        <p:spPr>
          <a:xfrm flipV="1">
            <a:off x="5930901" y="4114799"/>
            <a:ext cx="1612899" cy="818699"/>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28600" y="4045803"/>
            <a:ext cx="2286000" cy="830997"/>
          </a:xfrm>
          <a:prstGeom prst="rect">
            <a:avLst/>
          </a:prstGeom>
          <a:noFill/>
        </p:spPr>
        <p:txBody>
          <a:bodyPr wrap="square" rtlCol="0">
            <a:spAutoFit/>
          </a:bodyPr>
          <a:lstStyle/>
          <a:p>
            <a:r>
              <a:rPr lang="en-US" sz="2400" dirty="0" smtClean="0">
                <a:solidFill>
                  <a:srgbClr val="0000FF"/>
                </a:solidFill>
              </a:rPr>
              <a:t>Data plane:</a:t>
            </a:r>
          </a:p>
          <a:p>
            <a:r>
              <a:rPr lang="en-US" sz="2400" dirty="0" smtClean="0"/>
              <a:t>Limited policies</a:t>
            </a:r>
            <a:endParaRPr lang="en-US" sz="2400" dirty="0"/>
          </a:p>
        </p:txBody>
      </p:sp>
      <p:sp>
        <p:nvSpPr>
          <p:cNvPr id="34" name="TextBox 33"/>
          <p:cNvSpPr txBox="1"/>
          <p:nvPr/>
        </p:nvSpPr>
        <p:spPr>
          <a:xfrm>
            <a:off x="228600" y="2902803"/>
            <a:ext cx="2286000" cy="830997"/>
          </a:xfrm>
          <a:prstGeom prst="rect">
            <a:avLst/>
          </a:prstGeom>
          <a:noFill/>
        </p:spPr>
        <p:txBody>
          <a:bodyPr wrap="square" rtlCol="0">
            <a:spAutoFit/>
          </a:bodyPr>
          <a:lstStyle/>
          <a:p>
            <a:r>
              <a:rPr lang="en-US" sz="2400" dirty="0" smtClean="0">
                <a:solidFill>
                  <a:schemeClr val="accent2"/>
                </a:solidFill>
              </a:rPr>
              <a:t>Control plane:</a:t>
            </a:r>
          </a:p>
          <a:p>
            <a:r>
              <a:rPr lang="en-US" sz="2400" dirty="0" smtClean="0"/>
              <a:t>Hard to manage</a:t>
            </a:r>
            <a:endParaRPr lang="en-US" sz="2400" dirty="0"/>
          </a:p>
        </p:txBody>
      </p:sp>
      <p:cxnSp>
        <p:nvCxnSpPr>
          <p:cNvPr id="35" name="Straight Connector 34"/>
          <p:cNvCxnSpPr>
            <a:endCxn id="22" idx="1"/>
          </p:cNvCxnSpPr>
          <p:nvPr/>
        </p:nvCxnSpPr>
        <p:spPr>
          <a:xfrm flipV="1">
            <a:off x="2971800" y="3054076"/>
            <a:ext cx="1447800" cy="603524"/>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953000" y="3041924"/>
            <a:ext cx="2895600" cy="387076"/>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24" idx="1"/>
          </p:cNvCxnSpPr>
          <p:nvPr/>
        </p:nvCxnSpPr>
        <p:spPr>
          <a:xfrm>
            <a:off x="2971800" y="3880124"/>
            <a:ext cx="2286000" cy="697952"/>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26" idx="1"/>
          </p:cNvCxnSpPr>
          <p:nvPr/>
        </p:nvCxnSpPr>
        <p:spPr>
          <a:xfrm flipV="1">
            <a:off x="5791200" y="3587476"/>
            <a:ext cx="1981200" cy="902248"/>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953000" y="3194324"/>
            <a:ext cx="609600" cy="1225276"/>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28600" y="1600200"/>
            <a:ext cx="3581400" cy="830997"/>
          </a:xfrm>
          <a:prstGeom prst="rect">
            <a:avLst/>
          </a:prstGeom>
          <a:noFill/>
        </p:spPr>
        <p:txBody>
          <a:bodyPr wrap="square" rtlCol="0">
            <a:spAutoFit/>
          </a:bodyPr>
          <a:lstStyle/>
          <a:p>
            <a:r>
              <a:rPr lang="en-US" sz="2400" dirty="0" smtClean="0">
                <a:solidFill>
                  <a:srgbClr val="BB7141"/>
                </a:solidFill>
              </a:rPr>
              <a:t>Management plane:</a:t>
            </a:r>
          </a:p>
          <a:p>
            <a:r>
              <a:rPr lang="en-US" sz="2400" dirty="0"/>
              <a:t>offline, sometimes manual</a:t>
            </a:r>
          </a:p>
        </p:txBody>
      </p:sp>
      <p:pic>
        <p:nvPicPr>
          <p:cNvPr id="30" name="Picture 10" descr="j0292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3716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609600" y="5715000"/>
            <a:ext cx="82296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t>New trends: Flow-based switches &amp; logically centralized control</a:t>
            </a:r>
            <a:endParaRPr lang="en-US" sz="2400" dirty="0"/>
          </a:p>
        </p:txBody>
      </p:sp>
    </p:spTree>
    <p:extLst>
      <p:ext uri="{BB962C8B-B14F-4D97-AF65-F5344CB8AC3E}">
        <p14:creationId xmlns:p14="http://schemas.microsoft.com/office/powerpoint/2010/main" val="2617833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0"/>
            <a:ext cx="8229600" cy="1143000"/>
          </a:xfrm>
        </p:spPr>
        <p:txBody>
          <a:bodyPr/>
          <a:lstStyle/>
          <a:p>
            <a:r>
              <a:rPr lang="en-US" dirty="0" smtClean="0">
                <a:latin typeface="Calibri" charset="0"/>
                <a:ea typeface="ヒラギノ角ゴ Pro W3" charset="0"/>
                <a:cs typeface="ヒラギノ角ゴ Pro W3" charset="0"/>
              </a:rPr>
              <a:t>Data plane: Flow</a:t>
            </a:r>
            <a:r>
              <a:rPr lang="en-US" dirty="0">
                <a:latin typeface="Calibri" charset="0"/>
                <a:ea typeface="ヒラギノ角ゴ Pro W3" charset="0"/>
                <a:cs typeface="ヒラギノ角ゴ Pro W3" charset="0"/>
              </a:rPr>
              <a:t>-based Switches</a:t>
            </a:r>
          </a:p>
        </p:txBody>
      </p:sp>
      <p:sp>
        <p:nvSpPr>
          <p:cNvPr id="58371" name="Content Placeholder 2"/>
          <p:cNvSpPr>
            <a:spLocks noGrp="1"/>
          </p:cNvSpPr>
          <p:nvPr>
            <p:ph idx="1"/>
          </p:nvPr>
        </p:nvSpPr>
        <p:spPr>
          <a:xfrm>
            <a:off x="0" y="1524000"/>
            <a:ext cx="8915400" cy="2925763"/>
          </a:xfrm>
        </p:spPr>
        <p:txBody>
          <a:bodyPr/>
          <a:lstStyle/>
          <a:p>
            <a:r>
              <a:rPr lang="en-US" dirty="0" smtClean="0">
                <a:latin typeface="Calibri" charset="0"/>
                <a:ea typeface="ヒラギノ角ゴ Pro W3" charset="0"/>
                <a:cs typeface="ヒラギノ角ゴ Pro W3" charset="0"/>
              </a:rPr>
              <a:t>Perform </a:t>
            </a:r>
            <a:r>
              <a:rPr lang="en-US" dirty="0">
                <a:latin typeface="Calibri" charset="0"/>
                <a:ea typeface="ヒラギノ角ゴ Pro W3" charset="0"/>
                <a:cs typeface="ヒラギノ角ゴ Pro W3" charset="0"/>
              </a:rPr>
              <a:t>simple actions based on </a:t>
            </a:r>
            <a:r>
              <a:rPr lang="en-US" dirty="0" smtClean="0">
                <a:latin typeface="Calibri" charset="0"/>
                <a:ea typeface="ヒラギノ角ゴ Pro W3" charset="0"/>
                <a:cs typeface="ヒラギノ角ゴ Pro W3" charset="0"/>
              </a:rPr>
              <a:t>rules</a:t>
            </a:r>
          </a:p>
          <a:p>
            <a:pPr lvl="1"/>
            <a:r>
              <a:rPr lang="en-US" dirty="0" smtClean="0">
                <a:latin typeface="Calibri" charset="0"/>
                <a:ea typeface="ヒラギノ角ゴ Pro W3" charset="0"/>
              </a:rPr>
              <a:t>Rules</a:t>
            </a:r>
            <a:r>
              <a:rPr lang="en-US" dirty="0">
                <a:latin typeface="Calibri" charset="0"/>
                <a:ea typeface="ヒラギノ角ゴ Pro W3" charset="0"/>
              </a:rPr>
              <a:t>: Match on bits in the packet header</a:t>
            </a:r>
          </a:p>
          <a:p>
            <a:pPr lvl="1"/>
            <a:r>
              <a:rPr lang="en-US" dirty="0">
                <a:latin typeface="Calibri" charset="0"/>
                <a:ea typeface="ヒラギノ角ゴ Pro W3" charset="0"/>
              </a:rPr>
              <a:t>Actions: Drop, forward, count </a:t>
            </a:r>
            <a:endParaRPr lang="en-US" dirty="0" smtClean="0">
              <a:latin typeface="Calibri" charset="0"/>
              <a:ea typeface="ヒラギノ角ゴ Pro W3" charset="0"/>
            </a:endParaRPr>
          </a:p>
          <a:p>
            <a:pPr lvl="1"/>
            <a:r>
              <a:rPr lang="en-US" dirty="0">
                <a:latin typeface="Calibri" charset="0"/>
                <a:ea typeface="ヒラギノ角ゴ Pro W3" charset="0"/>
              </a:rPr>
              <a:t>Store rules in high speed memory (TCAM)</a:t>
            </a:r>
            <a:endParaRPr lang="en-US" dirty="0">
              <a:latin typeface="Calibri" charset="0"/>
              <a:ea typeface="ヒラギノ角ゴ Pro W3" charset="0"/>
              <a:cs typeface="ヒラギノ角ゴ Pro W3" charset="0"/>
            </a:endParaRPr>
          </a:p>
          <a:p>
            <a:pPr lvl="1"/>
            <a:endParaRPr lang="en-US" dirty="0">
              <a:latin typeface="Calibri" charset="0"/>
              <a:ea typeface="ヒラギノ角ゴ Pro W3" charset="0"/>
            </a:endParaRPr>
          </a:p>
          <a:p>
            <a:endParaRPr lang="en-US" dirty="0">
              <a:latin typeface="Calibri" charset="0"/>
              <a:ea typeface="ヒラギノ角ゴ Pro W3" charset="0"/>
              <a:cs typeface="ヒラギノ角ゴ Pro W3" charset="0"/>
            </a:endParaRPr>
          </a:p>
        </p:txBody>
      </p:sp>
      <p:sp>
        <p:nvSpPr>
          <p:cNvPr id="58372" name="Slide Number Placeholder 3"/>
          <p:cNvSpPr>
            <a:spLocks noGrp="1"/>
          </p:cNvSpPr>
          <p:nvPr>
            <p:ph type="sldNum" sz="quarter" idx="12"/>
          </p:nvPr>
        </p:nvSpPr>
        <p:spPr bwMode="auto">
          <a:xfrm>
            <a:off x="6705600" y="62484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9A4C8E3-9D3C-614D-A17F-16F7C36D9083}" type="slidenum">
              <a:rPr lang="en-US" sz="1200">
                <a:solidFill>
                  <a:srgbClr val="898989"/>
                </a:solidFill>
              </a:rPr>
              <a:pPr eaLnBrk="1" hangingPunct="1"/>
              <a:t>25</a:t>
            </a:fld>
            <a:endParaRPr lang="en-US" sz="1200">
              <a:solidFill>
                <a:srgbClr val="898989"/>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896187521"/>
              </p:ext>
            </p:extLst>
          </p:nvPr>
        </p:nvGraphicFramePr>
        <p:xfrm>
          <a:off x="2144712" y="4735513"/>
          <a:ext cx="2336800" cy="741362"/>
        </p:xfrm>
        <a:graphic>
          <a:graphicData uri="http://schemas.openxmlformats.org/drawingml/2006/table">
            <a:tbl>
              <a:tblPr>
                <a:tableStyleId>{69CF1AB2-1976-4502-BF36-3FF5EA218861}</a:tableStyleId>
              </a:tblPr>
              <a:tblGrid>
                <a:gridCol w="584200"/>
                <a:gridCol w="584200"/>
                <a:gridCol w="584200"/>
                <a:gridCol w="584200"/>
              </a:tblGrid>
              <a:tr h="370681">
                <a:tc>
                  <a:txBody>
                    <a:bodyPr/>
                    <a:lstStyle/>
                    <a:p>
                      <a:endParaRPr lang="en-US" sz="1800" dirty="0"/>
                    </a:p>
                  </a:txBody>
                  <a:tcPr marT="45700" marB="45700"/>
                </a:tc>
                <a:tc>
                  <a:txBody>
                    <a:bodyPr/>
                    <a:lstStyle/>
                    <a:p>
                      <a:endParaRPr lang="en-US" sz="1800" dirty="0"/>
                    </a:p>
                  </a:txBody>
                  <a:tcPr marT="45700" marB="45700"/>
                </a:tc>
                <a:tc>
                  <a:txBody>
                    <a:bodyPr/>
                    <a:lstStyle/>
                    <a:p>
                      <a:endParaRPr lang="en-US" sz="1800"/>
                    </a:p>
                  </a:txBody>
                  <a:tcPr marT="45700" marB="45700"/>
                </a:tc>
                <a:tc>
                  <a:txBody>
                    <a:bodyPr/>
                    <a:lstStyle/>
                    <a:p>
                      <a:endParaRPr lang="en-US" sz="1800" dirty="0"/>
                    </a:p>
                  </a:txBody>
                  <a:tcPr marT="45700" marB="45700"/>
                </a:tc>
              </a:tr>
              <a:tr h="370681">
                <a:tc>
                  <a:txBody>
                    <a:bodyPr/>
                    <a:lstStyle/>
                    <a:p>
                      <a:endParaRPr lang="en-US" sz="1800" dirty="0"/>
                    </a:p>
                  </a:txBody>
                  <a:tcPr marT="45700" marB="45700">
                    <a:solidFill>
                      <a:srgbClr val="FF0000"/>
                    </a:solidFill>
                  </a:tcPr>
                </a:tc>
                <a:tc>
                  <a:txBody>
                    <a:bodyPr/>
                    <a:lstStyle/>
                    <a:p>
                      <a:endParaRPr lang="en-US" sz="1800" dirty="0"/>
                    </a:p>
                  </a:txBody>
                  <a:tcPr marT="45700" marB="45700">
                    <a:solidFill>
                      <a:srgbClr val="FF0000"/>
                    </a:solidFill>
                  </a:tcPr>
                </a:tc>
                <a:tc>
                  <a:txBody>
                    <a:bodyPr/>
                    <a:lstStyle/>
                    <a:p>
                      <a:endParaRPr lang="en-US" sz="1800" dirty="0"/>
                    </a:p>
                  </a:txBody>
                  <a:tcPr marT="45700" marB="45700">
                    <a:solidFill>
                      <a:srgbClr val="FF0000"/>
                    </a:solidFill>
                  </a:tcPr>
                </a:tc>
                <a:tc>
                  <a:txBody>
                    <a:bodyPr/>
                    <a:lstStyle/>
                    <a:p>
                      <a:endParaRPr lang="en-US" sz="1800" dirty="0"/>
                    </a:p>
                  </a:txBody>
                  <a:tcPr marT="45700" marB="45700">
                    <a:solidFill>
                      <a:srgbClr val="FF000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60829666"/>
              </p:ext>
            </p:extLst>
          </p:nvPr>
        </p:nvGraphicFramePr>
        <p:xfrm>
          <a:off x="2133600" y="5478463"/>
          <a:ext cx="2336800" cy="741362"/>
        </p:xfrm>
        <a:graphic>
          <a:graphicData uri="http://schemas.openxmlformats.org/drawingml/2006/table">
            <a:tbl>
              <a:tblPr>
                <a:tableStyleId>{69CF1AB2-1976-4502-BF36-3FF5EA218861}</a:tableStyleId>
              </a:tblPr>
              <a:tblGrid>
                <a:gridCol w="584200"/>
                <a:gridCol w="584200"/>
                <a:gridCol w="584200"/>
                <a:gridCol w="584200"/>
              </a:tblGrid>
              <a:tr h="370681">
                <a:tc>
                  <a:txBody>
                    <a:bodyPr/>
                    <a:lstStyle/>
                    <a:p>
                      <a:endParaRPr lang="en-US" sz="1800" dirty="0"/>
                    </a:p>
                  </a:txBody>
                  <a:tcPr marT="45700" marB="45700"/>
                </a:tc>
                <a:tc>
                  <a:txBody>
                    <a:bodyPr/>
                    <a:lstStyle/>
                    <a:p>
                      <a:endParaRPr lang="en-US" sz="1800"/>
                    </a:p>
                  </a:txBody>
                  <a:tcPr marT="45700" marB="45700"/>
                </a:tc>
                <a:tc>
                  <a:txBody>
                    <a:bodyPr/>
                    <a:lstStyle/>
                    <a:p>
                      <a:endParaRPr lang="en-US" sz="1800"/>
                    </a:p>
                  </a:txBody>
                  <a:tcPr marT="45700" marB="45700"/>
                </a:tc>
                <a:tc>
                  <a:txBody>
                    <a:bodyPr/>
                    <a:lstStyle/>
                    <a:p>
                      <a:endParaRPr lang="en-US" sz="1800"/>
                    </a:p>
                  </a:txBody>
                  <a:tcPr marT="45700" marB="45700"/>
                </a:tc>
              </a:tr>
              <a:tr h="370681">
                <a:tc>
                  <a:txBody>
                    <a:bodyPr/>
                    <a:lstStyle/>
                    <a:p>
                      <a:endParaRPr lang="en-US" sz="1800"/>
                    </a:p>
                  </a:txBody>
                  <a:tcPr marT="45700" marB="45700"/>
                </a:tc>
                <a:tc>
                  <a:txBody>
                    <a:bodyPr/>
                    <a:lstStyle/>
                    <a:p>
                      <a:endParaRPr lang="en-US" sz="1800"/>
                    </a:p>
                  </a:txBody>
                  <a:tcPr marT="45700" marB="45700"/>
                </a:tc>
                <a:tc>
                  <a:txBody>
                    <a:bodyPr/>
                    <a:lstStyle/>
                    <a:p>
                      <a:endParaRPr lang="en-US" sz="1800" dirty="0"/>
                    </a:p>
                  </a:txBody>
                  <a:tcPr marT="45700" marB="45700"/>
                </a:tc>
                <a:tc>
                  <a:txBody>
                    <a:bodyPr/>
                    <a:lstStyle/>
                    <a:p>
                      <a:endParaRPr lang="en-US" sz="1800" dirty="0"/>
                    </a:p>
                  </a:txBody>
                  <a:tcPr marT="45700" marB="45700">
                    <a:solidFill>
                      <a:srgbClr val="FF0000"/>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14371958"/>
              </p:ext>
            </p:extLst>
          </p:nvPr>
        </p:nvGraphicFramePr>
        <p:xfrm>
          <a:off x="990600" y="4737101"/>
          <a:ext cx="1168400" cy="1482724"/>
        </p:xfrm>
        <a:graphic>
          <a:graphicData uri="http://schemas.openxmlformats.org/drawingml/2006/table">
            <a:tbl>
              <a:tblPr>
                <a:tableStyleId>{69CF1AB2-1976-4502-BF36-3FF5EA218861}</a:tableStyleId>
              </a:tblPr>
              <a:tblGrid>
                <a:gridCol w="584200"/>
                <a:gridCol w="584200"/>
              </a:tblGrid>
              <a:tr h="370681">
                <a:tc>
                  <a:txBody>
                    <a:bodyPr/>
                    <a:lstStyle/>
                    <a:p>
                      <a:endParaRPr lang="en-US" sz="1800" dirty="0"/>
                    </a:p>
                  </a:txBody>
                  <a:tcPr marT="45700" marB="45700"/>
                </a:tc>
                <a:tc>
                  <a:txBody>
                    <a:bodyPr/>
                    <a:lstStyle/>
                    <a:p>
                      <a:endParaRPr lang="en-US" sz="1800" dirty="0">
                        <a:solidFill>
                          <a:srgbClr val="000090"/>
                        </a:solidFill>
                      </a:endParaRPr>
                    </a:p>
                  </a:txBody>
                  <a:tcPr marT="45700" marB="45700">
                    <a:solidFill>
                      <a:schemeClr val="tx2">
                        <a:lumMod val="40000"/>
                        <a:lumOff val="60000"/>
                      </a:schemeClr>
                    </a:solidFill>
                  </a:tcPr>
                </a:tc>
              </a:tr>
              <a:tr h="370681">
                <a:tc>
                  <a:txBody>
                    <a:bodyPr/>
                    <a:lstStyle/>
                    <a:p>
                      <a:endParaRPr lang="en-US" sz="1800" dirty="0"/>
                    </a:p>
                  </a:txBody>
                  <a:tcPr marT="45700" marB="45700">
                    <a:solidFill>
                      <a:srgbClr val="FF0000"/>
                    </a:solidFill>
                  </a:tcPr>
                </a:tc>
                <a:tc>
                  <a:txBody>
                    <a:bodyPr/>
                    <a:lstStyle/>
                    <a:p>
                      <a:endParaRPr lang="en-US" sz="1800" dirty="0">
                        <a:solidFill>
                          <a:srgbClr val="000090"/>
                        </a:solidFill>
                      </a:endParaRPr>
                    </a:p>
                  </a:txBody>
                  <a:tcPr marT="45700" marB="45700">
                    <a:solidFill>
                      <a:srgbClr val="FF0000"/>
                    </a:solidFill>
                  </a:tcPr>
                </a:tc>
              </a:tr>
              <a:tr h="370681">
                <a:tc>
                  <a:txBody>
                    <a:bodyPr/>
                    <a:lstStyle/>
                    <a:p>
                      <a:endParaRPr lang="en-US" sz="1800"/>
                    </a:p>
                  </a:txBody>
                  <a:tcPr marT="45700" marB="45700"/>
                </a:tc>
                <a:tc>
                  <a:txBody>
                    <a:bodyPr/>
                    <a:lstStyle/>
                    <a:p>
                      <a:endParaRPr lang="en-US" sz="1800" dirty="0">
                        <a:solidFill>
                          <a:srgbClr val="000090"/>
                        </a:solidFill>
                      </a:endParaRPr>
                    </a:p>
                  </a:txBody>
                  <a:tcPr marT="45700" marB="45700">
                    <a:solidFill>
                      <a:schemeClr val="tx2">
                        <a:lumMod val="40000"/>
                        <a:lumOff val="60000"/>
                      </a:schemeClr>
                    </a:solidFill>
                  </a:tcPr>
                </a:tc>
              </a:tr>
              <a:tr h="370681">
                <a:tc>
                  <a:txBody>
                    <a:bodyPr/>
                    <a:lstStyle/>
                    <a:p>
                      <a:endParaRPr lang="en-US" sz="1800"/>
                    </a:p>
                  </a:txBody>
                  <a:tcPr marT="45700" marB="45700"/>
                </a:tc>
                <a:tc>
                  <a:txBody>
                    <a:bodyPr/>
                    <a:lstStyle/>
                    <a:p>
                      <a:endParaRPr lang="en-US" sz="1800" dirty="0">
                        <a:solidFill>
                          <a:srgbClr val="000090"/>
                        </a:solidFill>
                      </a:endParaRPr>
                    </a:p>
                  </a:txBody>
                  <a:tcPr marT="45700" marB="45700">
                    <a:solidFill>
                      <a:schemeClr val="tx2">
                        <a:lumMod val="40000"/>
                        <a:lumOff val="60000"/>
                      </a:schemeClr>
                    </a:solidFill>
                  </a:tcPr>
                </a:tc>
              </a:tr>
            </a:tbl>
          </a:graphicData>
        </a:graphic>
      </p:graphicFrame>
      <p:sp>
        <p:nvSpPr>
          <p:cNvPr id="12" name="Line Callout 2 (No Border) 11"/>
          <p:cNvSpPr/>
          <p:nvPr/>
        </p:nvSpPr>
        <p:spPr>
          <a:xfrm rot="10800000" flipV="1">
            <a:off x="4467225" y="6019800"/>
            <a:ext cx="942975" cy="717550"/>
          </a:xfrm>
          <a:prstGeom prst="callout2">
            <a:avLst>
              <a:gd name="adj1" fmla="val 47268"/>
              <a:gd name="adj2" fmla="val 74001"/>
              <a:gd name="adj3" fmla="val 35289"/>
              <a:gd name="adj4" fmla="val 82610"/>
              <a:gd name="adj5" fmla="val -784"/>
              <a:gd name="adj6" fmla="val 116240"/>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drop</a:t>
            </a:r>
          </a:p>
        </p:txBody>
      </p:sp>
      <p:sp>
        <p:nvSpPr>
          <p:cNvPr id="13" name="Line Callout 2 (No Border) 12"/>
          <p:cNvSpPr/>
          <p:nvPr/>
        </p:nvSpPr>
        <p:spPr>
          <a:xfrm rot="10800000" flipV="1">
            <a:off x="4038600" y="4114800"/>
            <a:ext cx="1522412" cy="717550"/>
          </a:xfrm>
          <a:prstGeom prst="callout2">
            <a:avLst>
              <a:gd name="adj1" fmla="val 69625"/>
              <a:gd name="adj2" fmla="val 89596"/>
              <a:gd name="adj3" fmla="val 70687"/>
              <a:gd name="adj4" fmla="val 88281"/>
              <a:gd name="adj5" fmla="val 114726"/>
              <a:gd name="adj6" fmla="val 94203"/>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ea typeface="ヒラギノ角ゴ Pro W3" charset="-128"/>
                <a:cs typeface="ヒラギノ角ゴ Pro W3" charset="-128"/>
              </a:rPr>
              <a:t>forward via link 1</a:t>
            </a:r>
          </a:p>
        </p:txBody>
      </p:sp>
      <p:sp>
        <p:nvSpPr>
          <p:cNvPr id="58426" name="TextBox 14"/>
          <p:cNvSpPr txBox="1">
            <a:spLocks noChangeArrowheads="1"/>
          </p:cNvSpPr>
          <p:nvPr/>
        </p:nvSpPr>
        <p:spPr bwMode="auto">
          <a:xfrm>
            <a:off x="292101" y="3884613"/>
            <a:ext cx="2170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a:solidFill>
                  <a:srgbClr val="0000FF"/>
                </a:solidFill>
              </a:rPr>
              <a:t>Flow space</a:t>
            </a:r>
          </a:p>
        </p:txBody>
      </p:sp>
      <p:cxnSp>
        <p:nvCxnSpPr>
          <p:cNvPr id="16" name="Straight Arrow Connector 15"/>
          <p:cNvCxnSpPr/>
          <p:nvPr/>
        </p:nvCxnSpPr>
        <p:spPr>
          <a:xfrm>
            <a:off x="990601" y="4589464"/>
            <a:ext cx="18415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428" name="TextBox 14"/>
          <p:cNvSpPr txBox="1">
            <a:spLocks noChangeArrowheads="1"/>
          </p:cNvSpPr>
          <p:nvPr/>
        </p:nvSpPr>
        <p:spPr bwMode="auto">
          <a:xfrm>
            <a:off x="990600" y="4191000"/>
            <a:ext cx="2170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err="1"/>
              <a:t>src</a:t>
            </a:r>
            <a:r>
              <a:rPr lang="en-US" sz="2000" dirty="0" smtClean="0"/>
              <a:t>. (X)</a:t>
            </a:r>
            <a:endParaRPr lang="en-US" sz="2000" dirty="0"/>
          </a:p>
        </p:txBody>
      </p:sp>
      <p:sp>
        <p:nvSpPr>
          <p:cNvPr id="58429" name="TextBox 14"/>
          <p:cNvSpPr txBox="1">
            <a:spLocks noChangeArrowheads="1"/>
          </p:cNvSpPr>
          <p:nvPr/>
        </p:nvSpPr>
        <p:spPr bwMode="auto">
          <a:xfrm>
            <a:off x="228600" y="4743450"/>
            <a:ext cx="76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err="1"/>
              <a:t>dst</a:t>
            </a:r>
            <a:r>
              <a:rPr lang="en-US" sz="2000" dirty="0" smtClean="0"/>
              <a:t>.</a:t>
            </a:r>
          </a:p>
          <a:p>
            <a:pPr eaLnBrk="1" hangingPunct="1"/>
            <a:r>
              <a:rPr lang="en-US" sz="2000" dirty="0" smtClean="0"/>
              <a:t>(Y)</a:t>
            </a:r>
            <a:endParaRPr lang="en-US" sz="2000" dirty="0"/>
          </a:p>
        </p:txBody>
      </p:sp>
      <p:cxnSp>
        <p:nvCxnSpPr>
          <p:cNvPr id="20" name="Straight Arrow Connector 19"/>
          <p:cNvCxnSpPr/>
          <p:nvPr/>
        </p:nvCxnSpPr>
        <p:spPr>
          <a:xfrm rot="5400000">
            <a:off x="152401" y="5365751"/>
            <a:ext cx="1246188"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Line Callout 2 (No Border) 16"/>
          <p:cNvSpPr/>
          <p:nvPr/>
        </p:nvSpPr>
        <p:spPr>
          <a:xfrm rot="10800000" flipV="1">
            <a:off x="1905000" y="6140450"/>
            <a:ext cx="1522412" cy="717550"/>
          </a:xfrm>
          <a:prstGeom prst="callout2">
            <a:avLst>
              <a:gd name="adj1" fmla="val 24911"/>
              <a:gd name="adj2" fmla="val 86962"/>
              <a:gd name="adj3" fmla="val 29700"/>
              <a:gd name="adj4" fmla="val 85647"/>
              <a:gd name="adj5" fmla="val -13825"/>
              <a:gd name="adj6" fmla="val 109130"/>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17375E"/>
                </a:solidFill>
                <a:ea typeface="ヒラギノ角ゴ Pro W3" charset="-128"/>
                <a:cs typeface="ヒラギノ角ゴ Pro W3" charset="-128"/>
              </a:rPr>
              <a:t>Count packets</a:t>
            </a:r>
            <a:endParaRPr lang="en-US" dirty="0">
              <a:solidFill>
                <a:srgbClr val="17375E"/>
              </a:solidFill>
              <a:ea typeface="ヒラギノ角ゴ Pro W3" charset="-128"/>
              <a:cs typeface="ヒラギノ角ゴ Pro W3" charset="-128"/>
            </a:endParaRPr>
          </a:p>
        </p:txBody>
      </p:sp>
      <p:sp>
        <p:nvSpPr>
          <p:cNvPr id="25" name="Rectangle 24"/>
          <p:cNvSpPr/>
          <p:nvPr/>
        </p:nvSpPr>
        <p:spPr>
          <a:xfrm>
            <a:off x="5715000" y="4648200"/>
            <a:ext cx="2895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smtClean="0">
                <a:solidFill>
                  <a:srgbClr val="000000"/>
                </a:solidFill>
                <a:latin typeface="Calibri" charset="0"/>
                <a:ea typeface="ヒラギノ角ゴ Pro W3" charset="0"/>
                <a:cs typeface="ヒラギノ角ゴ Pro W3" charset="0"/>
              </a:rPr>
              <a:t>1. X:* </a:t>
            </a:r>
            <a:r>
              <a:rPr lang="en-US" sz="2400" dirty="0">
                <a:solidFill>
                  <a:srgbClr val="000000"/>
                </a:solidFill>
                <a:latin typeface="Calibri" charset="0"/>
                <a:ea typeface="ヒラギノ角ゴ Pro W3" charset="0"/>
                <a:cs typeface="ヒラギノ角ゴ Pro W3" charset="0"/>
              </a:rPr>
              <a:t>Y</a:t>
            </a:r>
            <a:r>
              <a:rPr lang="en-US" sz="2400" dirty="0" smtClean="0">
                <a:solidFill>
                  <a:srgbClr val="000000"/>
                </a:solidFill>
                <a:latin typeface="Calibri" charset="0"/>
                <a:ea typeface="ヒラギノ角ゴ Pro W3" charset="0"/>
                <a:cs typeface="ヒラギノ角ゴ Pro W3" charset="0"/>
              </a:rPr>
              <a:t>:1 </a:t>
            </a:r>
            <a:r>
              <a:rPr lang="en-US" sz="2400" dirty="0" smtClean="0">
                <a:solidFill>
                  <a:srgbClr val="000000"/>
                </a:solidFill>
                <a:latin typeface="Calibri" charset="0"/>
                <a:ea typeface="ヒラギノ角ゴ Pro W3" charset="0"/>
                <a:cs typeface="ヒラギノ角ゴ Pro W3" charset="0"/>
                <a:sym typeface="Wingdings"/>
              </a:rPr>
              <a:t></a:t>
            </a:r>
            <a:r>
              <a:rPr lang="en-US" sz="2400" dirty="0" smtClean="0">
                <a:solidFill>
                  <a:srgbClr val="000000"/>
                </a:solidFill>
                <a:latin typeface="Calibri" charset="0"/>
                <a:ea typeface="ヒラギノ角ゴ Pro W3" charset="0"/>
                <a:cs typeface="ヒラギノ角ゴ Pro W3" charset="0"/>
                <a:sym typeface="Wingdings" charset="0"/>
              </a:rPr>
              <a:t> drop</a:t>
            </a:r>
          </a:p>
          <a:p>
            <a:r>
              <a:rPr lang="en-US" sz="2400" dirty="0" smtClean="0">
                <a:solidFill>
                  <a:srgbClr val="000000"/>
                </a:solidFill>
                <a:latin typeface="Calibri" charset="0"/>
                <a:ea typeface="ヒラギノ角ゴ Pro W3" charset="0"/>
                <a:cs typeface="ヒラギノ角ゴ Pro W3" charset="0"/>
                <a:sym typeface="Wingdings" charset="0"/>
              </a:rPr>
              <a:t>2. X:</a:t>
            </a:r>
            <a:r>
              <a:rPr lang="en-US" sz="2400" dirty="0">
                <a:solidFill>
                  <a:srgbClr val="000000"/>
                </a:solidFill>
                <a:latin typeface="Calibri" charset="0"/>
                <a:ea typeface="ヒラギノ角ゴ Pro W3" charset="0"/>
                <a:cs typeface="ヒラギノ角ゴ Pro W3" charset="0"/>
                <a:sym typeface="Wingdings" charset="0"/>
              </a:rPr>
              <a:t>5</a:t>
            </a:r>
            <a:r>
              <a:rPr lang="en-US" sz="2400" dirty="0" smtClean="0">
                <a:solidFill>
                  <a:srgbClr val="000000"/>
                </a:solidFill>
                <a:latin typeface="Calibri" charset="0"/>
                <a:ea typeface="ヒラギノ角ゴ Pro W3" charset="0"/>
                <a:cs typeface="ヒラギノ角ゴ Pro W3" charset="0"/>
                <a:sym typeface="Wingdings" charset="0"/>
              </a:rPr>
              <a:t> </a:t>
            </a:r>
            <a:r>
              <a:rPr lang="en-US" sz="2400" dirty="0">
                <a:solidFill>
                  <a:srgbClr val="000000"/>
                </a:solidFill>
                <a:latin typeface="Calibri" charset="0"/>
                <a:ea typeface="ヒラギノ角ゴ Pro W3" charset="0"/>
                <a:cs typeface="ヒラギノ角ゴ Pro W3" charset="0"/>
                <a:sym typeface="Wingdings" charset="0"/>
              </a:rPr>
              <a:t>Y</a:t>
            </a:r>
            <a:r>
              <a:rPr lang="en-US" sz="2400" dirty="0" smtClean="0">
                <a:solidFill>
                  <a:srgbClr val="000000"/>
                </a:solidFill>
                <a:latin typeface="Calibri" charset="0"/>
                <a:ea typeface="ヒラギノ角ゴ Pro W3" charset="0"/>
                <a:cs typeface="ヒラギノ角ゴ Pro W3" charset="0"/>
                <a:sym typeface="Wingdings" charset="0"/>
              </a:rPr>
              <a:t>:3 </a:t>
            </a:r>
            <a:r>
              <a:rPr lang="en-US" sz="2400" dirty="0" smtClean="0">
                <a:solidFill>
                  <a:srgbClr val="000000"/>
                </a:solidFill>
                <a:latin typeface="Calibri" charset="0"/>
                <a:ea typeface="ヒラギノ角ゴ Pro W3" charset="0"/>
                <a:cs typeface="ヒラギノ角ゴ Pro W3" charset="0"/>
                <a:sym typeface="Wingdings"/>
              </a:rPr>
              <a:t></a:t>
            </a:r>
            <a:r>
              <a:rPr lang="en-US" sz="2400" dirty="0" smtClean="0">
                <a:solidFill>
                  <a:srgbClr val="000000"/>
                </a:solidFill>
                <a:latin typeface="Calibri" charset="0"/>
                <a:ea typeface="ヒラギノ角ゴ Pro W3" charset="0"/>
                <a:cs typeface="ヒラギノ角ゴ Pro W3" charset="0"/>
                <a:sym typeface="Wingdings" charset="0"/>
              </a:rPr>
              <a:t> drop</a:t>
            </a:r>
            <a:endParaRPr lang="en-US" sz="2400" dirty="0">
              <a:solidFill>
                <a:srgbClr val="000000"/>
              </a:solidFill>
              <a:latin typeface="Calibri" charset="0"/>
              <a:ea typeface="ヒラギノ角ゴ Pro W3" charset="0"/>
              <a:cs typeface="ヒラギノ角ゴ Pro W3" charset="0"/>
              <a:sym typeface="Wingdings" charset="0"/>
            </a:endParaRPr>
          </a:p>
          <a:p>
            <a:r>
              <a:rPr lang="en-US" sz="2400" dirty="0" smtClean="0">
                <a:solidFill>
                  <a:srgbClr val="000000"/>
                </a:solidFill>
                <a:latin typeface="Calibri" charset="0"/>
                <a:ea typeface="ヒラギノ角ゴ Pro W3" charset="0"/>
                <a:cs typeface="ヒラギノ角ゴ Pro W3" charset="0"/>
                <a:sym typeface="Wingdings" charset="0"/>
              </a:rPr>
              <a:t>3. X:</a:t>
            </a:r>
            <a:r>
              <a:rPr lang="en-US" sz="2400" dirty="0">
                <a:solidFill>
                  <a:srgbClr val="000000"/>
                </a:solidFill>
                <a:latin typeface="Calibri" charset="0"/>
                <a:ea typeface="ヒラギノ角ゴ Pro W3" charset="0"/>
                <a:cs typeface="ヒラギノ角ゴ Pro W3" charset="0"/>
                <a:sym typeface="Wingdings" charset="0"/>
              </a:rPr>
              <a:t>1</a:t>
            </a:r>
            <a:r>
              <a:rPr lang="en-US" sz="2400" dirty="0" smtClean="0">
                <a:solidFill>
                  <a:srgbClr val="000000"/>
                </a:solidFill>
                <a:latin typeface="Calibri" charset="0"/>
                <a:ea typeface="ヒラギノ角ゴ Pro W3" charset="0"/>
                <a:cs typeface="ヒラギノ角ゴ Pro W3" charset="0"/>
                <a:sym typeface="Wingdings" charset="0"/>
              </a:rPr>
              <a:t> </a:t>
            </a:r>
            <a:r>
              <a:rPr lang="en-US" sz="2400" dirty="0">
                <a:solidFill>
                  <a:srgbClr val="000000"/>
                </a:solidFill>
                <a:latin typeface="Calibri" charset="0"/>
                <a:ea typeface="ヒラギノ角ゴ Pro W3" charset="0"/>
                <a:cs typeface="ヒラギノ角ゴ Pro W3" charset="0"/>
                <a:sym typeface="Wingdings" charset="0"/>
              </a:rPr>
              <a:t>Y</a:t>
            </a:r>
            <a:r>
              <a:rPr lang="en-US" sz="2400" dirty="0" smtClean="0">
                <a:solidFill>
                  <a:srgbClr val="000000"/>
                </a:solidFill>
                <a:latin typeface="Calibri" charset="0"/>
                <a:ea typeface="ヒラギノ角ゴ Pro W3" charset="0"/>
                <a:cs typeface="ヒラギノ角ゴ Pro W3" charset="0"/>
                <a:sym typeface="Wingdings" charset="0"/>
              </a:rPr>
              <a:t>:</a:t>
            </a:r>
            <a:r>
              <a:rPr lang="en-US" sz="2400" dirty="0">
                <a:solidFill>
                  <a:srgbClr val="000000"/>
                </a:solidFill>
                <a:latin typeface="Calibri" charset="0"/>
                <a:ea typeface="ヒラギノ角ゴ Pro W3" charset="0"/>
                <a:cs typeface="ヒラギノ角ゴ Pro W3" charset="0"/>
                <a:sym typeface="Wingdings" charset="0"/>
              </a:rPr>
              <a:t>*</a:t>
            </a:r>
            <a:r>
              <a:rPr lang="en-US" sz="2400" dirty="0" smtClean="0">
                <a:solidFill>
                  <a:srgbClr val="000000"/>
                </a:solidFill>
                <a:latin typeface="Calibri" charset="0"/>
                <a:ea typeface="ヒラギノ角ゴ Pro W3" charset="0"/>
                <a:cs typeface="ヒラギノ角ゴ Pro W3" charset="0"/>
                <a:sym typeface="Wingdings" charset="0"/>
              </a:rPr>
              <a:t> </a:t>
            </a:r>
            <a:r>
              <a:rPr lang="en-US" sz="2400" dirty="0" smtClean="0">
                <a:solidFill>
                  <a:srgbClr val="000000"/>
                </a:solidFill>
                <a:latin typeface="Calibri" charset="0"/>
                <a:ea typeface="ヒラギノ角ゴ Pro W3" charset="0"/>
                <a:cs typeface="ヒラギノ角ゴ Pro W3" charset="0"/>
                <a:sym typeface="Wingdings"/>
              </a:rPr>
              <a:t></a:t>
            </a:r>
            <a:r>
              <a:rPr lang="en-US" sz="2400" dirty="0" smtClean="0">
                <a:solidFill>
                  <a:srgbClr val="000000"/>
                </a:solidFill>
                <a:latin typeface="Calibri" charset="0"/>
                <a:ea typeface="ヒラギノ角ゴ Pro W3" charset="0"/>
                <a:cs typeface="ヒラギノ角ゴ Pro W3" charset="0"/>
                <a:sym typeface="Wingdings" charset="0"/>
              </a:rPr>
              <a:t> count</a:t>
            </a:r>
          </a:p>
          <a:p>
            <a:r>
              <a:rPr lang="en-US" sz="2400" dirty="0" smtClean="0">
                <a:solidFill>
                  <a:srgbClr val="000000"/>
                </a:solidFill>
                <a:latin typeface="Calibri" charset="0"/>
                <a:ea typeface="ヒラギノ角ゴ Pro W3" charset="0"/>
                <a:cs typeface="ヒラギノ角ゴ Pro W3" charset="0"/>
                <a:sym typeface="Wingdings" charset="0"/>
              </a:rPr>
              <a:t>4. X:* Y:* </a:t>
            </a:r>
            <a:r>
              <a:rPr lang="en-US" sz="2400" dirty="0" smtClean="0">
                <a:solidFill>
                  <a:srgbClr val="000000"/>
                </a:solidFill>
                <a:latin typeface="Calibri" charset="0"/>
                <a:ea typeface="ヒラギノ角ゴ Pro W3" charset="0"/>
                <a:cs typeface="ヒラギノ角ゴ Pro W3" charset="0"/>
                <a:sym typeface="Wingdings"/>
              </a:rPr>
              <a:t> forward</a:t>
            </a:r>
            <a:endParaRPr lang="en-US" sz="2400" dirty="0">
              <a:solidFill>
                <a:srgbClr val="000000"/>
              </a:solidFill>
              <a:latin typeface="Calibri" charset="0"/>
              <a:ea typeface="ヒラギノ角ゴ Pro W3" charset="0"/>
              <a:cs typeface="ヒラギノ角ゴ Pro W3" charset="0"/>
            </a:endParaRPr>
          </a:p>
        </p:txBody>
      </p:sp>
      <p:sp>
        <p:nvSpPr>
          <p:cNvPr id="26" name="TextBox 14"/>
          <p:cNvSpPr txBox="1">
            <a:spLocks noChangeArrowheads="1"/>
          </p:cNvSpPr>
          <p:nvPr/>
        </p:nvSpPr>
        <p:spPr bwMode="auto">
          <a:xfrm>
            <a:off x="5638800" y="3886200"/>
            <a:ext cx="350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smtClean="0">
                <a:solidFill>
                  <a:srgbClr val="0000FF"/>
                </a:solidFill>
              </a:rPr>
              <a:t>TCAM </a:t>
            </a:r>
            <a:r>
              <a:rPr lang="en-US" sz="2000" dirty="0" smtClean="0"/>
              <a:t>(Ternary Content </a:t>
            </a:r>
          </a:p>
          <a:p>
            <a:pPr eaLnBrk="1" hangingPunct="1"/>
            <a:r>
              <a:rPr lang="en-US" sz="2000" dirty="0" smtClean="0"/>
              <a:t>Addressable Memory)</a:t>
            </a:r>
            <a:endParaRPr lang="en-US" sz="2000" dirty="0"/>
          </a:p>
        </p:txBody>
      </p:sp>
      <p:pic>
        <p:nvPicPr>
          <p:cNvPr id="5" name="Picture 4" descr="Screen shot 2011-02-04 at 12.32.2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914400"/>
            <a:ext cx="2406650" cy="685800"/>
          </a:xfrm>
          <a:prstGeom prst="rect">
            <a:avLst/>
          </a:prstGeom>
        </p:spPr>
      </p:pic>
      <p:cxnSp>
        <p:nvCxnSpPr>
          <p:cNvPr id="3" name="Straight Connector 2"/>
          <p:cNvCxnSpPr/>
          <p:nvPr/>
        </p:nvCxnSpPr>
        <p:spPr>
          <a:xfrm>
            <a:off x="4419600" y="5334000"/>
            <a:ext cx="381000" cy="914400"/>
          </a:xfrm>
          <a:prstGeom prst="line">
            <a:avLst/>
          </a:prstGeom>
          <a:ln w="31750">
            <a:solidFill>
              <a:srgbClr val="FF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99136697"/>
      </p:ext>
    </p:extLst>
  </p:cSld>
  <p:clrMapOvr>
    <a:masterClrMapping/>
  </p:clrMapOvr>
  <p:transition xmlns:p14="http://schemas.microsoft.com/office/powerpoint/2010/main" advTm="7900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846A97-14D9-D546-A38E-1A36314AD44E}" type="slidenum">
              <a:rPr lang="en-US" smtClean="0"/>
              <a:pPr>
                <a:defRPr/>
              </a:pPr>
              <a:t>26</a:t>
            </a:fld>
            <a:endParaRPr lang="en-US"/>
          </a:p>
        </p:txBody>
      </p:sp>
      <p:sp>
        <p:nvSpPr>
          <p:cNvPr id="5" name="Cloud 4"/>
          <p:cNvSpPr/>
          <p:nvPr/>
        </p:nvSpPr>
        <p:spPr>
          <a:xfrm>
            <a:off x="1676400" y="3733800"/>
            <a:ext cx="6372226" cy="2514600"/>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itle 12"/>
          <p:cNvSpPr>
            <a:spLocks noGrp="1"/>
          </p:cNvSpPr>
          <p:nvPr>
            <p:ph type="title"/>
          </p:nvPr>
        </p:nvSpPr>
        <p:spPr>
          <a:xfrm>
            <a:off x="457200" y="0"/>
            <a:ext cx="8229600" cy="1143000"/>
          </a:xfrm>
        </p:spPr>
        <p:txBody>
          <a:bodyPr/>
          <a:lstStyle/>
          <a:p>
            <a:r>
              <a:rPr lang="en-US" dirty="0"/>
              <a:t>Control Plane: </a:t>
            </a:r>
            <a:r>
              <a:rPr lang="en-US" dirty="0" smtClean="0"/>
              <a:t>Logically Centralized</a:t>
            </a:r>
            <a:endParaRPr lang="en-US" dirty="0"/>
          </a:p>
        </p:txBody>
      </p:sp>
      <p:pic>
        <p:nvPicPr>
          <p:cNvPr id="2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37973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53213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43307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V="1">
            <a:off x="2578101" y="4102100"/>
            <a:ext cx="1003299" cy="666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endCxn id="23" idx="1"/>
          </p:cNvCxnSpPr>
          <p:nvPr/>
        </p:nvCxnSpPr>
        <p:spPr>
          <a:xfrm>
            <a:off x="2578101" y="4768399"/>
            <a:ext cx="1765300" cy="762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67200" y="4254500"/>
            <a:ext cx="304800" cy="1066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21" idx="3"/>
          </p:cNvCxnSpPr>
          <p:nvPr/>
        </p:nvCxnSpPr>
        <p:spPr>
          <a:xfrm>
            <a:off x="4483101" y="4006399"/>
            <a:ext cx="2374899" cy="40050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3" idx="3"/>
          </p:cNvCxnSpPr>
          <p:nvPr/>
        </p:nvCxnSpPr>
        <p:spPr>
          <a:xfrm flipV="1">
            <a:off x="5321301" y="4711700"/>
            <a:ext cx="1612899" cy="818699"/>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6355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Untitled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178301"/>
            <a:ext cx="694899" cy="670515"/>
          </a:xfrm>
          <a:prstGeom prst="rect">
            <a:avLst/>
          </a:prstGeom>
        </p:spPr>
      </p:pic>
      <p:pic>
        <p:nvPicPr>
          <p:cNvPr id="30" name="Picture 29" descr="Untitled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340101"/>
            <a:ext cx="694899" cy="670515"/>
          </a:xfrm>
          <a:prstGeom prst="rect">
            <a:avLst/>
          </a:prstGeom>
        </p:spPr>
      </p:pic>
      <p:pic>
        <p:nvPicPr>
          <p:cNvPr id="31" name="Picture 30" descr="Untitled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3797301"/>
            <a:ext cx="694899" cy="670515"/>
          </a:xfrm>
          <a:prstGeom prst="rect">
            <a:avLst/>
          </a:prstGeom>
        </p:spPr>
      </p:pic>
      <p:pic>
        <p:nvPicPr>
          <p:cNvPr id="33" name="Picture 32" descr="Untitled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864101"/>
            <a:ext cx="694899" cy="670515"/>
          </a:xfrm>
          <a:prstGeom prst="rect">
            <a:avLst/>
          </a:prstGeom>
        </p:spPr>
      </p:pic>
      <p:pic>
        <p:nvPicPr>
          <p:cNvPr id="36" name="Picture 35" descr="images.jpg"/>
          <p:cNvPicPr>
            <a:picLocks noChangeAspect="1"/>
          </p:cNvPicPr>
          <p:nvPr/>
        </p:nvPicPr>
        <p:blipFill>
          <a:blip r:embed="rId5"/>
          <a:stretch>
            <a:fillRect/>
          </a:stretch>
        </p:blipFill>
        <p:spPr>
          <a:xfrm>
            <a:off x="990600" y="1295400"/>
            <a:ext cx="1610975" cy="1760834"/>
          </a:xfrm>
          <a:prstGeom prst="rect">
            <a:avLst/>
          </a:prstGeom>
        </p:spPr>
      </p:pic>
      <p:sp>
        <p:nvSpPr>
          <p:cNvPr id="38" name="TextBox 37"/>
          <p:cNvSpPr txBox="1"/>
          <p:nvPr/>
        </p:nvSpPr>
        <p:spPr>
          <a:xfrm>
            <a:off x="5029200" y="1219200"/>
            <a:ext cx="3962400" cy="1569660"/>
          </a:xfrm>
          <a:prstGeom prst="rect">
            <a:avLst/>
          </a:prstGeom>
          <a:solidFill>
            <a:schemeClr val="bg1">
              <a:lumMod val="95000"/>
            </a:schemeClr>
          </a:solidFill>
          <a:ln>
            <a:solidFill>
              <a:schemeClr val="tx1"/>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solidFill>
                  <a:srgbClr val="0000FF"/>
                </a:solidFill>
              </a:rPr>
              <a:t>RCP [NSDI’05], 4D [CCR’05], </a:t>
            </a:r>
          </a:p>
          <a:p>
            <a:r>
              <a:rPr lang="en-US" sz="2400" dirty="0" smtClean="0">
                <a:solidFill>
                  <a:srgbClr val="0000FF"/>
                </a:solidFill>
              </a:rPr>
              <a:t>Ethane [SIGCOMM’07], </a:t>
            </a:r>
          </a:p>
          <a:p>
            <a:r>
              <a:rPr lang="en-US" sz="2400" dirty="0" smtClean="0">
                <a:solidFill>
                  <a:srgbClr val="0000FF"/>
                </a:solidFill>
              </a:rPr>
              <a:t>NOX [CCR’08], </a:t>
            </a:r>
            <a:r>
              <a:rPr lang="en-US" sz="2400" dirty="0" err="1" smtClean="0">
                <a:solidFill>
                  <a:srgbClr val="0000FF"/>
                </a:solidFill>
              </a:rPr>
              <a:t>Onix</a:t>
            </a:r>
            <a:r>
              <a:rPr lang="en-US" sz="2400" dirty="0" smtClean="0">
                <a:solidFill>
                  <a:srgbClr val="0000FF"/>
                </a:solidFill>
              </a:rPr>
              <a:t> [OSDI’10],</a:t>
            </a:r>
          </a:p>
          <a:p>
            <a:r>
              <a:rPr lang="en-US" sz="2400" dirty="0" smtClean="0">
                <a:solidFill>
                  <a:srgbClr val="0000FF"/>
                </a:solidFill>
              </a:rPr>
              <a:t>Software defined networking</a:t>
            </a:r>
            <a:endParaRPr lang="en-US" sz="2400" dirty="0">
              <a:solidFill>
                <a:srgbClr val="0000FF"/>
              </a:solidFill>
            </a:endParaRPr>
          </a:p>
        </p:txBody>
      </p:sp>
      <p:sp>
        <p:nvSpPr>
          <p:cNvPr id="2" name="Freeform 1"/>
          <p:cNvSpPr/>
          <p:nvPr/>
        </p:nvSpPr>
        <p:spPr>
          <a:xfrm>
            <a:off x="1626329" y="2466474"/>
            <a:ext cx="448322" cy="1784864"/>
          </a:xfrm>
          <a:custGeom>
            <a:avLst/>
            <a:gdLst>
              <a:gd name="connsiteX0" fmla="*/ 76808 w 448322"/>
              <a:gd name="connsiteY0" fmla="*/ 0 h 1784864"/>
              <a:gd name="connsiteX1" fmla="*/ 23334 w 448322"/>
              <a:gd name="connsiteY1" fmla="*/ 748631 h 1784864"/>
              <a:gd name="connsiteX2" fmla="*/ 411018 w 448322"/>
              <a:gd name="connsiteY2" fmla="*/ 1697789 h 1784864"/>
              <a:gd name="connsiteX3" fmla="*/ 411018 w 448322"/>
              <a:gd name="connsiteY3" fmla="*/ 1684421 h 1784864"/>
            </a:gdLst>
            <a:ahLst/>
            <a:cxnLst>
              <a:cxn ang="0">
                <a:pos x="connsiteX0" y="connsiteY0"/>
              </a:cxn>
              <a:cxn ang="0">
                <a:pos x="connsiteX1" y="connsiteY1"/>
              </a:cxn>
              <a:cxn ang="0">
                <a:pos x="connsiteX2" y="connsiteY2"/>
              </a:cxn>
              <a:cxn ang="0">
                <a:pos x="connsiteX3" y="connsiteY3"/>
              </a:cxn>
            </a:cxnLst>
            <a:rect l="l" t="t" r="r" b="b"/>
            <a:pathLst>
              <a:path w="448322" h="1784864">
                <a:moveTo>
                  <a:pt x="76808" y="0"/>
                </a:moveTo>
                <a:cubicBezTo>
                  <a:pt x="22220" y="232833"/>
                  <a:pt x="-32368" y="465666"/>
                  <a:pt x="23334" y="748631"/>
                </a:cubicBezTo>
                <a:cubicBezTo>
                  <a:pt x="79036" y="1031596"/>
                  <a:pt x="346404" y="1541824"/>
                  <a:pt x="411018" y="1697789"/>
                </a:cubicBezTo>
                <a:cubicBezTo>
                  <a:pt x="475632" y="1853754"/>
                  <a:pt x="443325" y="1769087"/>
                  <a:pt x="411018" y="1684421"/>
                </a:cubicBezTo>
              </a:path>
            </a:pathLst>
          </a:custGeom>
          <a:ln>
            <a:solidFill>
              <a:schemeClr val="accent2"/>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2371558" y="2894263"/>
            <a:ext cx="2112210" cy="2446421"/>
          </a:xfrm>
          <a:custGeom>
            <a:avLst/>
            <a:gdLst>
              <a:gd name="connsiteX0" fmla="*/ 0 w 2112210"/>
              <a:gd name="connsiteY0" fmla="*/ 0 h 2446421"/>
              <a:gd name="connsiteX1" fmla="*/ 454526 w 2112210"/>
              <a:gd name="connsiteY1" fmla="*/ 935790 h 2446421"/>
              <a:gd name="connsiteX2" fmla="*/ 1122947 w 2112210"/>
              <a:gd name="connsiteY2" fmla="*/ 1737895 h 2446421"/>
              <a:gd name="connsiteX3" fmla="*/ 2112210 w 2112210"/>
              <a:gd name="connsiteY3" fmla="*/ 2446421 h 2446421"/>
            </a:gdLst>
            <a:ahLst/>
            <a:cxnLst>
              <a:cxn ang="0">
                <a:pos x="connsiteX0" y="connsiteY0"/>
              </a:cxn>
              <a:cxn ang="0">
                <a:pos x="connsiteX1" y="connsiteY1"/>
              </a:cxn>
              <a:cxn ang="0">
                <a:pos x="connsiteX2" y="connsiteY2"/>
              </a:cxn>
              <a:cxn ang="0">
                <a:pos x="connsiteX3" y="connsiteY3"/>
              </a:cxn>
            </a:cxnLst>
            <a:rect l="l" t="t" r="r" b="b"/>
            <a:pathLst>
              <a:path w="2112210" h="2446421">
                <a:moveTo>
                  <a:pt x="0" y="0"/>
                </a:moveTo>
                <a:cubicBezTo>
                  <a:pt x="133684" y="323070"/>
                  <a:pt x="267368" y="646141"/>
                  <a:pt x="454526" y="935790"/>
                </a:cubicBezTo>
                <a:cubicBezTo>
                  <a:pt x="641684" y="1225439"/>
                  <a:pt x="846666" y="1486123"/>
                  <a:pt x="1122947" y="1737895"/>
                </a:cubicBezTo>
                <a:cubicBezTo>
                  <a:pt x="1399228" y="1989667"/>
                  <a:pt x="1755719" y="2218044"/>
                  <a:pt x="2112210" y="2446421"/>
                </a:cubicBezTo>
              </a:path>
            </a:pathLst>
          </a:custGeom>
          <a:ln>
            <a:solidFill>
              <a:schemeClr val="accent2"/>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438400" y="2546684"/>
            <a:ext cx="1163053" cy="1283369"/>
          </a:xfrm>
          <a:custGeom>
            <a:avLst/>
            <a:gdLst>
              <a:gd name="connsiteX0" fmla="*/ 0 w 1163053"/>
              <a:gd name="connsiteY0" fmla="*/ 0 h 1283369"/>
              <a:gd name="connsiteX1" fmla="*/ 561474 w 1163053"/>
              <a:gd name="connsiteY1" fmla="*/ 561474 h 1283369"/>
              <a:gd name="connsiteX2" fmla="*/ 1163053 w 1163053"/>
              <a:gd name="connsiteY2" fmla="*/ 1283369 h 1283369"/>
            </a:gdLst>
            <a:ahLst/>
            <a:cxnLst>
              <a:cxn ang="0">
                <a:pos x="connsiteX0" y="connsiteY0"/>
              </a:cxn>
              <a:cxn ang="0">
                <a:pos x="connsiteX1" y="connsiteY1"/>
              </a:cxn>
              <a:cxn ang="0">
                <a:pos x="connsiteX2" y="connsiteY2"/>
              </a:cxn>
            </a:cxnLst>
            <a:rect l="l" t="t" r="r" b="b"/>
            <a:pathLst>
              <a:path w="1163053" h="1283369">
                <a:moveTo>
                  <a:pt x="0" y="0"/>
                </a:moveTo>
                <a:cubicBezTo>
                  <a:pt x="183816" y="173789"/>
                  <a:pt x="367632" y="347579"/>
                  <a:pt x="561474" y="561474"/>
                </a:cubicBezTo>
                <a:cubicBezTo>
                  <a:pt x="755316" y="775369"/>
                  <a:pt x="959184" y="1029369"/>
                  <a:pt x="1163053" y="1283369"/>
                </a:cubicBezTo>
              </a:path>
            </a:pathLst>
          </a:custGeom>
          <a:ln>
            <a:solidFill>
              <a:schemeClr val="accent2"/>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505242" y="2306053"/>
            <a:ext cx="4572000" cy="1965158"/>
          </a:xfrm>
          <a:custGeom>
            <a:avLst/>
            <a:gdLst>
              <a:gd name="connsiteX0" fmla="*/ 0 w 4572000"/>
              <a:gd name="connsiteY0" fmla="*/ 0 h 1965158"/>
              <a:gd name="connsiteX1" fmla="*/ 2245895 w 4572000"/>
              <a:gd name="connsiteY1" fmla="*/ 708526 h 1965158"/>
              <a:gd name="connsiteX2" fmla="*/ 3569369 w 4572000"/>
              <a:gd name="connsiteY2" fmla="*/ 1243263 h 1965158"/>
              <a:gd name="connsiteX3" fmla="*/ 4572000 w 4572000"/>
              <a:gd name="connsiteY3" fmla="*/ 1965158 h 1965158"/>
            </a:gdLst>
            <a:ahLst/>
            <a:cxnLst>
              <a:cxn ang="0">
                <a:pos x="connsiteX0" y="connsiteY0"/>
              </a:cxn>
              <a:cxn ang="0">
                <a:pos x="connsiteX1" y="connsiteY1"/>
              </a:cxn>
              <a:cxn ang="0">
                <a:pos x="connsiteX2" y="connsiteY2"/>
              </a:cxn>
              <a:cxn ang="0">
                <a:pos x="connsiteX3" y="connsiteY3"/>
              </a:cxn>
            </a:cxnLst>
            <a:rect l="l" t="t" r="r" b="b"/>
            <a:pathLst>
              <a:path w="4572000" h="1965158">
                <a:moveTo>
                  <a:pt x="0" y="0"/>
                </a:moveTo>
                <a:cubicBezTo>
                  <a:pt x="825500" y="250658"/>
                  <a:pt x="1651000" y="501316"/>
                  <a:pt x="2245895" y="708526"/>
                </a:cubicBezTo>
                <a:cubicBezTo>
                  <a:pt x="2840790" y="915737"/>
                  <a:pt x="3181685" y="1033824"/>
                  <a:pt x="3569369" y="1243263"/>
                </a:cubicBezTo>
                <a:cubicBezTo>
                  <a:pt x="3957053" y="1452702"/>
                  <a:pt x="4264526" y="1708930"/>
                  <a:pt x="4572000" y="1965158"/>
                </a:cubicBezTo>
              </a:path>
            </a:pathLst>
          </a:custGeom>
          <a:ln>
            <a:solidFill>
              <a:schemeClr val="accent2"/>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Oval 39"/>
          <p:cNvSpPr/>
          <p:nvPr/>
        </p:nvSpPr>
        <p:spPr>
          <a:xfrm>
            <a:off x="1854919" y="2265410"/>
            <a:ext cx="1166963" cy="102458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066800" y="3657600"/>
            <a:ext cx="35814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prstTxWarp prst="textNoShape">
              <a:avLst/>
            </a:prstTxWarp>
            <a:spAutoFit/>
          </a:bodyPr>
          <a:lstStyle/>
          <a:p>
            <a:pPr algn="ctr">
              <a:defRPr/>
            </a:pPr>
            <a:r>
              <a:rPr lang="en-US" sz="2800" dirty="0" smtClean="0">
                <a:solidFill>
                  <a:srgbClr val="000000"/>
                </a:solidFill>
                <a:ea typeface="ヒラギノ角ゴ Pro W3" charset="-128"/>
                <a:cs typeface="ヒラギノ角ゴ Pro W3" charset="-128"/>
              </a:rPr>
              <a:t>DIFANE:</a:t>
            </a:r>
          </a:p>
          <a:p>
            <a:pPr algn="ctr">
              <a:defRPr/>
            </a:pPr>
            <a:r>
              <a:rPr lang="en-US" sz="2800" dirty="0" smtClean="0">
                <a:solidFill>
                  <a:srgbClr val="000000"/>
                </a:solidFill>
                <a:ea typeface="ヒラギノ角ゴ Pro W3" charset="-128"/>
                <a:cs typeface="ヒラギノ角ゴ Pro W3" charset="-128"/>
              </a:rPr>
              <a:t>A scalable way to apply fine-grained policies</a:t>
            </a:r>
          </a:p>
        </p:txBody>
      </p:sp>
    </p:spTree>
    <p:extLst>
      <p:ext uri="{BB962C8B-B14F-4D97-AF65-F5344CB8AC3E}">
        <p14:creationId xmlns:p14="http://schemas.microsoft.com/office/powerpoint/2010/main" val="1603293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1143000"/>
          </a:xfrm>
        </p:spPr>
        <p:txBody>
          <a:bodyPr/>
          <a:lstStyle/>
          <a:p>
            <a:r>
              <a:rPr lang="en-US" i="1" dirty="0">
                <a:latin typeface="Calibri" charset="0"/>
                <a:ea typeface="ヒラギノ角ゴ Pro W3" charset="0"/>
                <a:cs typeface="ヒラギノ角ゴ Pro W3" charset="0"/>
              </a:rPr>
              <a:t>Pre-</a:t>
            </a:r>
            <a:r>
              <a:rPr lang="en-US" dirty="0">
                <a:latin typeface="Calibri" charset="0"/>
                <a:ea typeface="ヒラギノ角ゴ Pro W3" charset="0"/>
                <a:cs typeface="ヒラギノ角ゴ Pro W3" charset="0"/>
              </a:rPr>
              <a:t>install Rules in Switches</a:t>
            </a:r>
          </a:p>
        </p:txBody>
      </p:sp>
      <p:sp>
        <p:nvSpPr>
          <p:cNvPr id="604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5DE4E96-E92A-B040-AFF8-BC4F9C7F52A8}" type="slidenum">
              <a:rPr lang="en-US" sz="1200">
                <a:solidFill>
                  <a:srgbClr val="898989"/>
                </a:solidFill>
              </a:rPr>
              <a:pPr eaLnBrk="1" hangingPunct="1"/>
              <a:t>27</a:t>
            </a:fld>
            <a:endParaRPr lang="en-US" sz="1200">
              <a:solidFill>
                <a:srgbClr val="898989"/>
              </a:solidFill>
            </a:endParaRPr>
          </a:p>
        </p:txBody>
      </p:sp>
      <p:sp>
        <p:nvSpPr>
          <p:cNvPr id="9" name="Cloud 8"/>
          <p:cNvSpPr/>
          <p:nvPr/>
        </p:nvSpPr>
        <p:spPr>
          <a:xfrm>
            <a:off x="2743200" y="3097213"/>
            <a:ext cx="5511800" cy="2400300"/>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2"/>
          <p:cNvSpPr txBox="1">
            <a:spLocks noChangeArrowheads="1"/>
          </p:cNvSpPr>
          <p:nvPr/>
        </p:nvSpPr>
        <p:spPr bwMode="auto">
          <a:xfrm>
            <a:off x="849313" y="3290888"/>
            <a:ext cx="17505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Apple Casual" charset="0"/>
                <a:cs typeface="Apple Casual" charset="0"/>
              </a:rPr>
              <a:t>Packets hit </a:t>
            </a:r>
          </a:p>
          <a:p>
            <a:pPr eaLnBrk="1" hangingPunct="1"/>
            <a:r>
              <a:rPr lang="en-US">
                <a:latin typeface="Apple Casual" charset="0"/>
                <a:cs typeface="Apple Casual" charset="0"/>
              </a:rPr>
              <a:t>the rules</a:t>
            </a:r>
          </a:p>
        </p:txBody>
      </p:sp>
      <p:cxnSp>
        <p:nvCxnSpPr>
          <p:cNvPr id="14" name="Straight Arrow Connector 13"/>
          <p:cNvCxnSpPr/>
          <p:nvPr/>
        </p:nvCxnSpPr>
        <p:spPr>
          <a:xfrm>
            <a:off x="3894140" y="3287714"/>
            <a:ext cx="1495425" cy="37147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a:spLocks noChangeArrowheads="1"/>
          </p:cNvSpPr>
          <p:nvPr/>
        </p:nvSpPr>
        <p:spPr bwMode="auto">
          <a:xfrm>
            <a:off x="3789364" y="3608388"/>
            <a:ext cx="1266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Apple Casual" charset="0"/>
                <a:cs typeface="Apple Casual" charset="0"/>
              </a:rPr>
              <a:t>Forward</a:t>
            </a:r>
          </a:p>
        </p:txBody>
      </p:sp>
      <p:cxnSp>
        <p:nvCxnSpPr>
          <p:cNvPr id="16" name="Straight Arrow Connector 15"/>
          <p:cNvCxnSpPr/>
          <p:nvPr/>
        </p:nvCxnSpPr>
        <p:spPr>
          <a:xfrm>
            <a:off x="1724026" y="3290888"/>
            <a:ext cx="1196975"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7" name="Content Placeholder 2"/>
          <p:cNvSpPr>
            <a:spLocks noGrp="1"/>
          </p:cNvSpPr>
          <p:nvPr>
            <p:ph idx="1"/>
          </p:nvPr>
        </p:nvSpPr>
        <p:spPr>
          <a:xfrm>
            <a:off x="457200" y="4346576"/>
            <a:ext cx="8229600" cy="2511425"/>
          </a:xfrm>
          <a:solidFill>
            <a:schemeClr val="bg1"/>
          </a:solidFill>
        </p:spPr>
        <p:txBody>
          <a:bodyPr/>
          <a:lstStyle/>
          <a:p>
            <a:r>
              <a:rPr lang="en-US" dirty="0">
                <a:latin typeface="Calibri" charset="0"/>
                <a:ea typeface="ヒラギノ角ゴ Pro W3" charset="0"/>
                <a:cs typeface="ヒラギノ角ゴ Pro W3" charset="0"/>
              </a:rPr>
              <a:t>Problems</a:t>
            </a:r>
            <a:r>
              <a:rPr lang="en-US" dirty="0" smtClean="0">
                <a:latin typeface="Calibri" charset="0"/>
                <a:ea typeface="ヒラギノ角ゴ Pro W3" charset="0"/>
                <a:cs typeface="ヒラギノ角ゴ Pro W3" charset="0"/>
              </a:rPr>
              <a:t>: Limited TCAM space in switches</a:t>
            </a:r>
            <a:endParaRPr lang="en-US" dirty="0">
              <a:latin typeface="Calibri" charset="0"/>
              <a:ea typeface="ヒラギノ角ゴ Pro W3" charset="0"/>
              <a:cs typeface="ヒラギノ角ゴ Pro W3" charset="0"/>
            </a:endParaRPr>
          </a:p>
          <a:p>
            <a:pPr lvl="1"/>
            <a:r>
              <a:rPr lang="en-US" dirty="0">
                <a:latin typeface="Calibri" charset="0"/>
                <a:ea typeface="ヒラギノ角ゴ Pro W3" charset="0"/>
              </a:rPr>
              <a:t>No host mobility support</a:t>
            </a:r>
          </a:p>
          <a:p>
            <a:pPr lvl="1"/>
            <a:r>
              <a:rPr lang="en-US" dirty="0">
                <a:latin typeface="Calibri" charset="0"/>
                <a:ea typeface="ヒラギノ角ゴ Pro W3" charset="0"/>
              </a:rPr>
              <a:t>Switches do not have enough memory</a:t>
            </a:r>
          </a:p>
          <a:p>
            <a:endParaRPr lang="en-US" dirty="0">
              <a:latin typeface="Calibri" charset="0"/>
              <a:ea typeface="ヒラギノ角ゴ Pro W3" charset="0"/>
              <a:cs typeface="ヒラギノ角ゴ Pro W3"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3339" y="9540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a:off x="3429002" y="1906588"/>
            <a:ext cx="1770063" cy="1141412"/>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a:spLocks noChangeArrowheads="1"/>
          </p:cNvSpPr>
          <p:nvPr/>
        </p:nvSpPr>
        <p:spPr bwMode="auto">
          <a:xfrm>
            <a:off x="3598863" y="1503363"/>
            <a:ext cx="16135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Apple Casual" charset="0"/>
                <a:cs typeface="Apple Casual" charset="0"/>
              </a:rPr>
              <a:t>Pre-install </a:t>
            </a:r>
          </a:p>
          <a:p>
            <a:pPr eaLnBrk="1" hangingPunct="1"/>
            <a:r>
              <a:rPr lang="en-US">
                <a:latin typeface="Apple Casual" charset="0"/>
                <a:cs typeface="Apple Casual" charset="0"/>
              </a:rPr>
              <a:t>rules</a:t>
            </a:r>
          </a:p>
        </p:txBody>
      </p:sp>
      <p:sp>
        <p:nvSpPr>
          <p:cNvPr id="21" name="TextBox 6"/>
          <p:cNvSpPr txBox="1">
            <a:spLocks noChangeArrowheads="1"/>
          </p:cNvSpPr>
          <p:nvPr/>
        </p:nvSpPr>
        <p:spPr bwMode="auto">
          <a:xfrm>
            <a:off x="7126288" y="1493838"/>
            <a:ext cx="1306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Controller</a:t>
            </a:r>
          </a:p>
        </p:txBody>
      </p:sp>
      <p:pic>
        <p:nvPicPr>
          <p:cNvPr id="22"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1" y="31242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38862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32766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22524780"/>
      </p:ext>
    </p:extLst>
  </p:cSld>
  <p:clrMapOvr>
    <a:masterClrMapping/>
  </p:clrMapOvr>
  <p:transition xmlns:p14="http://schemas.microsoft.com/office/powerpoint/2010/main" advTm="57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vertical)">
                                      <p:cBhvr>
                                        <p:cTn id="27" dur="500"/>
                                        <p:tgtEl>
                                          <p:spTgt spid="13"/>
                                        </p:tgtEl>
                                      </p:cBhvr>
                                    </p:animEffect>
                                  </p:childTnLst>
                                </p:cTn>
                              </p:par>
                              <p:par>
                                <p:cTn id="28" presetID="3" presetClass="entr" presetSubtype="5"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vertical)">
                                      <p:cBhvr>
                                        <p:cTn id="30" dur="500"/>
                                        <p:tgtEl>
                                          <p:spTgt spid="16"/>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5" grpId="0"/>
      <p:bldP spid="17" grpId="0" build="p" animBg="1"/>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9063" y="7699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le 1"/>
          <p:cNvSpPr>
            <a:spLocks noGrp="1"/>
          </p:cNvSpPr>
          <p:nvPr>
            <p:ph type="title"/>
          </p:nvPr>
        </p:nvSpPr>
        <p:spPr>
          <a:xfrm>
            <a:off x="0" y="0"/>
            <a:ext cx="9061451" cy="1143000"/>
          </a:xfrm>
        </p:spPr>
        <p:txBody>
          <a:bodyPr/>
          <a:lstStyle/>
          <a:p>
            <a:r>
              <a:rPr lang="en-US" dirty="0">
                <a:latin typeface="Calibri" charset="0"/>
                <a:ea typeface="ヒラギノ角ゴ Pro W3" charset="0"/>
                <a:cs typeface="ヒラギノ角ゴ Pro W3" charset="0"/>
              </a:rPr>
              <a:t>Install Rules on Demand (</a:t>
            </a:r>
            <a:r>
              <a:rPr lang="en-US" dirty="0" smtClean="0">
                <a:latin typeface="Calibri" charset="0"/>
                <a:ea typeface="ヒラギノ角ゴ Pro W3" charset="0"/>
                <a:cs typeface="ヒラギノ角ゴ Pro W3" charset="0"/>
              </a:rPr>
              <a:t>Ethane)</a:t>
            </a:r>
            <a:endParaRPr lang="en-US" dirty="0">
              <a:latin typeface="Calibri" charset="0"/>
              <a:ea typeface="ヒラギノ角ゴ Pro W3" charset="0"/>
              <a:cs typeface="ヒラギノ角ゴ Pro W3" charset="0"/>
            </a:endParaRPr>
          </a:p>
        </p:txBody>
      </p:sp>
      <p:sp>
        <p:nvSpPr>
          <p:cNvPr id="62468" name="Slide Number Placeholder 3"/>
          <p:cNvSpPr>
            <a:spLocks noGrp="1"/>
          </p:cNvSpPr>
          <p:nvPr>
            <p:ph type="sldNum" sz="quarter" idx="12"/>
          </p:nvPr>
        </p:nvSpPr>
        <p:spPr bwMode="auto">
          <a:xfrm>
            <a:off x="6553200" y="62214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6D5A344-2FAF-1B49-AF47-B742EA3471F3}" type="slidenum">
              <a:rPr lang="en-US" sz="1200">
                <a:solidFill>
                  <a:srgbClr val="898989"/>
                </a:solidFill>
              </a:rPr>
              <a:pPr eaLnBrk="1" hangingPunct="1"/>
              <a:t>28</a:t>
            </a:fld>
            <a:endParaRPr lang="en-US" sz="1200">
              <a:solidFill>
                <a:srgbClr val="898989"/>
              </a:solidFill>
            </a:endParaRPr>
          </a:p>
        </p:txBody>
      </p:sp>
      <p:sp>
        <p:nvSpPr>
          <p:cNvPr id="5" name="Cloud 4"/>
          <p:cNvSpPr/>
          <p:nvPr/>
        </p:nvSpPr>
        <p:spPr>
          <a:xfrm>
            <a:off x="2743200" y="2916238"/>
            <a:ext cx="5511800" cy="2400300"/>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a:off x="1724026" y="3109913"/>
            <a:ext cx="1196975" cy="158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p:nvSpPr>
        <p:spPr bwMode="auto">
          <a:xfrm>
            <a:off x="477837" y="3160713"/>
            <a:ext cx="2441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Apple Casual" charset="0"/>
                <a:cs typeface="Apple Casual" charset="0"/>
              </a:rPr>
              <a:t>First packet</a:t>
            </a:r>
          </a:p>
          <a:p>
            <a:pPr eaLnBrk="1" hangingPunct="1"/>
            <a:r>
              <a:rPr lang="en-US">
                <a:latin typeface="Apple Casual" charset="0"/>
                <a:cs typeface="Apple Casual" charset="0"/>
              </a:rPr>
              <a:t>misses the rules</a:t>
            </a:r>
          </a:p>
        </p:txBody>
      </p:sp>
      <p:cxnSp>
        <p:nvCxnSpPr>
          <p:cNvPr id="16" name="Straight Arrow Connector 15"/>
          <p:cNvCxnSpPr/>
          <p:nvPr/>
        </p:nvCxnSpPr>
        <p:spPr>
          <a:xfrm flipV="1">
            <a:off x="3179763" y="1493839"/>
            <a:ext cx="2127251" cy="1423987"/>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auto">
          <a:xfrm>
            <a:off x="1587501" y="1211263"/>
            <a:ext cx="2525921"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Apple Casual" charset="0"/>
                <a:cs typeface="Apple Casual" charset="0"/>
              </a:rPr>
              <a:t>Buffer and send </a:t>
            </a:r>
          </a:p>
          <a:p>
            <a:pPr eaLnBrk="1" hangingPunct="1"/>
            <a:r>
              <a:rPr lang="en-US">
                <a:latin typeface="Apple Casual" charset="0"/>
                <a:cs typeface="Apple Casual" charset="0"/>
              </a:rPr>
              <a:t>packet header </a:t>
            </a:r>
          </a:p>
          <a:p>
            <a:pPr eaLnBrk="1" hangingPunct="1"/>
            <a:r>
              <a:rPr lang="en-US">
                <a:latin typeface="Apple Casual" charset="0"/>
                <a:cs typeface="Apple Casual" charset="0"/>
              </a:rPr>
              <a:t>to the controller</a:t>
            </a:r>
          </a:p>
        </p:txBody>
      </p:sp>
      <p:cxnSp>
        <p:nvCxnSpPr>
          <p:cNvPr id="19" name="Straight Arrow Connector 18"/>
          <p:cNvCxnSpPr/>
          <p:nvPr/>
        </p:nvCxnSpPr>
        <p:spPr>
          <a:xfrm rot="16200000" flipH="1" flipV="1">
            <a:off x="3894138" y="1611313"/>
            <a:ext cx="1009650" cy="1600200"/>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p:cNvSpPr txBox="1">
            <a:spLocks noChangeArrowheads="1"/>
          </p:cNvSpPr>
          <p:nvPr/>
        </p:nvSpPr>
        <p:spPr bwMode="auto">
          <a:xfrm>
            <a:off x="4316414" y="2332039"/>
            <a:ext cx="10738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Apple Casual" charset="0"/>
                <a:cs typeface="Apple Casual" charset="0"/>
              </a:rPr>
              <a:t>Install </a:t>
            </a:r>
          </a:p>
          <a:p>
            <a:pPr eaLnBrk="1" hangingPunct="1"/>
            <a:r>
              <a:rPr lang="en-US">
                <a:latin typeface="Apple Casual" charset="0"/>
                <a:cs typeface="Apple Casual" charset="0"/>
              </a:rPr>
              <a:t>rules</a:t>
            </a:r>
          </a:p>
        </p:txBody>
      </p:sp>
      <p:cxnSp>
        <p:nvCxnSpPr>
          <p:cNvPr id="24" name="Straight Arrow Connector 23"/>
          <p:cNvCxnSpPr/>
          <p:nvPr/>
        </p:nvCxnSpPr>
        <p:spPr>
          <a:xfrm>
            <a:off x="3894140" y="3108326"/>
            <a:ext cx="1495425" cy="37147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a:spLocks noChangeArrowheads="1"/>
          </p:cNvSpPr>
          <p:nvPr/>
        </p:nvSpPr>
        <p:spPr bwMode="auto">
          <a:xfrm>
            <a:off x="3789364" y="3429001"/>
            <a:ext cx="1266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latin typeface="Apple Casual" charset="0"/>
                <a:cs typeface="Apple Casual" charset="0"/>
              </a:rPr>
              <a:t>Forward</a:t>
            </a:r>
          </a:p>
        </p:txBody>
      </p:sp>
      <p:sp>
        <p:nvSpPr>
          <p:cNvPr id="18" name="TextBox 6"/>
          <p:cNvSpPr txBox="1">
            <a:spLocks noChangeArrowheads="1"/>
          </p:cNvSpPr>
          <p:nvPr/>
        </p:nvSpPr>
        <p:spPr bwMode="auto">
          <a:xfrm>
            <a:off x="7126288" y="1493838"/>
            <a:ext cx="1306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Controller</a:t>
            </a:r>
          </a:p>
        </p:txBody>
      </p:sp>
      <p:sp>
        <p:nvSpPr>
          <p:cNvPr id="26" name="Content Placeholder 2"/>
          <p:cNvSpPr>
            <a:spLocks noGrp="1"/>
          </p:cNvSpPr>
          <p:nvPr>
            <p:ph idx="1"/>
          </p:nvPr>
        </p:nvSpPr>
        <p:spPr>
          <a:xfrm>
            <a:off x="503237" y="4422775"/>
            <a:ext cx="8031163" cy="2511425"/>
          </a:xfrm>
          <a:solidFill>
            <a:schemeClr val="bg1"/>
          </a:solidFill>
        </p:spPr>
        <p:txBody>
          <a:bodyPr/>
          <a:lstStyle/>
          <a:p>
            <a:r>
              <a:rPr lang="en-US" dirty="0">
                <a:latin typeface="Calibri" charset="0"/>
                <a:ea typeface="ヒラギノ角ゴ Pro W3" charset="0"/>
                <a:cs typeface="ヒラギノ角ゴ Pro W3" charset="0"/>
              </a:rPr>
              <a:t>Problems</a:t>
            </a:r>
            <a:r>
              <a:rPr lang="en-US" dirty="0" smtClean="0">
                <a:latin typeface="Calibri" charset="0"/>
                <a:ea typeface="ヒラギノ角ゴ Pro W3" charset="0"/>
                <a:cs typeface="ヒラギノ角ゴ Pro W3" charset="0"/>
              </a:rPr>
              <a:t>: Limited resource in the controller</a:t>
            </a:r>
            <a:endParaRPr lang="en-US" dirty="0">
              <a:latin typeface="Calibri" charset="0"/>
              <a:ea typeface="ヒラギノ角ゴ Pro W3" charset="0"/>
              <a:cs typeface="ヒラギノ角ゴ Pro W3" charset="0"/>
            </a:endParaRPr>
          </a:p>
          <a:p>
            <a:pPr lvl="1"/>
            <a:r>
              <a:rPr lang="en-US" dirty="0">
                <a:latin typeface="Calibri" charset="0"/>
                <a:ea typeface="ヒラギノ角ゴ Pro W3" charset="0"/>
              </a:rPr>
              <a:t>Delay of going through the controller</a:t>
            </a:r>
          </a:p>
          <a:p>
            <a:pPr lvl="1"/>
            <a:r>
              <a:rPr lang="en-US" dirty="0">
                <a:latin typeface="Calibri" charset="0"/>
                <a:ea typeface="ヒラギノ角ゴ Pro W3" charset="0"/>
              </a:rPr>
              <a:t>Switch complexity</a:t>
            </a:r>
          </a:p>
          <a:p>
            <a:pPr lvl="1"/>
            <a:r>
              <a:rPr lang="en-US" dirty="0">
                <a:latin typeface="Calibri" charset="0"/>
                <a:ea typeface="ヒラギノ角ゴ Pro W3" charset="0"/>
              </a:rPr>
              <a:t>Misbehaving hosts </a:t>
            </a:r>
          </a:p>
          <a:p>
            <a:endParaRPr lang="en-US" dirty="0">
              <a:latin typeface="Calibri" charset="0"/>
              <a:ea typeface="ヒラギノ角ゴ Pro W3" charset="0"/>
              <a:cs typeface="ヒラギノ角ゴ Pro W3" charset="0"/>
            </a:endParaRPr>
          </a:p>
        </p:txBody>
      </p:sp>
      <p:pic>
        <p:nvPicPr>
          <p:cNvPr id="21"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1" y="29718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38862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30480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83681752"/>
      </p:ext>
    </p:extLst>
  </p:cSld>
  <p:clrMapOvr>
    <a:masterClrMapping/>
  </p:clrMapOvr>
  <p:transition xmlns:p14="http://schemas.microsoft.com/office/powerpoint/2010/main" advTm="80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5"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vertical)">
                                      <p:cBhvr>
                                        <p:cTn id="21" dur="500"/>
                                        <p:tgtEl>
                                          <p:spTgt spid="12"/>
                                        </p:tgtEl>
                                      </p:cBhvr>
                                    </p:animEffect>
                                  </p:childTnLst>
                                </p:cTn>
                              </p:par>
                              <p:par>
                                <p:cTn id="22" presetID="3" presetClass="entr" presetSubtype="5"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bg/>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xEl>
                                              <p:pRg st="2" end="2"/>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7" grpId="0"/>
      <p:bldP spid="23" grpId="0"/>
      <p:bldP spid="25" grpId="0"/>
      <p:bldP spid="18" grpId="0"/>
      <p:bldP spid="2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Goals of DIFANE</a:t>
            </a:r>
            <a:endParaRPr lang="en-US" dirty="0"/>
          </a:p>
        </p:txBody>
      </p:sp>
      <p:sp>
        <p:nvSpPr>
          <p:cNvPr id="3" name="Content Placeholder 2"/>
          <p:cNvSpPr>
            <a:spLocks noGrp="1"/>
          </p:cNvSpPr>
          <p:nvPr>
            <p:ph idx="1"/>
          </p:nvPr>
        </p:nvSpPr>
        <p:spPr/>
        <p:txBody>
          <a:bodyPr/>
          <a:lstStyle/>
          <a:p>
            <a:r>
              <a:rPr lang="en-US" dirty="0" smtClean="0"/>
              <a:t>Scale with network growth</a:t>
            </a:r>
          </a:p>
          <a:p>
            <a:pPr lvl="1"/>
            <a:r>
              <a:rPr lang="en-US" dirty="0"/>
              <a:t>L</a:t>
            </a:r>
            <a:r>
              <a:rPr lang="en-US" dirty="0" smtClean="0"/>
              <a:t>imited TCAM at switches</a:t>
            </a:r>
          </a:p>
          <a:p>
            <a:pPr lvl="1"/>
            <a:r>
              <a:rPr lang="en-US" dirty="0" smtClean="0"/>
              <a:t>Limited resources at the controller</a:t>
            </a:r>
          </a:p>
          <a:p>
            <a:r>
              <a:rPr lang="en-US" dirty="0" smtClean="0"/>
              <a:t>Improve per-packet performance </a:t>
            </a:r>
            <a:endParaRPr lang="en-US" dirty="0"/>
          </a:p>
          <a:p>
            <a:pPr lvl="1"/>
            <a:r>
              <a:rPr lang="en-US" dirty="0" smtClean="0"/>
              <a:t>Always </a:t>
            </a:r>
            <a:r>
              <a:rPr lang="en-US" dirty="0"/>
              <a:t>keep packets in the data plane</a:t>
            </a:r>
          </a:p>
          <a:p>
            <a:r>
              <a:rPr lang="en-US" dirty="0" smtClean="0"/>
              <a:t>Minimal modifications in switches</a:t>
            </a:r>
          </a:p>
          <a:p>
            <a:pPr lvl="1"/>
            <a:r>
              <a:rPr lang="en-US" dirty="0" smtClean="0"/>
              <a:t>No changes to data plane hardware</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29</a:t>
            </a:fld>
            <a:endParaRPr lang="en-US"/>
          </a:p>
        </p:txBody>
      </p:sp>
      <p:sp>
        <p:nvSpPr>
          <p:cNvPr id="5" name="TextBox 4"/>
          <p:cNvSpPr txBox="1"/>
          <p:nvPr/>
        </p:nvSpPr>
        <p:spPr>
          <a:xfrm>
            <a:off x="457200" y="5786735"/>
            <a:ext cx="8305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400" dirty="0" smtClean="0">
                <a:solidFill>
                  <a:schemeClr val="tx1"/>
                </a:solidFill>
                <a:ea typeface="ヒラギノ角ゴ Pro W3" charset="-128"/>
                <a:cs typeface="ヒラギノ角ゴ Pro W3" charset="-128"/>
              </a:rPr>
              <a:t>Combine proactive and reactive approaches for better scalability</a:t>
            </a:r>
            <a:endParaRPr lang="en-US" sz="2400" dirty="0">
              <a:solidFill>
                <a:schemeClr val="tx1"/>
              </a:solidFill>
              <a:ea typeface="ヒラギノ角ゴ Pro W3" charset="-128"/>
              <a:cs typeface="ヒラギノ角ゴ Pro W3" charset="-128"/>
            </a:endParaRPr>
          </a:p>
        </p:txBody>
      </p:sp>
    </p:spTree>
    <p:extLst>
      <p:ext uri="{BB962C8B-B14F-4D97-AF65-F5344CB8AC3E}">
        <p14:creationId xmlns:p14="http://schemas.microsoft.com/office/powerpoint/2010/main" val="1550144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Redesign Networks for Management</a:t>
            </a:r>
            <a:endParaRPr lang="en-US" dirty="0"/>
          </a:p>
        </p:txBody>
      </p:sp>
      <p:sp>
        <p:nvSpPr>
          <p:cNvPr id="3" name="Content Placeholder 2"/>
          <p:cNvSpPr>
            <a:spLocks noGrp="1"/>
          </p:cNvSpPr>
          <p:nvPr>
            <p:ph idx="1"/>
          </p:nvPr>
        </p:nvSpPr>
        <p:spPr>
          <a:xfrm>
            <a:off x="304800" y="1600201"/>
            <a:ext cx="8839200" cy="4525963"/>
          </a:xfrm>
        </p:spPr>
        <p:txBody>
          <a:bodyPr/>
          <a:lstStyle/>
          <a:p>
            <a:r>
              <a:rPr lang="en-US" dirty="0" smtClean="0"/>
              <a:t>Management is important, yet underexplored</a:t>
            </a:r>
          </a:p>
          <a:p>
            <a:pPr lvl="1"/>
            <a:r>
              <a:rPr lang="en-US" dirty="0" smtClean="0"/>
              <a:t>Taking </a:t>
            </a:r>
            <a:r>
              <a:rPr lang="en-US" i="1" dirty="0" smtClean="0"/>
              <a:t>80% </a:t>
            </a:r>
            <a:r>
              <a:rPr lang="en-US" dirty="0" smtClean="0"/>
              <a:t>of IT budget </a:t>
            </a:r>
          </a:p>
          <a:p>
            <a:pPr lvl="1"/>
            <a:r>
              <a:rPr lang="en-US" dirty="0" smtClean="0"/>
              <a:t>Responsible for </a:t>
            </a:r>
            <a:r>
              <a:rPr lang="en-US" i="1" dirty="0" smtClean="0"/>
              <a:t>62% </a:t>
            </a:r>
            <a:r>
              <a:rPr lang="en-US" dirty="0" smtClean="0"/>
              <a:t>of outages </a:t>
            </a:r>
          </a:p>
          <a:p>
            <a:endParaRPr lang="en-US" dirty="0" smtClean="0"/>
          </a:p>
          <a:p>
            <a:r>
              <a:rPr lang="en-US" dirty="0" smtClean="0"/>
              <a:t>Making management easier </a:t>
            </a:r>
          </a:p>
          <a:p>
            <a:pPr lvl="1"/>
            <a:r>
              <a:rPr lang="en-US" dirty="0" smtClean="0"/>
              <a:t>The </a:t>
            </a:r>
            <a:r>
              <a:rPr lang="en-US" dirty="0"/>
              <a:t>network should be truly </a:t>
            </a:r>
            <a:r>
              <a:rPr lang="en-US" dirty="0" smtClean="0"/>
              <a:t>transparent</a:t>
            </a:r>
          </a:p>
          <a:p>
            <a:pPr lvl="1"/>
            <a:endParaRPr lang="en-US" dirty="0" smtClean="0"/>
          </a:p>
        </p:txBody>
      </p:sp>
      <p:sp>
        <p:nvSpPr>
          <p:cNvPr id="4" name="Slide Number Placeholder 3"/>
          <p:cNvSpPr>
            <a:spLocks noGrp="1"/>
          </p:cNvSpPr>
          <p:nvPr>
            <p:ph type="sldNum" sz="quarter" idx="12"/>
          </p:nvPr>
        </p:nvSpPr>
        <p:spPr/>
        <p:txBody>
          <a:bodyPr/>
          <a:lstStyle/>
          <a:p>
            <a:fld id="{7876E0CC-6134-4D81-B876-3E8DBC324A9F}" type="slidenum">
              <a:rPr lang="en-US" smtClean="0"/>
              <a:pPr/>
              <a:t>3</a:t>
            </a:fld>
            <a:endParaRPr lang="en-US"/>
          </a:p>
        </p:txBody>
      </p:sp>
      <p:pic>
        <p:nvPicPr>
          <p:cNvPr id="6" name="Picture 5"/>
          <p:cNvPicPr>
            <a:picLocks noChangeAspect="1"/>
          </p:cNvPicPr>
          <p:nvPr/>
        </p:nvPicPr>
        <p:blipFill>
          <a:blip r:embed="rId3"/>
          <a:stretch>
            <a:fillRect/>
          </a:stretch>
        </p:blipFill>
        <p:spPr>
          <a:xfrm>
            <a:off x="7086600" y="2286000"/>
            <a:ext cx="1625600" cy="850900"/>
          </a:xfrm>
          <a:prstGeom prst="rect">
            <a:avLst/>
          </a:prstGeom>
        </p:spPr>
      </p:pic>
      <p:pic>
        <p:nvPicPr>
          <p:cNvPr id="7" name="Picture 6" descr="Untitled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3657600"/>
            <a:ext cx="1450751" cy="1481229"/>
          </a:xfrm>
          <a:prstGeom prst="rect">
            <a:avLst/>
          </a:prstGeom>
        </p:spPr>
      </p:pic>
      <p:sp>
        <p:nvSpPr>
          <p:cNvPr id="5" name="Rounded Rectangle 4"/>
          <p:cNvSpPr/>
          <p:nvPr/>
        </p:nvSpPr>
        <p:spPr>
          <a:xfrm>
            <a:off x="457200" y="5410200"/>
            <a:ext cx="7239000" cy="1066800"/>
          </a:xfrm>
          <a:prstGeom prst="roundRect">
            <a:avLst>
              <a:gd name="adj" fmla="val 0"/>
            </a:avLst>
          </a:prstGeom>
        </p:spPr>
        <p:style>
          <a:lnRef idx="1">
            <a:schemeClr val="accent3"/>
          </a:lnRef>
          <a:fillRef idx="2">
            <a:schemeClr val="accent3"/>
          </a:fillRef>
          <a:effectRef idx="1">
            <a:schemeClr val="accent3"/>
          </a:effectRef>
          <a:fontRef idx="minor">
            <a:schemeClr val="dk1"/>
          </a:fontRef>
        </p:style>
        <p:txBody>
          <a:bodyPr rtlCol="0" anchor="t"/>
          <a:lstStyle/>
          <a:p>
            <a:pPr lvl="1" algn="ctr" fontAlgn="base">
              <a:spcBef>
                <a:spcPct val="20000"/>
              </a:spcBef>
              <a:spcAft>
                <a:spcPct val="0"/>
              </a:spcAft>
            </a:pPr>
            <a:r>
              <a:rPr lang="en-US" sz="2800" dirty="0">
                <a:solidFill>
                  <a:prstClr val="black"/>
                </a:solidFill>
                <a:ea typeface="ヒラギノ角ゴ Pro W3" pitchFamily="-65" charset="-128"/>
              </a:rPr>
              <a:t>Redesign the networks </a:t>
            </a:r>
          </a:p>
          <a:p>
            <a:pPr lvl="1" algn="ctr" fontAlgn="base">
              <a:spcBef>
                <a:spcPct val="20000"/>
              </a:spcBef>
              <a:spcAft>
                <a:spcPct val="0"/>
              </a:spcAft>
            </a:pPr>
            <a:r>
              <a:rPr lang="en-US" sz="2800" dirty="0">
                <a:solidFill>
                  <a:prstClr val="black"/>
                </a:solidFill>
                <a:ea typeface="ヒラギノ角ゴ Pro W3" pitchFamily="-65" charset="-128"/>
              </a:rPr>
              <a:t>to make them easier and cheaper to manage</a:t>
            </a:r>
          </a:p>
          <a:p>
            <a:pPr algn="ctr"/>
            <a:endParaRPr lang="en-US" dirty="0"/>
          </a:p>
        </p:txBody>
      </p:sp>
    </p:spTree>
    <p:extLst>
      <p:ext uri="{BB962C8B-B14F-4D97-AF65-F5344CB8AC3E}">
        <p14:creationId xmlns:p14="http://schemas.microsoft.com/office/powerpoint/2010/main" val="27311128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2590800"/>
            <a:ext cx="8229600" cy="1143000"/>
          </a:xfrm>
        </p:spPr>
        <p:txBody>
          <a:bodyPr/>
          <a:lstStyle/>
          <a:p>
            <a:r>
              <a:rPr lang="en-US" dirty="0" smtClean="0">
                <a:latin typeface="Calibri" charset="0"/>
                <a:ea typeface="ヒラギノ角ゴ Pro W3" charset="0"/>
                <a:cs typeface="ヒラギノ角ゴ Pro W3" charset="0"/>
              </a:rPr>
              <a:t>DIFANE: Doing it Fast and Easy</a:t>
            </a:r>
            <a:br>
              <a:rPr lang="en-US" dirty="0" smtClean="0">
                <a:latin typeface="Calibri" charset="0"/>
                <a:ea typeface="ヒラギノ角ゴ Pro W3" charset="0"/>
                <a:cs typeface="ヒラギノ角ゴ Pro W3" charset="0"/>
              </a:rPr>
            </a:br>
            <a:r>
              <a:rPr lang="en-US" dirty="0" smtClean="0">
                <a:latin typeface="Calibri" charset="0"/>
                <a:ea typeface="ヒラギノ角ゴ Pro W3" charset="0"/>
                <a:cs typeface="ヒラギノ角ゴ Pro W3" charset="0"/>
              </a:rPr>
              <a:t>(</a:t>
            </a:r>
            <a:r>
              <a:rPr lang="en-US" dirty="0">
                <a:latin typeface="Calibri" charset="0"/>
                <a:ea typeface="ヒラギノ角ゴ Pro W3" charset="0"/>
                <a:cs typeface="ヒラギノ角ゴ Pro W3" charset="0"/>
              </a:rPr>
              <a:t>two stages)</a:t>
            </a:r>
          </a:p>
        </p:txBody>
      </p:sp>
      <p:sp>
        <p:nvSpPr>
          <p:cNvPr id="655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EFAF179-9151-2647-86F1-1D38C637972D}" type="slidenum">
              <a:rPr lang="en-US" sz="1200">
                <a:solidFill>
                  <a:srgbClr val="898989"/>
                </a:solidFill>
              </a:rPr>
              <a:pPr eaLnBrk="1" hangingPunct="1"/>
              <a:t>30</a:t>
            </a:fld>
            <a:endParaRPr lang="en-US" sz="1200">
              <a:solidFill>
                <a:srgbClr val="898989"/>
              </a:solidFill>
            </a:endParaRPr>
          </a:p>
        </p:txBody>
      </p:sp>
      <p:sp>
        <p:nvSpPr>
          <p:cNvPr id="65540" name="Content Placeholder 4"/>
          <p:cNvSpPr>
            <a:spLocks noGrp="1"/>
          </p:cNvSpPr>
          <p:nvPr>
            <p:ph idx="1"/>
          </p:nvPr>
        </p:nvSpPr>
        <p:spPr>
          <a:xfrm>
            <a:off x="609600" y="4618037"/>
            <a:ext cx="8229600" cy="2239963"/>
          </a:xfrm>
        </p:spPr>
        <p:txBody>
          <a:bodyPr/>
          <a:lstStyle/>
          <a:p>
            <a:pPr algn="ctr">
              <a:buFont typeface="Arial" charset="0"/>
              <a:buNone/>
            </a:pPr>
            <a:endParaRPr lang="en-US" dirty="0">
              <a:solidFill>
                <a:schemeClr val="tx1"/>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30894426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1257300"/>
            <a:ext cx="8229600" cy="1143000"/>
          </a:xfrm>
        </p:spPr>
        <p:txBody>
          <a:bodyPr/>
          <a:lstStyle/>
          <a:p>
            <a:r>
              <a:rPr lang="en-US" dirty="0">
                <a:latin typeface="Calibri" charset="0"/>
                <a:ea typeface="ヒラギノ角ゴ Pro W3" charset="0"/>
                <a:cs typeface="ヒラギノ角ゴ Pro W3" charset="0"/>
              </a:rPr>
              <a:t>Stage 1</a:t>
            </a:r>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AE8030C-94D4-8846-803E-620682C7B135}" type="slidenum">
              <a:rPr lang="en-US" sz="1200">
                <a:solidFill>
                  <a:srgbClr val="898989"/>
                </a:solidFill>
              </a:rPr>
              <a:pPr eaLnBrk="1" hangingPunct="1"/>
              <a:t>31</a:t>
            </a:fld>
            <a:endParaRPr lang="en-US" sz="1200">
              <a:solidFill>
                <a:srgbClr val="898989"/>
              </a:solidFill>
            </a:endParaRPr>
          </a:p>
        </p:txBody>
      </p:sp>
      <p:sp>
        <p:nvSpPr>
          <p:cNvPr id="66564" name="Content Placeholder 4"/>
          <p:cNvSpPr>
            <a:spLocks noGrp="1"/>
          </p:cNvSpPr>
          <p:nvPr>
            <p:ph idx="1"/>
          </p:nvPr>
        </p:nvSpPr>
        <p:spPr>
          <a:xfrm>
            <a:off x="609600" y="2895601"/>
            <a:ext cx="8305800" cy="2239963"/>
          </a:xfrm>
        </p:spPr>
        <p:txBody>
          <a:bodyPr/>
          <a:lstStyle/>
          <a:p>
            <a:pPr algn="ctr">
              <a:buFont typeface="Arial" charset="0"/>
              <a:buNone/>
            </a:pPr>
            <a:r>
              <a:rPr lang="en-US" dirty="0">
                <a:solidFill>
                  <a:schemeClr val="tx1"/>
                </a:solidFill>
                <a:latin typeface="Calibri" charset="0"/>
                <a:ea typeface="ヒラギノ角ゴ Pro W3" charset="0"/>
                <a:cs typeface="ヒラギノ角ゴ Pro W3" charset="0"/>
              </a:rPr>
              <a:t>The controller </a:t>
            </a:r>
            <a:r>
              <a:rPr lang="en-US" dirty="0">
                <a:solidFill>
                  <a:srgbClr val="0000FF"/>
                </a:solidFill>
                <a:latin typeface="Calibri" charset="0"/>
                <a:ea typeface="ヒラギノ角ゴ Pro W3" charset="0"/>
                <a:cs typeface="ヒラギノ角ゴ Pro W3" charset="0"/>
              </a:rPr>
              <a:t>proactively</a:t>
            </a:r>
            <a:r>
              <a:rPr lang="en-US" i="1" dirty="0">
                <a:solidFill>
                  <a:schemeClr val="tx1"/>
                </a:solidFill>
                <a:latin typeface="Calibri" charset="0"/>
                <a:ea typeface="ヒラギノ角ゴ Pro W3" charset="0"/>
                <a:cs typeface="ヒラギノ角ゴ Pro W3" charset="0"/>
              </a:rPr>
              <a:t> </a:t>
            </a:r>
            <a:r>
              <a:rPr lang="en-US" dirty="0">
                <a:solidFill>
                  <a:schemeClr val="tx1"/>
                </a:solidFill>
                <a:latin typeface="Calibri" charset="0"/>
                <a:ea typeface="ヒラギノ角ゴ Pro W3" charset="0"/>
                <a:cs typeface="ヒラギノ角ゴ Pro W3" charset="0"/>
              </a:rPr>
              <a:t>generates the rules and </a:t>
            </a:r>
            <a:r>
              <a:rPr lang="en-US" dirty="0">
                <a:solidFill>
                  <a:srgbClr val="0000FF"/>
                </a:solidFill>
                <a:latin typeface="Calibri" charset="0"/>
                <a:ea typeface="ヒラギノ角ゴ Pro W3" charset="0"/>
                <a:cs typeface="ヒラギノ角ゴ Pro W3" charset="0"/>
              </a:rPr>
              <a:t>distributes</a:t>
            </a:r>
            <a:r>
              <a:rPr lang="en-US" dirty="0">
                <a:solidFill>
                  <a:schemeClr val="tx1"/>
                </a:solidFill>
                <a:latin typeface="Calibri" charset="0"/>
                <a:ea typeface="ヒラギノ角ゴ Pro W3" charset="0"/>
                <a:cs typeface="ヒラギノ角ゴ Pro W3" charset="0"/>
              </a:rPr>
              <a:t> them to authority switches. </a:t>
            </a:r>
          </a:p>
          <a:p>
            <a:pPr algn="ctr">
              <a:buFont typeface="Arial" charset="0"/>
              <a:buNone/>
            </a:pPr>
            <a:endParaRPr lang="en-US" dirty="0">
              <a:solidFill>
                <a:schemeClr val="tx1"/>
              </a:solidFill>
              <a:latin typeface="Calibri" charset="0"/>
              <a:ea typeface="ヒラギノ角ゴ Pro W3" charset="0"/>
              <a:cs typeface="ヒラギノ角ゴ Pro W3" charset="0"/>
            </a:endParaRPr>
          </a:p>
        </p:txBody>
      </p:sp>
    </p:spTree>
    <p:custDataLst>
      <p:tags r:id="rId1"/>
    </p:custDataLst>
    <p:extLst>
      <p:ext uri="{BB962C8B-B14F-4D97-AF65-F5344CB8AC3E}">
        <p14:creationId xmlns:p14="http://schemas.microsoft.com/office/powerpoint/2010/main" val="3121283087"/>
      </p:ext>
    </p:extLst>
  </p:cSld>
  <p:clrMapOvr>
    <a:masterClrMapping/>
  </p:clrMapOvr>
  <p:transition xmlns:p14="http://schemas.microsoft.com/office/powerpoint/2010/main" advTm="900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2639" y="10572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8" name="Table 67"/>
          <p:cNvGraphicFramePr>
            <a:graphicFrameLocks noGrp="1"/>
          </p:cNvGraphicFramePr>
          <p:nvPr/>
        </p:nvGraphicFramePr>
        <p:xfrm>
          <a:off x="4929188" y="1057275"/>
          <a:ext cx="2336800" cy="741364"/>
        </p:xfrm>
        <a:graphic>
          <a:graphicData uri="http://schemas.openxmlformats.org/drawingml/2006/table">
            <a:tbl>
              <a:tblPr>
                <a:tableStyleId>{69CF1AB2-1976-4502-BF36-3FF5EA218861}</a:tableStyleId>
              </a:tblPr>
              <a:tblGrid>
                <a:gridCol w="584200"/>
                <a:gridCol w="584200"/>
                <a:gridCol w="584200"/>
                <a:gridCol w="584200"/>
              </a:tblGrid>
              <a:tr h="370682">
                <a:tc>
                  <a:txBody>
                    <a:bodyPr/>
                    <a:lstStyle/>
                    <a:p>
                      <a:endParaRPr lang="en-US" sz="1800" dirty="0"/>
                    </a:p>
                  </a:txBody>
                  <a:tcPr marT="45700" marB="45700"/>
                </a:tc>
                <a:tc>
                  <a:txBody>
                    <a:bodyPr/>
                    <a:lstStyle/>
                    <a:p>
                      <a:endParaRPr lang="en-US" sz="1800" dirty="0"/>
                    </a:p>
                  </a:txBody>
                  <a:tcPr marT="45700" marB="45700"/>
                </a:tc>
                <a:tc>
                  <a:txBody>
                    <a:bodyPr/>
                    <a:lstStyle/>
                    <a:p>
                      <a:endParaRPr lang="en-US" sz="1800"/>
                    </a:p>
                  </a:txBody>
                  <a:tcPr marT="45700" marB="45700"/>
                </a:tc>
                <a:tc>
                  <a:txBody>
                    <a:bodyPr/>
                    <a:lstStyle/>
                    <a:p>
                      <a:endParaRPr lang="en-US" sz="1800"/>
                    </a:p>
                  </a:txBody>
                  <a:tcPr marT="45700" marB="45700"/>
                </a:tc>
              </a:tr>
              <a:tr h="370682">
                <a:tc>
                  <a:txBody>
                    <a:bodyPr/>
                    <a:lstStyle/>
                    <a:p>
                      <a:endParaRPr lang="en-US" sz="1800" dirty="0"/>
                    </a:p>
                  </a:txBody>
                  <a:tcPr marT="45700" marB="45700">
                    <a:solidFill>
                      <a:srgbClr val="FF0000"/>
                    </a:solidFill>
                  </a:tcPr>
                </a:tc>
                <a:tc>
                  <a:txBody>
                    <a:bodyPr/>
                    <a:lstStyle/>
                    <a:p>
                      <a:endParaRPr lang="en-US" sz="1800" dirty="0"/>
                    </a:p>
                  </a:txBody>
                  <a:tcPr marT="45700" marB="45700">
                    <a:solidFill>
                      <a:srgbClr val="FF0000"/>
                    </a:solidFill>
                  </a:tcPr>
                </a:tc>
                <a:tc>
                  <a:txBody>
                    <a:bodyPr/>
                    <a:lstStyle/>
                    <a:p>
                      <a:endParaRPr lang="en-US" sz="1800" dirty="0"/>
                    </a:p>
                  </a:txBody>
                  <a:tcPr marT="45700" marB="45700">
                    <a:solidFill>
                      <a:srgbClr val="FF0000"/>
                    </a:solidFill>
                  </a:tcPr>
                </a:tc>
                <a:tc>
                  <a:txBody>
                    <a:bodyPr/>
                    <a:lstStyle/>
                    <a:p>
                      <a:endParaRPr lang="en-US" sz="1800" dirty="0"/>
                    </a:p>
                  </a:txBody>
                  <a:tcPr marT="45700" marB="45700">
                    <a:solidFill>
                      <a:srgbClr val="FF0000"/>
                    </a:solidFill>
                  </a:tcPr>
                </a:tc>
              </a:tr>
            </a:tbl>
          </a:graphicData>
        </a:graphic>
      </p:graphicFrame>
      <p:graphicFrame>
        <p:nvGraphicFramePr>
          <p:cNvPr id="69" name="Table 68"/>
          <p:cNvGraphicFramePr>
            <a:graphicFrameLocks noGrp="1"/>
          </p:cNvGraphicFramePr>
          <p:nvPr/>
        </p:nvGraphicFramePr>
        <p:xfrm>
          <a:off x="4918075" y="1800225"/>
          <a:ext cx="2336800" cy="741364"/>
        </p:xfrm>
        <a:graphic>
          <a:graphicData uri="http://schemas.openxmlformats.org/drawingml/2006/table">
            <a:tbl>
              <a:tblPr>
                <a:tableStyleId>{69CF1AB2-1976-4502-BF36-3FF5EA218861}</a:tableStyleId>
              </a:tblPr>
              <a:tblGrid>
                <a:gridCol w="584200"/>
                <a:gridCol w="584200"/>
                <a:gridCol w="584200"/>
                <a:gridCol w="584200"/>
              </a:tblGrid>
              <a:tr h="370682">
                <a:tc>
                  <a:txBody>
                    <a:bodyPr/>
                    <a:lstStyle/>
                    <a:p>
                      <a:endParaRPr lang="en-US" sz="1800" dirty="0"/>
                    </a:p>
                  </a:txBody>
                  <a:tcPr marT="45700" marB="45700"/>
                </a:tc>
                <a:tc>
                  <a:txBody>
                    <a:bodyPr/>
                    <a:lstStyle/>
                    <a:p>
                      <a:endParaRPr lang="en-US" sz="1800"/>
                    </a:p>
                  </a:txBody>
                  <a:tcPr marT="45700" marB="45700"/>
                </a:tc>
                <a:tc>
                  <a:txBody>
                    <a:bodyPr/>
                    <a:lstStyle/>
                    <a:p>
                      <a:endParaRPr lang="en-US" sz="1800"/>
                    </a:p>
                  </a:txBody>
                  <a:tcPr marT="45700" marB="45700"/>
                </a:tc>
                <a:tc>
                  <a:txBody>
                    <a:bodyPr/>
                    <a:lstStyle/>
                    <a:p>
                      <a:endParaRPr lang="en-US" sz="1800"/>
                    </a:p>
                  </a:txBody>
                  <a:tcPr marT="45700" marB="45700"/>
                </a:tc>
              </a:tr>
              <a:tr h="370682">
                <a:tc>
                  <a:txBody>
                    <a:bodyPr/>
                    <a:lstStyle/>
                    <a:p>
                      <a:endParaRPr lang="en-US" sz="1800"/>
                    </a:p>
                  </a:txBody>
                  <a:tcPr marT="45700" marB="45700"/>
                </a:tc>
                <a:tc>
                  <a:txBody>
                    <a:bodyPr/>
                    <a:lstStyle/>
                    <a:p>
                      <a:endParaRPr lang="en-US" sz="1800"/>
                    </a:p>
                  </a:txBody>
                  <a:tcPr marT="45700" marB="45700"/>
                </a:tc>
                <a:tc>
                  <a:txBody>
                    <a:bodyPr/>
                    <a:lstStyle/>
                    <a:p>
                      <a:endParaRPr lang="en-US" sz="1800" dirty="0"/>
                    </a:p>
                  </a:txBody>
                  <a:tcPr marT="45700" marB="45700"/>
                </a:tc>
                <a:tc>
                  <a:txBody>
                    <a:bodyPr/>
                    <a:lstStyle/>
                    <a:p>
                      <a:endParaRPr lang="en-US" sz="1800" dirty="0"/>
                    </a:p>
                  </a:txBody>
                  <a:tcPr marT="45700" marB="45700">
                    <a:solidFill>
                      <a:srgbClr val="FF0000"/>
                    </a:solidFill>
                  </a:tcPr>
                </a:tc>
              </a:tr>
            </a:tbl>
          </a:graphicData>
        </a:graphic>
      </p:graphicFrame>
      <p:sp>
        <p:nvSpPr>
          <p:cNvPr id="67621" name="Title 1"/>
          <p:cNvSpPr>
            <a:spLocks noGrp="1"/>
          </p:cNvSpPr>
          <p:nvPr>
            <p:ph type="title"/>
          </p:nvPr>
        </p:nvSpPr>
        <p:spPr>
          <a:xfrm>
            <a:off x="0" y="-242887"/>
            <a:ext cx="9144000" cy="1143001"/>
          </a:xfrm>
        </p:spPr>
        <p:txBody>
          <a:bodyPr/>
          <a:lstStyle/>
          <a:p>
            <a:pPr algn="l"/>
            <a:r>
              <a:rPr lang="en-US" sz="3600">
                <a:latin typeface="Calibri" charset="0"/>
                <a:ea typeface="ヒラギノ角ゴ Pro W3" charset="0"/>
                <a:cs typeface="ヒラギノ角ゴ Pro W3" charset="0"/>
              </a:rPr>
              <a:t>Partition and Distribute the Flow Rules</a:t>
            </a:r>
          </a:p>
        </p:txBody>
      </p:sp>
      <p:sp>
        <p:nvSpPr>
          <p:cNvPr id="676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E46C1419-1F2F-2B4B-BAFC-31E4CF02C4A2}" type="slidenum">
              <a:rPr lang="en-US" sz="1200">
                <a:solidFill>
                  <a:srgbClr val="898989"/>
                </a:solidFill>
              </a:rPr>
              <a:pPr eaLnBrk="1" hangingPunct="1"/>
              <a:t>32</a:t>
            </a:fld>
            <a:endParaRPr lang="en-US" sz="1200">
              <a:solidFill>
                <a:srgbClr val="898989"/>
              </a:solidFill>
            </a:endParaRPr>
          </a:p>
        </p:txBody>
      </p:sp>
      <p:sp>
        <p:nvSpPr>
          <p:cNvPr id="5" name="Cloud 4"/>
          <p:cNvSpPr/>
          <p:nvPr/>
        </p:nvSpPr>
        <p:spPr>
          <a:xfrm>
            <a:off x="427039" y="4203700"/>
            <a:ext cx="8231187" cy="3352800"/>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625" name="TextBox 6"/>
          <p:cNvSpPr txBox="1">
            <a:spLocks noChangeArrowheads="1"/>
          </p:cNvSpPr>
          <p:nvPr/>
        </p:nvSpPr>
        <p:spPr bwMode="auto">
          <a:xfrm>
            <a:off x="838200" y="4783139"/>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Ingress Switch</a:t>
            </a:r>
          </a:p>
        </p:txBody>
      </p:sp>
      <p:sp>
        <p:nvSpPr>
          <p:cNvPr id="67628" name="TextBox 10"/>
          <p:cNvSpPr txBox="1">
            <a:spLocks noChangeArrowheads="1"/>
          </p:cNvSpPr>
          <p:nvPr/>
        </p:nvSpPr>
        <p:spPr bwMode="auto">
          <a:xfrm>
            <a:off x="7791451" y="3951289"/>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Egress Switch</a:t>
            </a:r>
          </a:p>
        </p:txBody>
      </p:sp>
      <p:sp>
        <p:nvSpPr>
          <p:cNvPr id="27" name="Freeform 26"/>
          <p:cNvSpPr/>
          <p:nvPr/>
        </p:nvSpPr>
        <p:spPr>
          <a:xfrm>
            <a:off x="2687637" y="2305050"/>
            <a:ext cx="5237163" cy="1676400"/>
          </a:xfrm>
          <a:custGeom>
            <a:avLst/>
            <a:gdLst>
              <a:gd name="connsiteX0" fmla="*/ 0 w 3141578"/>
              <a:gd name="connsiteY0" fmla="*/ 0 h 2032000"/>
              <a:gd name="connsiteX1" fmla="*/ 1163052 w 3141578"/>
              <a:gd name="connsiteY1" fmla="*/ 240631 h 2032000"/>
              <a:gd name="connsiteX2" fmla="*/ 2540000 w 3141578"/>
              <a:gd name="connsiteY2" fmla="*/ 1163052 h 2032000"/>
              <a:gd name="connsiteX3" fmla="*/ 3141578 w 3141578"/>
              <a:gd name="connsiteY3" fmla="*/ 2032000 h 2032000"/>
            </a:gdLst>
            <a:ahLst/>
            <a:cxnLst>
              <a:cxn ang="0">
                <a:pos x="connsiteX0" y="connsiteY0"/>
              </a:cxn>
              <a:cxn ang="0">
                <a:pos x="connsiteX1" y="connsiteY1"/>
              </a:cxn>
              <a:cxn ang="0">
                <a:pos x="connsiteX2" y="connsiteY2"/>
              </a:cxn>
              <a:cxn ang="0">
                <a:pos x="connsiteX3" y="connsiteY3"/>
              </a:cxn>
            </a:cxnLst>
            <a:rect l="l" t="t" r="r" b="b"/>
            <a:pathLst>
              <a:path w="3141578" h="2032000">
                <a:moveTo>
                  <a:pt x="0" y="0"/>
                </a:moveTo>
                <a:cubicBezTo>
                  <a:pt x="369859" y="23394"/>
                  <a:pt x="739719" y="46789"/>
                  <a:pt x="1163052" y="240631"/>
                </a:cubicBezTo>
                <a:cubicBezTo>
                  <a:pt x="1586385" y="434473"/>
                  <a:pt x="2210246" y="864491"/>
                  <a:pt x="2540000" y="1163052"/>
                </a:cubicBezTo>
                <a:cubicBezTo>
                  <a:pt x="2869754" y="1461613"/>
                  <a:pt x="3141578" y="2032000"/>
                  <a:pt x="3141578" y="2032000"/>
                </a:cubicBezTo>
              </a:path>
            </a:pathLst>
          </a:custGeom>
          <a:ln w="28575" cap="flat" cmpd="sng">
            <a:solidFill>
              <a:srgbClr val="0000FF"/>
            </a:solidFill>
            <a:prstDash val="lgDashDot"/>
            <a:round/>
            <a:tailEnd type="arrow"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0" name="Freeform 29"/>
          <p:cNvSpPr/>
          <p:nvPr/>
        </p:nvSpPr>
        <p:spPr>
          <a:xfrm>
            <a:off x="838201" y="2819400"/>
            <a:ext cx="617537" cy="2984500"/>
          </a:xfrm>
          <a:custGeom>
            <a:avLst/>
            <a:gdLst>
              <a:gd name="connsiteX0" fmla="*/ 1470526 w 1470526"/>
              <a:gd name="connsiteY0" fmla="*/ 0 h 1965158"/>
              <a:gd name="connsiteX1" fmla="*/ 401052 w 1470526"/>
              <a:gd name="connsiteY1" fmla="*/ 695158 h 1965158"/>
              <a:gd name="connsiteX2" fmla="*/ 0 w 1470526"/>
              <a:gd name="connsiteY2" fmla="*/ 1965158 h 1965158"/>
            </a:gdLst>
            <a:ahLst/>
            <a:cxnLst>
              <a:cxn ang="0">
                <a:pos x="connsiteX0" y="connsiteY0"/>
              </a:cxn>
              <a:cxn ang="0">
                <a:pos x="connsiteX1" y="connsiteY1"/>
              </a:cxn>
              <a:cxn ang="0">
                <a:pos x="connsiteX2" y="connsiteY2"/>
              </a:cxn>
            </a:cxnLst>
            <a:rect l="l" t="t" r="r" b="b"/>
            <a:pathLst>
              <a:path w="1470526" h="1965158">
                <a:moveTo>
                  <a:pt x="1470526" y="0"/>
                </a:moveTo>
                <a:cubicBezTo>
                  <a:pt x="1058333" y="183816"/>
                  <a:pt x="646140" y="367632"/>
                  <a:pt x="401052" y="695158"/>
                </a:cubicBezTo>
                <a:cubicBezTo>
                  <a:pt x="155964" y="1022684"/>
                  <a:pt x="0" y="1965158"/>
                  <a:pt x="0" y="1965158"/>
                </a:cubicBezTo>
              </a:path>
            </a:pathLst>
          </a:custGeom>
          <a:ln w="28575" cap="flat" cmpd="sng">
            <a:solidFill>
              <a:srgbClr val="0000FF"/>
            </a:solidFill>
            <a:prstDash val="lgDashDot"/>
            <a:round/>
            <a:tailEnd type="arrow"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1" name="TextBox 30"/>
          <p:cNvSpPr txBox="1">
            <a:spLocks noChangeArrowheads="1"/>
          </p:cNvSpPr>
          <p:nvPr/>
        </p:nvSpPr>
        <p:spPr bwMode="auto">
          <a:xfrm>
            <a:off x="2368551" y="900113"/>
            <a:ext cx="1600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b="1">
                <a:solidFill>
                  <a:srgbClr val="0000FF"/>
                </a:solidFill>
              </a:rPr>
              <a:t>Distribute partition information</a:t>
            </a:r>
          </a:p>
        </p:txBody>
      </p:sp>
      <p:graphicFrame>
        <p:nvGraphicFramePr>
          <p:cNvPr id="40" name="Table 39"/>
          <p:cNvGraphicFramePr>
            <a:graphicFrameLocks noGrp="1"/>
          </p:cNvGraphicFramePr>
          <p:nvPr>
            <p:extLst>
              <p:ext uri="{D42A27DB-BD31-4B8C-83A1-F6EECF244321}">
                <p14:modId xmlns:p14="http://schemas.microsoft.com/office/powerpoint/2010/main" val="2730862878"/>
              </p:ext>
            </p:extLst>
          </p:nvPr>
        </p:nvGraphicFramePr>
        <p:xfrm>
          <a:off x="3775075" y="1058864"/>
          <a:ext cx="1168400" cy="1482724"/>
        </p:xfrm>
        <a:graphic>
          <a:graphicData uri="http://schemas.openxmlformats.org/drawingml/2006/table">
            <a:tbl>
              <a:tblPr>
                <a:tableStyleId>{69CF1AB2-1976-4502-BF36-3FF5EA218861}</a:tableStyleId>
              </a:tblPr>
              <a:tblGrid>
                <a:gridCol w="584200"/>
                <a:gridCol w="584200"/>
              </a:tblGrid>
              <a:tr h="370681">
                <a:tc>
                  <a:txBody>
                    <a:bodyPr/>
                    <a:lstStyle/>
                    <a:p>
                      <a:endParaRPr lang="en-US" sz="1800" dirty="0"/>
                    </a:p>
                  </a:txBody>
                  <a:tcPr marT="45700" marB="45700"/>
                </a:tc>
                <a:tc>
                  <a:txBody>
                    <a:bodyPr/>
                    <a:lstStyle/>
                    <a:p>
                      <a:endParaRPr lang="en-US" sz="1800" dirty="0">
                        <a:solidFill>
                          <a:schemeClr val="tx2">
                            <a:lumMod val="40000"/>
                            <a:lumOff val="60000"/>
                          </a:schemeClr>
                        </a:solidFill>
                      </a:endParaRPr>
                    </a:p>
                  </a:txBody>
                  <a:tcPr marT="45700" marB="45700">
                    <a:solidFill>
                      <a:schemeClr val="tx2">
                        <a:lumMod val="40000"/>
                        <a:lumOff val="60000"/>
                      </a:schemeClr>
                    </a:solidFill>
                  </a:tcPr>
                </a:tc>
              </a:tr>
              <a:tr h="370681">
                <a:tc>
                  <a:txBody>
                    <a:bodyPr/>
                    <a:lstStyle/>
                    <a:p>
                      <a:endParaRPr lang="en-US" sz="1800" dirty="0"/>
                    </a:p>
                  </a:txBody>
                  <a:tcPr marT="45700" marB="45700">
                    <a:solidFill>
                      <a:srgbClr val="FF0000"/>
                    </a:solidFill>
                  </a:tcPr>
                </a:tc>
                <a:tc>
                  <a:txBody>
                    <a:bodyPr/>
                    <a:lstStyle/>
                    <a:p>
                      <a:endParaRPr lang="en-US" sz="1800" dirty="0">
                        <a:solidFill>
                          <a:schemeClr val="tx2">
                            <a:lumMod val="40000"/>
                            <a:lumOff val="60000"/>
                          </a:schemeClr>
                        </a:solidFill>
                      </a:endParaRPr>
                    </a:p>
                  </a:txBody>
                  <a:tcPr marT="45700" marB="45700">
                    <a:solidFill>
                      <a:srgbClr val="FF0000"/>
                    </a:solidFill>
                  </a:tcPr>
                </a:tc>
              </a:tr>
              <a:tr h="370681">
                <a:tc>
                  <a:txBody>
                    <a:bodyPr/>
                    <a:lstStyle/>
                    <a:p>
                      <a:endParaRPr lang="en-US" sz="1800"/>
                    </a:p>
                  </a:txBody>
                  <a:tcPr marT="45700" marB="45700"/>
                </a:tc>
                <a:tc>
                  <a:txBody>
                    <a:bodyPr/>
                    <a:lstStyle/>
                    <a:p>
                      <a:endParaRPr lang="en-US" sz="1800" dirty="0">
                        <a:solidFill>
                          <a:schemeClr val="tx2">
                            <a:lumMod val="40000"/>
                            <a:lumOff val="60000"/>
                          </a:schemeClr>
                        </a:solidFill>
                      </a:endParaRPr>
                    </a:p>
                  </a:txBody>
                  <a:tcPr marT="45700" marB="45700">
                    <a:solidFill>
                      <a:schemeClr val="tx2">
                        <a:lumMod val="40000"/>
                        <a:lumOff val="60000"/>
                      </a:schemeClr>
                    </a:solidFill>
                  </a:tcPr>
                </a:tc>
              </a:tr>
              <a:tr h="370681">
                <a:tc>
                  <a:txBody>
                    <a:bodyPr/>
                    <a:lstStyle/>
                    <a:p>
                      <a:endParaRPr lang="en-US" sz="1800"/>
                    </a:p>
                  </a:txBody>
                  <a:tcPr marT="45700" marB="45700"/>
                </a:tc>
                <a:tc>
                  <a:txBody>
                    <a:bodyPr/>
                    <a:lstStyle/>
                    <a:p>
                      <a:endParaRPr lang="en-US" sz="1800" dirty="0">
                        <a:solidFill>
                          <a:schemeClr val="tx2">
                            <a:lumMod val="40000"/>
                            <a:lumOff val="60000"/>
                          </a:schemeClr>
                        </a:solidFill>
                      </a:endParaRPr>
                    </a:p>
                  </a:txBody>
                  <a:tcPr marT="45700" marB="45700">
                    <a:solidFill>
                      <a:schemeClr val="tx2">
                        <a:lumMod val="40000"/>
                        <a:lumOff val="60000"/>
                      </a:schemeClr>
                    </a:solidFill>
                  </a:tcPr>
                </a:tc>
              </a:tr>
            </a:tbl>
          </a:graphicData>
        </a:graphic>
      </p:graphicFrame>
      <p:sp>
        <p:nvSpPr>
          <p:cNvPr id="43" name="TextBox 17"/>
          <p:cNvSpPr txBox="1">
            <a:spLocks noChangeArrowheads="1"/>
          </p:cNvSpPr>
          <p:nvPr/>
        </p:nvSpPr>
        <p:spPr bwMode="auto">
          <a:xfrm>
            <a:off x="3810000" y="1447800"/>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t>Authority Switch  A</a:t>
            </a:r>
          </a:p>
        </p:txBody>
      </p:sp>
      <p:sp>
        <p:nvSpPr>
          <p:cNvPr id="44" name="TextBox 18"/>
          <p:cNvSpPr txBox="1">
            <a:spLocks noChangeArrowheads="1"/>
          </p:cNvSpPr>
          <p:nvPr/>
        </p:nvSpPr>
        <p:spPr bwMode="auto">
          <a:xfrm>
            <a:off x="5110163" y="1104901"/>
            <a:ext cx="2170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AuthoritySwitch B</a:t>
            </a:r>
          </a:p>
        </p:txBody>
      </p:sp>
      <p:sp>
        <p:nvSpPr>
          <p:cNvPr id="50" name="TextBox 20"/>
          <p:cNvSpPr txBox="1">
            <a:spLocks noChangeArrowheads="1"/>
          </p:cNvSpPr>
          <p:nvPr/>
        </p:nvSpPr>
        <p:spPr bwMode="auto">
          <a:xfrm>
            <a:off x="5105401" y="1892301"/>
            <a:ext cx="14430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Authority Switch C</a:t>
            </a:r>
          </a:p>
        </p:txBody>
      </p:sp>
      <p:sp>
        <p:nvSpPr>
          <p:cNvPr id="51" name="Line Callout 2 (No Border) 50"/>
          <p:cNvSpPr/>
          <p:nvPr/>
        </p:nvSpPr>
        <p:spPr>
          <a:xfrm rot="10800000" flipV="1">
            <a:off x="7458077" y="1820864"/>
            <a:ext cx="942975" cy="717550"/>
          </a:xfrm>
          <a:prstGeom prst="callout2">
            <a:avLst>
              <a:gd name="adj1" fmla="val 69625"/>
              <a:gd name="adj2" fmla="val 89596"/>
              <a:gd name="adj3" fmla="val 70687"/>
              <a:gd name="adj4" fmla="val 88281"/>
              <a:gd name="adj5" fmla="val 79328"/>
              <a:gd name="adj6" fmla="val 146011"/>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0000"/>
                </a:solidFill>
              </a:rPr>
              <a:t>reject</a:t>
            </a:r>
          </a:p>
        </p:txBody>
      </p:sp>
      <p:sp>
        <p:nvSpPr>
          <p:cNvPr id="52" name="Line Callout 2 (No Border) 51"/>
          <p:cNvSpPr/>
          <p:nvPr/>
        </p:nvSpPr>
        <p:spPr>
          <a:xfrm rot="10800000" flipV="1">
            <a:off x="7458077" y="711201"/>
            <a:ext cx="942975" cy="717550"/>
          </a:xfrm>
          <a:prstGeom prst="callout2">
            <a:avLst>
              <a:gd name="adj1" fmla="val 69625"/>
              <a:gd name="adj2" fmla="val 89596"/>
              <a:gd name="adj3" fmla="val 70687"/>
              <a:gd name="adj4" fmla="val 88281"/>
              <a:gd name="adj5" fmla="val 79328"/>
              <a:gd name="adj6" fmla="val 146011"/>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2">
                    <a:lumMod val="75000"/>
                  </a:schemeClr>
                </a:solidFill>
              </a:rPr>
              <a:t>accept</a:t>
            </a:r>
          </a:p>
        </p:txBody>
      </p:sp>
      <p:sp>
        <p:nvSpPr>
          <p:cNvPr id="53" name="TextBox 14"/>
          <p:cNvSpPr txBox="1">
            <a:spLocks noChangeArrowheads="1"/>
          </p:cNvSpPr>
          <p:nvPr/>
        </p:nvSpPr>
        <p:spPr bwMode="auto">
          <a:xfrm>
            <a:off x="5110163" y="658813"/>
            <a:ext cx="2170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Flow space</a:t>
            </a:r>
          </a:p>
        </p:txBody>
      </p:sp>
      <p:cxnSp>
        <p:nvCxnSpPr>
          <p:cNvPr id="41" name="Straight Connector 40"/>
          <p:cNvCxnSpPr/>
          <p:nvPr/>
        </p:nvCxnSpPr>
        <p:spPr>
          <a:xfrm rot="16200000" flipH="1">
            <a:off x="3948113" y="1847850"/>
            <a:ext cx="1941512" cy="1588"/>
          </a:xfrm>
          <a:prstGeom prst="line">
            <a:avLst/>
          </a:prstGeom>
          <a:ln w="7620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919665" y="1820864"/>
            <a:ext cx="2700337" cy="1587"/>
          </a:xfrm>
          <a:prstGeom prst="line">
            <a:avLst/>
          </a:prstGeom>
          <a:ln w="7620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3775075" y="1057276"/>
            <a:ext cx="3479800" cy="14811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Freeform 70"/>
          <p:cNvSpPr/>
          <p:nvPr/>
        </p:nvSpPr>
        <p:spPr>
          <a:xfrm flipH="1">
            <a:off x="1905001" y="2819401"/>
            <a:ext cx="463551" cy="2443163"/>
          </a:xfrm>
          <a:custGeom>
            <a:avLst/>
            <a:gdLst>
              <a:gd name="connsiteX0" fmla="*/ 1470526 w 1470526"/>
              <a:gd name="connsiteY0" fmla="*/ 0 h 1965158"/>
              <a:gd name="connsiteX1" fmla="*/ 401052 w 1470526"/>
              <a:gd name="connsiteY1" fmla="*/ 695158 h 1965158"/>
              <a:gd name="connsiteX2" fmla="*/ 0 w 1470526"/>
              <a:gd name="connsiteY2" fmla="*/ 1965158 h 1965158"/>
            </a:gdLst>
            <a:ahLst/>
            <a:cxnLst>
              <a:cxn ang="0">
                <a:pos x="connsiteX0" y="connsiteY0"/>
              </a:cxn>
              <a:cxn ang="0">
                <a:pos x="connsiteX1" y="connsiteY1"/>
              </a:cxn>
              <a:cxn ang="0">
                <a:pos x="connsiteX2" y="connsiteY2"/>
              </a:cxn>
            </a:cxnLst>
            <a:rect l="l" t="t" r="r" b="b"/>
            <a:pathLst>
              <a:path w="1470526" h="1965158">
                <a:moveTo>
                  <a:pt x="1470526" y="0"/>
                </a:moveTo>
                <a:cubicBezTo>
                  <a:pt x="1058333" y="183816"/>
                  <a:pt x="646140" y="367632"/>
                  <a:pt x="401052" y="695158"/>
                </a:cubicBezTo>
                <a:cubicBezTo>
                  <a:pt x="155964" y="1022684"/>
                  <a:pt x="0" y="1965158"/>
                  <a:pt x="0" y="1965158"/>
                </a:cubicBezTo>
              </a:path>
            </a:pathLst>
          </a:custGeom>
          <a:ln w="28575" cap="flat" cmpd="sng">
            <a:solidFill>
              <a:srgbClr val="0000FF"/>
            </a:solidFill>
            <a:prstDash val="lgDashDot"/>
            <a:round/>
            <a:tailEnd type="arrow"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2" name="Freeform 71"/>
          <p:cNvSpPr/>
          <p:nvPr/>
        </p:nvSpPr>
        <p:spPr>
          <a:xfrm flipH="1">
            <a:off x="2687639" y="2538413"/>
            <a:ext cx="2230437" cy="1885950"/>
          </a:xfrm>
          <a:custGeom>
            <a:avLst/>
            <a:gdLst>
              <a:gd name="connsiteX0" fmla="*/ 1470526 w 1470526"/>
              <a:gd name="connsiteY0" fmla="*/ 0 h 1965158"/>
              <a:gd name="connsiteX1" fmla="*/ 401052 w 1470526"/>
              <a:gd name="connsiteY1" fmla="*/ 695158 h 1965158"/>
              <a:gd name="connsiteX2" fmla="*/ 0 w 1470526"/>
              <a:gd name="connsiteY2" fmla="*/ 1965158 h 1965158"/>
            </a:gdLst>
            <a:ahLst/>
            <a:cxnLst>
              <a:cxn ang="0">
                <a:pos x="connsiteX0" y="connsiteY0"/>
              </a:cxn>
              <a:cxn ang="0">
                <a:pos x="connsiteX1" y="connsiteY1"/>
              </a:cxn>
              <a:cxn ang="0">
                <a:pos x="connsiteX2" y="connsiteY2"/>
              </a:cxn>
            </a:cxnLst>
            <a:rect l="l" t="t" r="r" b="b"/>
            <a:pathLst>
              <a:path w="1470526" h="1965158">
                <a:moveTo>
                  <a:pt x="1470526" y="0"/>
                </a:moveTo>
                <a:cubicBezTo>
                  <a:pt x="1058333" y="183816"/>
                  <a:pt x="646140" y="367632"/>
                  <a:pt x="401052" y="695158"/>
                </a:cubicBezTo>
                <a:cubicBezTo>
                  <a:pt x="155964" y="1022684"/>
                  <a:pt x="0" y="1965158"/>
                  <a:pt x="0" y="1965158"/>
                </a:cubicBezTo>
              </a:path>
            </a:pathLst>
          </a:custGeom>
          <a:ln w="28575" cap="flat" cmpd="sng">
            <a:solidFill>
              <a:srgbClr val="0000FF"/>
            </a:solidFill>
            <a:prstDash val="lgDashDot"/>
            <a:round/>
            <a:tailEnd type="arrow"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76" name="Straight Connector 75"/>
          <p:cNvCxnSpPr/>
          <p:nvPr/>
        </p:nvCxnSpPr>
        <p:spPr>
          <a:xfrm>
            <a:off x="2368551" y="2570164"/>
            <a:ext cx="2584452" cy="3297239"/>
          </a:xfrm>
          <a:prstGeom prst="line">
            <a:avLst/>
          </a:prstGeom>
          <a:ln w="28575" cmpd="sng">
            <a:solidFill>
              <a:srgbClr val="0000FF"/>
            </a:solidFill>
            <a:prstDash val="lgDashDot"/>
            <a:tailEnd type="arrow" w="lg" len="lg"/>
          </a:ln>
        </p:spPr>
        <p:style>
          <a:lnRef idx="2">
            <a:schemeClr val="accent1"/>
          </a:lnRef>
          <a:fillRef idx="0">
            <a:schemeClr val="accent1"/>
          </a:fillRef>
          <a:effectRef idx="1">
            <a:schemeClr val="accent1"/>
          </a:effectRef>
          <a:fontRef idx="minor">
            <a:schemeClr val="tx1"/>
          </a:fontRef>
        </p:style>
      </p:cxnSp>
      <p:sp>
        <p:nvSpPr>
          <p:cNvPr id="67663" name="TextBox 6"/>
          <p:cNvSpPr txBox="1">
            <a:spLocks noChangeArrowheads="1"/>
          </p:cNvSpPr>
          <p:nvPr/>
        </p:nvSpPr>
        <p:spPr bwMode="auto">
          <a:xfrm>
            <a:off x="427039" y="900113"/>
            <a:ext cx="1306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Controller</a:t>
            </a:r>
          </a:p>
        </p:txBody>
      </p:sp>
      <p:sp>
        <p:nvSpPr>
          <p:cNvPr id="35" name="Rectangle 34"/>
          <p:cNvSpPr>
            <a:spLocks noChangeArrowheads="1"/>
          </p:cNvSpPr>
          <p:nvPr/>
        </p:nvSpPr>
        <p:spPr bwMode="auto">
          <a:xfrm>
            <a:off x="2320926" y="4495801"/>
            <a:ext cx="10750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Authority </a:t>
            </a:r>
          </a:p>
          <a:p>
            <a:r>
              <a:rPr lang="en-US" dirty="0"/>
              <a:t>Switch A</a:t>
            </a:r>
          </a:p>
        </p:txBody>
      </p:sp>
      <p:sp>
        <p:nvSpPr>
          <p:cNvPr id="36" name="Rectangle 35"/>
          <p:cNvSpPr>
            <a:spLocks noChangeArrowheads="1"/>
          </p:cNvSpPr>
          <p:nvPr/>
        </p:nvSpPr>
        <p:spPr bwMode="auto">
          <a:xfrm>
            <a:off x="4800602" y="3581401"/>
            <a:ext cx="10750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Authority </a:t>
            </a:r>
          </a:p>
          <a:p>
            <a:r>
              <a:rPr lang="en-US" dirty="0"/>
              <a:t>Switch B</a:t>
            </a:r>
          </a:p>
        </p:txBody>
      </p:sp>
      <p:sp>
        <p:nvSpPr>
          <p:cNvPr id="37" name="Rectangle 36"/>
          <p:cNvSpPr>
            <a:spLocks noChangeArrowheads="1"/>
          </p:cNvSpPr>
          <p:nvPr/>
        </p:nvSpPr>
        <p:spPr bwMode="auto">
          <a:xfrm>
            <a:off x="5105402" y="5181601"/>
            <a:ext cx="10750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Authority </a:t>
            </a:r>
          </a:p>
          <a:p>
            <a:r>
              <a:rPr lang="en-US" dirty="0"/>
              <a:t>Switch C</a:t>
            </a:r>
          </a:p>
        </p:txBody>
      </p:sp>
      <p:pic>
        <p:nvPicPr>
          <p:cNvPr id="38"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1" y="57150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1" y="46482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Untitl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2" y="5257801"/>
            <a:ext cx="981391" cy="420596"/>
          </a:xfrm>
          <a:prstGeom prst="rect">
            <a:avLst/>
          </a:prstGeom>
        </p:spPr>
      </p:pic>
      <p:pic>
        <p:nvPicPr>
          <p:cNvPr id="49" name="Picture 48" descr="Untitl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2" y="4419601"/>
            <a:ext cx="981391" cy="420596"/>
          </a:xfrm>
          <a:prstGeom prst="rect">
            <a:avLst/>
          </a:prstGeom>
        </p:spPr>
      </p:pic>
      <p:pic>
        <p:nvPicPr>
          <p:cNvPr id="54" name="Picture 53" descr="Untitl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2" y="5867401"/>
            <a:ext cx="981391" cy="420596"/>
          </a:xfrm>
          <a:prstGeom prst="rect">
            <a:avLst/>
          </a:prstGeom>
        </p:spPr>
      </p:pic>
    </p:spTree>
    <p:custDataLst>
      <p:tags r:id="rId1"/>
    </p:custDataLst>
    <p:extLst>
      <p:ext uri="{BB962C8B-B14F-4D97-AF65-F5344CB8AC3E}">
        <p14:creationId xmlns:p14="http://schemas.microsoft.com/office/powerpoint/2010/main" val="2967113482"/>
      </p:ext>
    </p:extLst>
  </p:cSld>
  <p:clrMapOvr>
    <a:masterClrMapping/>
  </p:clrMapOvr>
  <p:transition xmlns:p14="http://schemas.microsoft.com/office/powerpoint/2010/main" advTm="41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linds(vertical)">
                                      <p:cBhvr>
                                        <p:cTn id="15" dur="500"/>
                                        <p:tgtEl>
                                          <p:spTgt spid="44"/>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linds(vertical)">
                                      <p:cBhvr>
                                        <p:cTn id="18" dur="500"/>
                                        <p:tgtEl>
                                          <p:spTgt spid="50"/>
                                        </p:tgtEl>
                                      </p:cBhvr>
                                    </p:animEffect>
                                  </p:childTnLst>
                                </p:cTn>
                              </p:par>
                              <p:par>
                                <p:cTn id="19" presetID="3" presetClass="entr" presetSubtype="5"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linds(vertical)">
                                      <p:cBhvr>
                                        <p:cTn id="21" dur="500"/>
                                        <p:tgtEl>
                                          <p:spTgt spid="4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nodeType="clickEffect">
                                  <p:stCondLst>
                                    <p:cond delay="0"/>
                                  </p:stCondLst>
                                  <p:childTnLst>
                                    <p:animMotion origin="layout" path="M 0 0 L -0.03334 -0.04444 " pathEditMode="relative" ptsTypes="AA">
                                      <p:cBhvr>
                                        <p:cTn id="25" dur="2000" fill="hold"/>
                                        <p:tgtEl>
                                          <p:spTgt spid="40"/>
                                        </p:tgtEl>
                                        <p:attrNameLst>
                                          <p:attrName>ppt_x</p:attrName>
                                          <p:attrName>ppt_y</p:attrName>
                                        </p:attrNameLst>
                                      </p:cBhvr>
                                    </p:animMotion>
                                  </p:childTnLst>
                                </p:cTn>
                              </p:par>
                              <p:par>
                                <p:cTn id="26" presetID="1" presetClass="exit"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hidden"/>
                                      </p:to>
                                    </p:set>
                                  </p:childTnLst>
                                </p:cTn>
                              </p:par>
                              <p:par>
                                <p:cTn id="32" presetID="0" presetClass="path" presetSubtype="0" accel="50000" decel="50000" fill="hold" grpId="1" nodeType="withEffect">
                                  <p:stCondLst>
                                    <p:cond delay="0"/>
                                  </p:stCondLst>
                                  <p:childTnLst>
                                    <p:animMotion origin="layout" path="M 0 0 L -0.03334 -0.04444 " pathEditMode="relative" ptsTypes="AA">
                                      <p:cBhvr>
                                        <p:cTn id="33" dur="2000" fill="hold"/>
                                        <p:tgtEl>
                                          <p:spTgt spid="43"/>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0 0 L 0.03333 -0.02222 " pathEditMode="relative" ptsTypes="AA">
                                      <p:cBhvr>
                                        <p:cTn id="35" dur="2000" fill="hold"/>
                                        <p:tgtEl>
                                          <p:spTgt spid="68"/>
                                        </p:tgtEl>
                                        <p:attrNameLst>
                                          <p:attrName>ppt_x</p:attrName>
                                          <p:attrName>ppt_y</p:attrName>
                                        </p:attrNameLst>
                                      </p:cBhvr>
                                    </p:animMotion>
                                  </p:childTnLst>
                                </p:cTn>
                              </p:par>
                              <p:par>
                                <p:cTn id="36" presetID="0" presetClass="path" presetSubtype="0" accel="50000" decel="50000" fill="hold" grpId="1" nodeType="withEffect">
                                  <p:stCondLst>
                                    <p:cond delay="0"/>
                                  </p:stCondLst>
                                  <p:childTnLst>
                                    <p:animMotion origin="layout" path="M 0 0 L 0.03333 -0.02222 " pathEditMode="relative" ptsTypes="AA">
                                      <p:cBhvr>
                                        <p:cTn id="37" dur="2000" fill="hold"/>
                                        <p:tgtEl>
                                          <p:spTgt spid="44"/>
                                        </p:tgtEl>
                                        <p:attrNameLst>
                                          <p:attrName>ppt_x</p:attrName>
                                          <p:attrName>ppt_y</p:attrName>
                                        </p:attrNameLst>
                                      </p:cBhvr>
                                    </p:animMotion>
                                  </p:childTnLst>
                                </p:cTn>
                              </p:par>
                              <p:par>
                                <p:cTn id="38" presetID="0" presetClass="path" presetSubtype="0" accel="50000" decel="50000" fill="hold" nodeType="withEffect">
                                  <p:stCondLst>
                                    <p:cond delay="0"/>
                                  </p:stCondLst>
                                  <p:childTnLst>
                                    <p:animMotion origin="layout" path="M 0 0 L 0.03334 0.03333 " pathEditMode="relative" ptsTypes="AA">
                                      <p:cBhvr>
                                        <p:cTn id="39" dur="2000" fill="hold"/>
                                        <p:tgtEl>
                                          <p:spTgt spid="69"/>
                                        </p:tgtEl>
                                        <p:attrNameLst>
                                          <p:attrName>ppt_x</p:attrName>
                                          <p:attrName>ppt_y</p:attrName>
                                        </p:attrNameLst>
                                      </p:cBhvr>
                                    </p:animMotion>
                                  </p:childTnLst>
                                </p:cTn>
                              </p:par>
                              <p:par>
                                <p:cTn id="40" presetID="0" presetClass="path" presetSubtype="0" accel="50000" decel="50000" fill="hold" grpId="1" nodeType="withEffect">
                                  <p:stCondLst>
                                    <p:cond delay="0"/>
                                  </p:stCondLst>
                                  <p:childTnLst>
                                    <p:animMotion origin="layout" path="M 0 0 L 0.03334 0.03333 " pathEditMode="relative" ptsTypes="AA">
                                      <p:cBhvr>
                                        <p:cTn id="41" dur="2000" fill="hold"/>
                                        <p:tgtEl>
                                          <p:spTgt spid="50"/>
                                        </p:tgtEl>
                                        <p:attrNameLst>
                                          <p:attrName>ppt_x</p:attrName>
                                          <p:attrName>ppt_y</p:attrName>
                                        </p:attrNameLst>
                                      </p:cBhvr>
                                    </p:animMotion>
                                  </p:childTnLst>
                                </p:cTn>
                              </p:par>
                              <p:par>
                                <p:cTn id="42" presetID="1" presetClass="exit"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nodeType="clickEffect">
                                  <p:stCondLst>
                                    <p:cond delay="0"/>
                                  </p:stCondLst>
                                  <p:childTnLst>
                                    <p:animMotion origin="layout" path="M 0 0 L -0.125 0.42152 " pathEditMode="relative" ptsTypes="AA">
                                      <p:cBhvr>
                                        <p:cTn id="51" dur="2000" fill="hold"/>
                                        <p:tgtEl>
                                          <p:spTgt spid="40"/>
                                        </p:tgtEl>
                                        <p:attrNameLst>
                                          <p:attrName>ppt_x</p:attrName>
                                          <p:attrName>ppt_y</p:attrName>
                                        </p:attrNameLst>
                                      </p:cBhvr>
                                    </p:animMotion>
                                  </p:childTnLst>
                                </p:cTn>
                              </p:par>
                              <p:par>
                                <p:cTn id="52" presetID="0" presetClass="path" presetSubtype="0" accel="50000" decel="50000" fill="hold" grpId="2" nodeType="withEffect">
                                  <p:stCondLst>
                                    <p:cond delay="0"/>
                                  </p:stCondLst>
                                  <p:childTnLst>
                                    <p:animMotion origin="layout" path="M 0 0 L -0.125 0.42152 " pathEditMode="relative" ptsTypes="AA">
                                      <p:cBhvr>
                                        <p:cTn id="53" dur="2000" fill="hold"/>
                                        <p:tgtEl>
                                          <p:spTgt spid="43"/>
                                        </p:tgtEl>
                                        <p:attrNameLst>
                                          <p:attrName>ppt_x</p:attrName>
                                          <p:attrName>ppt_y</p:attrName>
                                        </p:attrNameLst>
                                      </p:cBhvr>
                                    </p:animMotion>
                                  </p:childTnLst>
                                </p:cTn>
                              </p:par>
                              <p:par>
                                <p:cTn id="54" presetID="0" presetClass="path" presetSubtype="0" accel="50000" decel="50000" fill="hold" grpId="2" nodeType="withEffect">
                                  <p:stCondLst>
                                    <p:cond delay="0"/>
                                  </p:stCondLst>
                                  <p:childTnLst>
                                    <p:animMotion origin="layout" path="M 0 0 L -0.1276 0.34861 " pathEditMode="relative" ptsTypes="AA">
                                      <p:cBhvr>
                                        <p:cTn id="55" dur="2000" fill="hold"/>
                                        <p:tgtEl>
                                          <p:spTgt spid="44"/>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 0 L -0.1276 0.34861 " pathEditMode="relative" ptsTypes="AA">
                                      <p:cBhvr>
                                        <p:cTn id="57" dur="2000" fill="hold"/>
                                        <p:tgtEl>
                                          <p:spTgt spid="68"/>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 0 L -0.00487 0.47708 " pathEditMode="relative" ptsTypes="AA">
                                      <p:cBhvr>
                                        <p:cTn id="59" dur="2000" fill="hold"/>
                                        <p:tgtEl>
                                          <p:spTgt spid="69"/>
                                        </p:tgtEl>
                                        <p:attrNameLst>
                                          <p:attrName>ppt_x</p:attrName>
                                          <p:attrName>ppt_y</p:attrName>
                                        </p:attrNameLst>
                                      </p:cBhvr>
                                    </p:animMotion>
                                  </p:childTnLst>
                                </p:cTn>
                              </p:par>
                              <p:par>
                                <p:cTn id="60" presetID="0" presetClass="path" presetSubtype="0" accel="50000" decel="50000" fill="hold" grpId="2" nodeType="withEffect">
                                  <p:stCondLst>
                                    <p:cond delay="0"/>
                                  </p:stCondLst>
                                  <p:childTnLst>
                                    <p:animMotion origin="layout" path="M 0 0 L -0.00487 0.47708 " pathEditMode="relative" ptsTypes="AA">
                                      <p:cBhvr>
                                        <p:cTn id="61" dur="2000" fill="hold"/>
                                        <p:tgtEl>
                                          <p:spTgt spid="50"/>
                                        </p:tgtEl>
                                        <p:attrNameLst>
                                          <p:attrName>ppt_x</p:attrName>
                                          <p:attrName>ppt_y</p:attrName>
                                        </p:attrNameLst>
                                      </p:cBhvr>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linds(horizontal)">
                                      <p:cBhvr>
                                        <p:cTn id="66" dur="500"/>
                                        <p:tgtEl>
                                          <p:spTgt spid="27"/>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blinds(horizontal)">
                                      <p:cBhvr>
                                        <p:cTn id="75" dur="500"/>
                                        <p:tgtEl>
                                          <p:spTgt spid="7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blinds(horizontal)">
                                      <p:cBhvr>
                                        <p:cTn id="78" dur="500"/>
                                        <p:tgtEl>
                                          <p:spTgt spid="72"/>
                                        </p:tgtEl>
                                      </p:cBhvr>
                                    </p:animEffect>
                                  </p:childTnLst>
                                </p:cTn>
                              </p:par>
                              <p:par>
                                <p:cTn id="79" presetID="3" presetClass="entr" presetSubtype="1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blinds(horizontal)">
                                      <p:cBhvr>
                                        <p:cTn id="8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p:bldP spid="43" grpId="0"/>
      <p:bldP spid="43" grpId="1"/>
      <p:bldP spid="43" grpId="2"/>
      <p:bldP spid="44" grpId="0"/>
      <p:bldP spid="44" grpId="1"/>
      <p:bldP spid="44" grpId="2"/>
      <p:bldP spid="50" grpId="0"/>
      <p:bldP spid="50" grpId="1"/>
      <p:bldP spid="50" grpId="2"/>
      <p:bldP spid="51" grpId="0" animBg="1"/>
      <p:bldP spid="52" grpId="0" animBg="1"/>
      <p:bldP spid="53" grpId="0"/>
      <p:bldP spid="71" grpId="0" animBg="1"/>
      <p:bldP spid="72" grpId="0" animBg="1"/>
      <p:bldP spid="35" grpId="0"/>
      <p:bldP spid="36"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1257300"/>
            <a:ext cx="8229600" cy="1143000"/>
          </a:xfrm>
        </p:spPr>
        <p:txBody>
          <a:bodyPr/>
          <a:lstStyle/>
          <a:p>
            <a:r>
              <a:rPr lang="en-US" dirty="0">
                <a:latin typeface="Calibri" charset="0"/>
                <a:ea typeface="ヒラギノ角ゴ Pro W3" charset="0"/>
                <a:cs typeface="ヒラギノ角ゴ Pro W3" charset="0"/>
              </a:rPr>
              <a:t>Stage 2</a:t>
            </a:r>
          </a:p>
        </p:txBody>
      </p:sp>
      <p:sp>
        <p:nvSpPr>
          <p:cNvPr id="696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D9DFAD1-91A6-2F46-A305-8A3829EC7AD4}" type="slidenum">
              <a:rPr lang="en-US" sz="1200">
                <a:solidFill>
                  <a:srgbClr val="898989"/>
                </a:solidFill>
              </a:rPr>
              <a:pPr eaLnBrk="1" hangingPunct="1"/>
              <a:t>33</a:t>
            </a:fld>
            <a:endParaRPr lang="en-US" sz="1200">
              <a:solidFill>
                <a:srgbClr val="898989"/>
              </a:solidFill>
            </a:endParaRPr>
          </a:p>
        </p:txBody>
      </p:sp>
      <p:sp>
        <p:nvSpPr>
          <p:cNvPr id="69636" name="Content Placeholder 4"/>
          <p:cNvSpPr>
            <a:spLocks noGrp="1"/>
          </p:cNvSpPr>
          <p:nvPr>
            <p:ph idx="1"/>
          </p:nvPr>
        </p:nvSpPr>
        <p:spPr>
          <a:xfrm>
            <a:off x="685800" y="2895601"/>
            <a:ext cx="7772400" cy="2239963"/>
          </a:xfrm>
        </p:spPr>
        <p:txBody>
          <a:bodyPr/>
          <a:lstStyle/>
          <a:p>
            <a:pPr algn="ctr">
              <a:buFont typeface="Arial" charset="0"/>
              <a:buNone/>
            </a:pPr>
            <a:r>
              <a:rPr lang="en-US" dirty="0">
                <a:solidFill>
                  <a:schemeClr val="tx1"/>
                </a:solidFill>
                <a:latin typeface="Calibri" charset="0"/>
                <a:ea typeface="ヒラギノ角ゴ Pro W3" charset="0"/>
                <a:cs typeface="ヒラギノ角ゴ Pro W3" charset="0"/>
              </a:rPr>
              <a:t>The authority switches keep</a:t>
            </a:r>
            <a:r>
              <a:rPr lang="en-US" i="1" dirty="0">
                <a:solidFill>
                  <a:schemeClr val="tx1"/>
                </a:solidFill>
                <a:latin typeface="Calibri" charset="0"/>
                <a:ea typeface="ヒラギノ角ゴ Pro W3" charset="0"/>
                <a:cs typeface="ヒラギノ角ゴ Pro W3" charset="0"/>
              </a:rPr>
              <a:t> </a:t>
            </a:r>
            <a:r>
              <a:rPr lang="en-US" dirty="0">
                <a:solidFill>
                  <a:schemeClr val="tx1"/>
                </a:solidFill>
                <a:latin typeface="Calibri" charset="0"/>
                <a:ea typeface="ヒラギノ角ゴ Pro W3" charset="0"/>
                <a:cs typeface="ヒラギノ角ゴ Pro W3" charset="0"/>
              </a:rPr>
              <a:t>packets always in the </a:t>
            </a:r>
            <a:r>
              <a:rPr lang="en-US" dirty="0" smtClean="0">
                <a:solidFill>
                  <a:schemeClr val="tx1"/>
                </a:solidFill>
                <a:latin typeface="Calibri" charset="0"/>
                <a:ea typeface="ヒラギノ角ゴ Pro W3" charset="0"/>
                <a:cs typeface="ヒラギノ角ゴ Pro W3" charset="0"/>
              </a:rPr>
              <a:t>data plane and </a:t>
            </a:r>
            <a:r>
              <a:rPr lang="en-US" dirty="0">
                <a:solidFill>
                  <a:srgbClr val="0000FF"/>
                </a:solidFill>
                <a:latin typeface="Calibri" charset="0"/>
                <a:ea typeface="ヒラギノ角ゴ Pro W3" charset="0"/>
                <a:cs typeface="ヒラギノ角ゴ Pro W3" charset="0"/>
              </a:rPr>
              <a:t>reactively</a:t>
            </a:r>
            <a:r>
              <a:rPr lang="en-US" dirty="0">
                <a:solidFill>
                  <a:schemeClr val="tx1"/>
                </a:solidFill>
                <a:latin typeface="Calibri" charset="0"/>
                <a:ea typeface="ヒラギノ角ゴ Pro W3" charset="0"/>
                <a:cs typeface="ヒラギノ角ゴ Pro W3" charset="0"/>
              </a:rPr>
              <a:t> cache rules. </a:t>
            </a:r>
          </a:p>
          <a:p>
            <a:pPr algn="ctr">
              <a:buFont typeface="Arial" charset="0"/>
              <a:buNone/>
            </a:pPr>
            <a:endParaRPr lang="en-US" dirty="0">
              <a:solidFill>
                <a:schemeClr val="tx1"/>
              </a:solidFill>
              <a:latin typeface="Calibri" charset="0"/>
              <a:ea typeface="ヒラギノ角ゴ Pro W3" charset="0"/>
              <a:cs typeface="ヒラギノ角ゴ Pro W3" charset="0"/>
            </a:endParaRPr>
          </a:p>
        </p:txBody>
      </p:sp>
    </p:spTree>
    <p:custDataLst>
      <p:tags r:id="rId1"/>
    </p:custDataLst>
    <p:extLst>
      <p:ext uri="{BB962C8B-B14F-4D97-AF65-F5344CB8AC3E}">
        <p14:creationId xmlns:p14="http://schemas.microsoft.com/office/powerpoint/2010/main" val="2289557356"/>
      </p:ext>
    </p:extLst>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53988" y="3754438"/>
            <a:ext cx="13906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Apple Casual" charset="0"/>
                <a:cs typeface="Apple Casual" charset="0"/>
              </a:rPr>
              <a:t>Following packets</a:t>
            </a:r>
          </a:p>
        </p:txBody>
      </p:sp>
      <p:sp>
        <p:nvSpPr>
          <p:cNvPr id="70659" name="Title 1"/>
          <p:cNvSpPr>
            <a:spLocks noGrp="1"/>
          </p:cNvSpPr>
          <p:nvPr>
            <p:ph type="title"/>
          </p:nvPr>
        </p:nvSpPr>
        <p:spPr>
          <a:xfrm>
            <a:off x="0" y="0"/>
            <a:ext cx="9144000" cy="1143000"/>
          </a:xfrm>
        </p:spPr>
        <p:txBody>
          <a:bodyPr/>
          <a:lstStyle/>
          <a:p>
            <a:r>
              <a:rPr lang="en-US" sz="4000">
                <a:latin typeface="Calibri" charset="0"/>
                <a:ea typeface="ヒラギノ角ゴ Pro W3" charset="0"/>
                <a:cs typeface="ヒラギノ角ゴ Pro W3" charset="0"/>
              </a:rPr>
              <a:t>Packet Redirection and Rule Caching</a:t>
            </a:r>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4DB36D7-9381-3545-898A-CC349255BF9D}" type="slidenum">
              <a:rPr lang="en-US" sz="1200">
                <a:solidFill>
                  <a:srgbClr val="898989"/>
                </a:solidFill>
              </a:rPr>
              <a:pPr eaLnBrk="1" hangingPunct="1"/>
              <a:t>34</a:t>
            </a:fld>
            <a:endParaRPr lang="en-US" sz="1200">
              <a:solidFill>
                <a:srgbClr val="898989"/>
              </a:solidFill>
            </a:endParaRPr>
          </a:p>
        </p:txBody>
      </p:sp>
      <p:sp>
        <p:nvSpPr>
          <p:cNvPr id="5" name="Cloud 4"/>
          <p:cNvSpPr/>
          <p:nvPr/>
        </p:nvSpPr>
        <p:spPr>
          <a:xfrm>
            <a:off x="1830388" y="2154238"/>
            <a:ext cx="6096000" cy="3352800"/>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663" name="TextBox 6"/>
          <p:cNvSpPr txBox="1">
            <a:spLocks noChangeArrowheads="1"/>
          </p:cNvSpPr>
          <p:nvPr/>
        </p:nvSpPr>
        <p:spPr bwMode="auto">
          <a:xfrm>
            <a:off x="1154113" y="2673352"/>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Ingress Switch</a:t>
            </a:r>
          </a:p>
        </p:txBody>
      </p:sp>
      <p:sp>
        <p:nvSpPr>
          <p:cNvPr id="70664" name="TextBox 8"/>
          <p:cNvSpPr txBox="1">
            <a:spLocks noChangeArrowheads="1"/>
          </p:cNvSpPr>
          <p:nvPr/>
        </p:nvSpPr>
        <p:spPr bwMode="auto">
          <a:xfrm>
            <a:off x="4525963" y="1524001"/>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Authority Switch</a:t>
            </a:r>
          </a:p>
        </p:txBody>
      </p:sp>
      <p:sp>
        <p:nvSpPr>
          <p:cNvPr id="70666" name="TextBox 10"/>
          <p:cNvSpPr txBox="1">
            <a:spLocks noChangeArrowheads="1"/>
          </p:cNvSpPr>
          <p:nvPr/>
        </p:nvSpPr>
        <p:spPr bwMode="auto">
          <a:xfrm>
            <a:off x="7804151" y="2867026"/>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Egress Switch</a:t>
            </a:r>
          </a:p>
        </p:txBody>
      </p:sp>
      <p:cxnSp>
        <p:nvCxnSpPr>
          <p:cNvPr id="13" name="Straight Arrow Connector 12"/>
          <p:cNvCxnSpPr/>
          <p:nvPr/>
        </p:nvCxnSpPr>
        <p:spPr>
          <a:xfrm>
            <a:off x="382588" y="3749676"/>
            <a:ext cx="838200" cy="158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a:spLocks noChangeArrowheads="1"/>
          </p:cNvSpPr>
          <p:nvPr/>
        </p:nvSpPr>
        <p:spPr bwMode="auto">
          <a:xfrm>
            <a:off x="153989" y="3381375"/>
            <a:ext cx="1425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Apple Casual" charset="0"/>
                <a:cs typeface="Apple Casual" charset="0"/>
              </a:rPr>
              <a:t>First packet</a:t>
            </a:r>
          </a:p>
        </p:txBody>
      </p:sp>
      <p:cxnSp>
        <p:nvCxnSpPr>
          <p:cNvPr id="16" name="Straight Arrow Connector 15"/>
          <p:cNvCxnSpPr/>
          <p:nvPr/>
        </p:nvCxnSpPr>
        <p:spPr>
          <a:xfrm flipV="1">
            <a:off x="2422525" y="2895600"/>
            <a:ext cx="2225675" cy="104140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546726" y="2819400"/>
            <a:ext cx="1892300" cy="93503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82588" y="4124325"/>
            <a:ext cx="838200" cy="1588"/>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a:xfrm flipV="1">
            <a:off x="2422526" y="3938589"/>
            <a:ext cx="5016500" cy="176212"/>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sp>
        <p:nvSpPr>
          <p:cNvPr id="45" name="Freeform 44"/>
          <p:cNvSpPr/>
          <p:nvPr/>
        </p:nvSpPr>
        <p:spPr>
          <a:xfrm>
            <a:off x="2373313" y="2193925"/>
            <a:ext cx="2152651" cy="1435100"/>
          </a:xfrm>
          <a:custGeom>
            <a:avLst/>
            <a:gdLst>
              <a:gd name="connsiteX0" fmla="*/ 2152316 w 2152316"/>
              <a:gd name="connsiteY0" fmla="*/ 365403 h 1434877"/>
              <a:gd name="connsiteX1" fmla="*/ 1136316 w 2152316"/>
              <a:gd name="connsiteY1" fmla="*/ 4456 h 1434877"/>
              <a:gd name="connsiteX2" fmla="*/ 307474 w 2152316"/>
              <a:gd name="connsiteY2" fmla="*/ 392140 h 1434877"/>
              <a:gd name="connsiteX3" fmla="*/ 0 w 2152316"/>
              <a:gd name="connsiteY3" fmla="*/ 1434877 h 1434877"/>
            </a:gdLst>
            <a:ahLst/>
            <a:cxnLst>
              <a:cxn ang="0">
                <a:pos x="connsiteX0" y="connsiteY0"/>
              </a:cxn>
              <a:cxn ang="0">
                <a:pos x="connsiteX1" y="connsiteY1"/>
              </a:cxn>
              <a:cxn ang="0">
                <a:pos x="connsiteX2" y="connsiteY2"/>
              </a:cxn>
              <a:cxn ang="0">
                <a:pos x="connsiteX3" y="connsiteY3"/>
              </a:cxn>
            </a:cxnLst>
            <a:rect l="l" t="t" r="r" b="b"/>
            <a:pathLst>
              <a:path w="2152316" h="1434877">
                <a:moveTo>
                  <a:pt x="2152316" y="365403"/>
                </a:moveTo>
                <a:cubicBezTo>
                  <a:pt x="1798053" y="182701"/>
                  <a:pt x="1443790" y="0"/>
                  <a:pt x="1136316" y="4456"/>
                </a:cubicBezTo>
                <a:cubicBezTo>
                  <a:pt x="828842" y="8912"/>
                  <a:pt x="496860" y="153737"/>
                  <a:pt x="307474" y="392140"/>
                </a:cubicBezTo>
                <a:cubicBezTo>
                  <a:pt x="118088" y="630544"/>
                  <a:pt x="0" y="1434877"/>
                  <a:pt x="0" y="1434877"/>
                </a:cubicBezTo>
              </a:path>
            </a:pathLst>
          </a:custGeom>
          <a:ln w="3810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6" name="TextBox 45"/>
          <p:cNvSpPr txBox="1">
            <a:spLocks noChangeArrowheads="1"/>
          </p:cNvSpPr>
          <p:nvPr/>
        </p:nvSpPr>
        <p:spPr bwMode="auto">
          <a:xfrm rot="-1386489">
            <a:off x="2700390" y="3077647"/>
            <a:ext cx="1003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Apple Casual" charset="0"/>
                <a:cs typeface="Apple Casual" charset="0"/>
              </a:rPr>
              <a:t>Redirect</a:t>
            </a:r>
          </a:p>
        </p:txBody>
      </p:sp>
      <p:sp>
        <p:nvSpPr>
          <p:cNvPr id="47" name="TextBox 46"/>
          <p:cNvSpPr txBox="1">
            <a:spLocks noChangeArrowheads="1"/>
          </p:cNvSpPr>
          <p:nvPr/>
        </p:nvSpPr>
        <p:spPr bwMode="auto">
          <a:xfrm rot="1666397">
            <a:off x="5980454" y="2799042"/>
            <a:ext cx="996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Apple Casual" charset="0"/>
                <a:cs typeface="Apple Casual" charset="0"/>
              </a:rPr>
              <a:t>Forward</a:t>
            </a:r>
          </a:p>
        </p:txBody>
      </p:sp>
      <p:sp>
        <p:nvSpPr>
          <p:cNvPr id="48" name="TextBox 47"/>
          <p:cNvSpPr txBox="1">
            <a:spLocks noChangeArrowheads="1"/>
          </p:cNvSpPr>
          <p:nvPr/>
        </p:nvSpPr>
        <p:spPr bwMode="auto">
          <a:xfrm rot="-1386489">
            <a:off x="2218587" y="1696135"/>
            <a:ext cx="1377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solidFill>
                  <a:srgbClr val="FF0000"/>
                </a:solidFill>
                <a:latin typeface="Apple Casual" charset="0"/>
                <a:cs typeface="Apple Casual" charset="0"/>
              </a:rPr>
              <a:t>Feedback: </a:t>
            </a:r>
          </a:p>
          <a:p>
            <a:pPr eaLnBrk="1" hangingPunct="1"/>
            <a:r>
              <a:rPr lang="en-US" sz="1800">
                <a:solidFill>
                  <a:srgbClr val="FF0000"/>
                </a:solidFill>
                <a:latin typeface="Apple Casual" charset="0"/>
                <a:cs typeface="Apple Casual" charset="0"/>
              </a:rPr>
              <a:t>Cache rules</a:t>
            </a:r>
          </a:p>
        </p:txBody>
      </p:sp>
      <p:sp>
        <p:nvSpPr>
          <p:cNvPr id="49" name="TextBox 48"/>
          <p:cNvSpPr txBox="1">
            <a:spLocks noChangeArrowheads="1"/>
          </p:cNvSpPr>
          <p:nvPr/>
        </p:nvSpPr>
        <p:spPr bwMode="auto">
          <a:xfrm>
            <a:off x="3222626" y="4125914"/>
            <a:ext cx="3292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latin typeface="Apple Casual" charset="0"/>
                <a:cs typeface="Apple Casual" charset="0"/>
              </a:rPr>
              <a:t>Hit cached rules and forward</a:t>
            </a:r>
          </a:p>
        </p:txBody>
      </p:sp>
      <p:sp>
        <p:nvSpPr>
          <p:cNvPr id="25" name="TextBox 24"/>
          <p:cNvSpPr txBox="1"/>
          <p:nvPr/>
        </p:nvSpPr>
        <p:spPr>
          <a:xfrm>
            <a:off x="1449388" y="5715001"/>
            <a:ext cx="6400800" cy="83099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2400" dirty="0">
                <a:solidFill>
                  <a:srgbClr val="000000"/>
                </a:solidFill>
                <a:ea typeface="ヒラギノ角ゴ Pro W3" charset="-128"/>
                <a:cs typeface="ヒラギノ角ゴ Pro W3" charset="-128"/>
              </a:rPr>
              <a:t>A slightly longer path </a:t>
            </a:r>
            <a:r>
              <a:rPr lang="en-US" sz="2400" dirty="0" smtClean="0">
                <a:solidFill>
                  <a:srgbClr val="000000"/>
                </a:solidFill>
                <a:ea typeface="ヒラギノ角ゴ Pro W3" charset="-128"/>
                <a:cs typeface="ヒラギノ角ゴ Pro W3" charset="-128"/>
              </a:rPr>
              <a:t>in the </a:t>
            </a:r>
            <a:r>
              <a:rPr lang="en-US" sz="2400" dirty="0" smtClean="0">
                <a:solidFill>
                  <a:srgbClr val="0000FF"/>
                </a:solidFill>
                <a:ea typeface="ヒラギノ角ゴ Pro W3" charset="-128"/>
                <a:cs typeface="ヒラギノ角ゴ Pro W3" charset="-128"/>
              </a:rPr>
              <a:t>data</a:t>
            </a:r>
            <a:r>
              <a:rPr lang="en-US" sz="2400" dirty="0" smtClean="0">
                <a:solidFill>
                  <a:srgbClr val="000000"/>
                </a:solidFill>
                <a:ea typeface="ヒラギノ角ゴ Pro W3" charset="-128"/>
                <a:cs typeface="ヒラギノ角ゴ Pro W3" charset="-128"/>
              </a:rPr>
              <a:t> plane is </a:t>
            </a:r>
            <a:r>
              <a:rPr lang="en-US" sz="2400" dirty="0">
                <a:solidFill>
                  <a:srgbClr val="000000"/>
                </a:solidFill>
                <a:ea typeface="ヒラギノ角ゴ Pro W3" charset="-128"/>
                <a:cs typeface="ヒラギノ角ゴ Pro W3" charset="-128"/>
              </a:rPr>
              <a:t>faster than going through the</a:t>
            </a:r>
            <a:r>
              <a:rPr lang="en-US" sz="2400" dirty="0">
                <a:solidFill>
                  <a:srgbClr val="0000FF"/>
                </a:solidFill>
                <a:ea typeface="ヒラギノ角ゴ Pro W3" charset="-128"/>
                <a:cs typeface="ヒラギノ角ゴ Pro W3" charset="-128"/>
              </a:rPr>
              <a:t> </a:t>
            </a:r>
            <a:r>
              <a:rPr lang="en-US" sz="2400" dirty="0" smtClean="0">
                <a:solidFill>
                  <a:srgbClr val="0000FF"/>
                </a:solidFill>
                <a:ea typeface="ヒラギノ角ゴ Pro W3" charset="-128"/>
                <a:cs typeface="ヒラギノ角ゴ Pro W3" charset="-128"/>
              </a:rPr>
              <a:t>control </a:t>
            </a:r>
            <a:r>
              <a:rPr lang="en-US" sz="2400" dirty="0" smtClean="0">
                <a:solidFill>
                  <a:srgbClr val="000000"/>
                </a:solidFill>
                <a:ea typeface="ヒラギノ角ゴ Pro W3" charset="-128"/>
                <a:cs typeface="ヒラギノ角ゴ Pro W3" charset="-128"/>
              </a:rPr>
              <a:t>plane</a:t>
            </a:r>
            <a:endParaRPr lang="en-US" sz="2400" dirty="0">
              <a:solidFill>
                <a:srgbClr val="000000"/>
              </a:solidFill>
              <a:ea typeface="ヒラギノ角ゴ Pro W3" charset="-128"/>
              <a:cs typeface="ヒラギノ角ゴ Pro W3" charset="-128"/>
            </a:endParaRPr>
          </a:p>
        </p:txBody>
      </p:sp>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1" y="38100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Untitl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7410" y="2590801"/>
            <a:ext cx="981391" cy="420596"/>
          </a:xfrm>
          <a:prstGeom prst="rect">
            <a:avLst/>
          </a:prstGeom>
        </p:spPr>
      </p:pic>
    </p:spTree>
    <p:custDataLst>
      <p:tags r:id="rId1"/>
    </p:custDataLst>
    <p:extLst>
      <p:ext uri="{BB962C8B-B14F-4D97-AF65-F5344CB8AC3E}">
        <p14:creationId xmlns:p14="http://schemas.microsoft.com/office/powerpoint/2010/main" val="864802182"/>
      </p:ext>
    </p:extLst>
  </p:cSld>
  <p:clrMapOvr>
    <a:masterClrMapping/>
  </p:clrMapOvr>
  <p:transition xmlns:p14="http://schemas.microsoft.com/office/powerpoint/2010/main" advTm="100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500"/>
                                        <p:tgtEl>
                                          <p:spTgt spid="1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vertical)">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vertical)">
                                      <p:cBhvr>
                                        <p:cTn id="15" dur="500"/>
                                        <p:tgtEl>
                                          <p:spTgt spid="46"/>
                                        </p:tgtEl>
                                      </p:cBhvr>
                                    </p:animEffect>
                                  </p:childTnLst>
                                </p:cTn>
                              </p:par>
                              <p:par>
                                <p:cTn id="16" presetID="3"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linds(horizontal)">
                                      <p:cBhvr>
                                        <p:cTn id="26" dur="500"/>
                                        <p:tgtEl>
                                          <p:spTgt spid="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5"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linds(vertical)">
                                      <p:cBhvr>
                                        <p:cTn id="31" dur="500"/>
                                        <p:tgtEl>
                                          <p:spTgt spid="48"/>
                                        </p:tgtEl>
                                      </p:cBhvr>
                                    </p:animEffect>
                                  </p:childTnLst>
                                </p:cTn>
                              </p:par>
                              <p:par>
                                <p:cTn id="32" presetID="3" presetClass="entr" presetSubtype="5"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vertical)">
                                      <p:cBhvr>
                                        <p:cTn id="34" dur="500"/>
                                        <p:tgtEl>
                                          <p:spTgt spid="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linds(vertical)">
                                      <p:cBhvr>
                                        <p:cTn id="47" dur="500"/>
                                        <p:tgtEl>
                                          <p:spTgt spid="49"/>
                                        </p:tgtEl>
                                      </p:cBhvr>
                                    </p:animEffect>
                                  </p:childTnLst>
                                </p:cTn>
                              </p:par>
                              <p:par>
                                <p:cTn id="48" presetID="3" presetClass="entr" presetSubtype="5"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vertical)">
                                      <p:cBhvr>
                                        <p:cTn id="50" dur="500"/>
                                        <p:tgtEl>
                                          <p:spTgt spid="2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linds(horizontal)">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P spid="45" grpId="0" animBg="1"/>
      <p:bldP spid="46" grpId="0"/>
      <p:bldP spid="47" grpId="0"/>
      <p:bldP spid="48" grpId="0"/>
      <p:bldP spid="49" grpId="0"/>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0"/>
            <a:ext cx="8229600" cy="1143000"/>
          </a:xfrm>
        </p:spPr>
        <p:txBody>
          <a:bodyPr/>
          <a:lstStyle/>
          <a:p>
            <a:r>
              <a:rPr lang="en-US" dirty="0">
                <a:latin typeface="Calibri" charset="0"/>
                <a:ea typeface="ヒラギノ角ゴ Pro W3" charset="0"/>
                <a:cs typeface="ヒラギノ角ゴ Pro W3" charset="0"/>
              </a:rPr>
              <a:t>Locate Authority Switches</a:t>
            </a:r>
          </a:p>
        </p:txBody>
      </p:sp>
      <p:sp>
        <p:nvSpPr>
          <p:cNvPr id="72707" name="Content Placeholder 2"/>
          <p:cNvSpPr>
            <a:spLocks noGrp="1"/>
          </p:cNvSpPr>
          <p:nvPr>
            <p:ph idx="1"/>
          </p:nvPr>
        </p:nvSpPr>
        <p:spPr>
          <a:xfrm>
            <a:off x="228600" y="1371600"/>
            <a:ext cx="8915400" cy="2819400"/>
          </a:xfrm>
        </p:spPr>
        <p:txBody>
          <a:bodyPr/>
          <a:lstStyle/>
          <a:p>
            <a:r>
              <a:rPr lang="en-US" dirty="0">
                <a:latin typeface="Calibri" charset="0"/>
                <a:ea typeface="ヒラギノ角ゴ Pro W3" charset="0"/>
                <a:cs typeface="ヒラギノ角ゴ Pro W3" charset="0"/>
              </a:rPr>
              <a:t>Partition information in ingress switches</a:t>
            </a:r>
          </a:p>
          <a:p>
            <a:pPr lvl="1"/>
            <a:r>
              <a:rPr lang="en-US" dirty="0">
                <a:latin typeface="Calibri" charset="0"/>
                <a:ea typeface="ヒラギノ角ゴ Pro W3" charset="0"/>
              </a:rPr>
              <a:t>Using a small set of coarse-grained wildcard rules</a:t>
            </a:r>
          </a:p>
          <a:p>
            <a:pPr lvl="1"/>
            <a:r>
              <a:rPr lang="en-US" dirty="0">
                <a:latin typeface="Calibri" charset="0"/>
                <a:ea typeface="ヒラギノ角ゴ Pro W3" charset="0"/>
              </a:rPr>
              <a:t>… to locate the authority switch for each packet</a:t>
            </a:r>
          </a:p>
          <a:p>
            <a:r>
              <a:rPr lang="en-US" dirty="0" smtClean="0">
                <a:latin typeface="Calibri" charset="0"/>
                <a:ea typeface="ヒラギノ角ゴ Pro W3" charset="0"/>
                <a:cs typeface="ヒラギノ角ゴ Pro W3" charset="0"/>
              </a:rPr>
              <a:t>A distributed </a:t>
            </a:r>
            <a:r>
              <a:rPr lang="en-US" dirty="0">
                <a:latin typeface="Calibri" charset="0"/>
                <a:ea typeface="ヒラギノ角ゴ Pro W3" charset="0"/>
                <a:cs typeface="ヒラギノ角ゴ Pro W3" charset="0"/>
              </a:rPr>
              <a:t>directory </a:t>
            </a:r>
            <a:r>
              <a:rPr lang="en-US" dirty="0" smtClean="0">
                <a:latin typeface="Calibri" charset="0"/>
                <a:ea typeface="ヒラギノ角ゴ Pro W3" charset="0"/>
                <a:cs typeface="ヒラギノ角ゴ Pro W3" charset="0"/>
              </a:rPr>
              <a:t>service of rules </a:t>
            </a:r>
          </a:p>
          <a:p>
            <a:pPr lvl="1"/>
            <a:r>
              <a:rPr lang="en-US" dirty="0" smtClean="0">
                <a:latin typeface="Calibri" charset="0"/>
                <a:ea typeface="ヒラギノ角ゴ Pro W3" charset="0"/>
              </a:rPr>
              <a:t>Hashing </a:t>
            </a:r>
            <a:r>
              <a:rPr lang="en-US" dirty="0">
                <a:latin typeface="Calibri" charset="0"/>
                <a:ea typeface="ヒラギノ角ゴ Pro W3" charset="0"/>
              </a:rPr>
              <a:t>does </a:t>
            </a:r>
            <a:r>
              <a:rPr lang="en-US" i="1" dirty="0">
                <a:latin typeface="Calibri" charset="0"/>
                <a:ea typeface="ヒラギノ角ゴ Pro W3" charset="0"/>
              </a:rPr>
              <a:t>not</a:t>
            </a:r>
            <a:r>
              <a:rPr lang="en-US" dirty="0">
                <a:latin typeface="Calibri" charset="0"/>
                <a:ea typeface="ヒラギノ角ゴ Pro W3" charset="0"/>
              </a:rPr>
              <a:t> work for </a:t>
            </a:r>
            <a:r>
              <a:rPr lang="en-US" dirty="0" smtClean="0">
                <a:latin typeface="Calibri" charset="0"/>
                <a:ea typeface="ヒラギノ角ゴ Pro W3" charset="0"/>
              </a:rPr>
              <a:t>wildcards </a:t>
            </a:r>
            <a:endParaRPr lang="en-US" dirty="0">
              <a:latin typeface="Calibri" charset="0"/>
              <a:ea typeface="ヒラギノ角ゴ Pro W3" charset="0"/>
            </a:endParaRPr>
          </a:p>
          <a:p>
            <a:endParaRPr lang="en-US" dirty="0">
              <a:latin typeface="Calibri" charset="0"/>
              <a:ea typeface="ヒラギノ角ゴ Pro W3" charset="0"/>
              <a:cs typeface="ヒラギノ角ゴ Pro W3" charset="0"/>
            </a:endParaRPr>
          </a:p>
        </p:txBody>
      </p:sp>
      <p:sp>
        <p:nvSpPr>
          <p:cNvPr id="727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5B86914-5100-2946-B345-C36C9999263A}" type="slidenum">
              <a:rPr lang="en-US" sz="1200">
                <a:solidFill>
                  <a:srgbClr val="898989"/>
                </a:solidFill>
              </a:rPr>
              <a:pPr eaLnBrk="1" hangingPunct="1"/>
              <a:t>35</a:t>
            </a:fld>
            <a:endParaRPr lang="en-US" sz="1200">
              <a:solidFill>
                <a:srgbClr val="898989"/>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251056900"/>
              </p:ext>
            </p:extLst>
          </p:nvPr>
        </p:nvGraphicFramePr>
        <p:xfrm>
          <a:off x="2068513" y="4649788"/>
          <a:ext cx="2336800" cy="741362"/>
        </p:xfrm>
        <a:graphic>
          <a:graphicData uri="http://schemas.openxmlformats.org/drawingml/2006/table">
            <a:tbl>
              <a:tblPr>
                <a:tableStyleId>{69CF1AB2-1976-4502-BF36-3FF5EA218861}</a:tableStyleId>
              </a:tblPr>
              <a:tblGrid>
                <a:gridCol w="584200"/>
                <a:gridCol w="584200"/>
                <a:gridCol w="584200"/>
                <a:gridCol w="584200"/>
              </a:tblGrid>
              <a:tr h="370681">
                <a:tc>
                  <a:txBody>
                    <a:bodyPr/>
                    <a:lstStyle/>
                    <a:p>
                      <a:endParaRPr lang="en-US" sz="1800" dirty="0"/>
                    </a:p>
                  </a:txBody>
                  <a:tcPr marT="45700" marB="45700"/>
                </a:tc>
                <a:tc>
                  <a:txBody>
                    <a:bodyPr/>
                    <a:lstStyle/>
                    <a:p>
                      <a:endParaRPr lang="en-US" sz="1800" dirty="0"/>
                    </a:p>
                  </a:txBody>
                  <a:tcPr marT="45700" marB="45700"/>
                </a:tc>
                <a:tc>
                  <a:txBody>
                    <a:bodyPr/>
                    <a:lstStyle/>
                    <a:p>
                      <a:endParaRPr lang="en-US" sz="1800"/>
                    </a:p>
                  </a:txBody>
                  <a:tcPr marT="45700" marB="45700"/>
                </a:tc>
                <a:tc>
                  <a:txBody>
                    <a:bodyPr/>
                    <a:lstStyle/>
                    <a:p>
                      <a:endParaRPr lang="en-US" sz="1800"/>
                    </a:p>
                  </a:txBody>
                  <a:tcPr marT="45700" marB="45700"/>
                </a:tc>
              </a:tr>
              <a:tr h="370681">
                <a:tc>
                  <a:txBody>
                    <a:bodyPr/>
                    <a:lstStyle/>
                    <a:p>
                      <a:endParaRPr lang="en-US" sz="1800" dirty="0"/>
                    </a:p>
                  </a:txBody>
                  <a:tcPr marT="45700" marB="45700">
                    <a:solidFill>
                      <a:srgbClr val="FF0000"/>
                    </a:solidFill>
                  </a:tcPr>
                </a:tc>
                <a:tc>
                  <a:txBody>
                    <a:bodyPr/>
                    <a:lstStyle/>
                    <a:p>
                      <a:endParaRPr lang="en-US" sz="1800" dirty="0"/>
                    </a:p>
                  </a:txBody>
                  <a:tcPr marT="45700" marB="45700">
                    <a:solidFill>
                      <a:srgbClr val="FF0000"/>
                    </a:solidFill>
                  </a:tcPr>
                </a:tc>
                <a:tc>
                  <a:txBody>
                    <a:bodyPr/>
                    <a:lstStyle/>
                    <a:p>
                      <a:endParaRPr lang="en-US" sz="1800" dirty="0"/>
                    </a:p>
                  </a:txBody>
                  <a:tcPr marT="45700" marB="45700">
                    <a:solidFill>
                      <a:srgbClr val="FF0000"/>
                    </a:solidFill>
                  </a:tcPr>
                </a:tc>
                <a:tc>
                  <a:txBody>
                    <a:bodyPr/>
                    <a:lstStyle/>
                    <a:p>
                      <a:endParaRPr lang="en-US" sz="1800" dirty="0"/>
                    </a:p>
                  </a:txBody>
                  <a:tcPr marT="45700" marB="45700">
                    <a:solidFill>
                      <a:srgbClr val="FF0000"/>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96966117"/>
              </p:ext>
            </p:extLst>
          </p:nvPr>
        </p:nvGraphicFramePr>
        <p:xfrm>
          <a:off x="2057400" y="5392738"/>
          <a:ext cx="2336800" cy="741362"/>
        </p:xfrm>
        <a:graphic>
          <a:graphicData uri="http://schemas.openxmlformats.org/drawingml/2006/table">
            <a:tbl>
              <a:tblPr>
                <a:tableStyleId>{69CF1AB2-1976-4502-BF36-3FF5EA218861}</a:tableStyleId>
              </a:tblPr>
              <a:tblGrid>
                <a:gridCol w="584200"/>
                <a:gridCol w="584200"/>
                <a:gridCol w="584200"/>
                <a:gridCol w="584200"/>
              </a:tblGrid>
              <a:tr h="370681">
                <a:tc>
                  <a:txBody>
                    <a:bodyPr/>
                    <a:lstStyle/>
                    <a:p>
                      <a:endParaRPr lang="en-US" sz="1800" dirty="0"/>
                    </a:p>
                  </a:txBody>
                  <a:tcPr marT="45700" marB="45700"/>
                </a:tc>
                <a:tc>
                  <a:txBody>
                    <a:bodyPr/>
                    <a:lstStyle/>
                    <a:p>
                      <a:endParaRPr lang="en-US" sz="1800"/>
                    </a:p>
                  </a:txBody>
                  <a:tcPr marT="45700" marB="45700"/>
                </a:tc>
                <a:tc>
                  <a:txBody>
                    <a:bodyPr/>
                    <a:lstStyle/>
                    <a:p>
                      <a:endParaRPr lang="en-US" sz="1800"/>
                    </a:p>
                  </a:txBody>
                  <a:tcPr marT="45700" marB="45700"/>
                </a:tc>
                <a:tc>
                  <a:txBody>
                    <a:bodyPr/>
                    <a:lstStyle/>
                    <a:p>
                      <a:endParaRPr lang="en-US" sz="1800"/>
                    </a:p>
                  </a:txBody>
                  <a:tcPr marT="45700" marB="45700"/>
                </a:tc>
              </a:tr>
              <a:tr h="370681">
                <a:tc>
                  <a:txBody>
                    <a:bodyPr/>
                    <a:lstStyle/>
                    <a:p>
                      <a:endParaRPr lang="en-US" sz="1800"/>
                    </a:p>
                  </a:txBody>
                  <a:tcPr marT="45700" marB="45700"/>
                </a:tc>
                <a:tc>
                  <a:txBody>
                    <a:bodyPr/>
                    <a:lstStyle/>
                    <a:p>
                      <a:endParaRPr lang="en-US" sz="1800"/>
                    </a:p>
                  </a:txBody>
                  <a:tcPr marT="45700" marB="45700"/>
                </a:tc>
                <a:tc>
                  <a:txBody>
                    <a:bodyPr/>
                    <a:lstStyle/>
                    <a:p>
                      <a:endParaRPr lang="en-US" sz="1800" dirty="0"/>
                    </a:p>
                  </a:txBody>
                  <a:tcPr marT="45700" marB="45700"/>
                </a:tc>
                <a:tc>
                  <a:txBody>
                    <a:bodyPr/>
                    <a:lstStyle/>
                    <a:p>
                      <a:endParaRPr lang="en-US" sz="1800" dirty="0"/>
                    </a:p>
                  </a:txBody>
                  <a:tcPr marT="45700" marB="45700">
                    <a:solidFill>
                      <a:srgbClr val="FF0000"/>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90297367"/>
              </p:ext>
            </p:extLst>
          </p:nvPr>
        </p:nvGraphicFramePr>
        <p:xfrm>
          <a:off x="914400" y="4651375"/>
          <a:ext cx="1168400" cy="1482724"/>
        </p:xfrm>
        <a:graphic>
          <a:graphicData uri="http://schemas.openxmlformats.org/drawingml/2006/table">
            <a:tbl>
              <a:tblPr>
                <a:tableStyleId>{69CF1AB2-1976-4502-BF36-3FF5EA218861}</a:tableStyleId>
              </a:tblPr>
              <a:tblGrid>
                <a:gridCol w="584200"/>
                <a:gridCol w="584200"/>
              </a:tblGrid>
              <a:tr h="370681">
                <a:tc>
                  <a:txBody>
                    <a:bodyPr/>
                    <a:lstStyle/>
                    <a:p>
                      <a:endParaRPr lang="en-US" sz="1800" dirty="0"/>
                    </a:p>
                  </a:txBody>
                  <a:tcPr marT="45700" marB="45700"/>
                </a:tc>
                <a:tc>
                  <a:txBody>
                    <a:bodyPr/>
                    <a:lstStyle/>
                    <a:p>
                      <a:endParaRPr lang="en-US" sz="1800" dirty="0"/>
                    </a:p>
                  </a:txBody>
                  <a:tcPr marT="45700" marB="45700">
                    <a:solidFill>
                      <a:schemeClr val="tx2">
                        <a:lumMod val="40000"/>
                        <a:lumOff val="60000"/>
                      </a:schemeClr>
                    </a:solidFill>
                  </a:tcPr>
                </a:tc>
              </a:tr>
              <a:tr h="370681">
                <a:tc>
                  <a:txBody>
                    <a:bodyPr/>
                    <a:lstStyle/>
                    <a:p>
                      <a:endParaRPr lang="en-US" sz="1800" dirty="0"/>
                    </a:p>
                  </a:txBody>
                  <a:tcPr marT="45700" marB="45700">
                    <a:solidFill>
                      <a:srgbClr val="FF0000"/>
                    </a:solidFill>
                  </a:tcPr>
                </a:tc>
                <a:tc>
                  <a:txBody>
                    <a:bodyPr/>
                    <a:lstStyle/>
                    <a:p>
                      <a:endParaRPr lang="en-US" sz="1800" dirty="0"/>
                    </a:p>
                  </a:txBody>
                  <a:tcPr marT="45700" marB="45700">
                    <a:solidFill>
                      <a:srgbClr val="FF0000"/>
                    </a:solidFill>
                  </a:tcPr>
                </a:tc>
              </a:tr>
              <a:tr h="370681">
                <a:tc>
                  <a:txBody>
                    <a:bodyPr/>
                    <a:lstStyle/>
                    <a:p>
                      <a:endParaRPr lang="en-US" sz="1800"/>
                    </a:p>
                  </a:txBody>
                  <a:tcPr marT="45700" marB="45700"/>
                </a:tc>
                <a:tc>
                  <a:txBody>
                    <a:bodyPr/>
                    <a:lstStyle/>
                    <a:p>
                      <a:endParaRPr lang="en-US" sz="1800" dirty="0"/>
                    </a:p>
                  </a:txBody>
                  <a:tcPr marT="45700" marB="45700">
                    <a:solidFill>
                      <a:schemeClr val="tx2">
                        <a:lumMod val="40000"/>
                        <a:lumOff val="60000"/>
                      </a:schemeClr>
                    </a:solidFill>
                  </a:tcPr>
                </a:tc>
              </a:tr>
              <a:tr h="370681">
                <a:tc>
                  <a:txBody>
                    <a:bodyPr/>
                    <a:lstStyle/>
                    <a:p>
                      <a:endParaRPr lang="en-US" sz="1800"/>
                    </a:p>
                  </a:txBody>
                  <a:tcPr marT="45700" marB="45700"/>
                </a:tc>
                <a:tc>
                  <a:txBody>
                    <a:bodyPr/>
                    <a:lstStyle/>
                    <a:p>
                      <a:endParaRPr lang="en-US" sz="1800" dirty="0"/>
                    </a:p>
                  </a:txBody>
                  <a:tcPr marT="45700" marB="45700">
                    <a:solidFill>
                      <a:schemeClr val="tx2">
                        <a:lumMod val="40000"/>
                        <a:lumOff val="60000"/>
                      </a:schemeClr>
                    </a:solidFill>
                  </a:tcPr>
                </a:tc>
              </a:tr>
            </a:tbl>
          </a:graphicData>
        </a:graphic>
      </p:graphicFrame>
      <p:sp>
        <p:nvSpPr>
          <p:cNvPr id="72760" name="TextBox 17"/>
          <p:cNvSpPr txBox="1">
            <a:spLocks noChangeArrowheads="1"/>
          </p:cNvSpPr>
          <p:nvPr/>
        </p:nvSpPr>
        <p:spPr bwMode="auto">
          <a:xfrm>
            <a:off x="914400" y="5075237"/>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t>Authority Switch  A</a:t>
            </a:r>
          </a:p>
        </p:txBody>
      </p:sp>
      <p:sp>
        <p:nvSpPr>
          <p:cNvPr id="72761" name="TextBox 18"/>
          <p:cNvSpPr txBox="1">
            <a:spLocks noChangeArrowheads="1"/>
          </p:cNvSpPr>
          <p:nvPr/>
        </p:nvSpPr>
        <p:spPr bwMode="auto">
          <a:xfrm>
            <a:off x="2249488" y="4697413"/>
            <a:ext cx="2170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AuthoritySwitch B</a:t>
            </a:r>
          </a:p>
        </p:txBody>
      </p:sp>
      <p:sp>
        <p:nvSpPr>
          <p:cNvPr id="20" name="Rectangle 19"/>
          <p:cNvSpPr/>
          <p:nvPr/>
        </p:nvSpPr>
        <p:spPr>
          <a:xfrm>
            <a:off x="914400" y="4649788"/>
            <a:ext cx="3479800" cy="148113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763" name="TextBox 20"/>
          <p:cNvSpPr txBox="1">
            <a:spLocks noChangeArrowheads="1"/>
          </p:cNvSpPr>
          <p:nvPr/>
        </p:nvSpPr>
        <p:spPr bwMode="auto">
          <a:xfrm>
            <a:off x="2270126" y="5434013"/>
            <a:ext cx="14430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t>Authority Switch C</a:t>
            </a:r>
          </a:p>
        </p:txBody>
      </p:sp>
      <p:cxnSp>
        <p:nvCxnSpPr>
          <p:cNvPr id="22" name="Straight Connector 21"/>
          <p:cNvCxnSpPr/>
          <p:nvPr/>
        </p:nvCxnSpPr>
        <p:spPr>
          <a:xfrm rot="16200000" flipH="1">
            <a:off x="1112837" y="5389563"/>
            <a:ext cx="1941513" cy="1588"/>
          </a:xfrm>
          <a:prstGeom prst="line">
            <a:avLst/>
          </a:prstGeom>
          <a:ln w="7620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084389" y="5362575"/>
            <a:ext cx="2700337" cy="1588"/>
          </a:xfrm>
          <a:prstGeom prst="line">
            <a:avLst/>
          </a:prstGeom>
          <a:ln w="76200" cmpd="sng">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943600" y="4762499"/>
            <a:ext cx="2209800"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dirty="0">
                <a:solidFill>
                  <a:srgbClr val="000000"/>
                </a:solidFill>
                <a:latin typeface="Calibri" charset="0"/>
                <a:ea typeface="ヒラギノ角ゴ Pro W3" charset="0"/>
                <a:cs typeface="ヒラギノ角ゴ Pro W3" charset="0"/>
              </a:rPr>
              <a:t>X:0-1 Y:0-3 </a:t>
            </a:r>
            <a:r>
              <a:rPr lang="en-US" sz="2400" dirty="0">
                <a:solidFill>
                  <a:srgbClr val="000000"/>
                </a:solidFill>
                <a:latin typeface="Calibri" charset="0"/>
                <a:ea typeface="ヒラギノ角ゴ Pro W3" charset="0"/>
                <a:cs typeface="ヒラギノ角ゴ Pro W3" charset="0"/>
                <a:sym typeface="Wingdings" charset="0"/>
              </a:rPr>
              <a:t> </a:t>
            </a:r>
            <a:r>
              <a:rPr lang="en-US" sz="2400" dirty="0" smtClean="0">
                <a:solidFill>
                  <a:srgbClr val="000000"/>
                </a:solidFill>
                <a:latin typeface="Calibri" charset="0"/>
                <a:ea typeface="ヒラギノ角ゴ Pro W3" charset="0"/>
                <a:cs typeface="ヒラギノ角ゴ Pro W3" charset="0"/>
                <a:sym typeface="Wingdings" charset="0"/>
              </a:rPr>
              <a:t>A</a:t>
            </a:r>
          </a:p>
          <a:p>
            <a:r>
              <a:rPr lang="en-US" sz="2400" dirty="0" smtClean="0">
                <a:solidFill>
                  <a:srgbClr val="000000"/>
                </a:solidFill>
                <a:latin typeface="Calibri" charset="0"/>
                <a:ea typeface="ヒラギノ角ゴ Pro W3" charset="0"/>
                <a:cs typeface="ヒラギノ角ゴ Pro W3" charset="0"/>
                <a:sym typeface="Wingdings" charset="0"/>
              </a:rPr>
              <a:t>X</a:t>
            </a:r>
            <a:r>
              <a:rPr lang="en-US" sz="2400" dirty="0">
                <a:solidFill>
                  <a:srgbClr val="000000"/>
                </a:solidFill>
                <a:latin typeface="Calibri" charset="0"/>
                <a:ea typeface="ヒラギノ角ゴ Pro W3" charset="0"/>
                <a:cs typeface="ヒラギノ角ゴ Pro W3" charset="0"/>
                <a:sym typeface="Wingdings" charset="0"/>
              </a:rPr>
              <a:t>:2-5 Y: 0-1</a:t>
            </a:r>
            <a:r>
              <a:rPr lang="en-US" sz="2400" dirty="0" smtClean="0">
                <a:solidFill>
                  <a:srgbClr val="000000"/>
                </a:solidFill>
                <a:latin typeface="Calibri" charset="0"/>
                <a:ea typeface="ヒラギノ角ゴ Pro W3" charset="0"/>
                <a:cs typeface="ヒラギノ角ゴ Pro W3" charset="0"/>
                <a:sym typeface="Wingdings" charset="0"/>
              </a:rPr>
              <a:t> B</a:t>
            </a:r>
            <a:endParaRPr lang="en-US" sz="2400" dirty="0">
              <a:solidFill>
                <a:srgbClr val="000000"/>
              </a:solidFill>
              <a:latin typeface="Calibri" charset="0"/>
              <a:ea typeface="ヒラギノ角ゴ Pro W3" charset="0"/>
              <a:cs typeface="ヒラギノ角ゴ Pro W3" charset="0"/>
              <a:sym typeface="Wingdings" charset="0"/>
            </a:endParaRPr>
          </a:p>
          <a:p>
            <a:r>
              <a:rPr lang="en-US" sz="2400" dirty="0">
                <a:solidFill>
                  <a:srgbClr val="000000"/>
                </a:solidFill>
                <a:latin typeface="Calibri" charset="0"/>
                <a:ea typeface="ヒラギノ角ゴ Pro W3" charset="0"/>
                <a:cs typeface="ヒラギノ角ゴ Pro W3" charset="0"/>
                <a:sym typeface="Wingdings" charset="0"/>
              </a:rPr>
              <a:t>X:2-5 Y:2-3  C</a:t>
            </a:r>
            <a:endParaRPr lang="en-US" sz="2400" dirty="0">
              <a:solidFill>
                <a:srgbClr val="000000"/>
              </a:solidFill>
              <a:latin typeface="Calibri" charset="0"/>
              <a:ea typeface="ヒラギノ角ゴ Pro W3" charset="0"/>
              <a:cs typeface="ヒラギノ角ゴ Pro W3" charset="0"/>
            </a:endParaRPr>
          </a:p>
        </p:txBody>
      </p:sp>
      <p:sp>
        <p:nvSpPr>
          <p:cNvPr id="25" name="Right Arrow 24"/>
          <p:cNvSpPr/>
          <p:nvPr/>
        </p:nvSpPr>
        <p:spPr>
          <a:xfrm>
            <a:off x="4784725" y="5226050"/>
            <a:ext cx="625475" cy="27781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2298413751"/>
      </p:ext>
    </p:extLst>
  </p:cSld>
  <p:clrMapOvr>
    <a:masterClrMapping/>
  </p:clrMapOvr>
  <p:transition xmlns:p14="http://schemas.microsoft.com/office/powerpoint/2010/main" advTm="6700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odem"/>
          <p:cNvSpPr>
            <a:spLocks noEditPoints="1" noChangeArrowheads="1"/>
          </p:cNvSpPr>
          <p:nvPr/>
        </p:nvSpPr>
        <p:spPr bwMode="auto">
          <a:xfrm>
            <a:off x="4495802" y="2667000"/>
            <a:ext cx="1523999" cy="838200"/>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F69444"/>
          </a:solidFill>
          <a:ln w="9525">
            <a:solidFill>
              <a:srgbClr val="000000"/>
            </a:solidFill>
            <a:miter lim="800000"/>
            <a:headEnd/>
            <a:tailEnd/>
          </a:ln>
        </p:spPr>
        <p:txBody>
          <a:bodyPr>
            <a:prstTxWarp prst="textNoShape">
              <a:avLst/>
            </a:prstTxWarp>
          </a:bodyPr>
          <a:lstStyle/>
          <a:p>
            <a:endParaRPr lang="en-US"/>
          </a:p>
        </p:txBody>
      </p:sp>
      <p:sp>
        <p:nvSpPr>
          <p:cNvPr id="31" name="modem"/>
          <p:cNvSpPr>
            <a:spLocks noEditPoints="1" noChangeArrowheads="1"/>
          </p:cNvSpPr>
          <p:nvPr/>
        </p:nvSpPr>
        <p:spPr bwMode="auto">
          <a:xfrm>
            <a:off x="1427164" y="3276599"/>
            <a:ext cx="1697037" cy="117157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1AA0FF"/>
          </a:solidFill>
          <a:ln w="9525">
            <a:solidFill>
              <a:srgbClr val="000000"/>
            </a:solidFill>
            <a:miter lim="800000"/>
            <a:headEnd/>
            <a:tailEnd/>
          </a:ln>
        </p:spPr>
        <p:txBody>
          <a:bodyPr>
            <a:prstTxWarp prst="textNoShape">
              <a:avLst/>
            </a:prstTxWarp>
          </a:bodyPr>
          <a:lstStyle/>
          <a:p>
            <a:endParaRPr lang="en-US"/>
          </a:p>
        </p:txBody>
      </p:sp>
      <p:sp>
        <p:nvSpPr>
          <p:cNvPr id="74754" name="TextBox 19"/>
          <p:cNvSpPr txBox="1">
            <a:spLocks noChangeArrowheads="1"/>
          </p:cNvSpPr>
          <p:nvPr/>
        </p:nvSpPr>
        <p:spPr bwMode="auto">
          <a:xfrm>
            <a:off x="14705" y="4114800"/>
            <a:ext cx="13906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latin typeface="Apple Casual" charset="0"/>
                <a:cs typeface="Apple Casual" charset="0"/>
              </a:rPr>
              <a:t>Following packets</a:t>
            </a:r>
          </a:p>
        </p:txBody>
      </p:sp>
      <p:sp>
        <p:nvSpPr>
          <p:cNvPr id="74755" name="Title 1"/>
          <p:cNvSpPr>
            <a:spLocks noGrp="1"/>
          </p:cNvSpPr>
          <p:nvPr>
            <p:ph type="title"/>
          </p:nvPr>
        </p:nvSpPr>
        <p:spPr>
          <a:xfrm>
            <a:off x="0" y="0"/>
            <a:ext cx="9144000" cy="1143000"/>
          </a:xfrm>
        </p:spPr>
        <p:txBody>
          <a:bodyPr/>
          <a:lstStyle/>
          <a:p>
            <a:r>
              <a:rPr lang="en-US" sz="4000">
                <a:latin typeface="Calibri" charset="0"/>
                <a:ea typeface="ヒラギノ角ゴ Pro W3" charset="0"/>
                <a:cs typeface="ヒラギノ角ゴ Pro W3" charset="0"/>
              </a:rPr>
              <a:t>Packet Redirection and Rule Caching</a:t>
            </a:r>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70DADD4-7D8A-C641-8C86-2BF989BD2C66}" type="slidenum">
              <a:rPr lang="en-US" sz="1200">
                <a:solidFill>
                  <a:srgbClr val="898989"/>
                </a:solidFill>
              </a:rPr>
              <a:pPr eaLnBrk="1" hangingPunct="1"/>
              <a:t>36</a:t>
            </a:fld>
            <a:endParaRPr lang="en-US" sz="1200">
              <a:solidFill>
                <a:srgbClr val="898989"/>
              </a:solidFill>
            </a:endParaRPr>
          </a:p>
        </p:txBody>
      </p:sp>
      <p:sp>
        <p:nvSpPr>
          <p:cNvPr id="5" name="Cloud 4"/>
          <p:cNvSpPr/>
          <p:nvPr/>
        </p:nvSpPr>
        <p:spPr>
          <a:xfrm>
            <a:off x="1830388" y="2154238"/>
            <a:ext cx="6096000" cy="3352800"/>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759" name="TextBox 6"/>
          <p:cNvSpPr txBox="1">
            <a:spLocks noChangeArrowheads="1"/>
          </p:cNvSpPr>
          <p:nvPr/>
        </p:nvSpPr>
        <p:spPr bwMode="auto">
          <a:xfrm>
            <a:off x="1154113" y="2465389"/>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Ingress Switch</a:t>
            </a:r>
          </a:p>
        </p:txBody>
      </p:sp>
      <p:sp>
        <p:nvSpPr>
          <p:cNvPr id="74760" name="TextBox 8"/>
          <p:cNvSpPr txBox="1">
            <a:spLocks noChangeArrowheads="1"/>
          </p:cNvSpPr>
          <p:nvPr/>
        </p:nvSpPr>
        <p:spPr bwMode="auto">
          <a:xfrm>
            <a:off x="4525963" y="1524001"/>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Authority Switch</a:t>
            </a:r>
          </a:p>
        </p:txBody>
      </p:sp>
      <p:sp>
        <p:nvSpPr>
          <p:cNvPr id="74762" name="TextBox 10"/>
          <p:cNvSpPr txBox="1">
            <a:spLocks noChangeArrowheads="1"/>
          </p:cNvSpPr>
          <p:nvPr/>
        </p:nvSpPr>
        <p:spPr bwMode="auto">
          <a:xfrm>
            <a:off x="7804151" y="2867026"/>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Egress Switch</a:t>
            </a:r>
          </a:p>
        </p:txBody>
      </p:sp>
      <p:cxnSp>
        <p:nvCxnSpPr>
          <p:cNvPr id="13" name="Straight Arrow Connector 12"/>
          <p:cNvCxnSpPr/>
          <p:nvPr/>
        </p:nvCxnSpPr>
        <p:spPr>
          <a:xfrm>
            <a:off x="382589" y="3749676"/>
            <a:ext cx="912812" cy="136525"/>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74764" name="TextBox 13"/>
          <p:cNvSpPr txBox="1">
            <a:spLocks noChangeArrowheads="1"/>
          </p:cNvSpPr>
          <p:nvPr/>
        </p:nvSpPr>
        <p:spPr bwMode="auto">
          <a:xfrm>
            <a:off x="0" y="3124201"/>
            <a:ext cx="848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latin typeface="Apple Casual" charset="0"/>
                <a:cs typeface="Apple Casual" charset="0"/>
              </a:rPr>
              <a:t>First </a:t>
            </a:r>
            <a:endParaRPr lang="en-US" sz="1800" dirty="0" smtClean="0">
              <a:latin typeface="Apple Casual" charset="0"/>
              <a:cs typeface="Apple Casual" charset="0"/>
            </a:endParaRPr>
          </a:p>
          <a:p>
            <a:pPr eaLnBrk="1" hangingPunct="1"/>
            <a:r>
              <a:rPr lang="en-US" sz="1800" dirty="0" smtClean="0">
                <a:latin typeface="Apple Casual" charset="0"/>
                <a:cs typeface="Apple Casual" charset="0"/>
              </a:rPr>
              <a:t>packet</a:t>
            </a:r>
            <a:endParaRPr lang="en-US" sz="1800" dirty="0">
              <a:latin typeface="Apple Casual" charset="0"/>
              <a:cs typeface="Apple Casual" charset="0"/>
            </a:endParaRPr>
          </a:p>
        </p:txBody>
      </p:sp>
      <p:cxnSp>
        <p:nvCxnSpPr>
          <p:cNvPr id="16" name="Straight Arrow Connector 15"/>
          <p:cNvCxnSpPr/>
          <p:nvPr/>
        </p:nvCxnSpPr>
        <p:spPr>
          <a:xfrm flipV="1">
            <a:off x="3124200" y="2895603"/>
            <a:ext cx="1401764" cy="99059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30" idx="3"/>
            <a:endCxn id="25" idx="1"/>
          </p:cNvCxnSpPr>
          <p:nvPr/>
        </p:nvCxnSpPr>
        <p:spPr>
          <a:xfrm>
            <a:off x="5949771" y="3162300"/>
            <a:ext cx="1517830" cy="62819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382589" y="4038600"/>
            <a:ext cx="912812" cy="85726"/>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a:stCxn id="28" idx="3"/>
          </p:cNvCxnSpPr>
          <p:nvPr/>
        </p:nvCxnSpPr>
        <p:spPr>
          <a:xfrm flipV="1">
            <a:off x="3116711" y="3938589"/>
            <a:ext cx="4322315" cy="114298"/>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sp>
        <p:nvSpPr>
          <p:cNvPr id="45" name="Freeform 44"/>
          <p:cNvSpPr/>
          <p:nvPr/>
        </p:nvSpPr>
        <p:spPr>
          <a:xfrm>
            <a:off x="2362201" y="2193926"/>
            <a:ext cx="2163763" cy="1006475"/>
          </a:xfrm>
          <a:custGeom>
            <a:avLst/>
            <a:gdLst>
              <a:gd name="connsiteX0" fmla="*/ 2152316 w 2152316"/>
              <a:gd name="connsiteY0" fmla="*/ 365403 h 1434877"/>
              <a:gd name="connsiteX1" fmla="*/ 1136316 w 2152316"/>
              <a:gd name="connsiteY1" fmla="*/ 4456 h 1434877"/>
              <a:gd name="connsiteX2" fmla="*/ 307474 w 2152316"/>
              <a:gd name="connsiteY2" fmla="*/ 392140 h 1434877"/>
              <a:gd name="connsiteX3" fmla="*/ 0 w 2152316"/>
              <a:gd name="connsiteY3" fmla="*/ 1434877 h 1434877"/>
            </a:gdLst>
            <a:ahLst/>
            <a:cxnLst>
              <a:cxn ang="0">
                <a:pos x="connsiteX0" y="connsiteY0"/>
              </a:cxn>
              <a:cxn ang="0">
                <a:pos x="connsiteX1" y="connsiteY1"/>
              </a:cxn>
              <a:cxn ang="0">
                <a:pos x="connsiteX2" y="connsiteY2"/>
              </a:cxn>
              <a:cxn ang="0">
                <a:pos x="connsiteX3" y="connsiteY3"/>
              </a:cxn>
            </a:cxnLst>
            <a:rect l="l" t="t" r="r" b="b"/>
            <a:pathLst>
              <a:path w="2152316" h="1434877">
                <a:moveTo>
                  <a:pt x="2152316" y="365403"/>
                </a:moveTo>
                <a:cubicBezTo>
                  <a:pt x="1798053" y="182701"/>
                  <a:pt x="1443790" y="0"/>
                  <a:pt x="1136316" y="4456"/>
                </a:cubicBezTo>
                <a:cubicBezTo>
                  <a:pt x="828842" y="8912"/>
                  <a:pt x="496860" y="153737"/>
                  <a:pt x="307474" y="392140"/>
                </a:cubicBezTo>
                <a:cubicBezTo>
                  <a:pt x="118088" y="630544"/>
                  <a:pt x="0" y="1434877"/>
                  <a:pt x="0" y="1434877"/>
                </a:cubicBezTo>
              </a:path>
            </a:pathLst>
          </a:custGeom>
          <a:ln w="3810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4770" name="TextBox 45"/>
          <p:cNvSpPr txBox="1">
            <a:spLocks noChangeArrowheads="1"/>
          </p:cNvSpPr>
          <p:nvPr/>
        </p:nvSpPr>
        <p:spPr bwMode="auto">
          <a:xfrm rot="19402430">
            <a:off x="3253142" y="3025866"/>
            <a:ext cx="1003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latin typeface="Apple Casual" charset="0"/>
                <a:cs typeface="Apple Casual" charset="0"/>
              </a:rPr>
              <a:t>Redirect</a:t>
            </a:r>
          </a:p>
        </p:txBody>
      </p:sp>
      <p:sp>
        <p:nvSpPr>
          <p:cNvPr id="74771" name="TextBox 46"/>
          <p:cNvSpPr txBox="1">
            <a:spLocks noChangeArrowheads="1"/>
          </p:cNvSpPr>
          <p:nvPr/>
        </p:nvSpPr>
        <p:spPr bwMode="auto">
          <a:xfrm rot="1629231">
            <a:off x="6277494" y="2954448"/>
            <a:ext cx="9962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latin typeface="Apple Casual" charset="0"/>
                <a:cs typeface="Apple Casual" charset="0"/>
              </a:rPr>
              <a:t>Forward</a:t>
            </a:r>
          </a:p>
        </p:txBody>
      </p:sp>
      <p:sp>
        <p:nvSpPr>
          <p:cNvPr id="74772" name="TextBox 47"/>
          <p:cNvSpPr txBox="1">
            <a:spLocks noChangeArrowheads="1"/>
          </p:cNvSpPr>
          <p:nvPr/>
        </p:nvSpPr>
        <p:spPr bwMode="auto">
          <a:xfrm rot="-1386489">
            <a:off x="2218587" y="1696135"/>
            <a:ext cx="1377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solidFill>
                  <a:srgbClr val="FF0000"/>
                </a:solidFill>
                <a:latin typeface="Apple Casual" charset="0"/>
                <a:cs typeface="Apple Casual" charset="0"/>
              </a:rPr>
              <a:t>Feedback: </a:t>
            </a:r>
          </a:p>
          <a:p>
            <a:pPr eaLnBrk="1" hangingPunct="1"/>
            <a:r>
              <a:rPr lang="en-US" sz="1800">
                <a:solidFill>
                  <a:srgbClr val="FF0000"/>
                </a:solidFill>
                <a:latin typeface="Apple Casual" charset="0"/>
                <a:cs typeface="Apple Casual" charset="0"/>
              </a:rPr>
              <a:t>Cache rules</a:t>
            </a:r>
          </a:p>
        </p:txBody>
      </p:sp>
      <p:sp>
        <p:nvSpPr>
          <p:cNvPr id="74773" name="TextBox 48"/>
          <p:cNvSpPr txBox="1">
            <a:spLocks noChangeArrowheads="1"/>
          </p:cNvSpPr>
          <p:nvPr/>
        </p:nvSpPr>
        <p:spPr bwMode="auto">
          <a:xfrm>
            <a:off x="3667126" y="4030664"/>
            <a:ext cx="3292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a:latin typeface="Apple Casual" charset="0"/>
                <a:cs typeface="Apple Casual" charset="0"/>
              </a:rPr>
              <a:t>Hit cached rules and forward</a:t>
            </a:r>
          </a:p>
        </p:txBody>
      </p:sp>
      <p:graphicFrame>
        <p:nvGraphicFramePr>
          <p:cNvPr id="28" name="Table 27"/>
          <p:cNvGraphicFramePr>
            <a:graphicFrameLocks noGrp="1"/>
          </p:cNvGraphicFramePr>
          <p:nvPr>
            <p:extLst>
              <p:ext uri="{D42A27DB-BD31-4B8C-83A1-F6EECF244321}">
                <p14:modId xmlns:p14="http://schemas.microsoft.com/office/powerpoint/2010/main" val="1285963971"/>
              </p:ext>
            </p:extLst>
          </p:nvPr>
        </p:nvGraphicFramePr>
        <p:xfrm>
          <a:off x="1447800" y="3657600"/>
          <a:ext cx="1668911" cy="790574"/>
        </p:xfrm>
        <a:graphic>
          <a:graphicData uri="http://schemas.openxmlformats.org/drawingml/2006/table">
            <a:tbl>
              <a:tblPr>
                <a:tableStyleId>{D113A9D2-9D6B-4929-AA2D-F23B5EE8CBE7}</a:tableStyleId>
              </a:tblPr>
              <a:tblGrid>
                <a:gridCol w="1668911"/>
              </a:tblGrid>
              <a:tr h="395287">
                <a:tc>
                  <a:txBody>
                    <a:bodyPr/>
                    <a:lstStyle/>
                    <a:p>
                      <a:pPr algn="ctr"/>
                      <a:r>
                        <a:rPr lang="en-US" sz="1800" dirty="0" smtClean="0"/>
                        <a:t>Cache</a:t>
                      </a:r>
                      <a:r>
                        <a:rPr lang="en-US" sz="1800" baseline="0" dirty="0" smtClean="0"/>
                        <a:t> Rules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5287">
                <a:tc>
                  <a:txBody>
                    <a:bodyPr/>
                    <a:lstStyle/>
                    <a:p>
                      <a:pPr algn="ctr"/>
                      <a:r>
                        <a:rPr lang="en-US" sz="1800" dirty="0" smtClean="0"/>
                        <a:t>Partition Rules</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567338104"/>
              </p:ext>
            </p:extLst>
          </p:nvPr>
        </p:nvGraphicFramePr>
        <p:xfrm>
          <a:off x="4572000" y="2895600"/>
          <a:ext cx="1377771" cy="533400"/>
        </p:xfrm>
        <a:graphic>
          <a:graphicData uri="http://schemas.openxmlformats.org/drawingml/2006/table">
            <a:tbl>
              <a:tblPr>
                <a:tableStyleId>{D113A9D2-9D6B-4929-AA2D-F23B5EE8CBE7}</a:tableStyleId>
              </a:tblPr>
              <a:tblGrid>
                <a:gridCol w="1377771"/>
              </a:tblGrid>
              <a:tr h="533400">
                <a:tc>
                  <a:txBody>
                    <a:bodyPr/>
                    <a:lstStyle/>
                    <a:p>
                      <a:r>
                        <a:rPr lang="en-US" sz="1800" dirty="0" smtClean="0"/>
                        <a:t>Auth.</a:t>
                      </a:r>
                      <a:r>
                        <a:rPr lang="en-US" sz="1800" baseline="0" dirty="0" smtClean="0"/>
                        <a:t> Rules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pic>
        <p:nvPicPr>
          <p:cNvPr id="25"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75162510"/>
      </p:ext>
    </p:extLst>
  </p:cSld>
  <p:clrMapOvr>
    <a:masterClrMapping/>
  </p:clrMapOvr>
  <p:transition xmlns:p14="http://schemas.microsoft.com/office/powerpoint/2010/main" advTm="3722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atin typeface="Calibri" charset="0"/>
                <a:ea typeface="ヒラギノ角ゴ Pro W3" charset="0"/>
                <a:cs typeface="ヒラギノ角ゴ Pro W3" charset="0"/>
              </a:rPr>
              <a:t>Three Sets of Rules in TCAM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5350309"/>
              </p:ext>
            </p:extLst>
          </p:nvPr>
        </p:nvGraphicFramePr>
        <p:xfrm>
          <a:off x="304799" y="1600200"/>
          <a:ext cx="8610601" cy="4736156"/>
        </p:xfrm>
        <a:graphic>
          <a:graphicData uri="http://schemas.openxmlformats.org/drawingml/2006/table">
            <a:tbl>
              <a:tblPr/>
              <a:tblGrid>
                <a:gridCol w="1435100"/>
                <a:gridCol w="1132975"/>
                <a:gridCol w="981910"/>
                <a:gridCol w="981910"/>
                <a:gridCol w="2882788"/>
                <a:gridCol w="1195918"/>
              </a:tblGrid>
              <a:tr h="4372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charset="0"/>
                          <a:ea typeface="ヒラギノ角ゴ Pro W3" charset="0"/>
                          <a:cs typeface="ヒラギノ角ゴ Pro W3" charset="0"/>
                        </a:rPr>
                        <a:t>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charset="0"/>
                          <a:ea typeface="ヒラギノ角ゴ Pro W3" charset="0"/>
                          <a:cs typeface="ヒラギノ角ゴ Pro W3" charset="0"/>
                        </a:rPr>
                        <a:t>Priority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charset="0"/>
                          <a:ea typeface="ヒラギノ角ゴ Pro W3" charset="0"/>
                          <a:cs typeface="ヒラギノ角ゴ Pro W3" charset="0"/>
                        </a:rPr>
                        <a:t>Field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charset="0"/>
                          <a:ea typeface="ヒラギノ角ゴ Pro W3" charset="0"/>
                          <a:cs typeface="ヒラギノ角ゴ Pro W3" charset="0"/>
                        </a:rPr>
                        <a:t>Field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charset="0"/>
                          <a:ea typeface="ヒラギノ角ゴ Pro W3" charset="0"/>
                          <a:cs typeface="ヒラギノ角ゴ Pro W3" charset="0"/>
                        </a:rPr>
                        <a:t>Action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Calibri" charset="0"/>
                          <a:ea typeface="ヒラギノ角ゴ Pro W3" charset="0"/>
                          <a:cs typeface="ヒラギノ角ゴ Pro W3" charset="0"/>
                        </a:rPr>
                        <a:t>Timeout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7279">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Calibri" charset="0"/>
                          <a:ea typeface="ヒラギノ角ゴ Pro W3" charset="0"/>
                          <a:cs typeface="ヒラギノ角ゴ Pro W3" charset="0"/>
                        </a:rPr>
                        <a:t>Cache Rules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ヒラギノ角ゴ Pro W3" charset="0"/>
                          <a:cs typeface="ヒラギノ角ゴ Pro W3" charset="0"/>
                        </a:rPr>
                        <a:t>1</a:t>
                      </a:r>
                      <a:endParaRPr kumimoji="0" lang="en-US" sz="2000" b="0" i="0" u="none" strike="noStrike" cap="none" normalizeH="0" baseline="0" dirty="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Forward to Switch 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10 sec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727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ヒラギノ角ゴ Pro W3" charset="0"/>
                          <a:cs typeface="ヒラギノ角ゴ Pro W3" charset="0"/>
                        </a:rPr>
                        <a:t>2</a:t>
                      </a:r>
                      <a:endParaRPr kumimoji="0" lang="en-US" sz="2000" b="0" i="0" u="none" strike="noStrike" cap="none" normalizeH="0" baseline="0" dirty="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1110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Drop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10 sec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457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8039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Calibri" charset="0"/>
                          <a:ea typeface="ヒラギノ角ゴ Pro W3" charset="0"/>
                          <a:cs typeface="ヒラギノ角ゴ Pro W3" charset="0"/>
                        </a:rPr>
                        <a:t>Authority Rules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ヒラギノ角ゴ Pro W3" charset="0"/>
                          <a:cs typeface="ヒラギノ角ゴ Pro W3" charset="0"/>
                        </a:rPr>
                        <a:t>14</a:t>
                      </a:r>
                      <a:endParaRPr kumimoji="0" lang="en-US" sz="2000" b="0" i="0" u="none" strike="noStrike" cap="none" normalizeH="0" baseline="0" dirty="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Forward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Trigger cache manager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Infinity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039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ヒラギノ角ゴ Pro W3" charset="0"/>
                          <a:cs typeface="ヒラギノ角ゴ Pro W3" charset="0"/>
                        </a:rPr>
                        <a:t>15</a:t>
                      </a:r>
                      <a:endParaRPr kumimoji="0" lang="en-US" sz="2000" b="0" i="0" u="none" strike="noStrike" cap="none" normalizeH="0" baseline="0" dirty="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0001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Drop,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Trigger cache manager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457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37279">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Calibri" charset="0"/>
                          <a:ea typeface="ヒラギノ角ゴ Pro W3" charset="0"/>
                          <a:cs typeface="ヒラギノ角ゴ Pro W3" charset="0"/>
                        </a:rPr>
                        <a:t>Partition Rules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ヒラギノ角ゴ Pro W3" charset="0"/>
                          <a:cs typeface="ヒラギノ角ゴ Pro W3" charset="0"/>
                        </a:rPr>
                        <a:t>109</a:t>
                      </a:r>
                      <a:endParaRPr kumimoji="0" lang="en-US" sz="2000" b="0" i="0" u="none" strike="noStrike" cap="none" normalizeH="0" baseline="0" dirty="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Redirect to auth. switch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457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ヒラギノ角ゴ Pro W3" charset="0"/>
                          <a:cs typeface="ヒラギノ角ゴ Pro W3" charset="0"/>
                        </a:rPr>
                        <a:t>110</a:t>
                      </a:r>
                      <a:endParaRPr kumimoji="0" lang="en-US" sz="2000" b="0" i="0" u="none" strike="noStrike" cap="none" normalizeH="0" baseline="0" dirty="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457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ヒラギノ角ゴ Pro W3" charset="0"/>
                          <a:cs typeface="ヒラギノ角ゴ Pro W3"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768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1C5F653-B6FD-DA4B-8C2B-AFF1DE27AF0A}" type="slidenum">
              <a:rPr lang="en-US" sz="1200">
                <a:solidFill>
                  <a:srgbClr val="898989"/>
                </a:solidFill>
              </a:rPr>
              <a:pPr eaLnBrk="1" hangingPunct="1"/>
              <a:t>37</a:t>
            </a:fld>
            <a:endParaRPr lang="en-US" sz="1200">
              <a:solidFill>
                <a:srgbClr val="898989"/>
              </a:solidFill>
            </a:endParaRPr>
          </a:p>
        </p:txBody>
      </p:sp>
      <p:sp>
        <p:nvSpPr>
          <p:cNvPr id="6" name="Rounded Rectangle 5"/>
          <p:cNvSpPr/>
          <p:nvPr/>
        </p:nvSpPr>
        <p:spPr>
          <a:xfrm>
            <a:off x="1752600" y="2209800"/>
            <a:ext cx="7162800" cy="838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dirty="0"/>
              <a:t>In ingress switches</a:t>
            </a:r>
          </a:p>
          <a:p>
            <a:pPr>
              <a:defRPr/>
            </a:pPr>
            <a:r>
              <a:rPr lang="en-US" sz="2400" i="1" dirty="0"/>
              <a:t>reactively</a:t>
            </a:r>
            <a:r>
              <a:rPr lang="en-US" sz="2400" dirty="0"/>
              <a:t> installed by authority switches</a:t>
            </a:r>
          </a:p>
        </p:txBody>
      </p:sp>
      <p:sp>
        <p:nvSpPr>
          <p:cNvPr id="7" name="Rounded Rectangle 6"/>
          <p:cNvSpPr/>
          <p:nvPr/>
        </p:nvSpPr>
        <p:spPr>
          <a:xfrm>
            <a:off x="1752600" y="3505200"/>
            <a:ext cx="7159625" cy="1219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dirty="0">
                <a:solidFill>
                  <a:srgbClr val="FFFFFF"/>
                </a:solidFill>
                <a:ea typeface="ヒラギノ角ゴ Pro W3" charset="-128"/>
                <a:cs typeface="ヒラギノ角ゴ Pro W3" charset="-128"/>
              </a:rPr>
              <a:t>In authority switches</a:t>
            </a:r>
          </a:p>
          <a:p>
            <a:pPr>
              <a:defRPr/>
            </a:pPr>
            <a:r>
              <a:rPr lang="en-US" sz="2400" i="1" dirty="0">
                <a:solidFill>
                  <a:srgbClr val="FFFFFF"/>
                </a:solidFill>
                <a:ea typeface="ヒラギノ角ゴ Pro W3" charset="-128"/>
                <a:cs typeface="ヒラギノ角ゴ Pro W3" charset="-128"/>
              </a:rPr>
              <a:t>proactively</a:t>
            </a:r>
            <a:r>
              <a:rPr lang="en-US" sz="2400" dirty="0">
                <a:solidFill>
                  <a:srgbClr val="FFFFFF"/>
                </a:solidFill>
                <a:ea typeface="ヒラギノ角ゴ Pro W3" charset="-128"/>
                <a:cs typeface="ヒラギノ角ゴ Pro W3" charset="-128"/>
              </a:rPr>
              <a:t> installed by controller </a:t>
            </a:r>
          </a:p>
        </p:txBody>
      </p:sp>
      <p:sp>
        <p:nvSpPr>
          <p:cNvPr id="8" name="Rounded Rectangle 7"/>
          <p:cNvSpPr/>
          <p:nvPr/>
        </p:nvSpPr>
        <p:spPr>
          <a:xfrm>
            <a:off x="1752600" y="5334000"/>
            <a:ext cx="7162800" cy="838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2400" dirty="0">
                <a:solidFill>
                  <a:srgbClr val="FFFFFF"/>
                </a:solidFill>
                <a:ea typeface="ヒラギノ角ゴ Pro W3" charset="-128"/>
                <a:cs typeface="ヒラギノ角ゴ Pro W3" charset="-128"/>
              </a:rPr>
              <a:t>In every switch</a:t>
            </a:r>
          </a:p>
          <a:p>
            <a:pPr>
              <a:defRPr/>
            </a:pPr>
            <a:r>
              <a:rPr lang="en-US" sz="2400" i="1" dirty="0">
                <a:solidFill>
                  <a:srgbClr val="FFFFFF"/>
                </a:solidFill>
                <a:ea typeface="ヒラギノ角ゴ Pro W3" charset="-128"/>
                <a:cs typeface="ヒラギノ角ゴ Pro W3" charset="-128"/>
              </a:rPr>
              <a:t>proactively</a:t>
            </a:r>
            <a:r>
              <a:rPr lang="en-US" sz="2400" dirty="0">
                <a:solidFill>
                  <a:srgbClr val="FFFFFF"/>
                </a:solidFill>
                <a:ea typeface="ヒラギノ角ゴ Pro W3" charset="-128"/>
                <a:cs typeface="ヒラギノ角ゴ Pro W3" charset="-128"/>
              </a:rPr>
              <a:t> installed by controller</a:t>
            </a:r>
          </a:p>
        </p:txBody>
      </p:sp>
      <p:cxnSp>
        <p:nvCxnSpPr>
          <p:cNvPr id="9" name="Straight Arrow Connector 8"/>
          <p:cNvCxnSpPr/>
          <p:nvPr/>
        </p:nvCxnSpPr>
        <p:spPr>
          <a:xfrm rot="5400000">
            <a:off x="-471488" y="4129087"/>
            <a:ext cx="4298950" cy="3175"/>
          </a:xfrm>
          <a:prstGeom prst="straightConnector1">
            <a:avLst/>
          </a:prstGeom>
          <a:ln w="76200" cmpd="sng">
            <a:tailEnd type="arrow"/>
          </a:ln>
        </p:spPr>
        <p:style>
          <a:lnRef idx="2">
            <a:schemeClr val="accent2"/>
          </a:lnRef>
          <a:fillRef idx="0">
            <a:schemeClr val="accent2"/>
          </a:fillRef>
          <a:effectRef idx="1">
            <a:schemeClr val="accent2"/>
          </a:effectRef>
          <a:fontRef idx="minor">
            <a:schemeClr val="tx1"/>
          </a:fontRef>
        </p:style>
      </p:cxnSp>
    </p:spTree>
    <p:custDataLst>
      <p:tags r:id="rId1"/>
    </p:custDataLst>
    <p:extLst>
      <p:ext uri="{BB962C8B-B14F-4D97-AF65-F5344CB8AC3E}">
        <p14:creationId xmlns:p14="http://schemas.microsoft.com/office/powerpoint/2010/main" val="1578844111"/>
      </p:ext>
    </p:extLst>
  </p:cSld>
  <p:clrMapOvr>
    <a:masterClrMapping/>
  </p:clrMapOvr>
  <p:transition xmlns:p14="http://schemas.microsoft.com/office/powerpoint/2010/main" advTm="72213"/>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76600" y="4951414"/>
            <a:ext cx="3733800" cy="5302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Cache Rules</a:t>
            </a:r>
          </a:p>
        </p:txBody>
      </p:sp>
      <p:sp>
        <p:nvSpPr>
          <p:cNvPr id="78851" name="Title 1"/>
          <p:cNvSpPr>
            <a:spLocks noGrp="1"/>
          </p:cNvSpPr>
          <p:nvPr>
            <p:ph type="title"/>
          </p:nvPr>
        </p:nvSpPr>
        <p:spPr>
          <a:xfrm>
            <a:off x="1219200" y="152400"/>
            <a:ext cx="8229600" cy="762000"/>
          </a:xfrm>
        </p:spPr>
        <p:txBody>
          <a:bodyPr/>
          <a:lstStyle/>
          <a:p>
            <a:r>
              <a:rPr lang="en-US">
                <a:latin typeface="Calibri" charset="0"/>
                <a:ea typeface="ヒラギノ角ゴ Pro W3" charset="0"/>
                <a:cs typeface="ヒラギノ角ゴ Pro W3" charset="0"/>
              </a:rPr>
              <a:t>DIFANE Switch Prototype</a:t>
            </a:r>
            <a:br>
              <a:rPr lang="en-US">
                <a:latin typeface="Calibri" charset="0"/>
                <a:ea typeface="ヒラギノ角ゴ Pro W3" charset="0"/>
                <a:cs typeface="ヒラギノ角ゴ Pro W3" charset="0"/>
              </a:rPr>
            </a:br>
            <a:r>
              <a:rPr lang="en-US" baseline="-25000">
                <a:latin typeface="Calibri" charset="0"/>
                <a:ea typeface="ヒラギノ角ゴ Pro W3" charset="0"/>
                <a:cs typeface="ヒラギノ角ゴ Pro W3" charset="0"/>
              </a:rPr>
              <a:t>Built with OpenFlow switch</a:t>
            </a:r>
          </a:p>
        </p:txBody>
      </p:sp>
      <p:sp>
        <p:nvSpPr>
          <p:cNvPr id="78852" name="Slide Number Placeholder 3"/>
          <p:cNvSpPr>
            <a:spLocks noGrp="1"/>
          </p:cNvSpPr>
          <p:nvPr>
            <p:ph type="sldNum" sz="quarter" idx="12"/>
          </p:nvPr>
        </p:nvSpPr>
        <p:spPr bwMode="auto">
          <a:xfrm>
            <a:off x="7010400" y="649287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B73328B-DA38-F640-8934-EC09FC7E0238}" type="slidenum">
              <a:rPr lang="en-US" sz="1200">
                <a:solidFill>
                  <a:srgbClr val="898989"/>
                </a:solidFill>
              </a:rPr>
              <a:pPr eaLnBrk="1" hangingPunct="1"/>
              <a:t>38</a:t>
            </a:fld>
            <a:endParaRPr lang="en-US" sz="1200">
              <a:solidFill>
                <a:srgbClr val="898989"/>
              </a:solidFill>
            </a:endParaRPr>
          </a:p>
        </p:txBody>
      </p:sp>
      <p:sp>
        <p:nvSpPr>
          <p:cNvPr id="5" name="Rectangle 4"/>
          <p:cNvSpPr/>
          <p:nvPr/>
        </p:nvSpPr>
        <p:spPr>
          <a:xfrm>
            <a:off x="762000" y="4648200"/>
            <a:ext cx="7924800" cy="2012950"/>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8854" name="TextBox 6"/>
          <p:cNvSpPr txBox="1">
            <a:spLocks noChangeArrowheads="1"/>
          </p:cNvSpPr>
          <p:nvPr/>
        </p:nvSpPr>
        <p:spPr bwMode="auto">
          <a:xfrm>
            <a:off x="990600" y="5221289"/>
            <a:ext cx="1103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solidFill>
                  <a:srgbClr val="0000FF"/>
                </a:solidFill>
              </a:rPr>
              <a:t>Data </a:t>
            </a:r>
          </a:p>
          <a:p>
            <a:pPr eaLnBrk="1" hangingPunct="1"/>
            <a:r>
              <a:rPr lang="en-US" sz="2800">
                <a:solidFill>
                  <a:srgbClr val="0000FF"/>
                </a:solidFill>
              </a:rPr>
              <a:t>Plane</a:t>
            </a:r>
          </a:p>
        </p:txBody>
      </p:sp>
      <p:sp>
        <p:nvSpPr>
          <p:cNvPr id="8" name="Rectangle 7"/>
          <p:cNvSpPr/>
          <p:nvPr/>
        </p:nvSpPr>
        <p:spPr>
          <a:xfrm>
            <a:off x="762000" y="2819401"/>
            <a:ext cx="7924800" cy="1554163"/>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accent6">
                  <a:lumMod val="75000"/>
                </a:schemeClr>
              </a:solidFill>
            </a:endParaRPr>
          </a:p>
        </p:txBody>
      </p:sp>
      <p:sp>
        <p:nvSpPr>
          <p:cNvPr id="78856" name="TextBox 8"/>
          <p:cNvSpPr txBox="1">
            <a:spLocks noChangeArrowheads="1"/>
          </p:cNvSpPr>
          <p:nvPr/>
        </p:nvSpPr>
        <p:spPr bwMode="auto">
          <a:xfrm>
            <a:off x="990600" y="3124200"/>
            <a:ext cx="137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solidFill>
                  <a:srgbClr val="E46C0A"/>
                </a:solidFill>
              </a:rPr>
              <a:t>Control Plane</a:t>
            </a:r>
          </a:p>
        </p:txBody>
      </p:sp>
      <p:sp>
        <p:nvSpPr>
          <p:cNvPr id="10" name="Rounded Rectangle 9"/>
          <p:cNvSpPr/>
          <p:nvPr/>
        </p:nvSpPr>
        <p:spPr>
          <a:xfrm>
            <a:off x="6403975" y="3124200"/>
            <a:ext cx="1905000" cy="954088"/>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bg1"/>
                </a:solidFill>
              </a:rPr>
              <a:t>Cache</a:t>
            </a:r>
          </a:p>
          <a:p>
            <a:pPr algn="ctr">
              <a:defRPr/>
            </a:pPr>
            <a:r>
              <a:rPr lang="en-US" sz="2800" dirty="0">
                <a:solidFill>
                  <a:schemeClr val="bg1"/>
                </a:solidFill>
              </a:rPr>
              <a:t>Manager</a:t>
            </a:r>
          </a:p>
        </p:txBody>
      </p:sp>
      <p:cxnSp>
        <p:nvCxnSpPr>
          <p:cNvPr id="12" name="Straight Arrow Connector 11"/>
          <p:cNvCxnSpPr>
            <a:endCxn id="10" idx="2"/>
          </p:cNvCxnSpPr>
          <p:nvPr/>
        </p:nvCxnSpPr>
        <p:spPr>
          <a:xfrm flipH="1" flipV="1">
            <a:off x="7356475" y="4078288"/>
            <a:ext cx="34926" cy="1671637"/>
          </a:xfrm>
          <a:prstGeom prst="straightConnector1">
            <a:avLst/>
          </a:prstGeom>
          <a:ln w="508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7054057" y="2817019"/>
            <a:ext cx="609600" cy="4763"/>
          </a:xfrm>
          <a:prstGeom prst="straightConnector1">
            <a:avLst/>
          </a:prstGeom>
          <a:ln w="508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TextBox 14"/>
          <p:cNvSpPr txBox="1">
            <a:spLocks noChangeArrowheads="1"/>
          </p:cNvSpPr>
          <p:nvPr/>
        </p:nvSpPr>
        <p:spPr bwMode="auto">
          <a:xfrm>
            <a:off x="6403975" y="1560514"/>
            <a:ext cx="21609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t>Send Cache </a:t>
            </a:r>
          </a:p>
          <a:p>
            <a:pPr eaLnBrk="1" hangingPunct="1"/>
            <a:r>
              <a:rPr lang="en-US" sz="2800"/>
              <a:t>Updates</a:t>
            </a:r>
          </a:p>
        </p:txBody>
      </p:sp>
      <p:sp>
        <p:nvSpPr>
          <p:cNvPr id="16" name="TextBox 15"/>
          <p:cNvSpPr txBox="1">
            <a:spLocks noChangeArrowheads="1"/>
          </p:cNvSpPr>
          <p:nvPr/>
        </p:nvSpPr>
        <p:spPr bwMode="auto">
          <a:xfrm>
            <a:off x="2093914" y="1560514"/>
            <a:ext cx="21404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a:t>Recv Cache </a:t>
            </a:r>
          </a:p>
          <a:p>
            <a:pPr eaLnBrk="1" hangingPunct="1"/>
            <a:r>
              <a:rPr lang="en-US" sz="2800"/>
              <a:t>Updates</a:t>
            </a:r>
          </a:p>
        </p:txBody>
      </p:sp>
      <p:cxnSp>
        <p:nvCxnSpPr>
          <p:cNvPr id="18" name="Straight Arrow Connector 17"/>
          <p:cNvCxnSpPr/>
          <p:nvPr/>
        </p:nvCxnSpPr>
        <p:spPr>
          <a:xfrm rot="5400000">
            <a:off x="1313657" y="3867944"/>
            <a:ext cx="2708275" cy="1588"/>
          </a:xfrm>
          <a:prstGeom prst="straightConnector1">
            <a:avLst/>
          </a:prstGeom>
          <a:ln w="508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6403975" y="2971800"/>
            <a:ext cx="1905000" cy="1295400"/>
          </a:xfrm>
          <a:prstGeom prst="roundRect">
            <a:avLst/>
          </a:prstGeom>
          <a:noFill/>
          <a:ln w="5080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Cloud Callout 21"/>
          <p:cNvSpPr/>
          <p:nvPr/>
        </p:nvSpPr>
        <p:spPr>
          <a:xfrm>
            <a:off x="3581400" y="2133600"/>
            <a:ext cx="2514600" cy="1600200"/>
          </a:xfrm>
          <a:prstGeom prst="cloudCallout">
            <a:avLst>
              <a:gd name="adj1" fmla="val 68653"/>
              <a:gd name="adj2" fmla="val 78590"/>
            </a:avLst>
          </a:prstGeom>
          <a:ln w="254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dirty="0"/>
              <a:t>Only in Auth. Switches</a:t>
            </a:r>
          </a:p>
        </p:txBody>
      </p:sp>
      <p:sp>
        <p:nvSpPr>
          <p:cNvPr id="25" name="Rectangle 24"/>
          <p:cNvSpPr/>
          <p:nvPr/>
        </p:nvSpPr>
        <p:spPr>
          <a:xfrm>
            <a:off x="3276600" y="5487989"/>
            <a:ext cx="3733800" cy="5302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Authority Rules</a:t>
            </a:r>
          </a:p>
        </p:txBody>
      </p:sp>
      <p:sp>
        <p:nvSpPr>
          <p:cNvPr id="28" name="Rectangle 27"/>
          <p:cNvSpPr/>
          <p:nvPr/>
        </p:nvSpPr>
        <p:spPr>
          <a:xfrm>
            <a:off x="3276600" y="6018214"/>
            <a:ext cx="3733800" cy="5318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Partition Rules</a:t>
            </a:r>
          </a:p>
        </p:txBody>
      </p:sp>
      <p:cxnSp>
        <p:nvCxnSpPr>
          <p:cNvPr id="30" name="Straight Arrow Connector 29"/>
          <p:cNvCxnSpPr/>
          <p:nvPr/>
        </p:nvCxnSpPr>
        <p:spPr>
          <a:xfrm>
            <a:off x="2668588" y="5221289"/>
            <a:ext cx="609600" cy="1587"/>
          </a:xfrm>
          <a:prstGeom prst="straightConnector1">
            <a:avLst/>
          </a:prstGeom>
          <a:ln w="508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7015163" y="5748338"/>
            <a:ext cx="379412" cy="1587"/>
          </a:xfrm>
          <a:prstGeom prst="straightConnector1">
            <a:avLst/>
          </a:prstGeom>
          <a:ln w="508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3048001" y="5481639"/>
            <a:ext cx="4346575" cy="536575"/>
          </a:xfrm>
          <a:prstGeom prst="roundRect">
            <a:avLst/>
          </a:prstGeom>
          <a:noFill/>
          <a:ln w="5080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25"/>
          <p:cNvSpPr txBox="1">
            <a:spLocks noChangeArrowheads="1"/>
          </p:cNvSpPr>
          <p:nvPr/>
        </p:nvSpPr>
        <p:spPr bwMode="auto">
          <a:xfrm>
            <a:off x="7394577" y="4656138"/>
            <a:ext cx="1978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t>Notification</a:t>
            </a:r>
          </a:p>
          <a:p>
            <a:pPr eaLnBrk="1" hangingPunct="1"/>
            <a:endParaRPr lang="en-US"/>
          </a:p>
        </p:txBody>
      </p:sp>
      <p:sp>
        <p:nvSpPr>
          <p:cNvPr id="27" name="Cloud 26"/>
          <p:cNvSpPr/>
          <p:nvPr/>
        </p:nvSpPr>
        <p:spPr>
          <a:xfrm>
            <a:off x="77788" y="935038"/>
            <a:ext cx="2016125" cy="1579562"/>
          </a:xfrm>
          <a:prstGeom prst="cloud">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Freeform 30"/>
          <p:cNvSpPr/>
          <p:nvPr/>
        </p:nvSpPr>
        <p:spPr>
          <a:xfrm>
            <a:off x="457200" y="842964"/>
            <a:ext cx="1066800" cy="930275"/>
          </a:xfrm>
          <a:custGeom>
            <a:avLst/>
            <a:gdLst>
              <a:gd name="connsiteX0" fmla="*/ 2152316 w 2152316"/>
              <a:gd name="connsiteY0" fmla="*/ 365403 h 1434877"/>
              <a:gd name="connsiteX1" fmla="*/ 1136316 w 2152316"/>
              <a:gd name="connsiteY1" fmla="*/ 4456 h 1434877"/>
              <a:gd name="connsiteX2" fmla="*/ 307474 w 2152316"/>
              <a:gd name="connsiteY2" fmla="*/ 392140 h 1434877"/>
              <a:gd name="connsiteX3" fmla="*/ 0 w 2152316"/>
              <a:gd name="connsiteY3" fmla="*/ 1434877 h 1434877"/>
            </a:gdLst>
            <a:ahLst/>
            <a:cxnLst>
              <a:cxn ang="0">
                <a:pos x="connsiteX0" y="connsiteY0"/>
              </a:cxn>
              <a:cxn ang="0">
                <a:pos x="connsiteX1" y="connsiteY1"/>
              </a:cxn>
              <a:cxn ang="0">
                <a:pos x="connsiteX2" y="connsiteY2"/>
              </a:cxn>
              <a:cxn ang="0">
                <a:pos x="connsiteX3" y="connsiteY3"/>
              </a:cxn>
            </a:cxnLst>
            <a:rect l="l" t="t" r="r" b="b"/>
            <a:pathLst>
              <a:path w="2152316" h="1434877">
                <a:moveTo>
                  <a:pt x="2152316" y="365403"/>
                </a:moveTo>
                <a:cubicBezTo>
                  <a:pt x="1798053" y="182701"/>
                  <a:pt x="1443790" y="0"/>
                  <a:pt x="1136316" y="4456"/>
                </a:cubicBezTo>
                <a:cubicBezTo>
                  <a:pt x="828842" y="8912"/>
                  <a:pt x="496860" y="153737"/>
                  <a:pt x="307474" y="392140"/>
                </a:cubicBezTo>
                <a:cubicBezTo>
                  <a:pt x="118088" y="630544"/>
                  <a:pt x="0" y="1434877"/>
                  <a:pt x="0" y="1434877"/>
                </a:cubicBezTo>
              </a:path>
            </a:pathLst>
          </a:custGeom>
          <a:ln w="38100" cmpd="sng">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TextBox 31"/>
          <p:cNvSpPr txBox="1">
            <a:spLocks noChangeArrowheads="1"/>
          </p:cNvSpPr>
          <p:nvPr/>
        </p:nvSpPr>
        <p:spPr bwMode="auto">
          <a:xfrm rot="-1386489">
            <a:off x="74669" y="594003"/>
            <a:ext cx="1377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a:solidFill>
                  <a:srgbClr val="FF0000"/>
                </a:solidFill>
                <a:latin typeface="Apple Casual" charset="0"/>
                <a:cs typeface="Apple Casual" charset="0"/>
              </a:rPr>
              <a:t>Cache rules</a:t>
            </a:r>
          </a:p>
        </p:txBody>
      </p:sp>
      <p:pic>
        <p:nvPicPr>
          <p:cNvPr id="35"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526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Untitl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2" y="1066801"/>
            <a:ext cx="981391" cy="420596"/>
          </a:xfrm>
          <a:prstGeom prst="rect">
            <a:avLst/>
          </a:prstGeom>
        </p:spPr>
      </p:pic>
      <p:sp>
        <p:nvSpPr>
          <p:cNvPr id="23" name="Rounded Rectangle 22"/>
          <p:cNvSpPr/>
          <p:nvPr/>
        </p:nvSpPr>
        <p:spPr>
          <a:xfrm>
            <a:off x="500065" y="4816475"/>
            <a:ext cx="8186737" cy="16764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a:solidFill>
                  <a:srgbClr val="000000"/>
                </a:solidFill>
                <a:ea typeface="ヒラギノ角ゴ Pro W3" charset="-128"/>
                <a:cs typeface="ヒラギノ角ゴ Pro W3" charset="-128"/>
              </a:rPr>
              <a:t>Just software modification for authority switches</a:t>
            </a:r>
          </a:p>
        </p:txBody>
      </p:sp>
      <p:pic>
        <p:nvPicPr>
          <p:cNvPr id="3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526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91494530"/>
      </p:ext>
    </p:extLst>
  </p:cSld>
  <p:clrMapOvr>
    <a:masterClrMapping/>
  </p:clrMapOvr>
  <p:transition xmlns:p14="http://schemas.microsoft.com/office/powerpoint/2010/main" advTm="579"/>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5"/>
                                        </p:tgtEl>
                                        <p:attrNameLst>
                                          <p:attrName>style.opacity</p:attrName>
                                        </p:attrNameLst>
                                      </p:cBhvr>
                                      <p:to>
                                        <p:strVal val="0.5"/>
                                      </p:to>
                                    </p:set>
                                    <p:animEffect filter="image" prLst="opacity: 0.5">
                                      <p:cBhvr rctx="IE">
                                        <p:cTn id="27" dur="indefinite"/>
                                        <p:tgtEl>
                                          <p:spTgt spid="35"/>
                                        </p:tgtEl>
                                      </p:cBhvr>
                                    </p:animEffec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par>
                                <p:cTn id="38" presetID="9" presetClass="emph" presetSubtype="0" nodeType="withEffect">
                                  <p:stCondLst>
                                    <p:cond delay="0"/>
                                  </p:stCondLst>
                                  <p:childTnLst>
                                    <p:set>
                                      <p:cBhvr rctx="PPT">
                                        <p:cTn id="39" dur="indefinite"/>
                                        <p:tgtEl>
                                          <p:spTgt spid="36"/>
                                        </p:tgtEl>
                                        <p:attrNameLst>
                                          <p:attrName>style.opacity</p:attrName>
                                        </p:attrNameLst>
                                      </p:cBhvr>
                                      <p:to>
                                        <p:strVal val="0.5"/>
                                      </p:to>
                                    </p:set>
                                    <p:animEffect filter="image" prLst="opacity: 0.5">
                                      <p:cBhvr rctx="IE">
                                        <p:cTn id="40" dur="indefinite"/>
                                        <p:tgtEl>
                                          <p:spTgt spid="36"/>
                                        </p:tgtEl>
                                      </p:cBhvr>
                                    </p:animEffec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p:bldP spid="20" grpId="0" animBg="1"/>
      <p:bldP spid="22" grpId="0" animBg="1"/>
      <p:bldP spid="38" grpId="0" animBg="1"/>
      <p:bldP spid="38" grpId="1" animBg="1"/>
      <p:bldP spid="26" grpId="0"/>
      <p:bldP spid="27" grpId="0" animBg="1"/>
      <p:bldP spid="27" grpId="1" animBg="1"/>
      <p:bldP spid="31" grpId="0" animBg="1"/>
      <p:bldP spid="31" grpId="1" animBg="1"/>
      <p:bldP spid="32" grpId="0"/>
      <p:bldP spid="32" grpId="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cache.pdf"/>
          <p:cNvPicPr>
            <a:picLocks noChangeAspect="1"/>
          </p:cNvPicPr>
          <p:nvPr/>
        </p:nvPicPr>
        <p:blipFill>
          <a:blip r:embed="rId4"/>
          <a:srcRect/>
          <a:stretch>
            <a:fillRect/>
          </a:stretch>
        </p:blipFill>
        <p:spPr bwMode="auto">
          <a:xfrm>
            <a:off x="228600" y="1450976"/>
            <a:ext cx="9144000" cy="6626225"/>
          </a:xfrm>
          <a:prstGeom prst="rect">
            <a:avLst/>
          </a:prstGeom>
          <a:noFill/>
          <a:ln w="9525">
            <a:noFill/>
            <a:miter lim="800000"/>
            <a:headEnd/>
            <a:tailEnd/>
          </a:ln>
        </p:spPr>
      </p:pic>
      <p:sp>
        <p:nvSpPr>
          <p:cNvPr id="44035" name="Title 1"/>
          <p:cNvSpPr>
            <a:spLocks noGrp="1"/>
          </p:cNvSpPr>
          <p:nvPr>
            <p:ph type="title"/>
          </p:nvPr>
        </p:nvSpPr>
        <p:spPr>
          <a:xfrm>
            <a:off x="457200" y="152400"/>
            <a:ext cx="8229600" cy="1143000"/>
          </a:xfrm>
        </p:spPr>
        <p:txBody>
          <a:bodyPr/>
          <a:lstStyle/>
          <a:p>
            <a:r>
              <a:rPr lang="en-US" smtClean="0">
                <a:ea typeface="ヒラギノ角ゴ Pro W3" charset="-128"/>
                <a:cs typeface="ヒラギノ角ゴ Pro W3" charset="-128"/>
              </a:rPr>
              <a:t>Caching Wildcard Rules</a:t>
            </a:r>
          </a:p>
        </p:txBody>
      </p:sp>
      <p:sp>
        <p:nvSpPr>
          <p:cNvPr id="44036" name="Content Placeholder 2"/>
          <p:cNvSpPr>
            <a:spLocks noGrp="1"/>
          </p:cNvSpPr>
          <p:nvPr>
            <p:ph idx="1"/>
          </p:nvPr>
        </p:nvSpPr>
        <p:spPr>
          <a:xfrm>
            <a:off x="228600" y="1295400"/>
            <a:ext cx="8915400" cy="1676400"/>
          </a:xfrm>
        </p:spPr>
        <p:txBody>
          <a:bodyPr/>
          <a:lstStyle/>
          <a:p>
            <a:r>
              <a:rPr lang="en-US" smtClean="0">
                <a:ea typeface="ヒラギノ角ゴ Pro W3" charset="-128"/>
                <a:cs typeface="ヒラギノ角ゴ Pro W3" charset="-128"/>
              </a:rPr>
              <a:t>Overlapping wildcard rules</a:t>
            </a:r>
          </a:p>
          <a:p>
            <a:pPr lvl="1"/>
            <a:r>
              <a:rPr lang="en-US" smtClean="0">
                <a:ea typeface="ヒラギノ角ゴ Pro W3" charset="-128"/>
                <a:cs typeface="ヒラギノ角ゴ Pro W3" charset="-128"/>
              </a:rPr>
              <a:t>Cannot simply cache matching rules</a:t>
            </a:r>
          </a:p>
        </p:txBody>
      </p:sp>
      <p:sp>
        <p:nvSpPr>
          <p:cNvPr id="44037" name="Slide Number Placeholder 3"/>
          <p:cNvSpPr>
            <a:spLocks noGrp="1"/>
          </p:cNvSpPr>
          <p:nvPr>
            <p:ph type="sldNum" sz="quarter" idx="12"/>
          </p:nvPr>
        </p:nvSpPr>
        <p:spPr bwMode="auto">
          <a:noFill/>
          <a:ln>
            <a:miter lim="800000"/>
            <a:headEnd/>
            <a:tailEnd/>
          </a:ln>
        </p:spPr>
        <p:txBody>
          <a:bodyPr/>
          <a:lstStyle/>
          <a:p>
            <a:fld id="{2E0615C9-8706-1D4C-8128-62487D5C95BD}" type="slidenum">
              <a:rPr lang="en-US" smtClean="0">
                <a:latin typeface="Arial" charset="0"/>
                <a:ea typeface="ヒラギノ角ゴ Pro W3" charset="-128"/>
                <a:cs typeface="ヒラギノ角ゴ Pro W3" charset="-128"/>
              </a:rPr>
              <a:pPr/>
              <a:t>39</a:t>
            </a:fld>
            <a:endParaRPr lang="en-US" smtClean="0">
              <a:latin typeface="Arial" charset="0"/>
              <a:ea typeface="ヒラギノ角ゴ Pro W3" charset="-128"/>
              <a:cs typeface="ヒラギノ角ゴ Pro W3" charset="-128"/>
            </a:endParaRPr>
          </a:p>
        </p:txBody>
      </p:sp>
      <p:sp>
        <p:nvSpPr>
          <p:cNvPr id="6" name="Oval 5"/>
          <p:cNvSpPr/>
          <p:nvPr/>
        </p:nvSpPr>
        <p:spPr>
          <a:xfrm>
            <a:off x="4114800" y="2898775"/>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solidFill>
                <a:srgbClr val="FF0000"/>
              </a:solidFill>
            </a:endParaRPr>
          </a:p>
        </p:txBody>
      </p:sp>
      <p:sp>
        <p:nvSpPr>
          <p:cNvPr id="8" name="Rounded Rectangle 7"/>
          <p:cNvSpPr/>
          <p:nvPr/>
        </p:nvSpPr>
        <p:spPr>
          <a:xfrm>
            <a:off x="3886200" y="2898775"/>
            <a:ext cx="457200" cy="914400"/>
          </a:xfrm>
          <a:prstGeom prst="roundRect">
            <a:avLst/>
          </a:prstGeom>
          <a:noFill/>
          <a:ln w="63500">
            <a:solidFill>
              <a:srgbClr val="0000FF"/>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3200400" y="2898775"/>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solidFill>
                <a:srgbClr val="FF0000"/>
              </a:solidFill>
            </a:endParaRPr>
          </a:p>
        </p:txBody>
      </p:sp>
      <p:sp>
        <p:nvSpPr>
          <p:cNvPr id="10" name="Rounded Rectangle 9"/>
          <p:cNvSpPr/>
          <p:nvPr/>
        </p:nvSpPr>
        <p:spPr>
          <a:xfrm>
            <a:off x="3200400" y="2898775"/>
            <a:ext cx="228600" cy="3505200"/>
          </a:xfrm>
          <a:prstGeom prst="roundRect">
            <a:avLst/>
          </a:prstGeom>
          <a:noFill/>
          <a:ln w="63500">
            <a:solidFill>
              <a:srgbClr val="0000FF"/>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4114800" y="3813175"/>
            <a:ext cx="228600" cy="2286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solidFill>
                <a:srgbClr val="FF0000"/>
              </a:solidFill>
            </a:endParaRPr>
          </a:p>
        </p:txBody>
      </p:sp>
      <p:sp>
        <p:nvSpPr>
          <p:cNvPr id="2" name="TextBox 1"/>
          <p:cNvSpPr txBox="1"/>
          <p:nvPr/>
        </p:nvSpPr>
        <p:spPr>
          <a:xfrm>
            <a:off x="6400800" y="3124201"/>
            <a:ext cx="2133600" cy="830997"/>
          </a:xfrm>
          <a:prstGeom prst="rect">
            <a:avLst/>
          </a:prstGeom>
          <a:noFill/>
        </p:spPr>
        <p:txBody>
          <a:bodyPr wrap="square" rtlCol="0">
            <a:spAutoFit/>
          </a:bodyPr>
          <a:lstStyle/>
          <a:p>
            <a:r>
              <a:rPr lang="en-US" sz="2400" dirty="0" smtClean="0"/>
              <a:t>Priority:</a:t>
            </a:r>
          </a:p>
          <a:p>
            <a:r>
              <a:rPr lang="en-US" sz="2400" dirty="0" smtClean="0"/>
              <a:t>R1&gt;R2&gt;R3&gt;R4</a:t>
            </a:r>
          </a:p>
        </p:txBody>
      </p:sp>
      <p:cxnSp>
        <p:nvCxnSpPr>
          <p:cNvPr id="17" name="Straight Arrow Connector 16"/>
          <p:cNvCxnSpPr/>
          <p:nvPr/>
        </p:nvCxnSpPr>
        <p:spPr>
          <a:xfrm>
            <a:off x="2667001" y="2760664"/>
            <a:ext cx="18415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4"/>
          <p:cNvSpPr txBox="1">
            <a:spLocks noChangeArrowheads="1"/>
          </p:cNvSpPr>
          <p:nvPr/>
        </p:nvSpPr>
        <p:spPr bwMode="auto">
          <a:xfrm>
            <a:off x="2667000" y="2362200"/>
            <a:ext cx="2170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err="1"/>
              <a:t>src</a:t>
            </a:r>
            <a:r>
              <a:rPr lang="en-US" sz="2000" dirty="0"/>
              <a:t>.</a:t>
            </a:r>
          </a:p>
        </p:txBody>
      </p:sp>
      <p:sp>
        <p:nvSpPr>
          <p:cNvPr id="19" name="TextBox 14"/>
          <p:cNvSpPr txBox="1">
            <a:spLocks noChangeArrowheads="1"/>
          </p:cNvSpPr>
          <p:nvPr/>
        </p:nvSpPr>
        <p:spPr bwMode="auto">
          <a:xfrm>
            <a:off x="1905000" y="2914650"/>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a:t>dst.</a:t>
            </a:r>
          </a:p>
        </p:txBody>
      </p:sp>
      <p:cxnSp>
        <p:nvCxnSpPr>
          <p:cNvPr id="20" name="Straight Arrow Connector 19"/>
          <p:cNvCxnSpPr/>
          <p:nvPr/>
        </p:nvCxnSpPr>
        <p:spPr>
          <a:xfrm rot="5400000">
            <a:off x="1828801" y="3536951"/>
            <a:ext cx="1246188"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932776867"/>
      </p:ext>
    </p:extLst>
  </p:cSld>
  <p:clrMapOvr>
    <a:masterClrMapping/>
  </p:clrMapOvr>
  <p:transition xmlns:p14="http://schemas.microsoft.com/office/powerpoint/2010/main" advTm="7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3048000" y="4800600"/>
            <a:ext cx="2895600" cy="1752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Oval 16"/>
          <p:cNvSpPr/>
          <p:nvPr/>
        </p:nvSpPr>
        <p:spPr>
          <a:xfrm>
            <a:off x="5867400" y="1905000"/>
            <a:ext cx="2895600" cy="1752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0"/>
            <a:ext cx="9144000" cy="1143000"/>
          </a:xfrm>
        </p:spPr>
        <p:txBody>
          <a:bodyPr/>
          <a:lstStyle/>
          <a:p>
            <a:r>
              <a:rPr lang="en-US" dirty="0" smtClean="0"/>
              <a:t>Main Challenges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a:t>
            </a:fld>
            <a:endParaRPr lang="en-US"/>
          </a:p>
        </p:txBody>
      </p:sp>
      <p:sp>
        <p:nvSpPr>
          <p:cNvPr id="9" name="Isosceles Triangle 8"/>
          <p:cNvSpPr/>
          <p:nvPr/>
        </p:nvSpPr>
        <p:spPr>
          <a:xfrm rot="10800000">
            <a:off x="3200400" y="2819400"/>
            <a:ext cx="2667000" cy="1981200"/>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10" name="Picture 9" descr="MC9004348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276600"/>
            <a:ext cx="762000" cy="762000"/>
          </a:xfrm>
          <a:prstGeom prst="rect">
            <a:avLst/>
          </a:prstGeom>
        </p:spPr>
      </p:pic>
      <p:sp>
        <p:nvSpPr>
          <p:cNvPr id="11" name="TextBox 10"/>
          <p:cNvSpPr txBox="1"/>
          <p:nvPr/>
        </p:nvSpPr>
        <p:spPr>
          <a:xfrm>
            <a:off x="2667000" y="5257800"/>
            <a:ext cx="3810000" cy="830997"/>
          </a:xfrm>
          <a:prstGeom prst="rect">
            <a:avLst/>
          </a:prstGeom>
          <a:noFill/>
        </p:spPr>
        <p:txBody>
          <a:bodyPr wrap="square" rtlCol="0">
            <a:spAutoFit/>
          </a:bodyPr>
          <a:lstStyle/>
          <a:p>
            <a:pPr algn="ctr"/>
            <a:r>
              <a:rPr lang="en-US" sz="2400" dirty="0" smtClean="0">
                <a:solidFill>
                  <a:srgbClr val="0000FF"/>
                </a:solidFill>
              </a:rPr>
              <a:t>Simple Switches</a:t>
            </a:r>
          </a:p>
          <a:p>
            <a:pPr algn="ctr"/>
            <a:r>
              <a:rPr lang="en-US" sz="2400" dirty="0" smtClean="0">
                <a:solidFill>
                  <a:srgbClr val="000000"/>
                </a:solidFill>
              </a:rPr>
              <a:t>(cost, energy)</a:t>
            </a:r>
            <a:endParaRPr lang="en-US" sz="2400" dirty="0">
              <a:solidFill>
                <a:srgbClr val="000000"/>
              </a:solidFill>
            </a:endParaRPr>
          </a:p>
        </p:txBody>
      </p:sp>
      <p:sp>
        <p:nvSpPr>
          <p:cNvPr id="3" name="Oval 2"/>
          <p:cNvSpPr/>
          <p:nvPr/>
        </p:nvSpPr>
        <p:spPr>
          <a:xfrm>
            <a:off x="152400" y="1828800"/>
            <a:ext cx="3048000" cy="1752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TextBox 12"/>
          <p:cNvSpPr txBox="1"/>
          <p:nvPr/>
        </p:nvSpPr>
        <p:spPr>
          <a:xfrm>
            <a:off x="6019800" y="2152472"/>
            <a:ext cx="2743200" cy="1200328"/>
          </a:xfrm>
          <a:prstGeom prst="rect">
            <a:avLst/>
          </a:prstGeom>
          <a:noFill/>
        </p:spPr>
        <p:txBody>
          <a:bodyPr wrap="square" rtlCol="0">
            <a:spAutoFit/>
          </a:bodyPr>
          <a:lstStyle/>
          <a:p>
            <a:pPr algn="ctr"/>
            <a:r>
              <a:rPr lang="en-US" sz="2400" dirty="0" smtClean="0">
                <a:solidFill>
                  <a:srgbClr val="0000FF"/>
                </a:solidFill>
              </a:rPr>
              <a:t>Flexible Policies </a:t>
            </a:r>
            <a:r>
              <a:rPr lang="en-US" sz="2400" dirty="0" smtClean="0">
                <a:solidFill>
                  <a:srgbClr val="000000"/>
                </a:solidFill>
              </a:rPr>
              <a:t>(routing, security, measurement)</a:t>
            </a:r>
            <a:endParaRPr lang="en-US" sz="2400" dirty="0">
              <a:solidFill>
                <a:srgbClr val="000000"/>
              </a:solidFill>
            </a:endParaRPr>
          </a:p>
        </p:txBody>
      </p:sp>
      <p:sp>
        <p:nvSpPr>
          <p:cNvPr id="19" name="TextBox 18"/>
          <p:cNvSpPr txBox="1"/>
          <p:nvPr/>
        </p:nvSpPr>
        <p:spPr>
          <a:xfrm>
            <a:off x="152400" y="2293203"/>
            <a:ext cx="3048000" cy="830997"/>
          </a:xfrm>
          <a:prstGeom prst="rect">
            <a:avLst/>
          </a:prstGeom>
          <a:noFill/>
        </p:spPr>
        <p:txBody>
          <a:bodyPr wrap="square" rtlCol="0">
            <a:spAutoFit/>
          </a:bodyPr>
          <a:lstStyle/>
          <a:p>
            <a:pPr algn="ctr"/>
            <a:r>
              <a:rPr lang="en-US" sz="2400" dirty="0" smtClean="0">
                <a:solidFill>
                  <a:srgbClr val="0000FF"/>
                </a:solidFill>
              </a:rPr>
              <a:t>Large Networks</a:t>
            </a:r>
            <a:r>
              <a:rPr lang="en-US" sz="2400" dirty="0">
                <a:solidFill>
                  <a:srgbClr val="000000"/>
                </a:solidFill>
              </a:rPr>
              <a:t> </a:t>
            </a:r>
            <a:endParaRPr lang="en-US" sz="2400" dirty="0" smtClean="0">
              <a:solidFill>
                <a:srgbClr val="000000"/>
              </a:solidFill>
            </a:endParaRPr>
          </a:p>
          <a:p>
            <a:pPr algn="ctr"/>
            <a:r>
              <a:rPr lang="en-US" sz="2400" dirty="0" smtClean="0">
                <a:solidFill>
                  <a:srgbClr val="000000"/>
                </a:solidFill>
              </a:rPr>
              <a:t>(hosts, switches, apps)</a:t>
            </a:r>
            <a:endParaRPr lang="en-US" sz="2400" dirty="0">
              <a:solidFill>
                <a:srgbClr val="000000"/>
              </a:solidFill>
            </a:endParaRPr>
          </a:p>
        </p:txBody>
      </p:sp>
    </p:spTree>
    <p:extLst>
      <p:ext uri="{BB962C8B-B14F-4D97-AF65-F5344CB8AC3E}">
        <p14:creationId xmlns:p14="http://schemas.microsoft.com/office/powerpoint/2010/main" val="38939830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cache.pdf"/>
          <p:cNvPicPr>
            <a:picLocks noChangeAspect="1"/>
          </p:cNvPicPr>
          <p:nvPr/>
        </p:nvPicPr>
        <p:blipFill>
          <a:blip r:embed="rId4"/>
          <a:srcRect/>
          <a:stretch>
            <a:fillRect/>
          </a:stretch>
        </p:blipFill>
        <p:spPr bwMode="auto">
          <a:xfrm>
            <a:off x="457200" y="1600201"/>
            <a:ext cx="9144000" cy="6626225"/>
          </a:xfrm>
          <a:prstGeom prst="rect">
            <a:avLst/>
          </a:prstGeom>
          <a:noFill/>
          <a:ln w="9525">
            <a:noFill/>
            <a:miter lim="800000"/>
            <a:headEnd/>
            <a:tailEnd/>
          </a:ln>
        </p:spPr>
      </p:pic>
      <p:sp>
        <p:nvSpPr>
          <p:cNvPr id="46083" name="Title 1"/>
          <p:cNvSpPr>
            <a:spLocks noGrp="1"/>
          </p:cNvSpPr>
          <p:nvPr>
            <p:ph type="title"/>
          </p:nvPr>
        </p:nvSpPr>
        <p:spPr>
          <a:xfrm>
            <a:off x="457200" y="152400"/>
            <a:ext cx="8229600" cy="1143000"/>
          </a:xfrm>
        </p:spPr>
        <p:txBody>
          <a:bodyPr/>
          <a:lstStyle/>
          <a:p>
            <a:r>
              <a:rPr lang="en-US" smtClean="0">
                <a:ea typeface="ヒラギノ角ゴ Pro W3" charset="-128"/>
                <a:cs typeface="ヒラギノ角ゴ Pro W3" charset="-128"/>
              </a:rPr>
              <a:t>Caching Wildcard Rules</a:t>
            </a:r>
          </a:p>
        </p:txBody>
      </p:sp>
      <p:sp>
        <p:nvSpPr>
          <p:cNvPr id="46084" name="Content Placeholder 2"/>
          <p:cNvSpPr>
            <a:spLocks noGrp="1"/>
          </p:cNvSpPr>
          <p:nvPr>
            <p:ph idx="1"/>
          </p:nvPr>
        </p:nvSpPr>
        <p:spPr>
          <a:xfrm>
            <a:off x="228600" y="1295400"/>
            <a:ext cx="8915400" cy="1676400"/>
          </a:xfrm>
        </p:spPr>
        <p:txBody>
          <a:bodyPr/>
          <a:lstStyle/>
          <a:p>
            <a:r>
              <a:rPr lang="en-US" smtClean="0">
                <a:ea typeface="ヒラギノ角ゴ Pro W3" charset="-128"/>
                <a:cs typeface="ヒラギノ角ゴ Pro W3" charset="-128"/>
              </a:rPr>
              <a:t>Multiple authority switches </a:t>
            </a:r>
          </a:p>
          <a:p>
            <a:pPr lvl="1"/>
            <a:r>
              <a:rPr lang="en-US" smtClean="0"/>
              <a:t>Contain independent sets of rules</a:t>
            </a:r>
          </a:p>
          <a:p>
            <a:pPr lvl="1"/>
            <a:r>
              <a:rPr lang="en-US" smtClean="0"/>
              <a:t>Avoid cache conflicts in ingress switch</a:t>
            </a:r>
          </a:p>
        </p:txBody>
      </p:sp>
      <p:sp>
        <p:nvSpPr>
          <p:cNvPr id="46085" name="Slide Number Placeholder 3"/>
          <p:cNvSpPr>
            <a:spLocks noGrp="1"/>
          </p:cNvSpPr>
          <p:nvPr>
            <p:ph type="sldNum" sz="quarter" idx="12"/>
          </p:nvPr>
        </p:nvSpPr>
        <p:spPr bwMode="auto">
          <a:noFill/>
          <a:ln>
            <a:miter lim="800000"/>
            <a:headEnd/>
            <a:tailEnd/>
          </a:ln>
        </p:spPr>
        <p:txBody>
          <a:bodyPr/>
          <a:lstStyle/>
          <a:p>
            <a:fld id="{C785DCED-4A07-834A-8030-E8F08C939A7C}" type="slidenum">
              <a:rPr lang="en-US" smtClean="0">
                <a:latin typeface="Arial" charset="0"/>
                <a:ea typeface="ヒラギノ角ゴ Pro W3" charset="-128"/>
                <a:cs typeface="ヒラギノ角ゴ Pro W3" charset="-128"/>
              </a:rPr>
              <a:pPr/>
              <a:t>40</a:t>
            </a:fld>
            <a:endParaRPr lang="en-US" smtClean="0">
              <a:latin typeface="Arial" charset="0"/>
              <a:ea typeface="ヒラギノ角ゴ Pro W3" charset="-128"/>
              <a:cs typeface="ヒラギノ角ゴ Pro W3" charset="-128"/>
            </a:endParaRPr>
          </a:p>
        </p:txBody>
      </p:sp>
      <p:cxnSp>
        <p:nvCxnSpPr>
          <p:cNvPr id="11" name="Straight Connector 10"/>
          <p:cNvCxnSpPr/>
          <p:nvPr/>
        </p:nvCxnSpPr>
        <p:spPr>
          <a:xfrm rot="10800000">
            <a:off x="2133600" y="4800600"/>
            <a:ext cx="4648200" cy="1588"/>
          </a:xfrm>
          <a:prstGeom prst="line">
            <a:avLst/>
          </a:prstGeom>
          <a:ln w="63500">
            <a:prstDash val="sysDot"/>
          </a:ln>
        </p:spPr>
        <p:style>
          <a:lnRef idx="2">
            <a:schemeClr val="accent2"/>
          </a:lnRef>
          <a:fillRef idx="0">
            <a:schemeClr val="accent2"/>
          </a:fillRef>
          <a:effectRef idx="1">
            <a:schemeClr val="accent2"/>
          </a:effectRef>
          <a:fontRef idx="minor">
            <a:schemeClr val="tx1"/>
          </a:fontRef>
        </p:style>
      </p:cxnSp>
      <p:sp>
        <p:nvSpPr>
          <p:cNvPr id="46087" name="TextBox 11"/>
          <p:cNvSpPr txBox="1">
            <a:spLocks noChangeArrowheads="1"/>
          </p:cNvSpPr>
          <p:nvPr/>
        </p:nvSpPr>
        <p:spPr bwMode="auto">
          <a:xfrm>
            <a:off x="1371600" y="3505201"/>
            <a:ext cx="1524000" cy="830997"/>
          </a:xfrm>
          <a:prstGeom prst="rect">
            <a:avLst/>
          </a:prstGeom>
          <a:noFill/>
          <a:ln w="9525">
            <a:noFill/>
            <a:miter lim="800000"/>
            <a:headEnd/>
            <a:tailEnd/>
          </a:ln>
        </p:spPr>
        <p:txBody>
          <a:bodyPr wrap="square">
            <a:prstTxWarp prst="textNoShape">
              <a:avLst/>
            </a:prstTxWarp>
            <a:spAutoFit/>
          </a:bodyPr>
          <a:lstStyle/>
          <a:p>
            <a:r>
              <a:rPr lang="en-US" sz="2400" dirty="0" smtClean="0"/>
              <a:t>Authority switch </a:t>
            </a:r>
            <a:r>
              <a:rPr lang="en-US" sz="2400" dirty="0"/>
              <a:t>1</a:t>
            </a:r>
          </a:p>
        </p:txBody>
      </p:sp>
      <p:sp>
        <p:nvSpPr>
          <p:cNvPr id="46088" name="TextBox 13"/>
          <p:cNvSpPr txBox="1">
            <a:spLocks noChangeArrowheads="1"/>
          </p:cNvSpPr>
          <p:nvPr/>
        </p:nvSpPr>
        <p:spPr bwMode="auto">
          <a:xfrm>
            <a:off x="1371600" y="5257801"/>
            <a:ext cx="1524000" cy="830997"/>
          </a:xfrm>
          <a:prstGeom prst="rect">
            <a:avLst/>
          </a:prstGeom>
          <a:noFill/>
          <a:ln w="9525">
            <a:noFill/>
            <a:miter lim="800000"/>
            <a:headEnd/>
            <a:tailEnd/>
          </a:ln>
        </p:spPr>
        <p:txBody>
          <a:bodyPr>
            <a:prstTxWarp prst="textNoShape">
              <a:avLst/>
            </a:prstTxWarp>
            <a:spAutoFit/>
          </a:bodyPr>
          <a:lstStyle/>
          <a:p>
            <a:r>
              <a:rPr lang="en-US" sz="2400" dirty="0" smtClean="0"/>
              <a:t>Authority switch </a:t>
            </a:r>
            <a:r>
              <a:rPr lang="en-US" sz="2400" dirty="0"/>
              <a:t>2</a:t>
            </a:r>
          </a:p>
        </p:txBody>
      </p:sp>
      <p:sp>
        <p:nvSpPr>
          <p:cNvPr id="9" name="Rounded Rectangle 8"/>
          <p:cNvSpPr/>
          <p:nvPr/>
        </p:nvSpPr>
        <p:spPr>
          <a:xfrm>
            <a:off x="3429000" y="3048000"/>
            <a:ext cx="228600" cy="1676400"/>
          </a:xfrm>
          <a:prstGeom prst="roundRect">
            <a:avLst/>
          </a:prstGeom>
          <a:noFill/>
          <a:ln w="63500">
            <a:solidFill>
              <a:srgbClr val="0000FF"/>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ounded Rectangle 9"/>
          <p:cNvSpPr/>
          <p:nvPr/>
        </p:nvSpPr>
        <p:spPr>
          <a:xfrm>
            <a:off x="3429000" y="4876800"/>
            <a:ext cx="228600" cy="1752600"/>
          </a:xfrm>
          <a:prstGeom prst="roundRect">
            <a:avLst/>
          </a:prstGeom>
          <a:noFill/>
          <a:ln w="63500">
            <a:solidFill>
              <a:srgbClr val="0000FF"/>
            </a:solidFill>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416862896"/>
      </p:ext>
    </p:extLst>
  </p:cSld>
  <p:clrMapOvr>
    <a:masterClrMapping/>
  </p:clrMapOvr>
  <p:transition xmlns:p14="http://schemas.microsoft.com/office/powerpoint/2010/main" advTm="56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33400" y="0"/>
            <a:ext cx="8229600" cy="1143000"/>
          </a:xfrm>
        </p:spPr>
        <p:txBody>
          <a:bodyPr/>
          <a:lstStyle/>
          <a:p>
            <a:r>
              <a:rPr lang="en-US" smtClean="0">
                <a:ea typeface="ヒラギノ角ゴ Pro W3" charset="-128"/>
                <a:cs typeface="ヒラギノ角ゴ Pro W3" charset="-128"/>
              </a:rPr>
              <a:t>Partition Wildcard Rules</a:t>
            </a:r>
          </a:p>
        </p:txBody>
      </p:sp>
      <p:sp>
        <p:nvSpPr>
          <p:cNvPr id="48131" name="Content Placeholder 2"/>
          <p:cNvSpPr>
            <a:spLocks noGrp="1"/>
          </p:cNvSpPr>
          <p:nvPr>
            <p:ph idx="1"/>
          </p:nvPr>
        </p:nvSpPr>
        <p:spPr>
          <a:xfrm>
            <a:off x="0" y="1143001"/>
            <a:ext cx="9144000" cy="4525963"/>
          </a:xfrm>
        </p:spPr>
        <p:txBody>
          <a:bodyPr/>
          <a:lstStyle/>
          <a:p>
            <a:r>
              <a:rPr lang="en-US" dirty="0" smtClean="0">
                <a:ea typeface="ヒラギノ角ゴ Pro W3" charset="-128"/>
                <a:cs typeface="ヒラギノ角ゴ Pro W3" charset="-128"/>
              </a:rPr>
              <a:t>Partition rules</a:t>
            </a:r>
          </a:p>
          <a:p>
            <a:pPr lvl="1"/>
            <a:r>
              <a:rPr lang="en-US" dirty="0" smtClean="0">
                <a:ea typeface="ヒラギノ角ゴ Pro W3" charset="-128"/>
                <a:cs typeface="ヒラギノ角ゴ Pro W3" charset="-128"/>
              </a:rPr>
              <a:t>Minimize the TCAM entries in switches</a:t>
            </a:r>
          </a:p>
          <a:p>
            <a:pPr lvl="1"/>
            <a:r>
              <a:rPr lang="en-US" dirty="0" smtClean="0">
                <a:ea typeface="ヒラギノ角ゴ Pro W3" charset="-128"/>
                <a:cs typeface="ヒラギノ角ゴ Pro W3" charset="-128"/>
              </a:rPr>
              <a:t>Decision-tree based rule partition algorithm</a:t>
            </a:r>
          </a:p>
          <a:p>
            <a:pPr lvl="1">
              <a:buFont typeface="Arial" charset="0"/>
              <a:buNone/>
            </a:pPr>
            <a:endParaRPr lang="en-US" dirty="0" smtClean="0">
              <a:ea typeface="ヒラギノ角ゴ Pro W3" charset="-128"/>
              <a:cs typeface="ヒラギノ角ゴ Pro W3" charset="-128"/>
            </a:endParaRPr>
          </a:p>
        </p:txBody>
      </p:sp>
      <p:sp>
        <p:nvSpPr>
          <p:cNvPr id="48132" name="Slide Number Placeholder 3"/>
          <p:cNvSpPr>
            <a:spLocks noGrp="1"/>
          </p:cNvSpPr>
          <p:nvPr>
            <p:ph type="sldNum" sz="quarter" idx="12"/>
          </p:nvPr>
        </p:nvSpPr>
        <p:spPr bwMode="auto">
          <a:noFill/>
          <a:ln>
            <a:miter lim="800000"/>
            <a:headEnd/>
            <a:tailEnd/>
          </a:ln>
        </p:spPr>
        <p:txBody>
          <a:bodyPr/>
          <a:lstStyle/>
          <a:p>
            <a:fld id="{AFDAFE0E-B1EF-0245-A775-0605EA3CA339}" type="slidenum">
              <a:rPr lang="en-US" smtClean="0">
                <a:latin typeface="Arial" charset="0"/>
                <a:ea typeface="ヒラギノ角ゴ Pro W3" charset="-128"/>
                <a:cs typeface="ヒラギノ角ゴ Pro W3" charset="-128"/>
              </a:rPr>
              <a:pPr/>
              <a:t>41</a:t>
            </a:fld>
            <a:endParaRPr lang="en-US" smtClean="0">
              <a:latin typeface="Arial" charset="0"/>
              <a:ea typeface="ヒラギノ角ゴ Pro W3" charset="-128"/>
              <a:cs typeface="ヒラギノ角ゴ Pro W3" charset="-128"/>
            </a:endParaRPr>
          </a:p>
        </p:txBody>
      </p:sp>
      <p:pic>
        <p:nvPicPr>
          <p:cNvPr id="48133" name="Picture 4" descr="cache.pdf"/>
          <p:cNvPicPr>
            <a:picLocks noChangeAspect="1"/>
          </p:cNvPicPr>
          <p:nvPr/>
        </p:nvPicPr>
        <p:blipFill>
          <a:blip r:embed="rId4"/>
          <a:srcRect/>
          <a:stretch>
            <a:fillRect/>
          </a:stretch>
        </p:blipFill>
        <p:spPr bwMode="auto">
          <a:xfrm>
            <a:off x="457200" y="1600201"/>
            <a:ext cx="9144000" cy="6626225"/>
          </a:xfrm>
          <a:prstGeom prst="rect">
            <a:avLst/>
          </a:prstGeom>
          <a:noFill/>
          <a:ln w="9525">
            <a:noFill/>
            <a:miter lim="800000"/>
            <a:headEnd/>
            <a:tailEnd/>
          </a:ln>
        </p:spPr>
      </p:pic>
      <p:cxnSp>
        <p:nvCxnSpPr>
          <p:cNvPr id="6" name="Straight Connector 5"/>
          <p:cNvCxnSpPr/>
          <p:nvPr/>
        </p:nvCxnSpPr>
        <p:spPr>
          <a:xfrm rot="10800000">
            <a:off x="2133600" y="4800600"/>
            <a:ext cx="4648200" cy="1588"/>
          </a:xfrm>
          <a:prstGeom prst="line">
            <a:avLst/>
          </a:prstGeom>
          <a:ln w="63500">
            <a:prstDash val="sysDot"/>
          </a:ln>
        </p:spPr>
        <p:style>
          <a:lnRef idx="2">
            <a:schemeClr val="accent2"/>
          </a:lnRef>
          <a:fillRef idx="0">
            <a:schemeClr val="accent2"/>
          </a:fillRef>
          <a:effectRef idx="1">
            <a:schemeClr val="accent2"/>
          </a:effectRef>
          <a:fontRef idx="minor">
            <a:schemeClr val="tx1"/>
          </a:fontRef>
        </p:style>
      </p:cxnSp>
      <p:sp>
        <p:nvSpPr>
          <p:cNvPr id="48135" name="TextBox 6"/>
          <p:cNvSpPr txBox="1">
            <a:spLocks noChangeArrowheads="1"/>
          </p:cNvSpPr>
          <p:nvPr/>
        </p:nvSpPr>
        <p:spPr bwMode="auto">
          <a:xfrm>
            <a:off x="838201" y="4540250"/>
            <a:ext cx="973995" cy="523220"/>
          </a:xfrm>
          <a:prstGeom prst="rect">
            <a:avLst/>
          </a:prstGeom>
          <a:noFill/>
          <a:ln w="9525">
            <a:noFill/>
            <a:miter lim="800000"/>
            <a:headEnd/>
            <a:tailEnd/>
          </a:ln>
        </p:spPr>
        <p:txBody>
          <a:bodyPr wrap="none">
            <a:prstTxWarp prst="textNoShape">
              <a:avLst/>
            </a:prstTxWarp>
            <a:spAutoFit/>
          </a:bodyPr>
          <a:lstStyle/>
          <a:p>
            <a:r>
              <a:rPr lang="en-US" sz="2800">
                <a:solidFill>
                  <a:srgbClr val="FF0000"/>
                </a:solidFill>
              </a:rPr>
              <a:t>Cut A</a:t>
            </a:r>
          </a:p>
        </p:txBody>
      </p:sp>
      <p:cxnSp>
        <p:nvCxnSpPr>
          <p:cNvPr id="9" name="Straight Connector 8"/>
          <p:cNvCxnSpPr/>
          <p:nvPr/>
        </p:nvCxnSpPr>
        <p:spPr>
          <a:xfrm rot="5400000" flipH="1" flipV="1">
            <a:off x="2628900" y="4838700"/>
            <a:ext cx="4038600" cy="0"/>
          </a:xfrm>
          <a:prstGeom prst="line">
            <a:avLst/>
          </a:prstGeom>
          <a:ln w="63500">
            <a:solidFill>
              <a:srgbClr val="0000FF"/>
            </a:solidFill>
            <a:prstDash val="sysDot"/>
          </a:ln>
        </p:spPr>
        <p:style>
          <a:lnRef idx="2">
            <a:schemeClr val="accent2"/>
          </a:lnRef>
          <a:fillRef idx="0">
            <a:schemeClr val="accent2"/>
          </a:fillRef>
          <a:effectRef idx="1">
            <a:schemeClr val="accent2"/>
          </a:effectRef>
          <a:fontRef idx="minor">
            <a:schemeClr val="tx1"/>
          </a:fontRef>
        </p:style>
      </p:cxnSp>
      <p:sp>
        <p:nvSpPr>
          <p:cNvPr id="95241" name="TextBox 9"/>
          <p:cNvSpPr txBox="1">
            <a:spLocks noChangeArrowheads="1"/>
          </p:cNvSpPr>
          <p:nvPr/>
        </p:nvSpPr>
        <p:spPr bwMode="auto">
          <a:xfrm>
            <a:off x="4876802" y="3429001"/>
            <a:ext cx="1069975" cy="523220"/>
          </a:xfrm>
          <a:prstGeom prst="rect">
            <a:avLst/>
          </a:prstGeom>
          <a:noFill/>
          <a:ln w="9525">
            <a:noFill/>
            <a:miter lim="800000"/>
            <a:headEnd/>
            <a:tailEnd/>
          </a:ln>
        </p:spPr>
        <p:txBody>
          <a:bodyPr>
            <a:prstTxWarp prst="textNoShape">
              <a:avLst/>
            </a:prstTxWarp>
            <a:spAutoFit/>
          </a:bodyPr>
          <a:lstStyle/>
          <a:p>
            <a:r>
              <a:rPr lang="en-US" sz="2800">
                <a:solidFill>
                  <a:srgbClr val="0000FF"/>
                </a:solidFill>
              </a:rPr>
              <a:t>Cut B</a:t>
            </a:r>
          </a:p>
        </p:txBody>
      </p:sp>
      <p:sp>
        <p:nvSpPr>
          <p:cNvPr id="95242" name="TextBox 12"/>
          <p:cNvSpPr txBox="1">
            <a:spLocks noChangeArrowheads="1"/>
          </p:cNvSpPr>
          <p:nvPr/>
        </p:nvSpPr>
        <p:spPr bwMode="auto">
          <a:xfrm>
            <a:off x="152400" y="3429001"/>
            <a:ext cx="2438400" cy="954107"/>
          </a:xfrm>
          <a:prstGeom prst="rect">
            <a:avLst/>
          </a:prstGeom>
          <a:noFill/>
          <a:ln w="9525">
            <a:noFill/>
            <a:miter lim="800000"/>
            <a:headEnd/>
            <a:tailEnd/>
          </a:ln>
        </p:spPr>
        <p:txBody>
          <a:bodyPr>
            <a:prstTxWarp prst="textNoShape">
              <a:avLst/>
            </a:prstTxWarp>
            <a:spAutoFit/>
          </a:bodyPr>
          <a:lstStyle/>
          <a:p>
            <a:r>
              <a:rPr lang="en-US" sz="2800"/>
              <a:t>Cut B is better than Cut A</a:t>
            </a:r>
          </a:p>
        </p:txBody>
      </p:sp>
    </p:spTree>
    <p:custDataLst>
      <p:tags r:id="rId1"/>
    </p:custDataLst>
    <p:extLst>
      <p:ext uri="{BB962C8B-B14F-4D97-AF65-F5344CB8AC3E}">
        <p14:creationId xmlns:p14="http://schemas.microsoft.com/office/powerpoint/2010/main" val="4028668621"/>
      </p:ext>
    </p:extLst>
  </p:cSld>
  <p:clrMapOvr>
    <a:masterClrMapping/>
  </p:clrMapOvr>
  <p:transition xmlns:p14="http://schemas.microsoft.com/office/powerpoint/2010/main" advTm="4128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p:bldP spid="9524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366028"/>
            <a:ext cx="1905000" cy="707886"/>
          </a:xfrm>
          <a:prstGeom prst="rect">
            <a:avLst/>
          </a:prstGeom>
          <a:noFill/>
        </p:spPr>
        <p:txBody>
          <a:bodyPr wrap="square" rtlCol="0">
            <a:spAutoFit/>
          </a:bodyPr>
          <a:lstStyle/>
          <a:p>
            <a:r>
              <a:rPr lang="en-US" sz="2000" dirty="0" smtClean="0">
                <a:latin typeface="Arial"/>
                <a:cs typeface="Arial"/>
              </a:rPr>
              <a:t>Traffic generator</a:t>
            </a:r>
            <a:endParaRPr lang="en-US" sz="2000" dirty="0">
              <a:latin typeface="Arial"/>
              <a:cs typeface="Arial"/>
            </a:endParaRPr>
          </a:p>
        </p:txBody>
      </p:sp>
      <p:sp>
        <p:nvSpPr>
          <p:cNvPr id="2" name="Title 1"/>
          <p:cNvSpPr>
            <a:spLocks noGrp="1"/>
          </p:cNvSpPr>
          <p:nvPr>
            <p:ph type="title"/>
          </p:nvPr>
        </p:nvSpPr>
        <p:spPr>
          <a:xfrm>
            <a:off x="0" y="0"/>
            <a:ext cx="9144000" cy="1143000"/>
          </a:xfrm>
        </p:spPr>
        <p:txBody>
          <a:bodyPr/>
          <a:lstStyle/>
          <a:p>
            <a:r>
              <a:rPr lang="en-US" dirty="0" err="1" smtClean="0"/>
              <a:t>Testbed</a:t>
            </a:r>
            <a:r>
              <a:rPr lang="en-US" dirty="0" smtClean="0"/>
              <a:t> for Throughput Comparison</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42</a:t>
            </a:fld>
            <a:endParaRPr lang="en-US"/>
          </a:p>
        </p:txBody>
      </p:sp>
      <p:pic>
        <p:nvPicPr>
          <p:cNvPr id="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464314"/>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1066800" y="5692914"/>
            <a:ext cx="914400" cy="19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025914"/>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p:cNvSpPr txBox="1">
            <a:spLocks noChangeArrowheads="1"/>
          </p:cNvSpPr>
          <p:nvPr/>
        </p:nvSpPr>
        <p:spPr bwMode="auto">
          <a:xfrm>
            <a:off x="1752600" y="2873514"/>
            <a:ext cx="1306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a:t>Controller</a:t>
            </a:r>
          </a:p>
        </p:txBody>
      </p:sp>
      <p:cxnSp>
        <p:nvCxnSpPr>
          <p:cNvPr id="9" name="Straight Arrow Connector 8"/>
          <p:cNvCxnSpPr/>
          <p:nvPr/>
        </p:nvCxnSpPr>
        <p:spPr>
          <a:xfrm flipV="1">
            <a:off x="2362200" y="4626114"/>
            <a:ext cx="0" cy="857702"/>
          </a:xfrm>
          <a:prstGeom prst="straightConnector1">
            <a:avLst/>
          </a:prstGeom>
          <a:ln>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590800" y="4626114"/>
            <a:ext cx="0" cy="838200"/>
          </a:xfrm>
          <a:prstGeom prst="straightConnector1">
            <a:avLst/>
          </a:prstGeom>
          <a:ln>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895600" y="5692914"/>
            <a:ext cx="914400" cy="19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540514"/>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flipV="1">
            <a:off x="5562600" y="5769114"/>
            <a:ext cx="914400" cy="19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6858000" y="4702314"/>
            <a:ext cx="0" cy="857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086600" y="4702314"/>
            <a:ext cx="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7391400" y="5769114"/>
            <a:ext cx="914400" cy="19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8"/>
          <p:cNvSpPr txBox="1">
            <a:spLocks noChangeArrowheads="1"/>
          </p:cNvSpPr>
          <p:nvPr/>
        </p:nvSpPr>
        <p:spPr bwMode="auto">
          <a:xfrm>
            <a:off x="5257800" y="4168914"/>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a:t>Authority Switch</a:t>
            </a:r>
          </a:p>
        </p:txBody>
      </p:sp>
      <p:pic>
        <p:nvPicPr>
          <p:cNvPr id="27" name="Picture 26" descr="Untitl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4321314"/>
            <a:ext cx="981391" cy="420596"/>
          </a:xfrm>
          <a:prstGeom prst="rect">
            <a:avLst/>
          </a:prstGeom>
        </p:spPr>
      </p:pic>
      <p:sp>
        <p:nvSpPr>
          <p:cNvPr id="28" name="TextBox 6"/>
          <p:cNvSpPr txBox="1">
            <a:spLocks noChangeArrowheads="1"/>
          </p:cNvSpPr>
          <p:nvPr/>
        </p:nvSpPr>
        <p:spPr bwMode="auto">
          <a:xfrm>
            <a:off x="2133600" y="1959114"/>
            <a:ext cx="1306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smtClean="0">
                <a:solidFill>
                  <a:srgbClr val="0000FF"/>
                </a:solidFill>
              </a:rPr>
              <a:t>Ethane</a:t>
            </a:r>
            <a:endParaRPr lang="en-US" sz="2800" dirty="0">
              <a:solidFill>
                <a:srgbClr val="0000FF"/>
              </a:solidFill>
            </a:endParaRPr>
          </a:p>
        </p:txBody>
      </p:sp>
      <p:sp>
        <p:nvSpPr>
          <p:cNvPr id="29" name="TextBox 28"/>
          <p:cNvSpPr txBox="1"/>
          <p:nvPr/>
        </p:nvSpPr>
        <p:spPr>
          <a:xfrm>
            <a:off x="4495800" y="5464314"/>
            <a:ext cx="1905000" cy="707886"/>
          </a:xfrm>
          <a:prstGeom prst="rect">
            <a:avLst/>
          </a:prstGeom>
          <a:noFill/>
        </p:spPr>
        <p:txBody>
          <a:bodyPr wrap="square" rtlCol="0">
            <a:spAutoFit/>
          </a:bodyPr>
          <a:lstStyle/>
          <a:p>
            <a:r>
              <a:rPr lang="en-US" sz="2000" dirty="0" smtClean="0">
                <a:latin typeface="Arial"/>
                <a:cs typeface="Arial"/>
              </a:rPr>
              <a:t>Traffic generator</a:t>
            </a:r>
            <a:endParaRPr lang="en-US" sz="2000" dirty="0">
              <a:latin typeface="Arial"/>
              <a:cs typeface="Arial"/>
            </a:endParaRPr>
          </a:p>
        </p:txBody>
      </p:sp>
      <p:sp>
        <p:nvSpPr>
          <p:cNvPr id="30" name="TextBox 6"/>
          <p:cNvSpPr txBox="1">
            <a:spLocks noChangeArrowheads="1"/>
          </p:cNvSpPr>
          <p:nvPr/>
        </p:nvSpPr>
        <p:spPr bwMode="auto">
          <a:xfrm>
            <a:off x="5334000" y="1959114"/>
            <a:ext cx="16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800" dirty="0" smtClean="0">
                <a:solidFill>
                  <a:srgbClr val="0000FF"/>
                </a:solidFill>
              </a:rPr>
              <a:t>DIFANE</a:t>
            </a:r>
            <a:endParaRPr lang="en-US" sz="2800" dirty="0">
              <a:solidFill>
                <a:srgbClr val="0000FF"/>
              </a:solidFill>
            </a:endParaRPr>
          </a:p>
        </p:txBody>
      </p:sp>
      <p:cxnSp>
        <p:nvCxnSpPr>
          <p:cNvPr id="32" name="Straight Connector 31"/>
          <p:cNvCxnSpPr/>
          <p:nvPr/>
        </p:nvCxnSpPr>
        <p:spPr>
          <a:xfrm>
            <a:off x="4495800" y="2416314"/>
            <a:ext cx="0" cy="4191000"/>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6"/>
          <p:cNvSpPr txBox="1">
            <a:spLocks noChangeArrowheads="1"/>
          </p:cNvSpPr>
          <p:nvPr/>
        </p:nvSpPr>
        <p:spPr bwMode="auto">
          <a:xfrm>
            <a:off x="1981200" y="5997714"/>
            <a:ext cx="106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smtClean="0"/>
              <a:t>Ingress switch</a:t>
            </a:r>
            <a:endParaRPr lang="en-US" sz="2000" dirty="0"/>
          </a:p>
        </p:txBody>
      </p:sp>
      <p:sp>
        <p:nvSpPr>
          <p:cNvPr id="34" name="TextBox 6"/>
          <p:cNvSpPr txBox="1">
            <a:spLocks noChangeArrowheads="1"/>
          </p:cNvSpPr>
          <p:nvPr/>
        </p:nvSpPr>
        <p:spPr bwMode="auto">
          <a:xfrm>
            <a:off x="6400800" y="5997714"/>
            <a:ext cx="106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smtClean="0"/>
              <a:t>Ingress switch</a:t>
            </a:r>
            <a:endParaRPr lang="en-US" sz="2000" dirty="0"/>
          </a:p>
        </p:txBody>
      </p:sp>
      <p:pic>
        <p:nvPicPr>
          <p:cNvPr id="3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4778514"/>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0" y="4778514"/>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14"/>
          <p:cNvSpPr txBox="1">
            <a:spLocks noChangeArrowheads="1"/>
          </p:cNvSpPr>
          <p:nvPr/>
        </p:nvSpPr>
        <p:spPr bwMode="auto">
          <a:xfrm>
            <a:off x="2971800" y="5078849"/>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38" name="Text Box 14"/>
          <p:cNvSpPr txBox="1">
            <a:spLocks noChangeArrowheads="1"/>
          </p:cNvSpPr>
          <p:nvPr/>
        </p:nvSpPr>
        <p:spPr bwMode="auto">
          <a:xfrm>
            <a:off x="7391400" y="5083314"/>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pic>
        <p:nvPicPr>
          <p:cNvPr id="39"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187714"/>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6"/>
          <p:cNvSpPr txBox="1">
            <a:spLocks noChangeArrowheads="1"/>
          </p:cNvSpPr>
          <p:nvPr/>
        </p:nvSpPr>
        <p:spPr bwMode="auto">
          <a:xfrm>
            <a:off x="7315200" y="2035314"/>
            <a:ext cx="1306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a:t>Controller</a:t>
            </a:r>
          </a:p>
        </p:txBody>
      </p:sp>
      <p:cxnSp>
        <p:nvCxnSpPr>
          <p:cNvPr id="41" name="Straight Arrow Connector 40"/>
          <p:cNvCxnSpPr/>
          <p:nvPr/>
        </p:nvCxnSpPr>
        <p:spPr>
          <a:xfrm flipH="1">
            <a:off x="7086600" y="3711714"/>
            <a:ext cx="457200" cy="609600"/>
          </a:xfrm>
          <a:prstGeom prst="straightConnector1">
            <a:avLst/>
          </a:prstGeom>
          <a:ln>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2" name="Content Placeholder 2"/>
          <p:cNvSpPr txBox="1">
            <a:spLocks/>
          </p:cNvSpPr>
          <p:nvPr/>
        </p:nvSpPr>
        <p:spPr bwMode="auto">
          <a:xfrm>
            <a:off x="457200" y="11430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t>Testbed</a:t>
            </a:r>
            <a:r>
              <a:rPr lang="en-US" dirty="0" smtClean="0"/>
              <a:t> with around 40 computers</a:t>
            </a:r>
            <a:endParaRPr lang="en-US" dirty="0"/>
          </a:p>
        </p:txBody>
      </p:sp>
    </p:spTree>
    <p:extLst>
      <p:ext uri="{BB962C8B-B14F-4D97-AF65-F5344CB8AC3E}">
        <p14:creationId xmlns:p14="http://schemas.microsoft.com/office/powerpoint/2010/main" val="3107598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Peak Throughput</a:t>
            </a:r>
            <a:endParaRPr lang="en-US" dirty="0"/>
          </a:p>
        </p:txBody>
      </p:sp>
      <p:sp>
        <p:nvSpPr>
          <p:cNvPr id="4" name="Slide Number Placeholder 3"/>
          <p:cNvSpPr>
            <a:spLocks noGrp="1"/>
          </p:cNvSpPr>
          <p:nvPr>
            <p:ph type="sldNum" sz="quarter" idx="10"/>
          </p:nvPr>
        </p:nvSpPr>
        <p:spPr/>
        <p:txBody>
          <a:bodyPr/>
          <a:lstStyle/>
          <a:p>
            <a:pPr>
              <a:defRPr/>
            </a:pPr>
            <a:fld id="{23846A97-14D9-D546-A38E-1A36314AD44E}" type="slidenum">
              <a:rPr lang="en-US" smtClean="0"/>
              <a:pPr>
                <a:defRPr/>
              </a:pPr>
              <a:t>43</a:t>
            </a:fld>
            <a:endParaRPr lang="en-US"/>
          </a:p>
        </p:txBody>
      </p:sp>
      <p:graphicFrame>
        <p:nvGraphicFramePr>
          <p:cNvPr id="5" name="Chart 4"/>
          <p:cNvGraphicFramePr/>
          <p:nvPr/>
        </p:nvGraphicFramePr>
        <p:xfrm>
          <a:off x="304800" y="2057402"/>
          <a:ext cx="8610600" cy="4664073"/>
        </p:xfrm>
        <a:graphic>
          <a:graphicData uri="http://schemas.openxmlformats.org/drawingml/2006/chart">
            <c:chart xmlns:c="http://schemas.openxmlformats.org/drawingml/2006/chart" xmlns:r="http://schemas.openxmlformats.org/officeDocument/2006/relationships" r:id="rId4"/>
          </a:graphicData>
        </a:graphic>
      </p:graphicFrame>
      <p:sp>
        <p:nvSpPr>
          <p:cNvPr id="7" name="Straight Connector 6"/>
          <p:cNvSpPr/>
          <p:nvPr/>
        </p:nvSpPr>
        <p:spPr>
          <a:xfrm rot="5400000">
            <a:off x="5600699" y="3619501"/>
            <a:ext cx="1905000" cy="0"/>
          </a:xfrm>
          <a:prstGeom prst="line">
            <a:avLst/>
          </a:prstGeom>
          <a:ln w="25400">
            <a:prstDash val="sysDash"/>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TextBox 7"/>
          <p:cNvSpPr txBox="1"/>
          <p:nvPr/>
        </p:nvSpPr>
        <p:spPr>
          <a:xfrm>
            <a:off x="6400800" y="2209800"/>
            <a:ext cx="3048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chemeClr val="tx2"/>
                </a:solidFill>
              </a:rPr>
              <a:t>2</a:t>
            </a:r>
            <a:endParaRPr lang="en-US" sz="2400" dirty="0">
              <a:solidFill>
                <a:schemeClr val="tx2"/>
              </a:solidFill>
            </a:endParaRPr>
          </a:p>
        </p:txBody>
      </p:sp>
      <p:sp>
        <p:nvSpPr>
          <p:cNvPr id="9" name="Straight Connector 8"/>
          <p:cNvSpPr/>
          <p:nvPr/>
        </p:nvSpPr>
        <p:spPr>
          <a:xfrm rot="5400000">
            <a:off x="5980908" y="3619501"/>
            <a:ext cx="1905001" cy="1"/>
          </a:xfrm>
          <a:prstGeom prst="line">
            <a:avLst/>
          </a:prstGeom>
          <a:ln w="25400">
            <a:prstDash val="sysDash"/>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p:cNvSpPr txBox="1"/>
          <p:nvPr/>
        </p:nvSpPr>
        <p:spPr>
          <a:xfrm>
            <a:off x="6781800" y="2209800"/>
            <a:ext cx="3048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chemeClr val="tx2"/>
                </a:solidFill>
              </a:rPr>
              <a:t>3</a:t>
            </a:r>
            <a:endParaRPr lang="en-US" sz="2400" dirty="0">
              <a:solidFill>
                <a:schemeClr val="tx2"/>
              </a:solidFill>
            </a:endParaRPr>
          </a:p>
        </p:txBody>
      </p:sp>
      <p:sp>
        <p:nvSpPr>
          <p:cNvPr id="11" name="Straight Connector 10"/>
          <p:cNvSpPr/>
          <p:nvPr/>
        </p:nvSpPr>
        <p:spPr>
          <a:xfrm rot="5400000" flipV="1">
            <a:off x="6285708" y="3619501"/>
            <a:ext cx="1905001" cy="1"/>
          </a:xfrm>
          <a:prstGeom prst="line">
            <a:avLst/>
          </a:prstGeom>
          <a:ln w="25400">
            <a:prstDash val="sysDash"/>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TextBox 11"/>
          <p:cNvSpPr txBox="1"/>
          <p:nvPr/>
        </p:nvSpPr>
        <p:spPr>
          <a:xfrm>
            <a:off x="7086600" y="2209800"/>
            <a:ext cx="3048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chemeClr val="tx2"/>
                </a:solidFill>
              </a:rPr>
              <a:t>4</a:t>
            </a:r>
            <a:endParaRPr lang="en-US" sz="2400" dirty="0">
              <a:solidFill>
                <a:schemeClr val="tx2"/>
              </a:solidFill>
            </a:endParaRPr>
          </a:p>
        </p:txBody>
      </p:sp>
      <p:sp>
        <p:nvSpPr>
          <p:cNvPr id="13" name="Straight Connector 12"/>
          <p:cNvSpPr/>
          <p:nvPr/>
        </p:nvSpPr>
        <p:spPr>
          <a:xfrm rot="5400000">
            <a:off x="5082383" y="3786983"/>
            <a:ext cx="1570036" cy="0"/>
          </a:xfrm>
          <a:prstGeom prst="line">
            <a:avLst/>
          </a:prstGeom>
          <a:ln w="25400">
            <a:prstDash val="sysDash"/>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6" name="TextBox 15"/>
          <p:cNvSpPr txBox="1"/>
          <p:nvPr/>
        </p:nvSpPr>
        <p:spPr>
          <a:xfrm>
            <a:off x="5029200" y="2209800"/>
            <a:ext cx="14478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chemeClr val="tx2"/>
                </a:solidFill>
              </a:rPr>
              <a:t>1 ingress switch</a:t>
            </a:r>
            <a:endParaRPr lang="en-US" sz="2400" dirty="0">
              <a:solidFill>
                <a:schemeClr val="tx2"/>
              </a:solidFill>
            </a:endParaRPr>
          </a:p>
        </p:txBody>
      </p:sp>
      <p:sp>
        <p:nvSpPr>
          <p:cNvPr id="17" name="Line Callout 1 (No Border) 16"/>
          <p:cNvSpPr/>
          <p:nvPr/>
        </p:nvSpPr>
        <p:spPr>
          <a:xfrm>
            <a:off x="6705600" y="4953001"/>
            <a:ext cx="2743200" cy="792163"/>
          </a:xfrm>
          <a:prstGeom prst="callout1">
            <a:avLst>
              <a:gd name="adj1" fmla="val 11396"/>
              <a:gd name="adj2" fmla="val 38593"/>
              <a:gd name="adj3" fmla="val -138103"/>
              <a:gd name="adj4" fmla="val 20533"/>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smtClean="0">
                <a:solidFill>
                  <a:srgbClr val="800000"/>
                </a:solidFill>
              </a:rPr>
              <a:t>Controller</a:t>
            </a:r>
          </a:p>
          <a:p>
            <a:r>
              <a:rPr lang="en-US" sz="2400" dirty="0" smtClean="0">
                <a:solidFill>
                  <a:srgbClr val="800000"/>
                </a:solidFill>
              </a:rPr>
              <a:t>Bottleneck (50K)</a:t>
            </a:r>
            <a:endParaRPr lang="en-US" sz="2400" dirty="0">
              <a:solidFill>
                <a:srgbClr val="800000"/>
              </a:solidFill>
            </a:endParaRPr>
          </a:p>
        </p:txBody>
      </p:sp>
      <p:sp>
        <p:nvSpPr>
          <p:cNvPr id="18" name="Line Callout 1 (No Border) 17"/>
          <p:cNvSpPr/>
          <p:nvPr/>
        </p:nvSpPr>
        <p:spPr>
          <a:xfrm>
            <a:off x="7620000" y="2667002"/>
            <a:ext cx="1524000" cy="792163"/>
          </a:xfrm>
          <a:prstGeom prst="callout1">
            <a:avLst>
              <a:gd name="adj1" fmla="val 11396"/>
              <a:gd name="adj2" fmla="val 38593"/>
              <a:gd name="adj3" fmla="val -36253"/>
              <a:gd name="adj4" fmla="val 51034"/>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smtClean="0">
                <a:solidFill>
                  <a:srgbClr val="800000"/>
                </a:solidFill>
              </a:rPr>
              <a:t>DIFANE</a:t>
            </a:r>
          </a:p>
          <a:p>
            <a:r>
              <a:rPr lang="en-US" sz="2400" dirty="0" smtClean="0">
                <a:solidFill>
                  <a:srgbClr val="800000"/>
                </a:solidFill>
              </a:rPr>
              <a:t> (800K)</a:t>
            </a:r>
            <a:endParaRPr lang="en-US" sz="2400" dirty="0">
              <a:solidFill>
                <a:srgbClr val="800000"/>
              </a:solidFill>
            </a:endParaRPr>
          </a:p>
        </p:txBody>
      </p:sp>
      <p:sp>
        <p:nvSpPr>
          <p:cNvPr id="19" name="Line Callout 1 (No Border) 18"/>
          <p:cNvSpPr/>
          <p:nvPr/>
        </p:nvSpPr>
        <p:spPr>
          <a:xfrm>
            <a:off x="2209801" y="3276601"/>
            <a:ext cx="2400300" cy="792163"/>
          </a:xfrm>
          <a:prstGeom prst="callout1">
            <a:avLst>
              <a:gd name="adj1" fmla="val 77410"/>
              <a:gd name="adj2" fmla="val 75007"/>
              <a:gd name="adj3" fmla="val 120296"/>
              <a:gd name="adj4" fmla="val 100832"/>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smtClean="0">
                <a:solidFill>
                  <a:srgbClr val="800000"/>
                </a:solidFill>
              </a:rPr>
              <a:t>Ingress switch</a:t>
            </a:r>
          </a:p>
          <a:p>
            <a:r>
              <a:rPr lang="en-US" sz="2400" dirty="0" smtClean="0">
                <a:solidFill>
                  <a:srgbClr val="800000"/>
                </a:solidFill>
              </a:rPr>
              <a:t>Bottleneck</a:t>
            </a:r>
          </a:p>
          <a:p>
            <a:r>
              <a:rPr lang="en-US" sz="2400" dirty="0" smtClean="0">
                <a:solidFill>
                  <a:srgbClr val="800000"/>
                </a:solidFill>
              </a:rPr>
              <a:t>(20K)</a:t>
            </a:r>
            <a:endParaRPr lang="en-US" sz="2400" dirty="0">
              <a:solidFill>
                <a:srgbClr val="800000"/>
              </a:solidFill>
            </a:endParaRPr>
          </a:p>
        </p:txBody>
      </p:sp>
      <p:sp>
        <p:nvSpPr>
          <p:cNvPr id="20" name="Rounded Rectangle 19"/>
          <p:cNvSpPr/>
          <p:nvPr/>
        </p:nvSpPr>
        <p:spPr>
          <a:xfrm>
            <a:off x="685800" y="3429000"/>
            <a:ext cx="8229600" cy="1295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800" dirty="0" smtClean="0"/>
              <a:t>DIFANE </a:t>
            </a:r>
            <a:r>
              <a:rPr lang="en-US" sz="2800" dirty="0"/>
              <a:t>is </a:t>
            </a:r>
            <a:r>
              <a:rPr lang="en-US" sz="2800" i="1" dirty="0"/>
              <a:t>self-</a:t>
            </a:r>
            <a:r>
              <a:rPr lang="en-US" sz="2800" i="1" dirty="0" smtClean="0"/>
              <a:t>scaling</a:t>
            </a:r>
            <a:r>
              <a:rPr lang="en-US" sz="2800" dirty="0" smtClean="0"/>
              <a:t>:</a:t>
            </a:r>
            <a:endParaRPr lang="en-US" sz="2800" dirty="0"/>
          </a:p>
          <a:p>
            <a:pPr algn="ctr">
              <a:defRPr/>
            </a:pPr>
            <a:r>
              <a:rPr lang="en-US" sz="2800" dirty="0" smtClean="0"/>
              <a:t>Higher throughput with more authority </a:t>
            </a:r>
            <a:r>
              <a:rPr lang="en-US" sz="2800" dirty="0"/>
              <a:t>switches.</a:t>
            </a:r>
          </a:p>
        </p:txBody>
      </p:sp>
      <p:sp>
        <p:nvSpPr>
          <p:cNvPr id="21" name="TextBox 20"/>
          <p:cNvSpPr txBox="1"/>
          <p:nvPr/>
        </p:nvSpPr>
        <p:spPr>
          <a:xfrm>
            <a:off x="2133600" y="2438401"/>
            <a:ext cx="1600200" cy="830997"/>
          </a:xfrm>
          <a:prstGeom prst="rect">
            <a:avLst/>
          </a:prstGeom>
          <a:solidFill>
            <a:schemeClr val="bg1"/>
          </a:solidFill>
        </p:spPr>
        <p:txBody>
          <a:bodyPr wrap="square" rtlCol="0">
            <a:spAutoFit/>
          </a:bodyPr>
          <a:lstStyle/>
          <a:p>
            <a:r>
              <a:rPr lang="en-US" sz="2400" dirty="0" smtClean="0"/>
              <a:t>DIFANE</a:t>
            </a:r>
          </a:p>
          <a:p>
            <a:r>
              <a:rPr lang="en-US" sz="2400" dirty="0" smtClean="0"/>
              <a:t>Ethane</a:t>
            </a:r>
            <a:endParaRPr lang="en-US" sz="2400" dirty="0"/>
          </a:p>
        </p:txBody>
      </p:sp>
      <p:sp>
        <p:nvSpPr>
          <p:cNvPr id="6" name="Content Placeholder 5"/>
          <p:cNvSpPr>
            <a:spLocks noGrp="1"/>
          </p:cNvSpPr>
          <p:nvPr>
            <p:ph idx="1"/>
          </p:nvPr>
        </p:nvSpPr>
        <p:spPr/>
        <p:txBody>
          <a:bodyPr/>
          <a:lstStyle/>
          <a:p>
            <a:endParaRPr lang="en-US" dirty="0"/>
          </a:p>
        </p:txBody>
      </p:sp>
      <p:sp>
        <p:nvSpPr>
          <p:cNvPr id="22" name="Content Placeholder 2"/>
          <p:cNvSpPr txBox="1">
            <a:spLocks/>
          </p:cNvSpPr>
          <p:nvPr/>
        </p:nvSpPr>
        <p:spPr bwMode="auto">
          <a:xfrm>
            <a:off x="457200" y="12954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One authority switch; First Packet of each flow</a:t>
            </a:r>
            <a:endParaRPr lang="en-US" dirty="0"/>
          </a:p>
        </p:txBody>
      </p:sp>
    </p:spTree>
    <p:custDataLst>
      <p:tags r:id="rId1"/>
    </p:custDataLst>
    <p:extLst>
      <p:ext uri="{BB962C8B-B14F-4D97-AF65-F5344CB8AC3E}">
        <p14:creationId xmlns:p14="http://schemas.microsoft.com/office/powerpoint/2010/main" val="2729335298"/>
      </p:ext>
    </p:extLst>
  </p:cSld>
  <p:clrMapOvr>
    <a:masterClrMapping/>
  </p:clrMapOvr>
  <p:transition xmlns:p14="http://schemas.microsoft.com/office/powerpoint/2010/main" advTm="12100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4" dur="500"/>
                                        <p:tgtEl>
                                          <p:spTgt spid="5">
                                            <p:graphicEl>
                                              <a:chart seriesIdx="-4" categoryIdx="0" bldStep="category"/>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7" dur="500"/>
                                        <p:tgtEl>
                                          <p:spTgt spid="5">
                                            <p:graphicEl>
                                              <a:chart seriesIdx="-4" categoryIdx="1" bldStep="category"/>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0" dur="500"/>
                                        <p:tgtEl>
                                          <p:spTgt spid="5">
                                            <p:graphicEl>
                                              <a:chart seriesIdx="-4" categoryIdx="2" bldStep="category"/>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3" dur="500"/>
                                        <p:tgtEl>
                                          <p:spTgt spid="5">
                                            <p:graphicEl>
                                              <a:chart seriesIdx="-4" categoryIdx="3" bldStep="category"/>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down)">
                                      <p:cBhvr>
                                        <p:cTn id="26" dur="500"/>
                                        <p:tgtEl>
                                          <p:spTgt spid="5">
                                            <p:graphicEl>
                                              <a:chart seriesIdx="-4" categoryIdx="4" bldStep="category"/>
                                            </p:graphicEl>
                                          </p:spTgt>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wipe(down)">
                                      <p:cBhvr>
                                        <p:cTn id="37" dur="500"/>
                                        <p:tgtEl>
                                          <p:spTgt spid="5">
                                            <p:graphicEl>
                                              <a:chart seriesIdx="-4" categoryIdx="5" bldStep="category"/>
                                            </p:graphicEl>
                                          </p:spTgt>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wipe(down)">
                                      <p:cBhvr>
                                        <p:cTn id="46" dur="500"/>
                                        <p:tgtEl>
                                          <p:spTgt spid="5">
                                            <p:graphicEl>
                                              <a:chart seriesIdx="-4" categoryIdx="6" bldStep="category"/>
                                            </p:graphicEl>
                                          </p:spTgt>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wipe(down)">
                                      <p:cBhvr>
                                        <p:cTn id="55" dur="500"/>
                                        <p:tgtEl>
                                          <p:spTgt spid="5">
                                            <p:graphicEl>
                                              <a:chart seriesIdx="-4" categoryIdx="7" bldStep="category"/>
                                            </p:graphicEl>
                                          </p:spTgt>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par>
                                <p:cTn id="62" presetID="22" presetClass="entr" presetSubtype="4" fill="hold" grpId="0" nodeType="withEffect">
                                  <p:stCondLst>
                                    <p:cond delay="0"/>
                                  </p:stCondLst>
                                  <p:childTnLst>
                                    <p:set>
                                      <p:cBhvr>
                                        <p:cTn id="63" dur="1" fill="hold">
                                          <p:stCondLst>
                                            <p:cond delay="0"/>
                                          </p:stCondLst>
                                        </p:cTn>
                                        <p:tgtEl>
                                          <p:spTgt spid="5">
                                            <p:graphicEl>
                                              <a:chart seriesIdx="-4" categoryIdx="8" bldStep="category"/>
                                            </p:graphicEl>
                                          </p:spTgt>
                                        </p:tgtEl>
                                        <p:attrNameLst>
                                          <p:attrName>style.visibility</p:attrName>
                                        </p:attrNameLst>
                                      </p:cBhvr>
                                      <p:to>
                                        <p:strVal val="visible"/>
                                      </p:to>
                                    </p:set>
                                    <p:animEffect transition="in" filter="wipe(down)">
                                      <p:cBhvr>
                                        <p:cTn id="64" dur="500"/>
                                        <p:tgtEl>
                                          <p:spTgt spid="5">
                                            <p:graphicEl>
                                              <a:chart seriesIdx="-4" categoryIdx="8" bldStep="category"/>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
                                            <p:graphicEl>
                                              <a:chart seriesIdx="-4" categoryIdx="9" bldStep="category"/>
                                            </p:graphicEl>
                                          </p:spTgt>
                                        </p:tgtEl>
                                        <p:attrNameLst>
                                          <p:attrName>style.visibility</p:attrName>
                                        </p:attrNameLst>
                                      </p:cBhvr>
                                      <p:to>
                                        <p:strVal val="visible"/>
                                      </p:to>
                                    </p:set>
                                    <p:animEffect transition="in" filter="wipe(down)">
                                      <p:cBhvr>
                                        <p:cTn id="69" dur="500"/>
                                        <p:tgtEl>
                                          <p:spTgt spid="5">
                                            <p:graphicEl>
                                              <a:chart seriesIdx="-4" categoryIdx="9" bldStep="category"/>
                                            </p:graphic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
                                            <p:graphicEl>
                                              <a:chart seriesIdx="-4" categoryIdx="10" bldStep="category"/>
                                            </p:graphicEl>
                                          </p:spTgt>
                                        </p:tgtEl>
                                        <p:attrNameLst>
                                          <p:attrName>style.visibility</p:attrName>
                                        </p:attrNameLst>
                                      </p:cBhvr>
                                      <p:to>
                                        <p:strVal val="visible"/>
                                      </p:to>
                                    </p:set>
                                    <p:animEffect transition="in" filter="wipe(down)">
                                      <p:cBhvr>
                                        <p:cTn id="72" dur="500"/>
                                        <p:tgtEl>
                                          <p:spTgt spid="5">
                                            <p:graphicEl>
                                              <a:chart seriesIdx="-4" categoryIdx="10" bldStep="category"/>
                                            </p:graphic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
                                            <p:graphicEl>
                                              <a:chart seriesIdx="-4" categoryIdx="11" bldStep="category"/>
                                            </p:graphicEl>
                                          </p:spTgt>
                                        </p:tgtEl>
                                        <p:attrNameLst>
                                          <p:attrName>style.visibility</p:attrName>
                                        </p:attrNameLst>
                                      </p:cBhvr>
                                      <p:to>
                                        <p:strVal val="visible"/>
                                      </p:to>
                                    </p:set>
                                    <p:animEffect transition="in" filter="wipe(down)">
                                      <p:cBhvr>
                                        <p:cTn id="75" dur="500"/>
                                        <p:tgtEl>
                                          <p:spTgt spid="5">
                                            <p:graphicEl>
                                              <a:chart seriesIdx="-4" categoryIdx="11" bldStep="category"/>
                                            </p:graphicEl>
                                          </p:spTgt>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
                                            <p:graphicEl>
                                              <a:chart seriesIdx="-4" categoryIdx="12" bldStep="category"/>
                                            </p:graphicEl>
                                          </p:spTgt>
                                        </p:tgtEl>
                                        <p:attrNameLst>
                                          <p:attrName>style.visibility</p:attrName>
                                        </p:attrNameLst>
                                      </p:cBhvr>
                                      <p:to>
                                        <p:strVal val="visible"/>
                                      </p:to>
                                    </p:set>
                                    <p:animEffect transition="in" filter="wipe(down)">
                                      <p:cBhvr>
                                        <p:cTn id="78" dur="500"/>
                                        <p:tgtEl>
                                          <p:spTgt spid="5">
                                            <p:graphicEl>
                                              <a:chart seriesIdx="-4" categoryIdx="12" bldStep="category"/>
                                            </p:graphicEl>
                                          </p:spTgt>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
                                            <p:graphicEl>
                                              <a:chart seriesIdx="-4" categoryIdx="13" bldStep="category"/>
                                            </p:graphicEl>
                                          </p:spTgt>
                                        </p:tgtEl>
                                        <p:attrNameLst>
                                          <p:attrName>style.visibility</p:attrName>
                                        </p:attrNameLst>
                                      </p:cBhvr>
                                      <p:to>
                                        <p:strVal val="visible"/>
                                      </p:to>
                                    </p:set>
                                    <p:animEffect transition="in" filter="wipe(down)">
                                      <p:cBhvr>
                                        <p:cTn id="81" dur="500"/>
                                        <p:tgtEl>
                                          <p:spTgt spid="5">
                                            <p:graphicEl>
                                              <a:chart seriesIdx="-4" categoryIdx="13" bldStep="category"/>
                                            </p:graphicEl>
                                          </p:spTgt>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
                                            <p:graphicEl>
                                              <a:chart seriesIdx="-4" categoryIdx="14" bldStep="category"/>
                                            </p:graphicEl>
                                          </p:spTgt>
                                        </p:tgtEl>
                                        <p:attrNameLst>
                                          <p:attrName>style.visibility</p:attrName>
                                        </p:attrNameLst>
                                      </p:cBhvr>
                                      <p:to>
                                        <p:strVal val="visible"/>
                                      </p:to>
                                    </p:set>
                                    <p:animEffect transition="in" filter="wipe(down)">
                                      <p:cBhvr>
                                        <p:cTn id="84" dur="500"/>
                                        <p:tgtEl>
                                          <p:spTgt spid="5">
                                            <p:graphicEl>
                                              <a:chart seriesIdx="-4" categoryIdx="14" bldStep="category"/>
                                            </p:graphic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5">
                                            <p:graphicEl>
                                              <a:chart seriesIdx="-4" categoryIdx="15" bldStep="category"/>
                                            </p:graphicEl>
                                          </p:spTgt>
                                        </p:tgtEl>
                                        <p:attrNameLst>
                                          <p:attrName>style.visibility</p:attrName>
                                        </p:attrNameLst>
                                      </p:cBhvr>
                                      <p:to>
                                        <p:strVal val="visible"/>
                                      </p:to>
                                    </p:set>
                                    <p:animEffect transition="in" filter="wipe(down)">
                                      <p:cBhvr>
                                        <p:cTn id="87" dur="500"/>
                                        <p:tgtEl>
                                          <p:spTgt spid="5">
                                            <p:graphicEl>
                                              <a:chart seriesIdx="-4" categoryIdx="15" bldStep="category"/>
                                            </p:graphicEl>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5">
                                            <p:graphicEl>
                                              <a:chart seriesIdx="-4" categoryIdx="16" bldStep="category"/>
                                            </p:graphicEl>
                                          </p:spTgt>
                                        </p:tgtEl>
                                        <p:attrNameLst>
                                          <p:attrName>style.visibility</p:attrName>
                                        </p:attrNameLst>
                                      </p:cBhvr>
                                      <p:to>
                                        <p:strVal val="visible"/>
                                      </p:to>
                                    </p:set>
                                    <p:animEffect transition="in" filter="wipe(down)">
                                      <p:cBhvr>
                                        <p:cTn id="90" dur="500"/>
                                        <p:tgtEl>
                                          <p:spTgt spid="5">
                                            <p:graphicEl>
                                              <a:chart seriesIdx="-4" categoryIdx="16" bldStep="category"/>
                                            </p:graphicEl>
                                          </p:spTgt>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
                                            <p:graphicEl>
                                              <a:chart seriesIdx="-4" categoryIdx="17" bldStep="category"/>
                                            </p:graphicEl>
                                          </p:spTgt>
                                        </p:tgtEl>
                                        <p:attrNameLst>
                                          <p:attrName>style.visibility</p:attrName>
                                        </p:attrNameLst>
                                      </p:cBhvr>
                                      <p:to>
                                        <p:strVal val="visible"/>
                                      </p:to>
                                    </p:set>
                                    <p:animEffect transition="in" filter="wipe(down)">
                                      <p:cBhvr>
                                        <p:cTn id="93" dur="500"/>
                                        <p:tgtEl>
                                          <p:spTgt spid="5">
                                            <p:graphicEl>
                                              <a:chart seriesIdx="-4" categoryIdx="17" bldStep="category"/>
                                            </p:graphicEl>
                                          </p:spTgt>
                                        </p:tgtEl>
                                      </p:cBhvr>
                                    </p:animEffect>
                                  </p:childTnLst>
                                </p:cTn>
                              </p:par>
                              <p:par>
                                <p:cTn id="94" presetID="1"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7" grpId="0" animBg="1"/>
      <p:bldP spid="8" grpId="0"/>
      <p:bldP spid="9" grpId="0" animBg="1"/>
      <p:bldP spid="10" grpId="0"/>
      <p:bldP spid="11" grpId="0" animBg="1"/>
      <p:bldP spid="12" grpId="0"/>
      <p:bldP spid="13" grpId="0" animBg="1"/>
      <p:bldP spid="16" grpId="0"/>
      <p:bldP spid="17" grpId="0" animBg="1"/>
      <p:bldP spid="18" grpId="0" animBg="1"/>
      <p:bldP spid="19" grpId="0" animBg="1"/>
      <p:bldP spid="20"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with Many Rules</a:t>
            </a:r>
            <a:endParaRPr lang="en-US" dirty="0"/>
          </a:p>
        </p:txBody>
      </p:sp>
      <p:sp>
        <p:nvSpPr>
          <p:cNvPr id="3" name="Content Placeholder 2"/>
          <p:cNvSpPr>
            <a:spLocks noGrp="1"/>
          </p:cNvSpPr>
          <p:nvPr>
            <p:ph idx="1"/>
          </p:nvPr>
        </p:nvSpPr>
        <p:spPr>
          <a:xfrm>
            <a:off x="0" y="1600201"/>
            <a:ext cx="9144000" cy="4525963"/>
          </a:xfrm>
        </p:spPr>
        <p:txBody>
          <a:bodyPr/>
          <a:lstStyle/>
          <a:p>
            <a:r>
              <a:rPr lang="en-US" dirty="0" smtClean="0"/>
              <a:t>Analyze rules from campus and AT&amp;T networks</a:t>
            </a:r>
          </a:p>
          <a:p>
            <a:pPr lvl="1"/>
            <a:r>
              <a:rPr lang="en-US" dirty="0" smtClean="0"/>
              <a:t>Collect configuration data on switches</a:t>
            </a:r>
          </a:p>
          <a:p>
            <a:pPr lvl="1"/>
            <a:r>
              <a:rPr lang="en-US" dirty="0" smtClean="0"/>
              <a:t>Retrieve network-wide rules</a:t>
            </a:r>
          </a:p>
          <a:p>
            <a:pPr lvl="1"/>
            <a:r>
              <a:rPr lang="en-US" dirty="0" smtClean="0"/>
              <a:t>E.g., 5M </a:t>
            </a:r>
            <a:r>
              <a:rPr lang="en-US" dirty="0"/>
              <a:t>rules, 3K </a:t>
            </a:r>
            <a:r>
              <a:rPr lang="en-US" dirty="0" smtClean="0"/>
              <a:t>switches in an IPTV network</a:t>
            </a:r>
          </a:p>
          <a:p>
            <a:r>
              <a:rPr lang="en-US" dirty="0" smtClean="0"/>
              <a:t>Distribute rules among authority switches</a:t>
            </a:r>
          </a:p>
          <a:p>
            <a:pPr lvl="1"/>
            <a:r>
              <a:rPr lang="en-US" dirty="0" smtClean="0"/>
              <a:t>Only need 0.3% - 3% authority switches</a:t>
            </a:r>
          </a:p>
          <a:p>
            <a:pPr lvl="1"/>
            <a:r>
              <a:rPr lang="en-US" dirty="0" smtClean="0"/>
              <a:t>Depending on network size, TCAM size, #rules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44</a:t>
            </a:fld>
            <a:endParaRPr lang="en-US"/>
          </a:p>
        </p:txBody>
      </p:sp>
    </p:spTree>
    <p:extLst>
      <p:ext uri="{BB962C8B-B14F-4D97-AF65-F5344CB8AC3E}">
        <p14:creationId xmlns:p14="http://schemas.microsoft.com/office/powerpoint/2010/main" val="27619385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9144000" cy="1143000"/>
          </a:xfrm>
        </p:spPr>
        <p:txBody>
          <a:bodyPr/>
          <a:lstStyle/>
          <a:p>
            <a:r>
              <a:rPr lang="en-US" dirty="0" smtClean="0">
                <a:ea typeface="ヒラギノ角ゴ Pro W3" charset="-128"/>
                <a:cs typeface="ヒラギノ角ゴ Pro W3" charset="-128"/>
              </a:rPr>
              <a:t>Summary: DIFANE in the Sweet Spot</a:t>
            </a:r>
          </a:p>
        </p:txBody>
      </p:sp>
      <p:sp>
        <p:nvSpPr>
          <p:cNvPr id="58371" name="Slide Number Placeholder 3"/>
          <p:cNvSpPr>
            <a:spLocks noGrp="1"/>
          </p:cNvSpPr>
          <p:nvPr>
            <p:ph type="sldNum" sz="quarter" idx="12"/>
          </p:nvPr>
        </p:nvSpPr>
        <p:spPr bwMode="auto">
          <a:noFill/>
          <a:ln>
            <a:miter lim="800000"/>
            <a:headEnd/>
            <a:tailEnd/>
          </a:ln>
        </p:spPr>
        <p:txBody>
          <a:bodyPr/>
          <a:lstStyle/>
          <a:p>
            <a:fld id="{A5837B6D-992A-6843-952E-6734AF52B696}" type="slidenum">
              <a:rPr lang="en-US" smtClean="0">
                <a:latin typeface="Arial" charset="0"/>
                <a:ea typeface="ヒラギノ角ゴ Pro W3" charset="-128"/>
                <a:cs typeface="ヒラギノ角ゴ Pro W3" charset="-128"/>
              </a:rPr>
              <a:pPr/>
              <a:t>45</a:t>
            </a:fld>
            <a:endParaRPr lang="en-US" smtClean="0">
              <a:latin typeface="Arial" charset="0"/>
              <a:ea typeface="ヒラギノ角ゴ Pro W3" charset="-128"/>
              <a:cs typeface="ヒラギノ角ゴ Pro W3" charset="-128"/>
            </a:endParaRPr>
          </a:p>
        </p:txBody>
      </p:sp>
      <p:cxnSp>
        <p:nvCxnSpPr>
          <p:cNvPr id="8" name="Straight Arrow Connector 7"/>
          <p:cNvCxnSpPr/>
          <p:nvPr/>
        </p:nvCxnSpPr>
        <p:spPr>
          <a:xfrm>
            <a:off x="838200" y="2009775"/>
            <a:ext cx="7696200" cy="1588"/>
          </a:xfrm>
          <a:prstGeom prst="straightConnector1">
            <a:avLst/>
          </a:prstGeom>
          <a:ln w="76200" cmpd="sng">
            <a:headEnd type="arrow"/>
            <a:tailEnd type="arrow"/>
          </a:ln>
        </p:spPr>
        <p:style>
          <a:lnRef idx="2">
            <a:schemeClr val="accent2"/>
          </a:lnRef>
          <a:fillRef idx="0">
            <a:schemeClr val="accent2"/>
          </a:fillRef>
          <a:effectRef idx="1">
            <a:schemeClr val="accent2"/>
          </a:effectRef>
          <a:fontRef idx="minor">
            <a:schemeClr val="tx1"/>
          </a:fontRef>
        </p:style>
      </p:cxnSp>
      <p:sp>
        <p:nvSpPr>
          <p:cNvPr id="58373" name="TextBox 8"/>
          <p:cNvSpPr txBox="1">
            <a:spLocks noChangeArrowheads="1"/>
          </p:cNvSpPr>
          <p:nvPr/>
        </p:nvSpPr>
        <p:spPr bwMode="auto">
          <a:xfrm>
            <a:off x="5486400" y="1219200"/>
            <a:ext cx="3657600" cy="523220"/>
          </a:xfrm>
          <a:prstGeom prst="rect">
            <a:avLst/>
          </a:prstGeom>
          <a:noFill/>
          <a:ln w="9525">
            <a:noFill/>
            <a:miter lim="800000"/>
            <a:headEnd/>
            <a:tailEnd/>
          </a:ln>
        </p:spPr>
        <p:txBody>
          <a:bodyPr>
            <a:prstTxWarp prst="textNoShape">
              <a:avLst/>
            </a:prstTxWarp>
            <a:spAutoFit/>
          </a:bodyPr>
          <a:lstStyle/>
          <a:p>
            <a:pPr algn="ctr"/>
            <a:r>
              <a:rPr lang="en-US" sz="2800" dirty="0">
                <a:latin typeface="Apple Casual" charset="0"/>
                <a:ea typeface="Apple Casual" charset="0"/>
                <a:cs typeface="Apple Casual" charset="0"/>
              </a:rPr>
              <a:t>L</a:t>
            </a:r>
            <a:r>
              <a:rPr lang="en-US" sz="2800" dirty="0" smtClean="0">
                <a:latin typeface="Apple Casual" charset="0"/>
                <a:ea typeface="Apple Casual" charset="0"/>
                <a:cs typeface="Apple Casual" charset="0"/>
              </a:rPr>
              <a:t>ogically</a:t>
            </a:r>
            <a:r>
              <a:rPr lang="en-US" sz="2800" dirty="0">
                <a:latin typeface="Apple Casual" charset="0"/>
                <a:ea typeface="Apple Casual" charset="0"/>
                <a:cs typeface="Apple Casual" charset="0"/>
              </a:rPr>
              <a:t>-centralized </a:t>
            </a:r>
          </a:p>
        </p:txBody>
      </p:sp>
      <p:sp>
        <p:nvSpPr>
          <p:cNvPr id="58374" name="TextBox 9"/>
          <p:cNvSpPr txBox="1">
            <a:spLocks noChangeArrowheads="1"/>
          </p:cNvSpPr>
          <p:nvPr/>
        </p:nvSpPr>
        <p:spPr bwMode="auto">
          <a:xfrm>
            <a:off x="228600" y="1219200"/>
            <a:ext cx="3124200" cy="523220"/>
          </a:xfrm>
          <a:prstGeom prst="rect">
            <a:avLst/>
          </a:prstGeom>
          <a:noFill/>
          <a:ln w="9525">
            <a:noFill/>
            <a:miter lim="800000"/>
            <a:headEnd/>
            <a:tailEnd/>
          </a:ln>
        </p:spPr>
        <p:txBody>
          <a:bodyPr>
            <a:prstTxWarp prst="textNoShape">
              <a:avLst/>
            </a:prstTxWarp>
            <a:spAutoFit/>
          </a:bodyPr>
          <a:lstStyle/>
          <a:p>
            <a:pPr algn="ctr"/>
            <a:r>
              <a:rPr lang="en-US" sz="2800" dirty="0" smtClean="0">
                <a:latin typeface="Apple Casual" charset="0"/>
                <a:ea typeface="Apple Casual" charset="0"/>
                <a:cs typeface="Apple Casual" charset="0"/>
              </a:rPr>
              <a:t>Distributed</a:t>
            </a:r>
            <a:endParaRPr lang="en-US" dirty="0"/>
          </a:p>
        </p:txBody>
      </p:sp>
      <p:sp>
        <p:nvSpPr>
          <p:cNvPr id="11" name="Rounded Rectangle 10"/>
          <p:cNvSpPr/>
          <p:nvPr/>
        </p:nvSpPr>
        <p:spPr>
          <a:xfrm>
            <a:off x="457200" y="2362200"/>
            <a:ext cx="2819400" cy="1219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smtClean="0"/>
              <a:t>Traditional network</a:t>
            </a:r>
          </a:p>
          <a:p>
            <a:pPr algn="ctr">
              <a:defRPr/>
            </a:pPr>
            <a:r>
              <a:rPr lang="en-US" sz="2400" dirty="0" smtClean="0"/>
              <a:t>(Hard to manage)</a:t>
            </a:r>
            <a:endParaRPr lang="en-US" sz="2400" dirty="0"/>
          </a:p>
        </p:txBody>
      </p:sp>
      <p:sp>
        <p:nvSpPr>
          <p:cNvPr id="16" name="Rounded Rectangle 15"/>
          <p:cNvSpPr/>
          <p:nvPr/>
        </p:nvSpPr>
        <p:spPr>
          <a:xfrm>
            <a:off x="6172200" y="2971800"/>
            <a:ext cx="2590800" cy="1219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err="1"/>
              <a:t>OpenFlow</a:t>
            </a:r>
            <a:r>
              <a:rPr lang="en-US" sz="2400" dirty="0" smtClean="0"/>
              <a:t>/Ethane</a:t>
            </a:r>
          </a:p>
          <a:p>
            <a:pPr algn="ctr">
              <a:defRPr/>
            </a:pPr>
            <a:r>
              <a:rPr lang="en-US" sz="2400" dirty="0" smtClean="0"/>
              <a:t>(Not scalable)</a:t>
            </a:r>
          </a:p>
        </p:txBody>
      </p:sp>
      <p:sp>
        <p:nvSpPr>
          <p:cNvPr id="19" name="Rounded Rectangle 18"/>
          <p:cNvSpPr/>
          <p:nvPr/>
        </p:nvSpPr>
        <p:spPr>
          <a:xfrm>
            <a:off x="2362200" y="4430713"/>
            <a:ext cx="4343400" cy="16811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dirty="0" smtClean="0">
                <a:solidFill>
                  <a:srgbClr val="0000FF"/>
                </a:solidFill>
              </a:rPr>
              <a:t>DIFANE: Scalable management</a:t>
            </a:r>
            <a:endParaRPr lang="en-US" sz="2400" dirty="0">
              <a:solidFill>
                <a:srgbClr val="0000FF"/>
              </a:solidFill>
            </a:endParaRPr>
          </a:p>
          <a:p>
            <a:pPr algn="ctr">
              <a:defRPr/>
            </a:pPr>
            <a:r>
              <a:rPr lang="en-US" sz="2400" dirty="0"/>
              <a:t>Controller is still in charge</a:t>
            </a:r>
          </a:p>
          <a:p>
            <a:pPr algn="ctr">
              <a:defRPr/>
            </a:pPr>
            <a:r>
              <a:rPr lang="en-US" sz="2400" dirty="0"/>
              <a:t>Switches host a distributed directory of the </a:t>
            </a:r>
            <a:r>
              <a:rPr lang="en-US" sz="2400" dirty="0" smtClean="0"/>
              <a:t>rules</a:t>
            </a:r>
            <a:endParaRPr lang="en-US" sz="2400" dirty="0"/>
          </a:p>
        </p:txBody>
      </p:sp>
      <p:cxnSp>
        <p:nvCxnSpPr>
          <p:cNvPr id="22" name="Straight Arrow Connector 21"/>
          <p:cNvCxnSpPr>
            <a:stCxn id="11" idx="3"/>
            <a:endCxn id="16" idx="1"/>
          </p:cNvCxnSpPr>
          <p:nvPr/>
        </p:nvCxnSpPr>
        <p:spPr>
          <a:xfrm>
            <a:off x="3276600" y="2971800"/>
            <a:ext cx="2895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4800600" y="3805238"/>
            <a:ext cx="1524000" cy="625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988969" y="2486819"/>
            <a:ext cx="957263" cy="3175"/>
          </a:xfrm>
          <a:prstGeom prst="line">
            <a:avLst/>
          </a:prstGeom>
          <a:ln w="57150" cmpd="sng">
            <a:prstDash val="sysDash"/>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rot="16200000" flipH="1">
            <a:off x="3397250" y="3221038"/>
            <a:ext cx="2419350" cy="0"/>
          </a:xfrm>
          <a:prstGeom prst="line">
            <a:avLst/>
          </a:prstGeom>
          <a:ln w="57150" cmpd="sng">
            <a:prstDash val="sysDash"/>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rot="5400000">
            <a:off x="1732756" y="2183607"/>
            <a:ext cx="346075" cy="1588"/>
          </a:xfrm>
          <a:prstGeom prst="line">
            <a:avLst/>
          </a:prstGeom>
          <a:ln w="57150" cmpd="sng">
            <a:prstDash val="sysDash"/>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11" idx="2"/>
          </p:cNvCxnSpPr>
          <p:nvPr/>
        </p:nvCxnSpPr>
        <p:spPr>
          <a:xfrm>
            <a:off x="1866900" y="3581400"/>
            <a:ext cx="209550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83371433"/>
      </p:ext>
    </p:extLst>
  </p:cSld>
  <p:clrMapOvr>
    <a:masterClrMapping/>
  </p:clrMapOvr>
  <p:transition xmlns:p14="http://schemas.microsoft.com/office/powerpoint/2010/main" advTm="9400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par>
                          <p:cTn id="21" fill="hold">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childTnLst>
                          </p:cTn>
                        </p:par>
                        <p:par>
                          <p:cTn id="30" fill="hold">
                            <p:stCondLst>
                              <p:cond delay="500"/>
                            </p:stCondLst>
                            <p:childTnLst>
                              <p:par>
                                <p:cTn id="31" presetID="3" presetClass="entr" presetSubtype="1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childTnLst>
                          </p:cTn>
                        </p:par>
                        <p:par>
                          <p:cTn id="34" fill="hold">
                            <p:stCondLst>
                              <p:cond delay="1000"/>
                            </p:stCondLst>
                            <p:childTnLst>
                              <p:par>
                                <p:cTn id="35" presetID="3"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0" y="101601"/>
            <a:ext cx="9144000" cy="1803400"/>
          </a:xfrm>
        </p:spPr>
        <p:txBody>
          <a:bodyPr/>
          <a:lstStyle/>
          <a:p>
            <a:r>
              <a:rPr lang="en-US" sz="3200" b="1" dirty="0" smtClean="0">
                <a:latin typeface="Calibri" charset="0"/>
                <a:ea typeface="ヒラギノ角ゴ Pro W3" charset="0"/>
                <a:cs typeface="ヒラギノ角ゴ Pro W3" charset="0"/>
              </a:rPr>
              <a:t>SNAP [NSDI’11]</a:t>
            </a:r>
            <a:br>
              <a:rPr lang="en-US" sz="3200" b="1" dirty="0" smtClean="0">
                <a:latin typeface="Calibri" charset="0"/>
                <a:ea typeface="ヒラギノ角ゴ Pro W3" charset="0"/>
                <a:cs typeface="ヒラギノ角ゴ Pro W3" charset="0"/>
              </a:rPr>
            </a:br>
            <a:r>
              <a:rPr lang="en-US" sz="3200" b="1" dirty="0" smtClean="0">
                <a:latin typeface="Calibri" charset="0"/>
                <a:ea typeface="ヒラギノ角ゴ Pro W3" charset="0"/>
                <a:cs typeface="ヒラギノ角ゴ Pro W3" charset="0"/>
              </a:rPr>
              <a:t>Scaling</a:t>
            </a:r>
            <a:r>
              <a:rPr lang="en-US" sz="3200" b="1" dirty="0">
                <a:latin typeface="Calibri" charset="0"/>
                <a:ea typeface="ヒラギノ角ゴ Pro W3" charset="0"/>
                <a:cs typeface="ヒラギノ角ゴ Pro W3" charset="0"/>
              </a:rPr>
              <a:t> </a:t>
            </a:r>
            <a:r>
              <a:rPr lang="en-US" sz="3200" b="1" dirty="0" smtClean="0">
                <a:latin typeface="Calibri" charset="0"/>
                <a:ea typeface="ヒラギノ角ゴ Pro W3" charset="0"/>
                <a:cs typeface="ヒラギノ角ゴ Pro W3" charset="0"/>
              </a:rPr>
              <a:t>Performance Diagnosis for Data Centers</a:t>
            </a:r>
            <a:endParaRPr lang="en-US" sz="3600" dirty="0">
              <a:latin typeface="Calibri" charset="0"/>
              <a:ea typeface="ヒラギノ角ゴ Pro W3" charset="0"/>
              <a:cs typeface="ヒラギノ角ゴ Pro W3" charset="0"/>
            </a:endParaRPr>
          </a:p>
        </p:txBody>
      </p:sp>
      <p:sp>
        <p:nvSpPr>
          <p:cNvPr id="542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800CA19-E594-414F-A2D9-27EC4BD48020}" type="slidenum">
              <a:rPr lang="en-US" sz="1200">
                <a:solidFill>
                  <a:srgbClr val="898989"/>
                </a:solidFill>
              </a:rPr>
              <a:pPr eaLnBrk="1" hangingPunct="1"/>
              <a:t>46</a:t>
            </a:fld>
            <a:endParaRPr lang="en-US" sz="1200">
              <a:solidFill>
                <a:srgbClr val="898989"/>
              </a:solidFill>
            </a:endParaRPr>
          </a:p>
        </p:txBody>
      </p:sp>
      <p:pic>
        <p:nvPicPr>
          <p:cNvPr id="2" name="Picture 1"/>
          <p:cNvPicPr>
            <a:picLocks noChangeAspect="1"/>
          </p:cNvPicPr>
          <p:nvPr/>
        </p:nvPicPr>
        <p:blipFill>
          <a:blip r:embed="rId3"/>
          <a:stretch>
            <a:fillRect/>
          </a:stretch>
        </p:blipFill>
        <p:spPr>
          <a:xfrm>
            <a:off x="2286000" y="2743201"/>
            <a:ext cx="4800600" cy="3035300"/>
          </a:xfrm>
          <a:prstGeom prst="rect">
            <a:avLst/>
          </a:prstGeom>
        </p:spPr>
      </p:pic>
      <p:sp>
        <p:nvSpPr>
          <p:cNvPr id="3" name="Rectangle 2"/>
          <p:cNvSpPr/>
          <p:nvPr/>
        </p:nvSpPr>
        <p:spPr>
          <a:xfrm>
            <a:off x="4038600" y="4191000"/>
            <a:ext cx="3352800" cy="1077218"/>
          </a:xfrm>
          <a:prstGeom prst="rect">
            <a:avLst/>
          </a:prstGeom>
        </p:spPr>
        <p:txBody>
          <a:bodyPr wrap="square">
            <a:spAutoFit/>
          </a:bodyPr>
          <a:lstStyle/>
          <a:p>
            <a:r>
              <a:rPr lang="en-US" sz="3200" dirty="0">
                <a:solidFill>
                  <a:schemeClr val="bg1"/>
                </a:solidFill>
              </a:rPr>
              <a:t>Scalable Net-App Profiler</a:t>
            </a:r>
          </a:p>
        </p:txBody>
      </p:sp>
    </p:spTree>
    <p:extLst>
      <p:ext uri="{BB962C8B-B14F-4D97-AF65-F5344CB8AC3E}">
        <p14:creationId xmlns:p14="http://schemas.microsoft.com/office/powerpoint/2010/main" val="34420958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Applications inside Data Centers</a:t>
            </a:r>
          </a:p>
        </p:txBody>
      </p:sp>
      <p:sp>
        <p:nvSpPr>
          <p:cNvPr id="4" name="Slide Number Placeholder 3"/>
          <p:cNvSpPr>
            <a:spLocks noGrp="1"/>
          </p:cNvSpPr>
          <p:nvPr>
            <p:ph type="sldNum" sz="quarter" idx="12"/>
          </p:nvPr>
        </p:nvSpPr>
        <p:spPr/>
        <p:txBody>
          <a:bodyPr/>
          <a:lstStyle/>
          <a:p>
            <a:fld id="{7876E0CC-6134-4D81-B876-3E8DBC324A9F}" type="slidenum">
              <a:rPr lang="en-US" smtClean="0"/>
              <a:pPr/>
              <a:t>47</a:t>
            </a:fld>
            <a:endParaRPr lang="en-US"/>
          </a:p>
        </p:txBody>
      </p:sp>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676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495800"/>
            <a:ext cx="533400" cy="685800"/>
          </a:xfrm>
          <a:prstGeom prst="rect">
            <a:avLst/>
          </a:prstGeom>
        </p:spPr>
      </p:pic>
      <p:pic>
        <p:nvPicPr>
          <p:cNvPr id="22" name="Picture 2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495800"/>
            <a:ext cx="533400" cy="685800"/>
          </a:xfrm>
          <a:prstGeom prst="rect">
            <a:avLst/>
          </a:prstGeom>
        </p:spPr>
      </p:pic>
      <p:cxnSp>
        <p:nvCxnSpPr>
          <p:cNvPr id="37" name="Straight Arrow Connector 36"/>
          <p:cNvCxnSpPr>
            <a:stCxn id="119" idx="0"/>
            <a:endCxn id="6" idx="2"/>
          </p:cNvCxnSpPr>
          <p:nvPr/>
        </p:nvCxnSpPr>
        <p:spPr>
          <a:xfrm flipV="1">
            <a:off x="3613151" y="2094596"/>
            <a:ext cx="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8" idx="0"/>
            <a:endCxn id="6" idx="2"/>
          </p:cNvCxnSpPr>
          <p:nvPr/>
        </p:nvCxnSpPr>
        <p:spPr>
          <a:xfrm flipV="1">
            <a:off x="14033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2" idx="0"/>
            <a:endCxn id="8" idx="2"/>
          </p:cNvCxnSpPr>
          <p:nvPr/>
        </p:nvCxnSpPr>
        <p:spPr>
          <a:xfrm flipV="1">
            <a:off x="6413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12" idx="2"/>
            <a:endCxn id="22" idx="0"/>
          </p:cNvCxnSpPr>
          <p:nvPr/>
        </p:nvCxnSpPr>
        <p:spPr>
          <a:xfrm>
            <a:off x="6413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20" idx="0"/>
            <a:endCxn id="12" idx="2"/>
          </p:cNvCxnSpPr>
          <p:nvPr/>
        </p:nvCxnSpPr>
        <p:spPr>
          <a:xfrm flipV="1">
            <a:off x="3429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1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495800"/>
            <a:ext cx="533400" cy="685800"/>
          </a:xfrm>
          <a:prstGeom prst="rect">
            <a:avLst/>
          </a:prstGeom>
        </p:spPr>
      </p:pic>
      <p:pic>
        <p:nvPicPr>
          <p:cNvPr id="113" name="Picture 112"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495800"/>
            <a:ext cx="533400" cy="685800"/>
          </a:xfrm>
          <a:prstGeom prst="rect">
            <a:avLst/>
          </a:prstGeom>
        </p:spPr>
      </p:pic>
      <p:cxnSp>
        <p:nvCxnSpPr>
          <p:cNvPr id="114" name="Straight Arrow Connector 113"/>
          <p:cNvCxnSpPr>
            <a:stCxn id="111" idx="2"/>
            <a:endCxn id="113" idx="0"/>
          </p:cNvCxnSpPr>
          <p:nvPr/>
        </p:nvCxnSpPr>
        <p:spPr>
          <a:xfrm>
            <a:off x="17081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112" idx="0"/>
            <a:endCxn id="111" idx="2"/>
          </p:cNvCxnSpPr>
          <p:nvPr/>
        </p:nvCxnSpPr>
        <p:spPr>
          <a:xfrm flipV="1">
            <a:off x="14097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11" idx="0"/>
            <a:endCxn id="8" idx="2"/>
          </p:cNvCxnSpPr>
          <p:nvPr/>
        </p:nvCxnSpPr>
        <p:spPr>
          <a:xfrm flipH="1" flipV="1">
            <a:off x="14033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4495800"/>
            <a:ext cx="533400" cy="685800"/>
          </a:xfrm>
          <a:prstGeom prst="rect">
            <a:avLst/>
          </a:prstGeom>
        </p:spPr>
      </p:pic>
      <p:pic>
        <p:nvPicPr>
          <p:cNvPr id="122" name="Picture 12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4495800"/>
            <a:ext cx="533400" cy="685800"/>
          </a:xfrm>
          <a:prstGeom prst="rect">
            <a:avLst/>
          </a:prstGeom>
        </p:spPr>
      </p:pic>
      <p:cxnSp>
        <p:nvCxnSpPr>
          <p:cNvPr id="123" name="Straight Arrow Connector 122"/>
          <p:cNvCxnSpPr>
            <a:stCxn id="120" idx="0"/>
            <a:endCxn id="119" idx="2"/>
          </p:cNvCxnSpPr>
          <p:nvPr/>
        </p:nvCxnSpPr>
        <p:spPr>
          <a:xfrm flipV="1">
            <a:off x="28511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20" idx="2"/>
            <a:endCxn id="122" idx="0"/>
          </p:cNvCxnSpPr>
          <p:nvPr/>
        </p:nvCxnSpPr>
        <p:spPr>
          <a:xfrm>
            <a:off x="28511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21" idx="0"/>
            <a:endCxn id="120" idx="2"/>
          </p:cNvCxnSpPr>
          <p:nvPr/>
        </p:nvCxnSpPr>
        <p:spPr>
          <a:xfrm flipV="1">
            <a:off x="25527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2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4495800"/>
            <a:ext cx="533400" cy="685800"/>
          </a:xfrm>
          <a:prstGeom prst="rect">
            <a:avLst/>
          </a:prstGeom>
        </p:spPr>
      </p:pic>
      <p:pic>
        <p:nvPicPr>
          <p:cNvPr id="128" name="Picture 127"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4495800"/>
            <a:ext cx="533400" cy="685800"/>
          </a:xfrm>
          <a:prstGeom prst="rect">
            <a:avLst/>
          </a:prstGeom>
        </p:spPr>
      </p:pic>
      <p:cxnSp>
        <p:nvCxnSpPr>
          <p:cNvPr id="129" name="Straight Arrow Connector 128"/>
          <p:cNvCxnSpPr>
            <a:stCxn id="126" idx="2"/>
            <a:endCxn id="128" idx="0"/>
          </p:cNvCxnSpPr>
          <p:nvPr/>
        </p:nvCxnSpPr>
        <p:spPr>
          <a:xfrm>
            <a:off x="39179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27" idx="0"/>
            <a:endCxn id="126" idx="2"/>
          </p:cNvCxnSpPr>
          <p:nvPr/>
        </p:nvCxnSpPr>
        <p:spPr>
          <a:xfrm flipV="1">
            <a:off x="36195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6" idx="0"/>
            <a:endCxn id="119" idx="2"/>
          </p:cNvCxnSpPr>
          <p:nvPr/>
        </p:nvCxnSpPr>
        <p:spPr>
          <a:xfrm flipH="1" flipV="1">
            <a:off x="36131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3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1676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35"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495800"/>
            <a:ext cx="533400" cy="685800"/>
          </a:xfrm>
          <a:prstGeom prst="rect">
            <a:avLst/>
          </a:prstGeom>
        </p:spPr>
      </p:pic>
      <p:pic>
        <p:nvPicPr>
          <p:cNvPr id="137" name="Picture 13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495800"/>
            <a:ext cx="533400" cy="685800"/>
          </a:xfrm>
          <a:prstGeom prst="rect">
            <a:avLst/>
          </a:prstGeom>
        </p:spPr>
      </p:pic>
      <p:cxnSp>
        <p:nvCxnSpPr>
          <p:cNvPr id="138" name="Straight Arrow Connector 137"/>
          <p:cNvCxnSpPr>
            <a:stCxn id="149" idx="0"/>
            <a:endCxn id="133" idx="2"/>
          </p:cNvCxnSpPr>
          <p:nvPr/>
        </p:nvCxnSpPr>
        <p:spPr>
          <a:xfrm flipH="1" flipV="1">
            <a:off x="58229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134" idx="0"/>
            <a:endCxn id="133" idx="2"/>
          </p:cNvCxnSpPr>
          <p:nvPr/>
        </p:nvCxnSpPr>
        <p:spPr>
          <a:xfrm flipV="1">
            <a:off x="5822951" y="2094596"/>
            <a:ext cx="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135" idx="0"/>
            <a:endCxn id="134" idx="2"/>
          </p:cNvCxnSpPr>
          <p:nvPr/>
        </p:nvCxnSpPr>
        <p:spPr>
          <a:xfrm flipV="1">
            <a:off x="50609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135" idx="2"/>
            <a:endCxn id="137" idx="0"/>
          </p:cNvCxnSpPr>
          <p:nvPr/>
        </p:nvCxnSpPr>
        <p:spPr>
          <a:xfrm>
            <a:off x="50609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36" idx="0"/>
            <a:endCxn id="135" idx="2"/>
          </p:cNvCxnSpPr>
          <p:nvPr/>
        </p:nvCxnSpPr>
        <p:spPr>
          <a:xfrm flipV="1">
            <a:off x="47625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4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4495800"/>
            <a:ext cx="533400" cy="685800"/>
          </a:xfrm>
          <a:prstGeom prst="rect">
            <a:avLst/>
          </a:prstGeom>
        </p:spPr>
      </p:pic>
      <p:pic>
        <p:nvPicPr>
          <p:cNvPr id="145" name="Picture 144"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495800"/>
            <a:ext cx="533400" cy="685800"/>
          </a:xfrm>
          <a:prstGeom prst="rect">
            <a:avLst/>
          </a:prstGeom>
        </p:spPr>
      </p:pic>
      <p:cxnSp>
        <p:nvCxnSpPr>
          <p:cNvPr id="146" name="Straight Arrow Connector 145"/>
          <p:cNvCxnSpPr>
            <a:stCxn id="143" idx="2"/>
            <a:endCxn id="145" idx="0"/>
          </p:cNvCxnSpPr>
          <p:nvPr/>
        </p:nvCxnSpPr>
        <p:spPr>
          <a:xfrm>
            <a:off x="61277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144" idx="0"/>
            <a:endCxn id="143" idx="2"/>
          </p:cNvCxnSpPr>
          <p:nvPr/>
        </p:nvCxnSpPr>
        <p:spPr>
          <a:xfrm flipV="1">
            <a:off x="58293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43" idx="0"/>
            <a:endCxn id="134" idx="2"/>
          </p:cNvCxnSpPr>
          <p:nvPr/>
        </p:nvCxnSpPr>
        <p:spPr>
          <a:xfrm flipH="1" flipV="1">
            <a:off x="58229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4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50"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495800"/>
            <a:ext cx="533400" cy="685800"/>
          </a:xfrm>
          <a:prstGeom prst="rect">
            <a:avLst/>
          </a:prstGeom>
        </p:spPr>
      </p:pic>
      <p:pic>
        <p:nvPicPr>
          <p:cNvPr id="152" name="Picture 15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4495800"/>
            <a:ext cx="533400" cy="685800"/>
          </a:xfrm>
          <a:prstGeom prst="rect">
            <a:avLst/>
          </a:prstGeom>
        </p:spPr>
      </p:pic>
      <p:cxnSp>
        <p:nvCxnSpPr>
          <p:cNvPr id="153" name="Straight Arrow Connector 152"/>
          <p:cNvCxnSpPr>
            <a:stCxn id="150" idx="0"/>
            <a:endCxn id="149" idx="2"/>
          </p:cNvCxnSpPr>
          <p:nvPr/>
        </p:nvCxnSpPr>
        <p:spPr>
          <a:xfrm flipV="1">
            <a:off x="72707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50" idx="2"/>
            <a:endCxn id="152" idx="0"/>
          </p:cNvCxnSpPr>
          <p:nvPr/>
        </p:nvCxnSpPr>
        <p:spPr>
          <a:xfrm>
            <a:off x="72707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51" idx="0"/>
            <a:endCxn id="150" idx="2"/>
          </p:cNvCxnSpPr>
          <p:nvPr/>
        </p:nvCxnSpPr>
        <p:spPr>
          <a:xfrm flipV="1">
            <a:off x="69723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5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5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4495800"/>
            <a:ext cx="533400" cy="685800"/>
          </a:xfrm>
          <a:prstGeom prst="rect">
            <a:avLst/>
          </a:prstGeom>
        </p:spPr>
      </p:pic>
      <p:pic>
        <p:nvPicPr>
          <p:cNvPr id="158" name="Picture 157"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495800"/>
            <a:ext cx="533400" cy="685800"/>
          </a:xfrm>
          <a:prstGeom prst="rect">
            <a:avLst/>
          </a:prstGeom>
        </p:spPr>
      </p:pic>
      <p:cxnSp>
        <p:nvCxnSpPr>
          <p:cNvPr id="159" name="Straight Arrow Connector 158"/>
          <p:cNvCxnSpPr>
            <a:stCxn id="156" idx="2"/>
            <a:endCxn id="158" idx="0"/>
          </p:cNvCxnSpPr>
          <p:nvPr/>
        </p:nvCxnSpPr>
        <p:spPr>
          <a:xfrm>
            <a:off x="83375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157" idx="0"/>
            <a:endCxn id="156" idx="2"/>
          </p:cNvCxnSpPr>
          <p:nvPr/>
        </p:nvCxnSpPr>
        <p:spPr>
          <a:xfrm flipV="1">
            <a:off x="80391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56" idx="0"/>
            <a:endCxn id="149" idx="2"/>
          </p:cNvCxnSpPr>
          <p:nvPr/>
        </p:nvCxnSpPr>
        <p:spPr>
          <a:xfrm flipH="1" flipV="1">
            <a:off x="80327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a:stCxn id="8" idx="0"/>
            <a:endCxn id="133" idx="2"/>
          </p:cNvCxnSpPr>
          <p:nvPr/>
        </p:nvCxnSpPr>
        <p:spPr>
          <a:xfrm flipV="1">
            <a:off x="1403351" y="2094596"/>
            <a:ext cx="44196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19" idx="0"/>
            <a:endCxn id="133" idx="2"/>
          </p:cNvCxnSpPr>
          <p:nvPr/>
        </p:nvCxnSpPr>
        <p:spPr>
          <a:xfrm flipV="1">
            <a:off x="36131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a:stCxn id="134" idx="0"/>
            <a:endCxn id="6" idx="2"/>
          </p:cNvCxnSpPr>
          <p:nvPr/>
        </p:nvCxnSpPr>
        <p:spPr>
          <a:xfrm flipH="1" flipV="1">
            <a:off x="36131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149" idx="0"/>
            <a:endCxn id="6" idx="2"/>
          </p:cNvCxnSpPr>
          <p:nvPr/>
        </p:nvCxnSpPr>
        <p:spPr>
          <a:xfrm flipH="1" flipV="1">
            <a:off x="3613151" y="2094596"/>
            <a:ext cx="44196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81" name="Rounded Rectangle 180"/>
          <p:cNvSpPr/>
          <p:nvPr/>
        </p:nvSpPr>
        <p:spPr>
          <a:xfrm>
            <a:off x="990600" y="5715000"/>
            <a:ext cx="1371600" cy="6096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solidFill>
                  <a:schemeClr val="accent3">
                    <a:lumMod val="75000"/>
                  </a:schemeClr>
                </a:solidFill>
              </a:rPr>
              <a:t>Front end Server</a:t>
            </a:r>
            <a:endParaRPr lang="en-US" sz="2000" dirty="0">
              <a:solidFill>
                <a:schemeClr val="accent3">
                  <a:lumMod val="75000"/>
                </a:schemeClr>
              </a:solidFill>
            </a:endParaRPr>
          </a:p>
        </p:txBody>
      </p:sp>
      <p:cxnSp>
        <p:nvCxnSpPr>
          <p:cNvPr id="182" name="Straight Arrow Connector 181"/>
          <p:cNvCxnSpPr/>
          <p:nvPr/>
        </p:nvCxnSpPr>
        <p:spPr>
          <a:xfrm flipH="1" flipV="1">
            <a:off x="1485901" y="5257800"/>
            <a:ext cx="38100" cy="457200"/>
          </a:xfrm>
          <a:prstGeom prst="straightConnector1">
            <a:avLst/>
          </a:prstGeom>
          <a:ln w="50800">
            <a:solidFill>
              <a:schemeClr val="accent3">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186" name="Rounded Rectangle 185"/>
          <p:cNvSpPr/>
          <p:nvPr/>
        </p:nvSpPr>
        <p:spPr>
          <a:xfrm>
            <a:off x="1295400" y="4800600"/>
            <a:ext cx="381000" cy="457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95" name="Rounded Rectangle 194"/>
          <p:cNvSpPr/>
          <p:nvPr/>
        </p:nvSpPr>
        <p:spPr>
          <a:xfrm>
            <a:off x="2438400" y="4800600"/>
            <a:ext cx="3810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96" name="Rounded Rectangle 195"/>
          <p:cNvSpPr/>
          <p:nvPr/>
        </p:nvSpPr>
        <p:spPr>
          <a:xfrm>
            <a:off x="2209800" y="5638800"/>
            <a:ext cx="1524000" cy="609600"/>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solidFill>
                  <a:schemeClr val="accent5">
                    <a:lumMod val="75000"/>
                  </a:schemeClr>
                </a:solidFill>
              </a:rPr>
              <a:t>A</a:t>
            </a:r>
            <a:r>
              <a:rPr lang="en-US" sz="2000" dirty="0" smtClean="0">
                <a:solidFill>
                  <a:schemeClr val="accent5">
                    <a:lumMod val="75000"/>
                  </a:schemeClr>
                </a:solidFill>
              </a:rPr>
              <a:t>ggregator</a:t>
            </a:r>
            <a:endParaRPr lang="en-US" sz="2000" dirty="0">
              <a:solidFill>
                <a:schemeClr val="accent5">
                  <a:lumMod val="75000"/>
                </a:schemeClr>
              </a:solidFill>
            </a:endParaRPr>
          </a:p>
        </p:txBody>
      </p:sp>
      <p:cxnSp>
        <p:nvCxnSpPr>
          <p:cNvPr id="197" name="Straight Arrow Connector 196"/>
          <p:cNvCxnSpPr/>
          <p:nvPr/>
        </p:nvCxnSpPr>
        <p:spPr>
          <a:xfrm flipH="1" flipV="1">
            <a:off x="2705101" y="5257800"/>
            <a:ext cx="38100" cy="457200"/>
          </a:xfrm>
          <a:prstGeom prst="straightConnector1">
            <a:avLst/>
          </a:prstGeom>
          <a:ln w="38100">
            <a:headEnd type="none"/>
            <a:tailEnd type="none"/>
          </a:ln>
        </p:spPr>
        <p:style>
          <a:lnRef idx="1">
            <a:schemeClr val="accent5"/>
          </a:lnRef>
          <a:fillRef idx="3">
            <a:schemeClr val="accent5"/>
          </a:fillRef>
          <a:effectRef idx="2">
            <a:schemeClr val="accent5"/>
          </a:effectRef>
          <a:fontRef idx="minor">
            <a:schemeClr val="lt1"/>
          </a:fontRef>
        </p:style>
      </p:cxnSp>
      <p:sp>
        <p:nvSpPr>
          <p:cNvPr id="198" name="Rounded Rectangle 197"/>
          <p:cNvSpPr/>
          <p:nvPr/>
        </p:nvSpPr>
        <p:spPr>
          <a:xfrm>
            <a:off x="2971800" y="4800600"/>
            <a:ext cx="3810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99" name="Rounded Rectangle 198"/>
          <p:cNvSpPr/>
          <p:nvPr/>
        </p:nvSpPr>
        <p:spPr>
          <a:xfrm>
            <a:off x="3505200" y="4800600"/>
            <a:ext cx="3810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00" name="Rounded Rectangle 199"/>
          <p:cNvSpPr/>
          <p:nvPr/>
        </p:nvSpPr>
        <p:spPr>
          <a:xfrm>
            <a:off x="4038600" y="4800600"/>
            <a:ext cx="381000" cy="457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01" name="Rounded Rectangle 200"/>
          <p:cNvSpPr/>
          <p:nvPr/>
        </p:nvSpPr>
        <p:spPr>
          <a:xfrm>
            <a:off x="46482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2" name="Rounded Rectangle 201"/>
          <p:cNvSpPr/>
          <p:nvPr/>
        </p:nvSpPr>
        <p:spPr>
          <a:xfrm>
            <a:off x="51816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3" name="Rounded Rectangle 202"/>
          <p:cNvSpPr/>
          <p:nvPr/>
        </p:nvSpPr>
        <p:spPr>
          <a:xfrm>
            <a:off x="57150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4" name="Rounded Rectangle 203"/>
          <p:cNvSpPr/>
          <p:nvPr/>
        </p:nvSpPr>
        <p:spPr>
          <a:xfrm>
            <a:off x="62484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5" name="Rounded Rectangle 204"/>
          <p:cNvSpPr/>
          <p:nvPr/>
        </p:nvSpPr>
        <p:spPr>
          <a:xfrm>
            <a:off x="68580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6" name="Rounded Rectangle 205"/>
          <p:cNvSpPr/>
          <p:nvPr/>
        </p:nvSpPr>
        <p:spPr>
          <a:xfrm>
            <a:off x="73914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7" name="Rounded Rectangle 206"/>
          <p:cNvSpPr/>
          <p:nvPr/>
        </p:nvSpPr>
        <p:spPr>
          <a:xfrm>
            <a:off x="79248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8" name="Rounded Rectangle 207"/>
          <p:cNvSpPr/>
          <p:nvPr/>
        </p:nvSpPr>
        <p:spPr>
          <a:xfrm>
            <a:off x="8458200" y="4800600"/>
            <a:ext cx="381000" cy="4572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9" name="Rounded Rectangle 208"/>
          <p:cNvSpPr/>
          <p:nvPr/>
        </p:nvSpPr>
        <p:spPr>
          <a:xfrm>
            <a:off x="4343400" y="5638800"/>
            <a:ext cx="1524000" cy="609600"/>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smtClean="0">
                <a:solidFill>
                  <a:schemeClr val="accent4">
                    <a:lumMod val="75000"/>
                  </a:schemeClr>
                </a:solidFill>
              </a:rPr>
              <a:t>Workers</a:t>
            </a:r>
            <a:endParaRPr lang="en-US" sz="2000" dirty="0">
              <a:solidFill>
                <a:schemeClr val="accent4">
                  <a:lumMod val="75000"/>
                </a:schemeClr>
              </a:solidFill>
            </a:endParaRPr>
          </a:p>
        </p:txBody>
      </p:sp>
      <p:cxnSp>
        <p:nvCxnSpPr>
          <p:cNvPr id="210" name="Straight Arrow Connector 209"/>
          <p:cNvCxnSpPr/>
          <p:nvPr/>
        </p:nvCxnSpPr>
        <p:spPr>
          <a:xfrm flipH="1" flipV="1">
            <a:off x="4838701" y="5257800"/>
            <a:ext cx="38100" cy="457200"/>
          </a:xfrm>
          <a:prstGeom prst="straightConnector1">
            <a:avLst/>
          </a:prstGeom>
          <a:ln w="38100">
            <a:solidFill>
              <a:schemeClr val="accent4">
                <a:lumMod val="75000"/>
              </a:schemeClr>
            </a:solidFill>
            <a:headEnd type="none"/>
            <a:tailEnd type="none"/>
          </a:ln>
        </p:spPr>
        <p:style>
          <a:lnRef idx="1">
            <a:schemeClr val="accent5"/>
          </a:lnRef>
          <a:fillRef idx="3">
            <a:schemeClr val="accent5"/>
          </a:fillRef>
          <a:effectRef idx="2">
            <a:schemeClr val="accent5"/>
          </a:effectRef>
          <a:fontRef idx="minor">
            <a:schemeClr val="lt1"/>
          </a:fontRef>
        </p:style>
      </p:cxnSp>
      <p:sp>
        <p:nvSpPr>
          <p:cNvPr id="211" name="Freeform 210"/>
          <p:cNvSpPr/>
          <p:nvPr/>
        </p:nvSpPr>
        <p:spPr>
          <a:xfrm>
            <a:off x="1455435" y="1971725"/>
            <a:ext cx="2310144" cy="2782087"/>
          </a:xfrm>
          <a:custGeom>
            <a:avLst/>
            <a:gdLst>
              <a:gd name="connsiteX0" fmla="*/ 1723 w 2310144"/>
              <a:gd name="connsiteY0" fmla="*/ 2782087 h 2782087"/>
              <a:gd name="connsiteX1" fmla="*/ 376039 w 2310144"/>
              <a:gd name="connsiteY1" fmla="*/ 1806192 h 2782087"/>
              <a:gd name="connsiteX2" fmla="*/ 81933 w 2310144"/>
              <a:gd name="connsiteY2" fmla="*/ 990718 h 2782087"/>
              <a:gd name="connsiteX3" fmla="*/ 2154039 w 2310144"/>
              <a:gd name="connsiteY3" fmla="*/ 1455 h 2782087"/>
              <a:gd name="connsiteX4" fmla="*/ 2073828 w 2310144"/>
              <a:gd name="connsiteY4" fmla="*/ 790192 h 2782087"/>
              <a:gd name="connsiteX5" fmla="*/ 1365302 w 2310144"/>
              <a:gd name="connsiteY5" fmla="*/ 1632402 h 2782087"/>
              <a:gd name="connsiteX6" fmla="*/ 1044460 w 2310144"/>
              <a:gd name="connsiteY6" fmla="*/ 2568192 h 2782087"/>
              <a:gd name="connsiteX7" fmla="*/ 1044460 w 2310144"/>
              <a:gd name="connsiteY7" fmla="*/ 2568192 h 278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0144" h="2782087">
                <a:moveTo>
                  <a:pt x="1723" y="2782087"/>
                </a:moveTo>
                <a:cubicBezTo>
                  <a:pt x="182197" y="2443420"/>
                  <a:pt x="362671" y="2104753"/>
                  <a:pt x="376039" y="1806192"/>
                </a:cubicBezTo>
                <a:cubicBezTo>
                  <a:pt x="389407" y="1507631"/>
                  <a:pt x="-214400" y="1291507"/>
                  <a:pt x="81933" y="990718"/>
                </a:cubicBezTo>
                <a:cubicBezTo>
                  <a:pt x="378266" y="689929"/>
                  <a:pt x="1822057" y="34876"/>
                  <a:pt x="2154039" y="1455"/>
                </a:cubicBezTo>
                <a:cubicBezTo>
                  <a:pt x="2486021" y="-31966"/>
                  <a:pt x="2205284" y="518368"/>
                  <a:pt x="2073828" y="790192"/>
                </a:cubicBezTo>
                <a:cubicBezTo>
                  <a:pt x="1942372" y="1062016"/>
                  <a:pt x="1536863" y="1336069"/>
                  <a:pt x="1365302" y="1632402"/>
                </a:cubicBezTo>
                <a:cubicBezTo>
                  <a:pt x="1193741" y="1928735"/>
                  <a:pt x="1044460" y="2568192"/>
                  <a:pt x="1044460" y="2568192"/>
                </a:cubicBezTo>
                <a:lnTo>
                  <a:pt x="1044460" y="2568192"/>
                </a:ln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3" name="Freeform 212"/>
          <p:cNvSpPr/>
          <p:nvPr/>
        </p:nvSpPr>
        <p:spPr>
          <a:xfrm>
            <a:off x="1417905" y="1973171"/>
            <a:ext cx="4303563" cy="2687061"/>
          </a:xfrm>
          <a:custGeom>
            <a:avLst/>
            <a:gdLst>
              <a:gd name="connsiteX0" fmla="*/ 39253 w 4303562"/>
              <a:gd name="connsiteY0" fmla="*/ 2687061 h 2687061"/>
              <a:gd name="connsiteX1" fmla="*/ 159569 w 4303562"/>
              <a:gd name="connsiteY1" fmla="*/ 1884955 h 2687061"/>
              <a:gd name="connsiteX2" fmla="*/ 346727 w 4303562"/>
              <a:gd name="connsiteY2" fmla="*/ 748640 h 2687061"/>
              <a:gd name="connsiteX3" fmla="*/ 4263674 w 4303562"/>
              <a:gd name="connsiteY3" fmla="*/ 8 h 2687061"/>
              <a:gd name="connsiteX4" fmla="*/ 2378727 w 4303562"/>
              <a:gd name="connsiteY4" fmla="*/ 762008 h 2687061"/>
              <a:gd name="connsiteX5" fmla="*/ 2445569 w 4303562"/>
              <a:gd name="connsiteY5" fmla="*/ 1604218 h 2687061"/>
              <a:gd name="connsiteX6" fmla="*/ 2124727 w 4303562"/>
              <a:gd name="connsiteY6" fmla="*/ 2673692 h 268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62" h="2687061">
                <a:moveTo>
                  <a:pt x="39253" y="2687061"/>
                </a:moveTo>
                <a:cubicBezTo>
                  <a:pt x="73788" y="2447543"/>
                  <a:pt x="108323" y="2208025"/>
                  <a:pt x="159569" y="1884955"/>
                </a:cubicBezTo>
                <a:cubicBezTo>
                  <a:pt x="210815" y="1561885"/>
                  <a:pt x="-337291" y="1062798"/>
                  <a:pt x="346727" y="748640"/>
                </a:cubicBezTo>
                <a:cubicBezTo>
                  <a:pt x="1030745" y="434482"/>
                  <a:pt x="3925007" y="-2220"/>
                  <a:pt x="4263674" y="8"/>
                </a:cubicBezTo>
                <a:cubicBezTo>
                  <a:pt x="4602341" y="2236"/>
                  <a:pt x="2681745" y="494640"/>
                  <a:pt x="2378727" y="762008"/>
                </a:cubicBezTo>
                <a:cubicBezTo>
                  <a:pt x="2075710" y="1029376"/>
                  <a:pt x="2487902" y="1285604"/>
                  <a:pt x="2445569" y="1604218"/>
                </a:cubicBezTo>
                <a:cubicBezTo>
                  <a:pt x="2403236" y="1922832"/>
                  <a:pt x="2263981" y="2298262"/>
                  <a:pt x="2124727" y="2673692"/>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4" name="Freeform 213"/>
          <p:cNvSpPr/>
          <p:nvPr/>
        </p:nvSpPr>
        <p:spPr>
          <a:xfrm>
            <a:off x="1335587" y="1878129"/>
            <a:ext cx="4338580" cy="2822208"/>
          </a:xfrm>
          <a:custGeom>
            <a:avLst/>
            <a:gdLst>
              <a:gd name="connsiteX0" fmla="*/ 134939 w 4338580"/>
              <a:gd name="connsiteY0" fmla="*/ 2822208 h 2822208"/>
              <a:gd name="connsiteX1" fmla="*/ 522624 w 4338580"/>
              <a:gd name="connsiteY1" fmla="*/ 1899787 h 2822208"/>
              <a:gd name="connsiteX2" fmla="*/ 215150 w 4338580"/>
              <a:gd name="connsiteY2" fmla="*/ 1030839 h 2822208"/>
              <a:gd name="connsiteX3" fmla="*/ 4292518 w 4338580"/>
              <a:gd name="connsiteY3" fmla="*/ 1471 h 2822208"/>
              <a:gd name="connsiteX4" fmla="*/ 2367466 w 4338580"/>
              <a:gd name="connsiteY4" fmla="*/ 830313 h 2822208"/>
              <a:gd name="connsiteX5" fmla="*/ 1632202 w 4338580"/>
              <a:gd name="connsiteY5" fmla="*/ 1913155 h 2822208"/>
              <a:gd name="connsiteX6" fmla="*/ 1819360 w 4338580"/>
              <a:gd name="connsiteY6" fmla="*/ 2782103 h 2822208"/>
              <a:gd name="connsiteX7" fmla="*/ 1819360 w 4338580"/>
              <a:gd name="connsiteY7" fmla="*/ 2782103 h 282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8580" h="2822208">
                <a:moveTo>
                  <a:pt x="134939" y="2822208"/>
                </a:moveTo>
                <a:cubicBezTo>
                  <a:pt x="322097" y="2510278"/>
                  <a:pt x="509255" y="2198349"/>
                  <a:pt x="522624" y="1899787"/>
                </a:cubicBezTo>
                <a:cubicBezTo>
                  <a:pt x="535993" y="1601225"/>
                  <a:pt x="-413166" y="1347225"/>
                  <a:pt x="215150" y="1030839"/>
                </a:cubicBezTo>
                <a:cubicBezTo>
                  <a:pt x="843466" y="714453"/>
                  <a:pt x="3933799" y="34892"/>
                  <a:pt x="4292518" y="1471"/>
                </a:cubicBezTo>
                <a:cubicBezTo>
                  <a:pt x="4651237" y="-31950"/>
                  <a:pt x="2810852" y="511699"/>
                  <a:pt x="2367466" y="830313"/>
                </a:cubicBezTo>
                <a:cubicBezTo>
                  <a:pt x="1924080" y="1148927"/>
                  <a:pt x="1723553" y="1587857"/>
                  <a:pt x="1632202" y="1913155"/>
                </a:cubicBezTo>
                <a:cubicBezTo>
                  <a:pt x="1540851" y="2238453"/>
                  <a:pt x="1819360" y="2782103"/>
                  <a:pt x="1819360" y="2782103"/>
                </a:cubicBezTo>
                <a:lnTo>
                  <a:pt x="1819360" y="2782103"/>
                </a:ln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5" name="Freeform 214"/>
          <p:cNvSpPr/>
          <p:nvPr/>
        </p:nvSpPr>
        <p:spPr>
          <a:xfrm>
            <a:off x="1429166" y="1906013"/>
            <a:ext cx="2741783" cy="2794325"/>
          </a:xfrm>
          <a:custGeom>
            <a:avLst/>
            <a:gdLst>
              <a:gd name="connsiteX0" fmla="*/ 81468 w 2741783"/>
              <a:gd name="connsiteY0" fmla="*/ 2794325 h 2794325"/>
              <a:gd name="connsiteX1" fmla="*/ 616204 w 2741783"/>
              <a:gd name="connsiteY1" fmla="*/ 1805062 h 2794325"/>
              <a:gd name="connsiteX2" fmla="*/ 54731 w 2741783"/>
              <a:gd name="connsiteY2" fmla="*/ 1002956 h 2794325"/>
              <a:gd name="connsiteX3" fmla="*/ 2247152 w 2741783"/>
              <a:gd name="connsiteY3" fmla="*/ 325 h 2794325"/>
              <a:gd name="connsiteX4" fmla="*/ 2327362 w 2741783"/>
              <a:gd name="connsiteY4" fmla="*/ 1109904 h 2794325"/>
              <a:gd name="connsiteX5" fmla="*/ 2501152 w 2741783"/>
              <a:gd name="connsiteY5" fmla="*/ 1952114 h 2794325"/>
              <a:gd name="connsiteX6" fmla="*/ 2741783 w 2741783"/>
              <a:gd name="connsiteY6" fmla="*/ 2740851 h 279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783" h="2794325">
                <a:moveTo>
                  <a:pt x="81468" y="2794325"/>
                </a:moveTo>
                <a:cubicBezTo>
                  <a:pt x="351064" y="2448974"/>
                  <a:pt x="620660" y="2103623"/>
                  <a:pt x="616204" y="1805062"/>
                </a:cubicBezTo>
                <a:cubicBezTo>
                  <a:pt x="611748" y="1506501"/>
                  <a:pt x="-217094" y="1303745"/>
                  <a:pt x="54731" y="1002956"/>
                </a:cubicBezTo>
                <a:cubicBezTo>
                  <a:pt x="326556" y="702167"/>
                  <a:pt x="1868380" y="-17500"/>
                  <a:pt x="2247152" y="325"/>
                </a:cubicBezTo>
                <a:cubicBezTo>
                  <a:pt x="2625924" y="18150"/>
                  <a:pt x="2285029" y="784606"/>
                  <a:pt x="2327362" y="1109904"/>
                </a:cubicBezTo>
                <a:cubicBezTo>
                  <a:pt x="2369695" y="1435202"/>
                  <a:pt x="2432082" y="1680289"/>
                  <a:pt x="2501152" y="1952114"/>
                </a:cubicBezTo>
                <a:cubicBezTo>
                  <a:pt x="2570222" y="2223938"/>
                  <a:pt x="2656002" y="2482394"/>
                  <a:pt x="2741783" y="2740851"/>
                </a:cubicBezTo>
              </a:path>
            </a:pathLst>
          </a:custGeom>
          <a:ln w="508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Freeform 215"/>
          <p:cNvSpPr/>
          <p:nvPr/>
        </p:nvSpPr>
        <p:spPr>
          <a:xfrm>
            <a:off x="2553368" y="2095222"/>
            <a:ext cx="3386648" cy="2610463"/>
          </a:xfrm>
          <a:custGeom>
            <a:avLst/>
            <a:gdLst>
              <a:gd name="connsiteX0" fmla="*/ 0 w 3386648"/>
              <a:gd name="connsiteY0" fmla="*/ 2610463 h 2610463"/>
              <a:gd name="connsiteX1" fmla="*/ 294106 w 3386648"/>
              <a:gd name="connsiteY1" fmla="*/ 1808358 h 2610463"/>
              <a:gd name="connsiteX2" fmla="*/ 1122948 w 3386648"/>
              <a:gd name="connsiteY2" fmla="*/ 859200 h 2610463"/>
              <a:gd name="connsiteX3" fmla="*/ 3208421 w 3386648"/>
              <a:gd name="connsiteY3" fmla="*/ 3621 h 2610463"/>
              <a:gd name="connsiteX4" fmla="*/ 3181685 w 3386648"/>
              <a:gd name="connsiteY4" fmla="*/ 591832 h 2610463"/>
              <a:gd name="connsiteX5" fmla="*/ 2392948 w 3386648"/>
              <a:gd name="connsiteY5" fmla="*/ 1540990 h 2610463"/>
              <a:gd name="connsiteX6" fmla="*/ 2179053 w 3386648"/>
              <a:gd name="connsiteY6" fmla="*/ 2610463 h 2610463"/>
              <a:gd name="connsiteX7" fmla="*/ 2179053 w 3386648"/>
              <a:gd name="connsiteY7" fmla="*/ 2610463 h 261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648" h="2610463">
                <a:moveTo>
                  <a:pt x="0" y="2610463"/>
                </a:moveTo>
                <a:cubicBezTo>
                  <a:pt x="53474" y="2355349"/>
                  <a:pt x="106948" y="2100235"/>
                  <a:pt x="294106" y="1808358"/>
                </a:cubicBezTo>
                <a:cubicBezTo>
                  <a:pt x="481264" y="1516481"/>
                  <a:pt x="637229" y="1159989"/>
                  <a:pt x="1122948" y="859200"/>
                </a:cubicBezTo>
                <a:cubicBezTo>
                  <a:pt x="1608667" y="558411"/>
                  <a:pt x="2865298" y="48182"/>
                  <a:pt x="3208421" y="3621"/>
                </a:cubicBezTo>
                <a:cubicBezTo>
                  <a:pt x="3551544" y="-40940"/>
                  <a:pt x="3317597" y="335604"/>
                  <a:pt x="3181685" y="591832"/>
                </a:cubicBezTo>
                <a:cubicBezTo>
                  <a:pt x="3045773" y="848060"/>
                  <a:pt x="2560053" y="1204551"/>
                  <a:pt x="2392948" y="1540990"/>
                </a:cubicBezTo>
                <a:cubicBezTo>
                  <a:pt x="2225843" y="1877428"/>
                  <a:pt x="2179053" y="2610463"/>
                  <a:pt x="2179053" y="2610463"/>
                </a:cubicBezTo>
                <a:lnTo>
                  <a:pt x="2179053" y="2610463"/>
                </a:ln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8" name="Freeform 217"/>
          <p:cNvSpPr/>
          <p:nvPr/>
        </p:nvSpPr>
        <p:spPr>
          <a:xfrm>
            <a:off x="2526633" y="1908117"/>
            <a:ext cx="3163892" cy="2744095"/>
          </a:xfrm>
          <a:custGeom>
            <a:avLst/>
            <a:gdLst>
              <a:gd name="connsiteX0" fmla="*/ 0 w 3163892"/>
              <a:gd name="connsiteY0" fmla="*/ 2744095 h 2744095"/>
              <a:gd name="connsiteX1" fmla="*/ 467894 w 3163892"/>
              <a:gd name="connsiteY1" fmla="*/ 1701358 h 2744095"/>
              <a:gd name="connsiteX2" fmla="*/ 828842 w 3163892"/>
              <a:gd name="connsiteY2" fmla="*/ 966095 h 2744095"/>
              <a:gd name="connsiteX3" fmla="*/ 1029368 w 3163892"/>
              <a:gd name="connsiteY3" fmla="*/ 3568 h 2744095"/>
              <a:gd name="connsiteX4" fmla="*/ 3088105 w 3163892"/>
              <a:gd name="connsiteY4" fmla="*/ 685358 h 2744095"/>
              <a:gd name="connsiteX5" fmla="*/ 2727157 w 3163892"/>
              <a:gd name="connsiteY5" fmla="*/ 1835042 h 2744095"/>
              <a:gd name="connsiteX6" fmla="*/ 2807368 w 3163892"/>
              <a:gd name="connsiteY6" fmla="*/ 2703989 h 274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892" h="2744095">
                <a:moveTo>
                  <a:pt x="0" y="2744095"/>
                </a:moveTo>
                <a:cubicBezTo>
                  <a:pt x="164877" y="2370893"/>
                  <a:pt x="329754" y="1997691"/>
                  <a:pt x="467894" y="1701358"/>
                </a:cubicBezTo>
                <a:cubicBezTo>
                  <a:pt x="606034" y="1405025"/>
                  <a:pt x="735263" y="1249060"/>
                  <a:pt x="828842" y="966095"/>
                </a:cubicBezTo>
                <a:cubicBezTo>
                  <a:pt x="922421" y="683130"/>
                  <a:pt x="652824" y="50357"/>
                  <a:pt x="1029368" y="3568"/>
                </a:cubicBezTo>
                <a:cubicBezTo>
                  <a:pt x="1405912" y="-43222"/>
                  <a:pt x="2805140" y="380112"/>
                  <a:pt x="3088105" y="685358"/>
                </a:cubicBezTo>
                <a:cubicBezTo>
                  <a:pt x="3371070" y="990604"/>
                  <a:pt x="2773946" y="1498604"/>
                  <a:pt x="2727157" y="1835042"/>
                </a:cubicBezTo>
                <a:cubicBezTo>
                  <a:pt x="2680368" y="2171480"/>
                  <a:pt x="2743868" y="2437734"/>
                  <a:pt x="2807368" y="2703989"/>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9" name="Freeform 218"/>
          <p:cNvSpPr/>
          <p:nvPr/>
        </p:nvSpPr>
        <p:spPr>
          <a:xfrm>
            <a:off x="3021996" y="1826351"/>
            <a:ext cx="4819469" cy="2799123"/>
          </a:xfrm>
          <a:custGeom>
            <a:avLst/>
            <a:gdLst>
              <a:gd name="connsiteX0" fmla="*/ 52741 w 4819469"/>
              <a:gd name="connsiteY0" fmla="*/ 2799123 h 2799123"/>
              <a:gd name="connsiteX1" fmla="*/ 52741 w 4819469"/>
              <a:gd name="connsiteY1" fmla="*/ 1970281 h 2799123"/>
              <a:gd name="connsiteX2" fmla="*/ 600846 w 4819469"/>
              <a:gd name="connsiteY2" fmla="*/ 1181544 h 2799123"/>
              <a:gd name="connsiteX3" fmla="*/ 2926951 w 4819469"/>
              <a:gd name="connsiteY3" fmla="*/ 5123 h 2799123"/>
              <a:gd name="connsiteX4" fmla="*/ 4785162 w 4819469"/>
              <a:gd name="connsiteY4" fmla="*/ 807228 h 2799123"/>
              <a:gd name="connsiteX5" fmla="*/ 4116741 w 4819469"/>
              <a:gd name="connsiteY5" fmla="*/ 2063860 h 2799123"/>
              <a:gd name="connsiteX6" fmla="*/ 3902846 w 4819469"/>
              <a:gd name="connsiteY6" fmla="*/ 2745649 h 279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469" h="2799123">
                <a:moveTo>
                  <a:pt x="52741" y="2799123"/>
                </a:moveTo>
                <a:cubicBezTo>
                  <a:pt x="7065" y="2519500"/>
                  <a:pt x="-38610" y="2239877"/>
                  <a:pt x="52741" y="1970281"/>
                </a:cubicBezTo>
                <a:cubicBezTo>
                  <a:pt x="144092" y="1700685"/>
                  <a:pt x="121811" y="1509070"/>
                  <a:pt x="600846" y="1181544"/>
                </a:cubicBezTo>
                <a:cubicBezTo>
                  <a:pt x="1079881" y="854018"/>
                  <a:pt x="2229565" y="67509"/>
                  <a:pt x="2926951" y="5123"/>
                </a:cubicBezTo>
                <a:cubicBezTo>
                  <a:pt x="3624337" y="-57263"/>
                  <a:pt x="4586864" y="464105"/>
                  <a:pt x="4785162" y="807228"/>
                </a:cubicBezTo>
                <a:cubicBezTo>
                  <a:pt x="4983460" y="1150351"/>
                  <a:pt x="4263794" y="1740790"/>
                  <a:pt x="4116741" y="2063860"/>
                </a:cubicBezTo>
                <a:cubicBezTo>
                  <a:pt x="3969688" y="2386930"/>
                  <a:pt x="3936267" y="2566289"/>
                  <a:pt x="3902846" y="2745649"/>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0" name="Freeform 219"/>
          <p:cNvSpPr/>
          <p:nvPr/>
        </p:nvSpPr>
        <p:spPr>
          <a:xfrm>
            <a:off x="3111625" y="1843468"/>
            <a:ext cx="5222935" cy="2875586"/>
          </a:xfrm>
          <a:custGeom>
            <a:avLst/>
            <a:gdLst>
              <a:gd name="connsiteX0" fmla="*/ 70061 w 5222935"/>
              <a:gd name="connsiteY0" fmla="*/ 2782007 h 2875586"/>
              <a:gd name="connsiteX1" fmla="*/ 29956 w 5222935"/>
              <a:gd name="connsiteY1" fmla="*/ 1859586 h 2875586"/>
              <a:gd name="connsiteX2" fmla="*/ 457745 w 5222935"/>
              <a:gd name="connsiteY2" fmla="*/ 1164428 h 2875586"/>
              <a:gd name="connsiteX3" fmla="*/ 578061 w 5222935"/>
              <a:gd name="connsiteY3" fmla="*/ 1375 h 2875586"/>
              <a:gd name="connsiteX4" fmla="*/ 5069851 w 5222935"/>
              <a:gd name="connsiteY4" fmla="*/ 950533 h 2875586"/>
              <a:gd name="connsiteX5" fmla="*/ 4200903 w 5222935"/>
              <a:gd name="connsiteY5" fmla="*/ 1913059 h 2875586"/>
              <a:gd name="connsiteX6" fmla="*/ 4454903 w 5222935"/>
              <a:gd name="connsiteY6" fmla="*/ 2875586 h 28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2935" h="2875586">
                <a:moveTo>
                  <a:pt x="70061" y="2782007"/>
                </a:moveTo>
                <a:cubicBezTo>
                  <a:pt x="17701" y="2455594"/>
                  <a:pt x="-34658" y="2129182"/>
                  <a:pt x="29956" y="1859586"/>
                </a:cubicBezTo>
                <a:cubicBezTo>
                  <a:pt x="94570" y="1589990"/>
                  <a:pt x="366394" y="1474130"/>
                  <a:pt x="457745" y="1164428"/>
                </a:cubicBezTo>
                <a:cubicBezTo>
                  <a:pt x="549096" y="854726"/>
                  <a:pt x="-190623" y="37024"/>
                  <a:pt x="578061" y="1375"/>
                </a:cubicBezTo>
                <a:cubicBezTo>
                  <a:pt x="1346745" y="-34274"/>
                  <a:pt x="4466044" y="631919"/>
                  <a:pt x="5069851" y="950533"/>
                </a:cubicBezTo>
                <a:cubicBezTo>
                  <a:pt x="5673658" y="1269147"/>
                  <a:pt x="4303394" y="1592217"/>
                  <a:pt x="4200903" y="1913059"/>
                </a:cubicBezTo>
                <a:cubicBezTo>
                  <a:pt x="4098412" y="2233901"/>
                  <a:pt x="4276657" y="2554743"/>
                  <a:pt x="4454903" y="2875586"/>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1" name="Freeform 220"/>
          <p:cNvSpPr/>
          <p:nvPr/>
        </p:nvSpPr>
        <p:spPr>
          <a:xfrm>
            <a:off x="3406807" y="1960843"/>
            <a:ext cx="2983299" cy="2678000"/>
          </a:xfrm>
          <a:custGeom>
            <a:avLst/>
            <a:gdLst>
              <a:gd name="connsiteX0" fmla="*/ 242773 w 2983299"/>
              <a:gd name="connsiteY0" fmla="*/ 2678000 h 2678000"/>
              <a:gd name="connsiteX1" fmla="*/ 563615 w 2983299"/>
              <a:gd name="connsiteY1" fmla="*/ 1809053 h 2678000"/>
              <a:gd name="connsiteX2" fmla="*/ 242773 w 2983299"/>
              <a:gd name="connsiteY2" fmla="*/ 1127263 h 2678000"/>
              <a:gd name="connsiteX3" fmla="*/ 149194 w 2983299"/>
              <a:gd name="connsiteY3" fmla="*/ 4316 h 2678000"/>
              <a:gd name="connsiteX4" fmla="*/ 2368352 w 2983299"/>
              <a:gd name="connsiteY4" fmla="*/ 779684 h 2678000"/>
              <a:gd name="connsiteX5" fmla="*/ 2809510 w 2983299"/>
              <a:gd name="connsiteY5" fmla="*/ 1768947 h 2678000"/>
              <a:gd name="connsiteX6" fmla="*/ 2983299 w 2983299"/>
              <a:gd name="connsiteY6" fmla="*/ 2637895 h 2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299" h="2678000">
                <a:moveTo>
                  <a:pt x="242773" y="2678000"/>
                </a:moveTo>
                <a:cubicBezTo>
                  <a:pt x="403194" y="2372754"/>
                  <a:pt x="563615" y="2067509"/>
                  <a:pt x="563615" y="1809053"/>
                </a:cubicBezTo>
                <a:cubicBezTo>
                  <a:pt x="563615" y="1550597"/>
                  <a:pt x="311843" y="1428052"/>
                  <a:pt x="242773" y="1127263"/>
                </a:cubicBezTo>
                <a:cubicBezTo>
                  <a:pt x="173703" y="826474"/>
                  <a:pt x="-205069" y="62246"/>
                  <a:pt x="149194" y="4316"/>
                </a:cubicBezTo>
                <a:cubicBezTo>
                  <a:pt x="503457" y="-53614"/>
                  <a:pt x="1924966" y="485579"/>
                  <a:pt x="2368352" y="779684"/>
                </a:cubicBezTo>
                <a:cubicBezTo>
                  <a:pt x="2811738" y="1073789"/>
                  <a:pt x="2707019" y="1459245"/>
                  <a:pt x="2809510" y="1768947"/>
                </a:cubicBezTo>
                <a:cubicBezTo>
                  <a:pt x="2912001" y="2078649"/>
                  <a:pt x="2947650" y="2358272"/>
                  <a:pt x="2983299" y="2637895"/>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2" name="Freeform 221"/>
          <p:cNvSpPr/>
          <p:nvPr/>
        </p:nvSpPr>
        <p:spPr>
          <a:xfrm>
            <a:off x="3556001" y="1871396"/>
            <a:ext cx="4667729" cy="2820921"/>
          </a:xfrm>
          <a:custGeom>
            <a:avLst/>
            <a:gdLst>
              <a:gd name="connsiteX0" fmla="*/ 0 w 4667729"/>
              <a:gd name="connsiteY0" fmla="*/ 2820921 h 2820921"/>
              <a:gd name="connsiteX1" fmla="*/ 360947 w 4667729"/>
              <a:gd name="connsiteY1" fmla="*/ 1885131 h 2820921"/>
              <a:gd name="connsiteX2" fmla="*/ 213895 w 4667729"/>
              <a:gd name="connsiteY2" fmla="*/ 869131 h 2820921"/>
              <a:gd name="connsiteX3" fmla="*/ 2326105 w 4667729"/>
              <a:gd name="connsiteY3" fmla="*/ 184 h 2820921"/>
              <a:gd name="connsiteX4" fmla="*/ 4318000 w 4667729"/>
              <a:gd name="connsiteY4" fmla="*/ 802289 h 2820921"/>
              <a:gd name="connsiteX5" fmla="*/ 4665579 w 4667729"/>
              <a:gd name="connsiteY5" fmla="*/ 1898500 h 2820921"/>
              <a:gd name="connsiteX6" fmla="*/ 4438316 w 4667729"/>
              <a:gd name="connsiteY6" fmla="*/ 2780816 h 282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7729" h="2820921">
                <a:moveTo>
                  <a:pt x="0" y="2820921"/>
                </a:moveTo>
                <a:cubicBezTo>
                  <a:pt x="162649" y="2515675"/>
                  <a:pt x="325298" y="2210429"/>
                  <a:pt x="360947" y="1885131"/>
                </a:cubicBezTo>
                <a:cubicBezTo>
                  <a:pt x="396596" y="1559833"/>
                  <a:pt x="-113631" y="1183289"/>
                  <a:pt x="213895" y="869131"/>
                </a:cubicBezTo>
                <a:cubicBezTo>
                  <a:pt x="541421" y="554973"/>
                  <a:pt x="1642088" y="11324"/>
                  <a:pt x="2326105" y="184"/>
                </a:cubicBezTo>
                <a:cubicBezTo>
                  <a:pt x="3010122" y="-10956"/>
                  <a:pt x="3928088" y="485903"/>
                  <a:pt x="4318000" y="802289"/>
                </a:cubicBezTo>
                <a:cubicBezTo>
                  <a:pt x="4707912" y="1118675"/>
                  <a:pt x="4645526" y="1568746"/>
                  <a:pt x="4665579" y="1898500"/>
                </a:cubicBezTo>
                <a:cubicBezTo>
                  <a:pt x="4685632" y="2228254"/>
                  <a:pt x="4561974" y="2504535"/>
                  <a:pt x="4438316" y="2780816"/>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3" name="Freeform 222"/>
          <p:cNvSpPr/>
          <p:nvPr/>
        </p:nvSpPr>
        <p:spPr>
          <a:xfrm>
            <a:off x="3470669" y="1911633"/>
            <a:ext cx="2772873" cy="2780684"/>
          </a:xfrm>
          <a:custGeom>
            <a:avLst/>
            <a:gdLst>
              <a:gd name="connsiteX0" fmla="*/ 753753 w 2772873"/>
              <a:gd name="connsiteY0" fmla="*/ 2727210 h 2780684"/>
              <a:gd name="connsiteX1" fmla="*/ 526490 w 2772873"/>
              <a:gd name="connsiteY1" fmla="*/ 1751315 h 2780684"/>
              <a:gd name="connsiteX2" fmla="*/ 232385 w 2772873"/>
              <a:gd name="connsiteY2" fmla="*/ 922473 h 2780684"/>
              <a:gd name="connsiteX3" fmla="*/ 165543 w 2772873"/>
              <a:gd name="connsiteY3" fmla="*/ 52 h 2780684"/>
              <a:gd name="connsiteX4" fmla="*/ 2518385 w 2772873"/>
              <a:gd name="connsiteY4" fmla="*/ 962579 h 2780684"/>
              <a:gd name="connsiteX5" fmla="*/ 2692174 w 2772873"/>
              <a:gd name="connsiteY5" fmla="*/ 1844894 h 2780684"/>
              <a:gd name="connsiteX6" fmla="*/ 2371332 w 2772873"/>
              <a:gd name="connsiteY6" fmla="*/ 2780684 h 2780684"/>
              <a:gd name="connsiteX7" fmla="*/ 2371332 w 2772873"/>
              <a:gd name="connsiteY7" fmla="*/ 2780684 h 278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2873" h="2780684">
                <a:moveTo>
                  <a:pt x="753753" y="2727210"/>
                </a:moveTo>
                <a:cubicBezTo>
                  <a:pt x="683569" y="2389657"/>
                  <a:pt x="613385" y="2052104"/>
                  <a:pt x="526490" y="1751315"/>
                </a:cubicBezTo>
                <a:cubicBezTo>
                  <a:pt x="439595" y="1450525"/>
                  <a:pt x="292543" y="1214350"/>
                  <a:pt x="232385" y="922473"/>
                </a:cubicBezTo>
                <a:cubicBezTo>
                  <a:pt x="172227" y="630596"/>
                  <a:pt x="-215457" y="-6632"/>
                  <a:pt x="165543" y="52"/>
                </a:cubicBezTo>
                <a:cubicBezTo>
                  <a:pt x="546543" y="6736"/>
                  <a:pt x="2097280" y="655105"/>
                  <a:pt x="2518385" y="962579"/>
                </a:cubicBezTo>
                <a:cubicBezTo>
                  <a:pt x="2939490" y="1270053"/>
                  <a:pt x="2716683" y="1541877"/>
                  <a:pt x="2692174" y="1844894"/>
                </a:cubicBezTo>
                <a:cubicBezTo>
                  <a:pt x="2667665" y="2147911"/>
                  <a:pt x="2371332" y="2780684"/>
                  <a:pt x="2371332" y="2780684"/>
                </a:cubicBezTo>
                <a:lnTo>
                  <a:pt x="2371332" y="2780684"/>
                </a:ln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4" name="Freeform 223"/>
          <p:cNvSpPr/>
          <p:nvPr/>
        </p:nvSpPr>
        <p:spPr>
          <a:xfrm>
            <a:off x="3789277" y="1831345"/>
            <a:ext cx="4819987" cy="2834234"/>
          </a:xfrm>
          <a:custGeom>
            <a:avLst/>
            <a:gdLst>
              <a:gd name="connsiteX0" fmla="*/ 421776 w 4819986"/>
              <a:gd name="connsiteY0" fmla="*/ 2834234 h 2834234"/>
              <a:gd name="connsiteX1" fmla="*/ 341565 w 4819986"/>
              <a:gd name="connsiteY1" fmla="*/ 2005392 h 2834234"/>
              <a:gd name="connsiteX2" fmla="*/ 100934 w 4819986"/>
              <a:gd name="connsiteY2" fmla="*/ 1109708 h 2834234"/>
              <a:gd name="connsiteX3" fmla="*/ 2199776 w 4819986"/>
              <a:gd name="connsiteY3" fmla="*/ 129 h 2834234"/>
              <a:gd name="connsiteX4" fmla="*/ 4311986 w 4819986"/>
              <a:gd name="connsiteY4" fmla="*/ 1042866 h 2834234"/>
              <a:gd name="connsiteX5" fmla="*/ 4606091 w 4819986"/>
              <a:gd name="connsiteY5" fmla="*/ 2045497 h 2834234"/>
              <a:gd name="connsiteX6" fmla="*/ 4819986 w 4819986"/>
              <a:gd name="connsiteY6" fmla="*/ 2820866 h 283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986" h="2834234">
                <a:moveTo>
                  <a:pt x="421776" y="2834234"/>
                </a:moveTo>
                <a:cubicBezTo>
                  <a:pt x="408407" y="2563523"/>
                  <a:pt x="395039" y="2292813"/>
                  <a:pt x="341565" y="2005392"/>
                </a:cubicBezTo>
                <a:cubicBezTo>
                  <a:pt x="288091" y="1717971"/>
                  <a:pt x="-208768" y="1443918"/>
                  <a:pt x="100934" y="1109708"/>
                </a:cubicBezTo>
                <a:cubicBezTo>
                  <a:pt x="410636" y="775498"/>
                  <a:pt x="1497934" y="11269"/>
                  <a:pt x="2199776" y="129"/>
                </a:cubicBezTo>
                <a:cubicBezTo>
                  <a:pt x="2901618" y="-11011"/>
                  <a:pt x="3910934" y="701971"/>
                  <a:pt x="4311986" y="1042866"/>
                </a:cubicBezTo>
                <a:cubicBezTo>
                  <a:pt x="4713038" y="1383761"/>
                  <a:pt x="4521424" y="1749164"/>
                  <a:pt x="4606091" y="2045497"/>
                </a:cubicBezTo>
                <a:cubicBezTo>
                  <a:pt x="4690758" y="2341830"/>
                  <a:pt x="4755372" y="2581348"/>
                  <a:pt x="4819986" y="2820866"/>
                </a:cubicBezTo>
              </a:path>
            </a:pathLst>
          </a:custGeom>
          <a:ln w="508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29" name="Picture 228" descr="images (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4953000"/>
            <a:ext cx="990600" cy="874546"/>
          </a:xfrm>
          <a:prstGeom prst="rect">
            <a:avLst/>
          </a:prstGeom>
        </p:spPr>
      </p:pic>
      <p:pic>
        <p:nvPicPr>
          <p:cNvPr id="230" name="Picture 229" descr="images (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5029200"/>
            <a:ext cx="990600" cy="874546"/>
          </a:xfrm>
          <a:prstGeom prst="rect">
            <a:avLst/>
          </a:prstGeom>
        </p:spPr>
      </p:pic>
      <p:pic>
        <p:nvPicPr>
          <p:cNvPr id="232" name="Picture 231"/>
          <p:cNvPicPr>
            <a:picLocks noChangeAspect="1"/>
          </p:cNvPicPr>
          <p:nvPr/>
        </p:nvPicPr>
        <p:blipFill>
          <a:blip r:embed="rId6"/>
          <a:stretch>
            <a:fillRect/>
          </a:stretch>
        </p:blipFill>
        <p:spPr>
          <a:xfrm>
            <a:off x="2438400" y="3200401"/>
            <a:ext cx="889000" cy="663331"/>
          </a:xfrm>
          <a:prstGeom prst="rect">
            <a:avLst/>
          </a:prstGeom>
        </p:spPr>
      </p:pic>
      <p:pic>
        <p:nvPicPr>
          <p:cNvPr id="233" name="Picture 232"/>
          <p:cNvPicPr>
            <a:picLocks noChangeAspect="1"/>
          </p:cNvPicPr>
          <p:nvPr/>
        </p:nvPicPr>
        <p:blipFill>
          <a:blip r:embed="rId6"/>
          <a:stretch>
            <a:fillRect/>
          </a:stretch>
        </p:blipFill>
        <p:spPr>
          <a:xfrm>
            <a:off x="6553200" y="1752601"/>
            <a:ext cx="889000" cy="663331"/>
          </a:xfrm>
          <a:prstGeom prst="rect">
            <a:avLst/>
          </a:prstGeom>
        </p:spPr>
      </p:pic>
      <p:sp>
        <p:nvSpPr>
          <p:cNvPr id="234" name="Text Box 14"/>
          <p:cNvSpPr txBox="1">
            <a:spLocks noChangeArrowheads="1"/>
          </p:cNvSpPr>
          <p:nvPr/>
        </p:nvSpPr>
        <p:spPr bwMode="auto">
          <a:xfrm>
            <a:off x="4419600" y="16002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5" name="Text Box 14"/>
          <p:cNvSpPr txBox="1">
            <a:spLocks noChangeArrowheads="1"/>
          </p:cNvSpPr>
          <p:nvPr/>
        </p:nvSpPr>
        <p:spPr bwMode="auto">
          <a:xfrm>
            <a:off x="22098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6" name="Text Box 14"/>
          <p:cNvSpPr txBox="1">
            <a:spLocks noChangeArrowheads="1"/>
          </p:cNvSpPr>
          <p:nvPr/>
        </p:nvSpPr>
        <p:spPr bwMode="auto">
          <a:xfrm>
            <a:off x="44196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7" name="Text Box 14"/>
          <p:cNvSpPr txBox="1">
            <a:spLocks noChangeArrowheads="1"/>
          </p:cNvSpPr>
          <p:nvPr/>
        </p:nvSpPr>
        <p:spPr bwMode="auto">
          <a:xfrm>
            <a:off x="66294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pic>
        <p:nvPicPr>
          <p:cNvPr id="105" name="Picture 104" descr="Untitled cop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0" y="6019800"/>
            <a:ext cx="2261465" cy="688802"/>
          </a:xfrm>
          <a:prstGeom prst="rect">
            <a:avLst/>
          </a:prstGeom>
        </p:spPr>
      </p:pic>
      <p:pic>
        <p:nvPicPr>
          <p:cNvPr id="106" name="Picture 105" descr="Untitled cop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4047" y="5334000"/>
            <a:ext cx="1907921" cy="920435"/>
          </a:xfrm>
          <a:prstGeom prst="rect">
            <a:avLst/>
          </a:prstGeom>
        </p:spPr>
      </p:pic>
      <p:pic>
        <p:nvPicPr>
          <p:cNvPr id="107" name="Picture 106"/>
          <p:cNvPicPr>
            <a:picLocks noChangeAspect="1"/>
          </p:cNvPicPr>
          <p:nvPr/>
        </p:nvPicPr>
        <p:blipFill>
          <a:blip r:embed="rId9"/>
          <a:stretch>
            <a:fillRect/>
          </a:stretch>
        </p:blipFill>
        <p:spPr>
          <a:xfrm>
            <a:off x="5562600" y="5410200"/>
            <a:ext cx="1536700" cy="632242"/>
          </a:xfrm>
          <a:prstGeom prst="rect">
            <a:avLst/>
          </a:prstGeom>
        </p:spPr>
      </p:pic>
    </p:spTree>
    <p:extLst>
      <p:ext uri="{BB962C8B-B14F-4D97-AF65-F5344CB8AC3E}">
        <p14:creationId xmlns:p14="http://schemas.microsoft.com/office/powerpoint/2010/main" val="4221639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2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6" grpId="0" animBg="1"/>
      <p:bldP spid="195" grpId="0" animBg="1"/>
      <p:bldP spid="196" grpId="0"/>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p:bldP spid="211" grpId="0" animBg="1"/>
      <p:bldP spid="213" grpId="0" animBg="1"/>
      <p:bldP spid="214" grpId="0" animBg="1"/>
      <p:bldP spid="215" grpId="0" animBg="1"/>
      <p:bldP spid="216" grpId="0" animBg="1"/>
      <p:bldP spid="218" grpId="0" animBg="1"/>
      <p:bldP spid="219" grpId="0" animBg="1"/>
      <p:bldP spid="220" grpId="0" animBg="1"/>
      <p:bldP spid="221" grpId="0" animBg="1"/>
      <p:bldP spid="222" grpId="0" animBg="1"/>
      <p:bldP spid="223" grpId="0" animBg="1"/>
      <p:bldP spid="2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Challenges of Datacenter Diagnosis</a:t>
            </a:r>
            <a:endParaRPr lang="en-US" dirty="0"/>
          </a:p>
        </p:txBody>
      </p:sp>
      <p:sp>
        <p:nvSpPr>
          <p:cNvPr id="3" name="Content Placeholder 2"/>
          <p:cNvSpPr>
            <a:spLocks noGrp="1"/>
          </p:cNvSpPr>
          <p:nvPr>
            <p:ph idx="1"/>
          </p:nvPr>
        </p:nvSpPr>
        <p:spPr>
          <a:xfrm>
            <a:off x="228600" y="1417638"/>
            <a:ext cx="8915400" cy="4525963"/>
          </a:xfrm>
        </p:spPr>
        <p:txBody>
          <a:bodyPr/>
          <a:lstStyle/>
          <a:p>
            <a:r>
              <a:rPr lang="en-US" dirty="0" smtClean="0"/>
              <a:t>Large complex applications</a:t>
            </a:r>
          </a:p>
          <a:p>
            <a:pPr lvl="1"/>
            <a:r>
              <a:rPr lang="en-US" dirty="0" smtClean="0"/>
              <a:t>Hundreds of application components</a:t>
            </a:r>
          </a:p>
          <a:p>
            <a:pPr lvl="1"/>
            <a:r>
              <a:rPr lang="en-US" dirty="0" smtClean="0"/>
              <a:t>Tens of thousands of servers</a:t>
            </a:r>
          </a:p>
          <a:p>
            <a:r>
              <a:rPr lang="en-US" dirty="0" smtClean="0"/>
              <a:t>New performance problems</a:t>
            </a:r>
          </a:p>
          <a:p>
            <a:pPr lvl="1"/>
            <a:r>
              <a:rPr lang="en-US" dirty="0" smtClean="0"/>
              <a:t>Update code to </a:t>
            </a:r>
            <a:r>
              <a:rPr lang="en-US" dirty="0"/>
              <a:t>add </a:t>
            </a:r>
            <a:r>
              <a:rPr lang="en-US" dirty="0" smtClean="0"/>
              <a:t>features or </a:t>
            </a:r>
            <a:r>
              <a:rPr lang="en-US" dirty="0"/>
              <a:t>ﬁx </a:t>
            </a:r>
            <a:r>
              <a:rPr lang="en-US" dirty="0" smtClean="0"/>
              <a:t>bugs</a:t>
            </a:r>
          </a:p>
          <a:p>
            <a:pPr lvl="1"/>
            <a:r>
              <a:rPr lang="en-US" dirty="0" smtClean="0">
                <a:sym typeface="Wingdings" pitchFamily="2" charset="2"/>
              </a:rPr>
              <a:t>Change components while app is still in operation</a:t>
            </a:r>
          </a:p>
          <a:p>
            <a:r>
              <a:rPr lang="en-US" dirty="0" smtClean="0">
                <a:sym typeface="Wingdings" pitchFamily="2" charset="2"/>
              </a:rPr>
              <a:t>Old performance problems</a:t>
            </a:r>
            <a:r>
              <a:rPr lang="en-US" dirty="0">
                <a:sym typeface="Wingdings" pitchFamily="2" charset="2"/>
              </a:rPr>
              <a:t> </a:t>
            </a:r>
            <a:r>
              <a:rPr lang="en-US" dirty="0" smtClean="0">
                <a:sym typeface="Wingdings" pitchFamily="2" charset="2"/>
              </a:rPr>
              <a:t>(</a:t>
            </a:r>
            <a:r>
              <a:rPr lang="en-US" dirty="0" smtClean="0">
                <a:solidFill>
                  <a:srgbClr val="FF0000"/>
                </a:solidFill>
              </a:rPr>
              <a:t>Human factors</a:t>
            </a:r>
            <a:r>
              <a:rPr lang="en-US" dirty="0" smtClean="0">
                <a:solidFill>
                  <a:srgbClr val="0000FF"/>
                </a:solidFill>
              </a:rPr>
              <a:t>)</a:t>
            </a:r>
            <a:endParaRPr lang="en-US" dirty="0" smtClean="0">
              <a:solidFill>
                <a:srgbClr val="0000FF"/>
              </a:solidFill>
              <a:sym typeface="Wingdings" pitchFamily="2" charset="2"/>
            </a:endParaRPr>
          </a:p>
          <a:p>
            <a:pPr lvl="1"/>
            <a:r>
              <a:rPr lang="en-US" dirty="0">
                <a:sym typeface="Wingdings" pitchFamily="2" charset="2"/>
              </a:rPr>
              <a:t>D</a:t>
            </a:r>
            <a:r>
              <a:rPr lang="en-US" dirty="0" smtClean="0">
                <a:sym typeface="Wingdings" pitchFamily="2" charset="2"/>
              </a:rPr>
              <a:t>evelopers may not understand network well </a:t>
            </a:r>
          </a:p>
          <a:p>
            <a:pPr lvl="1"/>
            <a:r>
              <a:rPr lang="en-US" dirty="0" smtClean="0">
                <a:sym typeface="Wingdings" pitchFamily="2" charset="2"/>
              </a:rPr>
              <a:t>Nagle’s algorithm, delayed ACK, etc.</a:t>
            </a:r>
          </a:p>
        </p:txBody>
      </p:sp>
      <p:sp>
        <p:nvSpPr>
          <p:cNvPr id="4" name="Slide Number Placeholder 3"/>
          <p:cNvSpPr>
            <a:spLocks noGrp="1"/>
          </p:cNvSpPr>
          <p:nvPr>
            <p:ph type="sldNum" sz="quarter" idx="12"/>
          </p:nvPr>
        </p:nvSpPr>
        <p:spPr/>
        <p:txBody>
          <a:bodyPr/>
          <a:lstStyle/>
          <a:p>
            <a:fld id="{7876E0CC-6134-4D81-B876-3E8DBC324A9F}" type="slidenum">
              <a:rPr lang="en-US" smtClean="0"/>
              <a:pPr/>
              <a:t>48</a:t>
            </a:fld>
            <a:endParaRPr lang="en-US"/>
          </a:p>
        </p:txBody>
      </p:sp>
    </p:spTree>
    <p:extLst>
      <p:ext uri="{BB962C8B-B14F-4D97-AF65-F5344CB8AC3E}">
        <p14:creationId xmlns:p14="http://schemas.microsoft.com/office/powerpoint/2010/main" val="41096671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4000" dirty="0" smtClean="0"/>
              <a:t>Diagnosis in Today’s Data Center</a:t>
            </a:r>
            <a:endParaRPr lang="en-US" sz="4000"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49</a:t>
            </a:fld>
            <a:endParaRPr lang="en-US"/>
          </a:p>
        </p:txBody>
      </p:sp>
      <p:sp>
        <p:nvSpPr>
          <p:cNvPr id="5" name="Rounded Rectangle 4"/>
          <p:cNvSpPr/>
          <p:nvPr/>
        </p:nvSpPr>
        <p:spPr>
          <a:xfrm>
            <a:off x="3060700" y="2133600"/>
            <a:ext cx="1981200" cy="2438400"/>
          </a:xfrm>
          <a:prstGeom prst="round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en-US" sz="2400" dirty="0" smtClean="0"/>
              <a:t>Host</a:t>
            </a:r>
            <a:endParaRPr lang="en-US" sz="2400" dirty="0"/>
          </a:p>
        </p:txBody>
      </p:sp>
      <p:sp>
        <p:nvSpPr>
          <p:cNvPr id="6" name="Rounded Rectangle 5"/>
          <p:cNvSpPr/>
          <p:nvPr/>
        </p:nvSpPr>
        <p:spPr>
          <a:xfrm>
            <a:off x="3365500" y="2895600"/>
            <a:ext cx="1447800"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App</a:t>
            </a:r>
            <a:endParaRPr lang="en-US" sz="2400" dirty="0"/>
          </a:p>
        </p:txBody>
      </p:sp>
      <p:sp>
        <p:nvSpPr>
          <p:cNvPr id="7" name="Rounded Rectangle 6"/>
          <p:cNvSpPr/>
          <p:nvPr/>
        </p:nvSpPr>
        <p:spPr>
          <a:xfrm>
            <a:off x="3365500" y="3733800"/>
            <a:ext cx="1447800"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OS</a:t>
            </a:r>
            <a:endParaRPr lang="en-US" sz="2400" dirty="0"/>
          </a:p>
        </p:txBody>
      </p:sp>
      <p:sp>
        <p:nvSpPr>
          <p:cNvPr id="8" name="Rounded Rectangle 7"/>
          <p:cNvSpPr/>
          <p:nvPr/>
        </p:nvSpPr>
        <p:spPr>
          <a:xfrm>
            <a:off x="5270500" y="3657600"/>
            <a:ext cx="1447800" cy="838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Packet sniffer</a:t>
            </a:r>
            <a:endParaRPr lang="en-US" sz="2400" dirty="0"/>
          </a:p>
        </p:txBody>
      </p:sp>
      <p:cxnSp>
        <p:nvCxnSpPr>
          <p:cNvPr id="10" name="Straight Connector 9"/>
          <p:cNvCxnSpPr>
            <a:endCxn id="8" idx="1"/>
          </p:cNvCxnSpPr>
          <p:nvPr/>
        </p:nvCxnSpPr>
        <p:spPr>
          <a:xfrm>
            <a:off x="5041900" y="4038600"/>
            <a:ext cx="2286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3"/>
          </p:cNvCxnSpPr>
          <p:nvPr/>
        </p:nvCxnSpPr>
        <p:spPr>
          <a:xfrm>
            <a:off x="6718300" y="4076700"/>
            <a:ext cx="838200" cy="3810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38862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Callout 1 18"/>
          <p:cNvSpPr/>
          <p:nvPr/>
        </p:nvSpPr>
        <p:spPr>
          <a:xfrm>
            <a:off x="76200" y="1981200"/>
            <a:ext cx="2895600" cy="2057400"/>
          </a:xfrm>
          <a:prstGeom prst="borderCallout1">
            <a:avLst>
              <a:gd name="adj1" fmla="val 46528"/>
              <a:gd name="adj2" fmla="val 98823"/>
              <a:gd name="adj3" fmla="val 69672"/>
              <a:gd name="adj4" fmla="val 114353"/>
            </a:avLst>
          </a:prstGeom>
        </p:spPr>
        <p:style>
          <a:lnRef idx="2">
            <a:schemeClr val="accent1"/>
          </a:lnRef>
          <a:fillRef idx="1">
            <a:schemeClr val="lt1"/>
          </a:fillRef>
          <a:effectRef idx="0">
            <a:schemeClr val="accent1"/>
          </a:effectRef>
          <a:fontRef idx="minor">
            <a:schemeClr val="dk1"/>
          </a:fontRef>
        </p:style>
        <p:txBody>
          <a:bodyPr rtlCol="0" anchor="t"/>
          <a:lstStyle/>
          <a:p>
            <a:pPr algn="just"/>
            <a:r>
              <a:rPr lang="en-US" sz="2400" dirty="0" smtClean="0">
                <a:solidFill>
                  <a:srgbClr val="0000FF"/>
                </a:solidFill>
              </a:rPr>
              <a:t>App logs:</a:t>
            </a:r>
          </a:p>
          <a:p>
            <a:pPr algn="just"/>
            <a:r>
              <a:rPr lang="en-US" sz="2400" dirty="0" smtClean="0">
                <a:solidFill>
                  <a:schemeClr val="tx1"/>
                </a:solidFill>
              </a:rPr>
              <a:t>#</a:t>
            </a:r>
            <a:r>
              <a:rPr lang="en-US" sz="2400" dirty="0" err="1" smtClean="0">
                <a:solidFill>
                  <a:schemeClr val="tx1"/>
                </a:solidFill>
              </a:rPr>
              <a:t>Reqs</a:t>
            </a:r>
            <a:r>
              <a:rPr lang="en-US" sz="2400" dirty="0" smtClean="0">
                <a:solidFill>
                  <a:schemeClr val="tx1"/>
                </a:solidFill>
              </a:rPr>
              <a:t>/sec</a:t>
            </a:r>
          </a:p>
          <a:p>
            <a:pPr algn="just"/>
            <a:r>
              <a:rPr lang="en-US" sz="2400" dirty="0" smtClean="0"/>
              <a:t>Response time</a:t>
            </a:r>
          </a:p>
          <a:p>
            <a:pPr algn="just"/>
            <a:r>
              <a:rPr lang="en-US" sz="2400" dirty="0" smtClean="0"/>
              <a:t>1% req. &gt;200ms delay</a:t>
            </a:r>
          </a:p>
        </p:txBody>
      </p:sp>
      <p:sp>
        <p:nvSpPr>
          <p:cNvPr id="20" name="Line Callout 1 19"/>
          <p:cNvSpPr/>
          <p:nvPr/>
        </p:nvSpPr>
        <p:spPr>
          <a:xfrm>
            <a:off x="5562600" y="4800600"/>
            <a:ext cx="3352800" cy="1295400"/>
          </a:xfrm>
          <a:prstGeom prst="borderCallout1">
            <a:avLst>
              <a:gd name="adj1" fmla="val -3008"/>
              <a:gd name="adj2" fmla="val 50347"/>
              <a:gd name="adj3" fmla="val -55715"/>
              <a:gd name="adj4" fmla="val 58951"/>
            </a:avLst>
          </a:prstGeom>
        </p:spPr>
        <p:style>
          <a:lnRef idx="2">
            <a:schemeClr val="accent1"/>
          </a:lnRef>
          <a:fillRef idx="1">
            <a:schemeClr val="lt1"/>
          </a:fillRef>
          <a:effectRef idx="0">
            <a:schemeClr val="accent1"/>
          </a:effectRef>
          <a:fontRef idx="minor">
            <a:schemeClr val="dk1"/>
          </a:fontRef>
        </p:style>
        <p:txBody>
          <a:bodyPr rtlCol="0" anchor="t"/>
          <a:lstStyle/>
          <a:p>
            <a:r>
              <a:rPr lang="en-US" sz="2400" dirty="0" smtClean="0">
                <a:solidFill>
                  <a:srgbClr val="0000FF"/>
                </a:solidFill>
              </a:rPr>
              <a:t>Switch logs:</a:t>
            </a:r>
          </a:p>
          <a:p>
            <a:r>
              <a:rPr lang="en-US" sz="2400" dirty="0" smtClean="0"/>
              <a:t>#bytes/</a:t>
            </a:r>
            <a:r>
              <a:rPr lang="en-US" sz="2400" dirty="0" err="1" smtClean="0"/>
              <a:t>pkts</a:t>
            </a:r>
            <a:r>
              <a:rPr lang="en-US" sz="2400" dirty="0" smtClean="0"/>
              <a:t> per minute</a:t>
            </a:r>
          </a:p>
        </p:txBody>
      </p:sp>
      <p:sp>
        <p:nvSpPr>
          <p:cNvPr id="21" name="Line Callout 1 20"/>
          <p:cNvSpPr/>
          <p:nvPr/>
        </p:nvSpPr>
        <p:spPr>
          <a:xfrm>
            <a:off x="6096000" y="1828800"/>
            <a:ext cx="2743200" cy="1600200"/>
          </a:xfrm>
          <a:prstGeom prst="borderCallout1">
            <a:avLst>
              <a:gd name="adj1" fmla="val 102255"/>
              <a:gd name="adj2" fmla="val 24829"/>
              <a:gd name="adj3" fmla="val 113625"/>
              <a:gd name="adj4" fmla="val 2952"/>
            </a:avLst>
          </a:prstGeom>
        </p:spPr>
        <p:style>
          <a:lnRef idx="2">
            <a:schemeClr val="accent1"/>
          </a:lnRef>
          <a:fillRef idx="1">
            <a:schemeClr val="lt1"/>
          </a:fillRef>
          <a:effectRef idx="0">
            <a:schemeClr val="accent1"/>
          </a:effectRef>
          <a:fontRef idx="minor">
            <a:schemeClr val="dk1"/>
          </a:fontRef>
        </p:style>
        <p:txBody>
          <a:bodyPr rtlCol="0" anchor="t"/>
          <a:lstStyle/>
          <a:p>
            <a:r>
              <a:rPr lang="en-US" sz="2400" dirty="0" smtClean="0">
                <a:solidFill>
                  <a:srgbClr val="0000FF"/>
                </a:solidFill>
              </a:rPr>
              <a:t>Packet trace:</a:t>
            </a:r>
          </a:p>
          <a:p>
            <a:r>
              <a:rPr lang="en-US" sz="2400" dirty="0" smtClean="0"/>
              <a:t>Filter out trace for long delay req.</a:t>
            </a:r>
          </a:p>
        </p:txBody>
      </p:sp>
      <p:sp>
        <p:nvSpPr>
          <p:cNvPr id="14" name="Line Callout 1 13"/>
          <p:cNvSpPr/>
          <p:nvPr/>
        </p:nvSpPr>
        <p:spPr>
          <a:xfrm>
            <a:off x="152400" y="4800600"/>
            <a:ext cx="4800600" cy="1371600"/>
          </a:xfrm>
          <a:prstGeom prst="borderCallout1">
            <a:avLst>
              <a:gd name="adj1" fmla="val -3065"/>
              <a:gd name="adj2" fmla="val 50010"/>
              <a:gd name="adj3" fmla="val -38761"/>
              <a:gd name="adj4" fmla="val 66932"/>
            </a:avLst>
          </a:prstGeom>
          <a:ln/>
        </p:spPr>
        <p:style>
          <a:lnRef idx="1">
            <a:schemeClr val="accent3"/>
          </a:lnRef>
          <a:fillRef idx="2">
            <a:schemeClr val="accent3"/>
          </a:fillRef>
          <a:effectRef idx="1">
            <a:schemeClr val="accent3"/>
          </a:effectRef>
          <a:fontRef idx="minor">
            <a:schemeClr val="dk1"/>
          </a:fontRef>
        </p:style>
        <p:txBody>
          <a:bodyPr rtlCol="0" anchor="t"/>
          <a:lstStyle/>
          <a:p>
            <a:r>
              <a:rPr lang="en-US" sz="2400" dirty="0" smtClean="0">
                <a:solidFill>
                  <a:srgbClr val="0000FF"/>
                </a:solidFill>
              </a:rPr>
              <a:t>SNAP:</a:t>
            </a:r>
          </a:p>
          <a:p>
            <a:r>
              <a:rPr lang="en-US" sz="2400" dirty="0" smtClean="0">
                <a:solidFill>
                  <a:srgbClr val="0000FF"/>
                </a:solidFill>
              </a:rPr>
              <a:t>Diagnose net-app interactions</a:t>
            </a:r>
          </a:p>
        </p:txBody>
      </p:sp>
      <p:sp>
        <p:nvSpPr>
          <p:cNvPr id="3" name="Rectangle 2"/>
          <p:cNvSpPr/>
          <p:nvPr/>
        </p:nvSpPr>
        <p:spPr>
          <a:xfrm>
            <a:off x="43265" y="3505200"/>
            <a:ext cx="2623735" cy="461665"/>
          </a:xfrm>
          <a:prstGeom prst="rect">
            <a:avLst/>
          </a:prstGeom>
        </p:spPr>
        <p:txBody>
          <a:bodyPr wrap="none">
            <a:spAutoFit/>
          </a:bodyPr>
          <a:lstStyle/>
          <a:p>
            <a:r>
              <a:rPr lang="en-US" sz="2400" dirty="0">
                <a:solidFill>
                  <a:srgbClr val="FF0000"/>
                </a:solidFill>
              </a:rPr>
              <a:t>Application-specific</a:t>
            </a:r>
          </a:p>
        </p:txBody>
      </p:sp>
      <p:sp>
        <p:nvSpPr>
          <p:cNvPr id="16" name="Rectangle 15"/>
          <p:cNvSpPr/>
          <p:nvPr/>
        </p:nvSpPr>
        <p:spPr>
          <a:xfrm>
            <a:off x="6096000" y="2967335"/>
            <a:ext cx="1974970" cy="461665"/>
          </a:xfrm>
          <a:prstGeom prst="rect">
            <a:avLst/>
          </a:prstGeom>
        </p:spPr>
        <p:txBody>
          <a:bodyPr wrap="none">
            <a:spAutoFit/>
          </a:bodyPr>
          <a:lstStyle/>
          <a:p>
            <a:r>
              <a:rPr lang="en-US" sz="2400" dirty="0" smtClean="0">
                <a:solidFill>
                  <a:srgbClr val="FF0000"/>
                </a:solidFill>
              </a:rPr>
              <a:t>Too expensive</a:t>
            </a:r>
            <a:endParaRPr lang="en-US" sz="2400" dirty="0">
              <a:solidFill>
                <a:srgbClr val="FF0000"/>
              </a:solidFill>
            </a:endParaRPr>
          </a:p>
        </p:txBody>
      </p:sp>
      <p:sp>
        <p:nvSpPr>
          <p:cNvPr id="17" name="Rectangle 16"/>
          <p:cNvSpPr/>
          <p:nvPr/>
        </p:nvSpPr>
        <p:spPr>
          <a:xfrm>
            <a:off x="5562600" y="5562600"/>
            <a:ext cx="2590523" cy="461665"/>
          </a:xfrm>
          <a:prstGeom prst="rect">
            <a:avLst/>
          </a:prstGeom>
        </p:spPr>
        <p:txBody>
          <a:bodyPr wrap="none">
            <a:spAutoFit/>
          </a:bodyPr>
          <a:lstStyle/>
          <a:p>
            <a:r>
              <a:rPr lang="en-US" sz="2400" dirty="0" smtClean="0">
                <a:solidFill>
                  <a:srgbClr val="FF0000"/>
                </a:solidFill>
              </a:rPr>
              <a:t>Too coarse-grained</a:t>
            </a:r>
            <a:endParaRPr lang="en-US" sz="2400" dirty="0">
              <a:solidFill>
                <a:srgbClr val="FF0000"/>
              </a:solidFill>
            </a:endParaRPr>
          </a:p>
        </p:txBody>
      </p:sp>
      <p:sp>
        <p:nvSpPr>
          <p:cNvPr id="22" name="Rectangle 21"/>
          <p:cNvSpPr/>
          <p:nvPr/>
        </p:nvSpPr>
        <p:spPr>
          <a:xfrm>
            <a:off x="152400" y="5634335"/>
            <a:ext cx="4980751" cy="461665"/>
          </a:xfrm>
          <a:prstGeom prst="rect">
            <a:avLst/>
          </a:prstGeom>
        </p:spPr>
        <p:txBody>
          <a:bodyPr wrap="none">
            <a:spAutoFit/>
          </a:bodyPr>
          <a:lstStyle/>
          <a:p>
            <a:r>
              <a:rPr lang="en-US" sz="2400" dirty="0" smtClean="0">
                <a:solidFill>
                  <a:srgbClr val="FF0000"/>
                </a:solidFill>
              </a:rPr>
              <a:t>Generic, fine-grained, and lightweight</a:t>
            </a:r>
            <a:endParaRPr lang="en-US" sz="2400" dirty="0">
              <a:solidFill>
                <a:srgbClr val="FF0000"/>
              </a:solidFill>
            </a:endParaRPr>
          </a:p>
        </p:txBody>
      </p:sp>
    </p:spTree>
    <p:extLst>
      <p:ext uri="{BB962C8B-B14F-4D97-AF65-F5344CB8AC3E}">
        <p14:creationId xmlns:p14="http://schemas.microsoft.com/office/powerpoint/2010/main" val="3168941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4" grpId="0" animBg="1"/>
      <p:bldP spid="3" grpId="0"/>
      <p:bldP spid="16" grpId="0"/>
      <p:bldP spid="1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572000"/>
            <a:ext cx="1149351"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noChangeAspect="1"/>
          </p:cNvPicPr>
          <p:nvPr/>
        </p:nvPicPr>
        <p:blipFill>
          <a:blip r:embed="rId4"/>
          <a:stretch>
            <a:fillRect/>
          </a:stretch>
        </p:blipFill>
        <p:spPr>
          <a:xfrm>
            <a:off x="1219200" y="5943600"/>
            <a:ext cx="1193800" cy="914400"/>
          </a:xfrm>
          <a:prstGeom prst="rect">
            <a:avLst/>
          </a:prstGeom>
        </p:spPr>
      </p:pic>
      <p:pic>
        <p:nvPicPr>
          <p:cNvPr id="61" name="Picture 60"/>
          <p:cNvPicPr>
            <a:picLocks noChangeAspect="1"/>
          </p:cNvPicPr>
          <p:nvPr/>
        </p:nvPicPr>
        <p:blipFill>
          <a:blip r:embed="rId5"/>
          <a:stretch>
            <a:fillRect/>
          </a:stretch>
        </p:blipFill>
        <p:spPr>
          <a:xfrm>
            <a:off x="3276600" y="6128084"/>
            <a:ext cx="882869" cy="711200"/>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1149351"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143000"/>
          </a:xfrm>
        </p:spPr>
        <p:txBody>
          <a:bodyPr/>
          <a:lstStyle/>
          <a:p>
            <a:r>
              <a:rPr lang="en-US" dirty="0" smtClean="0"/>
              <a:t>Large Enterprise Networks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a:t>
            </a:fld>
            <a:endParaRPr lang="en-US"/>
          </a:p>
        </p:txBody>
      </p:sp>
      <p:pic>
        <p:nvPicPr>
          <p:cNvPr id="5" name="Picture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743200"/>
            <a:ext cx="53340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a:stretch>
            <a:fillRect/>
          </a:stretch>
        </p:blipFill>
        <p:spPr>
          <a:xfrm>
            <a:off x="5257800" y="1981200"/>
            <a:ext cx="981155" cy="840874"/>
          </a:xfrm>
          <a:prstGeom prst="rect">
            <a:avLst/>
          </a:prstGeom>
        </p:spPr>
      </p:pic>
      <p:pic>
        <p:nvPicPr>
          <p:cNvPr id="7" name="Picture 6" descr="MC90043484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3800" y="5638800"/>
            <a:ext cx="838200" cy="838200"/>
          </a:xfrm>
          <a:prstGeom prst="rect">
            <a:avLst/>
          </a:prstGeom>
        </p:spPr>
      </p:pic>
      <p:pic>
        <p:nvPicPr>
          <p:cNvPr id="8" name="Picture 7" descr="MC90043390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0800" y="1981200"/>
            <a:ext cx="838200" cy="838200"/>
          </a:xfrm>
          <a:prstGeom prst="rect">
            <a:avLst/>
          </a:prstGeom>
        </p:spPr>
      </p:pic>
      <p:pic>
        <p:nvPicPr>
          <p:cNvPr id="9" name="Picture 8" descr="MC900360604.WM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6600" y="2819400"/>
            <a:ext cx="895351" cy="914400"/>
          </a:xfrm>
          <a:prstGeom prst="rect">
            <a:avLst/>
          </a:prstGeom>
        </p:spPr>
      </p:pic>
      <p:pic>
        <p:nvPicPr>
          <p:cNvPr id="10" name="Picture 9" descr="images (5).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33600" y="5334000"/>
            <a:ext cx="1188720" cy="990600"/>
          </a:xfrm>
          <a:prstGeom prst="rect">
            <a:avLst/>
          </a:prstGeom>
        </p:spPr>
      </p:pic>
      <p:pic>
        <p:nvPicPr>
          <p:cNvPr id="11" name="Picture 10" descr="images (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7400" y="2362200"/>
            <a:ext cx="738359" cy="989553"/>
          </a:xfrm>
          <a:prstGeom prst="rect">
            <a:avLst/>
          </a:prstGeom>
        </p:spPr>
      </p:pic>
      <p:pic>
        <p:nvPicPr>
          <p:cNvPr id="12" name="Picture 11"/>
          <p:cNvPicPr>
            <a:picLocks noChangeAspect="1"/>
          </p:cNvPicPr>
          <p:nvPr/>
        </p:nvPicPr>
        <p:blipFill>
          <a:blip r:embed="rId7"/>
          <a:stretch>
            <a:fillRect/>
          </a:stretch>
        </p:blipFill>
        <p:spPr>
          <a:xfrm>
            <a:off x="1143000" y="3124200"/>
            <a:ext cx="981155" cy="840874"/>
          </a:xfrm>
          <a:prstGeom prst="rect">
            <a:avLst/>
          </a:prstGeom>
        </p:spPr>
      </p:pic>
      <p:pic>
        <p:nvPicPr>
          <p:cNvPr id="13" name="Picture 12" descr="images (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48200" y="5562600"/>
            <a:ext cx="738359" cy="989553"/>
          </a:xfrm>
          <a:prstGeom prst="rect">
            <a:avLst/>
          </a:prstGeom>
        </p:spPr>
      </p:pic>
      <p:pic>
        <p:nvPicPr>
          <p:cNvPr id="14" name="Picture 13" descr="images (5).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81800" y="4038600"/>
            <a:ext cx="1188720" cy="990600"/>
          </a:xfrm>
          <a:prstGeom prst="rect">
            <a:avLst/>
          </a:prstGeom>
        </p:spPr>
      </p:pic>
      <p:pic>
        <p:nvPicPr>
          <p:cNvPr id="15" name="Picture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0800" y="37338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33528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46482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p:cNvCxnSpPr/>
          <p:nvPr/>
        </p:nvCxnSpPr>
        <p:spPr>
          <a:xfrm flipV="1">
            <a:off x="6477000" y="2667000"/>
            <a:ext cx="304800" cy="685800"/>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6" idx="2"/>
          </p:cNvCxnSpPr>
          <p:nvPr/>
        </p:nvCxnSpPr>
        <p:spPr>
          <a:xfrm flipH="1" flipV="1">
            <a:off x="5748378" y="2822074"/>
            <a:ext cx="271422" cy="530726"/>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6553200" y="3733800"/>
            <a:ext cx="457200" cy="685800"/>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6705600" y="3505200"/>
            <a:ext cx="381000" cy="0"/>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2514600" y="3200400"/>
            <a:ext cx="271422" cy="530726"/>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5" idx="1"/>
          </p:cNvCxnSpPr>
          <p:nvPr/>
        </p:nvCxnSpPr>
        <p:spPr>
          <a:xfrm flipH="1" flipV="1">
            <a:off x="1981200" y="3733800"/>
            <a:ext cx="609600" cy="209098"/>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3276600" y="4114800"/>
            <a:ext cx="533400" cy="533400"/>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090822" y="5029200"/>
            <a:ext cx="642978" cy="378326"/>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3" idx="0"/>
          </p:cNvCxnSpPr>
          <p:nvPr/>
        </p:nvCxnSpPr>
        <p:spPr>
          <a:xfrm flipH="1" flipV="1">
            <a:off x="4495800" y="5029200"/>
            <a:ext cx="521580" cy="533400"/>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7" idx="0"/>
          </p:cNvCxnSpPr>
          <p:nvPr/>
        </p:nvCxnSpPr>
        <p:spPr>
          <a:xfrm flipH="1" flipV="1">
            <a:off x="4038600" y="5105400"/>
            <a:ext cx="114300" cy="533400"/>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41" name="Picture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38862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a:stCxn id="41" idx="1"/>
          </p:cNvCxnSpPr>
          <p:nvPr/>
        </p:nvCxnSpPr>
        <p:spPr>
          <a:xfrm flipH="1" flipV="1">
            <a:off x="3505200" y="3886200"/>
            <a:ext cx="838200" cy="209098"/>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5257800" y="3657600"/>
            <a:ext cx="609600" cy="381000"/>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17" idx="0"/>
          </p:cNvCxnSpPr>
          <p:nvPr/>
        </p:nvCxnSpPr>
        <p:spPr>
          <a:xfrm flipH="1">
            <a:off x="4146550" y="4267200"/>
            <a:ext cx="730250" cy="381000"/>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5105400" y="4267200"/>
            <a:ext cx="533400" cy="533400"/>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flipV="1">
            <a:off x="4191000" y="3352800"/>
            <a:ext cx="533400" cy="533400"/>
          </a:xfrm>
          <a:prstGeom prst="straightConnector1">
            <a:avLst/>
          </a:prstGeom>
          <a:ln w="25400">
            <a:solidFill>
              <a:schemeClr val="accent1">
                <a:lumMod val="75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52" name="Text Box 14"/>
          <p:cNvSpPr txBox="1">
            <a:spLocks noChangeArrowheads="1"/>
          </p:cNvSpPr>
          <p:nvPr/>
        </p:nvSpPr>
        <p:spPr bwMode="auto">
          <a:xfrm>
            <a:off x="3810000" y="2819400"/>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53" name="Text Box 14"/>
          <p:cNvSpPr txBox="1">
            <a:spLocks noChangeArrowheads="1"/>
          </p:cNvSpPr>
          <p:nvPr/>
        </p:nvSpPr>
        <p:spPr bwMode="auto">
          <a:xfrm>
            <a:off x="5562600" y="4648200"/>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54" name="TextBox 53"/>
          <p:cNvSpPr txBox="1"/>
          <p:nvPr/>
        </p:nvSpPr>
        <p:spPr>
          <a:xfrm>
            <a:off x="5791200" y="1143000"/>
            <a:ext cx="1905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0000FF"/>
                </a:solidFill>
              </a:rPr>
              <a:t>Hosts </a:t>
            </a:r>
          </a:p>
          <a:p>
            <a:pPr algn="ctr"/>
            <a:r>
              <a:rPr lang="en-US" sz="2400" dirty="0" smtClean="0">
                <a:solidFill>
                  <a:srgbClr val="000000"/>
                </a:solidFill>
              </a:rPr>
              <a:t>(10K - 100K)</a:t>
            </a:r>
          </a:p>
        </p:txBody>
      </p:sp>
      <p:sp>
        <p:nvSpPr>
          <p:cNvPr id="55" name="TextBox 54"/>
          <p:cNvSpPr txBox="1"/>
          <p:nvPr/>
        </p:nvSpPr>
        <p:spPr>
          <a:xfrm>
            <a:off x="3581400" y="2667000"/>
            <a:ext cx="16764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0000FF"/>
                </a:solidFill>
              </a:rPr>
              <a:t>Switches</a:t>
            </a:r>
          </a:p>
          <a:p>
            <a:pPr algn="ctr"/>
            <a:r>
              <a:rPr lang="en-US" sz="2400" dirty="0" smtClean="0">
                <a:solidFill>
                  <a:srgbClr val="000000"/>
                </a:solidFill>
              </a:rPr>
              <a:t>(1K - 5K)</a:t>
            </a:r>
          </a:p>
        </p:txBody>
      </p:sp>
      <p:sp>
        <p:nvSpPr>
          <p:cNvPr id="56" name="TextBox 55"/>
          <p:cNvSpPr txBox="1"/>
          <p:nvPr/>
        </p:nvSpPr>
        <p:spPr>
          <a:xfrm>
            <a:off x="152400" y="4495800"/>
            <a:ext cx="19812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0000FF"/>
                </a:solidFill>
              </a:rPr>
              <a:t>Applications</a:t>
            </a:r>
          </a:p>
          <a:p>
            <a:pPr algn="ctr"/>
            <a:r>
              <a:rPr lang="en-US" sz="2400" dirty="0" smtClean="0">
                <a:solidFill>
                  <a:srgbClr val="000000"/>
                </a:solidFill>
              </a:rPr>
              <a:t>(100 - 1K)</a:t>
            </a:r>
          </a:p>
        </p:txBody>
      </p:sp>
      <p:pic>
        <p:nvPicPr>
          <p:cNvPr id="60" name="Picture 59"/>
          <p:cNvPicPr>
            <a:picLocks noChangeAspect="1"/>
          </p:cNvPicPr>
          <p:nvPr/>
        </p:nvPicPr>
        <p:blipFill>
          <a:blip r:embed="rId14"/>
          <a:stretch>
            <a:fillRect/>
          </a:stretch>
        </p:blipFill>
        <p:spPr>
          <a:xfrm>
            <a:off x="1905000" y="1371600"/>
            <a:ext cx="1123950" cy="949817"/>
          </a:xfrm>
          <a:prstGeom prst="rect">
            <a:avLst/>
          </a:prstGeom>
        </p:spPr>
      </p:pic>
    </p:spTree>
    <p:extLst>
      <p:ext uri="{BB962C8B-B14F-4D97-AF65-F5344CB8AC3E}">
        <p14:creationId xmlns:p14="http://schemas.microsoft.com/office/powerpoint/2010/main" val="1981707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5" grpId="0" animBg="1"/>
      <p:bldP spid="5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229600" cy="2514600"/>
          </a:xfrm>
        </p:spPr>
        <p:txBody>
          <a:bodyPr/>
          <a:lstStyle/>
          <a:p>
            <a:pPr algn="l"/>
            <a:r>
              <a:rPr lang="en-US" dirty="0"/>
              <a:t>SNAP: </a:t>
            </a:r>
            <a:r>
              <a:rPr lang="en-US" dirty="0" smtClean="0"/>
              <a:t>A </a:t>
            </a:r>
            <a:r>
              <a:rPr lang="en-US" dirty="0" smtClean="0">
                <a:solidFill>
                  <a:srgbClr val="FF0000"/>
                </a:solidFill>
              </a:rPr>
              <a:t>S</a:t>
            </a:r>
            <a:r>
              <a:rPr lang="en-US" dirty="0" smtClean="0"/>
              <a:t>calable </a:t>
            </a:r>
            <a:r>
              <a:rPr lang="en-US" dirty="0">
                <a:solidFill>
                  <a:srgbClr val="FF0000"/>
                </a:solidFill>
              </a:rPr>
              <a:t>N</a:t>
            </a:r>
            <a:r>
              <a:rPr lang="en-US" dirty="0"/>
              <a:t>et-</a:t>
            </a:r>
            <a:r>
              <a:rPr lang="en-US" dirty="0">
                <a:solidFill>
                  <a:srgbClr val="FF0000"/>
                </a:solidFill>
              </a:rPr>
              <a:t>A</a:t>
            </a:r>
            <a:r>
              <a:rPr lang="en-US" dirty="0"/>
              <a:t>pp </a:t>
            </a:r>
            <a:r>
              <a:rPr lang="en-US" dirty="0" smtClean="0">
                <a:solidFill>
                  <a:srgbClr val="FF0000"/>
                </a:solidFill>
              </a:rPr>
              <a:t>P</a:t>
            </a:r>
            <a:r>
              <a:rPr lang="en-US" dirty="0" smtClean="0"/>
              <a:t>rofiler</a:t>
            </a:r>
            <a:br>
              <a:rPr lang="en-US" dirty="0" smtClean="0"/>
            </a:br>
            <a:r>
              <a:rPr lang="en-US" dirty="0" smtClean="0"/>
              <a:t/>
            </a:r>
            <a:br>
              <a:rPr lang="en-US" dirty="0" smtClean="0"/>
            </a:br>
            <a:r>
              <a:rPr lang="en-US" dirty="0" smtClean="0"/>
              <a:t>	    </a:t>
            </a:r>
            <a:r>
              <a:rPr lang="en-US" sz="3600" dirty="0" smtClean="0">
                <a:solidFill>
                  <a:schemeClr val="tx1"/>
                </a:solidFill>
              </a:rPr>
              <a:t>that runs everywhere, all the time</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7876E0CC-6134-4D81-B876-3E8DBC324A9F}" type="slidenum">
              <a:rPr lang="en-US" smtClean="0"/>
              <a:pPr/>
              <a:t>50</a:t>
            </a:fld>
            <a:endParaRPr lang="en-US"/>
          </a:p>
        </p:txBody>
      </p:sp>
    </p:spTree>
    <p:extLst>
      <p:ext uri="{BB962C8B-B14F-4D97-AF65-F5344CB8AC3E}">
        <p14:creationId xmlns:p14="http://schemas.microsoft.com/office/powerpoint/2010/main" val="68186977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477000" y="1238072"/>
            <a:ext cx="2590800" cy="480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2400" dirty="0" smtClean="0">
                <a:solidFill>
                  <a:srgbClr val="0000FF"/>
                </a:solidFill>
              </a:rPr>
              <a:t>Management System</a:t>
            </a:r>
            <a:endParaRPr lang="en-US" sz="2400" dirty="0">
              <a:solidFill>
                <a:srgbClr val="0000FF"/>
              </a:solidFill>
            </a:endParaRPr>
          </a:p>
        </p:txBody>
      </p:sp>
      <p:sp>
        <p:nvSpPr>
          <p:cNvPr id="10" name="Rounded Rectangle 9"/>
          <p:cNvSpPr/>
          <p:nvPr/>
        </p:nvSpPr>
        <p:spPr>
          <a:xfrm>
            <a:off x="1219200" y="2487812"/>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endParaRPr lang="en-US" sz="2400" dirty="0"/>
          </a:p>
        </p:txBody>
      </p:sp>
      <p:sp>
        <p:nvSpPr>
          <p:cNvPr id="9" name="Rounded Rectangle 8"/>
          <p:cNvSpPr/>
          <p:nvPr/>
        </p:nvSpPr>
        <p:spPr>
          <a:xfrm>
            <a:off x="990600" y="2716412"/>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endParaRPr lang="en-US" sz="2400" dirty="0"/>
          </a:p>
        </p:txBody>
      </p:sp>
      <p:sp>
        <p:nvSpPr>
          <p:cNvPr id="2" name="Title 1"/>
          <p:cNvSpPr>
            <a:spLocks noGrp="1"/>
          </p:cNvSpPr>
          <p:nvPr>
            <p:ph type="title"/>
          </p:nvPr>
        </p:nvSpPr>
        <p:spPr>
          <a:xfrm>
            <a:off x="-457200" y="0"/>
            <a:ext cx="8229600" cy="1143000"/>
          </a:xfrm>
        </p:spPr>
        <p:txBody>
          <a:bodyPr/>
          <a:lstStyle/>
          <a:p>
            <a:r>
              <a:rPr lang="en-US" dirty="0" smtClean="0"/>
              <a:t>SNAP Architecture</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51</a:t>
            </a:fld>
            <a:endParaRPr lang="en-US"/>
          </a:p>
        </p:txBody>
      </p:sp>
      <p:sp>
        <p:nvSpPr>
          <p:cNvPr id="5" name="Rounded Rectangle 4"/>
          <p:cNvSpPr/>
          <p:nvPr/>
        </p:nvSpPr>
        <p:spPr>
          <a:xfrm>
            <a:off x="762000" y="2945012"/>
            <a:ext cx="4724400" cy="2057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en-US" sz="2400" dirty="0" smtClean="0">
                <a:solidFill>
                  <a:srgbClr val="0000FF"/>
                </a:solidFill>
              </a:rPr>
              <a:t>At each host for every connection </a:t>
            </a:r>
            <a:endParaRPr lang="en-US" sz="2400" dirty="0">
              <a:solidFill>
                <a:srgbClr val="0000FF"/>
              </a:solidFill>
            </a:endParaRPr>
          </a:p>
        </p:txBody>
      </p:sp>
      <p:sp>
        <p:nvSpPr>
          <p:cNvPr id="6" name="Rounded Rectangle 5"/>
          <p:cNvSpPr/>
          <p:nvPr/>
        </p:nvSpPr>
        <p:spPr>
          <a:xfrm>
            <a:off x="990600" y="3783212"/>
            <a:ext cx="1371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Collect data</a:t>
            </a:r>
            <a:endParaRPr lang="en-US" sz="2400" dirty="0">
              <a:solidFill>
                <a:srgbClr val="0000FF"/>
              </a:solidFill>
            </a:endParaRPr>
          </a:p>
        </p:txBody>
      </p:sp>
      <p:sp>
        <p:nvSpPr>
          <p:cNvPr id="7" name="Right Arrow 6"/>
          <p:cNvSpPr/>
          <p:nvPr/>
        </p:nvSpPr>
        <p:spPr>
          <a:xfrm>
            <a:off x="2362200" y="4164212"/>
            <a:ext cx="8382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ed Rectangle 7"/>
          <p:cNvSpPr/>
          <p:nvPr/>
        </p:nvSpPr>
        <p:spPr>
          <a:xfrm>
            <a:off x="3200400" y="3783212"/>
            <a:ext cx="21336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Performance Classifier</a:t>
            </a:r>
            <a:endParaRPr lang="en-US" sz="2400" dirty="0">
              <a:solidFill>
                <a:srgbClr val="0000FF"/>
              </a:solidFill>
            </a:endParaRPr>
          </a:p>
        </p:txBody>
      </p:sp>
      <p:sp>
        <p:nvSpPr>
          <p:cNvPr id="11" name="Rounded Rectangle 10"/>
          <p:cNvSpPr/>
          <p:nvPr/>
        </p:nvSpPr>
        <p:spPr>
          <a:xfrm>
            <a:off x="6858000" y="3524072"/>
            <a:ext cx="175260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Cross-connection correlation</a:t>
            </a:r>
            <a:endParaRPr lang="en-US" sz="2400" dirty="0">
              <a:solidFill>
                <a:srgbClr val="0000FF"/>
              </a:solidFill>
            </a:endParaRPr>
          </a:p>
        </p:txBody>
      </p:sp>
      <p:cxnSp>
        <p:nvCxnSpPr>
          <p:cNvPr id="13" name="Straight Arrow Connector 12"/>
          <p:cNvCxnSpPr/>
          <p:nvPr/>
        </p:nvCxnSpPr>
        <p:spPr>
          <a:xfrm>
            <a:off x="5943600" y="3249812"/>
            <a:ext cx="5334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5715000" y="3707012"/>
            <a:ext cx="762000" cy="1218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5486400" y="4240412"/>
            <a:ext cx="99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76200" y="5429072"/>
            <a:ext cx="5943600" cy="1200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rgbClr val="0000FF"/>
                </a:solidFill>
              </a:rPr>
              <a:t>Adaptively polling per-socket statistics in OS </a:t>
            </a:r>
          </a:p>
          <a:p>
            <a:pPr marL="342900" indent="-342900">
              <a:buFont typeface="Lucida Grande"/>
              <a:buChar char="-"/>
            </a:pPr>
            <a:r>
              <a:rPr lang="en-US" sz="2400" dirty="0"/>
              <a:t>S</a:t>
            </a:r>
            <a:r>
              <a:rPr lang="en-US" sz="2400" dirty="0" smtClean="0"/>
              <a:t>napshots (#bytes in send buffer)</a:t>
            </a:r>
            <a:endParaRPr lang="en-US" sz="2400" dirty="0"/>
          </a:p>
          <a:p>
            <a:pPr marL="342900" indent="-342900">
              <a:buFont typeface="Lucida Grande"/>
              <a:buChar char="-"/>
            </a:pPr>
            <a:r>
              <a:rPr lang="en-US" sz="2400" dirty="0" smtClean="0"/>
              <a:t>Cumulative counters (#</a:t>
            </a:r>
            <a:r>
              <a:rPr lang="en-US" sz="2400" dirty="0" err="1" smtClean="0"/>
              <a:t>FastRetrans</a:t>
            </a:r>
            <a:r>
              <a:rPr lang="en-US" sz="2400" dirty="0" smtClean="0"/>
              <a:t>)</a:t>
            </a:r>
          </a:p>
        </p:txBody>
      </p:sp>
      <p:cxnSp>
        <p:nvCxnSpPr>
          <p:cNvPr id="16" name="Straight Connector 15"/>
          <p:cNvCxnSpPr/>
          <p:nvPr/>
        </p:nvCxnSpPr>
        <p:spPr>
          <a:xfrm>
            <a:off x="1676400" y="4773812"/>
            <a:ext cx="457200" cy="6858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267200" y="4773812"/>
            <a:ext cx="76200" cy="6858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143000" y="5429072"/>
            <a:ext cx="63246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rgbClr val="0000FF"/>
                </a:solidFill>
              </a:rPr>
              <a:t>Classifying based on the stages of data transfer</a:t>
            </a:r>
            <a:endParaRPr lang="en-US" sz="2400" dirty="0">
              <a:solidFill>
                <a:srgbClr val="0000FF"/>
              </a:solidFill>
            </a:endParaRPr>
          </a:p>
          <a:p>
            <a:pPr marL="342900" indent="-342900">
              <a:buFont typeface="Lucida Grande"/>
              <a:buChar char="-"/>
            </a:pPr>
            <a:r>
              <a:rPr lang="en-US" sz="2400" dirty="0" smtClean="0"/>
              <a:t>Sender </a:t>
            </a:r>
            <a:r>
              <a:rPr lang="en-US" sz="2400" dirty="0" err="1" smtClean="0"/>
              <a:t>app</a:t>
            </a:r>
            <a:r>
              <a:rPr lang="en-US" sz="2400" dirty="0" err="1" smtClean="0">
                <a:sym typeface="Wingdings"/>
              </a:rPr>
              <a:t></a:t>
            </a:r>
            <a:r>
              <a:rPr lang="en-US" sz="2400" dirty="0" err="1" smtClean="0"/>
              <a:t>send</a:t>
            </a:r>
            <a:r>
              <a:rPr lang="en-US" sz="2400" dirty="0" smtClean="0"/>
              <a:t> </a:t>
            </a:r>
            <a:r>
              <a:rPr lang="en-US" sz="2400" dirty="0" err="1" smtClean="0"/>
              <a:t>buffer</a:t>
            </a:r>
            <a:r>
              <a:rPr lang="en-US" sz="2400" dirty="0" err="1">
                <a:sym typeface="Wingdings"/>
              </a:rPr>
              <a:t></a:t>
            </a:r>
            <a:r>
              <a:rPr lang="en-US" sz="2400" dirty="0" err="1" smtClean="0"/>
              <a:t>network</a:t>
            </a:r>
            <a:r>
              <a:rPr lang="en-US" sz="2400" dirty="0" err="1">
                <a:sym typeface="Wingdings"/>
              </a:rPr>
              <a:t></a:t>
            </a:r>
            <a:r>
              <a:rPr lang="en-US" sz="2400" dirty="0" err="1" smtClean="0"/>
              <a:t>receiver</a:t>
            </a:r>
            <a:endParaRPr lang="en-US" sz="2400" dirty="0" smtClean="0"/>
          </a:p>
        </p:txBody>
      </p:sp>
      <p:sp>
        <p:nvSpPr>
          <p:cNvPr id="26" name="TextBox 25"/>
          <p:cNvSpPr txBox="1"/>
          <p:nvPr/>
        </p:nvSpPr>
        <p:spPr>
          <a:xfrm>
            <a:off x="6477000" y="2228672"/>
            <a:ext cx="2514600" cy="830997"/>
          </a:xfrm>
          <a:prstGeom prst="rect">
            <a:avLst/>
          </a:prstGeom>
          <a:noFill/>
        </p:spPr>
        <p:txBody>
          <a:bodyPr wrap="square" rtlCol="0">
            <a:spAutoFit/>
          </a:bodyPr>
          <a:lstStyle/>
          <a:p>
            <a:pPr algn="ctr"/>
            <a:r>
              <a:rPr lang="en-US" sz="2400" dirty="0" smtClean="0"/>
              <a:t>Topology, routing</a:t>
            </a:r>
          </a:p>
          <a:p>
            <a:pPr algn="ctr"/>
            <a:r>
              <a:rPr lang="en-US" sz="2400" dirty="0" smtClean="0"/>
              <a:t>Conn </a:t>
            </a:r>
            <a:r>
              <a:rPr lang="en-US" sz="2400" dirty="0" smtClean="0">
                <a:sym typeface="Wingdings"/>
              </a:rPr>
              <a:t> </a:t>
            </a:r>
            <a:r>
              <a:rPr lang="en-US" sz="2400" dirty="0" err="1" smtClean="0">
                <a:sym typeface="Wingdings"/>
              </a:rPr>
              <a:t>proc</a:t>
            </a:r>
            <a:r>
              <a:rPr lang="en-US" sz="2400" dirty="0" smtClean="0">
                <a:sym typeface="Wingdings"/>
              </a:rPr>
              <a:t>/app</a:t>
            </a:r>
            <a:endParaRPr lang="en-US" sz="2400" dirty="0"/>
          </a:p>
        </p:txBody>
      </p:sp>
      <p:cxnSp>
        <p:nvCxnSpPr>
          <p:cNvPr id="27" name="Straight Arrow Connector 26"/>
          <p:cNvCxnSpPr>
            <a:endCxn id="11" idx="0"/>
          </p:cNvCxnSpPr>
          <p:nvPr/>
        </p:nvCxnSpPr>
        <p:spPr>
          <a:xfrm>
            <a:off x="7696200" y="3066872"/>
            <a:ext cx="381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7772400" y="4667072"/>
            <a:ext cx="381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6477000" y="4971872"/>
            <a:ext cx="2590800" cy="830997"/>
          </a:xfrm>
          <a:prstGeom prst="rect">
            <a:avLst/>
          </a:prstGeom>
          <a:noFill/>
        </p:spPr>
        <p:txBody>
          <a:bodyPr wrap="square" rtlCol="0">
            <a:spAutoFit/>
          </a:bodyPr>
          <a:lstStyle/>
          <a:p>
            <a:pPr algn="ctr"/>
            <a:r>
              <a:rPr lang="en-US" sz="2400" dirty="0" smtClean="0"/>
              <a:t>Offending </a:t>
            </a:r>
            <a:r>
              <a:rPr lang="en-US" sz="2400" dirty="0"/>
              <a:t>app, </a:t>
            </a:r>
          </a:p>
          <a:p>
            <a:pPr algn="ctr"/>
            <a:r>
              <a:rPr lang="en-US" sz="2400" dirty="0" smtClean="0"/>
              <a:t>host</a:t>
            </a:r>
            <a:r>
              <a:rPr lang="en-US" sz="2400" dirty="0"/>
              <a:t>, link, or switch</a:t>
            </a:r>
          </a:p>
        </p:txBody>
      </p:sp>
      <p:sp>
        <p:nvSpPr>
          <p:cNvPr id="23" name="TextBox 22"/>
          <p:cNvSpPr txBox="1"/>
          <p:nvPr/>
        </p:nvSpPr>
        <p:spPr>
          <a:xfrm>
            <a:off x="609600" y="1143000"/>
            <a:ext cx="3048000" cy="830997"/>
          </a:xfrm>
          <a:prstGeom prst="rect">
            <a:avLst/>
          </a:prstGeom>
          <a:noFill/>
        </p:spPr>
        <p:txBody>
          <a:bodyPr wrap="square" rtlCol="0">
            <a:spAutoFit/>
          </a:bodyPr>
          <a:lstStyle/>
          <a:p>
            <a:r>
              <a:rPr lang="en-US" sz="2400" dirty="0" smtClean="0">
                <a:solidFill>
                  <a:srgbClr val="FF0000"/>
                </a:solidFill>
              </a:rPr>
              <a:t>Online, lightweight processing &amp; diagnosis</a:t>
            </a:r>
            <a:endParaRPr lang="en-US" sz="2400" dirty="0">
              <a:solidFill>
                <a:srgbClr val="FF0000"/>
              </a:solidFill>
            </a:endParaRPr>
          </a:p>
        </p:txBody>
      </p:sp>
      <p:cxnSp>
        <p:nvCxnSpPr>
          <p:cNvPr id="24" name="Straight Connector 23"/>
          <p:cNvCxnSpPr/>
          <p:nvPr/>
        </p:nvCxnSpPr>
        <p:spPr>
          <a:xfrm>
            <a:off x="2209800" y="1981200"/>
            <a:ext cx="609600" cy="960060"/>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4114800" y="1066800"/>
            <a:ext cx="2514600" cy="830997"/>
          </a:xfrm>
          <a:prstGeom prst="rect">
            <a:avLst/>
          </a:prstGeom>
          <a:noFill/>
        </p:spPr>
        <p:txBody>
          <a:bodyPr wrap="square" rtlCol="0">
            <a:spAutoFit/>
          </a:bodyPr>
          <a:lstStyle/>
          <a:p>
            <a:r>
              <a:rPr lang="en-US" sz="2400" dirty="0" smtClean="0">
                <a:solidFill>
                  <a:srgbClr val="FF0000"/>
                </a:solidFill>
              </a:rPr>
              <a:t>Offline, cross-conn diagnosis</a:t>
            </a:r>
            <a:endParaRPr lang="en-US" sz="2400" dirty="0">
              <a:solidFill>
                <a:srgbClr val="FF0000"/>
              </a:solidFill>
            </a:endParaRPr>
          </a:p>
        </p:txBody>
      </p:sp>
      <p:cxnSp>
        <p:nvCxnSpPr>
          <p:cNvPr id="28" name="Straight Connector 27"/>
          <p:cNvCxnSpPr>
            <a:stCxn id="25" idx="2"/>
          </p:cNvCxnSpPr>
          <p:nvPr/>
        </p:nvCxnSpPr>
        <p:spPr>
          <a:xfrm>
            <a:off x="5372100" y="1897797"/>
            <a:ext cx="1104900" cy="312003"/>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19017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9" grpId="0" animBg="1"/>
      <p:bldP spid="7" grpId="0" animBg="1"/>
      <p:bldP spid="8" grpId="0" animBg="1"/>
      <p:bldP spid="11" grpId="0" animBg="1"/>
      <p:bldP spid="11" grpId="1" animBg="1"/>
      <p:bldP spid="12" grpId="0" animBg="1"/>
      <p:bldP spid="12" grpId="1" animBg="1"/>
      <p:bldP spid="20" grpId="0" animBg="1"/>
      <p:bldP spid="20" grpId="1" animBg="1"/>
      <p:bldP spid="26" grpId="0"/>
      <p:bldP spid="36" grpId="0"/>
      <p:bldP spid="23" grpId="0"/>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SNAP in the Real World</a:t>
            </a:r>
            <a:endParaRPr lang="en-US" dirty="0"/>
          </a:p>
        </p:txBody>
      </p:sp>
      <p:sp>
        <p:nvSpPr>
          <p:cNvPr id="3" name="Content Placeholder 2"/>
          <p:cNvSpPr>
            <a:spLocks noGrp="1"/>
          </p:cNvSpPr>
          <p:nvPr>
            <p:ph idx="1"/>
          </p:nvPr>
        </p:nvSpPr>
        <p:spPr>
          <a:xfrm>
            <a:off x="0" y="1828800"/>
            <a:ext cx="9144000" cy="4525963"/>
          </a:xfrm>
        </p:spPr>
        <p:txBody>
          <a:bodyPr/>
          <a:lstStyle/>
          <a:p>
            <a:r>
              <a:rPr lang="en-US" dirty="0" smtClean="0"/>
              <a:t>Deployed in a production </a:t>
            </a:r>
            <a:r>
              <a:rPr lang="en-US" dirty="0"/>
              <a:t>d</a:t>
            </a:r>
            <a:r>
              <a:rPr lang="en-US" dirty="0" smtClean="0"/>
              <a:t>ata </a:t>
            </a:r>
            <a:r>
              <a:rPr lang="en-US" dirty="0"/>
              <a:t>c</a:t>
            </a:r>
            <a:r>
              <a:rPr lang="en-US" dirty="0" smtClean="0"/>
              <a:t>enter</a:t>
            </a:r>
          </a:p>
          <a:p>
            <a:pPr lvl="1"/>
            <a:r>
              <a:rPr lang="en-US" i="1" dirty="0" smtClean="0"/>
              <a:t>8K</a:t>
            </a:r>
            <a:r>
              <a:rPr lang="en-US" dirty="0" smtClean="0"/>
              <a:t> machines, </a:t>
            </a:r>
            <a:r>
              <a:rPr lang="en-US" i="1" dirty="0" smtClean="0"/>
              <a:t>700</a:t>
            </a:r>
            <a:r>
              <a:rPr lang="en-US" dirty="0" smtClean="0"/>
              <a:t> applications</a:t>
            </a:r>
          </a:p>
          <a:p>
            <a:pPr lvl="1"/>
            <a:r>
              <a:rPr lang="en-US" dirty="0" smtClean="0"/>
              <a:t>Ran SNAP for a week, collected terabytes of data</a:t>
            </a:r>
          </a:p>
          <a:p>
            <a:pPr lvl="1"/>
            <a:endParaRPr lang="en-US" dirty="0" smtClean="0"/>
          </a:p>
          <a:p>
            <a:r>
              <a:rPr lang="en-US" dirty="0" smtClean="0"/>
              <a:t>Diagnosis results</a:t>
            </a:r>
          </a:p>
          <a:p>
            <a:pPr lvl="1"/>
            <a:r>
              <a:rPr lang="en-US" dirty="0" smtClean="0"/>
              <a:t>Identified </a:t>
            </a:r>
            <a:r>
              <a:rPr lang="en-US" i="1" dirty="0"/>
              <a:t>15</a:t>
            </a:r>
            <a:r>
              <a:rPr lang="en-US" dirty="0"/>
              <a:t> major </a:t>
            </a:r>
            <a:r>
              <a:rPr lang="en-US" dirty="0" smtClean="0"/>
              <a:t>performance </a:t>
            </a:r>
            <a:r>
              <a:rPr lang="en-US" dirty="0"/>
              <a:t>problems</a:t>
            </a:r>
            <a:endParaRPr lang="en-US" dirty="0" smtClean="0"/>
          </a:p>
          <a:p>
            <a:pPr lvl="1"/>
            <a:r>
              <a:rPr lang="en-US" i="1" dirty="0" smtClean="0"/>
              <a:t>21% </a:t>
            </a:r>
            <a:r>
              <a:rPr lang="en-US" dirty="0" smtClean="0"/>
              <a:t>applications have network performance problems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52</a:t>
            </a:fld>
            <a:endParaRPr lang="en-US"/>
          </a:p>
        </p:txBody>
      </p:sp>
    </p:spTree>
    <p:extLst>
      <p:ext uri="{BB962C8B-B14F-4D97-AF65-F5344CB8AC3E}">
        <p14:creationId xmlns:p14="http://schemas.microsoft.com/office/powerpoint/2010/main" val="257195109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228600"/>
            <a:ext cx="8991600" cy="1143000"/>
          </a:xfrm>
        </p:spPr>
        <p:txBody>
          <a:bodyPr/>
          <a:lstStyle/>
          <a:p>
            <a:r>
              <a:rPr lang="en-US" dirty="0" smtClean="0"/>
              <a:t>Characterizing </a:t>
            </a:r>
            <a:r>
              <a:rPr lang="en-US" dirty="0" err="1" smtClean="0"/>
              <a:t>Perf</a:t>
            </a:r>
            <a:r>
              <a:rPr lang="en-US" dirty="0" smtClean="0"/>
              <a:t>. Limitations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53</a:t>
            </a:fld>
            <a:endParaRPr lang="en-US" dirty="0"/>
          </a:p>
        </p:txBody>
      </p:sp>
      <p:sp>
        <p:nvSpPr>
          <p:cNvPr id="6" name="Rounded Rectangle 5"/>
          <p:cNvSpPr/>
          <p:nvPr/>
        </p:nvSpPr>
        <p:spPr>
          <a:xfrm>
            <a:off x="76200" y="2464097"/>
            <a:ext cx="15240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Send Buffer</a:t>
            </a:r>
            <a:endParaRPr lang="en-US" sz="2800" dirty="0"/>
          </a:p>
        </p:txBody>
      </p:sp>
      <p:cxnSp>
        <p:nvCxnSpPr>
          <p:cNvPr id="8" name="Straight Arrow Connector 7"/>
          <p:cNvCxnSpPr>
            <a:endCxn id="10" idx="0"/>
          </p:cNvCxnSpPr>
          <p:nvPr/>
        </p:nvCxnSpPr>
        <p:spPr>
          <a:xfrm>
            <a:off x="838200" y="4369097"/>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76200" y="5054897"/>
            <a:ext cx="1524000" cy="675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Receiver</a:t>
            </a:r>
            <a:endParaRPr lang="en-US" sz="2800" dirty="0"/>
          </a:p>
        </p:txBody>
      </p:sp>
      <p:sp>
        <p:nvSpPr>
          <p:cNvPr id="16" name="Rounded Rectangle 15"/>
          <p:cNvSpPr/>
          <p:nvPr/>
        </p:nvSpPr>
        <p:spPr>
          <a:xfrm>
            <a:off x="76200" y="3835697"/>
            <a:ext cx="1524000" cy="6756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Network</a:t>
            </a:r>
            <a:endParaRPr lang="en-US" sz="2800" dirty="0"/>
          </a:p>
        </p:txBody>
      </p:sp>
      <p:cxnSp>
        <p:nvCxnSpPr>
          <p:cNvPr id="23" name="Straight Arrow Connector 22"/>
          <p:cNvCxnSpPr>
            <a:stCxn id="6" idx="2"/>
          </p:cNvCxnSpPr>
          <p:nvPr/>
        </p:nvCxnSpPr>
        <p:spPr>
          <a:xfrm>
            <a:off x="838200" y="3378497"/>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71600" y="1447800"/>
            <a:ext cx="2971800" cy="830997"/>
          </a:xfrm>
          <a:prstGeom prst="rect">
            <a:avLst/>
          </a:prstGeom>
          <a:noFill/>
        </p:spPr>
        <p:txBody>
          <a:bodyPr wrap="square" rtlCol="0">
            <a:spAutoFit/>
          </a:bodyPr>
          <a:lstStyle/>
          <a:p>
            <a:r>
              <a:rPr lang="en-US" sz="2400" dirty="0" smtClean="0">
                <a:solidFill>
                  <a:srgbClr val="0000FF"/>
                </a:solidFill>
              </a:rPr>
              <a:t>#Apps that are limited for &gt; 50% of the time</a:t>
            </a:r>
            <a:endParaRPr lang="en-US" sz="2400" dirty="0">
              <a:solidFill>
                <a:srgbClr val="0000FF"/>
              </a:solidFill>
            </a:endParaRPr>
          </a:p>
        </p:txBody>
      </p:sp>
      <p:sp>
        <p:nvSpPr>
          <p:cNvPr id="15" name="TextBox 14"/>
          <p:cNvSpPr txBox="1"/>
          <p:nvPr/>
        </p:nvSpPr>
        <p:spPr>
          <a:xfrm>
            <a:off x="1752600" y="2662535"/>
            <a:ext cx="990600" cy="461665"/>
          </a:xfrm>
          <a:prstGeom prst="rect">
            <a:avLst/>
          </a:prstGeom>
          <a:noFill/>
        </p:spPr>
        <p:txBody>
          <a:bodyPr wrap="square" rtlCol="0">
            <a:spAutoFit/>
          </a:bodyPr>
          <a:lstStyle/>
          <a:p>
            <a:r>
              <a:rPr lang="en-US" sz="2400" dirty="0" smtClean="0">
                <a:solidFill>
                  <a:srgbClr val="0000FF"/>
                </a:solidFill>
              </a:rPr>
              <a:t>1 App</a:t>
            </a:r>
            <a:endParaRPr lang="en-US" sz="2400" dirty="0">
              <a:solidFill>
                <a:srgbClr val="0000FF"/>
              </a:solidFill>
            </a:endParaRPr>
          </a:p>
        </p:txBody>
      </p:sp>
      <p:sp>
        <p:nvSpPr>
          <p:cNvPr id="17" name="TextBox 16"/>
          <p:cNvSpPr txBox="1"/>
          <p:nvPr/>
        </p:nvSpPr>
        <p:spPr>
          <a:xfrm>
            <a:off x="1752600" y="3957935"/>
            <a:ext cx="1143000" cy="461665"/>
          </a:xfrm>
          <a:prstGeom prst="rect">
            <a:avLst/>
          </a:prstGeom>
          <a:noFill/>
        </p:spPr>
        <p:txBody>
          <a:bodyPr wrap="square" rtlCol="0">
            <a:spAutoFit/>
          </a:bodyPr>
          <a:lstStyle/>
          <a:p>
            <a:r>
              <a:rPr lang="en-US" sz="2400" dirty="0" smtClean="0">
                <a:solidFill>
                  <a:srgbClr val="0000FF"/>
                </a:solidFill>
              </a:rPr>
              <a:t>6 Apps</a:t>
            </a:r>
            <a:endParaRPr lang="en-US" sz="2400" dirty="0">
              <a:solidFill>
                <a:srgbClr val="0000FF"/>
              </a:solidFill>
            </a:endParaRPr>
          </a:p>
        </p:txBody>
      </p:sp>
      <p:sp>
        <p:nvSpPr>
          <p:cNvPr id="18" name="TextBox 17"/>
          <p:cNvSpPr txBox="1"/>
          <p:nvPr/>
        </p:nvSpPr>
        <p:spPr>
          <a:xfrm>
            <a:off x="1752600" y="5024735"/>
            <a:ext cx="1524000" cy="461665"/>
          </a:xfrm>
          <a:prstGeom prst="rect">
            <a:avLst/>
          </a:prstGeom>
          <a:noFill/>
        </p:spPr>
        <p:txBody>
          <a:bodyPr wrap="square" rtlCol="0">
            <a:spAutoFit/>
          </a:bodyPr>
          <a:lstStyle/>
          <a:p>
            <a:r>
              <a:rPr lang="en-US" sz="2400" dirty="0" smtClean="0">
                <a:solidFill>
                  <a:srgbClr val="0000FF"/>
                </a:solidFill>
              </a:rPr>
              <a:t>8</a:t>
            </a:r>
            <a:r>
              <a:rPr lang="en-US" sz="2400" dirty="0">
                <a:solidFill>
                  <a:srgbClr val="0000FF"/>
                </a:solidFill>
              </a:rPr>
              <a:t> </a:t>
            </a:r>
            <a:r>
              <a:rPr lang="en-US" sz="2400" dirty="0" smtClean="0">
                <a:solidFill>
                  <a:srgbClr val="0000FF"/>
                </a:solidFill>
              </a:rPr>
              <a:t>Apps</a:t>
            </a:r>
          </a:p>
        </p:txBody>
      </p:sp>
      <p:sp>
        <p:nvSpPr>
          <p:cNvPr id="19" name="TextBox 18"/>
          <p:cNvSpPr txBox="1"/>
          <p:nvPr/>
        </p:nvSpPr>
        <p:spPr>
          <a:xfrm>
            <a:off x="1676400" y="5481935"/>
            <a:ext cx="1524000" cy="461665"/>
          </a:xfrm>
          <a:prstGeom prst="rect">
            <a:avLst/>
          </a:prstGeom>
          <a:noFill/>
        </p:spPr>
        <p:txBody>
          <a:bodyPr wrap="square" rtlCol="0">
            <a:spAutoFit/>
          </a:bodyPr>
          <a:lstStyle/>
          <a:p>
            <a:r>
              <a:rPr lang="en-US" sz="2400" dirty="0" smtClean="0">
                <a:solidFill>
                  <a:srgbClr val="FF0000"/>
                </a:solidFill>
              </a:rPr>
              <a:t>144 Apps</a:t>
            </a:r>
          </a:p>
        </p:txBody>
      </p:sp>
      <p:sp>
        <p:nvSpPr>
          <p:cNvPr id="20" name="Content Placeholder 2"/>
          <p:cNvSpPr txBox="1">
            <a:spLocks/>
          </p:cNvSpPr>
          <p:nvPr/>
        </p:nvSpPr>
        <p:spPr bwMode="auto">
          <a:xfrm>
            <a:off x="2514600" y="2586334"/>
            <a:ext cx="678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Send buffer not large </a:t>
            </a:r>
            <a:r>
              <a:rPr lang="en-US" dirty="0" smtClean="0"/>
              <a:t>enough</a:t>
            </a:r>
            <a:endParaRPr lang="en-US" dirty="0"/>
          </a:p>
        </p:txBody>
      </p:sp>
      <p:sp>
        <p:nvSpPr>
          <p:cNvPr id="21" name="Content Placeholder 2"/>
          <p:cNvSpPr txBox="1">
            <a:spLocks/>
          </p:cNvSpPr>
          <p:nvPr/>
        </p:nvSpPr>
        <p:spPr bwMode="auto">
          <a:xfrm>
            <a:off x="2514600" y="3653134"/>
            <a:ext cx="678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Fast retransmission </a:t>
            </a:r>
          </a:p>
          <a:p>
            <a:pPr lvl="1"/>
            <a:r>
              <a:rPr lang="en-US" dirty="0"/>
              <a:t>Timeout</a:t>
            </a:r>
          </a:p>
        </p:txBody>
      </p:sp>
      <p:sp>
        <p:nvSpPr>
          <p:cNvPr id="22" name="Content Placeholder 2"/>
          <p:cNvSpPr txBox="1">
            <a:spLocks/>
          </p:cNvSpPr>
          <p:nvPr/>
        </p:nvSpPr>
        <p:spPr bwMode="auto">
          <a:xfrm>
            <a:off x="2514600" y="4948534"/>
            <a:ext cx="678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Not </a:t>
            </a:r>
            <a:r>
              <a:rPr lang="en-US" dirty="0"/>
              <a:t>reading fast enough (CPU, disk, etc.)</a:t>
            </a:r>
          </a:p>
          <a:p>
            <a:pPr lvl="1"/>
            <a:r>
              <a:rPr lang="en-US" dirty="0"/>
              <a:t>Not </a:t>
            </a:r>
            <a:r>
              <a:rPr lang="en-US" dirty="0" err="1"/>
              <a:t>ACKing</a:t>
            </a:r>
            <a:r>
              <a:rPr lang="en-US" dirty="0"/>
              <a:t> fast enough (Delayed ACK)</a:t>
            </a:r>
          </a:p>
        </p:txBody>
      </p:sp>
    </p:spTree>
    <p:extLst>
      <p:ext uri="{BB962C8B-B14F-4D97-AF65-F5344CB8AC3E}">
        <p14:creationId xmlns:p14="http://schemas.microsoft.com/office/powerpoint/2010/main" val="777076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18" grpId="0"/>
      <p:bldP spid="19" grpId="0"/>
      <p:bldP spid="20" grpId="0" build="p"/>
      <p:bldP spid="21" grpId="0"/>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Delayed ACK Problem </a:t>
            </a:r>
            <a:endParaRPr lang="en-US" dirty="0"/>
          </a:p>
        </p:txBody>
      </p:sp>
      <p:sp>
        <p:nvSpPr>
          <p:cNvPr id="3" name="Content Placeholder 2"/>
          <p:cNvSpPr>
            <a:spLocks noGrp="1"/>
          </p:cNvSpPr>
          <p:nvPr>
            <p:ph idx="1"/>
          </p:nvPr>
        </p:nvSpPr>
        <p:spPr>
          <a:xfrm>
            <a:off x="0" y="990601"/>
            <a:ext cx="9144000" cy="2011363"/>
          </a:xfrm>
        </p:spPr>
        <p:txBody>
          <a:bodyPr/>
          <a:lstStyle/>
          <a:p>
            <a:r>
              <a:rPr lang="en-US" dirty="0" smtClean="0"/>
              <a:t>Delayed ACK affected many delay sensitive apps</a:t>
            </a:r>
          </a:p>
          <a:p>
            <a:pPr lvl="1"/>
            <a:r>
              <a:rPr lang="en-US" i="1" dirty="0" smtClean="0"/>
              <a:t>even</a:t>
            </a:r>
            <a:r>
              <a:rPr lang="en-US" dirty="0" smtClean="0"/>
              <a:t> #</a:t>
            </a:r>
            <a:r>
              <a:rPr lang="en-US" dirty="0" err="1" smtClean="0"/>
              <a:t>pkts</a:t>
            </a:r>
            <a:r>
              <a:rPr lang="en-US" dirty="0"/>
              <a:t> </a:t>
            </a:r>
            <a:r>
              <a:rPr lang="en-US" dirty="0" smtClean="0"/>
              <a:t>per record </a:t>
            </a:r>
            <a:r>
              <a:rPr lang="en-US" dirty="0" smtClean="0">
                <a:sym typeface="Wingdings"/>
              </a:rPr>
              <a:t> </a:t>
            </a:r>
            <a:r>
              <a:rPr lang="en-US" dirty="0" smtClean="0"/>
              <a:t>1,000 records/sec</a:t>
            </a:r>
          </a:p>
          <a:p>
            <a:pPr marL="457200" lvl="1" indent="0">
              <a:buNone/>
            </a:pPr>
            <a:r>
              <a:rPr lang="en-US" i="1" dirty="0" smtClean="0"/>
              <a:t>   odd</a:t>
            </a:r>
            <a:r>
              <a:rPr lang="en-US" dirty="0" smtClean="0"/>
              <a:t> </a:t>
            </a:r>
            <a:r>
              <a:rPr lang="en-US" dirty="0"/>
              <a:t>#</a:t>
            </a:r>
            <a:r>
              <a:rPr lang="en-US" dirty="0" err="1" smtClean="0"/>
              <a:t>pkts</a:t>
            </a:r>
            <a:r>
              <a:rPr lang="en-US" dirty="0"/>
              <a:t> </a:t>
            </a:r>
            <a:r>
              <a:rPr lang="en-US" dirty="0" smtClean="0"/>
              <a:t>per record </a:t>
            </a:r>
            <a:r>
              <a:rPr lang="en-US" dirty="0">
                <a:sym typeface="Wingdings"/>
              </a:rPr>
              <a:t> </a:t>
            </a:r>
            <a:r>
              <a:rPr lang="en-US" dirty="0"/>
              <a:t>5 </a:t>
            </a:r>
            <a:r>
              <a:rPr lang="en-US" dirty="0" smtClean="0"/>
              <a:t>records</a:t>
            </a:r>
            <a:r>
              <a:rPr lang="en-US" dirty="0"/>
              <a:t>/</a:t>
            </a:r>
            <a:r>
              <a:rPr lang="en-US" dirty="0" smtClean="0"/>
              <a:t>sec</a:t>
            </a:r>
          </a:p>
          <a:p>
            <a:pPr lvl="1"/>
            <a:r>
              <a:rPr lang="en-US" dirty="0" smtClean="0"/>
              <a:t>Delayed </a:t>
            </a:r>
            <a:r>
              <a:rPr lang="en-US" dirty="0"/>
              <a:t>ACK was used to </a:t>
            </a:r>
            <a:r>
              <a:rPr lang="en-US" dirty="0" smtClean="0"/>
              <a:t>reduce bandwidth usage and server interrupts</a:t>
            </a:r>
          </a:p>
        </p:txBody>
      </p:sp>
      <p:sp>
        <p:nvSpPr>
          <p:cNvPr id="4" name="Slide Number Placeholder 3"/>
          <p:cNvSpPr>
            <a:spLocks noGrp="1"/>
          </p:cNvSpPr>
          <p:nvPr>
            <p:ph type="sldNum" sz="quarter" idx="12"/>
          </p:nvPr>
        </p:nvSpPr>
        <p:spPr>
          <a:xfrm>
            <a:off x="7010400" y="6492876"/>
            <a:ext cx="2133600" cy="365125"/>
          </a:xfrm>
        </p:spPr>
        <p:txBody>
          <a:bodyPr/>
          <a:lstStyle/>
          <a:p>
            <a:fld id="{7876E0CC-6134-4D81-B876-3E8DBC324A9F}" type="slidenum">
              <a:rPr lang="en-US" smtClean="0"/>
              <a:pPr/>
              <a:t>54</a:t>
            </a:fld>
            <a:endParaRPr lang="en-US"/>
          </a:p>
        </p:txBody>
      </p:sp>
      <p:sp>
        <p:nvSpPr>
          <p:cNvPr id="5" name="Line 10"/>
          <p:cNvSpPr>
            <a:spLocks noChangeShapeType="1"/>
          </p:cNvSpPr>
          <p:nvPr/>
        </p:nvSpPr>
        <p:spPr bwMode="auto">
          <a:xfrm rot="5400000" flipV="1">
            <a:off x="5177632" y="2940841"/>
            <a:ext cx="287337" cy="1603375"/>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Line 11"/>
          <p:cNvSpPr>
            <a:spLocks noChangeShapeType="1"/>
          </p:cNvSpPr>
          <p:nvPr/>
        </p:nvSpPr>
        <p:spPr bwMode="auto">
          <a:xfrm rot="5400000">
            <a:off x="5168107" y="3401219"/>
            <a:ext cx="300037" cy="157480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Line 12"/>
          <p:cNvSpPr>
            <a:spLocks noChangeShapeType="1"/>
          </p:cNvSpPr>
          <p:nvPr/>
        </p:nvSpPr>
        <p:spPr bwMode="auto">
          <a:xfrm rot="5400000" flipV="1">
            <a:off x="5080000" y="4233858"/>
            <a:ext cx="457200" cy="1600200"/>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Text Box 14"/>
          <p:cNvSpPr txBox="1">
            <a:spLocks noChangeArrowheads="1"/>
          </p:cNvSpPr>
          <p:nvPr/>
        </p:nvSpPr>
        <p:spPr bwMode="auto">
          <a:xfrm rot="605430">
            <a:off x="5006197" y="3415780"/>
            <a:ext cx="620683"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b="0" dirty="0" smtClean="0">
                <a:solidFill>
                  <a:srgbClr val="0000FF"/>
                </a:solidFill>
                <a:latin typeface="Times New Roman" charset="0"/>
              </a:rPr>
              <a:t>Data</a:t>
            </a:r>
            <a:endParaRPr lang="en-US" b="0" dirty="0">
              <a:solidFill>
                <a:srgbClr val="0000FF"/>
              </a:solidFill>
              <a:latin typeface="Times New Roman" charset="0"/>
            </a:endParaRPr>
          </a:p>
        </p:txBody>
      </p:sp>
      <p:sp>
        <p:nvSpPr>
          <p:cNvPr id="9" name="Text Box 15"/>
          <p:cNvSpPr txBox="1">
            <a:spLocks noChangeArrowheads="1"/>
          </p:cNvSpPr>
          <p:nvPr/>
        </p:nvSpPr>
        <p:spPr bwMode="auto">
          <a:xfrm rot="10146980" flipH="1" flipV="1">
            <a:off x="4587910" y="3863565"/>
            <a:ext cx="1409700"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en-US" b="0" dirty="0" smtClean="0">
                <a:solidFill>
                  <a:srgbClr val="FF3300"/>
                </a:solidFill>
                <a:latin typeface="Times New Roman" charset="0"/>
              </a:rPr>
              <a:t>     ACK</a:t>
            </a:r>
            <a:endParaRPr lang="en-US" b="0" dirty="0">
              <a:solidFill>
                <a:srgbClr val="FF3300"/>
              </a:solidFill>
              <a:latin typeface="Times New Roman" charset="0"/>
            </a:endParaRPr>
          </a:p>
        </p:txBody>
      </p:sp>
      <p:sp>
        <p:nvSpPr>
          <p:cNvPr id="10" name="Text Box 16"/>
          <p:cNvSpPr txBox="1">
            <a:spLocks noChangeArrowheads="1"/>
          </p:cNvSpPr>
          <p:nvPr/>
        </p:nvSpPr>
        <p:spPr bwMode="auto">
          <a:xfrm rot="1044999">
            <a:off x="4960711" y="4676253"/>
            <a:ext cx="620683"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b="0" dirty="0" smtClean="0">
                <a:solidFill>
                  <a:srgbClr val="0000FF"/>
                </a:solidFill>
                <a:latin typeface="Times New Roman" charset="0"/>
              </a:rPr>
              <a:t>Data</a:t>
            </a:r>
            <a:endParaRPr lang="en-US" b="0" dirty="0">
              <a:solidFill>
                <a:srgbClr val="0000FF"/>
              </a:solidFill>
              <a:latin typeface="Times New Roman" charset="0"/>
            </a:endParaRPr>
          </a:p>
        </p:txBody>
      </p:sp>
      <p:sp>
        <p:nvSpPr>
          <p:cNvPr id="11" name="Line 18"/>
          <p:cNvSpPr>
            <a:spLocks noChangeShapeType="1"/>
          </p:cNvSpPr>
          <p:nvPr/>
        </p:nvSpPr>
        <p:spPr bwMode="auto">
          <a:xfrm rot="5400000">
            <a:off x="4338391" y="5286129"/>
            <a:ext cx="3581400" cy="1954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Line 19"/>
          <p:cNvSpPr>
            <a:spLocks noChangeShapeType="1"/>
          </p:cNvSpPr>
          <p:nvPr/>
        </p:nvSpPr>
        <p:spPr bwMode="auto">
          <a:xfrm rot="5400000" flipV="1">
            <a:off x="2602461" y="5398542"/>
            <a:ext cx="3810000" cy="23321"/>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Text Box 20"/>
          <p:cNvSpPr txBox="1">
            <a:spLocks noChangeArrowheads="1"/>
          </p:cNvSpPr>
          <p:nvPr/>
        </p:nvSpPr>
        <p:spPr bwMode="auto">
          <a:xfrm>
            <a:off x="4343400" y="3083863"/>
            <a:ext cx="415498"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sz="2400" b="0" dirty="0">
                <a:solidFill>
                  <a:srgbClr val="0000FF"/>
                </a:solidFill>
                <a:latin typeface="Times New Roman" charset="0"/>
              </a:rPr>
              <a:t>A</a:t>
            </a:r>
          </a:p>
        </p:txBody>
      </p:sp>
      <p:sp>
        <p:nvSpPr>
          <p:cNvPr id="14" name="Text Box 21"/>
          <p:cNvSpPr txBox="1">
            <a:spLocks noChangeArrowheads="1"/>
          </p:cNvSpPr>
          <p:nvPr/>
        </p:nvSpPr>
        <p:spPr bwMode="auto">
          <a:xfrm>
            <a:off x="5910262" y="3045763"/>
            <a:ext cx="389951"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sz="2400" b="0">
                <a:solidFill>
                  <a:srgbClr val="FF3300"/>
                </a:solidFill>
                <a:latin typeface="Times New Roman" charset="0"/>
              </a:rPr>
              <a:t>B</a:t>
            </a:r>
          </a:p>
        </p:txBody>
      </p:sp>
      <p:sp>
        <p:nvSpPr>
          <p:cNvPr id="15" name="Line 25"/>
          <p:cNvSpPr>
            <a:spLocks noChangeShapeType="1"/>
          </p:cNvSpPr>
          <p:nvPr/>
        </p:nvSpPr>
        <p:spPr bwMode="auto">
          <a:xfrm rot="5400000">
            <a:off x="5176044" y="5763416"/>
            <a:ext cx="300037" cy="157480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Text Box 26"/>
          <p:cNvSpPr txBox="1">
            <a:spLocks noChangeArrowheads="1"/>
          </p:cNvSpPr>
          <p:nvPr/>
        </p:nvSpPr>
        <p:spPr bwMode="auto">
          <a:xfrm rot="10146980" flipH="1" flipV="1">
            <a:off x="4898989" y="6149565"/>
            <a:ext cx="1409700"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en-US" b="0" dirty="0">
                <a:solidFill>
                  <a:srgbClr val="FF3300"/>
                </a:solidFill>
                <a:latin typeface="Times New Roman" charset="0"/>
              </a:rPr>
              <a:t>ACK</a:t>
            </a:r>
          </a:p>
        </p:txBody>
      </p:sp>
      <p:sp>
        <p:nvSpPr>
          <p:cNvPr id="22" name="Line 25"/>
          <p:cNvSpPr>
            <a:spLocks noChangeShapeType="1"/>
          </p:cNvSpPr>
          <p:nvPr/>
        </p:nvSpPr>
        <p:spPr bwMode="auto">
          <a:xfrm rot="5400000">
            <a:off x="5831683" y="5979319"/>
            <a:ext cx="833433" cy="0"/>
          </a:xfrm>
          <a:prstGeom prst="line">
            <a:avLst/>
          </a:prstGeom>
          <a:noFill/>
          <a:ln w="38100">
            <a:solidFill>
              <a:srgbClr val="FF3300"/>
            </a:solidFill>
            <a:round/>
            <a:headEnd type="arrow"/>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Text Box 26"/>
          <p:cNvSpPr txBox="1">
            <a:spLocks noChangeArrowheads="1"/>
          </p:cNvSpPr>
          <p:nvPr/>
        </p:nvSpPr>
        <p:spPr bwMode="auto">
          <a:xfrm rot="10800000" flipH="1" flipV="1">
            <a:off x="6324601" y="5699606"/>
            <a:ext cx="1194411" cy="40011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000" b="1" dirty="0" smtClean="0">
                <a:solidFill>
                  <a:srgbClr val="FF3300"/>
                </a:solidFill>
                <a:latin typeface="Times New Roman" charset="0"/>
              </a:rPr>
              <a:t>200 </a:t>
            </a:r>
            <a:r>
              <a:rPr lang="en-US" sz="2000" b="1" dirty="0" err="1" smtClean="0">
                <a:solidFill>
                  <a:srgbClr val="FF3300"/>
                </a:solidFill>
                <a:latin typeface="Times New Roman" charset="0"/>
              </a:rPr>
              <a:t>ms</a:t>
            </a:r>
            <a:endParaRPr lang="en-US" sz="2000" b="1" dirty="0">
              <a:solidFill>
                <a:srgbClr val="FF3300"/>
              </a:solidFill>
              <a:latin typeface="Times New Roman" charset="0"/>
            </a:endParaRPr>
          </a:p>
        </p:txBody>
      </p:sp>
      <p:sp>
        <p:nvSpPr>
          <p:cNvPr id="26" name="Text Box 14"/>
          <p:cNvSpPr txBox="1">
            <a:spLocks noChangeArrowheads="1"/>
          </p:cNvSpPr>
          <p:nvPr/>
        </p:nvSpPr>
        <p:spPr bwMode="auto">
          <a:xfrm>
            <a:off x="4953000" y="4355064"/>
            <a:ext cx="473206"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dirty="0" smtClean="0">
                <a:solidFill>
                  <a:srgbClr val="0000FF"/>
                </a:solidFill>
                <a:latin typeface="Times New Roman" charset="0"/>
              </a:rPr>
              <a:t>….</a:t>
            </a:r>
            <a:endParaRPr lang="en-US" b="0" dirty="0">
              <a:solidFill>
                <a:srgbClr val="0000FF"/>
              </a:solidFill>
              <a:latin typeface="Times New Roman" charset="0"/>
            </a:endParaRPr>
          </a:p>
        </p:txBody>
      </p:sp>
      <p:sp>
        <p:nvSpPr>
          <p:cNvPr id="17" name="Rounded Rectangle 16"/>
          <p:cNvSpPr/>
          <p:nvPr/>
        </p:nvSpPr>
        <p:spPr>
          <a:xfrm>
            <a:off x="609600" y="4191000"/>
            <a:ext cx="2819400" cy="1905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rgbClr val="0000FF"/>
                </a:solidFill>
              </a:rPr>
              <a:t>Proposed solutions:</a:t>
            </a:r>
          </a:p>
          <a:p>
            <a:r>
              <a:rPr lang="en-US" sz="2400" dirty="0" smtClean="0"/>
              <a:t>Delayed ACK should be disabled in data centers</a:t>
            </a:r>
            <a:endParaRPr lang="en-US" sz="2400" dirty="0"/>
          </a:p>
        </p:txBody>
      </p:sp>
      <p:sp>
        <p:nvSpPr>
          <p:cNvPr id="24" name="Text Box 26"/>
          <p:cNvSpPr txBox="1">
            <a:spLocks noChangeArrowheads="1"/>
          </p:cNvSpPr>
          <p:nvPr/>
        </p:nvSpPr>
        <p:spPr bwMode="auto">
          <a:xfrm rot="10800000" flipH="1" flipV="1">
            <a:off x="6248400" y="3657600"/>
            <a:ext cx="1905000" cy="70788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000" b="1" dirty="0" smtClean="0">
                <a:solidFill>
                  <a:srgbClr val="FF3300"/>
                </a:solidFill>
                <a:latin typeface="Times New Roman" charset="0"/>
              </a:rPr>
              <a:t>ACK every </a:t>
            </a:r>
          </a:p>
          <a:p>
            <a:pPr eaLnBrk="0" hangingPunct="0"/>
            <a:r>
              <a:rPr lang="en-US" sz="2000" b="1" dirty="0" smtClean="0">
                <a:solidFill>
                  <a:srgbClr val="FF3300"/>
                </a:solidFill>
                <a:latin typeface="Times New Roman" charset="0"/>
              </a:rPr>
              <a:t>other packet</a:t>
            </a:r>
            <a:endParaRPr lang="en-US" sz="2000" b="1" dirty="0">
              <a:solidFill>
                <a:srgbClr val="FF3300"/>
              </a:solidFill>
              <a:latin typeface="Times New Roman" charset="0"/>
            </a:endParaRPr>
          </a:p>
        </p:txBody>
      </p:sp>
      <p:sp>
        <p:nvSpPr>
          <p:cNvPr id="28" name="Line 10"/>
          <p:cNvSpPr>
            <a:spLocks noChangeShapeType="1"/>
          </p:cNvSpPr>
          <p:nvPr/>
        </p:nvSpPr>
        <p:spPr bwMode="auto">
          <a:xfrm rot="5400000" flipV="1">
            <a:off x="5153819" y="3075781"/>
            <a:ext cx="287337" cy="1603375"/>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Line 12"/>
          <p:cNvSpPr>
            <a:spLocks noChangeShapeType="1"/>
          </p:cNvSpPr>
          <p:nvPr/>
        </p:nvSpPr>
        <p:spPr bwMode="auto">
          <a:xfrm rot="5400000" flipV="1">
            <a:off x="5067300" y="4386262"/>
            <a:ext cx="457200" cy="1600200"/>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Line 12"/>
          <p:cNvSpPr>
            <a:spLocks noChangeShapeType="1"/>
          </p:cNvSpPr>
          <p:nvPr/>
        </p:nvSpPr>
        <p:spPr bwMode="auto">
          <a:xfrm rot="5400000" flipV="1">
            <a:off x="5067300" y="4538662"/>
            <a:ext cx="457200" cy="1600200"/>
          </a:xfrm>
          <a:prstGeom prst="line">
            <a:avLst/>
          </a:prstGeom>
          <a:noFill/>
          <a:ln w="19050">
            <a:solidFill>
              <a:srgbClr val="00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Line 25"/>
          <p:cNvSpPr>
            <a:spLocks noChangeShapeType="1"/>
          </p:cNvSpPr>
          <p:nvPr/>
        </p:nvSpPr>
        <p:spPr bwMode="auto">
          <a:xfrm rot="5400000">
            <a:off x="5133181" y="4777581"/>
            <a:ext cx="300037" cy="157480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556630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animBg="1"/>
      <p:bldP spid="12" grpId="0" animBg="1"/>
      <p:bldP spid="13" grpId="0"/>
      <p:bldP spid="14" grpId="0"/>
      <p:bldP spid="15" grpId="0" animBg="1"/>
      <p:bldP spid="16" grpId="0"/>
      <p:bldP spid="22" grpId="0" animBg="1"/>
      <p:bldP spid="25" grpId="0"/>
      <p:bldP spid="26" grpId="0"/>
      <p:bldP spid="17" grpId="0" animBg="1"/>
      <p:bldP spid="24" grpId="0"/>
      <p:bldP spid="28" grpId="0" animBg="1"/>
      <p:bldP spid="29" grpId="0" animBg="1"/>
      <p:bldP spid="30" grpId="0" animBg="1"/>
      <p:bldP spid="3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Delayed ACK with SNAP</a:t>
            </a:r>
            <a:endParaRPr lang="en-US" dirty="0"/>
          </a:p>
        </p:txBody>
      </p:sp>
      <p:sp>
        <p:nvSpPr>
          <p:cNvPr id="3" name="Content Placeholder 2"/>
          <p:cNvSpPr>
            <a:spLocks noGrp="1"/>
          </p:cNvSpPr>
          <p:nvPr>
            <p:ph idx="1"/>
          </p:nvPr>
        </p:nvSpPr>
        <p:spPr>
          <a:xfrm>
            <a:off x="76200" y="1600201"/>
            <a:ext cx="8991600" cy="4525963"/>
          </a:xfrm>
        </p:spPr>
        <p:txBody>
          <a:bodyPr/>
          <a:lstStyle/>
          <a:p>
            <a:r>
              <a:rPr lang="en-US" dirty="0" smtClean="0"/>
              <a:t>Monitor at the right place</a:t>
            </a:r>
          </a:p>
          <a:p>
            <a:pPr lvl="1"/>
            <a:r>
              <a:rPr lang="en-US" dirty="0" smtClean="0"/>
              <a:t>Scalable, lightweight data collection at all hosts</a:t>
            </a:r>
          </a:p>
          <a:p>
            <a:r>
              <a:rPr lang="en-US" dirty="0" smtClean="0"/>
              <a:t>Algorithms to identify performance problems</a:t>
            </a:r>
          </a:p>
          <a:p>
            <a:pPr lvl="1"/>
            <a:r>
              <a:rPr lang="en-US" dirty="0" smtClean="0"/>
              <a:t>Identify delayed ACK with OS information</a:t>
            </a:r>
          </a:p>
          <a:p>
            <a:r>
              <a:rPr lang="en-US" dirty="0" smtClean="0"/>
              <a:t>Correlate problems across connections</a:t>
            </a:r>
          </a:p>
          <a:p>
            <a:pPr lvl="1"/>
            <a:r>
              <a:rPr lang="en-US" dirty="0" smtClean="0"/>
              <a:t>Identify the apps with significant delayed ACK issues</a:t>
            </a:r>
          </a:p>
          <a:p>
            <a:r>
              <a:rPr lang="en-US" dirty="0" smtClean="0"/>
              <a:t>Fix the problem with operators and developers</a:t>
            </a:r>
          </a:p>
          <a:p>
            <a:pPr lvl="1"/>
            <a:r>
              <a:rPr lang="en-US" dirty="0" smtClean="0"/>
              <a:t>Disable delayed ACK in data centers</a:t>
            </a:r>
          </a:p>
          <a:p>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55</a:t>
            </a:fld>
            <a:endParaRPr lang="en-US"/>
          </a:p>
        </p:txBody>
      </p:sp>
    </p:spTree>
    <p:extLst>
      <p:ext uri="{BB962C8B-B14F-4D97-AF65-F5344CB8AC3E}">
        <p14:creationId xmlns:p14="http://schemas.microsoft.com/office/powerpoint/2010/main" val="318651644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43400"/>
            <a:ext cx="5327316"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143000"/>
          </a:xfrm>
        </p:spPr>
        <p:txBody>
          <a:bodyPr/>
          <a:lstStyle/>
          <a:p>
            <a:r>
              <a:rPr lang="en-US" dirty="0" smtClean="0"/>
              <a:t>Edge Network Management</a:t>
            </a:r>
            <a:endParaRPr lang="en-US" dirty="0"/>
          </a:p>
        </p:txBody>
      </p:sp>
      <p:sp>
        <p:nvSpPr>
          <p:cNvPr id="4" name="Slide Number Placeholder 3"/>
          <p:cNvSpPr>
            <a:spLocks noGrp="1"/>
          </p:cNvSpPr>
          <p:nvPr>
            <p:ph type="sldNum" sz="quarter" idx="12"/>
          </p:nvPr>
        </p:nvSpPr>
        <p:spPr>
          <a:xfrm>
            <a:off x="6096000" y="6356351"/>
            <a:ext cx="2133600" cy="365125"/>
          </a:xfrm>
        </p:spPr>
        <p:txBody>
          <a:bodyPr/>
          <a:lstStyle/>
          <a:p>
            <a:fld id="{7876E0CC-6134-4D81-B876-3E8DBC324A9F}" type="slidenum">
              <a:rPr lang="en-US" smtClean="0"/>
              <a:pPr/>
              <a:t>56</a:t>
            </a:fld>
            <a:endParaRPr lang="en-US"/>
          </a:p>
        </p:txBody>
      </p:sp>
      <p:cxnSp>
        <p:nvCxnSpPr>
          <p:cNvPr id="6" name="Straight Arrow Connector 5"/>
          <p:cNvCxnSpPr>
            <a:endCxn id="10" idx="1"/>
          </p:cNvCxnSpPr>
          <p:nvPr/>
        </p:nvCxnSpPr>
        <p:spPr>
          <a:xfrm>
            <a:off x="914400" y="2057400"/>
            <a:ext cx="1447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24000" y="1143000"/>
            <a:ext cx="1594583" cy="954107"/>
          </a:xfrm>
          <a:prstGeom prst="rect">
            <a:avLst/>
          </a:prstGeom>
          <a:noFill/>
        </p:spPr>
        <p:txBody>
          <a:bodyPr wrap="square" rtlCol="0">
            <a:spAutoFit/>
          </a:bodyPr>
          <a:lstStyle/>
          <a:p>
            <a:r>
              <a:rPr lang="en-US" sz="2800" dirty="0"/>
              <a:t>Specify policies</a:t>
            </a:r>
          </a:p>
        </p:txBody>
      </p:sp>
      <p:sp>
        <p:nvSpPr>
          <p:cNvPr id="10" name="Rounded Rectangle 9"/>
          <p:cNvSpPr/>
          <p:nvPr/>
        </p:nvSpPr>
        <p:spPr>
          <a:xfrm>
            <a:off x="2362200" y="2057400"/>
            <a:ext cx="44196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Management System</a:t>
            </a:r>
          </a:p>
        </p:txBody>
      </p:sp>
      <p:pic>
        <p:nvPicPr>
          <p:cNvPr id="25"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8006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8768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7150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images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4114800"/>
            <a:ext cx="738359" cy="989553"/>
          </a:xfrm>
          <a:prstGeom prst="rect">
            <a:avLst/>
          </a:prstGeom>
        </p:spPr>
      </p:pic>
      <p:pic>
        <p:nvPicPr>
          <p:cNvPr id="30" name="Picture 29"/>
          <p:cNvPicPr>
            <a:picLocks noChangeAspect="1"/>
          </p:cNvPicPr>
          <p:nvPr/>
        </p:nvPicPr>
        <p:blipFill>
          <a:blip r:embed="rId6"/>
          <a:stretch>
            <a:fillRect/>
          </a:stretch>
        </p:blipFill>
        <p:spPr>
          <a:xfrm>
            <a:off x="1905000" y="4114800"/>
            <a:ext cx="1336804" cy="1145674"/>
          </a:xfrm>
          <a:prstGeom prst="rect">
            <a:avLst/>
          </a:prstGeom>
        </p:spPr>
      </p:pic>
      <p:pic>
        <p:nvPicPr>
          <p:cNvPr id="31" name="Picture 30" descr="MC90043484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200" y="5410200"/>
            <a:ext cx="1143000" cy="1143000"/>
          </a:xfrm>
          <a:prstGeom prst="rect">
            <a:avLst/>
          </a:prstGeom>
        </p:spPr>
      </p:pic>
      <p:pic>
        <p:nvPicPr>
          <p:cNvPr id="32" name="Picture 31" descr="images (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800" y="5638800"/>
            <a:ext cx="1188720" cy="990600"/>
          </a:xfrm>
          <a:prstGeom prst="rect">
            <a:avLst/>
          </a:prstGeom>
        </p:spPr>
      </p:pic>
      <p:pic>
        <p:nvPicPr>
          <p:cNvPr id="58" name="Picture 10" descr="j02920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0668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p:nvPr/>
        </p:nvCxnSpPr>
        <p:spPr>
          <a:xfrm>
            <a:off x="3810000" y="2819400"/>
            <a:ext cx="0"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209800" y="2971800"/>
            <a:ext cx="1905000" cy="954107"/>
          </a:xfrm>
          <a:prstGeom prst="rect">
            <a:avLst/>
          </a:prstGeom>
          <a:noFill/>
        </p:spPr>
        <p:txBody>
          <a:bodyPr wrap="square" rtlCol="0">
            <a:spAutoFit/>
          </a:bodyPr>
          <a:lstStyle/>
          <a:p>
            <a:r>
              <a:rPr lang="en-US" sz="2800" dirty="0"/>
              <a:t>Configure devices</a:t>
            </a:r>
            <a:endParaRPr lang="en-US" sz="2800" dirty="0" smtClean="0"/>
          </a:p>
        </p:txBody>
      </p:sp>
      <p:cxnSp>
        <p:nvCxnSpPr>
          <p:cNvPr id="18" name="Straight Arrow Connector 17"/>
          <p:cNvCxnSpPr/>
          <p:nvPr/>
        </p:nvCxnSpPr>
        <p:spPr>
          <a:xfrm flipV="1">
            <a:off x="5257800" y="2819400"/>
            <a:ext cx="0" cy="160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257800" y="2971800"/>
            <a:ext cx="2590800" cy="954107"/>
          </a:xfrm>
          <a:prstGeom prst="rect">
            <a:avLst/>
          </a:prstGeom>
          <a:noFill/>
        </p:spPr>
        <p:txBody>
          <a:bodyPr wrap="square" rtlCol="0">
            <a:spAutoFit/>
          </a:bodyPr>
          <a:lstStyle/>
          <a:p>
            <a:r>
              <a:rPr lang="en-US" sz="2800" dirty="0"/>
              <a:t>Collect measurements</a:t>
            </a:r>
            <a:endParaRPr lang="en-US" sz="2800" dirty="0" smtClean="0"/>
          </a:p>
        </p:txBody>
      </p:sp>
      <p:sp>
        <p:nvSpPr>
          <p:cNvPr id="13" name="TextBox 12"/>
          <p:cNvSpPr txBox="1"/>
          <p:nvPr/>
        </p:nvSpPr>
        <p:spPr>
          <a:xfrm>
            <a:off x="3048000" y="4572000"/>
            <a:ext cx="34290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i="1" dirty="0">
                <a:solidFill>
                  <a:schemeClr val="tx1"/>
                </a:solidFill>
              </a:rPr>
              <a:t>on </a:t>
            </a:r>
            <a:r>
              <a:rPr lang="en-US" sz="2400" i="1" dirty="0" smtClean="0">
                <a:solidFill>
                  <a:schemeClr val="tx1"/>
                </a:solidFill>
              </a:rPr>
              <a:t>switches</a:t>
            </a:r>
            <a:endParaRPr lang="en-US" sz="2400" dirty="0" smtClean="0">
              <a:solidFill>
                <a:srgbClr val="0000FF"/>
              </a:solidFill>
            </a:endParaRPr>
          </a:p>
          <a:p>
            <a:r>
              <a:rPr lang="en-US" sz="2400" dirty="0" smtClean="0">
                <a:solidFill>
                  <a:srgbClr val="0000FF"/>
                </a:solidFill>
              </a:rPr>
              <a:t>BUFFALO </a:t>
            </a:r>
            <a:r>
              <a:rPr lang="en-US" sz="2400" dirty="0">
                <a:solidFill>
                  <a:srgbClr val="0000FF"/>
                </a:solidFill>
              </a:rPr>
              <a:t>[CONEXT’09]</a:t>
            </a:r>
          </a:p>
          <a:p>
            <a:r>
              <a:rPr lang="en-US" sz="2400" dirty="0">
                <a:solidFill>
                  <a:schemeClr val="tx1"/>
                </a:solidFill>
              </a:rPr>
              <a:t>Scaling packet forwarding</a:t>
            </a:r>
          </a:p>
          <a:p>
            <a:r>
              <a:rPr lang="en-US" sz="2400" dirty="0" smtClean="0">
                <a:solidFill>
                  <a:srgbClr val="0000FF"/>
                </a:solidFill>
              </a:rPr>
              <a:t>DIFANE [SIGCOMM’10]</a:t>
            </a:r>
          </a:p>
          <a:p>
            <a:r>
              <a:rPr lang="en-US" sz="2400" dirty="0" smtClean="0">
                <a:solidFill>
                  <a:schemeClr val="tx1"/>
                </a:solidFill>
              </a:rPr>
              <a:t>Scaling flexible policy </a:t>
            </a:r>
          </a:p>
        </p:txBody>
      </p:sp>
      <p:sp>
        <p:nvSpPr>
          <p:cNvPr id="35" name="TextBox 34"/>
          <p:cNvSpPr txBox="1"/>
          <p:nvPr/>
        </p:nvSpPr>
        <p:spPr>
          <a:xfrm>
            <a:off x="6553200" y="4114800"/>
            <a:ext cx="2362200" cy="1200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i="1" dirty="0">
                <a:solidFill>
                  <a:srgbClr val="000000"/>
                </a:solidFill>
              </a:rPr>
              <a:t>on hosts</a:t>
            </a:r>
          </a:p>
          <a:p>
            <a:r>
              <a:rPr lang="en-US" sz="2400" dirty="0" smtClean="0">
                <a:solidFill>
                  <a:srgbClr val="0000FF"/>
                </a:solidFill>
              </a:rPr>
              <a:t>SNAP [NSDI’11]</a:t>
            </a:r>
          </a:p>
          <a:p>
            <a:r>
              <a:rPr lang="en-US" sz="2400" dirty="0" smtClean="0">
                <a:solidFill>
                  <a:srgbClr val="000000"/>
                </a:solidFill>
              </a:rPr>
              <a:t>Scaling diagnosis</a:t>
            </a:r>
            <a:endParaRPr lang="en-US" sz="2400" i="1" dirty="0" smtClean="0">
              <a:solidFill>
                <a:srgbClr val="000000"/>
              </a:solidFill>
            </a:endParaRPr>
          </a:p>
        </p:txBody>
      </p:sp>
    </p:spTree>
    <p:extLst>
      <p:ext uri="{BB962C8B-B14F-4D97-AF65-F5344CB8AC3E}">
        <p14:creationId xmlns:p14="http://schemas.microsoft.com/office/powerpoint/2010/main" val="593133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57200" y="1752600"/>
            <a:ext cx="8229600" cy="1143000"/>
          </a:xfrm>
        </p:spPr>
        <p:txBody>
          <a:bodyPr/>
          <a:lstStyle/>
          <a:p>
            <a:r>
              <a:rPr lang="en-US" dirty="0">
                <a:latin typeface="Calibri" charset="0"/>
                <a:ea typeface="ヒラギノ角ゴ Pro W3" charset="0"/>
                <a:cs typeface="ヒラギノ角ゴ Pro W3" charset="0"/>
              </a:rPr>
              <a:t>Thanks!</a:t>
            </a:r>
          </a:p>
        </p:txBody>
      </p:sp>
      <p:sp>
        <p:nvSpPr>
          <p:cNvPr id="983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D68B8E0-2EEE-0641-81A2-62C5DC3EFC1D}" type="slidenum">
              <a:rPr lang="en-US" sz="1200">
                <a:solidFill>
                  <a:srgbClr val="898989"/>
                </a:solidFill>
              </a:rPr>
              <a:pPr eaLnBrk="1" hangingPunct="1"/>
              <a:t>57</a:t>
            </a:fld>
            <a:endParaRPr lang="en-US" sz="1200">
              <a:solidFill>
                <a:srgbClr val="898989"/>
              </a:solidFill>
            </a:endParaRPr>
          </a:p>
        </p:txBody>
      </p:sp>
    </p:spTree>
    <p:extLst>
      <p:ext uri="{BB962C8B-B14F-4D97-AF65-F5344CB8AC3E}">
        <p14:creationId xmlns:p14="http://schemas.microsoft.com/office/powerpoint/2010/main" val="16443850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Large Data Center Networks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6</a:t>
            </a:fld>
            <a:endParaRPr lang="en-US"/>
          </a:p>
        </p:txBody>
      </p:sp>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676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495800"/>
            <a:ext cx="533400" cy="685800"/>
          </a:xfrm>
          <a:prstGeom prst="rect">
            <a:avLst/>
          </a:prstGeom>
        </p:spPr>
      </p:pic>
      <p:pic>
        <p:nvPicPr>
          <p:cNvPr id="22" name="Picture 2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495800"/>
            <a:ext cx="533400" cy="685800"/>
          </a:xfrm>
          <a:prstGeom prst="rect">
            <a:avLst/>
          </a:prstGeom>
        </p:spPr>
      </p:pic>
      <p:cxnSp>
        <p:nvCxnSpPr>
          <p:cNvPr id="37" name="Straight Arrow Connector 36"/>
          <p:cNvCxnSpPr>
            <a:stCxn id="119" idx="0"/>
            <a:endCxn id="6" idx="2"/>
          </p:cNvCxnSpPr>
          <p:nvPr/>
        </p:nvCxnSpPr>
        <p:spPr>
          <a:xfrm flipV="1">
            <a:off x="3613151" y="2094596"/>
            <a:ext cx="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8" idx="0"/>
            <a:endCxn id="6" idx="2"/>
          </p:cNvCxnSpPr>
          <p:nvPr/>
        </p:nvCxnSpPr>
        <p:spPr>
          <a:xfrm flipV="1">
            <a:off x="14033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2" idx="0"/>
            <a:endCxn id="8" idx="2"/>
          </p:cNvCxnSpPr>
          <p:nvPr/>
        </p:nvCxnSpPr>
        <p:spPr>
          <a:xfrm flipV="1">
            <a:off x="6413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12" idx="2"/>
            <a:endCxn id="22" idx="0"/>
          </p:cNvCxnSpPr>
          <p:nvPr/>
        </p:nvCxnSpPr>
        <p:spPr>
          <a:xfrm>
            <a:off x="6413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20" idx="0"/>
            <a:endCxn id="12" idx="2"/>
          </p:cNvCxnSpPr>
          <p:nvPr/>
        </p:nvCxnSpPr>
        <p:spPr>
          <a:xfrm flipV="1">
            <a:off x="3429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1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1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495800"/>
            <a:ext cx="533400" cy="685800"/>
          </a:xfrm>
          <a:prstGeom prst="rect">
            <a:avLst/>
          </a:prstGeom>
        </p:spPr>
      </p:pic>
      <p:pic>
        <p:nvPicPr>
          <p:cNvPr id="113" name="Picture 112"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495800"/>
            <a:ext cx="533400" cy="685800"/>
          </a:xfrm>
          <a:prstGeom prst="rect">
            <a:avLst/>
          </a:prstGeom>
        </p:spPr>
      </p:pic>
      <p:cxnSp>
        <p:nvCxnSpPr>
          <p:cNvPr id="114" name="Straight Arrow Connector 113"/>
          <p:cNvCxnSpPr>
            <a:stCxn id="111" idx="2"/>
            <a:endCxn id="113" idx="0"/>
          </p:cNvCxnSpPr>
          <p:nvPr/>
        </p:nvCxnSpPr>
        <p:spPr>
          <a:xfrm>
            <a:off x="17081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112" idx="0"/>
            <a:endCxn id="111" idx="2"/>
          </p:cNvCxnSpPr>
          <p:nvPr/>
        </p:nvCxnSpPr>
        <p:spPr>
          <a:xfrm flipV="1">
            <a:off x="14097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11" idx="0"/>
            <a:endCxn id="8" idx="2"/>
          </p:cNvCxnSpPr>
          <p:nvPr/>
        </p:nvCxnSpPr>
        <p:spPr>
          <a:xfrm flipH="1" flipV="1">
            <a:off x="14033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4495800"/>
            <a:ext cx="533400" cy="685800"/>
          </a:xfrm>
          <a:prstGeom prst="rect">
            <a:avLst/>
          </a:prstGeom>
        </p:spPr>
      </p:pic>
      <p:pic>
        <p:nvPicPr>
          <p:cNvPr id="122" name="Picture 12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4495800"/>
            <a:ext cx="533400" cy="685800"/>
          </a:xfrm>
          <a:prstGeom prst="rect">
            <a:avLst/>
          </a:prstGeom>
        </p:spPr>
      </p:pic>
      <p:cxnSp>
        <p:nvCxnSpPr>
          <p:cNvPr id="123" name="Straight Arrow Connector 122"/>
          <p:cNvCxnSpPr>
            <a:stCxn id="120" idx="0"/>
            <a:endCxn id="119" idx="2"/>
          </p:cNvCxnSpPr>
          <p:nvPr/>
        </p:nvCxnSpPr>
        <p:spPr>
          <a:xfrm flipV="1">
            <a:off x="28511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20" idx="2"/>
            <a:endCxn id="122" idx="0"/>
          </p:cNvCxnSpPr>
          <p:nvPr/>
        </p:nvCxnSpPr>
        <p:spPr>
          <a:xfrm>
            <a:off x="28511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a:stCxn id="121" idx="0"/>
            <a:endCxn id="120" idx="2"/>
          </p:cNvCxnSpPr>
          <p:nvPr/>
        </p:nvCxnSpPr>
        <p:spPr>
          <a:xfrm flipV="1">
            <a:off x="25527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2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4495800"/>
            <a:ext cx="533400" cy="685800"/>
          </a:xfrm>
          <a:prstGeom prst="rect">
            <a:avLst/>
          </a:prstGeom>
        </p:spPr>
      </p:pic>
      <p:pic>
        <p:nvPicPr>
          <p:cNvPr id="128" name="Picture 127"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4495800"/>
            <a:ext cx="533400" cy="685800"/>
          </a:xfrm>
          <a:prstGeom prst="rect">
            <a:avLst/>
          </a:prstGeom>
        </p:spPr>
      </p:pic>
      <p:cxnSp>
        <p:nvCxnSpPr>
          <p:cNvPr id="129" name="Straight Arrow Connector 128"/>
          <p:cNvCxnSpPr>
            <a:stCxn id="126" idx="2"/>
            <a:endCxn id="128" idx="0"/>
          </p:cNvCxnSpPr>
          <p:nvPr/>
        </p:nvCxnSpPr>
        <p:spPr>
          <a:xfrm>
            <a:off x="39179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27" idx="0"/>
            <a:endCxn id="126" idx="2"/>
          </p:cNvCxnSpPr>
          <p:nvPr/>
        </p:nvCxnSpPr>
        <p:spPr>
          <a:xfrm flipV="1">
            <a:off x="36195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26" idx="0"/>
            <a:endCxn id="119" idx="2"/>
          </p:cNvCxnSpPr>
          <p:nvPr/>
        </p:nvCxnSpPr>
        <p:spPr>
          <a:xfrm flipH="1" flipV="1">
            <a:off x="36131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3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1676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35"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495800"/>
            <a:ext cx="533400" cy="685800"/>
          </a:xfrm>
          <a:prstGeom prst="rect">
            <a:avLst/>
          </a:prstGeom>
        </p:spPr>
      </p:pic>
      <p:pic>
        <p:nvPicPr>
          <p:cNvPr id="137" name="Picture 13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495800"/>
            <a:ext cx="533400" cy="685800"/>
          </a:xfrm>
          <a:prstGeom prst="rect">
            <a:avLst/>
          </a:prstGeom>
        </p:spPr>
      </p:pic>
      <p:cxnSp>
        <p:nvCxnSpPr>
          <p:cNvPr id="138" name="Straight Arrow Connector 137"/>
          <p:cNvCxnSpPr>
            <a:stCxn id="149" idx="0"/>
            <a:endCxn id="133" idx="2"/>
          </p:cNvCxnSpPr>
          <p:nvPr/>
        </p:nvCxnSpPr>
        <p:spPr>
          <a:xfrm flipH="1" flipV="1">
            <a:off x="58229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134" idx="0"/>
            <a:endCxn id="133" idx="2"/>
          </p:cNvCxnSpPr>
          <p:nvPr/>
        </p:nvCxnSpPr>
        <p:spPr>
          <a:xfrm flipV="1">
            <a:off x="5822951" y="2094596"/>
            <a:ext cx="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135" idx="0"/>
            <a:endCxn id="134" idx="2"/>
          </p:cNvCxnSpPr>
          <p:nvPr/>
        </p:nvCxnSpPr>
        <p:spPr>
          <a:xfrm flipV="1">
            <a:off x="50609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135" idx="2"/>
            <a:endCxn id="137" idx="0"/>
          </p:cNvCxnSpPr>
          <p:nvPr/>
        </p:nvCxnSpPr>
        <p:spPr>
          <a:xfrm>
            <a:off x="50609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36" idx="0"/>
            <a:endCxn id="135" idx="2"/>
          </p:cNvCxnSpPr>
          <p:nvPr/>
        </p:nvCxnSpPr>
        <p:spPr>
          <a:xfrm flipV="1">
            <a:off x="47625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4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43"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4495800"/>
            <a:ext cx="533400" cy="685800"/>
          </a:xfrm>
          <a:prstGeom prst="rect">
            <a:avLst/>
          </a:prstGeom>
        </p:spPr>
      </p:pic>
      <p:pic>
        <p:nvPicPr>
          <p:cNvPr id="145" name="Picture 144"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495800"/>
            <a:ext cx="533400" cy="685800"/>
          </a:xfrm>
          <a:prstGeom prst="rect">
            <a:avLst/>
          </a:prstGeom>
        </p:spPr>
      </p:pic>
      <p:cxnSp>
        <p:nvCxnSpPr>
          <p:cNvPr id="146" name="Straight Arrow Connector 145"/>
          <p:cNvCxnSpPr>
            <a:stCxn id="143" idx="2"/>
            <a:endCxn id="145" idx="0"/>
          </p:cNvCxnSpPr>
          <p:nvPr/>
        </p:nvCxnSpPr>
        <p:spPr>
          <a:xfrm>
            <a:off x="61277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144" idx="0"/>
            <a:endCxn id="143" idx="2"/>
          </p:cNvCxnSpPr>
          <p:nvPr/>
        </p:nvCxnSpPr>
        <p:spPr>
          <a:xfrm flipV="1">
            <a:off x="58293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43" idx="0"/>
            <a:endCxn id="134" idx="2"/>
          </p:cNvCxnSpPr>
          <p:nvPr/>
        </p:nvCxnSpPr>
        <p:spPr>
          <a:xfrm flipH="1" flipV="1">
            <a:off x="58229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4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26298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50"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495800"/>
            <a:ext cx="533400" cy="685800"/>
          </a:xfrm>
          <a:prstGeom prst="rect">
            <a:avLst/>
          </a:prstGeom>
        </p:spPr>
      </p:pic>
      <p:pic>
        <p:nvPicPr>
          <p:cNvPr id="152" name="Picture 151"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4495800"/>
            <a:ext cx="533400" cy="685800"/>
          </a:xfrm>
          <a:prstGeom prst="rect">
            <a:avLst/>
          </a:prstGeom>
        </p:spPr>
      </p:pic>
      <p:cxnSp>
        <p:nvCxnSpPr>
          <p:cNvPr id="153" name="Straight Arrow Connector 152"/>
          <p:cNvCxnSpPr>
            <a:stCxn id="150" idx="0"/>
            <a:endCxn id="149" idx="2"/>
          </p:cNvCxnSpPr>
          <p:nvPr/>
        </p:nvCxnSpPr>
        <p:spPr>
          <a:xfrm flipV="1">
            <a:off x="7270751" y="3048000"/>
            <a:ext cx="7620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50" idx="2"/>
            <a:endCxn id="152" idx="0"/>
          </p:cNvCxnSpPr>
          <p:nvPr/>
        </p:nvCxnSpPr>
        <p:spPr>
          <a:xfrm>
            <a:off x="72707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51" idx="0"/>
            <a:endCxn id="150" idx="2"/>
          </p:cNvCxnSpPr>
          <p:nvPr/>
        </p:nvCxnSpPr>
        <p:spPr>
          <a:xfrm flipV="1">
            <a:off x="69723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5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5814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56"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4495800"/>
            <a:ext cx="533400" cy="685800"/>
          </a:xfrm>
          <a:prstGeom prst="rect">
            <a:avLst/>
          </a:prstGeom>
        </p:spPr>
      </p:pic>
      <p:pic>
        <p:nvPicPr>
          <p:cNvPr id="158" name="Picture 157" descr="MC9004348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495800"/>
            <a:ext cx="533400" cy="685800"/>
          </a:xfrm>
          <a:prstGeom prst="rect">
            <a:avLst/>
          </a:prstGeom>
        </p:spPr>
      </p:pic>
      <p:cxnSp>
        <p:nvCxnSpPr>
          <p:cNvPr id="159" name="Straight Arrow Connector 158"/>
          <p:cNvCxnSpPr>
            <a:stCxn id="156" idx="2"/>
            <a:endCxn id="158" idx="0"/>
          </p:cNvCxnSpPr>
          <p:nvPr/>
        </p:nvCxnSpPr>
        <p:spPr>
          <a:xfrm>
            <a:off x="8337550" y="3999596"/>
            <a:ext cx="2349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157" idx="0"/>
            <a:endCxn id="156" idx="2"/>
          </p:cNvCxnSpPr>
          <p:nvPr/>
        </p:nvCxnSpPr>
        <p:spPr>
          <a:xfrm flipV="1">
            <a:off x="8039100" y="3999596"/>
            <a:ext cx="298451" cy="496205"/>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56" idx="0"/>
            <a:endCxn id="149" idx="2"/>
          </p:cNvCxnSpPr>
          <p:nvPr/>
        </p:nvCxnSpPr>
        <p:spPr>
          <a:xfrm flipH="1" flipV="1">
            <a:off x="8032751" y="3048000"/>
            <a:ext cx="304800" cy="53340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a:stCxn id="8" idx="0"/>
            <a:endCxn id="133" idx="2"/>
          </p:cNvCxnSpPr>
          <p:nvPr/>
        </p:nvCxnSpPr>
        <p:spPr>
          <a:xfrm flipV="1">
            <a:off x="1403351" y="2094596"/>
            <a:ext cx="44196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19" idx="0"/>
            <a:endCxn id="133" idx="2"/>
          </p:cNvCxnSpPr>
          <p:nvPr/>
        </p:nvCxnSpPr>
        <p:spPr>
          <a:xfrm flipV="1">
            <a:off x="36131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a:stCxn id="134" idx="0"/>
            <a:endCxn id="6" idx="2"/>
          </p:cNvCxnSpPr>
          <p:nvPr/>
        </p:nvCxnSpPr>
        <p:spPr>
          <a:xfrm flipH="1" flipV="1">
            <a:off x="3613151" y="2094596"/>
            <a:ext cx="22098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149" idx="0"/>
            <a:endCxn id="6" idx="2"/>
          </p:cNvCxnSpPr>
          <p:nvPr/>
        </p:nvCxnSpPr>
        <p:spPr>
          <a:xfrm flipH="1" flipV="1">
            <a:off x="3613151" y="2094596"/>
            <a:ext cx="4419600" cy="535210"/>
          </a:xfrm>
          <a:prstGeom prst="straightConnector1">
            <a:avLst/>
          </a:prstGeom>
          <a:ln w="25400">
            <a:solidFill>
              <a:schemeClr val="tx2">
                <a:lumMod val="20000"/>
                <a:lumOff val="80000"/>
              </a:schemeClr>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234" name="Text Box 14"/>
          <p:cNvSpPr txBox="1">
            <a:spLocks noChangeArrowheads="1"/>
          </p:cNvSpPr>
          <p:nvPr/>
        </p:nvSpPr>
        <p:spPr bwMode="auto">
          <a:xfrm>
            <a:off x="4419600" y="16002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5" name="Text Box 14"/>
          <p:cNvSpPr txBox="1">
            <a:spLocks noChangeArrowheads="1"/>
          </p:cNvSpPr>
          <p:nvPr/>
        </p:nvSpPr>
        <p:spPr bwMode="auto">
          <a:xfrm>
            <a:off x="22098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6" name="Text Box 14"/>
          <p:cNvSpPr txBox="1">
            <a:spLocks noChangeArrowheads="1"/>
          </p:cNvSpPr>
          <p:nvPr/>
        </p:nvSpPr>
        <p:spPr bwMode="auto">
          <a:xfrm>
            <a:off x="44196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237" name="Text Box 14"/>
          <p:cNvSpPr txBox="1">
            <a:spLocks noChangeArrowheads="1"/>
          </p:cNvSpPr>
          <p:nvPr/>
        </p:nvSpPr>
        <p:spPr bwMode="auto">
          <a:xfrm>
            <a:off x="6629400" y="2590801"/>
            <a:ext cx="762000" cy="46166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eaLnBrk="0" hangingPunct="0"/>
            <a:r>
              <a:rPr lang="en-US" sz="2400" dirty="0" smtClean="0">
                <a:solidFill>
                  <a:srgbClr val="0000FF"/>
                </a:solidFill>
                <a:latin typeface="Times New Roman" charset="0"/>
              </a:rPr>
              <a:t>….</a:t>
            </a:r>
            <a:endParaRPr lang="en-US" sz="2400" b="0" dirty="0">
              <a:solidFill>
                <a:srgbClr val="0000FF"/>
              </a:solidFill>
              <a:latin typeface="Times New Roman" charset="0"/>
            </a:endParaRPr>
          </a:p>
        </p:txBody>
      </p:sp>
      <p:sp>
        <p:nvSpPr>
          <p:cNvPr id="118" name="TextBox 117"/>
          <p:cNvSpPr txBox="1"/>
          <p:nvPr/>
        </p:nvSpPr>
        <p:spPr>
          <a:xfrm>
            <a:off x="76200" y="1524000"/>
            <a:ext cx="2286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0000FF"/>
                </a:solidFill>
              </a:rPr>
              <a:t>Switches</a:t>
            </a:r>
          </a:p>
          <a:p>
            <a:pPr algn="ctr"/>
            <a:r>
              <a:rPr lang="en-US" sz="2400" dirty="0" smtClean="0">
                <a:solidFill>
                  <a:srgbClr val="000000"/>
                </a:solidFill>
              </a:rPr>
              <a:t>(1K - 10K)</a:t>
            </a:r>
          </a:p>
        </p:txBody>
      </p:sp>
      <p:sp>
        <p:nvSpPr>
          <p:cNvPr id="132" name="TextBox 131"/>
          <p:cNvSpPr txBox="1"/>
          <p:nvPr/>
        </p:nvSpPr>
        <p:spPr>
          <a:xfrm>
            <a:off x="76200" y="3810000"/>
            <a:ext cx="3810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0000FF"/>
                </a:solidFill>
              </a:rPr>
              <a:t>Servers and Virtual Machines</a:t>
            </a:r>
          </a:p>
          <a:p>
            <a:pPr algn="ctr"/>
            <a:r>
              <a:rPr lang="en-US" sz="2400" dirty="0" smtClean="0">
                <a:solidFill>
                  <a:srgbClr val="000000"/>
                </a:solidFill>
              </a:rPr>
              <a:t>(100K – 1M)</a:t>
            </a:r>
          </a:p>
        </p:txBody>
      </p:sp>
      <p:sp>
        <p:nvSpPr>
          <p:cNvPr id="162" name="TextBox 161"/>
          <p:cNvSpPr txBox="1"/>
          <p:nvPr/>
        </p:nvSpPr>
        <p:spPr>
          <a:xfrm>
            <a:off x="76200" y="5181600"/>
            <a:ext cx="2286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rgbClr val="0000FF"/>
                </a:solidFill>
              </a:rPr>
              <a:t>Applications</a:t>
            </a:r>
          </a:p>
          <a:p>
            <a:pPr algn="ctr"/>
            <a:r>
              <a:rPr lang="en-US" sz="2400" dirty="0" smtClean="0">
                <a:solidFill>
                  <a:srgbClr val="000000"/>
                </a:solidFill>
              </a:rPr>
              <a:t>(100 - 1K)</a:t>
            </a:r>
          </a:p>
        </p:txBody>
      </p:sp>
      <p:pic>
        <p:nvPicPr>
          <p:cNvPr id="5" name="Picture 4" descr="Untitled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4876800"/>
            <a:ext cx="2261465" cy="688802"/>
          </a:xfrm>
          <a:prstGeom prst="rect">
            <a:avLst/>
          </a:prstGeom>
        </p:spPr>
      </p:pic>
      <p:pic>
        <p:nvPicPr>
          <p:cNvPr id="7" name="Picture 6" descr="Untitled cop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4953000"/>
            <a:ext cx="1907921" cy="920435"/>
          </a:xfrm>
          <a:prstGeom prst="rect">
            <a:avLst/>
          </a:prstGeom>
        </p:spPr>
      </p:pic>
      <p:pic>
        <p:nvPicPr>
          <p:cNvPr id="10" name="Picture 9"/>
          <p:cNvPicPr>
            <a:picLocks noChangeAspect="1"/>
          </p:cNvPicPr>
          <p:nvPr/>
        </p:nvPicPr>
        <p:blipFill>
          <a:blip r:embed="rId7"/>
          <a:stretch>
            <a:fillRect/>
          </a:stretch>
        </p:blipFill>
        <p:spPr>
          <a:xfrm>
            <a:off x="3048000" y="5791200"/>
            <a:ext cx="1536700" cy="632242"/>
          </a:xfrm>
          <a:prstGeom prst="rect">
            <a:avLst/>
          </a:prstGeom>
        </p:spPr>
      </p:pic>
      <p:pic>
        <p:nvPicPr>
          <p:cNvPr id="13" name="Picture 12"/>
          <p:cNvPicPr>
            <a:picLocks noChangeAspect="1"/>
          </p:cNvPicPr>
          <p:nvPr/>
        </p:nvPicPr>
        <p:blipFill>
          <a:blip r:embed="rId8"/>
          <a:stretch>
            <a:fillRect/>
          </a:stretch>
        </p:blipFill>
        <p:spPr>
          <a:xfrm>
            <a:off x="7010400" y="5181600"/>
            <a:ext cx="990600" cy="990600"/>
          </a:xfrm>
          <a:prstGeom prst="rect">
            <a:avLst/>
          </a:prstGeom>
        </p:spPr>
      </p:pic>
      <p:pic>
        <p:nvPicPr>
          <p:cNvPr id="14" name="Picture 13"/>
          <p:cNvPicPr>
            <a:picLocks noChangeAspect="1"/>
          </p:cNvPicPr>
          <p:nvPr/>
        </p:nvPicPr>
        <p:blipFill>
          <a:blip r:embed="rId9"/>
          <a:stretch>
            <a:fillRect/>
          </a:stretch>
        </p:blipFill>
        <p:spPr>
          <a:xfrm>
            <a:off x="5181600" y="5943600"/>
            <a:ext cx="1206500" cy="684223"/>
          </a:xfrm>
          <a:prstGeom prst="rect">
            <a:avLst/>
          </a:prstGeom>
        </p:spPr>
      </p:pic>
    </p:spTree>
    <p:extLst>
      <p:ext uri="{BB962C8B-B14F-4D97-AF65-F5344CB8AC3E}">
        <p14:creationId xmlns:p14="http://schemas.microsoft.com/office/powerpoint/2010/main" val="851608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32" grpId="0" animBg="1"/>
      <p:bldP spid="1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229600" y="2057400"/>
            <a:ext cx="990600" cy="990600"/>
          </a:xfrm>
          <a:prstGeom prst="rect">
            <a:avLst/>
          </a:prstGeom>
        </p:spPr>
      </p:pic>
      <p:sp>
        <p:nvSpPr>
          <p:cNvPr id="42" name="Rounded Rectangle 41"/>
          <p:cNvSpPr/>
          <p:nvPr/>
        </p:nvSpPr>
        <p:spPr>
          <a:xfrm>
            <a:off x="2514600" y="3886200"/>
            <a:ext cx="3048000" cy="2971800"/>
          </a:xfrm>
          <a:prstGeom prst="roundRect">
            <a:avLst/>
          </a:prstGeom>
          <a:noFill/>
          <a:ln w="38100">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lstStyle/>
          <a:p>
            <a:r>
              <a:rPr lang="en-US" dirty="0" smtClean="0"/>
              <a:t>Flexible Policies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7</a:t>
            </a:fld>
            <a:endParaRPr lang="en-US"/>
          </a:p>
        </p:txBody>
      </p:sp>
      <p:sp>
        <p:nvSpPr>
          <p:cNvPr id="7" name="TextBox 6"/>
          <p:cNvSpPr txBox="1"/>
          <p:nvPr/>
        </p:nvSpPr>
        <p:spPr>
          <a:xfrm>
            <a:off x="5867400" y="1524001"/>
            <a:ext cx="3276600" cy="523220"/>
          </a:xfrm>
          <a:prstGeom prst="rect">
            <a:avLst/>
          </a:prstGeom>
          <a:noFill/>
        </p:spPr>
        <p:txBody>
          <a:bodyPr wrap="square" rtlCol="0">
            <a:spAutoFit/>
          </a:bodyPr>
          <a:lstStyle/>
          <a:p>
            <a:r>
              <a:rPr lang="en-US" sz="2800" dirty="0" smtClean="0">
                <a:solidFill>
                  <a:srgbClr val="0000FF"/>
                </a:solidFill>
                <a:latin typeface="Apple Casual"/>
                <a:cs typeface="Apple Casual"/>
              </a:rPr>
              <a:t>Customized Routing</a:t>
            </a:r>
            <a:endParaRPr lang="en-US" sz="2800" dirty="0">
              <a:solidFill>
                <a:srgbClr val="0000FF"/>
              </a:solidFill>
              <a:latin typeface="Apple Casual"/>
              <a:cs typeface="Apple Casual"/>
            </a:endParaRPr>
          </a:p>
        </p:txBody>
      </p:sp>
      <p:cxnSp>
        <p:nvCxnSpPr>
          <p:cNvPr id="13" name="Straight Connector 12"/>
          <p:cNvCxnSpPr/>
          <p:nvPr/>
        </p:nvCxnSpPr>
        <p:spPr>
          <a:xfrm flipV="1">
            <a:off x="4762501" y="2362201"/>
            <a:ext cx="876300" cy="179907"/>
          </a:xfrm>
          <a:prstGeom prst="line">
            <a:avLst/>
          </a:prstGeom>
          <a:ln w="38100">
            <a:solidFill>
              <a:srgbClr val="0000FF"/>
            </a:solidFill>
            <a:tailEnd type="arrow"/>
          </a:ln>
          <a:effectLst>
            <a:outerShdw blurRad="40000" dist="20000" dir="546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19"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1" y="4800600"/>
            <a:ext cx="116361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p:nvPr/>
        </p:nvCxnSpPr>
        <p:spPr>
          <a:xfrm>
            <a:off x="8483600" y="5341938"/>
            <a:ext cx="431800" cy="2206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8001" y="5202238"/>
            <a:ext cx="650875" cy="238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8483600" y="5105401"/>
            <a:ext cx="431800" cy="119063"/>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p:cNvSpPr/>
          <p:nvPr/>
        </p:nvSpPr>
        <p:spPr bwMode="auto">
          <a:xfrm>
            <a:off x="6858000" y="4897437"/>
            <a:ext cx="1524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92D050"/>
              </a:solidFill>
            </a:endParaRPr>
          </a:p>
        </p:txBody>
      </p:sp>
      <p:cxnSp>
        <p:nvCxnSpPr>
          <p:cNvPr id="25" name="Straight Connector 24"/>
          <p:cNvCxnSpPr/>
          <p:nvPr/>
        </p:nvCxnSpPr>
        <p:spPr>
          <a:xfrm>
            <a:off x="4724400" y="3048000"/>
            <a:ext cx="990600" cy="990600"/>
          </a:xfrm>
          <a:prstGeom prst="line">
            <a:avLst/>
          </a:prstGeom>
          <a:ln w="38100">
            <a:solidFill>
              <a:srgbClr val="0000FF"/>
            </a:solidFill>
            <a:tailEnd type="arrow"/>
          </a:ln>
          <a:effectLst>
            <a:outerShdw blurRad="40000" dist="20000" dir="546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791200" y="3962401"/>
            <a:ext cx="2590800" cy="523220"/>
          </a:xfrm>
          <a:prstGeom prst="rect">
            <a:avLst/>
          </a:prstGeom>
          <a:noFill/>
        </p:spPr>
        <p:txBody>
          <a:bodyPr wrap="square" rtlCol="0">
            <a:spAutoFit/>
          </a:bodyPr>
          <a:lstStyle/>
          <a:p>
            <a:r>
              <a:rPr lang="en-US" sz="2800" dirty="0" smtClean="0">
                <a:solidFill>
                  <a:srgbClr val="0000FF"/>
                </a:solidFill>
                <a:latin typeface="Apple Casual"/>
                <a:cs typeface="Apple Casual"/>
              </a:rPr>
              <a:t>Access Control</a:t>
            </a:r>
            <a:endParaRPr lang="en-US" sz="2800" dirty="0">
              <a:solidFill>
                <a:srgbClr val="0000FF"/>
              </a:solidFill>
              <a:latin typeface="Apple Casual"/>
              <a:cs typeface="Apple Casual"/>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81476" y="5675312"/>
            <a:ext cx="13049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4343400" y="5867401"/>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smtClean="0"/>
              <a:t>Alice</a:t>
            </a: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7664" y="4819650"/>
            <a:ext cx="13049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rot="16200000" flipH="1">
            <a:off x="3138490" y="5969000"/>
            <a:ext cx="612775" cy="60642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2514600" y="5789613"/>
            <a:ext cx="21113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4724400" y="6553201"/>
            <a:ext cx="552451" cy="101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887665" y="6610349"/>
            <a:ext cx="846137" cy="0"/>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p:cNvSpPr txBox="1">
            <a:spLocks noChangeArrowheads="1"/>
          </p:cNvSpPr>
          <p:nvPr/>
        </p:nvSpPr>
        <p:spPr bwMode="auto">
          <a:xfrm>
            <a:off x="3074988" y="5002213"/>
            <a:ext cx="811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1800" dirty="0" smtClean="0"/>
              <a:t>Alice</a:t>
            </a:r>
            <a:endParaRPr lang="en-US" sz="1800" dirty="0"/>
          </a:p>
        </p:txBody>
      </p:sp>
      <p:cxnSp>
        <p:nvCxnSpPr>
          <p:cNvPr id="39" name="Straight Connector 38"/>
          <p:cNvCxnSpPr/>
          <p:nvPr/>
        </p:nvCxnSpPr>
        <p:spPr>
          <a:xfrm flipV="1">
            <a:off x="3686175" y="5405438"/>
            <a:ext cx="857251" cy="350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3657600" y="3124200"/>
            <a:ext cx="228600" cy="762000"/>
          </a:xfrm>
          <a:prstGeom prst="line">
            <a:avLst/>
          </a:prstGeom>
          <a:ln w="38100">
            <a:solidFill>
              <a:srgbClr val="0000FF"/>
            </a:solidFill>
            <a:tailEnd type="arrow"/>
          </a:ln>
          <a:effectLst>
            <a:outerShdw blurRad="40000" dist="20000" dir="546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743200" y="3886201"/>
            <a:ext cx="2362200" cy="954107"/>
          </a:xfrm>
          <a:prstGeom prst="rect">
            <a:avLst/>
          </a:prstGeom>
          <a:noFill/>
        </p:spPr>
        <p:txBody>
          <a:bodyPr wrap="square" rtlCol="0">
            <a:spAutoFit/>
          </a:bodyPr>
          <a:lstStyle/>
          <a:p>
            <a:r>
              <a:rPr lang="en-US" sz="2800" dirty="0" smtClean="0">
                <a:solidFill>
                  <a:srgbClr val="0000FF"/>
                </a:solidFill>
                <a:latin typeface="Apple Casual"/>
                <a:cs typeface="Apple Casual"/>
              </a:rPr>
              <a:t>Measurement</a:t>
            </a:r>
          </a:p>
          <a:p>
            <a:r>
              <a:rPr lang="en-US" sz="2800" dirty="0" smtClean="0">
                <a:solidFill>
                  <a:srgbClr val="0000FF"/>
                </a:solidFill>
                <a:latin typeface="Apple Casual"/>
                <a:cs typeface="Apple Casual"/>
              </a:rPr>
              <a:t>Diagnosis</a:t>
            </a:r>
          </a:p>
        </p:txBody>
      </p:sp>
      <p:cxnSp>
        <p:nvCxnSpPr>
          <p:cNvPr id="48" name="Straight Connector 47"/>
          <p:cNvCxnSpPr/>
          <p:nvPr/>
        </p:nvCxnSpPr>
        <p:spPr>
          <a:xfrm flipH="1">
            <a:off x="2362200" y="2895600"/>
            <a:ext cx="1295400" cy="609600"/>
          </a:xfrm>
          <a:prstGeom prst="line">
            <a:avLst/>
          </a:prstGeom>
          <a:ln w="38100">
            <a:solidFill>
              <a:srgbClr val="0000FF"/>
            </a:solidFill>
            <a:tailEnd type="arrow"/>
          </a:ln>
          <a:effectLst>
            <a:outerShdw blurRad="40000" dist="20000" dir="546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371600" y="3276601"/>
            <a:ext cx="1066800" cy="523220"/>
          </a:xfrm>
          <a:prstGeom prst="rect">
            <a:avLst/>
          </a:prstGeom>
          <a:noFill/>
        </p:spPr>
        <p:txBody>
          <a:bodyPr wrap="square" rtlCol="0">
            <a:spAutoFit/>
          </a:bodyPr>
          <a:lstStyle/>
          <a:p>
            <a:r>
              <a:rPr lang="en-US" sz="2800" dirty="0" smtClean="0">
                <a:solidFill>
                  <a:srgbClr val="0000FF"/>
                </a:solidFill>
                <a:latin typeface="Apple Casual"/>
                <a:cs typeface="Apple Casual"/>
              </a:rPr>
              <a:t>… …</a:t>
            </a:r>
          </a:p>
        </p:txBody>
      </p:sp>
      <p:sp>
        <p:nvSpPr>
          <p:cNvPr id="61" name="Vertical Scroll 60"/>
          <p:cNvSpPr/>
          <p:nvPr/>
        </p:nvSpPr>
        <p:spPr>
          <a:xfrm>
            <a:off x="-304800" y="1143000"/>
            <a:ext cx="3352800" cy="43434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sz="2800" dirty="0">
                <a:solidFill>
                  <a:srgbClr val="0000FF"/>
                </a:solidFill>
                <a:cs typeface="Apple Casual"/>
              </a:rPr>
              <a:t>Considerations:</a:t>
            </a:r>
          </a:p>
          <a:p>
            <a:pPr lvl="0"/>
            <a:r>
              <a:rPr lang="en-US" sz="2800" dirty="0" smtClean="0">
                <a:solidFill>
                  <a:prstClr val="black"/>
                </a:solidFill>
                <a:cs typeface="Apple Casual"/>
              </a:rPr>
              <a:t>- Performance</a:t>
            </a:r>
          </a:p>
          <a:p>
            <a:pPr lvl="0"/>
            <a:r>
              <a:rPr lang="en-US" sz="2800" dirty="0" smtClean="0">
                <a:solidFill>
                  <a:prstClr val="black"/>
                </a:solidFill>
                <a:cs typeface="Apple Casual"/>
              </a:rPr>
              <a:t>- Security</a:t>
            </a:r>
          </a:p>
          <a:p>
            <a:r>
              <a:rPr lang="en-US" sz="2800" dirty="0" smtClean="0">
                <a:solidFill>
                  <a:prstClr val="black"/>
                </a:solidFill>
                <a:cs typeface="Apple Casual"/>
              </a:rPr>
              <a:t>- Mobility</a:t>
            </a:r>
            <a:endParaRPr lang="en-US" sz="2800" dirty="0">
              <a:solidFill>
                <a:prstClr val="black"/>
              </a:solidFill>
              <a:cs typeface="Apple Casual"/>
            </a:endParaRPr>
          </a:p>
          <a:p>
            <a:pPr lvl="0"/>
            <a:r>
              <a:rPr lang="en-US" sz="2800" dirty="0" smtClean="0">
                <a:solidFill>
                  <a:prstClr val="black"/>
                </a:solidFill>
                <a:cs typeface="Apple Casual"/>
              </a:rPr>
              <a:t>- Energy</a:t>
            </a:r>
            <a:r>
              <a:rPr lang="en-US" sz="2800" dirty="0">
                <a:solidFill>
                  <a:prstClr val="black"/>
                </a:solidFill>
                <a:cs typeface="Apple Casual"/>
              </a:rPr>
              <a:t>-</a:t>
            </a:r>
            <a:r>
              <a:rPr lang="en-US" sz="2800" dirty="0" smtClean="0">
                <a:solidFill>
                  <a:prstClr val="black"/>
                </a:solidFill>
                <a:cs typeface="Apple Casual"/>
              </a:rPr>
              <a:t>saving</a:t>
            </a:r>
          </a:p>
          <a:p>
            <a:pPr lvl="0"/>
            <a:r>
              <a:rPr lang="en-US" sz="2800" dirty="0" smtClean="0">
                <a:solidFill>
                  <a:prstClr val="black"/>
                </a:solidFill>
                <a:cs typeface="Apple Casual"/>
              </a:rPr>
              <a:t>- Cost </a:t>
            </a:r>
            <a:r>
              <a:rPr lang="en-US" sz="2800" dirty="0">
                <a:solidFill>
                  <a:prstClr val="black"/>
                </a:solidFill>
                <a:cs typeface="Apple Casual"/>
              </a:rPr>
              <a:t>reduction</a:t>
            </a:r>
          </a:p>
          <a:p>
            <a:pPr lvl="0"/>
            <a:r>
              <a:rPr lang="en-US" sz="2800" dirty="0" smtClean="0">
                <a:solidFill>
                  <a:prstClr val="black"/>
                </a:solidFill>
                <a:cs typeface="Apple Casual"/>
              </a:rPr>
              <a:t>- Debugging</a:t>
            </a:r>
            <a:endParaRPr lang="en-US" sz="2800" dirty="0">
              <a:solidFill>
                <a:prstClr val="black"/>
              </a:solidFill>
              <a:cs typeface="Apple Casual"/>
            </a:endParaRPr>
          </a:p>
          <a:p>
            <a:pPr lvl="0"/>
            <a:r>
              <a:rPr lang="en-US" sz="2800" dirty="0" smtClean="0">
                <a:solidFill>
                  <a:prstClr val="black"/>
                </a:solidFill>
                <a:cs typeface="Apple Casual"/>
              </a:rPr>
              <a:t>- Maintenance</a:t>
            </a:r>
          </a:p>
          <a:p>
            <a:pPr lvl="0"/>
            <a:r>
              <a:rPr lang="en-US" sz="2800" dirty="0" smtClean="0">
                <a:solidFill>
                  <a:prstClr val="black"/>
                </a:solidFill>
                <a:cs typeface="Apple Casual"/>
              </a:rPr>
              <a:t>… …</a:t>
            </a:r>
            <a:endParaRPr lang="en-US" sz="2800" dirty="0">
              <a:solidFill>
                <a:prstClr val="black"/>
              </a:solidFill>
              <a:cs typeface="Apple Casual"/>
            </a:endParaRPr>
          </a:p>
        </p:txBody>
      </p:sp>
      <p:cxnSp>
        <p:nvCxnSpPr>
          <p:cNvPr id="70" name="Straight Arrow Connector 69"/>
          <p:cNvCxnSpPr/>
          <p:nvPr/>
        </p:nvCxnSpPr>
        <p:spPr>
          <a:xfrm flipV="1">
            <a:off x="6781800" y="2590801"/>
            <a:ext cx="1421584" cy="147873"/>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1" name="Freeform 70"/>
          <p:cNvSpPr/>
          <p:nvPr/>
        </p:nvSpPr>
        <p:spPr>
          <a:xfrm>
            <a:off x="6705601" y="2895601"/>
            <a:ext cx="1559249" cy="348092"/>
          </a:xfrm>
          <a:custGeom>
            <a:avLst/>
            <a:gdLst>
              <a:gd name="connsiteX0" fmla="*/ 0 w 2450353"/>
              <a:gd name="connsiteY0" fmla="*/ 49804 h 381000"/>
              <a:gd name="connsiteX1" fmla="*/ 254000 w 2450353"/>
              <a:gd name="connsiteY1" fmla="*/ 363569 h 381000"/>
              <a:gd name="connsiteX2" fmla="*/ 418353 w 2450353"/>
              <a:gd name="connsiteY2" fmla="*/ 154392 h 381000"/>
              <a:gd name="connsiteX3" fmla="*/ 627529 w 2450353"/>
              <a:gd name="connsiteY3" fmla="*/ 303804 h 381000"/>
              <a:gd name="connsiteX4" fmla="*/ 926353 w 2450353"/>
              <a:gd name="connsiteY4" fmla="*/ 49804 h 381000"/>
              <a:gd name="connsiteX5" fmla="*/ 1045882 w 2450353"/>
              <a:gd name="connsiteY5" fmla="*/ 333686 h 381000"/>
              <a:gd name="connsiteX6" fmla="*/ 1434353 w 2450353"/>
              <a:gd name="connsiteY6" fmla="*/ 4980 h 381000"/>
              <a:gd name="connsiteX7" fmla="*/ 1598706 w 2450353"/>
              <a:gd name="connsiteY7" fmla="*/ 303804 h 381000"/>
              <a:gd name="connsiteX8" fmla="*/ 1837765 w 2450353"/>
              <a:gd name="connsiteY8" fmla="*/ 49804 h 381000"/>
              <a:gd name="connsiteX9" fmla="*/ 2076823 w 2450353"/>
              <a:gd name="connsiteY9" fmla="*/ 169333 h 381000"/>
              <a:gd name="connsiteX10" fmla="*/ 2450353 w 2450353"/>
              <a:gd name="connsiteY10" fmla="*/ 4980 h 381000"/>
              <a:gd name="connsiteX11" fmla="*/ 2450353 w 2450353"/>
              <a:gd name="connsiteY11" fmla="*/ 498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0353" h="381000">
                <a:moveTo>
                  <a:pt x="0" y="49804"/>
                </a:moveTo>
                <a:cubicBezTo>
                  <a:pt x="92137" y="197971"/>
                  <a:pt x="184275" y="346138"/>
                  <a:pt x="254000" y="363569"/>
                </a:cubicBezTo>
                <a:cubicBezTo>
                  <a:pt x="323725" y="381000"/>
                  <a:pt x="356098" y="164353"/>
                  <a:pt x="418353" y="154392"/>
                </a:cubicBezTo>
                <a:cubicBezTo>
                  <a:pt x="480608" y="144431"/>
                  <a:pt x="542862" y="321235"/>
                  <a:pt x="627529" y="303804"/>
                </a:cubicBezTo>
                <a:cubicBezTo>
                  <a:pt x="712196" y="286373"/>
                  <a:pt x="856628" y="44824"/>
                  <a:pt x="926353" y="49804"/>
                </a:cubicBezTo>
                <a:cubicBezTo>
                  <a:pt x="996078" y="54784"/>
                  <a:pt x="961215" y="341157"/>
                  <a:pt x="1045882" y="333686"/>
                </a:cubicBezTo>
                <a:cubicBezTo>
                  <a:pt x="1130549" y="326215"/>
                  <a:pt x="1342216" y="9960"/>
                  <a:pt x="1434353" y="4980"/>
                </a:cubicBezTo>
                <a:cubicBezTo>
                  <a:pt x="1526490" y="0"/>
                  <a:pt x="1531471" y="296333"/>
                  <a:pt x="1598706" y="303804"/>
                </a:cubicBezTo>
                <a:cubicBezTo>
                  <a:pt x="1665941" y="311275"/>
                  <a:pt x="1758079" y="72216"/>
                  <a:pt x="1837765" y="49804"/>
                </a:cubicBezTo>
                <a:cubicBezTo>
                  <a:pt x="1917451" y="27392"/>
                  <a:pt x="1974725" y="176804"/>
                  <a:pt x="2076823" y="169333"/>
                </a:cubicBezTo>
                <a:cubicBezTo>
                  <a:pt x="2178921" y="161862"/>
                  <a:pt x="2450353" y="4980"/>
                  <a:pt x="2450353" y="4980"/>
                </a:cubicBezTo>
                <a:lnTo>
                  <a:pt x="2450353" y="4980"/>
                </a:ln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 name="Rounded Rectangle 2"/>
          <p:cNvSpPr/>
          <p:nvPr/>
        </p:nvSpPr>
        <p:spPr>
          <a:xfrm>
            <a:off x="5791200" y="1447800"/>
            <a:ext cx="3276600" cy="1981200"/>
          </a:xfrm>
          <a:prstGeom prst="roundRect">
            <a:avLst/>
          </a:prstGeom>
          <a:noFill/>
          <a:ln w="38100">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Rounded Rectangle 39"/>
          <p:cNvSpPr/>
          <p:nvPr/>
        </p:nvSpPr>
        <p:spPr>
          <a:xfrm>
            <a:off x="5791200" y="3886200"/>
            <a:ext cx="3276600" cy="1981200"/>
          </a:xfrm>
          <a:prstGeom prst="roundRect">
            <a:avLst/>
          </a:prstGeom>
          <a:noFill/>
          <a:ln w="38100">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1" y="5068206"/>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01" y="64008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1" y="5562601"/>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0" descr="j02920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981199"/>
            <a:ext cx="1219200" cy="107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stretch>
            <a:fillRect/>
          </a:stretch>
        </p:blipFill>
        <p:spPr>
          <a:xfrm>
            <a:off x="5943600" y="2514600"/>
            <a:ext cx="931718" cy="647700"/>
          </a:xfrm>
          <a:prstGeom prst="rect">
            <a:avLst/>
          </a:prstGeom>
        </p:spPr>
      </p:pic>
    </p:spTree>
    <p:extLst>
      <p:ext uri="{BB962C8B-B14F-4D97-AF65-F5344CB8AC3E}">
        <p14:creationId xmlns:p14="http://schemas.microsoft.com/office/powerpoint/2010/main" val="2723772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0" presetClass="path" presetSubtype="0" repeatCount="5000" accel="50000" decel="50000" fill="hold" grpId="0" nodeType="withEffect">
                                  <p:stCondLst>
                                    <p:cond delay="0"/>
                                  </p:stCondLst>
                                  <p:childTnLst>
                                    <p:animMotion origin="layout" path="M 5.83333E-6 -8.14815E-6 C 0.03577 -0.00464 0.07153 -0.00903 0.0882 0.00648 C 0.10487 0.02198 0.10226 0.05786 0.09966 0.09374 " pathEditMode="relative" ptsTypes="aaA">
                                      <p:cBhvr>
                                        <p:cTn id="36" dur="2000" fill="hold"/>
                                        <p:tgtEl>
                                          <p:spTgt spid="24"/>
                                        </p:tgtEl>
                                        <p:attrNameLst>
                                          <p:attrName>ppt_x</p:attrName>
                                          <p:attrName>ppt_y</p:attrName>
                                        </p:attrNameLst>
                                      </p:cBhvr>
                                    </p:animMotion>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7" grpId="0"/>
      <p:bldP spid="24" grpId="0" animBg="1"/>
      <p:bldP spid="24" grpId="1" animBg="1"/>
      <p:bldP spid="28" grpId="0"/>
      <p:bldP spid="30" grpId="0"/>
      <p:bldP spid="38" grpId="0"/>
      <p:bldP spid="45" grpId="0"/>
      <p:bldP spid="60" grpId="0"/>
      <p:bldP spid="61" grpId="0" animBg="1"/>
      <p:bldP spid="71" grpId="0" animBg="1"/>
      <p:bldP spid="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Constraints</a:t>
            </a:r>
            <a:endParaRPr lang="en-US" dirty="0"/>
          </a:p>
        </p:txBody>
      </p:sp>
      <p:sp>
        <p:nvSpPr>
          <p:cNvPr id="4" name="Slide Number Placeholder 3"/>
          <p:cNvSpPr>
            <a:spLocks noGrp="1"/>
          </p:cNvSpPr>
          <p:nvPr>
            <p:ph type="sldNum" sz="quarter" idx="12"/>
          </p:nvPr>
        </p:nvSpPr>
        <p:spPr/>
        <p:txBody>
          <a:bodyPr/>
          <a:lstStyle/>
          <a:p>
            <a:fld id="{7876E0CC-6134-4D81-B876-3E8DBC324A9F}" type="slidenum">
              <a:rPr lang="en-US" smtClean="0"/>
              <a:pPr/>
              <a:t>8</a:t>
            </a:fld>
            <a:endParaRPr lang="en-US"/>
          </a:p>
        </p:txBody>
      </p:sp>
      <p:sp>
        <p:nvSpPr>
          <p:cNvPr id="5" name="Rounded Rectangle 4"/>
          <p:cNvSpPr/>
          <p:nvPr/>
        </p:nvSpPr>
        <p:spPr>
          <a:xfrm>
            <a:off x="2590800" y="2286000"/>
            <a:ext cx="4038600" cy="2209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sz="2800" dirty="0" smtClean="0"/>
              <a:t>Switch</a:t>
            </a:r>
            <a:endParaRPr lang="en-US" sz="2800" dirty="0"/>
          </a:p>
        </p:txBody>
      </p:sp>
      <p:sp>
        <p:nvSpPr>
          <p:cNvPr id="6" name="Rounded Rectangle 5"/>
          <p:cNvSpPr/>
          <p:nvPr/>
        </p:nvSpPr>
        <p:spPr>
          <a:xfrm>
            <a:off x="3048000" y="3048000"/>
            <a:ext cx="3200400" cy="1295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00FF"/>
                </a:solidFill>
              </a:rPr>
              <a:t>Small, on-chip memory</a:t>
            </a:r>
          </a:p>
          <a:p>
            <a:pPr algn="ctr"/>
            <a:r>
              <a:rPr lang="en-US" sz="2400" dirty="0"/>
              <a:t>(</a:t>
            </a:r>
            <a:r>
              <a:rPr lang="en-US" sz="2400" dirty="0" smtClean="0"/>
              <a:t>expensive</a:t>
            </a:r>
            <a:r>
              <a:rPr lang="en-US" sz="2400" dirty="0"/>
              <a:t>, </a:t>
            </a:r>
            <a:endParaRPr lang="en-US" sz="2400" dirty="0" smtClean="0"/>
          </a:p>
          <a:p>
            <a:pPr algn="ctr"/>
            <a:r>
              <a:rPr lang="en-US" sz="2400" dirty="0" smtClean="0"/>
              <a:t>power</a:t>
            </a:r>
            <a:r>
              <a:rPr lang="en-US" sz="2400" dirty="0"/>
              <a:t>-</a:t>
            </a:r>
            <a:r>
              <a:rPr lang="en-US" sz="2400" dirty="0" smtClean="0"/>
              <a:t>hungry) </a:t>
            </a:r>
            <a:endParaRPr lang="en-US" sz="2400" dirty="0"/>
          </a:p>
        </p:txBody>
      </p:sp>
      <p:sp>
        <p:nvSpPr>
          <p:cNvPr id="7" name="Right Arrow 6"/>
          <p:cNvSpPr/>
          <p:nvPr/>
        </p:nvSpPr>
        <p:spPr>
          <a:xfrm>
            <a:off x="6629400" y="2819400"/>
            <a:ext cx="914400" cy="228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ight Arrow 7"/>
          <p:cNvSpPr/>
          <p:nvPr/>
        </p:nvSpPr>
        <p:spPr>
          <a:xfrm>
            <a:off x="6629400" y="3124200"/>
            <a:ext cx="914400" cy="228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ight Arrow 8"/>
          <p:cNvSpPr/>
          <p:nvPr/>
        </p:nvSpPr>
        <p:spPr>
          <a:xfrm>
            <a:off x="6629400" y="3429000"/>
            <a:ext cx="914400" cy="228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ight Arrow 9"/>
          <p:cNvSpPr/>
          <p:nvPr/>
        </p:nvSpPr>
        <p:spPr>
          <a:xfrm>
            <a:off x="6629400" y="3733800"/>
            <a:ext cx="914400" cy="228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ight Arrow 10"/>
          <p:cNvSpPr/>
          <p:nvPr/>
        </p:nvSpPr>
        <p:spPr>
          <a:xfrm>
            <a:off x="1676400" y="2895600"/>
            <a:ext cx="914400" cy="228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ight Arrow 11"/>
          <p:cNvSpPr/>
          <p:nvPr/>
        </p:nvSpPr>
        <p:spPr>
          <a:xfrm>
            <a:off x="1676400" y="3200400"/>
            <a:ext cx="914400" cy="228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ight Arrow 12"/>
          <p:cNvSpPr/>
          <p:nvPr/>
        </p:nvSpPr>
        <p:spPr>
          <a:xfrm>
            <a:off x="1676400" y="3505200"/>
            <a:ext cx="914400" cy="228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ight Arrow 13"/>
          <p:cNvSpPr/>
          <p:nvPr/>
        </p:nvSpPr>
        <p:spPr>
          <a:xfrm>
            <a:off x="1676400" y="3810000"/>
            <a:ext cx="914400" cy="228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76200" y="1759803"/>
            <a:ext cx="3352800" cy="830997"/>
          </a:xfrm>
          <a:prstGeom prst="rect">
            <a:avLst/>
          </a:prstGeom>
          <a:noFill/>
        </p:spPr>
        <p:txBody>
          <a:bodyPr wrap="square" rtlCol="0">
            <a:spAutoFit/>
          </a:bodyPr>
          <a:lstStyle/>
          <a:p>
            <a:r>
              <a:rPr lang="en-US" sz="2400" dirty="0" smtClean="0">
                <a:solidFill>
                  <a:srgbClr val="0000FF"/>
                </a:solidFill>
              </a:rPr>
              <a:t>Increasing</a:t>
            </a:r>
            <a:r>
              <a:rPr lang="en-US" sz="2400" dirty="0">
                <a:solidFill>
                  <a:srgbClr val="0000FF"/>
                </a:solidFill>
              </a:rPr>
              <a:t> </a:t>
            </a:r>
            <a:r>
              <a:rPr lang="en-US" sz="2400" dirty="0" smtClean="0">
                <a:solidFill>
                  <a:srgbClr val="0000FF"/>
                </a:solidFill>
              </a:rPr>
              <a:t>link speed</a:t>
            </a:r>
          </a:p>
          <a:p>
            <a:r>
              <a:rPr lang="en-US" sz="2400" dirty="0" smtClean="0"/>
              <a:t>(10Gbps and more)</a:t>
            </a:r>
            <a:endParaRPr lang="en-US" sz="2400" dirty="0"/>
          </a:p>
        </p:txBody>
      </p:sp>
      <p:cxnSp>
        <p:nvCxnSpPr>
          <p:cNvPr id="17" name="Straight Arrow Connector 16"/>
          <p:cNvCxnSpPr/>
          <p:nvPr/>
        </p:nvCxnSpPr>
        <p:spPr>
          <a:xfrm>
            <a:off x="2590800" y="2209800"/>
            <a:ext cx="914400" cy="762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724400" y="4343400"/>
            <a:ext cx="0" cy="6096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905000" y="4876800"/>
            <a:ext cx="6629400" cy="1569660"/>
          </a:xfrm>
          <a:prstGeom prst="rect">
            <a:avLst/>
          </a:prstGeom>
          <a:noFill/>
        </p:spPr>
        <p:txBody>
          <a:bodyPr wrap="square" rtlCol="0">
            <a:spAutoFit/>
          </a:bodyPr>
          <a:lstStyle/>
          <a:p>
            <a:r>
              <a:rPr lang="en-US" sz="2400" dirty="0" smtClean="0">
                <a:solidFill>
                  <a:srgbClr val="0000FF"/>
                </a:solidFill>
              </a:rPr>
              <a:t>                        Storing lots of state</a:t>
            </a:r>
            <a:endParaRPr lang="en-US" sz="2400" dirty="0">
              <a:solidFill>
                <a:srgbClr val="0000FF"/>
              </a:solidFill>
            </a:endParaRPr>
          </a:p>
          <a:p>
            <a:pPr marL="342900" indent="-342900">
              <a:buFont typeface="Arial"/>
              <a:buChar char="•"/>
            </a:pPr>
            <a:r>
              <a:rPr lang="en-US" sz="2400" dirty="0" smtClean="0"/>
              <a:t>Forwarding rules for many hosts/switches </a:t>
            </a:r>
          </a:p>
          <a:p>
            <a:pPr marL="342900" indent="-342900">
              <a:buFont typeface="Arial"/>
              <a:buChar char="•"/>
            </a:pPr>
            <a:r>
              <a:rPr lang="en-US" sz="2400" dirty="0" smtClean="0"/>
              <a:t>Access </a:t>
            </a:r>
            <a:r>
              <a:rPr lang="en-US" sz="2400" dirty="0"/>
              <a:t>control and </a:t>
            </a:r>
            <a:r>
              <a:rPr lang="en-US" sz="2400" dirty="0" err="1" smtClean="0"/>
              <a:t>QoS</a:t>
            </a:r>
            <a:r>
              <a:rPr lang="en-US" sz="2400" dirty="0" smtClean="0"/>
              <a:t> for many apps/users</a:t>
            </a:r>
          </a:p>
          <a:p>
            <a:pPr marL="342900" indent="-342900">
              <a:buFont typeface="Arial"/>
              <a:buChar char="•"/>
            </a:pPr>
            <a:r>
              <a:rPr lang="en-US" sz="2400" dirty="0" smtClean="0"/>
              <a:t>Monitoring counters for specific flows</a:t>
            </a:r>
            <a:endParaRPr lang="en-US" sz="2400" dirty="0"/>
          </a:p>
        </p:txBody>
      </p:sp>
    </p:spTree>
    <p:extLst>
      <p:ext uri="{BB962C8B-B14F-4D97-AF65-F5344CB8AC3E}">
        <p14:creationId xmlns:p14="http://schemas.microsoft.com/office/powerpoint/2010/main" val="218599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43400"/>
            <a:ext cx="5327316"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0"/>
            <a:ext cx="8991600" cy="1143000"/>
          </a:xfrm>
        </p:spPr>
        <p:txBody>
          <a:bodyPr/>
          <a:lstStyle/>
          <a:p>
            <a:r>
              <a:rPr lang="en-US" dirty="0" smtClean="0"/>
              <a:t>Edge Network Management</a:t>
            </a:r>
            <a:endParaRPr lang="en-US" dirty="0"/>
          </a:p>
        </p:txBody>
      </p:sp>
      <p:sp>
        <p:nvSpPr>
          <p:cNvPr id="4" name="Slide Number Placeholder 3"/>
          <p:cNvSpPr>
            <a:spLocks noGrp="1"/>
          </p:cNvSpPr>
          <p:nvPr>
            <p:ph type="sldNum" sz="quarter" idx="12"/>
          </p:nvPr>
        </p:nvSpPr>
        <p:spPr>
          <a:xfrm>
            <a:off x="6096000" y="6356351"/>
            <a:ext cx="2133600" cy="365125"/>
          </a:xfrm>
        </p:spPr>
        <p:txBody>
          <a:bodyPr/>
          <a:lstStyle/>
          <a:p>
            <a:fld id="{7876E0CC-6134-4D81-B876-3E8DBC324A9F}" type="slidenum">
              <a:rPr lang="en-US" smtClean="0"/>
              <a:pPr/>
              <a:t>9</a:t>
            </a:fld>
            <a:endParaRPr lang="en-US"/>
          </a:p>
        </p:txBody>
      </p:sp>
      <p:cxnSp>
        <p:nvCxnSpPr>
          <p:cNvPr id="6" name="Straight Arrow Connector 5"/>
          <p:cNvCxnSpPr>
            <a:endCxn id="10" idx="1"/>
          </p:cNvCxnSpPr>
          <p:nvPr/>
        </p:nvCxnSpPr>
        <p:spPr>
          <a:xfrm>
            <a:off x="914400" y="2057400"/>
            <a:ext cx="1447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24000" y="1143000"/>
            <a:ext cx="1594583" cy="954107"/>
          </a:xfrm>
          <a:prstGeom prst="rect">
            <a:avLst/>
          </a:prstGeom>
          <a:noFill/>
        </p:spPr>
        <p:txBody>
          <a:bodyPr wrap="square" rtlCol="0">
            <a:spAutoFit/>
          </a:bodyPr>
          <a:lstStyle/>
          <a:p>
            <a:r>
              <a:rPr lang="en-US" sz="2800" dirty="0"/>
              <a:t>Specify policies</a:t>
            </a:r>
          </a:p>
        </p:txBody>
      </p:sp>
      <p:sp>
        <p:nvSpPr>
          <p:cNvPr id="10" name="Rounded Rectangle 9"/>
          <p:cNvSpPr/>
          <p:nvPr/>
        </p:nvSpPr>
        <p:spPr>
          <a:xfrm>
            <a:off x="2362200" y="2057400"/>
            <a:ext cx="44196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Management System</a:t>
            </a:r>
          </a:p>
        </p:txBody>
      </p:sp>
      <p:pic>
        <p:nvPicPr>
          <p:cNvPr id="25"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8006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8768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715000"/>
            <a:ext cx="977900" cy="4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images (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4114800"/>
            <a:ext cx="738359" cy="989553"/>
          </a:xfrm>
          <a:prstGeom prst="rect">
            <a:avLst/>
          </a:prstGeom>
        </p:spPr>
      </p:pic>
      <p:pic>
        <p:nvPicPr>
          <p:cNvPr id="30" name="Picture 29"/>
          <p:cNvPicPr>
            <a:picLocks noChangeAspect="1"/>
          </p:cNvPicPr>
          <p:nvPr/>
        </p:nvPicPr>
        <p:blipFill>
          <a:blip r:embed="rId6"/>
          <a:stretch>
            <a:fillRect/>
          </a:stretch>
        </p:blipFill>
        <p:spPr>
          <a:xfrm>
            <a:off x="1905000" y="4114800"/>
            <a:ext cx="1336804" cy="1145674"/>
          </a:xfrm>
          <a:prstGeom prst="rect">
            <a:avLst/>
          </a:prstGeom>
        </p:spPr>
      </p:pic>
      <p:pic>
        <p:nvPicPr>
          <p:cNvPr id="31" name="Picture 30" descr="MC90043484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200" y="5410200"/>
            <a:ext cx="1143000" cy="1143000"/>
          </a:xfrm>
          <a:prstGeom prst="rect">
            <a:avLst/>
          </a:prstGeom>
        </p:spPr>
      </p:pic>
      <p:pic>
        <p:nvPicPr>
          <p:cNvPr id="32" name="Picture 31" descr="images (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800" y="5638800"/>
            <a:ext cx="1188720" cy="990600"/>
          </a:xfrm>
          <a:prstGeom prst="rect">
            <a:avLst/>
          </a:prstGeom>
        </p:spPr>
      </p:pic>
      <p:pic>
        <p:nvPicPr>
          <p:cNvPr id="58" name="Picture 10" descr="j02920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066800"/>
            <a:ext cx="1357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p:nvPr/>
        </p:nvCxnSpPr>
        <p:spPr>
          <a:xfrm>
            <a:off x="3810000" y="2819400"/>
            <a:ext cx="0" cy="167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209800" y="2971800"/>
            <a:ext cx="1905000" cy="954107"/>
          </a:xfrm>
          <a:prstGeom prst="rect">
            <a:avLst/>
          </a:prstGeom>
          <a:noFill/>
        </p:spPr>
        <p:txBody>
          <a:bodyPr wrap="square" rtlCol="0">
            <a:spAutoFit/>
          </a:bodyPr>
          <a:lstStyle/>
          <a:p>
            <a:r>
              <a:rPr lang="en-US" sz="2800" dirty="0"/>
              <a:t>Configure devices</a:t>
            </a:r>
            <a:endParaRPr lang="en-US" sz="2800" dirty="0" smtClean="0"/>
          </a:p>
        </p:txBody>
      </p:sp>
      <p:cxnSp>
        <p:nvCxnSpPr>
          <p:cNvPr id="18" name="Straight Arrow Connector 17"/>
          <p:cNvCxnSpPr/>
          <p:nvPr/>
        </p:nvCxnSpPr>
        <p:spPr>
          <a:xfrm flipV="1">
            <a:off x="5257800" y="2819400"/>
            <a:ext cx="0" cy="1600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257800" y="2971800"/>
            <a:ext cx="2590800" cy="954107"/>
          </a:xfrm>
          <a:prstGeom prst="rect">
            <a:avLst/>
          </a:prstGeom>
          <a:noFill/>
        </p:spPr>
        <p:txBody>
          <a:bodyPr wrap="square" rtlCol="0">
            <a:spAutoFit/>
          </a:bodyPr>
          <a:lstStyle/>
          <a:p>
            <a:r>
              <a:rPr lang="en-US" sz="2800" dirty="0"/>
              <a:t>Collect measurements</a:t>
            </a:r>
            <a:endParaRPr lang="en-US" sz="2800" dirty="0" smtClean="0"/>
          </a:p>
        </p:txBody>
      </p:sp>
      <p:sp>
        <p:nvSpPr>
          <p:cNvPr id="13" name="TextBox 12"/>
          <p:cNvSpPr txBox="1"/>
          <p:nvPr/>
        </p:nvSpPr>
        <p:spPr>
          <a:xfrm>
            <a:off x="3048000" y="4572000"/>
            <a:ext cx="34290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i="1" dirty="0">
                <a:solidFill>
                  <a:schemeClr val="tx1"/>
                </a:solidFill>
              </a:rPr>
              <a:t>on </a:t>
            </a:r>
            <a:r>
              <a:rPr lang="en-US" sz="2400" i="1" dirty="0" smtClean="0">
                <a:solidFill>
                  <a:schemeClr val="tx1"/>
                </a:solidFill>
              </a:rPr>
              <a:t>switches</a:t>
            </a:r>
            <a:endParaRPr lang="en-US" sz="2400" dirty="0" smtClean="0">
              <a:solidFill>
                <a:srgbClr val="0000FF"/>
              </a:solidFill>
            </a:endParaRPr>
          </a:p>
          <a:p>
            <a:r>
              <a:rPr lang="en-US" sz="2400" dirty="0" smtClean="0">
                <a:solidFill>
                  <a:srgbClr val="0000FF"/>
                </a:solidFill>
              </a:rPr>
              <a:t>BUFFALO </a:t>
            </a:r>
            <a:r>
              <a:rPr lang="en-US" sz="2400" dirty="0">
                <a:solidFill>
                  <a:srgbClr val="0000FF"/>
                </a:solidFill>
              </a:rPr>
              <a:t>[CONEXT’09]</a:t>
            </a:r>
          </a:p>
          <a:p>
            <a:r>
              <a:rPr lang="en-US" sz="2400" dirty="0">
                <a:solidFill>
                  <a:schemeClr val="tx1"/>
                </a:solidFill>
              </a:rPr>
              <a:t>Scaling packet forwarding</a:t>
            </a:r>
          </a:p>
          <a:p>
            <a:r>
              <a:rPr lang="en-US" sz="2400" dirty="0" smtClean="0">
                <a:solidFill>
                  <a:srgbClr val="0000FF"/>
                </a:solidFill>
              </a:rPr>
              <a:t>DIFANE [SIGCOMM’10]</a:t>
            </a:r>
          </a:p>
          <a:p>
            <a:r>
              <a:rPr lang="en-US" sz="2400" dirty="0" smtClean="0">
                <a:solidFill>
                  <a:schemeClr val="tx1"/>
                </a:solidFill>
              </a:rPr>
              <a:t>Scaling flexible policy </a:t>
            </a:r>
          </a:p>
        </p:txBody>
      </p:sp>
      <p:sp>
        <p:nvSpPr>
          <p:cNvPr id="35" name="TextBox 34"/>
          <p:cNvSpPr txBox="1"/>
          <p:nvPr/>
        </p:nvSpPr>
        <p:spPr>
          <a:xfrm>
            <a:off x="6553200" y="4114800"/>
            <a:ext cx="2362200" cy="1200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i="1" dirty="0">
                <a:solidFill>
                  <a:srgbClr val="000000"/>
                </a:solidFill>
              </a:rPr>
              <a:t>on hosts</a:t>
            </a:r>
          </a:p>
          <a:p>
            <a:r>
              <a:rPr lang="en-US" sz="2400" dirty="0" smtClean="0">
                <a:solidFill>
                  <a:srgbClr val="0000FF"/>
                </a:solidFill>
              </a:rPr>
              <a:t>SNAP [NSDI’11]</a:t>
            </a:r>
          </a:p>
          <a:p>
            <a:r>
              <a:rPr lang="en-US" sz="2400" dirty="0" smtClean="0">
                <a:solidFill>
                  <a:srgbClr val="000000"/>
                </a:solidFill>
              </a:rPr>
              <a:t>Scaling diagnosis</a:t>
            </a:r>
            <a:endParaRPr lang="en-US" sz="2400" i="1" dirty="0" smtClean="0">
              <a:solidFill>
                <a:srgbClr val="000000"/>
              </a:solidFill>
            </a:endParaRPr>
          </a:p>
        </p:txBody>
      </p:sp>
    </p:spTree>
    <p:extLst>
      <p:ext uri="{BB962C8B-B14F-4D97-AF65-F5344CB8AC3E}">
        <p14:creationId xmlns:p14="http://schemas.microsoft.com/office/powerpoint/2010/main" val="2885328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10.xml><?xml version="1.0" encoding="utf-8"?>
<p:tagLst xmlns:a="http://schemas.openxmlformats.org/drawingml/2006/main" xmlns:r="http://schemas.openxmlformats.org/officeDocument/2006/relationships" xmlns:p="http://schemas.openxmlformats.org/presentationml/2006/main">
  <p:tag name="TIMING" val="|0|0.6|0.7|0.7|0.1"/>
</p:tagLst>
</file>

<file path=ppt/tags/tag11.xml><?xml version="1.0" encoding="utf-8"?>
<p:tagLst xmlns:a="http://schemas.openxmlformats.org/drawingml/2006/main" xmlns:r="http://schemas.openxmlformats.org/officeDocument/2006/relationships" xmlns:p="http://schemas.openxmlformats.org/presentationml/2006/main">
  <p:tag name="TIMING" val="|0|0.1|0.1|0.1"/>
</p:tagLst>
</file>

<file path=ppt/tags/tag12.xml><?xml version="1.0" encoding="utf-8"?>
<p:tagLst xmlns:a="http://schemas.openxmlformats.org/drawingml/2006/main" xmlns:r="http://schemas.openxmlformats.org/officeDocument/2006/relationships" xmlns:p="http://schemas.openxmlformats.org/presentationml/2006/main">
  <p:tag name="TIMING" val="|0|0.1|0.1|0.1"/>
</p:tagLst>
</file>

<file path=ppt/tags/tag13.xml><?xml version="1.0" encoding="utf-8"?>
<p:tagLst xmlns:a="http://schemas.openxmlformats.org/drawingml/2006/main" xmlns:r="http://schemas.openxmlformats.org/officeDocument/2006/relationships" xmlns:p="http://schemas.openxmlformats.org/presentationml/2006/main">
  <p:tag name="TIMING" val="|0"/>
</p:tagLst>
</file>

<file path=ppt/tags/tag14.xml><?xml version="1.0" encoding="utf-8"?>
<p:tagLst xmlns:a="http://schemas.openxmlformats.org/drawingml/2006/main" xmlns:r="http://schemas.openxmlformats.org/officeDocument/2006/relationships" xmlns:p="http://schemas.openxmlformats.org/presentationml/2006/main">
  <p:tag name="TIMING" val="|0"/>
</p:tagLst>
</file>

<file path=ppt/tags/tag15.xml><?xml version="1.0" encoding="utf-8"?>
<p:tagLst xmlns:a="http://schemas.openxmlformats.org/drawingml/2006/main" xmlns:r="http://schemas.openxmlformats.org/officeDocument/2006/relationships" xmlns:p="http://schemas.openxmlformats.org/presentationml/2006/main">
  <p:tag name="TIMING" val="|0|0.4|0.6|0.7|0.7|0.7|0.7"/>
</p:tagLst>
</file>

<file path=ppt/tags/tag2.xml><?xml version="1.0" encoding="utf-8"?>
<p:tagLst xmlns:a="http://schemas.openxmlformats.org/drawingml/2006/main" xmlns:r="http://schemas.openxmlformats.org/officeDocument/2006/relationships" xmlns:p="http://schemas.openxmlformats.org/presentationml/2006/main">
  <p:tag name="TIMING" val="|0|0.2|0.1|0.3"/>
</p:tagLst>
</file>

<file path=ppt/tags/tag3.xml><?xml version="1.0" encoding="utf-8"?>
<p:tagLst xmlns:a="http://schemas.openxmlformats.org/drawingml/2006/main" xmlns:r="http://schemas.openxmlformats.org/officeDocument/2006/relationships" xmlns:p="http://schemas.openxmlformats.org/presentationml/2006/main">
  <p:tag name="TIMING" val="|0.3|0.2|0.5|0.1|0.1|0.2"/>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0.4|0.6|2.2|2.2"/>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0|0.6|0.4|0.6|0.6|0.7|0.7"/>
</p:tagLst>
</file>

<file path=ppt/tags/tag8.xml><?xml version="1.0" encoding="utf-8"?>
<p:tagLst xmlns:a="http://schemas.openxmlformats.org/drawingml/2006/main" xmlns:r="http://schemas.openxmlformats.org/officeDocument/2006/relationships" xmlns:p="http://schemas.openxmlformats.org/presentationml/2006/main">
  <p:tag name="TIMING" val="|0"/>
</p:tagLst>
</file>

<file path=ppt/tags/tag9.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belllabs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belllabs09.thmx</Template>
  <TotalTime>110590</TotalTime>
  <Words>4853</Words>
  <Application>Microsoft Macintosh PowerPoint</Application>
  <PresentationFormat>On-screen Show (4:3)</PresentationFormat>
  <Paragraphs>994</Paragraphs>
  <Slides>57</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belllabs09</vt:lpstr>
      <vt:lpstr>Equation</vt:lpstr>
      <vt:lpstr>Scalable Management of  Enterprise and Data Center Networks</vt:lpstr>
      <vt:lpstr>Edge Networks</vt:lpstr>
      <vt:lpstr>Redesign Networks for Management</vt:lpstr>
      <vt:lpstr>Main Challenges</vt:lpstr>
      <vt:lpstr>Large Enterprise Networks</vt:lpstr>
      <vt:lpstr>Large Data Center Networks</vt:lpstr>
      <vt:lpstr>Flexible Policies</vt:lpstr>
      <vt:lpstr>Switch Constraints</vt:lpstr>
      <vt:lpstr>Edge Network Management</vt:lpstr>
      <vt:lpstr>Research Approach</vt:lpstr>
      <vt:lpstr>BUFFALO [CONEXT’09]  Scaling Packet Forwarding on Switches </vt:lpstr>
      <vt:lpstr>Packet Forwarding in Edge Networks</vt:lpstr>
      <vt:lpstr>Bloom Filters</vt:lpstr>
      <vt:lpstr>PowerPoint Presentation</vt:lpstr>
      <vt:lpstr>Comparing with Hash Table</vt:lpstr>
      <vt:lpstr>False Positive Detection</vt:lpstr>
      <vt:lpstr>Handle False Positives</vt:lpstr>
      <vt:lpstr>One False Positive</vt:lpstr>
      <vt:lpstr>Stretch Bound</vt:lpstr>
      <vt:lpstr>BUFFALO Switch Architecture</vt:lpstr>
      <vt:lpstr>Prototype Evaluation</vt:lpstr>
      <vt:lpstr>BUFFALO Conclusion</vt:lpstr>
      <vt:lpstr>DIFANE [SIGCOMM’10]  Scaling Flexible Policies on Switches </vt:lpstr>
      <vt:lpstr>Traditional Network</vt:lpstr>
      <vt:lpstr>Data plane: Flow-based Switches</vt:lpstr>
      <vt:lpstr>Control Plane: Logically Centralized</vt:lpstr>
      <vt:lpstr>Pre-install Rules in Switches</vt:lpstr>
      <vt:lpstr>Install Rules on Demand (Ethane)</vt:lpstr>
      <vt:lpstr>Design Goals of DIFANE</vt:lpstr>
      <vt:lpstr>DIFANE: Doing it Fast and Easy (two stages)</vt:lpstr>
      <vt:lpstr>Stage 1</vt:lpstr>
      <vt:lpstr>Partition and Distribute the Flow Rules</vt:lpstr>
      <vt:lpstr>Stage 2</vt:lpstr>
      <vt:lpstr>Packet Redirection and Rule Caching</vt:lpstr>
      <vt:lpstr>Locate Authority Switches</vt:lpstr>
      <vt:lpstr>Packet Redirection and Rule Caching</vt:lpstr>
      <vt:lpstr>Three Sets of Rules in TCAM</vt:lpstr>
      <vt:lpstr>DIFANE Switch Prototype Built with OpenFlow switch</vt:lpstr>
      <vt:lpstr>Caching Wildcard Rules</vt:lpstr>
      <vt:lpstr>Caching Wildcard Rules</vt:lpstr>
      <vt:lpstr>Partition Wildcard Rules</vt:lpstr>
      <vt:lpstr>Testbed for Throughput Comparison</vt:lpstr>
      <vt:lpstr>Peak Throughput</vt:lpstr>
      <vt:lpstr>Scaling with Many Rules</vt:lpstr>
      <vt:lpstr>Summary: DIFANE in the Sweet Spot</vt:lpstr>
      <vt:lpstr>SNAP [NSDI’11] Scaling Performance Diagnosis for Data Centers</vt:lpstr>
      <vt:lpstr>Applications inside Data Centers</vt:lpstr>
      <vt:lpstr>Challenges of Datacenter Diagnosis</vt:lpstr>
      <vt:lpstr>Diagnosis in Today’s Data Center</vt:lpstr>
      <vt:lpstr>SNAP: A Scalable Net-App Profiler       that runs everywhere, all the time</vt:lpstr>
      <vt:lpstr>SNAP Architecture</vt:lpstr>
      <vt:lpstr>SNAP in the Real World</vt:lpstr>
      <vt:lpstr>Characterizing Perf. Limitations</vt:lpstr>
      <vt:lpstr>Delayed ACK Problem </vt:lpstr>
      <vt:lpstr>Diagnosing Delayed ACK with SNAP</vt:lpstr>
      <vt:lpstr>Edge Network Management</vt:lpstr>
      <vt:lpstr>Thanks!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Minlan Yu</dc:creator>
  <cp:lastModifiedBy>Minlan Yu</cp:lastModifiedBy>
  <cp:revision>1912</cp:revision>
  <cp:lastPrinted>2011-03-02T16:57:12Z</cp:lastPrinted>
  <dcterms:created xsi:type="dcterms:W3CDTF">2010-10-21T13:24:23Z</dcterms:created>
  <dcterms:modified xsi:type="dcterms:W3CDTF">2011-08-06T11:36:11Z</dcterms:modified>
</cp:coreProperties>
</file>