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0"/>
  </p:notesMasterIdLst>
  <p:sldIdLst>
    <p:sldId id="256" r:id="rId2"/>
    <p:sldId id="337" r:id="rId3"/>
    <p:sldId id="257" r:id="rId4"/>
    <p:sldId id="258" r:id="rId5"/>
    <p:sldId id="266" r:id="rId6"/>
    <p:sldId id="267" r:id="rId7"/>
    <p:sldId id="265" r:id="rId8"/>
    <p:sldId id="259" r:id="rId9"/>
    <p:sldId id="268" r:id="rId10"/>
    <p:sldId id="261" r:id="rId11"/>
    <p:sldId id="271" r:id="rId12"/>
    <p:sldId id="272" r:id="rId13"/>
    <p:sldId id="273" r:id="rId14"/>
    <p:sldId id="276" r:id="rId15"/>
    <p:sldId id="275" r:id="rId16"/>
    <p:sldId id="277" r:id="rId17"/>
    <p:sldId id="278" r:id="rId18"/>
    <p:sldId id="279" r:id="rId19"/>
    <p:sldId id="299" r:id="rId20"/>
    <p:sldId id="280" r:id="rId21"/>
    <p:sldId id="269" r:id="rId22"/>
    <p:sldId id="385" r:id="rId23"/>
    <p:sldId id="386" r:id="rId24"/>
    <p:sldId id="387" r:id="rId25"/>
    <p:sldId id="281" r:id="rId26"/>
    <p:sldId id="390" r:id="rId27"/>
    <p:sldId id="388" r:id="rId28"/>
    <p:sldId id="389" r:id="rId29"/>
    <p:sldId id="340" r:id="rId30"/>
    <p:sldId id="285" r:id="rId31"/>
    <p:sldId id="293" r:id="rId32"/>
    <p:sldId id="294" r:id="rId33"/>
    <p:sldId id="292" r:id="rId34"/>
    <p:sldId id="342" r:id="rId35"/>
    <p:sldId id="341" r:id="rId36"/>
    <p:sldId id="344" r:id="rId37"/>
    <p:sldId id="346" r:id="rId38"/>
    <p:sldId id="343" r:id="rId39"/>
    <p:sldId id="347" r:id="rId40"/>
    <p:sldId id="348" r:id="rId41"/>
    <p:sldId id="350" r:id="rId42"/>
    <p:sldId id="351" r:id="rId43"/>
    <p:sldId id="355" r:id="rId44"/>
    <p:sldId id="354" r:id="rId45"/>
    <p:sldId id="357" r:id="rId46"/>
    <p:sldId id="359" r:id="rId47"/>
    <p:sldId id="360" r:id="rId48"/>
    <p:sldId id="362" r:id="rId49"/>
    <p:sldId id="361" r:id="rId50"/>
    <p:sldId id="365" r:id="rId51"/>
    <p:sldId id="370" r:id="rId52"/>
    <p:sldId id="372" r:id="rId53"/>
    <p:sldId id="373" r:id="rId54"/>
    <p:sldId id="374" r:id="rId55"/>
    <p:sldId id="375" r:id="rId56"/>
    <p:sldId id="379" r:id="rId57"/>
    <p:sldId id="376" r:id="rId58"/>
    <p:sldId id="377" r:id="rId59"/>
    <p:sldId id="364" r:id="rId60"/>
    <p:sldId id="378" r:id="rId61"/>
    <p:sldId id="339" r:id="rId62"/>
    <p:sldId id="380" r:id="rId63"/>
    <p:sldId id="381" r:id="rId64"/>
    <p:sldId id="298" r:id="rId65"/>
    <p:sldId id="301" r:id="rId66"/>
    <p:sldId id="335" r:id="rId67"/>
    <p:sldId id="383" r:id="rId68"/>
    <p:sldId id="384" r:id="rId6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82"/>
    <p:restoredTop sz="91459"/>
  </p:normalViewPr>
  <p:slideViewPr>
    <p:cSldViewPr snapToGrid="0" snapToObjects="1">
      <p:cViewPr varScale="1">
        <p:scale>
          <a:sx n="87" d="100"/>
          <a:sy n="87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5D943-02C8-4241-9736-0B5325BCD0A2}" type="datetimeFigureOut">
              <a:rPr lang="en-US" smtClean="0"/>
              <a:t>5/15/20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14173-F1FE-C743-8640-EF51737C2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7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14173-F1FE-C743-8640-EF51737C22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41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14173-F1FE-C743-8640-EF51737C224A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18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14173-F1FE-C743-8640-EF51737C224A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31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14173-F1FE-C743-8640-EF51737C224A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87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14173-F1FE-C743-8640-EF51737C224A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56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14173-F1FE-C743-8640-EF51737C22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6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14173-F1FE-C743-8640-EF51737C22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71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14173-F1FE-C743-8640-EF51737C224A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1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14173-F1FE-C743-8640-EF51737C224A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38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14173-F1FE-C743-8640-EF51737C224A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91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14173-F1FE-C743-8640-EF51737C224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30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14173-F1FE-C743-8640-EF51737C224A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88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14173-F1FE-C743-8640-EF51737C224A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68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49F6A-8F82-2A4C-8049-95BFE714D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3EA2AD-0CEB-AF49-B921-6918FE3B23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356FF-D53B-7C49-8034-46EAE1968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4DEE-5A62-4E48-BEA1-0D4C41B2BC8E}" type="datetime1">
              <a:rPr lang="en-US" smtClean="0"/>
              <a:t>5/15/20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25F6B-20C1-5E46-8703-932327524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610C5-A7AA-024D-A3A5-266B5F6B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443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6EE88D7C-9E0D-DC45-9962-3156EBA030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96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7B645-3293-4B41-92A8-F52371F11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178AD8-7BAB-F54F-A4F5-145294C7E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34A2-9C57-5140-B00C-47A619135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BB5A0-04CA-E94F-A97E-E5C567C8F96F}" type="datetime1">
              <a:rPr lang="en-US" smtClean="0"/>
              <a:t>5/15/20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755B2-47A6-CE41-B1B9-8571B45A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AB93F-7F13-3E42-B7E2-B9ED0863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6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E791CD-4026-4342-B78C-DAA1CDC06F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A134B8-86AA-664E-9813-C6ABD846A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294B3-EDBC-F74E-8D5B-3CA3852C6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A3F45-1B9F-1643-BE20-61E5497C0ADD}" type="datetime1">
              <a:rPr lang="en-US" smtClean="0"/>
              <a:t>5/15/20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F7802-33C8-7048-978B-CD8BC027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81B50-47AD-364F-917F-406C1C3FA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3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A5133-0F5D-3742-B548-8428BB94A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71189-C500-6B44-BF2A-0CC96B31D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E7CBF-43D6-2842-BAE0-3DFE68CE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D619-F489-FE46-B2D0-C73EC1BED335}" type="datetime1">
              <a:rPr lang="en-US" smtClean="0"/>
              <a:t>5/15/20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71EEE-70B7-0848-AD83-94AD1B53C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19237" y="6381455"/>
            <a:ext cx="3634563" cy="34002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410FE-FCFC-C845-A89C-D38EC346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6EE88D7C-9E0D-DC45-9962-3156EBA030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2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76FD2-46AD-A44D-B32E-C4FE7732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A1643-A9C8-A64D-8491-C06017FA7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B21ED-1D00-3C49-87DE-2D9BBAABD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8656-EFDE-DF48-A7A5-C2B2B6298DF8}" type="datetime1">
              <a:rPr lang="en-US" smtClean="0"/>
              <a:t>5/15/20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6E1ED-E7F5-2346-8818-D6DBBE09A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B86C2-5592-8443-A394-6718DC8A6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6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35B67-C038-D740-8410-77B0F6BDD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C3BF8-8FF6-414B-9B07-6EC9EDAEFA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8CB6A-6331-BB42-8BC4-2759CC980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0DA48-1B8F-8D4D-B17F-A38A2741C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2FF7-8D34-8244-893E-3D9901EBBB4F}" type="datetime1">
              <a:rPr lang="en-US" smtClean="0"/>
              <a:t>5/15/20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1C680-9DAB-0045-BD1F-A24D28F00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2B9DA-1903-A344-9529-62A470885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3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9B485-44DF-C245-9480-0010C0165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BF174-7488-FF40-BFE7-A2531B2EE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A9CB4B-4047-BC40-94B4-BE710873D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E4241-6968-CD44-A89D-DED360C60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F584FE-EAAC-4545-9F70-6F16132F66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57CEBC-E0A1-4E4B-8BBE-BF981205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2BA3-CDC0-C340-8B57-E755A0741638}" type="datetime1">
              <a:rPr lang="en-US" smtClean="0"/>
              <a:t>5/15/20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D13C76-7B65-AA43-9AF5-9A67F82B7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D56A28-03FB-6547-994F-825B400CE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8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DBA1-B5DB-5A45-ACA3-D4AEF4FE9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0BE6B2-6A90-454B-BE1E-B03BDF6F8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EEA7-C205-A04A-8295-079CDFD28E7D}" type="datetime1">
              <a:rPr lang="en-US" smtClean="0"/>
              <a:t>5/15/20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1A411D-F2EC-6E46-B72E-421F7E7FB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6CB9F4-A8A6-B546-95A5-FDE66E112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0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A2A934-0966-A04E-9DC8-B929C6B67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A2B6-AE7E-264E-B6C4-F94108FF87F1}" type="datetime1">
              <a:rPr lang="en-US" smtClean="0"/>
              <a:t>5/15/20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4969F0-CA0E-BC4D-8C0D-50C5C4624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625E3-B595-544E-A794-BC456BF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76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2A13B-A43E-BA45-A725-1EEB646B6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74D8B-7BFC-ED45-8C29-959C69C5B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12980-BD0C-B949-8B98-0A930E37A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F6B56D-DCBD-9648-872A-DE51E3348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D2A6A-25B2-1A4C-9DAC-6A4AC9CA63E2}" type="datetime1">
              <a:rPr lang="en-US" smtClean="0"/>
              <a:t>5/15/20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1B084-F688-F842-A455-34A73EC8A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C760A-59F9-F144-8FA3-0546F2D3A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4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3945-9961-2147-A144-92A573BF8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024D03-96E5-BD46-8EB3-DBEEE57AD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6EA6B-A009-C142-9562-96C357B30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2C23E-45B3-6648-8848-390226F1B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AA0E-BACE-EC46-8DDD-02CC073DF988}" type="datetime1">
              <a:rPr lang="en-US" smtClean="0"/>
              <a:t>5/15/20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9D799-388B-6841-9D6B-E1BF211A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D844F4-298D-6044-851A-9138061E6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9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35C1A8-FE60-1E4F-8C80-F791DA483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AAB74-017E-4244-ABEB-53A6A6F93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F172F-D127-0F45-9DE9-C5B0DB7C38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CD410-E573-8741-8DDF-70A941532F69}" type="datetime1">
              <a:rPr lang="en-US" smtClean="0"/>
              <a:t>5/15/20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2724A-5771-1C47-897F-5E38BDC30A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345DC-22E6-BE48-94FA-D69E207F4A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88D7C-9E0D-DC45-9962-3156EBA03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3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sv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sv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sv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2.emf"/><Relationship Id="rId4" Type="http://schemas.openxmlformats.org/officeDocument/2006/relationships/image" Target="../media/image4.sv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2.emf"/><Relationship Id="rId4" Type="http://schemas.openxmlformats.org/officeDocument/2006/relationships/image" Target="../media/image4.sv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if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9.emf"/><Relationship Id="rId7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4DB07-6383-5044-B215-048136EE64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Memory-Efficient </a:t>
            </a:r>
            <a:br>
              <a:rPr lang="en-US" sz="4400" dirty="0"/>
            </a:br>
            <a:r>
              <a:rPr lang="en-US" sz="4400" dirty="0"/>
              <a:t>Membership</a:t>
            </a:r>
            <a:r>
              <a:rPr lang="zh-CN" altLang="en-US" sz="4400" dirty="0"/>
              <a:t> </a:t>
            </a:r>
            <a:r>
              <a:rPr lang="en-US" sz="4400" dirty="0"/>
              <a:t>Encoding in Switches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A027C1-A091-634B-BB84-0FFF5F994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1120"/>
            <a:ext cx="9144000" cy="1129803"/>
          </a:xfrm>
        </p:spPr>
        <p:txBody>
          <a:bodyPr>
            <a:normAutofit/>
          </a:bodyPr>
          <a:lstStyle/>
          <a:p>
            <a:r>
              <a:rPr lang="en-US" dirty="0"/>
              <a:t>Mengying Pan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aster’s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Thesis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71C546-DDF4-0E41-95A8-B1F4C23CC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0523" y="5010923"/>
            <a:ext cx="2610954" cy="1449427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16E7F7-A19B-5D4C-B981-95DEF7E23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z="1800" smtClean="0"/>
              <a:t>1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387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strawman</a:t>
            </a:r>
            <a:r>
              <a:rPr lang="zh-CN" altLang="en-US" dirty="0"/>
              <a:t> </a:t>
            </a:r>
            <a:r>
              <a:rPr lang="en-US" altLang="zh-CN" dirty="0"/>
              <a:t>approaches: bitmap 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091CD48-8AFE-294D-BF62-65C86E8ADD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661755"/>
              </p:ext>
            </p:extLst>
          </p:nvPr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39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strawman</a:t>
            </a:r>
            <a:r>
              <a:rPr lang="zh-CN" altLang="en-US" dirty="0"/>
              <a:t> </a:t>
            </a:r>
            <a:r>
              <a:rPr lang="en-US" altLang="zh-CN" dirty="0"/>
              <a:t>approaches: bitmap 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091CD48-8AFE-294D-BF62-65C86E8ADD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345296"/>
              </p:ext>
            </p:extLst>
          </p:nvPr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6B50BE0-4348-9B48-8A77-BBFD741E2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024056"/>
              </p:ext>
            </p:extLst>
          </p:nvPr>
        </p:nvGraphicFramePr>
        <p:xfrm>
          <a:off x="4422475" y="1690688"/>
          <a:ext cx="334704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100000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</a:tbl>
          </a:graphicData>
        </a:graphic>
      </p:graphicFrame>
      <p:sp>
        <p:nvSpPr>
          <p:cNvPr id="3" name="Frame 2">
            <a:extLst>
              <a:ext uri="{FF2B5EF4-FFF2-40B4-BE49-F238E27FC236}">
                <a16:creationId xmlns:a16="http://schemas.microsoft.com/office/drawing/2014/main" id="{22133A08-8A51-7B46-923B-AE976FD00025}"/>
              </a:ext>
            </a:extLst>
          </p:cNvPr>
          <p:cNvSpPr/>
          <p:nvPr/>
        </p:nvSpPr>
        <p:spPr>
          <a:xfrm>
            <a:off x="713944" y="2037798"/>
            <a:ext cx="3347048" cy="517585"/>
          </a:xfrm>
          <a:prstGeom prst="frame">
            <a:avLst>
              <a:gd name="adj1" fmla="val 661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8190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strawman</a:t>
            </a:r>
            <a:r>
              <a:rPr lang="zh-CN" altLang="en-US" dirty="0"/>
              <a:t> </a:t>
            </a:r>
            <a:r>
              <a:rPr lang="en-US" altLang="zh-CN" dirty="0"/>
              <a:t>approaches: bitmap 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091CD48-8AFE-294D-BF62-65C86E8ADD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06650"/>
              </p:ext>
            </p:extLst>
          </p:nvPr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6B50BE0-4348-9B48-8A77-BBFD741E2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295825"/>
              </p:ext>
            </p:extLst>
          </p:nvPr>
        </p:nvGraphicFramePr>
        <p:xfrm>
          <a:off x="4422474" y="1690688"/>
          <a:ext cx="334704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100000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</a:tbl>
          </a:graphicData>
        </a:graphic>
      </p:graphicFrame>
      <p:sp>
        <p:nvSpPr>
          <p:cNvPr id="3" name="Frame 2">
            <a:extLst>
              <a:ext uri="{FF2B5EF4-FFF2-40B4-BE49-F238E27FC236}">
                <a16:creationId xmlns:a16="http://schemas.microsoft.com/office/drawing/2014/main" id="{22133A08-8A51-7B46-923B-AE976FD00025}"/>
              </a:ext>
            </a:extLst>
          </p:cNvPr>
          <p:cNvSpPr/>
          <p:nvPr/>
        </p:nvSpPr>
        <p:spPr>
          <a:xfrm>
            <a:off x="713944" y="2445109"/>
            <a:ext cx="3347048" cy="517585"/>
          </a:xfrm>
          <a:prstGeom prst="frame">
            <a:avLst>
              <a:gd name="adj1" fmla="val 661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5EDAA4-2313-F14E-B09C-F6AA00E4C175}"/>
              </a:ext>
            </a:extLst>
          </p:cNvPr>
          <p:cNvSpPr txBox="1"/>
          <p:nvPr/>
        </p:nvSpPr>
        <p:spPr>
          <a:xfrm>
            <a:off x="5680364" y="43364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2ACFB03-3057-AC49-838C-C4DB7FE44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190720"/>
              </p:ext>
            </p:extLst>
          </p:nvPr>
        </p:nvGraphicFramePr>
        <p:xfrm>
          <a:off x="4422473" y="2507391"/>
          <a:ext cx="3347049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662888928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6877199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5678772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111000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11824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6CC66E6-DC4D-F243-A3CB-7F3FEC2CB1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916129"/>
              </p:ext>
            </p:extLst>
          </p:nvPr>
        </p:nvGraphicFramePr>
        <p:xfrm>
          <a:off x="4422473" y="2874717"/>
          <a:ext cx="3347049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011000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58952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001110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29854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001101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7398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 E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0001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471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4923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FB86C03-78FE-D240-922B-A9B2996A786E}"/>
              </a:ext>
            </a:extLst>
          </p:cNvPr>
          <p:cNvSpPr txBox="1">
            <a:spLocks/>
          </p:cNvSpPr>
          <p:nvPr/>
        </p:nvSpPr>
        <p:spPr>
          <a:xfrm>
            <a:off x="6234289" y="5056751"/>
            <a:ext cx="3347050" cy="1482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C00000"/>
                </a:solidFill>
              </a:rPr>
              <a:t>Long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match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strings!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endParaRPr lang="en-US" altLang="zh-CN" b="1" dirty="0">
              <a:solidFill>
                <a:srgbClr val="C00000"/>
              </a:solidFill>
            </a:endParaRPr>
          </a:p>
          <a:p>
            <a:r>
              <a:rPr lang="en-US" altLang="zh-CN" b="1" dirty="0">
                <a:solidFill>
                  <a:srgbClr val="C00000"/>
                </a:solidFill>
              </a:rPr>
              <a:t>High memory cost!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strawman</a:t>
            </a:r>
            <a:r>
              <a:rPr lang="zh-CN" altLang="en-US" dirty="0"/>
              <a:t> </a:t>
            </a:r>
            <a:r>
              <a:rPr lang="en-US" altLang="zh-CN" dirty="0"/>
              <a:t>approaches: bitmap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0177F35-A2C1-8445-B132-13DFAAC01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159926"/>
              </p:ext>
            </p:extLst>
          </p:nvPr>
        </p:nvGraphicFramePr>
        <p:xfrm>
          <a:off x="8255259" y="1637098"/>
          <a:ext cx="2652160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2185816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1*****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*1****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269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**1***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2548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***1**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26794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****1*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09723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*****1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326751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D07EA3F-2A58-3F48-A66C-778C7BD547E5}"/>
              </a:ext>
            </a:extLst>
          </p:cNvPr>
          <p:cNvSpPr txBox="1">
            <a:spLocks/>
          </p:cNvSpPr>
          <p:nvPr/>
        </p:nvSpPr>
        <p:spPr>
          <a:xfrm>
            <a:off x="838200" y="4869180"/>
            <a:ext cx="6931322" cy="1482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dirty="0"/>
          </a:p>
        </p:txBody>
      </p:sp>
      <p:graphicFrame>
        <p:nvGraphicFramePr>
          <p:cNvPr id="13" name="Content Placeholder 5">
            <a:extLst>
              <a:ext uri="{FF2B5EF4-FFF2-40B4-BE49-F238E27FC236}">
                <a16:creationId xmlns:a16="http://schemas.microsoft.com/office/drawing/2014/main" id="{575C70D8-839D-9046-8FD4-F2F4348A0F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121526"/>
              </p:ext>
            </p:extLst>
          </p:nvPr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5136076-442B-CA47-ADFD-C4D4C5B0F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084386"/>
              </p:ext>
            </p:extLst>
          </p:nvPr>
        </p:nvGraphicFramePr>
        <p:xfrm>
          <a:off x="4422473" y="2871538"/>
          <a:ext cx="3347049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011000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58952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001110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29854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001101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7398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 E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0001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47141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4B90FDA-C883-8F4F-9B45-D6A9FACF1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228158"/>
              </p:ext>
            </p:extLst>
          </p:nvPr>
        </p:nvGraphicFramePr>
        <p:xfrm>
          <a:off x="4422475" y="1687509"/>
          <a:ext cx="334704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100000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17B4305-752F-B14C-AFE4-A8CC5FA90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477912"/>
              </p:ext>
            </p:extLst>
          </p:nvPr>
        </p:nvGraphicFramePr>
        <p:xfrm>
          <a:off x="4422474" y="2504212"/>
          <a:ext cx="3347049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662888928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6877199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5678772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111000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118242"/>
                  </a:ext>
                </a:extLst>
              </a:tr>
            </a:tbl>
          </a:graphicData>
        </a:graphic>
      </p:graphicFrame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51F224A-6E17-4241-A07D-80E9414D6C2A}"/>
              </a:ext>
            </a:extLst>
          </p:cNvPr>
          <p:cNvSpPr txBox="1">
            <a:spLocks/>
          </p:cNvSpPr>
          <p:nvPr/>
        </p:nvSpPr>
        <p:spPr>
          <a:xfrm>
            <a:off x="595331" y="4868087"/>
            <a:ext cx="7417060" cy="14821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Number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strings: W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6</a:t>
            </a:r>
          </a:p>
          <a:p>
            <a:r>
              <a:rPr lang="en-US" altLang="zh-CN" dirty="0"/>
              <a:t>Width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strings: W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6</a:t>
            </a:r>
            <a:r>
              <a:rPr lang="zh-CN" altLang="en-US" dirty="0"/>
              <a:t> </a:t>
            </a:r>
            <a:r>
              <a:rPr lang="en-US" altLang="zh-CN" dirty="0"/>
              <a:t>bits</a:t>
            </a:r>
          </a:p>
          <a:p>
            <a:r>
              <a:rPr lang="en-US" altLang="zh-CN" dirty="0"/>
              <a:t>Memory cost: W</a:t>
            </a:r>
            <a:r>
              <a:rPr lang="en-US" altLang="zh-CN" baseline="30000" dirty="0"/>
              <a:t>2</a:t>
            </a:r>
            <a:r>
              <a:rPr lang="en-US" altLang="zh-CN" dirty="0"/>
              <a:t>= 36 bits</a:t>
            </a:r>
            <a:r>
              <a:rPr lang="en-US" altLang="zh-CN" baseline="30000" dirty="0"/>
              <a:t> 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09A20FE-EF6D-F445-A531-FDF747C4560C}"/>
              </a:ext>
            </a:extLst>
          </p:cNvPr>
          <p:cNvSpPr txBox="1"/>
          <p:nvPr/>
        </p:nvSpPr>
        <p:spPr>
          <a:xfrm>
            <a:off x="5288939" y="5213056"/>
            <a:ext cx="668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⟹</a:t>
            </a:r>
          </a:p>
        </p:txBody>
      </p:sp>
    </p:spTree>
    <p:extLst>
      <p:ext uri="{BB962C8B-B14F-4D97-AF65-F5344CB8AC3E}">
        <p14:creationId xmlns:p14="http://schemas.microsoft.com/office/powerpoint/2010/main" val="40953874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strawman</a:t>
            </a:r>
            <a:r>
              <a:rPr lang="zh-CN" altLang="en-US" dirty="0"/>
              <a:t> </a:t>
            </a:r>
            <a:r>
              <a:rPr lang="en-US" altLang="zh-CN" dirty="0"/>
              <a:t>approaches: flat tags 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091CD48-8AFE-294D-BF62-65C86E8ADD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922814"/>
              </p:ext>
            </p:extLst>
          </p:nvPr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51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strawman</a:t>
            </a:r>
            <a:r>
              <a:rPr lang="zh-CN" altLang="en-US" dirty="0"/>
              <a:t> </a:t>
            </a:r>
            <a:r>
              <a:rPr lang="en-US" altLang="zh-CN" dirty="0"/>
              <a:t>approaches: flat tags 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091CD48-8AFE-294D-BF62-65C86E8ADD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615733"/>
              </p:ext>
            </p:extLst>
          </p:nvPr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6B50BE0-4348-9B48-8A77-BBFD741E2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766961"/>
              </p:ext>
            </p:extLst>
          </p:nvPr>
        </p:nvGraphicFramePr>
        <p:xfrm>
          <a:off x="4422475" y="1690688"/>
          <a:ext cx="334704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</a:tbl>
          </a:graphicData>
        </a:graphic>
      </p:graphicFrame>
      <p:sp>
        <p:nvSpPr>
          <p:cNvPr id="3" name="Frame 2">
            <a:extLst>
              <a:ext uri="{FF2B5EF4-FFF2-40B4-BE49-F238E27FC236}">
                <a16:creationId xmlns:a16="http://schemas.microsoft.com/office/drawing/2014/main" id="{22133A08-8A51-7B46-923B-AE976FD00025}"/>
              </a:ext>
            </a:extLst>
          </p:cNvPr>
          <p:cNvSpPr/>
          <p:nvPr/>
        </p:nvSpPr>
        <p:spPr>
          <a:xfrm>
            <a:off x="713944" y="2037798"/>
            <a:ext cx="675944" cy="517585"/>
          </a:xfrm>
          <a:prstGeom prst="frame">
            <a:avLst>
              <a:gd name="adj1" fmla="val 661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5505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strawman</a:t>
            </a:r>
            <a:r>
              <a:rPr lang="zh-CN" altLang="en-US" dirty="0"/>
              <a:t> </a:t>
            </a:r>
            <a:r>
              <a:rPr lang="en-US" altLang="zh-CN" dirty="0"/>
              <a:t>approaches: flat tags 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091CD48-8AFE-294D-BF62-65C86E8ADD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246797"/>
              </p:ext>
            </p:extLst>
          </p:nvPr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16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5EDAA4-2313-F14E-B09C-F6AA00E4C175}"/>
              </a:ext>
            </a:extLst>
          </p:cNvPr>
          <p:cNvSpPr txBox="1"/>
          <p:nvPr/>
        </p:nvSpPr>
        <p:spPr>
          <a:xfrm>
            <a:off x="5680364" y="43364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2ACFB03-3057-AC49-838C-C4DB7FE44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592267"/>
              </p:ext>
            </p:extLst>
          </p:nvPr>
        </p:nvGraphicFramePr>
        <p:xfrm>
          <a:off x="4422473" y="2507391"/>
          <a:ext cx="3347049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662888928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6877199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5678772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118242"/>
                  </a:ext>
                </a:extLst>
              </a:tr>
            </a:tbl>
          </a:graphicData>
        </a:graphic>
      </p:graphicFrame>
      <p:sp>
        <p:nvSpPr>
          <p:cNvPr id="9" name="Frame 8">
            <a:extLst>
              <a:ext uri="{FF2B5EF4-FFF2-40B4-BE49-F238E27FC236}">
                <a16:creationId xmlns:a16="http://schemas.microsoft.com/office/drawing/2014/main" id="{36012F7F-A31D-F84E-91F2-8E6A8E51653E}"/>
              </a:ext>
            </a:extLst>
          </p:cNvPr>
          <p:cNvSpPr/>
          <p:nvPr/>
        </p:nvSpPr>
        <p:spPr>
          <a:xfrm>
            <a:off x="713944" y="2458422"/>
            <a:ext cx="675944" cy="517585"/>
          </a:xfrm>
          <a:prstGeom prst="frame">
            <a:avLst>
              <a:gd name="adj1" fmla="val 661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CDA3BE5-7321-7A44-BDBA-187B723C1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898056"/>
              </p:ext>
            </p:extLst>
          </p:nvPr>
        </p:nvGraphicFramePr>
        <p:xfrm>
          <a:off x="4422475" y="1690688"/>
          <a:ext cx="334704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3066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strawman</a:t>
            </a:r>
            <a:r>
              <a:rPr lang="zh-CN" altLang="en-US" dirty="0"/>
              <a:t> </a:t>
            </a:r>
            <a:r>
              <a:rPr lang="en-US" altLang="zh-CN" dirty="0"/>
              <a:t>approaches: flat tags 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091CD48-8AFE-294D-BF62-65C86E8ADD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490615"/>
              </p:ext>
            </p:extLst>
          </p:nvPr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2ACFB03-3057-AC49-838C-C4DB7FE4486C}"/>
              </a:ext>
            </a:extLst>
          </p:cNvPr>
          <p:cNvGraphicFramePr>
            <a:graphicFrameLocks noGrp="1"/>
          </p:cNvGraphicFramePr>
          <p:nvPr/>
        </p:nvGraphicFramePr>
        <p:xfrm>
          <a:off x="4422473" y="2507391"/>
          <a:ext cx="3347049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662888928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6877199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5678772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11824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CDA3BE5-7321-7A44-BDBA-187B723C197E}"/>
              </a:ext>
            </a:extLst>
          </p:cNvPr>
          <p:cNvGraphicFramePr>
            <a:graphicFrameLocks noGrp="1"/>
          </p:cNvGraphicFramePr>
          <p:nvPr/>
        </p:nvGraphicFramePr>
        <p:xfrm>
          <a:off x="4422475" y="1690688"/>
          <a:ext cx="334704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1555E9A-8204-774F-BC15-B8766B1A9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176446"/>
              </p:ext>
            </p:extLst>
          </p:nvPr>
        </p:nvGraphicFramePr>
        <p:xfrm>
          <a:off x="4422473" y="2874717"/>
          <a:ext cx="3347049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58952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29854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7398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 E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471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2698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strawman</a:t>
            </a:r>
            <a:r>
              <a:rPr lang="zh-CN" altLang="en-US" dirty="0"/>
              <a:t> </a:t>
            </a:r>
            <a:r>
              <a:rPr lang="en-US" altLang="zh-CN" dirty="0"/>
              <a:t>approaches: flat tags 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091CD48-8AFE-294D-BF62-65C86E8ADD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716069"/>
              </p:ext>
            </p:extLst>
          </p:nvPr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5EDAA4-2313-F14E-B09C-F6AA00E4C175}"/>
              </a:ext>
            </a:extLst>
          </p:cNvPr>
          <p:cNvSpPr txBox="1"/>
          <p:nvPr/>
        </p:nvSpPr>
        <p:spPr>
          <a:xfrm>
            <a:off x="5680364" y="43364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2ACFB03-3057-AC49-838C-C4DB7FE4486C}"/>
              </a:ext>
            </a:extLst>
          </p:cNvPr>
          <p:cNvGraphicFramePr>
            <a:graphicFrameLocks noGrp="1"/>
          </p:cNvGraphicFramePr>
          <p:nvPr/>
        </p:nvGraphicFramePr>
        <p:xfrm>
          <a:off x="4422473" y="2507391"/>
          <a:ext cx="3347049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662888928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6877199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5678772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11824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CDA3BE5-7321-7A44-BDBA-187B723C197E}"/>
              </a:ext>
            </a:extLst>
          </p:cNvPr>
          <p:cNvGraphicFramePr>
            <a:graphicFrameLocks noGrp="1"/>
          </p:cNvGraphicFramePr>
          <p:nvPr/>
        </p:nvGraphicFramePr>
        <p:xfrm>
          <a:off x="4422475" y="1690688"/>
          <a:ext cx="334704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1555E9A-8204-774F-BC15-B8766B1A9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79304"/>
              </p:ext>
            </p:extLst>
          </p:nvPr>
        </p:nvGraphicFramePr>
        <p:xfrm>
          <a:off x="4422473" y="2874717"/>
          <a:ext cx="3347049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58952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29854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7398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 E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47141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6CAA70A-80A0-CB42-ADB4-26CCE7F54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135227"/>
              </p:ext>
            </p:extLst>
          </p:nvPr>
        </p:nvGraphicFramePr>
        <p:xfrm>
          <a:off x="8255259" y="1637098"/>
          <a:ext cx="265216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2185816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269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2548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26794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…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…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09723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32675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925678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377C48F-DFAE-8442-B322-8BC84E1A0900}"/>
              </a:ext>
            </a:extLst>
          </p:cNvPr>
          <p:cNvSpPr txBox="1">
            <a:spLocks/>
          </p:cNvSpPr>
          <p:nvPr/>
        </p:nvSpPr>
        <p:spPr>
          <a:xfrm>
            <a:off x="595331" y="4868087"/>
            <a:ext cx="7417060" cy="14821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Number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strings: WHD = 15</a:t>
            </a:r>
          </a:p>
          <a:p>
            <a:r>
              <a:rPr lang="en-US" altLang="zh-CN" dirty="0"/>
              <a:t>Width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strings: log(H) = 3 bits</a:t>
            </a:r>
          </a:p>
          <a:p>
            <a:r>
              <a:rPr lang="en-US" altLang="zh-CN" dirty="0"/>
              <a:t>Memory cost: WHD log(H) = 45 bits</a:t>
            </a:r>
            <a:r>
              <a:rPr lang="en-US" altLang="zh-CN" baseline="30000" dirty="0"/>
              <a:t> 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151A86C-5368-E043-96A0-6F192AC66EDB}"/>
              </a:ext>
            </a:extLst>
          </p:cNvPr>
          <p:cNvSpPr txBox="1">
            <a:spLocks/>
          </p:cNvSpPr>
          <p:nvPr/>
        </p:nvSpPr>
        <p:spPr>
          <a:xfrm>
            <a:off x="6234289" y="5056751"/>
            <a:ext cx="3347050" cy="1482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C00000"/>
                </a:solidFill>
              </a:rPr>
              <a:t>Many strings!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High memory cost!</a:t>
            </a:r>
          </a:p>
          <a:p>
            <a:endParaRPr lang="en-US" altLang="zh-CN" b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1423F8-9B28-514A-BC78-A0A346DDF16A}"/>
              </a:ext>
            </a:extLst>
          </p:cNvPr>
          <p:cNvSpPr txBox="1"/>
          <p:nvPr/>
        </p:nvSpPr>
        <p:spPr>
          <a:xfrm>
            <a:off x="5670719" y="5167312"/>
            <a:ext cx="668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⟹</a:t>
            </a:r>
          </a:p>
        </p:txBody>
      </p:sp>
    </p:spTree>
    <p:extLst>
      <p:ext uri="{BB962C8B-B14F-4D97-AF65-F5344CB8AC3E}">
        <p14:creationId xmlns:p14="http://schemas.microsoft.com/office/powerpoint/2010/main" val="103141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Goals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19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F8F2AF4-EEAB-C945-AE70-334E2AA6EA5E}"/>
              </a:ext>
            </a:extLst>
          </p:cNvPr>
          <p:cNvSpPr txBox="1">
            <a:spLocks/>
          </p:cNvSpPr>
          <p:nvPr/>
        </p:nvSpPr>
        <p:spPr>
          <a:xfrm>
            <a:off x="838200" y="1825624"/>
            <a:ext cx="10515600" cy="3546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Small</a:t>
            </a:r>
            <a:r>
              <a:rPr lang="zh-CN" altLang="en-US" dirty="0"/>
              <a:t> </a:t>
            </a:r>
            <a:r>
              <a:rPr lang="en-US" altLang="zh-CN" dirty="0"/>
              <a:t>memory</a:t>
            </a:r>
            <a:r>
              <a:rPr lang="zh-CN" altLang="en-US" dirty="0"/>
              <a:t> </a:t>
            </a:r>
            <a:r>
              <a:rPr lang="en-US" altLang="zh-CN" dirty="0"/>
              <a:t>cost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match</a:t>
            </a:r>
            <a:r>
              <a:rPr lang="zh-CN" altLang="en-US" dirty="0"/>
              <a:t> </a:t>
            </a:r>
            <a:r>
              <a:rPr lang="en-US" altLang="zh-CN" dirty="0"/>
              <a:t>strings</a:t>
            </a:r>
          </a:p>
          <a:p>
            <a:r>
              <a:rPr lang="en-US" altLang="zh-CN" dirty="0"/>
              <a:t>Small</a:t>
            </a:r>
            <a:r>
              <a:rPr lang="zh-CN" altLang="en-US" dirty="0"/>
              <a:t> </a:t>
            </a:r>
            <a:r>
              <a:rPr lang="en-US" altLang="zh-CN" dirty="0"/>
              <a:t>number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match</a:t>
            </a:r>
            <a:r>
              <a:rPr lang="zh-CN" altLang="en-US" dirty="0"/>
              <a:t> </a:t>
            </a:r>
            <a:r>
              <a:rPr lang="en-US" altLang="zh-CN" dirty="0"/>
              <a:t>strings</a:t>
            </a:r>
          </a:p>
          <a:p>
            <a:r>
              <a:rPr lang="en-US" altLang="zh-CN" dirty="0"/>
              <a:t>Short</a:t>
            </a:r>
            <a:r>
              <a:rPr lang="zh-CN" altLang="en-US" dirty="0"/>
              <a:t> </a:t>
            </a:r>
            <a:r>
              <a:rPr lang="en-US" altLang="zh-CN" dirty="0"/>
              <a:t>match</a:t>
            </a:r>
            <a:r>
              <a:rPr lang="zh-CN" altLang="en-US" dirty="0"/>
              <a:t> </a:t>
            </a:r>
            <a:r>
              <a:rPr lang="en-US" altLang="zh-CN" dirty="0"/>
              <a:t>strings</a:t>
            </a:r>
            <a:r>
              <a:rPr lang="zh-CN" altLang="en-US" dirty="0"/>
              <a:t> </a:t>
            </a:r>
            <a:r>
              <a:rPr lang="en-US" altLang="zh-CN" dirty="0"/>
              <a:t>(i.e.</a:t>
            </a:r>
            <a:r>
              <a:rPr lang="zh-CN" altLang="en-US" dirty="0"/>
              <a:t> </a:t>
            </a:r>
            <a:r>
              <a:rPr lang="en-US" altLang="zh-CN" dirty="0"/>
              <a:t>short</a:t>
            </a:r>
            <a:r>
              <a:rPr lang="zh-CN" altLang="en-US" dirty="0"/>
              <a:t> </a:t>
            </a:r>
            <a:r>
              <a:rPr lang="en-US" altLang="zh-CN" dirty="0"/>
              <a:t>tags)</a:t>
            </a:r>
          </a:p>
          <a:p>
            <a:pPr marL="0" indent="0">
              <a:buNone/>
            </a:pPr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3811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33420-CCED-C54A-9E0F-08D9C8E95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Policy-Based Forwarding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90C42-09EE-7E49-95A4-FE84E8BF0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91959"/>
          </a:xfrm>
        </p:spPr>
        <p:txBody>
          <a:bodyPr/>
          <a:lstStyle/>
          <a:p>
            <a:r>
              <a:rPr lang="en-US" altLang="zh-CN" dirty="0"/>
              <a:t>F</a:t>
            </a:r>
            <a:r>
              <a:rPr lang="en-US" dirty="0"/>
              <a:t>orward packets to achieve sophisticated policy goals</a:t>
            </a:r>
            <a:r>
              <a:rPr lang="en-US" altLang="zh-CN" dirty="0"/>
              <a:t>.</a:t>
            </a:r>
          </a:p>
        </p:txBody>
      </p:sp>
      <p:sp>
        <p:nvSpPr>
          <p:cNvPr id="35" name="Slide Number Placeholder 34">
            <a:extLst>
              <a:ext uri="{FF2B5EF4-FFF2-40B4-BE49-F238E27FC236}">
                <a16:creationId xmlns:a16="http://schemas.microsoft.com/office/drawing/2014/main" id="{053A3C9E-6155-D143-B2E3-FA5E1122C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z="1800" smtClean="0"/>
              <a:t>2</a:t>
            </a:fld>
            <a:endParaRPr lang="en-US" sz="18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CBEA457-1197-6E44-ADD2-13E022572971}"/>
              </a:ext>
            </a:extLst>
          </p:cNvPr>
          <p:cNvGrpSpPr/>
          <p:nvPr/>
        </p:nvGrpSpPr>
        <p:grpSpPr>
          <a:xfrm>
            <a:off x="1556079" y="3117584"/>
            <a:ext cx="8332775" cy="3207152"/>
            <a:chOff x="1577344" y="3285723"/>
            <a:chExt cx="8332775" cy="3207152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6B24227-971E-8942-AF98-7805F1FC179C}"/>
                </a:ext>
              </a:extLst>
            </p:cNvPr>
            <p:cNvGrpSpPr/>
            <p:nvPr/>
          </p:nvGrpSpPr>
          <p:grpSpPr>
            <a:xfrm>
              <a:off x="3703320" y="4568654"/>
              <a:ext cx="4890107" cy="1924221"/>
              <a:chOff x="3703320" y="4568654"/>
              <a:chExt cx="4890107" cy="1924221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CEE3E694-CA31-D841-9559-CFE2020B7C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67350" y="5217782"/>
                <a:ext cx="1714500" cy="749300"/>
              </a:xfrm>
              <a:prstGeom prst="rect">
                <a:avLst/>
              </a:prstGeom>
            </p:spPr>
          </p:pic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064537BD-0CC2-3843-98F1-A0F563EB34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3320" y="5592432"/>
                <a:ext cx="1764030" cy="0"/>
              </a:xfrm>
              <a:prstGeom prst="straightConnector1">
                <a:avLst/>
              </a:prstGeom>
              <a:ln w="381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DC0ED794-E58D-A84D-ACB9-4A57FCFC39A6}"/>
                  </a:ext>
                </a:extLst>
              </p:cNvPr>
              <p:cNvCxnSpPr>
                <a:cxnSpLocks/>
                <a:stCxn id="5" idx="3"/>
              </p:cNvCxnSpPr>
              <p:nvPr/>
            </p:nvCxnSpPr>
            <p:spPr>
              <a:xfrm flipV="1">
                <a:off x="7181850" y="4822494"/>
                <a:ext cx="922020" cy="769938"/>
              </a:xfrm>
              <a:prstGeom prst="straightConnector1">
                <a:avLst/>
              </a:prstGeom>
              <a:ln w="381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1DFD1C11-C078-664A-9F2D-7742AD1831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81850" y="5592432"/>
                <a:ext cx="922020" cy="0"/>
              </a:xfrm>
              <a:prstGeom prst="straightConnector1">
                <a:avLst/>
              </a:prstGeom>
              <a:ln w="381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5388902B-6808-9F49-8775-6D677F7908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81850" y="5592432"/>
                <a:ext cx="922020" cy="749300"/>
              </a:xfrm>
              <a:prstGeom prst="straightConnector1">
                <a:avLst/>
              </a:prstGeom>
              <a:ln w="381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3" name="Graphic 22" descr="Envelope">
                <a:extLst>
                  <a:ext uri="{FF2B5EF4-FFF2-40B4-BE49-F238E27FC236}">
                    <a16:creationId xmlns:a16="http://schemas.microsoft.com/office/drawing/2014/main" id="{1CD2EFBB-4EA6-A14B-B8BC-1744369A63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088130" y="4568654"/>
                <a:ext cx="914400" cy="914400"/>
              </a:xfrm>
              <a:prstGeom prst="rect">
                <a:avLst/>
              </a:prstGeom>
            </p:spPr>
          </p:pic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7F07A397-1B21-774C-B1CB-1CF08FFCB2CC}"/>
                  </a:ext>
                </a:extLst>
              </p:cNvPr>
              <p:cNvSpPr/>
              <p:nvPr/>
            </p:nvSpPr>
            <p:spPr>
              <a:xfrm>
                <a:off x="8137854" y="5969655"/>
                <a:ext cx="4315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2800" dirty="0">
                    <a:solidFill>
                      <a:schemeClr val="tx1"/>
                    </a:solidFill>
                  </a:rPr>
                  <a:t>𝒵</a:t>
                </a:r>
                <a:endParaRPr lang="en-US" sz="2800" dirty="0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101EE3D-32C6-204A-8D55-37C59412FA01}"/>
                  </a:ext>
                </a:extLst>
              </p:cNvPr>
              <p:cNvSpPr/>
              <p:nvPr/>
            </p:nvSpPr>
            <p:spPr>
              <a:xfrm>
                <a:off x="8086236" y="5283000"/>
                <a:ext cx="44916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2800" dirty="0">
                    <a:solidFill>
                      <a:schemeClr val="tx1"/>
                    </a:solidFill>
                  </a:rPr>
                  <a:t>𝒴</a:t>
                </a:r>
                <a:endParaRPr lang="en-US" sz="2800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8E42E652-F43D-5643-B403-8A3ED9318B78}"/>
                  </a:ext>
                </a:extLst>
              </p:cNvPr>
              <p:cNvSpPr/>
              <p:nvPr/>
            </p:nvSpPr>
            <p:spPr>
              <a:xfrm>
                <a:off x="8113809" y="4635030"/>
                <a:ext cx="47961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2800" dirty="0">
                    <a:solidFill>
                      <a:schemeClr val="tx1"/>
                    </a:solidFill>
                  </a:rPr>
                  <a:t>𝒳</a:t>
                </a:r>
                <a:endParaRPr lang="en-US" sz="2800" dirty="0"/>
              </a:p>
            </p:txBody>
          </p:sp>
        </p:grpSp>
        <p:sp>
          <p:nvSpPr>
            <p:cNvPr id="27" name="Cloud Callout 26">
              <a:extLst>
                <a:ext uri="{FF2B5EF4-FFF2-40B4-BE49-F238E27FC236}">
                  <a16:creationId xmlns:a16="http://schemas.microsoft.com/office/drawing/2014/main" id="{8846928B-AA65-9F4D-8635-F634FBC02EE4}"/>
                </a:ext>
              </a:extLst>
            </p:cNvPr>
            <p:cNvSpPr/>
            <p:nvPr/>
          </p:nvSpPr>
          <p:spPr>
            <a:xfrm>
              <a:off x="1577344" y="3331371"/>
              <a:ext cx="2895600" cy="1462395"/>
            </a:xfrm>
            <a:prstGeom prst="cloudCallout">
              <a:avLst>
                <a:gd name="adj1" fmla="val 42851"/>
                <a:gd name="adj2" fmla="val 65549"/>
              </a:avLst>
            </a:prstGeom>
            <a:solidFill>
              <a:schemeClr val="bg1"/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Set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of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attributes</a:t>
              </a:r>
            </a:p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=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{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A,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D,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F,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…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}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Cloud Callout 29">
              <a:extLst>
                <a:ext uri="{FF2B5EF4-FFF2-40B4-BE49-F238E27FC236}">
                  <a16:creationId xmlns:a16="http://schemas.microsoft.com/office/drawing/2014/main" id="{030DA7A6-8E71-0C4F-A51F-1E7965AA2DAD}"/>
                </a:ext>
              </a:extLst>
            </p:cNvPr>
            <p:cNvSpPr/>
            <p:nvPr/>
          </p:nvSpPr>
          <p:spPr>
            <a:xfrm>
              <a:off x="5002530" y="3285723"/>
              <a:ext cx="4907589" cy="1373336"/>
            </a:xfrm>
            <a:prstGeom prst="cloudCallout">
              <a:avLst>
                <a:gd name="adj1" fmla="val -14148"/>
                <a:gd name="adj2" fmla="val 102115"/>
              </a:avLst>
            </a:prstGeom>
            <a:solidFill>
              <a:schemeClr val="bg1"/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If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set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contains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A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dirty="0">
                  <a:solidFill>
                    <a:schemeClr val="tx1"/>
                  </a:solidFill>
                </a:rPr>
                <a:t>→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forward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to</a:t>
              </a:r>
              <a:r>
                <a:rPr lang="zh-CN" altLang="en-US" dirty="0">
                  <a:solidFill>
                    <a:schemeClr val="tx1"/>
                  </a:solidFill>
                </a:rPr>
                <a:t> 𝒳  </a:t>
              </a:r>
              <a:endParaRPr lang="en-US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If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set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contains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B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dirty="0">
                  <a:solidFill>
                    <a:schemeClr val="tx1"/>
                  </a:solidFill>
                </a:rPr>
                <a:t>→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forward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to</a:t>
              </a:r>
              <a:r>
                <a:rPr lang="zh-CN" altLang="en-US" dirty="0">
                  <a:solidFill>
                    <a:schemeClr val="tx1"/>
                  </a:solidFill>
                </a:rPr>
                <a:t> 𝒴 </a:t>
              </a:r>
              <a:endParaRPr lang="en-US" dirty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……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99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can we compress?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091CD48-8AFE-294D-BF62-65C86E8ADD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102906"/>
              </p:ext>
            </p:extLst>
          </p:nvPr>
        </p:nvGraphicFramePr>
        <p:xfrm>
          <a:off x="5683514" y="1988820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20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F8F2AF4-EEAB-C945-AE70-334E2AA6EA5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257800" cy="1603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Matrix width: W</a:t>
            </a:r>
          </a:p>
          <a:p>
            <a:r>
              <a:rPr lang="en-US" altLang="zh-CN" dirty="0"/>
              <a:t>Matrix height: H</a:t>
            </a:r>
            <a:endParaRPr lang="en-US" altLang="zh-CN" b="1" baseline="30000" dirty="0">
              <a:solidFill>
                <a:srgbClr val="C00000"/>
              </a:solidFill>
            </a:endParaRPr>
          </a:p>
          <a:p>
            <a:r>
              <a:rPr lang="en-US" altLang="zh-CN" dirty="0"/>
              <a:t>Matrix density:</a:t>
            </a:r>
            <a:r>
              <a:rPr lang="zh-CN" altLang="en-US" dirty="0"/>
              <a:t> </a:t>
            </a:r>
            <a:r>
              <a:rPr lang="en-US" altLang="zh-CN" dirty="0"/>
              <a:t>D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1473B2E8-4827-DF47-A70D-A29BE302A632}"/>
              </a:ext>
            </a:extLst>
          </p:cNvPr>
          <p:cNvSpPr/>
          <p:nvPr/>
        </p:nvSpPr>
        <p:spPr>
          <a:xfrm>
            <a:off x="8782050" y="2341756"/>
            <a:ext cx="424498" cy="2527424"/>
          </a:xfrm>
          <a:prstGeom prst="rightBrace">
            <a:avLst>
              <a:gd name="adj1" fmla="val 69613"/>
              <a:gd name="adj2" fmla="val 5000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77103D6-BED9-D249-9D0C-0C062534384D}"/>
              </a:ext>
            </a:extLst>
          </p:cNvPr>
          <p:cNvSpPr/>
          <p:nvPr/>
        </p:nvSpPr>
        <p:spPr>
          <a:xfrm rot="5400000">
            <a:off x="7246129" y="3831687"/>
            <a:ext cx="424498" cy="2527424"/>
          </a:xfrm>
          <a:prstGeom prst="rightBrace">
            <a:avLst>
              <a:gd name="adj1" fmla="val 69613"/>
              <a:gd name="adj2" fmla="val 5000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6B6EB4-0B7D-5940-A54C-635A4ABB20C2}"/>
              </a:ext>
            </a:extLst>
          </p:cNvPr>
          <p:cNvSpPr txBox="1"/>
          <p:nvPr/>
        </p:nvSpPr>
        <p:spPr>
          <a:xfrm>
            <a:off x="9206548" y="3434023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H</a:t>
            </a:r>
            <a:r>
              <a:rPr lang="en-US" dirty="0"/>
              <a:t> =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8B6AE5-0094-C044-8C55-1C033CAF4916}"/>
              </a:ext>
            </a:extLst>
          </p:cNvPr>
          <p:cNvSpPr txBox="1"/>
          <p:nvPr/>
        </p:nvSpPr>
        <p:spPr>
          <a:xfrm>
            <a:off x="7182915" y="5278001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W</a:t>
            </a:r>
            <a:r>
              <a:rPr lang="en-US" dirty="0"/>
              <a:t> = 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E5834A-1F46-D541-ABA0-593C63EC0485}"/>
              </a:ext>
            </a:extLst>
          </p:cNvPr>
          <p:cNvSpPr/>
          <p:nvPr/>
        </p:nvSpPr>
        <p:spPr>
          <a:xfrm>
            <a:off x="3524250" y="2292262"/>
            <a:ext cx="11625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</a:rPr>
              <a:t>&lt;&lt;</a:t>
            </a:r>
            <a:endParaRPr lang="en-US" sz="2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643B88-0EF9-E348-ADE5-8DB9FF116B78}"/>
              </a:ext>
            </a:extLst>
          </p:cNvPr>
          <p:cNvSpPr/>
          <p:nvPr/>
        </p:nvSpPr>
        <p:spPr>
          <a:xfrm>
            <a:off x="3707861" y="2800737"/>
            <a:ext cx="23077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</a:rPr>
              <a:t>&lt; 1 %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62756B-6AAB-724D-AA9D-D32CF399C237}"/>
              </a:ext>
            </a:extLst>
          </p:cNvPr>
          <p:cNvSpPr/>
          <p:nvPr/>
        </p:nvSpPr>
        <p:spPr>
          <a:xfrm>
            <a:off x="3992651" y="2277517"/>
            <a:ext cx="583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</a:rPr>
              <a:t>2</a:t>
            </a:r>
            <a:r>
              <a:rPr lang="en-US" altLang="zh-CN" sz="2800" b="1" baseline="30000" dirty="0">
                <a:solidFill>
                  <a:srgbClr val="C00000"/>
                </a:solidFill>
              </a:rPr>
              <a:t>W</a:t>
            </a:r>
            <a:endParaRPr lang="en-US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AF9F12-8FD7-9B4B-81EE-E5B0ED68E3B5}"/>
              </a:ext>
            </a:extLst>
          </p:cNvPr>
          <p:cNvSpPr/>
          <p:nvPr/>
        </p:nvSpPr>
        <p:spPr>
          <a:xfrm>
            <a:off x="9785896" y="3343858"/>
            <a:ext cx="930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</a:rPr>
              <a:t>&lt;&lt;</a:t>
            </a:r>
            <a:r>
              <a:rPr lang="zh-CN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zh-CN" sz="2800" b="1" dirty="0">
                <a:solidFill>
                  <a:srgbClr val="C00000"/>
                </a:solidFill>
              </a:rPr>
              <a:t>2</a:t>
            </a:r>
            <a:r>
              <a:rPr lang="en-US" altLang="zh-CN" sz="2800" b="1" baseline="30000" dirty="0">
                <a:solidFill>
                  <a:srgbClr val="C00000"/>
                </a:solidFill>
              </a:rPr>
              <a:t>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421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can we compress?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091CD48-8AFE-294D-BF62-65C86E8ADD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963561"/>
              </p:ext>
            </p:extLst>
          </p:nvPr>
        </p:nvGraphicFramePr>
        <p:xfrm>
          <a:off x="6459166" y="1988820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21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F8F2AF4-EEAB-C945-AE70-334E2AA6EA5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257800" cy="1603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Matrix width: N</a:t>
            </a:r>
          </a:p>
          <a:p>
            <a:r>
              <a:rPr lang="en-US" altLang="zh-CN" dirty="0"/>
              <a:t>Matrix height: M &lt;&lt; N</a:t>
            </a:r>
            <a:r>
              <a:rPr lang="en-US" altLang="zh-CN" baseline="30000" dirty="0"/>
              <a:t>2</a:t>
            </a:r>
            <a:endParaRPr lang="en-US" altLang="zh-CN" dirty="0"/>
          </a:p>
          <a:p>
            <a:r>
              <a:rPr lang="en-US" altLang="zh-CN" dirty="0"/>
              <a:t>Matrix density &lt; 1 %</a:t>
            </a:r>
          </a:p>
          <a:p>
            <a:endParaRPr lang="en-US" altLang="zh-CN" dirty="0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1473B2E8-4827-DF47-A70D-A29BE302A632}"/>
              </a:ext>
            </a:extLst>
          </p:cNvPr>
          <p:cNvSpPr/>
          <p:nvPr/>
        </p:nvSpPr>
        <p:spPr>
          <a:xfrm>
            <a:off x="9557702" y="2341756"/>
            <a:ext cx="424498" cy="2527424"/>
          </a:xfrm>
          <a:prstGeom prst="rightBrace">
            <a:avLst>
              <a:gd name="adj1" fmla="val 69613"/>
              <a:gd name="adj2" fmla="val 5000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77103D6-BED9-D249-9D0C-0C062534384D}"/>
              </a:ext>
            </a:extLst>
          </p:cNvPr>
          <p:cNvSpPr/>
          <p:nvPr/>
        </p:nvSpPr>
        <p:spPr>
          <a:xfrm rot="5400000">
            <a:off x="8021781" y="3831687"/>
            <a:ext cx="424498" cy="2527424"/>
          </a:xfrm>
          <a:prstGeom prst="rightBrace">
            <a:avLst>
              <a:gd name="adj1" fmla="val 69613"/>
              <a:gd name="adj2" fmla="val 5000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6B6EB4-0B7D-5940-A54C-635A4ABB20C2}"/>
              </a:ext>
            </a:extLst>
          </p:cNvPr>
          <p:cNvSpPr txBox="1"/>
          <p:nvPr/>
        </p:nvSpPr>
        <p:spPr>
          <a:xfrm>
            <a:off x="9982200" y="3434023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 =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8B6AE5-0094-C044-8C55-1C033CAF4916}"/>
              </a:ext>
            </a:extLst>
          </p:cNvPr>
          <p:cNvSpPr txBox="1"/>
          <p:nvPr/>
        </p:nvSpPr>
        <p:spPr>
          <a:xfrm>
            <a:off x="7958567" y="527800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 = 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3D15C2-672D-B340-8846-A6C0CF8655BB}"/>
              </a:ext>
            </a:extLst>
          </p:cNvPr>
          <p:cNvSpPr/>
          <p:nvPr/>
        </p:nvSpPr>
        <p:spPr>
          <a:xfrm>
            <a:off x="1163965" y="1742001"/>
            <a:ext cx="9864069" cy="3905332"/>
          </a:xfrm>
          <a:prstGeom prst="rect">
            <a:avLst/>
          </a:prstGeom>
          <a:solidFill>
            <a:schemeClr val="accent4">
              <a:lumMod val="40000"/>
              <a:lumOff val="60000"/>
              <a:alpha val="93000"/>
            </a:schemeClr>
          </a:solidFill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tx1"/>
                </a:solidFill>
              </a:rPr>
              <a:t>Sparsity of attribute matrix</a:t>
            </a:r>
          </a:p>
          <a:p>
            <a:pPr algn="ctr"/>
            <a:r>
              <a:rPr lang="en-US" altLang="zh-CN" sz="3200" b="1" dirty="0">
                <a:solidFill>
                  <a:schemeClr val="tx1"/>
                </a:solidFill>
              </a:rPr>
              <a:t>Structures within attributes</a:t>
            </a:r>
          </a:p>
          <a:p>
            <a:pPr algn="ctr"/>
            <a:r>
              <a:rPr lang="en-US" altLang="zh-CN" sz="3200" b="1" dirty="0">
                <a:solidFill>
                  <a:schemeClr val="tx1"/>
                </a:solidFill>
              </a:rPr>
              <a:t>⇩</a:t>
            </a:r>
          </a:p>
          <a:p>
            <a:pPr algn="ctr"/>
            <a:r>
              <a:rPr lang="en-US" altLang="zh-CN" sz="3200" b="1" dirty="0">
                <a:solidFill>
                  <a:schemeClr val="tx1"/>
                </a:solidFill>
              </a:rPr>
              <a:t>M</a:t>
            </a:r>
            <a:r>
              <a:rPr lang="en-US" altLang="zh-CN" sz="3200" dirty="0">
                <a:solidFill>
                  <a:schemeClr val="tx1"/>
                </a:solidFill>
              </a:rPr>
              <a:t>emory</a:t>
            </a:r>
            <a:r>
              <a:rPr lang="zh-CN" altLang="en-US" sz="3200" b="1" dirty="0">
                <a:solidFill>
                  <a:schemeClr val="tx1"/>
                </a:solidFill>
              </a:rPr>
              <a:t> </a:t>
            </a:r>
            <a:r>
              <a:rPr lang="en-US" altLang="zh-CN" sz="3200" b="1" dirty="0">
                <a:solidFill>
                  <a:schemeClr val="tx1"/>
                </a:solidFill>
              </a:rPr>
              <a:t>E</a:t>
            </a:r>
            <a:r>
              <a:rPr lang="en-US" altLang="zh-CN" sz="3200" dirty="0">
                <a:solidFill>
                  <a:schemeClr val="tx1"/>
                </a:solidFill>
              </a:rPr>
              <a:t>fficient</a:t>
            </a:r>
            <a:r>
              <a:rPr lang="zh-CN" altLang="en-US" sz="3200" b="1" dirty="0">
                <a:solidFill>
                  <a:schemeClr val="tx1"/>
                </a:solidFill>
              </a:rPr>
              <a:t> </a:t>
            </a:r>
            <a:r>
              <a:rPr lang="en-US" altLang="zh-CN" sz="3200" b="1" dirty="0">
                <a:solidFill>
                  <a:schemeClr val="tx1"/>
                </a:solidFill>
              </a:rPr>
              <a:t>M</a:t>
            </a:r>
            <a:r>
              <a:rPr lang="en-US" altLang="zh-CN" sz="3200" dirty="0">
                <a:solidFill>
                  <a:schemeClr val="tx1"/>
                </a:solidFill>
              </a:rPr>
              <a:t>embership-</a:t>
            </a:r>
            <a:r>
              <a:rPr lang="en-US" altLang="zh-CN" sz="3200" b="1" dirty="0">
                <a:solidFill>
                  <a:schemeClr val="tx1"/>
                </a:solidFill>
              </a:rPr>
              <a:t>E</a:t>
            </a:r>
            <a:r>
              <a:rPr lang="en-US" altLang="zh-CN" sz="3200" dirty="0">
                <a:solidFill>
                  <a:schemeClr val="tx1"/>
                </a:solidFill>
              </a:rPr>
              <a:t>ncoding</a:t>
            </a:r>
          </a:p>
        </p:txBody>
      </p:sp>
    </p:spTree>
    <p:extLst>
      <p:ext uri="{BB962C8B-B14F-4D97-AF65-F5344CB8AC3E}">
        <p14:creationId xmlns:p14="http://schemas.microsoft.com/office/powerpoint/2010/main" val="3392754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Clustering-based</a:t>
            </a:r>
            <a:r>
              <a:rPr lang="zh-CN" altLang="en-US" dirty="0"/>
              <a:t> </a:t>
            </a:r>
            <a:r>
              <a:rPr lang="en-US" altLang="zh-CN" dirty="0"/>
              <a:t>encoding</a:t>
            </a:r>
            <a:r>
              <a:rPr lang="zh-CN" altLang="en-US" dirty="0"/>
              <a:t> </a:t>
            </a:r>
            <a:r>
              <a:rPr lang="en-US" altLang="zh-CN" dirty="0"/>
              <a:t>scheme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8AB5DFC2-78A9-DA46-A61D-A4ACBDB65B71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3487373" cy="3457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9145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4186881812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32223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99654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9" name="Frame 8">
            <a:extLst>
              <a:ext uri="{FF2B5EF4-FFF2-40B4-BE49-F238E27FC236}">
                <a16:creationId xmlns:a16="http://schemas.microsoft.com/office/drawing/2014/main" id="{777CED45-F884-B54C-BCE2-89E3D2433281}"/>
              </a:ext>
            </a:extLst>
          </p:cNvPr>
          <p:cNvSpPr/>
          <p:nvPr/>
        </p:nvSpPr>
        <p:spPr>
          <a:xfrm>
            <a:off x="1283840" y="2084667"/>
            <a:ext cx="1296074" cy="86995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C622CE42-BFA4-6841-833A-B5531316EC42}"/>
              </a:ext>
            </a:extLst>
          </p:cNvPr>
          <p:cNvSpPr/>
          <p:nvPr/>
        </p:nvSpPr>
        <p:spPr>
          <a:xfrm>
            <a:off x="3422089" y="4283395"/>
            <a:ext cx="903483" cy="865077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A374381-4490-A345-8F41-DF9AE4A5087D}"/>
              </a:ext>
            </a:extLst>
          </p:cNvPr>
          <p:cNvSpPr txBox="1">
            <a:spLocks/>
          </p:cNvSpPr>
          <p:nvPr/>
        </p:nvSpPr>
        <p:spPr>
          <a:xfrm>
            <a:off x="1709057" y="5379449"/>
            <a:ext cx="8773886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dirty="0"/>
              <a:t>Mutually</a:t>
            </a:r>
            <a:r>
              <a:rPr lang="zh-CN" altLang="en-US" dirty="0"/>
              <a:t> </a:t>
            </a:r>
            <a:r>
              <a:rPr lang="en-US" altLang="zh-CN" dirty="0"/>
              <a:t>exclusive</a:t>
            </a:r>
            <a:r>
              <a:rPr lang="zh-CN" altLang="en-US" dirty="0"/>
              <a:t> </a:t>
            </a:r>
            <a:r>
              <a:rPr lang="en-US" altLang="zh-CN" dirty="0"/>
              <a:t>clusters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encoded</a:t>
            </a:r>
            <a:r>
              <a:rPr lang="zh-CN" altLang="en-US" dirty="0"/>
              <a:t> </a:t>
            </a:r>
            <a:r>
              <a:rPr lang="en-US" altLang="zh-CN" dirty="0"/>
              <a:t>efficiently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 algn="ctr">
              <a:buNone/>
            </a:pPr>
            <a:r>
              <a:rPr lang="en-US" altLang="zh-CN" b="1" dirty="0"/>
              <a:t>(cluster</a:t>
            </a:r>
            <a:r>
              <a:rPr lang="zh-CN" altLang="en-US" b="1" dirty="0"/>
              <a:t> </a:t>
            </a:r>
            <a:r>
              <a:rPr lang="en-US" altLang="zh-CN" b="1" dirty="0"/>
              <a:t>ID</a:t>
            </a:r>
            <a:r>
              <a:rPr lang="zh-CN" altLang="en-US" b="1" dirty="0"/>
              <a:t> </a:t>
            </a:r>
            <a:r>
              <a:rPr lang="en-US" altLang="zh-CN" b="1" dirty="0"/>
              <a:t>+</a:t>
            </a:r>
            <a:r>
              <a:rPr lang="zh-CN" altLang="en-US" b="1" dirty="0"/>
              <a:t> </a:t>
            </a:r>
            <a:r>
              <a:rPr lang="en-US" altLang="zh-CN" b="1" dirty="0"/>
              <a:t>cluster</a:t>
            </a:r>
            <a:r>
              <a:rPr lang="zh-CN" altLang="en-US" b="1" dirty="0"/>
              <a:t> </a:t>
            </a:r>
            <a:r>
              <a:rPr lang="en-US" altLang="zh-CN" b="1" dirty="0"/>
              <a:t>bitmap).</a:t>
            </a:r>
          </a:p>
          <a:p>
            <a:pPr marL="0" indent="0" algn="ctr">
              <a:buNone/>
            </a:pPr>
            <a:endParaRPr lang="en-US" altLang="zh-CN" b="1" dirty="0"/>
          </a:p>
          <a:p>
            <a:pPr marL="0" indent="0" algn="ctr">
              <a:buNone/>
            </a:pPr>
            <a:endParaRPr lang="en-US" altLang="zh-CN" dirty="0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8F36C2C6-8057-B543-892C-1241936E5F9E}"/>
              </a:ext>
            </a:extLst>
          </p:cNvPr>
          <p:cNvSpPr/>
          <p:nvPr/>
        </p:nvSpPr>
        <p:spPr>
          <a:xfrm>
            <a:off x="2579914" y="2954617"/>
            <a:ext cx="842175" cy="1325563"/>
          </a:xfrm>
          <a:prstGeom prst="frame">
            <a:avLst>
              <a:gd name="adj1" fmla="val 158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532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Clustering-based</a:t>
            </a:r>
            <a:r>
              <a:rPr lang="zh-CN" altLang="en-US" dirty="0"/>
              <a:t> </a:t>
            </a:r>
            <a:r>
              <a:rPr lang="en-US" altLang="zh-CN" dirty="0"/>
              <a:t>encoding</a:t>
            </a:r>
            <a:r>
              <a:rPr lang="zh-CN" altLang="en-US" dirty="0"/>
              <a:t> </a:t>
            </a:r>
            <a:r>
              <a:rPr lang="en-US" altLang="zh-CN" dirty="0"/>
              <a:t>scheme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8AB5DFC2-78A9-DA46-A61D-A4ACBDB65B71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3487373" cy="3457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9145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4186881812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32223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99654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9" name="Frame 8">
            <a:extLst>
              <a:ext uri="{FF2B5EF4-FFF2-40B4-BE49-F238E27FC236}">
                <a16:creationId xmlns:a16="http://schemas.microsoft.com/office/drawing/2014/main" id="{777CED45-F884-B54C-BCE2-89E3D2433281}"/>
              </a:ext>
            </a:extLst>
          </p:cNvPr>
          <p:cNvSpPr/>
          <p:nvPr/>
        </p:nvSpPr>
        <p:spPr>
          <a:xfrm>
            <a:off x="1283840" y="2084667"/>
            <a:ext cx="1296074" cy="86995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C622CE42-BFA4-6841-833A-B5531316EC42}"/>
              </a:ext>
            </a:extLst>
          </p:cNvPr>
          <p:cNvSpPr/>
          <p:nvPr/>
        </p:nvSpPr>
        <p:spPr>
          <a:xfrm>
            <a:off x="3422089" y="4283395"/>
            <a:ext cx="903483" cy="865077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A374381-4490-A345-8F41-DF9AE4A5087D}"/>
              </a:ext>
            </a:extLst>
          </p:cNvPr>
          <p:cNvSpPr txBox="1">
            <a:spLocks/>
          </p:cNvSpPr>
          <p:nvPr/>
        </p:nvSpPr>
        <p:spPr>
          <a:xfrm>
            <a:off x="1709057" y="5379449"/>
            <a:ext cx="8773886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dirty="0"/>
              <a:t>Mutually</a:t>
            </a:r>
            <a:r>
              <a:rPr lang="zh-CN" altLang="en-US" dirty="0"/>
              <a:t> </a:t>
            </a:r>
            <a:r>
              <a:rPr lang="en-US" altLang="zh-CN" dirty="0"/>
              <a:t>exclusive</a:t>
            </a:r>
            <a:r>
              <a:rPr lang="zh-CN" altLang="en-US" dirty="0"/>
              <a:t> </a:t>
            </a:r>
            <a:r>
              <a:rPr lang="en-US" altLang="zh-CN" dirty="0"/>
              <a:t>clusters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encoded</a:t>
            </a:r>
            <a:r>
              <a:rPr lang="zh-CN" altLang="en-US" dirty="0"/>
              <a:t> </a:t>
            </a:r>
            <a:r>
              <a:rPr lang="en-US" altLang="zh-CN" dirty="0"/>
              <a:t>efficiently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 algn="ctr">
              <a:buNone/>
            </a:pPr>
            <a:r>
              <a:rPr lang="en-US" altLang="zh-CN" b="1" dirty="0"/>
              <a:t>(cluster</a:t>
            </a:r>
            <a:r>
              <a:rPr lang="zh-CN" altLang="en-US" b="1" dirty="0"/>
              <a:t> </a:t>
            </a:r>
            <a:r>
              <a:rPr lang="en-US" altLang="zh-CN" b="1" dirty="0"/>
              <a:t>ID</a:t>
            </a:r>
            <a:r>
              <a:rPr lang="zh-CN" altLang="en-US" b="1" dirty="0"/>
              <a:t> </a:t>
            </a:r>
            <a:r>
              <a:rPr lang="en-US" altLang="zh-CN" b="1" dirty="0"/>
              <a:t>+</a:t>
            </a:r>
            <a:r>
              <a:rPr lang="zh-CN" altLang="en-US" b="1" dirty="0"/>
              <a:t> </a:t>
            </a:r>
            <a:r>
              <a:rPr lang="en-US" altLang="zh-CN" b="1" dirty="0"/>
              <a:t>cluster</a:t>
            </a:r>
            <a:r>
              <a:rPr lang="zh-CN" altLang="en-US" b="1" dirty="0"/>
              <a:t> </a:t>
            </a:r>
            <a:r>
              <a:rPr lang="en-US" altLang="zh-CN" b="1" dirty="0"/>
              <a:t>bitmap).</a:t>
            </a:r>
          </a:p>
          <a:p>
            <a:pPr marL="0" indent="0" algn="ctr">
              <a:buNone/>
            </a:pPr>
            <a:endParaRPr lang="en-US" altLang="zh-CN" b="1" dirty="0"/>
          </a:p>
          <a:p>
            <a:pPr marL="0" indent="0" algn="ctr">
              <a:buNone/>
            </a:pPr>
            <a:endParaRPr lang="en-US" altLang="zh-CN" dirty="0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8F36C2C6-8057-B543-892C-1241936E5F9E}"/>
              </a:ext>
            </a:extLst>
          </p:cNvPr>
          <p:cNvSpPr/>
          <p:nvPr/>
        </p:nvSpPr>
        <p:spPr>
          <a:xfrm>
            <a:off x="2579914" y="2954617"/>
            <a:ext cx="842175" cy="1325563"/>
          </a:xfrm>
          <a:prstGeom prst="frame">
            <a:avLst>
              <a:gd name="adj1" fmla="val 158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DF06162-41FE-B845-A9D1-A2DC1A5F2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194371"/>
              </p:ext>
            </p:extLst>
          </p:nvPr>
        </p:nvGraphicFramePr>
        <p:xfrm>
          <a:off x="7866429" y="1700109"/>
          <a:ext cx="2358312" cy="1720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75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943637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8151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269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67782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6C7A912C-A39D-B445-88F3-7C1D1753DD9F}"/>
              </a:ext>
            </a:extLst>
          </p:cNvPr>
          <p:cNvSpPr/>
          <p:nvPr/>
        </p:nvSpPr>
        <p:spPr>
          <a:xfrm>
            <a:off x="4672461" y="1997839"/>
            <a:ext cx="285135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/>
              <a:t>Cluster</a:t>
            </a:r>
            <a:r>
              <a:rPr lang="zh-CN" altLang="en-US" sz="2800" dirty="0"/>
              <a:t> </a:t>
            </a:r>
            <a:r>
              <a:rPr lang="en-US" altLang="zh-CN" sz="2800" dirty="0"/>
              <a:t>ID</a:t>
            </a:r>
            <a:r>
              <a:rPr lang="zh-CN" altLang="en-US" sz="2800" dirty="0"/>
              <a:t> </a:t>
            </a:r>
            <a:r>
              <a:rPr lang="en-US" altLang="zh-CN" sz="2800" dirty="0"/>
              <a:t>=</a:t>
            </a:r>
            <a:r>
              <a:rPr lang="zh-CN" altLang="en-US" sz="2800" dirty="0"/>
              <a:t> </a:t>
            </a:r>
            <a:r>
              <a:rPr lang="en-US" altLang="zh-CN" sz="2800" dirty="0"/>
              <a:t>0</a:t>
            </a:r>
          </a:p>
          <a:p>
            <a:r>
              <a:rPr lang="en-US" altLang="zh-CN" sz="2800" dirty="0"/>
              <a:t>Bitmap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</a:t>
            </a:r>
            <a:r>
              <a:rPr lang="en-US" altLang="zh-CN" sz="2800" dirty="0"/>
              <a:t>{A,</a:t>
            </a:r>
            <a:r>
              <a:rPr lang="zh-CN" altLang="en-US" sz="2800" dirty="0"/>
              <a:t> </a:t>
            </a:r>
            <a:r>
              <a:rPr lang="en-US" altLang="zh-CN" sz="2800" dirty="0"/>
              <a:t>B,</a:t>
            </a:r>
            <a:r>
              <a:rPr lang="zh-CN" altLang="en-US" sz="2800" dirty="0"/>
              <a:t> </a:t>
            </a:r>
            <a:r>
              <a:rPr lang="en-US" altLang="zh-CN" sz="2800" dirty="0"/>
              <a:t>C}</a:t>
            </a:r>
          </a:p>
        </p:txBody>
      </p:sp>
    </p:spTree>
    <p:extLst>
      <p:ext uri="{BB962C8B-B14F-4D97-AF65-F5344CB8AC3E}">
        <p14:creationId xmlns:p14="http://schemas.microsoft.com/office/powerpoint/2010/main" val="35512474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Clustering-based</a:t>
            </a:r>
            <a:r>
              <a:rPr lang="zh-CN" altLang="en-US" dirty="0"/>
              <a:t> </a:t>
            </a:r>
            <a:r>
              <a:rPr lang="en-US" altLang="zh-CN" dirty="0"/>
              <a:t>encoding</a:t>
            </a:r>
            <a:r>
              <a:rPr lang="zh-CN" altLang="en-US" dirty="0"/>
              <a:t> </a:t>
            </a:r>
            <a:r>
              <a:rPr lang="en-US" altLang="zh-CN" dirty="0"/>
              <a:t>scheme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8AB5DFC2-78A9-DA46-A61D-A4ACBDB65B71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3487373" cy="3457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9145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4186881812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32223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99654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9" name="Frame 8">
            <a:extLst>
              <a:ext uri="{FF2B5EF4-FFF2-40B4-BE49-F238E27FC236}">
                <a16:creationId xmlns:a16="http://schemas.microsoft.com/office/drawing/2014/main" id="{777CED45-F884-B54C-BCE2-89E3D2433281}"/>
              </a:ext>
            </a:extLst>
          </p:cNvPr>
          <p:cNvSpPr/>
          <p:nvPr/>
        </p:nvSpPr>
        <p:spPr>
          <a:xfrm>
            <a:off x="1283840" y="2084667"/>
            <a:ext cx="1296074" cy="86995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C622CE42-BFA4-6841-833A-B5531316EC42}"/>
              </a:ext>
            </a:extLst>
          </p:cNvPr>
          <p:cNvSpPr/>
          <p:nvPr/>
        </p:nvSpPr>
        <p:spPr>
          <a:xfrm>
            <a:off x="3422089" y="4283395"/>
            <a:ext cx="903483" cy="865077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A374381-4490-A345-8F41-DF9AE4A5087D}"/>
              </a:ext>
            </a:extLst>
          </p:cNvPr>
          <p:cNvSpPr txBox="1">
            <a:spLocks/>
          </p:cNvSpPr>
          <p:nvPr/>
        </p:nvSpPr>
        <p:spPr>
          <a:xfrm>
            <a:off x="1709057" y="5379449"/>
            <a:ext cx="8773886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dirty="0"/>
              <a:t>Mutually</a:t>
            </a:r>
            <a:r>
              <a:rPr lang="zh-CN" altLang="en-US" dirty="0"/>
              <a:t> </a:t>
            </a:r>
            <a:r>
              <a:rPr lang="en-US" altLang="zh-CN" dirty="0"/>
              <a:t>exclusive</a:t>
            </a:r>
            <a:r>
              <a:rPr lang="zh-CN" altLang="en-US" dirty="0"/>
              <a:t> </a:t>
            </a:r>
            <a:r>
              <a:rPr lang="en-US" altLang="zh-CN" dirty="0"/>
              <a:t>clusters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encoded</a:t>
            </a:r>
            <a:r>
              <a:rPr lang="zh-CN" altLang="en-US" dirty="0"/>
              <a:t> </a:t>
            </a:r>
            <a:r>
              <a:rPr lang="en-US" altLang="zh-CN" dirty="0"/>
              <a:t>efficiently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 algn="ctr">
              <a:buNone/>
            </a:pPr>
            <a:r>
              <a:rPr lang="en-US" altLang="zh-CN" b="1" dirty="0"/>
              <a:t>(cluster</a:t>
            </a:r>
            <a:r>
              <a:rPr lang="zh-CN" altLang="en-US" b="1" dirty="0"/>
              <a:t> </a:t>
            </a:r>
            <a:r>
              <a:rPr lang="en-US" altLang="zh-CN" b="1" dirty="0"/>
              <a:t>ID</a:t>
            </a:r>
            <a:r>
              <a:rPr lang="zh-CN" altLang="en-US" b="1" dirty="0"/>
              <a:t> </a:t>
            </a:r>
            <a:r>
              <a:rPr lang="en-US" altLang="zh-CN" b="1" dirty="0"/>
              <a:t>+</a:t>
            </a:r>
            <a:r>
              <a:rPr lang="zh-CN" altLang="en-US" b="1" dirty="0"/>
              <a:t> </a:t>
            </a:r>
            <a:r>
              <a:rPr lang="en-US" altLang="zh-CN" b="1" dirty="0"/>
              <a:t>cluster</a:t>
            </a:r>
            <a:r>
              <a:rPr lang="zh-CN" altLang="en-US" b="1" dirty="0"/>
              <a:t> </a:t>
            </a:r>
            <a:r>
              <a:rPr lang="en-US" altLang="zh-CN" b="1" dirty="0"/>
              <a:t>bitmap).</a:t>
            </a:r>
          </a:p>
          <a:p>
            <a:pPr marL="0" indent="0" algn="ctr">
              <a:buNone/>
            </a:pPr>
            <a:endParaRPr lang="en-US" altLang="zh-CN" b="1" dirty="0"/>
          </a:p>
          <a:p>
            <a:pPr marL="0" indent="0" algn="ctr">
              <a:buNone/>
            </a:pPr>
            <a:endParaRPr lang="en-US" altLang="zh-CN" dirty="0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8F36C2C6-8057-B543-892C-1241936E5F9E}"/>
              </a:ext>
            </a:extLst>
          </p:cNvPr>
          <p:cNvSpPr/>
          <p:nvPr/>
        </p:nvSpPr>
        <p:spPr>
          <a:xfrm>
            <a:off x="2579914" y="2954617"/>
            <a:ext cx="842175" cy="1325563"/>
          </a:xfrm>
          <a:prstGeom prst="frame">
            <a:avLst>
              <a:gd name="adj1" fmla="val 158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DF06162-41FE-B845-A9D1-A2DC1A5F2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726510"/>
              </p:ext>
            </p:extLst>
          </p:nvPr>
        </p:nvGraphicFramePr>
        <p:xfrm>
          <a:off x="7866429" y="1700109"/>
          <a:ext cx="2358312" cy="2589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75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943637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8151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269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67782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513771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634993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6C7A912C-A39D-B445-88F3-7C1D1753DD9F}"/>
              </a:ext>
            </a:extLst>
          </p:cNvPr>
          <p:cNvSpPr/>
          <p:nvPr/>
        </p:nvSpPr>
        <p:spPr>
          <a:xfrm>
            <a:off x="4718163" y="3326073"/>
            <a:ext cx="247375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/>
              <a:t>Cluster</a:t>
            </a:r>
            <a:r>
              <a:rPr lang="zh-CN" altLang="en-US" sz="2800" dirty="0"/>
              <a:t> </a:t>
            </a:r>
            <a:r>
              <a:rPr lang="en-US" altLang="zh-CN" sz="2800" dirty="0"/>
              <a:t>ID</a:t>
            </a:r>
            <a:r>
              <a:rPr lang="zh-CN" altLang="en-US" sz="2800" dirty="0"/>
              <a:t> </a:t>
            </a:r>
            <a:r>
              <a:rPr lang="en-US" altLang="zh-CN" sz="2800" dirty="0"/>
              <a:t>=</a:t>
            </a:r>
            <a:r>
              <a:rPr lang="zh-CN" altLang="en-US" sz="2800" dirty="0"/>
              <a:t> </a:t>
            </a:r>
            <a:r>
              <a:rPr lang="en-US" altLang="zh-CN" sz="2800" dirty="0"/>
              <a:t>1</a:t>
            </a:r>
          </a:p>
          <a:p>
            <a:r>
              <a:rPr lang="en-US" altLang="zh-CN" sz="2800" dirty="0"/>
              <a:t>Bitmap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</a:t>
            </a:r>
            <a:r>
              <a:rPr lang="en-US" altLang="zh-CN" sz="2800" dirty="0"/>
              <a:t>{D,</a:t>
            </a:r>
            <a:r>
              <a:rPr lang="zh-CN" altLang="en-US" sz="2800" dirty="0"/>
              <a:t> </a:t>
            </a:r>
            <a:r>
              <a:rPr lang="en-US" altLang="zh-CN" sz="2800" dirty="0"/>
              <a:t>E}</a:t>
            </a:r>
          </a:p>
        </p:txBody>
      </p:sp>
    </p:spTree>
    <p:extLst>
      <p:ext uri="{BB962C8B-B14F-4D97-AF65-F5344CB8AC3E}">
        <p14:creationId xmlns:p14="http://schemas.microsoft.com/office/powerpoint/2010/main" val="3440593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Clustering-based</a:t>
            </a:r>
            <a:r>
              <a:rPr lang="zh-CN" altLang="en-US" dirty="0"/>
              <a:t> </a:t>
            </a:r>
            <a:r>
              <a:rPr lang="en-US" altLang="zh-CN" dirty="0"/>
              <a:t>encoding</a:t>
            </a:r>
            <a:r>
              <a:rPr lang="zh-CN" altLang="en-US" dirty="0"/>
              <a:t> </a:t>
            </a:r>
            <a:r>
              <a:rPr lang="en-US" altLang="zh-CN" dirty="0"/>
              <a:t>scheme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8AB5DFC2-78A9-DA46-A61D-A4ACBDB65B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46410"/>
              </p:ext>
            </p:extLst>
          </p:nvPr>
        </p:nvGraphicFramePr>
        <p:xfrm>
          <a:off x="838200" y="1690688"/>
          <a:ext cx="3487373" cy="3457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9145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4186881812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32223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99654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9" name="Frame 8">
            <a:extLst>
              <a:ext uri="{FF2B5EF4-FFF2-40B4-BE49-F238E27FC236}">
                <a16:creationId xmlns:a16="http://schemas.microsoft.com/office/drawing/2014/main" id="{777CED45-F884-B54C-BCE2-89E3D2433281}"/>
              </a:ext>
            </a:extLst>
          </p:cNvPr>
          <p:cNvSpPr/>
          <p:nvPr/>
        </p:nvSpPr>
        <p:spPr>
          <a:xfrm>
            <a:off x="1283840" y="2084667"/>
            <a:ext cx="1296074" cy="86995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C622CE42-BFA4-6841-833A-B5531316EC42}"/>
              </a:ext>
            </a:extLst>
          </p:cNvPr>
          <p:cNvSpPr/>
          <p:nvPr/>
        </p:nvSpPr>
        <p:spPr>
          <a:xfrm>
            <a:off x="3422089" y="4283395"/>
            <a:ext cx="903483" cy="865077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A374381-4490-A345-8F41-DF9AE4A5087D}"/>
              </a:ext>
            </a:extLst>
          </p:cNvPr>
          <p:cNvSpPr txBox="1">
            <a:spLocks/>
          </p:cNvSpPr>
          <p:nvPr/>
        </p:nvSpPr>
        <p:spPr>
          <a:xfrm>
            <a:off x="1709057" y="5379449"/>
            <a:ext cx="8773886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dirty="0"/>
              <a:t>Mutually</a:t>
            </a:r>
            <a:r>
              <a:rPr lang="zh-CN" altLang="en-US" dirty="0"/>
              <a:t> </a:t>
            </a:r>
            <a:r>
              <a:rPr lang="en-US" altLang="zh-CN" dirty="0"/>
              <a:t>exclusive</a:t>
            </a:r>
            <a:r>
              <a:rPr lang="zh-CN" altLang="en-US" dirty="0"/>
              <a:t> </a:t>
            </a:r>
            <a:r>
              <a:rPr lang="en-US" altLang="zh-CN" dirty="0"/>
              <a:t>clusters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encoded</a:t>
            </a:r>
            <a:r>
              <a:rPr lang="zh-CN" altLang="en-US" dirty="0"/>
              <a:t> </a:t>
            </a:r>
            <a:r>
              <a:rPr lang="en-US" altLang="zh-CN" dirty="0"/>
              <a:t>efficiently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 algn="ctr">
              <a:buNone/>
            </a:pPr>
            <a:r>
              <a:rPr lang="en-US" altLang="zh-CN" b="1" dirty="0"/>
              <a:t>(cluster</a:t>
            </a:r>
            <a:r>
              <a:rPr lang="zh-CN" altLang="en-US" b="1" dirty="0"/>
              <a:t> </a:t>
            </a:r>
            <a:r>
              <a:rPr lang="en-US" altLang="zh-CN" b="1" dirty="0"/>
              <a:t>ID</a:t>
            </a:r>
            <a:r>
              <a:rPr lang="zh-CN" altLang="en-US" b="1" dirty="0"/>
              <a:t> </a:t>
            </a:r>
            <a:r>
              <a:rPr lang="en-US" altLang="zh-CN" b="1" dirty="0"/>
              <a:t>+</a:t>
            </a:r>
            <a:r>
              <a:rPr lang="zh-CN" altLang="en-US" b="1" dirty="0"/>
              <a:t> </a:t>
            </a:r>
            <a:r>
              <a:rPr lang="en-US" altLang="zh-CN" b="1" dirty="0"/>
              <a:t>cluster</a:t>
            </a:r>
            <a:r>
              <a:rPr lang="zh-CN" altLang="en-US" b="1" dirty="0"/>
              <a:t> </a:t>
            </a:r>
            <a:r>
              <a:rPr lang="en-US" altLang="zh-CN" b="1" dirty="0"/>
              <a:t>bitmap).</a:t>
            </a:r>
          </a:p>
          <a:p>
            <a:pPr marL="0" indent="0" algn="ctr">
              <a:buNone/>
            </a:pPr>
            <a:endParaRPr lang="en-US" altLang="zh-CN" b="1" dirty="0"/>
          </a:p>
          <a:p>
            <a:pPr marL="0" indent="0" algn="ctr">
              <a:buNone/>
            </a:pPr>
            <a:endParaRPr lang="en-US" altLang="zh-CN" dirty="0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8F36C2C6-8057-B543-892C-1241936E5F9E}"/>
              </a:ext>
            </a:extLst>
          </p:cNvPr>
          <p:cNvSpPr/>
          <p:nvPr/>
        </p:nvSpPr>
        <p:spPr>
          <a:xfrm>
            <a:off x="2579914" y="2954617"/>
            <a:ext cx="842175" cy="1325563"/>
          </a:xfrm>
          <a:prstGeom prst="frame">
            <a:avLst>
              <a:gd name="adj1" fmla="val 158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DF06162-41FE-B845-A9D1-A2DC1A5F2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565500"/>
              </p:ext>
            </p:extLst>
          </p:nvPr>
        </p:nvGraphicFramePr>
        <p:xfrm>
          <a:off x="7866429" y="1700109"/>
          <a:ext cx="2358312" cy="3457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75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943637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8151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269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67782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513771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634993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  <a:r>
                        <a:rPr lang="en-US" altLang="zh-CN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010642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  <a:r>
                        <a:rPr lang="zh-CN" altLang="en-US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814357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6C7A912C-A39D-B445-88F3-7C1D1753DD9F}"/>
              </a:ext>
            </a:extLst>
          </p:cNvPr>
          <p:cNvSpPr/>
          <p:nvPr/>
        </p:nvSpPr>
        <p:spPr>
          <a:xfrm>
            <a:off x="4670321" y="4280180"/>
            <a:ext cx="244278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/>
              <a:t>Cluster</a:t>
            </a:r>
            <a:r>
              <a:rPr lang="zh-CN" altLang="en-US" sz="2800" dirty="0"/>
              <a:t> </a:t>
            </a:r>
            <a:r>
              <a:rPr lang="en-US" altLang="zh-CN" sz="2800" dirty="0"/>
              <a:t>ID</a:t>
            </a:r>
            <a:r>
              <a:rPr lang="zh-CN" altLang="en-US" sz="2800" dirty="0"/>
              <a:t> </a:t>
            </a:r>
            <a:r>
              <a:rPr lang="en-US" altLang="zh-CN" sz="2800" dirty="0"/>
              <a:t>=</a:t>
            </a:r>
            <a:r>
              <a:rPr lang="zh-CN" altLang="en-US" sz="2800" dirty="0"/>
              <a:t> </a:t>
            </a:r>
            <a:r>
              <a:rPr lang="en-US" altLang="zh-CN" sz="2800" dirty="0"/>
              <a:t>2</a:t>
            </a:r>
          </a:p>
          <a:p>
            <a:r>
              <a:rPr lang="en-US" altLang="zh-CN" sz="2800" dirty="0"/>
              <a:t>Bitmap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</a:t>
            </a:r>
            <a:r>
              <a:rPr lang="en-US" altLang="zh-CN" sz="2800" dirty="0"/>
              <a:t>{F,</a:t>
            </a:r>
            <a:r>
              <a:rPr lang="zh-CN" altLang="en-US" sz="2800" dirty="0"/>
              <a:t> </a:t>
            </a:r>
            <a:r>
              <a:rPr lang="en-US" altLang="zh-CN" sz="2800" dirty="0"/>
              <a:t>G}</a:t>
            </a:r>
          </a:p>
        </p:txBody>
      </p:sp>
    </p:spTree>
    <p:extLst>
      <p:ext uri="{BB962C8B-B14F-4D97-AF65-F5344CB8AC3E}">
        <p14:creationId xmlns:p14="http://schemas.microsoft.com/office/powerpoint/2010/main" val="7083634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Clustering-based</a:t>
            </a:r>
            <a:r>
              <a:rPr lang="zh-CN" altLang="en-US" dirty="0"/>
              <a:t> </a:t>
            </a:r>
            <a:r>
              <a:rPr lang="en-US" altLang="zh-CN" dirty="0"/>
              <a:t>encoding</a:t>
            </a:r>
            <a:r>
              <a:rPr lang="zh-CN" altLang="en-US" dirty="0"/>
              <a:t> </a:t>
            </a:r>
            <a:r>
              <a:rPr lang="en-US" altLang="zh-CN" dirty="0"/>
              <a:t>scheme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8AB5DFC2-78A9-DA46-A61D-A4ACBDB65B71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3487373" cy="3457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9145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4186881812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32223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99654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9" name="Frame 8">
            <a:extLst>
              <a:ext uri="{FF2B5EF4-FFF2-40B4-BE49-F238E27FC236}">
                <a16:creationId xmlns:a16="http://schemas.microsoft.com/office/drawing/2014/main" id="{777CED45-F884-B54C-BCE2-89E3D2433281}"/>
              </a:ext>
            </a:extLst>
          </p:cNvPr>
          <p:cNvSpPr/>
          <p:nvPr/>
        </p:nvSpPr>
        <p:spPr>
          <a:xfrm>
            <a:off x="1283840" y="2084667"/>
            <a:ext cx="1296074" cy="86995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C622CE42-BFA4-6841-833A-B5531316EC42}"/>
              </a:ext>
            </a:extLst>
          </p:cNvPr>
          <p:cNvSpPr/>
          <p:nvPr/>
        </p:nvSpPr>
        <p:spPr>
          <a:xfrm>
            <a:off x="3422089" y="4283395"/>
            <a:ext cx="903483" cy="865077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A374381-4490-A345-8F41-DF9AE4A5087D}"/>
              </a:ext>
            </a:extLst>
          </p:cNvPr>
          <p:cNvSpPr txBox="1">
            <a:spLocks/>
          </p:cNvSpPr>
          <p:nvPr/>
        </p:nvSpPr>
        <p:spPr>
          <a:xfrm>
            <a:off x="1709057" y="5379449"/>
            <a:ext cx="8773886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dirty="0"/>
              <a:t>Mutually</a:t>
            </a:r>
            <a:r>
              <a:rPr lang="zh-CN" altLang="en-US" dirty="0"/>
              <a:t> </a:t>
            </a:r>
            <a:r>
              <a:rPr lang="en-US" altLang="zh-CN" dirty="0"/>
              <a:t>exclusive</a:t>
            </a:r>
            <a:r>
              <a:rPr lang="zh-CN" altLang="en-US" dirty="0"/>
              <a:t> </a:t>
            </a:r>
            <a:r>
              <a:rPr lang="en-US" altLang="zh-CN" dirty="0"/>
              <a:t>clusters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encoded</a:t>
            </a:r>
            <a:r>
              <a:rPr lang="zh-CN" altLang="en-US" dirty="0"/>
              <a:t> </a:t>
            </a:r>
            <a:r>
              <a:rPr lang="en-US" altLang="zh-CN" dirty="0"/>
              <a:t>efficiently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 algn="ctr">
              <a:buNone/>
            </a:pPr>
            <a:r>
              <a:rPr lang="en-US" altLang="zh-CN" b="1" dirty="0"/>
              <a:t>(cluster</a:t>
            </a:r>
            <a:r>
              <a:rPr lang="zh-CN" altLang="en-US" b="1" dirty="0"/>
              <a:t> </a:t>
            </a:r>
            <a:r>
              <a:rPr lang="en-US" altLang="zh-CN" b="1" dirty="0"/>
              <a:t>ID</a:t>
            </a:r>
            <a:r>
              <a:rPr lang="zh-CN" altLang="en-US" b="1" dirty="0"/>
              <a:t> </a:t>
            </a:r>
            <a:r>
              <a:rPr lang="en-US" altLang="zh-CN" b="1" dirty="0"/>
              <a:t>+</a:t>
            </a:r>
            <a:r>
              <a:rPr lang="zh-CN" altLang="en-US" b="1" dirty="0"/>
              <a:t> </a:t>
            </a:r>
            <a:r>
              <a:rPr lang="en-US" altLang="zh-CN" b="1" dirty="0"/>
              <a:t>cluster</a:t>
            </a:r>
            <a:r>
              <a:rPr lang="zh-CN" altLang="en-US" b="1" dirty="0"/>
              <a:t> </a:t>
            </a:r>
            <a:r>
              <a:rPr lang="en-US" altLang="zh-CN" b="1" dirty="0"/>
              <a:t>bitmap).</a:t>
            </a:r>
          </a:p>
          <a:p>
            <a:pPr marL="0" indent="0" algn="ctr">
              <a:buNone/>
            </a:pPr>
            <a:endParaRPr lang="en-US" altLang="zh-CN" b="1" dirty="0"/>
          </a:p>
          <a:p>
            <a:pPr marL="0" indent="0" algn="ctr">
              <a:buNone/>
            </a:pPr>
            <a:endParaRPr lang="en-US" altLang="zh-CN" dirty="0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8F36C2C6-8057-B543-892C-1241936E5F9E}"/>
              </a:ext>
            </a:extLst>
          </p:cNvPr>
          <p:cNvSpPr/>
          <p:nvPr/>
        </p:nvSpPr>
        <p:spPr>
          <a:xfrm>
            <a:off x="2579914" y="2954617"/>
            <a:ext cx="842175" cy="1325563"/>
          </a:xfrm>
          <a:prstGeom prst="frame">
            <a:avLst>
              <a:gd name="adj1" fmla="val 158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DF06162-41FE-B845-A9D1-A2DC1A5F2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312769"/>
              </p:ext>
            </p:extLst>
          </p:nvPr>
        </p:nvGraphicFramePr>
        <p:xfrm>
          <a:off x="4888131" y="1700109"/>
          <a:ext cx="2358312" cy="3457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75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943637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8151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269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67782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zh-CN" altLang="en-US" sz="2000" b="1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1" dirty="0">
                        <a:solidFill>
                          <a:srgbClr val="00B0F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513771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1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634993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</a:t>
                      </a:r>
                      <a:r>
                        <a:rPr lang="en-US" altLang="zh-CN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010642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</a:t>
                      </a:r>
                      <a:r>
                        <a:rPr lang="zh-CN" altLang="en-US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814357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C5E5775-1889-CF48-962E-B82F6F7AE35B}"/>
              </a:ext>
            </a:extLst>
          </p:cNvPr>
          <p:cNvSpPr txBox="1">
            <a:spLocks/>
          </p:cNvSpPr>
          <p:nvPr/>
        </p:nvSpPr>
        <p:spPr>
          <a:xfrm>
            <a:off x="7654537" y="2954617"/>
            <a:ext cx="3253623" cy="13255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Clustering:</a:t>
            </a:r>
            <a:r>
              <a:rPr lang="zh-CN" altLang="en-US" dirty="0"/>
              <a:t> </a:t>
            </a:r>
            <a:r>
              <a:rPr lang="en-US" altLang="zh-CN" dirty="0"/>
              <a:t>28</a:t>
            </a:r>
            <a:r>
              <a:rPr lang="zh-CN" altLang="en-US" dirty="0"/>
              <a:t> </a:t>
            </a:r>
            <a:r>
              <a:rPr lang="en-US" altLang="zh-CN" dirty="0"/>
              <a:t>bits</a:t>
            </a:r>
          </a:p>
          <a:p>
            <a:r>
              <a:rPr lang="en-US" altLang="zh-CN" dirty="0"/>
              <a:t>Bitmap:</a:t>
            </a:r>
            <a:r>
              <a:rPr lang="zh-CN" altLang="en-US" dirty="0"/>
              <a:t> </a:t>
            </a:r>
            <a:r>
              <a:rPr lang="en-US" altLang="zh-CN" dirty="0"/>
              <a:t>49</a:t>
            </a:r>
            <a:r>
              <a:rPr lang="zh-CN" altLang="en-US" dirty="0"/>
              <a:t> </a:t>
            </a:r>
            <a:r>
              <a:rPr lang="en-US" altLang="zh-CN" dirty="0"/>
              <a:t>bits</a:t>
            </a:r>
          </a:p>
          <a:p>
            <a:r>
              <a:rPr lang="en-US" altLang="zh-CN" dirty="0"/>
              <a:t>Flat</a:t>
            </a:r>
            <a:r>
              <a:rPr lang="zh-CN" altLang="en-US" dirty="0"/>
              <a:t> </a:t>
            </a:r>
            <a:r>
              <a:rPr lang="en-US" altLang="zh-CN" dirty="0"/>
              <a:t>tags:</a:t>
            </a:r>
            <a:r>
              <a:rPr lang="zh-CN" altLang="en-US" dirty="0"/>
              <a:t> </a:t>
            </a:r>
            <a:r>
              <a:rPr lang="en-US" altLang="zh-CN" dirty="0"/>
              <a:t>33</a:t>
            </a:r>
            <a:r>
              <a:rPr lang="zh-CN" altLang="en-US" dirty="0"/>
              <a:t> </a:t>
            </a:r>
            <a:r>
              <a:rPr lang="en-US" altLang="zh-CN" dirty="0"/>
              <a:t>bits</a:t>
            </a:r>
          </a:p>
        </p:txBody>
      </p:sp>
    </p:spTree>
    <p:extLst>
      <p:ext uri="{BB962C8B-B14F-4D97-AF65-F5344CB8AC3E}">
        <p14:creationId xmlns:p14="http://schemas.microsoft.com/office/powerpoint/2010/main" val="2439295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Prior</a:t>
            </a:r>
            <a:r>
              <a:rPr lang="zh-CN" altLang="en-US" dirty="0"/>
              <a:t> </a:t>
            </a:r>
            <a:r>
              <a:rPr lang="en-US" altLang="zh-CN" dirty="0"/>
              <a:t>state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art:</a:t>
            </a:r>
            <a:r>
              <a:rPr lang="zh-CN" altLang="en-US" dirty="0"/>
              <a:t> </a:t>
            </a:r>
            <a:r>
              <a:rPr lang="en-US" altLang="zh-CN" dirty="0" err="1"/>
              <a:t>PathSets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8AB5DFC2-78A9-DA46-A61D-A4ACBDB65B71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9" name="Frame 8">
            <a:extLst>
              <a:ext uri="{FF2B5EF4-FFF2-40B4-BE49-F238E27FC236}">
                <a16:creationId xmlns:a16="http://schemas.microsoft.com/office/drawing/2014/main" id="{777CED45-F884-B54C-BCE2-89E3D2433281}"/>
              </a:ext>
            </a:extLst>
          </p:cNvPr>
          <p:cNvSpPr/>
          <p:nvPr/>
        </p:nvSpPr>
        <p:spPr>
          <a:xfrm>
            <a:off x="1299080" y="2085766"/>
            <a:ext cx="1329820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C622CE42-BFA4-6841-833A-B5531316EC42}"/>
              </a:ext>
            </a:extLst>
          </p:cNvPr>
          <p:cNvSpPr/>
          <p:nvPr/>
        </p:nvSpPr>
        <p:spPr>
          <a:xfrm>
            <a:off x="2194560" y="3348596"/>
            <a:ext cx="1767842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5DA818-E341-C145-B690-100223E7FECE}"/>
              </a:ext>
            </a:extLst>
          </p:cNvPr>
          <p:cNvSpPr txBox="1">
            <a:spLocks/>
          </p:cNvSpPr>
          <p:nvPr/>
        </p:nvSpPr>
        <p:spPr>
          <a:xfrm>
            <a:off x="3352152" y="5167312"/>
            <a:ext cx="5487695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altLang="zh-CN" b="1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A014FC5-72E2-D149-B98D-5E8B075E6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008120"/>
              </p:ext>
            </p:extLst>
          </p:nvPr>
        </p:nvGraphicFramePr>
        <p:xfrm>
          <a:off x="4916843" y="1708150"/>
          <a:ext cx="2358312" cy="1720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75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943637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8151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269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67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0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Prior</a:t>
            </a:r>
            <a:r>
              <a:rPr lang="zh-CN" altLang="en-US" dirty="0"/>
              <a:t> </a:t>
            </a:r>
            <a:r>
              <a:rPr lang="en-US" altLang="zh-CN" dirty="0"/>
              <a:t>state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art:</a:t>
            </a:r>
            <a:r>
              <a:rPr lang="zh-CN" altLang="en-US" dirty="0"/>
              <a:t> </a:t>
            </a:r>
            <a:r>
              <a:rPr lang="en-US" altLang="zh-CN" dirty="0" err="1"/>
              <a:t>PathSets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8AB5DFC2-78A9-DA46-A61D-A4ACBDB65B71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9" name="Frame 8">
            <a:extLst>
              <a:ext uri="{FF2B5EF4-FFF2-40B4-BE49-F238E27FC236}">
                <a16:creationId xmlns:a16="http://schemas.microsoft.com/office/drawing/2014/main" id="{777CED45-F884-B54C-BCE2-89E3D2433281}"/>
              </a:ext>
            </a:extLst>
          </p:cNvPr>
          <p:cNvSpPr/>
          <p:nvPr/>
        </p:nvSpPr>
        <p:spPr>
          <a:xfrm>
            <a:off x="1299080" y="2085766"/>
            <a:ext cx="1329820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C622CE42-BFA4-6841-833A-B5531316EC42}"/>
              </a:ext>
            </a:extLst>
          </p:cNvPr>
          <p:cNvSpPr/>
          <p:nvPr/>
        </p:nvSpPr>
        <p:spPr>
          <a:xfrm>
            <a:off x="2194560" y="3348596"/>
            <a:ext cx="1767842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5DA818-E341-C145-B690-100223E7FECE}"/>
              </a:ext>
            </a:extLst>
          </p:cNvPr>
          <p:cNvSpPr txBox="1">
            <a:spLocks/>
          </p:cNvSpPr>
          <p:nvPr/>
        </p:nvSpPr>
        <p:spPr>
          <a:xfrm>
            <a:off x="3352152" y="5167312"/>
            <a:ext cx="5487695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altLang="zh-CN" b="1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A014FC5-72E2-D149-B98D-5E8B075E6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358674"/>
              </p:ext>
            </p:extLst>
          </p:nvPr>
        </p:nvGraphicFramePr>
        <p:xfrm>
          <a:off x="4895328" y="1657437"/>
          <a:ext cx="2358312" cy="3457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75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943637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8151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269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67782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550974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544820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255195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425002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1FC92F-300A-BC41-B76F-4D29BE9FE005}"/>
              </a:ext>
            </a:extLst>
          </p:cNvPr>
          <p:cNvSpPr txBox="1">
            <a:spLocks/>
          </p:cNvSpPr>
          <p:nvPr/>
        </p:nvSpPr>
        <p:spPr>
          <a:xfrm>
            <a:off x="595331" y="4868087"/>
            <a:ext cx="7417060" cy="14821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Number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strings: W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r>
              <a:rPr lang="en-US" altLang="zh-CN" dirty="0"/>
              <a:t>Width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strings: 5</a:t>
            </a:r>
            <a:r>
              <a:rPr lang="zh-CN" altLang="en-US" dirty="0"/>
              <a:t> </a:t>
            </a:r>
            <a:r>
              <a:rPr lang="en-US" altLang="zh-CN" dirty="0"/>
              <a:t>bits</a:t>
            </a:r>
          </a:p>
          <a:p>
            <a:r>
              <a:rPr lang="en-US" altLang="zh-CN" dirty="0"/>
              <a:t>Memory cost: 35</a:t>
            </a:r>
            <a:r>
              <a:rPr lang="zh-CN" altLang="en-US" dirty="0"/>
              <a:t> </a:t>
            </a:r>
            <a:r>
              <a:rPr lang="en-US" altLang="zh-CN" dirty="0"/>
              <a:t>bits</a:t>
            </a:r>
          </a:p>
          <a:p>
            <a:endParaRPr lang="en-US" altLang="zh-CN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8328714-C441-144C-8F93-69D3C325A6D0}"/>
              </a:ext>
            </a:extLst>
          </p:cNvPr>
          <p:cNvSpPr txBox="1">
            <a:spLocks/>
          </p:cNvSpPr>
          <p:nvPr/>
        </p:nvSpPr>
        <p:spPr>
          <a:xfrm>
            <a:off x="7424568" y="4947572"/>
            <a:ext cx="3920141" cy="1482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C00000"/>
                </a:solidFill>
              </a:rPr>
              <a:t>Duplicate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match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strings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High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memory cost</a:t>
            </a:r>
          </a:p>
          <a:p>
            <a:endParaRPr lang="en-US" altLang="zh-CN" b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041A5F-C5A5-EB4F-9280-2007F008DC79}"/>
              </a:ext>
            </a:extLst>
          </p:cNvPr>
          <p:cNvSpPr txBox="1"/>
          <p:nvPr/>
        </p:nvSpPr>
        <p:spPr>
          <a:xfrm>
            <a:off x="5761612" y="5271498"/>
            <a:ext cx="668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⟹</a:t>
            </a:r>
          </a:p>
        </p:txBody>
      </p:sp>
    </p:spTree>
    <p:extLst>
      <p:ext uri="{BB962C8B-B14F-4D97-AF65-F5344CB8AC3E}">
        <p14:creationId xmlns:p14="http://schemas.microsoft.com/office/powerpoint/2010/main" val="22568923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MEME:</a:t>
            </a:r>
            <a:r>
              <a:rPr lang="zh-CN" altLang="en-US" dirty="0"/>
              <a:t> </a:t>
            </a:r>
            <a:r>
              <a:rPr lang="en-US" altLang="zh-CN" dirty="0"/>
              <a:t>intuition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8AB5DFC2-78A9-DA46-A61D-A4ACBDB65B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9074793"/>
              </p:ext>
            </p:extLst>
          </p:nvPr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9" name="Frame 8">
            <a:extLst>
              <a:ext uri="{FF2B5EF4-FFF2-40B4-BE49-F238E27FC236}">
                <a16:creationId xmlns:a16="http://schemas.microsoft.com/office/drawing/2014/main" id="{777CED45-F884-B54C-BCE2-89E3D2433281}"/>
              </a:ext>
            </a:extLst>
          </p:cNvPr>
          <p:cNvSpPr/>
          <p:nvPr/>
        </p:nvSpPr>
        <p:spPr>
          <a:xfrm>
            <a:off x="1299080" y="2085766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A284DB9-E847-A240-B38A-4EAE08087B9B}"/>
              </a:ext>
            </a:extLst>
          </p:cNvPr>
          <p:cNvCxnSpPr/>
          <p:nvPr/>
        </p:nvCxnSpPr>
        <p:spPr>
          <a:xfrm>
            <a:off x="2400300" y="1543050"/>
            <a:ext cx="0" cy="315555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ame 13">
            <a:extLst>
              <a:ext uri="{FF2B5EF4-FFF2-40B4-BE49-F238E27FC236}">
                <a16:creationId xmlns:a16="http://schemas.microsoft.com/office/drawing/2014/main" id="{C622CE42-BFA4-6841-833A-B5531316EC42}"/>
              </a:ext>
            </a:extLst>
          </p:cNvPr>
          <p:cNvSpPr/>
          <p:nvPr/>
        </p:nvSpPr>
        <p:spPr>
          <a:xfrm>
            <a:off x="2606042" y="3348596"/>
            <a:ext cx="135635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5DA818-E341-C145-B690-100223E7FECE}"/>
              </a:ext>
            </a:extLst>
          </p:cNvPr>
          <p:cNvSpPr txBox="1">
            <a:spLocks/>
          </p:cNvSpPr>
          <p:nvPr/>
        </p:nvSpPr>
        <p:spPr>
          <a:xfrm>
            <a:off x="3352152" y="5167312"/>
            <a:ext cx="5487695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81629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33420-CCED-C54A-9E0F-08D9C8E95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Policy-Based Forwarding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90C42-09EE-7E49-95A4-FE84E8BF0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packet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b="1" dirty="0"/>
              <a:t>tagged</a:t>
            </a:r>
            <a:r>
              <a:rPr lang="zh-CN" altLang="en-US" b="1" dirty="0"/>
              <a:t> </a:t>
            </a:r>
            <a:r>
              <a:rPr lang="en-US" altLang="zh-CN" b="1" dirty="0"/>
              <a:t>with</a:t>
            </a:r>
            <a:r>
              <a:rPr lang="zh-CN" altLang="en-US" b="1" dirty="0"/>
              <a:t> </a:t>
            </a:r>
            <a:r>
              <a:rPr lang="en-US" altLang="zh-CN" b="1" dirty="0"/>
              <a:t>a</a:t>
            </a:r>
            <a:r>
              <a:rPr lang="zh-CN" altLang="en-US" b="1" dirty="0"/>
              <a:t> </a:t>
            </a:r>
            <a:r>
              <a:rPr lang="en-US" altLang="zh-CN" b="1" dirty="0"/>
              <a:t>set</a:t>
            </a:r>
            <a:r>
              <a:rPr lang="zh-CN" altLang="en-US" b="1" dirty="0"/>
              <a:t> </a:t>
            </a:r>
            <a:r>
              <a:rPr lang="en-US" altLang="zh-CN" b="1" dirty="0"/>
              <a:t>of</a:t>
            </a:r>
            <a:r>
              <a:rPr lang="zh-CN" altLang="en-US" b="1" dirty="0"/>
              <a:t> </a:t>
            </a:r>
            <a:r>
              <a:rPr lang="en-US" altLang="zh-CN" b="1" dirty="0"/>
              <a:t>attributes</a:t>
            </a:r>
            <a:r>
              <a:rPr lang="zh-CN" altLang="en-US" dirty="0"/>
              <a:t> </a:t>
            </a:r>
            <a:r>
              <a:rPr lang="en-US" altLang="zh-CN" dirty="0"/>
              <a:t>at</a:t>
            </a:r>
            <a:r>
              <a:rPr lang="zh-CN" altLang="en-US" dirty="0"/>
              <a:t> </a:t>
            </a:r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dirty="0"/>
              <a:t>edge device</a:t>
            </a:r>
            <a:r>
              <a:rPr lang="en-US" altLang="zh-CN" dirty="0"/>
              <a:t>.</a:t>
            </a:r>
          </a:p>
          <a:p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switch</a:t>
            </a:r>
            <a:r>
              <a:rPr lang="zh-CN" altLang="en-US" dirty="0"/>
              <a:t> </a:t>
            </a:r>
            <a:r>
              <a:rPr lang="en-US" altLang="zh-CN" b="1" dirty="0"/>
              <a:t>queries</a:t>
            </a:r>
            <a:r>
              <a:rPr lang="zh-CN" altLang="en-US" b="1" dirty="0"/>
              <a:t> </a:t>
            </a:r>
            <a:r>
              <a:rPr lang="en-US" altLang="zh-CN" b="1" dirty="0"/>
              <a:t>the</a:t>
            </a:r>
            <a:r>
              <a:rPr lang="zh-CN" altLang="en-US" b="1" dirty="0"/>
              <a:t> </a:t>
            </a:r>
            <a:r>
              <a:rPr lang="en-US" altLang="zh-CN" b="1" dirty="0"/>
              <a:t>members</a:t>
            </a:r>
            <a:r>
              <a:rPr lang="zh-CN" altLang="en-US" b="1" dirty="0"/>
              <a:t> </a:t>
            </a:r>
            <a:r>
              <a:rPr lang="en-US" altLang="zh-CN" b="1" dirty="0"/>
              <a:t>in</a:t>
            </a:r>
            <a:r>
              <a:rPr lang="zh-CN" altLang="en-US" b="1" dirty="0"/>
              <a:t> </a:t>
            </a:r>
            <a:r>
              <a:rPr lang="en-US" altLang="zh-CN" b="1" dirty="0"/>
              <a:t>the</a:t>
            </a:r>
            <a:r>
              <a:rPr lang="zh-CN" altLang="en-US" b="1" dirty="0"/>
              <a:t> </a:t>
            </a:r>
            <a:r>
              <a:rPr lang="en-US" altLang="zh-CN" b="1" dirty="0"/>
              <a:t>attribute</a:t>
            </a:r>
            <a:r>
              <a:rPr lang="zh-CN" altLang="en-US" b="1" dirty="0"/>
              <a:t> </a:t>
            </a:r>
            <a:r>
              <a:rPr lang="en-US" altLang="zh-CN" b="1" dirty="0"/>
              <a:t>set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forward.</a:t>
            </a:r>
          </a:p>
        </p:txBody>
      </p:sp>
      <p:sp>
        <p:nvSpPr>
          <p:cNvPr id="35" name="Slide Number Placeholder 34">
            <a:extLst>
              <a:ext uri="{FF2B5EF4-FFF2-40B4-BE49-F238E27FC236}">
                <a16:creationId xmlns:a16="http://schemas.microsoft.com/office/drawing/2014/main" id="{053A3C9E-6155-D143-B2E3-FA5E1122C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z="1800" smtClean="0"/>
              <a:t>3</a:t>
            </a:fld>
            <a:endParaRPr lang="en-US" sz="1800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15C3DD56-2745-4642-BC90-50AFB21FE7CC}"/>
              </a:ext>
            </a:extLst>
          </p:cNvPr>
          <p:cNvGrpSpPr/>
          <p:nvPr/>
        </p:nvGrpSpPr>
        <p:grpSpPr>
          <a:xfrm>
            <a:off x="1556079" y="3117584"/>
            <a:ext cx="8332775" cy="3207152"/>
            <a:chOff x="1577344" y="3285723"/>
            <a:chExt cx="8332775" cy="3207152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7ABFD431-F251-8B4B-95CE-503BFBB5C7D9}"/>
                </a:ext>
              </a:extLst>
            </p:cNvPr>
            <p:cNvGrpSpPr/>
            <p:nvPr/>
          </p:nvGrpSpPr>
          <p:grpSpPr>
            <a:xfrm>
              <a:off x="3703320" y="4568654"/>
              <a:ext cx="4890107" cy="1924221"/>
              <a:chOff x="3703320" y="4568654"/>
              <a:chExt cx="4890107" cy="1924221"/>
            </a:xfrm>
          </p:grpSpPr>
          <p:pic>
            <p:nvPicPr>
              <p:cNvPr id="81" name="Picture 80">
                <a:extLst>
                  <a:ext uri="{FF2B5EF4-FFF2-40B4-BE49-F238E27FC236}">
                    <a16:creationId xmlns:a16="http://schemas.microsoft.com/office/drawing/2014/main" id="{60401CB6-74B6-8241-B353-E12CEFED91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67350" y="5217782"/>
                <a:ext cx="1714500" cy="749300"/>
              </a:xfrm>
              <a:prstGeom prst="rect">
                <a:avLst/>
              </a:prstGeom>
            </p:spPr>
          </p:pic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6C0CB805-2C28-9A47-9899-E2CFF0BCB0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3320" y="5592432"/>
                <a:ext cx="1764030" cy="0"/>
              </a:xfrm>
              <a:prstGeom prst="straightConnector1">
                <a:avLst/>
              </a:prstGeom>
              <a:ln w="381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FD5B40FA-D492-EF41-BA3B-DBC96455D97F}"/>
                  </a:ext>
                </a:extLst>
              </p:cNvPr>
              <p:cNvCxnSpPr>
                <a:cxnSpLocks/>
                <a:stCxn id="81" idx="3"/>
              </p:cNvCxnSpPr>
              <p:nvPr/>
            </p:nvCxnSpPr>
            <p:spPr>
              <a:xfrm flipV="1">
                <a:off x="7181850" y="4822494"/>
                <a:ext cx="922020" cy="769938"/>
              </a:xfrm>
              <a:prstGeom prst="straightConnector1">
                <a:avLst/>
              </a:prstGeom>
              <a:ln w="381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46389B63-7490-264F-887C-54A8817186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81850" y="5592432"/>
                <a:ext cx="922020" cy="0"/>
              </a:xfrm>
              <a:prstGeom prst="straightConnector1">
                <a:avLst/>
              </a:prstGeom>
              <a:ln w="381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CE47774C-B24F-1341-968C-39B9A36FCA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81850" y="5592432"/>
                <a:ext cx="922020" cy="749300"/>
              </a:xfrm>
              <a:prstGeom prst="straightConnector1">
                <a:avLst/>
              </a:prstGeom>
              <a:ln w="381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86" name="Graphic 85" descr="Envelope">
                <a:extLst>
                  <a:ext uri="{FF2B5EF4-FFF2-40B4-BE49-F238E27FC236}">
                    <a16:creationId xmlns:a16="http://schemas.microsoft.com/office/drawing/2014/main" id="{7A55765F-0DA7-074B-8F5E-BE2AF290D2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088130" y="4568654"/>
                <a:ext cx="914400" cy="914400"/>
              </a:xfrm>
              <a:prstGeom prst="rect">
                <a:avLst/>
              </a:prstGeom>
            </p:spPr>
          </p:pic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6B033648-5D5E-5943-A610-2724712B4582}"/>
                  </a:ext>
                </a:extLst>
              </p:cNvPr>
              <p:cNvSpPr/>
              <p:nvPr/>
            </p:nvSpPr>
            <p:spPr>
              <a:xfrm>
                <a:off x="8137854" y="5969655"/>
                <a:ext cx="4315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2800" dirty="0">
                    <a:solidFill>
                      <a:schemeClr val="tx1"/>
                    </a:solidFill>
                  </a:rPr>
                  <a:t>𝒵</a:t>
                </a:r>
                <a:endParaRPr lang="en-US" sz="2800" dirty="0"/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4EFE80CA-0210-B547-B3B9-CE883D79BB03}"/>
                  </a:ext>
                </a:extLst>
              </p:cNvPr>
              <p:cNvSpPr/>
              <p:nvPr/>
            </p:nvSpPr>
            <p:spPr>
              <a:xfrm>
                <a:off x="8086236" y="5283000"/>
                <a:ext cx="44916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2800" dirty="0">
                    <a:solidFill>
                      <a:schemeClr val="tx1"/>
                    </a:solidFill>
                  </a:rPr>
                  <a:t>𝒴</a:t>
                </a:r>
                <a:endParaRPr lang="en-US" sz="2800" dirty="0"/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3D2E657-2BFC-4E4A-A339-35C32D7F315F}"/>
                  </a:ext>
                </a:extLst>
              </p:cNvPr>
              <p:cNvSpPr/>
              <p:nvPr/>
            </p:nvSpPr>
            <p:spPr>
              <a:xfrm>
                <a:off x="8113809" y="4635030"/>
                <a:ext cx="47961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2800" dirty="0">
                    <a:solidFill>
                      <a:schemeClr val="tx1"/>
                    </a:solidFill>
                  </a:rPr>
                  <a:t>𝒳</a:t>
                </a:r>
                <a:endParaRPr lang="en-US" sz="2800" dirty="0"/>
              </a:p>
            </p:txBody>
          </p:sp>
        </p:grpSp>
        <p:sp>
          <p:nvSpPr>
            <p:cNvPr id="79" name="Cloud Callout 78">
              <a:extLst>
                <a:ext uri="{FF2B5EF4-FFF2-40B4-BE49-F238E27FC236}">
                  <a16:creationId xmlns:a16="http://schemas.microsoft.com/office/drawing/2014/main" id="{41D14D4C-5EF6-994D-BFB6-78253E5699CD}"/>
                </a:ext>
              </a:extLst>
            </p:cNvPr>
            <p:cNvSpPr/>
            <p:nvPr/>
          </p:nvSpPr>
          <p:spPr>
            <a:xfrm>
              <a:off x="1577344" y="3331371"/>
              <a:ext cx="2895600" cy="1462395"/>
            </a:xfrm>
            <a:prstGeom prst="cloudCallout">
              <a:avLst>
                <a:gd name="adj1" fmla="val 42851"/>
                <a:gd name="adj2" fmla="val 65549"/>
              </a:avLst>
            </a:prstGeom>
            <a:solidFill>
              <a:schemeClr val="bg1"/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Set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of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attributes</a:t>
              </a:r>
            </a:p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=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{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A,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D,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F,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…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}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0" name="Cloud Callout 79">
              <a:extLst>
                <a:ext uri="{FF2B5EF4-FFF2-40B4-BE49-F238E27FC236}">
                  <a16:creationId xmlns:a16="http://schemas.microsoft.com/office/drawing/2014/main" id="{EA1F9E6F-379C-4549-AFB4-86D5C7875319}"/>
                </a:ext>
              </a:extLst>
            </p:cNvPr>
            <p:cNvSpPr/>
            <p:nvPr/>
          </p:nvSpPr>
          <p:spPr>
            <a:xfrm>
              <a:off x="5002530" y="3285723"/>
              <a:ext cx="4907589" cy="1373336"/>
            </a:xfrm>
            <a:prstGeom prst="cloudCallout">
              <a:avLst>
                <a:gd name="adj1" fmla="val -14148"/>
                <a:gd name="adj2" fmla="val 102115"/>
              </a:avLst>
            </a:prstGeom>
            <a:solidFill>
              <a:schemeClr val="bg1"/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If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set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contains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A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dirty="0">
                  <a:solidFill>
                    <a:schemeClr val="tx1"/>
                  </a:solidFill>
                </a:rPr>
                <a:t>→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forward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to</a:t>
              </a:r>
              <a:r>
                <a:rPr lang="zh-CN" altLang="en-US" dirty="0">
                  <a:solidFill>
                    <a:schemeClr val="tx1"/>
                  </a:solidFill>
                </a:rPr>
                <a:t> 𝒳  </a:t>
              </a:r>
              <a:endParaRPr lang="en-US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If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set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contains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B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dirty="0">
                  <a:solidFill>
                    <a:schemeClr val="tx1"/>
                  </a:solidFill>
                </a:rPr>
                <a:t>→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forward</a:t>
              </a:r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to</a:t>
              </a:r>
              <a:r>
                <a:rPr lang="zh-CN" altLang="en-US" dirty="0">
                  <a:solidFill>
                    <a:schemeClr val="tx1"/>
                  </a:solidFill>
                </a:rPr>
                <a:t> 𝒴 </a:t>
              </a:r>
              <a:endParaRPr lang="en-US" dirty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CN" dirty="0">
                  <a:solidFill>
                    <a:schemeClr val="tx1"/>
                  </a:solidFill>
                </a:rPr>
                <a:t>……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428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MEME:</a:t>
            </a:r>
            <a:r>
              <a:rPr lang="zh-CN" altLang="en-US" dirty="0"/>
              <a:t> </a:t>
            </a:r>
            <a:r>
              <a:rPr lang="en-US" altLang="zh-CN" dirty="0"/>
              <a:t>intuition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8AB5DFC2-78A9-DA46-A61D-A4ACBDB65B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2205952"/>
              </p:ext>
            </p:extLst>
          </p:nvPr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9" name="Frame 8">
            <a:extLst>
              <a:ext uri="{FF2B5EF4-FFF2-40B4-BE49-F238E27FC236}">
                <a16:creationId xmlns:a16="http://schemas.microsoft.com/office/drawing/2014/main" id="{777CED45-F884-B54C-BCE2-89E3D2433281}"/>
              </a:ext>
            </a:extLst>
          </p:cNvPr>
          <p:cNvSpPr/>
          <p:nvPr/>
        </p:nvSpPr>
        <p:spPr>
          <a:xfrm>
            <a:off x="1299080" y="2085766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A284DB9-E847-A240-B38A-4EAE08087B9B}"/>
              </a:ext>
            </a:extLst>
          </p:cNvPr>
          <p:cNvCxnSpPr/>
          <p:nvPr/>
        </p:nvCxnSpPr>
        <p:spPr>
          <a:xfrm>
            <a:off x="2400300" y="1543050"/>
            <a:ext cx="0" cy="315555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ame 13">
            <a:extLst>
              <a:ext uri="{FF2B5EF4-FFF2-40B4-BE49-F238E27FC236}">
                <a16:creationId xmlns:a16="http://schemas.microsoft.com/office/drawing/2014/main" id="{C622CE42-BFA4-6841-833A-B5531316EC42}"/>
              </a:ext>
            </a:extLst>
          </p:cNvPr>
          <p:cNvSpPr/>
          <p:nvPr/>
        </p:nvSpPr>
        <p:spPr>
          <a:xfrm>
            <a:off x="2606042" y="3348596"/>
            <a:ext cx="135635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5B02A77-9CF2-F446-8D66-7B1948DB9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092130"/>
              </p:ext>
            </p:extLst>
          </p:nvPr>
        </p:nvGraphicFramePr>
        <p:xfrm>
          <a:off x="8255259" y="1637098"/>
          <a:ext cx="265216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2185816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2697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EAE2A64-E37E-DA45-91E1-4B3AE8B74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857737"/>
              </p:ext>
            </p:extLst>
          </p:nvPr>
        </p:nvGraphicFramePr>
        <p:xfrm>
          <a:off x="8255259" y="3283018"/>
          <a:ext cx="265216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2517149477"/>
                    </a:ext>
                  </a:extLst>
                </a:gridCol>
                <a:gridCol w="2185816">
                  <a:extLst>
                    <a:ext uri="{9D8B030D-6E8A-4147-A177-3AD203B41FA5}">
                      <a16:colId xmlns:a16="http://schemas.microsoft.com/office/drawing/2014/main" val="1000902584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3791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7099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08548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6DFBC9D8-AF4C-1849-80B2-1E554BED71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800503"/>
              </p:ext>
            </p:extLst>
          </p:nvPr>
        </p:nvGraphicFramePr>
        <p:xfrm>
          <a:off x="4422475" y="1690688"/>
          <a:ext cx="334704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8A1FC30-489A-8F4C-A1A8-93A38C379E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905936"/>
              </p:ext>
            </p:extLst>
          </p:nvPr>
        </p:nvGraphicFramePr>
        <p:xfrm>
          <a:off x="4422474" y="2507391"/>
          <a:ext cx="3347049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662888928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6877199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5678772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118242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D7CD3DBD-07A5-D043-B291-CF6898BFA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684029"/>
              </p:ext>
            </p:extLst>
          </p:nvPr>
        </p:nvGraphicFramePr>
        <p:xfrm>
          <a:off x="4422473" y="2874717"/>
          <a:ext cx="3347049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4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5190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58952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110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29854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7398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 E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471411"/>
                  </a:ext>
                </a:extLst>
              </a:tr>
            </a:tbl>
          </a:graphicData>
        </a:graphic>
      </p:graphicFrame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5074D63-B2E5-A84E-A665-24142C3A0AA6}"/>
              </a:ext>
            </a:extLst>
          </p:cNvPr>
          <p:cNvCxnSpPr>
            <a:cxnSpLocks/>
          </p:cNvCxnSpPr>
          <p:nvPr/>
        </p:nvCxnSpPr>
        <p:spPr>
          <a:xfrm flipH="1">
            <a:off x="5614552" y="2556054"/>
            <a:ext cx="157250" cy="27996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74F2D9F-50D5-4D41-831D-13062CF86341}"/>
              </a:ext>
            </a:extLst>
          </p:cNvPr>
          <p:cNvCxnSpPr>
            <a:cxnSpLocks/>
          </p:cNvCxnSpPr>
          <p:nvPr/>
        </p:nvCxnSpPr>
        <p:spPr>
          <a:xfrm flipH="1">
            <a:off x="5482211" y="2937297"/>
            <a:ext cx="157250" cy="27996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1DC5019-75C2-4C41-BF43-88F66DB1013D}"/>
              </a:ext>
            </a:extLst>
          </p:cNvPr>
          <p:cNvCxnSpPr>
            <a:cxnSpLocks/>
          </p:cNvCxnSpPr>
          <p:nvPr/>
        </p:nvCxnSpPr>
        <p:spPr>
          <a:xfrm flipH="1">
            <a:off x="5091905" y="3357907"/>
            <a:ext cx="157250" cy="27996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08E230C-1B65-F640-AD17-40AD7E490F66}"/>
              </a:ext>
            </a:extLst>
          </p:cNvPr>
          <p:cNvCxnSpPr>
            <a:cxnSpLocks/>
          </p:cNvCxnSpPr>
          <p:nvPr/>
        </p:nvCxnSpPr>
        <p:spPr>
          <a:xfrm flipH="1">
            <a:off x="5091905" y="3760257"/>
            <a:ext cx="157250" cy="27996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444D985-8A9E-0D4C-9412-F6A2310BA367}"/>
              </a:ext>
            </a:extLst>
          </p:cNvPr>
          <p:cNvSpPr txBox="1">
            <a:spLocks/>
          </p:cNvSpPr>
          <p:nvPr/>
        </p:nvSpPr>
        <p:spPr>
          <a:xfrm>
            <a:off x="1423721" y="4939948"/>
            <a:ext cx="6931322" cy="9566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Number of match strings: 5</a:t>
            </a:r>
          </a:p>
          <a:p>
            <a:r>
              <a:rPr lang="en-US" altLang="zh-CN" dirty="0"/>
              <a:t>Width of match strings: 4 bits</a:t>
            </a:r>
          </a:p>
        </p:txBody>
      </p:sp>
    </p:spTree>
    <p:extLst>
      <p:ext uri="{BB962C8B-B14F-4D97-AF65-F5344CB8AC3E}">
        <p14:creationId xmlns:p14="http://schemas.microsoft.com/office/powerpoint/2010/main" val="16702514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82EF0B6-7619-9648-958B-3BFB5147A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976408"/>
              </p:ext>
            </p:extLst>
          </p:nvPr>
        </p:nvGraphicFramePr>
        <p:xfrm>
          <a:off x="8701640" y="1757545"/>
          <a:ext cx="1453904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85106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269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****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56286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338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26827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51323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F70E564-CBCF-8A4F-B0FA-13FC7D0904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945130"/>
              </p:ext>
            </p:extLst>
          </p:nvPr>
        </p:nvGraphicFramePr>
        <p:xfrm>
          <a:off x="10155544" y="1757545"/>
          <a:ext cx="1198256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256">
                  <a:extLst>
                    <a:ext uri="{9D8B030D-6E8A-4147-A177-3AD203B41FA5}">
                      <a16:colId xmlns:a16="http://schemas.microsoft.com/office/drawing/2014/main" val="150530729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494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841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9016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72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1163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80891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613226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C203ADB3-4FC7-6E40-9558-E9AE76605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162981"/>
              </p:ext>
            </p:extLst>
          </p:nvPr>
        </p:nvGraphicFramePr>
        <p:xfrm>
          <a:off x="9070438" y="1346065"/>
          <a:ext cx="2283362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3362">
                  <a:extLst>
                    <a:ext uri="{9D8B030D-6E8A-4147-A177-3AD203B41FA5}">
                      <a16:colId xmlns:a16="http://schemas.microsoft.com/office/drawing/2014/main" val="261647306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725238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MEME:</a:t>
            </a:r>
            <a:r>
              <a:rPr lang="zh-CN" altLang="en-US" dirty="0"/>
              <a:t> </a:t>
            </a:r>
            <a:r>
              <a:rPr lang="en-US" altLang="zh-CN" dirty="0"/>
              <a:t>concatenating</a:t>
            </a:r>
            <a:r>
              <a:rPr lang="zh-CN" altLang="en-US" dirty="0"/>
              <a:t> </a:t>
            </a:r>
            <a:r>
              <a:rPr lang="en-US" altLang="zh-CN" dirty="0"/>
              <a:t>sub-encoding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31</a:t>
            </a:fld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EA37D59-5159-4742-A546-187169E29617}"/>
              </a:ext>
            </a:extLst>
          </p:cNvPr>
          <p:cNvSpPr txBox="1">
            <a:spLocks/>
          </p:cNvSpPr>
          <p:nvPr/>
        </p:nvSpPr>
        <p:spPr>
          <a:xfrm>
            <a:off x="1409700" y="5319712"/>
            <a:ext cx="91440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Encode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extracted</a:t>
            </a:r>
            <a:r>
              <a:rPr lang="zh-CN" altLang="en-US" dirty="0"/>
              <a:t> </a:t>
            </a:r>
            <a:r>
              <a:rPr lang="en-US" altLang="zh-CN" dirty="0"/>
              <a:t>attribute(s)</a:t>
            </a:r>
            <a:r>
              <a:rPr lang="zh-CN" altLang="en-US" dirty="0"/>
              <a:t> </a:t>
            </a:r>
            <a:r>
              <a:rPr lang="en-US" altLang="zh-CN" dirty="0"/>
              <a:t>separately</a:t>
            </a:r>
          </a:p>
          <a:p>
            <a:r>
              <a:rPr lang="en-US" altLang="zh-CN" dirty="0"/>
              <a:t>Concatenate</a:t>
            </a:r>
            <a:r>
              <a:rPr lang="zh-CN" altLang="en-US" dirty="0"/>
              <a:t> </a:t>
            </a:r>
            <a:r>
              <a:rPr lang="en-US" altLang="zh-CN" dirty="0" err="1"/>
              <a:t>subtags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match</a:t>
            </a:r>
            <a:r>
              <a:rPr lang="zh-CN" altLang="en-US" dirty="0"/>
              <a:t> </a:t>
            </a:r>
            <a:r>
              <a:rPr lang="en-US" altLang="zh-CN" dirty="0"/>
              <a:t>substrings</a:t>
            </a:r>
          </a:p>
        </p:txBody>
      </p:sp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9D32AFC3-104B-CB40-92A0-B393172E8D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965133"/>
              </p:ext>
            </p:extLst>
          </p:nvPr>
        </p:nvGraphicFramePr>
        <p:xfrm>
          <a:off x="962841" y="1757545"/>
          <a:ext cx="2659734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13" name="Frame 12">
            <a:extLst>
              <a:ext uri="{FF2B5EF4-FFF2-40B4-BE49-F238E27FC236}">
                <a16:creationId xmlns:a16="http://schemas.microsoft.com/office/drawing/2014/main" id="{F32DA3CB-A059-BE4E-AE8A-6C58000B1E59}"/>
              </a:ext>
            </a:extLst>
          </p:cNvPr>
          <p:cNvSpPr/>
          <p:nvPr/>
        </p:nvSpPr>
        <p:spPr>
          <a:xfrm>
            <a:off x="1423721" y="2152623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ame 15">
            <a:extLst>
              <a:ext uri="{FF2B5EF4-FFF2-40B4-BE49-F238E27FC236}">
                <a16:creationId xmlns:a16="http://schemas.microsoft.com/office/drawing/2014/main" id="{1238B2DE-5EEC-AA4B-BAAA-41E848707361}"/>
              </a:ext>
            </a:extLst>
          </p:cNvPr>
          <p:cNvSpPr/>
          <p:nvPr/>
        </p:nvSpPr>
        <p:spPr>
          <a:xfrm>
            <a:off x="2305000" y="3395264"/>
            <a:ext cx="135635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56DBF2A3-5861-F946-9E57-120568F4A4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605582"/>
              </p:ext>
            </p:extLst>
          </p:nvPr>
        </p:nvGraphicFramePr>
        <p:xfrm>
          <a:off x="4503854" y="1777734"/>
          <a:ext cx="2693220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767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96004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180408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0100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0110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0519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605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1110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7569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1101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8957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 E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1111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11824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6CB58219-DDB7-CC48-A6FB-1C2FDCC9B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757482"/>
              </p:ext>
            </p:extLst>
          </p:nvPr>
        </p:nvGraphicFramePr>
        <p:xfrm>
          <a:off x="3835460" y="1757545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C51F11-6F09-7A4F-B566-BC332581F9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031200"/>
              </p:ext>
            </p:extLst>
          </p:nvPr>
        </p:nvGraphicFramePr>
        <p:xfrm>
          <a:off x="7210507" y="1777734"/>
          <a:ext cx="1226922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922">
                  <a:extLst>
                    <a:ext uri="{9D8B030D-6E8A-4147-A177-3AD203B41FA5}">
                      <a16:colId xmlns:a16="http://schemas.microsoft.com/office/drawing/2014/main" val="402431178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63388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1130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7328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90827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956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7874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400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F122564-8931-754C-B853-9C4CC3DD9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281986"/>
              </p:ext>
            </p:extLst>
          </p:nvPr>
        </p:nvGraphicFramePr>
        <p:xfrm>
          <a:off x="6012251" y="1404277"/>
          <a:ext cx="2407330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7330">
                  <a:extLst>
                    <a:ext uri="{9D8B030D-6E8A-4147-A177-3AD203B41FA5}">
                      <a16:colId xmlns:a16="http://schemas.microsoft.com/office/drawing/2014/main" val="3270950118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850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4325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MEME:</a:t>
            </a:r>
            <a:r>
              <a:rPr lang="zh-CN" altLang="en-US" dirty="0"/>
              <a:t> </a:t>
            </a:r>
            <a:r>
              <a:rPr lang="en-US" altLang="zh-CN" dirty="0"/>
              <a:t>concatenating</a:t>
            </a:r>
            <a:r>
              <a:rPr lang="zh-CN" altLang="en-US" dirty="0"/>
              <a:t> </a:t>
            </a:r>
            <a:r>
              <a:rPr lang="en-US" altLang="zh-CN" dirty="0"/>
              <a:t>sub-encoding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8AB5DFC2-78A9-DA46-A61D-A4ACBDB65B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508208"/>
              </p:ext>
            </p:extLst>
          </p:nvPr>
        </p:nvGraphicFramePr>
        <p:xfrm>
          <a:off x="962841" y="1757545"/>
          <a:ext cx="2659734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9" name="Frame 8">
            <a:extLst>
              <a:ext uri="{FF2B5EF4-FFF2-40B4-BE49-F238E27FC236}">
                <a16:creationId xmlns:a16="http://schemas.microsoft.com/office/drawing/2014/main" id="{777CED45-F884-B54C-BCE2-89E3D2433281}"/>
              </a:ext>
            </a:extLst>
          </p:cNvPr>
          <p:cNvSpPr/>
          <p:nvPr/>
        </p:nvSpPr>
        <p:spPr>
          <a:xfrm>
            <a:off x="1423721" y="2152623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C622CE42-BFA4-6841-833A-B5531316EC42}"/>
              </a:ext>
            </a:extLst>
          </p:cNvPr>
          <p:cNvSpPr/>
          <p:nvPr/>
        </p:nvSpPr>
        <p:spPr>
          <a:xfrm>
            <a:off x="2305000" y="3395264"/>
            <a:ext cx="135635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5B02A77-9CF2-F446-8D66-7B1948DB9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137892"/>
              </p:ext>
            </p:extLst>
          </p:nvPr>
        </p:nvGraphicFramePr>
        <p:xfrm>
          <a:off x="8701640" y="1313240"/>
          <a:ext cx="265216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085106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  <a:gridCol w="1198256">
                  <a:extLst>
                    <a:ext uri="{9D8B030D-6E8A-4147-A177-3AD203B41FA5}">
                      <a16:colId xmlns:a16="http://schemas.microsoft.com/office/drawing/2014/main" val="3980600097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6956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269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****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56286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338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26827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51323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FFD606A-76B9-4941-BE45-33AAC8709B4B}"/>
              </a:ext>
            </a:extLst>
          </p:cNvPr>
          <p:cNvSpPr txBox="1">
            <a:spLocks/>
          </p:cNvSpPr>
          <p:nvPr/>
        </p:nvSpPr>
        <p:spPr>
          <a:xfrm>
            <a:off x="3352152" y="5167312"/>
            <a:ext cx="5487695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altLang="zh-CN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6DFBC9D8-AF4C-1849-80B2-1E554BED71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800134"/>
              </p:ext>
            </p:extLst>
          </p:nvPr>
        </p:nvGraphicFramePr>
        <p:xfrm>
          <a:off x="4527880" y="1321043"/>
          <a:ext cx="392014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767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96004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180408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  <a:gridCol w="1226922">
                  <a:extLst>
                    <a:ext uri="{9D8B030D-6E8A-4147-A177-3AD203B41FA5}">
                      <a16:colId xmlns:a16="http://schemas.microsoft.com/office/drawing/2014/main" val="126870793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38895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0100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0110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0519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605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1110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7569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1101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8957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 E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1111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11824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D7588BA-3E2C-EC47-A074-937192E18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801189"/>
              </p:ext>
            </p:extLst>
          </p:nvPr>
        </p:nvGraphicFramePr>
        <p:xfrm>
          <a:off x="3835460" y="1757545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5825107-699E-6D45-92BE-2A2792AEF518}"/>
              </a:ext>
            </a:extLst>
          </p:cNvPr>
          <p:cNvSpPr txBox="1"/>
          <p:nvPr/>
        </p:nvSpPr>
        <p:spPr>
          <a:xfrm>
            <a:off x="4419600" y="60388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A9370F5-3A70-354A-9119-1B2607F62564}"/>
              </a:ext>
            </a:extLst>
          </p:cNvPr>
          <p:cNvSpPr txBox="1">
            <a:spLocks/>
          </p:cNvSpPr>
          <p:nvPr/>
        </p:nvSpPr>
        <p:spPr>
          <a:xfrm>
            <a:off x="595331" y="4868087"/>
            <a:ext cx="7417060" cy="14821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Number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strings: W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6</a:t>
            </a:r>
          </a:p>
          <a:p>
            <a:r>
              <a:rPr lang="en-US" altLang="zh-CN" dirty="0"/>
              <a:t>Width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strings: 5</a:t>
            </a:r>
            <a:r>
              <a:rPr lang="zh-CN" altLang="en-US" dirty="0"/>
              <a:t> </a:t>
            </a:r>
            <a:r>
              <a:rPr lang="en-US" altLang="zh-CN" dirty="0"/>
              <a:t>bits</a:t>
            </a:r>
          </a:p>
          <a:p>
            <a:r>
              <a:rPr lang="en-US" altLang="zh-CN" dirty="0"/>
              <a:t>Memory cost: 30</a:t>
            </a:r>
            <a:r>
              <a:rPr lang="zh-CN" altLang="en-US" dirty="0"/>
              <a:t> </a:t>
            </a:r>
            <a:r>
              <a:rPr lang="en-US" altLang="zh-CN" dirty="0"/>
              <a:t>bits</a:t>
            </a:r>
          </a:p>
          <a:p>
            <a:endParaRPr lang="en-US" altLang="zh-CN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7786295-5506-924B-9F0A-13FF6372CCD9}"/>
              </a:ext>
            </a:extLst>
          </p:cNvPr>
          <p:cNvSpPr txBox="1">
            <a:spLocks/>
          </p:cNvSpPr>
          <p:nvPr/>
        </p:nvSpPr>
        <p:spPr>
          <a:xfrm>
            <a:off x="5674607" y="4939400"/>
            <a:ext cx="3920141" cy="14821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C00000"/>
                </a:solidFill>
              </a:rPr>
              <a:t>Min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number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of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strings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Short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match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strings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Low memory cost</a:t>
            </a:r>
          </a:p>
          <a:p>
            <a:endParaRPr lang="en-US" altLang="zh-CN" b="1" dirty="0">
              <a:solidFill>
                <a:srgbClr val="C0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2141C9-0886-C84A-BE60-86310BB4CEAC}"/>
              </a:ext>
            </a:extLst>
          </p:cNvPr>
          <p:cNvSpPr txBox="1"/>
          <p:nvPr/>
        </p:nvSpPr>
        <p:spPr>
          <a:xfrm>
            <a:off x="4919706" y="5245318"/>
            <a:ext cx="668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⟹</a:t>
            </a:r>
          </a:p>
        </p:txBody>
      </p:sp>
    </p:spTree>
    <p:extLst>
      <p:ext uri="{BB962C8B-B14F-4D97-AF65-F5344CB8AC3E}">
        <p14:creationId xmlns:p14="http://schemas.microsoft.com/office/powerpoint/2010/main" val="32739188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Bridging</a:t>
            </a:r>
            <a:r>
              <a:rPr lang="zh-CN" altLang="en-US" dirty="0"/>
              <a:t> </a:t>
            </a:r>
            <a:r>
              <a:rPr lang="en-US" altLang="zh-CN" dirty="0"/>
              <a:t>attributes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33</a:t>
            </a:fld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EA37D59-5159-4742-A546-187169E29617}"/>
              </a:ext>
            </a:extLst>
          </p:cNvPr>
          <p:cNvSpPr txBox="1">
            <a:spLocks/>
          </p:cNvSpPr>
          <p:nvPr/>
        </p:nvSpPr>
        <p:spPr>
          <a:xfrm>
            <a:off x="855170" y="1620024"/>
            <a:ext cx="1049862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Attributes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(1)</a:t>
            </a:r>
            <a:r>
              <a:rPr lang="zh-CN" altLang="en-US" dirty="0"/>
              <a:t> </a:t>
            </a:r>
            <a:r>
              <a:rPr lang="en-US" altLang="zh-CN" dirty="0"/>
              <a:t>“bridge”</a:t>
            </a:r>
            <a:r>
              <a:rPr lang="zh-CN" altLang="en-US" dirty="0"/>
              <a:t> </a:t>
            </a:r>
            <a:r>
              <a:rPr lang="en-US" altLang="zh-CN" dirty="0"/>
              <a:t>over</a:t>
            </a:r>
            <a:r>
              <a:rPr lang="zh-CN" altLang="en-US" dirty="0"/>
              <a:t> </a:t>
            </a:r>
            <a:r>
              <a:rPr lang="en-US" dirty="0"/>
              <a:t>an excessive number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rows,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</a:p>
          <a:p>
            <a:pPr marL="0" indent="0">
              <a:buNone/>
            </a:pPr>
            <a:r>
              <a:rPr lang="en-US" altLang="zh-CN" dirty="0"/>
              <a:t>(2)</a:t>
            </a:r>
            <a:r>
              <a:rPr lang="zh-CN" altLang="en-US" dirty="0"/>
              <a:t> </a:t>
            </a:r>
            <a:r>
              <a:rPr lang="en-US" altLang="zh-CN" dirty="0"/>
              <a:t>when</a:t>
            </a:r>
            <a:r>
              <a:rPr lang="zh-CN" altLang="en-US" dirty="0"/>
              <a:t> </a:t>
            </a:r>
            <a:r>
              <a:rPr lang="en-US" altLang="zh-CN" dirty="0"/>
              <a:t>extracted,</a:t>
            </a:r>
            <a:r>
              <a:rPr lang="zh-CN" altLang="en-US" dirty="0"/>
              <a:t> </a:t>
            </a:r>
            <a:r>
              <a:rPr lang="en-US" altLang="zh-CN" dirty="0"/>
              <a:t>leave</a:t>
            </a:r>
            <a:r>
              <a:rPr lang="zh-CN" altLang="en-US" dirty="0"/>
              <a:t> </a:t>
            </a:r>
            <a:r>
              <a:rPr lang="en-US" altLang="zh-CN" dirty="0"/>
              <a:t>small</a:t>
            </a:r>
            <a:r>
              <a:rPr lang="zh-CN" altLang="en-US" dirty="0"/>
              <a:t> </a:t>
            </a:r>
            <a:r>
              <a:rPr lang="en-US" altLang="zh-CN" dirty="0"/>
              <a:t>mutually</a:t>
            </a:r>
            <a:r>
              <a:rPr lang="zh-CN" altLang="en-US" dirty="0"/>
              <a:t> </a:t>
            </a:r>
            <a:r>
              <a:rPr lang="en-US" altLang="zh-CN" dirty="0"/>
              <a:t>exclusive</a:t>
            </a:r>
            <a:r>
              <a:rPr lang="zh-CN" altLang="en-US" dirty="0"/>
              <a:t> </a:t>
            </a:r>
            <a:r>
              <a:rPr lang="en-US" altLang="zh-CN" dirty="0"/>
              <a:t>clusters.</a:t>
            </a:r>
          </a:p>
        </p:txBody>
      </p:sp>
      <p:graphicFrame>
        <p:nvGraphicFramePr>
          <p:cNvPr id="26" name="Content Placeholder 5">
            <a:extLst>
              <a:ext uri="{FF2B5EF4-FFF2-40B4-BE49-F238E27FC236}">
                <a16:creationId xmlns:a16="http://schemas.microsoft.com/office/drawing/2014/main" id="{0D88FF36-BEB9-B84B-A616-43F6D0D3E1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559188"/>
              </p:ext>
            </p:extLst>
          </p:nvPr>
        </p:nvGraphicFramePr>
        <p:xfrm>
          <a:off x="4061460" y="3190599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27" name="Frame 26">
            <a:extLst>
              <a:ext uri="{FF2B5EF4-FFF2-40B4-BE49-F238E27FC236}">
                <a16:creationId xmlns:a16="http://schemas.microsoft.com/office/drawing/2014/main" id="{2429BE05-31D6-534A-8456-5E6D591282E6}"/>
              </a:ext>
            </a:extLst>
          </p:cNvPr>
          <p:cNvSpPr/>
          <p:nvPr/>
        </p:nvSpPr>
        <p:spPr>
          <a:xfrm>
            <a:off x="4522340" y="3585677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ame 28">
            <a:extLst>
              <a:ext uri="{FF2B5EF4-FFF2-40B4-BE49-F238E27FC236}">
                <a16:creationId xmlns:a16="http://schemas.microsoft.com/office/drawing/2014/main" id="{1DDEF122-9D7D-A047-A5C7-DE950FB07446}"/>
              </a:ext>
            </a:extLst>
          </p:cNvPr>
          <p:cNvSpPr/>
          <p:nvPr/>
        </p:nvSpPr>
        <p:spPr>
          <a:xfrm>
            <a:off x="5829302" y="4848507"/>
            <a:ext cx="135635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2136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MEME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34</a:t>
            </a:fld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EA37D59-5159-4742-A546-187169E29617}"/>
              </a:ext>
            </a:extLst>
          </p:cNvPr>
          <p:cNvSpPr txBox="1">
            <a:spLocks/>
          </p:cNvSpPr>
          <p:nvPr/>
        </p:nvSpPr>
        <p:spPr>
          <a:xfrm>
            <a:off x="855170" y="1620024"/>
            <a:ext cx="1049862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87A7AE-C3C8-BA4C-BA6B-B3921D27EC0D}"/>
              </a:ext>
            </a:extLst>
          </p:cNvPr>
          <p:cNvSpPr/>
          <p:nvPr/>
        </p:nvSpPr>
        <p:spPr>
          <a:xfrm>
            <a:off x="1172806" y="2463812"/>
            <a:ext cx="9846387" cy="2624152"/>
          </a:xfrm>
          <a:prstGeom prst="rect">
            <a:avLst/>
          </a:prstGeom>
          <a:solidFill>
            <a:schemeClr val="accent4">
              <a:lumMod val="40000"/>
              <a:lumOff val="60000"/>
              <a:alpha val="93000"/>
            </a:schemeClr>
          </a:solidFill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tx1"/>
                </a:solidFill>
              </a:rPr>
              <a:t>Sparsity of attribute matrix</a:t>
            </a:r>
          </a:p>
          <a:p>
            <a:pPr algn="ctr"/>
            <a:r>
              <a:rPr lang="en-US" altLang="zh-CN" sz="3200" b="1" dirty="0">
                <a:solidFill>
                  <a:schemeClr val="tx1"/>
                </a:solidFill>
              </a:rPr>
              <a:t>⇩</a:t>
            </a:r>
          </a:p>
          <a:p>
            <a:pPr algn="ctr"/>
            <a:r>
              <a:rPr lang="en-US" altLang="zh-CN" sz="3200" b="1" dirty="0">
                <a:solidFill>
                  <a:schemeClr val="tx1"/>
                </a:solidFill>
              </a:rPr>
              <a:t>MEME extracts the fewest bridging attributes to</a:t>
            </a:r>
            <a:r>
              <a:rPr lang="zh-CN" altLang="en-US" sz="3200" b="1" dirty="0">
                <a:solidFill>
                  <a:schemeClr val="tx1"/>
                </a:solidFill>
              </a:rPr>
              <a:t> </a:t>
            </a:r>
            <a:endParaRPr lang="en-US" altLang="zh-CN" sz="3200" b="1" dirty="0">
              <a:solidFill>
                <a:schemeClr val="tx1"/>
              </a:solidFill>
            </a:endParaRPr>
          </a:p>
          <a:p>
            <a:pPr algn="ctr"/>
            <a:r>
              <a:rPr lang="en-US" altLang="zh-CN" sz="3200" b="1" dirty="0">
                <a:solidFill>
                  <a:schemeClr val="tx1"/>
                </a:solidFill>
              </a:rPr>
              <a:t>produce</a:t>
            </a:r>
            <a:r>
              <a:rPr lang="zh-CN" altLang="en-US" sz="3200" b="1" dirty="0">
                <a:solidFill>
                  <a:schemeClr val="tx1"/>
                </a:solidFill>
              </a:rPr>
              <a:t> </a:t>
            </a:r>
            <a:r>
              <a:rPr lang="en-US" altLang="zh-CN" sz="3200" b="1" dirty="0">
                <a:solidFill>
                  <a:schemeClr val="tx1"/>
                </a:solidFill>
              </a:rPr>
              <a:t>small</a:t>
            </a:r>
            <a:r>
              <a:rPr lang="zh-CN" altLang="en-US" sz="3200" b="1" dirty="0">
                <a:solidFill>
                  <a:schemeClr val="tx1"/>
                </a:solidFill>
              </a:rPr>
              <a:t> </a:t>
            </a:r>
            <a:r>
              <a:rPr lang="en-US" altLang="zh-CN" sz="3200" b="1" dirty="0">
                <a:solidFill>
                  <a:schemeClr val="tx1"/>
                </a:solidFill>
              </a:rPr>
              <a:t>mutually</a:t>
            </a:r>
            <a:r>
              <a:rPr lang="zh-CN" altLang="en-US" sz="3200" b="1" dirty="0">
                <a:solidFill>
                  <a:schemeClr val="tx1"/>
                </a:solidFill>
              </a:rPr>
              <a:t> </a:t>
            </a:r>
            <a:r>
              <a:rPr lang="en-US" altLang="zh-CN" sz="3200" b="1" dirty="0">
                <a:solidFill>
                  <a:schemeClr val="tx1"/>
                </a:solidFill>
              </a:rPr>
              <a:t>exclusive</a:t>
            </a:r>
            <a:r>
              <a:rPr lang="zh-CN" altLang="en-US" sz="3200" b="1" dirty="0">
                <a:solidFill>
                  <a:schemeClr val="tx1"/>
                </a:solidFill>
              </a:rPr>
              <a:t> </a:t>
            </a:r>
            <a:r>
              <a:rPr lang="en-US" altLang="zh-CN" sz="3200" b="1" dirty="0">
                <a:solidFill>
                  <a:schemeClr val="tx1"/>
                </a:solidFill>
              </a:rPr>
              <a:t>clusters</a:t>
            </a:r>
          </a:p>
        </p:txBody>
      </p:sp>
    </p:spTree>
    <p:extLst>
      <p:ext uri="{BB962C8B-B14F-4D97-AF65-F5344CB8AC3E}">
        <p14:creationId xmlns:p14="http://schemas.microsoft.com/office/powerpoint/2010/main" val="39797828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Detecting bridging attributes w/ graph algorithm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26" name="Content Placeholder 5">
            <a:extLst>
              <a:ext uri="{FF2B5EF4-FFF2-40B4-BE49-F238E27FC236}">
                <a16:creationId xmlns:a16="http://schemas.microsoft.com/office/drawing/2014/main" id="{0D88FF36-BEB9-B84B-A616-43F6D0D3E1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6627394"/>
              </p:ext>
            </p:extLst>
          </p:nvPr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53A966BD-E06A-FC4F-A3B1-D82E0D3F1294}"/>
              </a:ext>
            </a:extLst>
          </p:cNvPr>
          <p:cNvSpPr>
            <a:spLocks noChangeAspect="1"/>
          </p:cNvSpPr>
          <p:nvPr/>
        </p:nvSpPr>
        <p:spPr>
          <a:xfrm>
            <a:off x="5501640" y="223211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5FE3875-9D51-224E-918D-194839B70739}"/>
              </a:ext>
            </a:extLst>
          </p:cNvPr>
          <p:cNvSpPr>
            <a:spLocks noChangeAspect="1"/>
          </p:cNvSpPr>
          <p:nvPr/>
        </p:nvSpPr>
        <p:spPr>
          <a:xfrm>
            <a:off x="6471974" y="2219519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FE15F6-226F-C94A-9F16-89BCCD082D44}"/>
              </a:ext>
            </a:extLst>
          </p:cNvPr>
          <p:cNvSpPr>
            <a:spLocks noChangeAspect="1"/>
          </p:cNvSpPr>
          <p:nvPr/>
        </p:nvSpPr>
        <p:spPr>
          <a:xfrm>
            <a:off x="7442308" y="221768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4B73927-EAC0-354F-AF5D-40D158224849}"/>
              </a:ext>
            </a:extLst>
          </p:cNvPr>
          <p:cNvSpPr>
            <a:spLocks noChangeAspect="1"/>
          </p:cNvSpPr>
          <p:nvPr/>
        </p:nvSpPr>
        <p:spPr>
          <a:xfrm>
            <a:off x="8412642" y="221768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8E4807F-2E99-6E40-B4E2-95BBDE05F542}"/>
              </a:ext>
            </a:extLst>
          </p:cNvPr>
          <p:cNvSpPr>
            <a:spLocks noChangeAspect="1"/>
          </p:cNvSpPr>
          <p:nvPr/>
        </p:nvSpPr>
        <p:spPr>
          <a:xfrm>
            <a:off x="9382976" y="221768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1020153-C31C-D343-B477-42748B39DFB8}"/>
              </a:ext>
            </a:extLst>
          </p:cNvPr>
          <p:cNvSpPr>
            <a:spLocks noChangeAspect="1"/>
          </p:cNvSpPr>
          <p:nvPr/>
        </p:nvSpPr>
        <p:spPr>
          <a:xfrm>
            <a:off x="10353310" y="223211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736F8DC-3F6D-E44F-A247-27150B0DC670}"/>
              </a:ext>
            </a:extLst>
          </p:cNvPr>
          <p:cNvSpPr txBox="1">
            <a:spLocks/>
          </p:cNvSpPr>
          <p:nvPr/>
        </p:nvSpPr>
        <p:spPr>
          <a:xfrm>
            <a:off x="838200" y="4853878"/>
            <a:ext cx="1049862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Attribute -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Vertex</a:t>
            </a:r>
          </a:p>
        </p:txBody>
      </p:sp>
    </p:spTree>
    <p:extLst>
      <p:ext uri="{BB962C8B-B14F-4D97-AF65-F5344CB8AC3E}">
        <p14:creationId xmlns:p14="http://schemas.microsoft.com/office/powerpoint/2010/main" val="24629264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36</a:t>
            </a:fld>
            <a:endParaRPr lang="en-US"/>
          </a:p>
        </p:txBody>
      </p:sp>
      <p:graphicFrame>
        <p:nvGraphicFramePr>
          <p:cNvPr id="26" name="Content Placeholder 5">
            <a:extLst>
              <a:ext uri="{FF2B5EF4-FFF2-40B4-BE49-F238E27FC236}">
                <a16:creationId xmlns:a16="http://schemas.microsoft.com/office/drawing/2014/main" id="{0D88FF36-BEB9-B84B-A616-43F6D0D3E126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53A966BD-E06A-FC4F-A3B1-D82E0D3F1294}"/>
              </a:ext>
            </a:extLst>
          </p:cNvPr>
          <p:cNvSpPr>
            <a:spLocks noChangeAspect="1"/>
          </p:cNvSpPr>
          <p:nvPr/>
        </p:nvSpPr>
        <p:spPr>
          <a:xfrm>
            <a:off x="5501640" y="223211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5FE3875-9D51-224E-918D-194839B70739}"/>
              </a:ext>
            </a:extLst>
          </p:cNvPr>
          <p:cNvSpPr>
            <a:spLocks noChangeAspect="1"/>
          </p:cNvSpPr>
          <p:nvPr/>
        </p:nvSpPr>
        <p:spPr>
          <a:xfrm>
            <a:off x="5501640" y="343716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FE15F6-226F-C94A-9F16-89BCCD082D44}"/>
              </a:ext>
            </a:extLst>
          </p:cNvPr>
          <p:cNvSpPr>
            <a:spLocks noChangeAspect="1"/>
          </p:cNvSpPr>
          <p:nvPr/>
        </p:nvSpPr>
        <p:spPr>
          <a:xfrm>
            <a:off x="6638499" y="284280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4B73927-EAC0-354F-AF5D-40D158224849}"/>
              </a:ext>
            </a:extLst>
          </p:cNvPr>
          <p:cNvSpPr>
            <a:spLocks noChangeAspect="1"/>
          </p:cNvSpPr>
          <p:nvPr/>
        </p:nvSpPr>
        <p:spPr>
          <a:xfrm>
            <a:off x="7798283" y="193493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8E4807F-2E99-6E40-B4E2-95BBDE05F542}"/>
              </a:ext>
            </a:extLst>
          </p:cNvPr>
          <p:cNvSpPr>
            <a:spLocks noChangeAspect="1"/>
          </p:cNvSpPr>
          <p:nvPr/>
        </p:nvSpPr>
        <p:spPr>
          <a:xfrm>
            <a:off x="7798283" y="3726339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1020153-C31C-D343-B477-42748B39DFB8}"/>
              </a:ext>
            </a:extLst>
          </p:cNvPr>
          <p:cNvSpPr>
            <a:spLocks noChangeAspect="1"/>
          </p:cNvSpPr>
          <p:nvPr/>
        </p:nvSpPr>
        <p:spPr>
          <a:xfrm>
            <a:off x="8958068" y="284280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759FD1-9B33-AE45-9E7D-1E75D3928CCF}"/>
              </a:ext>
            </a:extLst>
          </p:cNvPr>
          <p:cNvCxnSpPr>
            <a:stCxn id="5" idx="4"/>
            <a:endCxn id="11" idx="0"/>
          </p:cNvCxnSpPr>
          <p:nvPr/>
        </p:nvCxnSpPr>
        <p:spPr>
          <a:xfrm>
            <a:off x="5798820" y="2826474"/>
            <a:ext cx="0" cy="61069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AAA562A-13D4-4E4E-B4F3-021F550B2234}"/>
              </a:ext>
            </a:extLst>
          </p:cNvPr>
          <p:cNvCxnSpPr>
            <a:cxnSpLocks/>
            <a:stCxn id="5" idx="5"/>
            <a:endCxn id="12" idx="2"/>
          </p:cNvCxnSpPr>
          <p:nvPr/>
        </p:nvCxnSpPr>
        <p:spPr>
          <a:xfrm>
            <a:off x="6008958" y="2739432"/>
            <a:ext cx="629541" cy="4005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894BD0C-F7F4-6C42-ABCC-CEFF2411475D}"/>
              </a:ext>
            </a:extLst>
          </p:cNvPr>
          <p:cNvCxnSpPr>
            <a:cxnSpLocks/>
            <a:stCxn id="11" idx="7"/>
            <a:endCxn id="12" idx="2"/>
          </p:cNvCxnSpPr>
          <p:nvPr/>
        </p:nvCxnSpPr>
        <p:spPr>
          <a:xfrm flipV="1">
            <a:off x="6008958" y="3139987"/>
            <a:ext cx="629541" cy="38422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ame 19">
            <a:extLst>
              <a:ext uri="{FF2B5EF4-FFF2-40B4-BE49-F238E27FC236}">
                <a16:creationId xmlns:a16="http://schemas.microsoft.com/office/drawing/2014/main" id="{601DB1F8-208A-EA48-BEAB-5355A75134E3}"/>
              </a:ext>
            </a:extLst>
          </p:cNvPr>
          <p:cNvSpPr/>
          <p:nvPr/>
        </p:nvSpPr>
        <p:spPr>
          <a:xfrm>
            <a:off x="823358" y="2497209"/>
            <a:ext cx="3129419" cy="457200"/>
          </a:xfrm>
          <a:prstGeom prst="frame">
            <a:avLst>
              <a:gd name="adj1" fmla="val 596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5C3D6B6-B694-6948-BA48-299AC2E32C56}"/>
              </a:ext>
            </a:extLst>
          </p:cNvPr>
          <p:cNvSpPr txBox="1">
            <a:spLocks/>
          </p:cNvSpPr>
          <p:nvPr/>
        </p:nvSpPr>
        <p:spPr>
          <a:xfrm>
            <a:off x="838200" y="4853878"/>
            <a:ext cx="1049862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Attribute -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Vertex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01D17B9-46BA-C843-B6C2-9BFE76632130}"/>
              </a:ext>
            </a:extLst>
          </p:cNvPr>
          <p:cNvSpPr txBox="1">
            <a:spLocks/>
          </p:cNvSpPr>
          <p:nvPr/>
        </p:nvSpPr>
        <p:spPr>
          <a:xfrm>
            <a:off x="838201" y="5395912"/>
            <a:ext cx="344386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Set -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Clique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3681E77F-D556-E04D-AEAE-79F7472F3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Detecting bridging attributes w/ graph algorithm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569223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37</a:t>
            </a:fld>
            <a:endParaRPr lang="en-US"/>
          </a:p>
        </p:txBody>
      </p:sp>
      <p:graphicFrame>
        <p:nvGraphicFramePr>
          <p:cNvPr id="26" name="Content Placeholder 5">
            <a:extLst>
              <a:ext uri="{FF2B5EF4-FFF2-40B4-BE49-F238E27FC236}">
                <a16:creationId xmlns:a16="http://schemas.microsoft.com/office/drawing/2014/main" id="{0D88FF36-BEB9-B84B-A616-43F6D0D3E126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53A966BD-E06A-FC4F-A3B1-D82E0D3F1294}"/>
              </a:ext>
            </a:extLst>
          </p:cNvPr>
          <p:cNvSpPr>
            <a:spLocks noChangeAspect="1"/>
          </p:cNvSpPr>
          <p:nvPr/>
        </p:nvSpPr>
        <p:spPr>
          <a:xfrm>
            <a:off x="5501640" y="223211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5FE3875-9D51-224E-918D-194839B70739}"/>
              </a:ext>
            </a:extLst>
          </p:cNvPr>
          <p:cNvSpPr>
            <a:spLocks noChangeAspect="1"/>
          </p:cNvSpPr>
          <p:nvPr/>
        </p:nvSpPr>
        <p:spPr>
          <a:xfrm>
            <a:off x="5501640" y="343716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FE15F6-226F-C94A-9F16-89BCCD082D44}"/>
              </a:ext>
            </a:extLst>
          </p:cNvPr>
          <p:cNvSpPr>
            <a:spLocks noChangeAspect="1"/>
          </p:cNvSpPr>
          <p:nvPr/>
        </p:nvSpPr>
        <p:spPr>
          <a:xfrm>
            <a:off x="6638499" y="284280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4B73927-EAC0-354F-AF5D-40D158224849}"/>
              </a:ext>
            </a:extLst>
          </p:cNvPr>
          <p:cNvSpPr>
            <a:spLocks noChangeAspect="1"/>
          </p:cNvSpPr>
          <p:nvPr/>
        </p:nvSpPr>
        <p:spPr>
          <a:xfrm>
            <a:off x="7798283" y="193493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8E4807F-2E99-6E40-B4E2-95BBDE05F542}"/>
              </a:ext>
            </a:extLst>
          </p:cNvPr>
          <p:cNvSpPr>
            <a:spLocks noChangeAspect="1"/>
          </p:cNvSpPr>
          <p:nvPr/>
        </p:nvSpPr>
        <p:spPr>
          <a:xfrm>
            <a:off x="7798283" y="3726339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1020153-C31C-D343-B477-42748B39DFB8}"/>
              </a:ext>
            </a:extLst>
          </p:cNvPr>
          <p:cNvSpPr>
            <a:spLocks noChangeAspect="1"/>
          </p:cNvSpPr>
          <p:nvPr/>
        </p:nvSpPr>
        <p:spPr>
          <a:xfrm>
            <a:off x="8958068" y="284280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759FD1-9B33-AE45-9E7D-1E75D3928CCF}"/>
              </a:ext>
            </a:extLst>
          </p:cNvPr>
          <p:cNvCxnSpPr>
            <a:stCxn id="5" idx="4"/>
            <a:endCxn id="11" idx="0"/>
          </p:cNvCxnSpPr>
          <p:nvPr/>
        </p:nvCxnSpPr>
        <p:spPr>
          <a:xfrm>
            <a:off x="5798820" y="2826474"/>
            <a:ext cx="0" cy="61069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AAA562A-13D4-4E4E-B4F3-021F550B2234}"/>
              </a:ext>
            </a:extLst>
          </p:cNvPr>
          <p:cNvCxnSpPr>
            <a:cxnSpLocks/>
            <a:stCxn id="5" idx="5"/>
            <a:endCxn id="12" idx="2"/>
          </p:cNvCxnSpPr>
          <p:nvPr/>
        </p:nvCxnSpPr>
        <p:spPr>
          <a:xfrm>
            <a:off x="6008958" y="2739432"/>
            <a:ext cx="629541" cy="40055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894BD0C-F7F4-6C42-ABCC-CEFF2411475D}"/>
              </a:ext>
            </a:extLst>
          </p:cNvPr>
          <p:cNvCxnSpPr>
            <a:cxnSpLocks/>
            <a:stCxn id="11" idx="7"/>
            <a:endCxn id="12" idx="2"/>
          </p:cNvCxnSpPr>
          <p:nvPr/>
        </p:nvCxnSpPr>
        <p:spPr>
          <a:xfrm flipV="1">
            <a:off x="6008958" y="3139987"/>
            <a:ext cx="629541" cy="38422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49F30A9-FA79-2542-9A5C-7A762FB2B586}"/>
              </a:ext>
            </a:extLst>
          </p:cNvPr>
          <p:cNvCxnSpPr>
            <a:cxnSpLocks/>
            <a:stCxn id="12" idx="7"/>
            <a:endCxn id="13" idx="3"/>
          </p:cNvCxnSpPr>
          <p:nvPr/>
        </p:nvCxnSpPr>
        <p:spPr>
          <a:xfrm flipV="1">
            <a:off x="7145817" y="2442252"/>
            <a:ext cx="739508" cy="48759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69F74B3-D2E0-264F-944A-38B2C19946D3}"/>
              </a:ext>
            </a:extLst>
          </p:cNvPr>
          <p:cNvCxnSpPr>
            <a:cxnSpLocks/>
            <a:stCxn id="12" idx="5"/>
            <a:endCxn id="14" idx="1"/>
          </p:cNvCxnSpPr>
          <p:nvPr/>
        </p:nvCxnSpPr>
        <p:spPr>
          <a:xfrm>
            <a:off x="7145817" y="3350125"/>
            <a:ext cx="739508" cy="4632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47865BA-D3B7-2340-9C1D-633D7A90F13A}"/>
              </a:ext>
            </a:extLst>
          </p:cNvPr>
          <p:cNvCxnSpPr>
            <a:cxnSpLocks/>
            <a:stCxn id="14" idx="0"/>
            <a:endCxn id="13" idx="4"/>
          </p:cNvCxnSpPr>
          <p:nvPr/>
        </p:nvCxnSpPr>
        <p:spPr>
          <a:xfrm flipV="1">
            <a:off x="8095463" y="2529294"/>
            <a:ext cx="0" cy="119704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C413AC9A-0F9C-6D4B-A115-4E96E6FB3A35}"/>
              </a:ext>
            </a:extLst>
          </p:cNvPr>
          <p:cNvSpPr txBox="1">
            <a:spLocks/>
          </p:cNvSpPr>
          <p:nvPr/>
        </p:nvSpPr>
        <p:spPr>
          <a:xfrm>
            <a:off x="838201" y="4853878"/>
            <a:ext cx="344386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Attribute -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Vertex</a:t>
            </a:r>
          </a:p>
        </p:txBody>
      </p:sp>
      <p:sp>
        <p:nvSpPr>
          <p:cNvPr id="22" name="Frame 21">
            <a:extLst>
              <a:ext uri="{FF2B5EF4-FFF2-40B4-BE49-F238E27FC236}">
                <a16:creationId xmlns:a16="http://schemas.microsoft.com/office/drawing/2014/main" id="{E4836999-EDE9-104C-B143-F526CE93A2ED}"/>
              </a:ext>
            </a:extLst>
          </p:cNvPr>
          <p:cNvSpPr/>
          <p:nvPr/>
        </p:nvSpPr>
        <p:spPr>
          <a:xfrm>
            <a:off x="822758" y="3300560"/>
            <a:ext cx="3129419" cy="457200"/>
          </a:xfrm>
          <a:prstGeom prst="frame">
            <a:avLst>
              <a:gd name="adj1" fmla="val 596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1FF0AF2-AFD8-C44B-8ADB-BC81021CB92C}"/>
              </a:ext>
            </a:extLst>
          </p:cNvPr>
          <p:cNvSpPr txBox="1">
            <a:spLocks/>
          </p:cNvSpPr>
          <p:nvPr/>
        </p:nvSpPr>
        <p:spPr>
          <a:xfrm>
            <a:off x="838201" y="5395912"/>
            <a:ext cx="344386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Set -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Clique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05597A9-1387-D945-8D23-BB8E91EAD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Detecting bridging attributes w/ graph algorithm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804916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38</a:t>
            </a:fld>
            <a:endParaRPr lang="en-US"/>
          </a:p>
        </p:txBody>
      </p:sp>
      <p:graphicFrame>
        <p:nvGraphicFramePr>
          <p:cNvPr id="26" name="Content Placeholder 5">
            <a:extLst>
              <a:ext uri="{FF2B5EF4-FFF2-40B4-BE49-F238E27FC236}">
                <a16:creationId xmlns:a16="http://schemas.microsoft.com/office/drawing/2014/main" id="{0D88FF36-BEB9-B84B-A616-43F6D0D3E1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618487"/>
              </p:ext>
            </p:extLst>
          </p:nvPr>
        </p:nvGraphicFramePr>
        <p:xfrm>
          <a:off x="838200" y="1690688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53A966BD-E06A-FC4F-A3B1-D82E0D3F1294}"/>
              </a:ext>
            </a:extLst>
          </p:cNvPr>
          <p:cNvSpPr>
            <a:spLocks noChangeAspect="1"/>
          </p:cNvSpPr>
          <p:nvPr/>
        </p:nvSpPr>
        <p:spPr>
          <a:xfrm>
            <a:off x="5501640" y="223211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5FE3875-9D51-224E-918D-194839B70739}"/>
              </a:ext>
            </a:extLst>
          </p:cNvPr>
          <p:cNvSpPr>
            <a:spLocks noChangeAspect="1"/>
          </p:cNvSpPr>
          <p:nvPr/>
        </p:nvSpPr>
        <p:spPr>
          <a:xfrm>
            <a:off x="5501640" y="343716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FE15F6-226F-C94A-9F16-89BCCD082D44}"/>
              </a:ext>
            </a:extLst>
          </p:cNvPr>
          <p:cNvSpPr>
            <a:spLocks noChangeAspect="1"/>
          </p:cNvSpPr>
          <p:nvPr/>
        </p:nvSpPr>
        <p:spPr>
          <a:xfrm>
            <a:off x="6638499" y="284280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4B73927-EAC0-354F-AF5D-40D158224849}"/>
              </a:ext>
            </a:extLst>
          </p:cNvPr>
          <p:cNvSpPr>
            <a:spLocks noChangeAspect="1"/>
          </p:cNvSpPr>
          <p:nvPr/>
        </p:nvSpPr>
        <p:spPr>
          <a:xfrm>
            <a:off x="7798283" y="193493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8E4807F-2E99-6E40-B4E2-95BBDE05F542}"/>
              </a:ext>
            </a:extLst>
          </p:cNvPr>
          <p:cNvSpPr>
            <a:spLocks noChangeAspect="1"/>
          </p:cNvSpPr>
          <p:nvPr/>
        </p:nvSpPr>
        <p:spPr>
          <a:xfrm>
            <a:off x="7798283" y="3726339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1020153-C31C-D343-B477-42748B39DFB8}"/>
              </a:ext>
            </a:extLst>
          </p:cNvPr>
          <p:cNvSpPr>
            <a:spLocks noChangeAspect="1"/>
          </p:cNvSpPr>
          <p:nvPr/>
        </p:nvSpPr>
        <p:spPr>
          <a:xfrm>
            <a:off x="8958068" y="284280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759FD1-9B33-AE45-9E7D-1E75D3928CCF}"/>
              </a:ext>
            </a:extLst>
          </p:cNvPr>
          <p:cNvCxnSpPr>
            <a:stCxn id="5" idx="4"/>
            <a:endCxn id="11" idx="0"/>
          </p:cNvCxnSpPr>
          <p:nvPr/>
        </p:nvCxnSpPr>
        <p:spPr>
          <a:xfrm>
            <a:off x="5798820" y="2826474"/>
            <a:ext cx="0" cy="61069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AAA562A-13D4-4E4E-B4F3-021F550B2234}"/>
              </a:ext>
            </a:extLst>
          </p:cNvPr>
          <p:cNvCxnSpPr>
            <a:cxnSpLocks/>
            <a:stCxn id="5" idx="5"/>
            <a:endCxn id="12" idx="2"/>
          </p:cNvCxnSpPr>
          <p:nvPr/>
        </p:nvCxnSpPr>
        <p:spPr>
          <a:xfrm>
            <a:off x="6008958" y="2739432"/>
            <a:ext cx="629541" cy="40055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894BD0C-F7F4-6C42-ABCC-CEFF2411475D}"/>
              </a:ext>
            </a:extLst>
          </p:cNvPr>
          <p:cNvCxnSpPr>
            <a:cxnSpLocks/>
            <a:stCxn id="11" idx="7"/>
            <a:endCxn id="12" idx="2"/>
          </p:cNvCxnSpPr>
          <p:nvPr/>
        </p:nvCxnSpPr>
        <p:spPr>
          <a:xfrm flipV="1">
            <a:off x="6008958" y="3139987"/>
            <a:ext cx="629541" cy="38422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49F30A9-FA79-2542-9A5C-7A762FB2B586}"/>
              </a:ext>
            </a:extLst>
          </p:cNvPr>
          <p:cNvCxnSpPr>
            <a:cxnSpLocks/>
            <a:stCxn id="12" idx="7"/>
            <a:endCxn id="13" idx="3"/>
          </p:cNvCxnSpPr>
          <p:nvPr/>
        </p:nvCxnSpPr>
        <p:spPr>
          <a:xfrm flipV="1">
            <a:off x="7145817" y="2442252"/>
            <a:ext cx="739508" cy="48759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69F74B3-D2E0-264F-944A-38B2C19946D3}"/>
              </a:ext>
            </a:extLst>
          </p:cNvPr>
          <p:cNvCxnSpPr>
            <a:cxnSpLocks/>
            <a:stCxn id="12" idx="5"/>
            <a:endCxn id="14" idx="1"/>
          </p:cNvCxnSpPr>
          <p:nvPr/>
        </p:nvCxnSpPr>
        <p:spPr>
          <a:xfrm>
            <a:off x="7145817" y="3350125"/>
            <a:ext cx="739508" cy="4632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8EF491-DB95-0346-8F47-F10B5CF10373}"/>
              </a:ext>
            </a:extLst>
          </p:cNvPr>
          <p:cNvCxnSpPr>
            <a:cxnSpLocks/>
            <a:stCxn id="13" idx="5"/>
            <a:endCxn id="15" idx="1"/>
          </p:cNvCxnSpPr>
          <p:nvPr/>
        </p:nvCxnSpPr>
        <p:spPr>
          <a:xfrm>
            <a:off x="8305601" y="2442252"/>
            <a:ext cx="739509" cy="48759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66A0AB-48B0-6240-83A5-9B91B981A5F7}"/>
              </a:ext>
            </a:extLst>
          </p:cNvPr>
          <p:cNvCxnSpPr>
            <a:cxnSpLocks/>
            <a:stCxn id="14" idx="7"/>
            <a:endCxn id="15" idx="3"/>
          </p:cNvCxnSpPr>
          <p:nvPr/>
        </p:nvCxnSpPr>
        <p:spPr>
          <a:xfrm flipV="1">
            <a:off x="8305601" y="3350125"/>
            <a:ext cx="739509" cy="4632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47865BA-D3B7-2340-9C1D-633D7A90F13A}"/>
              </a:ext>
            </a:extLst>
          </p:cNvPr>
          <p:cNvCxnSpPr>
            <a:cxnSpLocks/>
            <a:stCxn id="14" idx="0"/>
            <a:endCxn id="13" idx="4"/>
          </p:cNvCxnSpPr>
          <p:nvPr/>
        </p:nvCxnSpPr>
        <p:spPr>
          <a:xfrm flipV="1">
            <a:off x="8095463" y="2529294"/>
            <a:ext cx="0" cy="119704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D6E070E-E60A-6E4D-82D2-F6092095D67D}"/>
              </a:ext>
            </a:extLst>
          </p:cNvPr>
          <p:cNvCxnSpPr>
            <a:cxnSpLocks/>
            <a:stCxn id="15" idx="2"/>
            <a:endCxn id="12" idx="6"/>
          </p:cNvCxnSpPr>
          <p:nvPr/>
        </p:nvCxnSpPr>
        <p:spPr>
          <a:xfrm flipH="1">
            <a:off x="7232859" y="3139987"/>
            <a:ext cx="172520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20182948-8953-184C-A070-2AD58851F8BE}"/>
              </a:ext>
            </a:extLst>
          </p:cNvPr>
          <p:cNvSpPr txBox="1">
            <a:spLocks/>
          </p:cNvSpPr>
          <p:nvPr/>
        </p:nvSpPr>
        <p:spPr>
          <a:xfrm>
            <a:off x="838201" y="4853878"/>
            <a:ext cx="344386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Attribute -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Vertex</a:t>
            </a: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22A1FC98-D822-A248-A770-9714F67DAFA4}"/>
              </a:ext>
            </a:extLst>
          </p:cNvPr>
          <p:cNvSpPr txBox="1">
            <a:spLocks/>
          </p:cNvSpPr>
          <p:nvPr/>
        </p:nvSpPr>
        <p:spPr>
          <a:xfrm>
            <a:off x="838201" y="5395912"/>
            <a:ext cx="344386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Set -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Clique</a:t>
            </a:r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63AF24CF-FCCE-D24F-9BCC-DA613B549AB3}"/>
              </a:ext>
            </a:extLst>
          </p:cNvPr>
          <p:cNvSpPr txBox="1">
            <a:spLocks/>
          </p:cNvSpPr>
          <p:nvPr/>
        </p:nvSpPr>
        <p:spPr>
          <a:xfrm>
            <a:off x="5501640" y="4877076"/>
            <a:ext cx="536275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Cluster –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Connected component</a:t>
            </a:r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id="{78A5C17F-7483-4247-8915-95F715552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Detecting bridging attributes w/ graph algorithm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369253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39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3A966BD-E06A-FC4F-A3B1-D82E0D3F1294}"/>
              </a:ext>
            </a:extLst>
          </p:cNvPr>
          <p:cNvSpPr>
            <a:spLocks noChangeAspect="1"/>
          </p:cNvSpPr>
          <p:nvPr/>
        </p:nvSpPr>
        <p:spPr>
          <a:xfrm>
            <a:off x="5501640" y="223211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5FE3875-9D51-224E-918D-194839B70739}"/>
              </a:ext>
            </a:extLst>
          </p:cNvPr>
          <p:cNvSpPr>
            <a:spLocks noChangeAspect="1"/>
          </p:cNvSpPr>
          <p:nvPr/>
        </p:nvSpPr>
        <p:spPr>
          <a:xfrm>
            <a:off x="5501640" y="343716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FE15F6-226F-C94A-9F16-89BCCD082D44}"/>
              </a:ext>
            </a:extLst>
          </p:cNvPr>
          <p:cNvSpPr>
            <a:spLocks noChangeAspect="1"/>
          </p:cNvSpPr>
          <p:nvPr/>
        </p:nvSpPr>
        <p:spPr>
          <a:xfrm>
            <a:off x="6677707" y="2236839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4B73927-EAC0-354F-AF5D-40D158224849}"/>
              </a:ext>
            </a:extLst>
          </p:cNvPr>
          <p:cNvSpPr>
            <a:spLocks noChangeAspect="1"/>
          </p:cNvSpPr>
          <p:nvPr/>
        </p:nvSpPr>
        <p:spPr>
          <a:xfrm>
            <a:off x="6677707" y="3453173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8E4807F-2E99-6E40-B4E2-95BBDE05F542}"/>
              </a:ext>
            </a:extLst>
          </p:cNvPr>
          <p:cNvSpPr>
            <a:spLocks noChangeAspect="1"/>
          </p:cNvSpPr>
          <p:nvPr/>
        </p:nvSpPr>
        <p:spPr>
          <a:xfrm>
            <a:off x="7853451" y="223211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1020153-C31C-D343-B477-42748B39DFB8}"/>
              </a:ext>
            </a:extLst>
          </p:cNvPr>
          <p:cNvSpPr>
            <a:spLocks noChangeAspect="1"/>
          </p:cNvSpPr>
          <p:nvPr/>
        </p:nvSpPr>
        <p:spPr>
          <a:xfrm>
            <a:off x="7853451" y="346386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759FD1-9B33-AE45-9E7D-1E75D3928CCF}"/>
              </a:ext>
            </a:extLst>
          </p:cNvPr>
          <p:cNvCxnSpPr>
            <a:stCxn id="5" idx="4"/>
            <a:endCxn id="11" idx="0"/>
          </p:cNvCxnSpPr>
          <p:nvPr/>
        </p:nvCxnSpPr>
        <p:spPr>
          <a:xfrm>
            <a:off x="5798820" y="2826474"/>
            <a:ext cx="0" cy="61069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49F30A9-FA79-2542-9A5C-7A762FB2B586}"/>
              </a:ext>
            </a:extLst>
          </p:cNvPr>
          <p:cNvCxnSpPr>
            <a:cxnSpLocks/>
            <a:stCxn id="12" idx="4"/>
            <a:endCxn id="13" idx="0"/>
          </p:cNvCxnSpPr>
          <p:nvPr/>
        </p:nvCxnSpPr>
        <p:spPr>
          <a:xfrm>
            <a:off x="6974887" y="2831199"/>
            <a:ext cx="0" cy="62197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20182948-8953-184C-A070-2AD58851F8BE}"/>
              </a:ext>
            </a:extLst>
          </p:cNvPr>
          <p:cNvSpPr txBox="1">
            <a:spLocks/>
          </p:cNvSpPr>
          <p:nvPr/>
        </p:nvSpPr>
        <p:spPr>
          <a:xfrm>
            <a:off x="881704" y="5288059"/>
            <a:ext cx="344386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Attribute -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Vertex</a:t>
            </a: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22A1FC98-D822-A248-A770-9714F67DAFA4}"/>
              </a:ext>
            </a:extLst>
          </p:cNvPr>
          <p:cNvSpPr txBox="1">
            <a:spLocks/>
          </p:cNvSpPr>
          <p:nvPr/>
        </p:nvSpPr>
        <p:spPr>
          <a:xfrm>
            <a:off x="881704" y="5830093"/>
            <a:ext cx="344386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Set -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Clique</a:t>
            </a:r>
          </a:p>
        </p:txBody>
      </p:sp>
      <p:graphicFrame>
        <p:nvGraphicFramePr>
          <p:cNvPr id="52" name="Content Placeholder 5">
            <a:extLst>
              <a:ext uri="{FF2B5EF4-FFF2-40B4-BE49-F238E27FC236}">
                <a16:creationId xmlns:a16="http://schemas.microsoft.com/office/drawing/2014/main" id="{E8A70373-4B6C-7946-B4EB-9ECC6E1523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4751554"/>
              </p:ext>
            </p:extLst>
          </p:nvPr>
        </p:nvGraphicFramePr>
        <p:xfrm>
          <a:off x="838200" y="1690688"/>
          <a:ext cx="3487373" cy="3457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9145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4186881812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2604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32223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996544"/>
                  </a:ext>
                </a:extLst>
              </a:tr>
              <a:tr h="43222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53" name="Frame 52">
            <a:extLst>
              <a:ext uri="{FF2B5EF4-FFF2-40B4-BE49-F238E27FC236}">
                <a16:creationId xmlns:a16="http://schemas.microsoft.com/office/drawing/2014/main" id="{FEB4A8BC-498C-D742-8454-B3F60214B349}"/>
              </a:ext>
            </a:extLst>
          </p:cNvPr>
          <p:cNvSpPr/>
          <p:nvPr/>
        </p:nvSpPr>
        <p:spPr>
          <a:xfrm>
            <a:off x="1283840" y="2084667"/>
            <a:ext cx="895479" cy="86995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Frame 53">
            <a:extLst>
              <a:ext uri="{FF2B5EF4-FFF2-40B4-BE49-F238E27FC236}">
                <a16:creationId xmlns:a16="http://schemas.microsoft.com/office/drawing/2014/main" id="{9B855544-94CF-A447-9E75-6F5D13898C25}"/>
              </a:ext>
            </a:extLst>
          </p:cNvPr>
          <p:cNvSpPr/>
          <p:nvPr/>
        </p:nvSpPr>
        <p:spPr>
          <a:xfrm>
            <a:off x="3021495" y="4283395"/>
            <a:ext cx="1304077" cy="865077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Frame 54">
            <a:extLst>
              <a:ext uri="{FF2B5EF4-FFF2-40B4-BE49-F238E27FC236}">
                <a16:creationId xmlns:a16="http://schemas.microsoft.com/office/drawing/2014/main" id="{1B013026-43B4-034A-88DD-03DC302D48E6}"/>
              </a:ext>
            </a:extLst>
          </p:cNvPr>
          <p:cNvSpPr/>
          <p:nvPr/>
        </p:nvSpPr>
        <p:spPr>
          <a:xfrm>
            <a:off x="2179318" y="2954616"/>
            <a:ext cx="842175" cy="1325563"/>
          </a:xfrm>
          <a:prstGeom prst="frame">
            <a:avLst>
              <a:gd name="adj1" fmla="val 158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BE13B95-D3AB-814F-923F-32C559381F88}"/>
              </a:ext>
            </a:extLst>
          </p:cNvPr>
          <p:cNvSpPr>
            <a:spLocks noChangeAspect="1"/>
          </p:cNvSpPr>
          <p:nvPr/>
        </p:nvSpPr>
        <p:spPr>
          <a:xfrm>
            <a:off x="8948436" y="2858813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0BFD4CA-C352-6643-A382-38B4E1FC81F8}"/>
              </a:ext>
            </a:extLst>
          </p:cNvPr>
          <p:cNvCxnSpPr>
            <a:cxnSpLocks/>
            <a:stCxn id="14" idx="5"/>
            <a:endCxn id="35" idx="2"/>
          </p:cNvCxnSpPr>
          <p:nvPr/>
        </p:nvCxnSpPr>
        <p:spPr>
          <a:xfrm>
            <a:off x="8360769" y="2739432"/>
            <a:ext cx="587667" cy="41656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7EB89A8-F666-3147-B66E-6D4E9967B4FF}"/>
              </a:ext>
            </a:extLst>
          </p:cNvPr>
          <p:cNvCxnSpPr>
            <a:cxnSpLocks/>
            <a:stCxn id="15" idx="7"/>
            <a:endCxn id="35" idx="2"/>
          </p:cNvCxnSpPr>
          <p:nvPr/>
        </p:nvCxnSpPr>
        <p:spPr>
          <a:xfrm flipV="1">
            <a:off x="8360769" y="3155993"/>
            <a:ext cx="587667" cy="39491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F17AABE-3A1B-584D-85B7-1B81982B6C5A}"/>
              </a:ext>
            </a:extLst>
          </p:cNvPr>
          <p:cNvCxnSpPr>
            <a:cxnSpLocks/>
            <a:stCxn id="15" idx="0"/>
            <a:endCxn id="14" idx="4"/>
          </p:cNvCxnSpPr>
          <p:nvPr/>
        </p:nvCxnSpPr>
        <p:spPr>
          <a:xfrm flipV="1">
            <a:off x="8150631" y="2826474"/>
            <a:ext cx="0" cy="63739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9DAD4CAC-7A29-6B47-B2AE-798FFDAD8494}"/>
              </a:ext>
            </a:extLst>
          </p:cNvPr>
          <p:cNvSpPr txBox="1">
            <a:spLocks/>
          </p:cNvSpPr>
          <p:nvPr/>
        </p:nvSpPr>
        <p:spPr>
          <a:xfrm>
            <a:off x="5469256" y="5290440"/>
            <a:ext cx="536275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Cluster –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Connected component</a:t>
            </a: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ABCADC9F-4A6B-CC45-98BC-4D64D1C8E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Detecting bridging attributes w/ graph algorithm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0316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33420-CCED-C54A-9E0F-08D9C8E95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membership-based</a:t>
            </a:r>
            <a:r>
              <a:rPr lang="zh-CN" altLang="en-US" dirty="0"/>
              <a:t> </a:t>
            </a:r>
            <a:r>
              <a:rPr lang="en-US" altLang="zh-CN" dirty="0"/>
              <a:t>forwarding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5C0A51-A23F-6C41-9421-45FFCCA58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162" y="3857648"/>
            <a:ext cx="930441" cy="406637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827F8FB-EA28-4A42-AD29-84ABCA59F5AD}"/>
              </a:ext>
            </a:extLst>
          </p:cNvPr>
          <p:cNvCxnSpPr>
            <a:cxnSpLocks/>
          </p:cNvCxnSpPr>
          <p:nvPr/>
        </p:nvCxnSpPr>
        <p:spPr>
          <a:xfrm>
            <a:off x="1266302" y="4060967"/>
            <a:ext cx="1292860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E7DF384-4972-FD4B-8E4A-B6A5DCC287D7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489603" y="3490877"/>
            <a:ext cx="487084" cy="57009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8E5DC47-0F16-9642-A1ED-34B4EB9439BB}"/>
              </a:ext>
            </a:extLst>
          </p:cNvPr>
          <p:cNvCxnSpPr>
            <a:cxnSpLocks/>
          </p:cNvCxnSpPr>
          <p:nvPr/>
        </p:nvCxnSpPr>
        <p:spPr>
          <a:xfrm>
            <a:off x="3489603" y="4147805"/>
            <a:ext cx="1427397" cy="2378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14B48F9-B401-0D4E-BC61-81D903D37C37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293514" y="3543602"/>
            <a:ext cx="529491" cy="517365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5B4993B2-838A-FD48-A933-5D6B25A51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3005" y="3857648"/>
            <a:ext cx="930441" cy="406637"/>
          </a:xfrm>
          <a:prstGeom prst="rect">
            <a:avLst/>
          </a:prstGeom>
        </p:spPr>
      </p:pic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3140F4B-62C0-FC46-80C9-A0D2C5AE9F88}"/>
              </a:ext>
            </a:extLst>
          </p:cNvPr>
          <p:cNvCxnSpPr>
            <a:cxnSpLocks/>
          </p:cNvCxnSpPr>
          <p:nvPr/>
        </p:nvCxnSpPr>
        <p:spPr>
          <a:xfrm flipV="1">
            <a:off x="5752440" y="3490877"/>
            <a:ext cx="487084" cy="57009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94E3CA0-A4B0-A34C-BADB-BA62E944DDDE}"/>
              </a:ext>
            </a:extLst>
          </p:cNvPr>
          <p:cNvCxnSpPr>
            <a:cxnSpLocks/>
          </p:cNvCxnSpPr>
          <p:nvPr/>
        </p:nvCxnSpPr>
        <p:spPr>
          <a:xfrm>
            <a:off x="5752440" y="4147805"/>
            <a:ext cx="1427397" cy="2378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7F508F-77CE-EC43-8CEA-0FAC053FD916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6556351" y="3543602"/>
            <a:ext cx="529491" cy="517365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>
            <a:extLst>
              <a:ext uri="{FF2B5EF4-FFF2-40B4-BE49-F238E27FC236}">
                <a16:creationId xmlns:a16="http://schemas.microsoft.com/office/drawing/2014/main" id="{6B86A928-11CE-FC4A-8A18-812B82D7F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842" y="3857648"/>
            <a:ext cx="930441" cy="406637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A45A461-7E73-3C4A-8DDF-C3D694FE8343}"/>
              </a:ext>
            </a:extLst>
          </p:cNvPr>
          <p:cNvCxnSpPr>
            <a:cxnSpLocks/>
          </p:cNvCxnSpPr>
          <p:nvPr/>
        </p:nvCxnSpPr>
        <p:spPr>
          <a:xfrm flipV="1">
            <a:off x="7994577" y="3470042"/>
            <a:ext cx="487084" cy="57009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95E2F2A-58EA-4A4E-8606-2194C15FA236}"/>
              </a:ext>
            </a:extLst>
          </p:cNvPr>
          <p:cNvCxnSpPr>
            <a:cxnSpLocks/>
          </p:cNvCxnSpPr>
          <p:nvPr/>
        </p:nvCxnSpPr>
        <p:spPr>
          <a:xfrm>
            <a:off x="7994577" y="4126970"/>
            <a:ext cx="1427397" cy="2378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15DA96B-F132-FA4C-910A-F2DEF426270F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8798488" y="3522767"/>
            <a:ext cx="529491" cy="517365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>
            <a:extLst>
              <a:ext uri="{FF2B5EF4-FFF2-40B4-BE49-F238E27FC236}">
                <a16:creationId xmlns:a16="http://schemas.microsoft.com/office/drawing/2014/main" id="{CDC4905B-0F13-484A-87CF-777E779F4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7979" y="3836813"/>
            <a:ext cx="930441" cy="406637"/>
          </a:xfrm>
          <a:prstGeom prst="rect">
            <a:avLst/>
          </a:prstGeom>
        </p:spPr>
      </p:pic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4EF41C4-136F-244A-AB45-E09395974300}"/>
              </a:ext>
            </a:extLst>
          </p:cNvPr>
          <p:cNvCxnSpPr>
            <a:cxnSpLocks/>
          </p:cNvCxnSpPr>
          <p:nvPr/>
        </p:nvCxnSpPr>
        <p:spPr>
          <a:xfrm flipV="1">
            <a:off x="10258420" y="4126970"/>
            <a:ext cx="545582" cy="397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8">
            <a:extLst>
              <a:ext uri="{FF2B5EF4-FFF2-40B4-BE49-F238E27FC236}">
                <a16:creationId xmlns:a16="http://schemas.microsoft.com/office/drawing/2014/main" id="{CC3AE4FE-3DD0-3448-86EC-41F95057E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z="1800" smtClean="0"/>
              <a:t>4</a:t>
            </a:fld>
            <a:endParaRPr lang="en-US" sz="180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7ABAB7-A052-374E-B24A-68DD45CA3922}"/>
              </a:ext>
            </a:extLst>
          </p:cNvPr>
          <p:cNvSpPr/>
          <p:nvPr/>
        </p:nvSpPr>
        <p:spPr>
          <a:xfrm>
            <a:off x="3665225" y="2640075"/>
            <a:ext cx="997297" cy="7833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0"/>
              </a:srgbClr>
            </a:outerShdw>
          </a:effectLst>
          <a:scene3d>
            <a:camera prst="isometricOffAxis2Top">
              <a:rot lat="21141268" lon="4214456" rev="16200000"/>
            </a:camera>
            <a:lightRig rig="flat" dir="t">
              <a:rot lat="0" lon="0" rev="5100000"/>
            </a:lightRig>
          </a:scene3d>
          <a:sp3d>
            <a:bevelB w="0" h="1905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4" name="Graphic 63" descr="Bug under magnifying glass">
            <a:extLst>
              <a:ext uri="{FF2B5EF4-FFF2-40B4-BE49-F238E27FC236}">
                <a16:creationId xmlns:a16="http://schemas.microsoft.com/office/drawing/2014/main" id="{47BF346D-EE16-7549-85AF-44BB5C6BF1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89814" y="2840689"/>
            <a:ext cx="482801" cy="482801"/>
          </a:xfrm>
          <a:prstGeom prst="rect">
            <a:avLst/>
          </a:prstGeom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792BFAC8-509F-0C47-8756-B1253A86070F}"/>
              </a:ext>
            </a:extLst>
          </p:cNvPr>
          <p:cNvSpPr/>
          <p:nvPr/>
        </p:nvSpPr>
        <p:spPr>
          <a:xfrm>
            <a:off x="5848961" y="2644151"/>
            <a:ext cx="997297" cy="7833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0"/>
              </a:srgbClr>
            </a:outerShdw>
          </a:effectLst>
          <a:scene3d>
            <a:camera prst="isometricOffAxis2Top">
              <a:rot lat="21141268" lon="4214456" rev="16200000"/>
            </a:camera>
            <a:lightRig rig="flat" dir="t">
              <a:rot lat="0" lon="0" rev="5100000"/>
            </a:lightRig>
          </a:scene3d>
          <a:sp3d>
            <a:bevelB w="0" h="1905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7" name="Graphic 66" descr="Bug under magnifying glass">
            <a:extLst>
              <a:ext uri="{FF2B5EF4-FFF2-40B4-BE49-F238E27FC236}">
                <a16:creationId xmlns:a16="http://schemas.microsoft.com/office/drawing/2014/main" id="{4435416A-224F-A94E-83C9-DFB3A5A297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73550" y="2844765"/>
            <a:ext cx="482801" cy="482801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7860C806-9EB0-0F4D-AE16-A5652CD7D8E2}"/>
              </a:ext>
            </a:extLst>
          </p:cNvPr>
          <p:cNvSpPr/>
          <p:nvPr/>
        </p:nvSpPr>
        <p:spPr>
          <a:xfrm>
            <a:off x="8111951" y="2645666"/>
            <a:ext cx="997297" cy="7833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0"/>
              </a:srgbClr>
            </a:outerShdw>
          </a:effectLst>
          <a:scene3d>
            <a:camera prst="isometricOffAxis2Top">
              <a:rot lat="21141268" lon="4214456" rev="16200000"/>
            </a:camera>
            <a:lightRig rig="flat" dir="t">
              <a:rot lat="0" lon="0" rev="5100000"/>
            </a:lightRig>
          </a:scene3d>
          <a:sp3d>
            <a:bevelB w="0" h="1905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9" name="Graphic 68" descr="Bug under magnifying glass">
            <a:extLst>
              <a:ext uri="{FF2B5EF4-FFF2-40B4-BE49-F238E27FC236}">
                <a16:creationId xmlns:a16="http://schemas.microsoft.com/office/drawing/2014/main" id="{609848F1-AE80-1B41-8034-1E3BAD2432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36540" y="2846280"/>
            <a:ext cx="482801" cy="482801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47D342F2-66B2-E946-9B70-1889F0E41B26}"/>
              </a:ext>
            </a:extLst>
          </p:cNvPr>
          <p:cNvSpPr txBox="1"/>
          <p:nvPr/>
        </p:nvSpPr>
        <p:spPr>
          <a:xfrm>
            <a:off x="3968112" y="2460688"/>
            <a:ext cx="3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A</a:t>
            </a:r>
            <a:endParaRPr lang="en-US" sz="24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EA282AF-1B50-FE4C-B9E2-E90463977644}"/>
              </a:ext>
            </a:extLst>
          </p:cNvPr>
          <p:cNvSpPr txBox="1"/>
          <p:nvPr/>
        </p:nvSpPr>
        <p:spPr>
          <a:xfrm>
            <a:off x="6172999" y="2465398"/>
            <a:ext cx="3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B</a:t>
            </a:r>
            <a:endParaRPr lang="en-US" sz="24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4ABE7B4-6FAF-5544-B11E-B31B0F135E77}"/>
              </a:ext>
            </a:extLst>
          </p:cNvPr>
          <p:cNvSpPr txBox="1"/>
          <p:nvPr/>
        </p:nvSpPr>
        <p:spPr>
          <a:xfrm>
            <a:off x="8419893" y="2460688"/>
            <a:ext cx="3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C</a:t>
            </a:r>
            <a:endParaRPr lang="en-US" sz="2400" dirty="0"/>
          </a:p>
        </p:txBody>
      </p:sp>
      <p:sp>
        <p:nvSpPr>
          <p:cNvPr id="75" name="Oval Callout 74">
            <a:extLst>
              <a:ext uri="{FF2B5EF4-FFF2-40B4-BE49-F238E27FC236}">
                <a16:creationId xmlns:a16="http://schemas.microsoft.com/office/drawing/2014/main" id="{9EE90F0C-16E2-4047-A9FC-8315C24A7D30}"/>
              </a:ext>
            </a:extLst>
          </p:cNvPr>
          <p:cNvSpPr/>
          <p:nvPr/>
        </p:nvSpPr>
        <p:spPr>
          <a:xfrm>
            <a:off x="2436763" y="4979238"/>
            <a:ext cx="1813453" cy="1103956"/>
          </a:xfrm>
          <a:prstGeom prst="wedgeEllipseCallout">
            <a:avLst>
              <a:gd name="adj1" fmla="val -11019"/>
              <a:gd name="adj2" fmla="val -76222"/>
            </a:avLst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∈ S →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altLang="zh-CN" dirty="0">
                <a:solidFill>
                  <a:schemeClr val="tx1"/>
                </a:solidFill>
              </a:rPr>
              <a:t>else</a:t>
            </a:r>
            <a:r>
              <a:rPr lang="en-US" dirty="0">
                <a:solidFill>
                  <a:schemeClr val="tx1"/>
                </a:solidFill>
              </a:rPr>
              <a:t> →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en-US" altLang="zh-CN" baseline="-25000" dirty="0">
                <a:solidFill>
                  <a:schemeClr val="tx1"/>
                </a:solidFill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5" name="Freeform 84">
            <a:extLst>
              <a:ext uri="{FF2B5EF4-FFF2-40B4-BE49-F238E27FC236}">
                <a16:creationId xmlns:a16="http://schemas.microsoft.com/office/drawing/2014/main" id="{E8EBD2CC-D5A4-D746-8592-B6343BF9DAA7}"/>
              </a:ext>
            </a:extLst>
          </p:cNvPr>
          <p:cNvSpPr/>
          <p:nvPr/>
        </p:nvSpPr>
        <p:spPr>
          <a:xfrm>
            <a:off x="2540679" y="2954510"/>
            <a:ext cx="2334639" cy="689223"/>
          </a:xfrm>
          <a:custGeom>
            <a:avLst/>
            <a:gdLst>
              <a:gd name="connsiteX0" fmla="*/ 0 w 2334639"/>
              <a:gd name="connsiteY0" fmla="*/ 642051 h 689223"/>
              <a:gd name="connsiteX1" fmla="*/ 836579 w 2334639"/>
              <a:gd name="connsiteY1" fmla="*/ 622595 h 689223"/>
              <a:gd name="connsiteX2" fmla="*/ 1517515 w 2334639"/>
              <a:gd name="connsiteY2" fmla="*/ 25 h 689223"/>
              <a:gd name="connsiteX3" fmla="*/ 2334639 w 2334639"/>
              <a:gd name="connsiteY3" fmla="*/ 603140 h 689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4639" h="689223">
                <a:moveTo>
                  <a:pt x="0" y="642051"/>
                </a:moveTo>
                <a:cubicBezTo>
                  <a:pt x="291830" y="685825"/>
                  <a:pt x="583660" y="729599"/>
                  <a:pt x="836579" y="622595"/>
                </a:cubicBezTo>
                <a:cubicBezTo>
                  <a:pt x="1089498" y="515591"/>
                  <a:pt x="1267838" y="3267"/>
                  <a:pt x="1517515" y="25"/>
                </a:cubicBezTo>
                <a:cubicBezTo>
                  <a:pt x="1767192" y="-3218"/>
                  <a:pt x="2050915" y="299961"/>
                  <a:pt x="2334639" y="603140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50F0B89C-EF88-7E41-9A27-8541344BD839}"/>
              </a:ext>
            </a:extLst>
          </p:cNvPr>
          <p:cNvGrpSpPr/>
          <p:nvPr/>
        </p:nvGrpSpPr>
        <p:grpSpPr>
          <a:xfrm>
            <a:off x="1302493" y="3156644"/>
            <a:ext cx="1231684" cy="919371"/>
            <a:chOff x="1349371" y="2342194"/>
            <a:chExt cx="1231684" cy="919371"/>
          </a:xfrm>
        </p:grpSpPr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0D89C7CE-25AF-EF4D-840A-E93DA345F7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57493" y="2751356"/>
              <a:ext cx="492222" cy="335879"/>
            </a:xfrm>
            <a:prstGeom prst="rect">
              <a:avLst/>
            </a:prstGeom>
          </p:spPr>
        </p:pic>
        <p:pic>
          <p:nvPicPr>
            <p:cNvPr id="9" name="Graphic 8" descr="Envelope">
              <a:extLst>
                <a:ext uri="{FF2B5EF4-FFF2-40B4-BE49-F238E27FC236}">
                  <a16:creationId xmlns:a16="http://schemas.microsoft.com/office/drawing/2014/main" id="{413DF23B-6A0A-AF46-89F0-144ABD5B752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567978" y="2591400"/>
              <a:ext cx="670165" cy="670165"/>
            </a:xfrm>
            <a:prstGeom prst="rect">
              <a:avLst/>
            </a:prstGeom>
          </p:spPr>
        </p:pic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E5D093E-39E4-D24C-B6A7-0F8152F9FDF6}"/>
                </a:ext>
              </a:extLst>
            </p:cNvPr>
            <p:cNvSpPr txBox="1"/>
            <p:nvPr/>
          </p:nvSpPr>
          <p:spPr>
            <a:xfrm>
              <a:off x="1349371" y="2342194"/>
              <a:ext cx="12316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S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=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{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A,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C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}</a:t>
              </a:r>
              <a:endParaRPr lang="en-US" sz="2000" dirty="0"/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ECE263FE-93D2-D841-8A1E-91F0EF568455}"/>
              </a:ext>
            </a:extLst>
          </p:cNvPr>
          <p:cNvSpPr txBox="1"/>
          <p:nvPr/>
        </p:nvSpPr>
        <p:spPr>
          <a:xfrm>
            <a:off x="2944831" y="4245395"/>
            <a:ext cx="511688" cy="471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tx1"/>
                </a:solidFill>
              </a:rPr>
              <a:t>S</a:t>
            </a:r>
            <a:r>
              <a:rPr lang="en-US" altLang="zh-CN" sz="2400" baseline="-25000" dirty="0"/>
              <a:t>1</a:t>
            </a:r>
            <a:endParaRPr lang="en-US" sz="24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59F1D9A-82D7-E247-BF06-8FD7055CBB4F}"/>
              </a:ext>
            </a:extLst>
          </p:cNvPr>
          <p:cNvSpPr txBox="1"/>
          <p:nvPr/>
        </p:nvSpPr>
        <p:spPr>
          <a:xfrm>
            <a:off x="5218603" y="4242650"/>
            <a:ext cx="511688" cy="471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tx1"/>
                </a:solidFill>
              </a:rPr>
              <a:t>S</a:t>
            </a:r>
            <a:r>
              <a:rPr lang="en-US" altLang="zh-CN" sz="2400" baseline="-25000" dirty="0">
                <a:solidFill>
                  <a:schemeClr val="tx1"/>
                </a:solidFill>
              </a:rPr>
              <a:t>2</a:t>
            </a:r>
            <a:endParaRPr lang="en-US" sz="24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BEF622F-9021-0445-BD94-1CA7ECFFF9A5}"/>
              </a:ext>
            </a:extLst>
          </p:cNvPr>
          <p:cNvSpPr txBox="1"/>
          <p:nvPr/>
        </p:nvSpPr>
        <p:spPr>
          <a:xfrm>
            <a:off x="7458230" y="4264285"/>
            <a:ext cx="511688" cy="471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tx1"/>
                </a:solidFill>
              </a:rPr>
              <a:t>S</a:t>
            </a:r>
            <a:r>
              <a:rPr lang="en-US" altLang="zh-CN" sz="2400" baseline="-25000" dirty="0"/>
              <a:t>3</a:t>
            </a:r>
            <a:endParaRPr lang="en-US" sz="2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20372AB-B4D8-EB4B-9EC8-49C63B846C8A}"/>
              </a:ext>
            </a:extLst>
          </p:cNvPr>
          <p:cNvSpPr txBox="1"/>
          <p:nvPr/>
        </p:nvSpPr>
        <p:spPr>
          <a:xfrm>
            <a:off x="9674702" y="4242649"/>
            <a:ext cx="511688" cy="471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tx1"/>
                </a:solidFill>
              </a:rPr>
              <a:t>S</a:t>
            </a:r>
            <a:r>
              <a:rPr lang="en-US" altLang="zh-CN" sz="2400" baseline="-25000" dirty="0">
                <a:solidFill>
                  <a:schemeClr val="tx1"/>
                </a:solidFill>
              </a:rPr>
              <a:t>4</a:t>
            </a:r>
            <a:endParaRPr lang="en-US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290A6B2-70CD-F04B-8385-52DDBE0F8518}"/>
              </a:ext>
            </a:extLst>
          </p:cNvPr>
          <p:cNvSpPr txBox="1"/>
          <p:nvPr/>
        </p:nvSpPr>
        <p:spPr>
          <a:xfrm>
            <a:off x="838200" y="1439518"/>
            <a:ext cx="39232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Middlebox</a:t>
            </a:r>
            <a:r>
              <a:rPr lang="zh-CN" altLang="en-US" sz="2400" b="1" dirty="0"/>
              <a:t> </a:t>
            </a:r>
            <a:r>
              <a:rPr lang="en-US" altLang="zh-CN" sz="2400" b="1" dirty="0"/>
              <a:t>chain</a:t>
            </a:r>
            <a:endParaRPr lang="en-US" sz="2400" b="1" dirty="0"/>
          </a:p>
          <a:p>
            <a:r>
              <a:rPr lang="en-US" dirty="0"/>
              <a:t>Attributes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middleboxes</a:t>
            </a:r>
          </a:p>
          <a:p>
            <a:r>
              <a:rPr lang="en-US" altLang="zh-CN" dirty="0"/>
              <a:t>Attribute</a:t>
            </a:r>
            <a:r>
              <a:rPr lang="zh-CN" altLang="en-US" dirty="0"/>
              <a:t> </a:t>
            </a:r>
            <a:r>
              <a:rPr lang="en-US" altLang="zh-CN" dirty="0"/>
              <a:t>set:</a:t>
            </a:r>
            <a:r>
              <a:rPr lang="zh-CN" altLang="en-US" dirty="0"/>
              <a:t> </a:t>
            </a:r>
            <a:r>
              <a:rPr lang="en-US" altLang="zh-CN" dirty="0"/>
              <a:t>set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middleboxes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visit</a:t>
            </a:r>
          </a:p>
        </p:txBody>
      </p:sp>
    </p:spTree>
    <p:extLst>
      <p:ext uri="{BB962C8B-B14F-4D97-AF65-F5344CB8AC3E}">
        <p14:creationId xmlns:p14="http://schemas.microsoft.com/office/powerpoint/2010/main" val="409649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023 C 0.02591 -0.028 0.13151 -0.13171 0.16224 -0.125 C 0.20404 -0.125 0.2543 -0.06875 0.27266 -0.02916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33" y="-627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39277769-DB25-B546-B4F5-196DA0BA9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326727"/>
              </p:ext>
            </p:extLst>
          </p:nvPr>
        </p:nvGraphicFramePr>
        <p:xfrm>
          <a:off x="2176033" y="169068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40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3A966BD-E06A-FC4F-A3B1-D82E0D3F1294}"/>
              </a:ext>
            </a:extLst>
          </p:cNvPr>
          <p:cNvSpPr>
            <a:spLocks noChangeAspect="1"/>
          </p:cNvSpPr>
          <p:nvPr/>
        </p:nvSpPr>
        <p:spPr>
          <a:xfrm>
            <a:off x="5501640" y="223211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5FE3875-9D51-224E-918D-194839B70739}"/>
              </a:ext>
            </a:extLst>
          </p:cNvPr>
          <p:cNvSpPr>
            <a:spLocks noChangeAspect="1"/>
          </p:cNvSpPr>
          <p:nvPr/>
        </p:nvSpPr>
        <p:spPr>
          <a:xfrm>
            <a:off x="5501640" y="343716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FE15F6-226F-C94A-9F16-89BCCD082D44}"/>
              </a:ext>
            </a:extLst>
          </p:cNvPr>
          <p:cNvSpPr>
            <a:spLocks noChangeAspect="1"/>
          </p:cNvSpPr>
          <p:nvPr/>
        </p:nvSpPr>
        <p:spPr>
          <a:xfrm>
            <a:off x="6638499" y="284280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4B73927-EAC0-354F-AF5D-40D158224849}"/>
              </a:ext>
            </a:extLst>
          </p:cNvPr>
          <p:cNvSpPr>
            <a:spLocks noChangeAspect="1"/>
          </p:cNvSpPr>
          <p:nvPr/>
        </p:nvSpPr>
        <p:spPr>
          <a:xfrm>
            <a:off x="7798283" y="193493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8E4807F-2E99-6E40-B4E2-95BBDE05F542}"/>
              </a:ext>
            </a:extLst>
          </p:cNvPr>
          <p:cNvSpPr>
            <a:spLocks noChangeAspect="1"/>
          </p:cNvSpPr>
          <p:nvPr/>
        </p:nvSpPr>
        <p:spPr>
          <a:xfrm>
            <a:off x="7798283" y="3726339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1020153-C31C-D343-B477-42748B39DFB8}"/>
              </a:ext>
            </a:extLst>
          </p:cNvPr>
          <p:cNvSpPr>
            <a:spLocks noChangeAspect="1"/>
          </p:cNvSpPr>
          <p:nvPr/>
        </p:nvSpPr>
        <p:spPr>
          <a:xfrm>
            <a:off x="8958068" y="284280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759FD1-9B33-AE45-9E7D-1E75D3928CCF}"/>
              </a:ext>
            </a:extLst>
          </p:cNvPr>
          <p:cNvCxnSpPr>
            <a:stCxn id="5" idx="4"/>
            <a:endCxn id="11" idx="0"/>
          </p:cNvCxnSpPr>
          <p:nvPr/>
        </p:nvCxnSpPr>
        <p:spPr>
          <a:xfrm>
            <a:off x="5798820" y="2826474"/>
            <a:ext cx="0" cy="61069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AAA562A-13D4-4E4E-B4F3-021F550B2234}"/>
              </a:ext>
            </a:extLst>
          </p:cNvPr>
          <p:cNvCxnSpPr>
            <a:cxnSpLocks/>
            <a:stCxn id="5" idx="5"/>
            <a:endCxn id="12" idx="2"/>
          </p:cNvCxnSpPr>
          <p:nvPr/>
        </p:nvCxnSpPr>
        <p:spPr>
          <a:xfrm>
            <a:off x="6008958" y="2739432"/>
            <a:ext cx="629541" cy="40055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894BD0C-F7F4-6C42-ABCC-CEFF2411475D}"/>
              </a:ext>
            </a:extLst>
          </p:cNvPr>
          <p:cNvCxnSpPr>
            <a:cxnSpLocks/>
            <a:stCxn id="11" idx="7"/>
            <a:endCxn id="12" idx="2"/>
          </p:cNvCxnSpPr>
          <p:nvPr/>
        </p:nvCxnSpPr>
        <p:spPr>
          <a:xfrm flipV="1">
            <a:off x="6008958" y="3139987"/>
            <a:ext cx="629541" cy="38422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49F30A9-FA79-2542-9A5C-7A762FB2B586}"/>
              </a:ext>
            </a:extLst>
          </p:cNvPr>
          <p:cNvCxnSpPr>
            <a:cxnSpLocks/>
            <a:stCxn id="12" idx="7"/>
            <a:endCxn id="13" idx="3"/>
          </p:cNvCxnSpPr>
          <p:nvPr/>
        </p:nvCxnSpPr>
        <p:spPr>
          <a:xfrm flipV="1">
            <a:off x="7145817" y="2442252"/>
            <a:ext cx="739508" cy="48759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69F74B3-D2E0-264F-944A-38B2C19946D3}"/>
              </a:ext>
            </a:extLst>
          </p:cNvPr>
          <p:cNvCxnSpPr>
            <a:cxnSpLocks/>
            <a:stCxn id="12" idx="5"/>
            <a:endCxn id="14" idx="1"/>
          </p:cNvCxnSpPr>
          <p:nvPr/>
        </p:nvCxnSpPr>
        <p:spPr>
          <a:xfrm>
            <a:off x="7145817" y="3350125"/>
            <a:ext cx="739508" cy="4632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8EF491-DB95-0346-8F47-F10B5CF10373}"/>
              </a:ext>
            </a:extLst>
          </p:cNvPr>
          <p:cNvCxnSpPr>
            <a:cxnSpLocks/>
            <a:stCxn id="13" idx="5"/>
            <a:endCxn id="15" idx="1"/>
          </p:cNvCxnSpPr>
          <p:nvPr/>
        </p:nvCxnSpPr>
        <p:spPr>
          <a:xfrm>
            <a:off x="8305601" y="2442252"/>
            <a:ext cx="739509" cy="48759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66A0AB-48B0-6240-83A5-9B91B981A5F7}"/>
              </a:ext>
            </a:extLst>
          </p:cNvPr>
          <p:cNvCxnSpPr>
            <a:cxnSpLocks/>
            <a:stCxn id="14" idx="7"/>
            <a:endCxn id="15" idx="3"/>
          </p:cNvCxnSpPr>
          <p:nvPr/>
        </p:nvCxnSpPr>
        <p:spPr>
          <a:xfrm flipV="1">
            <a:off x="8305601" y="3350125"/>
            <a:ext cx="739509" cy="4632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47865BA-D3B7-2340-9C1D-633D7A90F13A}"/>
              </a:ext>
            </a:extLst>
          </p:cNvPr>
          <p:cNvCxnSpPr>
            <a:cxnSpLocks/>
            <a:stCxn id="14" idx="0"/>
            <a:endCxn id="13" idx="4"/>
          </p:cNvCxnSpPr>
          <p:nvPr/>
        </p:nvCxnSpPr>
        <p:spPr>
          <a:xfrm flipV="1">
            <a:off x="8095463" y="2529294"/>
            <a:ext cx="0" cy="119704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D6E070E-E60A-6E4D-82D2-F6092095D67D}"/>
              </a:ext>
            </a:extLst>
          </p:cNvPr>
          <p:cNvCxnSpPr>
            <a:cxnSpLocks/>
            <a:stCxn id="15" idx="2"/>
            <a:endCxn id="12" idx="6"/>
          </p:cNvCxnSpPr>
          <p:nvPr/>
        </p:nvCxnSpPr>
        <p:spPr>
          <a:xfrm flipH="1">
            <a:off x="7232859" y="3139987"/>
            <a:ext cx="172520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2B71291F-B63A-8245-A606-09D025A95AE8}"/>
              </a:ext>
            </a:extLst>
          </p:cNvPr>
          <p:cNvSpPr txBox="1">
            <a:spLocks/>
          </p:cNvSpPr>
          <p:nvPr/>
        </p:nvSpPr>
        <p:spPr>
          <a:xfrm>
            <a:off x="5501640" y="4877076"/>
            <a:ext cx="536275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Cluster –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Connected component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20182948-8953-184C-A070-2AD58851F8BE}"/>
              </a:ext>
            </a:extLst>
          </p:cNvPr>
          <p:cNvSpPr txBox="1">
            <a:spLocks/>
          </p:cNvSpPr>
          <p:nvPr/>
        </p:nvSpPr>
        <p:spPr>
          <a:xfrm>
            <a:off x="838201" y="4853878"/>
            <a:ext cx="344386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Attribute -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Vertex</a:t>
            </a: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22A1FC98-D822-A248-A770-9714F67DAFA4}"/>
              </a:ext>
            </a:extLst>
          </p:cNvPr>
          <p:cNvSpPr txBox="1">
            <a:spLocks/>
          </p:cNvSpPr>
          <p:nvPr/>
        </p:nvSpPr>
        <p:spPr>
          <a:xfrm>
            <a:off x="838201" y="5395912"/>
            <a:ext cx="344386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Set -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Clique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7F39472-463B-644F-A16A-D139C5EB2F01}"/>
              </a:ext>
            </a:extLst>
          </p:cNvPr>
          <p:cNvSpPr txBox="1">
            <a:spLocks/>
          </p:cNvSpPr>
          <p:nvPr/>
        </p:nvSpPr>
        <p:spPr>
          <a:xfrm>
            <a:off x="5501640" y="5471436"/>
            <a:ext cx="585215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Bridging attributes –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Vertex cut</a:t>
            </a:r>
          </a:p>
        </p:txBody>
      </p:sp>
      <p:sp>
        <p:nvSpPr>
          <p:cNvPr id="30" name="Frame 29">
            <a:extLst>
              <a:ext uri="{FF2B5EF4-FFF2-40B4-BE49-F238E27FC236}">
                <a16:creationId xmlns:a16="http://schemas.microsoft.com/office/drawing/2014/main" id="{460422E4-08F3-1846-9E24-C146AB31FCC1}"/>
              </a:ext>
            </a:extLst>
          </p:cNvPr>
          <p:cNvSpPr/>
          <p:nvPr/>
        </p:nvSpPr>
        <p:spPr>
          <a:xfrm>
            <a:off x="5311720" y="2080124"/>
            <a:ext cx="1029599" cy="2202592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ame 30">
            <a:extLst>
              <a:ext uri="{FF2B5EF4-FFF2-40B4-BE49-F238E27FC236}">
                <a16:creationId xmlns:a16="http://schemas.microsoft.com/office/drawing/2014/main" id="{CFA579D3-62BE-1E42-9F21-0AE9B293CC1C}"/>
              </a:ext>
            </a:extLst>
          </p:cNvPr>
          <p:cNvSpPr/>
          <p:nvPr/>
        </p:nvSpPr>
        <p:spPr>
          <a:xfrm>
            <a:off x="7493268" y="1761615"/>
            <a:ext cx="2140574" cy="2742109"/>
          </a:xfrm>
          <a:prstGeom prst="frame">
            <a:avLst>
              <a:gd name="adj1" fmla="val 1038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C7CBD4F8-5BC1-834D-BC00-86E7277475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490051"/>
              </p:ext>
            </p:extLst>
          </p:nvPr>
        </p:nvGraphicFramePr>
        <p:xfrm>
          <a:off x="2620798" y="1690688"/>
          <a:ext cx="131640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317102309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1931124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47637329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4007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89710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7141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11742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68057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03067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958833"/>
                  </a:ext>
                </a:extLst>
              </a:tr>
            </a:tbl>
          </a:graphicData>
        </a:graphic>
      </p:graphicFrame>
      <p:graphicFrame>
        <p:nvGraphicFramePr>
          <p:cNvPr id="40" name="Content Placeholder 5">
            <a:extLst>
              <a:ext uri="{FF2B5EF4-FFF2-40B4-BE49-F238E27FC236}">
                <a16:creationId xmlns:a16="http://schemas.microsoft.com/office/drawing/2014/main" id="{DA18E1DE-967B-2E4B-A1AE-71914359EC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5372521"/>
              </p:ext>
            </p:extLst>
          </p:nvPr>
        </p:nvGraphicFramePr>
        <p:xfrm>
          <a:off x="838200" y="1690688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41" name="Frame 40">
            <a:extLst>
              <a:ext uri="{FF2B5EF4-FFF2-40B4-BE49-F238E27FC236}">
                <a16:creationId xmlns:a16="http://schemas.microsoft.com/office/drawing/2014/main" id="{2BFF4724-EBD2-DF43-9A6A-176EA04A0EB1}"/>
              </a:ext>
            </a:extLst>
          </p:cNvPr>
          <p:cNvSpPr/>
          <p:nvPr/>
        </p:nvSpPr>
        <p:spPr>
          <a:xfrm>
            <a:off x="1299080" y="2085766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Frame 41">
            <a:extLst>
              <a:ext uri="{FF2B5EF4-FFF2-40B4-BE49-F238E27FC236}">
                <a16:creationId xmlns:a16="http://schemas.microsoft.com/office/drawing/2014/main" id="{C85263A9-C2F7-644F-B1B9-4A61C2037C98}"/>
              </a:ext>
            </a:extLst>
          </p:cNvPr>
          <p:cNvSpPr/>
          <p:nvPr/>
        </p:nvSpPr>
        <p:spPr>
          <a:xfrm>
            <a:off x="2603063" y="3327300"/>
            <a:ext cx="135635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EBD4199A-46D0-5A45-8E20-F245CA519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Detecting bridging attributes w/ graph algorithm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326110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4549DD-A57D-9648-8503-54D509E0D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049362"/>
              </p:ext>
            </p:extLst>
          </p:nvPr>
        </p:nvGraphicFramePr>
        <p:xfrm>
          <a:off x="2175792" y="1691795"/>
          <a:ext cx="131640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317102309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1931124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47637329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4007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89710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7141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11742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68057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03067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95883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41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3A966BD-E06A-FC4F-A3B1-D82E0D3F1294}"/>
              </a:ext>
            </a:extLst>
          </p:cNvPr>
          <p:cNvSpPr>
            <a:spLocks noChangeAspect="1"/>
          </p:cNvSpPr>
          <p:nvPr/>
        </p:nvSpPr>
        <p:spPr>
          <a:xfrm>
            <a:off x="5501640" y="223211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5FE3875-9D51-224E-918D-194839B70739}"/>
              </a:ext>
            </a:extLst>
          </p:cNvPr>
          <p:cNvSpPr>
            <a:spLocks noChangeAspect="1"/>
          </p:cNvSpPr>
          <p:nvPr/>
        </p:nvSpPr>
        <p:spPr>
          <a:xfrm>
            <a:off x="5501640" y="343716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FE15F6-226F-C94A-9F16-89BCCD082D44}"/>
              </a:ext>
            </a:extLst>
          </p:cNvPr>
          <p:cNvSpPr>
            <a:spLocks noChangeAspect="1"/>
          </p:cNvSpPr>
          <p:nvPr/>
        </p:nvSpPr>
        <p:spPr>
          <a:xfrm>
            <a:off x="9641677" y="288879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4B73927-EAC0-354F-AF5D-40D158224849}"/>
              </a:ext>
            </a:extLst>
          </p:cNvPr>
          <p:cNvSpPr>
            <a:spLocks noChangeAspect="1"/>
          </p:cNvSpPr>
          <p:nvPr/>
        </p:nvSpPr>
        <p:spPr>
          <a:xfrm>
            <a:off x="6943514" y="198092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8E4807F-2E99-6E40-B4E2-95BBDE05F542}"/>
              </a:ext>
            </a:extLst>
          </p:cNvPr>
          <p:cNvSpPr>
            <a:spLocks noChangeAspect="1"/>
          </p:cNvSpPr>
          <p:nvPr/>
        </p:nvSpPr>
        <p:spPr>
          <a:xfrm>
            <a:off x="6943514" y="3772329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1020153-C31C-D343-B477-42748B39DFB8}"/>
              </a:ext>
            </a:extLst>
          </p:cNvPr>
          <p:cNvSpPr>
            <a:spLocks noChangeAspect="1"/>
          </p:cNvSpPr>
          <p:nvPr/>
        </p:nvSpPr>
        <p:spPr>
          <a:xfrm>
            <a:off x="8103299" y="288879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759FD1-9B33-AE45-9E7D-1E75D3928CCF}"/>
              </a:ext>
            </a:extLst>
          </p:cNvPr>
          <p:cNvCxnSpPr>
            <a:stCxn id="5" idx="4"/>
            <a:endCxn id="11" idx="0"/>
          </p:cNvCxnSpPr>
          <p:nvPr/>
        </p:nvCxnSpPr>
        <p:spPr>
          <a:xfrm>
            <a:off x="5798820" y="2826474"/>
            <a:ext cx="0" cy="61069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8EF491-DB95-0346-8F47-F10B5CF10373}"/>
              </a:ext>
            </a:extLst>
          </p:cNvPr>
          <p:cNvCxnSpPr>
            <a:cxnSpLocks/>
            <a:stCxn id="13" idx="5"/>
            <a:endCxn id="15" idx="1"/>
          </p:cNvCxnSpPr>
          <p:nvPr/>
        </p:nvCxnSpPr>
        <p:spPr>
          <a:xfrm>
            <a:off x="7450832" y="2488242"/>
            <a:ext cx="739509" cy="48759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66A0AB-48B0-6240-83A5-9B91B981A5F7}"/>
              </a:ext>
            </a:extLst>
          </p:cNvPr>
          <p:cNvCxnSpPr>
            <a:cxnSpLocks/>
            <a:stCxn id="14" idx="7"/>
            <a:endCxn id="15" idx="3"/>
          </p:cNvCxnSpPr>
          <p:nvPr/>
        </p:nvCxnSpPr>
        <p:spPr>
          <a:xfrm flipV="1">
            <a:off x="7450832" y="3396115"/>
            <a:ext cx="739509" cy="4632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47865BA-D3B7-2340-9C1D-633D7A90F13A}"/>
              </a:ext>
            </a:extLst>
          </p:cNvPr>
          <p:cNvCxnSpPr>
            <a:cxnSpLocks/>
            <a:stCxn id="14" idx="0"/>
            <a:endCxn id="13" idx="4"/>
          </p:cNvCxnSpPr>
          <p:nvPr/>
        </p:nvCxnSpPr>
        <p:spPr>
          <a:xfrm flipV="1">
            <a:off x="7240694" y="2575284"/>
            <a:ext cx="0" cy="119704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2B71291F-B63A-8245-A606-09D025A95AE8}"/>
              </a:ext>
            </a:extLst>
          </p:cNvPr>
          <p:cNvSpPr txBox="1">
            <a:spLocks/>
          </p:cNvSpPr>
          <p:nvPr/>
        </p:nvSpPr>
        <p:spPr>
          <a:xfrm>
            <a:off x="5501640" y="4877076"/>
            <a:ext cx="536275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Cluster –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Connected component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20182948-8953-184C-A070-2AD58851F8BE}"/>
              </a:ext>
            </a:extLst>
          </p:cNvPr>
          <p:cNvSpPr txBox="1">
            <a:spLocks/>
          </p:cNvSpPr>
          <p:nvPr/>
        </p:nvSpPr>
        <p:spPr>
          <a:xfrm>
            <a:off x="838201" y="4853878"/>
            <a:ext cx="344386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Attribute -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Vertex</a:t>
            </a: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22A1FC98-D822-A248-A770-9714F67DAFA4}"/>
              </a:ext>
            </a:extLst>
          </p:cNvPr>
          <p:cNvSpPr txBox="1">
            <a:spLocks/>
          </p:cNvSpPr>
          <p:nvPr/>
        </p:nvSpPr>
        <p:spPr>
          <a:xfrm>
            <a:off x="838201" y="5395912"/>
            <a:ext cx="344386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Set -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Clique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7F39472-463B-644F-A16A-D139C5EB2F01}"/>
              </a:ext>
            </a:extLst>
          </p:cNvPr>
          <p:cNvSpPr txBox="1">
            <a:spLocks/>
          </p:cNvSpPr>
          <p:nvPr/>
        </p:nvSpPr>
        <p:spPr>
          <a:xfrm>
            <a:off x="5501640" y="5471436"/>
            <a:ext cx="585215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Bridging attributes – 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</a:rPr>
              <a:t>Vertex cut</a:t>
            </a:r>
          </a:p>
        </p:txBody>
      </p:sp>
      <p:sp>
        <p:nvSpPr>
          <p:cNvPr id="30" name="Frame 29">
            <a:extLst>
              <a:ext uri="{FF2B5EF4-FFF2-40B4-BE49-F238E27FC236}">
                <a16:creationId xmlns:a16="http://schemas.microsoft.com/office/drawing/2014/main" id="{460422E4-08F3-1846-9E24-C146AB31FCC1}"/>
              </a:ext>
            </a:extLst>
          </p:cNvPr>
          <p:cNvSpPr/>
          <p:nvPr/>
        </p:nvSpPr>
        <p:spPr>
          <a:xfrm>
            <a:off x="5311720" y="2080124"/>
            <a:ext cx="1029599" cy="2202592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ame 30">
            <a:extLst>
              <a:ext uri="{FF2B5EF4-FFF2-40B4-BE49-F238E27FC236}">
                <a16:creationId xmlns:a16="http://schemas.microsoft.com/office/drawing/2014/main" id="{CFA579D3-62BE-1E42-9F21-0AE9B293CC1C}"/>
              </a:ext>
            </a:extLst>
          </p:cNvPr>
          <p:cNvSpPr/>
          <p:nvPr/>
        </p:nvSpPr>
        <p:spPr>
          <a:xfrm>
            <a:off x="6638499" y="1807605"/>
            <a:ext cx="2140574" cy="2742109"/>
          </a:xfrm>
          <a:prstGeom prst="frame">
            <a:avLst>
              <a:gd name="adj1" fmla="val 1038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33" name="Content Placeholder 5">
            <a:extLst>
              <a:ext uri="{FF2B5EF4-FFF2-40B4-BE49-F238E27FC236}">
                <a16:creationId xmlns:a16="http://schemas.microsoft.com/office/drawing/2014/main" id="{6FCE05F3-D405-A54D-9BBE-D6E5C164A2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7777959"/>
              </p:ext>
            </p:extLst>
          </p:nvPr>
        </p:nvGraphicFramePr>
        <p:xfrm>
          <a:off x="838200" y="1690688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34" name="Frame 33">
            <a:extLst>
              <a:ext uri="{FF2B5EF4-FFF2-40B4-BE49-F238E27FC236}">
                <a16:creationId xmlns:a16="http://schemas.microsoft.com/office/drawing/2014/main" id="{05B28144-8DC0-FE46-BE69-15DC99ED4EF3}"/>
              </a:ext>
            </a:extLst>
          </p:cNvPr>
          <p:cNvSpPr/>
          <p:nvPr/>
        </p:nvSpPr>
        <p:spPr>
          <a:xfrm>
            <a:off x="1299080" y="2085766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Frame 34">
            <a:extLst>
              <a:ext uri="{FF2B5EF4-FFF2-40B4-BE49-F238E27FC236}">
                <a16:creationId xmlns:a16="http://schemas.microsoft.com/office/drawing/2014/main" id="{8E509E89-2B8D-E14C-99F9-C916CCF78529}"/>
              </a:ext>
            </a:extLst>
          </p:cNvPr>
          <p:cNvSpPr/>
          <p:nvPr/>
        </p:nvSpPr>
        <p:spPr>
          <a:xfrm>
            <a:off x="2158057" y="3328407"/>
            <a:ext cx="135635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B3BB5B64-8BD2-6F49-80AD-F29F9D3BC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427807"/>
              </p:ext>
            </p:extLst>
          </p:nvPr>
        </p:nvGraphicFramePr>
        <p:xfrm>
          <a:off x="3891699" y="169068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sp>
        <p:nvSpPr>
          <p:cNvPr id="38" name="Title 1">
            <a:extLst>
              <a:ext uri="{FF2B5EF4-FFF2-40B4-BE49-F238E27FC236}">
                <a16:creationId xmlns:a16="http://schemas.microsoft.com/office/drawing/2014/main" id="{C147C65C-502A-7542-8CEC-72FEF516C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Detecting bridging attributes w/ graph algorithm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332661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4549DD-A57D-9648-8503-54D509E0D8E9}"/>
              </a:ext>
            </a:extLst>
          </p:cNvPr>
          <p:cNvGraphicFramePr>
            <a:graphicFrameLocks noGrp="1"/>
          </p:cNvGraphicFramePr>
          <p:nvPr/>
        </p:nvGraphicFramePr>
        <p:xfrm>
          <a:off x="2175792" y="1691795"/>
          <a:ext cx="131640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317102309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1931124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47637329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4007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89710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7141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11742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68057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03067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95883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42</a:t>
            </a:fld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3A966BD-E06A-FC4F-A3B1-D82E0D3F1294}"/>
              </a:ext>
            </a:extLst>
          </p:cNvPr>
          <p:cNvSpPr>
            <a:spLocks noChangeAspect="1"/>
          </p:cNvSpPr>
          <p:nvPr/>
        </p:nvSpPr>
        <p:spPr>
          <a:xfrm>
            <a:off x="5501640" y="223211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5FE3875-9D51-224E-918D-194839B70739}"/>
              </a:ext>
            </a:extLst>
          </p:cNvPr>
          <p:cNvSpPr>
            <a:spLocks noChangeAspect="1"/>
          </p:cNvSpPr>
          <p:nvPr/>
        </p:nvSpPr>
        <p:spPr>
          <a:xfrm>
            <a:off x="5501640" y="343716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FE15F6-226F-C94A-9F16-89BCCD082D44}"/>
              </a:ext>
            </a:extLst>
          </p:cNvPr>
          <p:cNvSpPr>
            <a:spLocks noChangeAspect="1"/>
          </p:cNvSpPr>
          <p:nvPr/>
        </p:nvSpPr>
        <p:spPr>
          <a:xfrm>
            <a:off x="9641677" y="288879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4B73927-EAC0-354F-AF5D-40D158224849}"/>
              </a:ext>
            </a:extLst>
          </p:cNvPr>
          <p:cNvSpPr>
            <a:spLocks noChangeAspect="1"/>
          </p:cNvSpPr>
          <p:nvPr/>
        </p:nvSpPr>
        <p:spPr>
          <a:xfrm>
            <a:off x="6943514" y="1980924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8E4807F-2E99-6E40-B4E2-95BBDE05F542}"/>
              </a:ext>
            </a:extLst>
          </p:cNvPr>
          <p:cNvSpPr>
            <a:spLocks noChangeAspect="1"/>
          </p:cNvSpPr>
          <p:nvPr/>
        </p:nvSpPr>
        <p:spPr>
          <a:xfrm>
            <a:off x="6943514" y="3772329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1020153-C31C-D343-B477-42748B39DFB8}"/>
              </a:ext>
            </a:extLst>
          </p:cNvPr>
          <p:cNvSpPr>
            <a:spLocks noChangeAspect="1"/>
          </p:cNvSpPr>
          <p:nvPr/>
        </p:nvSpPr>
        <p:spPr>
          <a:xfrm>
            <a:off x="8103299" y="2888797"/>
            <a:ext cx="594360" cy="5943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759FD1-9B33-AE45-9E7D-1E75D3928CCF}"/>
              </a:ext>
            </a:extLst>
          </p:cNvPr>
          <p:cNvCxnSpPr>
            <a:stCxn id="5" idx="4"/>
            <a:endCxn id="11" idx="0"/>
          </p:cNvCxnSpPr>
          <p:nvPr/>
        </p:nvCxnSpPr>
        <p:spPr>
          <a:xfrm>
            <a:off x="5798820" y="2826474"/>
            <a:ext cx="0" cy="61069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8EF491-DB95-0346-8F47-F10B5CF10373}"/>
              </a:ext>
            </a:extLst>
          </p:cNvPr>
          <p:cNvCxnSpPr>
            <a:cxnSpLocks/>
            <a:stCxn id="13" idx="5"/>
            <a:endCxn id="15" idx="1"/>
          </p:cNvCxnSpPr>
          <p:nvPr/>
        </p:nvCxnSpPr>
        <p:spPr>
          <a:xfrm>
            <a:off x="7450832" y="2488242"/>
            <a:ext cx="739509" cy="48759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66A0AB-48B0-6240-83A5-9B91B981A5F7}"/>
              </a:ext>
            </a:extLst>
          </p:cNvPr>
          <p:cNvCxnSpPr>
            <a:cxnSpLocks/>
            <a:stCxn id="14" idx="7"/>
            <a:endCxn id="15" idx="3"/>
          </p:cNvCxnSpPr>
          <p:nvPr/>
        </p:nvCxnSpPr>
        <p:spPr>
          <a:xfrm flipV="1">
            <a:off x="7450832" y="3396115"/>
            <a:ext cx="739509" cy="4632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47865BA-D3B7-2340-9C1D-633D7A90F13A}"/>
              </a:ext>
            </a:extLst>
          </p:cNvPr>
          <p:cNvCxnSpPr>
            <a:cxnSpLocks/>
            <a:stCxn id="14" idx="0"/>
            <a:endCxn id="13" idx="4"/>
          </p:cNvCxnSpPr>
          <p:nvPr/>
        </p:nvCxnSpPr>
        <p:spPr>
          <a:xfrm flipV="1">
            <a:off x="7240694" y="2575284"/>
            <a:ext cx="0" cy="119704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Frame 29">
            <a:extLst>
              <a:ext uri="{FF2B5EF4-FFF2-40B4-BE49-F238E27FC236}">
                <a16:creationId xmlns:a16="http://schemas.microsoft.com/office/drawing/2014/main" id="{460422E4-08F3-1846-9E24-C146AB31FCC1}"/>
              </a:ext>
            </a:extLst>
          </p:cNvPr>
          <p:cNvSpPr/>
          <p:nvPr/>
        </p:nvSpPr>
        <p:spPr>
          <a:xfrm>
            <a:off x="5311720" y="2080124"/>
            <a:ext cx="1029599" cy="2202592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ame 30">
            <a:extLst>
              <a:ext uri="{FF2B5EF4-FFF2-40B4-BE49-F238E27FC236}">
                <a16:creationId xmlns:a16="http://schemas.microsoft.com/office/drawing/2014/main" id="{CFA579D3-62BE-1E42-9F21-0AE9B293CC1C}"/>
              </a:ext>
            </a:extLst>
          </p:cNvPr>
          <p:cNvSpPr/>
          <p:nvPr/>
        </p:nvSpPr>
        <p:spPr>
          <a:xfrm>
            <a:off x="6638499" y="1807605"/>
            <a:ext cx="2140574" cy="2742109"/>
          </a:xfrm>
          <a:prstGeom prst="frame">
            <a:avLst>
              <a:gd name="adj1" fmla="val 1038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33" name="Content Placeholder 5">
            <a:extLst>
              <a:ext uri="{FF2B5EF4-FFF2-40B4-BE49-F238E27FC236}">
                <a16:creationId xmlns:a16="http://schemas.microsoft.com/office/drawing/2014/main" id="{6FCE05F3-D405-A54D-9BBE-D6E5C164A23C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34" name="Frame 33">
            <a:extLst>
              <a:ext uri="{FF2B5EF4-FFF2-40B4-BE49-F238E27FC236}">
                <a16:creationId xmlns:a16="http://schemas.microsoft.com/office/drawing/2014/main" id="{05B28144-8DC0-FE46-BE69-15DC99ED4EF3}"/>
              </a:ext>
            </a:extLst>
          </p:cNvPr>
          <p:cNvSpPr/>
          <p:nvPr/>
        </p:nvSpPr>
        <p:spPr>
          <a:xfrm>
            <a:off x="1299080" y="2085766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Frame 34">
            <a:extLst>
              <a:ext uri="{FF2B5EF4-FFF2-40B4-BE49-F238E27FC236}">
                <a16:creationId xmlns:a16="http://schemas.microsoft.com/office/drawing/2014/main" id="{8E509E89-2B8D-E14C-99F9-C916CCF78529}"/>
              </a:ext>
            </a:extLst>
          </p:cNvPr>
          <p:cNvSpPr/>
          <p:nvPr/>
        </p:nvSpPr>
        <p:spPr>
          <a:xfrm>
            <a:off x="2158057" y="3328407"/>
            <a:ext cx="135635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B3BB5B64-8BD2-6F49-80AD-F29F9D3BC873}"/>
              </a:ext>
            </a:extLst>
          </p:cNvPr>
          <p:cNvGraphicFramePr>
            <a:graphicFrameLocks noGrp="1"/>
          </p:cNvGraphicFramePr>
          <p:nvPr/>
        </p:nvGraphicFramePr>
        <p:xfrm>
          <a:off x="3891699" y="169068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5A38F36-43D2-6B41-A119-1BDD9234DF6B}"/>
              </a:ext>
            </a:extLst>
          </p:cNvPr>
          <p:cNvSpPr txBox="1">
            <a:spLocks/>
          </p:cNvSpPr>
          <p:nvPr/>
        </p:nvSpPr>
        <p:spPr>
          <a:xfrm>
            <a:off x="1246617" y="4796067"/>
            <a:ext cx="9691783" cy="2201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Breaking up a </a:t>
            </a:r>
            <a:r>
              <a:rPr lang="en-US" b="1" dirty="0"/>
              <a:t>cluster</a:t>
            </a:r>
            <a:r>
              <a:rPr lang="en-US" dirty="0"/>
              <a:t> by extracting the </a:t>
            </a:r>
            <a:r>
              <a:rPr lang="en-US" b="1" dirty="0"/>
              <a:t>fewest bridging attributes</a:t>
            </a:r>
          </a:p>
          <a:p>
            <a:pPr marL="0" indent="0" algn="ctr">
              <a:buNone/>
            </a:pPr>
            <a:endParaRPr lang="en-US" sz="500" b="1" dirty="0"/>
          </a:p>
          <a:p>
            <a:pPr marL="0" indent="0" algn="ctr">
              <a:buNone/>
            </a:pPr>
            <a:r>
              <a:rPr lang="en-US" dirty="0"/>
              <a:t>Disconnecting a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connected component </a:t>
            </a:r>
            <a:r>
              <a:rPr lang="en-US" dirty="0"/>
              <a:t>by extracting the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minimum vertex cut</a:t>
            </a:r>
            <a:r>
              <a:rPr lang="en-US" dirty="0"/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A82F7E-A5CB-CE4B-B772-4D0FE9F1A6F1}"/>
              </a:ext>
            </a:extLst>
          </p:cNvPr>
          <p:cNvSpPr txBox="1"/>
          <p:nvPr/>
        </p:nvSpPr>
        <p:spPr>
          <a:xfrm>
            <a:off x="5894377" y="5095367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⇳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F76940C8-B18F-EC43-8AAF-432B8B291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Detecting bridging attributes w/ graph algorithm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735168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algorithm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43</a:t>
            </a:fld>
            <a:endParaRPr lang="en-US" dirty="0"/>
          </a:p>
        </p:txBody>
      </p:sp>
      <p:graphicFrame>
        <p:nvGraphicFramePr>
          <p:cNvPr id="33" name="Content Placeholder 5">
            <a:extLst>
              <a:ext uri="{FF2B5EF4-FFF2-40B4-BE49-F238E27FC236}">
                <a16:creationId xmlns:a16="http://schemas.microsoft.com/office/drawing/2014/main" id="{6FCE05F3-D405-A54D-9BBE-D6E5C164A23C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1344167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6015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9076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9076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822960">
                <a:tc rowSpan="2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1645920"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B3BB5B64-8BD2-6F49-80AD-F29F9D3BC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957344"/>
              </p:ext>
            </p:extLst>
          </p:nvPr>
        </p:nvGraphicFramePr>
        <p:xfrm>
          <a:off x="3921947" y="168090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7920CC21-5927-704D-ACC7-89479CCE0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393191"/>
              </p:ext>
            </p:extLst>
          </p:nvPr>
        </p:nvGraphicFramePr>
        <p:xfrm>
          <a:off x="4361165" y="1685798"/>
          <a:ext cx="85795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8976">
                  <a:extLst>
                    <a:ext uri="{9D8B030D-6E8A-4147-A177-3AD203B41FA5}">
                      <a16:colId xmlns:a16="http://schemas.microsoft.com/office/drawing/2014/main" val="1317102309"/>
                    </a:ext>
                  </a:extLst>
                </a:gridCol>
                <a:gridCol w="428976">
                  <a:extLst>
                    <a:ext uri="{9D8B030D-6E8A-4147-A177-3AD203B41FA5}">
                      <a16:colId xmlns:a16="http://schemas.microsoft.com/office/drawing/2014/main" val="3219311245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40073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897104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A9BF20DB-EBA8-D245-BD60-94B7ABA5BB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544854"/>
              </p:ext>
            </p:extLst>
          </p:nvPr>
        </p:nvGraphicFramePr>
        <p:xfrm>
          <a:off x="3018607" y="168579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5801A2DD-5D07-0E42-995F-950602DD1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389969"/>
              </p:ext>
            </p:extLst>
          </p:nvPr>
        </p:nvGraphicFramePr>
        <p:xfrm>
          <a:off x="3463791" y="168579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D87F15B-6EFF-0248-B886-BBB1A108A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313676"/>
              </p:ext>
            </p:extLst>
          </p:nvPr>
        </p:nvGraphicFramePr>
        <p:xfrm>
          <a:off x="2160655" y="169068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5CB72D0-DF22-5849-A849-487715ACD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002596"/>
              </p:ext>
            </p:extLst>
          </p:nvPr>
        </p:nvGraphicFramePr>
        <p:xfrm>
          <a:off x="2598289" y="169068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679E813-FB79-004F-9DA3-20ACA826241C}"/>
              </a:ext>
            </a:extLst>
          </p:cNvPr>
          <p:cNvSpPr/>
          <p:nvPr/>
        </p:nvSpPr>
        <p:spPr>
          <a:xfrm>
            <a:off x="2189645" y="2909455"/>
            <a:ext cx="3048521" cy="1661594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78C15A5-ADC4-1145-AEA1-6D96F39085AE}"/>
              </a:ext>
            </a:extLst>
          </p:cNvPr>
          <p:cNvSpPr/>
          <p:nvPr/>
        </p:nvSpPr>
        <p:spPr>
          <a:xfrm>
            <a:off x="1278394" y="2076510"/>
            <a:ext cx="903973" cy="831838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C9BF935-4806-704E-BFBC-A0CF3510383B}"/>
              </a:ext>
            </a:extLst>
          </p:cNvPr>
          <p:cNvSpPr txBox="1">
            <a:spLocks/>
          </p:cNvSpPr>
          <p:nvPr/>
        </p:nvSpPr>
        <p:spPr>
          <a:xfrm>
            <a:off x="838200" y="4776507"/>
            <a:ext cx="1072515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Iteratively extract the min vertex cut until each cluster’s attributes &lt; 𝜆 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DB3923-EEC7-7545-8FF0-29743FAE4893}"/>
              </a:ext>
            </a:extLst>
          </p:cNvPr>
          <p:cNvSpPr/>
          <p:nvPr/>
        </p:nvSpPr>
        <p:spPr>
          <a:xfrm>
            <a:off x="9935453" y="1621989"/>
            <a:ext cx="978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𝜆 </a:t>
            </a:r>
            <a:r>
              <a:rPr lang="zh-CN" altLang="en-US" sz="2800" dirty="0"/>
              <a:t> </a:t>
            </a:r>
            <a:r>
              <a:rPr lang="en-US" altLang="zh-CN" sz="2800" dirty="0"/>
              <a:t>=</a:t>
            </a:r>
            <a:r>
              <a:rPr lang="zh-CN" altLang="en-US" sz="2800" dirty="0"/>
              <a:t> </a:t>
            </a:r>
            <a:r>
              <a:rPr lang="en-US" altLang="zh-CN" sz="2800" dirty="0"/>
              <a:t>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35511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algorithm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44</a:t>
            </a:fld>
            <a:endParaRPr lang="en-US" dirty="0"/>
          </a:p>
        </p:txBody>
      </p:sp>
      <p:graphicFrame>
        <p:nvGraphicFramePr>
          <p:cNvPr id="33" name="Content Placeholder 5">
            <a:extLst>
              <a:ext uri="{FF2B5EF4-FFF2-40B4-BE49-F238E27FC236}">
                <a16:creationId xmlns:a16="http://schemas.microsoft.com/office/drawing/2014/main" id="{6FCE05F3-D405-A54D-9BBE-D6E5C164A23C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1344167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6015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9076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9076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822960">
                <a:tc rowSpan="2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1645920"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B3BB5B64-8BD2-6F49-80AD-F29F9D3BC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22784"/>
              </p:ext>
            </p:extLst>
          </p:nvPr>
        </p:nvGraphicFramePr>
        <p:xfrm>
          <a:off x="5871209" y="168579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7920CC21-5927-704D-ACC7-89479CCE0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766183"/>
              </p:ext>
            </p:extLst>
          </p:nvPr>
        </p:nvGraphicFramePr>
        <p:xfrm>
          <a:off x="3913371" y="1685798"/>
          <a:ext cx="85795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8976">
                  <a:extLst>
                    <a:ext uri="{9D8B030D-6E8A-4147-A177-3AD203B41FA5}">
                      <a16:colId xmlns:a16="http://schemas.microsoft.com/office/drawing/2014/main" val="1317102309"/>
                    </a:ext>
                  </a:extLst>
                </a:gridCol>
                <a:gridCol w="428976">
                  <a:extLst>
                    <a:ext uri="{9D8B030D-6E8A-4147-A177-3AD203B41FA5}">
                      <a16:colId xmlns:a16="http://schemas.microsoft.com/office/drawing/2014/main" val="3219311245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40073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89710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8CE539C-0D9C-A841-BD27-D390C361D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663177"/>
              </p:ext>
            </p:extLst>
          </p:nvPr>
        </p:nvGraphicFramePr>
        <p:xfrm>
          <a:off x="3018607" y="168579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13BC53F-838F-8449-A56F-FB1479223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400512"/>
              </p:ext>
            </p:extLst>
          </p:nvPr>
        </p:nvGraphicFramePr>
        <p:xfrm>
          <a:off x="3463791" y="168579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92AD3178-74ED-FF45-9FFE-0004F37AAD6C}"/>
              </a:ext>
            </a:extLst>
          </p:cNvPr>
          <p:cNvSpPr/>
          <p:nvPr/>
        </p:nvSpPr>
        <p:spPr>
          <a:xfrm>
            <a:off x="3919946" y="4007039"/>
            <a:ext cx="851378" cy="554229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5C6D1E2-EA5E-5F42-B1CB-79185BE17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029863"/>
              </p:ext>
            </p:extLst>
          </p:nvPr>
        </p:nvGraphicFramePr>
        <p:xfrm>
          <a:off x="2160655" y="169068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92808B3-58A5-E44A-89B5-CBB1F9EF3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07957"/>
              </p:ext>
            </p:extLst>
          </p:nvPr>
        </p:nvGraphicFramePr>
        <p:xfrm>
          <a:off x="2598289" y="169068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679E813-FB79-004F-9DA3-20ACA826241C}"/>
              </a:ext>
            </a:extLst>
          </p:cNvPr>
          <p:cNvSpPr/>
          <p:nvPr/>
        </p:nvSpPr>
        <p:spPr>
          <a:xfrm>
            <a:off x="2189646" y="2909455"/>
            <a:ext cx="1743044" cy="1102475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78C15A5-ADC4-1145-AEA1-6D96F39085AE}"/>
              </a:ext>
            </a:extLst>
          </p:cNvPr>
          <p:cNvSpPr/>
          <p:nvPr/>
        </p:nvSpPr>
        <p:spPr>
          <a:xfrm>
            <a:off x="1278394" y="2076510"/>
            <a:ext cx="903973" cy="831838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517CCD2-D42F-4E48-AFD2-F63618D29F80}"/>
              </a:ext>
            </a:extLst>
          </p:cNvPr>
          <p:cNvSpPr txBox="1">
            <a:spLocks/>
          </p:cNvSpPr>
          <p:nvPr/>
        </p:nvSpPr>
        <p:spPr>
          <a:xfrm>
            <a:off x="838200" y="4776507"/>
            <a:ext cx="1072515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Iteratively extract the min vertex cut until each cluster’s attributes &lt; 𝜆 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86FA3B-929C-484A-9A2E-9AF97B198886}"/>
              </a:ext>
            </a:extLst>
          </p:cNvPr>
          <p:cNvSpPr/>
          <p:nvPr/>
        </p:nvSpPr>
        <p:spPr>
          <a:xfrm>
            <a:off x="9935453" y="1621989"/>
            <a:ext cx="978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𝜆 </a:t>
            </a:r>
            <a:r>
              <a:rPr lang="zh-CN" altLang="en-US" sz="2800" dirty="0"/>
              <a:t> </a:t>
            </a:r>
            <a:r>
              <a:rPr lang="en-US" altLang="zh-CN" sz="2800" dirty="0"/>
              <a:t>=</a:t>
            </a:r>
            <a:r>
              <a:rPr lang="zh-CN" altLang="en-US" sz="2800" dirty="0"/>
              <a:t> </a:t>
            </a:r>
            <a:r>
              <a:rPr lang="en-US" altLang="zh-CN" sz="2800" dirty="0"/>
              <a:t>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75949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algorithm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45</a:t>
            </a:fld>
            <a:endParaRPr lang="en-US" dirty="0"/>
          </a:p>
        </p:txBody>
      </p:sp>
      <p:graphicFrame>
        <p:nvGraphicFramePr>
          <p:cNvPr id="33" name="Content Placeholder 5">
            <a:extLst>
              <a:ext uri="{FF2B5EF4-FFF2-40B4-BE49-F238E27FC236}">
                <a16:creationId xmlns:a16="http://schemas.microsoft.com/office/drawing/2014/main" id="{6FCE05F3-D405-A54D-9BBE-D6E5C164A23C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1344167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6015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9076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9076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822960">
                <a:tc rowSpan="2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1645920"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B3BB5B64-8BD2-6F49-80AD-F29F9D3BC873}"/>
              </a:ext>
            </a:extLst>
          </p:cNvPr>
          <p:cNvGraphicFramePr>
            <a:graphicFrameLocks noGrp="1"/>
          </p:cNvGraphicFramePr>
          <p:nvPr/>
        </p:nvGraphicFramePr>
        <p:xfrm>
          <a:off x="5871209" y="168579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7920CC21-5927-704D-ACC7-89479CCE0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194526"/>
              </p:ext>
            </p:extLst>
          </p:nvPr>
        </p:nvGraphicFramePr>
        <p:xfrm>
          <a:off x="3054611" y="1690688"/>
          <a:ext cx="85795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8976">
                  <a:extLst>
                    <a:ext uri="{9D8B030D-6E8A-4147-A177-3AD203B41FA5}">
                      <a16:colId xmlns:a16="http://schemas.microsoft.com/office/drawing/2014/main" val="1317102309"/>
                    </a:ext>
                  </a:extLst>
                </a:gridCol>
                <a:gridCol w="428976">
                  <a:extLst>
                    <a:ext uri="{9D8B030D-6E8A-4147-A177-3AD203B41FA5}">
                      <a16:colId xmlns:a16="http://schemas.microsoft.com/office/drawing/2014/main" val="3219311245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40073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89710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8CE539C-0D9C-A841-BD27-D390C361D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216311"/>
              </p:ext>
            </p:extLst>
          </p:nvPr>
        </p:nvGraphicFramePr>
        <p:xfrm>
          <a:off x="6741107" y="168090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13BC53F-838F-8449-A56F-FB1479223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973337"/>
              </p:ext>
            </p:extLst>
          </p:nvPr>
        </p:nvGraphicFramePr>
        <p:xfrm>
          <a:off x="2605031" y="169068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92AD3178-74ED-FF45-9FFE-0004F37AAD6C}"/>
              </a:ext>
            </a:extLst>
          </p:cNvPr>
          <p:cNvSpPr/>
          <p:nvPr/>
        </p:nvSpPr>
        <p:spPr>
          <a:xfrm>
            <a:off x="3061186" y="4011929"/>
            <a:ext cx="851378" cy="554229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5C6D1E2-EA5E-5F42-B1CB-79185BE17F45}"/>
              </a:ext>
            </a:extLst>
          </p:cNvPr>
          <p:cNvGraphicFramePr>
            <a:graphicFrameLocks noGrp="1"/>
          </p:cNvGraphicFramePr>
          <p:nvPr/>
        </p:nvGraphicFramePr>
        <p:xfrm>
          <a:off x="2160655" y="169068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92808B3-58A5-E44A-89B5-CBB1F9EF3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873921"/>
              </p:ext>
            </p:extLst>
          </p:nvPr>
        </p:nvGraphicFramePr>
        <p:xfrm>
          <a:off x="6320789" y="168579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478C15A5-ADC4-1145-AEA1-6D96F39085AE}"/>
              </a:ext>
            </a:extLst>
          </p:cNvPr>
          <p:cNvSpPr/>
          <p:nvPr/>
        </p:nvSpPr>
        <p:spPr>
          <a:xfrm>
            <a:off x="1278394" y="2076510"/>
            <a:ext cx="903973" cy="831838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11E797-5427-924B-BAEB-748BFE57DADC}"/>
              </a:ext>
            </a:extLst>
          </p:cNvPr>
          <p:cNvSpPr/>
          <p:nvPr/>
        </p:nvSpPr>
        <p:spPr>
          <a:xfrm>
            <a:off x="2175792" y="2913000"/>
            <a:ext cx="456156" cy="677060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520F5E-0A4B-E94E-8253-07B9CA3C6A9D}"/>
              </a:ext>
            </a:extLst>
          </p:cNvPr>
          <p:cNvSpPr/>
          <p:nvPr/>
        </p:nvSpPr>
        <p:spPr>
          <a:xfrm>
            <a:off x="2605031" y="3599840"/>
            <a:ext cx="456156" cy="419194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D6BB1BE6-9757-6B46-8B1A-2B3B16E8FF88}"/>
              </a:ext>
            </a:extLst>
          </p:cNvPr>
          <p:cNvSpPr txBox="1">
            <a:spLocks/>
          </p:cNvSpPr>
          <p:nvPr/>
        </p:nvSpPr>
        <p:spPr>
          <a:xfrm>
            <a:off x="838200" y="4776507"/>
            <a:ext cx="1072515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Iteratively extract the min vertex cut until each cluster’s attributes &lt; 𝜆 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3D48747-05D1-A84A-988B-67207B662F0D}"/>
              </a:ext>
            </a:extLst>
          </p:cNvPr>
          <p:cNvSpPr/>
          <p:nvPr/>
        </p:nvSpPr>
        <p:spPr>
          <a:xfrm>
            <a:off x="9935453" y="1621989"/>
            <a:ext cx="978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𝜆 </a:t>
            </a:r>
            <a:r>
              <a:rPr lang="zh-CN" altLang="en-US" sz="2800" dirty="0"/>
              <a:t> </a:t>
            </a:r>
            <a:r>
              <a:rPr lang="en-US" altLang="zh-CN" sz="2800" dirty="0"/>
              <a:t>=</a:t>
            </a:r>
            <a:r>
              <a:rPr lang="zh-CN" altLang="en-US" sz="2800" dirty="0"/>
              <a:t> </a:t>
            </a:r>
            <a:r>
              <a:rPr lang="en-US" altLang="zh-CN" sz="2800" dirty="0"/>
              <a:t>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24441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algorithm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46</a:t>
            </a:fld>
            <a:endParaRPr lang="en-US" dirty="0"/>
          </a:p>
        </p:txBody>
      </p:sp>
      <p:graphicFrame>
        <p:nvGraphicFramePr>
          <p:cNvPr id="33" name="Content Placeholder 5">
            <a:extLst>
              <a:ext uri="{FF2B5EF4-FFF2-40B4-BE49-F238E27FC236}">
                <a16:creationId xmlns:a16="http://schemas.microsoft.com/office/drawing/2014/main" id="{6FCE05F3-D405-A54D-9BBE-D6E5C164A23C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1344167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6015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9076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9076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822960">
                <a:tc rowSpan="2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1645920"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B3BB5B64-8BD2-6F49-80AD-F29F9D3BC873}"/>
              </a:ext>
            </a:extLst>
          </p:cNvPr>
          <p:cNvGraphicFramePr>
            <a:graphicFrameLocks noGrp="1"/>
          </p:cNvGraphicFramePr>
          <p:nvPr/>
        </p:nvGraphicFramePr>
        <p:xfrm>
          <a:off x="5871209" y="168579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5A38F36-43D2-6B41-A119-1BDD9234DF6B}"/>
              </a:ext>
            </a:extLst>
          </p:cNvPr>
          <p:cNvSpPr txBox="1">
            <a:spLocks/>
          </p:cNvSpPr>
          <p:nvPr/>
        </p:nvSpPr>
        <p:spPr>
          <a:xfrm>
            <a:off x="838200" y="4776507"/>
            <a:ext cx="10725150" cy="1563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Iteratively extract the min vertex cut until each cluster’s attributes &lt; 𝜆 </a:t>
            </a:r>
          </a:p>
          <a:p>
            <a:r>
              <a:rPr lang="en-US" dirty="0"/>
              <a:t>Repeat this process on the new submatrix until its initial attributes &lt; 𝜆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7920CC21-5927-704D-ACC7-89479CCE0CE4}"/>
              </a:ext>
            </a:extLst>
          </p:cNvPr>
          <p:cNvGraphicFramePr>
            <a:graphicFrameLocks noGrp="1"/>
          </p:cNvGraphicFramePr>
          <p:nvPr/>
        </p:nvGraphicFramePr>
        <p:xfrm>
          <a:off x="3054611" y="1690688"/>
          <a:ext cx="85795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8976">
                  <a:extLst>
                    <a:ext uri="{9D8B030D-6E8A-4147-A177-3AD203B41FA5}">
                      <a16:colId xmlns:a16="http://schemas.microsoft.com/office/drawing/2014/main" val="1317102309"/>
                    </a:ext>
                  </a:extLst>
                </a:gridCol>
                <a:gridCol w="428976">
                  <a:extLst>
                    <a:ext uri="{9D8B030D-6E8A-4147-A177-3AD203B41FA5}">
                      <a16:colId xmlns:a16="http://schemas.microsoft.com/office/drawing/2014/main" val="3219311245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40073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89710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8CE539C-0D9C-A841-BD27-D390C361D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653266"/>
              </p:ext>
            </p:extLst>
          </p:nvPr>
        </p:nvGraphicFramePr>
        <p:xfrm>
          <a:off x="6770369" y="168579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13BC53F-838F-8449-A56F-FB1479223DB0}"/>
              </a:ext>
            </a:extLst>
          </p:cNvPr>
          <p:cNvGraphicFramePr>
            <a:graphicFrameLocks noGrp="1"/>
          </p:cNvGraphicFramePr>
          <p:nvPr/>
        </p:nvGraphicFramePr>
        <p:xfrm>
          <a:off x="2605031" y="169068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92AD3178-74ED-FF45-9FFE-0004F37AAD6C}"/>
              </a:ext>
            </a:extLst>
          </p:cNvPr>
          <p:cNvSpPr/>
          <p:nvPr/>
        </p:nvSpPr>
        <p:spPr>
          <a:xfrm>
            <a:off x="3061186" y="4011929"/>
            <a:ext cx="851378" cy="554229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5C6D1E2-EA5E-5F42-B1CB-79185BE17F45}"/>
              </a:ext>
            </a:extLst>
          </p:cNvPr>
          <p:cNvGraphicFramePr>
            <a:graphicFrameLocks noGrp="1"/>
          </p:cNvGraphicFramePr>
          <p:nvPr/>
        </p:nvGraphicFramePr>
        <p:xfrm>
          <a:off x="2160655" y="169068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92808B3-58A5-E44A-89B5-CBB1F9EF3876}"/>
              </a:ext>
            </a:extLst>
          </p:cNvPr>
          <p:cNvGraphicFramePr>
            <a:graphicFrameLocks noGrp="1"/>
          </p:cNvGraphicFramePr>
          <p:nvPr/>
        </p:nvGraphicFramePr>
        <p:xfrm>
          <a:off x="6320789" y="168579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478C15A5-ADC4-1145-AEA1-6D96F39085AE}"/>
              </a:ext>
            </a:extLst>
          </p:cNvPr>
          <p:cNvSpPr/>
          <p:nvPr/>
        </p:nvSpPr>
        <p:spPr>
          <a:xfrm>
            <a:off x="1278394" y="2076510"/>
            <a:ext cx="903973" cy="831838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11E797-5427-924B-BAEB-748BFE57DADC}"/>
              </a:ext>
            </a:extLst>
          </p:cNvPr>
          <p:cNvSpPr/>
          <p:nvPr/>
        </p:nvSpPr>
        <p:spPr>
          <a:xfrm>
            <a:off x="2175792" y="2913000"/>
            <a:ext cx="456156" cy="677060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520F5E-0A4B-E94E-8253-07B9CA3C6A9D}"/>
              </a:ext>
            </a:extLst>
          </p:cNvPr>
          <p:cNvSpPr/>
          <p:nvPr/>
        </p:nvSpPr>
        <p:spPr>
          <a:xfrm>
            <a:off x="2605031" y="3599840"/>
            <a:ext cx="456156" cy="419194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2E7D2D7-0D8C-6A4F-A3C8-5F3232301204}"/>
              </a:ext>
            </a:extLst>
          </p:cNvPr>
          <p:cNvSpPr/>
          <p:nvPr/>
        </p:nvSpPr>
        <p:spPr>
          <a:xfrm>
            <a:off x="5868863" y="2093838"/>
            <a:ext cx="1351086" cy="2467430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1E2B09-AE2F-8847-B371-3109CB37A67B}"/>
              </a:ext>
            </a:extLst>
          </p:cNvPr>
          <p:cNvSpPr/>
          <p:nvPr/>
        </p:nvSpPr>
        <p:spPr>
          <a:xfrm>
            <a:off x="9935453" y="1621989"/>
            <a:ext cx="978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𝜆 </a:t>
            </a:r>
            <a:r>
              <a:rPr lang="zh-CN" altLang="en-US" sz="2800" dirty="0"/>
              <a:t> </a:t>
            </a:r>
            <a:r>
              <a:rPr lang="en-US" altLang="zh-CN" sz="2800" dirty="0"/>
              <a:t>=</a:t>
            </a:r>
            <a:r>
              <a:rPr lang="zh-CN" altLang="en-US" sz="2800" dirty="0"/>
              <a:t> </a:t>
            </a:r>
            <a:r>
              <a:rPr lang="en-US" altLang="zh-CN" sz="2800" dirty="0"/>
              <a:t>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67306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algorithm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47</a:t>
            </a:fld>
            <a:endParaRPr lang="en-US" dirty="0"/>
          </a:p>
        </p:txBody>
      </p:sp>
      <p:graphicFrame>
        <p:nvGraphicFramePr>
          <p:cNvPr id="33" name="Content Placeholder 5">
            <a:extLst>
              <a:ext uri="{FF2B5EF4-FFF2-40B4-BE49-F238E27FC236}">
                <a16:creationId xmlns:a16="http://schemas.microsoft.com/office/drawing/2014/main" id="{6FCE05F3-D405-A54D-9BBE-D6E5C164A23C}"/>
              </a:ext>
            </a:extLst>
          </p:cNvPr>
          <p:cNvGraphicFramePr>
            <a:graphicFrameLocks/>
          </p:cNvGraphicFramePr>
          <p:nvPr/>
        </p:nvGraphicFramePr>
        <p:xfrm>
          <a:off x="838200" y="1690688"/>
          <a:ext cx="1344167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6015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9076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9076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822960">
                <a:tc rowSpan="2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1645920"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B3BB5B64-8BD2-6F49-80AD-F29F9D3BC873}"/>
              </a:ext>
            </a:extLst>
          </p:cNvPr>
          <p:cNvGraphicFramePr>
            <a:graphicFrameLocks noGrp="1"/>
          </p:cNvGraphicFramePr>
          <p:nvPr/>
        </p:nvGraphicFramePr>
        <p:xfrm>
          <a:off x="5871209" y="168579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5A38F36-43D2-6B41-A119-1BDD9234DF6B}"/>
              </a:ext>
            </a:extLst>
          </p:cNvPr>
          <p:cNvSpPr txBox="1">
            <a:spLocks/>
          </p:cNvSpPr>
          <p:nvPr/>
        </p:nvSpPr>
        <p:spPr>
          <a:xfrm>
            <a:off x="838200" y="4776507"/>
            <a:ext cx="10725150" cy="1563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Iteratively extract the min vertex cut until each cluster’s attributes &lt; 𝜆 </a:t>
            </a:r>
          </a:p>
          <a:p>
            <a:r>
              <a:rPr lang="en-US" dirty="0"/>
              <a:t>Repeat this process on the new submatrix until its initial attributes &lt; 𝜆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7920CC21-5927-704D-ACC7-89479CCE0CE4}"/>
              </a:ext>
            </a:extLst>
          </p:cNvPr>
          <p:cNvGraphicFramePr>
            <a:graphicFrameLocks noGrp="1"/>
          </p:cNvGraphicFramePr>
          <p:nvPr/>
        </p:nvGraphicFramePr>
        <p:xfrm>
          <a:off x="3054611" y="1690688"/>
          <a:ext cx="85795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8976">
                  <a:extLst>
                    <a:ext uri="{9D8B030D-6E8A-4147-A177-3AD203B41FA5}">
                      <a16:colId xmlns:a16="http://schemas.microsoft.com/office/drawing/2014/main" val="1317102309"/>
                    </a:ext>
                  </a:extLst>
                </a:gridCol>
                <a:gridCol w="428976">
                  <a:extLst>
                    <a:ext uri="{9D8B030D-6E8A-4147-A177-3AD203B41FA5}">
                      <a16:colId xmlns:a16="http://schemas.microsoft.com/office/drawing/2014/main" val="3219311245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40073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89710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8CE539C-0D9C-A841-BD27-D390C361D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465969"/>
              </p:ext>
            </p:extLst>
          </p:nvPr>
        </p:nvGraphicFramePr>
        <p:xfrm>
          <a:off x="6322161" y="168579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13BC53F-838F-8449-A56F-FB1479223DB0}"/>
              </a:ext>
            </a:extLst>
          </p:cNvPr>
          <p:cNvGraphicFramePr>
            <a:graphicFrameLocks noGrp="1"/>
          </p:cNvGraphicFramePr>
          <p:nvPr/>
        </p:nvGraphicFramePr>
        <p:xfrm>
          <a:off x="2605031" y="169068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92AD3178-74ED-FF45-9FFE-0004F37AAD6C}"/>
              </a:ext>
            </a:extLst>
          </p:cNvPr>
          <p:cNvSpPr/>
          <p:nvPr/>
        </p:nvSpPr>
        <p:spPr>
          <a:xfrm>
            <a:off x="3061186" y="4011929"/>
            <a:ext cx="851378" cy="554229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5C6D1E2-EA5E-5F42-B1CB-79185BE17F45}"/>
              </a:ext>
            </a:extLst>
          </p:cNvPr>
          <p:cNvGraphicFramePr>
            <a:graphicFrameLocks noGrp="1"/>
          </p:cNvGraphicFramePr>
          <p:nvPr/>
        </p:nvGraphicFramePr>
        <p:xfrm>
          <a:off x="2160655" y="1690688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92808B3-58A5-E44A-89B5-CBB1F9EF3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441280"/>
              </p:ext>
            </p:extLst>
          </p:nvPr>
        </p:nvGraphicFramePr>
        <p:xfrm>
          <a:off x="9146986" y="1691615"/>
          <a:ext cx="449580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</a:tbl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478C15A5-ADC4-1145-AEA1-6D96F39085AE}"/>
              </a:ext>
            </a:extLst>
          </p:cNvPr>
          <p:cNvSpPr/>
          <p:nvPr/>
        </p:nvSpPr>
        <p:spPr>
          <a:xfrm>
            <a:off x="1278394" y="2076510"/>
            <a:ext cx="903973" cy="831838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11E797-5427-924B-BAEB-748BFE57DADC}"/>
              </a:ext>
            </a:extLst>
          </p:cNvPr>
          <p:cNvSpPr/>
          <p:nvPr/>
        </p:nvSpPr>
        <p:spPr>
          <a:xfrm>
            <a:off x="2175792" y="2913000"/>
            <a:ext cx="456156" cy="677060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520F5E-0A4B-E94E-8253-07B9CA3C6A9D}"/>
              </a:ext>
            </a:extLst>
          </p:cNvPr>
          <p:cNvSpPr/>
          <p:nvPr/>
        </p:nvSpPr>
        <p:spPr>
          <a:xfrm>
            <a:off x="2605031" y="3599840"/>
            <a:ext cx="456156" cy="419194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354CE46-835B-3240-A7EB-C6D93B1A9E1A}"/>
              </a:ext>
            </a:extLst>
          </p:cNvPr>
          <p:cNvSpPr/>
          <p:nvPr/>
        </p:nvSpPr>
        <p:spPr>
          <a:xfrm>
            <a:off x="5868862" y="2076510"/>
            <a:ext cx="449580" cy="1056062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CC5A4A-A0A5-454E-9270-134D767A5B0B}"/>
              </a:ext>
            </a:extLst>
          </p:cNvPr>
          <p:cNvSpPr/>
          <p:nvPr/>
        </p:nvSpPr>
        <p:spPr>
          <a:xfrm>
            <a:off x="6343873" y="3153537"/>
            <a:ext cx="449581" cy="1428696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7142EBC-EC03-424C-A45F-93688609C525}"/>
              </a:ext>
            </a:extLst>
          </p:cNvPr>
          <p:cNvSpPr/>
          <p:nvPr/>
        </p:nvSpPr>
        <p:spPr>
          <a:xfrm>
            <a:off x="9144639" y="2076509"/>
            <a:ext cx="449581" cy="2505723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C22951C-EBD3-AA4F-8870-91C77CAA3220}"/>
              </a:ext>
            </a:extLst>
          </p:cNvPr>
          <p:cNvSpPr/>
          <p:nvPr/>
        </p:nvSpPr>
        <p:spPr>
          <a:xfrm>
            <a:off x="9935453" y="1621989"/>
            <a:ext cx="978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𝜆 </a:t>
            </a:r>
            <a:r>
              <a:rPr lang="zh-CN" altLang="en-US" sz="2800" dirty="0"/>
              <a:t> </a:t>
            </a:r>
            <a:r>
              <a:rPr lang="en-US" altLang="zh-CN" sz="2800" dirty="0"/>
              <a:t>=</a:t>
            </a:r>
            <a:r>
              <a:rPr lang="zh-CN" altLang="en-US" sz="2800" dirty="0"/>
              <a:t> </a:t>
            </a:r>
            <a:r>
              <a:rPr lang="en-US" altLang="zh-CN" sz="2800" dirty="0"/>
              <a:t>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38855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algorithm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48</a:t>
            </a:fld>
            <a:endParaRPr lang="en-US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5A38F36-43D2-6B41-A119-1BDD9234DF6B}"/>
              </a:ext>
            </a:extLst>
          </p:cNvPr>
          <p:cNvSpPr txBox="1">
            <a:spLocks/>
          </p:cNvSpPr>
          <p:nvPr/>
        </p:nvSpPr>
        <p:spPr>
          <a:xfrm>
            <a:off x="838200" y="4776507"/>
            <a:ext cx="10725150" cy="15637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Iteratively extract the min vertex cut until each cluster’s attributes &lt; 𝜆 </a:t>
            </a:r>
          </a:p>
          <a:p>
            <a:r>
              <a:rPr lang="en-US" dirty="0"/>
              <a:t>Repeat this process on the new submatrix until its initial attributes &lt; 𝜆</a:t>
            </a:r>
          </a:p>
          <a:p>
            <a:r>
              <a:rPr lang="en-US" dirty="0"/>
              <a:t>Encode each submatrix separately to generate </a:t>
            </a:r>
            <a:r>
              <a:rPr lang="en-US" dirty="0" err="1"/>
              <a:t>subtags</a:t>
            </a:r>
            <a:r>
              <a:rPr lang="en-US" dirty="0"/>
              <a:t> and match substrings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87DB54B0-AE7B-FA4E-A5DE-CC2F7257A1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075972"/>
              </p:ext>
            </p:extLst>
          </p:nvPr>
        </p:nvGraphicFramePr>
        <p:xfrm>
          <a:off x="6328828" y="1690688"/>
          <a:ext cx="4180983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460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178265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  <a:gridCol w="1301129">
                  <a:extLst>
                    <a:ext uri="{9D8B030D-6E8A-4147-A177-3AD203B41FA5}">
                      <a16:colId xmlns:a16="http://schemas.microsoft.com/office/drawing/2014/main" val="3980600097"/>
                    </a:ext>
                  </a:extLst>
                </a:gridCol>
                <a:gridCol w="1301129">
                  <a:extLst>
                    <a:ext uri="{9D8B030D-6E8A-4147-A177-3AD203B41FA5}">
                      <a16:colId xmlns:a16="http://schemas.microsoft.com/office/drawing/2014/main" val="249262616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6956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3269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56286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33833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A2B774F6-9C39-9E43-9DB2-A907212F0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899890"/>
              </p:ext>
            </p:extLst>
          </p:nvPr>
        </p:nvGraphicFramePr>
        <p:xfrm>
          <a:off x="1223357" y="1690688"/>
          <a:ext cx="4261482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002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268707936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41602687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38895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0519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605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7569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32D131D-0DBD-564D-95DE-5561394F68A5}"/>
              </a:ext>
            </a:extLst>
          </p:cNvPr>
          <p:cNvSpPr txBox="1"/>
          <p:nvPr/>
        </p:nvSpPr>
        <p:spPr>
          <a:xfrm>
            <a:off x="3354098" y="4261640"/>
            <a:ext cx="738664" cy="464230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algn="ctr"/>
            <a:r>
              <a:rPr lang="en-US" sz="3600" dirty="0"/>
              <a:t>…</a:t>
            </a:r>
            <a:r>
              <a:rPr lang="en-US" dirty="0"/>
              <a:t>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60BF55-D144-844C-B4B2-19DDF06963DE}"/>
              </a:ext>
            </a:extLst>
          </p:cNvPr>
          <p:cNvSpPr txBox="1"/>
          <p:nvPr/>
        </p:nvSpPr>
        <p:spPr>
          <a:xfrm>
            <a:off x="8419319" y="4235922"/>
            <a:ext cx="738664" cy="464230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algn="ctr"/>
            <a:r>
              <a:rPr lang="en-US" sz="3600" dirty="0"/>
              <a:t>…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4916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MEME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49</a:t>
            </a:fld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EA37D59-5159-4742-A546-187169E29617}"/>
              </a:ext>
            </a:extLst>
          </p:cNvPr>
          <p:cNvSpPr txBox="1">
            <a:spLocks/>
          </p:cNvSpPr>
          <p:nvPr/>
        </p:nvSpPr>
        <p:spPr>
          <a:xfrm>
            <a:off x="855170" y="1620024"/>
            <a:ext cx="1049862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87A7AE-C3C8-BA4C-BA6B-B3921D27EC0D}"/>
              </a:ext>
            </a:extLst>
          </p:cNvPr>
          <p:cNvSpPr/>
          <p:nvPr/>
        </p:nvSpPr>
        <p:spPr>
          <a:xfrm>
            <a:off x="1172806" y="2463812"/>
            <a:ext cx="9846387" cy="2624152"/>
          </a:xfrm>
          <a:prstGeom prst="rect">
            <a:avLst/>
          </a:prstGeom>
          <a:solidFill>
            <a:schemeClr val="accent4">
              <a:lumMod val="40000"/>
              <a:lumOff val="60000"/>
              <a:alpha val="93000"/>
            </a:schemeClr>
          </a:solidFill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tx1"/>
                </a:solidFill>
              </a:rPr>
              <a:t>Structures within attributes</a:t>
            </a:r>
          </a:p>
          <a:p>
            <a:pPr algn="ctr"/>
            <a:r>
              <a:rPr lang="en-US" altLang="zh-CN" sz="3200" b="1" dirty="0">
                <a:solidFill>
                  <a:schemeClr val="tx1"/>
                </a:solidFill>
              </a:rPr>
              <a:t>⇩</a:t>
            </a:r>
          </a:p>
          <a:p>
            <a:pPr algn="ctr"/>
            <a:r>
              <a:rPr lang="en-US" altLang="zh-CN" sz="3200" b="1" dirty="0">
                <a:solidFill>
                  <a:schemeClr val="tx1"/>
                </a:solidFill>
              </a:rPr>
              <a:t>MEME encodes </a:t>
            </a:r>
            <a:r>
              <a:rPr lang="en-US" altLang="zh-CN" sz="3200" b="1" i="1" dirty="0">
                <a:solidFill>
                  <a:schemeClr val="tx1"/>
                </a:solidFill>
              </a:rPr>
              <a:t>sibling</a:t>
            </a:r>
            <a:r>
              <a:rPr lang="en-US" altLang="zh-CN" sz="3200" b="1" dirty="0">
                <a:solidFill>
                  <a:schemeClr val="tx1"/>
                </a:solidFill>
              </a:rPr>
              <a:t> &amp; </a:t>
            </a:r>
            <a:r>
              <a:rPr lang="en-US" altLang="zh-CN" sz="3200" b="1" i="1" dirty="0">
                <a:solidFill>
                  <a:schemeClr val="tx1"/>
                </a:solidFill>
              </a:rPr>
              <a:t>ancestor</a:t>
            </a:r>
            <a:r>
              <a:rPr lang="en-US" altLang="zh-CN" sz="3200" b="1" dirty="0">
                <a:solidFill>
                  <a:schemeClr val="tx1"/>
                </a:solidFill>
              </a:rPr>
              <a:t> attributes implicitly</a:t>
            </a:r>
          </a:p>
        </p:txBody>
      </p:sp>
    </p:spTree>
    <p:extLst>
      <p:ext uri="{BB962C8B-B14F-4D97-AF65-F5344CB8AC3E}">
        <p14:creationId xmlns:p14="http://schemas.microsoft.com/office/powerpoint/2010/main" val="3125564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33420-CCED-C54A-9E0F-08D9C8E95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membership-based</a:t>
            </a:r>
            <a:r>
              <a:rPr lang="zh-CN" altLang="en-US" dirty="0"/>
              <a:t> </a:t>
            </a:r>
            <a:r>
              <a:rPr lang="en-US" altLang="zh-CN" dirty="0"/>
              <a:t>forwarding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5C0A51-A23F-6C41-9421-45FFCCA58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162" y="3857648"/>
            <a:ext cx="930441" cy="406637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827F8FB-EA28-4A42-AD29-84ABCA59F5AD}"/>
              </a:ext>
            </a:extLst>
          </p:cNvPr>
          <p:cNvCxnSpPr>
            <a:cxnSpLocks/>
          </p:cNvCxnSpPr>
          <p:nvPr/>
        </p:nvCxnSpPr>
        <p:spPr>
          <a:xfrm>
            <a:off x="1266302" y="4060967"/>
            <a:ext cx="1292860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E7DF384-4972-FD4B-8E4A-B6A5DCC287D7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489603" y="3490877"/>
            <a:ext cx="487084" cy="57009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8E5DC47-0F16-9642-A1ED-34B4EB9439BB}"/>
              </a:ext>
            </a:extLst>
          </p:cNvPr>
          <p:cNvCxnSpPr>
            <a:cxnSpLocks/>
          </p:cNvCxnSpPr>
          <p:nvPr/>
        </p:nvCxnSpPr>
        <p:spPr>
          <a:xfrm>
            <a:off x="3489603" y="4147805"/>
            <a:ext cx="1427397" cy="2378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14B48F9-B401-0D4E-BC61-81D903D37C37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293514" y="3543602"/>
            <a:ext cx="529491" cy="517365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5B4993B2-838A-FD48-A933-5D6B25A51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3005" y="3857648"/>
            <a:ext cx="930441" cy="406637"/>
          </a:xfrm>
          <a:prstGeom prst="rect">
            <a:avLst/>
          </a:prstGeom>
        </p:spPr>
      </p:pic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3140F4B-62C0-FC46-80C9-A0D2C5AE9F88}"/>
              </a:ext>
            </a:extLst>
          </p:cNvPr>
          <p:cNvCxnSpPr>
            <a:cxnSpLocks/>
          </p:cNvCxnSpPr>
          <p:nvPr/>
        </p:nvCxnSpPr>
        <p:spPr>
          <a:xfrm flipV="1">
            <a:off x="5752440" y="3490877"/>
            <a:ext cx="487084" cy="57009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94E3CA0-A4B0-A34C-BADB-BA62E944DDDE}"/>
              </a:ext>
            </a:extLst>
          </p:cNvPr>
          <p:cNvCxnSpPr>
            <a:cxnSpLocks/>
          </p:cNvCxnSpPr>
          <p:nvPr/>
        </p:nvCxnSpPr>
        <p:spPr>
          <a:xfrm>
            <a:off x="5752440" y="4147805"/>
            <a:ext cx="1427397" cy="2378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7F508F-77CE-EC43-8CEA-0FAC053FD916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6556351" y="3543602"/>
            <a:ext cx="529491" cy="517365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>
            <a:extLst>
              <a:ext uri="{FF2B5EF4-FFF2-40B4-BE49-F238E27FC236}">
                <a16:creationId xmlns:a16="http://schemas.microsoft.com/office/drawing/2014/main" id="{6B86A928-11CE-FC4A-8A18-812B82D7F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842" y="3857648"/>
            <a:ext cx="930441" cy="406637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A45A461-7E73-3C4A-8DDF-C3D694FE8343}"/>
              </a:ext>
            </a:extLst>
          </p:cNvPr>
          <p:cNvCxnSpPr>
            <a:cxnSpLocks/>
          </p:cNvCxnSpPr>
          <p:nvPr/>
        </p:nvCxnSpPr>
        <p:spPr>
          <a:xfrm flipV="1">
            <a:off x="7994577" y="3470042"/>
            <a:ext cx="487084" cy="57009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95E2F2A-58EA-4A4E-8606-2194C15FA236}"/>
              </a:ext>
            </a:extLst>
          </p:cNvPr>
          <p:cNvCxnSpPr>
            <a:cxnSpLocks/>
          </p:cNvCxnSpPr>
          <p:nvPr/>
        </p:nvCxnSpPr>
        <p:spPr>
          <a:xfrm>
            <a:off x="7994577" y="4126970"/>
            <a:ext cx="1427397" cy="2378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15DA96B-F132-FA4C-910A-F2DEF426270F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8798488" y="3522767"/>
            <a:ext cx="529491" cy="517365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>
            <a:extLst>
              <a:ext uri="{FF2B5EF4-FFF2-40B4-BE49-F238E27FC236}">
                <a16:creationId xmlns:a16="http://schemas.microsoft.com/office/drawing/2014/main" id="{CDC4905B-0F13-484A-87CF-777E779F4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7979" y="3836813"/>
            <a:ext cx="930441" cy="406637"/>
          </a:xfrm>
          <a:prstGeom prst="rect">
            <a:avLst/>
          </a:prstGeom>
        </p:spPr>
      </p:pic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4EF41C4-136F-244A-AB45-E09395974300}"/>
              </a:ext>
            </a:extLst>
          </p:cNvPr>
          <p:cNvCxnSpPr>
            <a:cxnSpLocks/>
          </p:cNvCxnSpPr>
          <p:nvPr/>
        </p:nvCxnSpPr>
        <p:spPr>
          <a:xfrm flipV="1">
            <a:off x="10258420" y="4126970"/>
            <a:ext cx="545582" cy="397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8">
            <a:extLst>
              <a:ext uri="{FF2B5EF4-FFF2-40B4-BE49-F238E27FC236}">
                <a16:creationId xmlns:a16="http://schemas.microsoft.com/office/drawing/2014/main" id="{CC3AE4FE-3DD0-3448-86EC-41F95057E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z="1800" smtClean="0"/>
              <a:t>5</a:t>
            </a:fld>
            <a:endParaRPr lang="en-US" sz="180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7ABAB7-A052-374E-B24A-68DD45CA3922}"/>
              </a:ext>
            </a:extLst>
          </p:cNvPr>
          <p:cNvSpPr/>
          <p:nvPr/>
        </p:nvSpPr>
        <p:spPr>
          <a:xfrm>
            <a:off x="3665225" y="2640075"/>
            <a:ext cx="997297" cy="7833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0"/>
              </a:srgbClr>
            </a:outerShdw>
          </a:effectLst>
          <a:scene3d>
            <a:camera prst="isometricOffAxis2Top">
              <a:rot lat="21141268" lon="4214456" rev="16200000"/>
            </a:camera>
            <a:lightRig rig="flat" dir="t">
              <a:rot lat="0" lon="0" rev="5100000"/>
            </a:lightRig>
          </a:scene3d>
          <a:sp3d>
            <a:bevelB w="0" h="1905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4" name="Graphic 63" descr="Bug under magnifying glass">
            <a:extLst>
              <a:ext uri="{FF2B5EF4-FFF2-40B4-BE49-F238E27FC236}">
                <a16:creationId xmlns:a16="http://schemas.microsoft.com/office/drawing/2014/main" id="{47BF346D-EE16-7549-85AF-44BB5C6BF1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89814" y="2840689"/>
            <a:ext cx="482801" cy="482801"/>
          </a:xfrm>
          <a:prstGeom prst="rect">
            <a:avLst/>
          </a:prstGeom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792BFAC8-509F-0C47-8756-B1253A86070F}"/>
              </a:ext>
            </a:extLst>
          </p:cNvPr>
          <p:cNvSpPr/>
          <p:nvPr/>
        </p:nvSpPr>
        <p:spPr>
          <a:xfrm>
            <a:off x="5848961" y="2644151"/>
            <a:ext cx="997297" cy="7833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0"/>
              </a:srgbClr>
            </a:outerShdw>
          </a:effectLst>
          <a:scene3d>
            <a:camera prst="isometricOffAxis2Top">
              <a:rot lat="21141268" lon="4214456" rev="16200000"/>
            </a:camera>
            <a:lightRig rig="flat" dir="t">
              <a:rot lat="0" lon="0" rev="5100000"/>
            </a:lightRig>
          </a:scene3d>
          <a:sp3d>
            <a:bevelB w="0" h="1905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7" name="Graphic 66" descr="Bug under magnifying glass">
            <a:extLst>
              <a:ext uri="{FF2B5EF4-FFF2-40B4-BE49-F238E27FC236}">
                <a16:creationId xmlns:a16="http://schemas.microsoft.com/office/drawing/2014/main" id="{4435416A-224F-A94E-83C9-DFB3A5A297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73550" y="2844765"/>
            <a:ext cx="482801" cy="482801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7860C806-9EB0-0F4D-AE16-A5652CD7D8E2}"/>
              </a:ext>
            </a:extLst>
          </p:cNvPr>
          <p:cNvSpPr/>
          <p:nvPr/>
        </p:nvSpPr>
        <p:spPr>
          <a:xfrm>
            <a:off x="8111951" y="2645666"/>
            <a:ext cx="997297" cy="7833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0"/>
              </a:srgbClr>
            </a:outerShdw>
          </a:effectLst>
          <a:scene3d>
            <a:camera prst="isometricOffAxis2Top">
              <a:rot lat="21141268" lon="4214456" rev="16200000"/>
            </a:camera>
            <a:lightRig rig="flat" dir="t">
              <a:rot lat="0" lon="0" rev="5100000"/>
            </a:lightRig>
          </a:scene3d>
          <a:sp3d>
            <a:bevelB w="0" h="1905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9" name="Graphic 68" descr="Bug under magnifying glass">
            <a:extLst>
              <a:ext uri="{FF2B5EF4-FFF2-40B4-BE49-F238E27FC236}">
                <a16:creationId xmlns:a16="http://schemas.microsoft.com/office/drawing/2014/main" id="{609848F1-AE80-1B41-8034-1E3BAD2432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36540" y="2846280"/>
            <a:ext cx="482801" cy="482801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47D342F2-66B2-E946-9B70-1889F0E41B26}"/>
              </a:ext>
            </a:extLst>
          </p:cNvPr>
          <p:cNvSpPr txBox="1"/>
          <p:nvPr/>
        </p:nvSpPr>
        <p:spPr>
          <a:xfrm>
            <a:off x="3968112" y="2460688"/>
            <a:ext cx="3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A</a:t>
            </a:r>
            <a:endParaRPr lang="en-US" sz="24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EA282AF-1B50-FE4C-B9E2-E90463977644}"/>
              </a:ext>
            </a:extLst>
          </p:cNvPr>
          <p:cNvSpPr txBox="1"/>
          <p:nvPr/>
        </p:nvSpPr>
        <p:spPr>
          <a:xfrm>
            <a:off x="6172999" y="2465398"/>
            <a:ext cx="3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B</a:t>
            </a:r>
            <a:endParaRPr lang="en-US" sz="24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4ABE7B4-6FAF-5544-B11E-B31B0F135E77}"/>
              </a:ext>
            </a:extLst>
          </p:cNvPr>
          <p:cNvSpPr txBox="1"/>
          <p:nvPr/>
        </p:nvSpPr>
        <p:spPr>
          <a:xfrm>
            <a:off x="8419893" y="2460688"/>
            <a:ext cx="3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C</a:t>
            </a:r>
            <a:endParaRPr lang="en-US" sz="24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E263FE-93D2-D841-8A1E-91F0EF568455}"/>
              </a:ext>
            </a:extLst>
          </p:cNvPr>
          <p:cNvSpPr txBox="1"/>
          <p:nvPr/>
        </p:nvSpPr>
        <p:spPr>
          <a:xfrm>
            <a:off x="2944831" y="4245395"/>
            <a:ext cx="511688" cy="471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tx1"/>
                </a:solidFill>
              </a:rPr>
              <a:t>S</a:t>
            </a:r>
            <a:r>
              <a:rPr lang="en-US" altLang="zh-CN" sz="2400" baseline="-25000" dirty="0"/>
              <a:t>1</a:t>
            </a:r>
            <a:endParaRPr lang="en-US" sz="24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59F1D9A-82D7-E247-BF06-8FD7055CBB4F}"/>
              </a:ext>
            </a:extLst>
          </p:cNvPr>
          <p:cNvSpPr txBox="1"/>
          <p:nvPr/>
        </p:nvSpPr>
        <p:spPr>
          <a:xfrm>
            <a:off x="5218603" y="4242650"/>
            <a:ext cx="511688" cy="471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tx1"/>
                </a:solidFill>
              </a:rPr>
              <a:t>S</a:t>
            </a:r>
            <a:r>
              <a:rPr lang="en-US" altLang="zh-CN" sz="2400" baseline="-25000" dirty="0">
                <a:solidFill>
                  <a:schemeClr val="tx1"/>
                </a:solidFill>
              </a:rPr>
              <a:t>2</a:t>
            </a:r>
            <a:endParaRPr lang="en-US" sz="24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BEF622F-9021-0445-BD94-1CA7ECFFF9A5}"/>
              </a:ext>
            </a:extLst>
          </p:cNvPr>
          <p:cNvSpPr txBox="1"/>
          <p:nvPr/>
        </p:nvSpPr>
        <p:spPr>
          <a:xfrm>
            <a:off x="7458230" y="4264285"/>
            <a:ext cx="511688" cy="471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tx1"/>
                </a:solidFill>
              </a:rPr>
              <a:t>S</a:t>
            </a:r>
            <a:r>
              <a:rPr lang="en-US" altLang="zh-CN" sz="2400" baseline="-25000" dirty="0"/>
              <a:t>3</a:t>
            </a:r>
            <a:endParaRPr lang="en-US" sz="2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20372AB-B4D8-EB4B-9EC8-49C63B846C8A}"/>
              </a:ext>
            </a:extLst>
          </p:cNvPr>
          <p:cNvSpPr txBox="1"/>
          <p:nvPr/>
        </p:nvSpPr>
        <p:spPr>
          <a:xfrm>
            <a:off x="9674702" y="4242649"/>
            <a:ext cx="511688" cy="471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tx1"/>
                </a:solidFill>
              </a:rPr>
              <a:t>S</a:t>
            </a:r>
            <a:r>
              <a:rPr lang="en-US" altLang="zh-CN" sz="2400" baseline="-25000" dirty="0">
                <a:solidFill>
                  <a:schemeClr val="tx1"/>
                </a:solidFill>
              </a:rPr>
              <a:t>4</a:t>
            </a:r>
            <a:endParaRPr lang="en-US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290A6B2-70CD-F04B-8385-52DDBE0F8518}"/>
              </a:ext>
            </a:extLst>
          </p:cNvPr>
          <p:cNvSpPr txBox="1"/>
          <p:nvPr/>
        </p:nvSpPr>
        <p:spPr>
          <a:xfrm>
            <a:off x="838200" y="1439518"/>
            <a:ext cx="39232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Middlebox</a:t>
            </a:r>
            <a:r>
              <a:rPr lang="zh-CN" altLang="en-US" sz="2400" b="1" dirty="0"/>
              <a:t> </a:t>
            </a:r>
            <a:r>
              <a:rPr lang="en-US" altLang="zh-CN" sz="2400" b="1" dirty="0"/>
              <a:t>chain</a:t>
            </a:r>
            <a:endParaRPr lang="en-US" sz="2400" b="1" dirty="0"/>
          </a:p>
          <a:p>
            <a:r>
              <a:rPr lang="en-US" dirty="0"/>
              <a:t>Attributes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middleboxes</a:t>
            </a:r>
          </a:p>
          <a:p>
            <a:r>
              <a:rPr lang="en-US" altLang="zh-CN" dirty="0"/>
              <a:t>Attribute</a:t>
            </a:r>
            <a:r>
              <a:rPr lang="zh-CN" altLang="en-US" dirty="0"/>
              <a:t> </a:t>
            </a:r>
            <a:r>
              <a:rPr lang="en-US" altLang="zh-CN" dirty="0"/>
              <a:t>set:</a:t>
            </a:r>
            <a:r>
              <a:rPr lang="zh-CN" altLang="en-US" dirty="0"/>
              <a:t> </a:t>
            </a:r>
            <a:r>
              <a:rPr lang="en-US" altLang="zh-CN" dirty="0"/>
              <a:t>set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middleboxes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visit</a:t>
            </a:r>
          </a:p>
        </p:txBody>
      </p:sp>
      <p:sp>
        <p:nvSpPr>
          <p:cNvPr id="39" name="Oval Callout 38">
            <a:extLst>
              <a:ext uri="{FF2B5EF4-FFF2-40B4-BE49-F238E27FC236}">
                <a16:creationId xmlns:a16="http://schemas.microsoft.com/office/drawing/2014/main" id="{EC954D10-2293-7D4A-8BF5-2EA0CCE7041A}"/>
              </a:ext>
            </a:extLst>
          </p:cNvPr>
          <p:cNvSpPr/>
          <p:nvPr/>
        </p:nvSpPr>
        <p:spPr>
          <a:xfrm>
            <a:off x="4652327" y="4916063"/>
            <a:ext cx="1813453" cy="1103956"/>
          </a:xfrm>
          <a:prstGeom prst="wedgeEllipseCallout">
            <a:avLst>
              <a:gd name="adj1" fmla="val -11019"/>
              <a:gd name="adj2" fmla="val -76222"/>
            </a:avLst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B</a:t>
            </a:r>
            <a:r>
              <a:rPr lang="en-US" dirty="0">
                <a:solidFill>
                  <a:schemeClr val="tx1"/>
                </a:solidFill>
              </a:rPr>
              <a:t> ∈ S →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altLang="zh-CN" dirty="0">
                <a:solidFill>
                  <a:schemeClr val="tx1"/>
                </a:solidFill>
              </a:rPr>
              <a:t>else</a:t>
            </a:r>
            <a:r>
              <a:rPr lang="en-US" dirty="0">
                <a:solidFill>
                  <a:schemeClr val="tx1"/>
                </a:solidFill>
              </a:rPr>
              <a:t> →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en-US" altLang="zh-CN" baseline="-25000" dirty="0">
                <a:solidFill>
                  <a:schemeClr val="tx1"/>
                </a:solidFill>
              </a:rPr>
              <a:t>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103BF34-D286-CF47-A9D7-DEFEFF953F90}"/>
              </a:ext>
            </a:extLst>
          </p:cNvPr>
          <p:cNvCxnSpPr>
            <a:cxnSpLocks/>
          </p:cNvCxnSpPr>
          <p:nvPr/>
        </p:nvCxnSpPr>
        <p:spPr>
          <a:xfrm>
            <a:off x="5619886" y="3812693"/>
            <a:ext cx="1502849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C09DFB5-788A-2E4F-9142-37DFA35DC1DB}"/>
              </a:ext>
            </a:extLst>
          </p:cNvPr>
          <p:cNvGrpSpPr/>
          <p:nvPr/>
        </p:nvGrpSpPr>
        <p:grpSpPr>
          <a:xfrm>
            <a:off x="4642490" y="2893322"/>
            <a:ext cx="1231684" cy="919371"/>
            <a:chOff x="1349371" y="2342194"/>
            <a:chExt cx="1231684" cy="919371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43C5228D-BF35-2543-BB1C-81B2E30C9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57493" y="2751356"/>
              <a:ext cx="492222" cy="335879"/>
            </a:xfrm>
            <a:prstGeom prst="rect">
              <a:avLst/>
            </a:prstGeom>
          </p:spPr>
        </p:pic>
        <p:pic>
          <p:nvPicPr>
            <p:cNvPr id="44" name="Graphic 43" descr="Envelope">
              <a:extLst>
                <a:ext uri="{FF2B5EF4-FFF2-40B4-BE49-F238E27FC236}">
                  <a16:creationId xmlns:a16="http://schemas.microsoft.com/office/drawing/2014/main" id="{9B906101-B71F-B444-8A81-AEE64B41B6C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567978" y="2591400"/>
              <a:ext cx="670165" cy="670165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2233809-B011-DB40-8C89-525FE00C218F}"/>
                </a:ext>
              </a:extLst>
            </p:cNvPr>
            <p:cNvSpPr txBox="1"/>
            <p:nvPr/>
          </p:nvSpPr>
          <p:spPr>
            <a:xfrm>
              <a:off x="1349371" y="2342194"/>
              <a:ext cx="12316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S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=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{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A,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C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}</a:t>
              </a:r>
              <a:endParaRPr lang="en-US" sz="2000" dirty="0"/>
            </a:p>
          </p:txBody>
        </p:sp>
      </p:grpSp>
      <p:sp>
        <p:nvSpPr>
          <p:cNvPr id="47" name="Freeform 46">
            <a:extLst>
              <a:ext uri="{FF2B5EF4-FFF2-40B4-BE49-F238E27FC236}">
                <a16:creationId xmlns:a16="http://schemas.microsoft.com/office/drawing/2014/main" id="{BF03E60F-E8F1-8A4D-9292-2FCF2C59E853}"/>
              </a:ext>
            </a:extLst>
          </p:cNvPr>
          <p:cNvSpPr/>
          <p:nvPr/>
        </p:nvSpPr>
        <p:spPr>
          <a:xfrm>
            <a:off x="2540679" y="2954510"/>
            <a:ext cx="2334639" cy="689223"/>
          </a:xfrm>
          <a:custGeom>
            <a:avLst/>
            <a:gdLst>
              <a:gd name="connsiteX0" fmla="*/ 0 w 2334639"/>
              <a:gd name="connsiteY0" fmla="*/ 642051 h 689223"/>
              <a:gd name="connsiteX1" fmla="*/ 836579 w 2334639"/>
              <a:gd name="connsiteY1" fmla="*/ 622595 h 689223"/>
              <a:gd name="connsiteX2" fmla="*/ 1517515 w 2334639"/>
              <a:gd name="connsiteY2" fmla="*/ 25 h 689223"/>
              <a:gd name="connsiteX3" fmla="*/ 2334639 w 2334639"/>
              <a:gd name="connsiteY3" fmla="*/ 603140 h 689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4639" h="689223">
                <a:moveTo>
                  <a:pt x="0" y="642051"/>
                </a:moveTo>
                <a:cubicBezTo>
                  <a:pt x="291830" y="685825"/>
                  <a:pt x="583660" y="729599"/>
                  <a:pt x="836579" y="622595"/>
                </a:cubicBezTo>
                <a:cubicBezTo>
                  <a:pt x="1089498" y="515591"/>
                  <a:pt x="1267838" y="3267"/>
                  <a:pt x="1517515" y="25"/>
                </a:cubicBezTo>
                <a:cubicBezTo>
                  <a:pt x="1767192" y="-3218"/>
                  <a:pt x="2050915" y="299961"/>
                  <a:pt x="2334639" y="603140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0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69 0.0037 L 0.18724 0.00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7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825BAA0-9EAD-C849-B43C-EFC3AA9A52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913585"/>
              </p:ext>
            </p:extLst>
          </p:nvPr>
        </p:nvGraphicFramePr>
        <p:xfrm>
          <a:off x="2625438" y="2431538"/>
          <a:ext cx="877604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296648466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88559587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298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06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5354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7145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0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8707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257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2C84794-045D-0148-A5A4-29BC0EE90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629139"/>
              </p:ext>
            </p:extLst>
          </p:nvPr>
        </p:nvGraphicFramePr>
        <p:xfrm>
          <a:off x="2175013" y="243153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Ancestor</a:t>
            </a:r>
            <a:r>
              <a:rPr lang="zh-CN" altLang="en-US" dirty="0"/>
              <a:t> </a:t>
            </a:r>
            <a:r>
              <a:rPr lang="en-US" altLang="zh-CN" dirty="0"/>
              <a:t>attributes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50</a:t>
            </a:fld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EA37D59-5159-4742-A546-187169E29617}"/>
              </a:ext>
            </a:extLst>
          </p:cNvPr>
          <p:cNvSpPr txBox="1">
            <a:spLocks/>
          </p:cNvSpPr>
          <p:nvPr/>
        </p:nvSpPr>
        <p:spPr>
          <a:xfrm>
            <a:off x="855170" y="1620024"/>
            <a:ext cx="1049862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Attributes that exist in every row of a cluster. </a:t>
            </a:r>
          </a:p>
        </p:txBody>
      </p:sp>
      <p:graphicFrame>
        <p:nvGraphicFramePr>
          <p:cNvPr id="21" name="Content Placeholder 5">
            <a:extLst>
              <a:ext uri="{FF2B5EF4-FFF2-40B4-BE49-F238E27FC236}">
                <a16:creationId xmlns:a16="http://schemas.microsoft.com/office/drawing/2014/main" id="{8C9D8F9E-0E84-5D41-9468-842BCCAF50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4369054"/>
              </p:ext>
            </p:extLst>
          </p:nvPr>
        </p:nvGraphicFramePr>
        <p:xfrm>
          <a:off x="838200" y="2431538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22" name="Frame 21">
            <a:extLst>
              <a:ext uri="{FF2B5EF4-FFF2-40B4-BE49-F238E27FC236}">
                <a16:creationId xmlns:a16="http://schemas.microsoft.com/office/drawing/2014/main" id="{D3BC4E82-5E0F-1142-9F2C-42A9F33FE26F}"/>
              </a:ext>
            </a:extLst>
          </p:cNvPr>
          <p:cNvSpPr/>
          <p:nvPr/>
        </p:nvSpPr>
        <p:spPr>
          <a:xfrm>
            <a:off x="1299080" y="2826616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ame 22">
            <a:extLst>
              <a:ext uri="{FF2B5EF4-FFF2-40B4-BE49-F238E27FC236}">
                <a16:creationId xmlns:a16="http://schemas.microsoft.com/office/drawing/2014/main" id="{486E24A8-1461-4A45-84A0-B346F0DECF8D}"/>
              </a:ext>
            </a:extLst>
          </p:cNvPr>
          <p:cNvSpPr/>
          <p:nvPr/>
        </p:nvSpPr>
        <p:spPr>
          <a:xfrm>
            <a:off x="2180359" y="4069257"/>
            <a:ext cx="135635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9E56BA41-2112-4F4F-BE9D-EB7FC790B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786197"/>
              </p:ext>
            </p:extLst>
          </p:nvPr>
        </p:nvGraphicFramePr>
        <p:xfrm>
          <a:off x="3835496" y="243153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0FFD8EC3-A66D-F943-8417-C4C2651DF840}"/>
              </a:ext>
            </a:extLst>
          </p:cNvPr>
          <p:cNvSpPr/>
          <p:nvPr/>
        </p:nvSpPr>
        <p:spPr>
          <a:xfrm>
            <a:off x="2127901" y="3912414"/>
            <a:ext cx="527538" cy="162429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62640E2-8663-D948-99EA-95F77D9CE3C8}"/>
              </a:ext>
            </a:extLst>
          </p:cNvPr>
          <p:cNvSpPr/>
          <p:nvPr/>
        </p:nvSpPr>
        <p:spPr>
          <a:xfrm>
            <a:off x="5934781" y="2345422"/>
            <a:ext cx="31363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/>
              <a:t>Previous</a:t>
            </a:r>
            <a:r>
              <a:rPr lang="en-US" altLang="zh-CN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Cluster</a:t>
            </a:r>
            <a:r>
              <a:rPr lang="zh-CN" altLang="en-US" sz="2400" dirty="0"/>
              <a:t> </a:t>
            </a:r>
            <a:r>
              <a:rPr lang="en-US" altLang="zh-CN" sz="2400" dirty="0"/>
              <a:t>ID</a:t>
            </a:r>
            <a:r>
              <a:rPr lang="zh-CN" altLang="en-US" sz="2400" dirty="0"/>
              <a:t> </a:t>
            </a:r>
            <a:r>
              <a:rPr lang="en-US" altLang="zh-CN" sz="2400" dirty="0"/>
              <a:t>=</a:t>
            </a:r>
            <a:r>
              <a:rPr lang="zh-CN" altLang="en-US" sz="2400" dirty="0"/>
              <a:t> </a:t>
            </a:r>
            <a:r>
              <a:rPr lang="en-US" altLang="zh-CN" sz="2400" dirty="0"/>
              <a:t>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Bitmap</a:t>
            </a:r>
            <a:r>
              <a:rPr lang="zh-CN" altLang="en-US" sz="2400" dirty="0"/>
              <a:t> </a:t>
            </a:r>
            <a:r>
              <a:rPr lang="en-US" altLang="zh-CN" sz="2400" dirty="0"/>
              <a:t>of</a:t>
            </a:r>
            <a:r>
              <a:rPr lang="zh-CN" altLang="en-US" sz="2400" dirty="0"/>
              <a:t> </a:t>
            </a:r>
            <a:r>
              <a:rPr lang="en-US" altLang="zh-CN" sz="2400" dirty="0"/>
              <a:t>{D,</a:t>
            </a:r>
            <a:r>
              <a:rPr lang="zh-CN" altLang="en-US" sz="2400" dirty="0"/>
              <a:t> </a:t>
            </a:r>
            <a:r>
              <a:rPr lang="en-US" altLang="zh-CN" sz="2400" dirty="0"/>
              <a:t>E,</a:t>
            </a:r>
            <a:r>
              <a:rPr lang="zh-CN" altLang="en-US" sz="2400" dirty="0"/>
              <a:t> </a:t>
            </a:r>
            <a:r>
              <a:rPr lang="en-US" altLang="zh-CN" sz="2400" dirty="0"/>
              <a:t>F}</a:t>
            </a:r>
          </a:p>
        </p:txBody>
      </p:sp>
    </p:spTree>
    <p:extLst>
      <p:ext uri="{BB962C8B-B14F-4D97-AF65-F5344CB8AC3E}">
        <p14:creationId xmlns:p14="http://schemas.microsoft.com/office/powerpoint/2010/main" val="21921841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Ancestor</a:t>
            </a:r>
            <a:r>
              <a:rPr lang="zh-CN" altLang="en-US" dirty="0"/>
              <a:t> </a:t>
            </a:r>
            <a:r>
              <a:rPr lang="en-US" altLang="zh-CN" dirty="0"/>
              <a:t>attributes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51</a:t>
            </a:fld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EA37D59-5159-4742-A546-187169E29617}"/>
              </a:ext>
            </a:extLst>
          </p:cNvPr>
          <p:cNvSpPr txBox="1">
            <a:spLocks/>
          </p:cNvSpPr>
          <p:nvPr/>
        </p:nvSpPr>
        <p:spPr>
          <a:xfrm>
            <a:off x="855170" y="1620024"/>
            <a:ext cx="1049862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Attributes that exist in every row of a cluster.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78BF9DD-3447-C14D-9BDE-00610A101E4E}"/>
              </a:ext>
            </a:extLst>
          </p:cNvPr>
          <p:cNvSpPr/>
          <p:nvPr/>
        </p:nvSpPr>
        <p:spPr>
          <a:xfrm>
            <a:off x="5934781" y="2345422"/>
            <a:ext cx="31363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/>
              <a:t>Previous</a:t>
            </a:r>
            <a:r>
              <a:rPr lang="en-US" altLang="zh-CN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Cluster</a:t>
            </a:r>
            <a:r>
              <a:rPr lang="zh-CN" altLang="en-US" sz="2400" dirty="0"/>
              <a:t> </a:t>
            </a:r>
            <a:r>
              <a:rPr lang="en-US" altLang="zh-CN" sz="2400" dirty="0"/>
              <a:t>ID</a:t>
            </a:r>
            <a:r>
              <a:rPr lang="zh-CN" altLang="en-US" sz="2400" dirty="0"/>
              <a:t> </a:t>
            </a:r>
            <a:r>
              <a:rPr lang="en-US" altLang="zh-CN" sz="2400" dirty="0"/>
              <a:t>=</a:t>
            </a:r>
            <a:r>
              <a:rPr lang="zh-CN" altLang="en-US" sz="2400" dirty="0"/>
              <a:t> </a:t>
            </a:r>
            <a:r>
              <a:rPr lang="en-US" altLang="zh-CN" sz="2400" dirty="0"/>
              <a:t>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Bitmap</a:t>
            </a:r>
            <a:r>
              <a:rPr lang="zh-CN" altLang="en-US" sz="2400" dirty="0"/>
              <a:t> </a:t>
            </a:r>
            <a:r>
              <a:rPr lang="en-US" altLang="zh-CN" sz="2400" dirty="0"/>
              <a:t>of</a:t>
            </a:r>
            <a:r>
              <a:rPr lang="zh-CN" altLang="en-US" sz="2400" dirty="0"/>
              <a:t> </a:t>
            </a:r>
            <a:r>
              <a:rPr lang="en-US" altLang="zh-CN" sz="2400" dirty="0"/>
              <a:t>{D,</a:t>
            </a:r>
            <a:r>
              <a:rPr lang="zh-CN" altLang="en-US" sz="2400" dirty="0"/>
              <a:t> </a:t>
            </a:r>
            <a:r>
              <a:rPr lang="en-US" altLang="zh-CN" sz="2400" dirty="0"/>
              <a:t>E,</a:t>
            </a:r>
            <a:r>
              <a:rPr lang="zh-CN" altLang="en-US" sz="2400" dirty="0"/>
              <a:t> </a:t>
            </a:r>
            <a:r>
              <a:rPr lang="en-US" altLang="zh-CN" sz="2400" dirty="0"/>
              <a:t>F}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D45386-6099-D14A-8ECD-DCB18843E264}"/>
              </a:ext>
            </a:extLst>
          </p:cNvPr>
          <p:cNvSpPr/>
          <p:nvPr/>
        </p:nvSpPr>
        <p:spPr>
          <a:xfrm>
            <a:off x="5934781" y="3545751"/>
            <a:ext cx="546613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/>
              <a:t>H</a:t>
            </a:r>
            <a:r>
              <a:rPr lang="en-US" sz="2400" b="1" dirty="0"/>
              <a:t>ierarchical cluster IDs</a:t>
            </a:r>
            <a:r>
              <a:rPr lang="en-US" altLang="zh-CN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Extract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ancestor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Assign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a common cluster ID prefix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to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all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the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rows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in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the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cluster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Encode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the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ancestor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with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the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common cluster ID prefix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endParaRPr lang="en-US" sz="2400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C841BC7-0D73-2B4D-92C1-413042FE6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831629"/>
              </p:ext>
            </p:extLst>
          </p:nvPr>
        </p:nvGraphicFramePr>
        <p:xfrm>
          <a:off x="2625438" y="2431538"/>
          <a:ext cx="877604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296648466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88559587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298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06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5354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7145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0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8707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257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B2B6F03-8E43-AC45-9BB1-885C5FA76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45320"/>
              </p:ext>
            </p:extLst>
          </p:nvPr>
        </p:nvGraphicFramePr>
        <p:xfrm>
          <a:off x="2175013" y="243153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89AA7EBF-DB31-7E4C-A673-1D2476CD70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619100"/>
              </p:ext>
            </p:extLst>
          </p:nvPr>
        </p:nvGraphicFramePr>
        <p:xfrm>
          <a:off x="838200" y="2431538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18" name="Frame 17">
            <a:extLst>
              <a:ext uri="{FF2B5EF4-FFF2-40B4-BE49-F238E27FC236}">
                <a16:creationId xmlns:a16="http://schemas.microsoft.com/office/drawing/2014/main" id="{29923FE1-9F24-1547-A2F7-F97CD17B1DF5}"/>
              </a:ext>
            </a:extLst>
          </p:cNvPr>
          <p:cNvSpPr/>
          <p:nvPr/>
        </p:nvSpPr>
        <p:spPr>
          <a:xfrm>
            <a:off x="1299080" y="2826616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47360EA6-3460-A447-A3F4-EF9694A1A5A8}"/>
              </a:ext>
            </a:extLst>
          </p:cNvPr>
          <p:cNvSpPr/>
          <p:nvPr/>
        </p:nvSpPr>
        <p:spPr>
          <a:xfrm>
            <a:off x="2613815" y="4069257"/>
            <a:ext cx="922903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7DE3AF2-67A2-FB49-9D72-2C9C80AB1F82}"/>
              </a:ext>
            </a:extLst>
          </p:cNvPr>
          <p:cNvSpPr/>
          <p:nvPr/>
        </p:nvSpPr>
        <p:spPr>
          <a:xfrm>
            <a:off x="2127901" y="3912414"/>
            <a:ext cx="527538" cy="162429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937CD819-2B14-0C44-A53B-0478CEF70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270866"/>
              </p:ext>
            </p:extLst>
          </p:nvPr>
        </p:nvGraphicFramePr>
        <p:xfrm>
          <a:off x="3835496" y="243153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1439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Ancestor</a:t>
            </a:r>
            <a:r>
              <a:rPr lang="zh-CN" altLang="en-US" dirty="0"/>
              <a:t> </a:t>
            </a:r>
            <a:r>
              <a:rPr lang="en-US" altLang="zh-CN" dirty="0"/>
              <a:t>attributes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52</a:t>
            </a:fld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EA37D59-5159-4742-A546-187169E29617}"/>
              </a:ext>
            </a:extLst>
          </p:cNvPr>
          <p:cNvSpPr txBox="1">
            <a:spLocks/>
          </p:cNvSpPr>
          <p:nvPr/>
        </p:nvSpPr>
        <p:spPr>
          <a:xfrm>
            <a:off x="855170" y="1620024"/>
            <a:ext cx="1049862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Attributes that exist in every row of a cluster.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C841BC7-0D73-2B4D-92C1-413042FE6FAF}"/>
              </a:ext>
            </a:extLst>
          </p:cNvPr>
          <p:cNvGraphicFramePr>
            <a:graphicFrameLocks noGrp="1"/>
          </p:cNvGraphicFramePr>
          <p:nvPr/>
        </p:nvGraphicFramePr>
        <p:xfrm>
          <a:off x="2625438" y="2431538"/>
          <a:ext cx="877604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296648466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88559587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298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06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5354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7145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0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8707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257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B2B6F03-8E43-AC45-9BB1-885C5FA76DE2}"/>
              </a:ext>
            </a:extLst>
          </p:cNvPr>
          <p:cNvGraphicFramePr>
            <a:graphicFrameLocks noGrp="1"/>
          </p:cNvGraphicFramePr>
          <p:nvPr/>
        </p:nvGraphicFramePr>
        <p:xfrm>
          <a:off x="2175013" y="243153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89AA7EBF-DB31-7E4C-A673-1D2476CD7097}"/>
              </a:ext>
            </a:extLst>
          </p:cNvPr>
          <p:cNvGraphicFramePr>
            <a:graphicFrameLocks/>
          </p:cNvGraphicFramePr>
          <p:nvPr/>
        </p:nvGraphicFramePr>
        <p:xfrm>
          <a:off x="838200" y="2431538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18" name="Frame 17">
            <a:extLst>
              <a:ext uri="{FF2B5EF4-FFF2-40B4-BE49-F238E27FC236}">
                <a16:creationId xmlns:a16="http://schemas.microsoft.com/office/drawing/2014/main" id="{29923FE1-9F24-1547-A2F7-F97CD17B1DF5}"/>
              </a:ext>
            </a:extLst>
          </p:cNvPr>
          <p:cNvSpPr/>
          <p:nvPr/>
        </p:nvSpPr>
        <p:spPr>
          <a:xfrm>
            <a:off x="1299080" y="2826616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47360EA6-3460-A447-A3F4-EF9694A1A5A8}"/>
              </a:ext>
            </a:extLst>
          </p:cNvPr>
          <p:cNvSpPr/>
          <p:nvPr/>
        </p:nvSpPr>
        <p:spPr>
          <a:xfrm>
            <a:off x="2613815" y="4069257"/>
            <a:ext cx="922903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7DE3AF2-67A2-FB49-9D72-2C9C80AB1F82}"/>
              </a:ext>
            </a:extLst>
          </p:cNvPr>
          <p:cNvSpPr/>
          <p:nvPr/>
        </p:nvSpPr>
        <p:spPr>
          <a:xfrm>
            <a:off x="2127901" y="3912414"/>
            <a:ext cx="527538" cy="162429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9180E76-085D-A84A-8892-E491CDFC5DAE}"/>
              </a:ext>
            </a:extLst>
          </p:cNvPr>
          <p:cNvGraphicFramePr>
            <a:graphicFrameLocks noGrp="1"/>
          </p:cNvGraphicFramePr>
          <p:nvPr/>
        </p:nvGraphicFramePr>
        <p:xfrm>
          <a:off x="3835496" y="243153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1E1A791E-4171-914A-9C9A-4B36A31D7DE3}"/>
              </a:ext>
            </a:extLst>
          </p:cNvPr>
          <p:cNvSpPr/>
          <p:nvPr/>
        </p:nvSpPr>
        <p:spPr>
          <a:xfrm>
            <a:off x="6334341" y="2239215"/>
            <a:ext cx="477016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/>
              <a:t>H</a:t>
            </a:r>
            <a:r>
              <a:rPr lang="en-US" sz="2400" b="1" dirty="0"/>
              <a:t>ierarchical cluster IDs</a:t>
            </a:r>
            <a:r>
              <a:rPr lang="en-US" altLang="zh-CN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Extract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ancestor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Assign</a:t>
            </a:r>
            <a:r>
              <a:rPr lang="zh-CN" altLang="en-US" sz="2400" dirty="0"/>
              <a:t> </a:t>
            </a:r>
            <a:r>
              <a:rPr lang="en-US" sz="2400" dirty="0"/>
              <a:t>a common cluster ID prefix</a:t>
            </a:r>
            <a:r>
              <a:rPr lang="zh-CN" altLang="en-US" sz="2400" dirty="0"/>
              <a:t> </a:t>
            </a:r>
            <a:r>
              <a:rPr lang="en-US" altLang="zh-CN" sz="2400" dirty="0"/>
              <a:t>to</a:t>
            </a:r>
            <a:r>
              <a:rPr lang="zh-CN" altLang="en-US" sz="2400" dirty="0"/>
              <a:t> </a:t>
            </a:r>
            <a:r>
              <a:rPr lang="en-US" altLang="zh-CN" sz="2400" dirty="0"/>
              <a:t>all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rows</a:t>
            </a:r>
            <a:r>
              <a:rPr lang="zh-CN" altLang="en-US" sz="2400" dirty="0"/>
              <a:t> </a:t>
            </a:r>
            <a:r>
              <a:rPr lang="en-US" altLang="zh-CN" sz="2400" dirty="0"/>
              <a:t>in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cluster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Encode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the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ancestor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with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the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common cluster ID prefix</a:t>
            </a: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  <a:p>
            <a:endParaRPr lang="en-US" sz="24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BCDDC8-0CA4-7C4B-A3C6-35B96B662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903993"/>
              </p:ext>
            </p:extLst>
          </p:nvPr>
        </p:nvGraphicFramePr>
        <p:xfrm>
          <a:off x="4597196" y="2431538"/>
          <a:ext cx="1453904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301947633"/>
                    </a:ext>
                  </a:extLst>
                </a:gridCol>
                <a:gridCol w="1085106">
                  <a:extLst>
                    <a:ext uri="{9D8B030D-6E8A-4147-A177-3AD203B41FA5}">
                      <a16:colId xmlns:a16="http://schemas.microsoft.com/office/drawing/2014/main" val="2258023044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1092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4159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739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18336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7571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218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644199"/>
                  </a:ext>
                </a:extLst>
              </a:tr>
            </a:tbl>
          </a:graphicData>
        </a:graphic>
      </p:graphicFrame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4B7E7ABE-A74F-2B42-9C20-FA153B2871A9}"/>
              </a:ext>
            </a:extLst>
          </p:cNvPr>
          <p:cNvSpPr txBox="1">
            <a:spLocks/>
          </p:cNvSpPr>
          <p:nvPr/>
        </p:nvSpPr>
        <p:spPr>
          <a:xfrm>
            <a:off x="786077" y="5739825"/>
            <a:ext cx="2683647" cy="585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200" dirty="0">
                <a:solidFill>
                  <a:srgbClr val="00B0F0"/>
                </a:solidFill>
              </a:rPr>
              <a:t>Cluster</a:t>
            </a:r>
            <a:r>
              <a:rPr lang="zh-CN" altLang="en-US" sz="2200" dirty="0">
                <a:solidFill>
                  <a:srgbClr val="00B0F0"/>
                </a:solidFill>
              </a:rPr>
              <a:t> </a:t>
            </a:r>
            <a:r>
              <a:rPr lang="en-US" altLang="zh-CN" sz="2200" dirty="0">
                <a:solidFill>
                  <a:srgbClr val="00B0F0"/>
                </a:solidFill>
              </a:rPr>
              <a:t>ID</a:t>
            </a:r>
            <a:r>
              <a:rPr lang="zh-CN" altLang="en-US" sz="2200" dirty="0">
                <a:solidFill>
                  <a:srgbClr val="00B0F0"/>
                </a:solidFill>
              </a:rPr>
              <a:t> </a:t>
            </a:r>
            <a:r>
              <a:rPr lang="en-US" altLang="zh-CN" sz="2200" dirty="0">
                <a:solidFill>
                  <a:srgbClr val="00B0F0"/>
                </a:solidFill>
              </a:rPr>
              <a:t>prefix:</a:t>
            </a:r>
            <a:r>
              <a:rPr lang="zh-CN" altLang="en-US" sz="2200" dirty="0">
                <a:solidFill>
                  <a:srgbClr val="00B0F0"/>
                </a:solidFill>
              </a:rPr>
              <a:t> </a:t>
            </a:r>
            <a:r>
              <a:rPr lang="en-US" altLang="zh-CN" sz="2200" dirty="0">
                <a:solidFill>
                  <a:srgbClr val="00B0F0"/>
                </a:solidFill>
              </a:rPr>
              <a:t>1</a:t>
            </a:r>
            <a:endParaRPr lang="en-US" sz="2200" dirty="0">
              <a:solidFill>
                <a:srgbClr val="00B0F0"/>
              </a:solidFill>
            </a:endParaRP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782FEF8A-4C43-CD43-B048-2D3FF3340207}"/>
              </a:ext>
            </a:extLst>
          </p:cNvPr>
          <p:cNvSpPr txBox="1">
            <a:spLocks/>
          </p:cNvSpPr>
          <p:nvPr/>
        </p:nvSpPr>
        <p:spPr>
          <a:xfrm>
            <a:off x="3075266" y="5739825"/>
            <a:ext cx="1684159" cy="585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200" dirty="0">
                <a:solidFill>
                  <a:srgbClr val="C00000"/>
                </a:solidFill>
              </a:rPr>
              <a:t>Cluster</a:t>
            </a:r>
            <a:r>
              <a:rPr lang="zh-CN" altLang="en-US" sz="2200" dirty="0">
                <a:solidFill>
                  <a:srgbClr val="C00000"/>
                </a:solidFill>
              </a:rPr>
              <a:t> </a:t>
            </a:r>
            <a:r>
              <a:rPr lang="en-US" altLang="zh-CN" sz="2200" dirty="0">
                <a:solidFill>
                  <a:srgbClr val="C00000"/>
                </a:solidFill>
              </a:rPr>
              <a:t>ID:</a:t>
            </a:r>
            <a:r>
              <a:rPr lang="zh-CN" altLang="en-US" sz="2200" dirty="0">
                <a:solidFill>
                  <a:srgbClr val="C00000"/>
                </a:solidFill>
              </a:rPr>
              <a:t> </a:t>
            </a:r>
            <a:r>
              <a:rPr lang="en-US" altLang="zh-CN" sz="2200" dirty="0">
                <a:solidFill>
                  <a:srgbClr val="C00000"/>
                </a:solidFill>
              </a:rPr>
              <a:t>1</a:t>
            </a:r>
            <a:endParaRPr lang="en-US" sz="2200" dirty="0">
              <a:solidFill>
                <a:srgbClr val="C0000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07511AA-7DE0-DD42-8623-5DE0A84093E6}"/>
              </a:ext>
            </a:extLst>
          </p:cNvPr>
          <p:cNvCxnSpPr>
            <a:cxnSpLocks/>
            <a:stCxn id="26" idx="3"/>
            <a:endCxn id="28" idx="0"/>
          </p:cNvCxnSpPr>
          <p:nvPr/>
        </p:nvCxnSpPr>
        <p:spPr>
          <a:xfrm flipH="1">
            <a:off x="2127901" y="5298839"/>
            <a:ext cx="77256" cy="440986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0509E3F-6E33-054E-A5F6-F3C5E3BFD71D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3389808" y="5332087"/>
            <a:ext cx="527538" cy="40773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6877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Ancestor</a:t>
            </a:r>
            <a:r>
              <a:rPr lang="zh-CN" altLang="en-US" dirty="0"/>
              <a:t> </a:t>
            </a:r>
            <a:r>
              <a:rPr lang="en-US" altLang="zh-CN" dirty="0"/>
              <a:t>attributes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53</a:t>
            </a:fld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EA37D59-5159-4742-A546-187169E29617}"/>
              </a:ext>
            </a:extLst>
          </p:cNvPr>
          <p:cNvSpPr txBox="1">
            <a:spLocks/>
          </p:cNvSpPr>
          <p:nvPr/>
        </p:nvSpPr>
        <p:spPr>
          <a:xfrm>
            <a:off x="855170" y="1620024"/>
            <a:ext cx="1049862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Attributes that exist in every row of a cluster.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C841BC7-0D73-2B4D-92C1-413042FE6FAF}"/>
              </a:ext>
            </a:extLst>
          </p:cNvPr>
          <p:cNvGraphicFramePr>
            <a:graphicFrameLocks noGrp="1"/>
          </p:cNvGraphicFramePr>
          <p:nvPr/>
        </p:nvGraphicFramePr>
        <p:xfrm>
          <a:off x="2625438" y="2431538"/>
          <a:ext cx="877604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296648466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88559587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298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06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5354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7145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0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8707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257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B2B6F03-8E43-AC45-9BB1-885C5FA76DE2}"/>
              </a:ext>
            </a:extLst>
          </p:cNvPr>
          <p:cNvGraphicFramePr>
            <a:graphicFrameLocks noGrp="1"/>
          </p:cNvGraphicFramePr>
          <p:nvPr/>
        </p:nvGraphicFramePr>
        <p:xfrm>
          <a:off x="2175013" y="243153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89AA7EBF-DB31-7E4C-A673-1D2476CD7097}"/>
              </a:ext>
            </a:extLst>
          </p:cNvPr>
          <p:cNvGraphicFramePr>
            <a:graphicFrameLocks/>
          </p:cNvGraphicFramePr>
          <p:nvPr/>
        </p:nvGraphicFramePr>
        <p:xfrm>
          <a:off x="838200" y="2431538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18" name="Frame 17">
            <a:extLst>
              <a:ext uri="{FF2B5EF4-FFF2-40B4-BE49-F238E27FC236}">
                <a16:creationId xmlns:a16="http://schemas.microsoft.com/office/drawing/2014/main" id="{29923FE1-9F24-1547-A2F7-F97CD17B1DF5}"/>
              </a:ext>
            </a:extLst>
          </p:cNvPr>
          <p:cNvSpPr/>
          <p:nvPr/>
        </p:nvSpPr>
        <p:spPr>
          <a:xfrm>
            <a:off x="1299080" y="2826616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47360EA6-3460-A447-A3F4-EF9694A1A5A8}"/>
              </a:ext>
            </a:extLst>
          </p:cNvPr>
          <p:cNvSpPr/>
          <p:nvPr/>
        </p:nvSpPr>
        <p:spPr>
          <a:xfrm>
            <a:off x="2613815" y="4069257"/>
            <a:ext cx="922903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7DE3AF2-67A2-FB49-9D72-2C9C80AB1F82}"/>
              </a:ext>
            </a:extLst>
          </p:cNvPr>
          <p:cNvSpPr/>
          <p:nvPr/>
        </p:nvSpPr>
        <p:spPr>
          <a:xfrm>
            <a:off x="2127901" y="3912414"/>
            <a:ext cx="527538" cy="162429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9180E76-085D-A84A-8892-E491CDFC5DAE}"/>
              </a:ext>
            </a:extLst>
          </p:cNvPr>
          <p:cNvGraphicFramePr>
            <a:graphicFrameLocks noGrp="1"/>
          </p:cNvGraphicFramePr>
          <p:nvPr/>
        </p:nvGraphicFramePr>
        <p:xfrm>
          <a:off x="3835496" y="243153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1E1A791E-4171-914A-9C9A-4B36A31D7DE3}"/>
              </a:ext>
            </a:extLst>
          </p:cNvPr>
          <p:cNvSpPr/>
          <p:nvPr/>
        </p:nvSpPr>
        <p:spPr>
          <a:xfrm>
            <a:off x="6334341" y="2239215"/>
            <a:ext cx="477016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/>
              <a:t>H</a:t>
            </a:r>
            <a:r>
              <a:rPr lang="en-US" sz="2400" b="1" dirty="0"/>
              <a:t>ierarchical cluster IDs</a:t>
            </a:r>
            <a:r>
              <a:rPr lang="en-US" altLang="zh-CN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Extract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ancestor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Assign</a:t>
            </a:r>
            <a:r>
              <a:rPr lang="zh-CN" altLang="en-US" sz="2400" dirty="0"/>
              <a:t> </a:t>
            </a:r>
            <a:r>
              <a:rPr lang="en-US" sz="2400" dirty="0"/>
              <a:t>a common cluster ID prefix</a:t>
            </a:r>
            <a:r>
              <a:rPr lang="zh-CN" altLang="en-US" sz="2400" dirty="0"/>
              <a:t> </a:t>
            </a:r>
            <a:r>
              <a:rPr lang="en-US" altLang="zh-CN" sz="2400" dirty="0"/>
              <a:t>to</a:t>
            </a:r>
            <a:r>
              <a:rPr lang="zh-CN" altLang="en-US" sz="2400" dirty="0"/>
              <a:t> </a:t>
            </a:r>
            <a:r>
              <a:rPr lang="en-US" altLang="zh-CN" sz="2400" dirty="0"/>
              <a:t>all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rows</a:t>
            </a:r>
            <a:r>
              <a:rPr lang="zh-CN" altLang="en-US" sz="2400" dirty="0"/>
              <a:t> </a:t>
            </a:r>
            <a:r>
              <a:rPr lang="en-US" altLang="zh-CN" sz="2400" dirty="0"/>
              <a:t>in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cluster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Encode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ancestor</a:t>
            </a:r>
            <a:r>
              <a:rPr lang="zh-CN" altLang="en-US" sz="2400" dirty="0"/>
              <a:t> </a:t>
            </a:r>
            <a:r>
              <a:rPr lang="en-US" altLang="zh-CN" sz="2400" dirty="0"/>
              <a:t>with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sz="2400" dirty="0"/>
              <a:t>common cluster ID prefix</a:t>
            </a:r>
            <a:r>
              <a:rPr lang="zh-CN" altLang="en-US" sz="2400" dirty="0"/>
              <a:t> </a:t>
            </a:r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BCDDC8-0CA4-7C4B-A3C6-35B96B662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063770"/>
              </p:ext>
            </p:extLst>
          </p:nvPr>
        </p:nvGraphicFramePr>
        <p:xfrm>
          <a:off x="4597196" y="2431538"/>
          <a:ext cx="1453904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301947633"/>
                    </a:ext>
                  </a:extLst>
                </a:gridCol>
                <a:gridCol w="1085106">
                  <a:extLst>
                    <a:ext uri="{9D8B030D-6E8A-4147-A177-3AD203B41FA5}">
                      <a16:colId xmlns:a16="http://schemas.microsoft.com/office/drawing/2014/main" val="2258023044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1092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4159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739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18336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7571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218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644199"/>
                  </a:ext>
                </a:extLst>
              </a:tr>
            </a:tbl>
          </a:graphicData>
        </a:graphic>
      </p:graphicFrame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5D664A75-DFE2-7C40-8960-BB5372E50355}"/>
              </a:ext>
            </a:extLst>
          </p:cNvPr>
          <p:cNvSpPr txBox="1">
            <a:spLocks/>
          </p:cNvSpPr>
          <p:nvPr/>
        </p:nvSpPr>
        <p:spPr>
          <a:xfrm>
            <a:off x="786077" y="5739825"/>
            <a:ext cx="2683647" cy="585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200" dirty="0">
                <a:solidFill>
                  <a:srgbClr val="00B0F0"/>
                </a:solidFill>
              </a:rPr>
              <a:t>Cluster</a:t>
            </a:r>
            <a:r>
              <a:rPr lang="zh-CN" altLang="en-US" sz="2200" dirty="0">
                <a:solidFill>
                  <a:srgbClr val="00B0F0"/>
                </a:solidFill>
              </a:rPr>
              <a:t> </a:t>
            </a:r>
            <a:r>
              <a:rPr lang="en-US" altLang="zh-CN" sz="2200" dirty="0">
                <a:solidFill>
                  <a:srgbClr val="00B0F0"/>
                </a:solidFill>
              </a:rPr>
              <a:t>ID</a:t>
            </a:r>
            <a:r>
              <a:rPr lang="zh-CN" altLang="en-US" sz="2200" dirty="0">
                <a:solidFill>
                  <a:srgbClr val="00B0F0"/>
                </a:solidFill>
              </a:rPr>
              <a:t> </a:t>
            </a:r>
            <a:r>
              <a:rPr lang="en-US" altLang="zh-CN" sz="2200" dirty="0">
                <a:solidFill>
                  <a:srgbClr val="00B0F0"/>
                </a:solidFill>
              </a:rPr>
              <a:t>prefix:</a:t>
            </a:r>
            <a:r>
              <a:rPr lang="zh-CN" altLang="en-US" sz="2200" dirty="0">
                <a:solidFill>
                  <a:srgbClr val="00B0F0"/>
                </a:solidFill>
              </a:rPr>
              <a:t> </a:t>
            </a:r>
            <a:r>
              <a:rPr lang="en-US" altLang="zh-CN" sz="2200" dirty="0">
                <a:solidFill>
                  <a:srgbClr val="00B0F0"/>
                </a:solidFill>
              </a:rPr>
              <a:t>1</a:t>
            </a:r>
            <a:endParaRPr lang="en-US" sz="2200" dirty="0">
              <a:solidFill>
                <a:srgbClr val="00B0F0"/>
              </a:solidFill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293BAD9-B850-7447-ADA3-108EC9C4D237}"/>
              </a:ext>
            </a:extLst>
          </p:cNvPr>
          <p:cNvSpPr txBox="1">
            <a:spLocks/>
          </p:cNvSpPr>
          <p:nvPr/>
        </p:nvSpPr>
        <p:spPr>
          <a:xfrm>
            <a:off x="3075266" y="5739825"/>
            <a:ext cx="2683647" cy="585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200" dirty="0">
                <a:solidFill>
                  <a:srgbClr val="C00000"/>
                </a:solidFill>
              </a:rPr>
              <a:t>Cluster</a:t>
            </a:r>
            <a:r>
              <a:rPr lang="zh-CN" altLang="en-US" sz="2200" dirty="0">
                <a:solidFill>
                  <a:srgbClr val="C00000"/>
                </a:solidFill>
              </a:rPr>
              <a:t> </a:t>
            </a:r>
            <a:r>
              <a:rPr lang="en-US" altLang="zh-CN" sz="2200" dirty="0">
                <a:solidFill>
                  <a:srgbClr val="C00000"/>
                </a:solidFill>
              </a:rPr>
              <a:t>ID:</a:t>
            </a:r>
            <a:r>
              <a:rPr lang="zh-CN" altLang="en-US" sz="2200" dirty="0">
                <a:solidFill>
                  <a:srgbClr val="C00000"/>
                </a:solidFill>
              </a:rPr>
              <a:t> </a:t>
            </a:r>
            <a:r>
              <a:rPr lang="en-US" altLang="zh-CN" sz="2200" dirty="0">
                <a:solidFill>
                  <a:srgbClr val="C00000"/>
                </a:solidFill>
              </a:rPr>
              <a:t>1</a:t>
            </a:r>
            <a:endParaRPr lang="en-US" sz="2200" dirty="0">
              <a:solidFill>
                <a:srgbClr val="C00000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1763404-8B2C-F842-A0E6-EAC1CEB9F3E5}"/>
              </a:ext>
            </a:extLst>
          </p:cNvPr>
          <p:cNvCxnSpPr>
            <a:cxnSpLocks/>
          </p:cNvCxnSpPr>
          <p:nvPr/>
        </p:nvCxnSpPr>
        <p:spPr>
          <a:xfrm>
            <a:off x="3389808" y="5332087"/>
            <a:ext cx="527538" cy="40773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68BCF0F-ADC4-6D46-85E6-22034A945942}"/>
              </a:ext>
            </a:extLst>
          </p:cNvPr>
          <p:cNvCxnSpPr>
            <a:cxnSpLocks/>
          </p:cNvCxnSpPr>
          <p:nvPr/>
        </p:nvCxnSpPr>
        <p:spPr>
          <a:xfrm flipH="1">
            <a:off x="2127901" y="5298839"/>
            <a:ext cx="77256" cy="440986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5791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Ancestor</a:t>
            </a:r>
            <a:r>
              <a:rPr lang="zh-CN" altLang="en-US" dirty="0"/>
              <a:t> </a:t>
            </a:r>
            <a:r>
              <a:rPr lang="en-US" altLang="zh-CN" dirty="0"/>
              <a:t>attributes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54</a:t>
            </a:fld>
            <a:endParaRPr lang="en-US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C841BC7-0D73-2B4D-92C1-413042FE6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314294"/>
              </p:ext>
            </p:extLst>
          </p:nvPr>
        </p:nvGraphicFramePr>
        <p:xfrm>
          <a:off x="2625438" y="1823668"/>
          <a:ext cx="877604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296648466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88559587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298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06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5354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7145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0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8707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257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B2B6F03-8E43-AC45-9BB1-885C5FA76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791725"/>
              </p:ext>
            </p:extLst>
          </p:nvPr>
        </p:nvGraphicFramePr>
        <p:xfrm>
          <a:off x="2175013" y="182366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89AA7EBF-DB31-7E4C-A673-1D2476CD70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96112"/>
              </p:ext>
            </p:extLst>
          </p:nvPr>
        </p:nvGraphicFramePr>
        <p:xfrm>
          <a:off x="838200" y="1823668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18" name="Frame 17">
            <a:extLst>
              <a:ext uri="{FF2B5EF4-FFF2-40B4-BE49-F238E27FC236}">
                <a16:creationId xmlns:a16="http://schemas.microsoft.com/office/drawing/2014/main" id="{29923FE1-9F24-1547-A2F7-F97CD17B1DF5}"/>
              </a:ext>
            </a:extLst>
          </p:cNvPr>
          <p:cNvSpPr/>
          <p:nvPr/>
        </p:nvSpPr>
        <p:spPr>
          <a:xfrm>
            <a:off x="1299080" y="2218746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47360EA6-3460-A447-A3F4-EF9694A1A5A8}"/>
              </a:ext>
            </a:extLst>
          </p:cNvPr>
          <p:cNvSpPr/>
          <p:nvPr/>
        </p:nvSpPr>
        <p:spPr>
          <a:xfrm>
            <a:off x="2613815" y="3461387"/>
            <a:ext cx="922903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7DE3AF2-67A2-FB49-9D72-2C9C80AB1F82}"/>
              </a:ext>
            </a:extLst>
          </p:cNvPr>
          <p:cNvSpPr/>
          <p:nvPr/>
        </p:nvSpPr>
        <p:spPr>
          <a:xfrm>
            <a:off x="2127901" y="3304544"/>
            <a:ext cx="527538" cy="162429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9180E76-085D-A84A-8892-E491CDFC5D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737244"/>
              </p:ext>
            </p:extLst>
          </p:nvPr>
        </p:nvGraphicFramePr>
        <p:xfrm>
          <a:off x="3835496" y="182366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BCDDC8-0CA4-7C4B-A3C6-35B96B662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285274"/>
              </p:ext>
            </p:extLst>
          </p:nvPr>
        </p:nvGraphicFramePr>
        <p:xfrm>
          <a:off x="4597196" y="1823668"/>
          <a:ext cx="1453904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301947633"/>
                    </a:ext>
                  </a:extLst>
                </a:gridCol>
                <a:gridCol w="1085106">
                  <a:extLst>
                    <a:ext uri="{9D8B030D-6E8A-4147-A177-3AD203B41FA5}">
                      <a16:colId xmlns:a16="http://schemas.microsoft.com/office/drawing/2014/main" val="2258023044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1092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4159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739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18336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7571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218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64419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D0C096F-7EE1-9A43-8A85-A5895F269C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534281"/>
              </p:ext>
            </p:extLst>
          </p:nvPr>
        </p:nvGraphicFramePr>
        <p:xfrm>
          <a:off x="6051100" y="1823668"/>
          <a:ext cx="1198256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256">
                  <a:extLst>
                    <a:ext uri="{9D8B030D-6E8A-4147-A177-3AD203B41FA5}">
                      <a16:colId xmlns:a16="http://schemas.microsoft.com/office/drawing/2014/main" val="2465113997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5047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65525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2059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2482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91692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7655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8281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37C21A4-BF2E-CF4B-A500-F3EBF2581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954508"/>
              </p:ext>
            </p:extLst>
          </p:nvPr>
        </p:nvGraphicFramePr>
        <p:xfrm>
          <a:off x="4597196" y="1417215"/>
          <a:ext cx="2652160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962459707"/>
                    </a:ext>
                  </a:extLst>
                </a:gridCol>
                <a:gridCol w="2283362">
                  <a:extLst>
                    <a:ext uri="{9D8B030D-6E8A-4147-A177-3AD203B41FA5}">
                      <a16:colId xmlns:a16="http://schemas.microsoft.com/office/drawing/2014/main" val="1067520918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258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D541E22-73F1-E94B-8A6B-AF7FD38F2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85492"/>
              </p:ext>
            </p:extLst>
          </p:nvPr>
        </p:nvGraphicFramePr>
        <p:xfrm>
          <a:off x="4588711" y="2235148"/>
          <a:ext cx="1453904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3582378620"/>
                    </a:ext>
                  </a:extLst>
                </a:gridCol>
                <a:gridCol w="1085106">
                  <a:extLst>
                    <a:ext uri="{9D8B030D-6E8A-4147-A177-3AD203B41FA5}">
                      <a16:colId xmlns:a16="http://schemas.microsoft.com/office/drawing/2014/main" val="362581392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</a:t>
                      </a:r>
                      <a:r>
                        <a:rPr lang="zh-CN" altLang="en-US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4760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73569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***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632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3407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Ancestor</a:t>
            </a:r>
            <a:r>
              <a:rPr lang="zh-CN" altLang="en-US" dirty="0"/>
              <a:t> </a:t>
            </a:r>
            <a:r>
              <a:rPr lang="en-US" altLang="zh-CN" dirty="0"/>
              <a:t>attributes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55</a:t>
            </a:fld>
            <a:endParaRPr lang="en-US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8F4ECA6-0FBB-D04E-A13E-D882643CB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985779"/>
              </p:ext>
            </p:extLst>
          </p:nvPr>
        </p:nvGraphicFramePr>
        <p:xfrm>
          <a:off x="7467600" y="1374600"/>
          <a:ext cx="392014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767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180092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  <a:gridCol w="1097037">
                  <a:extLst>
                    <a:ext uri="{9D8B030D-6E8A-4147-A177-3AD203B41FA5}">
                      <a16:colId xmlns:a16="http://schemas.microsoft.com/office/drawing/2014/main" val="126870793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38895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010</a:t>
                      </a:r>
                      <a:endParaRPr lang="en-US" sz="20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011</a:t>
                      </a:r>
                      <a:endParaRPr lang="en-US" sz="20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0519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605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110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7569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8957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 E F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118240"/>
                  </a:ext>
                </a:extLst>
              </a:tr>
            </a:tbl>
          </a:graphicData>
        </a:graphic>
      </p:graphicFrame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28ADFEA1-0D2E-354C-AA83-C84CD79CC468}"/>
              </a:ext>
            </a:extLst>
          </p:cNvPr>
          <p:cNvSpPr txBox="1">
            <a:spLocks/>
          </p:cNvSpPr>
          <p:nvPr/>
        </p:nvSpPr>
        <p:spPr>
          <a:xfrm>
            <a:off x="595331" y="4868087"/>
            <a:ext cx="7417060" cy="14821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Number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strings: W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6</a:t>
            </a:r>
          </a:p>
          <a:p>
            <a:r>
              <a:rPr lang="en-US" altLang="zh-CN" dirty="0"/>
              <a:t>Width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strings: </a:t>
            </a:r>
            <a:r>
              <a:rPr lang="en-US" altLang="zh-CN" strike="sngStrike" dirty="0"/>
              <a:t>5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4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dirty="0"/>
              <a:t>bits</a:t>
            </a:r>
          </a:p>
          <a:p>
            <a:r>
              <a:rPr lang="en-US" altLang="zh-CN" dirty="0"/>
              <a:t>Memory cost: </a:t>
            </a:r>
            <a:r>
              <a:rPr lang="en-US" altLang="zh-CN" strike="sngStrike" dirty="0"/>
              <a:t>30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24</a:t>
            </a:r>
            <a:r>
              <a:rPr lang="zh-CN" altLang="en-US" dirty="0"/>
              <a:t> </a:t>
            </a:r>
            <a:r>
              <a:rPr lang="en-US" altLang="zh-CN" dirty="0"/>
              <a:t>bits</a:t>
            </a:r>
          </a:p>
          <a:p>
            <a:endParaRPr lang="en-US" altLang="zh-CN" dirty="0"/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56559574-CD5A-1542-B3D8-3036765AA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798304"/>
              </p:ext>
            </p:extLst>
          </p:nvPr>
        </p:nvGraphicFramePr>
        <p:xfrm>
          <a:off x="2625438" y="1823668"/>
          <a:ext cx="877604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296648466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88559587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298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06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5354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7145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0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8707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2579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38B4CC6D-756A-4F45-9ABF-2648917A0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028180"/>
              </p:ext>
            </p:extLst>
          </p:nvPr>
        </p:nvGraphicFramePr>
        <p:xfrm>
          <a:off x="2175013" y="182366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graphicFrame>
        <p:nvGraphicFramePr>
          <p:cNvPr id="38" name="Content Placeholder 5">
            <a:extLst>
              <a:ext uri="{FF2B5EF4-FFF2-40B4-BE49-F238E27FC236}">
                <a16:creationId xmlns:a16="http://schemas.microsoft.com/office/drawing/2014/main" id="{4982D5AD-7364-EE4F-9E1D-DC596B1A8A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161323"/>
              </p:ext>
            </p:extLst>
          </p:nvPr>
        </p:nvGraphicFramePr>
        <p:xfrm>
          <a:off x="838200" y="1823668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39" name="Frame 38">
            <a:extLst>
              <a:ext uri="{FF2B5EF4-FFF2-40B4-BE49-F238E27FC236}">
                <a16:creationId xmlns:a16="http://schemas.microsoft.com/office/drawing/2014/main" id="{037AD83C-DD9A-B54B-B780-682D6AD8268C}"/>
              </a:ext>
            </a:extLst>
          </p:cNvPr>
          <p:cNvSpPr/>
          <p:nvPr/>
        </p:nvSpPr>
        <p:spPr>
          <a:xfrm>
            <a:off x="1299080" y="2218746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Frame 39">
            <a:extLst>
              <a:ext uri="{FF2B5EF4-FFF2-40B4-BE49-F238E27FC236}">
                <a16:creationId xmlns:a16="http://schemas.microsoft.com/office/drawing/2014/main" id="{E02E13B9-B20F-7745-86E3-CD1647F1419C}"/>
              </a:ext>
            </a:extLst>
          </p:cNvPr>
          <p:cNvSpPr/>
          <p:nvPr/>
        </p:nvSpPr>
        <p:spPr>
          <a:xfrm>
            <a:off x="2613815" y="3461387"/>
            <a:ext cx="922903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9CD2325-F527-5E4B-ABA6-7B7B306FCB69}"/>
              </a:ext>
            </a:extLst>
          </p:cNvPr>
          <p:cNvSpPr/>
          <p:nvPr/>
        </p:nvSpPr>
        <p:spPr>
          <a:xfrm>
            <a:off x="2112980" y="3396613"/>
            <a:ext cx="527538" cy="1333467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7173B270-F61F-0942-85B9-0F341BF87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867776"/>
              </p:ext>
            </p:extLst>
          </p:nvPr>
        </p:nvGraphicFramePr>
        <p:xfrm>
          <a:off x="3835496" y="1823668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8E6CA87A-36A4-FB43-A61D-9429433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818321"/>
              </p:ext>
            </p:extLst>
          </p:nvPr>
        </p:nvGraphicFramePr>
        <p:xfrm>
          <a:off x="4597196" y="1823668"/>
          <a:ext cx="1453904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301947633"/>
                    </a:ext>
                  </a:extLst>
                </a:gridCol>
                <a:gridCol w="1085106">
                  <a:extLst>
                    <a:ext uri="{9D8B030D-6E8A-4147-A177-3AD203B41FA5}">
                      <a16:colId xmlns:a16="http://schemas.microsoft.com/office/drawing/2014/main" val="2258023044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1092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4159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739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18336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7571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218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644199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3BF81CF7-1DD7-1F44-B386-7F536973A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577937"/>
              </p:ext>
            </p:extLst>
          </p:nvPr>
        </p:nvGraphicFramePr>
        <p:xfrm>
          <a:off x="6051100" y="1823668"/>
          <a:ext cx="1198256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256">
                  <a:extLst>
                    <a:ext uri="{9D8B030D-6E8A-4147-A177-3AD203B41FA5}">
                      <a16:colId xmlns:a16="http://schemas.microsoft.com/office/drawing/2014/main" val="2465113997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5047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65525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2059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2482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91692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7655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82815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D96C6B76-B46B-1548-8B40-A1DDA24BC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351497"/>
              </p:ext>
            </p:extLst>
          </p:nvPr>
        </p:nvGraphicFramePr>
        <p:xfrm>
          <a:off x="4597196" y="1417215"/>
          <a:ext cx="2652160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962459707"/>
                    </a:ext>
                  </a:extLst>
                </a:gridCol>
                <a:gridCol w="2283362">
                  <a:extLst>
                    <a:ext uri="{9D8B030D-6E8A-4147-A177-3AD203B41FA5}">
                      <a16:colId xmlns:a16="http://schemas.microsoft.com/office/drawing/2014/main" val="1067520918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2586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91D077E6-CF1F-B246-AC7D-8DCFAD9B3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25026"/>
              </p:ext>
            </p:extLst>
          </p:nvPr>
        </p:nvGraphicFramePr>
        <p:xfrm>
          <a:off x="4588711" y="2235148"/>
          <a:ext cx="1453904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3582378620"/>
                    </a:ext>
                  </a:extLst>
                </a:gridCol>
                <a:gridCol w="1085106">
                  <a:extLst>
                    <a:ext uri="{9D8B030D-6E8A-4147-A177-3AD203B41FA5}">
                      <a16:colId xmlns:a16="http://schemas.microsoft.com/office/drawing/2014/main" val="362581392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</a:t>
                      </a:r>
                      <a:r>
                        <a:rPr lang="zh-CN" altLang="en-US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4760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73569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***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632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16057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Sibling</a:t>
            </a:r>
            <a:r>
              <a:rPr lang="zh-CN" altLang="en-US" dirty="0"/>
              <a:t> </a:t>
            </a:r>
            <a:r>
              <a:rPr lang="en-US" altLang="zh-CN" dirty="0"/>
              <a:t>attributes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56</a:t>
            </a:fld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EA37D59-5159-4742-A546-187169E29617}"/>
              </a:ext>
            </a:extLst>
          </p:cNvPr>
          <p:cNvSpPr txBox="1">
            <a:spLocks/>
          </p:cNvSpPr>
          <p:nvPr/>
        </p:nvSpPr>
        <p:spPr>
          <a:xfrm>
            <a:off x="855170" y="1620024"/>
            <a:ext cx="1049862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Identical columns in the attribute matrix.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8C42ADE-AD0A-5D4B-AA2B-76EE7CD44435}"/>
              </a:ext>
            </a:extLst>
          </p:cNvPr>
          <p:cNvGraphicFramePr>
            <a:graphicFrameLocks noGrp="1"/>
          </p:cNvGraphicFramePr>
          <p:nvPr/>
        </p:nvGraphicFramePr>
        <p:xfrm>
          <a:off x="2625438" y="2472234"/>
          <a:ext cx="877604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296648466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88559587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298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06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5354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7145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0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8707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257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FE67521-F9CA-8A4E-8A94-B3859CD04097}"/>
              </a:ext>
            </a:extLst>
          </p:cNvPr>
          <p:cNvGraphicFramePr>
            <a:graphicFrameLocks noGrp="1"/>
          </p:cNvGraphicFramePr>
          <p:nvPr/>
        </p:nvGraphicFramePr>
        <p:xfrm>
          <a:off x="2175013" y="2472234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11EAA5F1-1AB4-664B-BDE4-128821FAD895}"/>
              </a:ext>
            </a:extLst>
          </p:cNvPr>
          <p:cNvGraphicFramePr>
            <a:graphicFrameLocks/>
          </p:cNvGraphicFramePr>
          <p:nvPr/>
        </p:nvGraphicFramePr>
        <p:xfrm>
          <a:off x="838200" y="2472234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13" name="Frame 12">
            <a:extLst>
              <a:ext uri="{FF2B5EF4-FFF2-40B4-BE49-F238E27FC236}">
                <a16:creationId xmlns:a16="http://schemas.microsoft.com/office/drawing/2014/main" id="{63F5EE2E-9EDC-E74F-B4D0-5F23E86AFA5D}"/>
              </a:ext>
            </a:extLst>
          </p:cNvPr>
          <p:cNvSpPr/>
          <p:nvPr/>
        </p:nvSpPr>
        <p:spPr>
          <a:xfrm>
            <a:off x="1299080" y="2867312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3BE257C-24C6-1841-B71D-DCA2925A82AD}"/>
              </a:ext>
            </a:extLst>
          </p:cNvPr>
          <p:cNvGraphicFramePr>
            <a:graphicFrameLocks noGrp="1"/>
          </p:cNvGraphicFramePr>
          <p:nvPr/>
        </p:nvGraphicFramePr>
        <p:xfrm>
          <a:off x="4285598" y="2472234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sp>
        <p:nvSpPr>
          <p:cNvPr id="14" name="Frame 13">
            <a:extLst>
              <a:ext uri="{FF2B5EF4-FFF2-40B4-BE49-F238E27FC236}">
                <a16:creationId xmlns:a16="http://schemas.microsoft.com/office/drawing/2014/main" id="{6D658C0D-74AF-CE42-87BB-A76DA144E977}"/>
              </a:ext>
            </a:extLst>
          </p:cNvPr>
          <p:cNvSpPr/>
          <p:nvPr/>
        </p:nvSpPr>
        <p:spPr>
          <a:xfrm>
            <a:off x="2613815" y="4109953"/>
            <a:ext cx="917558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AFC3F1C-D262-084A-9961-E259EB03A8F0}"/>
              </a:ext>
            </a:extLst>
          </p:cNvPr>
          <p:cNvSpPr/>
          <p:nvPr/>
        </p:nvSpPr>
        <p:spPr>
          <a:xfrm>
            <a:off x="2127901" y="3953110"/>
            <a:ext cx="527538" cy="149680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646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Sibling</a:t>
            </a:r>
            <a:r>
              <a:rPr lang="zh-CN" altLang="en-US" dirty="0"/>
              <a:t> </a:t>
            </a:r>
            <a:r>
              <a:rPr lang="en-US" altLang="zh-CN" dirty="0"/>
              <a:t>attributes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57</a:t>
            </a:fld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EA37D59-5159-4742-A546-187169E29617}"/>
              </a:ext>
            </a:extLst>
          </p:cNvPr>
          <p:cNvSpPr txBox="1">
            <a:spLocks/>
          </p:cNvSpPr>
          <p:nvPr/>
        </p:nvSpPr>
        <p:spPr>
          <a:xfrm>
            <a:off x="855170" y="1620024"/>
            <a:ext cx="1049862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Identical columns in the attribute matrix.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8C42ADE-AD0A-5D4B-AA2B-76EE7CD44435}"/>
              </a:ext>
            </a:extLst>
          </p:cNvPr>
          <p:cNvGraphicFramePr>
            <a:graphicFrameLocks noGrp="1"/>
          </p:cNvGraphicFramePr>
          <p:nvPr/>
        </p:nvGraphicFramePr>
        <p:xfrm>
          <a:off x="2625438" y="2472234"/>
          <a:ext cx="877604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296648466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88559587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298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06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5354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7145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0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8707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257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FE67521-F9CA-8A4E-8A94-B3859CD04097}"/>
              </a:ext>
            </a:extLst>
          </p:cNvPr>
          <p:cNvGraphicFramePr>
            <a:graphicFrameLocks noGrp="1"/>
          </p:cNvGraphicFramePr>
          <p:nvPr/>
        </p:nvGraphicFramePr>
        <p:xfrm>
          <a:off x="2175013" y="2472234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11EAA5F1-1AB4-664B-BDE4-128821FAD895}"/>
              </a:ext>
            </a:extLst>
          </p:cNvPr>
          <p:cNvGraphicFramePr>
            <a:graphicFrameLocks/>
          </p:cNvGraphicFramePr>
          <p:nvPr/>
        </p:nvGraphicFramePr>
        <p:xfrm>
          <a:off x="838200" y="2472234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13" name="Frame 12">
            <a:extLst>
              <a:ext uri="{FF2B5EF4-FFF2-40B4-BE49-F238E27FC236}">
                <a16:creationId xmlns:a16="http://schemas.microsoft.com/office/drawing/2014/main" id="{63F5EE2E-9EDC-E74F-B4D0-5F23E86AFA5D}"/>
              </a:ext>
            </a:extLst>
          </p:cNvPr>
          <p:cNvSpPr/>
          <p:nvPr/>
        </p:nvSpPr>
        <p:spPr>
          <a:xfrm>
            <a:off x="1299080" y="2867312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3BE257C-24C6-1841-B71D-DCA2925A82AD}"/>
              </a:ext>
            </a:extLst>
          </p:cNvPr>
          <p:cNvGraphicFramePr>
            <a:graphicFrameLocks noGrp="1"/>
          </p:cNvGraphicFramePr>
          <p:nvPr/>
        </p:nvGraphicFramePr>
        <p:xfrm>
          <a:off x="4285598" y="2472234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DD721ABA-A246-EA48-A198-DDC2DBCD1275}"/>
              </a:ext>
            </a:extLst>
          </p:cNvPr>
          <p:cNvGraphicFramePr>
            <a:graphicFrameLocks noGrp="1"/>
          </p:cNvGraphicFramePr>
          <p:nvPr/>
        </p:nvGraphicFramePr>
        <p:xfrm>
          <a:off x="3513947" y="2472234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sp>
        <p:nvSpPr>
          <p:cNvPr id="14" name="Frame 13">
            <a:extLst>
              <a:ext uri="{FF2B5EF4-FFF2-40B4-BE49-F238E27FC236}">
                <a16:creationId xmlns:a16="http://schemas.microsoft.com/office/drawing/2014/main" id="{6D658C0D-74AF-CE42-87BB-A76DA144E977}"/>
              </a:ext>
            </a:extLst>
          </p:cNvPr>
          <p:cNvSpPr/>
          <p:nvPr/>
        </p:nvSpPr>
        <p:spPr>
          <a:xfrm>
            <a:off x="2613814" y="4109953"/>
            <a:ext cx="1361467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EF9F4A8-A3C7-5B4A-BA3F-A959F5F27D64}"/>
              </a:ext>
            </a:extLst>
          </p:cNvPr>
          <p:cNvSpPr/>
          <p:nvPr/>
        </p:nvSpPr>
        <p:spPr>
          <a:xfrm>
            <a:off x="3070492" y="2369827"/>
            <a:ext cx="863166" cy="316656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AFC3F1C-D262-084A-9961-E259EB03A8F0}"/>
              </a:ext>
            </a:extLst>
          </p:cNvPr>
          <p:cNvSpPr/>
          <p:nvPr/>
        </p:nvSpPr>
        <p:spPr>
          <a:xfrm>
            <a:off x="2127901" y="3953110"/>
            <a:ext cx="527538" cy="149680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700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Sibling</a:t>
            </a:r>
            <a:r>
              <a:rPr lang="zh-CN" altLang="en-US" dirty="0"/>
              <a:t> </a:t>
            </a:r>
            <a:r>
              <a:rPr lang="en-US" altLang="zh-CN" dirty="0"/>
              <a:t>attributes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58</a:t>
            </a:fld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EA37D59-5159-4742-A546-187169E29617}"/>
              </a:ext>
            </a:extLst>
          </p:cNvPr>
          <p:cNvSpPr txBox="1">
            <a:spLocks/>
          </p:cNvSpPr>
          <p:nvPr/>
        </p:nvSpPr>
        <p:spPr>
          <a:xfrm>
            <a:off x="855170" y="1620024"/>
            <a:ext cx="1049862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Identical columns in the attribute matrix.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8C42ADE-AD0A-5D4B-AA2B-76EE7CD44435}"/>
              </a:ext>
            </a:extLst>
          </p:cNvPr>
          <p:cNvGraphicFramePr>
            <a:graphicFrameLocks noGrp="1"/>
          </p:cNvGraphicFramePr>
          <p:nvPr/>
        </p:nvGraphicFramePr>
        <p:xfrm>
          <a:off x="2625438" y="2472234"/>
          <a:ext cx="877604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296648466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88559587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298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06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5354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7145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0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8707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257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FE67521-F9CA-8A4E-8A94-B3859CD04097}"/>
              </a:ext>
            </a:extLst>
          </p:cNvPr>
          <p:cNvGraphicFramePr>
            <a:graphicFrameLocks noGrp="1"/>
          </p:cNvGraphicFramePr>
          <p:nvPr/>
        </p:nvGraphicFramePr>
        <p:xfrm>
          <a:off x="2175013" y="2472234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11EAA5F1-1AB4-664B-BDE4-128821FAD895}"/>
              </a:ext>
            </a:extLst>
          </p:cNvPr>
          <p:cNvGraphicFramePr>
            <a:graphicFrameLocks/>
          </p:cNvGraphicFramePr>
          <p:nvPr/>
        </p:nvGraphicFramePr>
        <p:xfrm>
          <a:off x="838200" y="2472234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13" name="Frame 12">
            <a:extLst>
              <a:ext uri="{FF2B5EF4-FFF2-40B4-BE49-F238E27FC236}">
                <a16:creationId xmlns:a16="http://schemas.microsoft.com/office/drawing/2014/main" id="{63F5EE2E-9EDC-E74F-B4D0-5F23E86AFA5D}"/>
              </a:ext>
            </a:extLst>
          </p:cNvPr>
          <p:cNvSpPr/>
          <p:nvPr/>
        </p:nvSpPr>
        <p:spPr>
          <a:xfrm>
            <a:off x="1299080" y="2867312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3BE257C-24C6-1841-B71D-DCA2925A82AD}"/>
              </a:ext>
            </a:extLst>
          </p:cNvPr>
          <p:cNvGraphicFramePr>
            <a:graphicFrameLocks noGrp="1"/>
          </p:cNvGraphicFramePr>
          <p:nvPr/>
        </p:nvGraphicFramePr>
        <p:xfrm>
          <a:off x="4285598" y="2472234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DD721ABA-A246-EA48-A198-DDC2DBCD1275}"/>
              </a:ext>
            </a:extLst>
          </p:cNvPr>
          <p:cNvGraphicFramePr>
            <a:graphicFrameLocks noGrp="1"/>
          </p:cNvGraphicFramePr>
          <p:nvPr/>
        </p:nvGraphicFramePr>
        <p:xfrm>
          <a:off x="3513947" y="2472234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sp>
        <p:nvSpPr>
          <p:cNvPr id="14" name="Frame 13">
            <a:extLst>
              <a:ext uri="{FF2B5EF4-FFF2-40B4-BE49-F238E27FC236}">
                <a16:creationId xmlns:a16="http://schemas.microsoft.com/office/drawing/2014/main" id="{6D658C0D-74AF-CE42-87BB-A76DA144E977}"/>
              </a:ext>
            </a:extLst>
          </p:cNvPr>
          <p:cNvSpPr/>
          <p:nvPr/>
        </p:nvSpPr>
        <p:spPr>
          <a:xfrm>
            <a:off x="2613814" y="4109953"/>
            <a:ext cx="1361467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EF9F4A8-A3C7-5B4A-BA3F-A959F5F27D64}"/>
              </a:ext>
            </a:extLst>
          </p:cNvPr>
          <p:cNvSpPr/>
          <p:nvPr/>
        </p:nvSpPr>
        <p:spPr>
          <a:xfrm>
            <a:off x="3070492" y="2369827"/>
            <a:ext cx="863166" cy="316656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AFC3F1C-D262-084A-9961-E259EB03A8F0}"/>
              </a:ext>
            </a:extLst>
          </p:cNvPr>
          <p:cNvSpPr/>
          <p:nvPr/>
        </p:nvSpPr>
        <p:spPr>
          <a:xfrm>
            <a:off x="2127901" y="3953110"/>
            <a:ext cx="527538" cy="149680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24A932-8E7C-394E-8FE6-D4839C075344}"/>
              </a:ext>
            </a:extLst>
          </p:cNvPr>
          <p:cNvSpPr/>
          <p:nvPr/>
        </p:nvSpPr>
        <p:spPr>
          <a:xfrm>
            <a:off x="7250802" y="2369827"/>
            <a:ext cx="31947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LinLibertineT"/>
              </a:rPr>
              <a:t>Siblings</a:t>
            </a:r>
            <a:r>
              <a:rPr lang="zh-CN" altLang="en-US" sz="2400" dirty="0">
                <a:latin typeface="LinLibertineT"/>
              </a:rPr>
              <a:t> </a:t>
            </a:r>
            <a:r>
              <a:rPr lang="en-US" altLang="zh-CN" sz="2400" dirty="0">
                <a:latin typeface="LinLibertineT"/>
              </a:rPr>
              <a:t>are</a:t>
            </a:r>
            <a:r>
              <a:rPr lang="en-US" sz="2400" dirty="0">
                <a:latin typeface="LinLibertineT"/>
              </a:rPr>
              <a:t> treated as one attribute</a:t>
            </a:r>
            <a:r>
              <a:rPr lang="en-US" altLang="zh-CN" sz="2400" dirty="0">
                <a:latin typeface="LinLibertineT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92595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Sibling</a:t>
            </a:r>
            <a:r>
              <a:rPr lang="zh-CN" altLang="en-US" dirty="0"/>
              <a:t> </a:t>
            </a:r>
            <a:r>
              <a:rPr lang="en-US" altLang="zh-CN" dirty="0"/>
              <a:t>attributes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59</a:t>
            </a:fld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EA37D59-5159-4742-A546-187169E29617}"/>
              </a:ext>
            </a:extLst>
          </p:cNvPr>
          <p:cNvSpPr txBox="1">
            <a:spLocks/>
          </p:cNvSpPr>
          <p:nvPr/>
        </p:nvSpPr>
        <p:spPr>
          <a:xfrm>
            <a:off x="855170" y="1620024"/>
            <a:ext cx="1049862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Identical columns in the attribute matrix.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8C42ADE-AD0A-5D4B-AA2B-76EE7CD44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227416"/>
              </p:ext>
            </p:extLst>
          </p:nvPr>
        </p:nvGraphicFramePr>
        <p:xfrm>
          <a:off x="2625438" y="2472234"/>
          <a:ext cx="877604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296648466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88559587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298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06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5354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7145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0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8707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257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FE67521-F9CA-8A4E-8A94-B3859CD04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516746"/>
              </p:ext>
            </p:extLst>
          </p:nvPr>
        </p:nvGraphicFramePr>
        <p:xfrm>
          <a:off x="2175013" y="2472234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11EAA5F1-1AB4-664B-BDE4-128821FAD8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437021"/>
              </p:ext>
            </p:extLst>
          </p:nvPr>
        </p:nvGraphicFramePr>
        <p:xfrm>
          <a:off x="838200" y="2472234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13" name="Frame 12">
            <a:extLst>
              <a:ext uri="{FF2B5EF4-FFF2-40B4-BE49-F238E27FC236}">
                <a16:creationId xmlns:a16="http://schemas.microsoft.com/office/drawing/2014/main" id="{63F5EE2E-9EDC-E74F-B4D0-5F23E86AFA5D}"/>
              </a:ext>
            </a:extLst>
          </p:cNvPr>
          <p:cNvSpPr/>
          <p:nvPr/>
        </p:nvSpPr>
        <p:spPr>
          <a:xfrm>
            <a:off x="1299080" y="2867312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3BE257C-24C6-1841-B71D-DCA2925A8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675974"/>
              </p:ext>
            </p:extLst>
          </p:nvPr>
        </p:nvGraphicFramePr>
        <p:xfrm>
          <a:off x="4285598" y="2472234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DD721ABA-A246-EA48-A198-DDC2DBCD12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783431"/>
              </p:ext>
            </p:extLst>
          </p:nvPr>
        </p:nvGraphicFramePr>
        <p:xfrm>
          <a:off x="3513947" y="2472234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sp>
        <p:nvSpPr>
          <p:cNvPr id="14" name="Frame 13">
            <a:extLst>
              <a:ext uri="{FF2B5EF4-FFF2-40B4-BE49-F238E27FC236}">
                <a16:creationId xmlns:a16="http://schemas.microsoft.com/office/drawing/2014/main" id="{6D658C0D-74AF-CE42-87BB-A76DA144E977}"/>
              </a:ext>
            </a:extLst>
          </p:cNvPr>
          <p:cNvSpPr/>
          <p:nvPr/>
        </p:nvSpPr>
        <p:spPr>
          <a:xfrm>
            <a:off x="2613814" y="4109953"/>
            <a:ext cx="1361467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EF9F4A8-A3C7-5B4A-BA3F-A959F5F27D64}"/>
              </a:ext>
            </a:extLst>
          </p:cNvPr>
          <p:cNvSpPr/>
          <p:nvPr/>
        </p:nvSpPr>
        <p:spPr>
          <a:xfrm>
            <a:off x="3070492" y="2369827"/>
            <a:ext cx="863166" cy="316656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AFC3F1C-D262-084A-9961-E259EB03A8F0}"/>
              </a:ext>
            </a:extLst>
          </p:cNvPr>
          <p:cNvSpPr/>
          <p:nvPr/>
        </p:nvSpPr>
        <p:spPr>
          <a:xfrm>
            <a:off x="2127901" y="3953110"/>
            <a:ext cx="527538" cy="149680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B0A3C91-56EF-6F4B-BE17-B0136503D25F}"/>
              </a:ext>
            </a:extLst>
          </p:cNvPr>
          <p:cNvSpPr/>
          <p:nvPr/>
        </p:nvSpPr>
        <p:spPr>
          <a:xfrm>
            <a:off x="7250802" y="2369827"/>
            <a:ext cx="31947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LinLibertineT"/>
              </a:rPr>
              <a:t>Siblings</a:t>
            </a:r>
            <a:r>
              <a:rPr lang="zh-CN" altLang="en-US" sz="2400" dirty="0">
                <a:latin typeface="LinLibertineT"/>
              </a:rPr>
              <a:t> </a:t>
            </a:r>
            <a:r>
              <a:rPr lang="en-US" altLang="zh-CN" sz="2400" dirty="0">
                <a:latin typeface="LinLibertineT"/>
              </a:rPr>
              <a:t>are</a:t>
            </a:r>
            <a:r>
              <a:rPr lang="en-US" sz="2400" dirty="0">
                <a:latin typeface="LinLibertineT"/>
              </a:rPr>
              <a:t> treated as one attribute</a:t>
            </a:r>
            <a:r>
              <a:rPr lang="en-US" altLang="zh-CN" sz="2400" dirty="0">
                <a:latin typeface="LinLibertineT"/>
              </a:rPr>
              <a:t>.</a:t>
            </a:r>
            <a:endParaRPr lang="en-US" sz="2400" dirty="0"/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8AB6A4BE-529F-EE4B-90A6-050CA0D72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219541"/>
              </p:ext>
            </p:extLst>
          </p:nvPr>
        </p:nvGraphicFramePr>
        <p:xfrm>
          <a:off x="5260649" y="2472234"/>
          <a:ext cx="145390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301947633"/>
                    </a:ext>
                  </a:extLst>
                </a:gridCol>
                <a:gridCol w="1085106">
                  <a:extLst>
                    <a:ext uri="{9D8B030D-6E8A-4147-A177-3AD203B41FA5}">
                      <a16:colId xmlns:a16="http://schemas.microsoft.com/office/drawing/2014/main" val="2258023044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1092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4159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739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18336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7571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218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64419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198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777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33420-CCED-C54A-9E0F-08D9C8E95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membership-based</a:t>
            </a:r>
            <a:r>
              <a:rPr lang="zh-CN" altLang="en-US" dirty="0"/>
              <a:t> </a:t>
            </a:r>
            <a:r>
              <a:rPr lang="en-US" altLang="zh-CN" dirty="0"/>
              <a:t>forwarding</a:t>
            </a:r>
            <a:endParaRPr lang="en-US" dirty="0"/>
          </a:p>
        </p:txBody>
      </p:sp>
      <p:sp>
        <p:nvSpPr>
          <p:cNvPr id="59" name="Slide Number Placeholder 58">
            <a:extLst>
              <a:ext uri="{FF2B5EF4-FFF2-40B4-BE49-F238E27FC236}">
                <a16:creationId xmlns:a16="http://schemas.microsoft.com/office/drawing/2014/main" id="{CC3AE4FE-3DD0-3448-86EC-41F95057E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z="1800" smtClean="0"/>
              <a:t>6</a:t>
            </a:fld>
            <a:endParaRPr lang="en-US" sz="180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290A6B2-70CD-F04B-8385-52DDBE0F8518}"/>
              </a:ext>
            </a:extLst>
          </p:cNvPr>
          <p:cNvSpPr txBox="1"/>
          <p:nvPr/>
        </p:nvSpPr>
        <p:spPr>
          <a:xfrm>
            <a:off x="838200" y="1439518"/>
            <a:ext cx="39232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Middlebox</a:t>
            </a:r>
            <a:r>
              <a:rPr lang="zh-CN" altLang="en-US" sz="2400" b="1" dirty="0"/>
              <a:t> </a:t>
            </a:r>
            <a:r>
              <a:rPr lang="en-US" altLang="zh-CN" sz="2400" b="1" dirty="0"/>
              <a:t>chain</a:t>
            </a:r>
            <a:endParaRPr lang="en-US" sz="2400" b="1" dirty="0"/>
          </a:p>
          <a:p>
            <a:r>
              <a:rPr lang="en-US" dirty="0"/>
              <a:t>Attributes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middleboxes</a:t>
            </a:r>
          </a:p>
          <a:p>
            <a:r>
              <a:rPr lang="en-US" altLang="zh-CN" dirty="0"/>
              <a:t>Attribute</a:t>
            </a:r>
            <a:r>
              <a:rPr lang="zh-CN" altLang="en-US" dirty="0"/>
              <a:t> </a:t>
            </a:r>
            <a:r>
              <a:rPr lang="en-US" altLang="zh-CN" dirty="0"/>
              <a:t>set:</a:t>
            </a:r>
            <a:r>
              <a:rPr lang="zh-CN" altLang="en-US" dirty="0"/>
              <a:t> </a:t>
            </a:r>
            <a:r>
              <a:rPr lang="en-US" altLang="zh-CN" dirty="0"/>
              <a:t>set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middleboxes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visit</a:t>
            </a:r>
          </a:p>
        </p:txBody>
      </p:sp>
      <p:sp>
        <p:nvSpPr>
          <p:cNvPr id="46" name="Oval Callout 45">
            <a:extLst>
              <a:ext uri="{FF2B5EF4-FFF2-40B4-BE49-F238E27FC236}">
                <a16:creationId xmlns:a16="http://schemas.microsoft.com/office/drawing/2014/main" id="{A38695F1-A27E-944B-B1C9-941596A64D69}"/>
              </a:ext>
            </a:extLst>
          </p:cNvPr>
          <p:cNvSpPr/>
          <p:nvPr/>
        </p:nvSpPr>
        <p:spPr>
          <a:xfrm>
            <a:off x="6932669" y="4971683"/>
            <a:ext cx="1813453" cy="1103956"/>
          </a:xfrm>
          <a:prstGeom prst="wedgeEllipseCallout">
            <a:avLst>
              <a:gd name="adj1" fmla="val -11019"/>
              <a:gd name="adj2" fmla="val -76222"/>
            </a:avLst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C</a:t>
            </a:r>
            <a:r>
              <a:rPr lang="en-US" dirty="0">
                <a:solidFill>
                  <a:schemeClr val="tx1"/>
                </a:solidFill>
              </a:rPr>
              <a:t> ∈ S →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altLang="zh-CN" dirty="0">
                <a:solidFill>
                  <a:schemeClr val="tx1"/>
                </a:solidFill>
              </a:rPr>
              <a:t>else</a:t>
            </a:r>
            <a:r>
              <a:rPr lang="en-US" dirty="0">
                <a:solidFill>
                  <a:schemeClr val="tx1"/>
                </a:solidFill>
              </a:rPr>
              <a:t> →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en-US" altLang="zh-CN" baseline="-25000" dirty="0">
                <a:solidFill>
                  <a:schemeClr val="tx1"/>
                </a:solidFill>
              </a:rPr>
              <a:t>4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06EC319-0659-AA40-A291-35D9CAF3B22F}"/>
              </a:ext>
            </a:extLst>
          </p:cNvPr>
          <p:cNvGrpSpPr/>
          <p:nvPr/>
        </p:nvGrpSpPr>
        <p:grpSpPr>
          <a:xfrm>
            <a:off x="1266302" y="2460688"/>
            <a:ext cx="9537700" cy="2274696"/>
            <a:chOff x="1266302" y="2460688"/>
            <a:chExt cx="9537700" cy="227469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7A5C0A51-A23F-6C41-9421-45FFCCA58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59162" y="3857648"/>
              <a:ext cx="930441" cy="406637"/>
            </a:xfrm>
            <a:prstGeom prst="rect">
              <a:avLst/>
            </a:prstGeom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5827F8FB-EA28-4A42-AD29-84ABCA59F5AD}"/>
                </a:ext>
              </a:extLst>
            </p:cNvPr>
            <p:cNvCxnSpPr>
              <a:cxnSpLocks/>
            </p:cNvCxnSpPr>
            <p:nvPr/>
          </p:nvCxnSpPr>
          <p:spPr>
            <a:xfrm>
              <a:off x="1266302" y="4060967"/>
              <a:ext cx="1292860" cy="0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6E7DF384-4972-FD4B-8E4A-B6A5DCC287D7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3489603" y="3490877"/>
              <a:ext cx="487084" cy="570090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8E5DC47-0F16-9642-A1ED-34B4EB9439BB}"/>
                </a:ext>
              </a:extLst>
            </p:cNvPr>
            <p:cNvCxnSpPr>
              <a:cxnSpLocks/>
            </p:cNvCxnSpPr>
            <p:nvPr/>
          </p:nvCxnSpPr>
          <p:spPr>
            <a:xfrm>
              <a:off x="3489603" y="4147805"/>
              <a:ext cx="1427397" cy="2378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14B48F9-B401-0D4E-BC61-81D903D37C37}"/>
                </a:ext>
              </a:extLst>
            </p:cNvPr>
            <p:cNvCxnSpPr>
              <a:cxnSpLocks/>
              <a:endCxn id="22" idx="1"/>
            </p:cNvCxnSpPr>
            <p:nvPr/>
          </p:nvCxnSpPr>
          <p:spPr>
            <a:xfrm>
              <a:off x="4293514" y="3543602"/>
              <a:ext cx="529491" cy="517365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5B4993B2-838A-FD48-A933-5D6B25A51D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23005" y="3857648"/>
              <a:ext cx="930441" cy="406637"/>
            </a:xfrm>
            <a:prstGeom prst="rect">
              <a:avLst/>
            </a:prstGeom>
          </p:spPr>
        </p:pic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3140F4B-62C0-FC46-80C9-A0D2C5AE9F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52440" y="3490877"/>
              <a:ext cx="487084" cy="570090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94E3CA0-A4B0-A34C-BADB-BA62E944DDDE}"/>
                </a:ext>
              </a:extLst>
            </p:cNvPr>
            <p:cNvCxnSpPr>
              <a:cxnSpLocks/>
            </p:cNvCxnSpPr>
            <p:nvPr/>
          </p:nvCxnSpPr>
          <p:spPr>
            <a:xfrm>
              <a:off x="5752440" y="4147805"/>
              <a:ext cx="1427397" cy="2378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07F508F-77CE-EC43-8CEA-0FAC053FD916}"/>
                </a:ext>
              </a:extLst>
            </p:cNvPr>
            <p:cNvCxnSpPr>
              <a:cxnSpLocks/>
              <a:endCxn id="32" idx="1"/>
            </p:cNvCxnSpPr>
            <p:nvPr/>
          </p:nvCxnSpPr>
          <p:spPr>
            <a:xfrm>
              <a:off x="6556351" y="3543602"/>
              <a:ext cx="529491" cy="517365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6B86A928-11CE-FC4A-8A18-812B82D7F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85842" y="3857648"/>
              <a:ext cx="930441" cy="406637"/>
            </a:xfrm>
            <a:prstGeom prst="rect">
              <a:avLst/>
            </a:prstGeom>
          </p:spPr>
        </p:pic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BA45A461-7E73-3C4A-8DDF-C3D694FE83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94577" y="3470042"/>
              <a:ext cx="487084" cy="570090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E95E2F2A-58EA-4A4E-8606-2194C15FA236}"/>
                </a:ext>
              </a:extLst>
            </p:cNvPr>
            <p:cNvCxnSpPr>
              <a:cxnSpLocks/>
            </p:cNvCxnSpPr>
            <p:nvPr/>
          </p:nvCxnSpPr>
          <p:spPr>
            <a:xfrm>
              <a:off x="7994577" y="4126970"/>
              <a:ext cx="1427397" cy="2378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015DA96B-F132-FA4C-910A-F2DEF426270F}"/>
                </a:ext>
              </a:extLst>
            </p:cNvPr>
            <p:cNvCxnSpPr>
              <a:cxnSpLocks/>
              <a:endCxn id="36" idx="1"/>
            </p:cNvCxnSpPr>
            <p:nvPr/>
          </p:nvCxnSpPr>
          <p:spPr>
            <a:xfrm>
              <a:off x="8798488" y="3522767"/>
              <a:ext cx="529491" cy="517365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CDC4905B-0F13-484A-87CF-777E779F4A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27979" y="3836813"/>
              <a:ext cx="930441" cy="406637"/>
            </a:xfrm>
            <a:prstGeom prst="rect">
              <a:avLst/>
            </a:prstGeom>
          </p:spPr>
        </p:pic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84EF41C4-136F-244A-AB45-E093959743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58420" y="4126970"/>
              <a:ext cx="545582" cy="397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47ABAB7-A052-374E-B24A-68DD45CA3922}"/>
                </a:ext>
              </a:extLst>
            </p:cNvPr>
            <p:cNvSpPr/>
            <p:nvPr/>
          </p:nvSpPr>
          <p:spPr>
            <a:xfrm>
              <a:off x="3665225" y="2640075"/>
              <a:ext cx="997297" cy="7833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0"/>
                </a:srgbClr>
              </a:outerShdw>
            </a:effectLst>
            <a:scene3d>
              <a:camera prst="isometricOffAxis2Top">
                <a:rot lat="21141268" lon="4214456" rev="16200000"/>
              </a:camera>
              <a:lightRig rig="flat" dir="t">
                <a:rot lat="0" lon="0" rev="5100000"/>
              </a:lightRig>
            </a:scene3d>
            <a:sp3d>
              <a:bevelB w="0" h="1905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4" name="Graphic 63" descr="Bug under magnifying glass">
              <a:extLst>
                <a:ext uri="{FF2B5EF4-FFF2-40B4-BE49-F238E27FC236}">
                  <a16:creationId xmlns:a16="http://schemas.microsoft.com/office/drawing/2014/main" id="{47BF346D-EE16-7549-85AF-44BB5C6BF1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889814" y="2840689"/>
              <a:ext cx="482801" cy="482801"/>
            </a:xfrm>
            <a:prstGeom prst="rect">
              <a:avLst/>
            </a:prstGeom>
          </p:spPr>
        </p:pic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92BFAC8-509F-0C47-8756-B1253A86070F}"/>
                </a:ext>
              </a:extLst>
            </p:cNvPr>
            <p:cNvSpPr/>
            <p:nvPr/>
          </p:nvSpPr>
          <p:spPr>
            <a:xfrm>
              <a:off x="5848961" y="2644151"/>
              <a:ext cx="997297" cy="7833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0"/>
                </a:srgbClr>
              </a:outerShdw>
            </a:effectLst>
            <a:scene3d>
              <a:camera prst="isometricOffAxis2Top">
                <a:rot lat="21141268" lon="4214456" rev="16200000"/>
              </a:camera>
              <a:lightRig rig="flat" dir="t">
                <a:rot lat="0" lon="0" rev="5100000"/>
              </a:lightRig>
            </a:scene3d>
            <a:sp3d>
              <a:bevelB w="0" h="1905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7" name="Graphic 66" descr="Bug under magnifying glass">
              <a:extLst>
                <a:ext uri="{FF2B5EF4-FFF2-40B4-BE49-F238E27FC236}">
                  <a16:creationId xmlns:a16="http://schemas.microsoft.com/office/drawing/2014/main" id="{4435416A-224F-A94E-83C9-DFB3A5A29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073550" y="2844765"/>
              <a:ext cx="482801" cy="482801"/>
            </a:xfrm>
            <a:prstGeom prst="rect">
              <a:avLst/>
            </a:prstGeom>
          </p:spPr>
        </p:pic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7860C806-9EB0-0F4D-AE16-A5652CD7D8E2}"/>
                </a:ext>
              </a:extLst>
            </p:cNvPr>
            <p:cNvSpPr/>
            <p:nvPr/>
          </p:nvSpPr>
          <p:spPr>
            <a:xfrm>
              <a:off x="8111951" y="2645666"/>
              <a:ext cx="997297" cy="7833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0"/>
                </a:srgbClr>
              </a:outerShdw>
            </a:effectLst>
            <a:scene3d>
              <a:camera prst="isometricOffAxis2Top">
                <a:rot lat="21141268" lon="4214456" rev="16200000"/>
              </a:camera>
              <a:lightRig rig="flat" dir="t">
                <a:rot lat="0" lon="0" rev="5100000"/>
              </a:lightRig>
            </a:scene3d>
            <a:sp3d>
              <a:bevelB w="0" h="1905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9" name="Graphic 68" descr="Bug under magnifying glass">
              <a:extLst>
                <a:ext uri="{FF2B5EF4-FFF2-40B4-BE49-F238E27FC236}">
                  <a16:creationId xmlns:a16="http://schemas.microsoft.com/office/drawing/2014/main" id="{609848F1-AE80-1B41-8034-1E3BAD243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336540" y="2846280"/>
              <a:ext cx="482801" cy="482801"/>
            </a:xfrm>
            <a:prstGeom prst="rect">
              <a:avLst/>
            </a:prstGeom>
          </p:spPr>
        </p:pic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47D342F2-66B2-E946-9B70-1889F0E41B26}"/>
                </a:ext>
              </a:extLst>
            </p:cNvPr>
            <p:cNvSpPr txBox="1"/>
            <p:nvPr/>
          </p:nvSpPr>
          <p:spPr>
            <a:xfrm>
              <a:off x="3968112" y="2460688"/>
              <a:ext cx="362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A</a:t>
              </a:r>
              <a:endParaRPr lang="en-US" sz="2400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5EA282AF-1B50-FE4C-B9E2-E90463977644}"/>
                </a:ext>
              </a:extLst>
            </p:cNvPr>
            <p:cNvSpPr txBox="1"/>
            <p:nvPr/>
          </p:nvSpPr>
          <p:spPr>
            <a:xfrm>
              <a:off x="6172999" y="2465398"/>
              <a:ext cx="362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B</a:t>
              </a:r>
              <a:endParaRPr lang="en-US" sz="2400" dirty="0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E4ABE7B4-6FAF-5544-B11E-B31B0F135E77}"/>
                </a:ext>
              </a:extLst>
            </p:cNvPr>
            <p:cNvSpPr txBox="1"/>
            <p:nvPr/>
          </p:nvSpPr>
          <p:spPr>
            <a:xfrm>
              <a:off x="8419893" y="2460688"/>
              <a:ext cx="362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C</a:t>
              </a:r>
              <a:endParaRPr lang="en-US" sz="2400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ECE263FE-93D2-D841-8A1E-91F0EF568455}"/>
                </a:ext>
              </a:extLst>
            </p:cNvPr>
            <p:cNvSpPr txBox="1"/>
            <p:nvPr/>
          </p:nvSpPr>
          <p:spPr>
            <a:xfrm>
              <a:off x="2944831" y="4245395"/>
              <a:ext cx="511688" cy="471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tx1"/>
                  </a:solidFill>
                </a:rPr>
                <a:t>S</a:t>
              </a:r>
              <a:r>
                <a:rPr lang="en-US" altLang="zh-CN" sz="2400" baseline="-25000" dirty="0"/>
                <a:t>1</a:t>
              </a:r>
              <a:endParaRPr lang="en-US" sz="2400" dirty="0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259F1D9A-82D7-E247-BF06-8FD7055CBB4F}"/>
                </a:ext>
              </a:extLst>
            </p:cNvPr>
            <p:cNvSpPr txBox="1"/>
            <p:nvPr/>
          </p:nvSpPr>
          <p:spPr>
            <a:xfrm>
              <a:off x="5218603" y="4242650"/>
              <a:ext cx="511688" cy="471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tx1"/>
                  </a:solidFill>
                </a:rPr>
                <a:t>S</a:t>
              </a:r>
              <a:r>
                <a:rPr lang="en-US" altLang="zh-CN" sz="2400" baseline="-25000" dirty="0">
                  <a:solidFill>
                    <a:schemeClr val="tx1"/>
                  </a:solidFill>
                </a:rPr>
                <a:t>2</a:t>
              </a:r>
              <a:endParaRPr lang="en-US" sz="2400" dirty="0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BBEF622F-9021-0445-BD94-1CA7ECFFF9A5}"/>
                </a:ext>
              </a:extLst>
            </p:cNvPr>
            <p:cNvSpPr txBox="1"/>
            <p:nvPr/>
          </p:nvSpPr>
          <p:spPr>
            <a:xfrm>
              <a:off x="7458230" y="4264285"/>
              <a:ext cx="511688" cy="471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tx1"/>
                  </a:solidFill>
                </a:rPr>
                <a:t>S</a:t>
              </a:r>
              <a:r>
                <a:rPr lang="en-US" altLang="zh-CN" sz="2400" baseline="-25000" dirty="0"/>
                <a:t>3</a:t>
              </a:r>
              <a:endParaRPr lang="en-US" sz="2400" dirty="0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220372AB-B4D8-EB4B-9EC8-49C63B846C8A}"/>
                </a:ext>
              </a:extLst>
            </p:cNvPr>
            <p:cNvSpPr txBox="1"/>
            <p:nvPr/>
          </p:nvSpPr>
          <p:spPr>
            <a:xfrm>
              <a:off x="9674702" y="4242649"/>
              <a:ext cx="511688" cy="471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tx1"/>
                  </a:solidFill>
                </a:rPr>
                <a:t>S</a:t>
              </a:r>
              <a:r>
                <a:rPr lang="en-US" altLang="zh-CN" sz="2400" baseline="-25000" dirty="0">
                  <a:solidFill>
                    <a:schemeClr val="tx1"/>
                  </a:solidFill>
                </a:rPr>
                <a:t>4</a:t>
              </a:r>
              <a:endParaRPr lang="en-US" sz="2400" dirty="0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103BF34-D286-CF47-A9D7-DEFEFF953F90}"/>
                </a:ext>
              </a:extLst>
            </p:cNvPr>
            <p:cNvCxnSpPr>
              <a:cxnSpLocks/>
            </p:cNvCxnSpPr>
            <p:nvPr/>
          </p:nvCxnSpPr>
          <p:spPr>
            <a:xfrm>
              <a:off x="5619886" y="3812693"/>
              <a:ext cx="1502849" cy="0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BF03E60F-E8F1-8A4D-9292-2FCF2C59E853}"/>
                </a:ext>
              </a:extLst>
            </p:cNvPr>
            <p:cNvSpPr/>
            <p:nvPr/>
          </p:nvSpPr>
          <p:spPr>
            <a:xfrm>
              <a:off x="2540679" y="2954510"/>
              <a:ext cx="2334639" cy="689223"/>
            </a:xfrm>
            <a:custGeom>
              <a:avLst/>
              <a:gdLst>
                <a:gd name="connsiteX0" fmla="*/ 0 w 2334639"/>
                <a:gd name="connsiteY0" fmla="*/ 642051 h 689223"/>
                <a:gd name="connsiteX1" fmla="*/ 836579 w 2334639"/>
                <a:gd name="connsiteY1" fmla="*/ 622595 h 689223"/>
                <a:gd name="connsiteX2" fmla="*/ 1517515 w 2334639"/>
                <a:gd name="connsiteY2" fmla="*/ 25 h 689223"/>
                <a:gd name="connsiteX3" fmla="*/ 2334639 w 2334639"/>
                <a:gd name="connsiteY3" fmla="*/ 603140 h 689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34639" h="689223">
                  <a:moveTo>
                    <a:pt x="0" y="642051"/>
                  </a:moveTo>
                  <a:cubicBezTo>
                    <a:pt x="291830" y="685825"/>
                    <a:pt x="583660" y="729599"/>
                    <a:pt x="836579" y="622595"/>
                  </a:cubicBezTo>
                  <a:cubicBezTo>
                    <a:pt x="1089498" y="515591"/>
                    <a:pt x="1267838" y="3267"/>
                    <a:pt x="1517515" y="25"/>
                  </a:cubicBezTo>
                  <a:cubicBezTo>
                    <a:pt x="1767192" y="-3218"/>
                    <a:pt x="2050915" y="299961"/>
                    <a:pt x="2334639" y="603140"/>
                  </a:cubicBezTo>
                </a:path>
              </a:pathLst>
            </a:custGeom>
            <a:noFill/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8F786ED3-9A68-864F-9663-F689EAF281C8}"/>
                </a:ext>
              </a:extLst>
            </p:cNvPr>
            <p:cNvSpPr/>
            <p:nvPr/>
          </p:nvSpPr>
          <p:spPr>
            <a:xfrm>
              <a:off x="7805501" y="2913203"/>
              <a:ext cx="1540360" cy="839445"/>
            </a:xfrm>
            <a:custGeom>
              <a:avLst/>
              <a:gdLst>
                <a:gd name="connsiteX0" fmla="*/ 0 w 2334639"/>
                <a:gd name="connsiteY0" fmla="*/ 642051 h 689223"/>
                <a:gd name="connsiteX1" fmla="*/ 836579 w 2334639"/>
                <a:gd name="connsiteY1" fmla="*/ 622595 h 689223"/>
                <a:gd name="connsiteX2" fmla="*/ 1517515 w 2334639"/>
                <a:gd name="connsiteY2" fmla="*/ 25 h 689223"/>
                <a:gd name="connsiteX3" fmla="*/ 2334639 w 2334639"/>
                <a:gd name="connsiteY3" fmla="*/ 603140 h 689223"/>
                <a:gd name="connsiteX0" fmla="*/ 0 w 1498060"/>
                <a:gd name="connsiteY0" fmla="*/ 622595 h 622595"/>
                <a:gd name="connsiteX1" fmla="*/ 680936 w 1498060"/>
                <a:gd name="connsiteY1" fmla="*/ 25 h 622595"/>
                <a:gd name="connsiteX2" fmla="*/ 1498060 w 1498060"/>
                <a:gd name="connsiteY2" fmla="*/ 603140 h 622595"/>
                <a:gd name="connsiteX0" fmla="*/ 0 w 1605781"/>
                <a:gd name="connsiteY0" fmla="*/ 686671 h 686671"/>
                <a:gd name="connsiteX1" fmla="*/ 788657 w 1605781"/>
                <a:gd name="connsiteY1" fmla="*/ 442 h 686671"/>
                <a:gd name="connsiteX2" fmla="*/ 1605781 w 1605781"/>
                <a:gd name="connsiteY2" fmla="*/ 603557 h 686671"/>
                <a:gd name="connsiteX0" fmla="*/ 0 w 1605781"/>
                <a:gd name="connsiteY0" fmla="*/ 686671 h 686671"/>
                <a:gd name="connsiteX1" fmla="*/ 788657 w 1605781"/>
                <a:gd name="connsiteY1" fmla="*/ 442 h 686671"/>
                <a:gd name="connsiteX2" fmla="*/ 1605781 w 1605781"/>
                <a:gd name="connsiteY2" fmla="*/ 603557 h 686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5781" h="686671">
                  <a:moveTo>
                    <a:pt x="0" y="686671"/>
                  </a:moveTo>
                  <a:cubicBezTo>
                    <a:pt x="163151" y="516009"/>
                    <a:pt x="521027" y="14294"/>
                    <a:pt x="788657" y="442"/>
                  </a:cubicBezTo>
                  <a:cubicBezTo>
                    <a:pt x="1056287" y="-13410"/>
                    <a:pt x="1322057" y="300378"/>
                    <a:pt x="1605781" y="603557"/>
                  </a:cubicBezTo>
                </a:path>
              </a:pathLst>
            </a:custGeom>
            <a:noFill/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1815AF9-A6DA-6243-B981-AE5FC19EADEE}"/>
              </a:ext>
            </a:extLst>
          </p:cNvPr>
          <p:cNvGrpSpPr/>
          <p:nvPr/>
        </p:nvGrpSpPr>
        <p:grpSpPr>
          <a:xfrm>
            <a:off x="6916730" y="2873953"/>
            <a:ext cx="1231684" cy="919371"/>
            <a:chOff x="1349371" y="2342194"/>
            <a:chExt cx="1231684" cy="919371"/>
          </a:xfrm>
        </p:grpSpPr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B30AF046-A7A2-0F47-B821-8BB636EB8C6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57493" y="2751356"/>
              <a:ext cx="492222" cy="335879"/>
            </a:xfrm>
            <a:prstGeom prst="rect">
              <a:avLst/>
            </a:prstGeom>
          </p:spPr>
        </p:pic>
        <p:pic>
          <p:nvPicPr>
            <p:cNvPr id="50" name="Graphic 49" descr="Envelope">
              <a:extLst>
                <a:ext uri="{FF2B5EF4-FFF2-40B4-BE49-F238E27FC236}">
                  <a16:creationId xmlns:a16="http://schemas.microsoft.com/office/drawing/2014/main" id="{AB4A5CA8-0A84-634D-B6E6-9F90B10FB53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567978" y="2591400"/>
              <a:ext cx="670165" cy="670165"/>
            </a:xfrm>
            <a:prstGeom prst="rect">
              <a:avLst/>
            </a:prstGeom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81D40F6-0ACF-5641-ADC7-10B1CA6E8D84}"/>
                </a:ext>
              </a:extLst>
            </p:cNvPr>
            <p:cNvSpPr txBox="1"/>
            <p:nvPr/>
          </p:nvSpPr>
          <p:spPr>
            <a:xfrm>
              <a:off x="1349371" y="2342194"/>
              <a:ext cx="12316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S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=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{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A,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C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}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5448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7 0.00741 C 0.04088 -0.03495 0.0582 -0.07708 0.08581 -0.07755 C 0.11354 -0.07824 0.15156 -0.03681 0.18958 0.0044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94" y="-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Sibling</a:t>
            </a:r>
            <a:r>
              <a:rPr lang="zh-CN" altLang="en-US" dirty="0"/>
              <a:t> </a:t>
            </a:r>
            <a:r>
              <a:rPr lang="en-US" altLang="zh-CN" dirty="0"/>
              <a:t>attributes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60</a:t>
            </a:fld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8C42ADE-AD0A-5D4B-AA2B-76EE7CD44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075585"/>
              </p:ext>
            </p:extLst>
          </p:nvPr>
        </p:nvGraphicFramePr>
        <p:xfrm>
          <a:off x="2625438" y="1693301"/>
          <a:ext cx="877604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296648466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88559587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298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06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5354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7145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0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8707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257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FE67521-F9CA-8A4E-8A94-B3859CD04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323981"/>
              </p:ext>
            </p:extLst>
          </p:nvPr>
        </p:nvGraphicFramePr>
        <p:xfrm>
          <a:off x="2175013" y="1693301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11EAA5F1-1AB4-664B-BDE4-128821FAD8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4879638"/>
              </p:ext>
            </p:extLst>
          </p:nvPr>
        </p:nvGraphicFramePr>
        <p:xfrm>
          <a:off x="838200" y="1693301"/>
          <a:ext cx="1343328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13" name="Frame 12">
            <a:extLst>
              <a:ext uri="{FF2B5EF4-FFF2-40B4-BE49-F238E27FC236}">
                <a16:creationId xmlns:a16="http://schemas.microsoft.com/office/drawing/2014/main" id="{63F5EE2E-9EDC-E74F-B4D0-5F23E86AFA5D}"/>
              </a:ext>
            </a:extLst>
          </p:cNvPr>
          <p:cNvSpPr/>
          <p:nvPr/>
        </p:nvSpPr>
        <p:spPr>
          <a:xfrm>
            <a:off x="1299080" y="2088379"/>
            <a:ext cx="895479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3BE257C-24C6-1841-B71D-DCA2925A8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019378"/>
              </p:ext>
            </p:extLst>
          </p:nvPr>
        </p:nvGraphicFramePr>
        <p:xfrm>
          <a:off x="4098807" y="1713490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115831428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0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2284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652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251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123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306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76927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DD721ABA-A246-EA48-A198-DDC2DBCD12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036584"/>
              </p:ext>
            </p:extLst>
          </p:nvPr>
        </p:nvGraphicFramePr>
        <p:xfrm>
          <a:off x="3513947" y="1693301"/>
          <a:ext cx="438802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802">
                  <a:extLst>
                    <a:ext uri="{9D8B030D-6E8A-4147-A177-3AD203B41FA5}">
                      <a16:colId xmlns:a16="http://schemas.microsoft.com/office/drawing/2014/main" val="368476106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145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7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042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7308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999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33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016352"/>
                  </a:ext>
                </a:extLst>
              </a:tr>
            </a:tbl>
          </a:graphicData>
        </a:graphic>
      </p:graphicFrame>
      <p:sp>
        <p:nvSpPr>
          <p:cNvPr id="14" name="Frame 13">
            <a:extLst>
              <a:ext uri="{FF2B5EF4-FFF2-40B4-BE49-F238E27FC236}">
                <a16:creationId xmlns:a16="http://schemas.microsoft.com/office/drawing/2014/main" id="{6D658C0D-74AF-CE42-87BB-A76DA144E977}"/>
              </a:ext>
            </a:extLst>
          </p:cNvPr>
          <p:cNvSpPr/>
          <p:nvPr/>
        </p:nvSpPr>
        <p:spPr>
          <a:xfrm>
            <a:off x="2613814" y="3331020"/>
            <a:ext cx="1361467" cy="1262830"/>
          </a:xfrm>
          <a:prstGeom prst="frame">
            <a:avLst>
              <a:gd name="adj1" fmla="val 20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EF9F4A8-A3C7-5B4A-BA3F-A959F5F27D64}"/>
              </a:ext>
            </a:extLst>
          </p:cNvPr>
          <p:cNvSpPr/>
          <p:nvPr/>
        </p:nvSpPr>
        <p:spPr>
          <a:xfrm>
            <a:off x="3070492" y="1590894"/>
            <a:ext cx="863166" cy="316656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AFC3F1C-D262-084A-9961-E259EB03A8F0}"/>
              </a:ext>
            </a:extLst>
          </p:cNvPr>
          <p:cNvSpPr/>
          <p:nvPr/>
        </p:nvSpPr>
        <p:spPr>
          <a:xfrm>
            <a:off x="2127901" y="3174177"/>
            <a:ext cx="527538" cy="149680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3E7C4744-8676-5B41-AB20-B3F625496E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66112"/>
              </p:ext>
            </p:extLst>
          </p:nvPr>
        </p:nvGraphicFramePr>
        <p:xfrm>
          <a:off x="4766870" y="1693862"/>
          <a:ext cx="145390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301947633"/>
                    </a:ext>
                  </a:extLst>
                </a:gridCol>
                <a:gridCol w="1085106">
                  <a:extLst>
                    <a:ext uri="{9D8B030D-6E8A-4147-A177-3AD203B41FA5}">
                      <a16:colId xmlns:a16="http://schemas.microsoft.com/office/drawing/2014/main" val="2258023044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1092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4159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739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18336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7571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2185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64419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19893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952AE9B-8D96-F349-BDBF-21CDB7794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91916"/>
              </p:ext>
            </p:extLst>
          </p:nvPr>
        </p:nvGraphicFramePr>
        <p:xfrm>
          <a:off x="7416688" y="1302010"/>
          <a:ext cx="392014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767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1180092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  <a:gridCol w="1097037">
                  <a:extLst>
                    <a:ext uri="{9D8B030D-6E8A-4147-A177-3AD203B41FA5}">
                      <a16:colId xmlns:a16="http://schemas.microsoft.com/office/drawing/2014/main" val="126870793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38895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010</a:t>
                      </a:r>
                      <a:endParaRPr lang="en-US" sz="20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011</a:t>
                      </a:r>
                      <a:endParaRPr lang="en-US" sz="20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0519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605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110</a:t>
                      </a:r>
                      <a:endParaRPr lang="en-US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7569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D F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8957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 E F</a:t>
                      </a:r>
                      <a:r>
                        <a:rPr lang="zh-CN" altLang="en-US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111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118240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984903C-2829-654E-AD11-31D0837BC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740263"/>
              </p:ext>
            </p:extLst>
          </p:nvPr>
        </p:nvGraphicFramePr>
        <p:xfrm>
          <a:off x="4766869" y="2117330"/>
          <a:ext cx="1453904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3582378620"/>
                    </a:ext>
                  </a:extLst>
                </a:gridCol>
                <a:gridCol w="1085106">
                  <a:extLst>
                    <a:ext uri="{9D8B030D-6E8A-4147-A177-3AD203B41FA5}">
                      <a16:colId xmlns:a16="http://schemas.microsoft.com/office/drawing/2014/main" val="362581392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</a:t>
                      </a:r>
                      <a:r>
                        <a:rPr lang="zh-CN" altLang="en-US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4760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73569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***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63292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8036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</a:t>
                      </a:r>
                      <a:r>
                        <a:rPr lang="zh-CN" alt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857903"/>
                  </a:ext>
                </a:extLst>
              </a:tr>
            </a:tbl>
          </a:graphicData>
        </a:graphic>
      </p:graphicFrame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C946170-6D12-F045-AB36-E1B2ADE0D91C}"/>
              </a:ext>
            </a:extLst>
          </p:cNvPr>
          <p:cNvSpPr txBox="1">
            <a:spLocks/>
          </p:cNvSpPr>
          <p:nvPr/>
        </p:nvSpPr>
        <p:spPr>
          <a:xfrm>
            <a:off x="595331" y="4868087"/>
            <a:ext cx="7417060" cy="14821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Number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strings: W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r>
              <a:rPr lang="en-US" altLang="zh-CN" dirty="0"/>
              <a:t>Width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strings: </a:t>
            </a:r>
            <a:r>
              <a:rPr lang="en-US" altLang="zh-CN" strike="sngStrike" dirty="0"/>
              <a:t>4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dirty="0"/>
              <a:t>bits</a:t>
            </a:r>
          </a:p>
          <a:p>
            <a:r>
              <a:rPr lang="en-US" altLang="zh-CN" dirty="0"/>
              <a:t>Memory cost: 28</a:t>
            </a:r>
            <a:r>
              <a:rPr lang="zh-CN" altLang="en-US" dirty="0"/>
              <a:t> </a:t>
            </a:r>
            <a:r>
              <a:rPr lang="en-US" altLang="zh-CN" dirty="0"/>
              <a:t>bits</a:t>
            </a:r>
          </a:p>
          <a:p>
            <a:endParaRPr lang="en-US" altLang="zh-CN" dirty="0"/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1778A330-31C1-A84A-9BB0-DDD538FE8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487877"/>
              </p:ext>
            </p:extLst>
          </p:nvPr>
        </p:nvGraphicFramePr>
        <p:xfrm>
          <a:off x="6138470" y="1699975"/>
          <a:ext cx="1077426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426">
                  <a:extLst>
                    <a:ext uri="{9D8B030D-6E8A-4147-A177-3AD203B41FA5}">
                      <a16:colId xmlns:a16="http://schemas.microsoft.com/office/drawing/2014/main" val="2465113997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5047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65525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20593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2482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91692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7655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8281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942473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B5F7771-2CED-F04F-AD63-3E74F6337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851352"/>
              </p:ext>
            </p:extLst>
          </p:nvPr>
        </p:nvGraphicFramePr>
        <p:xfrm>
          <a:off x="4785961" y="1279208"/>
          <a:ext cx="2429935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896">
                  <a:extLst>
                    <a:ext uri="{9D8B030D-6E8A-4147-A177-3AD203B41FA5}">
                      <a16:colId xmlns:a16="http://schemas.microsoft.com/office/drawing/2014/main" val="962459707"/>
                    </a:ext>
                  </a:extLst>
                </a:gridCol>
                <a:gridCol w="2092039">
                  <a:extLst>
                    <a:ext uri="{9D8B030D-6E8A-4147-A177-3AD203B41FA5}">
                      <a16:colId xmlns:a16="http://schemas.microsoft.com/office/drawing/2014/main" val="1067520918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2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4344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Switch</a:t>
            </a:r>
            <a:r>
              <a:rPr lang="zh-CN" altLang="en-US" dirty="0"/>
              <a:t> </a:t>
            </a:r>
            <a:r>
              <a:rPr lang="en-US" altLang="zh-CN" dirty="0"/>
              <a:t>implementation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61</a:t>
            </a:fld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1D37908-1343-2846-924C-D47D2CF5B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045878"/>
              </p:ext>
            </p:extLst>
          </p:nvPr>
        </p:nvGraphicFramePr>
        <p:xfrm>
          <a:off x="7627304" y="1584307"/>
          <a:ext cx="2578626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552">
                  <a:extLst>
                    <a:ext uri="{9D8B030D-6E8A-4147-A177-3AD203B41FA5}">
                      <a16:colId xmlns:a16="http://schemas.microsoft.com/office/drawing/2014/main" val="301947633"/>
                    </a:ext>
                  </a:extLst>
                </a:gridCol>
                <a:gridCol w="1102037">
                  <a:extLst>
                    <a:ext uri="{9D8B030D-6E8A-4147-A177-3AD203B41FA5}">
                      <a16:colId xmlns:a16="http://schemas.microsoft.com/office/drawing/2014/main" val="2258023044"/>
                    </a:ext>
                  </a:extLst>
                </a:gridCol>
                <a:gridCol w="1102037">
                  <a:extLst>
                    <a:ext uri="{9D8B030D-6E8A-4147-A177-3AD203B41FA5}">
                      <a16:colId xmlns:a16="http://schemas.microsoft.com/office/drawing/2014/main" val="4839605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Match String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12979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1092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000" b="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</a:t>
                      </a:r>
                      <a:r>
                        <a:rPr lang="zh-CN" altLang="en-US" sz="2000" b="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4159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739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183365"/>
                  </a:ext>
                </a:extLst>
              </a:tr>
            </a:tbl>
          </a:graphicData>
        </a:graphic>
      </p:graphicFrame>
      <p:pic>
        <p:nvPicPr>
          <p:cNvPr id="14" name="Graphic 13" descr="Envelope">
            <a:extLst>
              <a:ext uri="{FF2B5EF4-FFF2-40B4-BE49-F238E27FC236}">
                <a16:creationId xmlns:a16="http://schemas.microsoft.com/office/drawing/2014/main" id="{D89857DB-4781-6041-BA75-C9F61B6F3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70313" y="5012586"/>
            <a:ext cx="914400" cy="914400"/>
          </a:xfrm>
          <a:prstGeom prst="rect">
            <a:avLst/>
          </a:prstGeom>
        </p:spPr>
      </p:pic>
      <p:sp>
        <p:nvSpPr>
          <p:cNvPr id="15" name="Cloud Callout 14">
            <a:extLst>
              <a:ext uri="{FF2B5EF4-FFF2-40B4-BE49-F238E27FC236}">
                <a16:creationId xmlns:a16="http://schemas.microsoft.com/office/drawing/2014/main" id="{5394891A-4D55-C747-BE09-1FB53D7899BC}"/>
              </a:ext>
            </a:extLst>
          </p:cNvPr>
          <p:cNvSpPr/>
          <p:nvPr/>
        </p:nvSpPr>
        <p:spPr>
          <a:xfrm>
            <a:off x="838200" y="4046592"/>
            <a:ext cx="2578626" cy="965994"/>
          </a:xfrm>
          <a:prstGeom prst="cloudCallout">
            <a:avLst>
              <a:gd name="adj1" fmla="val 437"/>
              <a:gd name="adj2" fmla="val 87955"/>
            </a:avLst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Set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of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attributes</a:t>
            </a:r>
          </a:p>
          <a:p>
            <a:pPr algn="ctr"/>
            <a:r>
              <a:rPr lang="en-US" altLang="zh-CN" dirty="0">
                <a:solidFill>
                  <a:schemeClr val="tx1"/>
                </a:solidFill>
              </a:rPr>
              <a:t>=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{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B,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C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6" name="Graphic 15" descr="Envelope">
            <a:extLst>
              <a:ext uri="{FF2B5EF4-FFF2-40B4-BE49-F238E27FC236}">
                <a16:creationId xmlns:a16="http://schemas.microsoft.com/office/drawing/2014/main" id="{9D5AE32A-3604-BE4B-BB4A-029004096C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49487" y="5010422"/>
            <a:ext cx="914400" cy="914400"/>
          </a:xfrm>
          <a:prstGeom prst="rect">
            <a:avLst/>
          </a:prstGeom>
        </p:spPr>
      </p:pic>
      <p:sp>
        <p:nvSpPr>
          <p:cNvPr id="17" name="Cloud Callout 16">
            <a:extLst>
              <a:ext uri="{FF2B5EF4-FFF2-40B4-BE49-F238E27FC236}">
                <a16:creationId xmlns:a16="http://schemas.microsoft.com/office/drawing/2014/main" id="{13076D1D-DC2E-7249-B139-7DA01D715E8C}"/>
              </a:ext>
            </a:extLst>
          </p:cNvPr>
          <p:cNvSpPr/>
          <p:nvPr/>
        </p:nvSpPr>
        <p:spPr>
          <a:xfrm>
            <a:off x="3501829" y="4044428"/>
            <a:ext cx="2578626" cy="965994"/>
          </a:xfrm>
          <a:prstGeom prst="cloudCallout">
            <a:avLst>
              <a:gd name="adj1" fmla="val 437"/>
              <a:gd name="adj2" fmla="val 87955"/>
            </a:avLst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Tag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=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0011</a:t>
            </a:r>
            <a:endPara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0C0690F-0B8A-854E-8B15-D2F719FD8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802653"/>
              </p:ext>
            </p:extLst>
          </p:nvPr>
        </p:nvGraphicFramePr>
        <p:xfrm>
          <a:off x="1289840" y="1605821"/>
          <a:ext cx="3608878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91867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  <a:gridCol w="1097037">
                  <a:extLst>
                    <a:ext uri="{9D8B030D-6E8A-4147-A177-3AD203B41FA5}">
                      <a16:colId xmlns:a16="http://schemas.microsoft.com/office/drawing/2014/main" val="126870793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38895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0519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60594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D2CEFC23-837D-F745-95FB-01451D106D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0502" y="5490583"/>
            <a:ext cx="1714500" cy="749300"/>
          </a:xfrm>
          <a:prstGeom prst="rect">
            <a:avLst/>
          </a:prstGeom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94AD318-5339-8041-B77F-256A929DBBE4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838200" y="5865233"/>
            <a:ext cx="2081184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loud Callout 24">
            <a:extLst>
              <a:ext uri="{FF2B5EF4-FFF2-40B4-BE49-F238E27FC236}">
                <a16:creationId xmlns:a16="http://schemas.microsoft.com/office/drawing/2014/main" id="{F881D3E8-ACC4-BA49-AE24-3BE44295DFD1}"/>
              </a:ext>
            </a:extLst>
          </p:cNvPr>
          <p:cNvSpPr/>
          <p:nvPr/>
        </p:nvSpPr>
        <p:spPr>
          <a:xfrm>
            <a:off x="6491393" y="3908064"/>
            <a:ext cx="4950104" cy="1663425"/>
          </a:xfrm>
          <a:prstGeom prst="cloudCallout">
            <a:avLst>
              <a:gd name="adj1" fmla="val -20014"/>
              <a:gd name="adj2" fmla="val 69780"/>
            </a:avLst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D220109-28D5-8C49-8415-51D854C5B5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9384" y="5571489"/>
            <a:ext cx="1344252" cy="5874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94EE86C-D645-D34C-8C1B-ED63A9B70B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76127" y="4236878"/>
            <a:ext cx="635000" cy="8001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65E7D87-89CC-1942-B763-C67146BE448E}"/>
              </a:ext>
            </a:extLst>
          </p:cNvPr>
          <p:cNvSpPr/>
          <p:nvPr/>
        </p:nvSpPr>
        <p:spPr>
          <a:xfrm>
            <a:off x="6385565" y="4178551"/>
            <a:ext cx="5122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tag</a:t>
            </a:r>
            <a:r>
              <a:rPr lang="zh-CN" altLang="en-US" dirty="0"/>
              <a:t> </a:t>
            </a:r>
            <a:r>
              <a:rPr lang="en-US" altLang="zh-CN" dirty="0"/>
              <a:t>matches</a:t>
            </a:r>
            <a:r>
              <a:rPr lang="zh-CN" altLang="en-US" dirty="0"/>
              <a:t> </a:t>
            </a:r>
            <a:r>
              <a:rPr lang="en-US" altLang="zh-CN" dirty="0"/>
              <a:t>A’s</a:t>
            </a:r>
            <a:r>
              <a:rPr lang="zh-CN" altLang="en-US" dirty="0"/>
              <a:t> </a:t>
            </a:r>
            <a:r>
              <a:rPr lang="en-US" altLang="zh-CN" dirty="0"/>
              <a:t>match</a:t>
            </a:r>
            <a:r>
              <a:rPr lang="zh-CN" altLang="en-US" dirty="0"/>
              <a:t> </a:t>
            </a:r>
            <a:r>
              <a:rPr lang="en-US" altLang="zh-CN" dirty="0"/>
              <a:t>string</a:t>
            </a:r>
            <a:r>
              <a:rPr lang="zh-CN" altLang="en-US" dirty="0"/>
              <a:t> </a:t>
            </a:r>
            <a:r>
              <a:rPr lang="en-US" dirty="0"/>
              <a:t>→</a:t>
            </a:r>
            <a:r>
              <a:rPr lang="zh-CN" altLang="en-US" dirty="0"/>
              <a:t> </a:t>
            </a:r>
            <a:r>
              <a:rPr lang="en-US" altLang="zh-CN" dirty="0"/>
              <a:t>……</a:t>
            </a:r>
            <a:endParaRPr lang="en-US" dirty="0"/>
          </a:p>
          <a:p>
            <a:pPr algn="ctr"/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tag</a:t>
            </a:r>
            <a:r>
              <a:rPr lang="zh-CN" altLang="en-US" dirty="0"/>
              <a:t> </a:t>
            </a:r>
            <a:r>
              <a:rPr lang="en-US" altLang="zh-CN" dirty="0"/>
              <a:t>matches</a:t>
            </a:r>
            <a:r>
              <a:rPr lang="zh-CN" altLang="en-US" dirty="0"/>
              <a:t> </a:t>
            </a:r>
            <a:r>
              <a:rPr lang="en-US" altLang="zh-CN" dirty="0"/>
              <a:t>B’s</a:t>
            </a:r>
            <a:r>
              <a:rPr lang="zh-CN" altLang="en-US" dirty="0"/>
              <a:t> </a:t>
            </a:r>
            <a:r>
              <a:rPr lang="en-US" altLang="zh-CN" dirty="0"/>
              <a:t>match</a:t>
            </a:r>
            <a:r>
              <a:rPr lang="zh-CN" altLang="en-US" dirty="0"/>
              <a:t> </a:t>
            </a:r>
            <a:r>
              <a:rPr lang="en-US" altLang="zh-CN" dirty="0"/>
              <a:t>string</a:t>
            </a:r>
            <a:r>
              <a:rPr lang="zh-CN" altLang="en-US" dirty="0"/>
              <a:t> </a:t>
            </a:r>
            <a:r>
              <a:rPr lang="en-US" dirty="0"/>
              <a:t>→</a:t>
            </a:r>
            <a:r>
              <a:rPr lang="zh-CN" altLang="en-US" dirty="0"/>
              <a:t> </a:t>
            </a:r>
            <a:r>
              <a:rPr lang="en-US" altLang="zh-CN" dirty="0"/>
              <a:t>……</a:t>
            </a:r>
          </a:p>
          <a:p>
            <a:pPr algn="ctr"/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tag</a:t>
            </a:r>
            <a:r>
              <a:rPr lang="zh-CN" altLang="en-US" dirty="0"/>
              <a:t> </a:t>
            </a:r>
            <a:r>
              <a:rPr lang="en-US" altLang="zh-CN" dirty="0"/>
              <a:t>matches</a:t>
            </a:r>
            <a:r>
              <a:rPr lang="zh-CN" altLang="en-US" dirty="0"/>
              <a:t> </a:t>
            </a:r>
            <a:r>
              <a:rPr lang="en-US" altLang="zh-CN" dirty="0"/>
              <a:t>C’s</a:t>
            </a:r>
            <a:r>
              <a:rPr lang="zh-CN" altLang="en-US" dirty="0"/>
              <a:t> </a:t>
            </a:r>
            <a:r>
              <a:rPr lang="en-US" altLang="zh-CN" dirty="0"/>
              <a:t>match</a:t>
            </a:r>
            <a:r>
              <a:rPr lang="zh-CN" altLang="en-US" dirty="0"/>
              <a:t> </a:t>
            </a:r>
            <a:r>
              <a:rPr lang="en-US" altLang="zh-CN" dirty="0"/>
              <a:t>string</a:t>
            </a:r>
            <a:r>
              <a:rPr lang="zh-CN" altLang="en-US" dirty="0"/>
              <a:t> </a:t>
            </a:r>
            <a:r>
              <a:rPr lang="en-US" dirty="0"/>
              <a:t>→</a:t>
            </a:r>
            <a:r>
              <a:rPr lang="zh-CN" altLang="en-US" dirty="0"/>
              <a:t> </a:t>
            </a:r>
            <a:r>
              <a:rPr lang="en-US" altLang="zh-CN" dirty="0"/>
              <a:t>……</a:t>
            </a:r>
          </a:p>
          <a:p>
            <a:pPr algn="ctr"/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60E453-D93C-CD4C-8C83-05068B9CB936}"/>
              </a:ext>
            </a:extLst>
          </p:cNvPr>
          <p:cNvSpPr/>
          <p:nvPr/>
        </p:nvSpPr>
        <p:spPr>
          <a:xfrm>
            <a:off x="3094279" y="6158977"/>
            <a:ext cx="1546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Tagging</a:t>
            </a:r>
            <a:r>
              <a:rPr lang="zh-CN" altLang="en-US" dirty="0"/>
              <a:t> </a:t>
            </a:r>
            <a:r>
              <a:rPr lang="en-US" altLang="zh-CN" dirty="0"/>
              <a:t>switch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2DB56DB-DEC1-AB47-9AD9-9EE60881C4A9}"/>
              </a:ext>
            </a:extLst>
          </p:cNvPr>
          <p:cNvSpPr/>
          <p:nvPr/>
        </p:nvSpPr>
        <p:spPr>
          <a:xfrm>
            <a:off x="7384202" y="6254852"/>
            <a:ext cx="1381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Policy</a:t>
            </a:r>
            <a:r>
              <a:rPr lang="zh-CN" altLang="en-US" dirty="0"/>
              <a:t> </a:t>
            </a:r>
            <a:r>
              <a:rPr lang="en-US" altLang="zh-CN" dirty="0"/>
              <a:t>switch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E69D44-B6DD-B448-A6DD-665111A3D89D}"/>
              </a:ext>
            </a:extLst>
          </p:cNvPr>
          <p:cNvSpPr txBox="1"/>
          <p:nvPr/>
        </p:nvSpPr>
        <p:spPr>
          <a:xfrm>
            <a:off x="3065957" y="3683021"/>
            <a:ext cx="738664" cy="464230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algn="ctr"/>
            <a:r>
              <a:rPr lang="en-US" sz="3600" dirty="0"/>
              <a:t>…</a:t>
            </a:r>
            <a:r>
              <a:rPr lang="en-US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EC8C3CE-1208-E642-84F2-4E16E868A150}"/>
              </a:ext>
            </a:extLst>
          </p:cNvPr>
          <p:cNvSpPr txBox="1"/>
          <p:nvPr/>
        </p:nvSpPr>
        <p:spPr>
          <a:xfrm>
            <a:off x="8733544" y="3649567"/>
            <a:ext cx="738664" cy="464230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algn="ctr"/>
            <a:r>
              <a:rPr lang="en-US" sz="3600" dirty="0"/>
              <a:t>…</a:t>
            </a:r>
            <a:r>
              <a:rPr lang="en-US" dirty="0"/>
              <a:t> 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5316884-5F28-B143-BBAB-4221343C96BC}"/>
              </a:ext>
            </a:extLst>
          </p:cNvPr>
          <p:cNvCxnSpPr>
            <a:cxnSpLocks/>
            <a:stCxn id="26" idx="3"/>
            <a:endCxn id="23" idx="1"/>
          </p:cNvCxnSpPr>
          <p:nvPr/>
        </p:nvCxnSpPr>
        <p:spPr>
          <a:xfrm>
            <a:off x="4263636" y="5865233"/>
            <a:ext cx="2686866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79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5" grpId="0" animBg="1"/>
      <p:bldP spid="20" grpId="0"/>
      <p:bldP spid="7" grpId="0"/>
      <p:bldP spid="27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Optimization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programmable</a:t>
            </a:r>
            <a:r>
              <a:rPr lang="zh-CN" altLang="en-US" dirty="0"/>
              <a:t> </a:t>
            </a:r>
            <a:r>
              <a:rPr lang="en-US" altLang="zh-CN" dirty="0"/>
              <a:t>switches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62</a:t>
            </a:fld>
            <a:endParaRPr lang="en-US" dirty="0"/>
          </a:p>
        </p:txBody>
      </p:sp>
      <p:pic>
        <p:nvPicPr>
          <p:cNvPr id="16" name="Graphic 15" descr="Envelope">
            <a:extLst>
              <a:ext uri="{FF2B5EF4-FFF2-40B4-BE49-F238E27FC236}">
                <a16:creationId xmlns:a16="http://schemas.microsoft.com/office/drawing/2014/main" id="{9D5AE32A-3604-BE4B-BB4A-029004096C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16577" y="5018766"/>
            <a:ext cx="914400" cy="9144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2CEFC23-837D-F745-95FB-01451D106D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67150" y="5498004"/>
            <a:ext cx="1714500" cy="749300"/>
          </a:xfrm>
          <a:prstGeom prst="rect">
            <a:avLst/>
          </a:prstGeom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94AD318-5339-8041-B77F-256A929DBBE4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838200" y="5865233"/>
            <a:ext cx="3028950" cy="7421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loud Callout 24">
            <a:extLst>
              <a:ext uri="{FF2B5EF4-FFF2-40B4-BE49-F238E27FC236}">
                <a16:creationId xmlns:a16="http://schemas.microsoft.com/office/drawing/2014/main" id="{F881D3E8-ACC4-BA49-AE24-3BE44295DFD1}"/>
              </a:ext>
            </a:extLst>
          </p:cNvPr>
          <p:cNvSpPr/>
          <p:nvPr/>
        </p:nvSpPr>
        <p:spPr>
          <a:xfrm>
            <a:off x="5483802" y="4650149"/>
            <a:ext cx="5939279" cy="1663425"/>
          </a:xfrm>
          <a:prstGeom prst="cloudCallout">
            <a:avLst>
              <a:gd name="adj1" fmla="val -57408"/>
              <a:gd name="adj2" fmla="val 14808"/>
            </a:avLst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94EE86C-D645-D34C-8C1B-ED63A9B70B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53329" y="4976582"/>
            <a:ext cx="635000" cy="800100"/>
          </a:xfrm>
          <a:prstGeom prst="rect">
            <a:avLst/>
          </a:prstGeom>
        </p:spPr>
      </p:pic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6A475850-13E5-3640-90B6-556FC3E38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448458"/>
              </p:ext>
            </p:extLst>
          </p:nvPr>
        </p:nvGraphicFramePr>
        <p:xfrm>
          <a:off x="1289840" y="1605821"/>
          <a:ext cx="3608878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">
                  <a:extLst>
                    <a:ext uri="{9D8B030D-6E8A-4147-A177-3AD203B41FA5}">
                      <a16:colId xmlns:a16="http://schemas.microsoft.com/office/drawing/2014/main" val="1283267331"/>
                    </a:ext>
                  </a:extLst>
                </a:gridCol>
                <a:gridCol w="918675">
                  <a:extLst>
                    <a:ext uri="{9D8B030D-6E8A-4147-A177-3AD203B41FA5}">
                      <a16:colId xmlns:a16="http://schemas.microsoft.com/office/drawing/2014/main" val="753342099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217553252"/>
                    </a:ext>
                  </a:extLst>
                </a:gridCol>
                <a:gridCol w="1097037">
                  <a:extLst>
                    <a:ext uri="{9D8B030D-6E8A-4147-A177-3AD203B41FA5}">
                      <a16:colId xmlns:a16="http://schemas.microsoft.com/office/drawing/2014/main" val="126870793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38895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Subtag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525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49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0519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 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001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60594"/>
                  </a:ext>
                </a:extLst>
              </a:tr>
            </a:tbl>
          </a:graphicData>
        </a:graphic>
      </p:graphicFrame>
      <p:sp>
        <p:nvSpPr>
          <p:cNvPr id="29" name="Rectangle 28">
            <a:extLst>
              <a:ext uri="{FF2B5EF4-FFF2-40B4-BE49-F238E27FC236}">
                <a16:creationId xmlns:a16="http://schemas.microsoft.com/office/drawing/2014/main" id="{F4562E17-1ECD-C645-906B-595EE562022C}"/>
              </a:ext>
            </a:extLst>
          </p:cNvPr>
          <p:cNvSpPr/>
          <p:nvPr/>
        </p:nvSpPr>
        <p:spPr>
          <a:xfrm>
            <a:off x="5952055" y="4875801"/>
            <a:ext cx="5122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b="1" dirty="0" err="1">
                <a:solidFill>
                  <a:srgbClr val="C00000"/>
                </a:solidFill>
              </a:rPr>
              <a:t>subtag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1</a:t>
            </a:r>
            <a:r>
              <a:rPr lang="zh-CN" altLang="en-US" dirty="0"/>
              <a:t> </a:t>
            </a:r>
            <a:r>
              <a:rPr lang="en-US" altLang="zh-CN" dirty="0"/>
              <a:t>matches</a:t>
            </a:r>
            <a:r>
              <a:rPr lang="zh-CN" altLang="en-US" dirty="0"/>
              <a:t> </a:t>
            </a:r>
            <a:r>
              <a:rPr lang="en-US" altLang="zh-CN" dirty="0"/>
              <a:t>A’s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match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substring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1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→</a:t>
            </a:r>
            <a:r>
              <a:rPr lang="zh-CN" altLang="en-US" dirty="0"/>
              <a:t> </a:t>
            </a:r>
            <a:r>
              <a:rPr lang="en-US" altLang="zh-CN" dirty="0"/>
              <a:t>……</a:t>
            </a:r>
            <a:endParaRPr lang="en-US" dirty="0"/>
          </a:p>
          <a:p>
            <a:pPr algn="ctr"/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b="1" dirty="0" err="1">
                <a:solidFill>
                  <a:srgbClr val="C00000"/>
                </a:solidFill>
              </a:rPr>
              <a:t>subtag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1</a:t>
            </a:r>
            <a:r>
              <a:rPr lang="zh-CN" altLang="en-US" dirty="0"/>
              <a:t> </a:t>
            </a:r>
            <a:r>
              <a:rPr lang="en-US" altLang="zh-CN" dirty="0"/>
              <a:t>matches</a:t>
            </a:r>
            <a:r>
              <a:rPr lang="zh-CN" altLang="en-US" dirty="0"/>
              <a:t> </a:t>
            </a:r>
            <a:r>
              <a:rPr lang="en-US" altLang="zh-CN" dirty="0"/>
              <a:t>B’s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match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substring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1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→</a:t>
            </a:r>
            <a:r>
              <a:rPr lang="zh-CN" altLang="en-US" dirty="0"/>
              <a:t> </a:t>
            </a:r>
            <a:r>
              <a:rPr lang="en-US" altLang="zh-CN" dirty="0"/>
              <a:t>……</a:t>
            </a:r>
          </a:p>
          <a:p>
            <a:pPr algn="ctr"/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b="1" dirty="0" err="1">
                <a:solidFill>
                  <a:srgbClr val="C00000"/>
                </a:solidFill>
              </a:rPr>
              <a:t>subtag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2</a:t>
            </a:r>
            <a:r>
              <a:rPr lang="zh-CN" altLang="en-US" b="1" dirty="0"/>
              <a:t> </a:t>
            </a:r>
            <a:r>
              <a:rPr lang="en-US" altLang="zh-CN" dirty="0"/>
              <a:t>matches</a:t>
            </a:r>
            <a:r>
              <a:rPr lang="zh-CN" altLang="en-US" dirty="0"/>
              <a:t> </a:t>
            </a:r>
            <a:r>
              <a:rPr lang="en-US" altLang="zh-CN" dirty="0"/>
              <a:t>C’s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match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substring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2</a:t>
            </a:r>
            <a:r>
              <a:rPr lang="zh-CN" altLang="en-US" dirty="0"/>
              <a:t> </a:t>
            </a:r>
            <a:r>
              <a:rPr lang="en-US" dirty="0"/>
              <a:t>→</a:t>
            </a:r>
            <a:r>
              <a:rPr lang="zh-CN" altLang="en-US" dirty="0"/>
              <a:t> </a:t>
            </a:r>
            <a:r>
              <a:rPr lang="en-US" altLang="zh-CN" dirty="0"/>
              <a:t>……</a:t>
            </a:r>
          </a:p>
          <a:p>
            <a:pPr algn="ctr"/>
            <a:r>
              <a:rPr lang="en-US" altLang="zh-CN" dirty="0"/>
              <a:t>……</a:t>
            </a:r>
            <a:endParaRPr lang="en-US" dirty="0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F038D9E7-4C4A-7941-B19C-1E47C40BE2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792978"/>
              </p:ext>
            </p:extLst>
          </p:nvPr>
        </p:nvGraphicFramePr>
        <p:xfrm>
          <a:off x="9072573" y="1431014"/>
          <a:ext cx="119825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256">
                  <a:extLst>
                    <a:ext uri="{9D8B030D-6E8A-4147-A177-3AD203B41FA5}">
                      <a16:colId xmlns:a16="http://schemas.microsoft.com/office/drawing/2014/main" val="150530729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494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72694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B77008B0-39DE-464A-B034-EDF675030B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246373"/>
              </p:ext>
            </p:extLst>
          </p:nvPr>
        </p:nvGraphicFramePr>
        <p:xfrm>
          <a:off x="8703775" y="1842494"/>
          <a:ext cx="368798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392879479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889184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A3673601-E500-F04B-AC9E-DB2A5E05A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010916"/>
              </p:ext>
            </p:extLst>
          </p:nvPr>
        </p:nvGraphicFramePr>
        <p:xfrm>
          <a:off x="6971828" y="1431014"/>
          <a:ext cx="1476589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552">
                  <a:extLst>
                    <a:ext uri="{9D8B030D-6E8A-4147-A177-3AD203B41FA5}">
                      <a16:colId xmlns:a16="http://schemas.microsoft.com/office/drawing/2014/main" val="3757196533"/>
                    </a:ext>
                  </a:extLst>
                </a:gridCol>
                <a:gridCol w="1102037">
                  <a:extLst>
                    <a:ext uri="{9D8B030D-6E8A-4147-A177-3AD203B41FA5}">
                      <a16:colId xmlns:a16="http://schemas.microsoft.com/office/drawing/2014/main" val="2838477414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02636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000" b="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</a:t>
                      </a:r>
                      <a:r>
                        <a:rPr lang="zh-CN" altLang="en-US" sz="2000" b="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51571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375150"/>
                  </a:ext>
                </a:extLst>
              </a:tr>
            </a:tbl>
          </a:graphicData>
        </a:graphic>
      </p:graphicFrame>
      <p:sp>
        <p:nvSpPr>
          <p:cNvPr id="33" name="Cloud Callout 32">
            <a:extLst>
              <a:ext uri="{FF2B5EF4-FFF2-40B4-BE49-F238E27FC236}">
                <a16:creationId xmlns:a16="http://schemas.microsoft.com/office/drawing/2014/main" id="{6652F5B9-7182-3E45-9809-CAA71A1C9380}"/>
              </a:ext>
            </a:extLst>
          </p:cNvPr>
          <p:cNvSpPr/>
          <p:nvPr/>
        </p:nvSpPr>
        <p:spPr>
          <a:xfrm>
            <a:off x="3531504" y="4097615"/>
            <a:ext cx="2578626" cy="965994"/>
          </a:xfrm>
          <a:prstGeom prst="cloudCallout">
            <a:avLst>
              <a:gd name="adj1" fmla="val -18337"/>
              <a:gd name="adj2" fmla="val 106516"/>
            </a:avLst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15EFDC1-0BBD-2C43-80CA-485D527AB494}"/>
              </a:ext>
            </a:extLst>
          </p:cNvPr>
          <p:cNvSpPr/>
          <p:nvPr/>
        </p:nvSpPr>
        <p:spPr>
          <a:xfrm>
            <a:off x="4039133" y="4252818"/>
            <a:ext cx="19565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Subtag</a:t>
            </a:r>
            <a:r>
              <a:rPr lang="zh-CN" altLang="en-US" dirty="0"/>
              <a:t> </a:t>
            </a:r>
            <a:r>
              <a:rPr lang="en-US" altLang="zh-CN" dirty="0"/>
              <a:t>1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001</a:t>
            </a:r>
          </a:p>
          <a:p>
            <a:r>
              <a:rPr lang="en-US" altLang="zh-CN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Subtag</a:t>
            </a:r>
            <a:r>
              <a:rPr lang="zh-CN" altLang="en-US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</a:t>
            </a:r>
            <a:r>
              <a:rPr lang="zh-CN" altLang="en-US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=</a:t>
            </a:r>
            <a:r>
              <a:rPr lang="zh-CN" altLang="en-US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zh-CN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5" name="Cloud Callout 34">
            <a:extLst>
              <a:ext uri="{FF2B5EF4-FFF2-40B4-BE49-F238E27FC236}">
                <a16:creationId xmlns:a16="http://schemas.microsoft.com/office/drawing/2014/main" id="{A7CB9D1D-102F-0645-B6E2-22CDA851B636}"/>
              </a:ext>
            </a:extLst>
          </p:cNvPr>
          <p:cNvSpPr/>
          <p:nvPr/>
        </p:nvSpPr>
        <p:spPr>
          <a:xfrm>
            <a:off x="765779" y="4092987"/>
            <a:ext cx="2578626" cy="965994"/>
          </a:xfrm>
          <a:prstGeom prst="cloudCallout">
            <a:avLst>
              <a:gd name="adj1" fmla="val 437"/>
              <a:gd name="adj2" fmla="val 87955"/>
            </a:avLst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Tag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=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0011</a:t>
            </a:r>
            <a:endPara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B6D6976-4AAA-4E41-8605-31A590F6702C}"/>
              </a:ext>
            </a:extLst>
          </p:cNvPr>
          <p:cNvSpPr txBox="1"/>
          <p:nvPr/>
        </p:nvSpPr>
        <p:spPr>
          <a:xfrm>
            <a:off x="3065957" y="3683021"/>
            <a:ext cx="738664" cy="464230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algn="ctr"/>
            <a:r>
              <a:rPr lang="en-US" sz="3600" dirty="0"/>
              <a:t>…</a:t>
            </a:r>
            <a:r>
              <a:rPr lang="en-US" dirty="0"/>
              <a:t>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C3B1ED-7E5E-C440-BD4C-AD1BC2CCB227}"/>
              </a:ext>
            </a:extLst>
          </p:cNvPr>
          <p:cNvSpPr txBox="1"/>
          <p:nvPr/>
        </p:nvSpPr>
        <p:spPr>
          <a:xfrm>
            <a:off x="7507045" y="2753758"/>
            <a:ext cx="738664" cy="464230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algn="ctr"/>
            <a:r>
              <a:rPr lang="en-US" sz="3600" dirty="0"/>
              <a:t>…</a:t>
            </a:r>
            <a:r>
              <a:rPr lang="en-US" dirty="0"/>
              <a:t>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339A026-1930-7A4A-BD91-7346D1E1DBA6}"/>
              </a:ext>
            </a:extLst>
          </p:cNvPr>
          <p:cNvSpPr/>
          <p:nvPr/>
        </p:nvSpPr>
        <p:spPr>
          <a:xfrm>
            <a:off x="4200118" y="6237243"/>
            <a:ext cx="1381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Policy</a:t>
            </a:r>
            <a:r>
              <a:rPr lang="zh-CN" altLang="en-US" dirty="0"/>
              <a:t> </a:t>
            </a:r>
            <a:r>
              <a:rPr lang="en-US" altLang="zh-CN" dirty="0"/>
              <a:t>switch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63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/>
      <p:bldP spid="33" grpId="0" animBg="1"/>
      <p:bldP spid="34" grpId="0"/>
      <p:bldP spid="37" grpId="0"/>
      <p:bldP spid="38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Optimization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programmable</a:t>
            </a:r>
            <a:r>
              <a:rPr lang="zh-CN" altLang="en-US" dirty="0"/>
              <a:t> </a:t>
            </a:r>
            <a:r>
              <a:rPr lang="en-US" altLang="zh-CN" dirty="0"/>
              <a:t>switches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63</a:t>
            </a:fld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2CEFC23-837D-F745-95FB-01451D106D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7150" y="5498004"/>
            <a:ext cx="1714500" cy="749300"/>
          </a:xfrm>
          <a:prstGeom prst="rect">
            <a:avLst/>
          </a:prstGeom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94AD318-5339-8041-B77F-256A929DBBE4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838200" y="5865233"/>
            <a:ext cx="3028950" cy="7421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loud Callout 24">
            <a:extLst>
              <a:ext uri="{FF2B5EF4-FFF2-40B4-BE49-F238E27FC236}">
                <a16:creationId xmlns:a16="http://schemas.microsoft.com/office/drawing/2014/main" id="{F881D3E8-ACC4-BA49-AE24-3BE44295DFD1}"/>
              </a:ext>
            </a:extLst>
          </p:cNvPr>
          <p:cNvSpPr/>
          <p:nvPr/>
        </p:nvSpPr>
        <p:spPr>
          <a:xfrm>
            <a:off x="5483802" y="4650149"/>
            <a:ext cx="5939279" cy="1663425"/>
          </a:xfrm>
          <a:prstGeom prst="cloudCallout">
            <a:avLst>
              <a:gd name="adj1" fmla="val -57408"/>
              <a:gd name="adj2" fmla="val 14808"/>
            </a:avLst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94EE86C-D645-D34C-8C1B-ED63A9B70B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53329" y="4976582"/>
            <a:ext cx="635000" cy="80010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F4562E17-1ECD-C645-906B-595EE562022C}"/>
              </a:ext>
            </a:extLst>
          </p:cNvPr>
          <p:cNvSpPr/>
          <p:nvPr/>
        </p:nvSpPr>
        <p:spPr>
          <a:xfrm>
            <a:off x="5952055" y="4875801"/>
            <a:ext cx="5122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b="1" dirty="0" err="1">
                <a:solidFill>
                  <a:srgbClr val="C00000"/>
                </a:solidFill>
              </a:rPr>
              <a:t>subtag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1</a:t>
            </a:r>
            <a:r>
              <a:rPr lang="zh-CN" altLang="en-US" dirty="0"/>
              <a:t> </a:t>
            </a:r>
            <a:r>
              <a:rPr lang="en-US" altLang="zh-CN" dirty="0"/>
              <a:t>matches</a:t>
            </a:r>
            <a:r>
              <a:rPr lang="zh-CN" altLang="en-US" dirty="0"/>
              <a:t> </a:t>
            </a:r>
            <a:r>
              <a:rPr lang="en-US" altLang="zh-CN" dirty="0"/>
              <a:t>A’s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match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substring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1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→</a:t>
            </a:r>
            <a:r>
              <a:rPr lang="zh-CN" altLang="en-US" dirty="0"/>
              <a:t> </a:t>
            </a:r>
            <a:r>
              <a:rPr lang="en-US" altLang="zh-CN" dirty="0"/>
              <a:t>……</a:t>
            </a:r>
            <a:endParaRPr lang="en-US" dirty="0"/>
          </a:p>
          <a:p>
            <a:pPr algn="ctr"/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b="1" dirty="0" err="1">
                <a:solidFill>
                  <a:srgbClr val="C00000"/>
                </a:solidFill>
              </a:rPr>
              <a:t>subtag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1</a:t>
            </a:r>
            <a:r>
              <a:rPr lang="zh-CN" altLang="en-US" dirty="0"/>
              <a:t> </a:t>
            </a:r>
            <a:r>
              <a:rPr lang="en-US" altLang="zh-CN" dirty="0"/>
              <a:t>matches</a:t>
            </a:r>
            <a:r>
              <a:rPr lang="zh-CN" altLang="en-US" dirty="0"/>
              <a:t> </a:t>
            </a:r>
            <a:r>
              <a:rPr lang="en-US" altLang="zh-CN" dirty="0"/>
              <a:t>B’s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match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substring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1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→</a:t>
            </a:r>
            <a:r>
              <a:rPr lang="zh-CN" altLang="en-US" dirty="0"/>
              <a:t> </a:t>
            </a:r>
            <a:r>
              <a:rPr lang="en-US" altLang="zh-CN" dirty="0"/>
              <a:t>……</a:t>
            </a:r>
          </a:p>
          <a:p>
            <a:pPr algn="ctr"/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b="1" dirty="0" err="1">
                <a:solidFill>
                  <a:srgbClr val="C00000"/>
                </a:solidFill>
              </a:rPr>
              <a:t>subtag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2</a:t>
            </a:r>
            <a:r>
              <a:rPr lang="zh-CN" altLang="en-US" b="1" dirty="0"/>
              <a:t> </a:t>
            </a:r>
            <a:r>
              <a:rPr lang="en-US" altLang="zh-CN" dirty="0"/>
              <a:t>matches</a:t>
            </a:r>
            <a:r>
              <a:rPr lang="zh-CN" altLang="en-US" dirty="0"/>
              <a:t> </a:t>
            </a:r>
            <a:r>
              <a:rPr lang="en-US" altLang="zh-CN" dirty="0"/>
              <a:t>C’s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match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substring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2</a:t>
            </a:r>
            <a:r>
              <a:rPr lang="zh-CN" altLang="en-US" dirty="0"/>
              <a:t> </a:t>
            </a:r>
            <a:r>
              <a:rPr lang="en-US" dirty="0"/>
              <a:t>→</a:t>
            </a:r>
            <a:r>
              <a:rPr lang="zh-CN" altLang="en-US" dirty="0"/>
              <a:t> </a:t>
            </a:r>
            <a:r>
              <a:rPr lang="en-US" altLang="zh-CN" dirty="0"/>
              <a:t>……</a:t>
            </a:r>
          </a:p>
          <a:p>
            <a:pPr algn="ctr"/>
            <a:r>
              <a:rPr lang="en-US" altLang="zh-CN" dirty="0"/>
              <a:t>……</a:t>
            </a:r>
            <a:endParaRPr lang="en-US" dirty="0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F038D9E7-4C4A-7941-B19C-1E47C40BE262}"/>
              </a:ext>
            </a:extLst>
          </p:cNvPr>
          <p:cNvGraphicFramePr>
            <a:graphicFrameLocks noGrp="1"/>
          </p:cNvGraphicFramePr>
          <p:nvPr/>
        </p:nvGraphicFramePr>
        <p:xfrm>
          <a:off x="9072573" y="1431014"/>
          <a:ext cx="119825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256">
                  <a:extLst>
                    <a:ext uri="{9D8B030D-6E8A-4147-A177-3AD203B41FA5}">
                      <a16:colId xmlns:a16="http://schemas.microsoft.com/office/drawing/2014/main" val="1505307296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494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72694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B77008B0-39DE-464A-B034-EDF675030B37}"/>
              </a:ext>
            </a:extLst>
          </p:cNvPr>
          <p:cNvGraphicFramePr>
            <a:graphicFrameLocks noGrp="1"/>
          </p:cNvGraphicFramePr>
          <p:nvPr/>
        </p:nvGraphicFramePr>
        <p:xfrm>
          <a:off x="8703775" y="1842494"/>
          <a:ext cx="368798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98">
                  <a:extLst>
                    <a:ext uri="{9D8B030D-6E8A-4147-A177-3AD203B41FA5}">
                      <a16:colId xmlns:a16="http://schemas.microsoft.com/office/drawing/2014/main" val="392879479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889184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A3673601-E500-F04B-AC9E-DB2A5E05A942}"/>
              </a:ext>
            </a:extLst>
          </p:cNvPr>
          <p:cNvGraphicFramePr>
            <a:graphicFrameLocks noGrp="1"/>
          </p:cNvGraphicFramePr>
          <p:nvPr/>
        </p:nvGraphicFramePr>
        <p:xfrm>
          <a:off x="6971828" y="1431014"/>
          <a:ext cx="1476589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552">
                  <a:extLst>
                    <a:ext uri="{9D8B030D-6E8A-4147-A177-3AD203B41FA5}">
                      <a16:colId xmlns:a16="http://schemas.microsoft.com/office/drawing/2014/main" val="3757196533"/>
                    </a:ext>
                  </a:extLst>
                </a:gridCol>
                <a:gridCol w="1102037">
                  <a:extLst>
                    <a:ext uri="{9D8B030D-6E8A-4147-A177-3AD203B41FA5}">
                      <a16:colId xmlns:a16="http://schemas.microsoft.com/office/drawing/2014/main" val="2838477414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Substr</a:t>
                      </a:r>
                      <a:r>
                        <a:rPr lang="zh-CN" altLang="en-US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02636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000" b="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</a:t>
                      </a:r>
                      <a:r>
                        <a:rPr lang="zh-CN" altLang="en-US" sz="2000" b="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51571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37515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34524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82130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6198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844353"/>
                  </a:ext>
                </a:extLst>
              </a:tr>
            </a:tbl>
          </a:graphicData>
        </a:graphic>
      </p:graphicFrame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55C93CF-5E00-324D-B346-4429F3806033}"/>
              </a:ext>
            </a:extLst>
          </p:cNvPr>
          <p:cNvSpPr txBox="1">
            <a:spLocks/>
          </p:cNvSpPr>
          <p:nvPr/>
        </p:nvSpPr>
        <p:spPr>
          <a:xfrm>
            <a:off x="802643" y="1690687"/>
            <a:ext cx="5293357" cy="2577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Replace</a:t>
            </a:r>
            <a:r>
              <a:rPr lang="zh-CN" altLang="en-US" dirty="0"/>
              <a:t>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tall,</a:t>
            </a:r>
            <a:r>
              <a:rPr lang="zh-CN" altLang="en-US" dirty="0"/>
              <a:t> </a:t>
            </a:r>
            <a:r>
              <a:rPr lang="en-US" altLang="zh-CN" dirty="0"/>
              <a:t>wide</a:t>
            </a:r>
            <a:r>
              <a:rPr lang="zh-CN" altLang="en-US" dirty="0"/>
              <a:t> </a:t>
            </a:r>
            <a:r>
              <a:rPr lang="en-US" altLang="zh-CN" dirty="0"/>
              <a:t>table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b="1" dirty="0"/>
              <a:t>two </a:t>
            </a:r>
            <a:r>
              <a:rPr lang="en-US" altLang="zh-CN" b="1" dirty="0"/>
              <a:t>shorter,</a:t>
            </a:r>
            <a:r>
              <a:rPr lang="zh-CN" altLang="en-US" b="1" dirty="0"/>
              <a:t> </a:t>
            </a:r>
            <a:r>
              <a:rPr lang="en-US" altLang="zh-CN" b="1" dirty="0"/>
              <a:t>narrower</a:t>
            </a:r>
            <a:r>
              <a:rPr lang="en-US" b="1" dirty="0"/>
              <a:t> tables</a:t>
            </a:r>
            <a:r>
              <a:rPr lang="en-US" altLang="zh-CN" b="1" dirty="0"/>
              <a:t>.</a:t>
            </a:r>
          </a:p>
          <a:p>
            <a:r>
              <a:rPr lang="en-US" altLang="zh-CN" dirty="0"/>
              <a:t>Memory cost of match substrings: 19</a:t>
            </a:r>
            <a:r>
              <a:rPr lang="zh-CN" altLang="en-US" dirty="0"/>
              <a:t> </a:t>
            </a:r>
            <a:r>
              <a:rPr lang="en-US" altLang="zh-CN" dirty="0"/>
              <a:t>bits</a:t>
            </a:r>
          </a:p>
        </p:txBody>
      </p:sp>
      <p:pic>
        <p:nvPicPr>
          <p:cNvPr id="19" name="Graphic 18" descr="Envelope">
            <a:extLst>
              <a:ext uri="{FF2B5EF4-FFF2-40B4-BE49-F238E27FC236}">
                <a16:creationId xmlns:a16="http://schemas.microsoft.com/office/drawing/2014/main" id="{305EA371-7673-EC4C-95EB-31D2A58A0C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16577" y="501876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41020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Evaluation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64</a:t>
            </a:fld>
            <a:endParaRPr lang="en-US" dirty="0"/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BBC0CBA0-DC0A-1345-A09A-099FED884E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6941144"/>
              </p:ext>
            </p:extLst>
          </p:nvPr>
        </p:nvGraphicFramePr>
        <p:xfrm>
          <a:off x="1070344" y="2426570"/>
          <a:ext cx="4063631" cy="2758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6151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…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baseline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691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…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293,801 </a:t>
                      </a:r>
                      <a:endParaRPr lang="en-US" sz="2000" dirty="0"/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D9B346A-2CA5-BB4A-B192-CCEF8E061A5C}"/>
              </a:ext>
            </a:extLst>
          </p:cNvPr>
          <p:cNvSpPr txBox="1">
            <a:spLocks/>
          </p:cNvSpPr>
          <p:nvPr/>
        </p:nvSpPr>
        <p:spPr>
          <a:xfrm>
            <a:off x="838200" y="1608607"/>
            <a:ext cx="8591550" cy="647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Attribute</a:t>
            </a:r>
            <a:r>
              <a:rPr lang="zh-CN" altLang="en-US" dirty="0"/>
              <a:t> </a:t>
            </a:r>
            <a:r>
              <a:rPr lang="en-US" altLang="zh-CN" dirty="0"/>
              <a:t>matrix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world’s</a:t>
            </a:r>
            <a:r>
              <a:rPr lang="zh-CN" altLang="en-US" dirty="0"/>
              <a:t> </a:t>
            </a:r>
            <a:r>
              <a:rPr lang="en-US" altLang="zh-CN" dirty="0"/>
              <a:t>largest</a:t>
            </a:r>
            <a:r>
              <a:rPr lang="zh-CN" altLang="en-US" dirty="0"/>
              <a:t> </a:t>
            </a:r>
            <a:r>
              <a:rPr lang="en-US" altLang="zh-CN" dirty="0"/>
              <a:t>IXP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8819A2B-290B-CA41-8694-EF0007F233A6}"/>
              </a:ext>
            </a:extLst>
          </p:cNvPr>
          <p:cNvSpPr txBox="1">
            <a:spLocks/>
          </p:cNvSpPr>
          <p:nvPr/>
        </p:nvSpPr>
        <p:spPr>
          <a:xfrm>
            <a:off x="5638800" y="3187777"/>
            <a:ext cx="5715000" cy="1724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Matrix width: W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691</a:t>
            </a:r>
          </a:p>
          <a:p>
            <a:r>
              <a:rPr lang="en-US" altLang="zh-CN" dirty="0"/>
              <a:t>Matrix height: H =</a:t>
            </a:r>
            <a:r>
              <a:rPr lang="zh-CN" altLang="en-US" dirty="0"/>
              <a:t> </a:t>
            </a:r>
            <a:r>
              <a:rPr lang="en-US" altLang="zh-CN" dirty="0"/>
              <a:t>293,801</a:t>
            </a:r>
            <a:r>
              <a:rPr lang="zh-CN" altLang="en-US" dirty="0"/>
              <a:t> </a:t>
            </a:r>
            <a:r>
              <a:rPr lang="en-US" altLang="zh-CN" dirty="0"/>
              <a:t>&lt;&lt;</a:t>
            </a:r>
            <a:r>
              <a:rPr lang="zh-CN" altLang="en-US" dirty="0"/>
              <a:t> </a:t>
            </a:r>
            <a:r>
              <a:rPr lang="en-US" altLang="zh-CN" dirty="0"/>
              <a:t>2</a:t>
            </a:r>
            <a:r>
              <a:rPr lang="en-US" altLang="zh-CN" baseline="30000" dirty="0"/>
              <a:t>681</a:t>
            </a:r>
          </a:p>
          <a:p>
            <a:r>
              <a:rPr lang="en-US" altLang="zh-CN" dirty="0"/>
              <a:t>Matrix density:</a:t>
            </a:r>
            <a:r>
              <a:rPr lang="zh-CN" altLang="en-US" dirty="0"/>
              <a:t> </a:t>
            </a:r>
            <a:r>
              <a:rPr lang="en-US" altLang="zh-CN" dirty="0"/>
              <a:t>D =</a:t>
            </a:r>
            <a:r>
              <a:rPr lang="zh-CN" altLang="en-US" dirty="0"/>
              <a:t> </a:t>
            </a:r>
            <a:r>
              <a:rPr lang="en-US" altLang="zh-CN" dirty="0"/>
              <a:t>0.23%</a:t>
            </a:r>
            <a:r>
              <a:rPr lang="zh-CN" altLang="en-US" dirty="0"/>
              <a:t> </a:t>
            </a:r>
            <a:r>
              <a:rPr lang="en-US" altLang="zh-CN" dirty="0"/>
              <a:t>&lt; 1 %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830130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Memory</a:t>
            </a:r>
            <a:r>
              <a:rPr lang="zh-CN" altLang="en-US" dirty="0"/>
              <a:t> </a:t>
            </a:r>
            <a:r>
              <a:rPr lang="en-US" altLang="zh-CN" dirty="0"/>
              <a:t>cost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65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AB7E5B-DE78-654D-8112-B54BE4A60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802" y="1690688"/>
            <a:ext cx="6934396" cy="45793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969061-F414-6746-925A-277B63F5C1B5}"/>
              </a:ext>
            </a:extLst>
          </p:cNvPr>
          <p:cNvSpPr txBox="1"/>
          <p:nvPr/>
        </p:nvSpPr>
        <p:spPr>
          <a:xfrm>
            <a:off x="7655407" y="3590862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~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80.0%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673F09F-89D3-744D-A594-0988C673FF70}"/>
              </a:ext>
            </a:extLst>
          </p:cNvPr>
          <p:cNvCxnSpPr>
            <a:cxnSpLocks/>
          </p:cNvCxnSpPr>
          <p:nvPr/>
        </p:nvCxnSpPr>
        <p:spPr>
          <a:xfrm>
            <a:off x="7639078" y="3429000"/>
            <a:ext cx="16329" cy="1665514"/>
          </a:xfrm>
          <a:prstGeom prst="straightConnector1">
            <a:avLst/>
          </a:prstGeom>
          <a:ln w="3175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16B8546-6560-3B40-8117-D7C97C49F6BB}"/>
              </a:ext>
            </a:extLst>
          </p:cNvPr>
          <p:cNvSpPr/>
          <p:nvPr/>
        </p:nvSpPr>
        <p:spPr>
          <a:xfrm>
            <a:off x="9352916" y="4261757"/>
            <a:ext cx="1400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LinLibertineT"/>
              </a:rPr>
              <a:t>1.6X</a:t>
            </a:r>
            <a:r>
              <a:rPr lang="zh-CN" altLang="en-US" dirty="0">
                <a:solidFill>
                  <a:srgbClr val="C00000"/>
                </a:solidFill>
                <a:latin typeface="LinLibertineT"/>
              </a:rPr>
              <a:t> </a:t>
            </a:r>
            <a:r>
              <a:rPr lang="en-US" altLang="zh-CN" dirty="0">
                <a:solidFill>
                  <a:srgbClr val="C00000"/>
                </a:solidFill>
                <a:latin typeface="LinLibertineT"/>
              </a:rPr>
              <a:t>Optimal</a:t>
            </a:r>
          </a:p>
          <a:p>
            <a:r>
              <a:rPr lang="en-US" altLang="zh-CN" dirty="0">
                <a:solidFill>
                  <a:srgbClr val="00B0F0"/>
                </a:solidFill>
                <a:latin typeface="LinLibertineT"/>
              </a:rPr>
              <a:t>2.0X</a:t>
            </a:r>
            <a:r>
              <a:rPr lang="zh-CN" altLang="en-US" dirty="0">
                <a:solidFill>
                  <a:srgbClr val="00B0F0"/>
                </a:solidFill>
                <a:latin typeface="LinLibertineT"/>
              </a:rPr>
              <a:t> </a:t>
            </a:r>
            <a:r>
              <a:rPr lang="en-US" altLang="zh-CN" dirty="0">
                <a:solidFill>
                  <a:srgbClr val="00B0F0"/>
                </a:solidFill>
                <a:latin typeface="LinLibertineT"/>
              </a:rPr>
              <a:t>Optimal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8187FDA-2942-A743-9890-0E9F3F174147}"/>
              </a:ext>
            </a:extLst>
          </p:cNvPr>
          <p:cNvCxnSpPr>
            <a:cxnSpLocks/>
          </p:cNvCxnSpPr>
          <p:nvPr/>
        </p:nvCxnSpPr>
        <p:spPr>
          <a:xfrm flipH="1">
            <a:off x="8630667" y="4584922"/>
            <a:ext cx="799242" cy="323166"/>
          </a:xfrm>
          <a:prstGeom prst="straightConnector1">
            <a:avLst/>
          </a:prstGeom>
          <a:ln w="3175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F3429F1-EC4E-1242-8F04-E37F6226E9B6}"/>
              </a:ext>
            </a:extLst>
          </p:cNvPr>
          <p:cNvCxnSpPr>
            <a:cxnSpLocks/>
          </p:cNvCxnSpPr>
          <p:nvPr/>
        </p:nvCxnSpPr>
        <p:spPr>
          <a:xfrm flipH="1">
            <a:off x="8635162" y="4727904"/>
            <a:ext cx="717753" cy="270204"/>
          </a:xfrm>
          <a:prstGeom prst="straightConnector1">
            <a:avLst/>
          </a:prstGeom>
          <a:ln w="31750">
            <a:solidFill>
              <a:srgbClr val="00B0F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283D9A9-E241-4049-B65A-3EAA438A2CF9}"/>
              </a:ext>
            </a:extLst>
          </p:cNvPr>
          <p:cNvCxnSpPr>
            <a:cxnSpLocks/>
          </p:cNvCxnSpPr>
          <p:nvPr/>
        </p:nvCxnSpPr>
        <p:spPr>
          <a:xfrm>
            <a:off x="8561490" y="1948070"/>
            <a:ext cx="0" cy="3050038"/>
          </a:xfrm>
          <a:prstGeom prst="straightConnector1">
            <a:avLst/>
          </a:prstGeom>
          <a:ln w="3175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6CACF3F-102D-0741-BFA6-BA442667031C}"/>
              </a:ext>
            </a:extLst>
          </p:cNvPr>
          <p:cNvSpPr txBox="1"/>
          <p:nvPr/>
        </p:nvSpPr>
        <p:spPr>
          <a:xfrm>
            <a:off x="8618031" y="2374083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~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87.7 % </a:t>
            </a:r>
          </a:p>
        </p:txBody>
      </p:sp>
    </p:spTree>
    <p:extLst>
      <p:ext uri="{BB962C8B-B14F-4D97-AF65-F5344CB8AC3E}">
        <p14:creationId xmlns:p14="http://schemas.microsoft.com/office/powerpoint/2010/main" val="330024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2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Practical</a:t>
            </a:r>
            <a:r>
              <a:rPr lang="zh-CN" altLang="en-US" dirty="0"/>
              <a:t> </a:t>
            </a:r>
            <a:r>
              <a:rPr lang="en-US" altLang="zh-CN" dirty="0"/>
              <a:t>meanings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66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D9B346A-2CA5-BB4A-B192-CCEF8E061A5C}"/>
              </a:ext>
            </a:extLst>
          </p:cNvPr>
          <p:cNvSpPr txBox="1">
            <a:spLocks/>
          </p:cNvSpPr>
          <p:nvPr/>
        </p:nvSpPr>
        <p:spPr>
          <a:xfrm>
            <a:off x="838200" y="2922274"/>
            <a:ext cx="8591550" cy="647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660DB9-0843-3E49-8C6E-9274B37E26B1}"/>
              </a:ext>
            </a:extLst>
          </p:cNvPr>
          <p:cNvSpPr/>
          <p:nvPr/>
        </p:nvSpPr>
        <p:spPr>
          <a:xfrm>
            <a:off x="825887" y="3815281"/>
            <a:ext cx="43080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/>
              <a:t>Tag</a:t>
            </a:r>
            <a:r>
              <a:rPr lang="zh-CN" altLang="en-US" sz="2800" dirty="0"/>
              <a:t> </a:t>
            </a:r>
            <a:r>
              <a:rPr lang="en-US" altLang="zh-CN" sz="2800" dirty="0"/>
              <a:t>width:</a:t>
            </a:r>
            <a:r>
              <a:rPr lang="zh-CN" altLang="en-US" sz="2800" dirty="0"/>
              <a:t> </a:t>
            </a:r>
            <a:r>
              <a:rPr lang="en-US" altLang="zh-CN" sz="2800" dirty="0"/>
              <a:t>62</a:t>
            </a:r>
            <a:r>
              <a:rPr lang="zh-CN" altLang="en-US" sz="2800" dirty="0"/>
              <a:t> </a:t>
            </a:r>
            <a:r>
              <a:rPr lang="en-US" altLang="zh-CN" sz="2800" dirty="0"/>
              <a:t>bits</a:t>
            </a:r>
            <a:r>
              <a:rPr lang="zh-CN" altLang="en-US" sz="2800" dirty="0"/>
              <a:t> </a:t>
            </a:r>
            <a:endParaRPr lang="en-US" sz="2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BDC872-7F81-5141-95DC-4E5FE25021CF}"/>
              </a:ext>
            </a:extLst>
          </p:cNvPr>
          <p:cNvSpPr/>
          <p:nvPr/>
        </p:nvSpPr>
        <p:spPr>
          <a:xfrm>
            <a:off x="838200" y="2781546"/>
            <a:ext cx="84640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/>
              <a:t>#</a:t>
            </a:r>
            <a:r>
              <a:rPr lang="zh-CN" altLang="en-US" sz="2800" dirty="0"/>
              <a:t> </a:t>
            </a:r>
            <a:r>
              <a:rPr lang="en-US" altLang="zh-CN" sz="2800" dirty="0"/>
              <a:t>match</a:t>
            </a:r>
            <a:r>
              <a:rPr lang="zh-CN" altLang="en-US" sz="2800" dirty="0"/>
              <a:t> </a:t>
            </a:r>
            <a:r>
              <a:rPr lang="en-US" altLang="zh-CN" sz="2800" dirty="0"/>
              <a:t>strings:</a:t>
            </a:r>
            <a:r>
              <a:rPr lang="zh-CN" altLang="en-US" sz="2800" dirty="0"/>
              <a:t> </a:t>
            </a:r>
            <a:r>
              <a:rPr lang="en-US" altLang="zh-CN" sz="2800" dirty="0"/>
              <a:t>691</a:t>
            </a:r>
            <a:r>
              <a:rPr lang="zh-CN" altLang="en-US" sz="2800" dirty="0"/>
              <a:t> </a:t>
            </a:r>
            <a:r>
              <a:rPr lang="en-US" altLang="zh-CN" sz="2800" dirty="0"/>
              <a:t>(one</a:t>
            </a:r>
            <a:r>
              <a:rPr lang="zh-CN" altLang="en-US" sz="2800" dirty="0"/>
              <a:t> </a:t>
            </a:r>
            <a:r>
              <a:rPr lang="en-US" altLang="zh-CN" sz="2800" dirty="0"/>
              <a:t>match</a:t>
            </a:r>
            <a:r>
              <a:rPr lang="zh-CN" altLang="en-US" sz="2800" dirty="0"/>
              <a:t> </a:t>
            </a:r>
            <a:r>
              <a:rPr lang="en-US" altLang="zh-CN" sz="2800" dirty="0"/>
              <a:t>string</a:t>
            </a:r>
            <a:r>
              <a:rPr lang="zh-CN" altLang="en-US" sz="2800" dirty="0"/>
              <a:t> </a:t>
            </a:r>
            <a:r>
              <a:rPr lang="en-US" altLang="zh-CN" sz="2800" dirty="0"/>
              <a:t>per</a:t>
            </a:r>
            <a:r>
              <a:rPr lang="zh-CN" altLang="en-US" sz="2800" dirty="0"/>
              <a:t> </a:t>
            </a:r>
            <a:r>
              <a:rPr lang="en-US" altLang="zh-CN" sz="2800" dirty="0"/>
              <a:t>attribute)</a:t>
            </a:r>
            <a:endParaRPr lang="en-US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7E8798-52A9-9042-8D9C-0CA878A117A6}"/>
              </a:ext>
            </a:extLst>
          </p:cNvPr>
          <p:cNvSpPr txBox="1"/>
          <p:nvPr/>
        </p:nvSpPr>
        <p:spPr>
          <a:xfrm>
            <a:off x="1333500" y="1915106"/>
            <a:ext cx="9022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A</a:t>
            </a:r>
            <a:r>
              <a:rPr lang="zh-CN" altLang="en-US" sz="2400" dirty="0"/>
              <a:t> </a:t>
            </a:r>
            <a:r>
              <a:rPr lang="en-US" altLang="zh-CN" sz="2400" dirty="0"/>
              <a:t>m</a:t>
            </a:r>
            <a:r>
              <a:rPr lang="en-US" sz="2400" dirty="0"/>
              <a:t>odern switch</a:t>
            </a:r>
            <a:r>
              <a:rPr lang="zh-CN" altLang="en-US" sz="2400" dirty="0"/>
              <a:t> </a:t>
            </a:r>
            <a:r>
              <a:rPr lang="en-US" altLang="zh-CN" sz="2400" dirty="0"/>
              <a:t>(</a:t>
            </a:r>
            <a:r>
              <a:rPr lang="en-US" sz="2400" dirty="0"/>
              <a:t>6Mb</a:t>
            </a:r>
            <a:r>
              <a:rPr lang="zh-CN" altLang="en-US" sz="2400" dirty="0"/>
              <a:t> </a:t>
            </a:r>
            <a:r>
              <a:rPr lang="en-US" sz="2400" dirty="0"/>
              <a:t>TCAM</a:t>
            </a:r>
            <a:r>
              <a:rPr lang="zh-CN" altLang="en-US" sz="2400" dirty="0"/>
              <a:t> </a:t>
            </a:r>
            <a:r>
              <a:rPr lang="en-US" altLang="zh-CN" sz="2400" dirty="0"/>
              <a:t>memory)</a:t>
            </a:r>
            <a:r>
              <a:rPr lang="zh-CN" altLang="en-US" sz="2400" dirty="0"/>
              <a:t> </a:t>
            </a:r>
            <a:r>
              <a:rPr lang="en-US" altLang="zh-CN" sz="2400" dirty="0"/>
              <a:t>saves</a:t>
            </a:r>
            <a:r>
              <a:rPr lang="en-US" sz="2400" dirty="0"/>
              <a:t> ∼607K </a:t>
            </a:r>
            <a:r>
              <a:rPr lang="en-US" altLang="zh-CN" sz="2400" dirty="0"/>
              <a:t>match</a:t>
            </a:r>
            <a:r>
              <a:rPr lang="zh-CN" altLang="en-US" sz="2400" dirty="0"/>
              <a:t> </a:t>
            </a:r>
            <a:r>
              <a:rPr lang="en-US" altLang="zh-CN" sz="2400" dirty="0"/>
              <a:t>strings.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Every</a:t>
            </a:r>
            <a:r>
              <a:rPr lang="zh-CN" altLang="en-US" sz="2400" dirty="0"/>
              <a:t> </a:t>
            </a:r>
            <a:r>
              <a:rPr lang="en-US" altLang="zh-CN" sz="2400" dirty="0"/>
              <a:t>peer</a:t>
            </a:r>
            <a:r>
              <a:rPr lang="zh-CN" altLang="en-US" sz="2400" dirty="0"/>
              <a:t> </a:t>
            </a:r>
            <a:r>
              <a:rPr lang="en-US" altLang="zh-CN" sz="2400" dirty="0"/>
              <a:t>can</a:t>
            </a:r>
            <a:r>
              <a:rPr lang="en-US" sz="2400" dirty="0"/>
              <a:t> define one policy for </a:t>
            </a:r>
            <a:r>
              <a:rPr lang="en-US" altLang="zh-CN" sz="2400" dirty="0"/>
              <a:t>every</a:t>
            </a:r>
            <a:r>
              <a:rPr lang="zh-CN" altLang="en-US" sz="2400" dirty="0"/>
              <a:t> </a:t>
            </a:r>
            <a:r>
              <a:rPr lang="en-US" altLang="zh-CN" sz="2400" dirty="0"/>
              <a:t>attributes.</a:t>
            </a:r>
            <a:endParaRPr lang="en-US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A038F8-41BF-874D-A96E-0276EDCAB371}"/>
              </a:ext>
            </a:extLst>
          </p:cNvPr>
          <p:cNvSpPr txBox="1"/>
          <p:nvPr/>
        </p:nvSpPr>
        <p:spPr>
          <a:xfrm>
            <a:off x="1333500" y="3329191"/>
            <a:ext cx="8096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Less</a:t>
            </a:r>
            <a:r>
              <a:rPr lang="zh-CN" altLang="en-US" sz="2400" dirty="0"/>
              <a:t> </a:t>
            </a:r>
            <a:r>
              <a:rPr lang="en-US" altLang="zh-CN" sz="2400" dirty="0"/>
              <a:t>churn</a:t>
            </a:r>
            <a:r>
              <a:rPr lang="zh-CN" altLang="en-US" sz="2400" dirty="0"/>
              <a:t> </a:t>
            </a:r>
            <a:r>
              <a:rPr lang="en-US" altLang="zh-CN" sz="2400" dirty="0"/>
              <a:t>in</a:t>
            </a:r>
            <a:r>
              <a:rPr lang="zh-CN" altLang="en-US" sz="2400" dirty="0"/>
              <a:t> </a:t>
            </a:r>
            <a:r>
              <a:rPr lang="en-US" altLang="zh-CN" sz="2400" dirty="0"/>
              <a:t>policy</a:t>
            </a:r>
            <a:r>
              <a:rPr lang="zh-CN" altLang="en-US" sz="2400" dirty="0"/>
              <a:t> </a:t>
            </a:r>
            <a:r>
              <a:rPr lang="en-US" altLang="zh-CN" sz="2400" dirty="0"/>
              <a:t>updates.</a:t>
            </a:r>
            <a:endParaRPr lang="en-US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99E85D7-A45A-2C42-AB43-DDE3F2CF19E3}"/>
              </a:ext>
            </a:extLst>
          </p:cNvPr>
          <p:cNvSpPr txBox="1"/>
          <p:nvPr/>
        </p:nvSpPr>
        <p:spPr>
          <a:xfrm>
            <a:off x="1333500" y="4367670"/>
            <a:ext cx="9201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Far below the hundreds of bytes that a</a:t>
            </a:r>
            <a:r>
              <a:rPr lang="zh-CN" altLang="en-US" sz="2400" dirty="0"/>
              <a:t> </a:t>
            </a:r>
            <a:r>
              <a:rPr lang="en-US" altLang="zh-CN" sz="2400" dirty="0"/>
              <a:t>modern switch can parse.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4B04003-F3F8-8F4A-B7F5-55DBA3690BF0}"/>
              </a:ext>
            </a:extLst>
          </p:cNvPr>
          <p:cNvSpPr/>
          <p:nvPr/>
        </p:nvSpPr>
        <p:spPr>
          <a:xfrm>
            <a:off x="838200" y="1424233"/>
            <a:ext cx="7124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/>
              <a:t>Memory</a:t>
            </a:r>
            <a:r>
              <a:rPr lang="zh-CN" altLang="en-US" sz="2800" dirty="0"/>
              <a:t> </a:t>
            </a:r>
            <a:r>
              <a:rPr lang="en-US" altLang="zh-CN" sz="2800" dirty="0"/>
              <a:t>cost:</a:t>
            </a:r>
            <a:endParaRPr lang="en-US" sz="28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BBC068-1C04-5742-8238-8D80225E3613}"/>
              </a:ext>
            </a:extLst>
          </p:cNvPr>
          <p:cNvSpPr txBox="1"/>
          <p:nvPr/>
        </p:nvSpPr>
        <p:spPr>
          <a:xfrm>
            <a:off x="3101557" y="1427033"/>
            <a:ext cx="4076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87.7%</a:t>
            </a:r>
            <a:r>
              <a:rPr lang="zh-CN" altLang="en-US" sz="2800" dirty="0"/>
              <a:t> </a:t>
            </a:r>
            <a:r>
              <a:rPr lang="en-US" altLang="zh-CN" sz="2800" dirty="0"/>
              <a:t>reduction</a:t>
            </a:r>
            <a:endParaRPr lang="en-US" sz="28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9EA2AB8-CBBA-DB49-A55F-C20A680129F0}"/>
              </a:ext>
            </a:extLst>
          </p:cNvPr>
          <p:cNvSpPr/>
          <p:nvPr/>
        </p:nvSpPr>
        <p:spPr>
          <a:xfrm>
            <a:off x="825887" y="4829335"/>
            <a:ext cx="1003261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/>
              <a:t>This</a:t>
            </a:r>
            <a:r>
              <a:rPr lang="zh-CN" altLang="en-US" sz="2800" dirty="0"/>
              <a:t> </a:t>
            </a:r>
            <a:r>
              <a:rPr lang="en-US" altLang="zh-CN" sz="2800" dirty="0"/>
              <a:t>paves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way</a:t>
            </a:r>
            <a:r>
              <a:rPr lang="zh-CN" altLang="en-US" sz="2800" dirty="0"/>
              <a:t> </a:t>
            </a:r>
            <a:r>
              <a:rPr lang="en-US" altLang="zh-CN" sz="2800" dirty="0"/>
              <a:t>for</a:t>
            </a:r>
            <a:r>
              <a:rPr lang="zh-CN" altLang="en-US" sz="2800" dirty="0"/>
              <a:t> </a:t>
            </a:r>
            <a:r>
              <a:rPr lang="en-US" sz="2800" dirty="0"/>
              <a:t>deployment of</a:t>
            </a:r>
            <a:r>
              <a:rPr lang="zh-CN" altLang="en-US" sz="2800" dirty="0"/>
              <a:t> </a:t>
            </a:r>
            <a:r>
              <a:rPr lang="en-US" altLang="zh-CN" sz="2800" dirty="0"/>
              <a:t>policy-based</a:t>
            </a:r>
            <a:r>
              <a:rPr lang="zh-CN" altLang="en-US" sz="2800" dirty="0"/>
              <a:t> </a:t>
            </a:r>
            <a:endParaRPr lang="en-US" altLang="zh-CN" sz="2800" dirty="0"/>
          </a:p>
          <a:p>
            <a:r>
              <a:rPr lang="en-US" altLang="zh-CN" sz="2800" dirty="0"/>
              <a:t>forwarding</a:t>
            </a:r>
            <a:r>
              <a:rPr lang="zh-CN" altLang="en-US" sz="2800" dirty="0"/>
              <a:t> </a:t>
            </a:r>
            <a:r>
              <a:rPr lang="en-US" altLang="zh-CN" sz="2800" dirty="0"/>
              <a:t>applications,</a:t>
            </a:r>
            <a:r>
              <a:rPr lang="zh-CN" altLang="en-US" sz="2800" dirty="0"/>
              <a:t> </a:t>
            </a:r>
            <a:r>
              <a:rPr lang="en-US" altLang="zh-CN" sz="2800" dirty="0"/>
              <a:t>including</a:t>
            </a:r>
            <a:r>
              <a:rPr lang="zh-CN" altLang="en-US" sz="2800" dirty="0"/>
              <a:t> </a:t>
            </a:r>
            <a:r>
              <a:rPr lang="en-US" altLang="zh-CN" sz="2800" dirty="0"/>
              <a:t>software-defined</a:t>
            </a:r>
            <a:r>
              <a:rPr lang="zh-CN" altLang="en-US" sz="2800" dirty="0"/>
              <a:t> </a:t>
            </a:r>
            <a:r>
              <a:rPr lang="en-US" altLang="zh-CN" sz="2800" dirty="0"/>
              <a:t>IXPs</a:t>
            </a:r>
            <a:r>
              <a:rPr lang="en-US" sz="2800" dirty="0"/>
              <a:t>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56125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20" grpId="0"/>
      <p:bldP spid="23" grpId="0"/>
      <p:bldP spid="30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67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D9B346A-2CA5-BB4A-B192-CCEF8E061A5C}"/>
              </a:ext>
            </a:extLst>
          </p:cNvPr>
          <p:cNvSpPr txBox="1">
            <a:spLocks/>
          </p:cNvSpPr>
          <p:nvPr/>
        </p:nvSpPr>
        <p:spPr>
          <a:xfrm>
            <a:off x="838200" y="2922274"/>
            <a:ext cx="8591550" cy="647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4B04003-F3F8-8F4A-B7F5-55DBA3690BF0}"/>
              </a:ext>
            </a:extLst>
          </p:cNvPr>
          <p:cNvSpPr/>
          <p:nvPr/>
        </p:nvSpPr>
        <p:spPr>
          <a:xfrm>
            <a:off x="838200" y="1424233"/>
            <a:ext cx="103138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/>
              <a:t>MEME</a:t>
            </a:r>
            <a:r>
              <a:rPr lang="zh-CN" altLang="en-US" sz="2800" dirty="0"/>
              <a:t> </a:t>
            </a:r>
            <a:r>
              <a:rPr lang="en-US" altLang="zh-CN" sz="2800" dirty="0"/>
              <a:t>depends</a:t>
            </a:r>
            <a:r>
              <a:rPr lang="zh-CN" altLang="en-US" sz="2800" dirty="0"/>
              <a:t> </a:t>
            </a:r>
            <a:r>
              <a:rPr lang="en-US" altLang="zh-CN" sz="2800" dirty="0"/>
              <a:t>on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special</a:t>
            </a:r>
            <a:r>
              <a:rPr lang="zh-CN" altLang="en-US" sz="2800" dirty="0"/>
              <a:t> </a:t>
            </a:r>
            <a:r>
              <a:rPr lang="en-US" altLang="zh-CN" sz="2800" dirty="0"/>
              <a:t>characteristics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</a:t>
            </a:r>
            <a:r>
              <a:rPr lang="en-US" altLang="zh-CN" sz="2800" dirty="0"/>
              <a:t>attribute</a:t>
            </a:r>
            <a:r>
              <a:rPr lang="zh-CN" altLang="en-US" sz="2800" dirty="0"/>
              <a:t> </a:t>
            </a:r>
            <a:r>
              <a:rPr lang="en-US" altLang="zh-CN" sz="2800" dirty="0"/>
              <a:t>matrixes.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/>
              <a:t>MEME</a:t>
            </a:r>
            <a:r>
              <a:rPr lang="zh-CN" altLang="en-US" sz="2800" dirty="0"/>
              <a:t> </a:t>
            </a:r>
            <a:r>
              <a:rPr lang="en-US" altLang="zh-CN" sz="2800" dirty="0"/>
              <a:t>encodes</a:t>
            </a:r>
            <a:r>
              <a:rPr lang="zh-CN" altLang="en-US" sz="2800" dirty="0"/>
              <a:t> </a:t>
            </a:r>
            <a:r>
              <a:rPr lang="en-US" altLang="zh-CN" sz="2800" dirty="0"/>
              <a:t>set</a:t>
            </a:r>
            <a:r>
              <a:rPr lang="zh-CN" altLang="en-US" sz="2800" dirty="0"/>
              <a:t> </a:t>
            </a:r>
            <a:r>
              <a:rPr lang="en-US" altLang="zh-CN" sz="2800" dirty="0"/>
              <a:t>membership</a:t>
            </a:r>
            <a:r>
              <a:rPr lang="zh-CN" altLang="en-US" sz="2800" dirty="0"/>
              <a:t> </a:t>
            </a:r>
            <a:r>
              <a:rPr lang="en-US" altLang="zh-CN" sz="2800" dirty="0"/>
              <a:t>in</a:t>
            </a:r>
            <a:r>
              <a:rPr lang="zh-CN" altLang="en-US" sz="2800" dirty="0"/>
              <a:t> </a:t>
            </a:r>
            <a:r>
              <a:rPr lang="en-US" altLang="zh-CN" sz="2800" dirty="0"/>
              <a:t>a</a:t>
            </a:r>
            <a:r>
              <a:rPr lang="zh-CN" altLang="en-US" sz="2800" dirty="0"/>
              <a:t> </a:t>
            </a:r>
            <a:r>
              <a:rPr lang="en-US" altLang="zh-CN" sz="2800" dirty="0"/>
              <a:t>memory</a:t>
            </a:r>
            <a:r>
              <a:rPr lang="zh-CN" altLang="en-US" sz="2800" dirty="0"/>
              <a:t> </a:t>
            </a:r>
            <a:r>
              <a:rPr lang="en-US" altLang="zh-CN" sz="2800" dirty="0"/>
              <a:t>efficient</a:t>
            </a:r>
            <a:r>
              <a:rPr lang="zh-CN" altLang="en-US" sz="2800" dirty="0"/>
              <a:t> </a:t>
            </a:r>
            <a:r>
              <a:rPr lang="en-US" altLang="zh-CN" sz="2800" dirty="0"/>
              <a:t>way</a:t>
            </a:r>
            <a:r>
              <a:rPr lang="zh-CN" altLang="en-US" sz="2800" dirty="0"/>
              <a:t> </a:t>
            </a:r>
            <a:r>
              <a:rPr lang="en-US" altLang="zh-CN" sz="2800" dirty="0"/>
              <a:t>in</a:t>
            </a:r>
            <a:r>
              <a:rPr lang="zh-CN" altLang="en-US" sz="2800" dirty="0"/>
              <a:t> </a:t>
            </a:r>
            <a:r>
              <a:rPr lang="en-US" altLang="zh-CN" sz="2800" dirty="0"/>
              <a:t>both</a:t>
            </a:r>
            <a:r>
              <a:rPr lang="zh-CN" altLang="en-US" sz="2800" dirty="0"/>
              <a:t> </a:t>
            </a:r>
            <a:r>
              <a:rPr lang="en-US" altLang="zh-CN" sz="2800" dirty="0"/>
              <a:t>SDN</a:t>
            </a:r>
            <a:r>
              <a:rPr lang="zh-CN" altLang="en-US" sz="2800" dirty="0"/>
              <a:t> </a:t>
            </a:r>
            <a:r>
              <a:rPr lang="en-US" altLang="zh-CN" sz="2800" dirty="0"/>
              <a:t>switches</a:t>
            </a:r>
            <a:r>
              <a:rPr lang="zh-CN" altLang="en-US" sz="2800" dirty="0"/>
              <a:t> </a:t>
            </a:r>
            <a:r>
              <a:rPr lang="en-US" altLang="zh-CN" sz="2800" dirty="0"/>
              <a:t>and</a:t>
            </a:r>
            <a:r>
              <a:rPr lang="zh-CN" altLang="en-US" sz="2800" dirty="0"/>
              <a:t> </a:t>
            </a:r>
            <a:r>
              <a:rPr lang="en-US" altLang="zh-CN" sz="2800" dirty="0"/>
              <a:t>programmable</a:t>
            </a:r>
            <a:r>
              <a:rPr lang="zh-CN" altLang="en-US" sz="2800" dirty="0"/>
              <a:t> </a:t>
            </a:r>
            <a:r>
              <a:rPr lang="en-US" altLang="zh-CN" sz="2800" dirty="0"/>
              <a:t>switches.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/>
              <a:t>MEME</a:t>
            </a:r>
            <a:r>
              <a:rPr lang="zh-CN" altLang="en-US" sz="2800" dirty="0"/>
              <a:t> </a:t>
            </a:r>
            <a:r>
              <a:rPr lang="en-US" altLang="zh-CN" sz="2800" dirty="0"/>
              <a:t>can</a:t>
            </a:r>
            <a:r>
              <a:rPr lang="zh-CN" altLang="en-US" sz="2800" dirty="0"/>
              <a:t> </a:t>
            </a:r>
            <a:r>
              <a:rPr lang="en-US" altLang="zh-CN" sz="2800" dirty="0"/>
              <a:t>be</a:t>
            </a:r>
            <a:r>
              <a:rPr lang="zh-CN" altLang="en-US" sz="2800" dirty="0"/>
              <a:t> </a:t>
            </a:r>
            <a:r>
              <a:rPr lang="en-US" altLang="zh-CN" sz="2800" dirty="0"/>
              <a:t>applied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many</a:t>
            </a:r>
            <a:r>
              <a:rPr lang="zh-CN" altLang="en-US" sz="2800" dirty="0"/>
              <a:t> </a:t>
            </a:r>
            <a:r>
              <a:rPr lang="en-US" altLang="zh-CN" sz="2800" dirty="0"/>
              <a:t>network</a:t>
            </a:r>
            <a:r>
              <a:rPr lang="zh-CN" altLang="en-US" sz="2800" dirty="0"/>
              <a:t> </a:t>
            </a:r>
            <a:r>
              <a:rPr lang="en-US" altLang="zh-CN" sz="2800" dirty="0"/>
              <a:t>management</a:t>
            </a:r>
            <a:r>
              <a:rPr lang="zh-CN" altLang="en-US" sz="2800" dirty="0"/>
              <a:t> </a:t>
            </a:r>
            <a:r>
              <a:rPr lang="en-US" altLang="zh-CN" sz="2800" dirty="0"/>
              <a:t>applications and</a:t>
            </a:r>
            <a:r>
              <a:rPr lang="zh-CN" altLang="en-US" sz="2800" dirty="0"/>
              <a:t> </a:t>
            </a:r>
            <a:r>
              <a:rPr lang="en-US" altLang="zh-CN" sz="2800" dirty="0"/>
              <a:t>evaluating</a:t>
            </a:r>
            <a:r>
              <a:rPr lang="zh-CN" altLang="en-US" sz="2800" dirty="0"/>
              <a:t> </a:t>
            </a:r>
            <a:r>
              <a:rPr lang="en-US" altLang="zh-CN" sz="2800" dirty="0"/>
              <a:t>its</a:t>
            </a:r>
            <a:r>
              <a:rPr lang="zh-CN" altLang="en-US" sz="2800" dirty="0"/>
              <a:t> </a:t>
            </a:r>
            <a:r>
              <a:rPr lang="en-US" altLang="zh-CN" sz="2800" dirty="0"/>
              <a:t>robustness</a:t>
            </a:r>
            <a:r>
              <a:rPr lang="zh-CN" altLang="en-US" sz="2800" dirty="0"/>
              <a:t> </a:t>
            </a:r>
            <a:r>
              <a:rPr lang="en-US" altLang="zh-CN" sz="2800" dirty="0"/>
              <a:t>in</a:t>
            </a:r>
            <a:r>
              <a:rPr lang="zh-CN" altLang="en-US" sz="2800" dirty="0"/>
              <a:t> </a:t>
            </a:r>
            <a:r>
              <a:rPr lang="en-US" altLang="zh-CN" sz="2800" dirty="0"/>
              <a:t>different</a:t>
            </a:r>
            <a:r>
              <a:rPr lang="zh-CN" altLang="en-US" sz="2800" dirty="0"/>
              <a:t> </a:t>
            </a:r>
            <a:r>
              <a:rPr lang="en-US" altLang="zh-CN" sz="2800" dirty="0"/>
              <a:t>settings</a:t>
            </a:r>
            <a:r>
              <a:rPr lang="zh-CN" altLang="en-US" sz="2800" dirty="0"/>
              <a:t> </a:t>
            </a:r>
            <a:r>
              <a:rPr lang="en-US" altLang="zh-CN" sz="2800" dirty="0"/>
              <a:t>is</a:t>
            </a:r>
            <a:r>
              <a:rPr lang="zh-CN" altLang="en-US" sz="2800" dirty="0"/>
              <a:t> </a:t>
            </a:r>
            <a:r>
              <a:rPr lang="en-US" altLang="zh-CN" sz="2800" dirty="0"/>
              <a:t>one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future</a:t>
            </a:r>
            <a:r>
              <a:rPr lang="zh-CN" altLang="en-US" sz="2800" dirty="0"/>
              <a:t> </a:t>
            </a:r>
            <a:r>
              <a:rPr lang="en-US" altLang="zh-CN" sz="2800" dirty="0"/>
              <a:t>research</a:t>
            </a:r>
            <a:r>
              <a:rPr lang="zh-CN" altLang="en-US" sz="2800" dirty="0"/>
              <a:t> </a:t>
            </a:r>
            <a:r>
              <a:rPr lang="en-US" altLang="zh-CN" sz="2800" dirty="0"/>
              <a:t>directions.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38936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68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D9B346A-2CA5-BB4A-B192-CCEF8E061A5C}"/>
              </a:ext>
            </a:extLst>
          </p:cNvPr>
          <p:cNvSpPr txBox="1">
            <a:spLocks/>
          </p:cNvSpPr>
          <p:nvPr/>
        </p:nvSpPr>
        <p:spPr>
          <a:xfrm>
            <a:off x="838200" y="2922274"/>
            <a:ext cx="8591550" cy="647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4B04003-F3F8-8F4A-B7F5-55DBA3690BF0}"/>
              </a:ext>
            </a:extLst>
          </p:cNvPr>
          <p:cNvSpPr/>
          <p:nvPr/>
        </p:nvSpPr>
        <p:spPr>
          <a:xfrm>
            <a:off x="838200" y="2984548"/>
            <a:ext cx="103138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dirty="0"/>
              <a:t>Thank</a:t>
            </a:r>
            <a:r>
              <a:rPr lang="zh-CN" altLang="en-US" sz="4000" dirty="0"/>
              <a:t> </a:t>
            </a:r>
            <a:r>
              <a:rPr lang="en-US" altLang="zh-CN" sz="4000" dirty="0"/>
              <a:t>you!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083093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33420-CCED-C54A-9E0F-08D9C8E95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membership-based</a:t>
            </a:r>
            <a:r>
              <a:rPr lang="zh-CN" altLang="en-US" dirty="0"/>
              <a:t> </a:t>
            </a:r>
            <a:r>
              <a:rPr lang="en-US" altLang="zh-CN" dirty="0"/>
              <a:t>forwarding</a:t>
            </a:r>
            <a:endParaRPr lang="en-US" dirty="0"/>
          </a:p>
        </p:txBody>
      </p:sp>
      <p:sp>
        <p:nvSpPr>
          <p:cNvPr id="59" name="Slide Number Placeholder 58">
            <a:extLst>
              <a:ext uri="{FF2B5EF4-FFF2-40B4-BE49-F238E27FC236}">
                <a16:creationId xmlns:a16="http://schemas.microsoft.com/office/drawing/2014/main" id="{CC3AE4FE-3DD0-3448-86EC-41F95057E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z="1800" smtClean="0"/>
              <a:t>7</a:t>
            </a:fld>
            <a:endParaRPr lang="en-US" sz="1800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A06B470C-1D24-224D-8FDF-966627946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9610" y="4558871"/>
            <a:ext cx="1056337" cy="461658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A383D067-8C10-8148-8230-3F87AE29D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4315" y="3885481"/>
            <a:ext cx="602963" cy="404259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CCEBFA46-38BD-3F46-BC8C-FE504DE40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7975" y="4678264"/>
            <a:ext cx="602963" cy="404259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8E17E2D-85A4-A442-B6E9-BC3CF6108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7975" y="5471047"/>
            <a:ext cx="602963" cy="404259"/>
          </a:xfrm>
          <a:prstGeom prst="rect">
            <a:avLst/>
          </a:prstGeom>
        </p:spPr>
      </p:pic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0DBA0EF-80F9-3D48-B3DC-47491EDE6E12}"/>
              </a:ext>
            </a:extLst>
          </p:cNvPr>
          <p:cNvCxnSpPr>
            <a:cxnSpLocks/>
          </p:cNvCxnSpPr>
          <p:nvPr/>
        </p:nvCxnSpPr>
        <p:spPr>
          <a:xfrm>
            <a:off x="5626750" y="4891186"/>
            <a:ext cx="1292860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C52137F-830A-204A-B9A9-2098B5AA2C0B}"/>
              </a:ext>
            </a:extLst>
          </p:cNvPr>
          <p:cNvCxnSpPr>
            <a:cxnSpLocks/>
            <a:endCxn id="51" idx="1"/>
          </p:cNvCxnSpPr>
          <p:nvPr/>
        </p:nvCxnSpPr>
        <p:spPr>
          <a:xfrm flipV="1">
            <a:off x="8027571" y="4087611"/>
            <a:ext cx="596744" cy="799112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E3316EA-4BA4-A44B-8F51-CC4B17F51FFE}"/>
              </a:ext>
            </a:extLst>
          </p:cNvPr>
          <p:cNvCxnSpPr>
            <a:cxnSpLocks/>
            <a:endCxn id="52" idx="1"/>
          </p:cNvCxnSpPr>
          <p:nvPr/>
        </p:nvCxnSpPr>
        <p:spPr>
          <a:xfrm flipV="1">
            <a:off x="8012100" y="4880394"/>
            <a:ext cx="635875" cy="6327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50C36F6-EDD0-EF49-92AE-46D5E2E6E991}"/>
              </a:ext>
            </a:extLst>
          </p:cNvPr>
          <p:cNvCxnSpPr>
            <a:cxnSpLocks/>
            <a:endCxn id="53" idx="1"/>
          </p:cNvCxnSpPr>
          <p:nvPr/>
        </p:nvCxnSpPr>
        <p:spPr>
          <a:xfrm>
            <a:off x="7997653" y="4891185"/>
            <a:ext cx="650322" cy="781992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EB16A039-1A7C-5246-A4B5-2F20ED5A84C9}"/>
              </a:ext>
            </a:extLst>
          </p:cNvPr>
          <p:cNvSpPr txBox="1"/>
          <p:nvPr/>
        </p:nvSpPr>
        <p:spPr>
          <a:xfrm>
            <a:off x="9230301" y="3791505"/>
            <a:ext cx="3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A</a:t>
            </a:r>
            <a:endParaRPr lang="en-US" sz="24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21D9658-E63D-B947-8B21-4619831DB77C}"/>
              </a:ext>
            </a:extLst>
          </p:cNvPr>
          <p:cNvSpPr txBox="1"/>
          <p:nvPr/>
        </p:nvSpPr>
        <p:spPr>
          <a:xfrm>
            <a:off x="9272644" y="4638646"/>
            <a:ext cx="3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B</a:t>
            </a:r>
            <a:endParaRPr lang="en-US" sz="24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7B465B4-625C-0E4E-9D6F-F1DF37942537}"/>
              </a:ext>
            </a:extLst>
          </p:cNvPr>
          <p:cNvSpPr txBox="1"/>
          <p:nvPr/>
        </p:nvSpPr>
        <p:spPr>
          <a:xfrm>
            <a:off x="9272644" y="5485787"/>
            <a:ext cx="3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C</a:t>
            </a:r>
            <a:endParaRPr lang="en-US" sz="2400" dirty="0"/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F5597132-E7AC-4142-BF93-201407E180D3}"/>
              </a:ext>
            </a:extLst>
          </p:cNvPr>
          <p:cNvGrpSpPr/>
          <p:nvPr/>
        </p:nvGrpSpPr>
        <p:grpSpPr>
          <a:xfrm>
            <a:off x="9896841" y="1477647"/>
            <a:ext cx="1130502" cy="827641"/>
            <a:chOff x="1349371" y="2212818"/>
            <a:chExt cx="1432519" cy="1048747"/>
          </a:xfrm>
        </p:grpSpPr>
        <p:pic>
          <p:nvPicPr>
            <p:cNvPr id="112" name="Picture 111">
              <a:extLst>
                <a:ext uri="{FF2B5EF4-FFF2-40B4-BE49-F238E27FC236}">
                  <a16:creationId xmlns:a16="http://schemas.microsoft.com/office/drawing/2014/main" id="{A336D25A-C352-2A42-979C-E67799DC65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57493" y="2751356"/>
              <a:ext cx="492222" cy="335879"/>
            </a:xfrm>
            <a:prstGeom prst="rect">
              <a:avLst/>
            </a:prstGeom>
          </p:spPr>
        </p:pic>
        <p:pic>
          <p:nvPicPr>
            <p:cNvPr id="113" name="Graphic 112" descr="Envelope">
              <a:extLst>
                <a:ext uri="{FF2B5EF4-FFF2-40B4-BE49-F238E27FC236}">
                  <a16:creationId xmlns:a16="http://schemas.microsoft.com/office/drawing/2014/main" id="{9E1F1236-B809-DC41-9AE2-5D9C71D30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567978" y="2591400"/>
              <a:ext cx="670165" cy="670165"/>
            </a:xfrm>
            <a:prstGeom prst="rect">
              <a:avLst/>
            </a:prstGeom>
          </p:spPr>
        </p:pic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B7D3FC79-41C2-7345-88BC-CB4EB6585ED1}"/>
                </a:ext>
              </a:extLst>
            </p:cNvPr>
            <p:cNvSpPr txBox="1"/>
            <p:nvPr/>
          </p:nvSpPr>
          <p:spPr>
            <a:xfrm>
              <a:off x="1349371" y="2212818"/>
              <a:ext cx="1432519" cy="468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S</a:t>
              </a:r>
              <a:r>
                <a:rPr lang="zh-CN" altLang="en-US" dirty="0"/>
                <a:t> </a:t>
              </a:r>
              <a:r>
                <a:rPr lang="en-US" altLang="zh-CN" dirty="0"/>
                <a:t>=</a:t>
              </a:r>
              <a:r>
                <a:rPr lang="zh-CN" altLang="en-US" dirty="0"/>
                <a:t> </a:t>
              </a:r>
              <a:r>
                <a:rPr lang="en-US" altLang="zh-CN" dirty="0"/>
                <a:t>{</a:t>
              </a:r>
              <a:r>
                <a:rPr lang="zh-CN" altLang="en-US" dirty="0"/>
                <a:t> </a:t>
              </a:r>
              <a:r>
                <a:rPr lang="en-US" altLang="zh-CN" dirty="0"/>
                <a:t>A,</a:t>
              </a:r>
              <a:r>
                <a:rPr lang="zh-CN" altLang="en-US" dirty="0"/>
                <a:t> </a:t>
              </a:r>
              <a:r>
                <a:rPr lang="en-US" altLang="zh-CN" dirty="0"/>
                <a:t>C</a:t>
              </a:r>
              <a:r>
                <a:rPr lang="zh-CN" altLang="en-US" dirty="0"/>
                <a:t> </a:t>
              </a:r>
              <a:r>
                <a:rPr lang="en-US" altLang="zh-CN" dirty="0"/>
                <a:t>}</a:t>
              </a:r>
              <a:endParaRPr lang="en-US" dirty="0"/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5EAF2597-C82F-4B40-8DC8-0AD4429E44F5}"/>
              </a:ext>
            </a:extLst>
          </p:cNvPr>
          <p:cNvGrpSpPr/>
          <p:nvPr/>
        </p:nvGrpSpPr>
        <p:grpSpPr>
          <a:xfrm>
            <a:off x="5652701" y="3971814"/>
            <a:ext cx="1231684" cy="919371"/>
            <a:chOff x="1349371" y="2342194"/>
            <a:chExt cx="1231684" cy="919371"/>
          </a:xfrm>
        </p:grpSpPr>
        <p:pic>
          <p:nvPicPr>
            <p:cNvPr id="116" name="Picture 115">
              <a:extLst>
                <a:ext uri="{FF2B5EF4-FFF2-40B4-BE49-F238E27FC236}">
                  <a16:creationId xmlns:a16="http://schemas.microsoft.com/office/drawing/2014/main" id="{7E32A37A-20DD-1F4D-A23F-3097783044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57493" y="2751356"/>
              <a:ext cx="492222" cy="335879"/>
            </a:xfrm>
            <a:prstGeom prst="rect">
              <a:avLst/>
            </a:prstGeom>
          </p:spPr>
        </p:pic>
        <p:pic>
          <p:nvPicPr>
            <p:cNvPr id="117" name="Graphic 116" descr="Envelope">
              <a:extLst>
                <a:ext uri="{FF2B5EF4-FFF2-40B4-BE49-F238E27FC236}">
                  <a16:creationId xmlns:a16="http://schemas.microsoft.com/office/drawing/2014/main" id="{F5F6F452-4DBE-BC4E-BAE4-A5690E621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567978" y="2591400"/>
              <a:ext cx="670165" cy="670165"/>
            </a:xfrm>
            <a:prstGeom prst="rect">
              <a:avLst/>
            </a:prstGeom>
          </p:spPr>
        </p:pic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33E96793-5A07-664C-906E-F932242DCA49}"/>
                </a:ext>
              </a:extLst>
            </p:cNvPr>
            <p:cNvSpPr txBox="1"/>
            <p:nvPr/>
          </p:nvSpPr>
          <p:spPr>
            <a:xfrm>
              <a:off x="1349371" y="2342194"/>
              <a:ext cx="12316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S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=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{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A,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C</a:t>
              </a:r>
              <a:r>
                <a:rPr lang="zh-CN" altLang="en-US" sz="2000" dirty="0"/>
                <a:t> </a:t>
              </a:r>
              <a:r>
                <a:rPr lang="en-US" altLang="zh-CN" sz="2000" dirty="0"/>
                <a:t>}</a:t>
              </a:r>
              <a:endParaRPr lang="en-US" sz="2000" dirty="0"/>
            </a:p>
          </p:txBody>
        </p:sp>
      </p:grpSp>
      <p:sp>
        <p:nvSpPr>
          <p:cNvPr id="119" name="TextBox 118">
            <a:extLst>
              <a:ext uri="{FF2B5EF4-FFF2-40B4-BE49-F238E27FC236}">
                <a16:creationId xmlns:a16="http://schemas.microsoft.com/office/drawing/2014/main" id="{2CBDE393-645C-854E-A248-8F1CB1EE41C1}"/>
              </a:ext>
            </a:extLst>
          </p:cNvPr>
          <p:cNvSpPr txBox="1"/>
          <p:nvPr/>
        </p:nvSpPr>
        <p:spPr>
          <a:xfrm>
            <a:off x="838200" y="1439518"/>
            <a:ext cx="39232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Middlebox</a:t>
            </a:r>
            <a:r>
              <a:rPr lang="zh-CN" altLang="en-US" sz="2400" b="1" dirty="0"/>
              <a:t> </a:t>
            </a:r>
            <a:r>
              <a:rPr lang="en-US" altLang="zh-CN" sz="2400" b="1" dirty="0"/>
              <a:t>chain</a:t>
            </a:r>
            <a:endParaRPr lang="en-US" sz="2400" b="1" dirty="0"/>
          </a:p>
          <a:p>
            <a:r>
              <a:rPr lang="en-US" dirty="0"/>
              <a:t>Attributes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middleboxes</a:t>
            </a:r>
          </a:p>
          <a:p>
            <a:r>
              <a:rPr lang="en-US" altLang="zh-CN" dirty="0"/>
              <a:t>Attribute</a:t>
            </a:r>
            <a:r>
              <a:rPr lang="zh-CN" altLang="en-US" dirty="0"/>
              <a:t> </a:t>
            </a:r>
            <a:r>
              <a:rPr lang="en-US" altLang="zh-CN" dirty="0"/>
              <a:t>set:</a:t>
            </a:r>
            <a:r>
              <a:rPr lang="zh-CN" altLang="en-US" dirty="0"/>
              <a:t> </a:t>
            </a:r>
            <a:r>
              <a:rPr lang="en-US" altLang="zh-CN" dirty="0"/>
              <a:t>set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middleboxes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visit</a:t>
            </a: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E2C951ED-5A0A-3B4B-97CB-982FE0EE609A}"/>
              </a:ext>
            </a:extLst>
          </p:cNvPr>
          <p:cNvGrpSpPr/>
          <p:nvPr/>
        </p:nvGrpSpPr>
        <p:grpSpPr>
          <a:xfrm>
            <a:off x="5645875" y="1509557"/>
            <a:ext cx="5169542" cy="1388621"/>
            <a:chOff x="1266302" y="2227426"/>
            <a:chExt cx="9537700" cy="2774901"/>
          </a:xfrm>
        </p:grpSpPr>
        <p:pic>
          <p:nvPicPr>
            <p:cNvPr id="121" name="Picture 120">
              <a:extLst>
                <a:ext uri="{FF2B5EF4-FFF2-40B4-BE49-F238E27FC236}">
                  <a16:creationId xmlns:a16="http://schemas.microsoft.com/office/drawing/2014/main" id="{4751498C-4167-7744-814B-4BE8C4F249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59162" y="3857648"/>
              <a:ext cx="930441" cy="406637"/>
            </a:xfrm>
            <a:prstGeom prst="rect">
              <a:avLst/>
            </a:prstGeom>
          </p:spPr>
        </p:pic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43CAA965-A780-3F4C-B18A-B11B93DB630B}"/>
                </a:ext>
              </a:extLst>
            </p:cNvPr>
            <p:cNvCxnSpPr>
              <a:cxnSpLocks/>
            </p:cNvCxnSpPr>
            <p:nvPr/>
          </p:nvCxnSpPr>
          <p:spPr>
            <a:xfrm>
              <a:off x="1266302" y="4060967"/>
              <a:ext cx="1292860" cy="0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7622E06A-49DB-4D4F-8EC7-3035E60A0121}"/>
                </a:ext>
              </a:extLst>
            </p:cNvPr>
            <p:cNvCxnSpPr>
              <a:cxnSpLocks/>
              <a:stCxn id="121" idx="3"/>
            </p:cNvCxnSpPr>
            <p:nvPr/>
          </p:nvCxnSpPr>
          <p:spPr>
            <a:xfrm flipV="1">
              <a:off x="3489603" y="3490877"/>
              <a:ext cx="487084" cy="570090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>
              <a:extLst>
                <a:ext uri="{FF2B5EF4-FFF2-40B4-BE49-F238E27FC236}">
                  <a16:creationId xmlns:a16="http://schemas.microsoft.com/office/drawing/2014/main" id="{16C2041E-0B53-3E40-A125-81001397059E}"/>
                </a:ext>
              </a:extLst>
            </p:cNvPr>
            <p:cNvCxnSpPr>
              <a:cxnSpLocks/>
            </p:cNvCxnSpPr>
            <p:nvPr/>
          </p:nvCxnSpPr>
          <p:spPr>
            <a:xfrm>
              <a:off x="3489603" y="4147805"/>
              <a:ext cx="1427397" cy="2378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9C28BE3E-7A7E-E244-9B74-C6E6D26FC195}"/>
                </a:ext>
              </a:extLst>
            </p:cNvPr>
            <p:cNvCxnSpPr>
              <a:cxnSpLocks/>
              <a:endCxn id="126" idx="1"/>
            </p:cNvCxnSpPr>
            <p:nvPr/>
          </p:nvCxnSpPr>
          <p:spPr>
            <a:xfrm>
              <a:off x="4293514" y="3543602"/>
              <a:ext cx="529491" cy="517365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6" name="Picture 125">
              <a:extLst>
                <a:ext uri="{FF2B5EF4-FFF2-40B4-BE49-F238E27FC236}">
                  <a16:creationId xmlns:a16="http://schemas.microsoft.com/office/drawing/2014/main" id="{0C990540-37B5-2F42-96BF-789FD8C8A5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23005" y="3857648"/>
              <a:ext cx="930441" cy="406637"/>
            </a:xfrm>
            <a:prstGeom prst="rect">
              <a:avLst/>
            </a:prstGeom>
          </p:spPr>
        </p:pic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2CB4ACAC-2D6E-BC46-A12E-2D3267D2EE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52440" y="3490877"/>
              <a:ext cx="487084" cy="570090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>
              <a:extLst>
                <a:ext uri="{FF2B5EF4-FFF2-40B4-BE49-F238E27FC236}">
                  <a16:creationId xmlns:a16="http://schemas.microsoft.com/office/drawing/2014/main" id="{76E07EFB-EC0A-A948-8F60-C4F5F9960741}"/>
                </a:ext>
              </a:extLst>
            </p:cNvPr>
            <p:cNvCxnSpPr>
              <a:cxnSpLocks/>
            </p:cNvCxnSpPr>
            <p:nvPr/>
          </p:nvCxnSpPr>
          <p:spPr>
            <a:xfrm>
              <a:off x="5752440" y="4147805"/>
              <a:ext cx="1427397" cy="2378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B64C62FB-CFFA-F74F-8CC9-74677B142728}"/>
                </a:ext>
              </a:extLst>
            </p:cNvPr>
            <p:cNvCxnSpPr>
              <a:cxnSpLocks/>
              <a:endCxn id="130" idx="1"/>
            </p:cNvCxnSpPr>
            <p:nvPr/>
          </p:nvCxnSpPr>
          <p:spPr>
            <a:xfrm>
              <a:off x="6556351" y="3543602"/>
              <a:ext cx="529491" cy="517365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0" name="Picture 129">
              <a:extLst>
                <a:ext uri="{FF2B5EF4-FFF2-40B4-BE49-F238E27FC236}">
                  <a16:creationId xmlns:a16="http://schemas.microsoft.com/office/drawing/2014/main" id="{87BCC097-2384-E54D-BA34-8993B7645C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85842" y="3857648"/>
              <a:ext cx="930441" cy="406637"/>
            </a:xfrm>
            <a:prstGeom prst="rect">
              <a:avLst/>
            </a:prstGeom>
          </p:spPr>
        </p:pic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30FCA4BA-B242-CA4D-BA3B-72D78707E7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94577" y="3470042"/>
              <a:ext cx="487084" cy="570090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4D558F8A-634D-8A4C-B472-5FEE69C8ECCB}"/>
                </a:ext>
              </a:extLst>
            </p:cNvPr>
            <p:cNvCxnSpPr>
              <a:cxnSpLocks/>
            </p:cNvCxnSpPr>
            <p:nvPr/>
          </p:nvCxnSpPr>
          <p:spPr>
            <a:xfrm>
              <a:off x="7994577" y="4126970"/>
              <a:ext cx="1427397" cy="2378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>
              <a:extLst>
                <a:ext uri="{FF2B5EF4-FFF2-40B4-BE49-F238E27FC236}">
                  <a16:creationId xmlns:a16="http://schemas.microsoft.com/office/drawing/2014/main" id="{04203825-4191-EE48-A814-3F6166496E8F}"/>
                </a:ext>
              </a:extLst>
            </p:cNvPr>
            <p:cNvCxnSpPr>
              <a:cxnSpLocks/>
              <a:endCxn id="134" idx="1"/>
            </p:cNvCxnSpPr>
            <p:nvPr/>
          </p:nvCxnSpPr>
          <p:spPr>
            <a:xfrm>
              <a:off x="8798488" y="3522767"/>
              <a:ext cx="529491" cy="517365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4" name="Picture 133">
              <a:extLst>
                <a:ext uri="{FF2B5EF4-FFF2-40B4-BE49-F238E27FC236}">
                  <a16:creationId xmlns:a16="http://schemas.microsoft.com/office/drawing/2014/main" id="{8DB6B85D-5142-4C40-BD59-81BF69FCF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27979" y="3836813"/>
              <a:ext cx="930441" cy="406637"/>
            </a:xfrm>
            <a:prstGeom prst="rect">
              <a:avLst/>
            </a:prstGeom>
          </p:spPr>
        </p:pic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A7011336-F133-A942-B5BC-6E3B2AB99B3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58420" y="4126970"/>
              <a:ext cx="545582" cy="397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D192FA42-153A-D340-9419-1E857FC138ED}"/>
                </a:ext>
              </a:extLst>
            </p:cNvPr>
            <p:cNvSpPr/>
            <p:nvPr/>
          </p:nvSpPr>
          <p:spPr>
            <a:xfrm>
              <a:off x="3665225" y="2640075"/>
              <a:ext cx="997297" cy="7833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0"/>
                </a:srgbClr>
              </a:outerShdw>
            </a:effectLst>
            <a:scene3d>
              <a:camera prst="isometricOffAxis2Top">
                <a:rot lat="21141268" lon="4214456" rev="16200000"/>
              </a:camera>
              <a:lightRig rig="flat" dir="t">
                <a:rot lat="0" lon="0" rev="5100000"/>
              </a:lightRig>
            </a:scene3d>
            <a:sp3d>
              <a:bevelB w="0" h="1905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7" name="Graphic 136" descr="Bug under magnifying glass">
              <a:extLst>
                <a:ext uri="{FF2B5EF4-FFF2-40B4-BE49-F238E27FC236}">
                  <a16:creationId xmlns:a16="http://schemas.microsoft.com/office/drawing/2014/main" id="{02215E2F-8092-404C-8902-96DC08C100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889814" y="2840689"/>
              <a:ext cx="482801" cy="482801"/>
            </a:xfrm>
            <a:prstGeom prst="rect">
              <a:avLst/>
            </a:prstGeom>
          </p:spPr>
        </p:pic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BD8F70D1-7306-814F-B25D-813936F4799B}"/>
                </a:ext>
              </a:extLst>
            </p:cNvPr>
            <p:cNvSpPr/>
            <p:nvPr/>
          </p:nvSpPr>
          <p:spPr>
            <a:xfrm>
              <a:off x="5848961" y="2644151"/>
              <a:ext cx="997297" cy="7833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0"/>
                </a:srgbClr>
              </a:outerShdw>
            </a:effectLst>
            <a:scene3d>
              <a:camera prst="isometricOffAxis2Top">
                <a:rot lat="21141268" lon="4214456" rev="16200000"/>
              </a:camera>
              <a:lightRig rig="flat" dir="t">
                <a:rot lat="0" lon="0" rev="5100000"/>
              </a:lightRig>
            </a:scene3d>
            <a:sp3d>
              <a:bevelB w="0" h="1905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9" name="Graphic 138" descr="Bug under magnifying glass">
              <a:extLst>
                <a:ext uri="{FF2B5EF4-FFF2-40B4-BE49-F238E27FC236}">
                  <a16:creationId xmlns:a16="http://schemas.microsoft.com/office/drawing/2014/main" id="{109E641B-BF1A-0142-9D3F-C51995703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073550" y="2844765"/>
              <a:ext cx="482801" cy="482801"/>
            </a:xfrm>
            <a:prstGeom prst="rect">
              <a:avLst/>
            </a:prstGeom>
          </p:spPr>
        </p:pic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5E692C91-5AF7-3D4F-B1F0-0F8CF5255D18}"/>
                </a:ext>
              </a:extLst>
            </p:cNvPr>
            <p:cNvSpPr/>
            <p:nvPr/>
          </p:nvSpPr>
          <p:spPr>
            <a:xfrm>
              <a:off x="8111951" y="2645666"/>
              <a:ext cx="997297" cy="7833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0"/>
                </a:srgbClr>
              </a:outerShdw>
            </a:effectLst>
            <a:scene3d>
              <a:camera prst="isometricOffAxis2Top">
                <a:rot lat="21141268" lon="4214456" rev="16200000"/>
              </a:camera>
              <a:lightRig rig="flat" dir="t">
                <a:rot lat="0" lon="0" rev="5100000"/>
              </a:lightRig>
            </a:scene3d>
            <a:sp3d>
              <a:bevelB w="0" h="1905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1" name="Graphic 140" descr="Bug under magnifying glass">
              <a:extLst>
                <a:ext uri="{FF2B5EF4-FFF2-40B4-BE49-F238E27FC236}">
                  <a16:creationId xmlns:a16="http://schemas.microsoft.com/office/drawing/2014/main" id="{533B79F6-CC2A-414A-81D6-9104A6AC743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336540" y="2846280"/>
              <a:ext cx="482801" cy="482801"/>
            </a:xfrm>
            <a:prstGeom prst="rect">
              <a:avLst/>
            </a:prstGeom>
          </p:spPr>
        </p:pic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BD979169-0E8A-7B4B-BBD0-2231CB6B268B}"/>
                </a:ext>
              </a:extLst>
            </p:cNvPr>
            <p:cNvSpPr txBox="1"/>
            <p:nvPr/>
          </p:nvSpPr>
          <p:spPr>
            <a:xfrm>
              <a:off x="3896324" y="2227426"/>
              <a:ext cx="362599" cy="738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A</a:t>
              </a:r>
              <a:endParaRPr lang="en-US" dirty="0"/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A2300D43-9BA0-ED44-BC3E-26E15CB8B77E}"/>
                </a:ext>
              </a:extLst>
            </p:cNvPr>
            <p:cNvSpPr txBox="1"/>
            <p:nvPr/>
          </p:nvSpPr>
          <p:spPr>
            <a:xfrm>
              <a:off x="6101211" y="2232136"/>
              <a:ext cx="362599" cy="738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B</a:t>
              </a:r>
              <a:endParaRPr lang="en-US" dirty="0"/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5E1ACD0F-7F82-B84C-8E3E-FA8B51346886}"/>
                </a:ext>
              </a:extLst>
            </p:cNvPr>
            <p:cNvSpPr txBox="1"/>
            <p:nvPr/>
          </p:nvSpPr>
          <p:spPr>
            <a:xfrm>
              <a:off x="8348105" y="2227426"/>
              <a:ext cx="362599" cy="738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C</a:t>
              </a:r>
              <a:endParaRPr lang="en-US" dirty="0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30B2B61E-614B-0B4C-9115-D4A7901CCCF9}"/>
                </a:ext>
              </a:extLst>
            </p:cNvPr>
            <p:cNvSpPr txBox="1"/>
            <p:nvPr/>
          </p:nvSpPr>
          <p:spPr>
            <a:xfrm>
              <a:off x="2944831" y="4245396"/>
              <a:ext cx="962076" cy="738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tx1"/>
                  </a:solidFill>
                </a:rPr>
                <a:t>S</a:t>
              </a:r>
              <a:r>
                <a:rPr lang="en-US" altLang="zh-CN" baseline="-25000" dirty="0"/>
                <a:t>1</a:t>
              </a:r>
              <a:endParaRPr lang="en-US" dirty="0"/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14DC926E-F959-E542-BAAC-3DE9B9243483}"/>
                </a:ext>
              </a:extLst>
            </p:cNvPr>
            <p:cNvSpPr txBox="1"/>
            <p:nvPr/>
          </p:nvSpPr>
          <p:spPr>
            <a:xfrm>
              <a:off x="5218603" y="4242650"/>
              <a:ext cx="1321659" cy="738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tx1"/>
                  </a:solidFill>
                </a:rPr>
                <a:t>S</a:t>
              </a:r>
              <a:r>
                <a:rPr lang="en-US" altLang="zh-CN" baseline="-25000" dirty="0">
                  <a:solidFill>
                    <a:schemeClr val="tx1"/>
                  </a:solidFill>
                </a:rPr>
                <a:t>2</a:t>
              </a:r>
              <a:endParaRPr lang="en-US" dirty="0"/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E96EB495-DF03-0044-B76C-990A03EDBC06}"/>
                </a:ext>
              </a:extLst>
            </p:cNvPr>
            <p:cNvSpPr txBox="1"/>
            <p:nvPr/>
          </p:nvSpPr>
          <p:spPr>
            <a:xfrm>
              <a:off x="7458229" y="4264286"/>
              <a:ext cx="904778" cy="738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tx1"/>
                  </a:solidFill>
                </a:rPr>
                <a:t>S</a:t>
              </a:r>
              <a:r>
                <a:rPr lang="en-US" altLang="zh-CN" baseline="-25000" dirty="0"/>
                <a:t>3</a:t>
              </a:r>
              <a:endParaRPr lang="en-US" dirty="0"/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23FB2FF3-93B7-F84F-9191-1A7108A981CA}"/>
                </a:ext>
              </a:extLst>
            </p:cNvPr>
            <p:cNvSpPr txBox="1"/>
            <p:nvPr/>
          </p:nvSpPr>
          <p:spPr>
            <a:xfrm>
              <a:off x="9674703" y="4242650"/>
              <a:ext cx="1113209" cy="738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tx1"/>
                  </a:solidFill>
                </a:rPr>
                <a:t>S</a:t>
              </a:r>
              <a:r>
                <a:rPr lang="en-US" altLang="zh-CN" baseline="-25000" dirty="0">
                  <a:solidFill>
                    <a:schemeClr val="tx1"/>
                  </a:solidFill>
                </a:rPr>
                <a:t>4</a:t>
              </a:r>
              <a:endParaRPr lang="en-US" dirty="0"/>
            </a:p>
          </p:txBody>
        </p: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902ED5C3-3EBE-3043-B1A4-93C8A72ECC7C}"/>
                </a:ext>
              </a:extLst>
            </p:cNvPr>
            <p:cNvCxnSpPr>
              <a:cxnSpLocks/>
            </p:cNvCxnSpPr>
            <p:nvPr/>
          </p:nvCxnSpPr>
          <p:spPr>
            <a:xfrm>
              <a:off x="5619886" y="3812693"/>
              <a:ext cx="1502849" cy="0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8B079314-7759-874F-B95F-149F11749E85}"/>
                </a:ext>
              </a:extLst>
            </p:cNvPr>
            <p:cNvSpPr/>
            <p:nvPr/>
          </p:nvSpPr>
          <p:spPr>
            <a:xfrm>
              <a:off x="2540679" y="2954510"/>
              <a:ext cx="2334639" cy="689223"/>
            </a:xfrm>
            <a:custGeom>
              <a:avLst/>
              <a:gdLst>
                <a:gd name="connsiteX0" fmla="*/ 0 w 2334639"/>
                <a:gd name="connsiteY0" fmla="*/ 642051 h 689223"/>
                <a:gd name="connsiteX1" fmla="*/ 836579 w 2334639"/>
                <a:gd name="connsiteY1" fmla="*/ 622595 h 689223"/>
                <a:gd name="connsiteX2" fmla="*/ 1517515 w 2334639"/>
                <a:gd name="connsiteY2" fmla="*/ 25 h 689223"/>
                <a:gd name="connsiteX3" fmla="*/ 2334639 w 2334639"/>
                <a:gd name="connsiteY3" fmla="*/ 603140 h 689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34639" h="689223">
                  <a:moveTo>
                    <a:pt x="0" y="642051"/>
                  </a:moveTo>
                  <a:cubicBezTo>
                    <a:pt x="291830" y="685825"/>
                    <a:pt x="583660" y="729599"/>
                    <a:pt x="836579" y="622595"/>
                  </a:cubicBezTo>
                  <a:cubicBezTo>
                    <a:pt x="1089498" y="515591"/>
                    <a:pt x="1267838" y="3267"/>
                    <a:pt x="1517515" y="25"/>
                  </a:cubicBezTo>
                  <a:cubicBezTo>
                    <a:pt x="1767192" y="-3218"/>
                    <a:pt x="2050915" y="299961"/>
                    <a:pt x="2334639" y="603140"/>
                  </a:cubicBezTo>
                </a:path>
              </a:pathLst>
            </a:custGeom>
            <a:noFill/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64C06D3E-6C80-5143-84F8-92AF8062283C}"/>
                </a:ext>
              </a:extLst>
            </p:cNvPr>
            <p:cNvSpPr/>
            <p:nvPr/>
          </p:nvSpPr>
          <p:spPr>
            <a:xfrm>
              <a:off x="7805501" y="2913203"/>
              <a:ext cx="1540360" cy="839445"/>
            </a:xfrm>
            <a:custGeom>
              <a:avLst/>
              <a:gdLst>
                <a:gd name="connsiteX0" fmla="*/ 0 w 2334639"/>
                <a:gd name="connsiteY0" fmla="*/ 642051 h 689223"/>
                <a:gd name="connsiteX1" fmla="*/ 836579 w 2334639"/>
                <a:gd name="connsiteY1" fmla="*/ 622595 h 689223"/>
                <a:gd name="connsiteX2" fmla="*/ 1517515 w 2334639"/>
                <a:gd name="connsiteY2" fmla="*/ 25 h 689223"/>
                <a:gd name="connsiteX3" fmla="*/ 2334639 w 2334639"/>
                <a:gd name="connsiteY3" fmla="*/ 603140 h 689223"/>
                <a:gd name="connsiteX0" fmla="*/ 0 w 1498060"/>
                <a:gd name="connsiteY0" fmla="*/ 622595 h 622595"/>
                <a:gd name="connsiteX1" fmla="*/ 680936 w 1498060"/>
                <a:gd name="connsiteY1" fmla="*/ 25 h 622595"/>
                <a:gd name="connsiteX2" fmla="*/ 1498060 w 1498060"/>
                <a:gd name="connsiteY2" fmla="*/ 603140 h 622595"/>
                <a:gd name="connsiteX0" fmla="*/ 0 w 1605781"/>
                <a:gd name="connsiteY0" fmla="*/ 686671 h 686671"/>
                <a:gd name="connsiteX1" fmla="*/ 788657 w 1605781"/>
                <a:gd name="connsiteY1" fmla="*/ 442 h 686671"/>
                <a:gd name="connsiteX2" fmla="*/ 1605781 w 1605781"/>
                <a:gd name="connsiteY2" fmla="*/ 603557 h 686671"/>
                <a:gd name="connsiteX0" fmla="*/ 0 w 1605781"/>
                <a:gd name="connsiteY0" fmla="*/ 686671 h 686671"/>
                <a:gd name="connsiteX1" fmla="*/ 788657 w 1605781"/>
                <a:gd name="connsiteY1" fmla="*/ 442 h 686671"/>
                <a:gd name="connsiteX2" fmla="*/ 1605781 w 1605781"/>
                <a:gd name="connsiteY2" fmla="*/ 603557 h 686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5781" h="686671">
                  <a:moveTo>
                    <a:pt x="0" y="686671"/>
                  </a:moveTo>
                  <a:cubicBezTo>
                    <a:pt x="163151" y="516009"/>
                    <a:pt x="521027" y="14294"/>
                    <a:pt x="788657" y="442"/>
                  </a:cubicBezTo>
                  <a:cubicBezTo>
                    <a:pt x="1056287" y="-13410"/>
                    <a:pt x="1322057" y="300378"/>
                    <a:pt x="1605781" y="603557"/>
                  </a:cubicBezTo>
                </a:path>
              </a:pathLst>
            </a:custGeom>
            <a:noFill/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2" name="TextBox 151">
            <a:extLst>
              <a:ext uri="{FF2B5EF4-FFF2-40B4-BE49-F238E27FC236}">
                <a16:creationId xmlns:a16="http://schemas.microsoft.com/office/drawing/2014/main" id="{8A32D861-187C-434C-9A34-4B0A110FEDD3}"/>
              </a:ext>
            </a:extLst>
          </p:cNvPr>
          <p:cNvSpPr txBox="1"/>
          <p:nvPr/>
        </p:nvSpPr>
        <p:spPr>
          <a:xfrm>
            <a:off x="881109" y="3688707"/>
            <a:ext cx="47756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Internet</a:t>
            </a:r>
            <a:r>
              <a:rPr lang="zh-CN" altLang="en-US" sz="2400" b="1" dirty="0"/>
              <a:t> </a:t>
            </a:r>
            <a:r>
              <a:rPr lang="en-US" altLang="zh-CN" sz="2400" b="1" dirty="0"/>
              <a:t>Exchange</a:t>
            </a:r>
            <a:r>
              <a:rPr lang="zh-CN" altLang="en-US" sz="2400" b="1" dirty="0"/>
              <a:t> </a:t>
            </a:r>
            <a:r>
              <a:rPr lang="en-US" altLang="zh-CN" sz="2400" b="1" dirty="0"/>
              <a:t>Point</a:t>
            </a:r>
            <a:endParaRPr lang="en-US" sz="2400" b="1" dirty="0"/>
          </a:p>
          <a:p>
            <a:r>
              <a:rPr lang="en-US" dirty="0"/>
              <a:t>Attributes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peers</a:t>
            </a:r>
          </a:p>
          <a:p>
            <a:r>
              <a:rPr lang="en-US" altLang="zh-CN" dirty="0"/>
              <a:t>Attribute</a:t>
            </a:r>
            <a:r>
              <a:rPr lang="zh-CN" altLang="en-US" dirty="0"/>
              <a:t> </a:t>
            </a:r>
            <a:r>
              <a:rPr lang="en-US" altLang="zh-CN" dirty="0"/>
              <a:t>set:</a:t>
            </a:r>
            <a:r>
              <a:rPr lang="zh-CN" altLang="en-US" dirty="0"/>
              <a:t> </a:t>
            </a:r>
            <a:r>
              <a:rPr lang="en-US" altLang="zh-CN" dirty="0"/>
              <a:t>set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peers</a:t>
            </a:r>
            <a:r>
              <a:rPr lang="zh-CN" altLang="en-US" dirty="0"/>
              <a:t> </a:t>
            </a:r>
            <a:r>
              <a:rPr lang="en-US" altLang="zh-CN" dirty="0"/>
              <a:t>reaching</a:t>
            </a:r>
            <a:r>
              <a:rPr lang="zh-CN" altLang="en-US" dirty="0"/>
              <a:t> </a:t>
            </a:r>
            <a:r>
              <a:rPr lang="en-US" altLang="zh-CN" dirty="0"/>
              <a:t>IP</a:t>
            </a:r>
            <a:r>
              <a:rPr lang="zh-CN" altLang="en-US" dirty="0"/>
              <a:t> </a:t>
            </a:r>
            <a:r>
              <a:rPr lang="en-US" altLang="zh-CN" dirty="0"/>
              <a:t>destination</a:t>
            </a:r>
          </a:p>
        </p:txBody>
      </p:sp>
      <p:sp>
        <p:nvSpPr>
          <p:cNvPr id="153" name="Oval Callout 152">
            <a:extLst>
              <a:ext uri="{FF2B5EF4-FFF2-40B4-BE49-F238E27FC236}">
                <a16:creationId xmlns:a16="http://schemas.microsoft.com/office/drawing/2014/main" id="{6620C69C-2597-E24E-B4CA-A8026C00AE2B}"/>
              </a:ext>
            </a:extLst>
          </p:cNvPr>
          <p:cNvSpPr/>
          <p:nvPr/>
        </p:nvSpPr>
        <p:spPr>
          <a:xfrm>
            <a:off x="6413603" y="3004490"/>
            <a:ext cx="2333155" cy="1071695"/>
          </a:xfrm>
          <a:prstGeom prst="wedgeEllipseCallout">
            <a:avLst>
              <a:gd name="adj1" fmla="val -13013"/>
              <a:gd name="adj2" fmla="val 117203"/>
            </a:avLst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∈ S →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B ∈ S →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B</a:t>
            </a:r>
          </a:p>
          <a:p>
            <a:pPr algn="ctr"/>
            <a:r>
              <a:rPr lang="en-US" altLang="zh-CN" dirty="0">
                <a:solidFill>
                  <a:schemeClr val="tx1"/>
                </a:solidFill>
              </a:rPr>
              <a:t>C</a:t>
            </a:r>
            <a:r>
              <a:rPr lang="en-US" dirty="0">
                <a:solidFill>
                  <a:schemeClr val="tx1"/>
                </a:solidFill>
              </a:rPr>
              <a:t> ∈ S →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057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4FD88-80F5-B445-BE03-D310D3BBB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Membership</a:t>
            </a:r>
            <a:r>
              <a:rPr lang="zh-CN" altLang="en-US" dirty="0"/>
              <a:t> </a:t>
            </a:r>
            <a:r>
              <a:rPr lang="en-US" altLang="zh-CN" dirty="0"/>
              <a:t>encoding</a:t>
            </a:r>
            <a:r>
              <a:rPr lang="zh-CN" altLang="en-US" dirty="0"/>
              <a:t> </a:t>
            </a:r>
            <a:r>
              <a:rPr lang="en-US" altLang="zh-CN" dirty="0"/>
              <a:t>scheme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A1C5A-27C8-A745-B672-215B02529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7506"/>
            <a:ext cx="10515600" cy="1134767"/>
          </a:xfrm>
        </p:spPr>
        <p:txBody>
          <a:bodyPr/>
          <a:lstStyle/>
          <a:p>
            <a:r>
              <a:rPr lang="en-US" altLang="zh-CN" dirty="0"/>
              <a:t>Encoding: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set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attributes</a:t>
            </a:r>
            <a:r>
              <a:rPr lang="zh-CN" altLang="en-US" dirty="0"/>
              <a:t> ⇒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b="1" dirty="0"/>
              <a:t>tag</a:t>
            </a:r>
            <a:r>
              <a:rPr lang="zh-CN" altLang="en-US" dirty="0"/>
              <a:t> </a:t>
            </a:r>
            <a:r>
              <a:rPr lang="en-US" altLang="zh-CN" dirty="0"/>
              <a:t>attached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packet</a:t>
            </a:r>
          </a:p>
          <a:p>
            <a:r>
              <a:rPr lang="en-US" altLang="zh-CN" dirty="0"/>
              <a:t>Querying:</a:t>
            </a:r>
            <a:r>
              <a:rPr lang="zh-CN" altLang="en-US" dirty="0"/>
              <a:t> </a:t>
            </a:r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attribute</a:t>
            </a:r>
            <a:r>
              <a:rPr lang="zh-CN" altLang="en-US" dirty="0"/>
              <a:t> ⇒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multiple</a:t>
            </a:r>
            <a:r>
              <a:rPr lang="zh-CN" altLang="en-US" dirty="0"/>
              <a:t> </a:t>
            </a:r>
            <a:r>
              <a:rPr lang="en-US" altLang="zh-CN" b="1" dirty="0"/>
              <a:t>match</a:t>
            </a:r>
            <a:r>
              <a:rPr lang="zh-CN" altLang="en-US" b="1" dirty="0"/>
              <a:t> </a:t>
            </a:r>
            <a:r>
              <a:rPr lang="en-US" altLang="zh-CN" b="1" dirty="0"/>
              <a:t>strings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AA8E0-74C5-9443-ABEC-1A8645343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68EA4B-EB01-1640-B44B-F34F7D7E9785}"/>
              </a:ext>
            </a:extLst>
          </p:cNvPr>
          <p:cNvSpPr/>
          <p:nvPr/>
        </p:nvSpPr>
        <p:spPr>
          <a:xfrm>
            <a:off x="2107659" y="2769518"/>
            <a:ext cx="797668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/>
              <a:t>a</a:t>
            </a:r>
            <a:r>
              <a:rPr lang="en-US" sz="2800" dirty="0"/>
              <a:t> set contains an attribute</a:t>
            </a:r>
            <a:r>
              <a:rPr lang="zh-CN" altLang="en-US" sz="2800" dirty="0"/>
              <a:t> </a:t>
            </a:r>
            <a:endParaRPr lang="en-US" altLang="zh-CN" sz="2800" dirty="0"/>
          </a:p>
          <a:p>
            <a:pPr algn="ctr"/>
            <a:r>
              <a:rPr lang="zh-CN" altLang="en-US" sz="2800" dirty="0"/>
              <a:t>⇕</a:t>
            </a:r>
            <a:endParaRPr lang="en-US" altLang="zh-CN" sz="2800" dirty="0"/>
          </a:p>
          <a:p>
            <a:pPr algn="ctr"/>
            <a:r>
              <a:rPr lang="en-US" sz="2800" dirty="0"/>
              <a:t>the tag matches any of the attribute’s match strings.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128A948-77ED-C345-9525-6653F4FBDE60}"/>
              </a:ext>
            </a:extLst>
          </p:cNvPr>
          <p:cNvGrpSpPr/>
          <p:nvPr/>
        </p:nvGrpSpPr>
        <p:grpSpPr>
          <a:xfrm>
            <a:off x="838200" y="4276233"/>
            <a:ext cx="10511929" cy="1748506"/>
            <a:chOff x="838200" y="4276233"/>
            <a:chExt cx="10511929" cy="1748506"/>
          </a:xfrm>
        </p:grpSpPr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54551D59-FC20-444E-BBA6-1A94A6E2DFE8}"/>
                </a:ext>
              </a:extLst>
            </p:cNvPr>
            <p:cNvSpPr/>
            <p:nvPr/>
          </p:nvSpPr>
          <p:spPr>
            <a:xfrm>
              <a:off x="838200" y="4639744"/>
              <a:ext cx="3918398" cy="1134767"/>
            </a:xfrm>
            <a:prstGeom prst="cloud">
              <a:avLst/>
            </a:prstGeom>
            <a:solidFill>
              <a:schemeClr val="bg1"/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Cloud 7">
              <a:extLst>
                <a:ext uri="{FF2B5EF4-FFF2-40B4-BE49-F238E27FC236}">
                  <a16:creationId xmlns:a16="http://schemas.microsoft.com/office/drawing/2014/main" id="{11FC56E7-8279-C143-93EE-463F04BC255E}"/>
                </a:ext>
              </a:extLst>
            </p:cNvPr>
            <p:cNvSpPr/>
            <p:nvPr/>
          </p:nvSpPr>
          <p:spPr>
            <a:xfrm>
              <a:off x="5311733" y="4276233"/>
              <a:ext cx="5731099" cy="1748506"/>
            </a:xfrm>
            <a:prstGeom prst="cloud">
              <a:avLst/>
            </a:prstGeom>
            <a:solidFill>
              <a:schemeClr val="bg1"/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7A45E05-B828-8F4F-8EF6-F40AB4F8D81F}"/>
                </a:ext>
              </a:extLst>
            </p:cNvPr>
            <p:cNvSpPr/>
            <p:nvPr/>
          </p:nvSpPr>
          <p:spPr>
            <a:xfrm>
              <a:off x="4814202" y="4957337"/>
              <a:ext cx="5774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dirty="0"/>
                <a:t>⇒ </a:t>
              </a:r>
              <a:endParaRPr lang="en-US" sz="2800" dirty="0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36577AE-6432-1F4D-9A3D-B388CE12CF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71810" y="4992507"/>
              <a:ext cx="738991" cy="38978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ECDFF58-41EC-EB4E-839C-DDE0C3DB03C8}"/>
                </a:ext>
              </a:extLst>
            </p:cNvPr>
            <p:cNvSpPr/>
            <p:nvPr/>
          </p:nvSpPr>
          <p:spPr>
            <a:xfrm>
              <a:off x="5254129" y="4693795"/>
              <a:ext cx="6096000" cy="92333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altLang="zh-CN" dirty="0"/>
                <a:t>If</a:t>
              </a:r>
              <a:r>
                <a:rPr lang="zh-CN" altLang="en-US" dirty="0"/>
                <a:t> </a:t>
              </a:r>
              <a:r>
                <a:rPr lang="en-US" altLang="zh-CN" dirty="0"/>
                <a:t>tag</a:t>
              </a:r>
              <a:r>
                <a:rPr lang="zh-CN" altLang="en-US" dirty="0"/>
                <a:t> </a:t>
              </a:r>
              <a:r>
                <a:rPr lang="en-US" altLang="zh-CN" dirty="0"/>
                <a:t>matches</a:t>
              </a:r>
              <a:r>
                <a:rPr lang="zh-CN" altLang="en-US" dirty="0"/>
                <a:t> </a:t>
              </a:r>
              <a:r>
                <a:rPr lang="en-US" altLang="zh-CN" dirty="0"/>
                <a:t>A’s</a:t>
              </a:r>
              <a:r>
                <a:rPr lang="zh-CN" altLang="en-US" dirty="0"/>
                <a:t> </a:t>
              </a:r>
              <a:r>
                <a:rPr lang="en-US" altLang="zh-CN" dirty="0"/>
                <a:t>match</a:t>
              </a:r>
              <a:r>
                <a:rPr lang="zh-CN" altLang="en-US" dirty="0"/>
                <a:t> </a:t>
              </a:r>
              <a:r>
                <a:rPr lang="en-US" altLang="zh-CN" dirty="0"/>
                <a:t>string</a:t>
              </a:r>
              <a:r>
                <a:rPr lang="zh-CN" altLang="en-US" dirty="0"/>
                <a:t> </a:t>
              </a:r>
              <a:r>
                <a:rPr lang="en-US" altLang="zh-CN" dirty="0"/>
                <a:t>#1</a:t>
              </a:r>
              <a:r>
                <a:rPr lang="zh-CN" altLang="en-US" dirty="0"/>
                <a:t> </a:t>
              </a:r>
              <a:r>
                <a:rPr lang="en-US" dirty="0"/>
                <a:t>→</a:t>
              </a:r>
              <a:r>
                <a:rPr lang="zh-CN" altLang="en-US" dirty="0"/>
                <a:t> </a:t>
              </a:r>
              <a:r>
                <a:rPr lang="en-US" altLang="zh-CN" dirty="0"/>
                <a:t>forward</a:t>
              </a:r>
              <a:r>
                <a:rPr lang="zh-CN" altLang="en-US" dirty="0"/>
                <a:t> </a:t>
              </a:r>
              <a:r>
                <a:rPr lang="en-US" altLang="zh-CN" dirty="0"/>
                <a:t>to</a:t>
              </a:r>
              <a:r>
                <a:rPr lang="zh-CN" altLang="en-US" dirty="0"/>
                <a:t> </a:t>
              </a:r>
              <a:r>
                <a:rPr lang="en-US" altLang="zh-CN" dirty="0"/>
                <a:t>A</a:t>
              </a:r>
              <a:endParaRPr lang="en-US" dirty="0"/>
            </a:p>
            <a:p>
              <a:pPr algn="ctr"/>
              <a:r>
                <a:rPr lang="en-US" altLang="zh-CN" dirty="0"/>
                <a:t>If</a:t>
              </a:r>
              <a:r>
                <a:rPr lang="zh-CN" altLang="en-US" dirty="0"/>
                <a:t> </a:t>
              </a:r>
              <a:r>
                <a:rPr lang="en-US" altLang="zh-CN" dirty="0"/>
                <a:t>tag</a:t>
              </a:r>
              <a:r>
                <a:rPr lang="zh-CN" altLang="en-US" dirty="0"/>
                <a:t> </a:t>
              </a:r>
              <a:r>
                <a:rPr lang="en-US" altLang="zh-CN" dirty="0"/>
                <a:t>matches</a:t>
              </a:r>
              <a:r>
                <a:rPr lang="zh-CN" altLang="en-US" dirty="0"/>
                <a:t> </a:t>
              </a:r>
              <a:r>
                <a:rPr lang="en-US" altLang="zh-CN" dirty="0"/>
                <a:t>A’s</a:t>
              </a:r>
              <a:r>
                <a:rPr lang="zh-CN" altLang="en-US" dirty="0"/>
                <a:t> </a:t>
              </a:r>
              <a:r>
                <a:rPr lang="en-US" altLang="zh-CN" dirty="0"/>
                <a:t>match</a:t>
              </a:r>
              <a:r>
                <a:rPr lang="zh-CN" altLang="en-US" dirty="0"/>
                <a:t> </a:t>
              </a:r>
              <a:r>
                <a:rPr lang="en-US" altLang="zh-CN" dirty="0"/>
                <a:t>string</a:t>
              </a:r>
              <a:r>
                <a:rPr lang="zh-CN" altLang="en-US" dirty="0"/>
                <a:t> </a:t>
              </a:r>
              <a:r>
                <a:rPr lang="en-US" altLang="zh-CN" dirty="0"/>
                <a:t>#2</a:t>
              </a:r>
              <a:r>
                <a:rPr lang="zh-CN" altLang="en-US" dirty="0"/>
                <a:t> </a:t>
              </a:r>
              <a:r>
                <a:rPr lang="en-US" dirty="0"/>
                <a:t>→</a:t>
              </a:r>
              <a:r>
                <a:rPr lang="zh-CN" altLang="en-US" dirty="0"/>
                <a:t> </a:t>
              </a:r>
              <a:r>
                <a:rPr lang="en-US" altLang="zh-CN" dirty="0"/>
                <a:t>forward</a:t>
              </a:r>
              <a:r>
                <a:rPr lang="zh-CN" altLang="en-US" dirty="0"/>
                <a:t> </a:t>
              </a:r>
              <a:r>
                <a:rPr lang="en-US" altLang="zh-CN" dirty="0"/>
                <a:t>to</a:t>
              </a:r>
              <a:r>
                <a:rPr lang="zh-CN" altLang="en-US" dirty="0"/>
                <a:t> </a:t>
              </a:r>
              <a:r>
                <a:rPr lang="en-US" altLang="zh-CN" dirty="0"/>
                <a:t>A</a:t>
              </a:r>
            </a:p>
            <a:p>
              <a:pPr algn="ctr"/>
              <a:r>
                <a:rPr lang="en-US" altLang="zh-CN" dirty="0"/>
                <a:t>……</a:t>
              </a:r>
              <a:endParaRPr lang="en-US" dirty="0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98BA1BCF-BF01-6246-887C-6C479CF7B9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83234" y="5142003"/>
              <a:ext cx="381000" cy="29210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DC1F855-CE31-CF4E-B574-98C5013E5BE3}"/>
                </a:ext>
              </a:extLst>
            </p:cNvPr>
            <p:cNvSpPr/>
            <p:nvPr/>
          </p:nvSpPr>
          <p:spPr>
            <a:xfrm>
              <a:off x="1305300" y="4957337"/>
              <a:ext cx="3162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dirty="0"/>
                <a:t>If</a:t>
              </a:r>
              <a:r>
                <a:rPr lang="zh-CN" altLang="en-US" dirty="0"/>
                <a:t> </a:t>
              </a:r>
              <a:r>
                <a:rPr lang="en-US" altLang="zh-CN" dirty="0"/>
                <a:t>set</a:t>
              </a:r>
              <a:r>
                <a:rPr lang="zh-CN" altLang="en-US" dirty="0"/>
                <a:t> </a:t>
              </a:r>
              <a:r>
                <a:rPr lang="en-US" altLang="zh-CN" dirty="0"/>
                <a:t>contains</a:t>
              </a:r>
              <a:r>
                <a:rPr lang="zh-CN" altLang="en-US" dirty="0"/>
                <a:t> </a:t>
              </a:r>
              <a:r>
                <a:rPr lang="en-US" altLang="zh-CN" dirty="0"/>
                <a:t>A</a:t>
              </a:r>
              <a:r>
                <a:rPr lang="zh-CN" altLang="en-US" dirty="0"/>
                <a:t> </a:t>
              </a:r>
              <a:r>
                <a:rPr lang="en-US" dirty="0"/>
                <a:t>→</a:t>
              </a:r>
              <a:r>
                <a:rPr lang="zh-CN" altLang="en-US" dirty="0"/>
                <a:t> </a:t>
              </a:r>
              <a:r>
                <a:rPr lang="en-US" altLang="zh-CN" dirty="0"/>
                <a:t>forward</a:t>
              </a:r>
              <a:r>
                <a:rPr lang="zh-CN" altLang="en-US" dirty="0"/>
                <a:t> </a:t>
              </a:r>
              <a:r>
                <a:rPr lang="en-US" altLang="zh-CN" dirty="0"/>
                <a:t>to</a:t>
              </a:r>
              <a:r>
                <a:rPr lang="zh-CN" altLang="en-US" dirty="0"/>
                <a:t> </a:t>
              </a:r>
              <a:r>
                <a:rPr lang="en-US" altLang="zh-CN" dirty="0"/>
                <a:t>A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0977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FBE-A27A-9349-8A46-3C9F9695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Attribute</a:t>
            </a:r>
            <a:r>
              <a:rPr lang="zh-CN" altLang="en-US" dirty="0"/>
              <a:t> </a:t>
            </a:r>
            <a:r>
              <a:rPr lang="en-US" altLang="zh-CN" dirty="0"/>
              <a:t>matrix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091CD48-8AFE-294D-BF62-65C86E8ADD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786247"/>
              </p:ext>
            </p:extLst>
          </p:nvPr>
        </p:nvGraphicFramePr>
        <p:xfrm>
          <a:off x="4142684" y="2327037"/>
          <a:ext cx="3098536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724">
                  <a:extLst>
                    <a:ext uri="{9D8B030D-6E8A-4147-A177-3AD203B41FA5}">
                      <a16:colId xmlns:a16="http://schemas.microsoft.com/office/drawing/2014/main" val="3579158983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280954691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08200840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1181505655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697316457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3477345612"/>
                    </a:ext>
                  </a:extLst>
                </a:gridCol>
                <a:gridCol w="438802">
                  <a:extLst>
                    <a:ext uri="{9D8B030D-6E8A-4147-A177-3AD203B41FA5}">
                      <a16:colId xmlns:a16="http://schemas.microsoft.com/office/drawing/2014/main" val="51669984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342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03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5369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0595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5517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455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873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FBA7F-F193-514D-BC94-740C3A06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8D7C-9E0D-DC45-9962-3156EBA030FD}" type="slidenum">
              <a:rPr lang="en-US" smtClean="0"/>
              <a:t>9</a:t>
            </a:fld>
            <a:endParaRPr lang="en-US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1473B2E8-4827-DF47-A70D-A29BE302A632}"/>
              </a:ext>
            </a:extLst>
          </p:cNvPr>
          <p:cNvSpPr/>
          <p:nvPr/>
        </p:nvSpPr>
        <p:spPr>
          <a:xfrm>
            <a:off x="7241220" y="2679973"/>
            <a:ext cx="424498" cy="2527424"/>
          </a:xfrm>
          <a:prstGeom prst="rightBrace">
            <a:avLst>
              <a:gd name="adj1" fmla="val 69613"/>
              <a:gd name="adj2" fmla="val 5000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77103D6-BED9-D249-9D0C-0C062534384D}"/>
              </a:ext>
            </a:extLst>
          </p:cNvPr>
          <p:cNvSpPr/>
          <p:nvPr/>
        </p:nvSpPr>
        <p:spPr>
          <a:xfrm rot="5400000">
            <a:off x="5705299" y="4169904"/>
            <a:ext cx="424498" cy="2527424"/>
          </a:xfrm>
          <a:prstGeom prst="rightBrace">
            <a:avLst>
              <a:gd name="adj1" fmla="val 69613"/>
              <a:gd name="adj2" fmla="val 5000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6B6EB4-0B7D-5940-A54C-635A4ABB20C2}"/>
              </a:ext>
            </a:extLst>
          </p:cNvPr>
          <p:cNvSpPr txBox="1"/>
          <p:nvPr/>
        </p:nvSpPr>
        <p:spPr>
          <a:xfrm>
            <a:off x="7672923" y="3759019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H</a:t>
            </a:r>
            <a:r>
              <a:rPr lang="en-US" dirty="0"/>
              <a:t> =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8B6AE5-0094-C044-8C55-1C033CAF4916}"/>
              </a:ext>
            </a:extLst>
          </p:cNvPr>
          <p:cNvSpPr txBox="1"/>
          <p:nvPr/>
        </p:nvSpPr>
        <p:spPr>
          <a:xfrm>
            <a:off x="5642085" y="561621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W</a:t>
            </a:r>
            <a:r>
              <a:rPr lang="en-US" dirty="0"/>
              <a:t> = 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22036A0-84EC-D342-AD48-0E63111BCBBD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9148012" cy="630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chain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dirty="0"/>
              <a:t>six middleboxes A-F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dirty="0"/>
              <a:t>six classes of traffic</a:t>
            </a:r>
            <a:endParaRPr lang="en-US" altLang="zh-CN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4F8474B-67F3-E54A-B3FC-61C069B51E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262005"/>
              </p:ext>
            </p:extLst>
          </p:nvPr>
        </p:nvGraphicFramePr>
        <p:xfrm>
          <a:off x="838200" y="2344622"/>
          <a:ext cx="2633239" cy="288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7256">
                  <a:extLst>
                    <a:ext uri="{9D8B030D-6E8A-4147-A177-3AD203B41FA5}">
                      <a16:colId xmlns:a16="http://schemas.microsoft.com/office/drawing/2014/main" val="2055500612"/>
                    </a:ext>
                  </a:extLst>
                </a:gridCol>
                <a:gridCol w="2095983">
                  <a:extLst>
                    <a:ext uri="{9D8B030D-6E8A-4147-A177-3AD203B41FA5}">
                      <a16:colId xmlns:a16="http://schemas.microsoft.com/office/drawing/2014/main" val="3666305808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Attribute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set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923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{A}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86148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{A,B,C}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49617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{B,C}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00292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{C,D,E}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1867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{C,D,F}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4382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en-US" altLang="zh-CN" sz="2000" baseline="-25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{D,E,F}</a:t>
                      </a:r>
                      <a:endParaRPr lang="en-US" sz="20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572909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55767C9-DDD0-814B-97B0-0306F0590BB0}"/>
              </a:ext>
            </a:extLst>
          </p:cNvPr>
          <p:cNvSpPr txBox="1">
            <a:spLocks/>
          </p:cNvSpPr>
          <p:nvPr/>
        </p:nvSpPr>
        <p:spPr>
          <a:xfrm>
            <a:off x="8332888" y="2410320"/>
            <a:ext cx="3020912" cy="288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/>
              <a:t>Column</a:t>
            </a:r>
            <a:r>
              <a:rPr lang="zh-CN" altLang="en-US" sz="2400" dirty="0"/>
              <a:t> </a:t>
            </a:r>
            <a:r>
              <a:rPr lang="en-US" altLang="zh-CN" sz="2400" dirty="0"/>
              <a:t>= attribute</a:t>
            </a:r>
          </a:p>
          <a:p>
            <a:r>
              <a:rPr lang="en-US" altLang="zh-CN" sz="2400" dirty="0"/>
              <a:t>Row = </a:t>
            </a:r>
            <a:r>
              <a:rPr lang="zh-CN" altLang="en-US" sz="2400" dirty="0"/>
              <a:t> </a:t>
            </a:r>
            <a:r>
              <a:rPr lang="en-US" altLang="zh-CN" sz="2400" dirty="0"/>
              <a:t>attribute set</a:t>
            </a:r>
          </a:p>
          <a:p>
            <a:pPr marL="0" indent="0">
              <a:buNone/>
            </a:pPr>
            <a:endParaRPr lang="en-US" altLang="zh-CN" sz="800" dirty="0"/>
          </a:p>
          <a:p>
            <a:r>
              <a:rPr lang="en-US" altLang="zh-CN" sz="2400" dirty="0"/>
              <a:t>Matrix width: W</a:t>
            </a:r>
          </a:p>
          <a:p>
            <a:r>
              <a:rPr lang="en-US" altLang="zh-CN" sz="2400" dirty="0"/>
              <a:t>Matrix height: H</a:t>
            </a:r>
          </a:p>
          <a:p>
            <a:r>
              <a:rPr lang="en-US" altLang="zh-CN" sz="2400" dirty="0"/>
              <a:t>Matrix density: D</a:t>
            </a:r>
          </a:p>
          <a:p>
            <a:pPr marL="0" indent="0">
              <a:buNone/>
            </a:pP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12407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/>
      <p:bldP spid="9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8416</TotalTime>
  <Words>4015</Words>
  <Application>Microsoft Macintosh PowerPoint</Application>
  <PresentationFormat>Widescreen</PresentationFormat>
  <Paragraphs>2181</Paragraphs>
  <Slides>68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4" baseType="lpstr">
      <vt:lpstr>LinLibertineT</vt:lpstr>
      <vt:lpstr>Arial</vt:lpstr>
      <vt:lpstr>Calibri</vt:lpstr>
      <vt:lpstr>Calibri Light</vt:lpstr>
      <vt:lpstr>Verdana</vt:lpstr>
      <vt:lpstr>Office Theme</vt:lpstr>
      <vt:lpstr>Memory-Efficient  Membership Encoding in Switches </vt:lpstr>
      <vt:lpstr>Policy-Based Forwarding</vt:lpstr>
      <vt:lpstr>Policy-Based Forwarding</vt:lpstr>
      <vt:lpstr>Examples of membership-based forwarding</vt:lpstr>
      <vt:lpstr>Examples of membership-based forwarding</vt:lpstr>
      <vt:lpstr>Examples of membership-based forwarding</vt:lpstr>
      <vt:lpstr>Examples of membership-based forwarding</vt:lpstr>
      <vt:lpstr>Membership encoding scheme</vt:lpstr>
      <vt:lpstr>Attribute matrix</vt:lpstr>
      <vt:lpstr>Two strawman approaches: bitmap </vt:lpstr>
      <vt:lpstr>Two strawman approaches: bitmap </vt:lpstr>
      <vt:lpstr>Two strawman approaches: bitmap </vt:lpstr>
      <vt:lpstr>Two strawman approaches: bitmap </vt:lpstr>
      <vt:lpstr>Two strawman approaches: flat tags </vt:lpstr>
      <vt:lpstr>Two strawman approaches: flat tags </vt:lpstr>
      <vt:lpstr>Two strawman approaches: flat tags </vt:lpstr>
      <vt:lpstr>Two strawman approaches: flat tags </vt:lpstr>
      <vt:lpstr>Two strawman approaches: flat tags </vt:lpstr>
      <vt:lpstr>Goals</vt:lpstr>
      <vt:lpstr>Why can we compress?</vt:lpstr>
      <vt:lpstr>Why can we compress?</vt:lpstr>
      <vt:lpstr>Clustering-based encoding scheme</vt:lpstr>
      <vt:lpstr>Clustering-based encoding scheme</vt:lpstr>
      <vt:lpstr>Clustering-based encoding scheme</vt:lpstr>
      <vt:lpstr>Clustering-based encoding scheme</vt:lpstr>
      <vt:lpstr>Clustering-based encoding scheme</vt:lpstr>
      <vt:lpstr>Prior state of art: PathSets</vt:lpstr>
      <vt:lpstr>Prior state of art: PathSets</vt:lpstr>
      <vt:lpstr>MEME: intuition</vt:lpstr>
      <vt:lpstr>MEME: intuition</vt:lpstr>
      <vt:lpstr>MEME: concatenating sub-encoding</vt:lpstr>
      <vt:lpstr>MEME: concatenating sub-encoding</vt:lpstr>
      <vt:lpstr>Bridging attributes</vt:lpstr>
      <vt:lpstr>MEME</vt:lpstr>
      <vt:lpstr>Detecting bridging attributes w/ graph algorithm</vt:lpstr>
      <vt:lpstr>Detecting bridging attributes w/ graph algorithm</vt:lpstr>
      <vt:lpstr>Detecting bridging attributes w/ graph algorithm</vt:lpstr>
      <vt:lpstr>Detecting bridging attributes w/ graph algorithm</vt:lpstr>
      <vt:lpstr>Detecting bridging attributes w/ graph algorithm</vt:lpstr>
      <vt:lpstr>Detecting bridging attributes w/ graph algorithm</vt:lpstr>
      <vt:lpstr>Detecting bridging attributes w/ graph algorithm</vt:lpstr>
      <vt:lpstr>Detecting bridging attributes w/ graph algorithm</vt:lpstr>
      <vt:lpstr>Overall algorithm</vt:lpstr>
      <vt:lpstr>Overall algorithm</vt:lpstr>
      <vt:lpstr>Overall algorithm</vt:lpstr>
      <vt:lpstr>Overall algorithm</vt:lpstr>
      <vt:lpstr>Overall algorithm</vt:lpstr>
      <vt:lpstr>Overall algorithm</vt:lpstr>
      <vt:lpstr>MEME</vt:lpstr>
      <vt:lpstr>Ancestor attributes</vt:lpstr>
      <vt:lpstr>Ancestor attributes</vt:lpstr>
      <vt:lpstr>Ancestor attributes</vt:lpstr>
      <vt:lpstr>Ancestor attributes</vt:lpstr>
      <vt:lpstr>Ancestor attributes</vt:lpstr>
      <vt:lpstr>Ancestor attributes</vt:lpstr>
      <vt:lpstr>Sibling attributes</vt:lpstr>
      <vt:lpstr>Sibling attributes</vt:lpstr>
      <vt:lpstr>Sibling attributes</vt:lpstr>
      <vt:lpstr>Sibling attributes</vt:lpstr>
      <vt:lpstr>Sibling attributes</vt:lpstr>
      <vt:lpstr>Switch implementation</vt:lpstr>
      <vt:lpstr>Optimization for programmable switches</vt:lpstr>
      <vt:lpstr>Optimization for programmable switches</vt:lpstr>
      <vt:lpstr>Evaluation</vt:lpstr>
      <vt:lpstr>Memory cost</vt:lpstr>
      <vt:lpstr>Practical meanings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Memory-Efficient Membership Encoding in Programmable Switches </dc:title>
  <dc:creator>Mengying Pan</dc:creator>
  <cp:lastModifiedBy>Mengying Pan</cp:lastModifiedBy>
  <cp:revision>147</cp:revision>
  <cp:lastPrinted>2020-03-17T17:34:58Z</cp:lastPrinted>
  <dcterms:created xsi:type="dcterms:W3CDTF">2020-02-27T18:19:23Z</dcterms:created>
  <dcterms:modified xsi:type="dcterms:W3CDTF">2020-05-15T20:01:01Z</dcterms:modified>
</cp:coreProperties>
</file>