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66" r:id="rId1"/>
    <p:sldMasterId id="2147483851" r:id="rId2"/>
    <p:sldMasterId id="2147483875" r:id="rId3"/>
    <p:sldMasterId id="2147483888" r:id="rId4"/>
    <p:sldMasterId id="2147483914" r:id="rId5"/>
    <p:sldMasterId id="2147483927" r:id="rId6"/>
    <p:sldMasterId id="2147483940" r:id="rId7"/>
    <p:sldMasterId id="2147483953" r:id="rId8"/>
    <p:sldMasterId id="2147483966" r:id="rId9"/>
    <p:sldMasterId id="2147483979" r:id="rId10"/>
    <p:sldMasterId id="2147483992" r:id="rId11"/>
    <p:sldMasterId id="2147484005" r:id="rId12"/>
    <p:sldMasterId id="2147484018" r:id="rId13"/>
    <p:sldMasterId id="2147484031" r:id="rId14"/>
    <p:sldMasterId id="2147484044" r:id="rId15"/>
  </p:sldMasterIdLst>
  <p:notesMasterIdLst>
    <p:notesMasterId r:id="rId84"/>
  </p:notesMasterIdLst>
  <p:handoutMasterIdLst>
    <p:handoutMasterId r:id="rId85"/>
  </p:handoutMasterIdLst>
  <p:sldIdLst>
    <p:sldId id="256" r:id="rId16"/>
    <p:sldId id="756" r:id="rId17"/>
    <p:sldId id="764" r:id="rId18"/>
    <p:sldId id="765" r:id="rId19"/>
    <p:sldId id="801" r:id="rId20"/>
    <p:sldId id="806" r:id="rId21"/>
    <p:sldId id="767" r:id="rId22"/>
    <p:sldId id="769" r:id="rId23"/>
    <p:sldId id="810" r:id="rId24"/>
    <p:sldId id="774" r:id="rId25"/>
    <p:sldId id="775" r:id="rId26"/>
    <p:sldId id="778" r:id="rId27"/>
    <p:sldId id="779" r:id="rId28"/>
    <p:sldId id="781" r:id="rId29"/>
    <p:sldId id="782" r:id="rId30"/>
    <p:sldId id="783" r:id="rId31"/>
    <p:sldId id="785" r:id="rId32"/>
    <p:sldId id="786" r:id="rId33"/>
    <p:sldId id="788" r:id="rId34"/>
    <p:sldId id="790" r:id="rId35"/>
    <p:sldId id="793" r:id="rId36"/>
    <p:sldId id="794" r:id="rId37"/>
    <p:sldId id="797" r:id="rId38"/>
    <p:sldId id="799" r:id="rId39"/>
    <p:sldId id="802" r:id="rId40"/>
    <p:sldId id="807" r:id="rId41"/>
    <p:sldId id="820" r:id="rId42"/>
    <p:sldId id="630" r:id="rId43"/>
    <p:sldId id="571" r:id="rId44"/>
    <p:sldId id="811" r:id="rId45"/>
    <p:sldId id="616" r:id="rId46"/>
    <p:sldId id="809" r:id="rId47"/>
    <p:sldId id="812" r:id="rId48"/>
    <p:sldId id="526" r:id="rId49"/>
    <p:sldId id="813" r:id="rId50"/>
    <p:sldId id="601" r:id="rId51"/>
    <p:sldId id="814" r:id="rId52"/>
    <p:sldId id="547" r:id="rId53"/>
    <p:sldId id="815" r:id="rId54"/>
    <p:sldId id="816" r:id="rId55"/>
    <p:sldId id="817" r:id="rId56"/>
    <p:sldId id="818" r:id="rId57"/>
    <p:sldId id="819" r:id="rId58"/>
    <p:sldId id="564" r:id="rId59"/>
    <p:sldId id="803" r:id="rId60"/>
    <p:sldId id="676" r:id="rId61"/>
    <p:sldId id="677" r:id="rId62"/>
    <p:sldId id="678" r:id="rId63"/>
    <p:sldId id="680" r:id="rId64"/>
    <p:sldId id="681" r:id="rId65"/>
    <p:sldId id="690" r:id="rId66"/>
    <p:sldId id="692" r:id="rId67"/>
    <p:sldId id="693" r:id="rId68"/>
    <p:sldId id="694" r:id="rId69"/>
    <p:sldId id="695" r:id="rId70"/>
    <p:sldId id="697" r:id="rId71"/>
    <p:sldId id="698" r:id="rId72"/>
    <p:sldId id="699" r:id="rId73"/>
    <p:sldId id="700" r:id="rId74"/>
    <p:sldId id="701" r:id="rId75"/>
    <p:sldId id="703" r:id="rId76"/>
    <p:sldId id="704" r:id="rId77"/>
    <p:sldId id="705" r:id="rId78"/>
    <p:sldId id="708" r:id="rId79"/>
    <p:sldId id="711" r:id="rId80"/>
    <p:sldId id="804" r:id="rId81"/>
    <p:sldId id="808" r:id="rId82"/>
    <p:sldId id="626" r:id="rId83"/>
  </p:sldIdLst>
  <p:sldSz cx="9144000" cy="6858000" type="screen4x3"/>
  <p:notesSz cx="6946900" cy="9220200"/>
  <p:embeddedFontLst>
    <p:embeddedFont>
      <p:font typeface="Mathematica1" pitchFamily="2" charset="2"/>
      <p:regular r:id="rId86"/>
      <p:bold r:id="rId87"/>
    </p:embeddedFont>
    <p:embeddedFont>
      <p:font typeface="Book Antiqua" pitchFamily="18" charset="0"/>
      <p:regular r:id="rId88"/>
      <p:bold r:id="rId89"/>
      <p:italic r:id="rId90"/>
      <p:boldItalic r:id="rId91"/>
    </p:embeddedFont>
    <p:embeddedFont>
      <p:font typeface="Verdana" pitchFamily="34" charset="0"/>
      <p:regular r:id="rId92"/>
      <p:bold r:id="rId93"/>
      <p:italic r:id="rId94"/>
      <p:boldItalic r:id="rId95"/>
    </p:embeddedFont>
    <p:embeddedFont>
      <p:font typeface="宋体" pitchFamily="2" charset="-122"/>
      <p:regular r:id="rId96"/>
    </p:embeddedFont>
    <p:embeddedFont>
      <p:font typeface="Wingdings 3" pitchFamily="18" charset="2"/>
      <p:regular r:id="rId97"/>
    </p:embeddedFont>
  </p:embeddedFontLst>
  <p:custDataLst>
    <p:tags r:id="rId98"/>
  </p:custDataLst>
  <p:defaultTextStyle>
    <a:defPPr>
      <a:defRPr lang="en-US"/>
    </a:defPPr>
    <a:lvl1pPr algn="l" rtl="0" eaLnBrk="0" fontAlgn="base" hangingPunct="0">
      <a:spcBef>
        <a:spcPct val="0"/>
      </a:spcBef>
      <a:spcAft>
        <a:spcPct val="0"/>
      </a:spcAft>
      <a:defRPr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kern="1200">
        <a:solidFill>
          <a:schemeClr val="tx1"/>
        </a:solidFill>
        <a:latin typeface="Book Antiqua" pitchFamily="18" charset="0"/>
        <a:ea typeface="+mn-ea"/>
        <a:cs typeface="+mn-cs"/>
      </a:defRPr>
    </a:lvl5pPr>
    <a:lvl6pPr marL="2286000" algn="l" defTabSz="914400" rtl="0" eaLnBrk="1" latinLnBrk="0" hangingPunct="1">
      <a:defRPr kern="1200">
        <a:solidFill>
          <a:schemeClr val="tx1"/>
        </a:solidFill>
        <a:latin typeface="Book Antiqua" pitchFamily="18" charset="0"/>
        <a:ea typeface="+mn-ea"/>
        <a:cs typeface="+mn-cs"/>
      </a:defRPr>
    </a:lvl6pPr>
    <a:lvl7pPr marL="2743200" algn="l" defTabSz="914400" rtl="0" eaLnBrk="1" latinLnBrk="0" hangingPunct="1">
      <a:defRPr kern="1200">
        <a:solidFill>
          <a:schemeClr val="tx1"/>
        </a:solidFill>
        <a:latin typeface="Book Antiqua" pitchFamily="18" charset="0"/>
        <a:ea typeface="+mn-ea"/>
        <a:cs typeface="+mn-cs"/>
      </a:defRPr>
    </a:lvl7pPr>
    <a:lvl8pPr marL="3200400" algn="l" defTabSz="914400" rtl="0" eaLnBrk="1" latinLnBrk="0" hangingPunct="1">
      <a:defRPr kern="1200">
        <a:solidFill>
          <a:schemeClr val="tx1"/>
        </a:solidFill>
        <a:latin typeface="Book Antiqua" pitchFamily="18" charset="0"/>
        <a:ea typeface="+mn-ea"/>
        <a:cs typeface="+mn-cs"/>
      </a:defRPr>
    </a:lvl8pPr>
    <a:lvl9pPr marL="3657600" algn="l" defTabSz="914400" rtl="0" eaLnBrk="1" latinLnBrk="0" hangingPunct="1">
      <a:defRPr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FF"/>
    <a:srgbClr val="009E47"/>
    <a:srgbClr val="FFDB69"/>
    <a:srgbClr val="99FFCC"/>
    <a:srgbClr val="FF0066"/>
    <a:srgbClr val="816F05"/>
    <a:srgbClr val="9E8806"/>
    <a:srgbClr val="A36D01"/>
    <a:srgbClr val="B8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2" autoAdjust="0"/>
    <p:restoredTop sz="83374" autoAdjust="0"/>
  </p:normalViewPr>
  <p:slideViewPr>
    <p:cSldViewPr>
      <p:cViewPr varScale="1">
        <p:scale>
          <a:sx n="86" d="100"/>
          <a:sy n="86" d="100"/>
        </p:scale>
        <p:origin x="-96" y="-96"/>
      </p:cViewPr>
      <p:guideLst>
        <p:guide orient="horz" pos="2160"/>
        <p:guide pos="2880"/>
      </p:guideLst>
    </p:cSldViewPr>
  </p:slideViewPr>
  <p:outlineViewPr>
    <p:cViewPr>
      <p:scale>
        <a:sx n="33" d="100"/>
        <a:sy n="33" d="100"/>
      </p:scale>
      <p:origin x="0" y="220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notesMaster" Target="notesMasters/notesMaster1.xml"/><Relationship Id="rId89" Type="http://schemas.openxmlformats.org/officeDocument/2006/relationships/font" Target="fonts/font4.fntdata"/><Relationship Id="rId97" Type="http://schemas.openxmlformats.org/officeDocument/2006/relationships/font" Target="fonts/font12.fntdata"/><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font" Target="fonts/font2.fntdata"/><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font" Target="fonts/font5.fntdata"/><Relationship Id="rId95" Type="http://schemas.openxmlformats.org/officeDocument/2006/relationships/font" Target="fonts/font10.fntdata"/><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handoutMaster" Target="handoutMasters/handoutMaster1.xml"/><Relationship Id="rId93" Type="http://schemas.openxmlformats.org/officeDocument/2006/relationships/font" Target="fonts/font8.fntdata"/><Relationship Id="rId98"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73" tIns="46187" rIns="92373" bIns="46187" rtlCol="0"/>
          <a:lstStyle>
            <a:lvl1pPr algn="l">
              <a:defRPr sz="1200"/>
            </a:lvl1pPr>
          </a:lstStyle>
          <a:p>
            <a:endParaRPr lang="en-US"/>
          </a:p>
        </p:txBody>
      </p:sp>
      <p:sp>
        <p:nvSpPr>
          <p:cNvPr id="3" name="Date Placeholder 2"/>
          <p:cNvSpPr>
            <a:spLocks noGrp="1"/>
          </p:cNvSpPr>
          <p:nvPr>
            <p:ph type="dt" sz="quarter" idx="1"/>
          </p:nvPr>
        </p:nvSpPr>
        <p:spPr>
          <a:xfrm>
            <a:off x="3934970" y="0"/>
            <a:ext cx="3010323" cy="461010"/>
          </a:xfrm>
          <a:prstGeom prst="rect">
            <a:avLst/>
          </a:prstGeom>
        </p:spPr>
        <p:txBody>
          <a:bodyPr vert="horz" lIns="92373" tIns="46187" rIns="92373" bIns="46187" rtlCol="0"/>
          <a:lstStyle>
            <a:lvl1pPr algn="r">
              <a:defRPr sz="1200"/>
            </a:lvl1pPr>
          </a:lstStyle>
          <a:p>
            <a:fld id="{045799F1-6FC5-4E6A-89ED-CB6CC96CCF07}" type="datetimeFigureOut">
              <a:rPr lang="en-US" smtClean="0"/>
              <a:pPr/>
              <a:t>6/15/2011</a:t>
            </a:fld>
            <a:endParaRPr lang="en-US"/>
          </a:p>
        </p:txBody>
      </p:sp>
      <p:sp>
        <p:nvSpPr>
          <p:cNvPr id="4" name="Footer Placeholder 3"/>
          <p:cNvSpPr>
            <a:spLocks noGrp="1"/>
          </p:cNvSpPr>
          <p:nvPr>
            <p:ph type="ftr" sz="quarter" idx="2"/>
          </p:nvPr>
        </p:nvSpPr>
        <p:spPr>
          <a:xfrm>
            <a:off x="0" y="8757590"/>
            <a:ext cx="3010323" cy="461010"/>
          </a:xfrm>
          <a:prstGeom prst="rect">
            <a:avLst/>
          </a:prstGeom>
        </p:spPr>
        <p:txBody>
          <a:bodyPr vert="horz" lIns="92373" tIns="46187" rIns="92373" bIns="46187" rtlCol="0" anchor="b"/>
          <a:lstStyle>
            <a:lvl1pPr algn="l">
              <a:defRPr sz="1200"/>
            </a:lvl1pPr>
          </a:lstStyle>
          <a:p>
            <a:endParaRPr lang="en-US"/>
          </a:p>
        </p:txBody>
      </p:sp>
      <p:sp>
        <p:nvSpPr>
          <p:cNvPr id="5" name="Slide Number Placeholder 4"/>
          <p:cNvSpPr>
            <a:spLocks noGrp="1"/>
          </p:cNvSpPr>
          <p:nvPr>
            <p:ph type="sldNum" sz="quarter" idx="3"/>
          </p:nvPr>
        </p:nvSpPr>
        <p:spPr>
          <a:xfrm>
            <a:off x="3934970" y="8757590"/>
            <a:ext cx="3010323" cy="461010"/>
          </a:xfrm>
          <a:prstGeom prst="rect">
            <a:avLst/>
          </a:prstGeom>
        </p:spPr>
        <p:txBody>
          <a:bodyPr vert="horz" lIns="92373" tIns="46187" rIns="92373" bIns="46187" rtlCol="0" anchor="b"/>
          <a:lstStyle>
            <a:lvl1pPr algn="r">
              <a:defRPr sz="1200"/>
            </a:lvl1pPr>
          </a:lstStyle>
          <a:p>
            <a:fld id="{A034ADC6-EDA0-4D69-96BC-C00B966CAFB9}" type="slidenum">
              <a:rPr lang="en-US" smtClean="0"/>
              <a:pPr/>
              <a:t>‹#›</a:t>
            </a:fld>
            <a:endParaRPr lang="en-US"/>
          </a:p>
        </p:txBody>
      </p:sp>
    </p:spTree>
    <p:extLst>
      <p:ext uri="{BB962C8B-B14F-4D97-AF65-F5344CB8AC3E}">
        <p14:creationId xmlns:p14="http://schemas.microsoft.com/office/powerpoint/2010/main" val="2391647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3010323" cy="461010"/>
          </a:xfrm>
          <a:prstGeom prst="rect">
            <a:avLst/>
          </a:prstGeom>
          <a:noFill/>
          <a:ln w="9525">
            <a:noFill/>
            <a:miter lim="800000"/>
            <a:headEnd/>
            <a:tailEnd/>
          </a:ln>
          <a:effectLst/>
        </p:spPr>
        <p:txBody>
          <a:bodyPr vert="horz" wrap="square" lIns="92373" tIns="46187" rIns="92373" bIns="46187" numCol="1" anchor="t" anchorCtr="0" compatLnSpc="1">
            <a:prstTxWarp prst="textNoShape">
              <a:avLst/>
            </a:prstTxWarp>
          </a:bodyPr>
          <a:lstStyle>
            <a:lvl1pPr>
              <a:defRPr sz="1200">
                <a:latin typeface="Verdana" pitchFamily="34" charset="0"/>
              </a:defRPr>
            </a:lvl1pPr>
          </a:lstStyle>
          <a:p>
            <a:pPr>
              <a:defRPr/>
            </a:pPr>
            <a:endParaRPr lang="en-US" altLang="zh-CN"/>
          </a:p>
        </p:txBody>
      </p:sp>
      <p:sp>
        <p:nvSpPr>
          <p:cNvPr id="174083" name="Rectangle 3"/>
          <p:cNvSpPr>
            <a:spLocks noGrp="1" noChangeArrowheads="1"/>
          </p:cNvSpPr>
          <p:nvPr>
            <p:ph type="dt" idx="1"/>
          </p:nvPr>
        </p:nvSpPr>
        <p:spPr bwMode="auto">
          <a:xfrm>
            <a:off x="3936578" y="0"/>
            <a:ext cx="3010323" cy="461010"/>
          </a:xfrm>
          <a:prstGeom prst="rect">
            <a:avLst/>
          </a:prstGeom>
          <a:noFill/>
          <a:ln w="9525">
            <a:noFill/>
            <a:miter lim="800000"/>
            <a:headEnd/>
            <a:tailEnd/>
          </a:ln>
          <a:effectLst/>
        </p:spPr>
        <p:txBody>
          <a:bodyPr vert="horz" wrap="square" lIns="92373" tIns="46187" rIns="92373" bIns="46187" numCol="1" anchor="t" anchorCtr="0" compatLnSpc="1">
            <a:prstTxWarp prst="textNoShape">
              <a:avLst/>
            </a:prstTxWarp>
          </a:bodyPr>
          <a:lstStyle>
            <a:lvl1pPr algn="r">
              <a:defRPr sz="1200">
                <a:latin typeface="Verdana" pitchFamily="34" charset="0"/>
              </a:defRPr>
            </a:lvl1pPr>
          </a:lstStyle>
          <a:p>
            <a:pPr>
              <a:defRPr/>
            </a:pPr>
            <a:endParaRPr lang="en-US" altLang="zh-CN"/>
          </a:p>
        </p:txBody>
      </p:sp>
      <p:sp>
        <p:nvSpPr>
          <p:cNvPr id="53252" name="Rectangle 4"/>
          <p:cNvSpPr>
            <a:spLocks noGrp="1" noRot="1" noChangeAspect="1" noChangeArrowheads="1" noTextEdit="1"/>
          </p:cNvSpPr>
          <p:nvPr>
            <p:ph type="sldImg" idx="2"/>
          </p:nvPr>
        </p:nvSpPr>
        <p:spPr bwMode="auto">
          <a:xfrm>
            <a:off x="1168400" y="690563"/>
            <a:ext cx="4610100" cy="3459162"/>
          </a:xfrm>
          <a:prstGeom prst="rect">
            <a:avLst/>
          </a:prstGeom>
          <a:noFill/>
          <a:ln w="9525">
            <a:solidFill>
              <a:srgbClr val="000000"/>
            </a:solidFill>
            <a:miter lim="800000"/>
            <a:headEnd/>
            <a:tailEnd/>
          </a:ln>
        </p:spPr>
      </p:sp>
      <p:sp>
        <p:nvSpPr>
          <p:cNvPr id="174085" name="Rectangle 5"/>
          <p:cNvSpPr>
            <a:spLocks noGrp="1" noChangeArrowheads="1"/>
          </p:cNvSpPr>
          <p:nvPr>
            <p:ph type="body" sz="quarter" idx="3"/>
          </p:nvPr>
        </p:nvSpPr>
        <p:spPr bwMode="auto">
          <a:xfrm>
            <a:off x="926254" y="4379595"/>
            <a:ext cx="5094393" cy="4149090"/>
          </a:xfrm>
          <a:prstGeom prst="rect">
            <a:avLst/>
          </a:prstGeom>
          <a:noFill/>
          <a:ln w="9525">
            <a:noFill/>
            <a:miter lim="800000"/>
            <a:headEnd/>
            <a:tailEnd/>
          </a:ln>
          <a:effectLst/>
        </p:spPr>
        <p:txBody>
          <a:bodyPr vert="horz" wrap="square" lIns="92373" tIns="46187" rIns="92373" bIns="46187"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74086" name="Rectangle 6"/>
          <p:cNvSpPr>
            <a:spLocks noGrp="1" noChangeArrowheads="1"/>
          </p:cNvSpPr>
          <p:nvPr>
            <p:ph type="ftr" sz="quarter" idx="4"/>
          </p:nvPr>
        </p:nvSpPr>
        <p:spPr bwMode="auto">
          <a:xfrm>
            <a:off x="0" y="8759190"/>
            <a:ext cx="3010323" cy="461010"/>
          </a:xfrm>
          <a:prstGeom prst="rect">
            <a:avLst/>
          </a:prstGeom>
          <a:noFill/>
          <a:ln w="9525">
            <a:noFill/>
            <a:miter lim="800000"/>
            <a:headEnd/>
            <a:tailEnd/>
          </a:ln>
          <a:effectLst/>
        </p:spPr>
        <p:txBody>
          <a:bodyPr vert="horz" wrap="square" lIns="92373" tIns="46187" rIns="92373" bIns="46187" numCol="1" anchor="b" anchorCtr="0" compatLnSpc="1">
            <a:prstTxWarp prst="textNoShape">
              <a:avLst/>
            </a:prstTxWarp>
          </a:bodyPr>
          <a:lstStyle>
            <a:lvl1pPr>
              <a:defRPr sz="1200">
                <a:latin typeface="Verdana" pitchFamily="34" charset="0"/>
              </a:defRPr>
            </a:lvl1pPr>
          </a:lstStyle>
          <a:p>
            <a:pPr>
              <a:defRPr/>
            </a:pPr>
            <a:endParaRPr lang="en-US" altLang="zh-CN"/>
          </a:p>
        </p:txBody>
      </p:sp>
      <p:sp>
        <p:nvSpPr>
          <p:cNvPr id="174087" name="Rectangle 7"/>
          <p:cNvSpPr>
            <a:spLocks noGrp="1" noChangeArrowheads="1"/>
          </p:cNvSpPr>
          <p:nvPr>
            <p:ph type="sldNum" sz="quarter" idx="5"/>
          </p:nvPr>
        </p:nvSpPr>
        <p:spPr bwMode="auto">
          <a:xfrm>
            <a:off x="3936578" y="8759190"/>
            <a:ext cx="3010323" cy="461010"/>
          </a:xfrm>
          <a:prstGeom prst="rect">
            <a:avLst/>
          </a:prstGeom>
          <a:noFill/>
          <a:ln w="9525">
            <a:noFill/>
            <a:miter lim="800000"/>
            <a:headEnd/>
            <a:tailEnd/>
          </a:ln>
          <a:effectLst/>
        </p:spPr>
        <p:txBody>
          <a:bodyPr vert="horz" wrap="square" lIns="92373" tIns="46187" rIns="92373" bIns="46187" numCol="1" anchor="b" anchorCtr="0" compatLnSpc="1">
            <a:prstTxWarp prst="textNoShape">
              <a:avLst/>
            </a:prstTxWarp>
          </a:bodyPr>
          <a:lstStyle>
            <a:lvl1pPr algn="r">
              <a:defRPr sz="1200">
                <a:latin typeface="Verdana" pitchFamily="34" charset="0"/>
              </a:defRPr>
            </a:lvl1pPr>
          </a:lstStyle>
          <a:p>
            <a:pPr>
              <a:defRPr/>
            </a:pPr>
            <a:fld id="{220546A9-8FB9-47BC-BBF1-02833F8B3561}" type="slidenum">
              <a:rPr lang="zh-CN" altLang="en-US"/>
              <a:pPr>
                <a:defRPr/>
              </a:pPr>
              <a:t>‹#›</a:t>
            </a:fld>
            <a:endParaRPr lang="en-US" altLang="zh-CN"/>
          </a:p>
        </p:txBody>
      </p:sp>
    </p:spTree>
    <p:extLst>
      <p:ext uri="{BB962C8B-B14F-4D97-AF65-F5344CB8AC3E}">
        <p14:creationId xmlns:p14="http://schemas.microsoft.com/office/powerpoint/2010/main" val="126857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D55E38D-3592-4404-968B-3317C8895FBE}" type="slidenum">
              <a:rPr lang="zh-CN" altLang="en-US" smtClean="0"/>
              <a:pPr/>
              <a:t>1</a:t>
            </a:fld>
            <a:endParaRPr lang="en-US" altLang="zh-CN"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10</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r>
              <a:rPr lang="en-US" baseline="0" dirty="0" smtClean="0"/>
              <a:t>Goal of this slide: emphasize </a:t>
            </a:r>
            <a:r>
              <a:rPr lang="en-US" dirty="0" smtClean="0"/>
              <a:t>points of the work that are interesting and novel.</a:t>
            </a:r>
            <a:endParaRPr lang="en-US" baseline="0" dirty="0" smtClean="0"/>
          </a:p>
          <a:p>
            <a:pPr marL="230952" indent="-230952" eaLnBrk="1" hangingPunct="1"/>
            <a:r>
              <a:rPr lang="en-US" baseline="0" dirty="0" smtClean="0"/>
              <a:t>1. Router functionality:</a:t>
            </a:r>
          </a:p>
          <a:p>
            <a:pPr marL="230952" indent="-230952" eaLnBrk="1" hangingPunct="1"/>
            <a:r>
              <a:rPr lang="en-US" baseline="0" dirty="0" smtClean="0"/>
              <a:t>- Path level notification: topology discovery no longer necessary, can use protocols such as BFD (Bidirectional Forwarding Detection)</a:t>
            </a:r>
          </a:p>
          <a:p>
            <a:pPr marL="230952" indent="-230952" eaLnBrk="1" hangingPunct="1"/>
            <a:r>
              <a:rPr lang="en-US" baseline="0" dirty="0" smtClean="0"/>
              <a:t>- Static configuration: definition; no need to reconfigure for each failure</a:t>
            </a:r>
          </a:p>
          <a:p>
            <a:pPr marL="230952" indent="-230952" eaLnBrk="1" hangingPunct="1"/>
            <a:r>
              <a:rPr lang="en-US" baseline="0" dirty="0" smtClean="0"/>
              <a:t>- No coordination: saves time</a:t>
            </a:r>
          </a:p>
          <a:p>
            <a:pPr marL="230952" indent="-230952" eaLnBrk="1" hangingPunct="1"/>
            <a:r>
              <a:rPr lang="en-US" baseline="0" dirty="0" smtClean="0"/>
              <a:t>2. Management system</a:t>
            </a:r>
          </a:p>
          <a:p>
            <a:pPr marL="230952" indent="-230952" eaLnBrk="1" hangingPunct="1"/>
            <a:r>
              <a:rPr lang="en-US" baseline="0" dirty="0" smtClean="0"/>
              <a:t>- Has all the information to set up paths that are diverse enough to work for all failures, and that allow load balancing.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11</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indent="-230952" eaLnBrk="1" hangingPunct="1"/>
            <a:r>
              <a:rPr lang="en-US" baseline="0" dirty="0" smtClean="0"/>
              <a:t>The workings of our architecture is shown in this picture. The server represents the management system. … Let’s consider what happens when a link fails.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12</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buAutoNum type="arabicPeriod"/>
            </a:pPr>
            <a:endParaRPr lang="en-US" baseline="0" dirty="0" smtClean="0"/>
          </a:p>
          <a:p>
            <a:pPr marL="230952" indent="-230952" eaLnBrk="1" hangingPunct="1">
              <a:buAutoNum type="arabicPeriod"/>
            </a:pPr>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13</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r>
              <a:rPr lang="en-US" baseline="0" dirty="0" smtClean="0"/>
              <a:t>Goal: justify why </a:t>
            </a:r>
            <a:r>
              <a:rPr lang="en-US" dirty="0" smtClean="0"/>
              <a:t>this is good, simple, effective…</a:t>
            </a:r>
          </a:p>
          <a:p>
            <a:pPr marL="230952" indent="-230952" eaLnBrk="1" hangingPunct="1">
              <a:buAutoNum type="arabicPeriod"/>
            </a:pPr>
            <a:r>
              <a:rPr lang="en-US" dirty="0" smtClean="0"/>
              <a:t>Offline optimizations: speed;</a:t>
            </a:r>
            <a:r>
              <a:rPr lang="en-US" baseline="0" dirty="0" smtClean="0"/>
              <a:t> access to network information allows to find the optimal set of paths and splitting ratios</a:t>
            </a:r>
            <a:endParaRPr lang="en-US" dirty="0" smtClean="0"/>
          </a:p>
          <a:p>
            <a:pPr marL="230952" indent="-230952" eaLnBrk="1" hangingPunct="1">
              <a:buAutoNum type="arabicPeriod"/>
            </a:pPr>
            <a:r>
              <a:rPr lang="en-US" dirty="0" err="1" smtClean="0"/>
              <a:t>Effectivity</a:t>
            </a:r>
            <a:r>
              <a:rPr lang="en-US" dirty="0" smtClean="0"/>
              <a:t> of end-to-end load balancing:</a:t>
            </a:r>
            <a:r>
              <a:rPr lang="en-US" baseline="0" dirty="0" smtClean="0"/>
              <a:t> compared to local reroute</a:t>
            </a:r>
            <a:endParaRPr lang="en-US" dirty="0" smtClean="0"/>
          </a:p>
          <a:p>
            <a:pPr marL="230952" indent="-230952" eaLnBrk="1" hangingPunct="1">
              <a:buAutoNum type="arabicPeriod"/>
            </a:pPr>
            <a:r>
              <a:rPr lang="en-US" dirty="0" smtClean="0"/>
              <a:t>Path-level</a:t>
            </a:r>
            <a:r>
              <a:rPr lang="en-US" baseline="0" dirty="0" smtClean="0"/>
              <a:t> failure detection: avoids topology discovery</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14</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r>
              <a:rPr lang="en-US" baseline="0" dirty="0" smtClean="0"/>
              <a:t>1. Introduce failure states.</a:t>
            </a:r>
          </a:p>
          <a:p>
            <a:pPr marL="230952" indent="-230952" eaLnBrk="1" hangingPunct="1"/>
            <a:r>
              <a:rPr lang="en-US" baseline="0" dirty="0" smtClean="0"/>
              <a:t>2. Explain why some links fail together: links in one cable bundle may be cut together, a router breaks down, etc.</a:t>
            </a:r>
          </a:p>
          <a:p>
            <a:pPr marL="230952" indent="-230952" eaLnBrk="1" hangingPunct="1"/>
            <a:r>
              <a:rPr lang="en-US" baseline="0" dirty="0" smtClean="0"/>
              <a:t>3. For each failure state, at least one path works.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6CCB530-489A-409A-8278-5272E9E9C14F}" type="slidenum">
              <a:rPr lang="zh-CN" altLang="en-US" smtClean="0">
                <a:solidFill>
                  <a:prstClr val="black"/>
                </a:solidFill>
              </a:rPr>
              <a:pPr/>
              <a:t>15</a:t>
            </a:fld>
            <a:endParaRPr lang="en-US" altLang="zh-CN" smtClean="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marL="230952" indent="-230952" eaLnBrk="1" hangingPunct="1"/>
            <a:r>
              <a:rPr lang="en-US" dirty="0" smtClean="0"/>
              <a:t>1.	Piecewise linear function that penalizes link load. Small penalty</a:t>
            </a:r>
            <a:r>
              <a:rPr lang="en-US" baseline="0" dirty="0" smtClean="0"/>
              <a:t> for increasing load, very steep penalty close to the link capacity. Chose this function so that our optimization problem formulation does not have to include explicit capacity constraints.</a:t>
            </a:r>
          </a:p>
          <a:p>
            <a:pPr marL="230952" indent="-230952" eaLnBrk="1" hangingPunct="1"/>
            <a:r>
              <a:rPr lang="en-US" baseline="0" dirty="0" smtClean="0"/>
              <a:t>2.	Optimization problem objective:</a:t>
            </a:r>
          </a:p>
          <a:p>
            <a:pPr marL="230952" indent="-230952" eaLnBrk="1" hangingPunct="1">
              <a:buFontTx/>
              <a:buChar char="-"/>
            </a:pPr>
            <a:r>
              <a:rPr lang="en-US" dirty="0" smtClean="0"/>
              <a:t>inner</a:t>
            </a:r>
            <a:r>
              <a:rPr lang="en-US" baseline="0" dirty="0" smtClean="0"/>
              <a:t> sum</a:t>
            </a:r>
          </a:p>
          <a:p>
            <a:pPr marL="230952" indent="-230952" eaLnBrk="1" hangingPunct="1">
              <a:buFontTx/>
              <a:buChar char="-"/>
            </a:pPr>
            <a:r>
              <a:rPr lang="en-US" baseline="0" dirty="0" smtClean="0"/>
              <a:t>failure state weight as a probability of failure</a:t>
            </a:r>
          </a:p>
          <a:p>
            <a:pPr marL="230952" indent="-230952" eaLnBrk="1" hangingPunct="1">
              <a:buFontTx/>
              <a:buChar char="-"/>
            </a:pPr>
            <a:r>
              <a:rPr lang="en-US" baseline="0" dirty="0" smtClean="0"/>
              <a:t>outer sum</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16</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defTabSz="913303" eaLnBrk="1" hangingPunct="1">
              <a:buFontTx/>
              <a:buAutoNum type="arabicPeriod"/>
              <a:defRPr/>
            </a:pPr>
            <a:r>
              <a:rPr lang="en-US" dirty="0" smtClean="0"/>
              <a:t>Clarify that a “solution” means two things: (</a:t>
            </a:r>
            <a:r>
              <a:rPr lang="en-US" dirty="0" err="1" smtClean="0"/>
              <a:t>i</a:t>
            </a:r>
            <a:r>
              <a:rPr lang="en-US" dirty="0" smtClean="0"/>
              <a:t>) functionality of the routers and (ii) resulting optimization performed by the management system.</a:t>
            </a:r>
          </a:p>
          <a:p>
            <a:pPr marL="230952" indent="-230952" defTabSz="913303" eaLnBrk="1" hangingPunct="1">
              <a:buFontTx/>
              <a:buAutoNum type="arabicPeriod"/>
              <a:defRPr/>
            </a:pPr>
            <a:r>
              <a:rPr lang="en-US" dirty="0" smtClean="0"/>
              <a:t>Allow any functionality -&gt;</a:t>
            </a:r>
            <a:r>
              <a:rPr lang="en-US" baseline="0" dirty="0" smtClean="0"/>
              <a:t> low congestion.</a:t>
            </a:r>
          </a:p>
          <a:p>
            <a:pPr marL="230952" indent="-230952" defTabSz="913303" eaLnBrk="1" hangingPunct="1">
              <a:buFontTx/>
              <a:buAutoNum type="arabicPeriod"/>
              <a:defRPr/>
            </a:pPr>
            <a:r>
              <a:rPr lang="en-US" baseline="0" dirty="0" smtClean="0"/>
              <a:t>Take away too much functionality -&gt; too much congestion.</a:t>
            </a:r>
          </a:p>
          <a:p>
            <a:pPr marL="230952" indent="-230952" defTabSz="913303" eaLnBrk="1" hangingPunct="1">
              <a:buFontTx/>
              <a:buAutoNum type="arabicPeriod"/>
              <a:defRPr/>
            </a:pPr>
            <a:r>
              <a:rPr lang="en-US" baseline="0" dirty="0" smtClean="0"/>
              <a:t>In this work we are looking for the sweet spot. How much functionality can we take away and still do well?</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17</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buAutoNum type="arabicPeriod"/>
            </a:pPr>
            <a:r>
              <a:rPr lang="en-US" baseline="0" dirty="0" smtClean="0"/>
              <a:t>Explain the three constraints.</a:t>
            </a:r>
          </a:p>
          <a:p>
            <a:pPr marL="230952" indent="-230952" eaLnBrk="1" hangingPunct="1">
              <a:buAutoNum type="arabicPeriod"/>
            </a:pPr>
            <a:r>
              <a:rPr lang="en-US" baseline="0" dirty="0" smtClean="0"/>
              <a:t>Decompose solution into paths and splitting ratios. These diverse paths are used by our subsequent solutions.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18</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indent="-230952" eaLnBrk="1" hangingPunct="1">
              <a:buAutoNum type="arabicPeriod"/>
            </a:pPr>
            <a:r>
              <a:rPr lang="en-US" baseline="0" dirty="0" smtClean="0"/>
              <a:t>In contrast to the previous approach, here the router does not know which edge failed. In this example, it cannot distinguish which of the two links failed, it only knows p_2 doesn’t work.</a:t>
            </a:r>
          </a:p>
          <a:p>
            <a:pPr indent="-230952" eaLnBrk="1" hangingPunct="1">
              <a:buAutoNum type="arabicPeriod"/>
            </a:pPr>
            <a:r>
              <a:rPr lang="en-US" baseline="0" dirty="0" smtClean="0"/>
              <a:t>Show how to look up the configuration, and say how large the configuration is.</a:t>
            </a:r>
          </a:p>
          <a:p>
            <a:pPr indent="-230952" eaLnBrk="1" hangingPunct="1">
              <a:buAutoNum type="arabicPeriod"/>
            </a:pPr>
            <a:r>
              <a:rPr lang="en-US" baseline="0" dirty="0" smtClean="0"/>
              <a:t>NP hardness result.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19</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buAutoNum type="arabicPeriod"/>
            </a:pPr>
            <a:r>
              <a:rPr lang="en-US" baseline="0" dirty="0" smtClean="0"/>
              <a:t>A simpler yet solution. The configuration determines fixed splitting ratios. Traffic is renormalized on the working paths.</a:t>
            </a:r>
          </a:p>
          <a:p>
            <a:pPr marL="230952" indent="-230952" eaLnBrk="1" hangingPunct="1">
              <a:buAutoNum type="arabicPeriod"/>
            </a:pPr>
            <a:r>
              <a:rPr lang="en-US" baseline="0" dirty="0" smtClean="0"/>
              <a:t>Show the example.</a:t>
            </a:r>
          </a:p>
          <a:p>
            <a:pPr marL="230952" indent="-230952" eaLnBrk="1" hangingPunct="1">
              <a:buAutoNum type="arabicPeriod"/>
            </a:pPr>
            <a:r>
              <a:rPr lang="en-US" baseline="0" dirty="0" smtClean="0"/>
              <a:t>Non-convex optimization, must use heuristics.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2</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20</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r>
              <a:rPr lang="en-US" baseline="0" dirty="0"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A56581-B766-4351-9669-BFFD8567C827}" type="slidenum">
              <a:rPr lang="zh-CN" altLang="en-US" smtClean="0">
                <a:solidFill>
                  <a:prstClr val="black"/>
                </a:solidFill>
              </a:rPr>
              <a:pPr/>
              <a:t>21</a:t>
            </a:fld>
            <a:endParaRPr lang="en-US" altLang="zh-CN" smtClean="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230952" indent="-230952" eaLnBrk="1" hangingPunct="1">
              <a:buAutoNum type="arabicPeriod"/>
            </a:pPr>
            <a:r>
              <a:rPr lang="en-US" dirty="0" smtClean="0"/>
              <a:t>State-dependent</a:t>
            </a:r>
            <a:r>
              <a:rPr lang="en-US" baseline="0" dirty="0" smtClean="0"/>
              <a:t> splitting does as well as the optimal solution. This demonstrates that additional router capabilities only improve performance up to a point.</a:t>
            </a:r>
          </a:p>
          <a:p>
            <a:pPr marL="230952" indent="-230952" eaLnBrk="1" hangingPunct="1">
              <a:buAutoNum type="arabicPeriod"/>
            </a:pPr>
            <a:r>
              <a:rPr lang="en-US" baseline="0" dirty="0" smtClean="0"/>
              <a:t>State-independent splitting does worse, but it uses simpler routers. If too much functionality is removed, the performance suffers.</a:t>
            </a:r>
          </a:p>
          <a:p>
            <a:pPr marL="230952" indent="-230952" eaLnBrk="1" hangingPunct="1">
              <a:buAutoNum type="arabicPeriod"/>
            </a:pPr>
            <a:r>
              <a:rPr lang="en-US" baseline="0" dirty="0" smtClean="0"/>
              <a:t>OSPF:</a:t>
            </a:r>
          </a:p>
          <a:p>
            <a:pPr marL="230952" indent="-230952" eaLnBrk="1" hangingPunct="1"/>
            <a:r>
              <a:rPr lang="en-US" baseline="0" dirty="0" smtClean="0"/>
              <a:t>	- used for load balancing in the AT&amp;T network today</a:t>
            </a:r>
          </a:p>
          <a:p>
            <a:pPr marL="230952" indent="-230952" eaLnBrk="1" hangingPunct="1"/>
            <a:r>
              <a:rPr lang="en-US" baseline="0" dirty="0" smtClean="0"/>
              <a:t>	- recent work on optimizing OSPF weights, how do we compare?</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A56581-B766-4351-9669-BFFD8567C827}" type="slidenum">
              <a:rPr lang="zh-CN" altLang="en-US" smtClean="0">
                <a:solidFill>
                  <a:prstClr val="black"/>
                </a:solidFill>
              </a:rPr>
              <a:pPr/>
              <a:t>22</a:t>
            </a:fld>
            <a:endParaRPr lang="en-US" altLang="zh-CN" smtClean="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230952" indent="-230952" eaLnBrk="1" hangingPunct="1">
              <a:buAutoNum type="arabicPeriod"/>
            </a:pPr>
            <a:r>
              <a:rPr lang="en-US" baseline="0" dirty="0" smtClean="0"/>
              <a:t>The performance of OSPF with optimized link weights can be worse, especially for higher traffic loads.</a:t>
            </a:r>
          </a:p>
          <a:p>
            <a:pPr marL="230952" indent="-230952" eaLnBrk="1" hangingPunct="1">
              <a:buAutoNum type="arabicPeriod"/>
            </a:pPr>
            <a:r>
              <a:rPr lang="en-US" baseline="0" dirty="0" smtClean="0"/>
              <a:t>This is despite the fact that we obtained custom OSPF weights for each of the load levels.</a:t>
            </a:r>
          </a:p>
          <a:p>
            <a:pPr marL="230952" indent="-230952" eaLnBrk="1" hangingPunct="1">
              <a:buAutoNum type="arabicPeriod"/>
            </a:pPr>
            <a:r>
              <a:rPr lang="en-US" baseline="0" dirty="0" smtClean="0"/>
              <a:t>This does not mean that the link weight setting algorithm is suboptimal. Rather, our more detailed investigation revealed the restrictions imposed by OSPF, which splits the load equally on paths with equal weights, make the protocol less flexible, and hence it is impossible for OSPF to achieve the same performance as our solution.</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CA56581-B766-4351-9669-BFFD8567C827}" type="slidenum">
              <a:rPr lang="zh-CN" altLang="en-US" smtClean="0">
                <a:solidFill>
                  <a:prstClr val="black"/>
                </a:solidFill>
              </a:rPr>
              <a:pPr/>
              <a:t>23</a:t>
            </a:fld>
            <a:endParaRPr lang="en-US" altLang="zh-CN" smtClean="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indent="-230952" eaLnBrk="1" hangingPunct="1"/>
            <a:r>
              <a:rPr lang="en-US" dirty="0" smtClean="0"/>
              <a:t>This is an analogy of</a:t>
            </a:r>
            <a:r>
              <a:rPr lang="en-US" baseline="0" dirty="0" smtClean="0"/>
              <a:t> the previous graph. Here we are looking at the number of paths for various topologies. We see that the number of paths is greater in larger more diverse topologies.</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24</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buAutoNum type="arabicPeriod"/>
            </a:pPr>
            <a:r>
              <a:rPr lang="en-US" baseline="0" dirty="0" smtClean="0"/>
              <a:t>We present a simple mechanism that combines path protection and traffic engineering.</a:t>
            </a:r>
          </a:p>
          <a:p>
            <a:pPr marL="230952" indent="-230952" eaLnBrk="1" hangingPunct="1">
              <a:buAutoNum type="arabicPeriod"/>
            </a:pPr>
            <a:r>
              <a:rPr lang="en-US" baseline="0" dirty="0" smtClean="0"/>
              <a:t>We show a number of favorable properties of our solutions.</a:t>
            </a:r>
          </a:p>
          <a:p>
            <a:pPr marL="230952" indent="-230952" eaLnBrk="1" hangingPunct="1">
              <a:buAutoNum type="arabicPeriod"/>
            </a:pPr>
            <a:r>
              <a:rPr lang="en-US" baseline="0" dirty="0" smtClean="0"/>
              <a:t>We make the exciting observation that if the ingress routers obtain path-level failure information, they can still balance the load just as well as if they had the full topology information.</a:t>
            </a:r>
          </a:p>
          <a:p>
            <a:pPr marL="230952" indent="-230952" eaLnBrk="1" hangingPunct="1">
              <a:buAutoNum type="arabicPeriod"/>
            </a:pPr>
            <a:r>
              <a:rPr lang="en-US" baseline="0" dirty="0" smtClean="0"/>
              <a:t>Our solution is attractive because it simplifies network management and design.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D55E38D-3592-4404-968B-3317C8895FBE}" type="slidenum">
              <a:rPr lang="zh-CN" altLang="en-US" smtClean="0">
                <a:solidFill>
                  <a:prstClr val="black"/>
                </a:solidFill>
              </a:rPr>
              <a:pPr/>
              <a:t>25</a:t>
            </a:fld>
            <a:endParaRPr lang="en-US" altLang="zh-CN"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26</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27</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28</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29</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3</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30</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31</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fld id="{45958B9E-C631-4AA8-979E-25712C8DCEE6}" type="slidenum">
              <a:rPr lang="zh-CN" altLang="en-US" smtClean="0">
                <a:latin typeface="Verdana" pitchFamily="34" charset="0"/>
              </a:rPr>
              <a:pPr/>
              <a:t>32</a:t>
            </a:fld>
            <a:endParaRPr lang="en-US" altLang="zh-CN" smtClean="0">
              <a:latin typeface="Verdana"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33</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r>
              <a:rPr lang="en-US" baseline="0" dirty="0" smtClean="0"/>
              <a:t>Mention that this is a real phenomenon. Verified by talking to a major router vendor, and observed by Jennifer at AT&amp;T.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34</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35</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r>
              <a:rPr lang="en-US" baseline="0" dirty="0" smtClean="0"/>
              <a:t>Transient time period starts after a node receives an update that will change its path assignment.</a:t>
            </a:r>
          </a:p>
          <a:p>
            <a:pPr marL="230932" indent="-230932" eaLnBrk="1" hangingPunct="1"/>
            <a:r>
              <a:rPr lang="en-US" baseline="0" dirty="0" smtClean="0"/>
              <a:t>MAKE PRECISE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36</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37</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38</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r>
              <a:rPr lang="en-US" baseline="0" dirty="0" smtClean="0"/>
              <a:t>Mention that we are not disproving theorems. We just observe the conclusions do not hold!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39</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4</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B50B86C-5357-4DE4-9B0B-FEC556511D53}" type="slidenum">
              <a:rPr lang="zh-CN" altLang="en-US" smtClean="0">
                <a:solidFill>
                  <a:prstClr val="black"/>
                </a:solidFill>
              </a:rPr>
              <a:pPr/>
              <a:t>40</a:t>
            </a:fld>
            <a:endParaRPr lang="en-US" altLang="zh-CN"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marL="230932" indent="-230932" eaLnBrk="1" hangingPunct="1"/>
            <a:r>
              <a:rPr lang="en-US" dirty="0" smtClean="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B50B86C-5357-4DE4-9B0B-FEC556511D53}" type="slidenum">
              <a:rPr lang="zh-CN" altLang="en-US" smtClean="0">
                <a:solidFill>
                  <a:prstClr val="black"/>
                </a:solidFill>
              </a:rPr>
              <a:pPr/>
              <a:t>41</a:t>
            </a:fld>
            <a:endParaRPr lang="en-US" altLang="zh-CN"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marL="230932" indent="-230932" eaLnBrk="1" hangingPunct="1"/>
            <a:r>
              <a:rPr lang="en-US" dirty="0" smtClean="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42</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r>
              <a:rPr lang="en-US" baseline="0" dirty="0" smtClean="0"/>
              <a:t>Regular expression = compact representation of the problem inputs.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B50B86C-5357-4DE4-9B0B-FEC556511D53}" type="slidenum">
              <a:rPr lang="zh-CN" altLang="en-US" smtClean="0">
                <a:solidFill>
                  <a:prstClr val="black"/>
                </a:solidFill>
              </a:rPr>
              <a:pPr/>
              <a:t>43</a:t>
            </a:fld>
            <a:endParaRPr lang="en-US" altLang="zh-CN"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marL="230932" indent="-230932"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44</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D55E38D-3592-4404-968B-3317C8895FBE}" type="slidenum">
              <a:rPr lang="zh-CN" altLang="en-US" smtClean="0">
                <a:solidFill>
                  <a:prstClr val="black"/>
                </a:solidFill>
              </a:rPr>
              <a:pPr/>
              <a:t>45</a:t>
            </a:fld>
            <a:endParaRPr lang="en-US" altLang="zh-CN"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Attack can happen because</a:t>
            </a:r>
            <a:r>
              <a:rPr lang="en-US" baseline="0" dirty="0" smtClean="0"/>
              <a:t> customer exports prefix which is not verified by the provider (although strict verification could solve this problem)</a:t>
            </a:r>
          </a:p>
          <a:p>
            <a:pPr>
              <a:buFontTx/>
              <a:buChar char="-"/>
            </a:pPr>
            <a:r>
              <a:rPr lang="en-US" baseline="0" dirty="0" smtClean="0"/>
              <a:t> Motivate the significance of the problem and explain why on average 50% of the internet will pick the route to the adversary</a:t>
            </a:r>
            <a:endParaRPr lang="en-US" dirty="0"/>
          </a:p>
        </p:txBody>
      </p:sp>
      <p:sp>
        <p:nvSpPr>
          <p:cNvPr id="4" name="Slide Number Placeholder 3"/>
          <p:cNvSpPr>
            <a:spLocks noGrp="1"/>
          </p:cNvSpPr>
          <p:nvPr>
            <p:ph type="sldNum" sz="quarter" idx="10"/>
          </p:nvPr>
        </p:nvSpPr>
        <p:spPr/>
        <p:txBody>
          <a:bodyPr/>
          <a:lstStyle/>
          <a:p>
            <a:pPr>
              <a:defRPr/>
            </a:pPr>
            <a:fld id="{33E24105-CB9D-48AB-B18E-02CFDF157280}" type="slidenum">
              <a:rPr lang="en-US" smtClean="0">
                <a:solidFill>
                  <a:prstClr val="black"/>
                </a:solidFill>
              </a:rPr>
              <a:pPr>
                <a:def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892">
              <a:buFontTx/>
              <a:buChar char="-"/>
              <a:defRPr/>
            </a:pPr>
            <a:r>
              <a:rPr lang="en-US" dirty="0" smtClean="0"/>
              <a:t> Attack can happen because</a:t>
            </a:r>
            <a:r>
              <a:rPr lang="en-US" baseline="0" dirty="0" smtClean="0"/>
              <a:t> routers of an ISP can be compromised</a:t>
            </a:r>
          </a:p>
          <a:p>
            <a:pPr defTabSz="873892">
              <a:buFontTx/>
              <a:buChar char="-"/>
              <a:defRPr/>
            </a:pPr>
            <a:r>
              <a:rPr lang="en-US" baseline="0" dirty="0" smtClean="0"/>
              <a:t> Motivate the significance of the problem, explain this is a very powerful attack because ISP has good connectivity and can “export route to many neighbors at once” </a:t>
            </a:r>
          </a:p>
        </p:txBody>
      </p:sp>
      <p:sp>
        <p:nvSpPr>
          <p:cNvPr id="4" name="Slide Number Placeholder 3"/>
          <p:cNvSpPr>
            <a:spLocks noGrp="1"/>
          </p:cNvSpPr>
          <p:nvPr>
            <p:ph type="sldNum" sz="quarter" idx="10"/>
          </p:nvPr>
        </p:nvSpPr>
        <p:spPr/>
        <p:txBody>
          <a:bodyPr/>
          <a:lstStyle/>
          <a:p>
            <a:pPr>
              <a:defRPr/>
            </a:pPr>
            <a:fld id="{33E24105-CB9D-48AB-B18E-02CFDF157280}" type="slidenum">
              <a:rPr lang="en-US" smtClean="0">
                <a:solidFill>
                  <a:prstClr val="black"/>
                </a:solidFill>
              </a:rPr>
              <a:pPr>
                <a:def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892">
              <a:buFontTx/>
              <a:buChar char="-"/>
              <a:defRPr/>
            </a:pPr>
            <a:r>
              <a:rPr lang="en-US" dirty="0" smtClean="0"/>
              <a:t> Attack can happen because</a:t>
            </a:r>
            <a:r>
              <a:rPr lang="en-US" baseline="0" dirty="0" smtClean="0"/>
              <a:t> routers of an ISP can be compromised</a:t>
            </a:r>
          </a:p>
          <a:p>
            <a:pPr defTabSz="873892">
              <a:buFontTx/>
              <a:buChar char="-"/>
              <a:defRPr/>
            </a:pPr>
            <a:r>
              <a:rPr lang="en-US" baseline="0" dirty="0" smtClean="0"/>
              <a:t> Motivate the significance of the problem, explain this is a very powerful attack because ISP has good connectivity and can “export route to many neighbors at once” </a:t>
            </a:r>
          </a:p>
        </p:txBody>
      </p:sp>
      <p:sp>
        <p:nvSpPr>
          <p:cNvPr id="4" name="Slide Number Placeholder 3"/>
          <p:cNvSpPr>
            <a:spLocks noGrp="1"/>
          </p:cNvSpPr>
          <p:nvPr>
            <p:ph type="sldNum" sz="quarter" idx="10"/>
          </p:nvPr>
        </p:nvSpPr>
        <p:spPr/>
        <p:txBody>
          <a:bodyPr/>
          <a:lstStyle/>
          <a:p>
            <a:pPr>
              <a:defRPr/>
            </a:pPr>
            <a:fld id="{33E24105-CB9D-48AB-B18E-02CFDF157280}" type="slidenum">
              <a:rPr lang="en-US" smtClean="0">
                <a:solidFill>
                  <a:prstClr val="black"/>
                </a:solidFill>
              </a:rPr>
              <a:pPr>
                <a:def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a:buFontTx/>
              <a:buChar char="-"/>
            </a:pPr>
            <a:r>
              <a:rPr lang="en-US" baseline="0" dirty="0" smtClean="0"/>
              <a:t> Let’s start by describing what current solutions can do</a:t>
            </a:r>
          </a:p>
          <a:p>
            <a:pPr>
              <a:buFontTx/>
              <a:buChar char="-"/>
            </a:pPr>
            <a:r>
              <a:rPr lang="en-US" baseline="0" dirty="0" smtClean="0"/>
              <a:t> Solutions need some public key infrastructure</a:t>
            </a:r>
          </a:p>
          <a:p>
            <a:pPr>
              <a:buFontTx/>
              <a:buChar char="-"/>
            </a:pPr>
            <a:r>
              <a:rPr lang="en-US" baseline="0" dirty="0" smtClean="0"/>
              <a:t> mention S-BGP and </a:t>
            </a:r>
            <a:r>
              <a:rPr lang="en-US" baseline="0" dirty="0" err="1" smtClean="0"/>
              <a:t>soBGP</a:t>
            </a:r>
            <a:r>
              <a:rPr lang="en-US" baseline="0" dirty="0" smtClean="0"/>
              <a:t> are similar, but </a:t>
            </a:r>
            <a:r>
              <a:rPr lang="en-US" baseline="0" dirty="0" err="1" smtClean="0"/>
              <a:t>soBGP</a:t>
            </a:r>
            <a:r>
              <a:rPr lang="en-US" baseline="0" dirty="0" smtClean="0"/>
              <a:t> is amenable to *partial deployment*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pPr/>
              <a:t>5</a:t>
            </a:fld>
            <a:endParaRPr lang="en-US" altLang="zh-CN"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32" indent="-230932" eaLnBrk="1" hangingPunct="1"/>
            <a:endParaRPr lang="en-US" baseline="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a:buFontTx/>
              <a:buChar char="-"/>
            </a:pPr>
            <a:r>
              <a:rPr lang="en-US" baseline="0" dirty="0" smtClean="0"/>
              <a:t> Solutions need very large participation base to achieve benefits</a:t>
            </a:r>
          </a:p>
          <a:p>
            <a:pPr defTabSz="873892">
              <a:buFontTx/>
              <a:buChar char="-"/>
              <a:defRPr/>
            </a:pPr>
            <a:r>
              <a:rPr lang="en-US" baseline="0" dirty="0" smtClean="0"/>
              <a:t> Even when fully deployed there are a number of residual vulnerabilities</a:t>
            </a:r>
            <a:endParaRPr lang="en-US" dirty="0" smtClean="0"/>
          </a:p>
          <a:p>
            <a:pPr>
              <a:buFontTx/>
              <a:buChar char="-"/>
            </a:pPr>
            <a:r>
              <a:rPr lang="en-US" dirty="0" smtClean="0"/>
              <a:t> S-BGP has</a:t>
            </a:r>
            <a:r>
              <a:rPr lang="en-US" baseline="0" dirty="0" smtClean="0"/>
              <a:t> been around for over 10 years, and has not been deployed</a:t>
            </a:r>
          </a:p>
          <a:p>
            <a:pPr defTabSz="873892">
              <a:buFontTx/>
              <a:buChar char="-"/>
              <a:defRPr/>
            </a:pPr>
            <a:r>
              <a:rPr lang="en-US" baseline="0" dirty="0" smtClean="0"/>
              <a:t> </a:t>
            </a:r>
            <a:r>
              <a:rPr lang="en-US" dirty="0" smtClean="0"/>
              <a:t>State of art not</a:t>
            </a:r>
            <a:r>
              <a:rPr lang="en-US" baseline="0" dirty="0" smtClean="0"/>
              <a:t> deployed, our key contribution: *</a:t>
            </a:r>
            <a:r>
              <a:rPr lang="en-US" baseline="0" dirty="0" err="1" smtClean="0"/>
              <a:t>deployability</a:t>
            </a:r>
            <a:r>
              <a:rPr lang="en-US" baseline="0" dirty="0" smtClean="0"/>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Large ISPs have access</a:t>
            </a:r>
            <a:r>
              <a:rPr lang="en-US" baseline="0" dirty="0" smtClean="0"/>
              <a:t> to more / diverse paths (unlike the average AS which is a </a:t>
            </a:r>
            <a:r>
              <a:rPr lang="en-US" baseline="0" dirty="0" err="1" smtClean="0"/>
              <a:t>singlehomed</a:t>
            </a:r>
            <a:r>
              <a:rPr lang="en-US" baseline="0" dirty="0" smtClean="0"/>
              <a:t> stub) </a:t>
            </a:r>
            <a:endParaRPr lang="en-US" dirty="0" smtClean="0"/>
          </a:p>
          <a:p>
            <a:r>
              <a:rPr lang="en-US" dirty="0" smtClean="0"/>
              <a:t>- Even though the participants indirectly help the non-participants, the non-participants</a:t>
            </a:r>
            <a:r>
              <a:rPr lang="en-US" baseline="0" dirty="0" smtClean="0"/>
              <a:t> are still worse off than the participants</a:t>
            </a:r>
            <a:endParaRPr lang="en-US" dirty="0"/>
          </a:p>
        </p:txBody>
      </p:sp>
      <p:sp>
        <p:nvSpPr>
          <p:cNvPr id="4" name="Slide Number Placeholder 3"/>
          <p:cNvSpPr>
            <a:spLocks noGrp="1"/>
          </p:cNvSpPr>
          <p:nvPr>
            <p:ph type="sldNum" sz="quarter" idx="10"/>
          </p:nvPr>
        </p:nvSpPr>
        <p:spPr/>
        <p:txBody>
          <a:bodyPr/>
          <a:lstStyle/>
          <a:p>
            <a:pPr>
              <a:defRPr/>
            </a:pPr>
            <a:fld id="{33E24105-CB9D-48AB-B18E-02CFDF157280}" type="slidenum">
              <a:rPr lang="en-US" smtClean="0">
                <a:solidFill>
                  <a:prstClr val="black"/>
                </a:solidFill>
              </a:rPr>
              <a:pPr>
                <a:def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r>
              <a:rPr lang="en-US" dirty="0" smtClean="0"/>
              <a:t>- Even if a participant does</a:t>
            </a:r>
            <a:r>
              <a:rPr lang="en-US" baseline="0" dirty="0" smtClean="0"/>
              <a:t> not learn any good routes, it should be able to circumvent the adversary. </a:t>
            </a:r>
            <a:r>
              <a:rPr lang="en-US" dirty="0" smtClean="0"/>
              <a:t>In our system,</a:t>
            </a:r>
            <a:r>
              <a:rPr lang="en-US" baseline="0" dirty="0" smtClean="0"/>
              <a:t> it can do it through secure overlay routing -</a:t>
            </a:r>
            <a:r>
              <a:rPr lang="en-US" dirty="0" smtClean="0"/>
              <a:t> </a:t>
            </a:r>
            <a:r>
              <a:rPr lang="en-US" dirty="0" err="1" smtClean="0"/>
              <a:t>SBone</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a:buFontTx/>
              <a:buChar char="-"/>
            </a:pPr>
            <a:r>
              <a:rPr lang="en-US" dirty="0" smtClean="0"/>
              <a:t> We would like to force the non-participants to pick a valid</a:t>
            </a:r>
            <a:r>
              <a:rPr lang="en-US" baseline="0" dirty="0" smtClean="0"/>
              <a:t> route. This can be done by using the weapon of the adversary – by lying to the non-participants.</a:t>
            </a:r>
            <a:endParaRPr lang="en-US" dirty="0" smtClean="0"/>
          </a:p>
          <a:p>
            <a:pPr>
              <a:buFontTx/>
              <a:buChar char="-"/>
            </a:pPr>
            <a:r>
              <a:rPr lang="en-US" dirty="0" smtClean="0"/>
              <a:t> This is called Shout. It works together with </a:t>
            </a:r>
            <a:r>
              <a:rPr lang="en-US" dirty="0" err="1" smtClean="0"/>
              <a:t>Sbone</a:t>
            </a:r>
            <a:r>
              <a:rPr lang="en-US" dirty="0" smtClean="0"/>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r>
              <a:rPr lang="en-US" dirty="0" smtClean="0"/>
              <a:t>- Observed before</a:t>
            </a:r>
            <a:r>
              <a:rPr lang="en-US" baseline="0" dirty="0" smtClean="0"/>
              <a:t> using large ISPs helps</a:t>
            </a: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r>
              <a:rPr lang="en-US" dirty="0" smtClean="0"/>
              <a:t>- Repeat can be done with data-plane</a:t>
            </a:r>
            <a:r>
              <a:rPr lang="en-US" baseline="0" dirty="0" smtClean="0"/>
              <a:t> probing</a:t>
            </a:r>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defTabSz="873892">
              <a:buFontTx/>
              <a:buChar char="-"/>
              <a:defRPr/>
            </a:pPr>
            <a:r>
              <a:rPr lang="en-US" dirty="0" smtClean="0"/>
              <a:t>Animation:</a:t>
            </a:r>
          </a:p>
          <a:p>
            <a:pPr defTabSz="873892">
              <a:defRPr/>
            </a:pPr>
            <a:r>
              <a:rPr lang="en-US" baseline="0" dirty="0" smtClean="0"/>
              <a:t> 1. When </a:t>
            </a:r>
            <a:r>
              <a:rPr lang="en-US" baseline="0" dirty="0" err="1" smtClean="0"/>
              <a:t>Sbone</a:t>
            </a:r>
            <a:r>
              <a:rPr lang="en-US" baseline="0" dirty="0" smtClean="0"/>
              <a:t> is not used, nodes 1, 2, 5 and 6 believe the adversary</a:t>
            </a:r>
          </a:p>
          <a:p>
            <a:pPr defTabSz="873892">
              <a:defRPr/>
            </a:pPr>
            <a:r>
              <a:rPr lang="en-US" baseline="0" dirty="0" smtClean="0"/>
              <a:t> 2. Let’s illustrate what happens when the orange nodes deploy </a:t>
            </a:r>
            <a:r>
              <a:rPr lang="en-US" baseline="0" dirty="0" err="1" smtClean="0"/>
              <a:t>SBone</a:t>
            </a:r>
            <a:endParaRPr lang="en-US" baseline="0" dirty="0" smtClean="0"/>
          </a:p>
          <a:p>
            <a:pPr defTabSz="873892">
              <a:defRPr/>
            </a:pPr>
            <a:r>
              <a:rPr lang="en-US" baseline="0" dirty="0" smtClean="0"/>
              <a:t> 3. Node #7 announces its tunnel endpoint; of course the clever adversary tries to attack the tunnel as well as the original prefix </a:t>
            </a:r>
            <a:endParaRPr lang="en-US" dirty="0" smtClean="0"/>
          </a:p>
          <a:p>
            <a:pPr defTabSz="873892">
              <a:defRPr/>
            </a:pPr>
            <a:r>
              <a:rPr lang="en-US" dirty="0" smtClean="0"/>
              <a:t> 4. Let’s consider</a:t>
            </a:r>
            <a:r>
              <a:rPr lang="en-US" baseline="0" dirty="0" smtClean="0"/>
              <a:t> the available underlay routes to the tunnel endpoint. We see that all participants are able to pick a valid underlay route to the tunnel endpoint in node #7.</a:t>
            </a:r>
            <a:endParaRPr lang="en-US" dirty="0" smtClean="0"/>
          </a:p>
          <a:p>
            <a:r>
              <a:rPr lang="en-US" baseline="0" dirty="0" smtClean="0"/>
              <a:t> 5. Finally, we see that all participants can use the overlay links (dotted) to successfully tunnel to node #7.</a:t>
            </a:r>
          </a:p>
          <a:p>
            <a:pPr defTabSz="873892">
              <a:defRPr/>
            </a:pPr>
            <a:r>
              <a:rPr lang="en-US" dirty="0" smtClean="0"/>
              <a:t>- Note: </a:t>
            </a:r>
            <a:r>
              <a:rPr lang="en-US" dirty="0" err="1" smtClean="0"/>
              <a:t>SBone</a:t>
            </a:r>
            <a:r>
              <a:rPr lang="en-US" baseline="0" dirty="0" smtClean="0"/>
              <a:t> differs from traditional overlay because it connects networks rather than individual end-hosts</a:t>
            </a: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pPr>
              <a:buFontTx/>
              <a:buChar char="-"/>
            </a:pPr>
            <a:r>
              <a:rPr lang="en-US" dirty="0" smtClean="0"/>
              <a:t>Of course,</a:t>
            </a:r>
            <a:r>
              <a:rPr lang="en-US" baseline="0" dirty="0" smtClean="0"/>
              <a:t> the participants may not always be able to pick a direct underlying path to the tunnel endpoint. I will show you that the </a:t>
            </a:r>
            <a:r>
              <a:rPr lang="en-US" baseline="0" dirty="0" err="1" smtClean="0"/>
              <a:t>SBone</a:t>
            </a:r>
            <a:r>
              <a:rPr lang="en-US" baseline="0" dirty="0" smtClean="0"/>
              <a:t> may help even in this case.</a:t>
            </a:r>
          </a:p>
          <a:p>
            <a:pPr>
              <a:buFontTx/>
              <a:buNone/>
            </a:pPr>
            <a:r>
              <a:rPr lang="en-US" baseline="0" dirty="0" smtClean="0"/>
              <a:t> 1. First, notice that the set of participants changed. Node #2 is a non-participant and will always route through the adversary to the tunnel endpoint. Node 1 and 5 cannot reach the tunnel endpoint in node #7 directly because all the underlying paths are bad.</a:t>
            </a:r>
          </a:p>
          <a:p>
            <a:pPr>
              <a:buFontTx/>
              <a:buNone/>
            </a:pPr>
            <a:r>
              <a:rPr lang="en-US" baseline="0" dirty="0" smtClean="0"/>
              <a:t> 2. Fortunately, node #1 can use an indirect path and tunnel the traffic to node #1 which subsequently forwards the traffic to node #7.</a:t>
            </a:r>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pPr>
              <a:buFontTx/>
              <a:buChar char="-"/>
            </a:pPr>
            <a:r>
              <a:rPr lang="en-US" dirty="0" smtClean="0"/>
              <a:t>Describe</a:t>
            </a:r>
            <a:r>
              <a:rPr lang="en-US" baseline="0" dirty="0" smtClean="0"/>
              <a:t> axes again, explain will focus on participants now, therefore the y-axis is % of participants; will look at non-participants later</a:t>
            </a:r>
          </a:p>
          <a:p>
            <a:pPr>
              <a:buFontTx/>
              <a:buChar char="-"/>
            </a:pPr>
            <a:r>
              <a:rPr lang="en-US" baseline="0" dirty="0" smtClean="0"/>
              <a:t>Must mention that the x-axis does not include the large ISPs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p:spPr>
        <p:txBody>
          <a:bodyPr/>
          <a:lstStyle/>
          <a:p>
            <a:r>
              <a:rPr lang="en-US" dirty="0" smtClean="0"/>
              <a:t>- Performance degrades but just</a:t>
            </a:r>
            <a:r>
              <a:rPr lang="en-US" baseline="0" dirty="0" smtClean="0"/>
              <a:t> as before larger group of large ISPs / more participants helps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6</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endParaRPr lang="en-US" baseline="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So the remaining</a:t>
            </a:r>
            <a:r>
              <a:rPr lang="en-US" baseline="0" dirty="0" smtClean="0"/>
              <a:t> problem is how to secure the non-participants</a:t>
            </a:r>
            <a:endParaRPr lang="en-US" dirty="0"/>
          </a:p>
        </p:txBody>
      </p:sp>
      <p:sp>
        <p:nvSpPr>
          <p:cNvPr id="4" name="Slide Number Placeholder 3"/>
          <p:cNvSpPr>
            <a:spLocks noGrp="1"/>
          </p:cNvSpPr>
          <p:nvPr>
            <p:ph type="sldNum" sz="quarter" idx="10"/>
          </p:nvPr>
        </p:nvSpPr>
        <p:spPr/>
        <p:txBody>
          <a:bodyPr/>
          <a:lstStyle/>
          <a:p>
            <a:pPr>
              <a:defRPr/>
            </a:pPr>
            <a:fld id="{33E24105-CB9D-48AB-B18E-02CFDF157280}" type="slidenum">
              <a:rPr lang="en-US" smtClean="0">
                <a:solidFill>
                  <a:prstClr val="black"/>
                </a:solidFill>
              </a:rPr>
              <a:pPr>
                <a:defRPr/>
              </a:pPr>
              <a:t>60</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p:spPr>
        <p:txBody>
          <a:bodyPr/>
          <a:lstStyle/>
          <a:p>
            <a:r>
              <a:rPr lang="en-US" dirty="0" smtClean="0"/>
              <a:t>- Now considering all participants on</a:t>
            </a:r>
            <a:r>
              <a:rPr lang="en-US" baseline="0" dirty="0" smtClean="0"/>
              <a:t> the y-axis</a:t>
            </a:r>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D55E38D-3592-4404-968B-3317C8895FBE}" type="slidenum">
              <a:rPr lang="zh-CN" altLang="en-US" smtClean="0">
                <a:solidFill>
                  <a:prstClr val="black"/>
                </a:solidFill>
              </a:rPr>
              <a:pPr/>
              <a:t>66</a:t>
            </a:fld>
            <a:endParaRPr lang="en-US" altLang="zh-CN"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67</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buAutoNum type="arabicPeriod"/>
            </a:pPr>
            <a:endParaRPr lang="en-US" baseline="0"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B50B86C-5357-4DE4-9B0B-FEC556511D53}" type="slidenum">
              <a:rPr lang="zh-CN" altLang="en-US" smtClean="0"/>
              <a:pPr/>
              <a:t>68</a:t>
            </a:fld>
            <a:endParaRPr lang="en-US" altLang="zh-CN"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marL="230932" indent="-230932" eaLnBrk="1" hangingPunct="1"/>
            <a:r>
              <a:rPr lang="en-US"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D55E38D-3592-4404-968B-3317C8895FBE}" type="slidenum">
              <a:rPr lang="zh-CN" altLang="en-US" smtClean="0">
                <a:solidFill>
                  <a:prstClr val="black"/>
                </a:solidFill>
              </a:rPr>
              <a:pPr/>
              <a:t>7</a:t>
            </a:fld>
            <a:endParaRPr lang="en-US" altLang="zh-CN"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8</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r>
              <a:rPr lang="en-US" baseline="0" dirty="0" smtClean="0"/>
              <a:t>1. Why failure recovery essential:</a:t>
            </a:r>
          </a:p>
          <a:p>
            <a:pPr marL="285407" indent="-285407" eaLnBrk="1" hangingPunct="1">
              <a:buAutoNum type="romanLcParenBoth"/>
            </a:pPr>
            <a:r>
              <a:rPr lang="en-US" baseline="0" dirty="0" smtClean="0"/>
              <a:t>For backbone network operators: accidental cuts</a:t>
            </a:r>
          </a:p>
          <a:p>
            <a:pPr marL="285407" indent="-285407" eaLnBrk="1" hangingPunct="1">
              <a:buAutoNum type="romanLcParenBoth"/>
            </a:pPr>
            <a:r>
              <a:rPr lang="en-US" baseline="0" dirty="0" smtClean="0"/>
              <a:t>Datacenters: with increasing sizes of datacenters the probability of a failed hardware component increases</a:t>
            </a:r>
          </a:p>
          <a:p>
            <a:pPr marL="285407" indent="-285407" eaLnBrk="1" hangingPunct="1">
              <a:buAutoNum type="romanLcParenBoth"/>
            </a:pPr>
            <a:r>
              <a:rPr lang="en-US" baseline="0" dirty="0" smtClean="0"/>
              <a:t>Local enterprise networks: the same reasons, link and router failures</a:t>
            </a:r>
          </a:p>
          <a:p>
            <a:pPr marL="230952" indent="-230952" eaLnBrk="1" hangingPunct="1"/>
            <a:r>
              <a:rPr lang="en-US" baseline="0" dirty="0" smtClean="0"/>
              <a:t>2. Load rebalancing: focus of research in this area. Network vulnerable to congestion when a link fails.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DFF7224-7688-4E7D-9623-079D2229305A}" type="slidenum">
              <a:rPr lang="zh-CN" altLang="en-US" smtClean="0">
                <a:solidFill>
                  <a:prstClr val="black"/>
                </a:solidFill>
              </a:rPr>
              <a:pPr/>
              <a:t>9</a:t>
            </a:fld>
            <a:endParaRPr lang="en-US" altLang="zh-CN" smtClean="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230952" indent="-230952" eaLnBrk="1" hangingPunct="1"/>
            <a:r>
              <a:rPr lang="en-US" baseline="0" dirty="0" smtClean="0"/>
              <a:t>The three architectural goals.</a:t>
            </a:r>
          </a:p>
          <a:p>
            <a:pPr marL="230952" indent="-230952" eaLnBrk="1" hangingPunct="1">
              <a:buAutoNum type="arabicPeriod"/>
            </a:pPr>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pPr>
                <a:defRPr/>
              </a:pPr>
              <a:t>‹#›</a:t>
            </a:fld>
            <a:endParaRPr lang="en-US" altLang="zh-C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252449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015277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029945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533675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768712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640819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292085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626104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00061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4131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pPr>
                <a:defRPr/>
              </a:pPr>
              <a:t>‹#›</a:t>
            </a:fld>
            <a:endParaRPr lang="en-US" altLang="zh-C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670316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925039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700070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096849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17810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158772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897615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900162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357779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41715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pPr>
                <a:defRPr/>
              </a:pPr>
              <a:t>‹#›</a:t>
            </a:fld>
            <a:endParaRPr lang="en-US" altLang="zh-CN"/>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839653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723512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482336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03843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67633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632108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624596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730864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169249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02616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descr="Gold bar"/>
          <p:cNvSpPr>
            <a:spLocks noChangeArrowheads="1"/>
          </p:cNvSpPr>
          <p:nvPr/>
        </p:nvSpPr>
        <p:spPr bwMode="auto">
          <a:xfrm>
            <a:off x="228600" y="2889250"/>
            <a:ext cx="2870200" cy="201613"/>
          </a:xfrm>
          <a:prstGeom prst="rect">
            <a:avLst/>
          </a:prstGeom>
          <a:solidFill>
            <a:schemeClr val="bg2"/>
          </a:solidFill>
          <a:ln w="9525">
            <a:noFill/>
            <a:miter lim="800000"/>
            <a:headEnd/>
            <a:tailEnd/>
          </a:ln>
          <a:effectLst/>
        </p:spPr>
        <p:txBody>
          <a:bodyPr wrap="none" anchor="ctr"/>
          <a:lstStyle/>
          <a:p>
            <a:pPr>
              <a:defRPr/>
            </a:pPr>
            <a:endParaRPr lang="en-US">
              <a:solidFill>
                <a:srgbClr val="000000"/>
              </a:solidFill>
              <a:latin typeface="Arial" charset="0"/>
              <a:cs typeface="Arial" charset="0"/>
            </a:endParaRPr>
          </a:p>
        </p:txBody>
      </p:sp>
      <p:sp>
        <p:nvSpPr>
          <p:cNvPr id="5" name="Rectangle 9" descr="Orange bar"/>
          <p:cNvSpPr>
            <a:spLocks noChangeArrowheads="1"/>
          </p:cNvSpPr>
          <p:nvPr/>
        </p:nvSpPr>
        <p:spPr bwMode="auto">
          <a:xfrm>
            <a:off x="3098800" y="2889250"/>
            <a:ext cx="2870200" cy="201613"/>
          </a:xfrm>
          <a:prstGeom prst="rect">
            <a:avLst/>
          </a:prstGeom>
          <a:solidFill>
            <a:schemeClr val="accent1"/>
          </a:solidFill>
          <a:ln w="9525">
            <a:noFill/>
            <a:miter lim="800000"/>
            <a:headEnd/>
            <a:tailEnd/>
          </a:ln>
          <a:effectLst/>
        </p:spPr>
        <p:txBody>
          <a:bodyPr wrap="none" anchor="ctr"/>
          <a:lstStyle/>
          <a:p>
            <a:pPr>
              <a:defRPr/>
            </a:pPr>
            <a:endParaRPr lang="en-US">
              <a:solidFill>
                <a:srgbClr val="000000"/>
              </a:solidFill>
              <a:latin typeface="Arial" charset="0"/>
              <a:cs typeface="Arial" charset="0"/>
            </a:endParaRPr>
          </a:p>
        </p:txBody>
      </p:sp>
      <p:sp>
        <p:nvSpPr>
          <p:cNvPr id="6" name="Rectangle 10" descr="Slate bar"/>
          <p:cNvSpPr>
            <a:spLocks noChangeArrowheads="1"/>
          </p:cNvSpPr>
          <p:nvPr/>
        </p:nvSpPr>
        <p:spPr bwMode="auto">
          <a:xfrm>
            <a:off x="5969000" y="2889250"/>
            <a:ext cx="2870200" cy="201613"/>
          </a:xfrm>
          <a:prstGeom prst="rect">
            <a:avLst/>
          </a:prstGeom>
          <a:solidFill>
            <a:schemeClr val="tx2"/>
          </a:solidFill>
          <a:ln w="9525">
            <a:noFill/>
            <a:miter lim="800000"/>
            <a:headEnd/>
            <a:tailEnd/>
          </a:ln>
          <a:effectLst/>
        </p:spPr>
        <p:txBody>
          <a:bodyPr wrap="none" anchor="ctr"/>
          <a:lstStyle/>
          <a:p>
            <a:pPr>
              <a:defRPr/>
            </a:pPr>
            <a:endParaRPr lang="en-US">
              <a:solidFill>
                <a:srgbClr val="000000"/>
              </a:solidFill>
              <a:latin typeface="Arial" charset="0"/>
              <a:cs typeface="Arial" charset="0"/>
            </a:endParaRPr>
          </a:p>
        </p:txBody>
      </p:sp>
      <p:sp>
        <p:nvSpPr>
          <p:cNvPr id="16386"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fld id="{07B74E9A-C700-4C11-B3B8-7AB82647C60F}" type="datetime1">
              <a:rPr lang="en-US">
                <a:solidFill>
                  <a:srgbClr val="000000"/>
                </a:solidFill>
              </a:rPr>
              <a:pPr>
                <a:defRPr/>
              </a:pPr>
              <a:t>6/15/2011</a:t>
            </a:fld>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860B534D-7439-4D43-8ED5-5366256C6D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48088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17361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639456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14374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819502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023110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1045714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199183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437589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3405330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6129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95AFAB1-9D12-4F62-9C2C-BFBCA442BD17}" type="datetime1">
              <a:rPr lang="en-US">
                <a:solidFill>
                  <a:srgbClr val="000000"/>
                </a:solidFill>
              </a:rPr>
              <a:pPr>
                <a:defRPr/>
              </a:pPr>
              <a:t>6/15/2011</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118A61D-9D82-40D3-B1CE-345C6AB924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09465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747026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578542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499609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135021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052270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193062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132191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096093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634644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96002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4CC3FF6A-864B-4C8F-A017-0E59766359C1}" type="datetime1">
              <a:rPr lang="en-US">
                <a:solidFill>
                  <a:srgbClr val="000000"/>
                </a:solidFill>
              </a:rPr>
              <a:pPr>
                <a:defRPr/>
              </a:pPr>
              <a:t>6/15/2011</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6DE8EA1-C232-496A-8504-E96304661B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0147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491451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926570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789870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388808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901348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233994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0646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199462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413708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3978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915CBD49-415F-4638-B632-B38D2172BDFA}" type="datetime1">
              <a:rPr lang="en-US">
                <a:solidFill>
                  <a:srgbClr val="000000"/>
                </a:solidFill>
              </a:rPr>
              <a:pPr>
                <a:defRPr/>
              </a:pPr>
              <a:t>6/15/2011</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D6563BC-5CF2-4356-8898-D579FF7308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735335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95774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695864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442497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113168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83250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9498223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370921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729971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420791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88339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3AA7A5AC-FA64-4E16-8384-32B86A0E7D47}" type="datetime1">
              <a:rPr lang="en-US">
                <a:solidFill>
                  <a:srgbClr val="000000"/>
                </a:solidFill>
              </a:rPr>
              <a:pPr>
                <a:defRPr/>
              </a:pPr>
              <a:t>6/15/2011</a:t>
            </a:fld>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6E9F3CA-03BB-4C85-AFA9-138B6E0AD9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418046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752467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443546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888570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366120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812533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10785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3907951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080788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18254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fld id="{8B296289-4BB4-4430-8D34-08E40989CC81}" type="datetime1">
              <a:rPr lang="en-US">
                <a:solidFill>
                  <a:srgbClr val="000000"/>
                </a:solidFill>
              </a:rPr>
              <a:pPr>
                <a:defRPr/>
              </a:pPr>
              <a:t>6/15/2011</a:t>
            </a:fld>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685029E2-9E4E-4ADC-BAED-3994EC3B10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34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6A48D7C7-18F8-4C83-B673-4B0284C29C03}" type="datetime1">
              <a:rPr lang="en-US">
                <a:solidFill>
                  <a:srgbClr val="000000"/>
                </a:solidFill>
              </a:rPr>
              <a:pPr>
                <a:defRPr/>
              </a:pPr>
              <a:t>6/15/2011</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A996046-9271-429A-9259-C340987E56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814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802014A-2C38-4B33-8F00-509F89FE32C1}" type="datetime1">
              <a:rPr lang="en-US">
                <a:solidFill>
                  <a:srgbClr val="000000"/>
                </a:solidFill>
              </a:rPr>
              <a:pPr>
                <a:defRPr/>
              </a:pPr>
              <a:t>6/15/2011</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29081AF-CE8B-4E35-848D-DB752CFBF9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97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0966B710-2385-4B85-AE31-0008A8123517}" type="datetime1">
              <a:rPr lang="en-US">
                <a:solidFill>
                  <a:srgbClr val="000000"/>
                </a:solidFill>
              </a:rPr>
              <a:pPr>
                <a:defRPr/>
              </a:pPr>
              <a:t>6/15/2011</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116AF19-CE40-4AB4-8B2A-3B6554B5FD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8502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DF77B24C-8DD0-4DA8-B391-C3A68B8D402B}" type="datetime1">
              <a:rPr lang="en-US">
                <a:solidFill>
                  <a:srgbClr val="000000"/>
                </a:solidFill>
              </a:rPr>
              <a:pPr>
                <a:defRPr/>
              </a:pPr>
              <a:t>6/15/2011</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246E6E0-1DA6-4C38-BF53-0D509F9A3D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910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92651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03275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0524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0599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29579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93284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0395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55719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62700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26532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0989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82030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0365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00456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17808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2317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648157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43000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042554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117712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71421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26215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093433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58684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82159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1330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p>
        </p:txBody>
      </p:sp>
      <p:sp>
        <p:nvSpPr>
          <p:cNvPr id="8" name="Footer Placeholder 7"/>
          <p:cNvSpPr>
            <a:spLocks noGrp="1"/>
          </p:cNvSpPr>
          <p:nvPr>
            <p:ph type="ftr" sz="quarter" idx="11"/>
          </p:nvPr>
        </p:nvSpPr>
        <p:spPr/>
        <p:txBody>
          <a:bodyPr/>
          <a:lstStyle>
            <a:lvl1pPr>
              <a:defRPr/>
            </a:lvl1pPr>
          </a:lstStyle>
          <a:p>
            <a:pPr>
              <a:defRPr/>
            </a:pPr>
            <a:endParaRPr lang="en-US" altLang="zh-CN"/>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pPr>
                <a:defRPr/>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31958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61539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84119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19479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3007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063913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10885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570829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01024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2968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p>
        </p:txBody>
      </p:sp>
      <p:sp>
        <p:nvSpPr>
          <p:cNvPr id="4" name="Footer Placeholder 3"/>
          <p:cNvSpPr>
            <a:spLocks noGrp="1"/>
          </p:cNvSpPr>
          <p:nvPr>
            <p:ph type="ftr" sz="quarter" idx="11"/>
          </p:nvPr>
        </p:nvSpPr>
        <p:spPr/>
        <p:txBody>
          <a:bodyPr/>
          <a:lstStyle>
            <a:lvl1pPr>
              <a:defRPr/>
            </a:lvl1pPr>
          </a:lstStyle>
          <a:p>
            <a:pPr>
              <a:defRPr/>
            </a:pPr>
            <a:endParaRPr lang="en-US" altLang="zh-CN"/>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pPr>
                <a:defRPr/>
              </a:pPr>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580944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177551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45742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498845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346706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402600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359306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010914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33114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7851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en-US" altLang="zh-CN"/>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pPr>
                <a:defRPr/>
              </a:pPr>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06762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430387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95415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518682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084772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244139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70953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54408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478847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0797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pPr>
                <a:defRPr/>
              </a:pPr>
              <a:t>‹#›</a:t>
            </a:fld>
            <a:endParaRPr lang="en-US" altLang="zh-C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99067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693103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508211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242638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863241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4631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142288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166289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3A7AE4B1-DEC3-4F05-A8E7-9CD1A03E628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44676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6C0CDBB4-E9FC-474A-8144-C8D86347BC73}"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5426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p>
        </p:txBody>
      </p:sp>
      <p:sp>
        <p:nvSpPr>
          <p:cNvPr id="6" name="Footer Placeholder 5"/>
          <p:cNvSpPr>
            <a:spLocks noGrp="1"/>
          </p:cNvSpPr>
          <p:nvPr>
            <p:ph type="ftr" sz="quarter" idx="11"/>
          </p:nvPr>
        </p:nvSpPr>
        <p:spPr/>
        <p:txBody>
          <a:bodyPr/>
          <a:lstStyle>
            <a:lvl1pPr>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pPr>
                <a:defRPr/>
              </a:pPr>
              <a:t>‹#›</a:t>
            </a:fld>
            <a:endParaRPr lang="en-US" altLang="zh-C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2D489865-441C-4BF5-95D1-0B16C023AA3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714147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2B800A1-1AFE-4894-8DA4-DE0836F91E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921114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F110412-2BC5-45A8-9350-C488A120902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895438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BC3DBDE-667A-42B1-B17C-3FD61C22A29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41277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5E4BBF8-0868-49BD-9242-A0D0A779A75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88979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50530" name="Rectangle 2"/>
          <p:cNvSpPr>
            <a:spLocks noGrp="1" noChangeArrowheads="1"/>
          </p:cNvSpPr>
          <p:nvPr>
            <p:ph type="ctrTitle"/>
          </p:nvPr>
        </p:nvSpPr>
        <p:spPr>
          <a:xfrm>
            <a:off x="685800" y="990600"/>
            <a:ext cx="7772400" cy="1371600"/>
          </a:xfrm>
        </p:spPr>
        <p:txBody>
          <a:bodyPr/>
          <a:lstStyle>
            <a:lvl1pPr>
              <a:defRPr sz="4000"/>
            </a:lvl1pPr>
          </a:lstStyle>
          <a:p>
            <a:r>
              <a:rPr lang="en-US" altLang="zh-CN"/>
              <a:t>Click to edit Master title style</a:t>
            </a:r>
          </a:p>
        </p:txBody>
      </p:sp>
      <p:sp>
        <p:nvSpPr>
          <p:cNvPr id="15053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ltLang="zh-CN"/>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EF0F0CAC-CFF9-40FF-AE79-7455A1552D2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726758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E9B7AB07-E8CD-4CA7-A93A-D1E2A0ADB144}"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170025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94D3BEF-A8F1-48E7-B412-DCFA685E2FB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720701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CC48005-52DB-4C58-A55F-820B02CFD0D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233988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ltLang="zh-CN">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ltLang="zh-C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3509841F-7758-44E1-A19D-D6192228FFEC}"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66422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3.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4.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5.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10576405"/>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7431119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67984800"/>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22699885"/>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87908806"/>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1080904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eaLnBrk="1" hangingPunct="1">
              <a:defRPr/>
            </a:pPr>
            <a:fld id="{19FF49AE-6610-4CA6-9F50-4864BECAB588}" type="datetime1">
              <a:rPr lang="en-US">
                <a:solidFill>
                  <a:srgbClr val="000000"/>
                </a:solidFill>
                <a:latin typeface="Arial" charset="0"/>
                <a:cs typeface="Arial" charset="0"/>
              </a:rPr>
              <a:pPr eaLnBrk="1" hangingPunct="1">
                <a:defRPr/>
              </a:pPr>
              <a:t>6/15/2011</a:t>
            </a:fld>
            <a:endParaRPr lang="en-US">
              <a:solidFill>
                <a:srgbClr val="000000"/>
              </a:solidFill>
              <a:latin typeface="Arial" charset="0"/>
              <a:cs typeface="Arial" charset="0"/>
            </a:endParaRPr>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1" hangingPunct="1">
              <a:defRPr/>
            </a:pPr>
            <a:endParaRPr lang="en-US">
              <a:solidFill>
                <a:srgbClr val="000000"/>
              </a:solidFill>
              <a:latin typeface="Arial" charset="0"/>
              <a:cs typeface="Arial" charset="0"/>
            </a:endParaRPr>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mn-cs"/>
              </a:defRPr>
            </a:lvl1pPr>
          </a:lstStyle>
          <a:p>
            <a:pPr>
              <a:defRPr/>
            </a:pPr>
            <a:fld id="{FDE7A2FF-41B1-4C99-9F09-4DF0DB936DA2}" type="slidenum">
              <a:rPr lang="en-US">
                <a:solidFill>
                  <a:srgbClr val="000000"/>
                </a:solidFill>
                <a:latin typeface="Arial" charset="0"/>
              </a:rPr>
              <a:pPr>
                <a:defRPr/>
              </a:pPr>
              <a:t>‹#›</a:t>
            </a:fld>
            <a:endParaRPr lang="en-US">
              <a:solidFill>
                <a:srgbClr val="000000"/>
              </a:solidFill>
              <a:latin typeface="Arial" charset="0"/>
            </a:endParaRPr>
          </a:p>
        </p:txBody>
      </p:sp>
      <p:sp>
        <p:nvSpPr>
          <p:cNvPr id="15367" name="Rectangle 7" descr="Gold bar"/>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eaLnBrk="1" hangingPunct="1">
              <a:defRPr/>
            </a:pPr>
            <a:endParaRPr lang="en-US" sz="2400">
              <a:solidFill>
                <a:srgbClr val="000000"/>
              </a:solidFill>
              <a:latin typeface="Times New Roman" pitchFamily="18" charset="0"/>
              <a:cs typeface="Arial" charset="0"/>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solidFill>
                <a:srgbClr val="000000"/>
              </a:solidFill>
              <a:latin typeface="Arial" charset="0"/>
              <a:cs typeface="Arial" charset="0"/>
            </a:endParaRPr>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solidFill>
                <a:srgbClr val="000000"/>
              </a:solidFill>
              <a:latin typeface="Times New Roman" pitchFamily="18" charset="0"/>
              <a:cs typeface="Arial"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eaLnBrk="1" hangingPunct="1">
              <a:defRPr/>
            </a:pPr>
            <a:endParaRPr lang="en-US" sz="240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186287502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268430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6028760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80038083"/>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74082260"/>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75122382"/>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73591291"/>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950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defRPr/>
            </a:pPr>
            <a:endParaRPr lang="zh-CN" altLang="en-US" sz="2400">
              <a:solidFill>
                <a:srgbClr val="000000"/>
              </a:solidFill>
              <a:latin typeface="Times New Roman" pitchFamily="18" charset="0"/>
              <a:ea typeface="宋体" pitchFamily="2" charset="-122"/>
            </a:endParaRPr>
          </a:p>
        </p:txBody>
      </p:sp>
      <p:sp>
        <p:nvSpPr>
          <p:cNvPr id="1495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solidFill>
                <a:srgbClr val="000000"/>
              </a:solidFill>
            </a:endParaRPr>
          </a:p>
        </p:txBody>
      </p:sp>
      <p:sp>
        <p:nvSpPr>
          <p:cNvPr id="14951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宋体" pitchFamily="2" charset="-122"/>
              </a:defRPr>
            </a:lvl1pPr>
          </a:lstStyle>
          <a:p>
            <a:pPr>
              <a:defRPr/>
            </a:pPr>
            <a:endParaRPr lang="en-US" altLang="zh-CN">
              <a:solidFill>
                <a:srgbClr val="000000"/>
              </a:solidFill>
            </a:endParaRPr>
          </a:p>
        </p:txBody>
      </p:sp>
      <p:sp>
        <p:nvSpPr>
          <p:cNvPr id="14951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宋体" pitchFamily="2" charset="-122"/>
              </a:defRPr>
            </a:lvl1pPr>
          </a:lstStyle>
          <a:p>
            <a:pPr>
              <a:defRPr/>
            </a:pPr>
            <a:endParaRPr lang="en-US" altLang="zh-CN">
              <a:solidFill>
                <a:srgbClr val="000000"/>
              </a:solidFill>
            </a:endParaRPr>
          </a:p>
        </p:txBody>
      </p:sp>
      <p:sp>
        <p:nvSpPr>
          <p:cNvPr id="14951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mn-lt"/>
                <a:ea typeface="宋体" pitchFamily="2" charset="-122"/>
              </a:defRPr>
            </a:lvl1pPr>
          </a:lstStyle>
          <a:p>
            <a:pPr>
              <a:defRPr/>
            </a:pPr>
            <a:fld id="{F5D2049E-00D8-4F00-87C1-A64F52B4B1AB}"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57072468"/>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8.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 y="1219200"/>
            <a:ext cx="8915400" cy="1371600"/>
          </a:xfrm>
        </p:spPr>
        <p:txBody>
          <a:bodyPr/>
          <a:lstStyle/>
          <a:p>
            <a:pPr algn="ctr" eaLnBrk="1" hangingPunct="1"/>
            <a:r>
              <a:rPr lang="en-US" altLang="zh-CN" dirty="0" smtClean="0">
                <a:solidFill>
                  <a:srgbClr val="FF9900"/>
                </a:solidFill>
                <a:latin typeface="Times New Roman" pitchFamily="18" charset="0"/>
                <a:ea typeface="宋体" pitchFamily="2" charset="-122"/>
                <a:cs typeface="Times New Roman" pitchFamily="18" charset="0"/>
              </a:rPr>
              <a:t>Reliable Internet Routing</a:t>
            </a:r>
            <a:br>
              <a:rPr lang="en-US" altLang="zh-CN" dirty="0" smtClean="0">
                <a:solidFill>
                  <a:srgbClr val="FF9900"/>
                </a:solidFill>
                <a:latin typeface="Times New Roman" pitchFamily="18" charset="0"/>
                <a:ea typeface="宋体" pitchFamily="2" charset="-122"/>
                <a:cs typeface="Times New Roman" pitchFamily="18" charset="0"/>
              </a:rPr>
            </a:br>
            <a:endParaRPr lang="en-US" altLang="zh-CN" sz="2800" dirty="0" smtClean="0">
              <a:solidFill>
                <a:srgbClr val="FF9900"/>
              </a:solidFill>
              <a:latin typeface="Times New Roman" pitchFamily="18" charset="0"/>
              <a:ea typeface="宋体" pitchFamily="2" charset="-122"/>
              <a:cs typeface="Times New Roman" pitchFamily="18" charset="0"/>
            </a:endParaRPr>
          </a:p>
        </p:txBody>
      </p:sp>
      <p:sp>
        <p:nvSpPr>
          <p:cNvPr id="14339" name="Rectangle 4"/>
          <p:cNvSpPr>
            <a:spLocks noChangeArrowheads="1"/>
          </p:cNvSpPr>
          <p:nvPr/>
        </p:nvSpPr>
        <p:spPr bwMode="auto">
          <a:xfrm>
            <a:off x="3048000" y="2895600"/>
            <a:ext cx="2895600" cy="228600"/>
          </a:xfrm>
          <a:prstGeom prst="rect">
            <a:avLst/>
          </a:prstGeom>
          <a:solidFill>
            <a:srgbClr val="FF9900"/>
          </a:solidFill>
          <a:ln w="0" algn="ctr">
            <a:noFill/>
            <a:round/>
            <a:headEnd/>
            <a:tailEnd/>
          </a:ln>
        </p:spPr>
        <p:txBody>
          <a:bodyPr/>
          <a:lstStyle/>
          <a:p>
            <a:endParaRPr lang="en-US"/>
          </a:p>
        </p:txBody>
      </p:sp>
      <p:sp>
        <p:nvSpPr>
          <p:cNvPr id="14340" name="Rectangle 5"/>
          <p:cNvSpPr>
            <a:spLocks noChangeArrowheads="1"/>
          </p:cNvSpPr>
          <p:nvPr/>
        </p:nvSpPr>
        <p:spPr bwMode="auto">
          <a:xfrm>
            <a:off x="152400" y="2895600"/>
            <a:ext cx="2895600" cy="228600"/>
          </a:xfrm>
          <a:prstGeom prst="rect">
            <a:avLst/>
          </a:prstGeom>
          <a:solidFill>
            <a:schemeClr val="tx1"/>
          </a:solidFill>
          <a:ln w="0" algn="ctr">
            <a:noFill/>
            <a:round/>
            <a:headEnd/>
            <a:tailEnd/>
          </a:ln>
        </p:spPr>
        <p:txBody>
          <a:bodyPr/>
          <a:lstStyle/>
          <a:p>
            <a:endParaRPr lang="en-US"/>
          </a:p>
        </p:txBody>
      </p:sp>
      <p:sp>
        <p:nvSpPr>
          <p:cNvPr id="14341" name="Rectangle 7"/>
          <p:cNvSpPr>
            <a:spLocks noChangeArrowheads="1"/>
          </p:cNvSpPr>
          <p:nvPr/>
        </p:nvSpPr>
        <p:spPr bwMode="auto">
          <a:xfrm>
            <a:off x="5943600" y="2895600"/>
            <a:ext cx="2895600" cy="228600"/>
          </a:xfrm>
          <a:prstGeom prst="rect">
            <a:avLst/>
          </a:prstGeom>
          <a:solidFill>
            <a:srgbClr val="92D050"/>
          </a:solidFill>
          <a:ln w="0" algn="ctr">
            <a:noFill/>
            <a:round/>
            <a:headEnd/>
            <a:tailEnd/>
          </a:ln>
        </p:spPr>
        <p:txBody>
          <a:bodyPr/>
          <a:lstStyle/>
          <a:p>
            <a:endParaRPr lang="en-US"/>
          </a:p>
        </p:txBody>
      </p:sp>
      <p:sp>
        <p:nvSpPr>
          <p:cNvPr id="9" name="Rectangle 3"/>
          <p:cNvSpPr txBox="1">
            <a:spLocks noChangeArrowheads="1"/>
          </p:cNvSpPr>
          <p:nvPr/>
        </p:nvSpPr>
        <p:spPr bwMode="auto">
          <a:xfrm>
            <a:off x="1371600" y="3422650"/>
            <a:ext cx="6477000" cy="3054350"/>
          </a:xfrm>
          <a:prstGeom prst="rect">
            <a:avLst/>
          </a:prstGeom>
          <a:noFill/>
          <a:ln w="9525">
            <a:noFill/>
            <a:miter lim="800000"/>
            <a:headEnd/>
            <a:tailEnd/>
          </a:ln>
          <a:effectLst/>
        </p:spPr>
        <p:txBody>
          <a:bodyPr/>
          <a:lstStyle/>
          <a:p>
            <a:pPr algn="ctr" eaLnBrk="1" hangingPunct="1">
              <a:lnSpc>
                <a:spcPct val="90000"/>
              </a:lnSpc>
              <a:spcBef>
                <a:spcPct val="20000"/>
              </a:spcBef>
              <a:buClr>
                <a:schemeClr val="accent2"/>
              </a:buClr>
              <a:buFont typeface="Wingdings" pitchFamily="2" charset="2"/>
              <a:buNone/>
              <a:defRPr/>
            </a:pPr>
            <a:r>
              <a:rPr lang="en-US" sz="3500" kern="0" dirty="0">
                <a:latin typeface="Times New Roman" pitchFamily="18" charset="0"/>
              </a:rPr>
              <a:t>Martin </a:t>
            </a:r>
            <a:r>
              <a:rPr lang="en-US" sz="3500" kern="0" dirty="0" err="1" smtClean="0">
                <a:latin typeface="Times New Roman" pitchFamily="18" charset="0"/>
              </a:rPr>
              <a:t>Suchara</a:t>
            </a:r>
            <a:endParaRPr lang="en-US" sz="3500" kern="0" dirty="0" smtClean="0">
              <a:latin typeface="Times New Roman" pitchFamily="18" charset="0"/>
            </a:endParaRPr>
          </a:p>
          <a:p>
            <a:pPr algn="ctr" eaLnBrk="1" hangingPunct="1">
              <a:lnSpc>
                <a:spcPct val="90000"/>
              </a:lnSpc>
              <a:spcBef>
                <a:spcPct val="20000"/>
              </a:spcBef>
              <a:buClr>
                <a:schemeClr val="accent2"/>
              </a:buClr>
              <a:buFont typeface="Wingdings" pitchFamily="2" charset="2"/>
              <a:buNone/>
              <a:defRPr/>
            </a:pPr>
            <a:endParaRPr lang="en-US" sz="1400" kern="0" dirty="0">
              <a:latin typeface="Times New Roman" pitchFamily="18" charset="0"/>
            </a:endParaRPr>
          </a:p>
          <a:p>
            <a:pPr algn="ctr" eaLnBrk="1" hangingPunct="1">
              <a:lnSpc>
                <a:spcPct val="90000"/>
              </a:lnSpc>
              <a:spcBef>
                <a:spcPct val="20000"/>
              </a:spcBef>
              <a:buClr>
                <a:schemeClr val="accent2"/>
              </a:buClr>
              <a:buFont typeface="Wingdings" pitchFamily="2" charset="2"/>
              <a:buNone/>
              <a:defRPr/>
            </a:pPr>
            <a:r>
              <a:rPr lang="en-US" sz="2800" kern="0" dirty="0" smtClean="0">
                <a:latin typeface="Times New Roman" pitchFamily="18" charset="0"/>
              </a:rPr>
              <a:t>Thesis advisor </a:t>
            </a:r>
          </a:p>
          <a:p>
            <a:pPr algn="ctr" eaLnBrk="1" hangingPunct="1">
              <a:lnSpc>
                <a:spcPct val="90000"/>
              </a:lnSpc>
              <a:spcBef>
                <a:spcPct val="20000"/>
              </a:spcBef>
              <a:buClr>
                <a:schemeClr val="accent2"/>
              </a:buClr>
              <a:buFont typeface="Wingdings" pitchFamily="2" charset="2"/>
              <a:buNone/>
              <a:defRPr/>
            </a:pPr>
            <a:r>
              <a:rPr lang="en-US" sz="2800" kern="0" dirty="0" smtClean="0">
                <a:latin typeface="Times New Roman" pitchFamily="18" charset="0"/>
              </a:rPr>
              <a:t>Prof. Jennifer Rexford</a:t>
            </a:r>
            <a:endParaRPr lang="en-US" sz="2800" kern="0" dirty="0">
              <a:latin typeface="Times New Roman" pitchFamily="18" charset="0"/>
            </a:endParaRPr>
          </a:p>
        </p:txBody>
      </p:sp>
      <p:sp>
        <p:nvSpPr>
          <p:cNvPr id="10" name="Slide Number Placeholder 5"/>
          <p:cNvSpPr>
            <a:spLocks noGrp="1"/>
          </p:cNvSpPr>
          <p:nvPr>
            <p:ph type="sldNum" sz="quarter" idx="12"/>
          </p:nvPr>
        </p:nvSpPr>
        <p:spPr>
          <a:xfrm>
            <a:off x="6934200" y="6245225"/>
            <a:ext cx="1981200" cy="476250"/>
          </a:xfrm>
        </p:spPr>
        <p:txBody>
          <a:bodyPr/>
          <a:lstStyle/>
          <a:p>
            <a:pPr>
              <a:defRPr/>
            </a:pPr>
            <a:r>
              <a:rPr lang="en-US" altLang="zh-CN" dirty="0" smtClean="0"/>
              <a:t>June 15, 2011</a:t>
            </a:r>
            <a:endParaRPr lang="en-US" altLang="zh-CN" dirty="0"/>
          </a:p>
        </p:txBody>
      </p:sp>
      <p:pic>
        <p:nvPicPr>
          <p:cNvPr id="13" name="Picture 12" descr="Shield.gif"/>
          <p:cNvPicPr>
            <a:picLocks noChangeAspect="1"/>
          </p:cNvPicPr>
          <p:nvPr/>
        </p:nvPicPr>
        <p:blipFill>
          <a:blip r:embed="rId3" cstate="print"/>
          <a:stretch>
            <a:fillRect/>
          </a:stretch>
        </p:blipFill>
        <p:spPr>
          <a:xfrm>
            <a:off x="838200" y="4566138"/>
            <a:ext cx="1371600" cy="15298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10</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Architecture – Components</a:t>
            </a:r>
          </a:p>
        </p:txBody>
      </p:sp>
      <p:sp>
        <p:nvSpPr>
          <p:cNvPr id="17412" name="Rectangle 3"/>
          <p:cNvSpPr>
            <a:spLocks noGrp="1" noChangeArrowheads="1"/>
          </p:cNvSpPr>
          <p:nvPr>
            <p:ph type="body" idx="1"/>
          </p:nvPr>
        </p:nvSpPr>
        <p:spPr>
          <a:xfrm>
            <a:off x="566738" y="1600200"/>
            <a:ext cx="8348662" cy="2438400"/>
          </a:xfrm>
        </p:spPr>
        <p:txBody>
          <a:bodyPr/>
          <a:lstStyle/>
          <a:p>
            <a:pPr eaLnBrk="1" hangingPunct="1">
              <a:buClr>
                <a:srgbClr val="FF9900"/>
              </a:buClr>
            </a:pPr>
            <a:r>
              <a:rPr lang="en-US" sz="2800" kern="1200" dirty="0" smtClean="0">
                <a:solidFill>
                  <a:srgbClr val="FF9900"/>
                </a:solidFill>
                <a:latin typeface="Arial" charset="0"/>
                <a:cs typeface="Arial" charset="0"/>
              </a:rPr>
              <a:t>Management system</a:t>
            </a:r>
          </a:p>
          <a:p>
            <a:pPr lvl="1" eaLnBrk="1" hangingPunct="1">
              <a:buClr>
                <a:srgbClr val="FF9900"/>
              </a:buClr>
            </a:pPr>
            <a:r>
              <a:rPr lang="en-US" sz="2800" dirty="0" smtClean="0">
                <a:latin typeface="Arial" charset="0"/>
                <a:ea typeface="+mn-ea"/>
                <a:cs typeface="Arial" charset="0"/>
              </a:rPr>
              <a:t>Knows topology, approximate traffic demands, potential failures</a:t>
            </a:r>
          </a:p>
          <a:p>
            <a:pPr lvl="1" eaLnBrk="1" hangingPunct="1">
              <a:buClr>
                <a:srgbClr val="FF9900"/>
              </a:buClr>
            </a:pPr>
            <a:r>
              <a:rPr lang="en-US" sz="2800" dirty="0" smtClean="0">
                <a:latin typeface="Arial" charset="0"/>
                <a:ea typeface="+mn-ea"/>
                <a:cs typeface="Arial" charset="0"/>
              </a:rPr>
              <a:t>Sets up multiple paths and calculates load splitting ratios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3" name="Rectangle 3"/>
          <p:cNvSpPr txBox="1">
            <a:spLocks noChangeArrowheads="1"/>
          </p:cNvSpPr>
          <p:nvPr/>
        </p:nvSpPr>
        <p:spPr bwMode="auto">
          <a:xfrm>
            <a:off x="566738" y="4267200"/>
            <a:ext cx="8120062"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Minimal functionality </a:t>
            </a:r>
            <a:r>
              <a:rPr lang="en-US" sz="2800" kern="0" dirty="0" smtClean="0">
                <a:solidFill>
                  <a:srgbClr val="000000"/>
                </a:solidFill>
                <a:latin typeface="Arial" charset="0"/>
                <a:cs typeface="Arial" charset="0"/>
              </a:rPr>
              <a:t>in routers</a:t>
            </a:r>
          </a:p>
          <a:p>
            <a:pPr marL="908050" lvl="1" indent="-436563" eaLnBrk="1" hangingPunct="1">
              <a:spcBef>
                <a:spcPct val="20000"/>
              </a:spcBef>
              <a:buClr>
                <a:srgbClr val="FF9900"/>
              </a:buClr>
              <a:buFont typeface="Wingdings" pitchFamily="2" charset="2"/>
              <a:buChar char="n"/>
            </a:pPr>
            <a:r>
              <a:rPr lang="en-US" sz="2800" kern="0" dirty="0" smtClean="0">
                <a:solidFill>
                  <a:srgbClr val="000000"/>
                </a:solidFill>
                <a:latin typeface="Arial" charset="0"/>
                <a:cs typeface="Arial" charset="0"/>
              </a:rPr>
              <a:t>Path-level failure notification</a:t>
            </a:r>
          </a:p>
          <a:p>
            <a:pPr marL="908050" lvl="1" indent="-436563" eaLnBrk="1" hangingPunct="1">
              <a:spcBef>
                <a:spcPct val="20000"/>
              </a:spcBef>
              <a:buClr>
                <a:srgbClr val="FF9900"/>
              </a:buClr>
              <a:buFont typeface="Wingdings" pitchFamily="2" charset="2"/>
              <a:buChar char="n"/>
            </a:pPr>
            <a:r>
              <a:rPr lang="en-US" sz="2800" kern="0" dirty="0" smtClean="0">
                <a:solidFill>
                  <a:srgbClr val="000000"/>
                </a:solidFill>
                <a:latin typeface="Arial" charset="0"/>
                <a:cs typeface="Arial" charset="0"/>
              </a:rPr>
              <a:t>Static configuration</a:t>
            </a:r>
          </a:p>
          <a:p>
            <a:pPr marL="908050" lvl="1" indent="-436563" eaLnBrk="1" hangingPunct="1">
              <a:spcBef>
                <a:spcPct val="20000"/>
              </a:spcBef>
              <a:buClr>
                <a:srgbClr val="FF9900"/>
              </a:buClr>
              <a:buFont typeface="Wingdings" pitchFamily="2" charset="2"/>
              <a:buChar char="n"/>
            </a:pPr>
            <a:r>
              <a:rPr lang="en-US" sz="2800" kern="0" dirty="0" smtClean="0">
                <a:solidFill>
                  <a:srgbClr val="000000"/>
                </a:solidFill>
                <a:latin typeface="Arial" charset="0"/>
                <a:cs typeface="Arial" charset="0"/>
              </a:rPr>
              <a:t>No coordination with other routers</a:t>
            </a:r>
          </a:p>
          <a:p>
            <a:pPr marL="908050" lvl="1" indent="-436563" eaLnBrk="1" hangingPunct="1">
              <a:spcBef>
                <a:spcPct val="20000"/>
              </a:spcBef>
              <a:buClr>
                <a:srgbClr val="FF9900"/>
              </a:buClr>
              <a:buFont typeface="Wingdings" pitchFamily="2" charset="2"/>
              <a:buChar char="n"/>
              <a:defRPr/>
            </a:pPr>
            <a:endParaRPr lang="en-US" sz="2800" kern="0" dirty="0" smtClean="0">
              <a:solidFill>
                <a:srgbClr val="000000"/>
              </a:solidFill>
              <a:latin typeface="Arial" charset="0"/>
              <a:cs typeface="Arial" charset="0"/>
            </a:endParaRPr>
          </a:p>
        </p:txBody>
      </p:sp>
    </p:spTree>
    <p:extLst>
      <p:ext uri="{BB962C8B-B14F-4D97-AF65-F5344CB8AC3E}">
        <p14:creationId xmlns:p14="http://schemas.microsoft.com/office/powerpoint/2010/main" val="384758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059487"/>
            <a:ext cx="1981200" cy="476250"/>
          </a:xfrm>
        </p:spPr>
        <p:txBody>
          <a:bodyPr/>
          <a:lstStyle/>
          <a:p>
            <a:pPr>
              <a:defRPr/>
            </a:pPr>
            <a:fld id="{781E6D83-A576-41E7-80BA-5DC4169F01B4}" type="slidenum">
              <a:rPr lang="zh-CN" altLang="en-US">
                <a:solidFill>
                  <a:srgbClr val="000000"/>
                </a:solidFill>
              </a:rPr>
              <a:pPr>
                <a:defRPr/>
              </a:pPr>
              <a:t>11</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Architecture</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34" name="TextBox 133"/>
          <p:cNvSpPr txBox="1"/>
          <p:nvPr/>
        </p:nvSpPr>
        <p:spPr>
          <a:xfrm>
            <a:off x="5410200" y="1600201"/>
            <a:ext cx="2971800" cy="1227221"/>
          </a:xfrm>
          <a:prstGeom prst="rect">
            <a:avLst/>
          </a:prstGeom>
          <a:noFill/>
          <a:ln w="19050">
            <a:solidFill>
              <a:schemeClr val="bg1">
                <a:lumMod val="50000"/>
              </a:schemeClr>
            </a:solidFill>
          </a:ln>
        </p:spPr>
        <p:txBody>
          <a:bodyPr wrap="square" rtlCol="0">
            <a:noAutofit/>
          </a:bodyPr>
          <a:lstStyle/>
          <a:p>
            <a:r>
              <a:rPr lang="en-US" sz="2400" dirty="0" smtClean="0">
                <a:solidFill>
                  <a:srgbClr val="000000"/>
                </a:solidFill>
              </a:rPr>
              <a:t>• topology design</a:t>
            </a:r>
          </a:p>
          <a:p>
            <a:r>
              <a:rPr lang="en-US" sz="2400" dirty="0" smtClean="0">
                <a:solidFill>
                  <a:srgbClr val="000000"/>
                </a:solidFill>
              </a:rPr>
              <a:t>• list of shared risks</a:t>
            </a:r>
          </a:p>
          <a:p>
            <a:r>
              <a:rPr lang="en-US" sz="2400" dirty="0" smtClean="0">
                <a:solidFill>
                  <a:srgbClr val="000000"/>
                </a:solidFill>
              </a:rPr>
              <a:t>• traffic demands</a:t>
            </a:r>
          </a:p>
          <a:p>
            <a:endParaRPr lang="en-US" sz="2400" baseline="-25000" dirty="0">
              <a:solidFill>
                <a:srgbClr val="000000"/>
              </a:solidFill>
            </a:endParaRPr>
          </a:p>
        </p:txBody>
      </p:sp>
      <p:grpSp>
        <p:nvGrpSpPr>
          <p:cNvPr id="137" name="Group 9"/>
          <p:cNvGrpSpPr>
            <a:grpSpLocks noChangeAspect="1"/>
          </p:cNvGrpSpPr>
          <p:nvPr/>
        </p:nvGrpSpPr>
        <p:grpSpPr bwMode="auto">
          <a:xfrm>
            <a:off x="3657600" y="1391467"/>
            <a:ext cx="1371600" cy="1427934"/>
            <a:chOff x="624" y="432"/>
            <a:chExt cx="1120" cy="1166"/>
          </a:xfrm>
        </p:grpSpPr>
        <p:sp>
          <p:nvSpPr>
            <p:cNvPr id="138" name="AutoShape 8"/>
            <p:cNvSpPr>
              <a:spLocks noChangeAspect="1" noChangeArrowheads="1" noTextEdit="1"/>
            </p:cNvSpPr>
            <p:nvPr/>
          </p:nvSpPr>
          <p:spPr bwMode="auto">
            <a:xfrm>
              <a:off x="624" y="432"/>
              <a:ext cx="1120" cy="11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5" name="Freeform 11"/>
            <p:cNvSpPr>
              <a:spLocks/>
            </p:cNvSpPr>
            <p:nvPr/>
          </p:nvSpPr>
          <p:spPr bwMode="auto">
            <a:xfrm>
              <a:off x="970" y="536"/>
              <a:ext cx="746" cy="966"/>
            </a:xfrm>
            <a:custGeom>
              <a:avLst/>
              <a:gdLst/>
              <a:ahLst/>
              <a:cxnLst>
                <a:cxn ang="0">
                  <a:pos x="352" y="0"/>
                </a:cxn>
                <a:cxn ang="0">
                  <a:pos x="352" y="0"/>
                </a:cxn>
                <a:cxn ang="0">
                  <a:pos x="352" y="0"/>
                </a:cxn>
                <a:cxn ang="0">
                  <a:pos x="352" y="0"/>
                </a:cxn>
                <a:cxn ang="0">
                  <a:pos x="338" y="2"/>
                </a:cxn>
                <a:cxn ang="0">
                  <a:pos x="18" y="20"/>
                </a:cxn>
                <a:cxn ang="0">
                  <a:pos x="18" y="20"/>
                </a:cxn>
                <a:cxn ang="0">
                  <a:pos x="12" y="22"/>
                </a:cxn>
                <a:cxn ang="0">
                  <a:pos x="6" y="26"/>
                </a:cxn>
                <a:cxn ang="0">
                  <a:pos x="2" y="32"/>
                </a:cxn>
                <a:cxn ang="0">
                  <a:pos x="0" y="40"/>
                </a:cxn>
                <a:cxn ang="0">
                  <a:pos x="0" y="892"/>
                </a:cxn>
                <a:cxn ang="0">
                  <a:pos x="0" y="892"/>
                </a:cxn>
                <a:cxn ang="0">
                  <a:pos x="0" y="892"/>
                </a:cxn>
                <a:cxn ang="0">
                  <a:pos x="0" y="900"/>
                </a:cxn>
                <a:cxn ang="0">
                  <a:pos x="4" y="908"/>
                </a:cxn>
                <a:cxn ang="0">
                  <a:pos x="10" y="916"/>
                </a:cxn>
                <a:cxn ang="0">
                  <a:pos x="20" y="924"/>
                </a:cxn>
                <a:cxn ang="0">
                  <a:pos x="20" y="924"/>
                </a:cxn>
                <a:cxn ang="0">
                  <a:pos x="42" y="930"/>
                </a:cxn>
                <a:cxn ang="0">
                  <a:pos x="68" y="936"/>
                </a:cxn>
                <a:cxn ang="0">
                  <a:pos x="102" y="944"/>
                </a:cxn>
                <a:cxn ang="0">
                  <a:pos x="148" y="950"/>
                </a:cxn>
                <a:cxn ang="0">
                  <a:pos x="204" y="958"/>
                </a:cxn>
                <a:cxn ang="0">
                  <a:pos x="272" y="964"/>
                </a:cxn>
                <a:cxn ang="0">
                  <a:pos x="352" y="966"/>
                </a:cxn>
                <a:cxn ang="0">
                  <a:pos x="352" y="966"/>
                </a:cxn>
                <a:cxn ang="0">
                  <a:pos x="366" y="966"/>
                </a:cxn>
                <a:cxn ang="0">
                  <a:pos x="378" y="964"/>
                </a:cxn>
                <a:cxn ang="0">
                  <a:pos x="388" y="958"/>
                </a:cxn>
                <a:cxn ang="0">
                  <a:pos x="386" y="960"/>
                </a:cxn>
                <a:cxn ang="0">
                  <a:pos x="734" y="808"/>
                </a:cxn>
                <a:cxn ang="0">
                  <a:pos x="734" y="808"/>
                </a:cxn>
                <a:cxn ang="0">
                  <a:pos x="740" y="806"/>
                </a:cxn>
                <a:cxn ang="0">
                  <a:pos x="742" y="800"/>
                </a:cxn>
                <a:cxn ang="0">
                  <a:pos x="746" y="796"/>
                </a:cxn>
                <a:cxn ang="0">
                  <a:pos x="746" y="790"/>
                </a:cxn>
                <a:cxn ang="0">
                  <a:pos x="746" y="76"/>
                </a:cxn>
                <a:cxn ang="0">
                  <a:pos x="746" y="76"/>
                </a:cxn>
                <a:cxn ang="0">
                  <a:pos x="744" y="68"/>
                </a:cxn>
                <a:cxn ang="0">
                  <a:pos x="742" y="62"/>
                </a:cxn>
                <a:cxn ang="0">
                  <a:pos x="736" y="58"/>
                </a:cxn>
                <a:cxn ang="0">
                  <a:pos x="730" y="56"/>
                </a:cxn>
                <a:cxn ang="0">
                  <a:pos x="380" y="2"/>
                </a:cxn>
                <a:cxn ang="0">
                  <a:pos x="380" y="2"/>
                </a:cxn>
                <a:cxn ang="0">
                  <a:pos x="362" y="0"/>
                </a:cxn>
                <a:cxn ang="0">
                  <a:pos x="352" y="0"/>
                </a:cxn>
                <a:cxn ang="0">
                  <a:pos x="352" y="0"/>
                </a:cxn>
              </a:cxnLst>
              <a:rect l="0" t="0" r="r" b="b"/>
              <a:pathLst>
                <a:path w="746" h="966">
                  <a:moveTo>
                    <a:pt x="352" y="0"/>
                  </a:moveTo>
                  <a:lnTo>
                    <a:pt x="352" y="0"/>
                  </a:lnTo>
                  <a:lnTo>
                    <a:pt x="352" y="0"/>
                  </a:lnTo>
                  <a:lnTo>
                    <a:pt x="352" y="0"/>
                  </a:lnTo>
                  <a:lnTo>
                    <a:pt x="338" y="2"/>
                  </a:lnTo>
                  <a:lnTo>
                    <a:pt x="18" y="20"/>
                  </a:lnTo>
                  <a:lnTo>
                    <a:pt x="18" y="20"/>
                  </a:lnTo>
                  <a:lnTo>
                    <a:pt x="12" y="22"/>
                  </a:lnTo>
                  <a:lnTo>
                    <a:pt x="6" y="26"/>
                  </a:lnTo>
                  <a:lnTo>
                    <a:pt x="2" y="32"/>
                  </a:lnTo>
                  <a:lnTo>
                    <a:pt x="0" y="40"/>
                  </a:lnTo>
                  <a:lnTo>
                    <a:pt x="0" y="892"/>
                  </a:lnTo>
                  <a:lnTo>
                    <a:pt x="0" y="892"/>
                  </a:lnTo>
                  <a:lnTo>
                    <a:pt x="0" y="892"/>
                  </a:lnTo>
                  <a:lnTo>
                    <a:pt x="0" y="900"/>
                  </a:lnTo>
                  <a:lnTo>
                    <a:pt x="4" y="908"/>
                  </a:lnTo>
                  <a:lnTo>
                    <a:pt x="10" y="916"/>
                  </a:lnTo>
                  <a:lnTo>
                    <a:pt x="20" y="924"/>
                  </a:lnTo>
                  <a:lnTo>
                    <a:pt x="20" y="924"/>
                  </a:lnTo>
                  <a:lnTo>
                    <a:pt x="42" y="930"/>
                  </a:lnTo>
                  <a:lnTo>
                    <a:pt x="68" y="936"/>
                  </a:lnTo>
                  <a:lnTo>
                    <a:pt x="102" y="944"/>
                  </a:lnTo>
                  <a:lnTo>
                    <a:pt x="148" y="950"/>
                  </a:lnTo>
                  <a:lnTo>
                    <a:pt x="204" y="958"/>
                  </a:lnTo>
                  <a:lnTo>
                    <a:pt x="272" y="964"/>
                  </a:lnTo>
                  <a:lnTo>
                    <a:pt x="352" y="966"/>
                  </a:lnTo>
                  <a:lnTo>
                    <a:pt x="352" y="966"/>
                  </a:lnTo>
                  <a:lnTo>
                    <a:pt x="366" y="966"/>
                  </a:lnTo>
                  <a:lnTo>
                    <a:pt x="378" y="964"/>
                  </a:lnTo>
                  <a:lnTo>
                    <a:pt x="388" y="958"/>
                  </a:lnTo>
                  <a:lnTo>
                    <a:pt x="386" y="960"/>
                  </a:lnTo>
                  <a:lnTo>
                    <a:pt x="734" y="808"/>
                  </a:lnTo>
                  <a:lnTo>
                    <a:pt x="734" y="808"/>
                  </a:lnTo>
                  <a:lnTo>
                    <a:pt x="740" y="806"/>
                  </a:lnTo>
                  <a:lnTo>
                    <a:pt x="742" y="800"/>
                  </a:lnTo>
                  <a:lnTo>
                    <a:pt x="746" y="796"/>
                  </a:lnTo>
                  <a:lnTo>
                    <a:pt x="746" y="790"/>
                  </a:lnTo>
                  <a:lnTo>
                    <a:pt x="746" y="76"/>
                  </a:lnTo>
                  <a:lnTo>
                    <a:pt x="746" y="76"/>
                  </a:lnTo>
                  <a:lnTo>
                    <a:pt x="744" y="68"/>
                  </a:lnTo>
                  <a:lnTo>
                    <a:pt x="742" y="62"/>
                  </a:lnTo>
                  <a:lnTo>
                    <a:pt x="736" y="58"/>
                  </a:lnTo>
                  <a:lnTo>
                    <a:pt x="730" y="56"/>
                  </a:lnTo>
                  <a:lnTo>
                    <a:pt x="380" y="2"/>
                  </a:lnTo>
                  <a:lnTo>
                    <a:pt x="380" y="2"/>
                  </a:lnTo>
                  <a:lnTo>
                    <a:pt x="362" y="0"/>
                  </a:lnTo>
                  <a:lnTo>
                    <a:pt x="352" y="0"/>
                  </a:lnTo>
                  <a:lnTo>
                    <a:pt x="35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 name="Freeform 12"/>
            <p:cNvSpPr>
              <a:spLocks/>
            </p:cNvSpPr>
            <p:nvPr/>
          </p:nvSpPr>
          <p:spPr bwMode="auto">
            <a:xfrm>
              <a:off x="994" y="558"/>
              <a:ext cx="338" cy="920"/>
            </a:xfrm>
            <a:custGeom>
              <a:avLst/>
              <a:gdLst/>
              <a:ahLst/>
              <a:cxnLst>
                <a:cxn ang="0">
                  <a:pos x="0" y="20"/>
                </a:cxn>
                <a:cxn ang="0">
                  <a:pos x="0" y="20"/>
                </a:cxn>
                <a:cxn ang="0">
                  <a:pos x="0" y="872"/>
                </a:cxn>
                <a:cxn ang="0">
                  <a:pos x="0" y="872"/>
                </a:cxn>
                <a:cxn ang="0">
                  <a:pos x="0" y="876"/>
                </a:cxn>
                <a:cxn ang="0">
                  <a:pos x="2" y="878"/>
                </a:cxn>
                <a:cxn ang="0">
                  <a:pos x="4" y="878"/>
                </a:cxn>
                <a:cxn ang="0">
                  <a:pos x="4" y="878"/>
                </a:cxn>
                <a:cxn ang="0">
                  <a:pos x="34" y="888"/>
                </a:cxn>
                <a:cxn ang="0">
                  <a:pos x="60" y="894"/>
                </a:cxn>
                <a:cxn ang="0">
                  <a:pos x="92" y="900"/>
                </a:cxn>
                <a:cxn ang="0">
                  <a:pos x="136" y="906"/>
                </a:cxn>
                <a:cxn ang="0">
                  <a:pos x="188" y="912"/>
                </a:cxn>
                <a:cxn ang="0">
                  <a:pos x="254" y="916"/>
                </a:cxn>
                <a:cxn ang="0">
                  <a:pos x="330" y="920"/>
                </a:cxn>
                <a:cxn ang="0">
                  <a:pos x="330" y="920"/>
                </a:cxn>
                <a:cxn ang="0">
                  <a:pos x="338" y="920"/>
                </a:cxn>
                <a:cxn ang="0">
                  <a:pos x="338" y="0"/>
                </a:cxn>
                <a:cxn ang="0">
                  <a:pos x="338" y="0"/>
                </a:cxn>
                <a:cxn ang="0">
                  <a:pos x="330" y="0"/>
                </a:cxn>
                <a:cxn ang="0">
                  <a:pos x="330" y="0"/>
                </a:cxn>
                <a:cxn ang="0">
                  <a:pos x="0" y="20"/>
                </a:cxn>
                <a:cxn ang="0">
                  <a:pos x="0" y="20"/>
                </a:cxn>
              </a:cxnLst>
              <a:rect l="0" t="0" r="r" b="b"/>
              <a:pathLst>
                <a:path w="338" h="920">
                  <a:moveTo>
                    <a:pt x="0" y="20"/>
                  </a:moveTo>
                  <a:lnTo>
                    <a:pt x="0" y="20"/>
                  </a:lnTo>
                  <a:lnTo>
                    <a:pt x="0" y="872"/>
                  </a:lnTo>
                  <a:lnTo>
                    <a:pt x="0" y="872"/>
                  </a:lnTo>
                  <a:lnTo>
                    <a:pt x="0" y="876"/>
                  </a:lnTo>
                  <a:lnTo>
                    <a:pt x="2" y="878"/>
                  </a:lnTo>
                  <a:lnTo>
                    <a:pt x="4" y="878"/>
                  </a:lnTo>
                  <a:lnTo>
                    <a:pt x="4" y="878"/>
                  </a:lnTo>
                  <a:lnTo>
                    <a:pt x="34" y="888"/>
                  </a:lnTo>
                  <a:lnTo>
                    <a:pt x="60" y="894"/>
                  </a:lnTo>
                  <a:lnTo>
                    <a:pt x="92" y="900"/>
                  </a:lnTo>
                  <a:lnTo>
                    <a:pt x="136" y="906"/>
                  </a:lnTo>
                  <a:lnTo>
                    <a:pt x="188" y="912"/>
                  </a:lnTo>
                  <a:lnTo>
                    <a:pt x="254" y="916"/>
                  </a:lnTo>
                  <a:lnTo>
                    <a:pt x="330" y="920"/>
                  </a:lnTo>
                  <a:lnTo>
                    <a:pt x="330" y="920"/>
                  </a:lnTo>
                  <a:lnTo>
                    <a:pt x="338" y="920"/>
                  </a:lnTo>
                  <a:lnTo>
                    <a:pt x="338" y="0"/>
                  </a:lnTo>
                  <a:lnTo>
                    <a:pt x="338" y="0"/>
                  </a:lnTo>
                  <a:lnTo>
                    <a:pt x="330" y="0"/>
                  </a:lnTo>
                  <a:lnTo>
                    <a:pt x="330" y="0"/>
                  </a:lnTo>
                  <a:lnTo>
                    <a:pt x="0" y="20"/>
                  </a:lnTo>
                  <a:lnTo>
                    <a:pt x="0" y="20"/>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 name="Freeform 13"/>
            <p:cNvSpPr>
              <a:spLocks/>
            </p:cNvSpPr>
            <p:nvPr/>
          </p:nvSpPr>
          <p:spPr bwMode="auto">
            <a:xfrm>
              <a:off x="1002" y="560"/>
              <a:ext cx="328" cy="906"/>
            </a:xfrm>
            <a:custGeom>
              <a:avLst/>
              <a:gdLst/>
              <a:ahLst/>
              <a:cxnLst>
                <a:cxn ang="0">
                  <a:pos x="0" y="20"/>
                </a:cxn>
                <a:cxn ang="0">
                  <a:pos x="0" y="20"/>
                </a:cxn>
                <a:cxn ang="0">
                  <a:pos x="0" y="858"/>
                </a:cxn>
                <a:cxn ang="0">
                  <a:pos x="0" y="858"/>
                </a:cxn>
                <a:cxn ang="0">
                  <a:pos x="0" y="862"/>
                </a:cxn>
                <a:cxn ang="0">
                  <a:pos x="2" y="864"/>
                </a:cxn>
                <a:cxn ang="0">
                  <a:pos x="4" y="864"/>
                </a:cxn>
                <a:cxn ang="0">
                  <a:pos x="4" y="864"/>
                </a:cxn>
                <a:cxn ang="0">
                  <a:pos x="32" y="874"/>
                </a:cxn>
                <a:cxn ang="0">
                  <a:pos x="58" y="878"/>
                </a:cxn>
                <a:cxn ang="0">
                  <a:pos x="90" y="884"/>
                </a:cxn>
                <a:cxn ang="0">
                  <a:pos x="132" y="890"/>
                </a:cxn>
                <a:cxn ang="0">
                  <a:pos x="184" y="896"/>
                </a:cxn>
                <a:cxn ang="0">
                  <a:pos x="246" y="902"/>
                </a:cxn>
                <a:cxn ang="0">
                  <a:pos x="320" y="906"/>
                </a:cxn>
                <a:cxn ang="0">
                  <a:pos x="320" y="906"/>
                </a:cxn>
                <a:cxn ang="0">
                  <a:pos x="328" y="906"/>
                </a:cxn>
                <a:cxn ang="0">
                  <a:pos x="328" y="0"/>
                </a:cxn>
                <a:cxn ang="0">
                  <a:pos x="328" y="0"/>
                </a:cxn>
                <a:cxn ang="0">
                  <a:pos x="0" y="20"/>
                </a:cxn>
                <a:cxn ang="0">
                  <a:pos x="0" y="20"/>
                </a:cxn>
              </a:cxnLst>
              <a:rect l="0" t="0" r="r" b="b"/>
              <a:pathLst>
                <a:path w="328" h="906">
                  <a:moveTo>
                    <a:pt x="0" y="20"/>
                  </a:moveTo>
                  <a:lnTo>
                    <a:pt x="0" y="20"/>
                  </a:lnTo>
                  <a:lnTo>
                    <a:pt x="0" y="858"/>
                  </a:lnTo>
                  <a:lnTo>
                    <a:pt x="0" y="858"/>
                  </a:lnTo>
                  <a:lnTo>
                    <a:pt x="0" y="862"/>
                  </a:lnTo>
                  <a:lnTo>
                    <a:pt x="2" y="864"/>
                  </a:lnTo>
                  <a:lnTo>
                    <a:pt x="4" y="864"/>
                  </a:lnTo>
                  <a:lnTo>
                    <a:pt x="4" y="864"/>
                  </a:lnTo>
                  <a:lnTo>
                    <a:pt x="32" y="874"/>
                  </a:lnTo>
                  <a:lnTo>
                    <a:pt x="58" y="878"/>
                  </a:lnTo>
                  <a:lnTo>
                    <a:pt x="90" y="884"/>
                  </a:lnTo>
                  <a:lnTo>
                    <a:pt x="132" y="890"/>
                  </a:lnTo>
                  <a:lnTo>
                    <a:pt x="184" y="896"/>
                  </a:lnTo>
                  <a:lnTo>
                    <a:pt x="246" y="902"/>
                  </a:lnTo>
                  <a:lnTo>
                    <a:pt x="320" y="906"/>
                  </a:lnTo>
                  <a:lnTo>
                    <a:pt x="320" y="906"/>
                  </a:lnTo>
                  <a:lnTo>
                    <a:pt x="328" y="906"/>
                  </a:lnTo>
                  <a:lnTo>
                    <a:pt x="328" y="0"/>
                  </a:lnTo>
                  <a:lnTo>
                    <a:pt x="328" y="0"/>
                  </a:lnTo>
                  <a:lnTo>
                    <a:pt x="0" y="20"/>
                  </a:lnTo>
                  <a:lnTo>
                    <a:pt x="0" y="20"/>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 name="Freeform 14"/>
            <p:cNvSpPr>
              <a:spLocks/>
            </p:cNvSpPr>
            <p:nvPr/>
          </p:nvSpPr>
          <p:spPr bwMode="auto">
            <a:xfrm>
              <a:off x="1378" y="564"/>
              <a:ext cx="312" cy="896"/>
            </a:xfrm>
            <a:custGeom>
              <a:avLst/>
              <a:gdLst/>
              <a:ahLst/>
              <a:cxnLst>
                <a:cxn ang="0">
                  <a:pos x="0" y="0"/>
                </a:cxn>
                <a:cxn ang="0">
                  <a:pos x="0" y="896"/>
                </a:cxn>
                <a:cxn ang="0">
                  <a:pos x="0" y="896"/>
                </a:cxn>
                <a:cxn ang="0">
                  <a:pos x="312" y="758"/>
                </a:cxn>
                <a:cxn ang="0">
                  <a:pos x="312" y="758"/>
                </a:cxn>
                <a:cxn ang="0">
                  <a:pos x="312" y="48"/>
                </a:cxn>
                <a:cxn ang="0">
                  <a:pos x="312" y="48"/>
                </a:cxn>
                <a:cxn ang="0">
                  <a:pos x="0" y="0"/>
                </a:cxn>
                <a:cxn ang="0">
                  <a:pos x="0" y="0"/>
                </a:cxn>
              </a:cxnLst>
              <a:rect l="0" t="0" r="r" b="b"/>
              <a:pathLst>
                <a:path w="312" h="896">
                  <a:moveTo>
                    <a:pt x="0" y="0"/>
                  </a:moveTo>
                  <a:lnTo>
                    <a:pt x="0" y="896"/>
                  </a:lnTo>
                  <a:lnTo>
                    <a:pt x="0" y="896"/>
                  </a:lnTo>
                  <a:lnTo>
                    <a:pt x="312" y="758"/>
                  </a:lnTo>
                  <a:lnTo>
                    <a:pt x="312" y="758"/>
                  </a:lnTo>
                  <a:lnTo>
                    <a:pt x="312" y="48"/>
                  </a:lnTo>
                  <a:lnTo>
                    <a:pt x="312" y="48"/>
                  </a:lnTo>
                  <a:lnTo>
                    <a:pt x="0" y="0"/>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 name="Freeform 15"/>
            <p:cNvSpPr>
              <a:spLocks/>
            </p:cNvSpPr>
            <p:nvPr/>
          </p:nvSpPr>
          <p:spPr bwMode="auto">
            <a:xfrm>
              <a:off x="1378" y="604"/>
              <a:ext cx="312" cy="856"/>
            </a:xfrm>
            <a:custGeom>
              <a:avLst/>
              <a:gdLst/>
              <a:ahLst/>
              <a:cxnLst>
                <a:cxn ang="0">
                  <a:pos x="256" y="0"/>
                </a:cxn>
                <a:cxn ang="0">
                  <a:pos x="256" y="0"/>
                </a:cxn>
                <a:cxn ang="0">
                  <a:pos x="312" y="8"/>
                </a:cxn>
                <a:cxn ang="0">
                  <a:pos x="312" y="8"/>
                </a:cxn>
                <a:cxn ang="0">
                  <a:pos x="312" y="718"/>
                </a:cxn>
                <a:cxn ang="0">
                  <a:pos x="312" y="718"/>
                </a:cxn>
                <a:cxn ang="0">
                  <a:pos x="0" y="856"/>
                </a:cxn>
                <a:cxn ang="0">
                  <a:pos x="0" y="544"/>
                </a:cxn>
                <a:cxn ang="0">
                  <a:pos x="0" y="544"/>
                </a:cxn>
                <a:cxn ang="0">
                  <a:pos x="8" y="520"/>
                </a:cxn>
                <a:cxn ang="0">
                  <a:pos x="16" y="496"/>
                </a:cxn>
                <a:cxn ang="0">
                  <a:pos x="24" y="476"/>
                </a:cxn>
                <a:cxn ang="0">
                  <a:pos x="34" y="456"/>
                </a:cxn>
                <a:cxn ang="0">
                  <a:pos x="54" y="422"/>
                </a:cxn>
                <a:cxn ang="0">
                  <a:pos x="76" y="392"/>
                </a:cxn>
                <a:cxn ang="0">
                  <a:pos x="100" y="364"/>
                </a:cxn>
                <a:cxn ang="0">
                  <a:pos x="124" y="340"/>
                </a:cxn>
                <a:cxn ang="0">
                  <a:pos x="170" y="296"/>
                </a:cxn>
                <a:cxn ang="0">
                  <a:pos x="192" y="272"/>
                </a:cxn>
                <a:cxn ang="0">
                  <a:pos x="212" y="248"/>
                </a:cxn>
                <a:cxn ang="0">
                  <a:pos x="230" y="220"/>
                </a:cxn>
                <a:cxn ang="0">
                  <a:pos x="236" y="204"/>
                </a:cxn>
                <a:cxn ang="0">
                  <a:pos x="244" y="188"/>
                </a:cxn>
                <a:cxn ang="0">
                  <a:pos x="248" y="170"/>
                </a:cxn>
                <a:cxn ang="0">
                  <a:pos x="254" y="152"/>
                </a:cxn>
                <a:cxn ang="0">
                  <a:pos x="258" y="130"/>
                </a:cxn>
                <a:cxn ang="0">
                  <a:pos x="260" y="108"/>
                </a:cxn>
                <a:cxn ang="0">
                  <a:pos x="260" y="84"/>
                </a:cxn>
                <a:cxn ang="0">
                  <a:pos x="260" y="58"/>
                </a:cxn>
                <a:cxn ang="0">
                  <a:pos x="258" y="30"/>
                </a:cxn>
                <a:cxn ang="0">
                  <a:pos x="256" y="0"/>
                </a:cxn>
                <a:cxn ang="0">
                  <a:pos x="256" y="0"/>
                </a:cxn>
              </a:cxnLst>
              <a:rect l="0" t="0" r="r" b="b"/>
              <a:pathLst>
                <a:path w="312" h="856">
                  <a:moveTo>
                    <a:pt x="256" y="0"/>
                  </a:moveTo>
                  <a:lnTo>
                    <a:pt x="256" y="0"/>
                  </a:lnTo>
                  <a:lnTo>
                    <a:pt x="312" y="8"/>
                  </a:lnTo>
                  <a:lnTo>
                    <a:pt x="312" y="8"/>
                  </a:lnTo>
                  <a:lnTo>
                    <a:pt x="312" y="718"/>
                  </a:lnTo>
                  <a:lnTo>
                    <a:pt x="312" y="718"/>
                  </a:lnTo>
                  <a:lnTo>
                    <a:pt x="0" y="856"/>
                  </a:lnTo>
                  <a:lnTo>
                    <a:pt x="0" y="544"/>
                  </a:lnTo>
                  <a:lnTo>
                    <a:pt x="0" y="544"/>
                  </a:lnTo>
                  <a:lnTo>
                    <a:pt x="8" y="520"/>
                  </a:lnTo>
                  <a:lnTo>
                    <a:pt x="16" y="496"/>
                  </a:lnTo>
                  <a:lnTo>
                    <a:pt x="24" y="476"/>
                  </a:lnTo>
                  <a:lnTo>
                    <a:pt x="34" y="456"/>
                  </a:lnTo>
                  <a:lnTo>
                    <a:pt x="54" y="422"/>
                  </a:lnTo>
                  <a:lnTo>
                    <a:pt x="76" y="392"/>
                  </a:lnTo>
                  <a:lnTo>
                    <a:pt x="100" y="364"/>
                  </a:lnTo>
                  <a:lnTo>
                    <a:pt x="124" y="340"/>
                  </a:lnTo>
                  <a:lnTo>
                    <a:pt x="170" y="296"/>
                  </a:lnTo>
                  <a:lnTo>
                    <a:pt x="192" y="272"/>
                  </a:lnTo>
                  <a:lnTo>
                    <a:pt x="212" y="248"/>
                  </a:lnTo>
                  <a:lnTo>
                    <a:pt x="230" y="220"/>
                  </a:lnTo>
                  <a:lnTo>
                    <a:pt x="236" y="204"/>
                  </a:lnTo>
                  <a:lnTo>
                    <a:pt x="244" y="188"/>
                  </a:lnTo>
                  <a:lnTo>
                    <a:pt x="248" y="170"/>
                  </a:lnTo>
                  <a:lnTo>
                    <a:pt x="254" y="152"/>
                  </a:lnTo>
                  <a:lnTo>
                    <a:pt x="258" y="130"/>
                  </a:lnTo>
                  <a:lnTo>
                    <a:pt x="260" y="108"/>
                  </a:lnTo>
                  <a:lnTo>
                    <a:pt x="260" y="84"/>
                  </a:lnTo>
                  <a:lnTo>
                    <a:pt x="260" y="58"/>
                  </a:lnTo>
                  <a:lnTo>
                    <a:pt x="258" y="30"/>
                  </a:lnTo>
                  <a:lnTo>
                    <a:pt x="256" y="0"/>
                  </a:lnTo>
                  <a:lnTo>
                    <a:pt x="256" y="0"/>
                  </a:lnTo>
                  <a:close/>
                </a:path>
              </a:pathLst>
            </a:custGeom>
            <a:solidFill>
              <a:srgbClr val="59595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 name="Freeform 16"/>
            <p:cNvSpPr>
              <a:spLocks/>
            </p:cNvSpPr>
            <p:nvPr/>
          </p:nvSpPr>
          <p:spPr bwMode="auto">
            <a:xfrm>
              <a:off x="1324" y="558"/>
              <a:ext cx="42" cy="920"/>
            </a:xfrm>
            <a:custGeom>
              <a:avLst/>
              <a:gdLst/>
              <a:ahLst/>
              <a:cxnLst>
                <a:cxn ang="0">
                  <a:pos x="0" y="0"/>
                </a:cxn>
                <a:cxn ang="0">
                  <a:pos x="0" y="920"/>
                </a:cxn>
                <a:cxn ang="0">
                  <a:pos x="0" y="920"/>
                </a:cxn>
                <a:cxn ang="0">
                  <a:pos x="12" y="918"/>
                </a:cxn>
                <a:cxn ang="0">
                  <a:pos x="12" y="918"/>
                </a:cxn>
                <a:cxn ang="0">
                  <a:pos x="22" y="918"/>
                </a:cxn>
                <a:cxn ang="0">
                  <a:pos x="30" y="914"/>
                </a:cxn>
                <a:cxn ang="0">
                  <a:pos x="42" y="906"/>
                </a:cxn>
                <a:cxn ang="0">
                  <a:pos x="42" y="10"/>
                </a:cxn>
                <a:cxn ang="0">
                  <a:pos x="42" y="10"/>
                </a:cxn>
                <a:cxn ang="0">
                  <a:pos x="30" y="4"/>
                </a:cxn>
                <a:cxn ang="0">
                  <a:pos x="22" y="2"/>
                </a:cxn>
                <a:cxn ang="0">
                  <a:pos x="12" y="0"/>
                </a:cxn>
                <a:cxn ang="0">
                  <a:pos x="12" y="0"/>
                </a:cxn>
                <a:cxn ang="0">
                  <a:pos x="0" y="0"/>
                </a:cxn>
                <a:cxn ang="0">
                  <a:pos x="0" y="0"/>
                </a:cxn>
              </a:cxnLst>
              <a:rect l="0" t="0" r="r" b="b"/>
              <a:pathLst>
                <a:path w="42" h="920">
                  <a:moveTo>
                    <a:pt x="0" y="0"/>
                  </a:moveTo>
                  <a:lnTo>
                    <a:pt x="0" y="920"/>
                  </a:lnTo>
                  <a:lnTo>
                    <a:pt x="0" y="920"/>
                  </a:lnTo>
                  <a:lnTo>
                    <a:pt x="12" y="918"/>
                  </a:lnTo>
                  <a:lnTo>
                    <a:pt x="12" y="918"/>
                  </a:lnTo>
                  <a:lnTo>
                    <a:pt x="22" y="918"/>
                  </a:lnTo>
                  <a:lnTo>
                    <a:pt x="30" y="914"/>
                  </a:lnTo>
                  <a:lnTo>
                    <a:pt x="42" y="906"/>
                  </a:lnTo>
                  <a:lnTo>
                    <a:pt x="42" y="10"/>
                  </a:lnTo>
                  <a:lnTo>
                    <a:pt x="42" y="10"/>
                  </a:lnTo>
                  <a:lnTo>
                    <a:pt x="30" y="4"/>
                  </a:lnTo>
                  <a:lnTo>
                    <a:pt x="22" y="2"/>
                  </a:lnTo>
                  <a:lnTo>
                    <a:pt x="12" y="0"/>
                  </a:lnTo>
                  <a:lnTo>
                    <a:pt x="12" y="0"/>
                  </a:lnTo>
                  <a:lnTo>
                    <a:pt x="0" y="0"/>
                  </a:lnTo>
                  <a:lnTo>
                    <a:pt x="0" y="0"/>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9" name="Freeform 17"/>
            <p:cNvSpPr>
              <a:spLocks/>
            </p:cNvSpPr>
            <p:nvPr/>
          </p:nvSpPr>
          <p:spPr bwMode="auto">
            <a:xfrm>
              <a:off x="1072" y="816"/>
              <a:ext cx="32" cy="120"/>
            </a:xfrm>
            <a:custGeom>
              <a:avLst/>
              <a:gdLst/>
              <a:ahLst/>
              <a:cxnLst>
                <a:cxn ang="0">
                  <a:pos x="32" y="0"/>
                </a:cxn>
                <a:cxn ang="0">
                  <a:pos x="32" y="0"/>
                </a:cxn>
                <a:cxn ang="0">
                  <a:pos x="0" y="0"/>
                </a:cxn>
                <a:cxn ang="0">
                  <a:pos x="0" y="0"/>
                </a:cxn>
                <a:cxn ang="0">
                  <a:pos x="0" y="120"/>
                </a:cxn>
                <a:cxn ang="0">
                  <a:pos x="32" y="62"/>
                </a:cxn>
                <a:cxn ang="0">
                  <a:pos x="32" y="0"/>
                </a:cxn>
              </a:cxnLst>
              <a:rect l="0" t="0" r="r" b="b"/>
              <a:pathLst>
                <a:path w="32" h="120">
                  <a:moveTo>
                    <a:pt x="32" y="0"/>
                  </a:moveTo>
                  <a:lnTo>
                    <a:pt x="32" y="0"/>
                  </a:lnTo>
                  <a:lnTo>
                    <a:pt x="0" y="0"/>
                  </a:lnTo>
                  <a:lnTo>
                    <a:pt x="0" y="0"/>
                  </a:lnTo>
                  <a:lnTo>
                    <a:pt x="0" y="120"/>
                  </a:lnTo>
                  <a:lnTo>
                    <a:pt x="32" y="62"/>
                  </a:lnTo>
                  <a:lnTo>
                    <a:pt x="32" y="0"/>
                  </a:lnTo>
                  <a:close/>
                </a:path>
              </a:pathLst>
            </a:custGeom>
            <a:solidFill>
              <a:srgbClr val="59595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0" name="Freeform 18"/>
            <p:cNvSpPr>
              <a:spLocks/>
            </p:cNvSpPr>
            <p:nvPr/>
          </p:nvSpPr>
          <p:spPr bwMode="auto">
            <a:xfrm>
              <a:off x="1076" y="822"/>
              <a:ext cx="30" cy="112"/>
            </a:xfrm>
            <a:custGeom>
              <a:avLst/>
              <a:gdLst/>
              <a:ahLst/>
              <a:cxnLst>
                <a:cxn ang="0">
                  <a:pos x="30" y="0"/>
                </a:cxn>
                <a:cxn ang="0">
                  <a:pos x="30" y="0"/>
                </a:cxn>
                <a:cxn ang="0">
                  <a:pos x="0" y="0"/>
                </a:cxn>
                <a:cxn ang="0">
                  <a:pos x="0" y="0"/>
                </a:cxn>
                <a:cxn ang="0">
                  <a:pos x="0" y="112"/>
                </a:cxn>
                <a:cxn ang="0">
                  <a:pos x="30" y="58"/>
                </a:cxn>
                <a:cxn ang="0">
                  <a:pos x="30" y="0"/>
                </a:cxn>
              </a:cxnLst>
              <a:rect l="0" t="0" r="r" b="b"/>
              <a:pathLst>
                <a:path w="30" h="112">
                  <a:moveTo>
                    <a:pt x="30" y="0"/>
                  </a:moveTo>
                  <a:lnTo>
                    <a:pt x="30" y="0"/>
                  </a:lnTo>
                  <a:lnTo>
                    <a:pt x="0" y="0"/>
                  </a:lnTo>
                  <a:lnTo>
                    <a:pt x="0" y="0"/>
                  </a:lnTo>
                  <a:lnTo>
                    <a:pt x="0" y="112"/>
                  </a:lnTo>
                  <a:lnTo>
                    <a:pt x="30" y="58"/>
                  </a:lnTo>
                  <a:lnTo>
                    <a:pt x="30" y="0"/>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 name="Freeform 19"/>
            <p:cNvSpPr>
              <a:spLocks/>
            </p:cNvSpPr>
            <p:nvPr/>
          </p:nvSpPr>
          <p:spPr bwMode="auto">
            <a:xfrm>
              <a:off x="1110" y="816"/>
              <a:ext cx="188" cy="62"/>
            </a:xfrm>
            <a:custGeom>
              <a:avLst/>
              <a:gdLst/>
              <a:ahLst/>
              <a:cxnLst>
                <a:cxn ang="0">
                  <a:pos x="0" y="0"/>
                </a:cxn>
                <a:cxn ang="0">
                  <a:pos x="0" y="0"/>
                </a:cxn>
                <a:cxn ang="0">
                  <a:pos x="0" y="60"/>
                </a:cxn>
                <a:cxn ang="0">
                  <a:pos x="0" y="60"/>
                </a:cxn>
                <a:cxn ang="0">
                  <a:pos x="188" y="62"/>
                </a:cxn>
                <a:cxn ang="0">
                  <a:pos x="188" y="62"/>
                </a:cxn>
                <a:cxn ang="0">
                  <a:pos x="188" y="0"/>
                </a:cxn>
                <a:cxn ang="0">
                  <a:pos x="188" y="0"/>
                </a:cxn>
                <a:cxn ang="0">
                  <a:pos x="0" y="0"/>
                </a:cxn>
                <a:cxn ang="0">
                  <a:pos x="0" y="0"/>
                </a:cxn>
              </a:cxnLst>
              <a:rect l="0" t="0" r="r" b="b"/>
              <a:pathLst>
                <a:path w="188" h="62">
                  <a:moveTo>
                    <a:pt x="0" y="0"/>
                  </a:moveTo>
                  <a:lnTo>
                    <a:pt x="0" y="0"/>
                  </a:lnTo>
                  <a:lnTo>
                    <a:pt x="0" y="60"/>
                  </a:lnTo>
                  <a:lnTo>
                    <a:pt x="0" y="60"/>
                  </a:lnTo>
                  <a:lnTo>
                    <a:pt x="188" y="62"/>
                  </a:lnTo>
                  <a:lnTo>
                    <a:pt x="188" y="62"/>
                  </a:lnTo>
                  <a:lnTo>
                    <a:pt x="188" y="0"/>
                  </a:lnTo>
                  <a:lnTo>
                    <a:pt x="188" y="0"/>
                  </a:lnTo>
                  <a:lnTo>
                    <a:pt x="0" y="0"/>
                  </a:lnTo>
                  <a:lnTo>
                    <a:pt x="0" y="0"/>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 name="Freeform 20"/>
            <p:cNvSpPr>
              <a:spLocks/>
            </p:cNvSpPr>
            <p:nvPr/>
          </p:nvSpPr>
          <p:spPr bwMode="auto">
            <a:xfrm>
              <a:off x="1116" y="824"/>
              <a:ext cx="182" cy="56"/>
            </a:xfrm>
            <a:custGeom>
              <a:avLst/>
              <a:gdLst/>
              <a:ahLst/>
              <a:cxnLst>
                <a:cxn ang="0">
                  <a:pos x="0" y="0"/>
                </a:cxn>
                <a:cxn ang="0">
                  <a:pos x="0" y="0"/>
                </a:cxn>
                <a:cxn ang="0">
                  <a:pos x="0" y="54"/>
                </a:cxn>
                <a:cxn ang="0">
                  <a:pos x="0" y="54"/>
                </a:cxn>
                <a:cxn ang="0">
                  <a:pos x="182" y="56"/>
                </a:cxn>
                <a:cxn ang="0">
                  <a:pos x="182" y="56"/>
                </a:cxn>
                <a:cxn ang="0">
                  <a:pos x="182" y="0"/>
                </a:cxn>
                <a:cxn ang="0">
                  <a:pos x="182" y="0"/>
                </a:cxn>
                <a:cxn ang="0">
                  <a:pos x="0" y="0"/>
                </a:cxn>
                <a:cxn ang="0">
                  <a:pos x="0" y="0"/>
                </a:cxn>
              </a:cxnLst>
              <a:rect l="0" t="0" r="r" b="b"/>
              <a:pathLst>
                <a:path w="182" h="56">
                  <a:moveTo>
                    <a:pt x="0" y="0"/>
                  </a:moveTo>
                  <a:lnTo>
                    <a:pt x="0" y="0"/>
                  </a:lnTo>
                  <a:lnTo>
                    <a:pt x="0" y="54"/>
                  </a:lnTo>
                  <a:lnTo>
                    <a:pt x="0" y="54"/>
                  </a:lnTo>
                  <a:lnTo>
                    <a:pt x="182" y="56"/>
                  </a:lnTo>
                  <a:lnTo>
                    <a:pt x="182" y="56"/>
                  </a:lnTo>
                  <a:lnTo>
                    <a:pt x="182" y="0"/>
                  </a:lnTo>
                  <a:lnTo>
                    <a:pt x="182" y="0"/>
                  </a:lnTo>
                  <a:lnTo>
                    <a:pt x="0" y="0"/>
                  </a:lnTo>
                  <a:lnTo>
                    <a:pt x="0" y="0"/>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 name="Freeform 21"/>
            <p:cNvSpPr>
              <a:spLocks/>
            </p:cNvSpPr>
            <p:nvPr/>
          </p:nvSpPr>
          <p:spPr bwMode="auto">
            <a:xfrm>
              <a:off x="1072" y="882"/>
              <a:ext cx="226" cy="70"/>
            </a:xfrm>
            <a:custGeom>
              <a:avLst/>
              <a:gdLst/>
              <a:ahLst/>
              <a:cxnLst>
                <a:cxn ang="0">
                  <a:pos x="0" y="64"/>
                </a:cxn>
                <a:cxn ang="0">
                  <a:pos x="0" y="64"/>
                </a:cxn>
                <a:cxn ang="0">
                  <a:pos x="226" y="70"/>
                </a:cxn>
                <a:cxn ang="0">
                  <a:pos x="226" y="70"/>
                </a:cxn>
                <a:cxn ang="0">
                  <a:pos x="226" y="2"/>
                </a:cxn>
                <a:cxn ang="0">
                  <a:pos x="36" y="0"/>
                </a:cxn>
                <a:cxn ang="0">
                  <a:pos x="0" y="64"/>
                </a:cxn>
              </a:cxnLst>
              <a:rect l="0" t="0" r="r" b="b"/>
              <a:pathLst>
                <a:path w="226" h="70">
                  <a:moveTo>
                    <a:pt x="0" y="64"/>
                  </a:moveTo>
                  <a:lnTo>
                    <a:pt x="0" y="64"/>
                  </a:lnTo>
                  <a:lnTo>
                    <a:pt x="226" y="70"/>
                  </a:lnTo>
                  <a:lnTo>
                    <a:pt x="226" y="70"/>
                  </a:lnTo>
                  <a:lnTo>
                    <a:pt x="226" y="2"/>
                  </a:lnTo>
                  <a:lnTo>
                    <a:pt x="36" y="0"/>
                  </a:lnTo>
                  <a:lnTo>
                    <a:pt x="0" y="64"/>
                  </a:lnTo>
                  <a:close/>
                </a:path>
              </a:pathLst>
            </a:custGeom>
            <a:solidFill>
              <a:srgbClr val="99999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 name="Freeform 22"/>
            <p:cNvSpPr>
              <a:spLocks/>
            </p:cNvSpPr>
            <p:nvPr/>
          </p:nvSpPr>
          <p:spPr bwMode="auto">
            <a:xfrm>
              <a:off x="1018" y="588"/>
              <a:ext cx="282" cy="202"/>
            </a:xfrm>
            <a:custGeom>
              <a:avLst/>
              <a:gdLst/>
              <a:ahLst/>
              <a:cxnLst>
                <a:cxn ang="0">
                  <a:pos x="282" y="202"/>
                </a:cxn>
                <a:cxn ang="0">
                  <a:pos x="0" y="202"/>
                </a:cxn>
                <a:cxn ang="0">
                  <a:pos x="0" y="16"/>
                </a:cxn>
                <a:cxn ang="0">
                  <a:pos x="282" y="0"/>
                </a:cxn>
                <a:cxn ang="0">
                  <a:pos x="282" y="202"/>
                </a:cxn>
              </a:cxnLst>
              <a:rect l="0" t="0" r="r" b="b"/>
              <a:pathLst>
                <a:path w="282" h="202">
                  <a:moveTo>
                    <a:pt x="282" y="202"/>
                  </a:moveTo>
                  <a:lnTo>
                    <a:pt x="0" y="202"/>
                  </a:lnTo>
                  <a:lnTo>
                    <a:pt x="0" y="16"/>
                  </a:lnTo>
                  <a:lnTo>
                    <a:pt x="282" y="0"/>
                  </a:lnTo>
                  <a:lnTo>
                    <a:pt x="282" y="202"/>
                  </a:lnTo>
                  <a:close/>
                </a:path>
              </a:pathLst>
            </a:custGeom>
            <a:solidFill>
              <a:srgbClr val="59595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6" name="Freeform 23"/>
            <p:cNvSpPr>
              <a:spLocks/>
            </p:cNvSpPr>
            <p:nvPr/>
          </p:nvSpPr>
          <p:spPr bwMode="auto">
            <a:xfrm>
              <a:off x="1026" y="598"/>
              <a:ext cx="274" cy="182"/>
            </a:xfrm>
            <a:custGeom>
              <a:avLst/>
              <a:gdLst/>
              <a:ahLst/>
              <a:cxnLst>
                <a:cxn ang="0">
                  <a:pos x="274" y="182"/>
                </a:cxn>
                <a:cxn ang="0">
                  <a:pos x="0" y="182"/>
                </a:cxn>
                <a:cxn ang="0">
                  <a:pos x="0" y="12"/>
                </a:cxn>
                <a:cxn ang="0">
                  <a:pos x="274" y="0"/>
                </a:cxn>
                <a:cxn ang="0">
                  <a:pos x="274" y="182"/>
                </a:cxn>
              </a:cxnLst>
              <a:rect l="0" t="0" r="r" b="b"/>
              <a:pathLst>
                <a:path w="274" h="182">
                  <a:moveTo>
                    <a:pt x="274" y="182"/>
                  </a:moveTo>
                  <a:lnTo>
                    <a:pt x="0" y="182"/>
                  </a:lnTo>
                  <a:lnTo>
                    <a:pt x="0" y="12"/>
                  </a:lnTo>
                  <a:lnTo>
                    <a:pt x="274" y="0"/>
                  </a:lnTo>
                  <a:lnTo>
                    <a:pt x="274" y="182"/>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8" name="Freeform 24"/>
            <p:cNvSpPr>
              <a:spLocks/>
            </p:cNvSpPr>
            <p:nvPr/>
          </p:nvSpPr>
          <p:spPr bwMode="auto">
            <a:xfrm>
              <a:off x="1008" y="812"/>
              <a:ext cx="48" cy="48"/>
            </a:xfrm>
            <a:custGeom>
              <a:avLst/>
              <a:gdLst/>
              <a:ahLst/>
              <a:cxnLst>
                <a:cxn ang="0">
                  <a:pos x="48" y="24"/>
                </a:cxn>
                <a:cxn ang="0">
                  <a:pos x="48" y="24"/>
                </a:cxn>
                <a:cxn ang="0">
                  <a:pos x="46" y="14"/>
                </a:cxn>
                <a:cxn ang="0">
                  <a:pos x="40" y="6"/>
                </a:cxn>
                <a:cxn ang="0">
                  <a:pos x="34" y="2"/>
                </a:cxn>
                <a:cxn ang="0">
                  <a:pos x="24" y="0"/>
                </a:cxn>
                <a:cxn ang="0">
                  <a:pos x="24" y="0"/>
                </a:cxn>
                <a:cxn ang="0">
                  <a:pos x="16" y="2"/>
                </a:cxn>
                <a:cxn ang="0">
                  <a:pos x="8" y="6"/>
                </a:cxn>
                <a:cxn ang="0">
                  <a:pos x="2" y="14"/>
                </a:cxn>
                <a:cxn ang="0">
                  <a:pos x="0" y="24"/>
                </a:cxn>
                <a:cxn ang="0">
                  <a:pos x="0" y="24"/>
                </a:cxn>
                <a:cxn ang="0">
                  <a:pos x="2" y="34"/>
                </a:cxn>
                <a:cxn ang="0">
                  <a:pos x="8" y="40"/>
                </a:cxn>
                <a:cxn ang="0">
                  <a:pos x="16"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6"/>
                  </a:lnTo>
                  <a:lnTo>
                    <a:pt x="34" y="2"/>
                  </a:lnTo>
                  <a:lnTo>
                    <a:pt x="24" y="0"/>
                  </a:lnTo>
                  <a:lnTo>
                    <a:pt x="24" y="0"/>
                  </a:lnTo>
                  <a:lnTo>
                    <a:pt x="16" y="2"/>
                  </a:lnTo>
                  <a:lnTo>
                    <a:pt x="8" y="6"/>
                  </a:lnTo>
                  <a:lnTo>
                    <a:pt x="2" y="14"/>
                  </a:lnTo>
                  <a:lnTo>
                    <a:pt x="0" y="24"/>
                  </a:lnTo>
                  <a:lnTo>
                    <a:pt x="0" y="24"/>
                  </a:lnTo>
                  <a:lnTo>
                    <a:pt x="2" y="34"/>
                  </a:lnTo>
                  <a:lnTo>
                    <a:pt x="8" y="40"/>
                  </a:lnTo>
                  <a:lnTo>
                    <a:pt x="16" y="46"/>
                  </a:lnTo>
                  <a:lnTo>
                    <a:pt x="24" y="48"/>
                  </a:lnTo>
                  <a:lnTo>
                    <a:pt x="24" y="48"/>
                  </a:lnTo>
                  <a:lnTo>
                    <a:pt x="34" y="46"/>
                  </a:lnTo>
                  <a:lnTo>
                    <a:pt x="40" y="40"/>
                  </a:lnTo>
                  <a:lnTo>
                    <a:pt x="46" y="34"/>
                  </a:lnTo>
                  <a:lnTo>
                    <a:pt x="48" y="24"/>
                  </a:lnTo>
                  <a:lnTo>
                    <a:pt x="48" y="24"/>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9" name="Freeform 25"/>
            <p:cNvSpPr>
              <a:spLocks/>
            </p:cNvSpPr>
            <p:nvPr/>
          </p:nvSpPr>
          <p:spPr bwMode="auto">
            <a:xfrm>
              <a:off x="1016" y="820"/>
              <a:ext cx="32" cy="32"/>
            </a:xfrm>
            <a:custGeom>
              <a:avLst/>
              <a:gdLst/>
              <a:ahLst/>
              <a:cxnLst>
                <a:cxn ang="0">
                  <a:pos x="32" y="16"/>
                </a:cxn>
                <a:cxn ang="0">
                  <a:pos x="32" y="16"/>
                </a:cxn>
                <a:cxn ang="0">
                  <a:pos x="30" y="10"/>
                </a:cxn>
                <a:cxn ang="0">
                  <a:pos x="28" y="4"/>
                </a:cxn>
                <a:cxn ang="0">
                  <a:pos x="22" y="0"/>
                </a:cxn>
                <a:cxn ang="0">
                  <a:pos x="16" y="0"/>
                </a:cxn>
                <a:cxn ang="0">
                  <a:pos x="16" y="0"/>
                </a:cxn>
                <a:cxn ang="0">
                  <a:pos x="10" y="0"/>
                </a:cxn>
                <a:cxn ang="0">
                  <a:pos x="6" y="4"/>
                </a:cxn>
                <a:cxn ang="0">
                  <a:pos x="2" y="10"/>
                </a:cxn>
                <a:cxn ang="0">
                  <a:pos x="0" y="16"/>
                </a:cxn>
                <a:cxn ang="0">
                  <a:pos x="0" y="16"/>
                </a:cxn>
                <a:cxn ang="0">
                  <a:pos x="2" y="22"/>
                </a:cxn>
                <a:cxn ang="0">
                  <a:pos x="6" y="28"/>
                </a:cxn>
                <a:cxn ang="0">
                  <a:pos x="10" y="30"/>
                </a:cxn>
                <a:cxn ang="0">
                  <a:pos x="16" y="32"/>
                </a:cxn>
                <a:cxn ang="0">
                  <a:pos x="16" y="32"/>
                </a:cxn>
                <a:cxn ang="0">
                  <a:pos x="22" y="30"/>
                </a:cxn>
                <a:cxn ang="0">
                  <a:pos x="28" y="28"/>
                </a:cxn>
                <a:cxn ang="0">
                  <a:pos x="30" y="22"/>
                </a:cxn>
                <a:cxn ang="0">
                  <a:pos x="32" y="16"/>
                </a:cxn>
                <a:cxn ang="0">
                  <a:pos x="32" y="16"/>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8"/>
                  </a:lnTo>
                  <a:lnTo>
                    <a:pt x="10" y="30"/>
                  </a:lnTo>
                  <a:lnTo>
                    <a:pt x="16" y="32"/>
                  </a:lnTo>
                  <a:lnTo>
                    <a:pt x="16" y="32"/>
                  </a:lnTo>
                  <a:lnTo>
                    <a:pt x="22" y="30"/>
                  </a:lnTo>
                  <a:lnTo>
                    <a:pt x="28" y="28"/>
                  </a:lnTo>
                  <a:lnTo>
                    <a:pt x="30" y="22"/>
                  </a:lnTo>
                  <a:lnTo>
                    <a:pt x="32" y="16"/>
                  </a:lnTo>
                  <a:lnTo>
                    <a:pt x="32" y="16"/>
                  </a:lnTo>
                  <a:close/>
                </a:path>
              </a:pathLst>
            </a:custGeom>
            <a:solidFill>
              <a:srgbClr val="33A02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0" name="Freeform 26"/>
            <p:cNvSpPr>
              <a:spLocks/>
            </p:cNvSpPr>
            <p:nvPr/>
          </p:nvSpPr>
          <p:spPr bwMode="auto">
            <a:xfrm>
              <a:off x="1008" y="870"/>
              <a:ext cx="48" cy="48"/>
            </a:xfrm>
            <a:custGeom>
              <a:avLst/>
              <a:gdLst/>
              <a:ahLst/>
              <a:cxnLst>
                <a:cxn ang="0">
                  <a:pos x="48" y="24"/>
                </a:cxn>
                <a:cxn ang="0">
                  <a:pos x="48" y="24"/>
                </a:cxn>
                <a:cxn ang="0">
                  <a:pos x="46" y="14"/>
                </a:cxn>
                <a:cxn ang="0">
                  <a:pos x="40" y="6"/>
                </a:cxn>
                <a:cxn ang="0">
                  <a:pos x="34" y="0"/>
                </a:cxn>
                <a:cxn ang="0">
                  <a:pos x="24" y="0"/>
                </a:cxn>
                <a:cxn ang="0">
                  <a:pos x="24" y="0"/>
                </a:cxn>
                <a:cxn ang="0">
                  <a:pos x="16" y="0"/>
                </a:cxn>
                <a:cxn ang="0">
                  <a:pos x="8" y="6"/>
                </a:cxn>
                <a:cxn ang="0">
                  <a:pos x="2" y="14"/>
                </a:cxn>
                <a:cxn ang="0">
                  <a:pos x="0" y="24"/>
                </a:cxn>
                <a:cxn ang="0">
                  <a:pos x="0" y="24"/>
                </a:cxn>
                <a:cxn ang="0">
                  <a:pos x="2" y="32"/>
                </a:cxn>
                <a:cxn ang="0">
                  <a:pos x="8" y="40"/>
                </a:cxn>
                <a:cxn ang="0">
                  <a:pos x="16" y="46"/>
                </a:cxn>
                <a:cxn ang="0">
                  <a:pos x="24" y="48"/>
                </a:cxn>
                <a:cxn ang="0">
                  <a:pos x="24" y="48"/>
                </a:cxn>
                <a:cxn ang="0">
                  <a:pos x="34" y="46"/>
                </a:cxn>
                <a:cxn ang="0">
                  <a:pos x="40" y="40"/>
                </a:cxn>
                <a:cxn ang="0">
                  <a:pos x="46" y="32"/>
                </a:cxn>
                <a:cxn ang="0">
                  <a:pos x="48" y="24"/>
                </a:cxn>
                <a:cxn ang="0">
                  <a:pos x="48" y="24"/>
                </a:cxn>
              </a:cxnLst>
              <a:rect l="0" t="0" r="r" b="b"/>
              <a:pathLst>
                <a:path w="48" h="48">
                  <a:moveTo>
                    <a:pt x="48" y="24"/>
                  </a:moveTo>
                  <a:lnTo>
                    <a:pt x="48" y="24"/>
                  </a:lnTo>
                  <a:lnTo>
                    <a:pt x="46" y="14"/>
                  </a:lnTo>
                  <a:lnTo>
                    <a:pt x="40" y="6"/>
                  </a:lnTo>
                  <a:lnTo>
                    <a:pt x="34" y="0"/>
                  </a:lnTo>
                  <a:lnTo>
                    <a:pt x="24" y="0"/>
                  </a:lnTo>
                  <a:lnTo>
                    <a:pt x="24" y="0"/>
                  </a:lnTo>
                  <a:lnTo>
                    <a:pt x="16" y="0"/>
                  </a:lnTo>
                  <a:lnTo>
                    <a:pt x="8" y="6"/>
                  </a:lnTo>
                  <a:lnTo>
                    <a:pt x="2" y="14"/>
                  </a:lnTo>
                  <a:lnTo>
                    <a:pt x="0" y="24"/>
                  </a:lnTo>
                  <a:lnTo>
                    <a:pt x="0" y="24"/>
                  </a:lnTo>
                  <a:lnTo>
                    <a:pt x="2" y="32"/>
                  </a:lnTo>
                  <a:lnTo>
                    <a:pt x="8" y="40"/>
                  </a:lnTo>
                  <a:lnTo>
                    <a:pt x="16" y="46"/>
                  </a:lnTo>
                  <a:lnTo>
                    <a:pt x="24" y="48"/>
                  </a:lnTo>
                  <a:lnTo>
                    <a:pt x="24" y="48"/>
                  </a:lnTo>
                  <a:lnTo>
                    <a:pt x="34" y="46"/>
                  </a:lnTo>
                  <a:lnTo>
                    <a:pt x="40" y="40"/>
                  </a:lnTo>
                  <a:lnTo>
                    <a:pt x="46" y="32"/>
                  </a:lnTo>
                  <a:lnTo>
                    <a:pt x="48" y="24"/>
                  </a:lnTo>
                  <a:lnTo>
                    <a:pt x="48" y="24"/>
                  </a:lnTo>
                  <a:close/>
                </a:path>
              </a:pathLst>
            </a:custGeom>
            <a:solidFill>
              <a:srgbClr val="8C8C8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1" name="Freeform 27"/>
            <p:cNvSpPr>
              <a:spLocks/>
            </p:cNvSpPr>
            <p:nvPr/>
          </p:nvSpPr>
          <p:spPr bwMode="auto">
            <a:xfrm>
              <a:off x="1016" y="878"/>
              <a:ext cx="32" cy="32"/>
            </a:xfrm>
            <a:custGeom>
              <a:avLst/>
              <a:gdLst/>
              <a:ahLst/>
              <a:cxnLst>
                <a:cxn ang="0">
                  <a:pos x="32" y="16"/>
                </a:cxn>
                <a:cxn ang="0">
                  <a:pos x="32" y="16"/>
                </a:cxn>
                <a:cxn ang="0">
                  <a:pos x="30" y="10"/>
                </a:cxn>
                <a:cxn ang="0">
                  <a:pos x="28" y="4"/>
                </a:cxn>
                <a:cxn ang="0">
                  <a:pos x="22" y="0"/>
                </a:cxn>
                <a:cxn ang="0">
                  <a:pos x="16" y="0"/>
                </a:cxn>
                <a:cxn ang="0">
                  <a:pos x="16" y="0"/>
                </a:cxn>
                <a:cxn ang="0">
                  <a:pos x="10" y="0"/>
                </a:cxn>
                <a:cxn ang="0">
                  <a:pos x="6" y="4"/>
                </a:cxn>
                <a:cxn ang="0">
                  <a:pos x="2" y="10"/>
                </a:cxn>
                <a:cxn ang="0">
                  <a:pos x="0" y="16"/>
                </a:cxn>
                <a:cxn ang="0">
                  <a:pos x="0" y="16"/>
                </a:cxn>
                <a:cxn ang="0">
                  <a:pos x="2" y="22"/>
                </a:cxn>
                <a:cxn ang="0">
                  <a:pos x="6" y="26"/>
                </a:cxn>
                <a:cxn ang="0">
                  <a:pos x="10" y="30"/>
                </a:cxn>
                <a:cxn ang="0">
                  <a:pos x="16" y="32"/>
                </a:cxn>
                <a:cxn ang="0">
                  <a:pos x="16" y="32"/>
                </a:cxn>
                <a:cxn ang="0">
                  <a:pos x="22" y="30"/>
                </a:cxn>
                <a:cxn ang="0">
                  <a:pos x="28" y="26"/>
                </a:cxn>
                <a:cxn ang="0">
                  <a:pos x="30" y="22"/>
                </a:cxn>
                <a:cxn ang="0">
                  <a:pos x="32" y="16"/>
                </a:cxn>
                <a:cxn ang="0">
                  <a:pos x="32" y="16"/>
                </a:cxn>
              </a:cxnLst>
              <a:rect l="0" t="0" r="r" b="b"/>
              <a:pathLst>
                <a:path w="32" h="32">
                  <a:moveTo>
                    <a:pt x="32" y="16"/>
                  </a:moveTo>
                  <a:lnTo>
                    <a:pt x="32" y="16"/>
                  </a:lnTo>
                  <a:lnTo>
                    <a:pt x="30" y="10"/>
                  </a:lnTo>
                  <a:lnTo>
                    <a:pt x="28" y="4"/>
                  </a:lnTo>
                  <a:lnTo>
                    <a:pt x="22" y="0"/>
                  </a:lnTo>
                  <a:lnTo>
                    <a:pt x="16" y="0"/>
                  </a:lnTo>
                  <a:lnTo>
                    <a:pt x="16" y="0"/>
                  </a:lnTo>
                  <a:lnTo>
                    <a:pt x="10" y="0"/>
                  </a:lnTo>
                  <a:lnTo>
                    <a:pt x="6" y="4"/>
                  </a:lnTo>
                  <a:lnTo>
                    <a:pt x="2" y="10"/>
                  </a:lnTo>
                  <a:lnTo>
                    <a:pt x="0" y="16"/>
                  </a:lnTo>
                  <a:lnTo>
                    <a:pt x="0" y="16"/>
                  </a:lnTo>
                  <a:lnTo>
                    <a:pt x="2" y="22"/>
                  </a:lnTo>
                  <a:lnTo>
                    <a:pt x="6" y="26"/>
                  </a:lnTo>
                  <a:lnTo>
                    <a:pt x="10" y="30"/>
                  </a:lnTo>
                  <a:lnTo>
                    <a:pt x="16" y="32"/>
                  </a:lnTo>
                  <a:lnTo>
                    <a:pt x="16" y="32"/>
                  </a:lnTo>
                  <a:lnTo>
                    <a:pt x="22" y="30"/>
                  </a:lnTo>
                  <a:lnTo>
                    <a:pt x="28" y="26"/>
                  </a:lnTo>
                  <a:lnTo>
                    <a:pt x="30" y="22"/>
                  </a:lnTo>
                  <a:lnTo>
                    <a:pt x="32" y="16"/>
                  </a:lnTo>
                  <a:lnTo>
                    <a:pt x="32"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5" name="Freeform 28"/>
            <p:cNvSpPr>
              <a:spLocks/>
            </p:cNvSpPr>
            <p:nvPr/>
          </p:nvSpPr>
          <p:spPr bwMode="auto">
            <a:xfrm>
              <a:off x="1042" y="606"/>
              <a:ext cx="242" cy="78"/>
            </a:xfrm>
            <a:custGeom>
              <a:avLst/>
              <a:gdLst/>
              <a:ahLst/>
              <a:cxnLst>
                <a:cxn ang="0">
                  <a:pos x="242" y="70"/>
                </a:cxn>
                <a:cxn ang="0">
                  <a:pos x="0" y="78"/>
                </a:cxn>
                <a:cxn ang="0">
                  <a:pos x="0" y="14"/>
                </a:cxn>
                <a:cxn ang="0">
                  <a:pos x="242" y="0"/>
                </a:cxn>
                <a:cxn ang="0">
                  <a:pos x="242" y="70"/>
                </a:cxn>
              </a:cxnLst>
              <a:rect l="0" t="0" r="r" b="b"/>
              <a:pathLst>
                <a:path w="242" h="78">
                  <a:moveTo>
                    <a:pt x="242" y="70"/>
                  </a:moveTo>
                  <a:lnTo>
                    <a:pt x="0" y="78"/>
                  </a:lnTo>
                  <a:lnTo>
                    <a:pt x="0" y="14"/>
                  </a:lnTo>
                  <a:lnTo>
                    <a:pt x="242" y="0"/>
                  </a:lnTo>
                  <a:lnTo>
                    <a:pt x="242" y="70"/>
                  </a:lnTo>
                  <a:close/>
                </a:path>
              </a:pathLst>
            </a:custGeom>
            <a:solidFill>
              <a:srgbClr val="B3B3B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6" name="Freeform 29"/>
            <p:cNvSpPr>
              <a:spLocks/>
            </p:cNvSpPr>
            <p:nvPr/>
          </p:nvSpPr>
          <p:spPr bwMode="auto">
            <a:xfrm>
              <a:off x="1042" y="640"/>
              <a:ext cx="234" cy="36"/>
            </a:xfrm>
            <a:custGeom>
              <a:avLst/>
              <a:gdLst/>
              <a:ahLst/>
              <a:cxnLst>
                <a:cxn ang="0">
                  <a:pos x="234" y="28"/>
                </a:cxn>
                <a:cxn ang="0">
                  <a:pos x="0" y="36"/>
                </a:cxn>
                <a:cxn ang="0">
                  <a:pos x="0" y="12"/>
                </a:cxn>
                <a:cxn ang="0">
                  <a:pos x="234" y="0"/>
                </a:cxn>
                <a:cxn ang="0">
                  <a:pos x="234" y="28"/>
                </a:cxn>
              </a:cxnLst>
              <a:rect l="0" t="0" r="r" b="b"/>
              <a:pathLst>
                <a:path w="234" h="36">
                  <a:moveTo>
                    <a:pt x="234" y="28"/>
                  </a:moveTo>
                  <a:lnTo>
                    <a:pt x="0" y="36"/>
                  </a:lnTo>
                  <a:lnTo>
                    <a:pt x="0" y="12"/>
                  </a:lnTo>
                  <a:lnTo>
                    <a:pt x="234" y="0"/>
                  </a:lnTo>
                  <a:lnTo>
                    <a:pt x="234" y="28"/>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7" name="Rectangle 30"/>
            <p:cNvSpPr>
              <a:spLocks noChangeArrowheads="1"/>
            </p:cNvSpPr>
            <p:nvPr/>
          </p:nvSpPr>
          <p:spPr bwMode="auto">
            <a:xfrm>
              <a:off x="1124" y="842"/>
              <a:ext cx="174" cy="14"/>
            </a:xfrm>
            <a:prstGeom prst="rect">
              <a:avLst/>
            </a:prstGeom>
            <a:solidFill>
              <a:srgbClr val="7F7F7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8" name="Freeform 31"/>
            <p:cNvSpPr>
              <a:spLocks/>
            </p:cNvSpPr>
            <p:nvPr/>
          </p:nvSpPr>
          <p:spPr bwMode="auto">
            <a:xfrm>
              <a:off x="1124" y="834"/>
              <a:ext cx="174" cy="16"/>
            </a:xfrm>
            <a:custGeom>
              <a:avLst/>
              <a:gdLst/>
              <a:ahLst/>
              <a:cxnLst>
                <a:cxn ang="0">
                  <a:pos x="0" y="16"/>
                </a:cxn>
                <a:cxn ang="0">
                  <a:pos x="174" y="16"/>
                </a:cxn>
                <a:cxn ang="0">
                  <a:pos x="174" y="2"/>
                </a:cxn>
                <a:cxn ang="0">
                  <a:pos x="0" y="0"/>
                </a:cxn>
                <a:cxn ang="0">
                  <a:pos x="0" y="16"/>
                </a:cxn>
              </a:cxnLst>
              <a:rect l="0" t="0" r="r" b="b"/>
              <a:pathLst>
                <a:path w="174" h="16">
                  <a:moveTo>
                    <a:pt x="0" y="16"/>
                  </a:moveTo>
                  <a:lnTo>
                    <a:pt x="174" y="16"/>
                  </a:lnTo>
                  <a:lnTo>
                    <a:pt x="174" y="2"/>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9" name="Freeform 32"/>
            <p:cNvSpPr>
              <a:spLocks/>
            </p:cNvSpPr>
            <p:nvPr/>
          </p:nvSpPr>
          <p:spPr bwMode="auto">
            <a:xfrm>
              <a:off x="1520" y="1130"/>
              <a:ext cx="170" cy="268"/>
            </a:xfrm>
            <a:custGeom>
              <a:avLst/>
              <a:gdLst/>
              <a:ahLst/>
              <a:cxnLst>
                <a:cxn ang="0">
                  <a:pos x="170" y="0"/>
                </a:cxn>
                <a:cxn ang="0">
                  <a:pos x="170" y="0"/>
                </a:cxn>
                <a:cxn ang="0">
                  <a:pos x="170" y="192"/>
                </a:cxn>
                <a:cxn ang="0">
                  <a:pos x="170" y="192"/>
                </a:cxn>
                <a:cxn ang="0">
                  <a:pos x="0" y="268"/>
                </a:cxn>
                <a:cxn ang="0">
                  <a:pos x="0" y="268"/>
                </a:cxn>
                <a:cxn ang="0">
                  <a:pos x="2" y="234"/>
                </a:cxn>
                <a:cxn ang="0">
                  <a:pos x="8" y="204"/>
                </a:cxn>
                <a:cxn ang="0">
                  <a:pos x="16" y="180"/>
                </a:cxn>
                <a:cxn ang="0">
                  <a:pos x="24" y="160"/>
                </a:cxn>
                <a:cxn ang="0">
                  <a:pos x="36" y="144"/>
                </a:cxn>
                <a:cxn ang="0">
                  <a:pos x="48" y="130"/>
                </a:cxn>
                <a:cxn ang="0">
                  <a:pos x="62" y="118"/>
                </a:cxn>
                <a:cxn ang="0">
                  <a:pos x="74" y="108"/>
                </a:cxn>
                <a:cxn ang="0">
                  <a:pos x="104" y="90"/>
                </a:cxn>
                <a:cxn ang="0">
                  <a:pos x="116" y="80"/>
                </a:cxn>
                <a:cxn ang="0">
                  <a:pos x="130" y="68"/>
                </a:cxn>
                <a:cxn ang="0">
                  <a:pos x="142" y="56"/>
                </a:cxn>
                <a:cxn ang="0">
                  <a:pos x="154" y="40"/>
                </a:cxn>
                <a:cxn ang="0">
                  <a:pos x="162" y="22"/>
                </a:cxn>
                <a:cxn ang="0">
                  <a:pos x="170" y="0"/>
                </a:cxn>
                <a:cxn ang="0">
                  <a:pos x="170" y="0"/>
                </a:cxn>
              </a:cxnLst>
              <a:rect l="0" t="0" r="r" b="b"/>
              <a:pathLst>
                <a:path w="170" h="268">
                  <a:moveTo>
                    <a:pt x="170" y="0"/>
                  </a:moveTo>
                  <a:lnTo>
                    <a:pt x="170" y="0"/>
                  </a:lnTo>
                  <a:lnTo>
                    <a:pt x="170" y="192"/>
                  </a:lnTo>
                  <a:lnTo>
                    <a:pt x="170" y="192"/>
                  </a:lnTo>
                  <a:lnTo>
                    <a:pt x="0" y="268"/>
                  </a:lnTo>
                  <a:lnTo>
                    <a:pt x="0" y="268"/>
                  </a:lnTo>
                  <a:lnTo>
                    <a:pt x="2" y="234"/>
                  </a:lnTo>
                  <a:lnTo>
                    <a:pt x="8" y="204"/>
                  </a:lnTo>
                  <a:lnTo>
                    <a:pt x="16" y="180"/>
                  </a:lnTo>
                  <a:lnTo>
                    <a:pt x="24" y="160"/>
                  </a:lnTo>
                  <a:lnTo>
                    <a:pt x="36" y="144"/>
                  </a:lnTo>
                  <a:lnTo>
                    <a:pt x="48" y="130"/>
                  </a:lnTo>
                  <a:lnTo>
                    <a:pt x="62" y="118"/>
                  </a:lnTo>
                  <a:lnTo>
                    <a:pt x="74" y="108"/>
                  </a:lnTo>
                  <a:lnTo>
                    <a:pt x="104" y="90"/>
                  </a:lnTo>
                  <a:lnTo>
                    <a:pt x="116" y="80"/>
                  </a:lnTo>
                  <a:lnTo>
                    <a:pt x="130" y="68"/>
                  </a:lnTo>
                  <a:lnTo>
                    <a:pt x="142" y="56"/>
                  </a:lnTo>
                  <a:lnTo>
                    <a:pt x="154" y="40"/>
                  </a:lnTo>
                  <a:lnTo>
                    <a:pt x="162" y="22"/>
                  </a:lnTo>
                  <a:lnTo>
                    <a:pt x="170" y="0"/>
                  </a:lnTo>
                  <a:lnTo>
                    <a:pt x="170" y="0"/>
                  </a:ln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0" name="Freeform 33"/>
            <p:cNvSpPr>
              <a:spLocks/>
            </p:cNvSpPr>
            <p:nvPr/>
          </p:nvSpPr>
          <p:spPr bwMode="auto">
            <a:xfrm>
              <a:off x="1016" y="980"/>
              <a:ext cx="126" cy="454"/>
            </a:xfrm>
            <a:custGeom>
              <a:avLst/>
              <a:gdLst/>
              <a:ahLst/>
              <a:cxnLst>
                <a:cxn ang="0">
                  <a:pos x="76" y="144"/>
                </a:cxn>
                <a:cxn ang="0">
                  <a:pos x="76" y="144"/>
                </a:cxn>
                <a:cxn ang="0">
                  <a:pos x="78" y="132"/>
                </a:cxn>
                <a:cxn ang="0">
                  <a:pos x="80" y="120"/>
                </a:cxn>
                <a:cxn ang="0">
                  <a:pos x="84" y="112"/>
                </a:cxn>
                <a:cxn ang="0">
                  <a:pos x="90" y="102"/>
                </a:cxn>
                <a:cxn ang="0">
                  <a:pos x="98" y="94"/>
                </a:cxn>
                <a:cxn ang="0">
                  <a:pos x="106" y="88"/>
                </a:cxn>
                <a:cxn ang="0">
                  <a:pos x="116" y="84"/>
                </a:cxn>
                <a:cxn ang="0">
                  <a:pos x="126" y="82"/>
                </a:cxn>
                <a:cxn ang="0">
                  <a:pos x="126" y="6"/>
                </a:cxn>
                <a:cxn ang="0">
                  <a:pos x="0" y="0"/>
                </a:cxn>
                <a:cxn ang="0">
                  <a:pos x="0" y="430"/>
                </a:cxn>
                <a:cxn ang="0">
                  <a:pos x="0" y="430"/>
                </a:cxn>
                <a:cxn ang="0">
                  <a:pos x="34" y="438"/>
                </a:cxn>
                <a:cxn ang="0">
                  <a:pos x="74" y="446"/>
                </a:cxn>
                <a:cxn ang="0">
                  <a:pos x="126" y="454"/>
                </a:cxn>
                <a:cxn ang="0">
                  <a:pos x="126" y="204"/>
                </a:cxn>
                <a:cxn ang="0">
                  <a:pos x="126" y="204"/>
                </a:cxn>
                <a:cxn ang="0">
                  <a:pos x="116" y="202"/>
                </a:cxn>
                <a:cxn ang="0">
                  <a:pos x="106" y="198"/>
                </a:cxn>
                <a:cxn ang="0">
                  <a:pos x="98" y="192"/>
                </a:cxn>
                <a:cxn ang="0">
                  <a:pos x="90" y="184"/>
                </a:cxn>
                <a:cxn ang="0">
                  <a:pos x="84" y="176"/>
                </a:cxn>
                <a:cxn ang="0">
                  <a:pos x="80" y="166"/>
                </a:cxn>
                <a:cxn ang="0">
                  <a:pos x="78" y="154"/>
                </a:cxn>
                <a:cxn ang="0">
                  <a:pos x="76" y="144"/>
                </a:cxn>
                <a:cxn ang="0">
                  <a:pos x="76" y="144"/>
                </a:cxn>
              </a:cxnLst>
              <a:rect l="0" t="0" r="r" b="b"/>
              <a:pathLst>
                <a:path w="126" h="454">
                  <a:moveTo>
                    <a:pt x="76" y="144"/>
                  </a:moveTo>
                  <a:lnTo>
                    <a:pt x="76" y="144"/>
                  </a:lnTo>
                  <a:lnTo>
                    <a:pt x="78" y="132"/>
                  </a:lnTo>
                  <a:lnTo>
                    <a:pt x="80" y="120"/>
                  </a:lnTo>
                  <a:lnTo>
                    <a:pt x="84" y="112"/>
                  </a:lnTo>
                  <a:lnTo>
                    <a:pt x="90" y="102"/>
                  </a:lnTo>
                  <a:lnTo>
                    <a:pt x="98" y="94"/>
                  </a:lnTo>
                  <a:lnTo>
                    <a:pt x="106" y="88"/>
                  </a:lnTo>
                  <a:lnTo>
                    <a:pt x="116" y="84"/>
                  </a:lnTo>
                  <a:lnTo>
                    <a:pt x="126" y="82"/>
                  </a:lnTo>
                  <a:lnTo>
                    <a:pt x="126" y="6"/>
                  </a:lnTo>
                  <a:lnTo>
                    <a:pt x="0" y="0"/>
                  </a:lnTo>
                  <a:lnTo>
                    <a:pt x="0" y="430"/>
                  </a:lnTo>
                  <a:lnTo>
                    <a:pt x="0" y="430"/>
                  </a:lnTo>
                  <a:lnTo>
                    <a:pt x="34" y="438"/>
                  </a:lnTo>
                  <a:lnTo>
                    <a:pt x="74" y="446"/>
                  </a:lnTo>
                  <a:lnTo>
                    <a:pt x="126" y="454"/>
                  </a:lnTo>
                  <a:lnTo>
                    <a:pt x="126" y="204"/>
                  </a:lnTo>
                  <a:lnTo>
                    <a:pt x="126" y="204"/>
                  </a:lnTo>
                  <a:lnTo>
                    <a:pt x="116" y="202"/>
                  </a:lnTo>
                  <a:lnTo>
                    <a:pt x="106" y="198"/>
                  </a:lnTo>
                  <a:lnTo>
                    <a:pt x="98" y="192"/>
                  </a:lnTo>
                  <a:lnTo>
                    <a:pt x="90" y="184"/>
                  </a:lnTo>
                  <a:lnTo>
                    <a:pt x="84" y="176"/>
                  </a:lnTo>
                  <a:lnTo>
                    <a:pt x="80" y="166"/>
                  </a:lnTo>
                  <a:lnTo>
                    <a:pt x="78" y="154"/>
                  </a:lnTo>
                  <a:lnTo>
                    <a:pt x="76" y="144"/>
                  </a:lnTo>
                  <a:lnTo>
                    <a:pt x="76" y="144"/>
                  </a:lnTo>
                  <a:close/>
                </a:path>
              </a:pathLst>
            </a:custGeom>
            <a:solidFill>
              <a:srgbClr val="9E9E9E"/>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1" name="Freeform 34"/>
            <p:cNvSpPr>
              <a:spLocks/>
            </p:cNvSpPr>
            <p:nvPr/>
          </p:nvSpPr>
          <p:spPr bwMode="auto">
            <a:xfrm>
              <a:off x="1158" y="986"/>
              <a:ext cx="146" cy="460"/>
            </a:xfrm>
            <a:custGeom>
              <a:avLst/>
              <a:gdLst/>
              <a:ahLst/>
              <a:cxnLst>
                <a:cxn ang="0">
                  <a:pos x="146" y="6"/>
                </a:cxn>
                <a:cxn ang="0">
                  <a:pos x="0" y="0"/>
                </a:cxn>
                <a:cxn ang="0">
                  <a:pos x="0" y="76"/>
                </a:cxn>
                <a:cxn ang="0">
                  <a:pos x="0" y="76"/>
                </a:cxn>
                <a:cxn ang="0">
                  <a:pos x="10" y="78"/>
                </a:cxn>
                <a:cxn ang="0">
                  <a:pos x="20" y="82"/>
                </a:cxn>
                <a:cxn ang="0">
                  <a:pos x="28" y="88"/>
                </a:cxn>
                <a:cxn ang="0">
                  <a:pos x="36" y="96"/>
                </a:cxn>
                <a:cxn ang="0">
                  <a:pos x="42" y="106"/>
                </a:cxn>
                <a:cxn ang="0">
                  <a:pos x="46" y="114"/>
                </a:cxn>
                <a:cxn ang="0">
                  <a:pos x="50" y="126"/>
                </a:cxn>
                <a:cxn ang="0">
                  <a:pos x="50" y="138"/>
                </a:cxn>
                <a:cxn ang="0">
                  <a:pos x="50" y="138"/>
                </a:cxn>
                <a:cxn ang="0">
                  <a:pos x="50" y="148"/>
                </a:cxn>
                <a:cxn ang="0">
                  <a:pos x="46" y="160"/>
                </a:cxn>
                <a:cxn ang="0">
                  <a:pos x="42" y="170"/>
                </a:cxn>
                <a:cxn ang="0">
                  <a:pos x="36" y="178"/>
                </a:cxn>
                <a:cxn ang="0">
                  <a:pos x="28" y="186"/>
                </a:cxn>
                <a:cxn ang="0">
                  <a:pos x="20" y="192"/>
                </a:cxn>
                <a:cxn ang="0">
                  <a:pos x="10" y="196"/>
                </a:cxn>
                <a:cxn ang="0">
                  <a:pos x="0" y="198"/>
                </a:cxn>
                <a:cxn ang="0">
                  <a:pos x="0" y="450"/>
                </a:cxn>
                <a:cxn ang="0">
                  <a:pos x="0" y="450"/>
                </a:cxn>
                <a:cxn ang="0">
                  <a:pos x="70" y="456"/>
                </a:cxn>
                <a:cxn ang="0">
                  <a:pos x="106" y="458"/>
                </a:cxn>
                <a:cxn ang="0">
                  <a:pos x="144" y="460"/>
                </a:cxn>
                <a:cxn ang="0">
                  <a:pos x="146" y="6"/>
                </a:cxn>
              </a:cxnLst>
              <a:rect l="0" t="0" r="r" b="b"/>
              <a:pathLst>
                <a:path w="146" h="460">
                  <a:moveTo>
                    <a:pt x="146" y="6"/>
                  </a:moveTo>
                  <a:lnTo>
                    <a:pt x="0" y="0"/>
                  </a:lnTo>
                  <a:lnTo>
                    <a:pt x="0" y="76"/>
                  </a:lnTo>
                  <a:lnTo>
                    <a:pt x="0" y="76"/>
                  </a:lnTo>
                  <a:lnTo>
                    <a:pt x="10" y="78"/>
                  </a:lnTo>
                  <a:lnTo>
                    <a:pt x="20" y="82"/>
                  </a:lnTo>
                  <a:lnTo>
                    <a:pt x="28" y="88"/>
                  </a:lnTo>
                  <a:lnTo>
                    <a:pt x="36" y="96"/>
                  </a:lnTo>
                  <a:lnTo>
                    <a:pt x="42" y="106"/>
                  </a:lnTo>
                  <a:lnTo>
                    <a:pt x="46" y="114"/>
                  </a:lnTo>
                  <a:lnTo>
                    <a:pt x="50" y="126"/>
                  </a:lnTo>
                  <a:lnTo>
                    <a:pt x="50" y="138"/>
                  </a:lnTo>
                  <a:lnTo>
                    <a:pt x="50" y="138"/>
                  </a:lnTo>
                  <a:lnTo>
                    <a:pt x="50" y="148"/>
                  </a:lnTo>
                  <a:lnTo>
                    <a:pt x="46" y="160"/>
                  </a:lnTo>
                  <a:lnTo>
                    <a:pt x="42" y="170"/>
                  </a:lnTo>
                  <a:lnTo>
                    <a:pt x="36" y="178"/>
                  </a:lnTo>
                  <a:lnTo>
                    <a:pt x="28" y="186"/>
                  </a:lnTo>
                  <a:lnTo>
                    <a:pt x="20" y="192"/>
                  </a:lnTo>
                  <a:lnTo>
                    <a:pt x="10" y="196"/>
                  </a:lnTo>
                  <a:lnTo>
                    <a:pt x="0" y="198"/>
                  </a:lnTo>
                  <a:lnTo>
                    <a:pt x="0" y="450"/>
                  </a:lnTo>
                  <a:lnTo>
                    <a:pt x="0" y="450"/>
                  </a:lnTo>
                  <a:lnTo>
                    <a:pt x="70" y="456"/>
                  </a:lnTo>
                  <a:lnTo>
                    <a:pt x="106" y="458"/>
                  </a:lnTo>
                  <a:lnTo>
                    <a:pt x="144" y="460"/>
                  </a:lnTo>
                  <a:lnTo>
                    <a:pt x="146" y="6"/>
                  </a:lnTo>
                  <a:close/>
                </a:path>
              </a:pathLst>
            </a:custGeom>
            <a:solidFill>
              <a:srgbClr val="9E9E9E"/>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2" name="Freeform 35"/>
            <p:cNvSpPr>
              <a:spLocks/>
            </p:cNvSpPr>
            <p:nvPr/>
          </p:nvSpPr>
          <p:spPr bwMode="auto">
            <a:xfrm>
              <a:off x="1110" y="1080"/>
              <a:ext cx="80" cy="86"/>
            </a:xfrm>
            <a:custGeom>
              <a:avLst/>
              <a:gdLst/>
              <a:ahLst/>
              <a:cxnLst>
                <a:cxn ang="0">
                  <a:pos x="80" y="44"/>
                </a:cxn>
                <a:cxn ang="0">
                  <a:pos x="80" y="44"/>
                </a:cxn>
                <a:cxn ang="0">
                  <a:pos x="78" y="34"/>
                </a:cxn>
                <a:cxn ang="0">
                  <a:pos x="76" y="26"/>
                </a:cxn>
                <a:cxn ang="0">
                  <a:pos x="74" y="20"/>
                </a:cxn>
                <a:cxn ang="0">
                  <a:pos x="68" y="14"/>
                </a:cxn>
                <a:cxn ang="0">
                  <a:pos x="62" y="8"/>
                </a:cxn>
                <a:cxn ang="0">
                  <a:pos x="56" y="4"/>
                </a:cxn>
                <a:cxn ang="0">
                  <a:pos x="48" y="2"/>
                </a:cxn>
                <a:cxn ang="0">
                  <a:pos x="40" y="0"/>
                </a:cxn>
                <a:cxn ang="0">
                  <a:pos x="40" y="0"/>
                </a:cxn>
                <a:cxn ang="0">
                  <a:pos x="32" y="2"/>
                </a:cxn>
                <a:cxn ang="0">
                  <a:pos x="24" y="4"/>
                </a:cxn>
                <a:cxn ang="0">
                  <a:pos x="18" y="8"/>
                </a:cxn>
                <a:cxn ang="0">
                  <a:pos x="12" y="14"/>
                </a:cxn>
                <a:cxn ang="0">
                  <a:pos x="8" y="20"/>
                </a:cxn>
                <a:cxn ang="0">
                  <a:pos x="4" y="26"/>
                </a:cxn>
                <a:cxn ang="0">
                  <a:pos x="2" y="34"/>
                </a:cxn>
                <a:cxn ang="0">
                  <a:pos x="0" y="44"/>
                </a:cxn>
                <a:cxn ang="0">
                  <a:pos x="0" y="44"/>
                </a:cxn>
                <a:cxn ang="0">
                  <a:pos x="2" y="52"/>
                </a:cxn>
                <a:cxn ang="0">
                  <a:pos x="4" y="60"/>
                </a:cxn>
                <a:cxn ang="0">
                  <a:pos x="8" y="66"/>
                </a:cxn>
                <a:cxn ang="0">
                  <a:pos x="12" y="74"/>
                </a:cxn>
                <a:cxn ang="0">
                  <a:pos x="18" y="78"/>
                </a:cxn>
                <a:cxn ang="0">
                  <a:pos x="24" y="82"/>
                </a:cxn>
                <a:cxn ang="0">
                  <a:pos x="32" y="84"/>
                </a:cxn>
                <a:cxn ang="0">
                  <a:pos x="40" y="86"/>
                </a:cxn>
                <a:cxn ang="0">
                  <a:pos x="40" y="86"/>
                </a:cxn>
                <a:cxn ang="0">
                  <a:pos x="48" y="84"/>
                </a:cxn>
                <a:cxn ang="0">
                  <a:pos x="56" y="82"/>
                </a:cxn>
                <a:cxn ang="0">
                  <a:pos x="62" y="78"/>
                </a:cxn>
                <a:cxn ang="0">
                  <a:pos x="68" y="74"/>
                </a:cxn>
                <a:cxn ang="0">
                  <a:pos x="74" y="66"/>
                </a:cxn>
                <a:cxn ang="0">
                  <a:pos x="76" y="60"/>
                </a:cxn>
                <a:cxn ang="0">
                  <a:pos x="78" y="52"/>
                </a:cxn>
                <a:cxn ang="0">
                  <a:pos x="80" y="44"/>
                </a:cxn>
                <a:cxn ang="0">
                  <a:pos x="80" y="44"/>
                </a:cxn>
              </a:cxnLst>
              <a:rect l="0" t="0" r="r" b="b"/>
              <a:pathLst>
                <a:path w="80" h="86">
                  <a:moveTo>
                    <a:pt x="80" y="44"/>
                  </a:moveTo>
                  <a:lnTo>
                    <a:pt x="80" y="44"/>
                  </a:lnTo>
                  <a:lnTo>
                    <a:pt x="78" y="34"/>
                  </a:lnTo>
                  <a:lnTo>
                    <a:pt x="76" y="26"/>
                  </a:lnTo>
                  <a:lnTo>
                    <a:pt x="74" y="20"/>
                  </a:lnTo>
                  <a:lnTo>
                    <a:pt x="68" y="14"/>
                  </a:lnTo>
                  <a:lnTo>
                    <a:pt x="62" y="8"/>
                  </a:lnTo>
                  <a:lnTo>
                    <a:pt x="56" y="4"/>
                  </a:lnTo>
                  <a:lnTo>
                    <a:pt x="48" y="2"/>
                  </a:lnTo>
                  <a:lnTo>
                    <a:pt x="40" y="0"/>
                  </a:lnTo>
                  <a:lnTo>
                    <a:pt x="40" y="0"/>
                  </a:lnTo>
                  <a:lnTo>
                    <a:pt x="32" y="2"/>
                  </a:lnTo>
                  <a:lnTo>
                    <a:pt x="24" y="4"/>
                  </a:lnTo>
                  <a:lnTo>
                    <a:pt x="18" y="8"/>
                  </a:lnTo>
                  <a:lnTo>
                    <a:pt x="12" y="14"/>
                  </a:lnTo>
                  <a:lnTo>
                    <a:pt x="8" y="20"/>
                  </a:lnTo>
                  <a:lnTo>
                    <a:pt x="4" y="26"/>
                  </a:lnTo>
                  <a:lnTo>
                    <a:pt x="2" y="34"/>
                  </a:lnTo>
                  <a:lnTo>
                    <a:pt x="0" y="44"/>
                  </a:lnTo>
                  <a:lnTo>
                    <a:pt x="0" y="44"/>
                  </a:lnTo>
                  <a:lnTo>
                    <a:pt x="2" y="52"/>
                  </a:lnTo>
                  <a:lnTo>
                    <a:pt x="4" y="60"/>
                  </a:lnTo>
                  <a:lnTo>
                    <a:pt x="8" y="66"/>
                  </a:lnTo>
                  <a:lnTo>
                    <a:pt x="12" y="74"/>
                  </a:lnTo>
                  <a:lnTo>
                    <a:pt x="18" y="78"/>
                  </a:lnTo>
                  <a:lnTo>
                    <a:pt x="24" y="82"/>
                  </a:lnTo>
                  <a:lnTo>
                    <a:pt x="32" y="84"/>
                  </a:lnTo>
                  <a:lnTo>
                    <a:pt x="40" y="86"/>
                  </a:lnTo>
                  <a:lnTo>
                    <a:pt x="40" y="86"/>
                  </a:lnTo>
                  <a:lnTo>
                    <a:pt x="48" y="84"/>
                  </a:lnTo>
                  <a:lnTo>
                    <a:pt x="56" y="82"/>
                  </a:lnTo>
                  <a:lnTo>
                    <a:pt x="62" y="78"/>
                  </a:lnTo>
                  <a:lnTo>
                    <a:pt x="68" y="74"/>
                  </a:lnTo>
                  <a:lnTo>
                    <a:pt x="74" y="66"/>
                  </a:lnTo>
                  <a:lnTo>
                    <a:pt x="76" y="60"/>
                  </a:lnTo>
                  <a:lnTo>
                    <a:pt x="78" y="52"/>
                  </a:lnTo>
                  <a:lnTo>
                    <a:pt x="80" y="44"/>
                  </a:lnTo>
                  <a:lnTo>
                    <a:pt x="80" y="44"/>
                  </a:lnTo>
                  <a:close/>
                </a:path>
              </a:pathLst>
            </a:custGeom>
            <a:solidFill>
              <a:srgbClr val="E6E6E6"/>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3" name="Freeform 36"/>
            <p:cNvSpPr>
              <a:spLocks/>
            </p:cNvSpPr>
            <p:nvPr/>
          </p:nvSpPr>
          <p:spPr bwMode="auto">
            <a:xfrm>
              <a:off x="1112" y="1090"/>
              <a:ext cx="64" cy="68"/>
            </a:xfrm>
            <a:custGeom>
              <a:avLst/>
              <a:gdLst/>
              <a:ahLst/>
              <a:cxnLst>
                <a:cxn ang="0">
                  <a:pos x="48" y="40"/>
                </a:cxn>
                <a:cxn ang="0">
                  <a:pos x="48" y="40"/>
                </a:cxn>
                <a:cxn ang="0">
                  <a:pos x="42" y="40"/>
                </a:cxn>
                <a:cxn ang="0">
                  <a:pos x="38" y="36"/>
                </a:cxn>
                <a:cxn ang="0">
                  <a:pos x="34" y="30"/>
                </a:cxn>
                <a:cxn ang="0">
                  <a:pos x="32" y="24"/>
                </a:cxn>
                <a:cxn ang="0">
                  <a:pos x="32" y="24"/>
                </a:cxn>
                <a:cxn ang="0">
                  <a:pos x="34" y="18"/>
                </a:cxn>
                <a:cxn ang="0">
                  <a:pos x="38" y="12"/>
                </a:cxn>
                <a:cxn ang="0">
                  <a:pos x="42" y="8"/>
                </a:cxn>
                <a:cxn ang="0">
                  <a:pos x="48" y="6"/>
                </a:cxn>
                <a:cxn ang="0">
                  <a:pos x="48" y="6"/>
                </a:cxn>
                <a:cxn ang="0">
                  <a:pos x="50" y="6"/>
                </a:cxn>
                <a:cxn ang="0">
                  <a:pos x="50" y="6"/>
                </a:cxn>
                <a:cxn ang="0">
                  <a:pos x="42" y="2"/>
                </a:cxn>
                <a:cxn ang="0">
                  <a:pos x="32" y="0"/>
                </a:cxn>
                <a:cxn ang="0">
                  <a:pos x="32" y="0"/>
                </a:cxn>
                <a:cxn ang="0">
                  <a:pos x="26" y="2"/>
                </a:cxn>
                <a:cxn ang="0">
                  <a:pos x="20" y="4"/>
                </a:cxn>
                <a:cxn ang="0">
                  <a:pos x="14" y="6"/>
                </a:cxn>
                <a:cxn ang="0">
                  <a:pos x="10" y="10"/>
                </a:cxn>
                <a:cxn ang="0">
                  <a:pos x="6" y="16"/>
                </a:cxn>
                <a:cxn ang="0">
                  <a:pos x="2" y="22"/>
                </a:cxn>
                <a:cxn ang="0">
                  <a:pos x="0" y="28"/>
                </a:cxn>
                <a:cxn ang="0">
                  <a:pos x="0" y="34"/>
                </a:cxn>
                <a:cxn ang="0">
                  <a:pos x="0" y="34"/>
                </a:cxn>
                <a:cxn ang="0">
                  <a:pos x="0" y="42"/>
                </a:cxn>
                <a:cxn ang="0">
                  <a:pos x="2" y="48"/>
                </a:cxn>
                <a:cxn ang="0">
                  <a:pos x="6" y="54"/>
                </a:cxn>
                <a:cxn ang="0">
                  <a:pos x="10" y="58"/>
                </a:cxn>
                <a:cxn ang="0">
                  <a:pos x="14" y="62"/>
                </a:cxn>
                <a:cxn ang="0">
                  <a:pos x="20" y="66"/>
                </a:cxn>
                <a:cxn ang="0">
                  <a:pos x="26" y="68"/>
                </a:cxn>
                <a:cxn ang="0">
                  <a:pos x="32" y="68"/>
                </a:cxn>
                <a:cxn ang="0">
                  <a:pos x="32" y="68"/>
                </a:cxn>
                <a:cxn ang="0">
                  <a:pos x="38" y="68"/>
                </a:cxn>
                <a:cxn ang="0">
                  <a:pos x="44" y="66"/>
                </a:cxn>
                <a:cxn ang="0">
                  <a:pos x="50" y="62"/>
                </a:cxn>
                <a:cxn ang="0">
                  <a:pos x="54" y="58"/>
                </a:cxn>
                <a:cxn ang="0">
                  <a:pos x="58" y="54"/>
                </a:cxn>
                <a:cxn ang="0">
                  <a:pos x="60" y="48"/>
                </a:cxn>
                <a:cxn ang="0">
                  <a:pos x="62" y="42"/>
                </a:cxn>
                <a:cxn ang="0">
                  <a:pos x="64" y="34"/>
                </a:cxn>
                <a:cxn ang="0">
                  <a:pos x="64" y="34"/>
                </a:cxn>
                <a:cxn ang="0">
                  <a:pos x="62" y="32"/>
                </a:cxn>
                <a:cxn ang="0">
                  <a:pos x="62" y="32"/>
                </a:cxn>
                <a:cxn ang="0">
                  <a:pos x="58" y="38"/>
                </a:cxn>
                <a:cxn ang="0">
                  <a:pos x="54" y="40"/>
                </a:cxn>
                <a:cxn ang="0">
                  <a:pos x="48" y="40"/>
                </a:cxn>
                <a:cxn ang="0">
                  <a:pos x="48" y="40"/>
                </a:cxn>
              </a:cxnLst>
              <a:rect l="0" t="0" r="r" b="b"/>
              <a:pathLst>
                <a:path w="64" h="68">
                  <a:moveTo>
                    <a:pt x="48" y="40"/>
                  </a:moveTo>
                  <a:lnTo>
                    <a:pt x="48" y="40"/>
                  </a:lnTo>
                  <a:lnTo>
                    <a:pt x="42" y="40"/>
                  </a:lnTo>
                  <a:lnTo>
                    <a:pt x="38" y="36"/>
                  </a:lnTo>
                  <a:lnTo>
                    <a:pt x="34" y="30"/>
                  </a:lnTo>
                  <a:lnTo>
                    <a:pt x="32" y="24"/>
                  </a:lnTo>
                  <a:lnTo>
                    <a:pt x="32" y="24"/>
                  </a:lnTo>
                  <a:lnTo>
                    <a:pt x="34" y="18"/>
                  </a:lnTo>
                  <a:lnTo>
                    <a:pt x="38" y="12"/>
                  </a:lnTo>
                  <a:lnTo>
                    <a:pt x="42" y="8"/>
                  </a:lnTo>
                  <a:lnTo>
                    <a:pt x="48" y="6"/>
                  </a:lnTo>
                  <a:lnTo>
                    <a:pt x="48" y="6"/>
                  </a:lnTo>
                  <a:lnTo>
                    <a:pt x="50" y="6"/>
                  </a:lnTo>
                  <a:lnTo>
                    <a:pt x="50" y="6"/>
                  </a:lnTo>
                  <a:lnTo>
                    <a:pt x="42" y="2"/>
                  </a:lnTo>
                  <a:lnTo>
                    <a:pt x="32" y="0"/>
                  </a:lnTo>
                  <a:lnTo>
                    <a:pt x="32" y="0"/>
                  </a:lnTo>
                  <a:lnTo>
                    <a:pt x="26" y="2"/>
                  </a:lnTo>
                  <a:lnTo>
                    <a:pt x="20" y="4"/>
                  </a:lnTo>
                  <a:lnTo>
                    <a:pt x="14" y="6"/>
                  </a:lnTo>
                  <a:lnTo>
                    <a:pt x="10" y="10"/>
                  </a:lnTo>
                  <a:lnTo>
                    <a:pt x="6" y="16"/>
                  </a:lnTo>
                  <a:lnTo>
                    <a:pt x="2" y="22"/>
                  </a:lnTo>
                  <a:lnTo>
                    <a:pt x="0" y="28"/>
                  </a:lnTo>
                  <a:lnTo>
                    <a:pt x="0" y="34"/>
                  </a:lnTo>
                  <a:lnTo>
                    <a:pt x="0" y="34"/>
                  </a:lnTo>
                  <a:lnTo>
                    <a:pt x="0" y="42"/>
                  </a:lnTo>
                  <a:lnTo>
                    <a:pt x="2" y="48"/>
                  </a:lnTo>
                  <a:lnTo>
                    <a:pt x="6" y="54"/>
                  </a:lnTo>
                  <a:lnTo>
                    <a:pt x="10" y="58"/>
                  </a:lnTo>
                  <a:lnTo>
                    <a:pt x="14" y="62"/>
                  </a:lnTo>
                  <a:lnTo>
                    <a:pt x="20" y="66"/>
                  </a:lnTo>
                  <a:lnTo>
                    <a:pt x="26" y="68"/>
                  </a:lnTo>
                  <a:lnTo>
                    <a:pt x="32" y="68"/>
                  </a:lnTo>
                  <a:lnTo>
                    <a:pt x="32" y="68"/>
                  </a:lnTo>
                  <a:lnTo>
                    <a:pt x="38" y="68"/>
                  </a:lnTo>
                  <a:lnTo>
                    <a:pt x="44" y="66"/>
                  </a:lnTo>
                  <a:lnTo>
                    <a:pt x="50" y="62"/>
                  </a:lnTo>
                  <a:lnTo>
                    <a:pt x="54" y="58"/>
                  </a:lnTo>
                  <a:lnTo>
                    <a:pt x="58" y="54"/>
                  </a:lnTo>
                  <a:lnTo>
                    <a:pt x="60" y="48"/>
                  </a:lnTo>
                  <a:lnTo>
                    <a:pt x="62" y="42"/>
                  </a:lnTo>
                  <a:lnTo>
                    <a:pt x="64" y="34"/>
                  </a:lnTo>
                  <a:lnTo>
                    <a:pt x="64" y="34"/>
                  </a:lnTo>
                  <a:lnTo>
                    <a:pt x="62" y="32"/>
                  </a:lnTo>
                  <a:lnTo>
                    <a:pt x="62" y="32"/>
                  </a:lnTo>
                  <a:lnTo>
                    <a:pt x="58" y="38"/>
                  </a:lnTo>
                  <a:lnTo>
                    <a:pt x="54" y="40"/>
                  </a:lnTo>
                  <a:lnTo>
                    <a:pt x="48" y="40"/>
                  </a:lnTo>
                  <a:lnTo>
                    <a:pt x="48" y="4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4" name="Freeform 37"/>
            <p:cNvSpPr>
              <a:spLocks/>
            </p:cNvSpPr>
            <p:nvPr/>
          </p:nvSpPr>
          <p:spPr bwMode="auto">
            <a:xfrm>
              <a:off x="1030" y="886"/>
              <a:ext cx="10" cy="8"/>
            </a:xfrm>
            <a:custGeom>
              <a:avLst/>
              <a:gdLst/>
              <a:ahLst/>
              <a:cxnLst>
                <a:cxn ang="0">
                  <a:pos x="10" y="4"/>
                </a:cxn>
                <a:cxn ang="0">
                  <a:pos x="10" y="4"/>
                </a:cxn>
                <a:cxn ang="0">
                  <a:pos x="8" y="8"/>
                </a:cxn>
                <a:cxn ang="0">
                  <a:pos x="4" y="8"/>
                </a:cxn>
                <a:cxn ang="0">
                  <a:pos x="4" y="8"/>
                </a:cxn>
                <a:cxn ang="0">
                  <a:pos x="2" y="8"/>
                </a:cxn>
                <a:cxn ang="0">
                  <a:pos x="0" y="4"/>
                </a:cxn>
                <a:cxn ang="0">
                  <a:pos x="0" y="4"/>
                </a:cxn>
                <a:cxn ang="0">
                  <a:pos x="2" y="0"/>
                </a:cxn>
                <a:cxn ang="0">
                  <a:pos x="4" y="0"/>
                </a:cxn>
                <a:cxn ang="0">
                  <a:pos x="4" y="0"/>
                </a:cxn>
                <a:cxn ang="0">
                  <a:pos x="8" y="0"/>
                </a:cxn>
                <a:cxn ang="0">
                  <a:pos x="10" y="4"/>
                </a:cxn>
                <a:cxn ang="0">
                  <a:pos x="10" y="4"/>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5" name="Freeform 38"/>
            <p:cNvSpPr>
              <a:spLocks/>
            </p:cNvSpPr>
            <p:nvPr/>
          </p:nvSpPr>
          <p:spPr bwMode="auto">
            <a:xfrm>
              <a:off x="1030" y="886"/>
              <a:ext cx="10" cy="8"/>
            </a:xfrm>
            <a:custGeom>
              <a:avLst/>
              <a:gdLst/>
              <a:ahLst/>
              <a:cxnLst>
                <a:cxn ang="0">
                  <a:pos x="10" y="4"/>
                </a:cxn>
                <a:cxn ang="0">
                  <a:pos x="10" y="4"/>
                </a:cxn>
                <a:cxn ang="0">
                  <a:pos x="8" y="8"/>
                </a:cxn>
                <a:cxn ang="0">
                  <a:pos x="4" y="8"/>
                </a:cxn>
                <a:cxn ang="0">
                  <a:pos x="4" y="8"/>
                </a:cxn>
                <a:cxn ang="0">
                  <a:pos x="2" y="8"/>
                </a:cxn>
                <a:cxn ang="0">
                  <a:pos x="0" y="4"/>
                </a:cxn>
                <a:cxn ang="0">
                  <a:pos x="0" y="4"/>
                </a:cxn>
                <a:cxn ang="0">
                  <a:pos x="2" y="0"/>
                </a:cxn>
                <a:cxn ang="0">
                  <a:pos x="4" y="0"/>
                </a:cxn>
                <a:cxn ang="0">
                  <a:pos x="4" y="0"/>
                </a:cxn>
                <a:cxn ang="0">
                  <a:pos x="8" y="0"/>
                </a:cxn>
                <a:cxn ang="0">
                  <a:pos x="10" y="4"/>
                </a:cxn>
                <a:cxn ang="0">
                  <a:pos x="10" y="4"/>
                </a:cxn>
              </a:cxnLst>
              <a:rect l="0" t="0" r="r" b="b"/>
              <a:pathLst>
                <a:path w="10" h="8">
                  <a:moveTo>
                    <a:pt x="10" y="4"/>
                  </a:moveTo>
                  <a:lnTo>
                    <a:pt x="10" y="4"/>
                  </a:lnTo>
                  <a:lnTo>
                    <a:pt x="8" y="8"/>
                  </a:lnTo>
                  <a:lnTo>
                    <a:pt x="4" y="8"/>
                  </a:lnTo>
                  <a:lnTo>
                    <a:pt x="4" y="8"/>
                  </a:lnTo>
                  <a:lnTo>
                    <a:pt x="2" y="8"/>
                  </a:lnTo>
                  <a:lnTo>
                    <a:pt x="0" y="4"/>
                  </a:lnTo>
                  <a:lnTo>
                    <a:pt x="0" y="4"/>
                  </a:lnTo>
                  <a:lnTo>
                    <a:pt x="2" y="0"/>
                  </a:lnTo>
                  <a:lnTo>
                    <a:pt x="4" y="0"/>
                  </a:lnTo>
                  <a:lnTo>
                    <a:pt x="4" y="0"/>
                  </a:lnTo>
                  <a:lnTo>
                    <a:pt x="8" y="0"/>
                  </a:lnTo>
                  <a:lnTo>
                    <a:pt x="10" y="4"/>
                  </a:lnTo>
                  <a:lnTo>
                    <a:pt x="10" y="4"/>
                  </a:lnTo>
                  <a:close/>
                </a:path>
              </a:pathLst>
            </a:custGeom>
            <a:solidFill>
              <a:srgbClr val="FB7655"/>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6" name="Freeform 39"/>
            <p:cNvSpPr>
              <a:spLocks/>
            </p:cNvSpPr>
            <p:nvPr/>
          </p:nvSpPr>
          <p:spPr bwMode="auto">
            <a:xfrm>
              <a:off x="1030" y="826"/>
              <a:ext cx="10" cy="10"/>
            </a:xfrm>
            <a:custGeom>
              <a:avLst/>
              <a:gdLst/>
              <a:ahLst/>
              <a:cxnLst>
                <a:cxn ang="0">
                  <a:pos x="10" y="6"/>
                </a:cxn>
                <a:cxn ang="0">
                  <a:pos x="10" y="6"/>
                </a:cxn>
                <a:cxn ang="0">
                  <a:pos x="8" y="8"/>
                </a:cxn>
                <a:cxn ang="0">
                  <a:pos x="4" y="10"/>
                </a:cxn>
                <a:cxn ang="0">
                  <a:pos x="4" y="10"/>
                </a:cxn>
                <a:cxn ang="0">
                  <a:pos x="2" y="8"/>
                </a:cxn>
                <a:cxn ang="0">
                  <a:pos x="0" y="6"/>
                </a:cxn>
                <a:cxn ang="0">
                  <a:pos x="0" y="6"/>
                </a:cxn>
                <a:cxn ang="0">
                  <a:pos x="2" y="2"/>
                </a:cxn>
                <a:cxn ang="0">
                  <a:pos x="4" y="0"/>
                </a:cxn>
                <a:cxn ang="0">
                  <a:pos x="4" y="0"/>
                </a:cxn>
                <a:cxn ang="0">
                  <a:pos x="8" y="2"/>
                </a:cxn>
                <a:cxn ang="0">
                  <a:pos x="10" y="6"/>
                </a:cxn>
                <a:cxn ang="0">
                  <a:pos x="10" y="6"/>
                </a:cxn>
              </a:cxnLst>
              <a:rect l="0" t="0" r="r" b="b"/>
              <a:pathLst>
                <a:path w="10" h="10">
                  <a:moveTo>
                    <a:pt x="10" y="6"/>
                  </a:moveTo>
                  <a:lnTo>
                    <a:pt x="10" y="6"/>
                  </a:lnTo>
                  <a:lnTo>
                    <a:pt x="8" y="8"/>
                  </a:lnTo>
                  <a:lnTo>
                    <a:pt x="4" y="10"/>
                  </a:lnTo>
                  <a:lnTo>
                    <a:pt x="4" y="10"/>
                  </a:lnTo>
                  <a:lnTo>
                    <a:pt x="2" y="8"/>
                  </a:lnTo>
                  <a:lnTo>
                    <a:pt x="0" y="6"/>
                  </a:lnTo>
                  <a:lnTo>
                    <a:pt x="0" y="6"/>
                  </a:lnTo>
                  <a:lnTo>
                    <a:pt x="2" y="2"/>
                  </a:lnTo>
                  <a:lnTo>
                    <a:pt x="4" y="0"/>
                  </a:lnTo>
                  <a:lnTo>
                    <a:pt x="4" y="0"/>
                  </a:lnTo>
                  <a:lnTo>
                    <a:pt x="8" y="2"/>
                  </a:lnTo>
                  <a:lnTo>
                    <a:pt x="10" y="6"/>
                  </a:lnTo>
                  <a:lnTo>
                    <a:pt x="10" y="6"/>
                  </a:lnTo>
                  <a:close/>
                </a:path>
              </a:pathLst>
            </a:custGeom>
            <a:solidFill>
              <a:srgbClr val="7FAB5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7" name="Freeform 40"/>
            <p:cNvSpPr>
              <a:spLocks/>
            </p:cNvSpPr>
            <p:nvPr/>
          </p:nvSpPr>
          <p:spPr bwMode="auto">
            <a:xfrm>
              <a:off x="1042" y="606"/>
              <a:ext cx="234" cy="40"/>
            </a:xfrm>
            <a:custGeom>
              <a:avLst/>
              <a:gdLst/>
              <a:ahLst/>
              <a:cxnLst>
                <a:cxn ang="0">
                  <a:pos x="234" y="26"/>
                </a:cxn>
                <a:cxn ang="0">
                  <a:pos x="0" y="40"/>
                </a:cxn>
                <a:cxn ang="0">
                  <a:pos x="0" y="14"/>
                </a:cxn>
                <a:cxn ang="0">
                  <a:pos x="234" y="0"/>
                </a:cxn>
                <a:cxn ang="0">
                  <a:pos x="234" y="26"/>
                </a:cxn>
              </a:cxnLst>
              <a:rect l="0" t="0" r="r" b="b"/>
              <a:pathLst>
                <a:path w="234" h="40">
                  <a:moveTo>
                    <a:pt x="234" y="26"/>
                  </a:moveTo>
                  <a:lnTo>
                    <a:pt x="0" y="40"/>
                  </a:lnTo>
                  <a:lnTo>
                    <a:pt x="0" y="14"/>
                  </a:lnTo>
                  <a:lnTo>
                    <a:pt x="234" y="0"/>
                  </a:lnTo>
                  <a:lnTo>
                    <a:pt x="234" y="26"/>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8" name="Freeform 41"/>
            <p:cNvSpPr>
              <a:spLocks/>
            </p:cNvSpPr>
            <p:nvPr/>
          </p:nvSpPr>
          <p:spPr bwMode="auto">
            <a:xfrm>
              <a:off x="1404" y="602"/>
              <a:ext cx="40" cy="66"/>
            </a:xfrm>
            <a:custGeom>
              <a:avLst/>
              <a:gdLst/>
              <a:ahLst/>
              <a:cxnLst>
                <a:cxn ang="0">
                  <a:pos x="40" y="32"/>
                </a:cxn>
                <a:cxn ang="0">
                  <a:pos x="40" y="32"/>
                </a:cxn>
                <a:cxn ang="0">
                  <a:pos x="38" y="46"/>
                </a:cxn>
                <a:cxn ang="0">
                  <a:pos x="34" y="56"/>
                </a:cxn>
                <a:cxn ang="0">
                  <a:pos x="28" y="62"/>
                </a:cxn>
                <a:cxn ang="0">
                  <a:pos x="24" y="64"/>
                </a:cxn>
                <a:cxn ang="0">
                  <a:pos x="20" y="66"/>
                </a:cxn>
                <a:cxn ang="0">
                  <a:pos x="20" y="66"/>
                </a:cxn>
                <a:cxn ang="0">
                  <a:pos x="16" y="64"/>
                </a:cxn>
                <a:cxn ang="0">
                  <a:pos x="12" y="62"/>
                </a:cxn>
                <a:cxn ang="0">
                  <a:pos x="6" y="56"/>
                </a:cxn>
                <a:cxn ang="0">
                  <a:pos x="2" y="46"/>
                </a:cxn>
                <a:cxn ang="0">
                  <a:pos x="0" y="32"/>
                </a:cxn>
                <a:cxn ang="0">
                  <a:pos x="0" y="32"/>
                </a:cxn>
                <a:cxn ang="0">
                  <a:pos x="2" y="20"/>
                </a:cxn>
                <a:cxn ang="0">
                  <a:pos x="6" y="10"/>
                </a:cxn>
                <a:cxn ang="0">
                  <a:pos x="12" y="2"/>
                </a:cxn>
                <a:cxn ang="0">
                  <a:pos x="16" y="0"/>
                </a:cxn>
                <a:cxn ang="0">
                  <a:pos x="20" y="0"/>
                </a:cxn>
                <a:cxn ang="0">
                  <a:pos x="20" y="0"/>
                </a:cxn>
                <a:cxn ang="0">
                  <a:pos x="24" y="0"/>
                </a:cxn>
                <a:cxn ang="0">
                  <a:pos x="28" y="2"/>
                </a:cxn>
                <a:cxn ang="0">
                  <a:pos x="34" y="10"/>
                </a:cxn>
                <a:cxn ang="0">
                  <a:pos x="38" y="20"/>
                </a:cxn>
                <a:cxn ang="0">
                  <a:pos x="40" y="32"/>
                </a:cxn>
                <a:cxn ang="0">
                  <a:pos x="40" y="32"/>
                </a:cxn>
              </a:cxnLst>
              <a:rect l="0" t="0" r="r" b="b"/>
              <a:pathLst>
                <a:path w="40" h="66">
                  <a:moveTo>
                    <a:pt x="40" y="32"/>
                  </a:moveTo>
                  <a:lnTo>
                    <a:pt x="40" y="32"/>
                  </a:lnTo>
                  <a:lnTo>
                    <a:pt x="38" y="46"/>
                  </a:lnTo>
                  <a:lnTo>
                    <a:pt x="34" y="56"/>
                  </a:lnTo>
                  <a:lnTo>
                    <a:pt x="28" y="62"/>
                  </a:lnTo>
                  <a:lnTo>
                    <a:pt x="24" y="64"/>
                  </a:lnTo>
                  <a:lnTo>
                    <a:pt x="20" y="66"/>
                  </a:lnTo>
                  <a:lnTo>
                    <a:pt x="20" y="66"/>
                  </a:lnTo>
                  <a:lnTo>
                    <a:pt x="16" y="64"/>
                  </a:lnTo>
                  <a:lnTo>
                    <a:pt x="12" y="62"/>
                  </a:lnTo>
                  <a:lnTo>
                    <a:pt x="6" y="56"/>
                  </a:lnTo>
                  <a:lnTo>
                    <a:pt x="2" y="46"/>
                  </a:lnTo>
                  <a:lnTo>
                    <a:pt x="0" y="32"/>
                  </a:lnTo>
                  <a:lnTo>
                    <a:pt x="0" y="32"/>
                  </a:lnTo>
                  <a:lnTo>
                    <a:pt x="2" y="20"/>
                  </a:lnTo>
                  <a:lnTo>
                    <a:pt x="6" y="10"/>
                  </a:lnTo>
                  <a:lnTo>
                    <a:pt x="12" y="2"/>
                  </a:lnTo>
                  <a:lnTo>
                    <a:pt x="16" y="0"/>
                  </a:lnTo>
                  <a:lnTo>
                    <a:pt x="20" y="0"/>
                  </a:lnTo>
                  <a:lnTo>
                    <a:pt x="20" y="0"/>
                  </a:lnTo>
                  <a:lnTo>
                    <a:pt x="24" y="0"/>
                  </a:lnTo>
                  <a:lnTo>
                    <a:pt x="28" y="2"/>
                  </a:lnTo>
                  <a:lnTo>
                    <a:pt x="34" y="10"/>
                  </a:lnTo>
                  <a:lnTo>
                    <a:pt x="38" y="20"/>
                  </a:lnTo>
                  <a:lnTo>
                    <a:pt x="40" y="32"/>
                  </a:lnTo>
                  <a:lnTo>
                    <a:pt x="40" y="32"/>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9" name="Freeform 42"/>
            <p:cNvSpPr>
              <a:spLocks/>
            </p:cNvSpPr>
            <p:nvPr/>
          </p:nvSpPr>
          <p:spPr bwMode="auto">
            <a:xfrm>
              <a:off x="1456" y="608"/>
              <a:ext cx="16" cy="28"/>
            </a:xfrm>
            <a:custGeom>
              <a:avLst/>
              <a:gdLst/>
              <a:ahLst/>
              <a:cxnLst>
                <a:cxn ang="0">
                  <a:pos x="16" y="14"/>
                </a:cxn>
                <a:cxn ang="0">
                  <a:pos x="16" y="14"/>
                </a:cxn>
                <a:cxn ang="0">
                  <a:pos x="16" y="18"/>
                </a:cxn>
                <a:cxn ang="0">
                  <a:pos x="14" y="24"/>
                </a:cxn>
                <a:cxn ang="0">
                  <a:pos x="12" y="26"/>
                </a:cxn>
                <a:cxn ang="0">
                  <a:pos x="8" y="28"/>
                </a:cxn>
                <a:cxn ang="0">
                  <a:pos x="8" y="28"/>
                </a:cxn>
                <a:cxn ang="0">
                  <a:pos x="6" y="26"/>
                </a:cxn>
                <a:cxn ang="0">
                  <a:pos x="2" y="24"/>
                </a:cxn>
                <a:cxn ang="0">
                  <a:pos x="2" y="18"/>
                </a:cxn>
                <a:cxn ang="0">
                  <a:pos x="0" y="14"/>
                </a:cxn>
                <a:cxn ang="0">
                  <a:pos x="0" y="14"/>
                </a:cxn>
                <a:cxn ang="0">
                  <a:pos x="2" y="8"/>
                </a:cxn>
                <a:cxn ang="0">
                  <a:pos x="2" y="4"/>
                </a:cxn>
                <a:cxn ang="0">
                  <a:pos x="6" y="0"/>
                </a:cxn>
                <a:cxn ang="0">
                  <a:pos x="8" y="0"/>
                </a:cxn>
                <a:cxn ang="0">
                  <a:pos x="8" y="0"/>
                </a:cxn>
                <a:cxn ang="0">
                  <a:pos x="12" y="0"/>
                </a:cxn>
                <a:cxn ang="0">
                  <a:pos x="14" y="4"/>
                </a:cxn>
                <a:cxn ang="0">
                  <a:pos x="16" y="8"/>
                </a:cxn>
                <a:cxn ang="0">
                  <a:pos x="16" y="14"/>
                </a:cxn>
                <a:cxn ang="0">
                  <a:pos x="16" y="14"/>
                </a:cxn>
              </a:cxnLst>
              <a:rect l="0" t="0" r="r" b="b"/>
              <a:pathLst>
                <a:path w="16" h="28">
                  <a:moveTo>
                    <a:pt x="16" y="14"/>
                  </a:moveTo>
                  <a:lnTo>
                    <a:pt x="16" y="14"/>
                  </a:lnTo>
                  <a:lnTo>
                    <a:pt x="16" y="18"/>
                  </a:lnTo>
                  <a:lnTo>
                    <a:pt x="14" y="24"/>
                  </a:lnTo>
                  <a:lnTo>
                    <a:pt x="12" y="26"/>
                  </a:lnTo>
                  <a:lnTo>
                    <a:pt x="8" y="28"/>
                  </a:lnTo>
                  <a:lnTo>
                    <a:pt x="8" y="28"/>
                  </a:lnTo>
                  <a:lnTo>
                    <a:pt x="6" y="26"/>
                  </a:lnTo>
                  <a:lnTo>
                    <a:pt x="2" y="24"/>
                  </a:lnTo>
                  <a:lnTo>
                    <a:pt x="2" y="18"/>
                  </a:lnTo>
                  <a:lnTo>
                    <a:pt x="0" y="14"/>
                  </a:lnTo>
                  <a:lnTo>
                    <a:pt x="0" y="14"/>
                  </a:lnTo>
                  <a:lnTo>
                    <a:pt x="2" y="8"/>
                  </a:lnTo>
                  <a:lnTo>
                    <a:pt x="2" y="4"/>
                  </a:lnTo>
                  <a:lnTo>
                    <a:pt x="6" y="0"/>
                  </a:lnTo>
                  <a:lnTo>
                    <a:pt x="8" y="0"/>
                  </a:lnTo>
                  <a:lnTo>
                    <a:pt x="8" y="0"/>
                  </a:lnTo>
                  <a:lnTo>
                    <a:pt x="12" y="0"/>
                  </a:lnTo>
                  <a:lnTo>
                    <a:pt x="14" y="4"/>
                  </a:lnTo>
                  <a:lnTo>
                    <a:pt x="16" y="8"/>
                  </a:lnTo>
                  <a:lnTo>
                    <a:pt x="16" y="14"/>
                  </a:lnTo>
                  <a:lnTo>
                    <a:pt x="16" y="14"/>
                  </a:lnTo>
                  <a:close/>
                </a:path>
              </a:pathLst>
            </a:custGeom>
            <a:solidFill>
              <a:srgbClr val="7F7F7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0" name="Freeform 43"/>
            <p:cNvSpPr>
              <a:spLocks noEditPoints="1"/>
            </p:cNvSpPr>
            <p:nvPr/>
          </p:nvSpPr>
          <p:spPr bwMode="auto">
            <a:xfrm>
              <a:off x="982" y="548"/>
              <a:ext cx="722" cy="942"/>
            </a:xfrm>
            <a:custGeom>
              <a:avLst/>
              <a:gdLst/>
              <a:ahLst/>
              <a:cxnLst>
                <a:cxn ang="0">
                  <a:pos x="706" y="772"/>
                </a:cxn>
                <a:cxn ang="0">
                  <a:pos x="398" y="22"/>
                </a:cxn>
                <a:cxn ang="0">
                  <a:pos x="706" y="70"/>
                </a:cxn>
                <a:cxn ang="0">
                  <a:pos x="382" y="914"/>
                </a:cxn>
                <a:cxn ang="0">
                  <a:pos x="364" y="922"/>
                </a:cxn>
                <a:cxn ang="0">
                  <a:pos x="364" y="922"/>
                </a:cxn>
                <a:cxn ang="0">
                  <a:pos x="356" y="924"/>
                </a:cxn>
                <a:cxn ang="0">
                  <a:pos x="356" y="16"/>
                </a:cxn>
                <a:cxn ang="0">
                  <a:pos x="364" y="16"/>
                </a:cxn>
                <a:cxn ang="0">
                  <a:pos x="382" y="914"/>
                </a:cxn>
                <a:cxn ang="0">
                  <a:pos x="348" y="926"/>
                </a:cxn>
                <a:cxn ang="0">
                  <a:pos x="342" y="926"/>
                </a:cxn>
                <a:cxn ang="0">
                  <a:pos x="198" y="918"/>
                </a:cxn>
                <a:cxn ang="0">
                  <a:pos x="98" y="904"/>
                </a:cxn>
                <a:cxn ang="0">
                  <a:pos x="38" y="892"/>
                </a:cxn>
                <a:cxn ang="0">
                  <a:pos x="20" y="886"/>
                </a:cxn>
                <a:cxn ang="0">
                  <a:pos x="16" y="882"/>
                </a:cxn>
                <a:cxn ang="0">
                  <a:pos x="16" y="36"/>
                </a:cxn>
                <a:cxn ang="0">
                  <a:pos x="342" y="16"/>
                </a:cxn>
                <a:cxn ang="0">
                  <a:pos x="348" y="16"/>
                </a:cxn>
                <a:cxn ang="0">
                  <a:pos x="716" y="56"/>
                </a:cxn>
                <a:cxn ang="0">
                  <a:pos x="366" y="0"/>
                </a:cxn>
                <a:cxn ang="0">
                  <a:pos x="340" y="0"/>
                </a:cxn>
                <a:cxn ang="0">
                  <a:pos x="8" y="20"/>
                </a:cxn>
                <a:cxn ang="0">
                  <a:pos x="2" y="22"/>
                </a:cxn>
                <a:cxn ang="0">
                  <a:pos x="0" y="880"/>
                </a:cxn>
                <a:cxn ang="0">
                  <a:pos x="0" y="886"/>
                </a:cxn>
                <a:cxn ang="0">
                  <a:pos x="6" y="896"/>
                </a:cxn>
                <a:cxn ang="0">
                  <a:pos x="14" y="900"/>
                </a:cxn>
                <a:cxn ang="0">
                  <a:pos x="60" y="912"/>
                </a:cxn>
                <a:cxn ang="0">
                  <a:pos x="140" y="928"/>
                </a:cxn>
                <a:cxn ang="0">
                  <a:pos x="262" y="940"/>
                </a:cxn>
                <a:cxn ang="0">
                  <a:pos x="342" y="942"/>
                </a:cxn>
                <a:cxn ang="0">
                  <a:pos x="360" y="940"/>
                </a:cxn>
                <a:cxn ang="0">
                  <a:pos x="370" y="936"/>
                </a:cxn>
                <a:cxn ang="0">
                  <a:pos x="718" y="786"/>
                </a:cxn>
                <a:cxn ang="0">
                  <a:pos x="720" y="782"/>
                </a:cxn>
                <a:cxn ang="0">
                  <a:pos x="722" y="64"/>
                </a:cxn>
                <a:cxn ang="0">
                  <a:pos x="720" y="58"/>
                </a:cxn>
                <a:cxn ang="0">
                  <a:pos x="716" y="56"/>
                </a:cxn>
              </a:cxnLst>
              <a:rect l="0" t="0" r="r" b="b"/>
              <a:pathLst>
                <a:path w="722" h="942">
                  <a:moveTo>
                    <a:pt x="706" y="772"/>
                  </a:moveTo>
                  <a:lnTo>
                    <a:pt x="706" y="772"/>
                  </a:lnTo>
                  <a:lnTo>
                    <a:pt x="398" y="906"/>
                  </a:lnTo>
                  <a:lnTo>
                    <a:pt x="398" y="22"/>
                  </a:lnTo>
                  <a:lnTo>
                    <a:pt x="398" y="22"/>
                  </a:lnTo>
                  <a:lnTo>
                    <a:pt x="706" y="70"/>
                  </a:lnTo>
                  <a:lnTo>
                    <a:pt x="706" y="772"/>
                  </a:lnTo>
                  <a:close/>
                  <a:moveTo>
                    <a:pt x="382" y="914"/>
                  </a:moveTo>
                  <a:lnTo>
                    <a:pt x="382" y="914"/>
                  </a:lnTo>
                  <a:lnTo>
                    <a:pt x="364" y="922"/>
                  </a:lnTo>
                  <a:lnTo>
                    <a:pt x="364" y="922"/>
                  </a:lnTo>
                  <a:lnTo>
                    <a:pt x="364" y="922"/>
                  </a:lnTo>
                  <a:lnTo>
                    <a:pt x="364" y="922"/>
                  </a:lnTo>
                  <a:lnTo>
                    <a:pt x="356" y="924"/>
                  </a:lnTo>
                  <a:lnTo>
                    <a:pt x="356" y="16"/>
                  </a:lnTo>
                  <a:lnTo>
                    <a:pt x="356" y="16"/>
                  </a:lnTo>
                  <a:lnTo>
                    <a:pt x="364" y="16"/>
                  </a:lnTo>
                  <a:lnTo>
                    <a:pt x="364" y="16"/>
                  </a:lnTo>
                  <a:lnTo>
                    <a:pt x="382" y="20"/>
                  </a:lnTo>
                  <a:lnTo>
                    <a:pt x="382" y="914"/>
                  </a:lnTo>
                  <a:close/>
                  <a:moveTo>
                    <a:pt x="348" y="926"/>
                  </a:moveTo>
                  <a:lnTo>
                    <a:pt x="348" y="926"/>
                  </a:lnTo>
                  <a:lnTo>
                    <a:pt x="342" y="926"/>
                  </a:lnTo>
                  <a:lnTo>
                    <a:pt x="342" y="926"/>
                  </a:lnTo>
                  <a:lnTo>
                    <a:pt x="264" y="924"/>
                  </a:lnTo>
                  <a:lnTo>
                    <a:pt x="198" y="918"/>
                  </a:lnTo>
                  <a:lnTo>
                    <a:pt x="142" y="912"/>
                  </a:lnTo>
                  <a:lnTo>
                    <a:pt x="98" y="904"/>
                  </a:lnTo>
                  <a:lnTo>
                    <a:pt x="62" y="898"/>
                  </a:lnTo>
                  <a:lnTo>
                    <a:pt x="38" y="892"/>
                  </a:lnTo>
                  <a:lnTo>
                    <a:pt x="20" y="886"/>
                  </a:lnTo>
                  <a:lnTo>
                    <a:pt x="20" y="886"/>
                  </a:lnTo>
                  <a:lnTo>
                    <a:pt x="16" y="884"/>
                  </a:lnTo>
                  <a:lnTo>
                    <a:pt x="16" y="882"/>
                  </a:lnTo>
                  <a:lnTo>
                    <a:pt x="16" y="882"/>
                  </a:lnTo>
                  <a:lnTo>
                    <a:pt x="16" y="36"/>
                  </a:lnTo>
                  <a:lnTo>
                    <a:pt x="16" y="36"/>
                  </a:lnTo>
                  <a:lnTo>
                    <a:pt x="342" y="16"/>
                  </a:lnTo>
                  <a:lnTo>
                    <a:pt x="342" y="16"/>
                  </a:lnTo>
                  <a:lnTo>
                    <a:pt x="348" y="16"/>
                  </a:lnTo>
                  <a:lnTo>
                    <a:pt x="348" y="926"/>
                  </a:lnTo>
                  <a:close/>
                  <a:moveTo>
                    <a:pt x="716" y="56"/>
                  </a:moveTo>
                  <a:lnTo>
                    <a:pt x="366" y="0"/>
                  </a:lnTo>
                  <a:lnTo>
                    <a:pt x="366" y="0"/>
                  </a:lnTo>
                  <a:lnTo>
                    <a:pt x="348" y="0"/>
                  </a:lnTo>
                  <a:lnTo>
                    <a:pt x="340" y="0"/>
                  </a:lnTo>
                  <a:lnTo>
                    <a:pt x="340" y="0"/>
                  </a:lnTo>
                  <a:lnTo>
                    <a:pt x="8" y="20"/>
                  </a:lnTo>
                  <a:lnTo>
                    <a:pt x="8" y="20"/>
                  </a:lnTo>
                  <a:lnTo>
                    <a:pt x="2" y="22"/>
                  </a:lnTo>
                  <a:lnTo>
                    <a:pt x="0" y="28"/>
                  </a:lnTo>
                  <a:lnTo>
                    <a:pt x="0" y="880"/>
                  </a:lnTo>
                  <a:lnTo>
                    <a:pt x="0" y="880"/>
                  </a:lnTo>
                  <a:lnTo>
                    <a:pt x="0" y="886"/>
                  </a:lnTo>
                  <a:lnTo>
                    <a:pt x="2" y="890"/>
                  </a:lnTo>
                  <a:lnTo>
                    <a:pt x="6" y="896"/>
                  </a:lnTo>
                  <a:lnTo>
                    <a:pt x="14" y="900"/>
                  </a:lnTo>
                  <a:lnTo>
                    <a:pt x="14" y="900"/>
                  </a:lnTo>
                  <a:lnTo>
                    <a:pt x="34" y="906"/>
                  </a:lnTo>
                  <a:lnTo>
                    <a:pt x="60" y="912"/>
                  </a:lnTo>
                  <a:lnTo>
                    <a:pt x="94" y="920"/>
                  </a:lnTo>
                  <a:lnTo>
                    <a:pt x="140" y="928"/>
                  </a:lnTo>
                  <a:lnTo>
                    <a:pt x="196" y="934"/>
                  </a:lnTo>
                  <a:lnTo>
                    <a:pt x="262" y="940"/>
                  </a:lnTo>
                  <a:lnTo>
                    <a:pt x="342" y="942"/>
                  </a:lnTo>
                  <a:lnTo>
                    <a:pt x="342" y="942"/>
                  </a:lnTo>
                  <a:lnTo>
                    <a:pt x="352" y="942"/>
                  </a:lnTo>
                  <a:lnTo>
                    <a:pt x="360" y="940"/>
                  </a:lnTo>
                  <a:lnTo>
                    <a:pt x="370" y="936"/>
                  </a:lnTo>
                  <a:lnTo>
                    <a:pt x="370" y="936"/>
                  </a:lnTo>
                  <a:lnTo>
                    <a:pt x="370" y="936"/>
                  </a:lnTo>
                  <a:lnTo>
                    <a:pt x="718" y="786"/>
                  </a:lnTo>
                  <a:lnTo>
                    <a:pt x="718" y="786"/>
                  </a:lnTo>
                  <a:lnTo>
                    <a:pt x="720" y="782"/>
                  </a:lnTo>
                  <a:lnTo>
                    <a:pt x="722" y="778"/>
                  </a:lnTo>
                  <a:lnTo>
                    <a:pt x="722" y="64"/>
                  </a:lnTo>
                  <a:lnTo>
                    <a:pt x="722" y="64"/>
                  </a:lnTo>
                  <a:lnTo>
                    <a:pt x="720" y="58"/>
                  </a:lnTo>
                  <a:lnTo>
                    <a:pt x="716" y="56"/>
                  </a:lnTo>
                  <a:lnTo>
                    <a:pt x="716"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1" name="Freeform 44"/>
            <p:cNvSpPr>
              <a:spLocks noEditPoints="1"/>
            </p:cNvSpPr>
            <p:nvPr/>
          </p:nvSpPr>
          <p:spPr bwMode="auto">
            <a:xfrm>
              <a:off x="1102" y="1074"/>
              <a:ext cx="96" cy="100"/>
            </a:xfrm>
            <a:custGeom>
              <a:avLst/>
              <a:gdLst/>
              <a:ahLst/>
              <a:cxnLst>
                <a:cxn ang="0">
                  <a:pos x="0" y="50"/>
                </a:cxn>
                <a:cxn ang="0">
                  <a:pos x="4" y="68"/>
                </a:cxn>
                <a:cxn ang="0">
                  <a:pos x="14" y="86"/>
                </a:cxn>
                <a:cxn ang="0">
                  <a:pos x="30" y="96"/>
                </a:cxn>
                <a:cxn ang="0">
                  <a:pos x="48" y="100"/>
                </a:cxn>
                <a:cxn ang="0">
                  <a:pos x="58" y="98"/>
                </a:cxn>
                <a:cxn ang="0">
                  <a:pos x="74" y="92"/>
                </a:cxn>
                <a:cxn ang="0">
                  <a:pos x="88" y="78"/>
                </a:cxn>
                <a:cxn ang="0">
                  <a:pos x="94" y="60"/>
                </a:cxn>
                <a:cxn ang="0">
                  <a:pos x="96" y="50"/>
                </a:cxn>
                <a:cxn ang="0">
                  <a:pos x="92" y="30"/>
                </a:cxn>
                <a:cxn ang="0">
                  <a:pos x="82" y="14"/>
                </a:cxn>
                <a:cxn ang="0">
                  <a:pos x="66" y="4"/>
                </a:cxn>
                <a:cxn ang="0">
                  <a:pos x="48" y="0"/>
                </a:cxn>
                <a:cxn ang="0">
                  <a:pos x="38" y="0"/>
                </a:cxn>
                <a:cxn ang="0">
                  <a:pos x="22" y="8"/>
                </a:cxn>
                <a:cxn ang="0">
                  <a:pos x="8" y="22"/>
                </a:cxn>
                <a:cxn ang="0">
                  <a:pos x="2" y="40"/>
                </a:cxn>
                <a:cxn ang="0">
                  <a:pos x="0" y="50"/>
                </a:cxn>
                <a:cxn ang="0">
                  <a:pos x="16" y="50"/>
                </a:cxn>
                <a:cxn ang="0">
                  <a:pos x="20" y="36"/>
                </a:cxn>
                <a:cxn ang="0">
                  <a:pos x="26" y="26"/>
                </a:cxn>
                <a:cxn ang="0">
                  <a:pos x="36" y="18"/>
                </a:cxn>
                <a:cxn ang="0">
                  <a:pos x="48" y="16"/>
                </a:cxn>
                <a:cxn ang="0">
                  <a:pos x="54" y="16"/>
                </a:cxn>
                <a:cxn ang="0">
                  <a:pos x="66" y="20"/>
                </a:cxn>
                <a:cxn ang="0">
                  <a:pos x="74" y="30"/>
                </a:cxn>
                <a:cxn ang="0">
                  <a:pos x="78" y="42"/>
                </a:cxn>
                <a:cxn ang="0">
                  <a:pos x="80" y="50"/>
                </a:cxn>
                <a:cxn ang="0">
                  <a:pos x="78" y="62"/>
                </a:cxn>
                <a:cxn ang="0">
                  <a:pos x="70" y="74"/>
                </a:cxn>
                <a:cxn ang="0">
                  <a:pos x="60" y="82"/>
                </a:cxn>
                <a:cxn ang="0">
                  <a:pos x="48" y="84"/>
                </a:cxn>
                <a:cxn ang="0">
                  <a:pos x="42" y="84"/>
                </a:cxn>
                <a:cxn ang="0">
                  <a:pos x="30" y="78"/>
                </a:cxn>
                <a:cxn ang="0">
                  <a:pos x="22" y="68"/>
                </a:cxn>
                <a:cxn ang="0">
                  <a:pos x="18" y="56"/>
                </a:cxn>
                <a:cxn ang="0">
                  <a:pos x="16" y="50"/>
                </a:cxn>
              </a:cxnLst>
              <a:rect l="0" t="0" r="r" b="b"/>
              <a:pathLst>
                <a:path w="96" h="100">
                  <a:moveTo>
                    <a:pt x="0" y="50"/>
                  </a:moveTo>
                  <a:lnTo>
                    <a:pt x="0" y="50"/>
                  </a:lnTo>
                  <a:lnTo>
                    <a:pt x="2" y="60"/>
                  </a:lnTo>
                  <a:lnTo>
                    <a:pt x="4" y="68"/>
                  </a:lnTo>
                  <a:lnTo>
                    <a:pt x="8" y="78"/>
                  </a:lnTo>
                  <a:lnTo>
                    <a:pt x="14" y="86"/>
                  </a:lnTo>
                  <a:lnTo>
                    <a:pt x="22" y="92"/>
                  </a:lnTo>
                  <a:lnTo>
                    <a:pt x="30" y="96"/>
                  </a:lnTo>
                  <a:lnTo>
                    <a:pt x="38" y="98"/>
                  </a:lnTo>
                  <a:lnTo>
                    <a:pt x="48" y="100"/>
                  </a:lnTo>
                  <a:lnTo>
                    <a:pt x="48" y="100"/>
                  </a:lnTo>
                  <a:lnTo>
                    <a:pt x="58" y="98"/>
                  </a:lnTo>
                  <a:lnTo>
                    <a:pt x="66" y="96"/>
                  </a:lnTo>
                  <a:lnTo>
                    <a:pt x="74" y="92"/>
                  </a:lnTo>
                  <a:lnTo>
                    <a:pt x="82" y="86"/>
                  </a:lnTo>
                  <a:lnTo>
                    <a:pt x="88" y="78"/>
                  </a:lnTo>
                  <a:lnTo>
                    <a:pt x="92" y="68"/>
                  </a:lnTo>
                  <a:lnTo>
                    <a:pt x="94" y="60"/>
                  </a:lnTo>
                  <a:lnTo>
                    <a:pt x="96" y="50"/>
                  </a:lnTo>
                  <a:lnTo>
                    <a:pt x="96" y="50"/>
                  </a:lnTo>
                  <a:lnTo>
                    <a:pt x="94" y="40"/>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2" y="40"/>
                  </a:lnTo>
                  <a:lnTo>
                    <a:pt x="0" y="50"/>
                  </a:lnTo>
                  <a:lnTo>
                    <a:pt x="0" y="50"/>
                  </a:lnTo>
                  <a:close/>
                  <a:moveTo>
                    <a:pt x="16" y="50"/>
                  </a:moveTo>
                  <a:lnTo>
                    <a:pt x="16" y="50"/>
                  </a:lnTo>
                  <a:lnTo>
                    <a:pt x="18" y="42"/>
                  </a:lnTo>
                  <a:lnTo>
                    <a:pt x="20" y="36"/>
                  </a:lnTo>
                  <a:lnTo>
                    <a:pt x="22" y="30"/>
                  </a:lnTo>
                  <a:lnTo>
                    <a:pt x="26" y="26"/>
                  </a:lnTo>
                  <a:lnTo>
                    <a:pt x="30" y="20"/>
                  </a:lnTo>
                  <a:lnTo>
                    <a:pt x="36" y="18"/>
                  </a:lnTo>
                  <a:lnTo>
                    <a:pt x="42" y="16"/>
                  </a:lnTo>
                  <a:lnTo>
                    <a:pt x="48" y="16"/>
                  </a:lnTo>
                  <a:lnTo>
                    <a:pt x="48" y="16"/>
                  </a:lnTo>
                  <a:lnTo>
                    <a:pt x="54" y="16"/>
                  </a:lnTo>
                  <a:lnTo>
                    <a:pt x="60" y="18"/>
                  </a:lnTo>
                  <a:lnTo>
                    <a:pt x="66" y="20"/>
                  </a:lnTo>
                  <a:lnTo>
                    <a:pt x="70" y="26"/>
                  </a:lnTo>
                  <a:lnTo>
                    <a:pt x="74" y="30"/>
                  </a:lnTo>
                  <a:lnTo>
                    <a:pt x="78" y="36"/>
                  </a:lnTo>
                  <a:lnTo>
                    <a:pt x="78" y="42"/>
                  </a:lnTo>
                  <a:lnTo>
                    <a:pt x="80" y="50"/>
                  </a:lnTo>
                  <a:lnTo>
                    <a:pt x="80" y="50"/>
                  </a:lnTo>
                  <a:lnTo>
                    <a:pt x="78" y="56"/>
                  </a:lnTo>
                  <a:lnTo>
                    <a:pt x="78" y="62"/>
                  </a:lnTo>
                  <a:lnTo>
                    <a:pt x="74" y="68"/>
                  </a:lnTo>
                  <a:lnTo>
                    <a:pt x="70" y="74"/>
                  </a:lnTo>
                  <a:lnTo>
                    <a:pt x="66" y="78"/>
                  </a:lnTo>
                  <a:lnTo>
                    <a:pt x="60" y="82"/>
                  </a:lnTo>
                  <a:lnTo>
                    <a:pt x="54" y="84"/>
                  </a:lnTo>
                  <a:lnTo>
                    <a:pt x="48" y="84"/>
                  </a:lnTo>
                  <a:lnTo>
                    <a:pt x="48" y="84"/>
                  </a:lnTo>
                  <a:lnTo>
                    <a:pt x="42" y="84"/>
                  </a:lnTo>
                  <a:lnTo>
                    <a:pt x="36" y="82"/>
                  </a:lnTo>
                  <a:lnTo>
                    <a:pt x="30" y="78"/>
                  </a:lnTo>
                  <a:lnTo>
                    <a:pt x="26" y="74"/>
                  </a:lnTo>
                  <a:lnTo>
                    <a:pt x="22" y="68"/>
                  </a:lnTo>
                  <a:lnTo>
                    <a:pt x="20" y="62"/>
                  </a:lnTo>
                  <a:lnTo>
                    <a:pt x="18" y="56"/>
                  </a:lnTo>
                  <a:lnTo>
                    <a:pt x="16" y="50"/>
                  </a:lnTo>
                  <a:lnTo>
                    <a:pt x="16"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2" name="Freeform 45"/>
            <p:cNvSpPr>
              <a:spLocks noEditPoints="1"/>
            </p:cNvSpPr>
            <p:nvPr/>
          </p:nvSpPr>
          <p:spPr bwMode="auto">
            <a:xfrm>
              <a:off x="1064" y="810"/>
              <a:ext cx="240" cy="150"/>
            </a:xfrm>
            <a:custGeom>
              <a:avLst/>
              <a:gdLst/>
              <a:ahLst/>
              <a:cxnLst>
                <a:cxn ang="0">
                  <a:pos x="2" y="0"/>
                </a:cxn>
                <a:cxn ang="0">
                  <a:pos x="2" y="0"/>
                </a:cxn>
                <a:cxn ang="0">
                  <a:pos x="0" y="4"/>
                </a:cxn>
                <a:cxn ang="0">
                  <a:pos x="0" y="138"/>
                </a:cxn>
                <a:cxn ang="0">
                  <a:pos x="0" y="138"/>
                </a:cxn>
                <a:cxn ang="0">
                  <a:pos x="2" y="140"/>
                </a:cxn>
                <a:cxn ang="0">
                  <a:pos x="4" y="142"/>
                </a:cxn>
                <a:cxn ang="0">
                  <a:pos x="236" y="150"/>
                </a:cxn>
                <a:cxn ang="0">
                  <a:pos x="236" y="150"/>
                </a:cxn>
                <a:cxn ang="0">
                  <a:pos x="238" y="148"/>
                </a:cxn>
                <a:cxn ang="0">
                  <a:pos x="238" y="148"/>
                </a:cxn>
                <a:cxn ang="0">
                  <a:pos x="240" y="146"/>
                </a:cxn>
                <a:cxn ang="0">
                  <a:pos x="240" y="4"/>
                </a:cxn>
                <a:cxn ang="0">
                  <a:pos x="240" y="4"/>
                </a:cxn>
                <a:cxn ang="0">
                  <a:pos x="238" y="2"/>
                </a:cxn>
                <a:cxn ang="0">
                  <a:pos x="236" y="0"/>
                </a:cxn>
                <a:cxn ang="0">
                  <a:pos x="4" y="0"/>
                </a:cxn>
                <a:cxn ang="0">
                  <a:pos x="4" y="0"/>
                </a:cxn>
                <a:cxn ang="0">
                  <a:pos x="2" y="0"/>
                </a:cxn>
                <a:cxn ang="0">
                  <a:pos x="2" y="0"/>
                </a:cxn>
                <a:cxn ang="0">
                  <a:pos x="8" y="8"/>
                </a:cxn>
                <a:cxn ang="0">
                  <a:pos x="8" y="8"/>
                </a:cxn>
                <a:cxn ang="0">
                  <a:pos x="232" y="8"/>
                </a:cxn>
                <a:cxn ang="0">
                  <a:pos x="232" y="8"/>
                </a:cxn>
                <a:cxn ang="0">
                  <a:pos x="232" y="142"/>
                </a:cxn>
                <a:cxn ang="0">
                  <a:pos x="232" y="142"/>
                </a:cxn>
                <a:cxn ang="0">
                  <a:pos x="8" y="134"/>
                </a:cxn>
                <a:cxn ang="0">
                  <a:pos x="8" y="134"/>
                </a:cxn>
                <a:cxn ang="0">
                  <a:pos x="8" y="8"/>
                </a:cxn>
                <a:cxn ang="0">
                  <a:pos x="8" y="8"/>
                </a:cxn>
              </a:cxnLst>
              <a:rect l="0" t="0" r="r" b="b"/>
              <a:pathLst>
                <a:path w="240" h="150">
                  <a:moveTo>
                    <a:pt x="2" y="0"/>
                  </a:moveTo>
                  <a:lnTo>
                    <a:pt x="2" y="0"/>
                  </a:lnTo>
                  <a:lnTo>
                    <a:pt x="0" y="4"/>
                  </a:lnTo>
                  <a:lnTo>
                    <a:pt x="0" y="138"/>
                  </a:lnTo>
                  <a:lnTo>
                    <a:pt x="0" y="138"/>
                  </a:lnTo>
                  <a:lnTo>
                    <a:pt x="2" y="140"/>
                  </a:lnTo>
                  <a:lnTo>
                    <a:pt x="4" y="142"/>
                  </a:lnTo>
                  <a:lnTo>
                    <a:pt x="236" y="150"/>
                  </a:lnTo>
                  <a:lnTo>
                    <a:pt x="236" y="150"/>
                  </a:lnTo>
                  <a:lnTo>
                    <a:pt x="238" y="148"/>
                  </a:lnTo>
                  <a:lnTo>
                    <a:pt x="238" y="148"/>
                  </a:lnTo>
                  <a:lnTo>
                    <a:pt x="240" y="146"/>
                  </a:lnTo>
                  <a:lnTo>
                    <a:pt x="240" y="4"/>
                  </a:lnTo>
                  <a:lnTo>
                    <a:pt x="240" y="4"/>
                  </a:lnTo>
                  <a:lnTo>
                    <a:pt x="238" y="2"/>
                  </a:lnTo>
                  <a:lnTo>
                    <a:pt x="236" y="0"/>
                  </a:lnTo>
                  <a:lnTo>
                    <a:pt x="4" y="0"/>
                  </a:lnTo>
                  <a:lnTo>
                    <a:pt x="4" y="0"/>
                  </a:lnTo>
                  <a:lnTo>
                    <a:pt x="2" y="0"/>
                  </a:lnTo>
                  <a:lnTo>
                    <a:pt x="2" y="0"/>
                  </a:lnTo>
                  <a:close/>
                  <a:moveTo>
                    <a:pt x="8" y="8"/>
                  </a:moveTo>
                  <a:lnTo>
                    <a:pt x="8" y="8"/>
                  </a:lnTo>
                  <a:lnTo>
                    <a:pt x="232" y="8"/>
                  </a:lnTo>
                  <a:lnTo>
                    <a:pt x="232" y="8"/>
                  </a:lnTo>
                  <a:lnTo>
                    <a:pt x="232" y="142"/>
                  </a:lnTo>
                  <a:lnTo>
                    <a:pt x="232" y="142"/>
                  </a:lnTo>
                  <a:lnTo>
                    <a:pt x="8" y="134"/>
                  </a:lnTo>
                  <a:lnTo>
                    <a:pt x="8" y="134"/>
                  </a:lnTo>
                  <a:lnTo>
                    <a:pt x="8" y="8"/>
                  </a:lnTo>
                  <a:lnTo>
                    <a:pt x="8"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3" name="Freeform 46"/>
            <p:cNvSpPr>
              <a:spLocks noEditPoints="1"/>
            </p:cNvSpPr>
            <p:nvPr/>
          </p:nvSpPr>
          <p:spPr bwMode="auto">
            <a:xfrm>
              <a:off x="1014" y="584"/>
              <a:ext cx="290" cy="210"/>
            </a:xfrm>
            <a:custGeom>
              <a:avLst/>
              <a:gdLst/>
              <a:ahLst/>
              <a:cxnLst>
                <a:cxn ang="0">
                  <a:pos x="286" y="0"/>
                </a:cxn>
                <a:cxn ang="0">
                  <a:pos x="4" y="16"/>
                </a:cxn>
                <a:cxn ang="0">
                  <a:pos x="4" y="16"/>
                </a:cxn>
                <a:cxn ang="0">
                  <a:pos x="0" y="16"/>
                </a:cxn>
                <a:cxn ang="0">
                  <a:pos x="0" y="20"/>
                </a:cxn>
                <a:cxn ang="0">
                  <a:pos x="0" y="206"/>
                </a:cxn>
                <a:cxn ang="0">
                  <a:pos x="0" y="206"/>
                </a:cxn>
                <a:cxn ang="0">
                  <a:pos x="0" y="210"/>
                </a:cxn>
                <a:cxn ang="0">
                  <a:pos x="0" y="210"/>
                </a:cxn>
                <a:cxn ang="0">
                  <a:pos x="4" y="210"/>
                </a:cxn>
                <a:cxn ang="0">
                  <a:pos x="286" y="210"/>
                </a:cxn>
                <a:cxn ang="0">
                  <a:pos x="286" y="210"/>
                </a:cxn>
                <a:cxn ang="0">
                  <a:pos x="288" y="208"/>
                </a:cxn>
                <a:cxn ang="0">
                  <a:pos x="290" y="206"/>
                </a:cxn>
                <a:cxn ang="0">
                  <a:pos x="290" y="4"/>
                </a:cxn>
                <a:cxn ang="0">
                  <a:pos x="290" y="4"/>
                </a:cxn>
                <a:cxn ang="0">
                  <a:pos x="288" y="2"/>
                </a:cxn>
                <a:cxn ang="0">
                  <a:pos x="288" y="2"/>
                </a:cxn>
                <a:cxn ang="0">
                  <a:pos x="286" y="0"/>
                </a:cxn>
                <a:cxn ang="0">
                  <a:pos x="286" y="0"/>
                </a:cxn>
                <a:cxn ang="0">
                  <a:pos x="282" y="8"/>
                </a:cxn>
                <a:cxn ang="0">
                  <a:pos x="282" y="8"/>
                </a:cxn>
                <a:cxn ang="0">
                  <a:pos x="282" y="202"/>
                </a:cxn>
                <a:cxn ang="0">
                  <a:pos x="282" y="202"/>
                </a:cxn>
                <a:cxn ang="0">
                  <a:pos x="8" y="202"/>
                </a:cxn>
                <a:cxn ang="0">
                  <a:pos x="8" y="202"/>
                </a:cxn>
                <a:cxn ang="0">
                  <a:pos x="8" y="22"/>
                </a:cxn>
                <a:cxn ang="0">
                  <a:pos x="8" y="22"/>
                </a:cxn>
                <a:cxn ang="0">
                  <a:pos x="282" y="8"/>
                </a:cxn>
                <a:cxn ang="0">
                  <a:pos x="282" y="8"/>
                </a:cxn>
              </a:cxnLst>
              <a:rect l="0" t="0" r="r" b="b"/>
              <a:pathLst>
                <a:path w="290" h="210">
                  <a:moveTo>
                    <a:pt x="286" y="0"/>
                  </a:moveTo>
                  <a:lnTo>
                    <a:pt x="4" y="16"/>
                  </a:lnTo>
                  <a:lnTo>
                    <a:pt x="4" y="16"/>
                  </a:lnTo>
                  <a:lnTo>
                    <a:pt x="0" y="16"/>
                  </a:lnTo>
                  <a:lnTo>
                    <a:pt x="0" y="20"/>
                  </a:lnTo>
                  <a:lnTo>
                    <a:pt x="0" y="206"/>
                  </a:lnTo>
                  <a:lnTo>
                    <a:pt x="0" y="206"/>
                  </a:lnTo>
                  <a:lnTo>
                    <a:pt x="0" y="210"/>
                  </a:lnTo>
                  <a:lnTo>
                    <a:pt x="0" y="210"/>
                  </a:lnTo>
                  <a:lnTo>
                    <a:pt x="4" y="210"/>
                  </a:lnTo>
                  <a:lnTo>
                    <a:pt x="286" y="210"/>
                  </a:lnTo>
                  <a:lnTo>
                    <a:pt x="286" y="210"/>
                  </a:lnTo>
                  <a:lnTo>
                    <a:pt x="288" y="208"/>
                  </a:lnTo>
                  <a:lnTo>
                    <a:pt x="290" y="206"/>
                  </a:lnTo>
                  <a:lnTo>
                    <a:pt x="290" y="4"/>
                  </a:lnTo>
                  <a:lnTo>
                    <a:pt x="290" y="4"/>
                  </a:lnTo>
                  <a:lnTo>
                    <a:pt x="288" y="2"/>
                  </a:lnTo>
                  <a:lnTo>
                    <a:pt x="288" y="2"/>
                  </a:lnTo>
                  <a:lnTo>
                    <a:pt x="286" y="0"/>
                  </a:lnTo>
                  <a:lnTo>
                    <a:pt x="286" y="0"/>
                  </a:lnTo>
                  <a:close/>
                  <a:moveTo>
                    <a:pt x="282" y="8"/>
                  </a:moveTo>
                  <a:lnTo>
                    <a:pt x="282" y="8"/>
                  </a:lnTo>
                  <a:lnTo>
                    <a:pt x="282" y="202"/>
                  </a:lnTo>
                  <a:lnTo>
                    <a:pt x="282" y="202"/>
                  </a:lnTo>
                  <a:lnTo>
                    <a:pt x="8" y="202"/>
                  </a:lnTo>
                  <a:lnTo>
                    <a:pt x="8" y="202"/>
                  </a:lnTo>
                  <a:lnTo>
                    <a:pt x="8" y="22"/>
                  </a:lnTo>
                  <a:lnTo>
                    <a:pt x="8" y="22"/>
                  </a:lnTo>
                  <a:lnTo>
                    <a:pt x="282" y="8"/>
                  </a:lnTo>
                  <a:lnTo>
                    <a:pt x="282"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4" name="Freeform 47"/>
            <p:cNvSpPr>
              <a:spLocks noEditPoints="1"/>
            </p:cNvSpPr>
            <p:nvPr/>
          </p:nvSpPr>
          <p:spPr bwMode="auto">
            <a:xfrm>
              <a:off x="1038" y="602"/>
              <a:ext cx="250" cy="86"/>
            </a:xfrm>
            <a:custGeom>
              <a:avLst/>
              <a:gdLst/>
              <a:ahLst/>
              <a:cxnLst>
                <a:cxn ang="0">
                  <a:pos x="246" y="0"/>
                </a:cxn>
                <a:cxn ang="0">
                  <a:pos x="4" y="14"/>
                </a:cxn>
                <a:cxn ang="0">
                  <a:pos x="4" y="14"/>
                </a:cxn>
                <a:cxn ang="0">
                  <a:pos x="0" y="14"/>
                </a:cxn>
                <a:cxn ang="0">
                  <a:pos x="0" y="18"/>
                </a:cxn>
                <a:cxn ang="0">
                  <a:pos x="0" y="82"/>
                </a:cxn>
                <a:cxn ang="0">
                  <a:pos x="0" y="82"/>
                </a:cxn>
                <a:cxn ang="0">
                  <a:pos x="2" y="86"/>
                </a:cxn>
                <a:cxn ang="0">
                  <a:pos x="2" y="86"/>
                </a:cxn>
                <a:cxn ang="0">
                  <a:pos x="4" y="86"/>
                </a:cxn>
                <a:cxn ang="0">
                  <a:pos x="246" y="78"/>
                </a:cxn>
                <a:cxn ang="0">
                  <a:pos x="246" y="78"/>
                </a:cxn>
                <a:cxn ang="0">
                  <a:pos x="248" y="78"/>
                </a:cxn>
                <a:cxn ang="0">
                  <a:pos x="250" y="74"/>
                </a:cxn>
                <a:cxn ang="0">
                  <a:pos x="250" y="4"/>
                </a:cxn>
                <a:cxn ang="0">
                  <a:pos x="250" y="4"/>
                </a:cxn>
                <a:cxn ang="0">
                  <a:pos x="248" y="2"/>
                </a:cxn>
                <a:cxn ang="0">
                  <a:pos x="248" y="2"/>
                </a:cxn>
                <a:cxn ang="0">
                  <a:pos x="246" y="0"/>
                </a:cxn>
                <a:cxn ang="0">
                  <a:pos x="246" y="0"/>
                </a:cxn>
                <a:cxn ang="0">
                  <a:pos x="242" y="8"/>
                </a:cxn>
                <a:cxn ang="0">
                  <a:pos x="242" y="8"/>
                </a:cxn>
                <a:cxn ang="0">
                  <a:pos x="242" y="70"/>
                </a:cxn>
                <a:cxn ang="0">
                  <a:pos x="242" y="70"/>
                </a:cxn>
                <a:cxn ang="0">
                  <a:pos x="8" y="78"/>
                </a:cxn>
                <a:cxn ang="0">
                  <a:pos x="8" y="78"/>
                </a:cxn>
                <a:cxn ang="0">
                  <a:pos x="8" y="22"/>
                </a:cxn>
                <a:cxn ang="0">
                  <a:pos x="8" y="22"/>
                </a:cxn>
                <a:cxn ang="0">
                  <a:pos x="242" y="8"/>
                </a:cxn>
                <a:cxn ang="0">
                  <a:pos x="242" y="8"/>
                </a:cxn>
              </a:cxnLst>
              <a:rect l="0" t="0" r="r" b="b"/>
              <a:pathLst>
                <a:path w="250" h="86">
                  <a:moveTo>
                    <a:pt x="246" y="0"/>
                  </a:moveTo>
                  <a:lnTo>
                    <a:pt x="4" y="14"/>
                  </a:lnTo>
                  <a:lnTo>
                    <a:pt x="4" y="14"/>
                  </a:lnTo>
                  <a:lnTo>
                    <a:pt x="0" y="14"/>
                  </a:lnTo>
                  <a:lnTo>
                    <a:pt x="0" y="18"/>
                  </a:lnTo>
                  <a:lnTo>
                    <a:pt x="0" y="82"/>
                  </a:lnTo>
                  <a:lnTo>
                    <a:pt x="0" y="82"/>
                  </a:lnTo>
                  <a:lnTo>
                    <a:pt x="2" y="86"/>
                  </a:lnTo>
                  <a:lnTo>
                    <a:pt x="2" y="86"/>
                  </a:lnTo>
                  <a:lnTo>
                    <a:pt x="4" y="86"/>
                  </a:lnTo>
                  <a:lnTo>
                    <a:pt x="246" y="78"/>
                  </a:lnTo>
                  <a:lnTo>
                    <a:pt x="246" y="78"/>
                  </a:lnTo>
                  <a:lnTo>
                    <a:pt x="248" y="78"/>
                  </a:lnTo>
                  <a:lnTo>
                    <a:pt x="250" y="74"/>
                  </a:lnTo>
                  <a:lnTo>
                    <a:pt x="250" y="4"/>
                  </a:lnTo>
                  <a:lnTo>
                    <a:pt x="250" y="4"/>
                  </a:lnTo>
                  <a:lnTo>
                    <a:pt x="248" y="2"/>
                  </a:lnTo>
                  <a:lnTo>
                    <a:pt x="248" y="2"/>
                  </a:lnTo>
                  <a:lnTo>
                    <a:pt x="246" y="0"/>
                  </a:lnTo>
                  <a:lnTo>
                    <a:pt x="246" y="0"/>
                  </a:lnTo>
                  <a:close/>
                  <a:moveTo>
                    <a:pt x="242" y="8"/>
                  </a:moveTo>
                  <a:lnTo>
                    <a:pt x="242" y="8"/>
                  </a:lnTo>
                  <a:lnTo>
                    <a:pt x="242" y="70"/>
                  </a:lnTo>
                  <a:lnTo>
                    <a:pt x="242" y="70"/>
                  </a:lnTo>
                  <a:lnTo>
                    <a:pt x="8" y="78"/>
                  </a:lnTo>
                  <a:lnTo>
                    <a:pt x="8" y="78"/>
                  </a:lnTo>
                  <a:lnTo>
                    <a:pt x="8" y="22"/>
                  </a:lnTo>
                  <a:lnTo>
                    <a:pt x="8" y="22"/>
                  </a:lnTo>
                  <a:lnTo>
                    <a:pt x="242" y="8"/>
                  </a:lnTo>
                  <a:lnTo>
                    <a:pt x="242"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5" name="Freeform 48"/>
            <p:cNvSpPr>
              <a:spLocks/>
            </p:cNvSpPr>
            <p:nvPr/>
          </p:nvSpPr>
          <p:spPr bwMode="auto">
            <a:xfrm>
              <a:off x="1066" y="814"/>
              <a:ext cx="46" cy="136"/>
            </a:xfrm>
            <a:custGeom>
              <a:avLst/>
              <a:gdLst/>
              <a:ahLst/>
              <a:cxnLst>
                <a:cxn ang="0">
                  <a:pos x="38" y="0"/>
                </a:cxn>
                <a:cxn ang="0">
                  <a:pos x="38" y="0"/>
                </a:cxn>
                <a:cxn ang="0">
                  <a:pos x="38" y="64"/>
                </a:cxn>
                <a:cxn ang="0">
                  <a:pos x="38" y="64"/>
                </a:cxn>
                <a:cxn ang="0">
                  <a:pos x="0" y="132"/>
                </a:cxn>
                <a:cxn ang="0">
                  <a:pos x="6" y="136"/>
                </a:cxn>
                <a:cxn ang="0">
                  <a:pos x="46" y="68"/>
                </a:cxn>
                <a:cxn ang="0">
                  <a:pos x="46" y="68"/>
                </a:cxn>
                <a:cxn ang="0">
                  <a:pos x="46" y="66"/>
                </a:cxn>
                <a:cxn ang="0">
                  <a:pos x="46" y="0"/>
                </a:cxn>
                <a:cxn ang="0">
                  <a:pos x="38" y="0"/>
                </a:cxn>
              </a:cxnLst>
              <a:rect l="0" t="0" r="r" b="b"/>
              <a:pathLst>
                <a:path w="46" h="136">
                  <a:moveTo>
                    <a:pt x="38" y="0"/>
                  </a:moveTo>
                  <a:lnTo>
                    <a:pt x="38" y="0"/>
                  </a:lnTo>
                  <a:lnTo>
                    <a:pt x="38" y="64"/>
                  </a:lnTo>
                  <a:lnTo>
                    <a:pt x="38" y="64"/>
                  </a:lnTo>
                  <a:lnTo>
                    <a:pt x="0" y="132"/>
                  </a:lnTo>
                  <a:lnTo>
                    <a:pt x="6" y="136"/>
                  </a:lnTo>
                  <a:lnTo>
                    <a:pt x="46" y="68"/>
                  </a:lnTo>
                  <a:lnTo>
                    <a:pt x="46" y="68"/>
                  </a:lnTo>
                  <a:lnTo>
                    <a:pt x="46" y="66"/>
                  </a:lnTo>
                  <a:lnTo>
                    <a:pt x="46" y="0"/>
                  </a:lnTo>
                  <a:lnTo>
                    <a:pt x="3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6" name="Freeform 49"/>
            <p:cNvSpPr>
              <a:spLocks/>
            </p:cNvSpPr>
            <p:nvPr/>
          </p:nvSpPr>
          <p:spPr bwMode="auto">
            <a:xfrm>
              <a:off x="1108" y="876"/>
              <a:ext cx="192" cy="10"/>
            </a:xfrm>
            <a:custGeom>
              <a:avLst/>
              <a:gdLst/>
              <a:ahLst/>
              <a:cxnLst>
                <a:cxn ang="0">
                  <a:pos x="0" y="8"/>
                </a:cxn>
                <a:cxn ang="0">
                  <a:pos x="192" y="10"/>
                </a:cxn>
                <a:cxn ang="0">
                  <a:pos x="192" y="2"/>
                </a:cxn>
                <a:cxn ang="0">
                  <a:pos x="0" y="0"/>
                </a:cxn>
                <a:cxn ang="0">
                  <a:pos x="0" y="8"/>
                </a:cxn>
              </a:cxnLst>
              <a:rect l="0" t="0" r="r" b="b"/>
              <a:pathLst>
                <a:path w="192" h="10">
                  <a:moveTo>
                    <a:pt x="0" y="8"/>
                  </a:moveTo>
                  <a:lnTo>
                    <a:pt x="192" y="10"/>
                  </a:lnTo>
                  <a:lnTo>
                    <a:pt x="192" y="2"/>
                  </a:lnTo>
                  <a:lnTo>
                    <a:pt x="0" y="0"/>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7" name="Freeform 50"/>
            <p:cNvSpPr>
              <a:spLocks/>
            </p:cNvSpPr>
            <p:nvPr/>
          </p:nvSpPr>
          <p:spPr bwMode="auto">
            <a:xfrm>
              <a:off x="1018" y="690"/>
              <a:ext cx="282" cy="18"/>
            </a:xfrm>
            <a:custGeom>
              <a:avLst/>
              <a:gdLst/>
              <a:ahLst/>
              <a:cxnLst>
                <a:cxn ang="0">
                  <a:pos x="0" y="10"/>
                </a:cxn>
                <a:cxn ang="0">
                  <a:pos x="0" y="18"/>
                </a:cxn>
                <a:cxn ang="0">
                  <a:pos x="282" y="8"/>
                </a:cxn>
                <a:cxn ang="0">
                  <a:pos x="282" y="0"/>
                </a:cxn>
                <a:cxn ang="0">
                  <a:pos x="0" y="10"/>
                </a:cxn>
              </a:cxnLst>
              <a:rect l="0" t="0" r="r" b="b"/>
              <a:pathLst>
                <a:path w="282" h="18">
                  <a:moveTo>
                    <a:pt x="0" y="10"/>
                  </a:moveTo>
                  <a:lnTo>
                    <a:pt x="0" y="18"/>
                  </a:lnTo>
                  <a:lnTo>
                    <a:pt x="282" y="8"/>
                  </a:lnTo>
                  <a:lnTo>
                    <a:pt x="282" y="0"/>
                  </a:lnTo>
                  <a:lnTo>
                    <a:pt x="0"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8" name="Freeform 51"/>
            <p:cNvSpPr>
              <a:spLocks/>
            </p:cNvSpPr>
            <p:nvPr/>
          </p:nvSpPr>
          <p:spPr bwMode="auto">
            <a:xfrm>
              <a:off x="1042" y="636"/>
              <a:ext cx="242" cy="20"/>
            </a:xfrm>
            <a:custGeom>
              <a:avLst/>
              <a:gdLst/>
              <a:ahLst/>
              <a:cxnLst>
                <a:cxn ang="0">
                  <a:pos x="0" y="12"/>
                </a:cxn>
                <a:cxn ang="0">
                  <a:pos x="0" y="20"/>
                </a:cxn>
                <a:cxn ang="0">
                  <a:pos x="242" y="8"/>
                </a:cxn>
                <a:cxn ang="0">
                  <a:pos x="242" y="0"/>
                </a:cxn>
                <a:cxn ang="0">
                  <a:pos x="0" y="12"/>
                </a:cxn>
              </a:cxnLst>
              <a:rect l="0" t="0" r="r" b="b"/>
              <a:pathLst>
                <a:path w="242" h="20">
                  <a:moveTo>
                    <a:pt x="0" y="12"/>
                  </a:moveTo>
                  <a:lnTo>
                    <a:pt x="0" y="20"/>
                  </a:lnTo>
                  <a:lnTo>
                    <a:pt x="242" y="8"/>
                  </a:lnTo>
                  <a:lnTo>
                    <a:pt x="242" y="0"/>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9" name="Freeform 52"/>
            <p:cNvSpPr>
              <a:spLocks noEditPoints="1"/>
            </p:cNvSpPr>
            <p:nvPr/>
          </p:nvSpPr>
          <p:spPr bwMode="auto">
            <a:xfrm>
              <a:off x="1012" y="816"/>
              <a:ext cx="40" cy="40"/>
            </a:xfrm>
            <a:custGeom>
              <a:avLst/>
              <a:gdLst/>
              <a:ahLst/>
              <a:cxnLst>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0"/>
                </a:cxn>
                <a:cxn ang="0">
                  <a:pos x="20" y="0"/>
                </a:cxn>
                <a:cxn ang="0">
                  <a:pos x="20" y="0"/>
                </a:cxn>
                <a:cxn ang="0">
                  <a:pos x="12" y="0"/>
                </a:cxn>
                <a:cxn ang="0">
                  <a:pos x="6" y="6"/>
                </a:cxn>
                <a:cxn ang="0">
                  <a:pos x="2" y="12"/>
                </a:cxn>
                <a:cxn ang="0">
                  <a:pos x="0" y="20"/>
                </a:cxn>
                <a:cxn ang="0">
                  <a:pos x="0" y="20"/>
                </a:cxn>
                <a:cxn ang="0">
                  <a:pos x="8" y="20"/>
                </a:cxn>
                <a:cxn ang="0">
                  <a:pos x="8" y="20"/>
                </a:cxn>
                <a:cxn ang="0">
                  <a:pos x="10" y="14"/>
                </a:cxn>
                <a:cxn ang="0">
                  <a:pos x="12" y="10"/>
                </a:cxn>
                <a:cxn ang="0">
                  <a:pos x="16" y="8"/>
                </a:cxn>
                <a:cxn ang="0">
                  <a:pos x="20" y="8"/>
                </a:cxn>
                <a:cxn ang="0">
                  <a:pos x="20" y="8"/>
                </a:cxn>
                <a:cxn ang="0">
                  <a:pos x="24" y="8"/>
                </a:cxn>
                <a:cxn ang="0">
                  <a:pos x="28" y="10"/>
                </a:cxn>
                <a:cxn ang="0">
                  <a:pos x="32" y="14"/>
                </a:cxn>
                <a:cxn ang="0">
                  <a:pos x="32" y="20"/>
                </a:cxn>
                <a:cxn ang="0">
                  <a:pos x="32" y="20"/>
                </a:cxn>
                <a:cxn ang="0">
                  <a:pos x="32" y="24"/>
                </a:cxn>
                <a:cxn ang="0">
                  <a:pos x="28" y="28"/>
                </a:cxn>
                <a:cxn ang="0">
                  <a:pos x="24" y="30"/>
                </a:cxn>
                <a:cxn ang="0">
                  <a:pos x="20" y="32"/>
                </a:cxn>
                <a:cxn ang="0">
                  <a:pos x="20" y="32"/>
                </a:cxn>
                <a:cxn ang="0">
                  <a:pos x="16" y="30"/>
                </a:cxn>
                <a:cxn ang="0">
                  <a:pos x="12" y="28"/>
                </a:cxn>
                <a:cxn ang="0">
                  <a:pos x="10" y="24"/>
                </a:cxn>
                <a:cxn ang="0">
                  <a:pos x="8" y="20"/>
                </a:cxn>
                <a:cxn ang="0">
                  <a:pos x="8" y="20"/>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0" name="Freeform 53"/>
            <p:cNvSpPr>
              <a:spLocks noEditPoints="1"/>
            </p:cNvSpPr>
            <p:nvPr/>
          </p:nvSpPr>
          <p:spPr bwMode="auto">
            <a:xfrm>
              <a:off x="1012" y="874"/>
              <a:ext cx="40" cy="40"/>
            </a:xfrm>
            <a:custGeom>
              <a:avLst/>
              <a:gdLst/>
              <a:ahLst/>
              <a:cxnLst>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0"/>
                </a:cxn>
                <a:cxn ang="0">
                  <a:pos x="20" y="0"/>
                </a:cxn>
                <a:cxn ang="0">
                  <a:pos x="20" y="0"/>
                </a:cxn>
                <a:cxn ang="0">
                  <a:pos x="12" y="0"/>
                </a:cxn>
                <a:cxn ang="0">
                  <a:pos x="6" y="6"/>
                </a:cxn>
                <a:cxn ang="0">
                  <a:pos x="2" y="12"/>
                </a:cxn>
                <a:cxn ang="0">
                  <a:pos x="0" y="20"/>
                </a:cxn>
                <a:cxn ang="0">
                  <a:pos x="0" y="20"/>
                </a:cxn>
                <a:cxn ang="0">
                  <a:pos x="8" y="20"/>
                </a:cxn>
                <a:cxn ang="0">
                  <a:pos x="8" y="20"/>
                </a:cxn>
                <a:cxn ang="0">
                  <a:pos x="10" y="14"/>
                </a:cxn>
                <a:cxn ang="0">
                  <a:pos x="12" y="10"/>
                </a:cxn>
                <a:cxn ang="0">
                  <a:pos x="16" y="8"/>
                </a:cxn>
                <a:cxn ang="0">
                  <a:pos x="20" y="8"/>
                </a:cxn>
                <a:cxn ang="0">
                  <a:pos x="20" y="8"/>
                </a:cxn>
                <a:cxn ang="0">
                  <a:pos x="24" y="8"/>
                </a:cxn>
                <a:cxn ang="0">
                  <a:pos x="28" y="10"/>
                </a:cxn>
                <a:cxn ang="0">
                  <a:pos x="32" y="14"/>
                </a:cxn>
                <a:cxn ang="0">
                  <a:pos x="32" y="20"/>
                </a:cxn>
                <a:cxn ang="0">
                  <a:pos x="32" y="20"/>
                </a:cxn>
                <a:cxn ang="0">
                  <a:pos x="32" y="24"/>
                </a:cxn>
                <a:cxn ang="0">
                  <a:pos x="28" y="28"/>
                </a:cxn>
                <a:cxn ang="0">
                  <a:pos x="24" y="30"/>
                </a:cxn>
                <a:cxn ang="0">
                  <a:pos x="20" y="32"/>
                </a:cxn>
                <a:cxn ang="0">
                  <a:pos x="20" y="32"/>
                </a:cxn>
                <a:cxn ang="0">
                  <a:pos x="16" y="30"/>
                </a:cxn>
                <a:cxn ang="0">
                  <a:pos x="12" y="28"/>
                </a:cxn>
                <a:cxn ang="0">
                  <a:pos x="10" y="24"/>
                </a:cxn>
                <a:cxn ang="0">
                  <a:pos x="8" y="20"/>
                </a:cxn>
                <a:cxn ang="0">
                  <a:pos x="8" y="20"/>
                </a:cxn>
              </a:cxnLst>
              <a:rect l="0" t="0" r="r" b="b"/>
              <a:pathLst>
                <a:path w="40" h="40">
                  <a:moveTo>
                    <a:pt x="0" y="20"/>
                  </a:move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0"/>
                  </a:lnTo>
                  <a:lnTo>
                    <a:pt x="20" y="0"/>
                  </a:lnTo>
                  <a:lnTo>
                    <a:pt x="20" y="0"/>
                  </a:lnTo>
                  <a:lnTo>
                    <a:pt x="12" y="0"/>
                  </a:lnTo>
                  <a:lnTo>
                    <a:pt x="6" y="6"/>
                  </a:lnTo>
                  <a:lnTo>
                    <a:pt x="2" y="12"/>
                  </a:lnTo>
                  <a:lnTo>
                    <a:pt x="0" y="20"/>
                  </a:lnTo>
                  <a:lnTo>
                    <a:pt x="0" y="20"/>
                  </a:lnTo>
                  <a:close/>
                  <a:moveTo>
                    <a:pt x="8" y="20"/>
                  </a:moveTo>
                  <a:lnTo>
                    <a:pt x="8" y="20"/>
                  </a:lnTo>
                  <a:lnTo>
                    <a:pt x="10" y="14"/>
                  </a:lnTo>
                  <a:lnTo>
                    <a:pt x="12" y="10"/>
                  </a:lnTo>
                  <a:lnTo>
                    <a:pt x="16" y="8"/>
                  </a:lnTo>
                  <a:lnTo>
                    <a:pt x="20" y="8"/>
                  </a:lnTo>
                  <a:lnTo>
                    <a:pt x="20" y="8"/>
                  </a:lnTo>
                  <a:lnTo>
                    <a:pt x="24" y="8"/>
                  </a:lnTo>
                  <a:lnTo>
                    <a:pt x="28" y="10"/>
                  </a:lnTo>
                  <a:lnTo>
                    <a:pt x="32" y="14"/>
                  </a:lnTo>
                  <a:lnTo>
                    <a:pt x="32" y="20"/>
                  </a:lnTo>
                  <a:lnTo>
                    <a:pt x="32" y="20"/>
                  </a:lnTo>
                  <a:lnTo>
                    <a:pt x="32" y="24"/>
                  </a:lnTo>
                  <a:lnTo>
                    <a:pt x="28" y="28"/>
                  </a:lnTo>
                  <a:lnTo>
                    <a:pt x="24" y="30"/>
                  </a:lnTo>
                  <a:lnTo>
                    <a:pt x="20" y="32"/>
                  </a:lnTo>
                  <a:lnTo>
                    <a:pt x="20" y="32"/>
                  </a:lnTo>
                  <a:lnTo>
                    <a:pt x="16" y="30"/>
                  </a:lnTo>
                  <a:lnTo>
                    <a:pt x="12" y="28"/>
                  </a:lnTo>
                  <a:lnTo>
                    <a:pt x="10" y="24"/>
                  </a:lnTo>
                  <a:lnTo>
                    <a:pt x="8" y="20"/>
                  </a:lnTo>
                  <a:lnTo>
                    <a:pt x="8"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1" name="Freeform 58"/>
            <p:cNvSpPr>
              <a:spLocks/>
            </p:cNvSpPr>
            <p:nvPr/>
          </p:nvSpPr>
          <p:spPr bwMode="auto">
            <a:xfrm>
              <a:off x="754" y="574"/>
              <a:ext cx="16" cy="16"/>
            </a:xfrm>
            <a:custGeom>
              <a:avLst/>
              <a:gdLst/>
              <a:ahLst/>
              <a:cxnLst>
                <a:cxn ang="0">
                  <a:pos x="16" y="8"/>
                </a:cxn>
                <a:cxn ang="0">
                  <a:pos x="16" y="8"/>
                </a:cxn>
                <a:cxn ang="0">
                  <a:pos x="12" y="14"/>
                </a:cxn>
                <a:cxn ang="0">
                  <a:pos x="8" y="16"/>
                </a:cxn>
                <a:cxn ang="0">
                  <a:pos x="8" y="16"/>
                </a:cxn>
                <a:cxn ang="0">
                  <a:pos x="2" y="14"/>
                </a:cxn>
                <a:cxn ang="0">
                  <a:pos x="0" y="8"/>
                </a:cxn>
                <a:cxn ang="0">
                  <a:pos x="0" y="8"/>
                </a:cxn>
                <a:cxn ang="0">
                  <a:pos x="2" y="2"/>
                </a:cxn>
                <a:cxn ang="0">
                  <a:pos x="8" y="0"/>
                </a:cxn>
                <a:cxn ang="0">
                  <a:pos x="8" y="0"/>
                </a:cxn>
                <a:cxn ang="0">
                  <a:pos x="12" y="2"/>
                </a:cxn>
                <a:cxn ang="0">
                  <a:pos x="16" y="8"/>
                </a:cxn>
                <a:cxn ang="0">
                  <a:pos x="16" y="8"/>
                </a:cxn>
              </a:cxnLst>
              <a:rect l="0" t="0" r="r" b="b"/>
              <a:pathLst>
                <a:path w="16" h="16">
                  <a:moveTo>
                    <a:pt x="16" y="8"/>
                  </a:moveTo>
                  <a:lnTo>
                    <a:pt x="16" y="8"/>
                  </a:lnTo>
                  <a:lnTo>
                    <a:pt x="12" y="14"/>
                  </a:lnTo>
                  <a:lnTo>
                    <a:pt x="8" y="16"/>
                  </a:lnTo>
                  <a:lnTo>
                    <a:pt x="8" y="16"/>
                  </a:lnTo>
                  <a:lnTo>
                    <a:pt x="2" y="14"/>
                  </a:lnTo>
                  <a:lnTo>
                    <a:pt x="0" y="8"/>
                  </a:lnTo>
                  <a:lnTo>
                    <a:pt x="0" y="8"/>
                  </a:lnTo>
                  <a:lnTo>
                    <a:pt x="2" y="2"/>
                  </a:lnTo>
                  <a:lnTo>
                    <a:pt x="8" y="0"/>
                  </a:lnTo>
                  <a:lnTo>
                    <a:pt x="8" y="0"/>
                  </a:lnTo>
                  <a:lnTo>
                    <a:pt x="12" y="2"/>
                  </a:lnTo>
                  <a:lnTo>
                    <a:pt x="16" y="8"/>
                  </a:lnTo>
                  <a:lnTo>
                    <a:pt x="16"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2" name="Freeform 68"/>
            <p:cNvSpPr>
              <a:spLocks/>
            </p:cNvSpPr>
            <p:nvPr/>
          </p:nvSpPr>
          <p:spPr bwMode="auto">
            <a:xfrm>
              <a:off x="754" y="942"/>
              <a:ext cx="16" cy="14"/>
            </a:xfrm>
            <a:custGeom>
              <a:avLst/>
              <a:gdLst/>
              <a:ahLst/>
              <a:cxnLst>
                <a:cxn ang="0">
                  <a:pos x="16" y="8"/>
                </a:cxn>
                <a:cxn ang="0">
                  <a:pos x="16" y="8"/>
                </a:cxn>
                <a:cxn ang="0">
                  <a:pos x="12" y="12"/>
                </a:cxn>
                <a:cxn ang="0">
                  <a:pos x="8" y="14"/>
                </a:cxn>
                <a:cxn ang="0">
                  <a:pos x="8" y="14"/>
                </a:cxn>
                <a:cxn ang="0">
                  <a:pos x="2" y="12"/>
                </a:cxn>
                <a:cxn ang="0">
                  <a:pos x="0" y="8"/>
                </a:cxn>
                <a:cxn ang="0">
                  <a:pos x="0" y="8"/>
                </a:cxn>
                <a:cxn ang="0">
                  <a:pos x="2" y="2"/>
                </a:cxn>
                <a:cxn ang="0">
                  <a:pos x="8" y="0"/>
                </a:cxn>
                <a:cxn ang="0">
                  <a:pos x="8" y="0"/>
                </a:cxn>
                <a:cxn ang="0">
                  <a:pos x="12" y="2"/>
                </a:cxn>
                <a:cxn ang="0">
                  <a:pos x="16" y="8"/>
                </a:cxn>
                <a:cxn ang="0">
                  <a:pos x="16" y="8"/>
                </a:cxn>
              </a:cxnLst>
              <a:rect l="0" t="0" r="r" b="b"/>
              <a:pathLst>
                <a:path w="16" h="14">
                  <a:moveTo>
                    <a:pt x="16" y="8"/>
                  </a:moveTo>
                  <a:lnTo>
                    <a:pt x="16" y="8"/>
                  </a:lnTo>
                  <a:lnTo>
                    <a:pt x="12" y="12"/>
                  </a:lnTo>
                  <a:lnTo>
                    <a:pt x="8" y="14"/>
                  </a:lnTo>
                  <a:lnTo>
                    <a:pt x="8" y="14"/>
                  </a:lnTo>
                  <a:lnTo>
                    <a:pt x="2" y="12"/>
                  </a:lnTo>
                  <a:lnTo>
                    <a:pt x="0" y="8"/>
                  </a:lnTo>
                  <a:lnTo>
                    <a:pt x="0" y="8"/>
                  </a:lnTo>
                  <a:lnTo>
                    <a:pt x="2" y="2"/>
                  </a:lnTo>
                  <a:lnTo>
                    <a:pt x="8" y="0"/>
                  </a:lnTo>
                  <a:lnTo>
                    <a:pt x="8" y="0"/>
                  </a:lnTo>
                  <a:lnTo>
                    <a:pt x="12" y="2"/>
                  </a:lnTo>
                  <a:lnTo>
                    <a:pt x="16" y="8"/>
                  </a:lnTo>
                  <a:lnTo>
                    <a:pt x="16"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273" name="Picture 85" descr="C:\Users\Martin\AppData\Local\Microsoft\Windows\Temporary Internet Files\Content.IE5\7CK50EAS\MCj04326270000[1].png"/>
          <p:cNvPicPr>
            <a:picLocks noChangeAspect="1" noChangeArrowheads="1"/>
          </p:cNvPicPr>
          <p:nvPr/>
        </p:nvPicPr>
        <p:blipFill>
          <a:blip r:embed="rId3" cstate="print"/>
          <a:srcRect/>
          <a:stretch>
            <a:fillRect/>
          </a:stretch>
        </p:blipFill>
        <p:spPr bwMode="auto">
          <a:xfrm>
            <a:off x="3124200" y="1905001"/>
            <a:ext cx="762000" cy="762000"/>
          </a:xfrm>
          <a:prstGeom prst="rect">
            <a:avLst/>
          </a:prstGeom>
          <a:noFill/>
        </p:spPr>
      </p:pic>
      <p:cxnSp>
        <p:nvCxnSpPr>
          <p:cNvPr id="274" name="Straight Connector 273"/>
          <p:cNvCxnSpPr/>
          <p:nvPr/>
        </p:nvCxnSpPr>
        <p:spPr>
          <a:xfrm rot="10800000" flipV="1">
            <a:off x="5029202" y="1905001"/>
            <a:ext cx="380998" cy="2"/>
          </a:xfrm>
          <a:prstGeom prst="line">
            <a:avLst/>
          </a:prstGeom>
          <a:ln w="19050">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5400000" flipH="1" flipV="1">
            <a:off x="1028702" y="2019302"/>
            <a:ext cx="228596" cy="0"/>
          </a:xfrm>
          <a:prstGeom prst="line">
            <a:avLst/>
          </a:prstGeom>
          <a:ln w="19050">
            <a:solidFill>
              <a:schemeClr val="bg1">
                <a:lumMod val="50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6200000" flipV="1">
            <a:off x="-96437" y="4287443"/>
            <a:ext cx="2478881" cy="1"/>
          </a:xfrm>
          <a:prstGeom prst="line">
            <a:avLst/>
          </a:prstGeom>
          <a:ln w="19050">
            <a:solidFill>
              <a:schemeClr val="bg1">
                <a:lumMod val="50000"/>
              </a:schemeClr>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1981200" y="5376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8" name="Oval 277"/>
          <p:cNvSpPr/>
          <p:nvPr/>
        </p:nvSpPr>
        <p:spPr>
          <a:xfrm>
            <a:off x="8153400" y="3471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9" name="TextBox 278"/>
          <p:cNvSpPr txBox="1"/>
          <p:nvPr/>
        </p:nvSpPr>
        <p:spPr>
          <a:xfrm>
            <a:off x="8305800" y="3243263"/>
            <a:ext cx="304800" cy="523220"/>
          </a:xfrm>
          <a:prstGeom prst="rect">
            <a:avLst/>
          </a:prstGeom>
          <a:noFill/>
        </p:spPr>
        <p:txBody>
          <a:bodyPr wrap="square" rtlCol="0">
            <a:spAutoFit/>
          </a:bodyPr>
          <a:lstStyle/>
          <a:p>
            <a:r>
              <a:rPr lang="en-US" sz="2800" b="1" dirty="0" smtClean="0">
                <a:solidFill>
                  <a:srgbClr val="000000"/>
                </a:solidFill>
              </a:rPr>
              <a:t>t</a:t>
            </a:r>
            <a:endParaRPr lang="en-US" sz="2800" b="1" baseline="-25000" dirty="0">
              <a:solidFill>
                <a:srgbClr val="000000"/>
              </a:solidFill>
            </a:endParaRPr>
          </a:p>
        </p:txBody>
      </p:sp>
      <p:sp>
        <p:nvSpPr>
          <p:cNvPr id="280" name="TextBox 279"/>
          <p:cNvSpPr txBox="1"/>
          <p:nvPr/>
        </p:nvSpPr>
        <p:spPr>
          <a:xfrm>
            <a:off x="1676400" y="4995863"/>
            <a:ext cx="304800" cy="523220"/>
          </a:xfrm>
          <a:prstGeom prst="rect">
            <a:avLst/>
          </a:prstGeom>
          <a:noFill/>
        </p:spPr>
        <p:txBody>
          <a:bodyPr wrap="square" rtlCol="0">
            <a:spAutoFit/>
          </a:bodyPr>
          <a:lstStyle/>
          <a:p>
            <a:r>
              <a:rPr lang="en-US" sz="2800" b="1" dirty="0" smtClean="0">
                <a:solidFill>
                  <a:srgbClr val="000000"/>
                </a:solidFill>
              </a:rPr>
              <a:t>s</a:t>
            </a:r>
            <a:endParaRPr lang="en-US" sz="2800" b="1" baseline="-25000" dirty="0">
              <a:solidFill>
                <a:srgbClr val="000000"/>
              </a:solidFill>
            </a:endParaRPr>
          </a:p>
        </p:txBody>
      </p:sp>
      <p:sp>
        <p:nvSpPr>
          <p:cNvPr id="282" name="Oval 281"/>
          <p:cNvSpPr/>
          <p:nvPr/>
        </p:nvSpPr>
        <p:spPr>
          <a:xfrm>
            <a:off x="1752600" y="4157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3" name="Oval 282"/>
          <p:cNvSpPr/>
          <p:nvPr/>
        </p:nvSpPr>
        <p:spPr>
          <a:xfrm>
            <a:off x="2057400" y="3167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84" name="Straight Connector 283"/>
          <p:cNvCxnSpPr/>
          <p:nvPr/>
        </p:nvCxnSpPr>
        <p:spPr>
          <a:xfrm rot="16200000" flipV="1">
            <a:off x="1327753" y="4732035"/>
            <a:ext cx="1223814" cy="2274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3352800" y="3776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6" name="Oval 285"/>
          <p:cNvSpPr/>
          <p:nvPr/>
        </p:nvSpPr>
        <p:spPr>
          <a:xfrm>
            <a:off x="7467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7" name="Oval 286"/>
          <p:cNvSpPr/>
          <p:nvPr/>
        </p:nvSpPr>
        <p:spPr>
          <a:xfrm>
            <a:off x="8001000" y="4614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8" name="Oval 287"/>
          <p:cNvSpPr/>
          <p:nvPr/>
        </p:nvSpPr>
        <p:spPr>
          <a:xfrm>
            <a:off x="5562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9" name="Oval 288"/>
          <p:cNvSpPr/>
          <p:nvPr/>
        </p:nvSpPr>
        <p:spPr>
          <a:xfrm>
            <a:off x="3962400" y="5757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0" name="Oval 289"/>
          <p:cNvSpPr/>
          <p:nvPr/>
        </p:nvSpPr>
        <p:spPr>
          <a:xfrm>
            <a:off x="4953000" y="40052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91" name="Straight Connector 290"/>
          <p:cNvCxnSpPr/>
          <p:nvPr/>
        </p:nvCxnSpPr>
        <p:spPr>
          <a:xfrm rot="5400000" flipH="1" flipV="1">
            <a:off x="1476557" y="3582569"/>
            <a:ext cx="1000665" cy="301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0800000" flipV="1">
            <a:off x="1825927" y="3845673"/>
            <a:ext cx="1595884"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0800000">
            <a:off x="2127850" y="3224573"/>
            <a:ext cx="1311217" cy="629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a:off x="3430438" y="3854301"/>
            <a:ext cx="1603074" cy="234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a:off x="5662865" y="6134852"/>
            <a:ext cx="1876924" cy="12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a:off x="2057401" y="5453064"/>
            <a:ext cx="1976886" cy="385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5400000">
            <a:off x="3667665" y="4453841"/>
            <a:ext cx="1725284" cy="992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a:off x="4042914" y="5847003"/>
            <a:ext cx="1595887" cy="275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0800000">
            <a:off x="6794741" y="4000950"/>
            <a:ext cx="1274441" cy="678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V="1">
            <a:off x="6777487" y="3548063"/>
            <a:ext cx="1457864" cy="470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5400000" flipH="1" flipV="1">
            <a:off x="7569981" y="4034321"/>
            <a:ext cx="1155942" cy="157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0800000" flipV="1">
            <a:off x="5029201" y="4000950"/>
            <a:ext cx="1748286" cy="8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7076574" y="5142245"/>
            <a:ext cx="1455822" cy="529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10800000" flipV="1">
            <a:off x="5638804" y="5303538"/>
            <a:ext cx="1000660" cy="835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6705600" y="3929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6" name="Oval 305"/>
          <p:cNvSpPr/>
          <p:nvPr/>
        </p:nvSpPr>
        <p:spPr>
          <a:xfrm>
            <a:off x="6553200" y="52244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07" name="Straight Connector 306"/>
          <p:cNvCxnSpPr/>
          <p:nvPr/>
        </p:nvCxnSpPr>
        <p:spPr>
          <a:xfrm rot="5400000">
            <a:off x="6070121" y="4578922"/>
            <a:ext cx="1285340" cy="12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p:cNvSpPr txBox="1"/>
          <p:nvPr/>
        </p:nvSpPr>
        <p:spPr>
          <a:xfrm>
            <a:off x="457200" y="2193758"/>
            <a:ext cx="2438400" cy="854242"/>
          </a:xfrm>
          <a:prstGeom prst="rect">
            <a:avLst/>
          </a:prstGeom>
          <a:noFill/>
          <a:ln w="19050">
            <a:solidFill>
              <a:schemeClr val="bg1">
                <a:lumMod val="50000"/>
              </a:schemeClr>
            </a:solidFill>
          </a:ln>
        </p:spPr>
        <p:txBody>
          <a:bodyPr wrap="square" rtlCol="0">
            <a:noAutofit/>
          </a:bodyPr>
          <a:lstStyle/>
          <a:p>
            <a:r>
              <a:rPr lang="en-US" sz="2400" dirty="0" smtClean="0">
                <a:solidFill>
                  <a:srgbClr val="000000"/>
                </a:solidFill>
              </a:rPr>
              <a:t>• fixed paths</a:t>
            </a:r>
          </a:p>
          <a:p>
            <a:r>
              <a:rPr lang="en-US" sz="2400" dirty="0" smtClean="0">
                <a:solidFill>
                  <a:srgbClr val="000000"/>
                </a:solidFill>
              </a:rPr>
              <a:t>• splitting ratios</a:t>
            </a:r>
          </a:p>
          <a:p>
            <a:endParaRPr lang="en-US" sz="2400" baseline="-25000" dirty="0">
              <a:solidFill>
                <a:srgbClr val="000000"/>
              </a:solidFill>
            </a:endParaRPr>
          </a:p>
        </p:txBody>
      </p:sp>
      <p:sp>
        <p:nvSpPr>
          <p:cNvPr id="310" name="Freeform 309"/>
          <p:cNvSpPr/>
          <p:nvPr/>
        </p:nvSpPr>
        <p:spPr>
          <a:xfrm>
            <a:off x="1958197" y="3707652"/>
            <a:ext cx="6121878" cy="1587260"/>
          </a:xfrm>
          <a:custGeom>
            <a:avLst/>
            <a:gdLst>
              <a:gd name="connsiteX0" fmla="*/ 178278 w 6121878"/>
              <a:gd name="connsiteY0" fmla="*/ 1587260 h 1587260"/>
              <a:gd name="connsiteX1" fmla="*/ 14377 w 6121878"/>
              <a:gd name="connsiteY1" fmla="*/ 750498 h 1587260"/>
              <a:gd name="connsiteX2" fmla="*/ 264543 w 6121878"/>
              <a:gd name="connsiteY2" fmla="*/ 543464 h 1587260"/>
              <a:gd name="connsiteX3" fmla="*/ 1213448 w 6121878"/>
              <a:gd name="connsiteY3" fmla="*/ 310551 h 1587260"/>
              <a:gd name="connsiteX4" fmla="*/ 1877682 w 6121878"/>
              <a:gd name="connsiteY4" fmla="*/ 319177 h 1587260"/>
              <a:gd name="connsiteX5" fmla="*/ 2999116 w 6121878"/>
              <a:gd name="connsiteY5" fmla="*/ 491705 h 1587260"/>
              <a:gd name="connsiteX6" fmla="*/ 4344837 w 6121878"/>
              <a:gd name="connsiteY6" fmla="*/ 431320 h 1587260"/>
              <a:gd name="connsiteX7" fmla="*/ 5034950 w 6121878"/>
              <a:gd name="connsiteY7" fmla="*/ 362309 h 1587260"/>
              <a:gd name="connsiteX8" fmla="*/ 6121878 w 6121878"/>
              <a:gd name="connsiteY8" fmla="*/ 0 h 158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1878" h="1587260">
                <a:moveTo>
                  <a:pt x="178278" y="1587260"/>
                </a:moveTo>
                <a:cubicBezTo>
                  <a:pt x="89139" y="1255862"/>
                  <a:pt x="0" y="924464"/>
                  <a:pt x="14377" y="750498"/>
                </a:cubicBezTo>
                <a:cubicBezTo>
                  <a:pt x="28755" y="576532"/>
                  <a:pt x="64698" y="616789"/>
                  <a:pt x="264543" y="543464"/>
                </a:cubicBezTo>
                <a:cubicBezTo>
                  <a:pt x="464388" y="470140"/>
                  <a:pt x="944592" y="347932"/>
                  <a:pt x="1213448" y="310551"/>
                </a:cubicBezTo>
                <a:cubicBezTo>
                  <a:pt x="1482304" y="273170"/>
                  <a:pt x="1580071" y="288985"/>
                  <a:pt x="1877682" y="319177"/>
                </a:cubicBezTo>
                <a:cubicBezTo>
                  <a:pt x="2175293" y="349369"/>
                  <a:pt x="2587924" y="473015"/>
                  <a:pt x="2999116" y="491705"/>
                </a:cubicBezTo>
                <a:lnTo>
                  <a:pt x="4344837" y="431320"/>
                </a:lnTo>
                <a:cubicBezTo>
                  <a:pt x="4684143" y="409754"/>
                  <a:pt x="4738776" y="434196"/>
                  <a:pt x="5034950" y="362309"/>
                </a:cubicBezTo>
                <a:cubicBezTo>
                  <a:pt x="5331124" y="290422"/>
                  <a:pt x="5726501" y="145211"/>
                  <a:pt x="6121878" y="0"/>
                </a:cubicBezTo>
              </a:path>
            </a:pathLst>
          </a:custGeom>
          <a:ln w="31750">
            <a:solidFill>
              <a:srgbClr val="FF0000"/>
            </a:solidFill>
            <a:prstDash val="dash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11" name="Freeform 310"/>
          <p:cNvSpPr/>
          <p:nvPr/>
        </p:nvSpPr>
        <p:spPr>
          <a:xfrm>
            <a:off x="2170981" y="3793916"/>
            <a:ext cx="5934974" cy="2239992"/>
          </a:xfrm>
          <a:custGeom>
            <a:avLst/>
            <a:gdLst>
              <a:gd name="connsiteX0" fmla="*/ 0 w 5934974"/>
              <a:gd name="connsiteY0" fmla="*/ 1552755 h 2239992"/>
              <a:gd name="connsiteX1" fmla="*/ 1708030 w 5934974"/>
              <a:gd name="connsiteY1" fmla="*/ 1897811 h 2239992"/>
              <a:gd name="connsiteX2" fmla="*/ 3252159 w 5934974"/>
              <a:gd name="connsiteY2" fmla="*/ 2182483 h 2239992"/>
              <a:gd name="connsiteX3" fmla="*/ 4226944 w 5934974"/>
              <a:gd name="connsiteY3" fmla="*/ 2234241 h 2239992"/>
              <a:gd name="connsiteX4" fmla="*/ 4968815 w 5934974"/>
              <a:gd name="connsiteY4" fmla="*/ 2216989 h 2239992"/>
              <a:gd name="connsiteX5" fmla="*/ 5296619 w 5934974"/>
              <a:gd name="connsiteY5" fmla="*/ 2130724 h 2239992"/>
              <a:gd name="connsiteX6" fmla="*/ 5512279 w 5934974"/>
              <a:gd name="connsiteY6" fmla="*/ 1656272 h 2239992"/>
              <a:gd name="connsiteX7" fmla="*/ 5805577 w 5934974"/>
              <a:gd name="connsiteY7" fmla="*/ 828136 h 2239992"/>
              <a:gd name="connsiteX8" fmla="*/ 5934974 w 5934974"/>
              <a:gd name="connsiteY8" fmla="*/ 0 h 22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4974" h="2239992">
                <a:moveTo>
                  <a:pt x="0" y="1552755"/>
                </a:moveTo>
                <a:lnTo>
                  <a:pt x="1708030" y="1897811"/>
                </a:lnTo>
                <a:cubicBezTo>
                  <a:pt x="2250056" y="2002766"/>
                  <a:pt x="2832340" y="2126411"/>
                  <a:pt x="3252159" y="2182483"/>
                </a:cubicBezTo>
                <a:cubicBezTo>
                  <a:pt x="3671978" y="2238555"/>
                  <a:pt x="3940835" y="2228490"/>
                  <a:pt x="4226944" y="2234241"/>
                </a:cubicBezTo>
                <a:cubicBezTo>
                  <a:pt x="4513053" y="2239992"/>
                  <a:pt x="4790536" y="2234242"/>
                  <a:pt x="4968815" y="2216989"/>
                </a:cubicBezTo>
                <a:cubicBezTo>
                  <a:pt x="5147094" y="2199736"/>
                  <a:pt x="5206042" y="2224177"/>
                  <a:pt x="5296619" y="2130724"/>
                </a:cubicBezTo>
                <a:cubicBezTo>
                  <a:pt x="5387196" y="2037271"/>
                  <a:pt x="5427453" y="1873370"/>
                  <a:pt x="5512279" y="1656272"/>
                </a:cubicBezTo>
                <a:cubicBezTo>
                  <a:pt x="5597105" y="1439174"/>
                  <a:pt x="5735128" y="1104181"/>
                  <a:pt x="5805577" y="828136"/>
                </a:cubicBezTo>
                <a:cubicBezTo>
                  <a:pt x="5876026" y="552091"/>
                  <a:pt x="5905500" y="276045"/>
                  <a:pt x="5934974" y="0"/>
                </a:cubicBezTo>
              </a:path>
            </a:pathLst>
          </a:custGeom>
          <a:ln w="31750">
            <a:solidFill>
              <a:srgbClr val="0070C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13" name="Freeform 312"/>
          <p:cNvSpPr/>
          <p:nvPr/>
        </p:nvSpPr>
        <p:spPr>
          <a:xfrm>
            <a:off x="2196860" y="3862927"/>
            <a:ext cx="6098876" cy="1719533"/>
          </a:xfrm>
          <a:custGeom>
            <a:avLst/>
            <a:gdLst>
              <a:gd name="connsiteX0" fmla="*/ 0 w 6098876"/>
              <a:gd name="connsiteY0" fmla="*/ 1397479 h 1719533"/>
              <a:gd name="connsiteX1" fmla="*/ 1242204 w 6098876"/>
              <a:gd name="connsiteY1" fmla="*/ 1639019 h 1719533"/>
              <a:gd name="connsiteX2" fmla="*/ 1802921 w 6098876"/>
              <a:gd name="connsiteY2" fmla="*/ 1673525 h 1719533"/>
              <a:gd name="connsiteX3" fmla="*/ 2061714 w 6098876"/>
              <a:gd name="connsiteY3" fmla="*/ 1362974 h 1719533"/>
              <a:gd name="connsiteX4" fmla="*/ 2467155 w 6098876"/>
              <a:gd name="connsiteY4" fmla="*/ 664234 h 1719533"/>
              <a:gd name="connsiteX5" fmla="*/ 2639683 w 6098876"/>
              <a:gd name="connsiteY5" fmla="*/ 448574 h 1719533"/>
              <a:gd name="connsiteX6" fmla="*/ 2941608 w 6098876"/>
              <a:gd name="connsiteY6" fmla="*/ 422694 h 1719533"/>
              <a:gd name="connsiteX7" fmla="*/ 3985404 w 6098876"/>
              <a:gd name="connsiteY7" fmla="*/ 379562 h 1719533"/>
              <a:gd name="connsiteX8" fmla="*/ 4485736 w 6098876"/>
              <a:gd name="connsiteY8" fmla="*/ 353683 h 1719533"/>
              <a:gd name="connsiteX9" fmla="*/ 4710023 w 6098876"/>
              <a:gd name="connsiteY9" fmla="*/ 345057 h 1719533"/>
              <a:gd name="connsiteX10" fmla="*/ 4942936 w 6098876"/>
              <a:gd name="connsiteY10" fmla="*/ 414068 h 1719533"/>
              <a:gd name="connsiteX11" fmla="*/ 5391510 w 6098876"/>
              <a:gd name="connsiteY11" fmla="*/ 672861 h 1719533"/>
              <a:gd name="connsiteX12" fmla="*/ 5633049 w 6098876"/>
              <a:gd name="connsiteY12" fmla="*/ 810883 h 1719533"/>
              <a:gd name="connsiteX13" fmla="*/ 5883215 w 6098876"/>
              <a:gd name="connsiteY13" fmla="*/ 957532 h 1719533"/>
              <a:gd name="connsiteX14" fmla="*/ 6003985 w 6098876"/>
              <a:gd name="connsiteY14" fmla="*/ 888521 h 1719533"/>
              <a:gd name="connsiteX15" fmla="*/ 6047117 w 6098876"/>
              <a:gd name="connsiteY15" fmla="*/ 543464 h 1719533"/>
              <a:gd name="connsiteX16" fmla="*/ 6098876 w 6098876"/>
              <a:gd name="connsiteY16" fmla="*/ 0 h 171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8876" h="1719533">
                <a:moveTo>
                  <a:pt x="0" y="1397479"/>
                </a:moveTo>
                <a:cubicBezTo>
                  <a:pt x="470858" y="1495245"/>
                  <a:pt x="941717" y="1593011"/>
                  <a:pt x="1242204" y="1639019"/>
                </a:cubicBezTo>
                <a:cubicBezTo>
                  <a:pt x="1542691" y="1685027"/>
                  <a:pt x="1666336" y="1719533"/>
                  <a:pt x="1802921" y="1673525"/>
                </a:cubicBezTo>
                <a:cubicBezTo>
                  <a:pt x="1939506" y="1627518"/>
                  <a:pt x="1951008" y="1531189"/>
                  <a:pt x="2061714" y="1362974"/>
                </a:cubicBezTo>
                <a:cubicBezTo>
                  <a:pt x="2172420" y="1194759"/>
                  <a:pt x="2370827" y="816634"/>
                  <a:pt x="2467155" y="664234"/>
                </a:cubicBezTo>
                <a:cubicBezTo>
                  <a:pt x="2563483" y="511834"/>
                  <a:pt x="2560608" y="488831"/>
                  <a:pt x="2639683" y="448574"/>
                </a:cubicBezTo>
                <a:cubicBezTo>
                  <a:pt x="2718758" y="408317"/>
                  <a:pt x="2941608" y="422694"/>
                  <a:pt x="2941608" y="422694"/>
                </a:cubicBezTo>
                <a:lnTo>
                  <a:pt x="3985404" y="379562"/>
                </a:lnTo>
                <a:lnTo>
                  <a:pt x="4485736" y="353683"/>
                </a:lnTo>
                <a:cubicBezTo>
                  <a:pt x="4606506" y="347932"/>
                  <a:pt x="4633823" y="334993"/>
                  <a:pt x="4710023" y="345057"/>
                </a:cubicBezTo>
                <a:cubicBezTo>
                  <a:pt x="4786223" y="355121"/>
                  <a:pt x="4829355" y="359434"/>
                  <a:pt x="4942936" y="414068"/>
                </a:cubicBezTo>
                <a:cubicBezTo>
                  <a:pt x="5056517" y="468702"/>
                  <a:pt x="5391510" y="672861"/>
                  <a:pt x="5391510" y="672861"/>
                </a:cubicBezTo>
                <a:lnTo>
                  <a:pt x="5633049" y="810883"/>
                </a:lnTo>
                <a:cubicBezTo>
                  <a:pt x="5715000" y="858328"/>
                  <a:pt x="5821392" y="944592"/>
                  <a:pt x="5883215" y="957532"/>
                </a:cubicBezTo>
                <a:cubicBezTo>
                  <a:pt x="5945038" y="970472"/>
                  <a:pt x="5976668" y="957532"/>
                  <a:pt x="6003985" y="888521"/>
                </a:cubicBezTo>
                <a:cubicBezTo>
                  <a:pt x="6031302" y="819510"/>
                  <a:pt x="6031302" y="691551"/>
                  <a:pt x="6047117" y="543464"/>
                </a:cubicBezTo>
                <a:cubicBezTo>
                  <a:pt x="6062932" y="395377"/>
                  <a:pt x="6080904" y="197688"/>
                  <a:pt x="6098876" y="0"/>
                </a:cubicBezTo>
              </a:path>
            </a:pathLst>
          </a:custGeom>
          <a:ln w="31750">
            <a:solidFill>
              <a:srgbClr val="00B050"/>
            </a:solidFill>
            <a:prstDash val="sys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cxnSp>
        <p:nvCxnSpPr>
          <p:cNvPr id="314" name="Straight Connector 313"/>
          <p:cNvCxnSpPr/>
          <p:nvPr/>
        </p:nvCxnSpPr>
        <p:spPr>
          <a:xfrm rot="10800000" flipV="1">
            <a:off x="1143000" y="1904999"/>
            <a:ext cx="2895600" cy="3"/>
          </a:xfrm>
          <a:prstGeom prst="line">
            <a:avLst/>
          </a:prstGeom>
          <a:ln w="19050">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rot="10800000">
            <a:off x="1143000" y="5524800"/>
            <a:ext cx="795068" cy="11652"/>
          </a:xfrm>
          <a:prstGeom prst="line">
            <a:avLst/>
          </a:prstGeom>
          <a:ln w="19050">
            <a:solidFill>
              <a:schemeClr val="bg1">
                <a:lumMod val="50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16" name="TextBox 315"/>
          <p:cNvSpPr txBox="1"/>
          <p:nvPr/>
        </p:nvSpPr>
        <p:spPr>
          <a:xfrm>
            <a:off x="2743200" y="4005263"/>
            <a:ext cx="762000" cy="461665"/>
          </a:xfrm>
          <a:prstGeom prst="rect">
            <a:avLst/>
          </a:prstGeom>
          <a:noFill/>
        </p:spPr>
        <p:txBody>
          <a:bodyPr wrap="square" rtlCol="0">
            <a:spAutoFit/>
          </a:bodyPr>
          <a:lstStyle/>
          <a:p>
            <a:r>
              <a:rPr lang="en-US" sz="2400" b="1" dirty="0" smtClean="0">
                <a:solidFill>
                  <a:srgbClr val="FF0000"/>
                </a:solidFill>
              </a:rPr>
              <a:t>0.25</a:t>
            </a:r>
            <a:endParaRPr lang="en-US" sz="2400" b="1" baseline="-25000" dirty="0">
              <a:solidFill>
                <a:srgbClr val="FF0000"/>
              </a:solidFill>
            </a:endParaRPr>
          </a:p>
        </p:txBody>
      </p:sp>
      <p:sp>
        <p:nvSpPr>
          <p:cNvPr id="317" name="TextBox 316"/>
          <p:cNvSpPr txBox="1"/>
          <p:nvPr/>
        </p:nvSpPr>
        <p:spPr>
          <a:xfrm>
            <a:off x="3733800" y="4691063"/>
            <a:ext cx="914400" cy="461665"/>
          </a:xfrm>
          <a:prstGeom prst="rect">
            <a:avLst/>
          </a:prstGeom>
          <a:noFill/>
        </p:spPr>
        <p:txBody>
          <a:bodyPr wrap="square" rtlCol="0">
            <a:spAutoFit/>
          </a:bodyPr>
          <a:lstStyle/>
          <a:p>
            <a:r>
              <a:rPr lang="en-US" sz="2400" b="1" dirty="0" smtClean="0">
                <a:solidFill>
                  <a:srgbClr val="00B050"/>
                </a:solidFill>
              </a:rPr>
              <a:t>0.25</a:t>
            </a:r>
            <a:endParaRPr lang="en-US" sz="2400" b="1" baseline="-25000" dirty="0">
              <a:solidFill>
                <a:srgbClr val="00B050"/>
              </a:solidFill>
            </a:endParaRPr>
          </a:p>
        </p:txBody>
      </p:sp>
      <p:sp>
        <p:nvSpPr>
          <p:cNvPr id="318" name="TextBox 317"/>
          <p:cNvSpPr txBox="1"/>
          <p:nvPr/>
        </p:nvSpPr>
        <p:spPr>
          <a:xfrm>
            <a:off x="4648200" y="5448598"/>
            <a:ext cx="762000" cy="461665"/>
          </a:xfrm>
          <a:prstGeom prst="rect">
            <a:avLst/>
          </a:prstGeom>
          <a:noFill/>
        </p:spPr>
        <p:txBody>
          <a:bodyPr wrap="square" rtlCol="0">
            <a:spAutoFit/>
          </a:bodyPr>
          <a:lstStyle/>
          <a:p>
            <a:r>
              <a:rPr lang="en-US" sz="2400" b="1" dirty="0" smtClean="0">
                <a:solidFill>
                  <a:srgbClr val="0070C0"/>
                </a:solidFill>
              </a:rPr>
              <a:t>0.5</a:t>
            </a:r>
            <a:endParaRPr lang="en-US" sz="2400" b="1" baseline="-25000" dirty="0">
              <a:solidFill>
                <a:srgbClr val="0070C0"/>
              </a:solidFill>
            </a:endParaRPr>
          </a:p>
        </p:txBody>
      </p:sp>
    </p:spTree>
    <p:extLst>
      <p:ext uri="{BB962C8B-B14F-4D97-AF65-F5344CB8AC3E}">
        <p14:creationId xmlns:p14="http://schemas.microsoft.com/office/powerpoint/2010/main" val="427221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059487"/>
            <a:ext cx="1981200" cy="476250"/>
          </a:xfrm>
        </p:spPr>
        <p:txBody>
          <a:bodyPr/>
          <a:lstStyle/>
          <a:p>
            <a:pPr>
              <a:defRPr/>
            </a:pPr>
            <a:fld id="{781E6D83-A576-41E7-80BA-5DC4169F01B4}" type="slidenum">
              <a:rPr lang="zh-CN" altLang="en-US">
                <a:solidFill>
                  <a:srgbClr val="000000"/>
                </a:solidFill>
              </a:rPr>
              <a:pPr>
                <a:defRPr/>
              </a:pPr>
              <a:t>12</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Architecture</a:t>
            </a:r>
          </a:p>
        </p:txBody>
      </p:sp>
      <p:sp>
        <p:nvSpPr>
          <p:cNvPr id="17413" name="Text Box 4"/>
          <p:cNvSpPr txBox="1">
            <a:spLocks noChangeArrowheads="1"/>
          </p:cNvSpPr>
          <p:nvPr/>
        </p:nvSpPr>
        <p:spPr bwMode="auto">
          <a:xfrm>
            <a:off x="1660525" y="6415087"/>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cxnSp>
        <p:nvCxnSpPr>
          <p:cNvPr id="276" name="Straight Connector 275"/>
          <p:cNvCxnSpPr/>
          <p:nvPr/>
        </p:nvCxnSpPr>
        <p:spPr>
          <a:xfrm rot="16200000" flipV="1">
            <a:off x="-96437" y="4287443"/>
            <a:ext cx="2478881" cy="1"/>
          </a:xfrm>
          <a:prstGeom prst="line">
            <a:avLst/>
          </a:prstGeom>
          <a:ln w="19050">
            <a:solidFill>
              <a:schemeClr val="bg1">
                <a:lumMod val="50000"/>
              </a:schemeClr>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277" name="Oval 276"/>
          <p:cNvSpPr/>
          <p:nvPr/>
        </p:nvSpPr>
        <p:spPr>
          <a:xfrm>
            <a:off x="1981200" y="5376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8" name="Oval 277"/>
          <p:cNvSpPr/>
          <p:nvPr/>
        </p:nvSpPr>
        <p:spPr>
          <a:xfrm>
            <a:off x="8153400" y="3471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9" name="TextBox 278"/>
          <p:cNvSpPr txBox="1"/>
          <p:nvPr/>
        </p:nvSpPr>
        <p:spPr>
          <a:xfrm>
            <a:off x="8305800" y="3243263"/>
            <a:ext cx="304800" cy="523220"/>
          </a:xfrm>
          <a:prstGeom prst="rect">
            <a:avLst/>
          </a:prstGeom>
          <a:noFill/>
        </p:spPr>
        <p:txBody>
          <a:bodyPr wrap="square" rtlCol="0">
            <a:spAutoFit/>
          </a:bodyPr>
          <a:lstStyle/>
          <a:p>
            <a:r>
              <a:rPr lang="en-US" sz="2800" b="1" dirty="0" smtClean="0">
                <a:solidFill>
                  <a:srgbClr val="000000"/>
                </a:solidFill>
              </a:rPr>
              <a:t>t</a:t>
            </a:r>
            <a:endParaRPr lang="en-US" sz="2800" b="1" baseline="-25000" dirty="0">
              <a:solidFill>
                <a:srgbClr val="000000"/>
              </a:solidFill>
            </a:endParaRPr>
          </a:p>
        </p:txBody>
      </p:sp>
      <p:sp>
        <p:nvSpPr>
          <p:cNvPr id="280" name="TextBox 279"/>
          <p:cNvSpPr txBox="1"/>
          <p:nvPr/>
        </p:nvSpPr>
        <p:spPr>
          <a:xfrm>
            <a:off x="1676400" y="4995863"/>
            <a:ext cx="304800" cy="523220"/>
          </a:xfrm>
          <a:prstGeom prst="rect">
            <a:avLst/>
          </a:prstGeom>
          <a:noFill/>
        </p:spPr>
        <p:txBody>
          <a:bodyPr wrap="square" rtlCol="0">
            <a:spAutoFit/>
          </a:bodyPr>
          <a:lstStyle/>
          <a:p>
            <a:r>
              <a:rPr lang="en-US" sz="2800" b="1" dirty="0" smtClean="0">
                <a:solidFill>
                  <a:srgbClr val="000000"/>
                </a:solidFill>
              </a:rPr>
              <a:t>s</a:t>
            </a:r>
            <a:endParaRPr lang="en-US" sz="2800" b="1" baseline="-25000" dirty="0">
              <a:solidFill>
                <a:srgbClr val="000000"/>
              </a:solidFill>
            </a:endParaRPr>
          </a:p>
        </p:txBody>
      </p:sp>
      <p:sp>
        <p:nvSpPr>
          <p:cNvPr id="281" name="TextBox 280"/>
          <p:cNvSpPr txBox="1"/>
          <p:nvPr/>
        </p:nvSpPr>
        <p:spPr>
          <a:xfrm>
            <a:off x="6248400" y="5529263"/>
            <a:ext cx="1219200" cy="461665"/>
          </a:xfrm>
          <a:prstGeom prst="rect">
            <a:avLst/>
          </a:prstGeom>
          <a:noFill/>
        </p:spPr>
        <p:txBody>
          <a:bodyPr wrap="square" rtlCol="0">
            <a:spAutoFit/>
          </a:bodyPr>
          <a:lstStyle/>
          <a:p>
            <a:r>
              <a:rPr lang="en-US" sz="2400" dirty="0" smtClean="0">
                <a:solidFill>
                  <a:srgbClr val="000000"/>
                </a:solidFill>
              </a:rPr>
              <a:t>link cut</a:t>
            </a:r>
            <a:endParaRPr lang="en-US" sz="2400" baseline="-25000" dirty="0">
              <a:solidFill>
                <a:srgbClr val="000000"/>
              </a:solidFill>
            </a:endParaRPr>
          </a:p>
        </p:txBody>
      </p:sp>
      <p:sp>
        <p:nvSpPr>
          <p:cNvPr id="282" name="Oval 281"/>
          <p:cNvSpPr/>
          <p:nvPr/>
        </p:nvSpPr>
        <p:spPr>
          <a:xfrm>
            <a:off x="1752600" y="4157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3" name="Oval 282"/>
          <p:cNvSpPr/>
          <p:nvPr/>
        </p:nvSpPr>
        <p:spPr>
          <a:xfrm>
            <a:off x="2057400" y="3167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84" name="Straight Connector 283"/>
          <p:cNvCxnSpPr/>
          <p:nvPr/>
        </p:nvCxnSpPr>
        <p:spPr>
          <a:xfrm rot="16200000" flipV="1">
            <a:off x="1327753" y="4732035"/>
            <a:ext cx="1223814" cy="2274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Oval 284"/>
          <p:cNvSpPr/>
          <p:nvPr/>
        </p:nvSpPr>
        <p:spPr>
          <a:xfrm>
            <a:off x="3352800" y="3776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6" name="Oval 285"/>
          <p:cNvSpPr/>
          <p:nvPr/>
        </p:nvSpPr>
        <p:spPr>
          <a:xfrm>
            <a:off x="7467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7" name="Oval 286"/>
          <p:cNvSpPr/>
          <p:nvPr/>
        </p:nvSpPr>
        <p:spPr>
          <a:xfrm>
            <a:off x="8001000" y="4614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8" name="Oval 287"/>
          <p:cNvSpPr/>
          <p:nvPr/>
        </p:nvSpPr>
        <p:spPr>
          <a:xfrm>
            <a:off x="5562600" y="60626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9" name="Oval 288"/>
          <p:cNvSpPr/>
          <p:nvPr/>
        </p:nvSpPr>
        <p:spPr>
          <a:xfrm>
            <a:off x="3962400" y="57578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0" name="Oval 289"/>
          <p:cNvSpPr/>
          <p:nvPr/>
        </p:nvSpPr>
        <p:spPr>
          <a:xfrm>
            <a:off x="4953000" y="40052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91" name="Straight Connector 290"/>
          <p:cNvCxnSpPr/>
          <p:nvPr/>
        </p:nvCxnSpPr>
        <p:spPr>
          <a:xfrm rot="5400000" flipH="1" flipV="1">
            <a:off x="1476557" y="3582569"/>
            <a:ext cx="1000665" cy="3019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0800000" flipV="1">
            <a:off x="1825927" y="3845673"/>
            <a:ext cx="1595884" cy="3795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0800000">
            <a:off x="2127850" y="3224573"/>
            <a:ext cx="1311217" cy="629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10800000">
            <a:off x="3430438" y="3854301"/>
            <a:ext cx="1603074" cy="234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a:off x="5662865" y="6134852"/>
            <a:ext cx="1876924" cy="120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a:off x="2057401" y="5453064"/>
            <a:ext cx="1976886" cy="385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5400000">
            <a:off x="3667665" y="4453841"/>
            <a:ext cx="1725284" cy="992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a:off x="4042914" y="5847003"/>
            <a:ext cx="1595887" cy="275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0800000">
            <a:off x="6794741" y="4000950"/>
            <a:ext cx="1274441" cy="678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V="1">
            <a:off x="6777487" y="3548063"/>
            <a:ext cx="1457864" cy="470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rot="5400000" flipH="1" flipV="1">
            <a:off x="7569981" y="4034321"/>
            <a:ext cx="1155942" cy="157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10800000" flipV="1">
            <a:off x="5029201" y="4000950"/>
            <a:ext cx="1748286" cy="80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rot="5400000">
            <a:off x="7076574" y="5142245"/>
            <a:ext cx="1455822" cy="529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10800000" flipV="1">
            <a:off x="5638804" y="5303538"/>
            <a:ext cx="1000660" cy="835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6705600" y="39290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6" name="Oval 305"/>
          <p:cNvSpPr/>
          <p:nvPr/>
        </p:nvSpPr>
        <p:spPr>
          <a:xfrm>
            <a:off x="6553200" y="522446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07" name="Straight Connector 306"/>
          <p:cNvCxnSpPr/>
          <p:nvPr/>
        </p:nvCxnSpPr>
        <p:spPr>
          <a:xfrm rot="5400000">
            <a:off x="6070121" y="4578922"/>
            <a:ext cx="1285340" cy="12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TextBox 307"/>
          <p:cNvSpPr txBox="1"/>
          <p:nvPr/>
        </p:nvSpPr>
        <p:spPr>
          <a:xfrm rot="637267">
            <a:off x="3263954" y="6002761"/>
            <a:ext cx="2017480" cy="508884"/>
          </a:xfrm>
          <a:prstGeom prst="rect">
            <a:avLst/>
          </a:prstGeom>
          <a:noFill/>
          <a:ln w="19050">
            <a:solidFill>
              <a:schemeClr val="bg1">
                <a:lumMod val="50000"/>
              </a:schemeClr>
            </a:solidFill>
          </a:ln>
        </p:spPr>
        <p:txBody>
          <a:bodyPr wrap="square" rtlCol="0">
            <a:noAutofit/>
          </a:bodyPr>
          <a:lstStyle/>
          <a:p>
            <a:r>
              <a:rPr lang="en-US" sz="2400" dirty="0" smtClean="0">
                <a:solidFill>
                  <a:srgbClr val="000000"/>
                </a:solidFill>
              </a:rPr>
              <a:t>path probing</a:t>
            </a:r>
          </a:p>
          <a:p>
            <a:endParaRPr lang="en-US" sz="2400" baseline="-25000" dirty="0">
              <a:solidFill>
                <a:srgbClr val="000000"/>
              </a:solidFill>
            </a:endParaRPr>
          </a:p>
        </p:txBody>
      </p:sp>
      <p:sp>
        <p:nvSpPr>
          <p:cNvPr id="309" name="TextBox 308"/>
          <p:cNvSpPr txBox="1"/>
          <p:nvPr/>
        </p:nvSpPr>
        <p:spPr>
          <a:xfrm>
            <a:off x="457200" y="2193758"/>
            <a:ext cx="2438400" cy="854242"/>
          </a:xfrm>
          <a:prstGeom prst="rect">
            <a:avLst/>
          </a:prstGeom>
          <a:noFill/>
          <a:ln w="19050">
            <a:solidFill>
              <a:schemeClr val="bg1">
                <a:lumMod val="50000"/>
              </a:schemeClr>
            </a:solidFill>
          </a:ln>
        </p:spPr>
        <p:txBody>
          <a:bodyPr wrap="square" rtlCol="0">
            <a:noAutofit/>
          </a:bodyPr>
          <a:lstStyle/>
          <a:p>
            <a:r>
              <a:rPr lang="en-US" sz="2400" dirty="0" smtClean="0">
                <a:solidFill>
                  <a:srgbClr val="000000"/>
                </a:solidFill>
              </a:rPr>
              <a:t>• fixed paths</a:t>
            </a:r>
          </a:p>
          <a:p>
            <a:r>
              <a:rPr lang="en-US" sz="2400" dirty="0" smtClean="0">
                <a:solidFill>
                  <a:srgbClr val="000000"/>
                </a:solidFill>
              </a:rPr>
              <a:t>• splitting ratios</a:t>
            </a:r>
          </a:p>
          <a:p>
            <a:endParaRPr lang="en-US" sz="2400" baseline="-25000" dirty="0">
              <a:solidFill>
                <a:srgbClr val="000000"/>
              </a:solidFill>
            </a:endParaRPr>
          </a:p>
        </p:txBody>
      </p:sp>
      <p:sp>
        <p:nvSpPr>
          <p:cNvPr id="310" name="Freeform 309"/>
          <p:cNvSpPr/>
          <p:nvPr/>
        </p:nvSpPr>
        <p:spPr>
          <a:xfrm>
            <a:off x="1958197" y="3707652"/>
            <a:ext cx="6121878" cy="1587260"/>
          </a:xfrm>
          <a:custGeom>
            <a:avLst/>
            <a:gdLst>
              <a:gd name="connsiteX0" fmla="*/ 178278 w 6121878"/>
              <a:gd name="connsiteY0" fmla="*/ 1587260 h 1587260"/>
              <a:gd name="connsiteX1" fmla="*/ 14377 w 6121878"/>
              <a:gd name="connsiteY1" fmla="*/ 750498 h 1587260"/>
              <a:gd name="connsiteX2" fmla="*/ 264543 w 6121878"/>
              <a:gd name="connsiteY2" fmla="*/ 543464 h 1587260"/>
              <a:gd name="connsiteX3" fmla="*/ 1213448 w 6121878"/>
              <a:gd name="connsiteY3" fmla="*/ 310551 h 1587260"/>
              <a:gd name="connsiteX4" fmla="*/ 1877682 w 6121878"/>
              <a:gd name="connsiteY4" fmla="*/ 319177 h 1587260"/>
              <a:gd name="connsiteX5" fmla="*/ 2999116 w 6121878"/>
              <a:gd name="connsiteY5" fmla="*/ 491705 h 1587260"/>
              <a:gd name="connsiteX6" fmla="*/ 4344837 w 6121878"/>
              <a:gd name="connsiteY6" fmla="*/ 431320 h 1587260"/>
              <a:gd name="connsiteX7" fmla="*/ 5034950 w 6121878"/>
              <a:gd name="connsiteY7" fmla="*/ 362309 h 1587260"/>
              <a:gd name="connsiteX8" fmla="*/ 6121878 w 6121878"/>
              <a:gd name="connsiteY8" fmla="*/ 0 h 158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1878" h="1587260">
                <a:moveTo>
                  <a:pt x="178278" y="1587260"/>
                </a:moveTo>
                <a:cubicBezTo>
                  <a:pt x="89139" y="1255862"/>
                  <a:pt x="0" y="924464"/>
                  <a:pt x="14377" y="750498"/>
                </a:cubicBezTo>
                <a:cubicBezTo>
                  <a:pt x="28755" y="576532"/>
                  <a:pt x="64698" y="616789"/>
                  <a:pt x="264543" y="543464"/>
                </a:cubicBezTo>
                <a:cubicBezTo>
                  <a:pt x="464388" y="470140"/>
                  <a:pt x="944592" y="347932"/>
                  <a:pt x="1213448" y="310551"/>
                </a:cubicBezTo>
                <a:cubicBezTo>
                  <a:pt x="1482304" y="273170"/>
                  <a:pt x="1580071" y="288985"/>
                  <a:pt x="1877682" y="319177"/>
                </a:cubicBezTo>
                <a:cubicBezTo>
                  <a:pt x="2175293" y="349369"/>
                  <a:pt x="2587924" y="473015"/>
                  <a:pt x="2999116" y="491705"/>
                </a:cubicBezTo>
                <a:lnTo>
                  <a:pt x="4344837" y="431320"/>
                </a:lnTo>
                <a:cubicBezTo>
                  <a:pt x="4684143" y="409754"/>
                  <a:pt x="4738776" y="434196"/>
                  <a:pt x="5034950" y="362309"/>
                </a:cubicBezTo>
                <a:cubicBezTo>
                  <a:pt x="5331124" y="290422"/>
                  <a:pt x="5726501" y="145211"/>
                  <a:pt x="6121878" y="0"/>
                </a:cubicBezTo>
              </a:path>
            </a:pathLst>
          </a:custGeom>
          <a:ln w="31750">
            <a:solidFill>
              <a:srgbClr val="FF0000"/>
            </a:solidFill>
            <a:prstDash val="dash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11" name="Freeform 310"/>
          <p:cNvSpPr/>
          <p:nvPr/>
        </p:nvSpPr>
        <p:spPr>
          <a:xfrm>
            <a:off x="2170981" y="3793916"/>
            <a:ext cx="5934974" cy="2239992"/>
          </a:xfrm>
          <a:custGeom>
            <a:avLst/>
            <a:gdLst>
              <a:gd name="connsiteX0" fmla="*/ 0 w 5934974"/>
              <a:gd name="connsiteY0" fmla="*/ 1552755 h 2239992"/>
              <a:gd name="connsiteX1" fmla="*/ 1708030 w 5934974"/>
              <a:gd name="connsiteY1" fmla="*/ 1897811 h 2239992"/>
              <a:gd name="connsiteX2" fmla="*/ 3252159 w 5934974"/>
              <a:gd name="connsiteY2" fmla="*/ 2182483 h 2239992"/>
              <a:gd name="connsiteX3" fmla="*/ 4226944 w 5934974"/>
              <a:gd name="connsiteY3" fmla="*/ 2234241 h 2239992"/>
              <a:gd name="connsiteX4" fmla="*/ 4968815 w 5934974"/>
              <a:gd name="connsiteY4" fmla="*/ 2216989 h 2239992"/>
              <a:gd name="connsiteX5" fmla="*/ 5296619 w 5934974"/>
              <a:gd name="connsiteY5" fmla="*/ 2130724 h 2239992"/>
              <a:gd name="connsiteX6" fmla="*/ 5512279 w 5934974"/>
              <a:gd name="connsiteY6" fmla="*/ 1656272 h 2239992"/>
              <a:gd name="connsiteX7" fmla="*/ 5805577 w 5934974"/>
              <a:gd name="connsiteY7" fmla="*/ 828136 h 2239992"/>
              <a:gd name="connsiteX8" fmla="*/ 5934974 w 5934974"/>
              <a:gd name="connsiteY8" fmla="*/ 0 h 22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4974" h="2239992">
                <a:moveTo>
                  <a:pt x="0" y="1552755"/>
                </a:moveTo>
                <a:lnTo>
                  <a:pt x="1708030" y="1897811"/>
                </a:lnTo>
                <a:cubicBezTo>
                  <a:pt x="2250056" y="2002766"/>
                  <a:pt x="2832340" y="2126411"/>
                  <a:pt x="3252159" y="2182483"/>
                </a:cubicBezTo>
                <a:cubicBezTo>
                  <a:pt x="3671978" y="2238555"/>
                  <a:pt x="3940835" y="2228490"/>
                  <a:pt x="4226944" y="2234241"/>
                </a:cubicBezTo>
                <a:cubicBezTo>
                  <a:pt x="4513053" y="2239992"/>
                  <a:pt x="4790536" y="2234242"/>
                  <a:pt x="4968815" y="2216989"/>
                </a:cubicBezTo>
                <a:cubicBezTo>
                  <a:pt x="5147094" y="2199736"/>
                  <a:pt x="5206042" y="2224177"/>
                  <a:pt x="5296619" y="2130724"/>
                </a:cubicBezTo>
                <a:cubicBezTo>
                  <a:pt x="5387196" y="2037271"/>
                  <a:pt x="5427453" y="1873370"/>
                  <a:pt x="5512279" y="1656272"/>
                </a:cubicBezTo>
                <a:cubicBezTo>
                  <a:pt x="5597105" y="1439174"/>
                  <a:pt x="5735128" y="1104181"/>
                  <a:pt x="5805577" y="828136"/>
                </a:cubicBezTo>
                <a:cubicBezTo>
                  <a:pt x="5876026" y="552091"/>
                  <a:pt x="5905500" y="276045"/>
                  <a:pt x="5934974" y="0"/>
                </a:cubicBezTo>
              </a:path>
            </a:pathLst>
          </a:custGeom>
          <a:ln w="31750">
            <a:solidFill>
              <a:srgbClr val="0070C0"/>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pic>
        <p:nvPicPr>
          <p:cNvPr id="312" name="Picture 86" descr="C:\Users\Martin\AppData\Local\Microsoft\Windows\Temporary Internet Files\Content.IE5\166OP8ZE\MCj04325370000[1].png"/>
          <p:cNvPicPr>
            <a:picLocks noChangeAspect="1" noChangeArrowheads="1"/>
          </p:cNvPicPr>
          <p:nvPr/>
        </p:nvPicPr>
        <p:blipFill>
          <a:blip r:embed="rId3" cstate="print"/>
          <a:srcRect/>
          <a:stretch>
            <a:fillRect/>
          </a:stretch>
        </p:blipFill>
        <p:spPr bwMode="auto">
          <a:xfrm>
            <a:off x="6553200" y="5910263"/>
            <a:ext cx="457200" cy="457200"/>
          </a:xfrm>
          <a:prstGeom prst="rect">
            <a:avLst/>
          </a:prstGeom>
          <a:noFill/>
        </p:spPr>
      </p:pic>
      <p:sp>
        <p:nvSpPr>
          <p:cNvPr id="313" name="Freeform 312"/>
          <p:cNvSpPr/>
          <p:nvPr/>
        </p:nvSpPr>
        <p:spPr>
          <a:xfrm>
            <a:off x="2196860" y="3862927"/>
            <a:ext cx="6098876" cy="1719533"/>
          </a:xfrm>
          <a:custGeom>
            <a:avLst/>
            <a:gdLst>
              <a:gd name="connsiteX0" fmla="*/ 0 w 6098876"/>
              <a:gd name="connsiteY0" fmla="*/ 1397479 h 1719533"/>
              <a:gd name="connsiteX1" fmla="*/ 1242204 w 6098876"/>
              <a:gd name="connsiteY1" fmla="*/ 1639019 h 1719533"/>
              <a:gd name="connsiteX2" fmla="*/ 1802921 w 6098876"/>
              <a:gd name="connsiteY2" fmla="*/ 1673525 h 1719533"/>
              <a:gd name="connsiteX3" fmla="*/ 2061714 w 6098876"/>
              <a:gd name="connsiteY3" fmla="*/ 1362974 h 1719533"/>
              <a:gd name="connsiteX4" fmla="*/ 2467155 w 6098876"/>
              <a:gd name="connsiteY4" fmla="*/ 664234 h 1719533"/>
              <a:gd name="connsiteX5" fmla="*/ 2639683 w 6098876"/>
              <a:gd name="connsiteY5" fmla="*/ 448574 h 1719533"/>
              <a:gd name="connsiteX6" fmla="*/ 2941608 w 6098876"/>
              <a:gd name="connsiteY6" fmla="*/ 422694 h 1719533"/>
              <a:gd name="connsiteX7" fmla="*/ 3985404 w 6098876"/>
              <a:gd name="connsiteY7" fmla="*/ 379562 h 1719533"/>
              <a:gd name="connsiteX8" fmla="*/ 4485736 w 6098876"/>
              <a:gd name="connsiteY8" fmla="*/ 353683 h 1719533"/>
              <a:gd name="connsiteX9" fmla="*/ 4710023 w 6098876"/>
              <a:gd name="connsiteY9" fmla="*/ 345057 h 1719533"/>
              <a:gd name="connsiteX10" fmla="*/ 4942936 w 6098876"/>
              <a:gd name="connsiteY10" fmla="*/ 414068 h 1719533"/>
              <a:gd name="connsiteX11" fmla="*/ 5391510 w 6098876"/>
              <a:gd name="connsiteY11" fmla="*/ 672861 h 1719533"/>
              <a:gd name="connsiteX12" fmla="*/ 5633049 w 6098876"/>
              <a:gd name="connsiteY12" fmla="*/ 810883 h 1719533"/>
              <a:gd name="connsiteX13" fmla="*/ 5883215 w 6098876"/>
              <a:gd name="connsiteY13" fmla="*/ 957532 h 1719533"/>
              <a:gd name="connsiteX14" fmla="*/ 6003985 w 6098876"/>
              <a:gd name="connsiteY14" fmla="*/ 888521 h 1719533"/>
              <a:gd name="connsiteX15" fmla="*/ 6047117 w 6098876"/>
              <a:gd name="connsiteY15" fmla="*/ 543464 h 1719533"/>
              <a:gd name="connsiteX16" fmla="*/ 6098876 w 6098876"/>
              <a:gd name="connsiteY16" fmla="*/ 0 h 171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8876" h="1719533">
                <a:moveTo>
                  <a:pt x="0" y="1397479"/>
                </a:moveTo>
                <a:cubicBezTo>
                  <a:pt x="470858" y="1495245"/>
                  <a:pt x="941717" y="1593011"/>
                  <a:pt x="1242204" y="1639019"/>
                </a:cubicBezTo>
                <a:cubicBezTo>
                  <a:pt x="1542691" y="1685027"/>
                  <a:pt x="1666336" y="1719533"/>
                  <a:pt x="1802921" y="1673525"/>
                </a:cubicBezTo>
                <a:cubicBezTo>
                  <a:pt x="1939506" y="1627518"/>
                  <a:pt x="1951008" y="1531189"/>
                  <a:pt x="2061714" y="1362974"/>
                </a:cubicBezTo>
                <a:cubicBezTo>
                  <a:pt x="2172420" y="1194759"/>
                  <a:pt x="2370827" y="816634"/>
                  <a:pt x="2467155" y="664234"/>
                </a:cubicBezTo>
                <a:cubicBezTo>
                  <a:pt x="2563483" y="511834"/>
                  <a:pt x="2560608" y="488831"/>
                  <a:pt x="2639683" y="448574"/>
                </a:cubicBezTo>
                <a:cubicBezTo>
                  <a:pt x="2718758" y="408317"/>
                  <a:pt x="2941608" y="422694"/>
                  <a:pt x="2941608" y="422694"/>
                </a:cubicBezTo>
                <a:lnTo>
                  <a:pt x="3985404" y="379562"/>
                </a:lnTo>
                <a:lnTo>
                  <a:pt x="4485736" y="353683"/>
                </a:lnTo>
                <a:cubicBezTo>
                  <a:pt x="4606506" y="347932"/>
                  <a:pt x="4633823" y="334993"/>
                  <a:pt x="4710023" y="345057"/>
                </a:cubicBezTo>
                <a:cubicBezTo>
                  <a:pt x="4786223" y="355121"/>
                  <a:pt x="4829355" y="359434"/>
                  <a:pt x="4942936" y="414068"/>
                </a:cubicBezTo>
                <a:cubicBezTo>
                  <a:pt x="5056517" y="468702"/>
                  <a:pt x="5391510" y="672861"/>
                  <a:pt x="5391510" y="672861"/>
                </a:cubicBezTo>
                <a:lnTo>
                  <a:pt x="5633049" y="810883"/>
                </a:lnTo>
                <a:cubicBezTo>
                  <a:pt x="5715000" y="858328"/>
                  <a:pt x="5821392" y="944592"/>
                  <a:pt x="5883215" y="957532"/>
                </a:cubicBezTo>
                <a:cubicBezTo>
                  <a:pt x="5945038" y="970472"/>
                  <a:pt x="5976668" y="957532"/>
                  <a:pt x="6003985" y="888521"/>
                </a:cubicBezTo>
                <a:cubicBezTo>
                  <a:pt x="6031302" y="819510"/>
                  <a:pt x="6031302" y="691551"/>
                  <a:pt x="6047117" y="543464"/>
                </a:cubicBezTo>
                <a:cubicBezTo>
                  <a:pt x="6062932" y="395377"/>
                  <a:pt x="6080904" y="197688"/>
                  <a:pt x="6098876" y="0"/>
                </a:cubicBezTo>
              </a:path>
            </a:pathLst>
          </a:custGeom>
          <a:ln w="31750">
            <a:solidFill>
              <a:srgbClr val="00B050"/>
            </a:solidFill>
            <a:prstDash val="sysDash"/>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cxnSp>
        <p:nvCxnSpPr>
          <p:cNvPr id="315" name="Straight Connector 314"/>
          <p:cNvCxnSpPr/>
          <p:nvPr/>
        </p:nvCxnSpPr>
        <p:spPr>
          <a:xfrm rot="10800000">
            <a:off x="1143000" y="5524800"/>
            <a:ext cx="795068" cy="11652"/>
          </a:xfrm>
          <a:prstGeom prst="line">
            <a:avLst/>
          </a:prstGeom>
          <a:ln w="19050">
            <a:solidFill>
              <a:schemeClr val="bg1">
                <a:lumMod val="50000"/>
              </a:schemeClr>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16" name="TextBox 315"/>
          <p:cNvSpPr txBox="1"/>
          <p:nvPr/>
        </p:nvSpPr>
        <p:spPr>
          <a:xfrm>
            <a:off x="2743200" y="4005263"/>
            <a:ext cx="762000" cy="461665"/>
          </a:xfrm>
          <a:prstGeom prst="rect">
            <a:avLst/>
          </a:prstGeom>
          <a:noFill/>
        </p:spPr>
        <p:txBody>
          <a:bodyPr wrap="square" rtlCol="0">
            <a:spAutoFit/>
          </a:bodyPr>
          <a:lstStyle/>
          <a:p>
            <a:r>
              <a:rPr lang="en-US" sz="2400" b="1" dirty="0" smtClean="0">
                <a:solidFill>
                  <a:srgbClr val="FF0000"/>
                </a:solidFill>
              </a:rPr>
              <a:t>0.5</a:t>
            </a:r>
            <a:endParaRPr lang="en-US" sz="2400" b="1" baseline="-25000" dirty="0">
              <a:solidFill>
                <a:srgbClr val="FF0000"/>
              </a:solidFill>
            </a:endParaRPr>
          </a:p>
        </p:txBody>
      </p:sp>
      <p:sp>
        <p:nvSpPr>
          <p:cNvPr id="317" name="TextBox 316"/>
          <p:cNvSpPr txBox="1"/>
          <p:nvPr/>
        </p:nvSpPr>
        <p:spPr>
          <a:xfrm>
            <a:off x="3810000" y="4691063"/>
            <a:ext cx="838200" cy="461665"/>
          </a:xfrm>
          <a:prstGeom prst="rect">
            <a:avLst/>
          </a:prstGeom>
          <a:noFill/>
        </p:spPr>
        <p:txBody>
          <a:bodyPr wrap="square" rtlCol="0">
            <a:spAutoFit/>
          </a:bodyPr>
          <a:lstStyle/>
          <a:p>
            <a:r>
              <a:rPr lang="en-US" sz="2400" b="1" dirty="0" smtClean="0">
                <a:solidFill>
                  <a:srgbClr val="00B050"/>
                </a:solidFill>
              </a:rPr>
              <a:t>0.5</a:t>
            </a:r>
            <a:endParaRPr lang="en-US" sz="2400" b="1" baseline="-25000" dirty="0">
              <a:solidFill>
                <a:srgbClr val="00B050"/>
              </a:solidFill>
            </a:endParaRPr>
          </a:p>
        </p:txBody>
      </p:sp>
      <p:sp>
        <p:nvSpPr>
          <p:cNvPr id="318" name="TextBox 317"/>
          <p:cNvSpPr txBox="1"/>
          <p:nvPr/>
        </p:nvSpPr>
        <p:spPr>
          <a:xfrm>
            <a:off x="4648200" y="5448598"/>
            <a:ext cx="762000" cy="461665"/>
          </a:xfrm>
          <a:prstGeom prst="rect">
            <a:avLst/>
          </a:prstGeom>
          <a:noFill/>
        </p:spPr>
        <p:txBody>
          <a:bodyPr wrap="square" rtlCol="0">
            <a:spAutoFit/>
          </a:bodyPr>
          <a:lstStyle/>
          <a:p>
            <a:r>
              <a:rPr lang="en-US" sz="2400" b="1" dirty="0" smtClean="0">
                <a:solidFill>
                  <a:srgbClr val="0070C0"/>
                </a:solidFill>
              </a:rPr>
              <a:t>0</a:t>
            </a:r>
            <a:endParaRPr lang="en-US" sz="2400" b="1" baseline="-25000" dirty="0">
              <a:solidFill>
                <a:srgbClr val="0070C0"/>
              </a:solidFill>
            </a:endParaRPr>
          </a:p>
        </p:txBody>
      </p:sp>
      <p:sp>
        <p:nvSpPr>
          <p:cNvPr id="319" name="Freeform 318"/>
          <p:cNvSpPr/>
          <p:nvPr/>
        </p:nvSpPr>
        <p:spPr>
          <a:xfrm>
            <a:off x="2084717" y="5527825"/>
            <a:ext cx="1191883" cy="491975"/>
          </a:xfrm>
          <a:custGeom>
            <a:avLst/>
            <a:gdLst>
              <a:gd name="connsiteX0" fmla="*/ 0 w 1311215"/>
              <a:gd name="connsiteY0" fmla="*/ 0 h 552091"/>
              <a:gd name="connsiteX1" fmla="*/ 224287 w 1311215"/>
              <a:gd name="connsiteY1" fmla="*/ 250166 h 552091"/>
              <a:gd name="connsiteX2" fmla="*/ 1311215 w 1311215"/>
              <a:gd name="connsiteY2" fmla="*/ 552091 h 552091"/>
            </a:gdLst>
            <a:ahLst/>
            <a:cxnLst>
              <a:cxn ang="0">
                <a:pos x="connsiteX0" y="connsiteY0"/>
              </a:cxn>
              <a:cxn ang="0">
                <a:pos x="connsiteX1" y="connsiteY1"/>
              </a:cxn>
              <a:cxn ang="0">
                <a:pos x="connsiteX2" y="connsiteY2"/>
              </a:cxn>
            </a:cxnLst>
            <a:rect l="l" t="t" r="r" b="b"/>
            <a:pathLst>
              <a:path w="1311215" h="552091">
                <a:moveTo>
                  <a:pt x="0" y="0"/>
                </a:moveTo>
                <a:cubicBezTo>
                  <a:pt x="2875" y="79075"/>
                  <a:pt x="5751" y="158151"/>
                  <a:pt x="224287" y="250166"/>
                </a:cubicBezTo>
                <a:cubicBezTo>
                  <a:pt x="442823" y="342181"/>
                  <a:pt x="877019" y="447136"/>
                  <a:pt x="1311215" y="552091"/>
                </a:cubicBezTo>
              </a:path>
            </a:pathLst>
          </a:cu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320" name="Freeform 319"/>
          <p:cNvSpPr/>
          <p:nvPr/>
        </p:nvSpPr>
        <p:spPr>
          <a:xfrm>
            <a:off x="5257799" y="6400799"/>
            <a:ext cx="1433423" cy="88871"/>
          </a:xfrm>
          <a:custGeom>
            <a:avLst/>
            <a:gdLst>
              <a:gd name="connsiteX0" fmla="*/ 0 w 1526876"/>
              <a:gd name="connsiteY0" fmla="*/ 0 h 90578"/>
              <a:gd name="connsiteX1" fmla="*/ 483079 w 1526876"/>
              <a:gd name="connsiteY1" fmla="*/ 77638 h 90578"/>
              <a:gd name="connsiteX2" fmla="*/ 1526876 w 1526876"/>
              <a:gd name="connsiteY2" fmla="*/ 77638 h 90578"/>
            </a:gdLst>
            <a:ahLst/>
            <a:cxnLst>
              <a:cxn ang="0">
                <a:pos x="connsiteX0" y="connsiteY0"/>
              </a:cxn>
              <a:cxn ang="0">
                <a:pos x="connsiteX1" y="connsiteY1"/>
              </a:cxn>
              <a:cxn ang="0">
                <a:pos x="connsiteX2" y="connsiteY2"/>
              </a:cxn>
            </a:cxnLst>
            <a:rect l="l" t="t" r="r" b="b"/>
            <a:pathLst>
              <a:path w="1526876" h="90578">
                <a:moveTo>
                  <a:pt x="0" y="0"/>
                </a:moveTo>
                <a:cubicBezTo>
                  <a:pt x="114300" y="32349"/>
                  <a:pt x="228600" y="64698"/>
                  <a:pt x="483079" y="77638"/>
                </a:cubicBezTo>
                <a:cubicBezTo>
                  <a:pt x="737558" y="90578"/>
                  <a:pt x="1132217" y="84108"/>
                  <a:pt x="1526876" y="77638"/>
                </a:cubicBezTo>
              </a:path>
            </a:pathLst>
          </a:custGeom>
          <a:ln w="31750">
            <a:solidFill>
              <a:schemeClr val="bg1">
                <a:lumMod val="50000"/>
              </a:schemeClr>
            </a:solidFill>
            <a:prstDash val="sysDot"/>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981770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13</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The Architecture: Summary</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4" name="Rectangle 3"/>
          <p:cNvSpPr txBox="1">
            <a:spLocks noChangeArrowheads="1"/>
          </p:cNvSpPr>
          <p:nvPr/>
        </p:nvSpPr>
        <p:spPr bwMode="auto">
          <a:xfrm>
            <a:off x="1524000" y="1905000"/>
            <a:ext cx="64770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lnSpc>
                <a:spcPct val="150000"/>
              </a:lnSpc>
              <a:spcBef>
                <a:spcPct val="20000"/>
              </a:spcBef>
              <a:buClr>
                <a:srgbClr val="FF9900"/>
              </a:buClr>
              <a:buFont typeface="+mj-lt"/>
              <a:buAutoNum type="arabicPeriod"/>
              <a:defRPr/>
            </a:pPr>
            <a:r>
              <a:rPr lang="en-US" sz="2800" dirty="0" smtClean="0">
                <a:solidFill>
                  <a:srgbClr val="FF9900"/>
                </a:solidFill>
                <a:latin typeface="Arial" charset="0"/>
                <a:cs typeface="Arial" charset="0"/>
              </a:rPr>
              <a:t>Offline optimizations</a:t>
            </a:r>
          </a:p>
          <a:p>
            <a:pPr marL="514350" indent="-514350" eaLnBrk="1" hangingPunct="1">
              <a:lnSpc>
                <a:spcPct val="150000"/>
              </a:lnSpc>
              <a:spcBef>
                <a:spcPct val="20000"/>
              </a:spcBef>
              <a:buClr>
                <a:srgbClr val="FF9900"/>
              </a:buClr>
              <a:buFont typeface="+mj-lt"/>
              <a:buAutoNum type="arabicPeriod"/>
              <a:defRPr/>
            </a:pPr>
            <a:r>
              <a:rPr lang="en-US" sz="2800" dirty="0" smtClean="0">
                <a:solidFill>
                  <a:srgbClr val="FF9900"/>
                </a:solidFill>
                <a:latin typeface="Arial" charset="0"/>
                <a:cs typeface="Arial" charset="0"/>
              </a:rPr>
              <a:t>Load balancing on end-to-end paths</a:t>
            </a:r>
          </a:p>
          <a:p>
            <a:pPr marL="514350" indent="-514350" eaLnBrk="1" hangingPunct="1">
              <a:lnSpc>
                <a:spcPct val="150000"/>
              </a:lnSpc>
              <a:spcBef>
                <a:spcPct val="20000"/>
              </a:spcBef>
              <a:buClr>
                <a:srgbClr val="FF9900"/>
              </a:buClr>
              <a:buFont typeface="+mj-lt"/>
              <a:buAutoNum type="arabicPeriod"/>
              <a:defRPr/>
            </a:pPr>
            <a:r>
              <a:rPr lang="en-US" sz="2800" dirty="0" smtClean="0">
                <a:solidFill>
                  <a:srgbClr val="FF9900"/>
                </a:solidFill>
                <a:latin typeface="Arial" charset="0"/>
                <a:cs typeface="Arial" charset="0"/>
              </a:rPr>
              <a:t>Path-level failure detection</a:t>
            </a:r>
          </a:p>
        </p:txBody>
      </p:sp>
      <p:sp>
        <p:nvSpPr>
          <p:cNvPr id="12" name="Rectangle 3"/>
          <p:cNvSpPr txBox="1">
            <a:spLocks noChangeArrowheads="1"/>
          </p:cNvSpPr>
          <p:nvPr/>
        </p:nvSpPr>
        <p:spPr bwMode="auto">
          <a:xfrm>
            <a:off x="1600200" y="4724400"/>
            <a:ext cx="7162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defRPr/>
            </a:pPr>
            <a:r>
              <a:rPr lang="en-US" sz="2800" kern="0" dirty="0" smtClean="0">
                <a:solidFill>
                  <a:srgbClr val="000000"/>
                </a:solidFill>
                <a:latin typeface="Arial" charset="0"/>
                <a:cs typeface="Arial" charset="0"/>
              </a:rPr>
              <a:t>H</a:t>
            </a:r>
            <a:r>
              <a:rPr lang="en-US" sz="2800" kern="0" dirty="0" err="1" smtClean="0">
                <a:solidFill>
                  <a:srgbClr val="000000"/>
                </a:solidFill>
                <a:latin typeface="Arial" charset="0"/>
                <a:cs typeface="Arial" charset="0"/>
              </a:rPr>
              <a:t>ow</a:t>
            </a:r>
            <a:r>
              <a:rPr lang="en-US" sz="2800" kern="0" dirty="0" smtClean="0">
                <a:solidFill>
                  <a:srgbClr val="000000"/>
                </a:solidFill>
                <a:latin typeface="Arial" charset="0"/>
                <a:cs typeface="Arial" charset="0"/>
              </a:rPr>
              <a:t> to calculate the paths and </a:t>
            </a:r>
          </a:p>
          <a:p>
            <a:pPr marL="469900" indent="-469900" eaLnBrk="1" hangingPunct="1">
              <a:spcBef>
                <a:spcPct val="20000"/>
              </a:spcBef>
              <a:buClr>
                <a:srgbClr val="FF9900"/>
              </a:buClr>
              <a:defRPr/>
            </a:pPr>
            <a:r>
              <a:rPr lang="en-US" sz="2800" kern="0" dirty="0" smtClean="0">
                <a:solidFill>
                  <a:srgbClr val="000000"/>
                </a:solidFill>
                <a:latin typeface="Arial" charset="0"/>
                <a:cs typeface="Arial" charset="0"/>
              </a:rPr>
              <a:t>splitting ratios?</a:t>
            </a:r>
          </a:p>
        </p:txBody>
      </p:sp>
    </p:spTree>
    <p:extLst>
      <p:ext uri="{BB962C8B-B14F-4D97-AF65-F5344CB8AC3E}">
        <p14:creationId xmlns:p14="http://schemas.microsoft.com/office/powerpoint/2010/main" val="4279719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14</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Goal I: Find Paths Resilient to Failures</a:t>
            </a:r>
          </a:p>
        </p:txBody>
      </p:sp>
      <p:sp>
        <p:nvSpPr>
          <p:cNvPr id="17412" name="Rectangle 3"/>
          <p:cNvSpPr>
            <a:spLocks noGrp="1" noChangeArrowheads="1"/>
          </p:cNvSpPr>
          <p:nvPr>
            <p:ph type="body" idx="1"/>
          </p:nvPr>
        </p:nvSpPr>
        <p:spPr>
          <a:xfrm>
            <a:off x="566738" y="1676400"/>
            <a:ext cx="8348662" cy="1066800"/>
          </a:xfrm>
        </p:spPr>
        <p:txBody>
          <a:bodyPr/>
          <a:lstStyle/>
          <a:p>
            <a:pPr eaLnBrk="1" hangingPunct="1">
              <a:buClr>
                <a:srgbClr val="FF9900"/>
              </a:buClr>
            </a:pPr>
            <a:r>
              <a:rPr lang="en-US" sz="2800" kern="1200" dirty="0" smtClean="0">
                <a:solidFill>
                  <a:srgbClr val="FF9900"/>
                </a:solidFill>
                <a:latin typeface="Arial" charset="0"/>
                <a:cs typeface="Arial" charset="0"/>
              </a:rPr>
              <a:t>A working path </a:t>
            </a:r>
            <a:r>
              <a:rPr lang="en-US" sz="2800" dirty="0" smtClean="0">
                <a:latin typeface="Arial" charset="0"/>
                <a:cs typeface="Arial" charset="0"/>
              </a:rPr>
              <a:t>needed for each allowed failure state (shared risk link group)</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cxnSp>
        <p:nvCxnSpPr>
          <p:cNvPr id="12" name="Straight Connector 11"/>
          <p:cNvCxnSpPr/>
          <p:nvPr/>
        </p:nvCxnSpPr>
        <p:spPr bwMode="auto">
          <a:xfrm>
            <a:off x="2606866" y="3916496"/>
            <a:ext cx="1795750" cy="91440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4438650" y="4099517"/>
            <a:ext cx="2047875" cy="739642"/>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578886" y="3486839"/>
            <a:ext cx="1916950" cy="509580"/>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2628900" y="3453788"/>
            <a:ext cx="1894901" cy="394771"/>
          </a:xfrm>
          <a:prstGeom prst="line">
            <a:avLst/>
          </a:prstGeom>
          <a:solidFill>
            <a:schemeClr val="accent1"/>
          </a:solidFill>
          <a:ln w="317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flipH="1" flipV="1">
            <a:off x="3796687" y="4114801"/>
            <a:ext cx="1366092" cy="88135"/>
          </a:xfrm>
          <a:prstGeom prst="line">
            <a:avLst/>
          </a:prstGeom>
          <a:solidFill>
            <a:schemeClr val="accent1"/>
          </a:solidFill>
          <a:ln w="31750" cap="flat" cmpd="sng" algn="ctr">
            <a:solidFill>
              <a:schemeClr val="tx1"/>
            </a:solidFill>
            <a:prstDash val="solid"/>
            <a:round/>
            <a:headEnd type="none" w="med" len="med"/>
            <a:tailEnd type="none" w="med" len="med"/>
          </a:ln>
          <a:effectLst/>
        </p:spPr>
      </p:cxnSp>
      <p:grpSp>
        <p:nvGrpSpPr>
          <p:cNvPr id="2" name="Group 157"/>
          <p:cNvGrpSpPr>
            <a:grpSpLocks/>
          </p:cNvGrpSpPr>
          <p:nvPr/>
        </p:nvGrpSpPr>
        <p:grpSpPr bwMode="auto">
          <a:xfrm>
            <a:off x="2324100" y="3696159"/>
            <a:ext cx="590550" cy="430213"/>
            <a:chOff x="3120" y="2880"/>
            <a:chExt cx="144" cy="96"/>
          </a:xfrm>
        </p:grpSpPr>
        <p:sp>
          <p:nvSpPr>
            <p:cNvPr id="23"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24"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25"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26"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3" name="Group 162"/>
            <p:cNvGrpSpPr>
              <a:grpSpLocks/>
            </p:cNvGrpSpPr>
            <p:nvPr/>
          </p:nvGrpSpPr>
          <p:grpSpPr bwMode="auto">
            <a:xfrm>
              <a:off x="3141" y="2886"/>
              <a:ext cx="100" cy="43"/>
              <a:chOff x="6839" y="9479"/>
              <a:chExt cx="253" cy="119"/>
            </a:xfrm>
          </p:grpSpPr>
          <p:grpSp>
            <p:nvGrpSpPr>
              <p:cNvPr id="4" name="Group 163"/>
              <p:cNvGrpSpPr>
                <a:grpSpLocks/>
              </p:cNvGrpSpPr>
              <p:nvPr/>
            </p:nvGrpSpPr>
            <p:grpSpPr bwMode="auto">
              <a:xfrm>
                <a:off x="6839" y="9479"/>
                <a:ext cx="251" cy="116"/>
                <a:chOff x="6839" y="9479"/>
                <a:chExt cx="251" cy="116"/>
              </a:xfrm>
            </p:grpSpPr>
            <p:sp>
              <p:nvSpPr>
                <p:cNvPr id="40"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1"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2"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3"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4"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5"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6"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7"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5" name="Group 172"/>
              <p:cNvGrpSpPr>
                <a:grpSpLocks/>
              </p:cNvGrpSpPr>
              <p:nvPr/>
            </p:nvGrpSpPr>
            <p:grpSpPr bwMode="auto">
              <a:xfrm>
                <a:off x="6842" y="9482"/>
                <a:ext cx="250" cy="116"/>
                <a:chOff x="6842" y="9482"/>
                <a:chExt cx="250" cy="116"/>
              </a:xfrm>
            </p:grpSpPr>
            <p:sp>
              <p:nvSpPr>
                <p:cNvPr id="32"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3"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4"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5"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6"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7"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8"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39"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28"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29"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6" name="Group 157"/>
          <p:cNvGrpSpPr>
            <a:grpSpLocks/>
          </p:cNvGrpSpPr>
          <p:nvPr/>
        </p:nvGrpSpPr>
        <p:grpSpPr bwMode="auto">
          <a:xfrm>
            <a:off x="4229100" y="3238959"/>
            <a:ext cx="590550" cy="430213"/>
            <a:chOff x="3120" y="2880"/>
            <a:chExt cx="144" cy="96"/>
          </a:xfrm>
        </p:grpSpPr>
        <p:sp>
          <p:nvSpPr>
            <p:cNvPr id="75"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76"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77"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78"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7" name="Group 162"/>
            <p:cNvGrpSpPr>
              <a:grpSpLocks/>
            </p:cNvGrpSpPr>
            <p:nvPr/>
          </p:nvGrpSpPr>
          <p:grpSpPr bwMode="auto">
            <a:xfrm>
              <a:off x="3141" y="2886"/>
              <a:ext cx="100" cy="43"/>
              <a:chOff x="6839" y="9479"/>
              <a:chExt cx="253" cy="119"/>
            </a:xfrm>
          </p:grpSpPr>
          <p:grpSp>
            <p:nvGrpSpPr>
              <p:cNvPr id="9" name="Group 163"/>
              <p:cNvGrpSpPr>
                <a:grpSpLocks/>
              </p:cNvGrpSpPr>
              <p:nvPr/>
            </p:nvGrpSpPr>
            <p:grpSpPr bwMode="auto">
              <a:xfrm>
                <a:off x="6839" y="9479"/>
                <a:ext cx="251" cy="116"/>
                <a:chOff x="6839" y="9479"/>
                <a:chExt cx="251" cy="116"/>
              </a:xfrm>
            </p:grpSpPr>
            <p:sp>
              <p:nvSpPr>
                <p:cNvPr id="92"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93"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94"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95"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96"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97"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98"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99"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10" name="Group 172"/>
              <p:cNvGrpSpPr>
                <a:grpSpLocks/>
              </p:cNvGrpSpPr>
              <p:nvPr/>
            </p:nvGrpSpPr>
            <p:grpSpPr bwMode="auto">
              <a:xfrm>
                <a:off x="6842" y="9482"/>
                <a:ext cx="250" cy="116"/>
                <a:chOff x="6842" y="9482"/>
                <a:chExt cx="250" cy="116"/>
              </a:xfrm>
            </p:grpSpPr>
            <p:sp>
              <p:nvSpPr>
                <p:cNvPr id="84"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85"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86"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87"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88"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89"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90"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91"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80"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81"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11" name="Group 157"/>
          <p:cNvGrpSpPr>
            <a:grpSpLocks/>
          </p:cNvGrpSpPr>
          <p:nvPr/>
        </p:nvGrpSpPr>
        <p:grpSpPr bwMode="auto">
          <a:xfrm>
            <a:off x="4152900" y="4610559"/>
            <a:ext cx="590550" cy="430213"/>
            <a:chOff x="3120" y="2880"/>
            <a:chExt cx="144" cy="96"/>
          </a:xfrm>
        </p:grpSpPr>
        <p:sp>
          <p:nvSpPr>
            <p:cNvPr id="127"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128"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129"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130"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14" name="Group 162"/>
            <p:cNvGrpSpPr>
              <a:grpSpLocks/>
            </p:cNvGrpSpPr>
            <p:nvPr/>
          </p:nvGrpSpPr>
          <p:grpSpPr bwMode="auto">
            <a:xfrm>
              <a:off x="3141" y="2886"/>
              <a:ext cx="100" cy="43"/>
              <a:chOff x="6839" y="9479"/>
              <a:chExt cx="253" cy="119"/>
            </a:xfrm>
          </p:grpSpPr>
          <p:grpSp>
            <p:nvGrpSpPr>
              <p:cNvPr id="15" name="Group 163"/>
              <p:cNvGrpSpPr>
                <a:grpSpLocks/>
              </p:cNvGrpSpPr>
              <p:nvPr/>
            </p:nvGrpSpPr>
            <p:grpSpPr bwMode="auto">
              <a:xfrm>
                <a:off x="6839" y="9479"/>
                <a:ext cx="251" cy="116"/>
                <a:chOff x="6839" y="9479"/>
                <a:chExt cx="251" cy="116"/>
              </a:xfrm>
            </p:grpSpPr>
            <p:sp>
              <p:nvSpPr>
                <p:cNvPr id="144"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145"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146"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147"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148"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149"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150"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151"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18" name="Group 172"/>
              <p:cNvGrpSpPr>
                <a:grpSpLocks/>
              </p:cNvGrpSpPr>
              <p:nvPr/>
            </p:nvGrpSpPr>
            <p:grpSpPr bwMode="auto">
              <a:xfrm>
                <a:off x="6842" y="9482"/>
                <a:ext cx="250" cy="116"/>
                <a:chOff x="6842" y="9482"/>
                <a:chExt cx="250" cy="116"/>
              </a:xfrm>
            </p:grpSpPr>
            <p:sp>
              <p:nvSpPr>
                <p:cNvPr id="136"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137"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138"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139"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140"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141"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142"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143"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132"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133"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19" name="Group 157"/>
          <p:cNvGrpSpPr>
            <a:grpSpLocks/>
          </p:cNvGrpSpPr>
          <p:nvPr/>
        </p:nvGrpSpPr>
        <p:grpSpPr bwMode="auto">
          <a:xfrm>
            <a:off x="6191250" y="3848559"/>
            <a:ext cx="590550" cy="430213"/>
            <a:chOff x="3120" y="2880"/>
            <a:chExt cx="144" cy="96"/>
          </a:xfrm>
        </p:grpSpPr>
        <p:sp>
          <p:nvSpPr>
            <p:cNvPr id="153"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154"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155"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156"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1" name="Group 162"/>
            <p:cNvGrpSpPr>
              <a:grpSpLocks/>
            </p:cNvGrpSpPr>
            <p:nvPr/>
          </p:nvGrpSpPr>
          <p:grpSpPr bwMode="auto">
            <a:xfrm>
              <a:off x="3141" y="2886"/>
              <a:ext cx="100" cy="43"/>
              <a:chOff x="6839" y="9479"/>
              <a:chExt cx="253" cy="119"/>
            </a:xfrm>
          </p:grpSpPr>
          <p:grpSp>
            <p:nvGrpSpPr>
              <p:cNvPr id="22" name="Group 163"/>
              <p:cNvGrpSpPr>
                <a:grpSpLocks/>
              </p:cNvGrpSpPr>
              <p:nvPr/>
            </p:nvGrpSpPr>
            <p:grpSpPr bwMode="auto">
              <a:xfrm>
                <a:off x="6839" y="9479"/>
                <a:ext cx="251" cy="116"/>
                <a:chOff x="6839" y="9479"/>
                <a:chExt cx="251" cy="116"/>
              </a:xfrm>
            </p:grpSpPr>
            <p:sp>
              <p:nvSpPr>
                <p:cNvPr id="170"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171"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172"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173"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174"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175"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176"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177"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7" name="Group 172"/>
              <p:cNvGrpSpPr>
                <a:grpSpLocks/>
              </p:cNvGrpSpPr>
              <p:nvPr/>
            </p:nvGrpSpPr>
            <p:grpSpPr bwMode="auto">
              <a:xfrm>
                <a:off x="6842" y="9482"/>
                <a:ext cx="250" cy="116"/>
                <a:chOff x="6842" y="9482"/>
                <a:chExt cx="250" cy="116"/>
              </a:xfrm>
            </p:grpSpPr>
            <p:sp>
              <p:nvSpPr>
                <p:cNvPr id="162"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163"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164"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165"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166"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167"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168"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169"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158"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159"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sp>
        <p:nvSpPr>
          <p:cNvPr id="183" name="Text Box 3"/>
          <p:cNvSpPr txBox="1">
            <a:spLocks noChangeArrowheads="1"/>
          </p:cNvSpPr>
          <p:nvPr/>
        </p:nvSpPr>
        <p:spPr bwMode="auto">
          <a:xfrm>
            <a:off x="609600" y="5334000"/>
            <a:ext cx="7696200" cy="1077214"/>
          </a:xfrm>
          <a:prstGeom prst="rect">
            <a:avLst/>
          </a:prstGeom>
          <a:noFill/>
          <a:ln w="9525">
            <a:noFill/>
            <a:miter lim="800000"/>
            <a:headEnd/>
            <a:tailEnd/>
          </a:ln>
        </p:spPr>
        <p:txBody>
          <a:bodyPr wrap="square" lIns="91435" tIns="45718" rIns="91435" bIns="45718">
            <a:spAutoFit/>
          </a:bodyPr>
          <a:lstStyle/>
          <a:p>
            <a:pPr eaLnBrk="1" hangingPunct="1"/>
            <a:r>
              <a:rPr lang="en-US" altLang="zh-CN" sz="3200" dirty="0" smtClean="0">
                <a:solidFill>
                  <a:srgbClr val="659A2A"/>
                </a:solidFill>
                <a:ea typeface="宋体" pitchFamily="2" charset="-122"/>
              </a:rPr>
              <a:t>Example of failure states:</a:t>
            </a:r>
          </a:p>
          <a:p>
            <a:pPr eaLnBrk="1" hangingPunct="1"/>
            <a:r>
              <a:rPr lang="en-US" altLang="zh-CN" sz="3200" dirty="0" smtClean="0">
                <a:solidFill>
                  <a:srgbClr val="659A2A"/>
                </a:solidFill>
                <a:ea typeface="宋体" pitchFamily="2" charset="-122"/>
              </a:rPr>
              <a:t>S = {e</a:t>
            </a:r>
            <a:r>
              <a:rPr lang="en-US" altLang="zh-CN" sz="3200" baseline="-25000" dirty="0" smtClean="0">
                <a:solidFill>
                  <a:srgbClr val="659A2A"/>
                </a:solidFill>
                <a:ea typeface="宋体" pitchFamily="2" charset="-122"/>
              </a:rPr>
              <a:t>1</a:t>
            </a:r>
            <a:r>
              <a:rPr lang="en-US" altLang="zh-CN" sz="3200" dirty="0" smtClean="0">
                <a:solidFill>
                  <a:srgbClr val="659A2A"/>
                </a:solidFill>
                <a:ea typeface="宋体" pitchFamily="2" charset="-122"/>
              </a:rPr>
              <a:t>}, { e</a:t>
            </a:r>
            <a:r>
              <a:rPr lang="en-US" altLang="zh-CN" sz="3200" baseline="-25000" dirty="0" smtClean="0">
                <a:solidFill>
                  <a:srgbClr val="659A2A"/>
                </a:solidFill>
                <a:ea typeface="宋体" pitchFamily="2" charset="-122"/>
              </a:rPr>
              <a:t>2</a:t>
            </a:r>
            <a:r>
              <a:rPr lang="en-US" altLang="zh-CN" sz="3200" dirty="0" smtClean="0">
                <a:solidFill>
                  <a:srgbClr val="659A2A"/>
                </a:solidFill>
                <a:ea typeface="宋体" pitchFamily="2" charset="-122"/>
              </a:rPr>
              <a:t>}, { e</a:t>
            </a:r>
            <a:r>
              <a:rPr lang="en-US" altLang="zh-CN" sz="3200" baseline="-25000" dirty="0" smtClean="0">
                <a:solidFill>
                  <a:srgbClr val="659A2A"/>
                </a:solidFill>
                <a:ea typeface="宋体" pitchFamily="2" charset="-122"/>
              </a:rPr>
              <a:t>3</a:t>
            </a:r>
            <a:r>
              <a:rPr lang="en-US" altLang="zh-CN" sz="3200" dirty="0" smtClean="0">
                <a:solidFill>
                  <a:srgbClr val="659A2A"/>
                </a:solidFill>
                <a:ea typeface="宋体" pitchFamily="2" charset="-122"/>
              </a:rPr>
              <a:t>}, { e</a:t>
            </a:r>
            <a:r>
              <a:rPr lang="en-US" altLang="zh-CN" sz="3200" baseline="-25000" dirty="0" smtClean="0">
                <a:solidFill>
                  <a:srgbClr val="659A2A"/>
                </a:solidFill>
                <a:ea typeface="宋体" pitchFamily="2" charset="-122"/>
              </a:rPr>
              <a:t>4</a:t>
            </a:r>
            <a:r>
              <a:rPr lang="en-US" altLang="zh-CN" sz="3200" dirty="0" smtClean="0">
                <a:solidFill>
                  <a:srgbClr val="659A2A"/>
                </a:solidFill>
                <a:ea typeface="宋体" pitchFamily="2" charset="-122"/>
              </a:rPr>
              <a:t>}, { e</a:t>
            </a:r>
            <a:r>
              <a:rPr lang="en-US" altLang="zh-CN" sz="3200" baseline="-25000" dirty="0" smtClean="0">
                <a:solidFill>
                  <a:srgbClr val="659A2A"/>
                </a:solidFill>
                <a:ea typeface="宋体" pitchFamily="2" charset="-122"/>
              </a:rPr>
              <a:t>5</a:t>
            </a:r>
            <a:r>
              <a:rPr lang="en-US" altLang="zh-CN" sz="3200" dirty="0" smtClean="0">
                <a:solidFill>
                  <a:srgbClr val="659A2A"/>
                </a:solidFill>
                <a:ea typeface="宋体" pitchFamily="2" charset="-122"/>
              </a:rPr>
              <a:t>}, {e</a:t>
            </a:r>
            <a:r>
              <a:rPr lang="en-US" altLang="zh-CN" sz="3200" baseline="-25000" dirty="0" smtClean="0">
                <a:solidFill>
                  <a:srgbClr val="659A2A"/>
                </a:solidFill>
                <a:ea typeface="宋体" pitchFamily="2" charset="-122"/>
              </a:rPr>
              <a:t>1</a:t>
            </a:r>
            <a:r>
              <a:rPr lang="en-US" altLang="zh-CN" sz="3200" dirty="0" smtClean="0">
                <a:solidFill>
                  <a:srgbClr val="659A2A"/>
                </a:solidFill>
                <a:ea typeface="宋体" pitchFamily="2" charset="-122"/>
              </a:rPr>
              <a:t>, e</a:t>
            </a:r>
            <a:r>
              <a:rPr lang="en-US" altLang="zh-CN" sz="3200" baseline="-25000" dirty="0" smtClean="0">
                <a:solidFill>
                  <a:srgbClr val="659A2A"/>
                </a:solidFill>
                <a:ea typeface="宋体" pitchFamily="2" charset="-122"/>
              </a:rPr>
              <a:t>2</a:t>
            </a:r>
            <a:r>
              <a:rPr lang="en-US" altLang="zh-CN" sz="3200" dirty="0" smtClean="0">
                <a:solidFill>
                  <a:srgbClr val="659A2A"/>
                </a:solidFill>
                <a:ea typeface="宋体" pitchFamily="2" charset="-122"/>
              </a:rPr>
              <a:t>}, {e</a:t>
            </a:r>
            <a:r>
              <a:rPr lang="en-US" altLang="zh-CN" sz="3200" baseline="-25000" dirty="0" smtClean="0">
                <a:solidFill>
                  <a:srgbClr val="659A2A"/>
                </a:solidFill>
                <a:ea typeface="宋体" pitchFamily="2" charset="-122"/>
              </a:rPr>
              <a:t>1</a:t>
            </a:r>
            <a:r>
              <a:rPr lang="en-US" altLang="zh-CN" sz="3200" dirty="0" smtClean="0">
                <a:solidFill>
                  <a:srgbClr val="659A2A"/>
                </a:solidFill>
                <a:ea typeface="宋体" pitchFamily="2" charset="-122"/>
              </a:rPr>
              <a:t>, e</a:t>
            </a:r>
            <a:r>
              <a:rPr lang="en-US" altLang="zh-CN" sz="3200" baseline="-25000" dirty="0" smtClean="0">
                <a:solidFill>
                  <a:srgbClr val="659A2A"/>
                </a:solidFill>
                <a:ea typeface="宋体" pitchFamily="2" charset="-122"/>
              </a:rPr>
              <a:t>5</a:t>
            </a:r>
            <a:r>
              <a:rPr lang="en-US" altLang="zh-CN" sz="3200" dirty="0" smtClean="0">
                <a:solidFill>
                  <a:srgbClr val="659A2A"/>
                </a:solidFill>
                <a:ea typeface="宋体" pitchFamily="2" charset="-122"/>
              </a:rPr>
              <a:t>}</a:t>
            </a:r>
            <a:endParaRPr lang="en-US" altLang="zh-CN" sz="3200" dirty="0">
              <a:solidFill>
                <a:srgbClr val="659A2A"/>
              </a:solidFill>
              <a:ea typeface="宋体" pitchFamily="2" charset="-122"/>
            </a:endParaRPr>
          </a:p>
        </p:txBody>
      </p:sp>
      <p:sp>
        <p:nvSpPr>
          <p:cNvPr id="185" name="Text Box 22"/>
          <p:cNvSpPr txBox="1">
            <a:spLocks noChangeArrowheads="1"/>
          </p:cNvSpPr>
          <p:nvPr/>
        </p:nvSpPr>
        <p:spPr bwMode="auto">
          <a:xfrm>
            <a:off x="3657600" y="3543759"/>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00"/>
                </a:solidFill>
                <a:ea typeface="宋体" pitchFamily="2" charset="-122"/>
                <a:cs typeface="Arial" charset="0"/>
              </a:rPr>
              <a:t>e</a:t>
            </a:r>
            <a:r>
              <a:rPr lang="en-US" altLang="zh-CN" sz="2500" baseline="-25000" dirty="0" smtClean="0">
                <a:solidFill>
                  <a:srgbClr val="000000"/>
                </a:solidFill>
                <a:ea typeface="宋体" pitchFamily="2" charset="-122"/>
                <a:cs typeface="Arial" charset="0"/>
              </a:rPr>
              <a:t>1</a:t>
            </a:r>
            <a:endParaRPr lang="en-US" altLang="zh-CN" sz="2500" baseline="-25000" dirty="0">
              <a:solidFill>
                <a:srgbClr val="000000"/>
              </a:solidFill>
              <a:ea typeface="宋体" pitchFamily="2" charset="-122"/>
              <a:cs typeface="Arial" charset="0"/>
            </a:endParaRPr>
          </a:p>
        </p:txBody>
      </p:sp>
      <p:sp>
        <p:nvSpPr>
          <p:cNvPr id="186" name="Text Box 22"/>
          <p:cNvSpPr txBox="1">
            <a:spLocks noChangeArrowheads="1"/>
          </p:cNvSpPr>
          <p:nvPr/>
        </p:nvSpPr>
        <p:spPr bwMode="auto">
          <a:xfrm>
            <a:off x="5029200" y="37338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00"/>
                </a:solidFill>
                <a:ea typeface="宋体" pitchFamily="2" charset="-122"/>
                <a:cs typeface="Arial" charset="0"/>
              </a:rPr>
              <a:t>e</a:t>
            </a:r>
            <a:r>
              <a:rPr lang="en-US" altLang="zh-CN" sz="2500" baseline="-25000" dirty="0" smtClean="0">
                <a:solidFill>
                  <a:srgbClr val="000000"/>
                </a:solidFill>
                <a:ea typeface="宋体" pitchFamily="2" charset="-122"/>
                <a:cs typeface="Arial" charset="0"/>
              </a:rPr>
              <a:t>3</a:t>
            </a:r>
            <a:endParaRPr lang="en-US" altLang="zh-CN" sz="2500" baseline="-25000" dirty="0">
              <a:solidFill>
                <a:srgbClr val="000000"/>
              </a:solidFill>
              <a:ea typeface="宋体" pitchFamily="2" charset="-122"/>
              <a:cs typeface="Arial" charset="0"/>
            </a:endParaRPr>
          </a:p>
        </p:txBody>
      </p:sp>
      <p:sp>
        <p:nvSpPr>
          <p:cNvPr id="187" name="Text Box 22"/>
          <p:cNvSpPr txBox="1">
            <a:spLocks noChangeArrowheads="1"/>
          </p:cNvSpPr>
          <p:nvPr/>
        </p:nvSpPr>
        <p:spPr bwMode="auto">
          <a:xfrm>
            <a:off x="4114800" y="38862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00"/>
                </a:solidFill>
                <a:ea typeface="宋体" pitchFamily="2" charset="-122"/>
                <a:cs typeface="Arial" charset="0"/>
              </a:rPr>
              <a:t>e</a:t>
            </a:r>
            <a:r>
              <a:rPr lang="en-US" altLang="zh-CN" sz="2500" baseline="-25000" dirty="0" smtClean="0">
                <a:solidFill>
                  <a:srgbClr val="000000"/>
                </a:solidFill>
                <a:ea typeface="宋体" pitchFamily="2" charset="-122"/>
                <a:cs typeface="Arial" charset="0"/>
              </a:rPr>
              <a:t>2</a:t>
            </a:r>
            <a:endParaRPr lang="en-US" altLang="zh-CN" sz="2500" baseline="-25000" dirty="0">
              <a:solidFill>
                <a:srgbClr val="000000"/>
              </a:solidFill>
              <a:ea typeface="宋体" pitchFamily="2" charset="-122"/>
              <a:cs typeface="Arial" charset="0"/>
            </a:endParaRPr>
          </a:p>
        </p:txBody>
      </p:sp>
      <p:sp>
        <p:nvSpPr>
          <p:cNvPr id="188" name="Text Box 22"/>
          <p:cNvSpPr txBox="1">
            <a:spLocks noChangeArrowheads="1"/>
          </p:cNvSpPr>
          <p:nvPr/>
        </p:nvSpPr>
        <p:spPr bwMode="auto">
          <a:xfrm>
            <a:off x="3581400" y="4077159"/>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00"/>
                </a:solidFill>
                <a:ea typeface="宋体" pitchFamily="2" charset="-122"/>
                <a:cs typeface="Arial" charset="0"/>
              </a:rPr>
              <a:t>e</a:t>
            </a:r>
            <a:r>
              <a:rPr lang="en-US" altLang="zh-CN" sz="2500" baseline="-25000" dirty="0" smtClean="0">
                <a:solidFill>
                  <a:srgbClr val="000000"/>
                </a:solidFill>
                <a:ea typeface="宋体" pitchFamily="2" charset="-122"/>
                <a:cs typeface="Arial" charset="0"/>
              </a:rPr>
              <a:t>4</a:t>
            </a:r>
            <a:endParaRPr lang="en-US" altLang="zh-CN" sz="2500" baseline="-25000" dirty="0">
              <a:solidFill>
                <a:srgbClr val="000000"/>
              </a:solidFill>
              <a:ea typeface="宋体" pitchFamily="2" charset="-122"/>
              <a:cs typeface="Arial" charset="0"/>
            </a:endParaRPr>
          </a:p>
        </p:txBody>
      </p:sp>
      <p:sp>
        <p:nvSpPr>
          <p:cNvPr id="189" name="Text Box 22"/>
          <p:cNvSpPr txBox="1">
            <a:spLocks noChangeArrowheads="1"/>
          </p:cNvSpPr>
          <p:nvPr/>
        </p:nvSpPr>
        <p:spPr bwMode="auto">
          <a:xfrm>
            <a:off x="4800600" y="4191000"/>
            <a:ext cx="445946"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00"/>
                </a:solidFill>
                <a:ea typeface="宋体" pitchFamily="2" charset="-122"/>
                <a:cs typeface="Arial" charset="0"/>
              </a:rPr>
              <a:t>e</a:t>
            </a:r>
            <a:r>
              <a:rPr lang="en-US" altLang="zh-CN" sz="2500" baseline="-25000" dirty="0" smtClean="0">
                <a:solidFill>
                  <a:srgbClr val="000000"/>
                </a:solidFill>
                <a:ea typeface="宋体" pitchFamily="2" charset="-122"/>
                <a:cs typeface="Arial" charset="0"/>
              </a:rPr>
              <a:t>5</a:t>
            </a:r>
            <a:endParaRPr lang="en-US" altLang="zh-CN" sz="2500" baseline="-25000" dirty="0">
              <a:solidFill>
                <a:srgbClr val="000000"/>
              </a:solidFill>
              <a:ea typeface="宋体" pitchFamily="2" charset="-122"/>
              <a:cs typeface="Arial" charset="0"/>
            </a:endParaRPr>
          </a:p>
        </p:txBody>
      </p:sp>
      <p:sp>
        <p:nvSpPr>
          <p:cNvPr id="191" name="Freeform 190"/>
          <p:cNvSpPr/>
          <p:nvPr/>
        </p:nvSpPr>
        <p:spPr bwMode="auto">
          <a:xfrm>
            <a:off x="2655065" y="3200400"/>
            <a:ext cx="3822853" cy="594911"/>
          </a:xfrm>
          <a:custGeom>
            <a:avLst/>
            <a:gdLst>
              <a:gd name="connsiteX0" fmla="*/ 0 w 3822853"/>
              <a:gd name="connsiteY0" fmla="*/ 462708 h 594911"/>
              <a:gd name="connsiteX1" fmla="*/ 1795749 w 3822853"/>
              <a:gd name="connsiteY1" fmla="*/ 22034 h 594911"/>
              <a:gd name="connsiteX2" fmla="*/ 3822853 w 3822853"/>
              <a:gd name="connsiteY2" fmla="*/ 594911 h 594911"/>
            </a:gdLst>
            <a:ahLst/>
            <a:cxnLst>
              <a:cxn ang="0">
                <a:pos x="connsiteX0" y="connsiteY0"/>
              </a:cxn>
              <a:cxn ang="0">
                <a:pos x="connsiteX1" y="connsiteY1"/>
              </a:cxn>
              <a:cxn ang="0">
                <a:pos x="connsiteX2" y="connsiteY2"/>
              </a:cxn>
            </a:cxnLst>
            <a:rect l="l" t="t" r="r" b="b"/>
            <a:pathLst>
              <a:path w="3822853" h="594911">
                <a:moveTo>
                  <a:pt x="0" y="462708"/>
                </a:moveTo>
                <a:cubicBezTo>
                  <a:pt x="579303" y="231354"/>
                  <a:pt x="1158607" y="0"/>
                  <a:pt x="1795749" y="22034"/>
                </a:cubicBezTo>
                <a:cubicBezTo>
                  <a:pt x="2432891" y="44068"/>
                  <a:pt x="3127872" y="319489"/>
                  <a:pt x="3822853" y="594911"/>
                </a:cubicBezTo>
              </a:path>
            </a:pathLst>
          </a:custGeom>
          <a:noFill/>
          <a:ln w="31750" cap="flat" cmpd="sng" algn="ctr">
            <a:solidFill>
              <a:srgbClr val="659A2A"/>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92" name="Freeform 191"/>
          <p:cNvSpPr/>
          <p:nvPr/>
        </p:nvSpPr>
        <p:spPr bwMode="auto">
          <a:xfrm>
            <a:off x="2533880" y="4136834"/>
            <a:ext cx="3899971" cy="978664"/>
          </a:xfrm>
          <a:custGeom>
            <a:avLst/>
            <a:gdLst>
              <a:gd name="connsiteX0" fmla="*/ 0 w 3899971"/>
              <a:gd name="connsiteY0" fmla="*/ 0 h 978664"/>
              <a:gd name="connsiteX1" fmla="*/ 1751681 w 3899971"/>
              <a:gd name="connsiteY1" fmla="*/ 947450 h 978664"/>
              <a:gd name="connsiteX2" fmla="*/ 3899971 w 3899971"/>
              <a:gd name="connsiteY2" fmla="*/ 187286 h 978664"/>
            </a:gdLst>
            <a:ahLst/>
            <a:cxnLst>
              <a:cxn ang="0">
                <a:pos x="connsiteX0" y="connsiteY0"/>
              </a:cxn>
              <a:cxn ang="0">
                <a:pos x="connsiteX1" y="connsiteY1"/>
              </a:cxn>
              <a:cxn ang="0">
                <a:pos x="connsiteX2" y="connsiteY2"/>
              </a:cxn>
            </a:cxnLst>
            <a:rect l="l" t="t" r="r" b="b"/>
            <a:pathLst>
              <a:path w="3899971" h="978664">
                <a:moveTo>
                  <a:pt x="0" y="0"/>
                </a:moveTo>
                <a:cubicBezTo>
                  <a:pt x="550843" y="458118"/>
                  <a:pt x="1101686" y="916236"/>
                  <a:pt x="1751681" y="947450"/>
                </a:cubicBezTo>
                <a:cubicBezTo>
                  <a:pt x="2401676" y="978664"/>
                  <a:pt x="3150823" y="582975"/>
                  <a:pt x="3899971" y="187286"/>
                </a:cubicBezTo>
              </a:path>
            </a:pathLst>
          </a:custGeom>
          <a:noFill/>
          <a:ln w="3175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78" name="Text Box 22"/>
          <p:cNvSpPr txBox="1">
            <a:spLocks noChangeArrowheads="1"/>
          </p:cNvSpPr>
          <p:nvPr/>
        </p:nvSpPr>
        <p:spPr bwMode="auto">
          <a:xfrm>
            <a:off x="1768778" y="3699219"/>
            <a:ext cx="593422"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00"/>
                </a:solidFill>
                <a:latin typeface="Arial" charset="0"/>
                <a:ea typeface="宋体" pitchFamily="2" charset="-122"/>
                <a:cs typeface="Arial" charset="0"/>
              </a:rPr>
              <a:t>R1</a:t>
            </a:r>
            <a:endParaRPr lang="en-US" altLang="zh-CN" sz="2500" dirty="0">
              <a:solidFill>
                <a:srgbClr val="000000"/>
              </a:solidFill>
              <a:latin typeface="Arial" charset="0"/>
              <a:ea typeface="宋体" pitchFamily="2" charset="-122"/>
              <a:cs typeface="Arial" charset="0"/>
            </a:endParaRPr>
          </a:p>
        </p:txBody>
      </p:sp>
      <p:sp>
        <p:nvSpPr>
          <p:cNvPr id="179" name="Text Box 22"/>
          <p:cNvSpPr txBox="1">
            <a:spLocks noChangeArrowheads="1"/>
          </p:cNvSpPr>
          <p:nvPr/>
        </p:nvSpPr>
        <p:spPr bwMode="auto">
          <a:xfrm>
            <a:off x="6781800" y="3775419"/>
            <a:ext cx="593422"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00"/>
                </a:solidFill>
                <a:latin typeface="Arial" charset="0"/>
                <a:ea typeface="宋体" pitchFamily="2" charset="-122"/>
                <a:cs typeface="Arial" charset="0"/>
              </a:rPr>
              <a:t>R2</a:t>
            </a:r>
            <a:endParaRPr lang="en-US" altLang="zh-CN" sz="2500" dirty="0">
              <a:solidFill>
                <a:srgbClr val="000000"/>
              </a:solidFill>
              <a:latin typeface="Arial" charset="0"/>
              <a:ea typeface="宋体" pitchFamily="2" charset="-122"/>
              <a:cs typeface="Arial" charset="0"/>
            </a:endParaRPr>
          </a:p>
        </p:txBody>
      </p:sp>
      <p:sp>
        <p:nvSpPr>
          <p:cNvPr id="131" name="Freeform 130"/>
          <p:cNvSpPr/>
          <p:nvPr/>
        </p:nvSpPr>
        <p:spPr bwMode="auto">
          <a:xfrm>
            <a:off x="2699133" y="3630058"/>
            <a:ext cx="3415228" cy="1175132"/>
          </a:xfrm>
          <a:custGeom>
            <a:avLst/>
            <a:gdLst>
              <a:gd name="connsiteX0" fmla="*/ 0 w 3415228"/>
              <a:gd name="connsiteY0" fmla="*/ 545335 h 1175132"/>
              <a:gd name="connsiteX1" fmla="*/ 936433 w 3415228"/>
              <a:gd name="connsiteY1" fmla="*/ 1107195 h 1175132"/>
              <a:gd name="connsiteX2" fmla="*/ 1597445 w 3415228"/>
              <a:gd name="connsiteY2" fmla="*/ 952959 h 1175132"/>
              <a:gd name="connsiteX3" fmla="*/ 1894901 w 3415228"/>
              <a:gd name="connsiteY3" fmla="*/ 137711 h 1175132"/>
              <a:gd name="connsiteX4" fmla="*/ 2423710 w 3415228"/>
              <a:gd name="connsiteY4" fmla="*/ 126694 h 1175132"/>
              <a:gd name="connsiteX5" fmla="*/ 3415228 w 3415228"/>
              <a:gd name="connsiteY5" fmla="*/ 391099 h 117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5228" h="1175132">
                <a:moveTo>
                  <a:pt x="0" y="545335"/>
                </a:moveTo>
                <a:cubicBezTo>
                  <a:pt x="335096" y="792296"/>
                  <a:pt x="670192" y="1039258"/>
                  <a:pt x="936433" y="1107195"/>
                </a:cubicBezTo>
                <a:cubicBezTo>
                  <a:pt x="1202674" y="1175132"/>
                  <a:pt x="1437700" y="1114540"/>
                  <a:pt x="1597445" y="952959"/>
                </a:cubicBezTo>
                <a:cubicBezTo>
                  <a:pt x="1757190" y="791378"/>
                  <a:pt x="1757190" y="275422"/>
                  <a:pt x="1894901" y="137711"/>
                </a:cubicBezTo>
                <a:cubicBezTo>
                  <a:pt x="2032612" y="0"/>
                  <a:pt x="2170322" y="84463"/>
                  <a:pt x="2423710" y="126694"/>
                </a:cubicBezTo>
                <a:cubicBezTo>
                  <a:pt x="2677098" y="168925"/>
                  <a:pt x="3046163" y="280012"/>
                  <a:pt x="3415228" y="391099"/>
                </a:cubicBezTo>
              </a:path>
            </a:pathLst>
          </a:custGeom>
          <a:noFill/>
          <a:ln w="31750" cap="flat" cmpd="sng" algn="ctr">
            <a:solidFill>
              <a:srgbClr val="FF0066"/>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3615499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4F1BC523-9A3B-4C60-951C-2ACB069F6C1B}" type="slidenum">
              <a:rPr lang="zh-CN" altLang="en-US">
                <a:solidFill>
                  <a:srgbClr val="000000"/>
                </a:solidFill>
              </a:rPr>
              <a:pPr>
                <a:defRPr/>
              </a:pPr>
              <a:t>15</a:t>
            </a:fld>
            <a:endParaRPr lang="en-US" altLang="zh-CN" dirty="0">
              <a:solidFill>
                <a:srgbClr val="000000"/>
              </a:solidFill>
            </a:endParaRPr>
          </a:p>
        </p:txBody>
      </p:sp>
      <p:sp>
        <p:nvSpPr>
          <p:cNvPr id="22531" name="Rectangle 2"/>
          <p:cNvSpPr>
            <a:spLocks noGrp="1" noChangeArrowheads="1"/>
          </p:cNvSpPr>
          <p:nvPr>
            <p:ph type="title"/>
          </p:nvPr>
        </p:nvSpPr>
        <p:spPr>
          <a:xfrm>
            <a:off x="415925" y="268288"/>
            <a:ext cx="8228013" cy="1143000"/>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Goal II: Minimize Link Loads</a:t>
            </a:r>
          </a:p>
        </p:txBody>
      </p:sp>
      <p:sp>
        <p:nvSpPr>
          <p:cNvPr id="225283" name="Text Box 3"/>
          <p:cNvSpPr txBox="1">
            <a:spLocks noChangeArrowheads="1"/>
          </p:cNvSpPr>
          <p:nvPr/>
        </p:nvSpPr>
        <p:spPr bwMode="auto">
          <a:xfrm>
            <a:off x="4724400" y="3266186"/>
            <a:ext cx="4419600" cy="1077214"/>
          </a:xfrm>
          <a:prstGeom prst="rect">
            <a:avLst/>
          </a:prstGeom>
          <a:noFill/>
          <a:ln w="9525">
            <a:noFill/>
            <a:miter lim="800000"/>
            <a:headEnd/>
            <a:tailEnd/>
          </a:ln>
        </p:spPr>
        <p:txBody>
          <a:bodyPr wrap="square" lIns="91435" tIns="45718" rIns="91435" bIns="45718">
            <a:spAutoFit/>
          </a:bodyPr>
          <a:lstStyle/>
          <a:p>
            <a:pPr eaLnBrk="1" hangingPunct="1"/>
            <a:r>
              <a:rPr lang="en-US" altLang="zh-CN" sz="3200" dirty="0" smtClean="0">
                <a:solidFill>
                  <a:srgbClr val="659A2A"/>
                </a:solidFill>
                <a:ea typeface="宋体" pitchFamily="2" charset="-122"/>
              </a:rPr>
              <a:t>minimize </a:t>
            </a:r>
            <a:r>
              <a:rPr lang="en-US" altLang="zh-CN" sz="3200" i="1" dirty="0" smtClean="0">
                <a:solidFill>
                  <a:srgbClr val="659A2A"/>
                </a:solidFill>
                <a:ea typeface="宋体" pitchFamily="2" charset="-122"/>
              </a:rPr>
              <a:t>∑</a:t>
            </a:r>
            <a:r>
              <a:rPr lang="en-US" altLang="zh-CN" sz="3200" i="1" baseline="-25000" dirty="0" smtClean="0">
                <a:solidFill>
                  <a:srgbClr val="659A2A"/>
                </a:solidFill>
                <a:ea typeface="宋体" pitchFamily="2" charset="-122"/>
              </a:rPr>
              <a:t>s </a:t>
            </a:r>
            <a:r>
              <a:rPr lang="en-US" altLang="zh-CN" sz="3200" i="1" dirty="0" err="1" smtClean="0">
                <a:solidFill>
                  <a:srgbClr val="659A2A"/>
                </a:solidFill>
                <a:ea typeface="宋体" pitchFamily="2" charset="-122"/>
              </a:rPr>
              <a:t>w</a:t>
            </a:r>
            <a:r>
              <a:rPr lang="en-US" altLang="zh-CN" sz="3200" i="1" baseline="30000" dirty="0" err="1" smtClean="0">
                <a:solidFill>
                  <a:srgbClr val="659A2A"/>
                </a:solidFill>
                <a:ea typeface="宋体" pitchFamily="2" charset="-122"/>
              </a:rPr>
              <a:t>s</a:t>
            </a:r>
            <a:r>
              <a:rPr lang="en-US" altLang="zh-CN" sz="3200" i="1" dirty="0" err="1" smtClean="0">
                <a:solidFill>
                  <a:srgbClr val="659A2A"/>
                </a:solidFill>
                <a:ea typeface="宋体" pitchFamily="2" charset="-122"/>
              </a:rPr>
              <a:t>∑</a:t>
            </a:r>
            <a:r>
              <a:rPr lang="en-US" altLang="zh-CN" sz="3200" i="1" baseline="-25000" dirty="0" err="1" smtClean="0">
                <a:solidFill>
                  <a:srgbClr val="659A2A"/>
                </a:solidFill>
                <a:ea typeface="宋体" pitchFamily="2" charset="-122"/>
              </a:rPr>
              <a:t>e</a:t>
            </a:r>
            <a:r>
              <a:rPr lang="en-US" altLang="zh-CN" sz="3200" i="1" baseline="-25000" dirty="0" smtClean="0">
                <a:solidFill>
                  <a:srgbClr val="659A2A"/>
                </a:solidFill>
                <a:ea typeface="宋体" pitchFamily="2" charset="-122"/>
              </a:rPr>
              <a:t> </a:t>
            </a:r>
            <a:r>
              <a:rPr lang="el-GR" altLang="zh-CN" sz="3200" i="1" dirty="0" smtClean="0">
                <a:solidFill>
                  <a:srgbClr val="659A2A"/>
                </a:solidFill>
                <a:ea typeface="宋体" pitchFamily="2" charset="-122"/>
                <a:cs typeface="Arial" charset="0"/>
              </a:rPr>
              <a:t>Φ</a:t>
            </a:r>
            <a:r>
              <a:rPr lang="en-US" altLang="zh-CN" sz="3200" i="1" dirty="0" smtClean="0">
                <a:solidFill>
                  <a:srgbClr val="659A2A"/>
                </a:solidFill>
                <a:ea typeface="宋体" pitchFamily="2" charset="-122"/>
              </a:rPr>
              <a:t>(</a:t>
            </a:r>
            <a:r>
              <a:rPr lang="en-US" altLang="zh-CN" sz="3200" i="1" dirty="0" err="1" smtClean="0">
                <a:solidFill>
                  <a:srgbClr val="659A2A"/>
                </a:solidFill>
                <a:ea typeface="宋体" pitchFamily="2" charset="-122"/>
              </a:rPr>
              <a:t>u</a:t>
            </a:r>
            <a:r>
              <a:rPr lang="en-US" altLang="zh-CN" sz="3200" i="1" baseline="-25000" dirty="0" err="1" smtClean="0">
                <a:solidFill>
                  <a:srgbClr val="659A2A"/>
                </a:solidFill>
                <a:ea typeface="宋体" pitchFamily="2" charset="-122"/>
              </a:rPr>
              <a:t>e</a:t>
            </a:r>
            <a:r>
              <a:rPr lang="en-US" altLang="zh-CN" sz="3200" i="1" baseline="30000" dirty="0" err="1" smtClean="0">
                <a:solidFill>
                  <a:srgbClr val="659A2A"/>
                </a:solidFill>
                <a:ea typeface="宋体" pitchFamily="2" charset="-122"/>
              </a:rPr>
              <a:t>s</a:t>
            </a:r>
            <a:r>
              <a:rPr lang="en-US" altLang="zh-CN" sz="3200" i="1" dirty="0" smtClean="0">
                <a:solidFill>
                  <a:srgbClr val="659A2A"/>
                </a:solidFill>
                <a:ea typeface="宋体" pitchFamily="2" charset="-122"/>
              </a:rPr>
              <a:t>)</a:t>
            </a:r>
            <a:endParaRPr lang="en-US" altLang="zh-CN" sz="3200" i="1" dirty="0">
              <a:solidFill>
                <a:srgbClr val="659A2A"/>
              </a:solidFill>
              <a:ea typeface="宋体" pitchFamily="2" charset="-122"/>
            </a:endParaRPr>
          </a:p>
          <a:p>
            <a:r>
              <a:rPr lang="en-US" altLang="zh-CN" sz="3200" dirty="0" smtClean="0">
                <a:solidFill>
                  <a:srgbClr val="659A2A"/>
                </a:solidFill>
                <a:ea typeface="宋体" pitchFamily="2" charset="-122"/>
              </a:rPr>
              <a:t>while routing all traffic</a:t>
            </a:r>
            <a:endParaRPr lang="en-US" altLang="zh-CN" i="1" dirty="0">
              <a:solidFill>
                <a:srgbClr val="659A2A"/>
              </a:solidFill>
              <a:ea typeface="宋体" pitchFamily="2" charset="-122"/>
            </a:endParaRPr>
          </a:p>
        </p:txBody>
      </p:sp>
      <p:sp>
        <p:nvSpPr>
          <p:cNvPr id="225284" name="Line 4"/>
          <p:cNvSpPr>
            <a:spLocks noChangeShapeType="1"/>
          </p:cNvSpPr>
          <p:nvPr/>
        </p:nvSpPr>
        <p:spPr bwMode="auto">
          <a:xfrm>
            <a:off x="1447800" y="2528888"/>
            <a:ext cx="0" cy="2139696"/>
          </a:xfrm>
          <a:prstGeom prst="line">
            <a:avLst/>
          </a:prstGeom>
          <a:noFill/>
          <a:ln w="19050">
            <a:solidFill>
              <a:schemeClr val="tx1"/>
            </a:solidFill>
            <a:round/>
            <a:headEnd type="arrow"/>
            <a:tailEnd type="none"/>
          </a:ln>
        </p:spPr>
        <p:txBody>
          <a:bodyPr wrap="none">
            <a:spAutoFit/>
          </a:bodyPr>
          <a:lstStyle/>
          <a:p>
            <a:endParaRPr lang="en-US">
              <a:solidFill>
                <a:srgbClr val="000000"/>
              </a:solidFill>
            </a:endParaRPr>
          </a:p>
        </p:txBody>
      </p:sp>
      <p:sp>
        <p:nvSpPr>
          <p:cNvPr id="225285" name="Line 5"/>
          <p:cNvSpPr>
            <a:spLocks noChangeShapeType="1"/>
          </p:cNvSpPr>
          <p:nvPr/>
        </p:nvSpPr>
        <p:spPr bwMode="auto">
          <a:xfrm>
            <a:off x="1450848" y="4667250"/>
            <a:ext cx="2771775" cy="0"/>
          </a:xfrm>
          <a:prstGeom prst="line">
            <a:avLst/>
          </a:prstGeom>
          <a:noFill/>
          <a:ln w="19050">
            <a:solidFill>
              <a:schemeClr val="tx1"/>
            </a:solidFill>
            <a:round/>
            <a:headEnd/>
            <a:tailEnd type="arrow"/>
          </a:ln>
        </p:spPr>
        <p:txBody>
          <a:bodyPr wrap="none">
            <a:spAutoFit/>
          </a:bodyPr>
          <a:lstStyle/>
          <a:p>
            <a:endParaRPr lang="en-US">
              <a:solidFill>
                <a:srgbClr val="000000"/>
              </a:solidFill>
            </a:endParaRPr>
          </a:p>
        </p:txBody>
      </p:sp>
      <p:sp>
        <p:nvSpPr>
          <p:cNvPr id="225286" name="Text Box 6"/>
          <p:cNvSpPr txBox="1">
            <a:spLocks noChangeArrowheads="1"/>
          </p:cNvSpPr>
          <p:nvPr/>
        </p:nvSpPr>
        <p:spPr bwMode="auto">
          <a:xfrm>
            <a:off x="1447800" y="4756150"/>
            <a:ext cx="2514118" cy="467580"/>
          </a:xfrm>
          <a:prstGeom prst="rect">
            <a:avLst/>
          </a:prstGeom>
          <a:noFill/>
          <a:ln w="9525">
            <a:noFill/>
            <a:miter lim="800000"/>
            <a:headEnd/>
            <a:tailEnd/>
          </a:ln>
        </p:spPr>
        <p:txBody>
          <a:bodyPr wrap="none" lIns="82058" tIns="41029" rIns="82058" bIns="41029">
            <a:spAutoFit/>
          </a:bodyPr>
          <a:lstStyle/>
          <a:p>
            <a:pPr eaLnBrk="1" hangingPunct="1"/>
            <a:r>
              <a:rPr lang="en-US" altLang="zh-CN" sz="2500" dirty="0" smtClean="0">
                <a:solidFill>
                  <a:srgbClr val="000000"/>
                </a:solidFill>
                <a:latin typeface="Arial" charset="0"/>
                <a:ea typeface="宋体" pitchFamily="2" charset="-122"/>
                <a:cs typeface="Arial" charset="0"/>
              </a:rPr>
              <a:t>link utilization </a:t>
            </a:r>
            <a:r>
              <a:rPr lang="en-US" altLang="zh-CN" sz="2500" i="1" dirty="0" err="1" smtClean="0">
                <a:solidFill>
                  <a:srgbClr val="659A2A"/>
                </a:solidFill>
                <a:ea typeface="宋体" pitchFamily="2" charset="-122"/>
                <a:cs typeface="Arial" charset="0"/>
              </a:rPr>
              <a:t>u</a:t>
            </a:r>
            <a:r>
              <a:rPr lang="en-US" altLang="zh-CN" sz="2500" i="1" baseline="-25000" dirty="0" err="1" smtClean="0">
                <a:solidFill>
                  <a:srgbClr val="659A2A"/>
                </a:solidFill>
                <a:ea typeface="宋体" pitchFamily="2" charset="-122"/>
                <a:cs typeface="Arial" charset="0"/>
              </a:rPr>
              <a:t>e</a:t>
            </a:r>
            <a:r>
              <a:rPr lang="en-US" altLang="zh-CN" sz="2500" i="1" baseline="30000" dirty="0" err="1" smtClean="0">
                <a:solidFill>
                  <a:srgbClr val="659A2A"/>
                </a:solidFill>
                <a:ea typeface="宋体" pitchFamily="2" charset="-122"/>
                <a:cs typeface="Arial" charset="0"/>
              </a:rPr>
              <a:t>s</a:t>
            </a:r>
            <a:endParaRPr lang="en-US" altLang="zh-CN" sz="2500" i="1" baseline="30000" dirty="0">
              <a:solidFill>
                <a:srgbClr val="659A2A"/>
              </a:solidFill>
              <a:ea typeface="宋体" pitchFamily="2" charset="-122"/>
              <a:cs typeface="Arial" charset="0"/>
            </a:endParaRPr>
          </a:p>
        </p:txBody>
      </p:sp>
      <p:sp>
        <p:nvSpPr>
          <p:cNvPr id="225287" name="Text Box 7"/>
          <p:cNvSpPr txBox="1">
            <a:spLocks noChangeArrowheads="1"/>
          </p:cNvSpPr>
          <p:nvPr/>
        </p:nvSpPr>
        <p:spPr bwMode="auto">
          <a:xfrm>
            <a:off x="304800" y="2590800"/>
            <a:ext cx="914400" cy="852488"/>
          </a:xfrm>
          <a:prstGeom prst="rect">
            <a:avLst/>
          </a:prstGeom>
          <a:noFill/>
          <a:ln w="9525">
            <a:noFill/>
            <a:miter lim="800000"/>
            <a:headEnd/>
            <a:tailEnd/>
          </a:ln>
        </p:spPr>
        <p:txBody>
          <a:bodyPr lIns="82058" tIns="41029" rIns="82058" bIns="41029">
            <a:spAutoFit/>
          </a:bodyPr>
          <a:lstStyle/>
          <a:p>
            <a:pPr eaLnBrk="1" hangingPunct="1"/>
            <a:r>
              <a:rPr lang="en-US" altLang="zh-CN" sz="2500" dirty="0" smtClean="0">
                <a:solidFill>
                  <a:srgbClr val="000000"/>
                </a:solidFill>
                <a:latin typeface="Arial" charset="0"/>
                <a:ea typeface="宋体" pitchFamily="2" charset="-122"/>
                <a:cs typeface="Arial" charset="0"/>
              </a:rPr>
              <a:t>cost</a:t>
            </a:r>
            <a:endParaRPr lang="en-US" altLang="zh-CN" sz="2500" dirty="0">
              <a:solidFill>
                <a:srgbClr val="000000"/>
              </a:solidFill>
              <a:latin typeface="Arial" charset="0"/>
              <a:ea typeface="宋体" pitchFamily="2" charset="-122"/>
              <a:cs typeface="Arial" charset="0"/>
            </a:endParaRPr>
          </a:p>
          <a:p>
            <a:pPr eaLnBrk="1" hangingPunct="1"/>
            <a:r>
              <a:rPr lang="el-GR" altLang="zh-CN" sz="2500" i="1" dirty="0" smtClean="0">
                <a:solidFill>
                  <a:srgbClr val="659A2A"/>
                </a:solidFill>
                <a:ea typeface="宋体" pitchFamily="2" charset="-122"/>
                <a:cs typeface="Arial" charset="0"/>
              </a:rPr>
              <a:t>Φ</a:t>
            </a:r>
            <a:r>
              <a:rPr lang="en-US" altLang="zh-CN" sz="2500" i="1" dirty="0" smtClean="0">
                <a:solidFill>
                  <a:srgbClr val="659A2A"/>
                </a:solidFill>
                <a:ea typeface="宋体" pitchFamily="2" charset="-122"/>
                <a:cs typeface="Arial" charset="0"/>
              </a:rPr>
              <a:t>(</a:t>
            </a:r>
            <a:r>
              <a:rPr lang="en-US" altLang="zh-CN" sz="2500" i="1" dirty="0" err="1" smtClean="0">
                <a:solidFill>
                  <a:srgbClr val="659A2A"/>
                </a:solidFill>
                <a:ea typeface="宋体" pitchFamily="2" charset="-122"/>
                <a:cs typeface="Arial" charset="0"/>
              </a:rPr>
              <a:t>u</a:t>
            </a:r>
            <a:r>
              <a:rPr lang="en-US" altLang="zh-CN" sz="2500" i="1" baseline="-25000" dirty="0" err="1" smtClean="0">
                <a:solidFill>
                  <a:srgbClr val="659A2A"/>
                </a:solidFill>
                <a:ea typeface="宋体" pitchFamily="2" charset="-122"/>
                <a:cs typeface="Arial" charset="0"/>
              </a:rPr>
              <a:t>e</a:t>
            </a:r>
            <a:r>
              <a:rPr lang="en-US" altLang="zh-CN" sz="2500" i="1" baseline="30000" dirty="0" err="1" smtClean="0">
                <a:solidFill>
                  <a:srgbClr val="659A2A"/>
                </a:solidFill>
                <a:ea typeface="宋体" pitchFamily="2" charset="-122"/>
                <a:cs typeface="Arial" charset="0"/>
              </a:rPr>
              <a:t>s</a:t>
            </a:r>
            <a:r>
              <a:rPr lang="en-US" altLang="zh-CN" sz="2500" i="1" dirty="0" smtClean="0">
                <a:solidFill>
                  <a:srgbClr val="659A2A"/>
                </a:solidFill>
                <a:ea typeface="宋体" pitchFamily="2" charset="-122"/>
                <a:cs typeface="Arial" charset="0"/>
              </a:rPr>
              <a:t>)</a:t>
            </a:r>
            <a:endParaRPr lang="en-US" altLang="zh-CN" sz="2500" i="1" dirty="0">
              <a:solidFill>
                <a:srgbClr val="659A2A"/>
              </a:solidFill>
              <a:ea typeface="宋体" pitchFamily="2" charset="-122"/>
              <a:cs typeface="Arial" charset="0"/>
            </a:endParaRPr>
          </a:p>
        </p:txBody>
      </p:sp>
      <p:sp>
        <p:nvSpPr>
          <p:cNvPr id="225288" name="Text Box 8"/>
          <p:cNvSpPr txBox="1">
            <a:spLocks noChangeArrowheads="1"/>
          </p:cNvSpPr>
          <p:nvPr/>
        </p:nvSpPr>
        <p:spPr bwMode="auto">
          <a:xfrm>
            <a:off x="4724400" y="2385123"/>
            <a:ext cx="4000500" cy="852301"/>
          </a:xfrm>
          <a:prstGeom prst="rect">
            <a:avLst/>
          </a:prstGeom>
          <a:noFill/>
          <a:ln w="9525">
            <a:noFill/>
            <a:miter lim="800000"/>
            <a:headEnd/>
            <a:tailEnd/>
          </a:ln>
        </p:spPr>
        <p:txBody>
          <a:bodyPr wrap="square" lIns="82058" tIns="41029" rIns="82058" bIns="41029">
            <a:spAutoFit/>
          </a:bodyPr>
          <a:lstStyle/>
          <a:p>
            <a:pPr eaLnBrk="1" hangingPunct="1"/>
            <a:r>
              <a:rPr lang="en-US" altLang="zh-CN" sz="2500" dirty="0">
                <a:solidFill>
                  <a:srgbClr val="000000"/>
                </a:solidFill>
                <a:latin typeface="Arial" charset="0"/>
                <a:ea typeface="宋体" pitchFamily="2" charset="-122"/>
                <a:cs typeface="Arial" charset="0"/>
              </a:rPr>
              <a:t>aggregate congestion</a:t>
            </a:r>
            <a:r>
              <a:rPr lang="en-US" altLang="zh-CN" sz="2500" dirty="0">
                <a:solidFill>
                  <a:srgbClr val="FF0000"/>
                </a:solidFill>
                <a:latin typeface="Arial" charset="0"/>
                <a:ea typeface="宋体" pitchFamily="2" charset="-122"/>
                <a:cs typeface="Arial" charset="0"/>
              </a:rPr>
              <a:t> </a:t>
            </a:r>
            <a:r>
              <a:rPr lang="en-US" altLang="zh-CN" sz="2500" dirty="0" smtClean="0">
                <a:solidFill>
                  <a:srgbClr val="000000"/>
                </a:solidFill>
                <a:latin typeface="Arial" charset="0"/>
                <a:ea typeface="宋体" pitchFamily="2" charset="-122"/>
                <a:cs typeface="Arial" charset="0"/>
              </a:rPr>
              <a:t>cost weighted for all failures:</a:t>
            </a:r>
            <a:endParaRPr lang="en-US" altLang="zh-CN" sz="2500" dirty="0">
              <a:solidFill>
                <a:srgbClr val="000000"/>
              </a:solidFill>
              <a:latin typeface="Arial" charset="0"/>
              <a:ea typeface="宋体" pitchFamily="2" charset="-122"/>
              <a:cs typeface="Arial" charset="0"/>
            </a:endParaRPr>
          </a:p>
        </p:txBody>
      </p:sp>
      <p:sp>
        <p:nvSpPr>
          <p:cNvPr id="225289" name="Text Box 9"/>
          <p:cNvSpPr txBox="1">
            <a:spLocks noChangeArrowheads="1"/>
          </p:cNvSpPr>
          <p:nvPr/>
        </p:nvSpPr>
        <p:spPr bwMode="auto">
          <a:xfrm>
            <a:off x="685800" y="1666020"/>
            <a:ext cx="2658389" cy="467580"/>
          </a:xfrm>
          <a:prstGeom prst="rect">
            <a:avLst/>
          </a:prstGeom>
          <a:noFill/>
          <a:ln w="9525">
            <a:noFill/>
            <a:miter lim="800000"/>
            <a:headEnd/>
            <a:tailEnd/>
          </a:ln>
        </p:spPr>
        <p:txBody>
          <a:bodyPr wrap="none" lIns="82058" tIns="41029" rIns="82058" bIns="41029">
            <a:spAutoFit/>
          </a:bodyPr>
          <a:lstStyle/>
          <a:p>
            <a:pPr eaLnBrk="1" hangingPunct="1"/>
            <a:r>
              <a:rPr lang="en-US" altLang="zh-CN" sz="2500" dirty="0" smtClean="0">
                <a:solidFill>
                  <a:srgbClr val="000000"/>
                </a:solidFill>
                <a:latin typeface="Arial" charset="0"/>
                <a:ea typeface="宋体" pitchFamily="2" charset="-122"/>
                <a:cs typeface="Arial" charset="0"/>
              </a:rPr>
              <a:t>links indexed </a:t>
            </a:r>
            <a:r>
              <a:rPr lang="en-US" altLang="zh-CN" sz="2500" dirty="0">
                <a:solidFill>
                  <a:srgbClr val="000000"/>
                </a:solidFill>
                <a:latin typeface="Arial" charset="0"/>
                <a:ea typeface="宋体" pitchFamily="2" charset="-122"/>
                <a:cs typeface="Arial" charset="0"/>
              </a:rPr>
              <a:t>by</a:t>
            </a:r>
            <a:r>
              <a:rPr lang="en-US" altLang="zh-CN" sz="2500" dirty="0">
                <a:solidFill>
                  <a:srgbClr val="0000FF"/>
                </a:solidFill>
                <a:latin typeface="Arial" charset="0"/>
                <a:ea typeface="宋体" pitchFamily="2" charset="-122"/>
                <a:cs typeface="Arial" charset="0"/>
              </a:rPr>
              <a:t> </a:t>
            </a:r>
            <a:r>
              <a:rPr lang="en-US" altLang="zh-CN" sz="2500" i="1" dirty="0" smtClean="0">
                <a:solidFill>
                  <a:srgbClr val="659A2A"/>
                </a:solidFill>
                <a:ea typeface="宋体" pitchFamily="2" charset="-122"/>
                <a:cs typeface="Arial" charset="0"/>
              </a:rPr>
              <a:t>e</a:t>
            </a:r>
            <a:endParaRPr lang="en-US" altLang="zh-CN" sz="2500" i="1" dirty="0">
              <a:solidFill>
                <a:srgbClr val="659A2A"/>
              </a:solidFill>
              <a:ea typeface="宋体" pitchFamily="2" charset="-122"/>
              <a:cs typeface="Arial" charset="0"/>
            </a:endParaRPr>
          </a:p>
        </p:txBody>
      </p:sp>
      <p:sp>
        <p:nvSpPr>
          <p:cNvPr id="225293" name="Line 13"/>
          <p:cNvSpPr>
            <a:spLocks noChangeShapeType="1"/>
          </p:cNvSpPr>
          <p:nvPr/>
        </p:nvSpPr>
        <p:spPr bwMode="auto">
          <a:xfrm>
            <a:off x="3505200" y="2514600"/>
            <a:ext cx="0" cy="2151063"/>
          </a:xfrm>
          <a:prstGeom prst="line">
            <a:avLst/>
          </a:prstGeom>
          <a:noFill/>
          <a:ln w="19050">
            <a:solidFill>
              <a:schemeClr val="tx1"/>
            </a:solidFill>
            <a:prstDash val="dash"/>
            <a:round/>
            <a:headEnd/>
            <a:tailEnd/>
          </a:ln>
        </p:spPr>
        <p:txBody>
          <a:bodyPr wrap="none">
            <a:spAutoFit/>
          </a:bodyPr>
          <a:lstStyle/>
          <a:p>
            <a:endParaRPr lang="en-US">
              <a:solidFill>
                <a:srgbClr val="000000"/>
              </a:solidFill>
            </a:endParaRPr>
          </a:p>
        </p:txBody>
      </p:sp>
      <p:sp>
        <p:nvSpPr>
          <p:cNvPr id="225294" name="Line 14"/>
          <p:cNvSpPr>
            <a:spLocks noChangeShapeType="1"/>
          </p:cNvSpPr>
          <p:nvPr/>
        </p:nvSpPr>
        <p:spPr bwMode="auto">
          <a:xfrm flipH="1">
            <a:off x="3520440" y="3840480"/>
            <a:ext cx="414338" cy="806450"/>
          </a:xfrm>
          <a:prstGeom prst="line">
            <a:avLst/>
          </a:prstGeom>
          <a:noFill/>
          <a:ln w="38100">
            <a:solidFill>
              <a:schemeClr val="tx1"/>
            </a:solidFill>
            <a:round/>
            <a:headEnd/>
            <a:tailEnd type="triangle" w="med" len="med"/>
          </a:ln>
        </p:spPr>
        <p:txBody>
          <a:bodyPr wrap="none">
            <a:spAutoFit/>
          </a:bodyPr>
          <a:lstStyle/>
          <a:p>
            <a:endParaRPr lang="en-US">
              <a:solidFill>
                <a:srgbClr val="000000"/>
              </a:solidFill>
            </a:endParaRPr>
          </a:p>
        </p:txBody>
      </p:sp>
      <p:sp>
        <p:nvSpPr>
          <p:cNvPr id="225295" name="Text Box 15"/>
          <p:cNvSpPr txBox="1">
            <a:spLocks noChangeArrowheads="1"/>
          </p:cNvSpPr>
          <p:nvPr/>
        </p:nvSpPr>
        <p:spPr bwMode="auto">
          <a:xfrm>
            <a:off x="3657600" y="3287713"/>
            <a:ext cx="1058592" cy="529135"/>
          </a:xfrm>
          <a:prstGeom prst="rect">
            <a:avLst/>
          </a:prstGeom>
          <a:noFill/>
          <a:ln w="9525">
            <a:noFill/>
            <a:miter lim="800000"/>
            <a:headEnd/>
            <a:tailEnd/>
          </a:ln>
        </p:spPr>
        <p:txBody>
          <a:bodyPr wrap="none" lIns="82058" tIns="41029" rIns="82058" bIns="41029">
            <a:spAutoFit/>
          </a:bodyPr>
          <a:lstStyle/>
          <a:p>
            <a:pPr eaLnBrk="1" hangingPunct="1"/>
            <a:r>
              <a:rPr lang="en-US" altLang="zh-CN" sz="2900" i="1" dirty="0" err="1" smtClean="0">
                <a:solidFill>
                  <a:srgbClr val="659A2A"/>
                </a:solidFill>
                <a:ea typeface="宋体" pitchFamily="2" charset="-122"/>
              </a:rPr>
              <a:t>u</a:t>
            </a:r>
            <a:r>
              <a:rPr lang="en-US" altLang="zh-CN" sz="3200" i="1" baseline="-25000" dirty="0" err="1" smtClean="0">
                <a:solidFill>
                  <a:srgbClr val="659A2A"/>
                </a:solidFill>
                <a:ea typeface="宋体" pitchFamily="2" charset="-122"/>
                <a:cs typeface="Arial" charset="0"/>
              </a:rPr>
              <a:t>e</a:t>
            </a:r>
            <a:r>
              <a:rPr lang="en-US" altLang="zh-CN" sz="3200" i="1" baseline="30000" dirty="0" err="1" smtClean="0">
                <a:solidFill>
                  <a:srgbClr val="659A2A"/>
                </a:solidFill>
                <a:ea typeface="宋体" pitchFamily="2" charset="-122"/>
                <a:cs typeface="Arial" charset="0"/>
              </a:rPr>
              <a:t>s</a:t>
            </a:r>
            <a:r>
              <a:rPr lang="en-US" altLang="zh-CN" sz="2900" i="1" baseline="-25000" dirty="0" smtClean="0">
                <a:solidFill>
                  <a:srgbClr val="659A2A"/>
                </a:solidFill>
                <a:ea typeface="宋体" pitchFamily="2" charset="-122"/>
              </a:rPr>
              <a:t> </a:t>
            </a:r>
            <a:r>
              <a:rPr lang="en-US" altLang="zh-CN" sz="2900" i="1" dirty="0">
                <a:solidFill>
                  <a:srgbClr val="659A2A"/>
                </a:solidFill>
                <a:ea typeface="宋体" pitchFamily="2" charset="-122"/>
              </a:rPr>
              <a:t>=1</a:t>
            </a:r>
            <a:endParaRPr lang="en-US" altLang="zh-CN" sz="2900" i="1" baseline="-25000" dirty="0">
              <a:solidFill>
                <a:srgbClr val="659A2A"/>
              </a:solidFill>
              <a:ea typeface="宋体" pitchFamily="2" charset="-122"/>
            </a:endParaRPr>
          </a:p>
        </p:txBody>
      </p:sp>
      <p:sp>
        <p:nvSpPr>
          <p:cNvPr id="225300" name="Text Box 20"/>
          <p:cNvSpPr txBox="1">
            <a:spLocks noChangeArrowheads="1"/>
          </p:cNvSpPr>
          <p:nvPr/>
        </p:nvSpPr>
        <p:spPr bwMode="auto">
          <a:xfrm>
            <a:off x="609600" y="5800725"/>
            <a:ext cx="8221663" cy="523875"/>
          </a:xfrm>
          <a:prstGeom prst="rect">
            <a:avLst/>
          </a:prstGeom>
          <a:noFill/>
          <a:ln w="9525">
            <a:noFill/>
            <a:miter lim="800000"/>
            <a:headEnd/>
            <a:tailEnd/>
          </a:ln>
        </p:spPr>
        <p:txBody>
          <a:bodyPr wrap="none">
            <a:spAutoFit/>
          </a:bodyPr>
          <a:lstStyle/>
          <a:p>
            <a:r>
              <a:rPr lang="en-US" altLang="zh-CN" sz="2800" dirty="0">
                <a:solidFill>
                  <a:srgbClr val="FF9900"/>
                </a:solidFill>
                <a:latin typeface="Arial" charset="0"/>
                <a:ea typeface="宋体" pitchFamily="2" charset="-122"/>
                <a:cs typeface="Arial" charset="0"/>
              </a:rPr>
              <a:t>Cost function is a penalty for approaching capacity</a:t>
            </a:r>
            <a:endParaRPr lang="en-US" sz="2800" dirty="0">
              <a:solidFill>
                <a:srgbClr val="FF9900"/>
              </a:solidFill>
              <a:latin typeface="Arial" charset="0"/>
              <a:ea typeface="宋体" pitchFamily="2" charset="-122"/>
              <a:cs typeface="Arial" charset="0"/>
            </a:endParaRPr>
          </a:p>
        </p:txBody>
      </p:sp>
      <p:sp>
        <p:nvSpPr>
          <p:cNvPr id="225302" name="Text Box 22"/>
          <p:cNvSpPr txBox="1">
            <a:spLocks noChangeArrowheads="1"/>
          </p:cNvSpPr>
          <p:nvPr/>
        </p:nvSpPr>
        <p:spPr bwMode="auto">
          <a:xfrm>
            <a:off x="5791200" y="4843463"/>
            <a:ext cx="3036399"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a:solidFill>
                  <a:srgbClr val="000000"/>
                </a:solidFill>
                <a:latin typeface="Arial" charset="0"/>
                <a:ea typeface="宋体" pitchFamily="2" charset="-122"/>
                <a:cs typeface="Arial" charset="0"/>
              </a:rPr>
              <a:t>  </a:t>
            </a:r>
            <a:r>
              <a:rPr lang="en-US" altLang="zh-CN" sz="2500" dirty="0" smtClean="0">
                <a:solidFill>
                  <a:srgbClr val="000000"/>
                </a:solidFill>
                <a:latin typeface="Arial" charset="0"/>
                <a:ea typeface="宋体" pitchFamily="2" charset="-122"/>
                <a:cs typeface="Arial" charset="0"/>
              </a:rPr>
              <a:t>failure state weight</a:t>
            </a:r>
            <a:endParaRPr lang="en-US" altLang="zh-CN" sz="2500" dirty="0">
              <a:solidFill>
                <a:srgbClr val="000000"/>
              </a:solidFill>
              <a:latin typeface="Arial" charset="0"/>
              <a:ea typeface="宋体" pitchFamily="2" charset="-122"/>
              <a:cs typeface="Arial" charset="0"/>
            </a:endParaRPr>
          </a:p>
        </p:txBody>
      </p:sp>
      <p:sp>
        <p:nvSpPr>
          <p:cNvPr id="225303" name="Line 23"/>
          <p:cNvSpPr>
            <a:spLocks noChangeShapeType="1"/>
          </p:cNvSpPr>
          <p:nvPr/>
        </p:nvSpPr>
        <p:spPr bwMode="auto">
          <a:xfrm flipH="1" flipV="1">
            <a:off x="7239000" y="3733800"/>
            <a:ext cx="152400" cy="1143000"/>
          </a:xfrm>
          <a:prstGeom prst="line">
            <a:avLst/>
          </a:prstGeom>
          <a:noFill/>
          <a:ln w="38100">
            <a:solidFill>
              <a:schemeClr val="tx1"/>
            </a:solidFill>
            <a:round/>
            <a:headEnd/>
            <a:tailEnd type="triangle" w="med" len="med"/>
          </a:ln>
        </p:spPr>
        <p:txBody>
          <a:bodyPr wrap="square">
            <a:spAutoFit/>
          </a:bodyPr>
          <a:lstStyle/>
          <a:p>
            <a:endParaRPr lang="en-US">
              <a:solidFill>
                <a:srgbClr val="000000"/>
              </a:solidFill>
            </a:endParaRPr>
          </a:p>
        </p:txBody>
      </p:sp>
      <p:cxnSp>
        <p:nvCxnSpPr>
          <p:cNvPr id="22548"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22549"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22550" name="Rectangle 23"/>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22551"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cxnSp>
        <p:nvCxnSpPr>
          <p:cNvPr id="25" name="Straight Connector 24"/>
          <p:cNvCxnSpPr/>
          <p:nvPr/>
        </p:nvCxnSpPr>
        <p:spPr bwMode="auto">
          <a:xfrm flipV="1">
            <a:off x="1447800" y="4572000"/>
            <a:ext cx="838200" cy="76200"/>
          </a:xfrm>
          <a:prstGeom prst="line">
            <a:avLst/>
          </a:prstGeom>
          <a:solidFill>
            <a:schemeClr val="accent1"/>
          </a:solidFill>
          <a:ln w="31750" cap="flat" cmpd="sng" algn="ctr">
            <a:solidFill>
              <a:srgbClr val="FF9900"/>
            </a:solidFill>
            <a:prstDash val="solid"/>
            <a:round/>
            <a:headEnd type="none" w="med" len="med"/>
            <a:tailEnd type="none" w="med" len="med"/>
          </a:ln>
          <a:effectLst/>
        </p:spPr>
      </p:cxnSp>
      <p:cxnSp>
        <p:nvCxnSpPr>
          <p:cNvPr id="27" name="Straight Connector 26"/>
          <p:cNvCxnSpPr/>
          <p:nvPr/>
        </p:nvCxnSpPr>
        <p:spPr bwMode="auto">
          <a:xfrm flipV="1">
            <a:off x="2286000" y="4419600"/>
            <a:ext cx="762000" cy="152400"/>
          </a:xfrm>
          <a:prstGeom prst="line">
            <a:avLst/>
          </a:prstGeom>
          <a:solidFill>
            <a:schemeClr val="accent1"/>
          </a:solidFill>
          <a:ln w="31750" cap="flat" cmpd="sng" algn="ctr">
            <a:solidFill>
              <a:srgbClr val="FF9900"/>
            </a:solidFill>
            <a:prstDash val="solid"/>
            <a:round/>
            <a:headEnd type="none" w="med" len="med"/>
            <a:tailEnd type="none" w="med" len="med"/>
          </a:ln>
          <a:effectLst/>
        </p:spPr>
      </p:cxnSp>
      <p:cxnSp>
        <p:nvCxnSpPr>
          <p:cNvPr id="29" name="Straight Connector 28"/>
          <p:cNvCxnSpPr/>
          <p:nvPr/>
        </p:nvCxnSpPr>
        <p:spPr bwMode="auto">
          <a:xfrm rot="5400000" flipH="1" flipV="1">
            <a:off x="2933700" y="3924300"/>
            <a:ext cx="609600" cy="381000"/>
          </a:xfrm>
          <a:prstGeom prst="line">
            <a:avLst/>
          </a:prstGeom>
          <a:solidFill>
            <a:schemeClr val="accent1"/>
          </a:solidFill>
          <a:ln w="31750" cap="flat" cmpd="sng" algn="ctr">
            <a:solidFill>
              <a:srgbClr val="FF9900"/>
            </a:solidFill>
            <a:prstDash val="solid"/>
            <a:round/>
            <a:headEnd type="none" w="med" len="med"/>
            <a:tailEnd type="none" w="med" len="med"/>
          </a:ln>
          <a:effectLst/>
        </p:spPr>
      </p:cxnSp>
      <p:cxnSp>
        <p:nvCxnSpPr>
          <p:cNvPr id="31" name="Straight Connector 30"/>
          <p:cNvCxnSpPr/>
          <p:nvPr/>
        </p:nvCxnSpPr>
        <p:spPr bwMode="auto">
          <a:xfrm rot="5400000" flipH="1" flipV="1">
            <a:off x="3162300" y="3314700"/>
            <a:ext cx="762000" cy="228600"/>
          </a:xfrm>
          <a:prstGeom prst="line">
            <a:avLst/>
          </a:prstGeom>
          <a:solidFill>
            <a:schemeClr val="accent1"/>
          </a:solidFill>
          <a:ln w="31750" cap="flat" cmpd="sng" algn="ctr">
            <a:solidFill>
              <a:srgbClr val="FF9900"/>
            </a:solidFill>
            <a:prstDash val="solid"/>
            <a:round/>
            <a:headEnd type="none" w="med" len="med"/>
            <a:tailEnd type="none" w="med" len="med"/>
          </a:ln>
          <a:effectLst/>
        </p:spPr>
      </p:cxnSp>
      <p:cxnSp>
        <p:nvCxnSpPr>
          <p:cNvPr id="33" name="Straight Connector 32"/>
          <p:cNvCxnSpPr/>
          <p:nvPr/>
        </p:nvCxnSpPr>
        <p:spPr bwMode="auto">
          <a:xfrm rot="5400000" flipH="1" flipV="1">
            <a:off x="3390900" y="2705100"/>
            <a:ext cx="609600" cy="76200"/>
          </a:xfrm>
          <a:prstGeom prst="line">
            <a:avLst/>
          </a:prstGeom>
          <a:solidFill>
            <a:schemeClr val="accent1"/>
          </a:solidFill>
          <a:ln w="31750" cap="flat" cmpd="sng" algn="ctr">
            <a:solidFill>
              <a:srgbClr val="FF9900"/>
            </a:solidFill>
            <a:prstDash val="solid"/>
            <a:round/>
            <a:headEnd type="none" w="med" len="med"/>
            <a:tailEnd type="none" w="med" len="med"/>
          </a:ln>
          <a:effectLst/>
        </p:spPr>
      </p:cxnSp>
      <p:sp>
        <p:nvSpPr>
          <p:cNvPr id="36" name="Text Box 9"/>
          <p:cNvSpPr txBox="1">
            <a:spLocks noChangeArrowheads="1"/>
          </p:cNvSpPr>
          <p:nvPr/>
        </p:nvSpPr>
        <p:spPr bwMode="auto">
          <a:xfrm>
            <a:off x="4724400" y="1666020"/>
            <a:ext cx="3927223" cy="513747"/>
          </a:xfrm>
          <a:prstGeom prst="rect">
            <a:avLst/>
          </a:prstGeom>
          <a:noFill/>
          <a:ln w="9525">
            <a:noFill/>
            <a:miter lim="800000"/>
            <a:headEnd/>
            <a:tailEnd/>
          </a:ln>
        </p:spPr>
        <p:txBody>
          <a:bodyPr wrap="square" lIns="82058" tIns="41029" rIns="82058" bIns="41029">
            <a:spAutoFit/>
          </a:bodyPr>
          <a:lstStyle/>
          <a:p>
            <a:pPr eaLnBrk="1" hangingPunct="1"/>
            <a:r>
              <a:rPr lang="en-US" altLang="zh-CN" sz="2500" dirty="0" smtClean="0">
                <a:solidFill>
                  <a:srgbClr val="000000"/>
                </a:solidFill>
                <a:latin typeface="Arial" charset="0"/>
                <a:ea typeface="宋体" pitchFamily="2" charset="-122"/>
                <a:cs typeface="Arial" charset="0"/>
              </a:rPr>
              <a:t>failure states indexed </a:t>
            </a:r>
            <a:r>
              <a:rPr lang="en-US" altLang="zh-CN" sz="2500" dirty="0">
                <a:solidFill>
                  <a:srgbClr val="000000"/>
                </a:solidFill>
                <a:latin typeface="Arial" charset="0"/>
                <a:ea typeface="宋体" pitchFamily="2" charset="-122"/>
                <a:cs typeface="Arial" charset="0"/>
              </a:rPr>
              <a:t>by</a:t>
            </a:r>
            <a:r>
              <a:rPr lang="en-US" altLang="zh-CN" sz="2500" dirty="0">
                <a:solidFill>
                  <a:srgbClr val="0000FF"/>
                </a:solidFill>
                <a:latin typeface="Arial" charset="0"/>
                <a:ea typeface="宋体" pitchFamily="2" charset="-122"/>
                <a:cs typeface="Arial" charset="0"/>
              </a:rPr>
              <a:t> </a:t>
            </a:r>
            <a:r>
              <a:rPr lang="en-US" altLang="zh-CN" sz="2800" i="1" dirty="0" smtClean="0">
                <a:solidFill>
                  <a:srgbClr val="659A2A"/>
                </a:solidFill>
                <a:ea typeface="宋体" pitchFamily="2" charset="-122"/>
                <a:cs typeface="Arial" charset="0"/>
              </a:rPr>
              <a:t>s</a:t>
            </a:r>
            <a:endParaRPr lang="en-US" altLang="zh-CN" sz="2800" i="1" dirty="0">
              <a:solidFill>
                <a:srgbClr val="659A2A"/>
              </a:solidFill>
              <a:ea typeface="宋体" pitchFamily="2" charset="-122"/>
              <a:cs typeface="Arial" charset="0"/>
            </a:endParaRPr>
          </a:p>
        </p:txBody>
      </p:sp>
    </p:spTree>
    <p:extLst>
      <p:ext uri="{BB962C8B-B14F-4D97-AF65-F5344CB8AC3E}">
        <p14:creationId xmlns:p14="http://schemas.microsoft.com/office/powerpoint/2010/main" val="1269527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2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p:bldP spid="225288" grpId="0"/>
      <p:bldP spid="225302" grpId="0"/>
      <p:bldP spid="225303"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16</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Possible Solutions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cxnSp>
        <p:nvCxnSpPr>
          <p:cNvPr id="17" name="Straight Connector 16"/>
          <p:cNvCxnSpPr/>
          <p:nvPr/>
        </p:nvCxnSpPr>
        <p:spPr bwMode="auto">
          <a:xfrm rot="5400000" flipH="1" flipV="1">
            <a:off x="229394" y="3047206"/>
            <a:ext cx="2590800" cy="1588"/>
          </a:xfrm>
          <a:prstGeom prst="line">
            <a:avLst/>
          </a:prstGeom>
          <a:solidFill>
            <a:schemeClr val="accent1"/>
          </a:solidFill>
          <a:ln w="31750" cap="flat" cmpd="sng" algn="ctr">
            <a:solidFill>
              <a:schemeClr val="tx1"/>
            </a:solidFill>
            <a:prstDash val="solid"/>
            <a:round/>
            <a:headEnd type="none" w="med" len="med"/>
            <a:tailEnd type="stealth" w="lg" len="lg"/>
          </a:ln>
          <a:effectLst/>
        </p:spPr>
      </p:cxnSp>
      <p:cxnSp>
        <p:nvCxnSpPr>
          <p:cNvPr id="21" name="Straight Connector 20"/>
          <p:cNvCxnSpPr/>
          <p:nvPr/>
        </p:nvCxnSpPr>
        <p:spPr bwMode="auto">
          <a:xfrm>
            <a:off x="1524000" y="4343400"/>
            <a:ext cx="5181600" cy="1588"/>
          </a:xfrm>
          <a:prstGeom prst="line">
            <a:avLst/>
          </a:prstGeom>
          <a:solidFill>
            <a:schemeClr val="accent1"/>
          </a:solidFill>
          <a:ln w="31750" cap="flat" cmpd="sng" algn="ctr">
            <a:solidFill>
              <a:schemeClr val="tx1"/>
            </a:solidFill>
            <a:prstDash val="solid"/>
            <a:round/>
            <a:headEnd type="none" w="med" len="med"/>
            <a:tailEnd type="stealth" w="lg" len="lg"/>
          </a:ln>
          <a:effectLst/>
        </p:spPr>
      </p:cxnSp>
      <p:sp>
        <p:nvSpPr>
          <p:cNvPr id="23" name="Text Box 22"/>
          <p:cNvSpPr txBox="1">
            <a:spLocks noChangeArrowheads="1"/>
          </p:cNvSpPr>
          <p:nvPr/>
        </p:nvSpPr>
        <p:spPr bwMode="auto">
          <a:xfrm>
            <a:off x="2362200" y="4495800"/>
            <a:ext cx="4038600" cy="477050"/>
          </a:xfrm>
          <a:prstGeom prst="rect">
            <a:avLst/>
          </a:prstGeom>
          <a:noFill/>
          <a:ln w="9525">
            <a:noFill/>
            <a:miter lim="800000"/>
            <a:headEnd/>
            <a:tailEnd/>
          </a:ln>
        </p:spPr>
        <p:txBody>
          <a:bodyPr wrap="square" lIns="91435" tIns="45718" rIns="91435" bIns="45718">
            <a:spAutoFit/>
          </a:bodyPr>
          <a:lstStyle/>
          <a:p>
            <a:pPr algn="ctr" eaLnBrk="1" hangingPunct="1"/>
            <a:r>
              <a:rPr lang="en-US" altLang="zh-CN" sz="2500" dirty="0" smtClean="0">
                <a:solidFill>
                  <a:srgbClr val="000000"/>
                </a:solidFill>
                <a:latin typeface="Arial" charset="0"/>
                <a:ea typeface="宋体" pitchFamily="2" charset="-122"/>
                <a:cs typeface="Arial" charset="0"/>
              </a:rPr>
              <a:t>capabilities of routers</a:t>
            </a:r>
            <a:endParaRPr lang="en-US" altLang="zh-CN" sz="2500" dirty="0">
              <a:solidFill>
                <a:srgbClr val="000000"/>
              </a:solidFill>
              <a:latin typeface="Arial" charset="0"/>
              <a:ea typeface="宋体" pitchFamily="2" charset="-122"/>
              <a:cs typeface="Arial" charset="0"/>
            </a:endParaRPr>
          </a:p>
        </p:txBody>
      </p:sp>
      <p:sp>
        <p:nvSpPr>
          <p:cNvPr id="24" name="Text Box 22"/>
          <p:cNvSpPr txBox="1">
            <a:spLocks noChangeArrowheads="1"/>
          </p:cNvSpPr>
          <p:nvPr/>
        </p:nvSpPr>
        <p:spPr bwMode="auto">
          <a:xfrm rot="16200000">
            <a:off x="-104375" y="2923775"/>
            <a:ext cx="2362200" cy="477050"/>
          </a:xfrm>
          <a:prstGeom prst="rect">
            <a:avLst/>
          </a:prstGeom>
          <a:noFill/>
          <a:ln w="9525">
            <a:noFill/>
            <a:miter lim="800000"/>
            <a:headEnd/>
            <a:tailEnd/>
          </a:ln>
        </p:spPr>
        <p:txBody>
          <a:bodyPr wrap="square" lIns="91435" tIns="45718" rIns="91435" bIns="45718">
            <a:spAutoFit/>
          </a:bodyPr>
          <a:lstStyle/>
          <a:p>
            <a:pPr algn="ctr" eaLnBrk="1" hangingPunct="1"/>
            <a:r>
              <a:rPr lang="en-US" altLang="zh-CN" sz="2500" dirty="0" smtClean="0">
                <a:solidFill>
                  <a:srgbClr val="000000"/>
                </a:solidFill>
                <a:latin typeface="Arial" charset="0"/>
                <a:ea typeface="宋体" pitchFamily="2" charset="-122"/>
                <a:cs typeface="Arial" charset="0"/>
              </a:rPr>
              <a:t>congestion</a:t>
            </a:r>
            <a:endParaRPr lang="en-US" altLang="zh-CN" sz="2500" dirty="0">
              <a:solidFill>
                <a:srgbClr val="000000"/>
              </a:solidFill>
              <a:latin typeface="Arial" charset="0"/>
              <a:ea typeface="宋体" pitchFamily="2" charset="-122"/>
              <a:cs typeface="Arial" charset="0"/>
            </a:endParaRPr>
          </a:p>
        </p:txBody>
      </p:sp>
      <p:sp>
        <p:nvSpPr>
          <p:cNvPr id="25" name="Rounded Rectangular Callout 24"/>
          <p:cNvSpPr>
            <a:spLocks noChangeArrowheads="1"/>
          </p:cNvSpPr>
          <p:nvPr/>
        </p:nvSpPr>
        <p:spPr bwMode="auto">
          <a:xfrm>
            <a:off x="3505200" y="1524000"/>
            <a:ext cx="1752600" cy="762000"/>
          </a:xfrm>
          <a:prstGeom prst="wedgeRoundRectCallout">
            <a:avLst>
              <a:gd name="adj1" fmla="val -121035"/>
              <a:gd name="adj2" fmla="val 103233"/>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Suboptimal solution</a:t>
            </a:r>
            <a:endParaRPr lang="en-US" sz="1900" b="1" dirty="0">
              <a:solidFill>
                <a:srgbClr val="000000"/>
              </a:solidFill>
              <a:latin typeface="Arial" charset="0"/>
              <a:cs typeface="Arial" charset="0"/>
            </a:endParaRPr>
          </a:p>
        </p:txBody>
      </p:sp>
      <p:sp>
        <p:nvSpPr>
          <p:cNvPr id="26" name="Rounded Rectangular Callout 25"/>
          <p:cNvSpPr>
            <a:spLocks noChangeArrowheads="1"/>
          </p:cNvSpPr>
          <p:nvPr/>
        </p:nvSpPr>
        <p:spPr bwMode="auto">
          <a:xfrm>
            <a:off x="6477000" y="3200400"/>
            <a:ext cx="2057400" cy="762000"/>
          </a:xfrm>
          <a:prstGeom prst="wedgeRoundRectCallout">
            <a:avLst>
              <a:gd name="adj1" fmla="val -88465"/>
              <a:gd name="adj2" fmla="val 63747"/>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Solution not scalable</a:t>
            </a:r>
            <a:endParaRPr lang="en-US" sz="1900" b="1" dirty="0">
              <a:solidFill>
                <a:srgbClr val="000000"/>
              </a:solidFill>
              <a:latin typeface="Arial" charset="0"/>
              <a:cs typeface="Arial" charset="0"/>
            </a:endParaRPr>
          </a:p>
        </p:txBody>
      </p:sp>
      <p:sp>
        <p:nvSpPr>
          <p:cNvPr id="27" name="Rounded Rectangular Callout 26"/>
          <p:cNvSpPr>
            <a:spLocks noChangeArrowheads="1"/>
          </p:cNvSpPr>
          <p:nvPr/>
        </p:nvSpPr>
        <p:spPr bwMode="auto">
          <a:xfrm>
            <a:off x="3962400" y="2743200"/>
            <a:ext cx="2514600" cy="762000"/>
          </a:xfrm>
          <a:prstGeom prst="wedgeRoundRectCallout">
            <a:avLst>
              <a:gd name="adj1" fmla="val -52366"/>
              <a:gd name="adj2" fmla="val 97632"/>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Good performance and practical?</a:t>
            </a:r>
            <a:endParaRPr lang="en-US" sz="1900" b="1" dirty="0">
              <a:solidFill>
                <a:srgbClr val="000000"/>
              </a:solidFill>
              <a:latin typeface="Arial" charset="0"/>
              <a:cs typeface="Arial" charset="0"/>
            </a:endParaRPr>
          </a:p>
        </p:txBody>
      </p:sp>
      <p:sp>
        <p:nvSpPr>
          <p:cNvPr id="31" name="Rectangle 3"/>
          <p:cNvSpPr txBox="1">
            <a:spLocks noChangeArrowheads="1"/>
          </p:cNvSpPr>
          <p:nvPr/>
        </p:nvSpPr>
        <p:spPr bwMode="auto">
          <a:xfrm>
            <a:off x="566738" y="5181600"/>
            <a:ext cx="8348662"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Too simple </a:t>
            </a:r>
            <a:r>
              <a:rPr lang="en-US" sz="2800" dirty="0" smtClean="0">
                <a:solidFill>
                  <a:srgbClr val="000000"/>
                </a:solidFill>
                <a:latin typeface="Arial" charset="0"/>
                <a:cs typeface="Arial" charset="0"/>
              </a:rPr>
              <a:t>solutions do not do well</a:t>
            </a:r>
          </a:p>
          <a:p>
            <a:pPr marL="46990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Diminishing returns </a:t>
            </a:r>
            <a:r>
              <a:rPr lang="en-US" sz="2800" dirty="0" smtClean="0">
                <a:solidFill>
                  <a:srgbClr val="000000"/>
                </a:solidFill>
                <a:latin typeface="Arial" charset="0"/>
                <a:cs typeface="Arial" charset="0"/>
              </a:rPr>
              <a:t>when adding functionality</a:t>
            </a:r>
          </a:p>
        </p:txBody>
      </p:sp>
      <p:cxnSp>
        <p:nvCxnSpPr>
          <p:cNvPr id="18" name="Straight Connector 17"/>
          <p:cNvCxnSpPr/>
          <p:nvPr/>
        </p:nvCxnSpPr>
        <p:spPr bwMode="auto">
          <a:xfrm rot="5400000" flipH="1" flipV="1">
            <a:off x="1981200" y="4343400"/>
            <a:ext cx="304800" cy="0"/>
          </a:xfrm>
          <a:prstGeom prst="line">
            <a:avLst/>
          </a:prstGeom>
          <a:solidFill>
            <a:schemeClr val="accent1"/>
          </a:solidFill>
          <a:ln w="31750" cap="flat" cmpd="sng" algn="ctr">
            <a:solidFill>
              <a:schemeClr val="tx1"/>
            </a:solidFill>
            <a:prstDash val="solid"/>
            <a:round/>
            <a:headEnd type="none" w="med" len="med"/>
            <a:tailEnd type="none" w="lg" len="lg"/>
          </a:ln>
          <a:effectLst/>
        </p:spPr>
      </p:cxnSp>
      <p:cxnSp>
        <p:nvCxnSpPr>
          <p:cNvPr id="33" name="Straight Connector 32"/>
          <p:cNvCxnSpPr/>
          <p:nvPr/>
        </p:nvCxnSpPr>
        <p:spPr bwMode="auto">
          <a:xfrm rot="5400000" flipH="1" flipV="1">
            <a:off x="5486400" y="4343400"/>
            <a:ext cx="304800" cy="0"/>
          </a:xfrm>
          <a:prstGeom prst="line">
            <a:avLst/>
          </a:prstGeom>
          <a:solidFill>
            <a:schemeClr val="accent1"/>
          </a:solidFill>
          <a:ln w="31750" cap="flat" cmpd="sng" algn="ctr">
            <a:solidFill>
              <a:schemeClr val="tx1"/>
            </a:solidFill>
            <a:prstDash val="solid"/>
            <a:round/>
            <a:headEnd type="none" w="med" len="med"/>
            <a:tailEnd type="none" w="lg" len="lg"/>
          </a:ln>
          <a:effectLst/>
        </p:spPr>
      </p:cxnSp>
      <p:cxnSp>
        <p:nvCxnSpPr>
          <p:cNvPr id="34" name="Straight Connector 33"/>
          <p:cNvCxnSpPr/>
          <p:nvPr/>
        </p:nvCxnSpPr>
        <p:spPr bwMode="auto">
          <a:xfrm rot="5400000" flipH="1" flipV="1">
            <a:off x="3733800" y="4343400"/>
            <a:ext cx="304800" cy="0"/>
          </a:xfrm>
          <a:prstGeom prst="line">
            <a:avLst/>
          </a:prstGeom>
          <a:solidFill>
            <a:schemeClr val="accent1"/>
          </a:solidFill>
          <a:ln w="31750" cap="flat" cmpd="sng" algn="ctr">
            <a:solidFill>
              <a:schemeClr val="tx1"/>
            </a:solidFill>
            <a:prstDash val="solid"/>
            <a:round/>
            <a:headEnd type="none" w="med" len="med"/>
            <a:tailEnd type="none" w="lg" len="lg"/>
          </a:ln>
          <a:effectLst/>
        </p:spPr>
      </p:cxnSp>
      <p:sp>
        <p:nvSpPr>
          <p:cNvPr id="35" name="Freeform 34"/>
          <p:cNvSpPr/>
          <p:nvPr/>
        </p:nvSpPr>
        <p:spPr bwMode="auto">
          <a:xfrm>
            <a:off x="1861851" y="2104222"/>
            <a:ext cx="4120308" cy="2016086"/>
          </a:xfrm>
          <a:custGeom>
            <a:avLst/>
            <a:gdLst>
              <a:gd name="connsiteX0" fmla="*/ 0 w 4120308"/>
              <a:gd name="connsiteY0" fmla="*/ 0 h 2016086"/>
              <a:gd name="connsiteX1" fmla="*/ 1443209 w 4120308"/>
              <a:gd name="connsiteY1" fmla="*/ 1575412 h 2016086"/>
              <a:gd name="connsiteX2" fmla="*/ 4120308 w 4120308"/>
              <a:gd name="connsiteY2" fmla="*/ 2016086 h 2016086"/>
            </a:gdLst>
            <a:ahLst/>
            <a:cxnLst>
              <a:cxn ang="0">
                <a:pos x="connsiteX0" y="connsiteY0"/>
              </a:cxn>
              <a:cxn ang="0">
                <a:pos x="connsiteX1" y="connsiteY1"/>
              </a:cxn>
              <a:cxn ang="0">
                <a:pos x="connsiteX2" y="connsiteY2"/>
              </a:cxn>
            </a:cxnLst>
            <a:rect l="l" t="t" r="r" b="b"/>
            <a:pathLst>
              <a:path w="4120308" h="2016086">
                <a:moveTo>
                  <a:pt x="0" y="0"/>
                </a:moveTo>
                <a:cubicBezTo>
                  <a:pt x="378245" y="619699"/>
                  <a:pt x="756491" y="1239398"/>
                  <a:pt x="1443209" y="1575412"/>
                </a:cubicBezTo>
                <a:cubicBezTo>
                  <a:pt x="2129927" y="1911426"/>
                  <a:pt x="3125117" y="1963756"/>
                  <a:pt x="4120308" y="2016086"/>
                </a:cubicBezTo>
              </a:path>
            </a:pathLst>
          </a:custGeom>
          <a:noFill/>
          <a:ln w="3175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1313373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17</a:t>
            </a:fld>
            <a:endParaRPr lang="en-US" altLang="zh-CN" dirty="0">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Computing the Optimal Paths</a:t>
            </a:r>
          </a:p>
        </p:txBody>
      </p:sp>
      <p:sp>
        <p:nvSpPr>
          <p:cNvPr id="17412" name="Rectangle 3"/>
          <p:cNvSpPr>
            <a:spLocks noGrp="1" noChangeArrowheads="1"/>
          </p:cNvSpPr>
          <p:nvPr>
            <p:ph type="body" idx="1"/>
          </p:nvPr>
        </p:nvSpPr>
        <p:spPr>
          <a:xfrm>
            <a:off x="566738" y="1600200"/>
            <a:ext cx="8348662" cy="1066800"/>
          </a:xfrm>
        </p:spPr>
        <p:txBody>
          <a:bodyPr/>
          <a:lstStyle/>
          <a:p>
            <a:pPr eaLnBrk="1" hangingPunct="1">
              <a:buClr>
                <a:srgbClr val="FF9900"/>
              </a:buClr>
            </a:pPr>
            <a:r>
              <a:rPr lang="en-US" sz="2800" dirty="0" smtClean="0">
                <a:latin typeface="Arial" charset="0"/>
                <a:cs typeface="Arial" charset="0"/>
              </a:rPr>
              <a:t>Solve a classical </a:t>
            </a:r>
            <a:r>
              <a:rPr lang="en-US" sz="2800" dirty="0" err="1" smtClean="0">
                <a:latin typeface="Arial" charset="0"/>
                <a:cs typeface="Arial" charset="0"/>
              </a:rPr>
              <a:t>multicommodity</a:t>
            </a:r>
            <a:r>
              <a:rPr lang="en-US" sz="2800" dirty="0" smtClean="0">
                <a:latin typeface="Arial" charset="0"/>
                <a:cs typeface="Arial" charset="0"/>
              </a:rPr>
              <a:t> flow for </a:t>
            </a:r>
            <a:r>
              <a:rPr lang="en-US" sz="2800" dirty="0">
                <a:solidFill>
                  <a:srgbClr val="FF9900"/>
                </a:solidFill>
                <a:latin typeface="Arial" charset="0"/>
                <a:cs typeface="Arial" charset="0"/>
              </a:rPr>
              <a:t>each combination</a:t>
            </a:r>
            <a:r>
              <a:rPr lang="en-US" sz="2800" dirty="0" smtClean="0">
                <a:latin typeface="Arial" charset="0"/>
                <a:cs typeface="Arial" charset="0"/>
              </a:rPr>
              <a:t> of edge failures: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2" name="Text Box 3"/>
          <p:cNvSpPr txBox="1">
            <a:spLocks noChangeArrowheads="1"/>
          </p:cNvSpPr>
          <p:nvPr/>
        </p:nvSpPr>
        <p:spPr bwMode="auto">
          <a:xfrm>
            <a:off x="1066800" y="2590800"/>
            <a:ext cx="7239000" cy="2062099"/>
          </a:xfrm>
          <a:prstGeom prst="rect">
            <a:avLst/>
          </a:prstGeom>
          <a:noFill/>
          <a:ln w="9525">
            <a:noFill/>
            <a:miter lim="800000"/>
            <a:headEnd/>
            <a:tailEnd/>
          </a:ln>
        </p:spPr>
        <p:txBody>
          <a:bodyPr wrap="square" lIns="91435" tIns="45718" rIns="91435" bIns="45718">
            <a:spAutoFit/>
          </a:bodyPr>
          <a:lstStyle/>
          <a:p>
            <a:pPr eaLnBrk="1" hangingPunct="1"/>
            <a:r>
              <a:rPr lang="en-US" altLang="zh-CN" sz="3200" b="1" dirty="0" smtClean="0">
                <a:solidFill>
                  <a:srgbClr val="659A2A"/>
                </a:solidFill>
                <a:ea typeface="宋体" pitchFamily="2" charset="-122"/>
              </a:rPr>
              <a:t>min</a:t>
            </a:r>
            <a:r>
              <a:rPr lang="en-US" altLang="zh-CN" sz="3200" dirty="0" smtClean="0">
                <a:solidFill>
                  <a:srgbClr val="659A2A"/>
                </a:solidFill>
                <a:ea typeface="宋体" pitchFamily="2" charset="-122"/>
              </a:rPr>
              <a:t>	  </a:t>
            </a:r>
            <a:r>
              <a:rPr lang="en-US" altLang="zh-CN" sz="3200" i="1" dirty="0" smtClean="0">
                <a:solidFill>
                  <a:srgbClr val="659A2A"/>
                </a:solidFill>
                <a:ea typeface="宋体" pitchFamily="2" charset="-122"/>
              </a:rPr>
              <a:t>load balancing objective</a:t>
            </a:r>
            <a:endParaRPr lang="en-US" altLang="zh-CN" sz="3200" i="1" dirty="0">
              <a:solidFill>
                <a:srgbClr val="659A2A"/>
              </a:solidFill>
              <a:ea typeface="宋体" pitchFamily="2" charset="-122"/>
            </a:endParaRPr>
          </a:p>
          <a:p>
            <a:r>
              <a:rPr lang="en-US" altLang="zh-CN" sz="3200" b="1" dirty="0" err="1" smtClean="0">
                <a:solidFill>
                  <a:srgbClr val="659A2A"/>
                </a:solidFill>
                <a:ea typeface="宋体" pitchFamily="2" charset="-122"/>
              </a:rPr>
              <a:t>s.t</a:t>
            </a:r>
            <a:r>
              <a:rPr lang="en-US" altLang="zh-CN" sz="3200" b="1" dirty="0" smtClean="0">
                <a:solidFill>
                  <a:srgbClr val="659A2A"/>
                </a:solidFill>
                <a:ea typeface="宋体" pitchFamily="2" charset="-122"/>
              </a:rPr>
              <a:t>.</a:t>
            </a:r>
            <a:r>
              <a:rPr lang="en-US" altLang="zh-CN" sz="3200" dirty="0" smtClean="0">
                <a:solidFill>
                  <a:srgbClr val="659A2A"/>
                </a:solidFill>
                <a:ea typeface="宋体" pitchFamily="2" charset="-122"/>
              </a:rPr>
              <a:t>	  </a:t>
            </a:r>
            <a:r>
              <a:rPr lang="en-US" altLang="zh-CN" sz="3200" i="1" dirty="0" smtClean="0">
                <a:solidFill>
                  <a:srgbClr val="659A2A"/>
                </a:solidFill>
                <a:ea typeface="宋体" pitchFamily="2" charset="-122"/>
              </a:rPr>
              <a:t>flow conservation</a:t>
            </a:r>
          </a:p>
          <a:p>
            <a:r>
              <a:rPr lang="en-US" altLang="zh-CN" sz="3200" i="1" dirty="0" smtClean="0">
                <a:solidFill>
                  <a:srgbClr val="659A2A"/>
                </a:solidFill>
                <a:ea typeface="宋体" pitchFamily="2" charset="-122"/>
              </a:rPr>
              <a:t>	  demand satisfaction</a:t>
            </a:r>
          </a:p>
          <a:p>
            <a:r>
              <a:rPr lang="en-US" altLang="zh-CN" sz="3200" i="1" dirty="0" smtClean="0">
                <a:solidFill>
                  <a:srgbClr val="659A2A"/>
                </a:solidFill>
                <a:ea typeface="宋体" pitchFamily="2" charset="-122"/>
              </a:rPr>
              <a:t>	  edge flow non-negativity</a:t>
            </a:r>
          </a:p>
        </p:txBody>
      </p:sp>
      <p:sp>
        <p:nvSpPr>
          <p:cNvPr id="13" name="Rectangle 3"/>
          <p:cNvSpPr txBox="1">
            <a:spLocks noChangeArrowheads="1"/>
          </p:cNvSpPr>
          <p:nvPr/>
        </p:nvSpPr>
        <p:spPr bwMode="auto">
          <a:xfrm>
            <a:off x="609600" y="46482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Decompose flow into </a:t>
            </a:r>
            <a:r>
              <a:rPr lang="en-US" sz="2800" dirty="0" smtClean="0">
                <a:solidFill>
                  <a:srgbClr val="000000"/>
                </a:solidFill>
                <a:latin typeface="Arial" charset="0"/>
                <a:cs typeface="Arial" charset="0"/>
              </a:rPr>
              <a:t>paths and splitting ratios</a:t>
            </a:r>
          </a:p>
        </p:txBody>
      </p:sp>
      <p:sp>
        <p:nvSpPr>
          <p:cNvPr id="20" name="Rectangle 3"/>
          <p:cNvSpPr txBox="1">
            <a:spLocks noChangeArrowheads="1"/>
          </p:cNvSpPr>
          <p:nvPr/>
        </p:nvSpPr>
        <p:spPr bwMode="auto">
          <a:xfrm>
            <a:off x="609600" y="5257800"/>
            <a:ext cx="7543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FF9900"/>
                </a:solidFill>
                <a:latin typeface="Arial" charset="0"/>
                <a:cs typeface="Arial" charset="0"/>
              </a:rPr>
              <a:t>Paths used by our heuristics (coming next)</a:t>
            </a:r>
          </a:p>
        </p:txBody>
      </p:sp>
      <p:sp>
        <p:nvSpPr>
          <p:cNvPr id="14" name="Rectangle 3"/>
          <p:cNvSpPr txBox="1">
            <a:spLocks noChangeArrowheads="1"/>
          </p:cNvSpPr>
          <p:nvPr/>
        </p:nvSpPr>
        <p:spPr bwMode="auto">
          <a:xfrm>
            <a:off x="609600" y="5943600"/>
            <a:ext cx="7543800" cy="58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FF9900"/>
                </a:solidFill>
                <a:latin typeface="Arial" charset="0"/>
                <a:cs typeface="Arial" charset="0"/>
              </a:rPr>
              <a:t>Solution also a performance upper bound</a:t>
            </a:r>
          </a:p>
        </p:txBody>
      </p:sp>
    </p:spTree>
    <p:extLst>
      <p:ext uri="{BB962C8B-B14F-4D97-AF65-F5344CB8AC3E}">
        <p14:creationId xmlns:p14="http://schemas.microsoft.com/office/powerpoint/2010/main" val="3952836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a:solidFill>
                  <a:srgbClr val="000000"/>
                </a:solidFill>
              </a:rPr>
              <a:pPr>
                <a:defRPr/>
              </a:pPr>
              <a:t>18</a:t>
            </a:fld>
            <a:endParaRPr lang="en-US" altLang="zh-CN" dirty="0">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a:solidFill>
                  <a:srgbClr val="FF9900"/>
                </a:solidFill>
                <a:latin typeface="Times New Roman" pitchFamily="18" charset="0"/>
                <a:cs typeface="Times New Roman" pitchFamily="18" charset="0"/>
              </a:rPr>
              <a:t>1</a:t>
            </a:r>
            <a:r>
              <a:rPr lang="en-US" sz="3700" dirty="0" smtClean="0">
                <a:solidFill>
                  <a:srgbClr val="FF9900"/>
                </a:solidFill>
                <a:latin typeface="Times New Roman" pitchFamily="18" charset="0"/>
                <a:cs typeface="Times New Roman" pitchFamily="18" charset="0"/>
              </a:rPr>
              <a:t>. State-Dependent Splitting: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Per Observable Failure</a:t>
            </a:r>
          </a:p>
        </p:txBody>
      </p:sp>
      <p:sp>
        <p:nvSpPr>
          <p:cNvPr id="17413" name="Text Box 4"/>
          <p:cNvSpPr txBox="1">
            <a:spLocks noChangeArrowheads="1"/>
          </p:cNvSpPr>
          <p:nvPr/>
        </p:nvSpPr>
        <p:spPr bwMode="auto">
          <a:xfrm>
            <a:off x="1660525" y="66770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1" name="Rectangle 3"/>
          <p:cNvSpPr txBox="1">
            <a:spLocks noChangeArrowheads="1"/>
          </p:cNvSpPr>
          <p:nvPr/>
        </p:nvSpPr>
        <p:spPr bwMode="auto">
          <a:xfrm>
            <a:off x="566738" y="1447800"/>
            <a:ext cx="83486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a:solidFill>
                  <a:srgbClr val="FF9900"/>
                </a:solidFill>
                <a:latin typeface="Arial" charset="0"/>
                <a:cs typeface="Arial" charset="0"/>
              </a:rPr>
              <a:t>Custom splitting ratios </a:t>
            </a:r>
            <a:r>
              <a:rPr lang="en-US" sz="2800" kern="0" dirty="0" smtClean="0">
                <a:solidFill>
                  <a:srgbClr val="000000"/>
                </a:solidFill>
                <a:latin typeface="Arial" charset="0"/>
                <a:cs typeface="Arial" charset="0"/>
              </a:rPr>
              <a:t>for each observed </a:t>
            </a:r>
            <a:r>
              <a:rPr lang="en-US" sz="2800" kern="0" dirty="0">
                <a:solidFill>
                  <a:srgbClr val="000000"/>
                </a:solidFill>
                <a:latin typeface="Arial" charset="0"/>
                <a:cs typeface="Arial" charset="0"/>
              </a:rPr>
              <a:t>combination of failed paths</a:t>
            </a:r>
          </a:p>
        </p:txBody>
      </p:sp>
      <p:cxnSp>
        <p:nvCxnSpPr>
          <p:cNvPr id="314" name="Straight Connector 313"/>
          <p:cNvCxnSpPr/>
          <p:nvPr/>
        </p:nvCxnSpPr>
        <p:spPr bwMode="auto">
          <a:xfrm flipV="1">
            <a:off x="1568107" y="4981557"/>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5" name="Straight Connector 314"/>
          <p:cNvCxnSpPr/>
          <p:nvPr/>
        </p:nvCxnSpPr>
        <p:spPr bwMode="auto">
          <a:xfrm>
            <a:off x="1568107" y="5737012"/>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9" name="Straight Connector 318"/>
          <p:cNvCxnSpPr/>
          <p:nvPr/>
        </p:nvCxnSpPr>
        <p:spPr bwMode="auto">
          <a:xfrm>
            <a:off x="2743200" y="5715000"/>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0" name="Straight Connector 319"/>
          <p:cNvCxnSpPr/>
          <p:nvPr/>
        </p:nvCxnSpPr>
        <p:spPr bwMode="auto">
          <a:xfrm>
            <a:off x="1600200" y="5715000"/>
            <a:ext cx="1184994" cy="7910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2" name="Straight Connector 321"/>
          <p:cNvCxnSpPr/>
          <p:nvPr/>
        </p:nvCxnSpPr>
        <p:spPr bwMode="auto">
          <a:xfrm>
            <a:off x="2743200" y="5022656"/>
            <a:ext cx="1187107" cy="7143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4" name="Straight Connector 323"/>
          <p:cNvCxnSpPr/>
          <p:nvPr/>
        </p:nvCxnSpPr>
        <p:spPr bwMode="auto">
          <a:xfrm flipV="1">
            <a:off x="2743200" y="5715000"/>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 name="Group 157"/>
          <p:cNvGrpSpPr>
            <a:grpSpLocks/>
          </p:cNvGrpSpPr>
          <p:nvPr/>
        </p:nvGrpSpPr>
        <p:grpSpPr bwMode="auto">
          <a:xfrm>
            <a:off x="1371600" y="5638800"/>
            <a:ext cx="381000" cy="304800"/>
            <a:chOff x="3120" y="2880"/>
            <a:chExt cx="144" cy="96"/>
          </a:xfrm>
        </p:grpSpPr>
        <p:sp>
          <p:nvSpPr>
            <p:cNvPr id="326"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327"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328"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32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3" name="Group 162"/>
            <p:cNvGrpSpPr>
              <a:grpSpLocks/>
            </p:cNvGrpSpPr>
            <p:nvPr/>
          </p:nvGrpSpPr>
          <p:grpSpPr bwMode="auto">
            <a:xfrm>
              <a:off x="3141" y="2886"/>
              <a:ext cx="100" cy="43"/>
              <a:chOff x="6839" y="9479"/>
              <a:chExt cx="253" cy="119"/>
            </a:xfrm>
          </p:grpSpPr>
          <p:grpSp>
            <p:nvGrpSpPr>
              <p:cNvPr id="4" name="Group 163"/>
              <p:cNvGrpSpPr>
                <a:grpSpLocks/>
              </p:cNvGrpSpPr>
              <p:nvPr/>
            </p:nvGrpSpPr>
            <p:grpSpPr bwMode="auto">
              <a:xfrm>
                <a:off x="6839" y="9479"/>
                <a:ext cx="251" cy="116"/>
                <a:chOff x="6839" y="9479"/>
                <a:chExt cx="251" cy="116"/>
              </a:xfrm>
            </p:grpSpPr>
            <p:sp>
              <p:nvSpPr>
                <p:cNvPr id="343"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44"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45"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46"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47"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48"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49"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350"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5" name="Group 172"/>
              <p:cNvGrpSpPr>
                <a:grpSpLocks/>
              </p:cNvGrpSpPr>
              <p:nvPr/>
            </p:nvGrpSpPr>
            <p:grpSpPr bwMode="auto">
              <a:xfrm>
                <a:off x="6842" y="9482"/>
                <a:ext cx="250" cy="116"/>
                <a:chOff x="6842" y="9482"/>
                <a:chExt cx="250" cy="116"/>
              </a:xfrm>
            </p:grpSpPr>
            <p:sp>
              <p:nvSpPr>
                <p:cNvPr id="335"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36"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37"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38"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39"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40"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41"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342"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331"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332"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6" name="Group 157"/>
          <p:cNvGrpSpPr>
            <a:grpSpLocks/>
          </p:cNvGrpSpPr>
          <p:nvPr/>
        </p:nvGrpSpPr>
        <p:grpSpPr bwMode="auto">
          <a:xfrm>
            <a:off x="2590800" y="4876800"/>
            <a:ext cx="381000" cy="304800"/>
            <a:chOff x="3120" y="2880"/>
            <a:chExt cx="144" cy="96"/>
          </a:xfrm>
        </p:grpSpPr>
        <p:sp>
          <p:nvSpPr>
            <p:cNvPr id="352"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353"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354"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355"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7" name="Group 162"/>
            <p:cNvGrpSpPr>
              <a:grpSpLocks/>
            </p:cNvGrpSpPr>
            <p:nvPr/>
          </p:nvGrpSpPr>
          <p:grpSpPr bwMode="auto">
            <a:xfrm>
              <a:off x="3141" y="2886"/>
              <a:ext cx="100" cy="43"/>
              <a:chOff x="6839" y="9479"/>
              <a:chExt cx="253" cy="119"/>
            </a:xfrm>
          </p:grpSpPr>
          <p:grpSp>
            <p:nvGrpSpPr>
              <p:cNvPr id="9" name="Group 163"/>
              <p:cNvGrpSpPr>
                <a:grpSpLocks/>
              </p:cNvGrpSpPr>
              <p:nvPr/>
            </p:nvGrpSpPr>
            <p:grpSpPr bwMode="auto">
              <a:xfrm>
                <a:off x="6839" y="9479"/>
                <a:ext cx="251" cy="116"/>
                <a:chOff x="6839" y="9479"/>
                <a:chExt cx="251" cy="116"/>
              </a:xfrm>
            </p:grpSpPr>
            <p:sp>
              <p:nvSpPr>
                <p:cNvPr id="369"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70"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71"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72"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73"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74"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75"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376"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12" name="Group 172"/>
              <p:cNvGrpSpPr>
                <a:grpSpLocks/>
              </p:cNvGrpSpPr>
              <p:nvPr/>
            </p:nvGrpSpPr>
            <p:grpSpPr bwMode="auto">
              <a:xfrm>
                <a:off x="6842" y="9482"/>
                <a:ext cx="250" cy="116"/>
                <a:chOff x="6842" y="9482"/>
                <a:chExt cx="250" cy="116"/>
              </a:xfrm>
            </p:grpSpPr>
            <p:sp>
              <p:nvSpPr>
                <p:cNvPr id="361"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62"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63"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64"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65"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66"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67"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368"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357"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358"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13" name="Group 157"/>
          <p:cNvGrpSpPr>
            <a:grpSpLocks/>
          </p:cNvGrpSpPr>
          <p:nvPr/>
        </p:nvGrpSpPr>
        <p:grpSpPr bwMode="auto">
          <a:xfrm>
            <a:off x="2590800" y="5638800"/>
            <a:ext cx="381000" cy="304800"/>
            <a:chOff x="3120" y="2880"/>
            <a:chExt cx="144" cy="96"/>
          </a:xfrm>
        </p:grpSpPr>
        <p:sp>
          <p:nvSpPr>
            <p:cNvPr id="378"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379"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380"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381"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14" name="Group 162"/>
            <p:cNvGrpSpPr>
              <a:grpSpLocks/>
            </p:cNvGrpSpPr>
            <p:nvPr/>
          </p:nvGrpSpPr>
          <p:grpSpPr bwMode="auto">
            <a:xfrm>
              <a:off x="3141" y="2886"/>
              <a:ext cx="100" cy="43"/>
              <a:chOff x="6839" y="9479"/>
              <a:chExt cx="253" cy="119"/>
            </a:xfrm>
          </p:grpSpPr>
          <p:grpSp>
            <p:nvGrpSpPr>
              <p:cNvPr id="15" name="Group 163"/>
              <p:cNvGrpSpPr>
                <a:grpSpLocks/>
              </p:cNvGrpSpPr>
              <p:nvPr/>
            </p:nvGrpSpPr>
            <p:grpSpPr bwMode="auto">
              <a:xfrm>
                <a:off x="6839" y="9479"/>
                <a:ext cx="251" cy="116"/>
                <a:chOff x="6839" y="9479"/>
                <a:chExt cx="251" cy="116"/>
              </a:xfrm>
            </p:grpSpPr>
            <p:sp>
              <p:nvSpPr>
                <p:cNvPr id="395"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9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97"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98"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99"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00"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01"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02"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16" name="Group 172"/>
              <p:cNvGrpSpPr>
                <a:grpSpLocks/>
              </p:cNvGrpSpPr>
              <p:nvPr/>
            </p:nvGrpSpPr>
            <p:grpSpPr bwMode="auto">
              <a:xfrm>
                <a:off x="6842" y="9482"/>
                <a:ext cx="250" cy="116"/>
                <a:chOff x="6842" y="9482"/>
                <a:chExt cx="250" cy="116"/>
              </a:xfrm>
            </p:grpSpPr>
            <p:sp>
              <p:nvSpPr>
                <p:cNvPr id="38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8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89"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90"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91"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92"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9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39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383"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384"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17" name="Group 157"/>
          <p:cNvGrpSpPr>
            <a:grpSpLocks/>
          </p:cNvGrpSpPr>
          <p:nvPr/>
        </p:nvGrpSpPr>
        <p:grpSpPr bwMode="auto">
          <a:xfrm>
            <a:off x="2590800" y="6400800"/>
            <a:ext cx="381000" cy="304800"/>
            <a:chOff x="3120" y="2880"/>
            <a:chExt cx="144" cy="96"/>
          </a:xfrm>
        </p:grpSpPr>
        <p:sp>
          <p:nvSpPr>
            <p:cNvPr id="404"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405"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406"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407"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18" name="Group 162"/>
            <p:cNvGrpSpPr>
              <a:grpSpLocks/>
            </p:cNvGrpSpPr>
            <p:nvPr/>
          </p:nvGrpSpPr>
          <p:grpSpPr bwMode="auto">
            <a:xfrm>
              <a:off x="3141" y="2886"/>
              <a:ext cx="100" cy="43"/>
              <a:chOff x="6839" y="9479"/>
              <a:chExt cx="253" cy="119"/>
            </a:xfrm>
          </p:grpSpPr>
          <p:grpSp>
            <p:nvGrpSpPr>
              <p:cNvPr id="19" name="Group 163"/>
              <p:cNvGrpSpPr>
                <a:grpSpLocks/>
              </p:cNvGrpSpPr>
              <p:nvPr/>
            </p:nvGrpSpPr>
            <p:grpSpPr bwMode="auto">
              <a:xfrm>
                <a:off x="6839" y="9479"/>
                <a:ext cx="251" cy="116"/>
                <a:chOff x="6839" y="9479"/>
                <a:chExt cx="251" cy="116"/>
              </a:xfrm>
            </p:grpSpPr>
            <p:sp>
              <p:nvSpPr>
                <p:cNvPr id="42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22"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23"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24"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25"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26"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27"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28"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0" name="Group 172"/>
              <p:cNvGrpSpPr>
                <a:grpSpLocks/>
              </p:cNvGrpSpPr>
              <p:nvPr/>
            </p:nvGrpSpPr>
            <p:grpSpPr bwMode="auto">
              <a:xfrm>
                <a:off x="6842" y="9482"/>
                <a:ext cx="250" cy="116"/>
                <a:chOff x="6842" y="9482"/>
                <a:chExt cx="250" cy="116"/>
              </a:xfrm>
            </p:grpSpPr>
            <p:sp>
              <p:nvSpPr>
                <p:cNvPr id="413"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14"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15"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16"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17"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18"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19"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420"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409"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410"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21" name="Group 157"/>
          <p:cNvGrpSpPr>
            <a:grpSpLocks/>
          </p:cNvGrpSpPr>
          <p:nvPr/>
        </p:nvGrpSpPr>
        <p:grpSpPr bwMode="auto">
          <a:xfrm>
            <a:off x="3733800" y="5638800"/>
            <a:ext cx="381000" cy="304800"/>
            <a:chOff x="3120" y="2880"/>
            <a:chExt cx="144" cy="96"/>
          </a:xfrm>
        </p:grpSpPr>
        <p:sp>
          <p:nvSpPr>
            <p:cNvPr id="43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43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43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43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2" name="Group 162"/>
            <p:cNvGrpSpPr>
              <a:grpSpLocks/>
            </p:cNvGrpSpPr>
            <p:nvPr/>
          </p:nvGrpSpPr>
          <p:grpSpPr bwMode="auto">
            <a:xfrm>
              <a:off x="3141" y="2886"/>
              <a:ext cx="100" cy="43"/>
              <a:chOff x="6839" y="9479"/>
              <a:chExt cx="253" cy="119"/>
            </a:xfrm>
          </p:grpSpPr>
          <p:grpSp>
            <p:nvGrpSpPr>
              <p:cNvPr id="23" name="Group 163"/>
              <p:cNvGrpSpPr>
                <a:grpSpLocks/>
              </p:cNvGrpSpPr>
              <p:nvPr/>
            </p:nvGrpSpPr>
            <p:grpSpPr bwMode="auto">
              <a:xfrm>
                <a:off x="6839" y="9479"/>
                <a:ext cx="251" cy="116"/>
                <a:chOff x="6839" y="9479"/>
                <a:chExt cx="251" cy="116"/>
              </a:xfrm>
            </p:grpSpPr>
            <p:sp>
              <p:nvSpPr>
                <p:cNvPr id="44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4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4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5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5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5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5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5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4" name="Group 172"/>
              <p:cNvGrpSpPr>
                <a:grpSpLocks/>
              </p:cNvGrpSpPr>
              <p:nvPr/>
            </p:nvGrpSpPr>
            <p:grpSpPr bwMode="auto">
              <a:xfrm>
                <a:off x="6842" y="9482"/>
                <a:ext cx="250" cy="116"/>
                <a:chOff x="6842" y="9482"/>
                <a:chExt cx="250" cy="116"/>
              </a:xfrm>
            </p:grpSpPr>
            <p:sp>
              <p:nvSpPr>
                <p:cNvPr id="43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4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4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4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4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4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4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44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43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43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sp>
        <p:nvSpPr>
          <p:cNvPr id="593" name="Freeform 592"/>
          <p:cNvSpPr/>
          <p:nvPr/>
        </p:nvSpPr>
        <p:spPr bwMode="auto">
          <a:xfrm>
            <a:off x="1790241" y="5602077"/>
            <a:ext cx="1850834" cy="69774"/>
          </a:xfrm>
          <a:custGeom>
            <a:avLst/>
            <a:gdLst>
              <a:gd name="connsiteX0" fmla="*/ 0 w 1850834"/>
              <a:gd name="connsiteY0" fmla="*/ 69774 h 69774"/>
              <a:gd name="connsiteX1" fmla="*/ 1057619 w 1850834"/>
              <a:gd name="connsiteY1" fmla="*/ 3672 h 69774"/>
              <a:gd name="connsiteX2" fmla="*/ 1850834 w 1850834"/>
              <a:gd name="connsiteY2" fmla="*/ 47740 h 69774"/>
            </a:gdLst>
            <a:ahLst/>
            <a:cxnLst>
              <a:cxn ang="0">
                <a:pos x="connsiteX0" y="connsiteY0"/>
              </a:cxn>
              <a:cxn ang="0">
                <a:pos x="connsiteX1" y="connsiteY1"/>
              </a:cxn>
              <a:cxn ang="0">
                <a:pos x="connsiteX2" y="connsiteY2"/>
              </a:cxn>
            </a:cxnLst>
            <a:rect l="l" t="t" r="r" b="b"/>
            <a:pathLst>
              <a:path w="1850834" h="69774">
                <a:moveTo>
                  <a:pt x="0" y="69774"/>
                </a:moveTo>
                <a:cubicBezTo>
                  <a:pt x="374573" y="38559"/>
                  <a:pt x="749147" y="7344"/>
                  <a:pt x="1057619" y="3672"/>
                </a:cubicBezTo>
                <a:cubicBezTo>
                  <a:pt x="1366091" y="0"/>
                  <a:pt x="1608462" y="23870"/>
                  <a:pt x="1850834" y="47740"/>
                </a:cubicBezTo>
              </a:path>
            </a:pathLst>
          </a:custGeom>
          <a:noFill/>
          <a:ln w="25400" cap="flat" cmpd="sng" algn="ctr">
            <a:solidFill>
              <a:srgbClr val="659A2A"/>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96" name="Freeform 595"/>
          <p:cNvSpPr/>
          <p:nvPr/>
        </p:nvSpPr>
        <p:spPr bwMode="auto">
          <a:xfrm>
            <a:off x="1613971" y="5980323"/>
            <a:ext cx="2280492" cy="820756"/>
          </a:xfrm>
          <a:custGeom>
            <a:avLst/>
            <a:gdLst>
              <a:gd name="connsiteX0" fmla="*/ 0 w 2280492"/>
              <a:gd name="connsiteY0" fmla="*/ 0 h 820756"/>
              <a:gd name="connsiteX1" fmla="*/ 936434 w 2280492"/>
              <a:gd name="connsiteY1" fmla="*/ 705079 h 820756"/>
              <a:gd name="connsiteX2" fmla="*/ 1553378 w 2280492"/>
              <a:gd name="connsiteY2" fmla="*/ 694063 h 820756"/>
              <a:gd name="connsiteX3" fmla="*/ 2280492 w 2280492"/>
              <a:gd name="connsiteY3" fmla="*/ 33050 h 820756"/>
            </a:gdLst>
            <a:ahLst/>
            <a:cxnLst>
              <a:cxn ang="0">
                <a:pos x="connsiteX0" y="connsiteY0"/>
              </a:cxn>
              <a:cxn ang="0">
                <a:pos x="connsiteX1" y="connsiteY1"/>
              </a:cxn>
              <a:cxn ang="0">
                <a:pos x="connsiteX2" y="connsiteY2"/>
              </a:cxn>
              <a:cxn ang="0">
                <a:pos x="connsiteX3" y="connsiteY3"/>
              </a:cxn>
            </a:cxnLst>
            <a:rect l="l" t="t" r="r" b="b"/>
            <a:pathLst>
              <a:path w="2280492" h="820756">
                <a:moveTo>
                  <a:pt x="0" y="0"/>
                </a:moveTo>
                <a:cubicBezTo>
                  <a:pt x="338769" y="294701"/>
                  <a:pt x="677538" y="589402"/>
                  <a:pt x="936434" y="705079"/>
                </a:cubicBezTo>
                <a:cubicBezTo>
                  <a:pt x="1195330" y="820756"/>
                  <a:pt x="1329368" y="806068"/>
                  <a:pt x="1553378" y="694063"/>
                </a:cubicBezTo>
                <a:cubicBezTo>
                  <a:pt x="1777388" y="582058"/>
                  <a:pt x="2028940" y="307554"/>
                  <a:pt x="2280492" y="33050"/>
                </a:cubicBezTo>
              </a:path>
            </a:pathLst>
          </a:custGeom>
          <a:noFill/>
          <a:ln w="25400"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97" name="Text Box 22"/>
          <p:cNvSpPr txBox="1">
            <a:spLocks noChangeArrowheads="1"/>
          </p:cNvSpPr>
          <p:nvPr/>
        </p:nvSpPr>
        <p:spPr bwMode="auto">
          <a:xfrm>
            <a:off x="1371600" y="48768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latin typeface="Arial" charset="0"/>
                <a:ea typeface="宋体" pitchFamily="2" charset="-122"/>
                <a:cs typeface="Arial" charset="0"/>
              </a:rPr>
              <a:t>0.4</a:t>
            </a:r>
            <a:endParaRPr lang="en-US" altLang="zh-CN" sz="2500" baseline="-25000" dirty="0">
              <a:solidFill>
                <a:srgbClr val="FF9900"/>
              </a:solidFill>
              <a:latin typeface="Arial" charset="0"/>
              <a:ea typeface="宋体" pitchFamily="2" charset="-122"/>
              <a:cs typeface="Arial" charset="0"/>
            </a:endParaRPr>
          </a:p>
        </p:txBody>
      </p:sp>
      <p:sp>
        <p:nvSpPr>
          <p:cNvPr id="598" name="Text Box 22"/>
          <p:cNvSpPr txBox="1">
            <a:spLocks noChangeArrowheads="1"/>
          </p:cNvSpPr>
          <p:nvPr/>
        </p:nvSpPr>
        <p:spPr bwMode="auto">
          <a:xfrm>
            <a:off x="2209800" y="51816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659A2A"/>
                </a:solidFill>
                <a:latin typeface="Arial" charset="0"/>
                <a:ea typeface="宋体" pitchFamily="2" charset="-122"/>
                <a:cs typeface="Arial" charset="0"/>
              </a:rPr>
              <a:t>0.4</a:t>
            </a:r>
            <a:endParaRPr lang="en-US" altLang="zh-CN" sz="2500" baseline="-25000" dirty="0">
              <a:solidFill>
                <a:srgbClr val="659A2A"/>
              </a:solidFill>
              <a:latin typeface="Arial" charset="0"/>
              <a:ea typeface="宋体" pitchFamily="2" charset="-122"/>
              <a:cs typeface="Arial" charset="0"/>
            </a:endParaRPr>
          </a:p>
        </p:txBody>
      </p:sp>
      <p:sp>
        <p:nvSpPr>
          <p:cNvPr id="599" name="Text Box 22"/>
          <p:cNvSpPr txBox="1">
            <a:spLocks noChangeArrowheads="1"/>
          </p:cNvSpPr>
          <p:nvPr/>
        </p:nvSpPr>
        <p:spPr bwMode="auto">
          <a:xfrm>
            <a:off x="1295400" y="6172200"/>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latin typeface="Arial" charset="0"/>
                <a:ea typeface="宋体" pitchFamily="2" charset="-122"/>
                <a:cs typeface="Arial" charset="0"/>
              </a:rPr>
              <a:t>0.2</a:t>
            </a:r>
            <a:endParaRPr lang="en-US" altLang="zh-CN" sz="2500" baseline="-25000" dirty="0">
              <a:solidFill>
                <a:srgbClr val="0000FF"/>
              </a:solidFill>
              <a:latin typeface="Arial" charset="0"/>
              <a:ea typeface="宋体" pitchFamily="2" charset="-122"/>
              <a:cs typeface="Arial" charset="0"/>
            </a:endParaRPr>
          </a:p>
        </p:txBody>
      </p:sp>
      <p:graphicFrame>
        <p:nvGraphicFramePr>
          <p:cNvPr id="270" name="Table 269"/>
          <p:cNvGraphicFramePr>
            <a:graphicFrameLocks noGrp="1"/>
          </p:cNvGraphicFramePr>
          <p:nvPr>
            <p:extLst>
              <p:ext uri="{D42A27DB-BD31-4B8C-83A1-F6EECF244321}">
                <p14:modId xmlns:p14="http://schemas.microsoft.com/office/powerpoint/2010/main" val="2014928769"/>
              </p:ext>
            </p:extLst>
          </p:nvPr>
        </p:nvGraphicFramePr>
        <p:xfrm>
          <a:off x="3048000" y="3581400"/>
          <a:ext cx="3048000" cy="1219200"/>
        </p:xfrm>
        <a:graphic>
          <a:graphicData uri="http://schemas.openxmlformats.org/drawingml/2006/table">
            <a:tbl>
              <a:tblPr firstRow="1" bandRow="1">
                <a:tableStyleId>{D7AC3CCA-C797-4891-BE02-D94E43425B78}</a:tableStyleId>
              </a:tblPr>
              <a:tblGrid>
                <a:gridCol w="1306285"/>
                <a:gridCol w="1741715"/>
              </a:tblGrid>
              <a:tr h="304800">
                <a:tc>
                  <a:txBody>
                    <a:bodyPr/>
                    <a:lstStyle/>
                    <a:p>
                      <a:r>
                        <a:rPr lang="en-US" sz="1400" dirty="0" smtClean="0"/>
                        <a:t>Failure</a:t>
                      </a:r>
                      <a:endParaRPr lang="en-US" sz="1400" dirty="0"/>
                    </a:p>
                  </a:txBody>
                  <a:tcPr/>
                </a:tc>
                <a:tc>
                  <a:txBody>
                    <a:bodyPr/>
                    <a:lstStyle/>
                    <a:p>
                      <a:r>
                        <a:rPr lang="en-US" sz="1400" dirty="0" smtClean="0"/>
                        <a:t>Splitting Ratios</a:t>
                      </a:r>
                      <a:endParaRPr lang="en-US" sz="1400" dirty="0"/>
                    </a:p>
                  </a:txBody>
                  <a:tcPr/>
                </a:tc>
              </a:tr>
              <a:tr h="304800">
                <a:tc>
                  <a:txBody>
                    <a:bodyPr/>
                    <a:lstStyle/>
                    <a:p>
                      <a:r>
                        <a:rPr lang="en-US" sz="1400" dirty="0" smtClean="0"/>
                        <a:t>-</a:t>
                      </a:r>
                      <a:endParaRPr lang="en-US" sz="1400" dirty="0"/>
                    </a:p>
                  </a:txBody>
                  <a:tcPr/>
                </a:tc>
                <a:tc>
                  <a:txBody>
                    <a:bodyPr/>
                    <a:lstStyle/>
                    <a:p>
                      <a:r>
                        <a:rPr lang="en-US" sz="1400" dirty="0" smtClean="0"/>
                        <a:t>0.4, 0.4, 0.2</a:t>
                      </a:r>
                      <a:endParaRPr lang="en-US" sz="1400" dirty="0"/>
                    </a:p>
                  </a:txBody>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p2</a:t>
                      </a:r>
                    </a:p>
                  </a:txBody>
                  <a:tcPr/>
                </a:tc>
                <a:tc>
                  <a:txBody>
                    <a:bodyPr/>
                    <a:lstStyle/>
                    <a:p>
                      <a:r>
                        <a:rPr lang="en-US" sz="1400" dirty="0" smtClean="0"/>
                        <a:t>0.6, 0, 0.4</a:t>
                      </a:r>
                      <a:endParaRPr lang="en-US" sz="1400" dirty="0"/>
                    </a:p>
                  </a:txBody>
                  <a:tcPr/>
                </a:tc>
              </a:tr>
              <a:tr h="152400">
                <a:tc>
                  <a:txBody>
                    <a:bodyPr/>
                    <a:lstStyle/>
                    <a:p>
                      <a:r>
                        <a:rPr lang="en-US" sz="1400" dirty="0" smtClean="0"/>
                        <a:t>…</a:t>
                      </a:r>
                      <a:endParaRPr lang="en-US" sz="1400" dirty="0"/>
                    </a:p>
                  </a:txBody>
                  <a:tcPr/>
                </a:tc>
                <a:tc>
                  <a:txBody>
                    <a:bodyPr/>
                    <a:lstStyle/>
                    <a:p>
                      <a:r>
                        <a:rPr lang="en-US" sz="1400" dirty="0" smtClean="0"/>
                        <a:t>…</a:t>
                      </a:r>
                      <a:endParaRPr lang="en-US" sz="1400" dirty="0"/>
                    </a:p>
                  </a:txBody>
                  <a:tcPr/>
                </a:tc>
              </a:tr>
            </a:tbl>
          </a:graphicData>
        </a:graphic>
      </p:graphicFrame>
      <p:sp>
        <p:nvSpPr>
          <p:cNvPr id="271" name="Text Box 22"/>
          <p:cNvSpPr txBox="1">
            <a:spLocks noChangeArrowheads="1"/>
          </p:cNvSpPr>
          <p:nvPr/>
        </p:nvSpPr>
        <p:spPr bwMode="auto">
          <a:xfrm>
            <a:off x="685800" y="3505200"/>
            <a:ext cx="2209799" cy="477050"/>
          </a:xfrm>
          <a:prstGeom prst="rect">
            <a:avLst/>
          </a:prstGeom>
          <a:noFill/>
          <a:ln w="9525">
            <a:noFill/>
            <a:miter lim="800000"/>
            <a:headEnd/>
            <a:tailEnd/>
          </a:ln>
        </p:spPr>
        <p:txBody>
          <a:bodyPr wrap="square" lIns="91435" tIns="45718" rIns="91435" bIns="45718">
            <a:spAutoFit/>
          </a:bodyPr>
          <a:lstStyle/>
          <a:p>
            <a:pPr eaLnBrk="1" hangingPunct="1"/>
            <a:r>
              <a:rPr lang="en-US" altLang="zh-CN" sz="2500" dirty="0" smtClean="0">
                <a:solidFill>
                  <a:srgbClr val="000000"/>
                </a:solidFill>
                <a:latin typeface="Arial" charset="0"/>
                <a:ea typeface="宋体" pitchFamily="2" charset="-122"/>
                <a:cs typeface="Arial" charset="0"/>
              </a:rPr>
              <a:t>configuration:</a:t>
            </a:r>
            <a:endParaRPr lang="en-US" altLang="zh-CN" sz="2500" dirty="0">
              <a:solidFill>
                <a:srgbClr val="000000"/>
              </a:solidFill>
              <a:latin typeface="Arial" charset="0"/>
              <a:ea typeface="宋体" pitchFamily="2" charset="-122"/>
              <a:cs typeface="Arial" charset="0"/>
            </a:endParaRPr>
          </a:p>
        </p:txBody>
      </p:sp>
      <p:cxnSp>
        <p:nvCxnSpPr>
          <p:cNvPr id="273" name="Straight Connector 272"/>
          <p:cNvCxnSpPr/>
          <p:nvPr/>
        </p:nvCxnSpPr>
        <p:spPr bwMode="auto">
          <a:xfrm flipV="1">
            <a:off x="5073307" y="5038478"/>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5073307" y="5793933"/>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6248400" y="5771921"/>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6" name="Straight Connector 275"/>
          <p:cNvCxnSpPr/>
          <p:nvPr/>
        </p:nvCxnSpPr>
        <p:spPr bwMode="auto">
          <a:xfrm>
            <a:off x="5105400" y="5771921"/>
            <a:ext cx="1184994" cy="7910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a:off x="6248400" y="5079577"/>
            <a:ext cx="1187107" cy="7143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8" name="Straight Connector 277"/>
          <p:cNvCxnSpPr/>
          <p:nvPr/>
        </p:nvCxnSpPr>
        <p:spPr bwMode="auto">
          <a:xfrm flipV="1">
            <a:off x="6248400" y="5771921"/>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5" name="Group 157"/>
          <p:cNvGrpSpPr>
            <a:grpSpLocks/>
          </p:cNvGrpSpPr>
          <p:nvPr/>
        </p:nvGrpSpPr>
        <p:grpSpPr bwMode="auto">
          <a:xfrm>
            <a:off x="4876800" y="5695721"/>
            <a:ext cx="381000" cy="304800"/>
            <a:chOff x="3120" y="2880"/>
            <a:chExt cx="144" cy="96"/>
          </a:xfrm>
        </p:grpSpPr>
        <p:sp>
          <p:nvSpPr>
            <p:cNvPr id="28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28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28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28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6" name="Group 162"/>
            <p:cNvGrpSpPr>
              <a:grpSpLocks/>
            </p:cNvGrpSpPr>
            <p:nvPr/>
          </p:nvGrpSpPr>
          <p:grpSpPr bwMode="auto">
            <a:xfrm>
              <a:off x="3141" y="2886"/>
              <a:ext cx="100" cy="43"/>
              <a:chOff x="6839" y="9479"/>
              <a:chExt cx="253" cy="119"/>
            </a:xfrm>
          </p:grpSpPr>
          <p:grpSp>
            <p:nvGrpSpPr>
              <p:cNvPr id="27" name="Group 163"/>
              <p:cNvGrpSpPr>
                <a:grpSpLocks/>
              </p:cNvGrpSpPr>
              <p:nvPr/>
            </p:nvGrpSpPr>
            <p:grpSpPr bwMode="auto">
              <a:xfrm>
                <a:off x="6839" y="9479"/>
                <a:ext cx="251" cy="116"/>
                <a:chOff x="6839" y="9479"/>
                <a:chExt cx="251" cy="116"/>
              </a:xfrm>
            </p:grpSpPr>
            <p:sp>
              <p:nvSpPr>
                <p:cNvPr id="29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29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29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0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0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0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0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30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8" name="Group 172"/>
              <p:cNvGrpSpPr>
                <a:grpSpLocks/>
              </p:cNvGrpSpPr>
              <p:nvPr/>
            </p:nvGrpSpPr>
            <p:grpSpPr bwMode="auto">
              <a:xfrm>
                <a:off x="6842" y="9482"/>
                <a:ext cx="250" cy="116"/>
                <a:chOff x="6842" y="9482"/>
                <a:chExt cx="250" cy="116"/>
              </a:xfrm>
            </p:grpSpPr>
            <p:sp>
              <p:nvSpPr>
                <p:cNvPr id="28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29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29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29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29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29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29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29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28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28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29" name="Group 157"/>
          <p:cNvGrpSpPr>
            <a:grpSpLocks/>
          </p:cNvGrpSpPr>
          <p:nvPr/>
        </p:nvGrpSpPr>
        <p:grpSpPr bwMode="auto">
          <a:xfrm>
            <a:off x="6096000" y="4933721"/>
            <a:ext cx="381000" cy="304800"/>
            <a:chOff x="3120" y="2880"/>
            <a:chExt cx="144" cy="96"/>
          </a:xfrm>
        </p:grpSpPr>
        <p:sp>
          <p:nvSpPr>
            <p:cNvPr id="306"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307"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308"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30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30" name="Group 162"/>
            <p:cNvGrpSpPr>
              <a:grpSpLocks/>
            </p:cNvGrpSpPr>
            <p:nvPr/>
          </p:nvGrpSpPr>
          <p:grpSpPr bwMode="auto">
            <a:xfrm>
              <a:off x="3141" y="2886"/>
              <a:ext cx="100" cy="43"/>
              <a:chOff x="6839" y="9479"/>
              <a:chExt cx="253" cy="119"/>
            </a:xfrm>
          </p:grpSpPr>
          <p:grpSp>
            <p:nvGrpSpPr>
              <p:cNvPr id="31" name="Group 163"/>
              <p:cNvGrpSpPr>
                <a:grpSpLocks/>
              </p:cNvGrpSpPr>
              <p:nvPr/>
            </p:nvGrpSpPr>
            <p:grpSpPr bwMode="auto">
              <a:xfrm>
                <a:off x="6839" y="9479"/>
                <a:ext cx="251" cy="116"/>
                <a:chOff x="6839" y="9479"/>
                <a:chExt cx="251" cy="116"/>
              </a:xfrm>
            </p:grpSpPr>
            <p:sp>
              <p:nvSpPr>
                <p:cNvPr id="35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5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5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6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77"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8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85"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386"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56" name="Group 172"/>
              <p:cNvGrpSpPr>
                <a:grpSpLocks/>
              </p:cNvGrpSpPr>
              <p:nvPr/>
            </p:nvGrpSpPr>
            <p:grpSpPr bwMode="auto">
              <a:xfrm>
                <a:off x="6842" y="9482"/>
                <a:ext cx="250" cy="116"/>
                <a:chOff x="6842" y="9482"/>
                <a:chExt cx="250" cy="116"/>
              </a:xfrm>
            </p:grpSpPr>
            <p:sp>
              <p:nvSpPr>
                <p:cNvPr id="31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1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2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23"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25"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30"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3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33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311"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312"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257" name="Group 157"/>
          <p:cNvGrpSpPr>
            <a:grpSpLocks/>
          </p:cNvGrpSpPr>
          <p:nvPr/>
        </p:nvGrpSpPr>
        <p:grpSpPr bwMode="auto">
          <a:xfrm>
            <a:off x="6096000" y="5695721"/>
            <a:ext cx="381000" cy="304800"/>
            <a:chOff x="3120" y="2880"/>
            <a:chExt cx="144" cy="96"/>
          </a:xfrm>
        </p:grpSpPr>
        <p:sp>
          <p:nvSpPr>
            <p:cNvPr id="408"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41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41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42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58" name="Group 162"/>
            <p:cNvGrpSpPr>
              <a:grpSpLocks/>
            </p:cNvGrpSpPr>
            <p:nvPr/>
          </p:nvGrpSpPr>
          <p:grpSpPr bwMode="auto">
            <a:xfrm>
              <a:off x="3141" y="2886"/>
              <a:ext cx="100" cy="43"/>
              <a:chOff x="6839" y="9479"/>
              <a:chExt cx="253" cy="119"/>
            </a:xfrm>
          </p:grpSpPr>
          <p:grpSp>
            <p:nvGrpSpPr>
              <p:cNvPr id="259" name="Group 163"/>
              <p:cNvGrpSpPr>
                <a:grpSpLocks/>
              </p:cNvGrpSpPr>
              <p:nvPr/>
            </p:nvGrpSpPr>
            <p:grpSpPr bwMode="auto">
              <a:xfrm>
                <a:off x="6839" y="9479"/>
                <a:ext cx="251" cy="116"/>
                <a:chOff x="6839" y="9479"/>
                <a:chExt cx="251" cy="116"/>
              </a:xfrm>
            </p:grpSpPr>
            <p:sp>
              <p:nvSpPr>
                <p:cNvPr id="465"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6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67"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68"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69"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70"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71"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72"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60" name="Group 172"/>
              <p:cNvGrpSpPr>
                <a:grpSpLocks/>
              </p:cNvGrpSpPr>
              <p:nvPr/>
            </p:nvGrpSpPr>
            <p:grpSpPr bwMode="auto">
              <a:xfrm>
                <a:off x="6842" y="9482"/>
                <a:ext cx="250" cy="116"/>
                <a:chOff x="6842" y="9482"/>
                <a:chExt cx="250" cy="116"/>
              </a:xfrm>
            </p:grpSpPr>
            <p:sp>
              <p:nvSpPr>
                <p:cNvPr id="45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5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59"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60"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61"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62"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6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46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437"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438"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261" name="Group 157"/>
          <p:cNvGrpSpPr>
            <a:grpSpLocks/>
          </p:cNvGrpSpPr>
          <p:nvPr/>
        </p:nvGrpSpPr>
        <p:grpSpPr bwMode="auto">
          <a:xfrm>
            <a:off x="6096000" y="6457721"/>
            <a:ext cx="381000" cy="304800"/>
            <a:chOff x="3120" y="2880"/>
            <a:chExt cx="144" cy="96"/>
          </a:xfrm>
        </p:grpSpPr>
        <p:sp>
          <p:nvSpPr>
            <p:cNvPr id="474"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475"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476"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477"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62" name="Group 162"/>
            <p:cNvGrpSpPr>
              <a:grpSpLocks/>
            </p:cNvGrpSpPr>
            <p:nvPr/>
          </p:nvGrpSpPr>
          <p:grpSpPr bwMode="auto">
            <a:xfrm>
              <a:off x="3141" y="2886"/>
              <a:ext cx="100" cy="43"/>
              <a:chOff x="6839" y="9479"/>
              <a:chExt cx="253" cy="119"/>
            </a:xfrm>
          </p:grpSpPr>
          <p:grpSp>
            <p:nvGrpSpPr>
              <p:cNvPr id="263" name="Group 163"/>
              <p:cNvGrpSpPr>
                <a:grpSpLocks/>
              </p:cNvGrpSpPr>
              <p:nvPr/>
            </p:nvGrpSpPr>
            <p:grpSpPr bwMode="auto">
              <a:xfrm>
                <a:off x="6839" y="9479"/>
                <a:ext cx="251" cy="116"/>
                <a:chOff x="6839" y="9479"/>
                <a:chExt cx="251" cy="116"/>
              </a:xfrm>
            </p:grpSpPr>
            <p:sp>
              <p:nvSpPr>
                <p:cNvPr id="49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92"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93"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94"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95"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96"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97"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98"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64" name="Group 172"/>
              <p:cNvGrpSpPr>
                <a:grpSpLocks/>
              </p:cNvGrpSpPr>
              <p:nvPr/>
            </p:nvGrpSpPr>
            <p:grpSpPr bwMode="auto">
              <a:xfrm>
                <a:off x="6842" y="9482"/>
                <a:ext cx="250" cy="116"/>
                <a:chOff x="6842" y="9482"/>
                <a:chExt cx="250" cy="116"/>
              </a:xfrm>
            </p:grpSpPr>
            <p:sp>
              <p:nvSpPr>
                <p:cNvPr id="483"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84"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85"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86"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87"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88"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89"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490"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479"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480"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265" name="Group 157"/>
          <p:cNvGrpSpPr>
            <a:grpSpLocks/>
          </p:cNvGrpSpPr>
          <p:nvPr/>
        </p:nvGrpSpPr>
        <p:grpSpPr bwMode="auto">
          <a:xfrm>
            <a:off x="7239000" y="5695721"/>
            <a:ext cx="381000" cy="304800"/>
            <a:chOff x="3120" y="2880"/>
            <a:chExt cx="144" cy="96"/>
          </a:xfrm>
        </p:grpSpPr>
        <p:sp>
          <p:nvSpPr>
            <p:cNvPr id="50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50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50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50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66" name="Group 162"/>
            <p:cNvGrpSpPr>
              <a:grpSpLocks/>
            </p:cNvGrpSpPr>
            <p:nvPr/>
          </p:nvGrpSpPr>
          <p:grpSpPr bwMode="auto">
            <a:xfrm>
              <a:off x="3141" y="2886"/>
              <a:ext cx="100" cy="43"/>
              <a:chOff x="6839" y="9479"/>
              <a:chExt cx="253" cy="119"/>
            </a:xfrm>
          </p:grpSpPr>
          <p:grpSp>
            <p:nvGrpSpPr>
              <p:cNvPr id="267" name="Group 163"/>
              <p:cNvGrpSpPr>
                <a:grpSpLocks/>
              </p:cNvGrpSpPr>
              <p:nvPr/>
            </p:nvGrpSpPr>
            <p:grpSpPr bwMode="auto">
              <a:xfrm>
                <a:off x="6839" y="9479"/>
                <a:ext cx="251" cy="116"/>
                <a:chOff x="6839" y="9479"/>
                <a:chExt cx="251" cy="116"/>
              </a:xfrm>
            </p:grpSpPr>
            <p:sp>
              <p:nvSpPr>
                <p:cNvPr id="51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51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51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52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52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52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52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52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68" name="Group 172"/>
              <p:cNvGrpSpPr>
                <a:grpSpLocks/>
              </p:cNvGrpSpPr>
              <p:nvPr/>
            </p:nvGrpSpPr>
            <p:grpSpPr bwMode="auto">
              <a:xfrm>
                <a:off x="6842" y="9482"/>
                <a:ext cx="250" cy="116"/>
                <a:chOff x="6842" y="9482"/>
                <a:chExt cx="250" cy="116"/>
              </a:xfrm>
            </p:grpSpPr>
            <p:sp>
              <p:nvSpPr>
                <p:cNvPr id="50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51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51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51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51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51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51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51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50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50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sp>
        <p:nvSpPr>
          <p:cNvPr id="527" name="Freeform 526"/>
          <p:cNvSpPr/>
          <p:nvPr/>
        </p:nvSpPr>
        <p:spPr bwMode="auto">
          <a:xfrm>
            <a:off x="5119171" y="6037244"/>
            <a:ext cx="2280492" cy="820756"/>
          </a:xfrm>
          <a:custGeom>
            <a:avLst/>
            <a:gdLst>
              <a:gd name="connsiteX0" fmla="*/ 0 w 2280492"/>
              <a:gd name="connsiteY0" fmla="*/ 0 h 820756"/>
              <a:gd name="connsiteX1" fmla="*/ 936434 w 2280492"/>
              <a:gd name="connsiteY1" fmla="*/ 705079 h 820756"/>
              <a:gd name="connsiteX2" fmla="*/ 1553378 w 2280492"/>
              <a:gd name="connsiteY2" fmla="*/ 694063 h 820756"/>
              <a:gd name="connsiteX3" fmla="*/ 2280492 w 2280492"/>
              <a:gd name="connsiteY3" fmla="*/ 33050 h 820756"/>
            </a:gdLst>
            <a:ahLst/>
            <a:cxnLst>
              <a:cxn ang="0">
                <a:pos x="connsiteX0" y="connsiteY0"/>
              </a:cxn>
              <a:cxn ang="0">
                <a:pos x="connsiteX1" y="connsiteY1"/>
              </a:cxn>
              <a:cxn ang="0">
                <a:pos x="connsiteX2" y="connsiteY2"/>
              </a:cxn>
              <a:cxn ang="0">
                <a:pos x="connsiteX3" y="connsiteY3"/>
              </a:cxn>
            </a:cxnLst>
            <a:rect l="l" t="t" r="r" b="b"/>
            <a:pathLst>
              <a:path w="2280492" h="820756">
                <a:moveTo>
                  <a:pt x="0" y="0"/>
                </a:moveTo>
                <a:cubicBezTo>
                  <a:pt x="338769" y="294701"/>
                  <a:pt x="677538" y="589402"/>
                  <a:pt x="936434" y="705079"/>
                </a:cubicBezTo>
                <a:cubicBezTo>
                  <a:pt x="1195330" y="820756"/>
                  <a:pt x="1329368" y="806068"/>
                  <a:pt x="1553378" y="694063"/>
                </a:cubicBezTo>
                <a:cubicBezTo>
                  <a:pt x="1777388" y="582058"/>
                  <a:pt x="2028940" y="307554"/>
                  <a:pt x="2280492" y="33050"/>
                </a:cubicBezTo>
              </a:path>
            </a:pathLst>
          </a:custGeom>
          <a:noFill/>
          <a:ln w="25400"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28" name="Text Box 22"/>
          <p:cNvSpPr txBox="1">
            <a:spLocks noChangeArrowheads="1"/>
          </p:cNvSpPr>
          <p:nvPr/>
        </p:nvSpPr>
        <p:spPr bwMode="auto">
          <a:xfrm>
            <a:off x="4876800" y="4933721"/>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latin typeface="Arial" charset="0"/>
                <a:ea typeface="宋体" pitchFamily="2" charset="-122"/>
                <a:cs typeface="Arial" charset="0"/>
              </a:rPr>
              <a:t>0.6</a:t>
            </a:r>
            <a:endParaRPr lang="en-US" altLang="zh-CN" sz="2500" baseline="-25000" dirty="0">
              <a:solidFill>
                <a:srgbClr val="FF9900"/>
              </a:solidFill>
              <a:latin typeface="Arial" charset="0"/>
              <a:ea typeface="宋体" pitchFamily="2" charset="-122"/>
              <a:cs typeface="Arial" charset="0"/>
            </a:endParaRPr>
          </a:p>
        </p:txBody>
      </p:sp>
      <p:sp>
        <p:nvSpPr>
          <p:cNvPr id="530" name="Text Box 22"/>
          <p:cNvSpPr txBox="1">
            <a:spLocks noChangeArrowheads="1"/>
          </p:cNvSpPr>
          <p:nvPr/>
        </p:nvSpPr>
        <p:spPr bwMode="auto">
          <a:xfrm>
            <a:off x="4800600" y="6229121"/>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latin typeface="Arial" charset="0"/>
                <a:ea typeface="宋体" pitchFamily="2" charset="-122"/>
                <a:cs typeface="Arial" charset="0"/>
              </a:rPr>
              <a:t>0.4</a:t>
            </a:r>
            <a:endParaRPr lang="en-US" altLang="zh-CN" sz="2500" baseline="-25000" dirty="0">
              <a:solidFill>
                <a:srgbClr val="0000FF"/>
              </a:solidFill>
              <a:latin typeface="Arial" charset="0"/>
              <a:ea typeface="宋体" pitchFamily="2" charset="-122"/>
              <a:cs typeface="Arial" charset="0"/>
            </a:endParaRPr>
          </a:p>
        </p:txBody>
      </p:sp>
      <p:pic>
        <p:nvPicPr>
          <p:cNvPr id="531" name="Picture 2" descr="C:\Users\Martin\AppData\Local\Microsoft\Windows\Temporary Internet Files\Content.IE5\PYQD3J7I\MCj04325370000[1].png"/>
          <p:cNvPicPr>
            <a:picLocks noChangeAspect="1" noChangeArrowheads="1"/>
          </p:cNvPicPr>
          <p:nvPr/>
        </p:nvPicPr>
        <p:blipFill>
          <a:blip r:embed="rId3" cstate="print"/>
          <a:srcRect/>
          <a:stretch>
            <a:fillRect/>
          </a:stretch>
        </p:blipFill>
        <p:spPr bwMode="auto">
          <a:xfrm>
            <a:off x="6477000" y="5410200"/>
            <a:ext cx="685800" cy="685800"/>
          </a:xfrm>
          <a:prstGeom prst="rect">
            <a:avLst/>
          </a:prstGeom>
          <a:noFill/>
        </p:spPr>
      </p:pic>
      <p:sp>
        <p:nvSpPr>
          <p:cNvPr id="536" name="Text Box 22"/>
          <p:cNvSpPr txBox="1">
            <a:spLocks noChangeArrowheads="1"/>
          </p:cNvSpPr>
          <p:nvPr/>
        </p:nvSpPr>
        <p:spPr bwMode="auto">
          <a:xfrm>
            <a:off x="3429000" y="4724400"/>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ea typeface="宋体" pitchFamily="2" charset="-122"/>
                <a:cs typeface="Arial" charset="0"/>
              </a:rPr>
              <a:t>p</a:t>
            </a:r>
            <a:r>
              <a:rPr lang="en-US" altLang="zh-CN" sz="2500" baseline="-25000" dirty="0" smtClean="0">
                <a:solidFill>
                  <a:srgbClr val="FF9900"/>
                </a:solidFill>
                <a:ea typeface="宋体" pitchFamily="2" charset="-122"/>
                <a:cs typeface="Arial" charset="0"/>
              </a:rPr>
              <a:t>1</a:t>
            </a:r>
            <a:endParaRPr lang="en-US" altLang="zh-CN" sz="2500" baseline="-25000" dirty="0">
              <a:solidFill>
                <a:srgbClr val="FF9900"/>
              </a:solidFill>
              <a:ea typeface="宋体" pitchFamily="2" charset="-122"/>
              <a:cs typeface="Arial" charset="0"/>
            </a:endParaRPr>
          </a:p>
        </p:txBody>
      </p:sp>
      <p:sp>
        <p:nvSpPr>
          <p:cNvPr id="537" name="Freeform 536"/>
          <p:cNvSpPr/>
          <p:nvPr/>
        </p:nvSpPr>
        <p:spPr bwMode="auto">
          <a:xfrm>
            <a:off x="1531345" y="4819880"/>
            <a:ext cx="2335575" cy="796886"/>
          </a:xfrm>
          <a:custGeom>
            <a:avLst/>
            <a:gdLst>
              <a:gd name="connsiteX0" fmla="*/ 0 w 2335575"/>
              <a:gd name="connsiteY0" fmla="*/ 796886 h 796886"/>
              <a:gd name="connsiteX1" fmla="*/ 705079 w 2335575"/>
              <a:gd name="connsiteY1" fmla="*/ 135874 h 796886"/>
              <a:gd name="connsiteX2" fmla="*/ 1211855 w 2335575"/>
              <a:gd name="connsiteY2" fmla="*/ 14689 h 796886"/>
              <a:gd name="connsiteX3" fmla="*/ 1784732 w 2335575"/>
              <a:gd name="connsiteY3" fmla="*/ 224009 h 796886"/>
              <a:gd name="connsiteX4" fmla="*/ 2335575 w 2335575"/>
              <a:gd name="connsiteY4" fmla="*/ 708751 h 7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75" h="796886">
                <a:moveTo>
                  <a:pt x="0" y="796886"/>
                </a:moveTo>
                <a:cubicBezTo>
                  <a:pt x="251551" y="531563"/>
                  <a:pt x="503103" y="266240"/>
                  <a:pt x="705079" y="135874"/>
                </a:cubicBezTo>
                <a:cubicBezTo>
                  <a:pt x="907055" y="5508"/>
                  <a:pt x="1031913" y="0"/>
                  <a:pt x="1211855" y="14689"/>
                </a:cubicBezTo>
                <a:cubicBezTo>
                  <a:pt x="1391797" y="29378"/>
                  <a:pt x="1597445" y="108332"/>
                  <a:pt x="1784732" y="224009"/>
                </a:cubicBezTo>
                <a:cubicBezTo>
                  <a:pt x="1972019" y="339686"/>
                  <a:pt x="2153797" y="524218"/>
                  <a:pt x="2335575" y="708751"/>
                </a:cubicBezTo>
              </a:path>
            </a:pathLst>
          </a:custGeom>
          <a:noFill/>
          <a:ln w="2540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38" name="Freeform 537"/>
          <p:cNvSpPr/>
          <p:nvPr/>
        </p:nvSpPr>
        <p:spPr bwMode="auto">
          <a:xfrm>
            <a:off x="5029200" y="4876800"/>
            <a:ext cx="2335575" cy="796886"/>
          </a:xfrm>
          <a:custGeom>
            <a:avLst/>
            <a:gdLst>
              <a:gd name="connsiteX0" fmla="*/ 0 w 2335575"/>
              <a:gd name="connsiteY0" fmla="*/ 796886 h 796886"/>
              <a:gd name="connsiteX1" fmla="*/ 705079 w 2335575"/>
              <a:gd name="connsiteY1" fmla="*/ 135874 h 796886"/>
              <a:gd name="connsiteX2" fmla="*/ 1211855 w 2335575"/>
              <a:gd name="connsiteY2" fmla="*/ 14689 h 796886"/>
              <a:gd name="connsiteX3" fmla="*/ 1784732 w 2335575"/>
              <a:gd name="connsiteY3" fmla="*/ 224009 h 796886"/>
              <a:gd name="connsiteX4" fmla="*/ 2335575 w 2335575"/>
              <a:gd name="connsiteY4" fmla="*/ 708751 h 7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75" h="796886">
                <a:moveTo>
                  <a:pt x="0" y="796886"/>
                </a:moveTo>
                <a:cubicBezTo>
                  <a:pt x="251551" y="531563"/>
                  <a:pt x="503103" y="266240"/>
                  <a:pt x="705079" y="135874"/>
                </a:cubicBezTo>
                <a:cubicBezTo>
                  <a:pt x="907055" y="5508"/>
                  <a:pt x="1031913" y="0"/>
                  <a:pt x="1211855" y="14689"/>
                </a:cubicBezTo>
                <a:cubicBezTo>
                  <a:pt x="1391797" y="29378"/>
                  <a:pt x="1597445" y="108332"/>
                  <a:pt x="1784732" y="224009"/>
                </a:cubicBezTo>
                <a:cubicBezTo>
                  <a:pt x="1972019" y="339686"/>
                  <a:pt x="2153797" y="524218"/>
                  <a:pt x="2335575" y="708751"/>
                </a:cubicBezTo>
              </a:path>
            </a:pathLst>
          </a:custGeom>
          <a:noFill/>
          <a:ln w="2540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39" name="Text Box 22"/>
          <p:cNvSpPr txBox="1">
            <a:spLocks noChangeArrowheads="1"/>
          </p:cNvSpPr>
          <p:nvPr/>
        </p:nvSpPr>
        <p:spPr bwMode="auto">
          <a:xfrm>
            <a:off x="2895600" y="5181600"/>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659A2A"/>
                </a:solidFill>
                <a:ea typeface="宋体" pitchFamily="2" charset="-122"/>
                <a:cs typeface="Arial" charset="0"/>
              </a:rPr>
              <a:t>p</a:t>
            </a:r>
            <a:r>
              <a:rPr lang="en-US" altLang="zh-CN" sz="2500" baseline="-25000" dirty="0" smtClean="0">
                <a:solidFill>
                  <a:srgbClr val="659A2A"/>
                </a:solidFill>
                <a:ea typeface="宋体" pitchFamily="2" charset="-122"/>
                <a:cs typeface="Arial" charset="0"/>
              </a:rPr>
              <a:t>2</a:t>
            </a:r>
            <a:endParaRPr lang="en-US" altLang="zh-CN" sz="2500" baseline="-25000" dirty="0">
              <a:solidFill>
                <a:srgbClr val="659A2A"/>
              </a:solidFill>
              <a:ea typeface="宋体" pitchFamily="2" charset="-122"/>
              <a:cs typeface="Arial" charset="0"/>
            </a:endParaRPr>
          </a:p>
        </p:txBody>
      </p:sp>
      <p:sp>
        <p:nvSpPr>
          <p:cNvPr id="540" name="Text Box 22"/>
          <p:cNvSpPr txBox="1">
            <a:spLocks noChangeArrowheads="1"/>
          </p:cNvSpPr>
          <p:nvPr/>
        </p:nvSpPr>
        <p:spPr bwMode="auto">
          <a:xfrm>
            <a:off x="3200400" y="5943600"/>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ea typeface="宋体" pitchFamily="2" charset="-122"/>
                <a:cs typeface="Arial" charset="0"/>
              </a:rPr>
              <a:t>p</a:t>
            </a:r>
            <a:r>
              <a:rPr lang="en-US" altLang="zh-CN" sz="2500" baseline="-25000" dirty="0" smtClean="0">
                <a:solidFill>
                  <a:srgbClr val="0000FF"/>
                </a:solidFill>
                <a:ea typeface="宋体" pitchFamily="2" charset="-122"/>
                <a:cs typeface="Arial" charset="0"/>
              </a:rPr>
              <a:t>3</a:t>
            </a:r>
            <a:endParaRPr lang="en-US" altLang="zh-CN" sz="2500" baseline="-25000" dirty="0">
              <a:solidFill>
                <a:srgbClr val="0000FF"/>
              </a:solidFill>
              <a:ea typeface="宋体" pitchFamily="2" charset="-122"/>
              <a:cs typeface="Arial" charset="0"/>
            </a:endParaRPr>
          </a:p>
        </p:txBody>
      </p:sp>
      <p:sp>
        <p:nvSpPr>
          <p:cNvPr id="305" name="Rectangle 3"/>
          <p:cNvSpPr txBox="1">
            <a:spLocks noChangeArrowheads="1"/>
          </p:cNvSpPr>
          <p:nvPr/>
        </p:nvSpPr>
        <p:spPr bwMode="auto">
          <a:xfrm>
            <a:off x="566738" y="2438400"/>
            <a:ext cx="8348662"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NP-hard unless paths are fixed</a:t>
            </a:r>
          </a:p>
        </p:txBody>
      </p:sp>
      <p:sp>
        <p:nvSpPr>
          <p:cNvPr id="310" name="Right Brace 309"/>
          <p:cNvSpPr/>
          <p:nvPr/>
        </p:nvSpPr>
        <p:spPr bwMode="auto">
          <a:xfrm>
            <a:off x="6248400" y="3581400"/>
            <a:ext cx="228600" cy="1219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313" name="Text Box 22"/>
          <p:cNvSpPr txBox="1">
            <a:spLocks noChangeArrowheads="1"/>
          </p:cNvSpPr>
          <p:nvPr/>
        </p:nvSpPr>
        <p:spPr bwMode="auto">
          <a:xfrm>
            <a:off x="6629400" y="3581400"/>
            <a:ext cx="2209800" cy="861770"/>
          </a:xfrm>
          <a:prstGeom prst="rect">
            <a:avLst/>
          </a:prstGeom>
          <a:noFill/>
          <a:ln w="9525">
            <a:noFill/>
            <a:miter lim="800000"/>
            <a:headEnd/>
            <a:tailEnd/>
          </a:ln>
        </p:spPr>
        <p:txBody>
          <a:bodyPr wrap="square" lIns="91435" tIns="45718" rIns="91435" bIns="45718">
            <a:spAutoFit/>
          </a:bodyPr>
          <a:lstStyle/>
          <a:p>
            <a:pPr eaLnBrk="1" hangingPunct="1"/>
            <a:r>
              <a:rPr lang="en-US" altLang="zh-CN" sz="2500" dirty="0" smtClean="0">
                <a:solidFill>
                  <a:srgbClr val="000000"/>
                </a:solidFill>
                <a:latin typeface="Arial" charset="0"/>
                <a:ea typeface="宋体" pitchFamily="2" charset="-122"/>
                <a:cs typeface="Arial" charset="0"/>
              </a:rPr>
              <a:t>at most 2</a:t>
            </a:r>
            <a:r>
              <a:rPr lang="en-US" altLang="zh-CN" sz="2500" baseline="25000" dirty="0" smtClean="0">
                <a:solidFill>
                  <a:srgbClr val="000000"/>
                </a:solidFill>
                <a:latin typeface="Arial" charset="0"/>
                <a:ea typeface="宋体" pitchFamily="2" charset="-122"/>
                <a:cs typeface="Arial" charset="0"/>
              </a:rPr>
              <a:t>#paths</a:t>
            </a:r>
            <a:r>
              <a:rPr lang="en-US" altLang="zh-CN" sz="2500" dirty="0" smtClean="0">
                <a:solidFill>
                  <a:srgbClr val="000000"/>
                </a:solidFill>
                <a:latin typeface="Arial" charset="0"/>
                <a:ea typeface="宋体" pitchFamily="2" charset="-122"/>
                <a:cs typeface="Arial" charset="0"/>
              </a:rPr>
              <a:t> entries</a:t>
            </a:r>
            <a:endParaRPr lang="en-US" altLang="zh-CN" sz="2500" dirty="0">
              <a:solidFill>
                <a:srgbClr val="000000"/>
              </a:solidFill>
              <a:latin typeface="Arial" charset="0"/>
              <a:ea typeface="宋体" pitchFamily="2" charset="-122"/>
              <a:cs typeface="Arial" charset="0"/>
            </a:endParaRPr>
          </a:p>
        </p:txBody>
      </p:sp>
    </p:spTree>
    <p:extLst>
      <p:ext uri="{BB962C8B-B14F-4D97-AF65-F5344CB8AC3E}">
        <p14:creationId xmlns:p14="http://schemas.microsoft.com/office/powerpoint/2010/main" val="2544689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a:solidFill>
                  <a:srgbClr val="000000"/>
                </a:solidFill>
              </a:rPr>
              <a:pPr>
                <a:defRPr/>
              </a:pPr>
              <a:t>19</a:t>
            </a:fld>
            <a:endParaRPr lang="en-US" altLang="zh-CN" dirty="0">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a:solidFill>
                  <a:srgbClr val="FF9900"/>
                </a:solidFill>
                <a:latin typeface="Times New Roman" pitchFamily="18" charset="0"/>
                <a:cs typeface="Times New Roman" pitchFamily="18" charset="0"/>
              </a:rPr>
              <a:t>2</a:t>
            </a:r>
            <a:r>
              <a:rPr lang="en-US" sz="3700" dirty="0" smtClean="0">
                <a:solidFill>
                  <a:srgbClr val="FF9900"/>
                </a:solidFill>
                <a:latin typeface="Times New Roman" pitchFamily="18" charset="0"/>
                <a:cs typeface="Times New Roman" pitchFamily="18" charset="0"/>
              </a:rPr>
              <a:t>. State-Independent Splitting: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Across All Failure Scenarios</a:t>
            </a:r>
          </a:p>
        </p:txBody>
      </p:sp>
      <p:sp>
        <p:nvSpPr>
          <p:cNvPr id="17413" name="Text Box 4"/>
          <p:cNvSpPr txBox="1">
            <a:spLocks noChangeArrowheads="1"/>
          </p:cNvSpPr>
          <p:nvPr/>
        </p:nvSpPr>
        <p:spPr bwMode="auto">
          <a:xfrm>
            <a:off x="1660525" y="6719887"/>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1" name="Rectangle 3"/>
          <p:cNvSpPr txBox="1">
            <a:spLocks noChangeArrowheads="1"/>
          </p:cNvSpPr>
          <p:nvPr/>
        </p:nvSpPr>
        <p:spPr bwMode="auto">
          <a:xfrm>
            <a:off x="566738" y="1447800"/>
            <a:ext cx="83486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a:solidFill>
                  <a:srgbClr val="FF9900"/>
                </a:solidFill>
                <a:latin typeface="Arial" charset="0"/>
                <a:cs typeface="Arial" charset="0"/>
              </a:rPr>
              <a:t>Fixed splitting ratios </a:t>
            </a:r>
            <a:r>
              <a:rPr lang="en-US" sz="2800" kern="0" dirty="0" smtClean="0">
                <a:solidFill>
                  <a:srgbClr val="000000"/>
                </a:solidFill>
                <a:latin typeface="Arial" charset="0"/>
                <a:cs typeface="Arial" charset="0"/>
              </a:rPr>
              <a:t>for all observable failures</a:t>
            </a:r>
            <a:endParaRPr lang="en-US" sz="2800" dirty="0" smtClean="0">
              <a:solidFill>
                <a:srgbClr val="FF9900"/>
              </a:solidFill>
              <a:latin typeface="Arial" charset="0"/>
              <a:cs typeface="Arial" charset="0"/>
            </a:endParaRPr>
          </a:p>
        </p:txBody>
      </p:sp>
      <p:cxnSp>
        <p:nvCxnSpPr>
          <p:cNvPr id="314" name="Straight Connector 313"/>
          <p:cNvCxnSpPr/>
          <p:nvPr/>
        </p:nvCxnSpPr>
        <p:spPr bwMode="auto">
          <a:xfrm flipV="1">
            <a:off x="1568107" y="4948219"/>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5" name="Straight Connector 314"/>
          <p:cNvCxnSpPr/>
          <p:nvPr/>
        </p:nvCxnSpPr>
        <p:spPr bwMode="auto">
          <a:xfrm>
            <a:off x="1568107" y="5703674"/>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19" name="Straight Connector 318"/>
          <p:cNvCxnSpPr/>
          <p:nvPr/>
        </p:nvCxnSpPr>
        <p:spPr bwMode="auto">
          <a:xfrm>
            <a:off x="2743200" y="5681662"/>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0" name="Straight Connector 319"/>
          <p:cNvCxnSpPr/>
          <p:nvPr/>
        </p:nvCxnSpPr>
        <p:spPr bwMode="auto">
          <a:xfrm>
            <a:off x="1600200" y="5681662"/>
            <a:ext cx="1184994" cy="7910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2" name="Straight Connector 321"/>
          <p:cNvCxnSpPr/>
          <p:nvPr/>
        </p:nvCxnSpPr>
        <p:spPr bwMode="auto">
          <a:xfrm>
            <a:off x="2743200" y="4989318"/>
            <a:ext cx="1187107" cy="7143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24" name="Straight Connector 323"/>
          <p:cNvCxnSpPr/>
          <p:nvPr/>
        </p:nvCxnSpPr>
        <p:spPr bwMode="auto">
          <a:xfrm flipV="1">
            <a:off x="2743200" y="5681662"/>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 name="Group 157"/>
          <p:cNvGrpSpPr>
            <a:grpSpLocks/>
          </p:cNvGrpSpPr>
          <p:nvPr/>
        </p:nvGrpSpPr>
        <p:grpSpPr bwMode="auto">
          <a:xfrm>
            <a:off x="1371600" y="5605462"/>
            <a:ext cx="381000" cy="304800"/>
            <a:chOff x="3120" y="2880"/>
            <a:chExt cx="144" cy="96"/>
          </a:xfrm>
        </p:grpSpPr>
        <p:sp>
          <p:nvSpPr>
            <p:cNvPr id="326"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327"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328"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32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3" name="Group 162"/>
            <p:cNvGrpSpPr>
              <a:grpSpLocks/>
            </p:cNvGrpSpPr>
            <p:nvPr/>
          </p:nvGrpSpPr>
          <p:grpSpPr bwMode="auto">
            <a:xfrm>
              <a:off x="3141" y="2886"/>
              <a:ext cx="100" cy="43"/>
              <a:chOff x="6839" y="9479"/>
              <a:chExt cx="253" cy="119"/>
            </a:xfrm>
          </p:grpSpPr>
          <p:grpSp>
            <p:nvGrpSpPr>
              <p:cNvPr id="4" name="Group 163"/>
              <p:cNvGrpSpPr>
                <a:grpSpLocks/>
              </p:cNvGrpSpPr>
              <p:nvPr/>
            </p:nvGrpSpPr>
            <p:grpSpPr bwMode="auto">
              <a:xfrm>
                <a:off x="6839" y="9479"/>
                <a:ext cx="251" cy="116"/>
                <a:chOff x="6839" y="9479"/>
                <a:chExt cx="251" cy="116"/>
              </a:xfrm>
            </p:grpSpPr>
            <p:sp>
              <p:nvSpPr>
                <p:cNvPr id="343"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44"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45"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46"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47"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48"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49"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350"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5" name="Group 172"/>
              <p:cNvGrpSpPr>
                <a:grpSpLocks/>
              </p:cNvGrpSpPr>
              <p:nvPr/>
            </p:nvGrpSpPr>
            <p:grpSpPr bwMode="auto">
              <a:xfrm>
                <a:off x="6842" y="9482"/>
                <a:ext cx="250" cy="116"/>
                <a:chOff x="6842" y="9482"/>
                <a:chExt cx="250" cy="116"/>
              </a:xfrm>
            </p:grpSpPr>
            <p:sp>
              <p:nvSpPr>
                <p:cNvPr id="335"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36"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37"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38"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39"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40"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41"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342"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331"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332"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6" name="Group 157"/>
          <p:cNvGrpSpPr>
            <a:grpSpLocks/>
          </p:cNvGrpSpPr>
          <p:nvPr/>
        </p:nvGrpSpPr>
        <p:grpSpPr bwMode="auto">
          <a:xfrm>
            <a:off x="2590800" y="4843462"/>
            <a:ext cx="381000" cy="304800"/>
            <a:chOff x="3120" y="2880"/>
            <a:chExt cx="144" cy="96"/>
          </a:xfrm>
        </p:grpSpPr>
        <p:sp>
          <p:nvSpPr>
            <p:cNvPr id="352"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353"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354"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355"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7" name="Group 162"/>
            <p:cNvGrpSpPr>
              <a:grpSpLocks/>
            </p:cNvGrpSpPr>
            <p:nvPr/>
          </p:nvGrpSpPr>
          <p:grpSpPr bwMode="auto">
            <a:xfrm>
              <a:off x="3141" y="2886"/>
              <a:ext cx="100" cy="43"/>
              <a:chOff x="6839" y="9479"/>
              <a:chExt cx="253" cy="119"/>
            </a:xfrm>
          </p:grpSpPr>
          <p:grpSp>
            <p:nvGrpSpPr>
              <p:cNvPr id="9" name="Group 163"/>
              <p:cNvGrpSpPr>
                <a:grpSpLocks/>
              </p:cNvGrpSpPr>
              <p:nvPr/>
            </p:nvGrpSpPr>
            <p:grpSpPr bwMode="auto">
              <a:xfrm>
                <a:off x="6839" y="9479"/>
                <a:ext cx="251" cy="116"/>
                <a:chOff x="6839" y="9479"/>
                <a:chExt cx="251" cy="116"/>
              </a:xfrm>
            </p:grpSpPr>
            <p:sp>
              <p:nvSpPr>
                <p:cNvPr id="369"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70"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71"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72"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73"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74"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75"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376"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12" name="Group 172"/>
              <p:cNvGrpSpPr>
                <a:grpSpLocks/>
              </p:cNvGrpSpPr>
              <p:nvPr/>
            </p:nvGrpSpPr>
            <p:grpSpPr bwMode="auto">
              <a:xfrm>
                <a:off x="6842" y="9482"/>
                <a:ext cx="250" cy="116"/>
                <a:chOff x="6842" y="9482"/>
                <a:chExt cx="250" cy="116"/>
              </a:xfrm>
            </p:grpSpPr>
            <p:sp>
              <p:nvSpPr>
                <p:cNvPr id="361"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62"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63"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64"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65"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66"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67"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368"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357"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358"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13" name="Group 157"/>
          <p:cNvGrpSpPr>
            <a:grpSpLocks/>
          </p:cNvGrpSpPr>
          <p:nvPr/>
        </p:nvGrpSpPr>
        <p:grpSpPr bwMode="auto">
          <a:xfrm>
            <a:off x="2590800" y="5605462"/>
            <a:ext cx="381000" cy="304800"/>
            <a:chOff x="3120" y="2880"/>
            <a:chExt cx="144" cy="96"/>
          </a:xfrm>
        </p:grpSpPr>
        <p:sp>
          <p:nvSpPr>
            <p:cNvPr id="378"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379"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380"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381"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14" name="Group 162"/>
            <p:cNvGrpSpPr>
              <a:grpSpLocks/>
            </p:cNvGrpSpPr>
            <p:nvPr/>
          </p:nvGrpSpPr>
          <p:grpSpPr bwMode="auto">
            <a:xfrm>
              <a:off x="3141" y="2886"/>
              <a:ext cx="100" cy="43"/>
              <a:chOff x="6839" y="9479"/>
              <a:chExt cx="253" cy="119"/>
            </a:xfrm>
          </p:grpSpPr>
          <p:grpSp>
            <p:nvGrpSpPr>
              <p:cNvPr id="15" name="Group 163"/>
              <p:cNvGrpSpPr>
                <a:grpSpLocks/>
              </p:cNvGrpSpPr>
              <p:nvPr/>
            </p:nvGrpSpPr>
            <p:grpSpPr bwMode="auto">
              <a:xfrm>
                <a:off x="6839" y="9479"/>
                <a:ext cx="251" cy="116"/>
                <a:chOff x="6839" y="9479"/>
                <a:chExt cx="251" cy="116"/>
              </a:xfrm>
            </p:grpSpPr>
            <p:sp>
              <p:nvSpPr>
                <p:cNvPr id="395"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9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97"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98"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99"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00"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01"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02"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16" name="Group 172"/>
              <p:cNvGrpSpPr>
                <a:grpSpLocks/>
              </p:cNvGrpSpPr>
              <p:nvPr/>
            </p:nvGrpSpPr>
            <p:grpSpPr bwMode="auto">
              <a:xfrm>
                <a:off x="6842" y="9482"/>
                <a:ext cx="250" cy="116"/>
                <a:chOff x="6842" y="9482"/>
                <a:chExt cx="250" cy="116"/>
              </a:xfrm>
            </p:grpSpPr>
            <p:sp>
              <p:nvSpPr>
                <p:cNvPr id="38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8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89"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90"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91"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92"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9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39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383"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384"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17" name="Group 157"/>
          <p:cNvGrpSpPr>
            <a:grpSpLocks/>
          </p:cNvGrpSpPr>
          <p:nvPr/>
        </p:nvGrpSpPr>
        <p:grpSpPr bwMode="auto">
          <a:xfrm>
            <a:off x="2590800" y="6367462"/>
            <a:ext cx="381000" cy="304800"/>
            <a:chOff x="3120" y="2880"/>
            <a:chExt cx="144" cy="96"/>
          </a:xfrm>
        </p:grpSpPr>
        <p:sp>
          <p:nvSpPr>
            <p:cNvPr id="404"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405"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406"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407"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18" name="Group 162"/>
            <p:cNvGrpSpPr>
              <a:grpSpLocks/>
            </p:cNvGrpSpPr>
            <p:nvPr/>
          </p:nvGrpSpPr>
          <p:grpSpPr bwMode="auto">
            <a:xfrm>
              <a:off x="3141" y="2886"/>
              <a:ext cx="100" cy="43"/>
              <a:chOff x="6839" y="9479"/>
              <a:chExt cx="253" cy="119"/>
            </a:xfrm>
          </p:grpSpPr>
          <p:grpSp>
            <p:nvGrpSpPr>
              <p:cNvPr id="19" name="Group 163"/>
              <p:cNvGrpSpPr>
                <a:grpSpLocks/>
              </p:cNvGrpSpPr>
              <p:nvPr/>
            </p:nvGrpSpPr>
            <p:grpSpPr bwMode="auto">
              <a:xfrm>
                <a:off x="6839" y="9479"/>
                <a:ext cx="251" cy="116"/>
                <a:chOff x="6839" y="9479"/>
                <a:chExt cx="251" cy="116"/>
              </a:xfrm>
            </p:grpSpPr>
            <p:sp>
              <p:nvSpPr>
                <p:cNvPr id="42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22"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23"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24"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25"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26"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27"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28"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0" name="Group 172"/>
              <p:cNvGrpSpPr>
                <a:grpSpLocks/>
              </p:cNvGrpSpPr>
              <p:nvPr/>
            </p:nvGrpSpPr>
            <p:grpSpPr bwMode="auto">
              <a:xfrm>
                <a:off x="6842" y="9482"/>
                <a:ext cx="250" cy="116"/>
                <a:chOff x="6842" y="9482"/>
                <a:chExt cx="250" cy="116"/>
              </a:xfrm>
            </p:grpSpPr>
            <p:sp>
              <p:nvSpPr>
                <p:cNvPr id="413"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14"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15"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16"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17"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18"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19"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420"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409"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410"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21" name="Group 157"/>
          <p:cNvGrpSpPr>
            <a:grpSpLocks/>
          </p:cNvGrpSpPr>
          <p:nvPr/>
        </p:nvGrpSpPr>
        <p:grpSpPr bwMode="auto">
          <a:xfrm>
            <a:off x="3733800" y="5605462"/>
            <a:ext cx="381000" cy="304800"/>
            <a:chOff x="3120" y="2880"/>
            <a:chExt cx="144" cy="96"/>
          </a:xfrm>
        </p:grpSpPr>
        <p:sp>
          <p:nvSpPr>
            <p:cNvPr id="43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43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43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43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2" name="Group 162"/>
            <p:cNvGrpSpPr>
              <a:grpSpLocks/>
            </p:cNvGrpSpPr>
            <p:nvPr/>
          </p:nvGrpSpPr>
          <p:grpSpPr bwMode="auto">
            <a:xfrm>
              <a:off x="3141" y="2886"/>
              <a:ext cx="100" cy="43"/>
              <a:chOff x="6839" y="9479"/>
              <a:chExt cx="253" cy="119"/>
            </a:xfrm>
          </p:grpSpPr>
          <p:grpSp>
            <p:nvGrpSpPr>
              <p:cNvPr id="23" name="Group 163"/>
              <p:cNvGrpSpPr>
                <a:grpSpLocks/>
              </p:cNvGrpSpPr>
              <p:nvPr/>
            </p:nvGrpSpPr>
            <p:grpSpPr bwMode="auto">
              <a:xfrm>
                <a:off x="6839" y="9479"/>
                <a:ext cx="251" cy="116"/>
                <a:chOff x="6839" y="9479"/>
                <a:chExt cx="251" cy="116"/>
              </a:xfrm>
            </p:grpSpPr>
            <p:sp>
              <p:nvSpPr>
                <p:cNvPr id="44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4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4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5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5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5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5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5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4" name="Group 172"/>
              <p:cNvGrpSpPr>
                <a:grpSpLocks/>
              </p:cNvGrpSpPr>
              <p:nvPr/>
            </p:nvGrpSpPr>
            <p:grpSpPr bwMode="auto">
              <a:xfrm>
                <a:off x="6842" y="9482"/>
                <a:ext cx="250" cy="116"/>
                <a:chOff x="6842" y="9482"/>
                <a:chExt cx="250" cy="116"/>
              </a:xfrm>
            </p:grpSpPr>
            <p:sp>
              <p:nvSpPr>
                <p:cNvPr id="43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4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4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4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4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4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4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44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43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43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sp>
        <p:nvSpPr>
          <p:cNvPr id="593" name="Freeform 592"/>
          <p:cNvSpPr/>
          <p:nvPr/>
        </p:nvSpPr>
        <p:spPr bwMode="auto">
          <a:xfrm>
            <a:off x="1790241" y="5568739"/>
            <a:ext cx="1850834" cy="69774"/>
          </a:xfrm>
          <a:custGeom>
            <a:avLst/>
            <a:gdLst>
              <a:gd name="connsiteX0" fmla="*/ 0 w 1850834"/>
              <a:gd name="connsiteY0" fmla="*/ 69774 h 69774"/>
              <a:gd name="connsiteX1" fmla="*/ 1057619 w 1850834"/>
              <a:gd name="connsiteY1" fmla="*/ 3672 h 69774"/>
              <a:gd name="connsiteX2" fmla="*/ 1850834 w 1850834"/>
              <a:gd name="connsiteY2" fmla="*/ 47740 h 69774"/>
            </a:gdLst>
            <a:ahLst/>
            <a:cxnLst>
              <a:cxn ang="0">
                <a:pos x="connsiteX0" y="connsiteY0"/>
              </a:cxn>
              <a:cxn ang="0">
                <a:pos x="connsiteX1" y="connsiteY1"/>
              </a:cxn>
              <a:cxn ang="0">
                <a:pos x="connsiteX2" y="connsiteY2"/>
              </a:cxn>
            </a:cxnLst>
            <a:rect l="l" t="t" r="r" b="b"/>
            <a:pathLst>
              <a:path w="1850834" h="69774">
                <a:moveTo>
                  <a:pt x="0" y="69774"/>
                </a:moveTo>
                <a:cubicBezTo>
                  <a:pt x="374573" y="38559"/>
                  <a:pt x="749147" y="7344"/>
                  <a:pt x="1057619" y="3672"/>
                </a:cubicBezTo>
                <a:cubicBezTo>
                  <a:pt x="1366091" y="0"/>
                  <a:pt x="1608462" y="23870"/>
                  <a:pt x="1850834" y="47740"/>
                </a:cubicBezTo>
              </a:path>
            </a:pathLst>
          </a:custGeom>
          <a:noFill/>
          <a:ln w="25400" cap="flat" cmpd="sng" algn="ctr">
            <a:solidFill>
              <a:srgbClr val="659A2A"/>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96" name="Freeform 595"/>
          <p:cNvSpPr/>
          <p:nvPr/>
        </p:nvSpPr>
        <p:spPr bwMode="auto">
          <a:xfrm>
            <a:off x="1613971" y="5946985"/>
            <a:ext cx="2280492" cy="820756"/>
          </a:xfrm>
          <a:custGeom>
            <a:avLst/>
            <a:gdLst>
              <a:gd name="connsiteX0" fmla="*/ 0 w 2280492"/>
              <a:gd name="connsiteY0" fmla="*/ 0 h 820756"/>
              <a:gd name="connsiteX1" fmla="*/ 936434 w 2280492"/>
              <a:gd name="connsiteY1" fmla="*/ 705079 h 820756"/>
              <a:gd name="connsiteX2" fmla="*/ 1553378 w 2280492"/>
              <a:gd name="connsiteY2" fmla="*/ 694063 h 820756"/>
              <a:gd name="connsiteX3" fmla="*/ 2280492 w 2280492"/>
              <a:gd name="connsiteY3" fmla="*/ 33050 h 820756"/>
            </a:gdLst>
            <a:ahLst/>
            <a:cxnLst>
              <a:cxn ang="0">
                <a:pos x="connsiteX0" y="connsiteY0"/>
              </a:cxn>
              <a:cxn ang="0">
                <a:pos x="connsiteX1" y="connsiteY1"/>
              </a:cxn>
              <a:cxn ang="0">
                <a:pos x="connsiteX2" y="connsiteY2"/>
              </a:cxn>
              <a:cxn ang="0">
                <a:pos x="connsiteX3" y="connsiteY3"/>
              </a:cxn>
            </a:cxnLst>
            <a:rect l="l" t="t" r="r" b="b"/>
            <a:pathLst>
              <a:path w="2280492" h="820756">
                <a:moveTo>
                  <a:pt x="0" y="0"/>
                </a:moveTo>
                <a:cubicBezTo>
                  <a:pt x="338769" y="294701"/>
                  <a:pt x="677538" y="589402"/>
                  <a:pt x="936434" y="705079"/>
                </a:cubicBezTo>
                <a:cubicBezTo>
                  <a:pt x="1195330" y="820756"/>
                  <a:pt x="1329368" y="806068"/>
                  <a:pt x="1553378" y="694063"/>
                </a:cubicBezTo>
                <a:cubicBezTo>
                  <a:pt x="1777388" y="582058"/>
                  <a:pt x="2028940" y="307554"/>
                  <a:pt x="2280492" y="33050"/>
                </a:cubicBezTo>
              </a:path>
            </a:pathLst>
          </a:custGeom>
          <a:noFill/>
          <a:ln w="25400"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97" name="Text Box 22"/>
          <p:cNvSpPr txBox="1">
            <a:spLocks noChangeArrowheads="1"/>
          </p:cNvSpPr>
          <p:nvPr/>
        </p:nvSpPr>
        <p:spPr bwMode="auto">
          <a:xfrm>
            <a:off x="1371600" y="4843462"/>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latin typeface="Arial" charset="0"/>
                <a:ea typeface="宋体" pitchFamily="2" charset="-122"/>
                <a:cs typeface="Arial" charset="0"/>
              </a:rPr>
              <a:t>0.4</a:t>
            </a:r>
            <a:endParaRPr lang="en-US" altLang="zh-CN" sz="2500" baseline="-25000" dirty="0">
              <a:solidFill>
                <a:srgbClr val="FF9900"/>
              </a:solidFill>
              <a:latin typeface="Arial" charset="0"/>
              <a:ea typeface="宋体" pitchFamily="2" charset="-122"/>
              <a:cs typeface="Arial" charset="0"/>
            </a:endParaRPr>
          </a:p>
        </p:txBody>
      </p:sp>
      <p:sp>
        <p:nvSpPr>
          <p:cNvPr id="598" name="Text Box 22"/>
          <p:cNvSpPr txBox="1">
            <a:spLocks noChangeArrowheads="1"/>
          </p:cNvSpPr>
          <p:nvPr/>
        </p:nvSpPr>
        <p:spPr bwMode="auto">
          <a:xfrm>
            <a:off x="2209800" y="5148262"/>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659A2A"/>
                </a:solidFill>
                <a:latin typeface="Arial" charset="0"/>
                <a:ea typeface="宋体" pitchFamily="2" charset="-122"/>
                <a:cs typeface="Arial" charset="0"/>
              </a:rPr>
              <a:t>0.4</a:t>
            </a:r>
            <a:endParaRPr lang="en-US" altLang="zh-CN" sz="2500" baseline="-25000" dirty="0">
              <a:solidFill>
                <a:srgbClr val="659A2A"/>
              </a:solidFill>
              <a:latin typeface="Arial" charset="0"/>
              <a:ea typeface="宋体" pitchFamily="2" charset="-122"/>
              <a:cs typeface="Arial" charset="0"/>
            </a:endParaRPr>
          </a:p>
        </p:txBody>
      </p:sp>
      <p:sp>
        <p:nvSpPr>
          <p:cNvPr id="599" name="Text Box 22"/>
          <p:cNvSpPr txBox="1">
            <a:spLocks noChangeArrowheads="1"/>
          </p:cNvSpPr>
          <p:nvPr/>
        </p:nvSpPr>
        <p:spPr bwMode="auto">
          <a:xfrm>
            <a:off x="1295400" y="6138862"/>
            <a:ext cx="630291"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latin typeface="Arial" charset="0"/>
                <a:ea typeface="宋体" pitchFamily="2" charset="-122"/>
                <a:cs typeface="Arial" charset="0"/>
              </a:rPr>
              <a:t>0.2</a:t>
            </a:r>
            <a:endParaRPr lang="en-US" altLang="zh-CN" sz="2500" baseline="-25000" dirty="0">
              <a:solidFill>
                <a:srgbClr val="0000FF"/>
              </a:solidFill>
              <a:latin typeface="Arial" charset="0"/>
              <a:ea typeface="宋体" pitchFamily="2" charset="-122"/>
              <a:cs typeface="Arial" charset="0"/>
            </a:endParaRPr>
          </a:p>
        </p:txBody>
      </p:sp>
      <p:graphicFrame>
        <p:nvGraphicFramePr>
          <p:cNvPr id="270" name="Table 269"/>
          <p:cNvGraphicFramePr>
            <a:graphicFrameLocks noGrp="1"/>
          </p:cNvGraphicFramePr>
          <p:nvPr>
            <p:extLst>
              <p:ext uri="{D42A27DB-BD31-4B8C-83A1-F6EECF244321}">
                <p14:modId xmlns:p14="http://schemas.microsoft.com/office/powerpoint/2010/main" val="1084198918"/>
              </p:ext>
            </p:extLst>
          </p:nvPr>
        </p:nvGraphicFramePr>
        <p:xfrm>
          <a:off x="2971800" y="4038600"/>
          <a:ext cx="1447800" cy="609600"/>
        </p:xfrm>
        <a:graphic>
          <a:graphicData uri="http://schemas.openxmlformats.org/drawingml/2006/table">
            <a:tbl>
              <a:tblPr firstRow="1" bandRow="1">
                <a:tableStyleId>{D7AC3CCA-C797-4891-BE02-D94E43425B78}</a:tableStyleId>
              </a:tblPr>
              <a:tblGrid>
                <a:gridCol w="1447800"/>
              </a:tblGrid>
              <a:tr h="304800">
                <a:tc>
                  <a:txBody>
                    <a:bodyPr/>
                    <a:lstStyle/>
                    <a:p>
                      <a:r>
                        <a:rPr lang="en-US" sz="1400" dirty="0" smtClean="0"/>
                        <a:t>p1,</a:t>
                      </a:r>
                      <a:r>
                        <a:rPr lang="en-US" sz="1400" baseline="0" dirty="0" smtClean="0"/>
                        <a:t> p2, p3:</a:t>
                      </a:r>
                      <a:endParaRPr lang="en-US" sz="1400" dirty="0"/>
                    </a:p>
                  </a:txBody>
                  <a:tcPr/>
                </a:tc>
              </a:tr>
              <a:tr h="304800">
                <a:tc>
                  <a:txBody>
                    <a:bodyPr/>
                    <a:lstStyle/>
                    <a:p>
                      <a:r>
                        <a:rPr lang="en-US" sz="1400" dirty="0" smtClean="0"/>
                        <a:t>0.4, 0.4, 0.2</a:t>
                      </a:r>
                      <a:endParaRPr lang="en-US" sz="1400" dirty="0"/>
                    </a:p>
                  </a:txBody>
                  <a:tcPr/>
                </a:tc>
              </a:tr>
            </a:tbl>
          </a:graphicData>
        </a:graphic>
      </p:graphicFrame>
      <p:sp>
        <p:nvSpPr>
          <p:cNvPr id="271" name="Text Box 22"/>
          <p:cNvSpPr txBox="1">
            <a:spLocks noChangeArrowheads="1"/>
          </p:cNvSpPr>
          <p:nvPr/>
        </p:nvSpPr>
        <p:spPr bwMode="auto">
          <a:xfrm>
            <a:off x="685800" y="3767138"/>
            <a:ext cx="2209799" cy="477050"/>
          </a:xfrm>
          <a:prstGeom prst="rect">
            <a:avLst/>
          </a:prstGeom>
          <a:noFill/>
          <a:ln w="9525">
            <a:noFill/>
            <a:miter lim="800000"/>
            <a:headEnd/>
            <a:tailEnd/>
          </a:ln>
        </p:spPr>
        <p:txBody>
          <a:bodyPr wrap="square" lIns="91435" tIns="45718" rIns="91435" bIns="45718">
            <a:spAutoFit/>
          </a:bodyPr>
          <a:lstStyle/>
          <a:p>
            <a:pPr eaLnBrk="1" hangingPunct="1"/>
            <a:r>
              <a:rPr lang="en-US" altLang="zh-CN" sz="2500" dirty="0" smtClean="0">
                <a:solidFill>
                  <a:srgbClr val="000000"/>
                </a:solidFill>
                <a:latin typeface="Arial" charset="0"/>
                <a:ea typeface="宋体" pitchFamily="2" charset="-122"/>
                <a:cs typeface="Arial" charset="0"/>
              </a:rPr>
              <a:t>configuration:</a:t>
            </a:r>
            <a:endParaRPr lang="en-US" altLang="zh-CN" sz="2500" dirty="0">
              <a:solidFill>
                <a:srgbClr val="000000"/>
              </a:solidFill>
              <a:latin typeface="Arial" charset="0"/>
              <a:ea typeface="宋体" pitchFamily="2" charset="-122"/>
              <a:cs typeface="Arial" charset="0"/>
            </a:endParaRPr>
          </a:p>
        </p:txBody>
      </p:sp>
      <p:cxnSp>
        <p:nvCxnSpPr>
          <p:cNvPr id="273" name="Straight Connector 272"/>
          <p:cNvCxnSpPr/>
          <p:nvPr/>
        </p:nvCxnSpPr>
        <p:spPr bwMode="auto">
          <a:xfrm flipV="1">
            <a:off x="5073307" y="5005140"/>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5073307" y="5760595"/>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5" name="Straight Connector 274"/>
          <p:cNvCxnSpPr/>
          <p:nvPr/>
        </p:nvCxnSpPr>
        <p:spPr bwMode="auto">
          <a:xfrm>
            <a:off x="6248400" y="5738583"/>
            <a:ext cx="1213162" cy="346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6" name="Straight Connector 275"/>
          <p:cNvCxnSpPr/>
          <p:nvPr/>
        </p:nvCxnSpPr>
        <p:spPr bwMode="auto">
          <a:xfrm>
            <a:off x="5105400" y="5738583"/>
            <a:ext cx="1184994" cy="79103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7" name="Straight Connector 276"/>
          <p:cNvCxnSpPr/>
          <p:nvPr/>
        </p:nvCxnSpPr>
        <p:spPr bwMode="auto">
          <a:xfrm>
            <a:off x="6248400" y="5046239"/>
            <a:ext cx="1187107" cy="71435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8" name="Straight Connector 277"/>
          <p:cNvCxnSpPr/>
          <p:nvPr/>
        </p:nvCxnSpPr>
        <p:spPr bwMode="auto">
          <a:xfrm flipV="1">
            <a:off x="6248400" y="5738583"/>
            <a:ext cx="1219200" cy="755455"/>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5" name="Group 157"/>
          <p:cNvGrpSpPr>
            <a:grpSpLocks/>
          </p:cNvGrpSpPr>
          <p:nvPr/>
        </p:nvGrpSpPr>
        <p:grpSpPr bwMode="auto">
          <a:xfrm>
            <a:off x="4876800" y="5662383"/>
            <a:ext cx="381000" cy="304800"/>
            <a:chOff x="3120" y="2880"/>
            <a:chExt cx="144" cy="96"/>
          </a:xfrm>
        </p:grpSpPr>
        <p:sp>
          <p:nvSpPr>
            <p:cNvPr id="28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28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28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28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6" name="Group 162"/>
            <p:cNvGrpSpPr>
              <a:grpSpLocks/>
            </p:cNvGrpSpPr>
            <p:nvPr/>
          </p:nvGrpSpPr>
          <p:grpSpPr bwMode="auto">
            <a:xfrm>
              <a:off x="3141" y="2886"/>
              <a:ext cx="100" cy="43"/>
              <a:chOff x="6839" y="9479"/>
              <a:chExt cx="253" cy="119"/>
            </a:xfrm>
          </p:grpSpPr>
          <p:grpSp>
            <p:nvGrpSpPr>
              <p:cNvPr id="27" name="Group 163"/>
              <p:cNvGrpSpPr>
                <a:grpSpLocks/>
              </p:cNvGrpSpPr>
              <p:nvPr/>
            </p:nvGrpSpPr>
            <p:grpSpPr bwMode="auto">
              <a:xfrm>
                <a:off x="6839" y="9479"/>
                <a:ext cx="251" cy="116"/>
                <a:chOff x="6839" y="9479"/>
                <a:chExt cx="251" cy="116"/>
              </a:xfrm>
            </p:grpSpPr>
            <p:sp>
              <p:nvSpPr>
                <p:cNvPr id="29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29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29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0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0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0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0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30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8" name="Group 172"/>
              <p:cNvGrpSpPr>
                <a:grpSpLocks/>
              </p:cNvGrpSpPr>
              <p:nvPr/>
            </p:nvGrpSpPr>
            <p:grpSpPr bwMode="auto">
              <a:xfrm>
                <a:off x="6842" y="9482"/>
                <a:ext cx="250" cy="116"/>
                <a:chOff x="6842" y="9482"/>
                <a:chExt cx="250" cy="116"/>
              </a:xfrm>
            </p:grpSpPr>
            <p:sp>
              <p:nvSpPr>
                <p:cNvPr id="28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29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29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29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29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29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29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29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28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28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29" name="Group 157"/>
          <p:cNvGrpSpPr>
            <a:grpSpLocks/>
          </p:cNvGrpSpPr>
          <p:nvPr/>
        </p:nvGrpSpPr>
        <p:grpSpPr bwMode="auto">
          <a:xfrm>
            <a:off x="6096000" y="4900383"/>
            <a:ext cx="381000" cy="304800"/>
            <a:chOff x="3120" y="2880"/>
            <a:chExt cx="144" cy="96"/>
          </a:xfrm>
        </p:grpSpPr>
        <p:sp>
          <p:nvSpPr>
            <p:cNvPr id="306"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307"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308"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30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30" name="Group 162"/>
            <p:cNvGrpSpPr>
              <a:grpSpLocks/>
            </p:cNvGrpSpPr>
            <p:nvPr/>
          </p:nvGrpSpPr>
          <p:grpSpPr bwMode="auto">
            <a:xfrm>
              <a:off x="3141" y="2886"/>
              <a:ext cx="100" cy="43"/>
              <a:chOff x="6839" y="9479"/>
              <a:chExt cx="253" cy="119"/>
            </a:xfrm>
          </p:grpSpPr>
          <p:grpSp>
            <p:nvGrpSpPr>
              <p:cNvPr id="31" name="Group 163"/>
              <p:cNvGrpSpPr>
                <a:grpSpLocks/>
              </p:cNvGrpSpPr>
              <p:nvPr/>
            </p:nvGrpSpPr>
            <p:grpSpPr bwMode="auto">
              <a:xfrm>
                <a:off x="6839" y="9479"/>
                <a:ext cx="251" cy="116"/>
                <a:chOff x="6839" y="9479"/>
                <a:chExt cx="251" cy="116"/>
              </a:xfrm>
            </p:grpSpPr>
            <p:sp>
              <p:nvSpPr>
                <p:cNvPr id="35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5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35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6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377"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8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385"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386"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56" name="Group 172"/>
              <p:cNvGrpSpPr>
                <a:grpSpLocks/>
              </p:cNvGrpSpPr>
              <p:nvPr/>
            </p:nvGrpSpPr>
            <p:grpSpPr bwMode="auto">
              <a:xfrm>
                <a:off x="6842" y="9482"/>
                <a:ext cx="250" cy="116"/>
                <a:chOff x="6842" y="9482"/>
                <a:chExt cx="250" cy="116"/>
              </a:xfrm>
            </p:grpSpPr>
            <p:sp>
              <p:nvSpPr>
                <p:cNvPr id="31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1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32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23"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325"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30"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33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33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311"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312"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257" name="Group 157"/>
          <p:cNvGrpSpPr>
            <a:grpSpLocks/>
          </p:cNvGrpSpPr>
          <p:nvPr/>
        </p:nvGrpSpPr>
        <p:grpSpPr bwMode="auto">
          <a:xfrm>
            <a:off x="6096000" y="5662383"/>
            <a:ext cx="381000" cy="304800"/>
            <a:chOff x="3120" y="2880"/>
            <a:chExt cx="144" cy="96"/>
          </a:xfrm>
        </p:grpSpPr>
        <p:sp>
          <p:nvSpPr>
            <p:cNvPr id="408"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41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41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429"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58" name="Group 162"/>
            <p:cNvGrpSpPr>
              <a:grpSpLocks/>
            </p:cNvGrpSpPr>
            <p:nvPr/>
          </p:nvGrpSpPr>
          <p:grpSpPr bwMode="auto">
            <a:xfrm>
              <a:off x="3141" y="2886"/>
              <a:ext cx="100" cy="43"/>
              <a:chOff x="6839" y="9479"/>
              <a:chExt cx="253" cy="119"/>
            </a:xfrm>
          </p:grpSpPr>
          <p:grpSp>
            <p:nvGrpSpPr>
              <p:cNvPr id="259" name="Group 163"/>
              <p:cNvGrpSpPr>
                <a:grpSpLocks/>
              </p:cNvGrpSpPr>
              <p:nvPr/>
            </p:nvGrpSpPr>
            <p:grpSpPr bwMode="auto">
              <a:xfrm>
                <a:off x="6839" y="9479"/>
                <a:ext cx="251" cy="116"/>
                <a:chOff x="6839" y="9479"/>
                <a:chExt cx="251" cy="116"/>
              </a:xfrm>
            </p:grpSpPr>
            <p:sp>
              <p:nvSpPr>
                <p:cNvPr id="465"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66"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67"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68"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69"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70"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71"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72"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60" name="Group 172"/>
              <p:cNvGrpSpPr>
                <a:grpSpLocks/>
              </p:cNvGrpSpPr>
              <p:nvPr/>
            </p:nvGrpSpPr>
            <p:grpSpPr bwMode="auto">
              <a:xfrm>
                <a:off x="6842" y="9482"/>
                <a:ext cx="250" cy="116"/>
                <a:chOff x="6842" y="9482"/>
                <a:chExt cx="250" cy="116"/>
              </a:xfrm>
            </p:grpSpPr>
            <p:sp>
              <p:nvSpPr>
                <p:cNvPr id="457"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58"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59"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60"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61"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62"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63"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464"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437"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438"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261" name="Group 157"/>
          <p:cNvGrpSpPr>
            <a:grpSpLocks/>
          </p:cNvGrpSpPr>
          <p:nvPr/>
        </p:nvGrpSpPr>
        <p:grpSpPr bwMode="auto">
          <a:xfrm>
            <a:off x="6096000" y="6424383"/>
            <a:ext cx="381000" cy="304800"/>
            <a:chOff x="3120" y="2880"/>
            <a:chExt cx="144" cy="96"/>
          </a:xfrm>
        </p:grpSpPr>
        <p:sp>
          <p:nvSpPr>
            <p:cNvPr id="474"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475"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476"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477"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62" name="Group 162"/>
            <p:cNvGrpSpPr>
              <a:grpSpLocks/>
            </p:cNvGrpSpPr>
            <p:nvPr/>
          </p:nvGrpSpPr>
          <p:grpSpPr bwMode="auto">
            <a:xfrm>
              <a:off x="3141" y="2886"/>
              <a:ext cx="100" cy="43"/>
              <a:chOff x="6839" y="9479"/>
              <a:chExt cx="253" cy="119"/>
            </a:xfrm>
          </p:grpSpPr>
          <p:grpSp>
            <p:nvGrpSpPr>
              <p:cNvPr id="263" name="Group 163"/>
              <p:cNvGrpSpPr>
                <a:grpSpLocks/>
              </p:cNvGrpSpPr>
              <p:nvPr/>
            </p:nvGrpSpPr>
            <p:grpSpPr bwMode="auto">
              <a:xfrm>
                <a:off x="6839" y="9479"/>
                <a:ext cx="251" cy="116"/>
                <a:chOff x="6839" y="9479"/>
                <a:chExt cx="251" cy="116"/>
              </a:xfrm>
            </p:grpSpPr>
            <p:sp>
              <p:nvSpPr>
                <p:cNvPr id="491"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92"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493"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94"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495"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96"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497"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498"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64" name="Group 172"/>
              <p:cNvGrpSpPr>
                <a:grpSpLocks/>
              </p:cNvGrpSpPr>
              <p:nvPr/>
            </p:nvGrpSpPr>
            <p:grpSpPr bwMode="auto">
              <a:xfrm>
                <a:off x="6842" y="9482"/>
                <a:ext cx="250" cy="116"/>
                <a:chOff x="6842" y="9482"/>
                <a:chExt cx="250" cy="116"/>
              </a:xfrm>
            </p:grpSpPr>
            <p:sp>
              <p:nvSpPr>
                <p:cNvPr id="483"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84"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485"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86"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487"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88"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489"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490"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479"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480"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grpSp>
        <p:nvGrpSpPr>
          <p:cNvPr id="265" name="Group 157"/>
          <p:cNvGrpSpPr>
            <a:grpSpLocks/>
          </p:cNvGrpSpPr>
          <p:nvPr/>
        </p:nvGrpSpPr>
        <p:grpSpPr bwMode="auto">
          <a:xfrm>
            <a:off x="7239000" y="5662383"/>
            <a:ext cx="381000" cy="304800"/>
            <a:chOff x="3120" y="2880"/>
            <a:chExt cx="144" cy="96"/>
          </a:xfrm>
        </p:grpSpPr>
        <p:sp>
          <p:nvSpPr>
            <p:cNvPr id="500" name="Oval 158"/>
            <p:cNvSpPr>
              <a:spLocks noChangeArrowheads="1"/>
            </p:cNvSpPr>
            <p:nvPr/>
          </p:nvSpPr>
          <p:spPr bwMode="auto">
            <a:xfrm>
              <a:off x="3120" y="292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sp>
          <p:nvSpPr>
            <p:cNvPr id="501" name="Rectangle 159"/>
            <p:cNvSpPr>
              <a:spLocks noChangeArrowheads="1"/>
            </p:cNvSpPr>
            <p:nvPr/>
          </p:nvSpPr>
          <p:spPr bwMode="auto">
            <a:xfrm>
              <a:off x="3120" y="2909"/>
              <a:ext cx="144" cy="39"/>
            </a:xfrm>
            <a:prstGeom prst="rect">
              <a:avLst/>
            </a:prstGeom>
            <a:solidFill>
              <a:srgbClr val="0078AA"/>
            </a:solidFill>
            <a:ln w="9525">
              <a:noFill/>
              <a:miter lim="800000"/>
              <a:headEnd/>
              <a:tailEnd/>
            </a:ln>
          </p:spPr>
          <p:txBody>
            <a:bodyPr/>
            <a:lstStyle/>
            <a:p>
              <a:endParaRPr lang="en-US">
                <a:solidFill>
                  <a:srgbClr val="000000"/>
                </a:solidFill>
              </a:endParaRPr>
            </a:p>
          </p:txBody>
        </p:sp>
        <p:sp>
          <p:nvSpPr>
            <p:cNvPr id="502" name="Rectangle 160"/>
            <p:cNvSpPr>
              <a:spLocks noChangeArrowheads="1"/>
            </p:cNvSpPr>
            <p:nvPr/>
          </p:nvSpPr>
          <p:spPr bwMode="auto">
            <a:xfrm>
              <a:off x="3120" y="2909"/>
              <a:ext cx="144" cy="39"/>
            </a:xfrm>
            <a:prstGeom prst="rect">
              <a:avLst/>
            </a:prstGeom>
            <a:solidFill>
              <a:srgbClr val="FF0000"/>
            </a:solidFill>
            <a:ln w="9525">
              <a:noFill/>
              <a:miter lim="800000"/>
              <a:headEnd/>
              <a:tailEnd/>
            </a:ln>
          </p:spPr>
          <p:txBody>
            <a:bodyPr/>
            <a:lstStyle/>
            <a:p>
              <a:endParaRPr lang="en-US">
                <a:solidFill>
                  <a:srgbClr val="000000"/>
                </a:solidFill>
              </a:endParaRPr>
            </a:p>
          </p:txBody>
        </p:sp>
        <p:sp>
          <p:nvSpPr>
            <p:cNvPr id="503" name="Oval 161"/>
            <p:cNvSpPr>
              <a:spLocks noChangeArrowheads="1"/>
            </p:cNvSpPr>
            <p:nvPr/>
          </p:nvSpPr>
          <p:spPr bwMode="auto">
            <a:xfrm>
              <a:off x="3120" y="2880"/>
              <a:ext cx="144" cy="56"/>
            </a:xfrm>
            <a:prstGeom prst="ellipse">
              <a:avLst/>
            </a:prstGeom>
            <a:solidFill>
              <a:srgbClr val="FF0000"/>
            </a:solidFill>
            <a:ln w="1270">
              <a:solidFill>
                <a:srgbClr val="AAE6FF"/>
              </a:solidFill>
              <a:round/>
              <a:headEnd/>
              <a:tailEnd/>
            </a:ln>
          </p:spPr>
          <p:txBody>
            <a:bodyPr/>
            <a:lstStyle/>
            <a:p>
              <a:endParaRPr lang="en-US">
                <a:solidFill>
                  <a:srgbClr val="000000"/>
                </a:solidFill>
              </a:endParaRPr>
            </a:p>
          </p:txBody>
        </p:sp>
        <p:grpSp>
          <p:nvGrpSpPr>
            <p:cNvPr id="266" name="Group 162"/>
            <p:cNvGrpSpPr>
              <a:grpSpLocks/>
            </p:cNvGrpSpPr>
            <p:nvPr/>
          </p:nvGrpSpPr>
          <p:grpSpPr bwMode="auto">
            <a:xfrm>
              <a:off x="3141" y="2886"/>
              <a:ext cx="100" cy="43"/>
              <a:chOff x="6839" y="9479"/>
              <a:chExt cx="253" cy="119"/>
            </a:xfrm>
          </p:grpSpPr>
          <p:grpSp>
            <p:nvGrpSpPr>
              <p:cNvPr id="267" name="Group 163"/>
              <p:cNvGrpSpPr>
                <a:grpSpLocks/>
              </p:cNvGrpSpPr>
              <p:nvPr/>
            </p:nvGrpSpPr>
            <p:grpSpPr bwMode="auto">
              <a:xfrm>
                <a:off x="6839" y="9479"/>
                <a:ext cx="251" cy="116"/>
                <a:chOff x="6839" y="9479"/>
                <a:chExt cx="251" cy="116"/>
              </a:xfrm>
            </p:grpSpPr>
            <p:sp>
              <p:nvSpPr>
                <p:cNvPr id="517" name="Freeform 164"/>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518" name="Freeform 165"/>
                <p:cNvSpPr>
                  <a:spLocks/>
                </p:cNvSpPr>
                <p:nvPr/>
              </p:nvSpPr>
              <p:spPr bwMode="auto">
                <a:xfrm>
                  <a:off x="6970" y="9482"/>
                  <a:ext cx="120" cy="49"/>
                </a:xfrm>
                <a:custGeom>
                  <a:avLst/>
                  <a:gdLst>
                    <a:gd name="T0" fmla="*/ 0 w 479"/>
                    <a:gd name="T1" fmla="*/ 13 h 148"/>
                    <a:gd name="T2" fmla="*/ 7 w 479"/>
                    <a:gd name="T3" fmla="*/ 16 h 148"/>
                    <a:gd name="T4" fmla="*/ 23 w 479"/>
                    <a:gd name="T5" fmla="*/ 6 h 148"/>
                    <a:gd name="T6" fmla="*/ 30 w 479"/>
                    <a:gd name="T7" fmla="*/ 9 h 148"/>
                    <a:gd name="T8" fmla="*/ 26 w 479"/>
                    <a:gd name="T9" fmla="*/ 0 h 148"/>
                    <a:gd name="T10" fmla="*/ 7 w 479"/>
                    <a:gd name="T11" fmla="*/ 0 h 148"/>
                    <a:gd name="T12" fmla="*/ 15 w 479"/>
                    <a:gd name="T13" fmla="*/ 3 h 148"/>
                    <a:gd name="T14" fmla="*/ 0 w 479"/>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115"/>
                      </a:moveTo>
                      <a:lnTo>
                        <a:pt x="106" y="148"/>
                      </a:lnTo>
                      <a:lnTo>
                        <a:pt x="364" y="50"/>
                      </a:lnTo>
                      <a:lnTo>
                        <a:pt x="479" y="82"/>
                      </a:lnTo>
                      <a:lnTo>
                        <a:pt x="417" y="0"/>
                      </a:lnTo>
                      <a:lnTo>
                        <a:pt x="115" y="0"/>
                      </a:lnTo>
                      <a:lnTo>
                        <a:pt x="239" y="25"/>
                      </a:lnTo>
                      <a:lnTo>
                        <a:pt x="0" y="115"/>
                      </a:lnTo>
                      <a:close/>
                    </a:path>
                  </a:pathLst>
                </a:custGeom>
                <a:solidFill>
                  <a:srgbClr val="000000"/>
                </a:solidFill>
                <a:ln w="9525">
                  <a:noFill/>
                  <a:round/>
                  <a:headEnd/>
                  <a:tailEnd/>
                </a:ln>
              </p:spPr>
              <p:txBody>
                <a:bodyPr/>
                <a:lstStyle/>
                <a:p>
                  <a:endParaRPr lang="en-US">
                    <a:solidFill>
                      <a:srgbClr val="000000"/>
                    </a:solidFill>
                  </a:endParaRPr>
                </a:p>
              </p:txBody>
            </p:sp>
            <p:sp>
              <p:nvSpPr>
                <p:cNvPr id="519" name="Freeform 166"/>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520" name="Freeform 167"/>
                <p:cNvSpPr>
                  <a:spLocks/>
                </p:cNvSpPr>
                <p:nvPr/>
              </p:nvSpPr>
              <p:spPr bwMode="auto">
                <a:xfrm>
                  <a:off x="6839" y="9540"/>
                  <a:ext cx="120" cy="52"/>
                </a:xfrm>
                <a:custGeom>
                  <a:avLst/>
                  <a:gdLst>
                    <a:gd name="T0" fmla="*/ 30 w 480"/>
                    <a:gd name="T1" fmla="*/ 4 h 158"/>
                    <a:gd name="T2" fmla="*/ 23 w 480"/>
                    <a:gd name="T3" fmla="*/ 0 h 158"/>
                    <a:gd name="T4" fmla="*/ 8 w 480"/>
                    <a:gd name="T5" fmla="*/ 11 h 158"/>
                    <a:gd name="T6" fmla="*/ 0 w 480"/>
                    <a:gd name="T7" fmla="*/ 7 h 158"/>
                    <a:gd name="T8" fmla="*/ 4 w 480"/>
                    <a:gd name="T9" fmla="*/ 17 h 158"/>
                    <a:gd name="T10" fmla="*/ 23 w 480"/>
                    <a:gd name="T11" fmla="*/ 17 h 158"/>
                    <a:gd name="T12" fmla="*/ 15 w 480"/>
                    <a:gd name="T13" fmla="*/ 13 h 158"/>
                    <a:gd name="T14" fmla="*/ 30 w 480"/>
                    <a:gd name="T15" fmla="*/ 4 h 158"/>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8"/>
                    <a:gd name="T26" fmla="*/ 480 w 480"/>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8">
                      <a:moveTo>
                        <a:pt x="480" y="34"/>
                      </a:moveTo>
                      <a:lnTo>
                        <a:pt x="373" y="0"/>
                      </a:lnTo>
                      <a:lnTo>
                        <a:pt x="125" y="100"/>
                      </a:lnTo>
                      <a:lnTo>
                        <a:pt x="0" y="67"/>
                      </a:lnTo>
                      <a:lnTo>
                        <a:pt x="62" y="158"/>
                      </a:lnTo>
                      <a:lnTo>
                        <a:pt x="373" y="158"/>
                      </a:lnTo>
                      <a:lnTo>
                        <a:pt x="240" y="125"/>
                      </a:lnTo>
                      <a:lnTo>
                        <a:pt x="480" y="34"/>
                      </a:lnTo>
                      <a:close/>
                    </a:path>
                  </a:pathLst>
                </a:custGeom>
                <a:solidFill>
                  <a:srgbClr val="000000"/>
                </a:solidFill>
                <a:ln w="9525">
                  <a:noFill/>
                  <a:round/>
                  <a:headEnd/>
                  <a:tailEnd/>
                </a:ln>
              </p:spPr>
              <p:txBody>
                <a:bodyPr/>
                <a:lstStyle/>
                <a:p>
                  <a:endParaRPr lang="en-US">
                    <a:solidFill>
                      <a:srgbClr val="000000"/>
                    </a:solidFill>
                  </a:endParaRPr>
                </a:p>
              </p:txBody>
            </p:sp>
            <p:sp>
              <p:nvSpPr>
                <p:cNvPr id="521" name="Freeform 168"/>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522" name="Freeform 169"/>
                <p:cNvSpPr>
                  <a:spLocks/>
                </p:cNvSpPr>
                <p:nvPr/>
              </p:nvSpPr>
              <p:spPr bwMode="auto">
                <a:xfrm>
                  <a:off x="6846" y="9479"/>
                  <a:ext cx="120" cy="50"/>
                </a:xfrm>
                <a:custGeom>
                  <a:avLst/>
                  <a:gdLst>
                    <a:gd name="T0" fmla="*/ 0 w 479"/>
                    <a:gd name="T1" fmla="*/ 4 h 149"/>
                    <a:gd name="T2" fmla="*/ 7 w 479"/>
                    <a:gd name="T3" fmla="*/ 0 h 149"/>
                    <a:gd name="T4" fmla="*/ 23 w 479"/>
                    <a:gd name="T5" fmla="*/ 10 h 149"/>
                    <a:gd name="T6" fmla="*/ 30 w 479"/>
                    <a:gd name="T7" fmla="*/ 7 h 149"/>
                    <a:gd name="T8" fmla="*/ 26 w 479"/>
                    <a:gd name="T9" fmla="*/ 17 h 149"/>
                    <a:gd name="T10" fmla="*/ 7 w 479"/>
                    <a:gd name="T11" fmla="*/ 17 h 149"/>
                    <a:gd name="T12" fmla="*/ 15 w 479"/>
                    <a:gd name="T13" fmla="*/ 14 h 149"/>
                    <a:gd name="T14" fmla="*/ 0 w 479"/>
                    <a:gd name="T15" fmla="*/ 4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34"/>
                      </a:moveTo>
                      <a:lnTo>
                        <a:pt x="107" y="0"/>
                      </a:lnTo>
                      <a:lnTo>
                        <a:pt x="364" y="91"/>
                      </a:lnTo>
                      <a:lnTo>
                        <a:pt x="479" y="67"/>
                      </a:lnTo>
                      <a:lnTo>
                        <a:pt x="418" y="149"/>
                      </a:lnTo>
                      <a:lnTo>
                        <a:pt x="115" y="149"/>
                      </a:lnTo>
                      <a:lnTo>
                        <a:pt x="240" y="124"/>
                      </a:lnTo>
                      <a:lnTo>
                        <a:pt x="0" y="34"/>
                      </a:lnTo>
                      <a:close/>
                    </a:path>
                  </a:pathLst>
                </a:custGeom>
                <a:solidFill>
                  <a:srgbClr val="000000"/>
                </a:solidFill>
                <a:ln w="9525">
                  <a:noFill/>
                  <a:round/>
                  <a:headEnd/>
                  <a:tailEnd/>
                </a:ln>
              </p:spPr>
              <p:txBody>
                <a:bodyPr/>
                <a:lstStyle/>
                <a:p>
                  <a:endParaRPr lang="en-US">
                    <a:solidFill>
                      <a:srgbClr val="000000"/>
                    </a:solidFill>
                  </a:endParaRPr>
                </a:p>
              </p:txBody>
            </p:sp>
            <p:sp>
              <p:nvSpPr>
                <p:cNvPr id="523" name="Freeform 170"/>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sp>
              <p:nvSpPr>
                <p:cNvPr id="524" name="Freeform 171"/>
                <p:cNvSpPr>
                  <a:spLocks/>
                </p:cNvSpPr>
                <p:nvPr/>
              </p:nvSpPr>
              <p:spPr bwMode="auto">
                <a:xfrm>
                  <a:off x="6966" y="9545"/>
                  <a:ext cx="119" cy="50"/>
                </a:xfrm>
                <a:custGeom>
                  <a:avLst/>
                  <a:gdLst>
                    <a:gd name="T0" fmla="*/ 30 w 478"/>
                    <a:gd name="T1" fmla="*/ 13 h 148"/>
                    <a:gd name="T2" fmla="*/ 23 w 478"/>
                    <a:gd name="T3" fmla="*/ 17 h 148"/>
                    <a:gd name="T4" fmla="*/ 8 w 478"/>
                    <a:gd name="T5" fmla="*/ 6 h 148"/>
                    <a:gd name="T6" fmla="*/ 0 w 478"/>
                    <a:gd name="T7" fmla="*/ 9 h 148"/>
                    <a:gd name="T8" fmla="*/ 4 w 478"/>
                    <a:gd name="T9" fmla="*/ 0 h 148"/>
                    <a:gd name="T10" fmla="*/ 23 w 478"/>
                    <a:gd name="T11" fmla="*/ 0 h 148"/>
                    <a:gd name="T12" fmla="*/ 15 w 478"/>
                    <a:gd name="T13" fmla="*/ 3 h 148"/>
                    <a:gd name="T14" fmla="*/ 30 w 478"/>
                    <a:gd name="T15" fmla="*/ 13 h 148"/>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8"/>
                    <a:gd name="T26" fmla="*/ 478 w 478"/>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8">
                      <a:moveTo>
                        <a:pt x="478" y="116"/>
                      </a:moveTo>
                      <a:lnTo>
                        <a:pt x="372" y="148"/>
                      </a:lnTo>
                      <a:lnTo>
                        <a:pt x="123" y="50"/>
                      </a:lnTo>
                      <a:lnTo>
                        <a:pt x="0" y="83"/>
                      </a:lnTo>
                      <a:lnTo>
                        <a:pt x="61" y="0"/>
                      </a:lnTo>
                      <a:lnTo>
                        <a:pt x="372" y="0"/>
                      </a:lnTo>
                      <a:lnTo>
                        <a:pt x="238" y="25"/>
                      </a:lnTo>
                      <a:lnTo>
                        <a:pt x="478" y="116"/>
                      </a:lnTo>
                      <a:close/>
                    </a:path>
                  </a:pathLst>
                </a:custGeom>
                <a:solidFill>
                  <a:srgbClr val="000000"/>
                </a:solidFill>
                <a:ln w="9525">
                  <a:noFill/>
                  <a:round/>
                  <a:headEnd/>
                  <a:tailEnd/>
                </a:ln>
              </p:spPr>
              <p:txBody>
                <a:bodyPr/>
                <a:lstStyle/>
                <a:p>
                  <a:endParaRPr lang="en-US">
                    <a:solidFill>
                      <a:srgbClr val="000000"/>
                    </a:solidFill>
                  </a:endParaRPr>
                </a:p>
              </p:txBody>
            </p:sp>
          </p:grpSp>
          <p:grpSp>
            <p:nvGrpSpPr>
              <p:cNvPr id="268" name="Group 172"/>
              <p:cNvGrpSpPr>
                <a:grpSpLocks/>
              </p:cNvGrpSpPr>
              <p:nvPr/>
            </p:nvGrpSpPr>
            <p:grpSpPr bwMode="auto">
              <a:xfrm>
                <a:off x="6842" y="9482"/>
                <a:ext cx="250" cy="116"/>
                <a:chOff x="6842" y="9482"/>
                <a:chExt cx="250" cy="116"/>
              </a:xfrm>
            </p:grpSpPr>
            <p:sp>
              <p:nvSpPr>
                <p:cNvPr id="509" name="Freeform 173"/>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510" name="Freeform 174"/>
                <p:cNvSpPr>
                  <a:spLocks/>
                </p:cNvSpPr>
                <p:nvPr/>
              </p:nvSpPr>
              <p:spPr bwMode="auto">
                <a:xfrm>
                  <a:off x="6972" y="9485"/>
                  <a:ext cx="120" cy="49"/>
                </a:xfrm>
                <a:custGeom>
                  <a:avLst/>
                  <a:gdLst>
                    <a:gd name="T0" fmla="*/ 0 w 479"/>
                    <a:gd name="T1" fmla="*/ 12 h 149"/>
                    <a:gd name="T2" fmla="*/ 7 w 479"/>
                    <a:gd name="T3" fmla="*/ 16 h 149"/>
                    <a:gd name="T4" fmla="*/ 23 w 479"/>
                    <a:gd name="T5" fmla="*/ 5 h 149"/>
                    <a:gd name="T6" fmla="*/ 30 w 479"/>
                    <a:gd name="T7" fmla="*/ 9 h 149"/>
                    <a:gd name="T8" fmla="*/ 26 w 479"/>
                    <a:gd name="T9" fmla="*/ 0 h 149"/>
                    <a:gd name="T10" fmla="*/ 7 w 479"/>
                    <a:gd name="T11" fmla="*/ 0 h 149"/>
                    <a:gd name="T12" fmla="*/ 15 w 479"/>
                    <a:gd name="T13" fmla="*/ 3 h 149"/>
                    <a:gd name="T14" fmla="*/ 0 w 479"/>
                    <a:gd name="T15" fmla="*/ 12 h 149"/>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9"/>
                    <a:gd name="T26" fmla="*/ 479 w 479"/>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9">
                      <a:moveTo>
                        <a:pt x="0" y="115"/>
                      </a:moveTo>
                      <a:lnTo>
                        <a:pt x="106" y="149"/>
                      </a:lnTo>
                      <a:lnTo>
                        <a:pt x="364" y="50"/>
                      </a:lnTo>
                      <a:lnTo>
                        <a:pt x="479" y="82"/>
                      </a:lnTo>
                      <a:lnTo>
                        <a:pt x="417" y="0"/>
                      </a:lnTo>
                      <a:lnTo>
                        <a:pt x="115" y="0"/>
                      </a:lnTo>
                      <a:lnTo>
                        <a:pt x="239" y="25"/>
                      </a:lnTo>
                      <a:lnTo>
                        <a:pt x="0" y="115"/>
                      </a:lnTo>
                      <a:close/>
                    </a:path>
                  </a:pathLst>
                </a:custGeom>
                <a:solidFill>
                  <a:srgbClr val="FFFFFF"/>
                </a:solidFill>
                <a:ln w="9525">
                  <a:noFill/>
                  <a:round/>
                  <a:headEnd/>
                  <a:tailEnd/>
                </a:ln>
              </p:spPr>
              <p:txBody>
                <a:bodyPr/>
                <a:lstStyle/>
                <a:p>
                  <a:endParaRPr lang="en-US">
                    <a:solidFill>
                      <a:srgbClr val="000000"/>
                    </a:solidFill>
                  </a:endParaRPr>
                </a:p>
              </p:txBody>
            </p:sp>
            <p:sp>
              <p:nvSpPr>
                <p:cNvPr id="511" name="Freeform 175"/>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512" name="Freeform 176"/>
                <p:cNvSpPr>
                  <a:spLocks/>
                </p:cNvSpPr>
                <p:nvPr/>
              </p:nvSpPr>
              <p:spPr bwMode="auto">
                <a:xfrm>
                  <a:off x="6842" y="9543"/>
                  <a:ext cx="120" cy="52"/>
                </a:xfrm>
                <a:custGeom>
                  <a:avLst/>
                  <a:gdLst>
                    <a:gd name="T0" fmla="*/ 30 w 480"/>
                    <a:gd name="T1" fmla="*/ 4 h 156"/>
                    <a:gd name="T2" fmla="*/ 23 w 480"/>
                    <a:gd name="T3" fmla="*/ 0 h 156"/>
                    <a:gd name="T4" fmla="*/ 8 w 480"/>
                    <a:gd name="T5" fmla="*/ 11 h 156"/>
                    <a:gd name="T6" fmla="*/ 0 w 480"/>
                    <a:gd name="T7" fmla="*/ 7 h 156"/>
                    <a:gd name="T8" fmla="*/ 4 w 480"/>
                    <a:gd name="T9" fmla="*/ 17 h 156"/>
                    <a:gd name="T10" fmla="*/ 23 w 480"/>
                    <a:gd name="T11" fmla="*/ 17 h 156"/>
                    <a:gd name="T12" fmla="*/ 15 w 480"/>
                    <a:gd name="T13" fmla="*/ 14 h 156"/>
                    <a:gd name="T14" fmla="*/ 30 w 480"/>
                    <a:gd name="T15" fmla="*/ 4 h 15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156"/>
                    <a:gd name="T26" fmla="*/ 480 w 480"/>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156">
                      <a:moveTo>
                        <a:pt x="480" y="33"/>
                      </a:moveTo>
                      <a:lnTo>
                        <a:pt x="373" y="0"/>
                      </a:lnTo>
                      <a:lnTo>
                        <a:pt x="125" y="99"/>
                      </a:lnTo>
                      <a:lnTo>
                        <a:pt x="0" y="66"/>
                      </a:lnTo>
                      <a:lnTo>
                        <a:pt x="62" y="156"/>
                      </a:lnTo>
                      <a:lnTo>
                        <a:pt x="373" y="156"/>
                      </a:lnTo>
                      <a:lnTo>
                        <a:pt x="240" y="124"/>
                      </a:lnTo>
                      <a:lnTo>
                        <a:pt x="480" y="33"/>
                      </a:lnTo>
                      <a:close/>
                    </a:path>
                  </a:pathLst>
                </a:custGeom>
                <a:solidFill>
                  <a:srgbClr val="FFFFFF"/>
                </a:solidFill>
                <a:ln w="9525">
                  <a:noFill/>
                  <a:round/>
                  <a:headEnd/>
                  <a:tailEnd/>
                </a:ln>
              </p:spPr>
              <p:txBody>
                <a:bodyPr/>
                <a:lstStyle/>
                <a:p>
                  <a:endParaRPr lang="en-US">
                    <a:solidFill>
                      <a:srgbClr val="000000"/>
                    </a:solidFill>
                  </a:endParaRPr>
                </a:p>
              </p:txBody>
            </p:sp>
            <p:sp>
              <p:nvSpPr>
                <p:cNvPr id="513" name="Freeform 177"/>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514" name="Freeform 178"/>
                <p:cNvSpPr>
                  <a:spLocks/>
                </p:cNvSpPr>
                <p:nvPr/>
              </p:nvSpPr>
              <p:spPr bwMode="auto">
                <a:xfrm>
                  <a:off x="6848" y="9482"/>
                  <a:ext cx="120" cy="49"/>
                </a:xfrm>
                <a:custGeom>
                  <a:avLst/>
                  <a:gdLst>
                    <a:gd name="T0" fmla="*/ 0 w 479"/>
                    <a:gd name="T1" fmla="*/ 4 h 148"/>
                    <a:gd name="T2" fmla="*/ 7 w 479"/>
                    <a:gd name="T3" fmla="*/ 0 h 148"/>
                    <a:gd name="T4" fmla="*/ 23 w 479"/>
                    <a:gd name="T5" fmla="*/ 10 h 148"/>
                    <a:gd name="T6" fmla="*/ 30 w 479"/>
                    <a:gd name="T7" fmla="*/ 7 h 148"/>
                    <a:gd name="T8" fmla="*/ 26 w 479"/>
                    <a:gd name="T9" fmla="*/ 16 h 148"/>
                    <a:gd name="T10" fmla="*/ 7 w 479"/>
                    <a:gd name="T11" fmla="*/ 16 h 148"/>
                    <a:gd name="T12" fmla="*/ 15 w 479"/>
                    <a:gd name="T13" fmla="*/ 14 h 148"/>
                    <a:gd name="T14" fmla="*/ 0 w 479"/>
                    <a:gd name="T15" fmla="*/ 4 h 148"/>
                    <a:gd name="T16" fmla="*/ 0 60000 65536"/>
                    <a:gd name="T17" fmla="*/ 0 60000 65536"/>
                    <a:gd name="T18" fmla="*/ 0 60000 65536"/>
                    <a:gd name="T19" fmla="*/ 0 60000 65536"/>
                    <a:gd name="T20" fmla="*/ 0 60000 65536"/>
                    <a:gd name="T21" fmla="*/ 0 60000 65536"/>
                    <a:gd name="T22" fmla="*/ 0 60000 65536"/>
                    <a:gd name="T23" fmla="*/ 0 60000 65536"/>
                    <a:gd name="T24" fmla="*/ 0 w 479"/>
                    <a:gd name="T25" fmla="*/ 0 h 148"/>
                    <a:gd name="T26" fmla="*/ 479 w 479"/>
                    <a:gd name="T27" fmla="*/ 148 h 1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9" h="148">
                      <a:moveTo>
                        <a:pt x="0" y="33"/>
                      </a:moveTo>
                      <a:lnTo>
                        <a:pt x="106" y="0"/>
                      </a:lnTo>
                      <a:lnTo>
                        <a:pt x="364" y="90"/>
                      </a:lnTo>
                      <a:lnTo>
                        <a:pt x="479" y="66"/>
                      </a:lnTo>
                      <a:lnTo>
                        <a:pt x="417" y="148"/>
                      </a:lnTo>
                      <a:lnTo>
                        <a:pt x="115" y="148"/>
                      </a:lnTo>
                      <a:lnTo>
                        <a:pt x="240" y="123"/>
                      </a:lnTo>
                      <a:lnTo>
                        <a:pt x="0" y="33"/>
                      </a:lnTo>
                      <a:close/>
                    </a:path>
                  </a:pathLst>
                </a:custGeom>
                <a:solidFill>
                  <a:srgbClr val="FFFFFF"/>
                </a:solidFill>
                <a:ln w="9525">
                  <a:noFill/>
                  <a:round/>
                  <a:headEnd/>
                  <a:tailEnd/>
                </a:ln>
              </p:spPr>
              <p:txBody>
                <a:bodyPr/>
                <a:lstStyle/>
                <a:p>
                  <a:endParaRPr lang="en-US">
                    <a:solidFill>
                      <a:srgbClr val="000000"/>
                    </a:solidFill>
                  </a:endParaRPr>
                </a:p>
              </p:txBody>
            </p:sp>
            <p:sp>
              <p:nvSpPr>
                <p:cNvPr id="515" name="Freeform 179"/>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sp>
              <p:nvSpPr>
                <p:cNvPr id="516" name="Freeform 180"/>
                <p:cNvSpPr>
                  <a:spLocks/>
                </p:cNvSpPr>
                <p:nvPr/>
              </p:nvSpPr>
              <p:spPr bwMode="auto">
                <a:xfrm>
                  <a:off x="6968" y="9548"/>
                  <a:ext cx="120" cy="50"/>
                </a:xfrm>
                <a:custGeom>
                  <a:avLst/>
                  <a:gdLst>
                    <a:gd name="T0" fmla="*/ 30 w 478"/>
                    <a:gd name="T1" fmla="*/ 13 h 149"/>
                    <a:gd name="T2" fmla="*/ 23 w 478"/>
                    <a:gd name="T3" fmla="*/ 17 h 149"/>
                    <a:gd name="T4" fmla="*/ 8 w 478"/>
                    <a:gd name="T5" fmla="*/ 6 h 149"/>
                    <a:gd name="T6" fmla="*/ 0 w 478"/>
                    <a:gd name="T7" fmla="*/ 9 h 149"/>
                    <a:gd name="T8" fmla="*/ 4 w 478"/>
                    <a:gd name="T9" fmla="*/ 0 h 149"/>
                    <a:gd name="T10" fmla="*/ 23 w 478"/>
                    <a:gd name="T11" fmla="*/ 0 h 149"/>
                    <a:gd name="T12" fmla="*/ 15 w 478"/>
                    <a:gd name="T13" fmla="*/ 3 h 149"/>
                    <a:gd name="T14" fmla="*/ 3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478" y="117"/>
                      </a:moveTo>
                      <a:lnTo>
                        <a:pt x="372" y="149"/>
                      </a:lnTo>
                      <a:lnTo>
                        <a:pt x="123" y="50"/>
                      </a:lnTo>
                      <a:lnTo>
                        <a:pt x="0" y="83"/>
                      </a:lnTo>
                      <a:lnTo>
                        <a:pt x="61" y="0"/>
                      </a:lnTo>
                      <a:lnTo>
                        <a:pt x="372" y="0"/>
                      </a:lnTo>
                      <a:lnTo>
                        <a:pt x="238" y="25"/>
                      </a:lnTo>
                      <a:lnTo>
                        <a:pt x="478" y="117"/>
                      </a:lnTo>
                      <a:close/>
                    </a:path>
                  </a:pathLst>
                </a:custGeom>
                <a:solidFill>
                  <a:srgbClr val="FFFFFF"/>
                </a:solidFill>
                <a:ln w="9525">
                  <a:noFill/>
                  <a:round/>
                  <a:headEnd/>
                  <a:tailEnd/>
                </a:ln>
              </p:spPr>
              <p:txBody>
                <a:bodyPr/>
                <a:lstStyle/>
                <a:p>
                  <a:endParaRPr lang="en-US">
                    <a:solidFill>
                      <a:srgbClr val="000000"/>
                    </a:solidFill>
                  </a:endParaRPr>
                </a:p>
              </p:txBody>
            </p:sp>
          </p:grpSp>
        </p:grpSp>
        <p:sp>
          <p:nvSpPr>
            <p:cNvPr id="505" name="Line 181"/>
            <p:cNvSpPr>
              <a:spLocks noChangeShapeType="1"/>
            </p:cNvSpPr>
            <p:nvPr/>
          </p:nvSpPr>
          <p:spPr bwMode="auto">
            <a:xfrm>
              <a:off x="3120" y="2908"/>
              <a:ext cx="0" cy="39"/>
            </a:xfrm>
            <a:prstGeom prst="line">
              <a:avLst/>
            </a:prstGeom>
            <a:noFill/>
            <a:ln w="1270">
              <a:solidFill>
                <a:srgbClr val="AAE6FF"/>
              </a:solidFill>
              <a:round/>
              <a:headEnd/>
              <a:tailEnd/>
            </a:ln>
          </p:spPr>
          <p:txBody>
            <a:bodyPr/>
            <a:lstStyle/>
            <a:p>
              <a:endParaRPr lang="en-US">
                <a:solidFill>
                  <a:srgbClr val="000000"/>
                </a:solidFill>
              </a:endParaRPr>
            </a:p>
          </p:txBody>
        </p:sp>
        <p:sp>
          <p:nvSpPr>
            <p:cNvPr id="506" name="Line 182"/>
            <p:cNvSpPr>
              <a:spLocks noChangeShapeType="1"/>
            </p:cNvSpPr>
            <p:nvPr/>
          </p:nvSpPr>
          <p:spPr bwMode="auto">
            <a:xfrm>
              <a:off x="3264" y="2908"/>
              <a:ext cx="0" cy="39"/>
            </a:xfrm>
            <a:prstGeom prst="line">
              <a:avLst/>
            </a:prstGeom>
            <a:noFill/>
            <a:ln w="1270">
              <a:solidFill>
                <a:srgbClr val="AAE6FF"/>
              </a:solidFill>
              <a:round/>
              <a:headEnd/>
              <a:tailEnd/>
            </a:ln>
          </p:spPr>
          <p:txBody>
            <a:bodyPr/>
            <a:lstStyle/>
            <a:p>
              <a:endParaRPr lang="en-US">
                <a:solidFill>
                  <a:srgbClr val="000000"/>
                </a:solidFill>
              </a:endParaRPr>
            </a:p>
          </p:txBody>
        </p:sp>
      </p:grpSp>
      <p:sp>
        <p:nvSpPr>
          <p:cNvPr id="527" name="Freeform 526"/>
          <p:cNvSpPr/>
          <p:nvPr/>
        </p:nvSpPr>
        <p:spPr bwMode="auto">
          <a:xfrm>
            <a:off x="5119171" y="6003906"/>
            <a:ext cx="2280492" cy="820756"/>
          </a:xfrm>
          <a:custGeom>
            <a:avLst/>
            <a:gdLst>
              <a:gd name="connsiteX0" fmla="*/ 0 w 2280492"/>
              <a:gd name="connsiteY0" fmla="*/ 0 h 820756"/>
              <a:gd name="connsiteX1" fmla="*/ 936434 w 2280492"/>
              <a:gd name="connsiteY1" fmla="*/ 705079 h 820756"/>
              <a:gd name="connsiteX2" fmla="*/ 1553378 w 2280492"/>
              <a:gd name="connsiteY2" fmla="*/ 694063 h 820756"/>
              <a:gd name="connsiteX3" fmla="*/ 2280492 w 2280492"/>
              <a:gd name="connsiteY3" fmla="*/ 33050 h 820756"/>
            </a:gdLst>
            <a:ahLst/>
            <a:cxnLst>
              <a:cxn ang="0">
                <a:pos x="connsiteX0" y="connsiteY0"/>
              </a:cxn>
              <a:cxn ang="0">
                <a:pos x="connsiteX1" y="connsiteY1"/>
              </a:cxn>
              <a:cxn ang="0">
                <a:pos x="connsiteX2" y="connsiteY2"/>
              </a:cxn>
              <a:cxn ang="0">
                <a:pos x="connsiteX3" y="connsiteY3"/>
              </a:cxn>
            </a:cxnLst>
            <a:rect l="l" t="t" r="r" b="b"/>
            <a:pathLst>
              <a:path w="2280492" h="820756">
                <a:moveTo>
                  <a:pt x="0" y="0"/>
                </a:moveTo>
                <a:cubicBezTo>
                  <a:pt x="338769" y="294701"/>
                  <a:pt x="677538" y="589402"/>
                  <a:pt x="936434" y="705079"/>
                </a:cubicBezTo>
                <a:cubicBezTo>
                  <a:pt x="1195330" y="820756"/>
                  <a:pt x="1329368" y="806068"/>
                  <a:pt x="1553378" y="694063"/>
                </a:cubicBezTo>
                <a:cubicBezTo>
                  <a:pt x="1777388" y="582058"/>
                  <a:pt x="2028940" y="307554"/>
                  <a:pt x="2280492" y="33050"/>
                </a:cubicBezTo>
              </a:path>
            </a:pathLst>
          </a:custGeom>
          <a:noFill/>
          <a:ln w="25400" cap="flat" cmpd="sng" algn="ctr">
            <a:solidFill>
              <a:srgbClr val="0000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28" name="Text Box 22"/>
          <p:cNvSpPr txBox="1">
            <a:spLocks noChangeArrowheads="1"/>
          </p:cNvSpPr>
          <p:nvPr/>
        </p:nvSpPr>
        <p:spPr bwMode="auto">
          <a:xfrm>
            <a:off x="4495800" y="4900383"/>
            <a:ext cx="986157"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latin typeface="Arial" charset="0"/>
                <a:ea typeface="宋体" pitchFamily="2" charset="-122"/>
                <a:cs typeface="Arial" charset="0"/>
              </a:rPr>
              <a:t>0.667</a:t>
            </a:r>
            <a:endParaRPr lang="en-US" altLang="zh-CN" sz="2500" baseline="-25000" dirty="0">
              <a:solidFill>
                <a:srgbClr val="FF9900"/>
              </a:solidFill>
              <a:latin typeface="Arial" charset="0"/>
              <a:ea typeface="宋体" pitchFamily="2" charset="-122"/>
              <a:cs typeface="Arial" charset="0"/>
            </a:endParaRPr>
          </a:p>
        </p:txBody>
      </p:sp>
      <p:sp>
        <p:nvSpPr>
          <p:cNvPr id="530" name="Text Box 22"/>
          <p:cNvSpPr txBox="1">
            <a:spLocks noChangeArrowheads="1"/>
          </p:cNvSpPr>
          <p:nvPr/>
        </p:nvSpPr>
        <p:spPr bwMode="auto">
          <a:xfrm>
            <a:off x="4572000" y="6195783"/>
            <a:ext cx="986157"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latin typeface="Arial" charset="0"/>
                <a:ea typeface="宋体" pitchFamily="2" charset="-122"/>
                <a:cs typeface="Arial" charset="0"/>
              </a:rPr>
              <a:t>0.333</a:t>
            </a:r>
            <a:endParaRPr lang="en-US" altLang="zh-CN" sz="2500" baseline="-25000" dirty="0">
              <a:solidFill>
                <a:srgbClr val="0000FF"/>
              </a:solidFill>
              <a:latin typeface="Arial" charset="0"/>
              <a:ea typeface="宋体" pitchFamily="2" charset="-122"/>
              <a:cs typeface="Arial" charset="0"/>
            </a:endParaRPr>
          </a:p>
        </p:txBody>
      </p:sp>
      <p:pic>
        <p:nvPicPr>
          <p:cNvPr id="531" name="Picture 2" descr="C:\Users\Martin\AppData\Local\Microsoft\Windows\Temporary Internet Files\Content.IE5\PYQD3J7I\MCj04325370000[1].png"/>
          <p:cNvPicPr>
            <a:picLocks noChangeAspect="1" noChangeArrowheads="1"/>
          </p:cNvPicPr>
          <p:nvPr/>
        </p:nvPicPr>
        <p:blipFill>
          <a:blip r:embed="rId3" cstate="print"/>
          <a:srcRect/>
          <a:stretch>
            <a:fillRect/>
          </a:stretch>
        </p:blipFill>
        <p:spPr bwMode="auto">
          <a:xfrm>
            <a:off x="6477000" y="5376862"/>
            <a:ext cx="685800" cy="685800"/>
          </a:xfrm>
          <a:prstGeom prst="rect">
            <a:avLst/>
          </a:prstGeom>
          <a:noFill/>
        </p:spPr>
      </p:pic>
      <p:sp>
        <p:nvSpPr>
          <p:cNvPr id="537" name="Freeform 536"/>
          <p:cNvSpPr/>
          <p:nvPr/>
        </p:nvSpPr>
        <p:spPr bwMode="auto">
          <a:xfrm>
            <a:off x="1531345" y="4786542"/>
            <a:ext cx="2335575" cy="796886"/>
          </a:xfrm>
          <a:custGeom>
            <a:avLst/>
            <a:gdLst>
              <a:gd name="connsiteX0" fmla="*/ 0 w 2335575"/>
              <a:gd name="connsiteY0" fmla="*/ 796886 h 796886"/>
              <a:gd name="connsiteX1" fmla="*/ 705079 w 2335575"/>
              <a:gd name="connsiteY1" fmla="*/ 135874 h 796886"/>
              <a:gd name="connsiteX2" fmla="*/ 1211855 w 2335575"/>
              <a:gd name="connsiteY2" fmla="*/ 14689 h 796886"/>
              <a:gd name="connsiteX3" fmla="*/ 1784732 w 2335575"/>
              <a:gd name="connsiteY3" fmla="*/ 224009 h 796886"/>
              <a:gd name="connsiteX4" fmla="*/ 2335575 w 2335575"/>
              <a:gd name="connsiteY4" fmla="*/ 708751 h 7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75" h="796886">
                <a:moveTo>
                  <a:pt x="0" y="796886"/>
                </a:moveTo>
                <a:cubicBezTo>
                  <a:pt x="251551" y="531563"/>
                  <a:pt x="503103" y="266240"/>
                  <a:pt x="705079" y="135874"/>
                </a:cubicBezTo>
                <a:cubicBezTo>
                  <a:pt x="907055" y="5508"/>
                  <a:pt x="1031913" y="0"/>
                  <a:pt x="1211855" y="14689"/>
                </a:cubicBezTo>
                <a:cubicBezTo>
                  <a:pt x="1391797" y="29378"/>
                  <a:pt x="1597445" y="108332"/>
                  <a:pt x="1784732" y="224009"/>
                </a:cubicBezTo>
                <a:cubicBezTo>
                  <a:pt x="1972019" y="339686"/>
                  <a:pt x="2153797" y="524218"/>
                  <a:pt x="2335575" y="708751"/>
                </a:cubicBezTo>
              </a:path>
            </a:pathLst>
          </a:custGeom>
          <a:noFill/>
          <a:ln w="2540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38" name="Freeform 537"/>
          <p:cNvSpPr/>
          <p:nvPr/>
        </p:nvSpPr>
        <p:spPr bwMode="auto">
          <a:xfrm>
            <a:off x="5029200" y="4843462"/>
            <a:ext cx="2335575" cy="796886"/>
          </a:xfrm>
          <a:custGeom>
            <a:avLst/>
            <a:gdLst>
              <a:gd name="connsiteX0" fmla="*/ 0 w 2335575"/>
              <a:gd name="connsiteY0" fmla="*/ 796886 h 796886"/>
              <a:gd name="connsiteX1" fmla="*/ 705079 w 2335575"/>
              <a:gd name="connsiteY1" fmla="*/ 135874 h 796886"/>
              <a:gd name="connsiteX2" fmla="*/ 1211855 w 2335575"/>
              <a:gd name="connsiteY2" fmla="*/ 14689 h 796886"/>
              <a:gd name="connsiteX3" fmla="*/ 1784732 w 2335575"/>
              <a:gd name="connsiteY3" fmla="*/ 224009 h 796886"/>
              <a:gd name="connsiteX4" fmla="*/ 2335575 w 2335575"/>
              <a:gd name="connsiteY4" fmla="*/ 708751 h 796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575" h="796886">
                <a:moveTo>
                  <a:pt x="0" y="796886"/>
                </a:moveTo>
                <a:cubicBezTo>
                  <a:pt x="251551" y="531563"/>
                  <a:pt x="503103" y="266240"/>
                  <a:pt x="705079" y="135874"/>
                </a:cubicBezTo>
                <a:cubicBezTo>
                  <a:pt x="907055" y="5508"/>
                  <a:pt x="1031913" y="0"/>
                  <a:pt x="1211855" y="14689"/>
                </a:cubicBezTo>
                <a:cubicBezTo>
                  <a:pt x="1391797" y="29378"/>
                  <a:pt x="1597445" y="108332"/>
                  <a:pt x="1784732" y="224009"/>
                </a:cubicBezTo>
                <a:cubicBezTo>
                  <a:pt x="1972019" y="339686"/>
                  <a:pt x="2153797" y="524218"/>
                  <a:pt x="2335575" y="708751"/>
                </a:cubicBezTo>
              </a:path>
            </a:pathLst>
          </a:custGeom>
          <a:noFill/>
          <a:ln w="25400" cap="flat" cmpd="sng" algn="ctr">
            <a:solidFill>
              <a:srgbClr val="FF99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305" name="Rectangle 3"/>
          <p:cNvSpPr txBox="1">
            <a:spLocks noChangeArrowheads="1"/>
          </p:cNvSpPr>
          <p:nvPr/>
        </p:nvSpPr>
        <p:spPr bwMode="auto">
          <a:xfrm>
            <a:off x="566738" y="1981200"/>
            <a:ext cx="8348662"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Non-convex optimization even with fixed paths</a:t>
            </a:r>
          </a:p>
        </p:txBody>
      </p:sp>
      <p:sp>
        <p:nvSpPr>
          <p:cNvPr id="310" name="Text Box 22"/>
          <p:cNvSpPr txBox="1">
            <a:spLocks noChangeArrowheads="1"/>
          </p:cNvSpPr>
          <p:nvPr/>
        </p:nvSpPr>
        <p:spPr bwMode="auto">
          <a:xfrm>
            <a:off x="3429000" y="4691062"/>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FF9900"/>
                </a:solidFill>
                <a:ea typeface="宋体" pitchFamily="2" charset="-122"/>
                <a:cs typeface="Arial" charset="0"/>
              </a:rPr>
              <a:t>p</a:t>
            </a:r>
            <a:r>
              <a:rPr lang="en-US" altLang="zh-CN" sz="2500" baseline="-25000" dirty="0" smtClean="0">
                <a:solidFill>
                  <a:srgbClr val="FF9900"/>
                </a:solidFill>
                <a:ea typeface="宋体" pitchFamily="2" charset="-122"/>
                <a:cs typeface="Arial" charset="0"/>
              </a:rPr>
              <a:t>1</a:t>
            </a:r>
            <a:endParaRPr lang="en-US" altLang="zh-CN" sz="2500" baseline="-25000" dirty="0">
              <a:solidFill>
                <a:srgbClr val="FF9900"/>
              </a:solidFill>
              <a:ea typeface="宋体" pitchFamily="2" charset="-122"/>
              <a:cs typeface="Arial" charset="0"/>
            </a:endParaRPr>
          </a:p>
        </p:txBody>
      </p:sp>
      <p:sp>
        <p:nvSpPr>
          <p:cNvPr id="313" name="Text Box 22"/>
          <p:cNvSpPr txBox="1">
            <a:spLocks noChangeArrowheads="1"/>
          </p:cNvSpPr>
          <p:nvPr/>
        </p:nvSpPr>
        <p:spPr bwMode="auto">
          <a:xfrm>
            <a:off x="2895600" y="5148262"/>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659A2A"/>
                </a:solidFill>
                <a:ea typeface="宋体" pitchFamily="2" charset="-122"/>
                <a:cs typeface="Arial" charset="0"/>
              </a:rPr>
              <a:t>p</a:t>
            </a:r>
            <a:r>
              <a:rPr lang="en-US" altLang="zh-CN" sz="2500" baseline="-25000" dirty="0" smtClean="0">
                <a:solidFill>
                  <a:srgbClr val="659A2A"/>
                </a:solidFill>
                <a:ea typeface="宋体" pitchFamily="2" charset="-122"/>
                <a:cs typeface="Arial" charset="0"/>
              </a:rPr>
              <a:t>2</a:t>
            </a:r>
            <a:endParaRPr lang="en-US" altLang="zh-CN" sz="2500" baseline="-25000" dirty="0">
              <a:solidFill>
                <a:srgbClr val="659A2A"/>
              </a:solidFill>
              <a:ea typeface="宋体" pitchFamily="2" charset="-122"/>
              <a:cs typeface="Arial" charset="0"/>
            </a:endParaRPr>
          </a:p>
        </p:txBody>
      </p:sp>
      <p:sp>
        <p:nvSpPr>
          <p:cNvPr id="316" name="Text Box 22"/>
          <p:cNvSpPr txBox="1">
            <a:spLocks noChangeArrowheads="1"/>
          </p:cNvSpPr>
          <p:nvPr/>
        </p:nvSpPr>
        <p:spPr bwMode="auto">
          <a:xfrm>
            <a:off x="3200400" y="5910262"/>
            <a:ext cx="484418" cy="477050"/>
          </a:xfrm>
          <a:prstGeom prst="rect">
            <a:avLst/>
          </a:prstGeom>
          <a:noFill/>
          <a:ln w="9525">
            <a:noFill/>
            <a:miter lim="800000"/>
            <a:headEnd/>
            <a:tailEnd/>
          </a:ln>
        </p:spPr>
        <p:txBody>
          <a:bodyPr wrap="none" lIns="91435" tIns="45718" rIns="91435" bIns="45718">
            <a:spAutoFit/>
          </a:bodyPr>
          <a:lstStyle/>
          <a:p>
            <a:pPr eaLnBrk="1" hangingPunct="1"/>
            <a:r>
              <a:rPr lang="en-US" altLang="zh-CN" sz="2500" dirty="0" smtClean="0">
                <a:solidFill>
                  <a:srgbClr val="0000FF"/>
                </a:solidFill>
                <a:ea typeface="宋体" pitchFamily="2" charset="-122"/>
                <a:cs typeface="Arial" charset="0"/>
              </a:rPr>
              <a:t>p</a:t>
            </a:r>
            <a:r>
              <a:rPr lang="en-US" altLang="zh-CN" sz="2500" baseline="-25000" dirty="0" smtClean="0">
                <a:solidFill>
                  <a:srgbClr val="0000FF"/>
                </a:solidFill>
                <a:ea typeface="宋体" pitchFamily="2" charset="-122"/>
                <a:cs typeface="Arial" charset="0"/>
              </a:rPr>
              <a:t>3</a:t>
            </a:r>
            <a:endParaRPr lang="en-US" altLang="zh-CN" sz="2500" baseline="-25000" dirty="0">
              <a:solidFill>
                <a:srgbClr val="0000FF"/>
              </a:solidFill>
              <a:ea typeface="宋体" pitchFamily="2" charset="-122"/>
              <a:cs typeface="Arial" charset="0"/>
            </a:endParaRPr>
          </a:p>
        </p:txBody>
      </p:sp>
      <p:sp>
        <p:nvSpPr>
          <p:cNvPr id="403" name="Rectangle 3"/>
          <p:cNvSpPr txBox="1">
            <a:spLocks noChangeArrowheads="1"/>
          </p:cNvSpPr>
          <p:nvPr/>
        </p:nvSpPr>
        <p:spPr bwMode="auto">
          <a:xfrm>
            <a:off x="566738" y="2514600"/>
            <a:ext cx="8348662"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eaLnBrk="1" hangingPunct="1">
              <a:buClr>
                <a:srgbClr val="FF9900"/>
              </a:buClr>
            </a:pPr>
            <a:r>
              <a:rPr lang="en-US" sz="2800" dirty="0">
                <a:solidFill>
                  <a:srgbClr val="FF9900"/>
                </a:solidFill>
                <a:latin typeface="Arial" charset="0"/>
                <a:cs typeface="Arial" charset="0"/>
              </a:rPr>
              <a:t>Heuristic</a:t>
            </a:r>
            <a:r>
              <a:rPr lang="en-US" sz="2800" dirty="0" smtClean="0">
                <a:latin typeface="Arial" charset="0"/>
                <a:cs typeface="Arial" charset="0"/>
              </a:rPr>
              <a:t> to compute </a:t>
            </a:r>
            <a:r>
              <a:rPr lang="en-US" sz="2800" dirty="0">
                <a:latin typeface="Arial" charset="0"/>
                <a:cs typeface="Arial" charset="0"/>
              </a:rPr>
              <a:t>splitting ratios</a:t>
            </a:r>
          </a:p>
          <a:p>
            <a:pPr lvl="1" eaLnBrk="1" hangingPunct="1">
              <a:buClr>
                <a:srgbClr val="FF9900"/>
              </a:buClr>
            </a:pPr>
            <a:r>
              <a:rPr lang="en-US" sz="2800" dirty="0" smtClean="0">
                <a:latin typeface="Arial" charset="0"/>
                <a:ea typeface="+mn-ea"/>
                <a:cs typeface="Arial" charset="0"/>
              </a:rPr>
              <a:t>Average of the optimal ratios</a:t>
            </a:r>
          </a:p>
        </p:txBody>
      </p:sp>
    </p:spTree>
    <p:extLst>
      <p:ext uri="{BB962C8B-B14F-4D97-AF65-F5344CB8AC3E}">
        <p14:creationId xmlns:p14="http://schemas.microsoft.com/office/powerpoint/2010/main" val="239068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934200" y="6245225"/>
            <a:ext cx="1981200" cy="476250"/>
          </a:xfrm>
        </p:spPr>
        <p:txBody>
          <a:bodyPr/>
          <a:lstStyle/>
          <a:p>
            <a:pPr>
              <a:defRPr/>
            </a:pPr>
            <a:fld id="{781E6D83-A576-41E7-80BA-5DC4169F01B4}" type="slidenum">
              <a:rPr lang="zh-CN" altLang="en-US"/>
              <a:pPr>
                <a:defRPr/>
              </a:pPr>
              <a:t>2</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Importance of Service Availability</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6" name="Rectangle 3"/>
          <p:cNvSpPr txBox="1">
            <a:spLocks noChangeArrowheads="1"/>
          </p:cNvSpPr>
          <p:nvPr/>
        </p:nvSpPr>
        <p:spPr bwMode="auto">
          <a:xfrm>
            <a:off x="566738" y="1600200"/>
            <a:ext cx="81962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Network service </a:t>
            </a:r>
            <a:r>
              <a:rPr lang="en-US" sz="2800" dirty="0">
                <a:solidFill>
                  <a:srgbClr val="FF9900"/>
                </a:solidFill>
                <a:latin typeface="Arial" charset="0"/>
                <a:cs typeface="Arial" charset="0"/>
              </a:rPr>
              <a:t>availability</a:t>
            </a:r>
            <a:r>
              <a:rPr lang="en-US" sz="2800" kern="0" dirty="0" smtClean="0">
                <a:latin typeface="Arial" charset="0"/>
                <a:cs typeface="Arial" charset="0"/>
              </a:rPr>
              <a:t> more important than before</a:t>
            </a:r>
            <a:endParaRPr lang="en-US" sz="2800" dirty="0">
              <a:solidFill>
                <a:srgbClr val="FF9900"/>
              </a:solidFill>
              <a:latin typeface="Arial" charset="0"/>
              <a:cs typeface="Arial" charset="0"/>
            </a:endParaRPr>
          </a:p>
        </p:txBody>
      </p:sp>
      <p:sp>
        <p:nvSpPr>
          <p:cNvPr id="14" name="Rectangle 3"/>
          <p:cNvSpPr txBox="1">
            <a:spLocks noChangeArrowheads="1"/>
          </p:cNvSpPr>
          <p:nvPr/>
        </p:nvSpPr>
        <p:spPr bwMode="auto">
          <a:xfrm>
            <a:off x="566738" y="2705100"/>
            <a:ext cx="8272462" cy="1257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lang="en-US" sz="2800" kern="0" dirty="0" smtClean="0">
                <a:latin typeface="Arial" charset="0"/>
                <a:cs typeface="Arial" charset="0"/>
              </a:rPr>
              <a:t>New critical network applications</a:t>
            </a:r>
            <a:endParaRPr lang="en-US" sz="2800" kern="0" dirty="0">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VoIP, teleconferencing, online banking</a:t>
            </a:r>
          </a:p>
        </p:txBody>
      </p:sp>
      <p:sp>
        <p:nvSpPr>
          <p:cNvPr id="13" name="Rectangle 3"/>
          <p:cNvSpPr txBox="1">
            <a:spLocks noChangeArrowheads="1"/>
          </p:cNvSpPr>
          <p:nvPr/>
        </p:nvSpPr>
        <p:spPr bwMode="auto">
          <a:xfrm>
            <a:off x="566738" y="5524500"/>
            <a:ext cx="8272462" cy="1257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dirty="0">
                <a:solidFill>
                  <a:srgbClr val="FF9900"/>
                </a:solidFill>
                <a:latin typeface="Arial" charset="0"/>
                <a:cs typeface="Arial" charset="0"/>
              </a:rPr>
              <a:t>Routing</a:t>
            </a:r>
            <a:r>
              <a:rPr lang="en-US" sz="2800" kern="0" dirty="0" smtClean="0">
                <a:latin typeface="Arial" charset="0"/>
                <a:cs typeface="Arial" charset="0"/>
              </a:rPr>
              <a:t> is critical for availability</a:t>
            </a:r>
            <a:endParaRPr lang="en-US" sz="2800" kern="0" dirty="0">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Provides connectivity/reachability</a:t>
            </a:r>
            <a:endParaRPr lang="en-US" sz="2800" dirty="0" smtClean="0">
              <a:solidFill>
                <a:srgbClr val="FF9900"/>
              </a:solidFill>
              <a:latin typeface="Arial" charset="0"/>
              <a:cs typeface="Arial" charset="0"/>
            </a:endParaRPr>
          </a:p>
        </p:txBody>
      </p:sp>
      <p:sp>
        <p:nvSpPr>
          <p:cNvPr id="15" name="Rectangle 3"/>
          <p:cNvSpPr txBox="1">
            <a:spLocks noChangeArrowheads="1"/>
          </p:cNvSpPr>
          <p:nvPr/>
        </p:nvSpPr>
        <p:spPr bwMode="auto">
          <a:xfrm>
            <a:off x="566738" y="3962400"/>
            <a:ext cx="8272462"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lang="en-US" sz="2800" kern="0" dirty="0" smtClean="0">
                <a:latin typeface="Arial" charset="0"/>
                <a:cs typeface="Arial" charset="0"/>
              </a:rPr>
              <a:t>Applications moving to the cloud</a:t>
            </a:r>
            <a:endParaRPr lang="en-US" sz="2800" kern="0" dirty="0">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Latency and disruptions affect performance of enterprise applications</a:t>
            </a:r>
          </a:p>
        </p:txBody>
      </p:sp>
    </p:spTree>
    <p:extLst>
      <p:ext uri="{BB962C8B-B14F-4D97-AF65-F5344CB8AC3E}">
        <p14:creationId xmlns:p14="http://schemas.microsoft.com/office/powerpoint/2010/main" val="1408047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20</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Our Solutions </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4" name="Rectangle 3"/>
          <p:cNvSpPr txBox="1">
            <a:spLocks noChangeArrowheads="1"/>
          </p:cNvSpPr>
          <p:nvPr/>
        </p:nvSpPr>
        <p:spPr bwMode="auto">
          <a:xfrm>
            <a:off x="1752600" y="1905000"/>
            <a:ext cx="6613525"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lnSpc>
                <a:spcPct val="150000"/>
              </a:lnSpc>
              <a:spcBef>
                <a:spcPct val="20000"/>
              </a:spcBef>
              <a:buClr>
                <a:srgbClr val="FF9900"/>
              </a:buClr>
              <a:buFont typeface="+mj-lt"/>
              <a:buAutoNum type="arabicPeriod"/>
              <a:defRPr/>
            </a:pPr>
            <a:r>
              <a:rPr lang="en-US" sz="2800" kern="0" dirty="0" smtClean="0">
                <a:solidFill>
                  <a:srgbClr val="FF9900"/>
                </a:solidFill>
                <a:latin typeface="Arial" charset="0"/>
                <a:cs typeface="Arial" charset="0"/>
              </a:rPr>
              <a:t>State-dependent splitting</a:t>
            </a:r>
          </a:p>
          <a:p>
            <a:pPr marL="514350" indent="-514350" eaLnBrk="1" hangingPunct="1">
              <a:lnSpc>
                <a:spcPct val="150000"/>
              </a:lnSpc>
              <a:spcBef>
                <a:spcPct val="20000"/>
              </a:spcBef>
              <a:buClr>
                <a:srgbClr val="FF9900"/>
              </a:buClr>
              <a:buFont typeface="+mj-lt"/>
              <a:buAutoNum type="arabicPeriod"/>
              <a:defRPr/>
            </a:pPr>
            <a:r>
              <a:rPr lang="en-US" sz="2800" kern="0" dirty="0" smtClean="0">
                <a:solidFill>
                  <a:srgbClr val="FF9900"/>
                </a:solidFill>
                <a:latin typeface="Arial" charset="0"/>
                <a:cs typeface="Arial" charset="0"/>
              </a:rPr>
              <a:t>State-independent splitting</a:t>
            </a:r>
            <a:endParaRPr lang="en-US" sz="2800" kern="0" dirty="0" smtClean="0">
              <a:solidFill>
                <a:srgbClr val="000000"/>
              </a:solidFill>
              <a:latin typeface="Arial" charset="0"/>
              <a:cs typeface="Arial" charset="0"/>
            </a:endParaRPr>
          </a:p>
        </p:txBody>
      </p:sp>
      <p:sp>
        <p:nvSpPr>
          <p:cNvPr id="12" name="Rectangle 3"/>
          <p:cNvSpPr txBox="1">
            <a:spLocks noChangeArrowheads="1"/>
          </p:cNvSpPr>
          <p:nvPr/>
        </p:nvSpPr>
        <p:spPr bwMode="auto">
          <a:xfrm>
            <a:off x="1752600" y="3657600"/>
            <a:ext cx="5757862"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1" hangingPunct="1">
              <a:spcBef>
                <a:spcPct val="20000"/>
              </a:spcBef>
              <a:buClr>
                <a:srgbClr val="FF9900"/>
              </a:buClr>
              <a:defRPr/>
            </a:pPr>
            <a:r>
              <a:rPr lang="en-US" sz="2800" kern="0" dirty="0">
                <a:latin typeface="Arial" charset="0"/>
                <a:cs typeface="Arial" charset="0"/>
              </a:rPr>
              <a:t>How do they compare to the </a:t>
            </a:r>
            <a:r>
              <a:rPr lang="en-US" sz="2800" kern="0" dirty="0" smtClean="0">
                <a:solidFill>
                  <a:srgbClr val="FF9900"/>
                </a:solidFill>
                <a:latin typeface="Arial" charset="0"/>
                <a:cs typeface="Arial" charset="0"/>
              </a:rPr>
              <a:t>optimal </a:t>
            </a:r>
            <a:r>
              <a:rPr lang="en-US" sz="2800" kern="0" dirty="0">
                <a:solidFill>
                  <a:srgbClr val="FF9900"/>
                </a:solidFill>
                <a:latin typeface="Arial" charset="0"/>
                <a:cs typeface="Arial" charset="0"/>
              </a:rPr>
              <a:t>solution</a:t>
            </a:r>
            <a:r>
              <a:rPr lang="en-US" sz="2800" kern="0" dirty="0">
                <a:latin typeface="Arial" charset="0"/>
                <a:cs typeface="Arial" charset="0"/>
              </a:rPr>
              <a:t>?</a:t>
            </a:r>
          </a:p>
        </p:txBody>
      </p:sp>
      <p:sp>
        <p:nvSpPr>
          <p:cNvPr id="13" name="Rectangle 3"/>
          <p:cNvSpPr txBox="1">
            <a:spLocks noChangeArrowheads="1"/>
          </p:cNvSpPr>
          <p:nvPr/>
        </p:nvSpPr>
        <p:spPr bwMode="auto">
          <a:xfrm>
            <a:off x="685800" y="5038060"/>
            <a:ext cx="8348662" cy="1210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spcBef>
                <a:spcPct val="20000"/>
              </a:spcBef>
              <a:buClr>
                <a:srgbClr val="FF9900"/>
              </a:buClr>
              <a:defRPr/>
            </a:pPr>
            <a:r>
              <a:rPr lang="en-US" sz="2800" kern="0" dirty="0" smtClean="0">
                <a:solidFill>
                  <a:srgbClr val="000000"/>
                </a:solidFill>
                <a:latin typeface="Arial" charset="0"/>
                <a:cs typeface="Arial" charset="0"/>
              </a:rPr>
              <a:t>Simulations with shared risks for AT&amp;T topology</a:t>
            </a:r>
            <a:endParaRPr lang="en-US" sz="2800" kern="0" dirty="0" smtClean="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pPr>
            <a:r>
              <a:rPr lang="en-US" sz="2800" kern="0" dirty="0" smtClean="0">
                <a:solidFill>
                  <a:srgbClr val="000000"/>
                </a:solidFill>
                <a:latin typeface="Arial" charset="0"/>
                <a:cs typeface="Arial" charset="0"/>
              </a:rPr>
              <a:t>954 failures, up to 20 links simultaneously</a:t>
            </a:r>
          </a:p>
        </p:txBody>
      </p:sp>
    </p:spTree>
    <p:extLst>
      <p:ext uri="{BB962C8B-B14F-4D97-AF65-F5344CB8AC3E}">
        <p14:creationId xmlns:p14="http://schemas.microsoft.com/office/powerpoint/2010/main" val="50647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7C5DA5D-1B8A-4162-818F-3CD1A5BC7B94}" type="slidenum">
              <a:rPr lang="zh-CN" altLang="en-US">
                <a:solidFill>
                  <a:srgbClr val="000000"/>
                </a:solidFill>
              </a:rPr>
              <a:pPr>
                <a:defRPr/>
              </a:pPr>
              <a:t>21</a:t>
            </a:fld>
            <a:endParaRPr lang="en-US" altLang="zh-CN" dirty="0">
              <a:solidFill>
                <a:srgbClr val="000000"/>
              </a:solidFill>
            </a:endParaRPr>
          </a:p>
        </p:txBody>
      </p:sp>
      <p:sp>
        <p:nvSpPr>
          <p:cNvPr id="34819" name="Rectangle 2"/>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Congestion Cost – AT&amp;T’s IP </a:t>
            </a:r>
            <a:br>
              <a:rPr lang="en-US" altLang="zh-CN" sz="3700" dirty="0" smtClean="0">
                <a:solidFill>
                  <a:srgbClr val="FF9900"/>
                </a:solidFill>
                <a:latin typeface="Times New Roman" pitchFamily="18" charset="0"/>
                <a:ea typeface="宋体" pitchFamily="2" charset="-122"/>
                <a:cs typeface="Times New Roman" pitchFamily="18" charset="0"/>
              </a:rPr>
            </a:br>
            <a:r>
              <a:rPr lang="en-US" altLang="zh-CN" sz="3700" dirty="0" smtClean="0">
                <a:solidFill>
                  <a:srgbClr val="FF9900"/>
                </a:solidFill>
                <a:latin typeface="Times New Roman" pitchFamily="18" charset="0"/>
                <a:ea typeface="宋体" pitchFamily="2" charset="-122"/>
                <a:cs typeface="Times New Roman" pitchFamily="18" charset="0"/>
              </a:rPr>
              <a:t>Backbone with SRLG Failures</a:t>
            </a:r>
            <a:endParaRPr lang="en-US" altLang="zh-CN" i="1" dirty="0" smtClean="0">
              <a:solidFill>
                <a:srgbClr val="659A2A"/>
              </a:solidFill>
              <a:latin typeface="Book Antiqua" pitchFamily="18" charset="0"/>
              <a:ea typeface="宋体" pitchFamily="2" charset="-122"/>
              <a:cs typeface="Times New Roman" pitchFamily="18" charset="0"/>
            </a:endParaRPr>
          </a:p>
        </p:txBody>
      </p:sp>
      <p:cxnSp>
        <p:nvCxnSpPr>
          <p:cNvPr id="3482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482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34823" name="Rectangle 12"/>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34824"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3" name="Text Box 6"/>
          <p:cNvSpPr txBox="1">
            <a:spLocks noChangeArrowheads="1"/>
          </p:cNvSpPr>
          <p:nvPr/>
        </p:nvSpPr>
        <p:spPr bwMode="auto">
          <a:xfrm>
            <a:off x="2133600" y="5410200"/>
            <a:ext cx="5410200" cy="646331"/>
          </a:xfrm>
          <a:prstGeom prst="rect">
            <a:avLst/>
          </a:prstGeom>
          <a:solidFill>
            <a:schemeClr val="bg1"/>
          </a:solidFill>
          <a:ln w="9525">
            <a:noFill/>
            <a:miter lim="800000"/>
            <a:headEnd/>
            <a:tailEnd/>
          </a:ln>
        </p:spPr>
        <p:txBody>
          <a:bodyPr wrap="square">
            <a:spAutoFit/>
          </a:bodyPr>
          <a:lstStyle/>
          <a:p>
            <a:pPr algn="r"/>
            <a:r>
              <a:rPr lang="en-US" dirty="0" smtClean="0">
                <a:solidFill>
                  <a:srgbClr val="000000"/>
                </a:solidFill>
                <a:latin typeface="Arial" pitchFamily="34" charset="0"/>
                <a:cs typeface="Arial" pitchFamily="34" charset="0"/>
              </a:rPr>
              <a:t>increasing load</a:t>
            </a:r>
          </a:p>
          <a:p>
            <a:pPr algn="r"/>
            <a:endParaRPr lang="en-US" dirty="0">
              <a:solidFill>
                <a:srgbClr val="000000"/>
              </a:solidFill>
              <a:latin typeface="Arial" pitchFamily="34" charset="0"/>
              <a:cs typeface="Arial" pitchFamily="34" charset="0"/>
            </a:endParaRPr>
          </a:p>
        </p:txBody>
      </p:sp>
      <p:sp>
        <p:nvSpPr>
          <p:cNvPr id="16" name="Text Box 3"/>
          <p:cNvSpPr txBox="1">
            <a:spLocks noChangeArrowheads="1"/>
          </p:cNvSpPr>
          <p:nvPr/>
        </p:nvSpPr>
        <p:spPr bwMode="auto">
          <a:xfrm>
            <a:off x="1219200" y="5943600"/>
            <a:ext cx="5562600" cy="861774"/>
          </a:xfrm>
          <a:prstGeom prst="rect">
            <a:avLst/>
          </a:prstGeom>
          <a:noFill/>
          <a:ln w="9525">
            <a:noFill/>
            <a:miter lim="800000"/>
            <a:headEnd/>
            <a:tailEnd/>
          </a:ln>
        </p:spPr>
        <p:txBody>
          <a:bodyPr wrap="square">
            <a:spAutoFit/>
          </a:bodyPr>
          <a:lstStyle/>
          <a:p>
            <a:r>
              <a:rPr lang="en-US" sz="2500" dirty="0" smtClean="0">
                <a:solidFill>
                  <a:srgbClr val="FF9900"/>
                </a:solidFill>
                <a:latin typeface="Arial" charset="0"/>
                <a:cs typeface="Arial" charset="0"/>
              </a:rPr>
              <a:t>Additional router capabilities improve performance up to a point</a:t>
            </a:r>
            <a:endParaRPr lang="en-US" sz="2500" i="1" dirty="0">
              <a:solidFill>
                <a:srgbClr val="659A2A"/>
              </a:solidFill>
            </a:endParaRPr>
          </a:p>
        </p:txBody>
      </p:sp>
      <p:pic>
        <p:nvPicPr>
          <p:cNvPr id="17" name="Picture 16" descr="objective_att_srlg.png"/>
          <p:cNvPicPr>
            <a:picLocks noChangeAspect="1"/>
          </p:cNvPicPr>
          <p:nvPr/>
        </p:nvPicPr>
        <p:blipFill>
          <a:blip r:embed="rId3" cstate="print"/>
          <a:stretch>
            <a:fillRect/>
          </a:stretch>
        </p:blipFill>
        <p:spPr>
          <a:xfrm>
            <a:off x="463766" y="1553716"/>
            <a:ext cx="7920504" cy="4207767"/>
          </a:xfrm>
          <a:prstGeom prst="rect">
            <a:avLst/>
          </a:prstGeom>
        </p:spPr>
      </p:pic>
      <p:sp>
        <p:nvSpPr>
          <p:cNvPr id="20" name="Text Box 22"/>
          <p:cNvSpPr txBox="1">
            <a:spLocks noChangeArrowheads="1"/>
          </p:cNvSpPr>
          <p:nvPr/>
        </p:nvSpPr>
        <p:spPr bwMode="auto">
          <a:xfrm rot="16200000">
            <a:off x="-1094975" y="3380975"/>
            <a:ext cx="35814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solidFill>
                  <a:srgbClr val="000000"/>
                </a:solidFill>
                <a:latin typeface="Arial" charset="0"/>
                <a:ea typeface="宋体" pitchFamily="2" charset="-122"/>
                <a:cs typeface="Arial" charset="0"/>
              </a:rPr>
              <a:t>objective value</a:t>
            </a:r>
            <a:endParaRPr lang="en-US" altLang="zh-CN" sz="2500" dirty="0">
              <a:solidFill>
                <a:srgbClr val="000000"/>
              </a:solidFill>
              <a:latin typeface="Arial" charset="0"/>
              <a:ea typeface="宋体" pitchFamily="2" charset="-122"/>
              <a:cs typeface="Arial" charset="0"/>
            </a:endParaRPr>
          </a:p>
        </p:txBody>
      </p:sp>
      <p:sp>
        <p:nvSpPr>
          <p:cNvPr id="22" name="Text Box 22"/>
          <p:cNvSpPr txBox="1">
            <a:spLocks noChangeArrowheads="1"/>
          </p:cNvSpPr>
          <p:nvPr/>
        </p:nvSpPr>
        <p:spPr bwMode="auto">
          <a:xfrm>
            <a:off x="3135217" y="5487318"/>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solidFill>
                  <a:srgbClr val="000000"/>
                </a:solidFill>
                <a:latin typeface="Arial" charset="0"/>
                <a:ea typeface="宋体" pitchFamily="2" charset="-122"/>
                <a:cs typeface="Arial" charset="0"/>
              </a:rPr>
              <a:t>network traffic</a:t>
            </a:r>
            <a:endParaRPr lang="en-US" altLang="zh-CN" sz="2500" dirty="0">
              <a:solidFill>
                <a:srgbClr val="000000"/>
              </a:solidFill>
              <a:latin typeface="Arial" charset="0"/>
              <a:ea typeface="宋体" pitchFamily="2" charset="-122"/>
              <a:cs typeface="Arial" charset="0"/>
            </a:endParaRPr>
          </a:p>
        </p:txBody>
      </p:sp>
      <p:sp>
        <p:nvSpPr>
          <p:cNvPr id="23" name="Rounded Rectangular Callout 22"/>
          <p:cNvSpPr>
            <a:spLocks noChangeArrowheads="1"/>
          </p:cNvSpPr>
          <p:nvPr/>
        </p:nvSpPr>
        <p:spPr bwMode="auto">
          <a:xfrm>
            <a:off x="4648200" y="4495800"/>
            <a:ext cx="3945875" cy="685800"/>
          </a:xfrm>
          <a:prstGeom prst="wedgeRoundRectCallout">
            <a:avLst>
              <a:gd name="adj1" fmla="val 1457"/>
              <a:gd name="adj2" fmla="val -119780"/>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State-dependent splitting indistinguishable from optimum</a:t>
            </a:r>
            <a:endParaRPr lang="en-US" sz="1900" b="1" dirty="0">
              <a:solidFill>
                <a:srgbClr val="000000"/>
              </a:solidFill>
              <a:latin typeface="Arial" charset="0"/>
              <a:cs typeface="Arial" charset="0"/>
            </a:endParaRPr>
          </a:p>
        </p:txBody>
      </p:sp>
      <p:sp>
        <p:nvSpPr>
          <p:cNvPr id="15" name="Rounded Rectangular Callout 14"/>
          <p:cNvSpPr>
            <a:spLocks noChangeArrowheads="1"/>
          </p:cNvSpPr>
          <p:nvPr/>
        </p:nvSpPr>
        <p:spPr bwMode="auto">
          <a:xfrm>
            <a:off x="2057400" y="2819400"/>
            <a:ext cx="3505200" cy="685800"/>
          </a:xfrm>
          <a:prstGeom prst="wedgeRoundRectCallout">
            <a:avLst>
              <a:gd name="adj1" fmla="val 67973"/>
              <a:gd name="adj2" fmla="val 39416"/>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State-independent splitting not optimal but simple</a:t>
            </a:r>
            <a:endParaRPr lang="en-US" sz="1900" b="1" dirty="0">
              <a:solidFill>
                <a:srgbClr val="000000"/>
              </a:solidFill>
              <a:latin typeface="Arial" charset="0"/>
              <a:cs typeface="Arial" charset="0"/>
            </a:endParaRPr>
          </a:p>
        </p:txBody>
      </p:sp>
      <p:sp>
        <p:nvSpPr>
          <p:cNvPr id="18" name="Cloud Callout 17"/>
          <p:cNvSpPr/>
          <p:nvPr/>
        </p:nvSpPr>
        <p:spPr bwMode="auto">
          <a:xfrm>
            <a:off x="2819400" y="2743200"/>
            <a:ext cx="5410200" cy="1447800"/>
          </a:xfrm>
          <a:prstGeom prst="cloudCallou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smtClean="0">
                <a:solidFill>
                  <a:srgbClr val="000000"/>
                </a:solidFill>
                <a:latin typeface="Arial" charset="0"/>
                <a:cs typeface="Arial" charset="0"/>
              </a:rPr>
              <a:t>How do we compare to OSPF? Use optimized OSPF link weights [</a:t>
            </a:r>
            <a:r>
              <a:rPr lang="en-US" b="1" dirty="0" err="1" smtClean="0">
                <a:solidFill>
                  <a:srgbClr val="000000"/>
                </a:solidFill>
                <a:latin typeface="Arial" charset="0"/>
                <a:cs typeface="Arial" charset="0"/>
              </a:rPr>
              <a:t>Fortz</a:t>
            </a:r>
            <a:r>
              <a:rPr lang="en-US" b="1" dirty="0" smtClean="0">
                <a:solidFill>
                  <a:srgbClr val="000000"/>
                </a:solidFill>
                <a:latin typeface="Arial" charset="0"/>
                <a:cs typeface="Arial" charset="0"/>
              </a:rPr>
              <a:t>, </a:t>
            </a:r>
            <a:r>
              <a:rPr lang="en-US" b="1" dirty="0" err="1" smtClean="0">
                <a:solidFill>
                  <a:srgbClr val="000000"/>
                </a:solidFill>
                <a:latin typeface="Arial" charset="0"/>
                <a:cs typeface="Arial" charset="0"/>
              </a:rPr>
              <a:t>Thorup</a:t>
            </a:r>
            <a:r>
              <a:rPr lang="en-US" b="1" dirty="0" smtClean="0">
                <a:solidFill>
                  <a:srgbClr val="000000"/>
                </a:solidFill>
                <a:latin typeface="Arial" charset="0"/>
                <a:cs typeface="Arial" charset="0"/>
              </a:rPr>
              <a:t> ’02].</a:t>
            </a:r>
            <a:endParaRPr lang="en-US" b="1" dirty="0">
              <a:solidFill>
                <a:srgbClr val="000000"/>
              </a:solidFill>
              <a:latin typeface="Arial" charset="0"/>
              <a:cs typeface="Arial" charset="0"/>
            </a:endParaRPr>
          </a:p>
        </p:txBody>
      </p:sp>
    </p:spTree>
    <p:extLst>
      <p:ext uri="{BB962C8B-B14F-4D97-AF65-F5344CB8AC3E}">
        <p14:creationId xmlns:p14="http://schemas.microsoft.com/office/powerpoint/2010/main" val="1535390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5" grpId="0" animBg="1"/>
      <p:bldP spid="15" grpId="1"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7C5DA5D-1B8A-4162-818F-3CD1A5BC7B94}" type="slidenum">
              <a:rPr lang="zh-CN" altLang="en-US">
                <a:solidFill>
                  <a:srgbClr val="000000"/>
                </a:solidFill>
              </a:rPr>
              <a:pPr>
                <a:defRPr/>
              </a:pPr>
              <a:t>22</a:t>
            </a:fld>
            <a:endParaRPr lang="en-US" altLang="zh-CN" dirty="0">
              <a:solidFill>
                <a:srgbClr val="000000"/>
              </a:solidFill>
            </a:endParaRPr>
          </a:p>
        </p:txBody>
      </p:sp>
      <p:sp>
        <p:nvSpPr>
          <p:cNvPr id="34819" name="Rectangle 2"/>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Congestion Cost – AT&amp;T’s IP </a:t>
            </a:r>
            <a:br>
              <a:rPr lang="en-US" altLang="zh-CN" sz="3700" dirty="0" smtClean="0">
                <a:solidFill>
                  <a:srgbClr val="FF9900"/>
                </a:solidFill>
                <a:latin typeface="Times New Roman" pitchFamily="18" charset="0"/>
                <a:ea typeface="宋体" pitchFamily="2" charset="-122"/>
                <a:cs typeface="Times New Roman" pitchFamily="18" charset="0"/>
              </a:rPr>
            </a:br>
            <a:r>
              <a:rPr lang="en-US" altLang="zh-CN" sz="3700" dirty="0" smtClean="0">
                <a:solidFill>
                  <a:srgbClr val="FF9900"/>
                </a:solidFill>
                <a:latin typeface="Times New Roman" pitchFamily="18" charset="0"/>
                <a:ea typeface="宋体" pitchFamily="2" charset="-122"/>
                <a:cs typeface="Times New Roman" pitchFamily="18" charset="0"/>
              </a:rPr>
              <a:t>Backbone with SRLG Failures</a:t>
            </a:r>
            <a:endParaRPr lang="en-US" altLang="zh-CN" i="1" dirty="0" smtClean="0">
              <a:solidFill>
                <a:srgbClr val="659A2A"/>
              </a:solidFill>
              <a:latin typeface="Book Antiqua" pitchFamily="18" charset="0"/>
              <a:ea typeface="宋体" pitchFamily="2" charset="-122"/>
              <a:cs typeface="Times New Roman" pitchFamily="18" charset="0"/>
            </a:endParaRPr>
          </a:p>
        </p:txBody>
      </p:sp>
      <p:cxnSp>
        <p:nvCxnSpPr>
          <p:cNvPr id="3482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482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34823" name="Rectangle 12"/>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34824"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3" name="Text Box 6"/>
          <p:cNvSpPr txBox="1">
            <a:spLocks noChangeArrowheads="1"/>
          </p:cNvSpPr>
          <p:nvPr/>
        </p:nvSpPr>
        <p:spPr bwMode="auto">
          <a:xfrm>
            <a:off x="2133600" y="5410200"/>
            <a:ext cx="5410200" cy="646331"/>
          </a:xfrm>
          <a:prstGeom prst="rect">
            <a:avLst/>
          </a:prstGeom>
          <a:solidFill>
            <a:schemeClr val="bg1"/>
          </a:solidFill>
          <a:ln w="9525">
            <a:noFill/>
            <a:miter lim="800000"/>
            <a:headEnd/>
            <a:tailEnd/>
          </a:ln>
        </p:spPr>
        <p:txBody>
          <a:bodyPr wrap="square">
            <a:spAutoFit/>
          </a:bodyPr>
          <a:lstStyle/>
          <a:p>
            <a:pPr algn="r"/>
            <a:r>
              <a:rPr lang="en-US" dirty="0" smtClean="0">
                <a:solidFill>
                  <a:srgbClr val="000000"/>
                </a:solidFill>
                <a:latin typeface="Arial" pitchFamily="34" charset="0"/>
                <a:cs typeface="Arial" pitchFamily="34" charset="0"/>
              </a:rPr>
              <a:t>increasing load</a:t>
            </a:r>
          </a:p>
          <a:p>
            <a:pPr algn="r"/>
            <a:endParaRPr lang="en-US" dirty="0">
              <a:solidFill>
                <a:srgbClr val="000000"/>
              </a:solidFill>
              <a:latin typeface="Arial" pitchFamily="34" charset="0"/>
              <a:cs typeface="Arial" pitchFamily="34" charset="0"/>
            </a:endParaRPr>
          </a:p>
        </p:txBody>
      </p:sp>
      <p:sp>
        <p:nvSpPr>
          <p:cNvPr id="16" name="Text Box 3"/>
          <p:cNvSpPr txBox="1">
            <a:spLocks noChangeArrowheads="1"/>
          </p:cNvSpPr>
          <p:nvPr/>
        </p:nvSpPr>
        <p:spPr bwMode="auto">
          <a:xfrm>
            <a:off x="1219200" y="5943600"/>
            <a:ext cx="6781800" cy="861774"/>
          </a:xfrm>
          <a:prstGeom prst="rect">
            <a:avLst/>
          </a:prstGeom>
          <a:noFill/>
          <a:ln w="9525">
            <a:noFill/>
            <a:miter lim="800000"/>
            <a:headEnd/>
            <a:tailEnd/>
          </a:ln>
        </p:spPr>
        <p:txBody>
          <a:bodyPr wrap="square">
            <a:spAutoFit/>
          </a:bodyPr>
          <a:lstStyle/>
          <a:p>
            <a:r>
              <a:rPr lang="en-US" sz="2500" dirty="0" smtClean="0">
                <a:solidFill>
                  <a:srgbClr val="FF9900"/>
                </a:solidFill>
                <a:latin typeface="Arial" charset="0"/>
                <a:cs typeface="Arial" charset="0"/>
              </a:rPr>
              <a:t>OSPF uses equal splitting on shortest paths. This restriction makes the performance worse.</a:t>
            </a:r>
            <a:endParaRPr lang="en-US" sz="2500" i="1" dirty="0">
              <a:solidFill>
                <a:srgbClr val="659A2A"/>
              </a:solidFill>
            </a:endParaRPr>
          </a:p>
        </p:txBody>
      </p:sp>
      <p:pic>
        <p:nvPicPr>
          <p:cNvPr id="17" name="Picture 16" descr="objective_att_srlg.png"/>
          <p:cNvPicPr>
            <a:picLocks noChangeAspect="1"/>
          </p:cNvPicPr>
          <p:nvPr/>
        </p:nvPicPr>
        <p:blipFill>
          <a:blip r:embed="rId3" cstate="print"/>
          <a:stretch>
            <a:fillRect/>
          </a:stretch>
        </p:blipFill>
        <p:spPr>
          <a:xfrm>
            <a:off x="463767" y="1553716"/>
            <a:ext cx="7920502" cy="4207767"/>
          </a:xfrm>
          <a:prstGeom prst="rect">
            <a:avLst/>
          </a:prstGeom>
        </p:spPr>
      </p:pic>
      <p:sp>
        <p:nvSpPr>
          <p:cNvPr id="20" name="Text Box 22"/>
          <p:cNvSpPr txBox="1">
            <a:spLocks noChangeArrowheads="1"/>
          </p:cNvSpPr>
          <p:nvPr/>
        </p:nvSpPr>
        <p:spPr bwMode="auto">
          <a:xfrm rot="16200000">
            <a:off x="-1094975" y="3380975"/>
            <a:ext cx="35814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solidFill>
                  <a:srgbClr val="000000"/>
                </a:solidFill>
                <a:latin typeface="Arial" charset="0"/>
                <a:ea typeface="宋体" pitchFamily="2" charset="-122"/>
                <a:cs typeface="Arial" charset="0"/>
              </a:rPr>
              <a:t>objective value</a:t>
            </a:r>
            <a:endParaRPr lang="en-US" altLang="zh-CN" sz="2500" dirty="0">
              <a:solidFill>
                <a:srgbClr val="000000"/>
              </a:solidFill>
              <a:latin typeface="Arial" charset="0"/>
              <a:ea typeface="宋体" pitchFamily="2" charset="-122"/>
              <a:cs typeface="Arial" charset="0"/>
            </a:endParaRPr>
          </a:p>
        </p:txBody>
      </p:sp>
      <p:sp>
        <p:nvSpPr>
          <p:cNvPr id="22" name="Text Box 22"/>
          <p:cNvSpPr txBox="1">
            <a:spLocks noChangeArrowheads="1"/>
          </p:cNvSpPr>
          <p:nvPr/>
        </p:nvSpPr>
        <p:spPr bwMode="auto">
          <a:xfrm>
            <a:off x="3135217" y="5487318"/>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solidFill>
                  <a:srgbClr val="000000"/>
                </a:solidFill>
                <a:latin typeface="Arial" charset="0"/>
                <a:ea typeface="宋体" pitchFamily="2" charset="-122"/>
                <a:cs typeface="Arial" charset="0"/>
              </a:rPr>
              <a:t>network traffic</a:t>
            </a:r>
            <a:endParaRPr lang="en-US" altLang="zh-CN" sz="2500" dirty="0">
              <a:solidFill>
                <a:srgbClr val="000000"/>
              </a:solidFill>
              <a:latin typeface="Arial" charset="0"/>
              <a:ea typeface="宋体" pitchFamily="2" charset="-122"/>
              <a:cs typeface="Arial" charset="0"/>
            </a:endParaRPr>
          </a:p>
        </p:txBody>
      </p:sp>
      <p:sp>
        <p:nvSpPr>
          <p:cNvPr id="15" name="Rounded Rectangular Callout 14"/>
          <p:cNvSpPr>
            <a:spLocks noChangeArrowheads="1"/>
          </p:cNvSpPr>
          <p:nvPr/>
        </p:nvSpPr>
        <p:spPr bwMode="auto">
          <a:xfrm>
            <a:off x="2057400" y="2590800"/>
            <a:ext cx="3505200" cy="685800"/>
          </a:xfrm>
          <a:prstGeom prst="wedgeRoundRectCallout">
            <a:avLst>
              <a:gd name="adj1" fmla="val 62944"/>
              <a:gd name="adj2" fmla="val -13597"/>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OSPF with optimized link weights can be suboptimal</a:t>
            </a:r>
            <a:endParaRPr lang="en-US" sz="1900" b="1" dirty="0">
              <a:solidFill>
                <a:srgbClr val="000000"/>
              </a:solidFill>
              <a:latin typeface="Arial" charset="0"/>
              <a:cs typeface="Arial" charset="0"/>
            </a:endParaRPr>
          </a:p>
        </p:txBody>
      </p:sp>
    </p:spTree>
    <p:extLst>
      <p:ext uri="{BB962C8B-B14F-4D97-AF65-F5344CB8AC3E}">
        <p14:creationId xmlns:p14="http://schemas.microsoft.com/office/powerpoint/2010/main" val="687473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87C5DA5D-1B8A-4162-818F-3CD1A5BC7B94}" type="slidenum">
              <a:rPr lang="zh-CN" altLang="en-US">
                <a:solidFill>
                  <a:srgbClr val="000000"/>
                </a:solidFill>
              </a:rPr>
              <a:pPr>
                <a:defRPr/>
              </a:pPr>
              <a:t>23</a:t>
            </a:fld>
            <a:endParaRPr lang="en-US" altLang="zh-CN" dirty="0">
              <a:solidFill>
                <a:srgbClr val="000000"/>
              </a:solidFill>
            </a:endParaRPr>
          </a:p>
        </p:txBody>
      </p:sp>
      <p:sp>
        <p:nvSpPr>
          <p:cNvPr id="34819" name="Rectangle 2"/>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Number of Paths – Various Topologies</a:t>
            </a:r>
            <a:endParaRPr lang="en-US" altLang="zh-CN" i="1" dirty="0" smtClean="0">
              <a:solidFill>
                <a:srgbClr val="659A2A"/>
              </a:solidFill>
              <a:latin typeface="Book Antiqua" pitchFamily="18" charset="0"/>
              <a:ea typeface="宋体" pitchFamily="2" charset="-122"/>
              <a:cs typeface="Times New Roman" pitchFamily="18" charset="0"/>
            </a:endParaRPr>
          </a:p>
        </p:txBody>
      </p:sp>
      <p:cxnSp>
        <p:nvCxnSpPr>
          <p:cNvPr id="3482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482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34823" name="Rectangle 12"/>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34824"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6" name="Text Box 3"/>
          <p:cNvSpPr txBox="1">
            <a:spLocks noChangeArrowheads="1"/>
          </p:cNvSpPr>
          <p:nvPr/>
        </p:nvSpPr>
        <p:spPr bwMode="auto">
          <a:xfrm>
            <a:off x="1219200" y="5943600"/>
            <a:ext cx="5486400" cy="861774"/>
          </a:xfrm>
          <a:prstGeom prst="rect">
            <a:avLst/>
          </a:prstGeom>
          <a:noFill/>
          <a:ln w="9525">
            <a:noFill/>
            <a:miter lim="800000"/>
            <a:headEnd/>
            <a:tailEnd/>
          </a:ln>
        </p:spPr>
        <p:txBody>
          <a:bodyPr wrap="square">
            <a:spAutoFit/>
          </a:bodyPr>
          <a:lstStyle/>
          <a:p>
            <a:r>
              <a:rPr lang="en-US" sz="2500" dirty="0" smtClean="0">
                <a:solidFill>
                  <a:srgbClr val="FF9900"/>
                </a:solidFill>
                <a:latin typeface="Arial" charset="0"/>
                <a:cs typeface="Arial" charset="0"/>
              </a:rPr>
              <a:t>More paths for larger and more diverse topologies</a:t>
            </a:r>
            <a:endParaRPr lang="en-US" sz="2500" i="1" dirty="0">
              <a:solidFill>
                <a:srgbClr val="659A2A"/>
              </a:solidFill>
            </a:endParaRPr>
          </a:p>
        </p:txBody>
      </p:sp>
      <p:sp>
        <p:nvSpPr>
          <p:cNvPr id="22" name="Text Box 22"/>
          <p:cNvSpPr txBox="1">
            <a:spLocks noChangeArrowheads="1"/>
          </p:cNvSpPr>
          <p:nvPr/>
        </p:nvSpPr>
        <p:spPr bwMode="auto">
          <a:xfrm>
            <a:off x="3135217" y="5487318"/>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solidFill>
                  <a:srgbClr val="000000"/>
                </a:solidFill>
                <a:latin typeface="Arial" charset="0"/>
                <a:ea typeface="宋体" pitchFamily="2" charset="-122"/>
                <a:cs typeface="Arial" charset="0"/>
              </a:rPr>
              <a:t>number of paths</a:t>
            </a:r>
            <a:endParaRPr lang="en-US" altLang="zh-CN" sz="2500" dirty="0">
              <a:solidFill>
                <a:srgbClr val="000000"/>
              </a:solidFill>
              <a:latin typeface="Arial" charset="0"/>
              <a:ea typeface="宋体" pitchFamily="2" charset="-122"/>
              <a:cs typeface="Arial" charset="0"/>
            </a:endParaRPr>
          </a:p>
        </p:txBody>
      </p:sp>
      <p:pic>
        <p:nvPicPr>
          <p:cNvPr id="15" name="Picture 14" descr="paths_att_srlg.png"/>
          <p:cNvPicPr>
            <a:picLocks noChangeAspect="1"/>
          </p:cNvPicPr>
          <p:nvPr/>
        </p:nvPicPr>
        <p:blipFill>
          <a:blip r:embed="rId3" cstate="print"/>
          <a:stretch>
            <a:fillRect/>
          </a:stretch>
        </p:blipFill>
        <p:spPr>
          <a:xfrm>
            <a:off x="533400" y="1600200"/>
            <a:ext cx="8061941" cy="4343400"/>
          </a:xfrm>
          <a:prstGeom prst="rect">
            <a:avLst/>
          </a:prstGeom>
        </p:spPr>
      </p:pic>
      <p:pic>
        <p:nvPicPr>
          <p:cNvPr id="14" name="Picture 13" descr="paths_multitop.png"/>
          <p:cNvPicPr>
            <a:picLocks noChangeAspect="1"/>
          </p:cNvPicPr>
          <p:nvPr/>
        </p:nvPicPr>
        <p:blipFill>
          <a:blip r:embed="rId4" cstate="print"/>
          <a:stretch>
            <a:fillRect/>
          </a:stretch>
        </p:blipFill>
        <p:spPr>
          <a:xfrm>
            <a:off x="533401" y="1523999"/>
            <a:ext cx="8043556" cy="4349611"/>
          </a:xfrm>
          <a:prstGeom prst="rect">
            <a:avLst/>
          </a:prstGeom>
        </p:spPr>
      </p:pic>
      <p:sp>
        <p:nvSpPr>
          <p:cNvPr id="17" name="Text Box 22"/>
          <p:cNvSpPr txBox="1">
            <a:spLocks noChangeArrowheads="1"/>
          </p:cNvSpPr>
          <p:nvPr/>
        </p:nvSpPr>
        <p:spPr bwMode="auto">
          <a:xfrm>
            <a:off x="3287617" y="5562600"/>
            <a:ext cx="40386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smtClean="0">
                <a:solidFill>
                  <a:srgbClr val="000000"/>
                </a:solidFill>
                <a:latin typeface="Arial" charset="0"/>
                <a:ea typeface="宋体" pitchFamily="2" charset="-122"/>
                <a:cs typeface="Arial" charset="0"/>
              </a:rPr>
              <a:t>number of paths</a:t>
            </a:r>
            <a:endParaRPr lang="en-US" altLang="zh-CN" sz="2500" dirty="0">
              <a:solidFill>
                <a:srgbClr val="000000"/>
              </a:solidFill>
              <a:latin typeface="Arial" charset="0"/>
              <a:ea typeface="宋体" pitchFamily="2" charset="-122"/>
              <a:cs typeface="Arial" charset="0"/>
            </a:endParaRPr>
          </a:p>
        </p:txBody>
      </p:sp>
      <p:sp>
        <p:nvSpPr>
          <p:cNvPr id="18" name="Text Box 22"/>
          <p:cNvSpPr txBox="1">
            <a:spLocks noChangeArrowheads="1"/>
          </p:cNvSpPr>
          <p:nvPr/>
        </p:nvSpPr>
        <p:spPr bwMode="auto">
          <a:xfrm rot="16200000">
            <a:off x="-1018775" y="3533375"/>
            <a:ext cx="3581400" cy="477050"/>
          </a:xfrm>
          <a:prstGeom prst="rect">
            <a:avLst/>
          </a:prstGeom>
          <a:solidFill>
            <a:schemeClr val="bg1"/>
          </a:solidFill>
          <a:ln w="9525">
            <a:noFill/>
            <a:miter lim="800000"/>
            <a:headEnd/>
            <a:tailEnd/>
          </a:ln>
        </p:spPr>
        <p:txBody>
          <a:bodyPr wrap="square" lIns="91435" tIns="45718" rIns="91435" bIns="45718">
            <a:spAutoFit/>
          </a:bodyPr>
          <a:lstStyle/>
          <a:p>
            <a:pPr algn="ctr" eaLnBrk="1" hangingPunct="1"/>
            <a:r>
              <a:rPr lang="en-US" altLang="zh-CN" sz="2500" dirty="0" err="1" smtClean="0">
                <a:solidFill>
                  <a:srgbClr val="000000"/>
                </a:solidFill>
                <a:latin typeface="Arial" charset="0"/>
                <a:ea typeface="宋体" pitchFamily="2" charset="-122"/>
                <a:cs typeface="Arial" charset="0"/>
              </a:rPr>
              <a:t>cdf</a:t>
            </a:r>
            <a:endParaRPr lang="en-US" altLang="zh-CN" sz="2500" dirty="0">
              <a:solidFill>
                <a:srgbClr val="000000"/>
              </a:solidFill>
              <a:latin typeface="Arial" charset="0"/>
              <a:ea typeface="宋体" pitchFamily="2" charset="-122"/>
              <a:cs typeface="Arial" charset="0"/>
            </a:endParaRPr>
          </a:p>
        </p:txBody>
      </p:sp>
    </p:spTree>
    <p:extLst>
      <p:ext uri="{BB962C8B-B14F-4D97-AF65-F5344CB8AC3E}">
        <p14:creationId xmlns:p14="http://schemas.microsoft.com/office/powerpoint/2010/main" val="1057304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24</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Summary</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1" name="Rectangle 3"/>
          <p:cNvSpPr txBox="1">
            <a:spLocks noChangeArrowheads="1"/>
          </p:cNvSpPr>
          <p:nvPr/>
        </p:nvSpPr>
        <p:spPr bwMode="auto">
          <a:xfrm>
            <a:off x="566738" y="1524000"/>
            <a:ext cx="83486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Simple mechanism combining path protection and traffic engineering</a:t>
            </a:r>
            <a:endParaRPr lang="en-US" sz="2800" dirty="0" smtClean="0">
              <a:solidFill>
                <a:srgbClr val="FF9900"/>
              </a:solidFill>
              <a:latin typeface="Arial" charset="0"/>
              <a:cs typeface="Arial" charset="0"/>
            </a:endParaRPr>
          </a:p>
        </p:txBody>
      </p:sp>
      <p:sp>
        <p:nvSpPr>
          <p:cNvPr id="12" name="Rectangle 3"/>
          <p:cNvSpPr txBox="1">
            <a:spLocks noChangeArrowheads="1"/>
          </p:cNvSpPr>
          <p:nvPr/>
        </p:nvSpPr>
        <p:spPr bwMode="auto">
          <a:xfrm>
            <a:off x="533400" y="2514600"/>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Favorable properties of </a:t>
            </a:r>
            <a:r>
              <a:rPr lang="en-US" sz="2800" dirty="0" smtClean="0">
                <a:solidFill>
                  <a:srgbClr val="FF9900"/>
                </a:solidFill>
                <a:latin typeface="Arial" charset="0"/>
                <a:cs typeface="Arial" charset="0"/>
              </a:rPr>
              <a:t>state-dependent splitting</a:t>
            </a:r>
            <a:r>
              <a:rPr lang="en-US" sz="2800" kern="0" dirty="0" smtClean="0">
                <a:solidFill>
                  <a:srgbClr val="000000"/>
                </a:solidFill>
                <a:latin typeface="Arial" charset="0"/>
                <a:cs typeface="Arial" charset="0"/>
              </a:rPr>
              <a:t> algorithm:</a:t>
            </a:r>
            <a:endParaRPr lang="en-US" sz="2800" dirty="0" smtClean="0">
              <a:solidFill>
                <a:srgbClr val="FF9900"/>
              </a:solidFill>
              <a:latin typeface="Arial" charset="0"/>
              <a:cs typeface="Arial" charset="0"/>
            </a:endParaRPr>
          </a:p>
        </p:txBody>
      </p:sp>
      <p:graphicFrame>
        <p:nvGraphicFramePr>
          <p:cNvPr id="289" name="Table 288"/>
          <p:cNvGraphicFramePr>
            <a:graphicFrameLocks noGrp="1"/>
          </p:cNvGraphicFramePr>
          <p:nvPr>
            <p:extLst>
              <p:ext uri="{D42A27DB-BD31-4B8C-83A1-F6EECF244321}">
                <p14:modId xmlns:p14="http://schemas.microsoft.com/office/powerpoint/2010/main" val="3525968055"/>
              </p:ext>
            </p:extLst>
          </p:nvPr>
        </p:nvGraphicFramePr>
        <p:xfrm>
          <a:off x="1066800" y="3523170"/>
          <a:ext cx="7239000" cy="2191830"/>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7239000"/>
              </a:tblGrid>
              <a:tr h="52890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	 Near o</a:t>
                      </a:r>
                      <a:r>
                        <a:rPr kumimoji="0" lang="en-US" sz="2400" b="0" i="0" u="none" strike="noStrike" kern="0" cap="none" spc="0" normalizeH="0" baseline="0" noProof="0" dirty="0" err="1" smtClean="0">
                          <a:ln>
                            <a:noFill/>
                          </a:ln>
                          <a:solidFill>
                            <a:schemeClr val="tx1"/>
                          </a:solidFill>
                          <a:effectLst/>
                          <a:uLnTx/>
                          <a:uFillTx/>
                          <a:latin typeface="Arial" charset="0"/>
                          <a:ea typeface="+mn-ea"/>
                          <a:cs typeface="Arial" charset="0"/>
                        </a:rPr>
                        <a:t>ptimal</a:t>
                      </a:r>
                      <a:r>
                        <a:rPr kumimoji="0" lang="en-US" sz="2400" b="0" i="0" u="none" strike="noStrike" kern="0" cap="none" spc="0" normalizeH="0" baseline="0" noProof="0" dirty="0" smtClean="0">
                          <a:ln>
                            <a:noFill/>
                          </a:ln>
                          <a:solidFill>
                            <a:schemeClr val="tx1"/>
                          </a:solidFill>
                          <a:effectLst/>
                          <a:uLnTx/>
                          <a:uFillTx/>
                          <a:latin typeface="Arial" charset="0"/>
                          <a:ea typeface="+mn-ea"/>
                          <a:cs typeface="Arial" charset="0"/>
                        </a:rPr>
                        <a:t> load balancing</a:t>
                      </a:r>
                      <a:endParaRPr kumimoji="0" lang="en-US" sz="2400" b="0" i="0" u="none" strike="noStrike" cap="none" normalizeH="0" baseline="0" dirty="0" smtClean="0">
                        <a:ln>
                          <a:noFill/>
                        </a:ln>
                        <a:solidFill>
                          <a:schemeClr val="tx1"/>
                        </a:solidFill>
                        <a:effectLst/>
                        <a:latin typeface="Arial" charset="0"/>
                      </a:endParaRPr>
                    </a:p>
                  </a:txBody>
                  <a:tcPr>
                    <a:lnB w="12700" cap="flat" cmpd="sng" algn="ctr">
                      <a:solidFill>
                        <a:schemeClr val="bg1"/>
                      </a:solidFill>
                      <a:prstDash val="solid"/>
                      <a:round/>
                      <a:headEnd type="none" w="med" len="med"/>
                      <a:tailEnd type="none" w="med" len="med"/>
                    </a:lnB>
                    <a:solidFill>
                      <a:srgbClr val="FF9900"/>
                    </a:solidFill>
                  </a:tcPr>
                </a:tc>
              </a:tr>
              <a:tr h="52890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	 </a:t>
                      </a:r>
                      <a:r>
                        <a:rPr kumimoji="0" lang="en-US" sz="2400" b="0" i="0" u="none" strike="noStrike" kern="1200" cap="none" normalizeH="0" baseline="0" dirty="0" smtClean="0">
                          <a:ln>
                            <a:noFill/>
                          </a:ln>
                          <a:solidFill>
                            <a:schemeClr val="tx1"/>
                          </a:solidFill>
                          <a:effectLst/>
                          <a:latin typeface="Arial" charset="0"/>
                          <a:ea typeface="+mn-ea"/>
                          <a:cs typeface="+mn-cs"/>
                        </a:rPr>
                        <a:t>Simplifies network management and design</a:t>
                      </a:r>
                    </a:p>
                  </a:txBody>
                  <a:tcPr>
                    <a:lnT w="12700" cap="flat" cmpd="sng" algn="ctr">
                      <a:solidFill>
                        <a:schemeClr val="bg1"/>
                      </a:solidFill>
                      <a:prstDash val="solid"/>
                      <a:round/>
                      <a:headEnd type="none" w="med" len="med"/>
                      <a:tailEnd type="none" w="med" len="med"/>
                    </a:lnT>
                    <a:solidFill>
                      <a:srgbClr val="FFCC66"/>
                    </a:solidFill>
                  </a:tcPr>
                </a:tc>
              </a:tr>
              <a:tr h="52890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(iii)	 Small number of paths</a:t>
                      </a:r>
                    </a:p>
                  </a:txBody>
                  <a:tcPr>
                    <a:solidFill>
                      <a:srgbClr val="FF9900"/>
                    </a:solidFill>
                  </a:tcPr>
                </a:tc>
              </a:tr>
              <a:tr h="60510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(iv)	 Delay comparable to current OSPF</a:t>
                      </a:r>
                    </a:p>
                  </a:txBody>
                  <a:tcPr>
                    <a:solidFill>
                      <a:srgbClr val="FFCC66"/>
                    </a:solidFill>
                  </a:tcPr>
                </a:tc>
              </a:tr>
            </a:tbl>
          </a:graphicData>
        </a:graphic>
      </p:graphicFrame>
      <p:sp>
        <p:nvSpPr>
          <p:cNvPr id="13" name="Rectangle 3"/>
          <p:cNvSpPr txBox="1">
            <a:spLocks noChangeArrowheads="1"/>
          </p:cNvSpPr>
          <p:nvPr/>
        </p:nvSpPr>
        <p:spPr bwMode="auto">
          <a:xfrm>
            <a:off x="533400" y="5867400"/>
            <a:ext cx="7467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Path-level failure information is just as good as complete failure information</a:t>
            </a:r>
          </a:p>
        </p:txBody>
      </p:sp>
    </p:spTree>
    <p:extLst>
      <p:ext uri="{BB962C8B-B14F-4D97-AF65-F5344CB8AC3E}">
        <p14:creationId xmlns:p14="http://schemas.microsoft.com/office/powerpoint/2010/main" val="516199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 y="838200"/>
            <a:ext cx="8915400" cy="1752600"/>
          </a:xfrm>
        </p:spPr>
        <p:txBody>
          <a:bodyPr/>
          <a:lstStyle/>
          <a:p>
            <a:pPr algn="ctr" eaLnBrk="1" hangingPunct="1"/>
            <a:r>
              <a:rPr lang="en-US" altLang="zh-CN" cap="small" dirty="0" smtClean="0">
                <a:solidFill>
                  <a:srgbClr val="FF9900"/>
                </a:solidFill>
                <a:latin typeface="Times New Roman" pitchFamily="18" charset="0"/>
                <a:ea typeface="宋体" pitchFamily="2" charset="-122"/>
                <a:cs typeface="Times New Roman" pitchFamily="18" charset="0"/>
              </a:rPr>
              <a:t>Part II</a:t>
            </a:r>
            <a:r>
              <a:rPr lang="en-US" altLang="zh-CN" dirty="0">
                <a:solidFill>
                  <a:srgbClr val="FF9900"/>
                </a:solidFill>
                <a:latin typeface="Times New Roman" pitchFamily="18" charset="0"/>
                <a:ea typeface="宋体" pitchFamily="2" charset="-122"/>
                <a:cs typeface="Times New Roman" pitchFamily="18" charset="0"/>
              </a:rPr>
              <a:t/>
            </a:r>
            <a:br>
              <a:rPr lang="en-US" altLang="zh-CN" dirty="0">
                <a:solidFill>
                  <a:srgbClr val="FF9900"/>
                </a:solidFill>
                <a:latin typeface="Times New Roman" pitchFamily="18" charset="0"/>
                <a:ea typeface="宋体" pitchFamily="2" charset="-122"/>
                <a:cs typeface="Times New Roman" pitchFamily="18" charset="0"/>
              </a:rPr>
            </a:br>
            <a:r>
              <a:rPr lang="en-US" altLang="zh-CN" dirty="0" smtClean="0">
                <a:solidFill>
                  <a:srgbClr val="FF9900"/>
                </a:solidFill>
                <a:latin typeface="Times New Roman" pitchFamily="18" charset="0"/>
                <a:ea typeface="宋体" pitchFamily="2" charset="-122"/>
                <a:cs typeface="Times New Roman" pitchFamily="18" charset="0"/>
              </a:rPr>
              <a:t>BGP Safety Analysis</a:t>
            </a:r>
            <a:br>
              <a:rPr lang="en-US" altLang="zh-CN" dirty="0" smtClean="0">
                <a:solidFill>
                  <a:srgbClr val="FF9900"/>
                </a:solidFill>
                <a:latin typeface="Times New Roman" pitchFamily="18" charset="0"/>
                <a:ea typeface="宋体" pitchFamily="2" charset="-122"/>
                <a:cs typeface="Times New Roman" pitchFamily="18" charset="0"/>
              </a:rPr>
            </a:br>
            <a:r>
              <a:rPr lang="en-US" altLang="zh-CN" sz="2800" dirty="0">
                <a:solidFill>
                  <a:srgbClr val="FF9900"/>
                </a:solidFill>
                <a:latin typeface="Times New Roman" pitchFamily="18" charset="0"/>
                <a:ea typeface="宋体" pitchFamily="2" charset="-122"/>
                <a:cs typeface="Times New Roman" pitchFamily="18" charset="0"/>
              </a:rPr>
              <a:t>The Conditions of BGP </a:t>
            </a:r>
            <a:r>
              <a:rPr lang="en-US" altLang="zh-CN" sz="2800" dirty="0" smtClean="0">
                <a:solidFill>
                  <a:srgbClr val="FF9900"/>
                </a:solidFill>
                <a:latin typeface="Times New Roman" pitchFamily="18" charset="0"/>
                <a:ea typeface="宋体" pitchFamily="2" charset="-122"/>
                <a:cs typeface="Times New Roman" pitchFamily="18" charset="0"/>
              </a:rPr>
              <a:t>Convergence</a:t>
            </a:r>
          </a:p>
        </p:txBody>
      </p:sp>
      <p:sp>
        <p:nvSpPr>
          <p:cNvPr id="14339" name="Rectangle 4"/>
          <p:cNvSpPr>
            <a:spLocks noChangeArrowheads="1"/>
          </p:cNvSpPr>
          <p:nvPr/>
        </p:nvSpPr>
        <p:spPr bwMode="auto">
          <a:xfrm>
            <a:off x="3048000" y="2895600"/>
            <a:ext cx="28956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4340" name="Rectangle 5"/>
          <p:cNvSpPr>
            <a:spLocks noChangeArrowheads="1"/>
          </p:cNvSpPr>
          <p:nvPr/>
        </p:nvSpPr>
        <p:spPr bwMode="auto">
          <a:xfrm>
            <a:off x="152400" y="2895600"/>
            <a:ext cx="28956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4341" name="Rectangle 7"/>
          <p:cNvSpPr>
            <a:spLocks noChangeArrowheads="1"/>
          </p:cNvSpPr>
          <p:nvPr/>
        </p:nvSpPr>
        <p:spPr bwMode="auto">
          <a:xfrm>
            <a:off x="5943600" y="2895600"/>
            <a:ext cx="28956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9" name="Rectangle 3"/>
          <p:cNvSpPr txBox="1">
            <a:spLocks noChangeArrowheads="1"/>
          </p:cNvSpPr>
          <p:nvPr/>
        </p:nvSpPr>
        <p:spPr bwMode="auto">
          <a:xfrm>
            <a:off x="1371600" y="3422650"/>
            <a:ext cx="6400800" cy="3054350"/>
          </a:xfrm>
          <a:prstGeom prst="rect">
            <a:avLst/>
          </a:prstGeom>
          <a:noFill/>
          <a:ln w="9525">
            <a:noFill/>
            <a:miter lim="800000"/>
            <a:headEnd/>
            <a:tailEnd/>
          </a:ln>
          <a:effectLst/>
        </p:spPr>
        <p:txBody>
          <a:bodyPr/>
          <a:lstStyle/>
          <a:p>
            <a:pPr algn="ctr" eaLnBrk="1" hangingPunct="1">
              <a:lnSpc>
                <a:spcPct val="90000"/>
              </a:lnSpc>
              <a:spcBef>
                <a:spcPct val="20000"/>
              </a:spcBef>
              <a:buClr>
                <a:srgbClr val="CC0000"/>
              </a:buClr>
              <a:buFont typeface="Wingdings" pitchFamily="2" charset="2"/>
              <a:buNone/>
              <a:defRPr/>
            </a:pPr>
            <a:r>
              <a:rPr lang="en-US" sz="3500" kern="0" dirty="0">
                <a:solidFill>
                  <a:srgbClr val="000000"/>
                </a:solidFill>
                <a:latin typeface="Times New Roman" pitchFamily="18" charset="0"/>
              </a:rPr>
              <a:t>Martin Suchara</a:t>
            </a:r>
            <a:endParaRPr lang="en-US" sz="1000" kern="0" dirty="0">
              <a:solidFill>
                <a:srgbClr val="000000"/>
              </a:solidFill>
              <a:latin typeface="Times New Roman" pitchFamily="18" charset="0"/>
            </a:endParaRPr>
          </a:p>
          <a:p>
            <a:pPr algn="ctr" eaLnBrk="1" hangingPunct="1">
              <a:lnSpc>
                <a:spcPct val="90000"/>
              </a:lnSpc>
              <a:spcBef>
                <a:spcPct val="20000"/>
              </a:spcBef>
              <a:buClr>
                <a:srgbClr val="CC0000"/>
              </a:buClr>
              <a:buFont typeface="Wingdings" pitchFamily="2" charset="2"/>
              <a:buNone/>
              <a:defRPr/>
            </a:pPr>
            <a:endParaRPr lang="en-US" sz="3500" kern="0" dirty="0">
              <a:solidFill>
                <a:srgbClr val="000000"/>
              </a:solidFill>
              <a:latin typeface="Times New Roman" pitchFamily="18" charset="0"/>
            </a:endParaRPr>
          </a:p>
          <a:p>
            <a:pPr algn="ctr" eaLnBrk="1" hangingPunct="1">
              <a:lnSpc>
                <a:spcPct val="90000"/>
              </a:lnSpc>
              <a:spcBef>
                <a:spcPct val="20000"/>
              </a:spcBef>
              <a:buClr>
                <a:srgbClr val="CC0000"/>
              </a:buClr>
              <a:buFont typeface="Wingdings" pitchFamily="2" charset="2"/>
              <a:buNone/>
              <a:defRPr/>
            </a:pPr>
            <a:r>
              <a:rPr lang="en-US" sz="2800" kern="0" dirty="0">
                <a:solidFill>
                  <a:srgbClr val="000000"/>
                </a:solidFill>
                <a:latin typeface="Times New Roman" pitchFamily="18" charset="0"/>
              </a:rPr>
              <a:t>in collaboration with:</a:t>
            </a:r>
          </a:p>
          <a:p>
            <a:pPr algn="ctr" eaLnBrk="1" hangingPunct="1">
              <a:lnSpc>
                <a:spcPct val="90000"/>
              </a:lnSpc>
              <a:spcBef>
                <a:spcPct val="20000"/>
              </a:spcBef>
              <a:buClr>
                <a:srgbClr val="CC0000"/>
              </a:buClr>
              <a:buFont typeface="Wingdings" pitchFamily="2" charset="2"/>
              <a:buNone/>
              <a:defRPr/>
            </a:pPr>
            <a:r>
              <a:rPr lang="en-US" sz="2800" kern="0" dirty="0">
                <a:solidFill>
                  <a:srgbClr val="000000"/>
                </a:solidFill>
                <a:latin typeface="Times New Roman" pitchFamily="18" charset="0"/>
              </a:rPr>
              <a:t>Alex Fabrikant and </a:t>
            </a:r>
          </a:p>
          <a:p>
            <a:pPr algn="ctr" eaLnBrk="1" hangingPunct="1">
              <a:lnSpc>
                <a:spcPct val="90000"/>
              </a:lnSpc>
              <a:spcBef>
                <a:spcPct val="20000"/>
              </a:spcBef>
              <a:buClr>
                <a:srgbClr val="CC0000"/>
              </a:buClr>
              <a:buFont typeface="Wingdings" pitchFamily="2" charset="2"/>
              <a:buNone/>
              <a:defRPr/>
            </a:pPr>
            <a:r>
              <a:rPr lang="en-US" sz="2800" kern="0" dirty="0">
                <a:solidFill>
                  <a:srgbClr val="000000"/>
                </a:solidFill>
                <a:latin typeface="Times New Roman" pitchFamily="18" charset="0"/>
              </a:rPr>
              <a:t>Jennifer Rexford</a:t>
            </a:r>
          </a:p>
        </p:txBody>
      </p:sp>
      <p:pic>
        <p:nvPicPr>
          <p:cNvPr id="10" name="Picture 9" descr="Shield.gif"/>
          <p:cNvPicPr>
            <a:picLocks noChangeAspect="1"/>
          </p:cNvPicPr>
          <p:nvPr/>
        </p:nvPicPr>
        <p:blipFill>
          <a:blip r:embed="rId3" cstate="print"/>
          <a:stretch>
            <a:fillRect/>
          </a:stretch>
        </p:blipFill>
        <p:spPr>
          <a:xfrm>
            <a:off x="838200" y="4566138"/>
            <a:ext cx="1371600" cy="1529862"/>
          </a:xfrm>
          <a:prstGeom prst="rect">
            <a:avLst/>
          </a:prstGeom>
        </p:spPr>
      </p:pic>
    </p:spTree>
    <p:extLst>
      <p:ext uri="{BB962C8B-B14F-4D97-AF65-F5344CB8AC3E}">
        <p14:creationId xmlns:p14="http://schemas.microsoft.com/office/powerpoint/2010/main" val="260264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934200" y="6245225"/>
            <a:ext cx="1981200" cy="476250"/>
          </a:xfrm>
        </p:spPr>
        <p:txBody>
          <a:bodyPr/>
          <a:lstStyle/>
          <a:p>
            <a:pPr>
              <a:defRPr/>
            </a:pPr>
            <a:fld id="{781E6D83-A576-41E7-80BA-5DC4169F01B4}" type="slidenum">
              <a:rPr lang="zh-CN" altLang="en-US"/>
              <a:pPr>
                <a:defRPr/>
              </a:pPr>
              <a:t>26</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Internet is a Network of Networks</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34" name="Rectangle 3"/>
          <p:cNvSpPr txBox="1">
            <a:spLocks noChangeArrowheads="1"/>
          </p:cNvSpPr>
          <p:nvPr/>
        </p:nvSpPr>
        <p:spPr bwMode="auto">
          <a:xfrm>
            <a:off x="533400" y="3886200"/>
            <a:ext cx="80772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Some route policies do not allow convergence</a:t>
            </a:r>
            <a:endParaRPr lang="en-US" sz="2800" dirty="0">
              <a:solidFill>
                <a:srgbClr val="FF9900"/>
              </a:solidFill>
              <a:latin typeface="Arial" charset="0"/>
              <a:cs typeface="Arial" charset="0"/>
            </a:endParaRPr>
          </a:p>
          <a:p>
            <a:pPr marL="908050" lvl="1" indent="-436563" eaLnBrk="1" hangingPunct="1">
              <a:spcBef>
                <a:spcPts val="1200"/>
              </a:spcBef>
              <a:buClr>
                <a:srgbClr val="FF9900"/>
              </a:buClr>
              <a:buFont typeface="Wingdings" pitchFamily="2" charset="2"/>
              <a:buChar char="n"/>
              <a:defRPr/>
            </a:pPr>
            <a:r>
              <a:rPr lang="en-US" sz="2800" kern="0" dirty="0" smtClean="0">
                <a:latin typeface="Arial" charset="0"/>
                <a:cs typeface="Arial" charset="0"/>
              </a:rPr>
              <a:t>Past work: “reasonable” policies that are </a:t>
            </a:r>
            <a:r>
              <a:rPr lang="en-US" sz="2800" dirty="0">
                <a:solidFill>
                  <a:srgbClr val="FF9900"/>
                </a:solidFill>
                <a:latin typeface="Arial" charset="0"/>
                <a:cs typeface="Arial" charset="0"/>
              </a:rPr>
              <a:t>sufficient</a:t>
            </a:r>
            <a:r>
              <a:rPr lang="en-US" sz="2800" kern="0" dirty="0" smtClean="0">
                <a:latin typeface="Arial" charset="0"/>
                <a:cs typeface="Arial" charset="0"/>
              </a:rPr>
              <a:t> for convergence</a:t>
            </a:r>
          </a:p>
          <a:p>
            <a:pPr marL="908050" lvl="1" indent="-436563" eaLnBrk="1" hangingPunct="1">
              <a:spcBef>
                <a:spcPts val="1200"/>
              </a:spcBef>
              <a:buClr>
                <a:srgbClr val="FF9900"/>
              </a:buClr>
              <a:buFont typeface="Wingdings" pitchFamily="2" charset="2"/>
              <a:buChar char="n"/>
              <a:defRPr/>
            </a:pPr>
            <a:r>
              <a:rPr lang="en-US" sz="2800" kern="0" dirty="0" smtClean="0">
                <a:latin typeface="Arial" charset="0"/>
                <a:cs typeface="Arial" charset="0"/>
              </a:rPr>
              <a:t>This work: </a:t>
            </a:r>
            <a:r>
              <a:rPr lang="en-US" sz="2800" dirty="0">
                <a:solidFill>
                  <a:srgbClr val="FF9900"/>
                </a:solidFill>
                <a:latin typeface="Arial" charset="0"/>
                <a:cs typeface="Arial" charset="0"/>
              </a:rPr>
              <a:t>necessary and sufficient </a:t>
            </a:r>
            <a:r>
              <a:rPr lang="en-US" sz="2800" kern="0" dirty="0" smtClean="0">
                <a:latin typeface="Arial" charset="0"/>
                <a:cs typeface="Arial" charset="0"/>
              </a:rPr>
              <a:t>conditions of convergence</a:t>
            </a:r>
          </a:p>
          <a:p>
            <a:pPr marL="908050" lvl="1" indent="-436563" eaLnBrk="1" hangingPunct="1">
              <a:spcBef>
                <a:spcPts val="1200"/>
              </a:spcBef>
              <a:buClr>
                <a:srgbClr val="FF9900"/>
              </a:buClr>
              <a:buFont typeface="Wingdings" pitchFamily="2" charset="2"/>
              <a:buChar char="n"/>
              <a:defRPr/>
            </a:pPr>
            <a:endParaRPr lang="en-US" sz="2800" kern="0" dirty="0" smtClean="0">
              <a:latin typeface="Arial" charset="0"/>
              <a:cs typeface="Arial" charset="0"/>
            </a:endParaRPr>
          </a:p>
        </p:txBody>
      </p:sp>
      <p:sp>
        <p:nvSpPr>
          <p:cNvPr id="35" name="Rectangle 3"/>
          <p:cNvSpPr txBox="1">
            <a:spLocks noChangeArrowheads="1"/>
          </p:cNvSpPr>
          <p:nvPr/>
        </p:nvSpPr>
        <p:spPr bwMode="auto">
          <a:xfrm>
            <a:off x="533400" y="1600200"/>
            <a:ext cx="82724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Previous part </a:t>
            </a:r>
            <a:r>
              <a:rPr lang="en-US" sz="2800" kern="0" dirty="0" smtClean="0">
                <a:latin typeface="Arial" charset="0"/>
                <a:cs typeface="Arial" charset="0"/>
              </a:rPr>
              <a:t>focuses on a </a:t>
            </a:r>
            <a:r>
              <a:rPr lang="en-US" sz="2800" kern="0" dirty="0" smtClean="0">
                <a:latin typeface="Arial" charset="0"/>
                <a:cs typeface="Arial" charset="0"/>
              </a:rPr>
              <a:t>single autonomous system (AS)</a:t>
            </a:r>
            <a:endParaRPr lang="en-US" sz="2800" dirty="0">
              <a:solidFill>
                <a:srgbClr val="FF9900"/>
              </a:solidFill>
              <a:latin typeface="Arial" charset="0"/>
              <a:cs typeface="Arial" charset="0"/>
            </a:endParaRPr>
          </a:p>
        </p:txBody>
      </p:sp>
      <p:sp>
        <p:nvSpPr>
          <p:cNvPr id="11" name="Rectangle 3"/>
          <p:cNvSpPr txBox="1">
            <a:spLocks noChangeArrowheads="1"/>
          </p:cNvSpPr>
          <p:nvPr/>
        </p:nvSpPr>
        <p:spPr bwMode="auto">
          <a:xfrm>
            <a:off x="533400" y="2743200"/>
            <a:ext cx="8272462" cy="952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~35,000 independently </a:t>
            </a:r>
            <a:r>
              <a:rPr lang="en-US" sz="2800" kern="0" dirty="0">
                <a:latin typeface="Arial" charset="0"/>
                <a:cs typeface="Arial" charset="0"/>
              </a:rPr>
              <a:t>administered </a:t>
            </a:r>
            <a:r>
              <a:rPr lang="en-US" sz="2800" kern="0" dirty="0" err="1" smtClean="0">
                <a:latin typeface="Arial" charset="0"/>
                <a:cs typeface="Arial" charset="0"/>
              </a:rPr>
              <a:t>ASes</a:t>
            </a:r>
            <a:r>
              <a:rPr lang="en-US" sz="2800" kern="0" dirty="0" smtClean="0">
                <a:latin typeface="Arial" charset="0"/>
                <a:cs typeface="Arial" charset="0"/>
              </a:rPr>
              <a:t> cooperate to find routes</a:t>
            </a:r>
            <a:endParaRPr lang="en-US" sz="2800" dirty="0">
              <a:solidFill>
                <a:srgbClr val="FF9900"/>
              </a:solidFill>
              <a:latin typeface="Arial" charset="0"/>
              <a:cs typeface="Arial" charset="0"/>
            </a:endParaRPr>
          </a:p>
        </p:txBody>
      </p:sp>
    </p:spTree>
    <p:extLst>
      <p:ext uri="{BB962C8B-B14F-4D97-AF65-F5344CB8AC3E}">
        <p14:creationId xmlns:p14="http://schemas.microsoft.com/office/powerpoint/2010/main" val="252196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934200" y="6245225"/>
            <a:ext cx="1981200" cy="476250"/>
          </a:xfrm>
        </p:spPr>
        <p:txBody>
          <a:bodyPr/>
          <a:lstStyle/>
          <a:p>
            <a:pPr>
              <a:defRPr/>
            </a:pPr>
            <a:fld id="{781E6D83-A576-41E7-80BA-5DC4169F01B4}" type="slidenum">
              <a:rPr lang="zh-CN" altLang="en-US">
                <a:solidFill>
                  <a:srgbClr val="000000"/>
                </a:solidFill>
              </a:rPr>
              <a:pPr>
                <a:defRPr/>
              </a:pPr>
              <a:t>27</a:t>
            </a:fld>
            <a:endParaRPr lang="en-US" altLang="zh-CN" dirty="0">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a:solidFill>
                  <a:srgbClr val="FF9900"/>
                </a:solidFill>
                <a:latin typeface="Times New Roman" pitchFamily="18" charset="0"/>
                <a:cs typeface="Times New Roman" pitchFamily="18" charset="0"/>
              </a:rPr>
              <a:t>The Border Gateway Protocol (BGP)</a:t>
            </a:r>
            <a:endParaRPr lang="en-US" sz="3700" dirty="0" smtClean="0">
              <a:solidFill>
                <a:srgbClr val="FF9900"/>
              </a:solidFill>
              <a:latin typeface="Times New Roman" pitchFamily="18" charset="0"/>
              <a:cs typeface="Times New Roman" pitchFamily="18" charset="0"/>
            </a:endParaRP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3" name="Rectangle 3"/>
          <p:cNvSpPr txBox="1">
            <a:spLocks noChangeArrowheads="1"/>
          </p:cNvSpPr>
          <p:nvPr/>
        </p:nvSpPr>
        <p:spPr bwMode="auto">
          <a:xfrm>
            <a:off x="566738" y="1524000"/>
            <a:ext cx="8272462"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BGP calculates </a:t>
            </a:r>
            <a:r>
              <a:rPr lang="en-US" sz="2800" dirty="0">
                <a:solidFill>
                  <a:srgbClr val="FF9900"/>
                </a:solidFill>
                <a:latin typeface="Arial" charset="0"/>
                <a:cs typeface="Arial" charset="0"/>
              </a:rPr>
              <a:t>paths </a:t>
            </a:r>
            <a:r>
              <a:rPr lang="en-US" sz="2800" kern="0" dirty="0" smtClean="0">
                <a:solidFill>
                  <a:srgbClr val="000000"/>
                </a:solidFill>
                <a:latin typeface="Arial" charset="0"/>
                <a:cs typeface="Arial" charset="0"/>
              </a:rPr>
              <a:t>to each address prefix</a:t>
            </a:r>
          </a:p>
        </p:txBody>
      </p:sp>
      <p:sp>
        <p:nvSpPr>
          <p:cNvPr id="19" name="Rectangle 3"/>
          <p:cNvSpPr txBox="1">
            <a:spLocks noChangeArrowheads="1"/>
          </p:cNvSpPr>
          <p:nvPr/>
        </p:nvSpPr>
        <p:spPr bwMode="auto">
          <a:xfrm>
            <a:off x="566738" y="4572000"/>
            <a:ext cx="8272462" cy="2243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Each Autonomous System (AS) implements its own </a:t>
            </a:r>
            <a:r>
              <a:rPr lang="en-US" sz="2800" dirty="0" smtClean="0">
                <a:solidFill>
                  <a:srgbClr val="FF9900"/>
                </a:solidFill>
                <a:latin typeface="Arial" charset="0"/>
                <a:cs typeface="Arial" charset="0"/>
              </a:rPr>
              <a:t>custom policies</a:t>
            </a:r>
            <a:endParaRPr lang="en-US" sz="2800" dirty="0">
              <a:solidFill>
                <a:srgbClr val="FF9900"/>
              </a:solidFill>
              <a:latin typeface="Arial" charset="0"/>
              <a:cs typeface="Arial" charset="0"/>
            </a:endParaRPr>
          </a:p>
          <a:p>
            <a:pPr marL="908050" lvl="1" indent="-436563" eaLnBrk="1" hangingPunct="1">
              <a:spcBef>
                <a:spcPts val="1200"/>
              </a:spcBef>
              <a:buClr>
                <a:srgbClr val="FF9900"/>
              </a:buClr>
              <a:buFont typeface="Wingdings" pitchFamily="2" charset="2"/>
              <a:buChar char="n"/>
              <a:defRPr/>
            </a:pPr>
            <a:r>
              <a:rPr lang="en-US" sz="2800" kern="0" dirty="0" smtClean="0">
                <a:solidFill>
                  <a:srgbClr val="000000"/>
                </a:solidFill>
                <a:latin typeface="Arial" charset="0"/>
                <a:cs typeface="Arial" charset="0"/>
              </a:rPr>
              <a:t>Can prefer an arbitrary path</a:t>
            </a:r>
            <a:endParaRPr lang="en-US" sz="2800" kern="0" dirty="0">
              <a:solidFill>
                <a:srgbClr val="000000"/>
              </a:solidFill>
              <a:latin typeface="Arial" charset="0"/>
              <a:cs typeface="Arial" charset="0"/>
            </a:endParaRPr>
          </a:p>
          <a:p>
            <a:pPr marL="908050" lvl="1" indent="-436563" eaLnBrk="1" hangingPunct="1">
              <a:spcBef>
                <a:spcPts val="1200"/>
              </a:spcBef>
              <a:buClr>
                <a:srgbClr val="FF9900"/>
              </a:buClr>
              <a:buFont typeface="Wingdings" pitchFamily="2" charset="2"/>
              <a:buChar char="n"/>
              <a:defRPr/>
            </a:pPr>
            <a:r>
              <a:rPr lang="en-US" sz="2800" kern="0" dirty="0" smtClean="0">
                <a:solidFill>
                  <a:srgbClr val="000000"/>
                </a:solidFill>
                <a:latin typeface="Arial" charset="0"/>
                <a:cs typeface="Arial" charset="0"/>
              </a:rPr>
              <a:t>Can export the path to a subset of neighbors</a:t>
            </a:r>
            <a:endParaRPr lang="en-US" sz="2000" i="1" kern="0" dirty="0">
              <a:solidFill>
                <a:srgbClr val="000000"/>
              </a:solidFill>
              <a:latin typeface="Arial" charset="0"/>
              <a:cs typeface="Arial" charset="0"/>
            </a:endParaRPr>
          </a:p>
          <a:p>
            <a:pPr marL="469900" indent="-469900" eaLnBrk="1" hangingPunct="1">
              <a:spcBef>
                <a:spcPct val="20000"/>
              </a:spcBef>
              <a:buClr>
                <a:srgbClr val="FF9900"/>
              </a:buClr>
              <a:buFont typeface="Wingdings" pitchFamily="2" charset="2"/>
              <a:buChar char="o"/>
              <a:defRPr/>
            </a:pPr>
            <a:endParaRPr lang="en-US" sz="2800" kern="0" dirty="0">
              <a:solidFill>
                <a:srgbClr val="000000"/>
              </a:solidFill>
              <a:latin typeface="Arial" charset="0"/>
              <a:cs typeface="Arial" charset="0"/>
            </a:endParaRPr>
          </a:p>
        </p:txBody>
      </p:sp>
      <p:sp>
        <p:nvSpPr>
          <p:cNvPr id="29" name="Text Box 27"/>
          <p:cNvSpPr txBox="1">
            <a:spLocks noChangeArrowheads="1"/>
          </p:cNvSpPr>
          <p:nvPr/>
        </p:nvSpPr>
        <p:spPr bwMode="auto">
          <a:xfrm>
            <a:off x="6923314" y="4442502"/>
            <a:ext cx="1397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67150" eaLnBrk="0" hangingPunct="0">
              <a:defRPr>
                <a:solidFill>
                  <a:schemeClr val="tx1"/>
                </a:solidFill>
                <a:latin typeface="Arial" charset="0"/>
                <a:cs typeface="Arial" charset="0"/>
              </a:defRPr>
            </a:lvl1pPr>
            <a:lvl2pPr marL="742950" indent="-285750" defTabSz="3867150" eaLnBrk="0" hangingPunct="0">
              <a:defRPr>
                <a:solidFill>
                  <a:schemeClr val="tx1"/>
                </a:solidFill>
                <a:latin typeface="Arial" charset="0"/>
                <a:cs typeface="Arial" charset="0"/>
              </a:defRPr>
            </a:lvl2pPr>
            <a:lvl3pPr marL="1143000" indent="-228600" defTabSz="3867150" eaLnBrk="0" hangingPunct="0">
              <a:defRPr>
                <a:solidFill>
                  <a:schemeClr val="tx1"/>
                </a:solidFill>
                <a:latin typeface="Arial" charset="0"/>
                <a:cs typeface="Arial" charset="0"/>
              </a:defRPr>
            </a:lvl3pPr>
            <a:lvl4pPr marL="1600200" indent="-228600" defTabSz="3867150" eaLnBrk="0" hangingPunct="0">
              <a:defRPr>
                <a:solidFill>
                  <a:schemeClr val="tx1"/>
                </a:solidFill>
                <a:latin typeface="Arial" charset="0"/>
                <a:cs typeface="Arial" charset="0"/>
              </a:defRPr>
            </a:lvl4pPr>
            <a:lvl5pPr marL="2057400" indent="-228600" defTabSz="3867150" eaLnBrk="0" hangingPunct="0">
              <a:defRPr>
                <a:solidFill>
                  <a:schemeClr val="tx1"/>
                </a:solidFill>
                <a:latin typeface="Arial" charset="0"/>
                <a:cs typeface="Arial" charset="0"/>
              </a:defRPr>
            </a:lvl5pPr>
            <a:lvl6pPr marL="2514600" indent="-228600" defTabSz="3867150" eaLnBrk="0" fontAlgn="base" hangingPunct="0">
              <a:spcBef>
                <a:spcPct val="0"/>
              </a:spcBef>
              <a:spcAft>
                <a:spcPct val="0"/>
              </a:spcAft>
              <a:defRPr>
                <a:solidFill>
                  <a:schemeClr val="tx1"/>
                </a:solidFill>
                <a:latin typeface="Arial" charset="0"/>
                <a:cs typeface="Arial" charset="0"/>
              </a:defRPr>
            </a:lvl6pPr>
            <a:lvl7pPr marL="2971800" indent="-228600" defTabSz="3867150" eaLnBrk="0" fontAlgn="base" hangingPunct="0">
              <a:spcBef>
                <a:spcPct val="0"/>
              </a:spcBef>
              <a:spcAft>
                <a:spcPct val="0"/>
              </a:spcAft>
              <a:defRPr>
                <a:solidFill>
                  <a:schemeClr val="tx1"/>
                </a:solidFill>
                <a:latin typeface="Arial" charset="0"/>
                <a:cs typeface="Arial" charset="0"/>
              </a:defRPr>
            </a:lvl7pPr>
            <a:lvl8pPr marL="3429000" indent="-228600" defTabSz="3867150" eaLnBrk="0" fontAlgn="base" hangingPunct="0">
              <a:spcBef>
                <a:spcPct val="0"/>
              </a:spcBef>
              <a:spcAft>
                <a:spcPct val="0"/>
              </a:spcAft>
              <a:defRPr>
                <a:solidFill>
                  <a:schemeClr val="tx1"/>
                </a:solidFill>
                <a:latin typeface="Arial" charset="0"/>
                <a:cs typeface="Arial" charset="0"/>
              </a:defRPr>
            </a:lvl8pPr>
            <a:lvl9pPr marL="3886200" indent="-228600" defTabSz="386715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rgbClr val="009900"/>
                </a:solidFill>
                <a:latin typeface="Book Antiqua" pitchFamily="18" charset="0"/>
              </a:rPr>
              <a:t>Prefix d</a:t>
            </a:r>
          </a:p>
        </p:txBody>
      </p:sp>
      <p:sp>
        <p:nvSpPr>
          <p:cNvPr id="39" name="TextBox 38"/>
          <p:cNvSpPr txBox="1"/>
          <p:nvPr/>
        </p:nvSpPr>
        <p:spPr>
          <a:xfrm rot="902139">
            <a:off x="5430792" y="3224924"/>
            <a:ext cx="1549329" cy="369332"/>
          </a:xfrm>
          <a:prstGeom prst="rect">
            <a:avLst/>
          </a:prstGeom>
          <a:noFill/>
          <a:ln>
            <a:noFill/>
          </a:ln>
        </p:spPr>
        <p:txBody>
          <a:bodyPr wrap="square" rtlCol="0">
            <a:spAutoFit/>
          </a:bodyPr>
          <a:lstStyle/>
          <a:p>
            <a:r>
              <a:rPr lang="en-US" dirty="0">
                <a:solidFill>
                  <a:srgbClr val="009900"/>
                </a:solidFill>
                <a:cs typeface="Arial" charset="0"/>
              </a:rPr>
              <a:t>Data traffic</a:t>
            </a:r>
          </a:p>
        </p:txBody>
      </p:sp>
      <p:sp>
        <p:nvSpPr>
          <p:cNvPr id="46" name="TextBox 42"/>
          <p:cNvSpPr txBox="1">
            <a:spLocks noChangeArrowheads="1"/>
          </p:cNvSpPr>
          <p:nvPr/>
        </p:nvSpPr>
        <p:spPr bwMode="auto">
          <a:xfrm rot="20721059">
            <a:off x="2181427" y="3677297"/>
            <a:ext cx="1619747"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10000"/>
              </a:lnSpc>
            </a:pPr>
            <a:r>
              <a:rPr lang="en-US" dirty="0" smtClean="0">
                <a:solidFill>
                  <a:srgbClr val="FF0000"/>
                </a:solidFill>
                <a:latin typeface="Book Antiqua" pitchFamily="18" charset="0"/>
              </a:rPr>
              <a:t>“I can reach d via AS 1”</a:t>
            </a:r>
            <a:endParaRPr lang="en-US" dirty="0">
              <a:solidFill>
                <a:srgbClr val="FF0000"/>
              </a:solidFill>
              <a:latin typeface="Book Antiqua" pitchFamily="18" charset="0"/>
            </a:endParaRPr>
          </a:p>
        </p:txBody>
      </p:sp>
      <p:cxnSp>
        <p:nvCxnSpPr>
          <p:cNvPr id="27" name="Straight Arrow Connector 26"/>
          <p:cNvCxnSpPr/>
          <p:nvPr/>
        </p:nvCxnSpPr>
        <p:spPr bwMode="auto">
          <a:xfrm flipH="1">
            <a:off x="1534943" y="2467751"/>
            <a:ext cx="5840558" cy="1619250"/>
          </a:xfrm>
          <a:prstGeom prst="straightConnector1">
            <a:avLst/>
          </a:prstGeom>
          <a:solidFill>
            <a:schemeClr val="accent1"/>
          </a:solidFill>
          <a:ln w="50800" cap="flat" cmpd="sng" algn="ctr">
            <a:solidFill>
              <a:schemeClr val="tx1"/>
            </a:solidFill>
            <a:prstDash val="solid"/>
            <a:round/>
            <a:headEnd type="none" w="med" len="med"/>
            <a:tailEnd type="none"/>
          </a:ln>
          <a:effectLst/>
        </p:spPr>
      </p:cxnSp>
      <p:cxnSp>
        <p:nvCxnSpPr>
          <p:cNvPr id="28" name="Straight Arrow Connector 27"/>
          <p:cNvCxnSpPr/>
          <p:nvPr/>
        </p:nvCxnSpPr>
        <p:spPr bwMode="auto">
          <a:xfrm flipH="1" flipV="1">
            <a:off x="1553698" y="2432623"/>
            <a:ext cx="5837702" cy="1659616"/>
          </a:xfrm>
          <a:prstGeom prst="straightConnector1">
            <a:avLst/>
          </a:prstGeom>
          <a:solidFill>
            <a:schemeClr val="accent1"/>
          </a:solidFill>
          <a:ln w="50800" cap="flat" cmpd="sng" algn="ctr">
            <a:solidFill>
              <a:schemeClr val="tx1"/>
            </a:solidFill>
            <a:prstDash val="solid"/>
            <a:round/>
            <a:headEnd type="none" w="med" len="med"/>
            <a:tailEnd type="none"/>
          </a:ln>
          <a:effectLst/>
        </p:spPr>
      </p:cxnSp>
      <p:sp>
        <p:nvSpPr>
          <p:cNvPr id="37" name="Cloud 59"/>
          <p:cNvSpPr>
            <a:spLocks noChangeArrowheads="1"/>
          </p:cNvSpPr>
          <p:nvPr/>
        </p:nvSpPr>
        <p:spPr bwMode="auto">
          <a:xfrm>
            <a:off x="1088687" y="3830777"/>
            <a:ext cx="892513" cy="522924"/>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9900"/>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a:defRPr/>
            </a:pPr>
            <a:r>
              <a:rPr lang="en-US" b="1" dirty="0" smtClean="0">
                <a:solidFill>
                  <a:srgbClr val="000000"/>
                </a:solidFill>
              </a:rPr>
              <a:t>4</a:t>
            </a:r>
            <a:endParaRPr lang="en-US" b="1" dirty="0">
              <a:solidFill>
                <a:srgbClr val="000000"/>
              </a:solidFill>
            </a:endParaRPr>
          </a:p>
        </p:txBody>
      </p:sp>
      <p:sp>
        <p:nvSpPr>
          <p:cNvPr id="61" name="Cloud 59"/>
          <p:cNvSpPr>
            <a:spLocks noChangeArrowheads="1"/>
          </p:cNvSpPr>
          <p:nvPr/>
        </p:nvSpPr>
        <p:spPr bwMode="auto">
          <a:xfrm>
            <a:off x="685800" y="2105801"/>
            <a:ext cx="1735795" cy="723901"/>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9900"/>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a:defRPr/>
            </a:pPr>
            <a:r>
              <a:rPr lang="en-US" b="1" dirty="0" smtClean="0">
                <a:solidFill>
                  <a:srgbClr val="000000"/>
                </a:solidFill>
              </a:rPr>
              <a:t>5</a:t>
            </a:r>
            <a:endParaRPr lang="en-US" b="1" dirty="0">
              <a:solidFill>
                <a:srgbClr val="000000"/>
              </a:solidFill>
            </a:endParaRPr>
          </a:p>
        </p:txBody>
      </p:sp>
      <p:cxnSp>
        <p:nvCxnSpPr>
          <p:cNvPr id="74" name="Straight Arrow Connector 73"/>
          <p:cNvCxnSpPr/>
          <p:nvPr/>
        </p:nvCxnSpPr>
        <p:spPr bwMode="auto">
          <a:xfrm>
            <a:off x="7375500" y="2467751"/>
            <a:ext cx="5014" cy="1431730"/>
          </a:xfrm>
          <a:prstGeom prst="straightConnector1">
            <a:avLst/>
          </a:prstGeom>
          <a:solidFill>
            <a:schemeClr val="accent1"/>
          </a:solidFill>
          <a:ln w="50800" cap="flat" cmpd="sng" algn="ctr">
            <a:solidFill>
              <a:schemeClr val="tx1"/>
            </a:solidFill>
            <a:prstDash val="solid"/>
            <a:round/>
            <a:headEnd type="none" w="med" len="med"/>
            <a:tailEnd type="none"/>
          </a:ln>
          <a:effectLst/>
        </p:spPr>
      </p:cxnSp>
      <p:sp>
        <p:nvSpPr>
          <p:cNvPr id="83" name="Cloud 59"/>
          <p:cNvSpPr>
            <a:spLocks noChangeArrowheads="1"/>
          </p:cNvSpPr>
          <p:nvPr/>
        </p:nvSpPr>
        <p:spPr bwMode="auto">
          <a:xfrm>
            <a:off x="3733800" y="2938056"/>
            <a:ext cx="1371600" cy="577445"/>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9900"/>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a:defRPr/>
            </a:pPr>
            <a:r>
              <a:rPr lang="en-US" b="1" dirty="0" smtClean="0">
                <a:solidFill>
                  <a:srgbClr val="000000"/>
                </a:solidFill>
              </a:rPr>
              <a:t>3</a:t>
            </a:r>
            <a:endParaRPr lang="en-US" b="1" dirty="0">
              <a:solidFill>
                <a:srgbClr val="000000"/>
              </a:solidFill>
            </a:endParaRPr>
          </a:p>
        </p:txBody>
      </p:sp>
      <p:sp>
        <p:nvSpPr>
          <p:cNvPr id="117" name="TextBox 42"/>
          <p:cNvSpPr txBox="1">
            <a:spLocks noChangeArrowheads="1"/>
          </p:cNvSpPr>
          <p:nvPr/>
        </p:nvSpPr>
        <p:spPr bwMode="auto">
          <a:xfrm rot="938951">
            <a:off x="4856957" y="3829237"/>
            <a:ext cx="1788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dirty="0" smtClean="0">
                <a:solidFill>
                  <a:srgbClr val="FF0000"/>
                </a:solidFill>
                <a:latin typeface="Book Antiqua" pitchFamily="18" charset="0"/>
              </a:rPr>
              <a:t>“I can reach d”</a:t>
            </a:r>
            <a:endParaRPr lang="en-US" dirty="0">
              <a:solidFill>
                <a:srgbClr val="FF0000"/>
              </a:solidFill>
              <a:latin typeface="Book Antiqua" pitchFamily="18" charset="0"/>
            </a:endParaRPr>
          </a:p>
        </p:txBody>
      </p:sp>
      <p:cxnSp>
        <p:nvCxnSpPr>
          <p:cNvPr id="127" name="Straight Arrow Connector 126"/>
          <p:cNvCxnSpPr/>
          <p:nvPr/>
        </p:nvCxnSpPr>
        <p:spPr bwMode="auto">
          <a:xfrm>
            <a:off x="5192486" y="3341330"/>
            <a:ext cx="1730828" cy="478971"/>
          </a:xfrm>
          <a:prstGeom prst="straightConnector1">
            <a:avLst/>
          </a:prstGeom>
          <a:solidFill>
            <a:schemeClr val="accent1"/>
          </a:solidFill>
          <a:ln w="63500" cap="flat" cmpd="sng" algn="ctr">
            <a:solidFill>
              <a:srgbClr val="009E47"/>
            </a:solidFill>
            <a:prstDash val="solid"/>
            <a:round/>
            <a:headEnd type="none" w="med" len="med"/>
            <a:tailEnd type="stealth"/>
          </a:ln>
          <a:effectLst/>
        </p:spPr>
      </p:cxnSp>
      <p:cxnSp>
        <p:nvCxnSpPr>
          <p:cNvPr id="128" name="Straight Arrow Connector 127"/>
          <p:cNvCxnSpPr/>
          <p:nvPr/>
        </p:nvCxnSpPr>
        <p:spPr bwMode="auto">
          <a:xfrm flipV="1">
            <a:off x="1981200" y="3352216"/>
            <a:ext cx="1719943" cy="468086"/>
          </a:xfrm>
          <a:prstGeom prst="straightConnector1">
            <a:avLst/>
          </a:prstGeom>
          <a:solidFill>
            <a:schemeClr val="accent1"/>
          </a:solidFill>
          <a:ln w="63500" cap="flat" cmpd="sng" algn="ctr">
            <a:solidFill>
              <a:srgbClr val="009E47"/>
            </a:solidFill>
            <a:prstDash val="solid"/>
            <a:round/>
            <a:headEnd type="none" w="med" len="med"/>
            <a:tailEnd type="stealth"/>
          </a:ln>
          <a:effectLst/>
        </p:spPr>
      </p:cxnSp>
      <p:cxnSp>
        <p:nvCxnSpPr>
          <p:cNvPr id="129" name="Straight Arrow Connector 128"/>
          <p:cNvCxnSpPr/>
          <p:nvPr/>
        </p:nvCxnSpPr>
        <p:spPr bwMode="auto">
          <a:xfrm flipH="1">
            <a:off x="2198914" y="3799945"/>
            <a:ext cx="1632857" cy="466670"/>
          </a:xfrm>
          <a:prstGeom prst="straightConnector1">
            <a:avLst/>
          </a:prstGeom>
          <a:solidFill>
            <a:schemeClr val="accent1"/>
          </a:solidFill>
          <a:ln w="50800" cap="flat" cmpd="sng" algn="ctr">
            <a:solidFill>
              <a:srgbClr val="FF0000"/>
            </a:solidFill>
            <a:prstDash val="solid"/>
            <a:round/>
            <a:headEnd type="none" w="med" len="med"/>
            <a:tailEnd type="stealth"/>
          </a:ln>
          <a:effectLst/>
        </p:spPr>
      </p:cxnSp>
      <p:cxnSp>
        <p:nvCxnSpPr>
          <p:cNvPr id="131" name="Straight Arrow Connector 130"/>
          <p:cNvCxnSpPr/>
          <p:nvPr/>
        </p:nvCxnSpPr>
        <p:spPr bwMode="auto">
          <a:xfrm>
            <a:off x="7522029" y="2927672"/>
            <a:ext cx="21771" cy="881743"/>
          </a:xfrm>
          <a:prstGeom prst="straightConnector1">
            <a:avLst/>
          </a:prstGeom>
          <a:solidFill>
            <a:schemeClr val="accent1"/>
          </a:solidFill>
          <a:ln w="63500" cap="flat" cmpd="sng" algn="ctr">
            <a:solidFill>
              <a:srgbClr val="009E47"/>
            </a:solidFill>
            <a:prstDash val="solid"/>
            <a:round/>
            <a:headEnd type="none" w="med" len="med"/>
            <a:tailEnd type="stealth"/>
          </a:ln>
          <a:effectLst/>
        </p:spPr>
      </p:cxnSp>
      <p:cxnSp>
        <p:nvCxnSpPr>
          <p:cNvPr id="132" name="Straight Arrow Connector 131"/>
          <p:cNvCxnSpPr/>
          <p:nvPr/>
        </p:nvCxnSpPr>
        <p:spPr bwMode="auto">
          <a:xfrm flipH="1" flipV="1">
            <a:off x="7239000" y="2873245"/>
            <a:ext cx="10886" cy="881742"/>
          </a:xfrm>
          <a:prstGeom prst="straightConnector1">
            <a:avLst/>
          </a:prstGeom>
          <a:solidFill>
            <a:schemeClr val="accent1"/>
          </a:solidFill>
          <a:ln w="50800" cap="flat" cmpd="sng" algn="ctr">
            <a:solidFill>
              <a:srgbClr val="FF0000"/>
            </a:solidFill>
            <a:prstDash val="solid"/>
            <a:round/>
            <a:headEnd type="none" w="med" len="med"/>
            <a:tailEnd type="stealth"/>
          </a:ln>
          <a:effectLst/>
        </p:spPr>
      </p:cxnSp>
      <p:cxnSp>
        <p:nvCxnSpPr>
          <p:cNvPr id="133" name="Straight Arrow Connector 132"/>
          <p:cNvCxnSpPr/>
          <p:nvPr/>
        </p:nvCxnSpPr>
        <p:spPr bwMode="auto">
          <a:xfrm flipH="1" flipV="1">
            <a:off x="4855029" y="3559044"/>
            <a:ext cx="1828801" cy="489859"/>
          </a:xfrm>
          <a:prstGeom prst="straightConnector1">
            <a:avLst/>
          </a:prstGeom>
          <a:solidFill>
            <a:schemeClr val="accent1"/>
          </a:solidFill>
          <a:ln w="50800" cap="flat" cmpd="sng" algn="ctr">
            <a:solidFill>
              <a:srgbClr val="FF0000"/>
            </a:solidFill>
            <a:prstDash val="solid"/>
            <a:round/>
            <a:headEnd type="none" w="med" len="med"/>
            <a:tailEnd type="stealth"/>
          </a:ln>
          <a:effectLst/>
        </p:spPr>
      </p:cxnSp>
      <p:sp>
        <p:nvSpPr>
          <p:cNvPr id="142" name="Cloud 61"/>
          <p:cNvSpPr>
            <a:spLocks noChangeArrowheads="1"/>
          </p:cNvSpPr>
          <p:nvPr/>
        </p:nvSpPr>
        <p:spPr bwMode="auto">
          <a:xfrm>
            <a:off x="6705600" y="3820301"/>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66FF33"/>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a:defRPr/>
            </a:pPr>
            <a:r>
              <a:rPr lang="en-US" b="1" dirty="0" smtClean="0">
                <a:solidFill>
                  <a:srgbClr val="000000"/>
                </a:solidFill>
              </a:rPr>
              <a:t>1</a:t>
            </a:r>
            <a:endParaRPr lang="en-US" b="1" dirty="0">
              <a:solidFill>
                <a:srgbClr val="000000"/>
              </a:solidFill>
            </a:endParaRPr>
          </a:p>
          <a:p>
            <a:pPr algn="ctr" defTabSz="3867150">
              <a:defRPr/>
            </a:pPr>
            <a:endParaRPr lang="en-US" sz="2400" dirty="0">
              <a:solidFill>
                <a:srgbClr val="000000"/>
              </a:solidFill>
            </a:endParaRPr>
          </a:p>
        </p:txBody>
      </p:sp>
      <p:sp>
        <p:nvSpPr>
          <p:cNvPr id="175" name="Cloud 59"/>
          <p:cNvSpPr>
            <a:spLocks noChangeArrowheads="1"/>
          </p:cNvSpPr>
          <p:nvPr/>
        </p:nvSpPr>
        <p:spPr bwMode="auto">
          <a:xfrm>
            <a:off x="6553200" y="2105800"/>
            <a:ext cx="1735795" cy="723901"/>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9900"/>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a:defRPr/>
            </a:pPr>
            <a:r>
              <a:rPr lang="en-US" b="1" dirty="0" smtClean="0">
                <a:solidFill>
                  <a:srgbClr val="000000"/>
                </a:solidFill>
              </a:rPr>
              <a:t>2</a:t>
            </a:r>
            <a:endParaRPr lang="en-US" b="1" dirty="0">
              <a:solidFill>
                <a:srgbClr val="000000"/>
              </a:solidFill>
            </a:endParaRPr>
          </a:p>
        </p:txBody>
      </p:sp>
      <p:sp>
        <p:nvSpPr>
          <p:cNvPr id="201" name="TextBox 42"/>
          <p:cNvSpPr txBox="1">
            <a:spLocks noChangeArrowheads="1"/>
          </p:cNvSpPr>
          <p:nvPr/>
        </p:nvSpPr>
        <p:spPr bwMode="auto">
          <a:xfrm rot="20721059">
            <a:off x="4976023" y="2251025"/>
            <a:ext cx="1619747" cy="68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lnSpc>
                <a:spcPct val="110000"/>
              </a:lnSpc>
            </a:pPr>
            <a:r>
              <a:rPr lang="en-US" dirty="0" smtClean="0">
                <a:solidFill>
                  <a:srgbClr val="FF0000"/>
                </a:solidFill>
                <a:latin typeface="Book Antiqua" pitchFamily="18" charset="0"/>
              </a:rPr>
              <a:t>“I can reach d via AS 1”</a:t>
            </a:r>
            <a:endParaRPr lang="en-US" dirty="0">
              <a:solidFill>
                <a:srgbClr val="FF0000"/>
              </a:solidFill>
              <a:latin typeface="Book Antiqua" pitchFamily="18" charset="0"/>
            </a:endParaRPr>
          </a:p>
        </p:txBody>
      </p:sp>
      <p:cxnSp>
        <p:nvCxnSpPr>
          <p:cNvPr id="202" name="Straight Arrow Connector 201"/>
          <p:cNvCxnSpPr/>
          <p:nvPr/>
        </p:nvCxnSpPr>
        <p:spPr bwMode="auto">
          <a:xfrm flipH="1">
            <a:off x="4985658" y="2426930"/>
            <a:ext cx="1502229" cy="424543"/>
          </a:xfrm>
          <a:prstGeom prst="straightConnector1">
            <a:avLst/>
          </a:prstGeom>
          <a:solidFill>
            <a:schemeClr val="accent1"/>
          </a:solidFill>
          <a:ln w="50800" cap="flat" cmpd="sng" algn="ctr">
            <a:solidFill>
              <a:srgbClr val="FF0000"/>
            </a:solidFill>
            <a:prstDash val="solid"/>
            <a:round/>
            <a:headEnd type="none" w="med" len="med"/>
            <a:tailEnd type="stealth"/>
          </a:ln>
          <a:effectLst/>
        </p:spPr>
      </p:cxnSp>
    </p:spTree>
    <p:extLst>
      <p:ext uri="{BB962C8B-B14F-4D97-AF65-F5344CB8AC3E}">
        <p14:creationId xmlns:p14="http://schemas.microsoft.com/office/powerpoint/2010/main" val="967457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934200" y="6245225"/>
            <a:ext cx="1981200" cy="476250"/>
          </a:xfrm>
        </p:spPr>
        <p:txBody>
          <a:bodyPr/>
          <a:lstStyle/>
          <a:p>
            <a:pPr>
              <a:defRPr/>
            </a:pPr>
            <a:fld id="{781E6D83-A576-41E7-80BA-5DC4169F01B4}" type="slidenum">
              <a:rPr lang="zh-CN" altLang="en-US"/>
              <a:pPr>
                <a:defRPr/>
              </a:pPr>
              <a:t>28</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Business Driven Policies of </a:t>
            </a:r>
            <a:r>
              <a:rPr lang="en-US" sz="3700" dirty="0" err="1" smtClean="0">
                <a:solidFill>
                  <a:srgbClr val="FF9900"/>
                </a:solidFill>
                <a:latin typeface="Times New Roman" pitchFamily="18" charset="0"/>
                <a:cs typeface="Times New Roman" pitchFamily="18" charset="0"/>
              </a:rPr>
              <a:t>ASes</a:t>
            </a:r>
            <a:endParaRPr lang="en-US" sz="3700" dirty="0" smtClean="0">
              <a:solidFill>
                <a:srgbClr val="FF9900"/>
              </a:solidFill>
              <a:latin typeface="Times New Roman" pitchFamily="18" charset="0"/>
              <a:cs typeface="Times New Roman" pitchFamily="18" charset="0"/>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pic>
        <p:nvPicPr>
          <p:cNvPr id="1028" name="Picture 4" descr="C:\Users\Martin\AppData\Local\Microsoft\Windows\Temporary Internet Files\Content.IE5\6VZH6RZU\MP91021663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1641">
            <a:off x="5119547" y="2867064"/>
            <a:ext cx="4391721" cy="329379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
          <p:cNvSpPr txBox="1">
            <a:spLocks noChangeArrowheads="1"/>
          </p:cNvSpPr>
          <p:nvPr/>
        </p:nvSpPr>
        <p:spPr bwMode="auto">
          <a:xfrm>
            <a:off x="457200" y="4503001"/>
            <a:ext cx="8272462"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Peer-Peer</a:t>
            </a:r>
            <a:r>
              <a:rPr lang="en-US" sz="2800" kern="0" dirty="0" smtClean="0">
                <a:latin typeface="Arial" charset="0"/>
                <a:cs typeface="Arial" charset="0"/>
              </a:rPr>
              <a:t> Relationship</a:t>
            </a:r>
            <a:endParaRPr lang="en-US" sz="2800" dirty="0">
              <a:solidFill>
                <a:srgbClr val="FF9900"/>
              </a:solidFill>
              <a:latin typeface="Arial" charset="0"/>
              <a:cs typeface="Arial" charset="0"/>
            </a:endParaRPr>
          </a:p>
          <a:p>
            <a:pPr marL="908050" lvl="1" indent="-436563" eaLnBrk="1" hangingPunct="1">
              <a:spcBef>
                <a:spcPts val="1200"/>
              </a:spcBef>
              <a:buClr>
                <a:srgbClr val="FF9900"/>
              </a:buClr>
              <a:buFont typeface="Wingdings" pitchFamily="2" charset="2"/>
              <a:buChar char="n"/>
              <a:defRPr/>
            </a:pPr>
            <a:r>
              <a:rPr lang="en-US" sz="2800" kern="0" dirty="0" smtClean="0">
                <a:latin typeface="Arial" charset="0"/>
                <a:cs typeface="Arial" charset="0"/>
              </a:rPr>
              <a:t>Export only customer routers to a peer</a:t>
            </a:r>
          </a:p>
          <a:p>
            <a:pPr marL="908050" lvl="1" indent="-436563" eaLnBrk="1" hangingPunct="1">
              <a:spcBef>
                <a:spcPts val="1200"/>
              </a:spcBef>
              <a:buClr>
                <a:srgbClr val="FF9900"/>
              </a:buClr>
              <a:buFont typeface="Wingdings" pitchFamily="2" charset="2"/>
              <a:buChar char="n"/>
              <a:defRPr/>
            </a:pPr>
            <a:r>
              <a:rPr lang="en-US" sz="2800" kern="0" dirty="0" smtClean="0">
                <a:latin typeface="Arial" charset="0"/>
                <a:cs typeface="Arial" charset="0"/>
              </a:rPr>
              <a:t>Export peer routes only to customers</a:t>
            </a:r>
          </a:p>
          <a:p>
            <a:pPr marL="908050" lvl="1" indent="-436563" eaLnBrk="1" hangingPunct="1">
              <a:spcBef>
                <a:spcPts val="1200"/>
              </a:spcBef>
              <a:buClr>
                <a:srgbClr val="FF9900"/>
              </a:buClr>
              <a:buFont typeface="Wingdings" pitchFamily="2" charset="2"/>
              <a:buChar char="n"/>
              <a:defRPr/>
            </a:pPr>
            <a:endParaRPr lang="en-US" sz="2800" kern="0" dirty="0" smtClean="0">
              <a:latin typeface="Arial" charset="0"/>
              <a:cs typeface="Arial" charset="0"/>
            </a:endParaRPr>
          </a:p>
        </p:txBody>
      </p:sp>
      <p:sp>
        <p:nvSpPr>
          <p:cNvPr id="35" name="Rectangle 3"/>
          <p:cNvSpPr txBox="1">
            <a:spLocks noChangeArrowheads="1"/>
          </p:cNvSpPr>
          <p:nvPr/>
        </p:nvSpPr>
        <p:spPr bwMode="auto">
          <a:xfrm>
            <a:off x="566738" y="1600200"/>
            <a:ext cx="8272462"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dirty="0">
                <a:solidFill>
                  <a:srgbClr val="FF9900"/>
                </a:solidFill>
                <a:latin typeface="Arial" charset="0"/>
                <a:cs typeface="Arial" charset="0"/>
              </a:rPr>
              <a:t>Customer-Provider</a:t>
            </a:r>
            <a:r>
              <a:rPr lang="en-US" sz="2800" kern="0" dirty="0" smtClean="0">
                <a:latin typeface="Arial" charset="0"/>
                <a:cs typeface="Arial" charset="0"/>
              </a:rPr>
              <a:t> Relationship</a:t>
            </a:r>
            <a:endParaRPr lang="en-US" sz="2800" dirty="0">
              <a:solidFill>
                <a:srgbClr val="FF9900"/>
              </a:solidFill>
              <a:latin typeface="Arial" charset="0"/>
              <a:cs typeface="Arial" charset="0"/>
            </a:endParaRPr>
          </a:p>
          <a:p>
            <a:pPr marL="908050" lvl="1" indent="-436563" eaLnBrk="1" hangingPunct="1">
              <a:spcBef>
                <a:spcPts val="1200"/>
              </a:spcBef>
              <a:buClr>
                <a:srgbClr val="FF9900"/>
              </a:buClr>
              <a:buFont typeface="Wingdings" pitchFamily="2" charset="2"/>
              <a:buChar char="n"/>
              <a:defRPr/>
            </a:pPr>
            <a:r>
              <a:rPr lang="en-US" sz="2800" kern="0" dirty="0">
                <a:latin typeface="Arial" charset="0"/>
                <a:cs typeface="Arial" charset="0"/>
              </a:rPr>
              <a:t>Provider exports its customer’s routes to </a:t>
            </a:r>
            <a:r>
              <a:rPr lang="en-US" sz="2800" kern="0" dirty="0" smtClean="0">
                <a:latin typeface="Arial" charset="0"/>
                <a:cs typeface="Arial" charset="0"/>
              </a:rPr>
              <a:t>everybody</a:t>
            </a:r>
          </a:p>
          <a:p>
            <a:pPr marL="908050" lvl="1" indent="-436563" eaLnBrk="1" hangingPunct="1">
              <a:spcBef>
                <a:spcPts val="1200"/>
              </a:spcBef>
              <a:buClr>
                <a:srgbClr val="FF9900"/>
              </a:buClr>
              <a:buFont typeface="Wingdings" pitchFamily="2" charset="2"/>
              <a:buChar char="n"/>
              <a:defRPr/>
            </a:pPr>
            <a:r>
              <a:rPr lang="en-US" sz="2800" kern="0" dirty="0">
                <a:latin typeface="Arial" charset="0"/>
                <a:cs typeface="Arial" charset="0"/>
              </a:rPr>
              <a:t>Customer exports provider’s routes only to downstream </a:t>
            </a:r>
            <a:r>
              <a:rPr lang="en-US" sz="2800" kern="0" dirty="0" smtClean="0">
                <a:latin typeface="Arial" charset="0"/>
                <a:cs typeface="Arial" charset="0"/>
              </a:rPr>
              <a:t>customers</a:t>
            </a:r>
          </a:p>
        </p:txBody>
      </p:sp>
    </p:spTree>
    <p:extLst>
      <p:ext uri="{BB962C8B-B14F-4D97-AF65-F5344CB8AC3E}">
        <p14:creationId xmlns:p14="http://schemas.microsoft.com/office/powerpoint/2010/main" val="1276635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934200" y="6245225"/>
            <a:ext cx="1981200" cy="476250"/>
          </a:xfrm>
        </p:spPr>
        <p:txBody>
          <a:bodyPr/>
          <a:lstStyle/>
          <a:p>
            <a:pPr>
              <a:defRPr/>
            </a:pPr>
            <a:fld id="{781E6D83-A576-41E7-80BA-5DC4169F01B4}" type="slidenum">
              <a:rPr lang="zh-CN" altLang="en-US"/>
              <a:pPr>
                <a:defRPr/>
              </a:pPr>
              <a:t>29</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BGP Safety Challenges</a:t>
            </a:r>
          </a:p>
        </p:txBody>
      </p:sp>
      <p:sp>
        <p:nvSpPr>
          <p:cNvPr id="17413" name="Text Box 4"/>
          <p:cNvSpPr txBox="1">
            <a:spLocks noChangeArrowheads="1"/>
          </p:cNvSpPr>
          <p:nvPr/>
        </p:nvSpPr>
        <p:spPr bwMode="auto">
          <a:xfrm>
            <a:off x="1660525" y="6719887"/>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3" name="Rectangle 3"/>
          <p:cNvSpPr txBox="1">
            <a:spLocks noChangeArrowheads="1"/>
          </p:cNvSpPr>
          <p:nvPr/>
        </p:nvSpPr>
        <p:spPr bwMode="auto">
          <a:xfrm>
            <a:off x="566738" y="1600200"/>
            <a:ext cx="8272462"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35,000 </a:t>
            </a:r>
            <a:r>
              <a:rPr lang="en-US" sz="2800" kern="0" dirty="0" err="1" smtClean="0">
                <a:latin typeface="Arial" charset="0"/>
                <a:cs typeface="Arial" charset="0"/>
              </a:rPr>
              <a:t>ASes</a:t>
            </a:r>
            <a:r>
              <a:rPr lang="en-US" sz="2800" kern="0" dirty="0" smtClean="0">
                <a:latin typeface="Arial" charset="0"/>
                <a:cs typeface="Arial" charset="0"/>
              </a:rPr>
              <a:t> and 300,000 address blocks </a:t>
            </a:r>
            <a:endParaRPr lang="en-US" sz="2800" kern="0" dirty="0">
              <a:latin typeface="Arial" charset="0"/>
              <a:cs typeface="Arial" charset="0"/>
            </a:endParaRPr>
          </a:p>
        </p:txBody>
      </p:sp>
      <p:sp>
        <p:nvSpPr>
          <p:cNvPr id="19" name="Rectangle 3"/>
          <p:cNvSpPr txBox="1">
            <a:spLocks noChangeArrowheads="1"/>
          </p:cNvSpPr>
          <p:nvPr/>
        </p:nvSpPr>
        <p:spPr bwMode="auto">
          <a:xfrm>
            <a:off x="566738" y="2667000"/>
            <a:ext cx="8272462"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a:latin typeface="Arial" charset="0"/>
                <a:cs typeface="Arial" charset="0"/>
              </a:rPr>
              <a:t>Routing convergence </a:t>
            </a:r>
            <a:r>
              <a:rPr lang="en-US" sz="2800" kern="0" dirty="0" smtClean="0">
                <a:latin typeface="Arial" charset="0"/>
                <a:cs typeface="Arial" charset="0"/>
              </a:rPr>
              <a:t>usually takes minutes </a:t>
            </a:r>
            <a:endParaRPr lang="en-US" sz="2800" kern="0" dirty="0">
              <a:latin typeface="Arial" charset="0"/>
              <a:cs typeface="Arial" charset="0"/>
            </a:endParaRPr>
          </a:p>
          <a:p>
            <a:pPr marL="908050" lvl="1" indent="-436563" eaLnBrk="1" hangingPunct="1">
              <a:spcBef>
                <a:spcPts val="1200"/>
              </a:spcBef>
              <a:buClr>
                <a:srgbClr val="FF9900"/>
              </a:buClr>
              <a:buFont typeface="Wingdings" pitchFamily="2" charset="2"/>
              <a:buChar char="n"/>
              <a:defRPr/>
            </a:pPr>
            <a:r>
              <a:rPr lang="en-US" sz="2800" kern="0" dirty="0" smtClean="0">
                <a:latin typeface="Arial" charset="0"/>
                <a:cs typeface="Arial" charset="0"/>
              </a:rPr>
              <a:t>But the system </a:t>
            </a:r>
            <a:r>
              <a:rPr lang="en-US" sz="2800" dirty="0">
                <a:solidFill>
                  <a:srgbClr val="FF9900"/>
                </a:solidFill>
                <a:latin typeface="Arial" charset="0"/>
                <a:cs typeface="Arial" charset="0"/>
              </a:rPr>
              <a:t>does not always </a:t>
            </a:r>
            <a:r>
              <a:rPr lang="en-US" sz="2800" dirty="0" smtClean="0">
                <a:solidFill>
                  <a:srgbClr val="FF9900"/>
                </a:solidFill>
                <a:latin typeface="Arial" charset="0"/>
                <a:cs typeface="Arial" charset="0"/>
              </a:rPr>
              <a:t>converge…</a:t>
            </a:r>
            <a:endParaRPr lang="en-US" sz="2800" dirty="0">
              <a:solidFill>
                <a:srgbClr val="FF9900"/>
              </a:solidFill>
              <a:latin typeface="Arial" charset="0"/>
              <a:cs typeface="Arial" charset="0"/>
            </a:endParaRPr>
          </a:p>
          <a:p>
            <a:pPr marL="469900" lvl="0" indent="-469900" eaLnBrk="1" hangingPunct="1">
              <a:spcBef>
                <a:spcPct val="20000"/>
              </a:spcBef>
              <a:buClr>
                <a:srgbClr val="FF9900"/>
              </a:buClr>
              <a:buFont typeface="Wingdings" pitchFamily="2" charset="2"/>
              <a:buChar char="o"/>
              <a:defRPr/>
            </a:pPr>
            <a:endParaRPr lang="en-US" sz="2800" dirty="0" smtClean="0">
              <a:solidFill>
                <a:srgbClr val="FF9900"/>
              </a:solidFill>
              <a:latin typeface="Arial" charset="0"/>
              <a:cs typeface="Arial" charset="0"/>
            </a:endParaRPr>
          </a:p>
        </p:txBody>
      </p:sp>
      <p:cxnSp>
        <p:nvCxnSpPr>
          <p:cNvPr id="68" name="Straight Connector 67"/>
          <p:cNvCxnSpPr/>
          <p:nvPr/>
        </p:nvCxnSpPr>
        <p:spPr>
          <a:xfrm rot="10800000">
            <a:off x="3608442" y="5112194"/>
            <a:ext cx="1524002"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3588246" y="5183803"/>
            <a:ext cx="859315" cy="7821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342904" y="5200329"/>
            <a:ext cx="892362" cy="7381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4163876" y="5764944"/>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230480" y="5830778"/>
            <a:ext cx="300082" cy="369332"/>
          </a:xfrm>
          <a:prstGeom prst="rect">
            <a:avLst/>
          </a:prstGeom>
          <a:noFill/>
        </p:spPr>
        <p:txBody>
          <a:bodyPr wrap="none" rtlCol="0">
            <a:spAutoFit/>
          </a:bodyPr>
          <a:lstStyle/>
          <a:p>
            <a:r>
              <a:rPr lang="en-US" dirty="0" smtClean="0"/>
              <a:t>0</a:t>
            </a:r>
            <a:endParaRPr lang="en-US" dirty="0"/>
          </a:p>
        </p:txBody>
      </p:sp>
      <p:sp>
        <p:nvSpPr>
          <p:cNvPr id="73" name="Oval 72"/>
          <p:cNvSpPr/>
          <p:nvPr/>
        </p:nvSpPr>
        <p:spPr>
          <a:xfrm>
            <a:off x="3379842" y="4883594"/>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3446446" y="4949428"/>
            <a:ext cx="300082" cy="369332"/>
          </a:xfrm>
          <a:prstGeom prst="rect">
            <a:avLst/>
          </a:prstGeom>
          <a:noFill/>
        </p:spPr>
        <p:txBody>
          <a:bodyPr wrap="none" rtlCol="0">
            <a:spAutoFit/>
          </a:bodyPr>
          <a:lstStyle/>
          <a:p>
            <a:r>
              <a:rPr lang="en-US" dirty="0" smtClean="0"/>
              <a:t>1</a:t>
            </a:r>
            <a:endParaRPr lang="en-US" dirty="0"/>
          </a:p>
        </p:txBody>
      </p:sp>
      <p:cxnSp>
        <p:nvCxnSpPr>
          <p:cNvPr id="76" name="Straight Arrow Connector 75"/>
          <p:cNvCxnSpPr/>
          <p:nvPr/>
        </p:nvCxnSpPr>
        <p:spPr bwMode="auto">
          <a:xfrm rot="5400000">
            <a:off x="4712769" y="5186014"/>
            <a:ext cx="473870" cy="38338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77" name="Oval 76"/>
          <p:cNvSpPr/>
          <p:nvPr/>
        </p:nvSpPr>
        <p:spPr>
          <a:xfrm>
            <a:off x="4903842" y="4883594"/>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970446" y="4949428"/>
            <a:ext cx="300082" cy="369332"/>
          </a:xfrm>
          <a:prstGeom prst="rect">
            <a:avLst/>
          </a:prstGeom>
          <a:noFill/>
        </p:spPr>
        <p:txBody>
          <a:bodyPr wrap="none" rtlCol="0">
            <a:spAutoFit/>
          </a:bodyPr>
          <a:lstStyle/>
          <a:p>
            <a:r>
              <a:rPr lang="en-US" dirty="0" smtClean="0"/>
              <a:t>2</a:t>
            </a:r>
            <a:endParaRPr lang="en-US" dirty="0"/>
          </a:p>
        </p:txBody>
      </p:sp>
      <p:cxnSp>
        <p:nvCxnSpPr>
          <p:cNvPr id="79" name="Straight Arrow Connector 78"/>
          <p:cNvCxnSpPr/>
          <p:nvPr/>
        </p:nvCxnSpPr>
        <p:spPr bwMode="auto">
          <a:xfrm rot="16200000" flipH="1">
            <a:off x="3753124" y="5314600"/>
            <a:ext cx="311946" cy="28336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0" name="Straight Arrow Connector 79"/>
          <p:cNvCxnSpPr/>
          <p:nvPr/>
        </p:nvCxnSpPr>
        <p:spPr bwMode="auto">
          <a:xfrm>
            <a:off x="4410635" y="6217920"/>
            <a:ext cx="6584" cy="25193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82" name="Text Box 27"/>
          <p:cNvSpPr txBox="1">
            <a:spLocks noChangeArrowheads="1"/>
          </p:cNvSpPr>
          <p:nvPr/>
        </p:nvSpPr>
        <p:spPr bwMode="auto">
          <a:xfrm>
            <a:off x="4255048" y="6435810"/>
            <a:ext cx="325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67150" eaLnBrk="0" hangingPunct="0">
              <a:defRPr>
                <a:solidFill>
                  <a:schemeClr val="tx1"/>
                </a:solidFill>
                <a:latin typeface="Arial" charset="0"/>
                <a:cs typeface="Arial" charset="0"/>
              </a:defRPr>
            </a:lvl1pPr>
            <a:lvl2pPr marL="742950" indent="-285750" defTabSz="3867150" eaLnBrk="0" hangingPunct="0">
              <a:defRPr>
                <a:solidFill>
                  <a:schemeClr val="tx1"/>
                </a:solidFill>
                <a:latin typeface="Arial" charset="0"/>
                <a:cs typeface="Arial" charset="0"/>
              </a:defRPr>
            </a:lvl2pPr>
            <a:lvl3pPr marL="1143000" indent="-228600" defTabSz="3867150" eaLnBrk="0" hangingPunct="0">
              <a:defRPr>
                <a:solidFill>
                  <a:schemeClr val="tx1"/>
                </a:solidFill>
                <a:latin typeface="Arial" charset="0"/>
                <a:cs typeface="Arial" charset="0"/>
              </a:defRPr>
            </a:lvl3pPr>
            <a:lvl4pPr marL="1600200" indent="-228600" defTabSz="3867150" eaLnBrk="0" hangingPunct="0">
              <a:defRPr>
                <a:solidFill>
                  <a:schemeClr val="tx1"/>
                </a:solidFill>
                <a:latin typeface="Arial" charset="0"/>
                <a:cs typeface="Arial" charset="0"/>
              </a:defRPr>
            </a:lvl4pPr>
            <a:lvl5pPr marL="2057400" indent="-228600" defTabSz="3867150" eaLnBrk="0" hangingPunct="0">
              <a:defRPr>
                <a:solidFill>
                  <a:schemeClr val="tx1"/>
                </a:solidFill>
                <a:latin typeface="Arial" charset="0"/>
                <a:cs typeface="Arial" charset="0"/>
              </a:defRPr>
            </a:lvl5pPr>
            <a:lvl6pPr marL="2514600" indent="-228600" defTabSz="3867150" eaLnBrk="0" fontAlgn="base" hangingPunct="0">
              <a:spcBef>
                <a:spcPct val="0"/>
              </a:spcBef>
              <a:spcAft>
                <a:spcPct val="0"/>
              </a:spcAft>
              <a:defRPr>
                <a:solidFill>
                  <a:schemeClr val="tx1"/>
                </a:solidFill>
                <a:latin typeface="Arial" charset="0"/>
                <a:cs typeface="Arial" charset="0"/>
              </a:defRPr>
            </a:lvl6pPr>
            <a:lvl7pPr marL="2971800" indent="-228600" defTabSz="3867150" eaLnBrk="0" fontAlgn="base" hangingPunct="0">
              <a:spcBef>
                <a:spcPct val="0"/>
              </a:spcBef>
              <a:spcAft>
                <a:spcPct val="0"/>
              </a:spcAft>
              <a:defRPr>
                <a:solidFill>
                  <a:schemeClr val="tx1"/>
                </a:solidFill>
                <a:latin typeface="Arial" charset="0"/>
                <a:cs typeface="Arial" charset="0"/>
              </a:defRPr>
            </a:lvl7pPr>
            <a:lvl8pPr marL="3429000" indent="-228600" defTabSz="3867150" eaLnBrk="0" fontAlgn="base" hangingPunct="0">
              <a:spcBef>
                <a:spcPct val="0"/>
              </a:spcBef>
              <a:spcAft>
                <a:spcPct val="0"/>
              </a:spcAft>
              <a:defRPr>
                <a:solidFill>
                  <a:schemeClr val="tx1"/>
                </a:solidFill>
                <a:latin typeface="Arial" charset="0"/>
                <a:cs typeface="Arial" charset="0"/>
              </a:defRPr>
            </a:lvl8pPr>
            <a:lvl9pPr marL="3886200" indent="-228600" defTabSz="386715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dirty="0" smtClean="0">
                <a:latin typeface="Book Antiqua" pitchFamily="18" charset="0"/>
              </a:rPr>
              <a:t>d</a:t>
            </a:r>
            <a:endParaRPr lang="en-US" sz="2000" dirty="0">
              <a:latin typeface="Book Antiqua" pitchFamily="18" charset="0"/>
            </a:endParaRPr>
          </a:p>
        </p:txBody>
      </p:sp>
      <p:sp>
        <p:nvSpPr>
          <p:cNvPr id="25" name="Rounded Rectangular Callout 20"/>
          <p:cNvSpPr>
            <a:spLocks noChangeArrowheads="1"/>
          </p:cNvSpPr>
          <p:nvPr/>
        </p:nvSpPr>
        <p:spPr bwMode="auto">
          <a:xfrm>
            <a:off x="2276503" y="4045394"/>
            <a:ext cx="1470025" cy="762000"/>
          </a:xfrm>
          <a:prstGeom prst="wedgeRoundRectCallout">
            <a:avLst>
              <a:gd name="adj1" fmla="val -4475"/>
              <a:gd name="adj2" fmla="val 5061"/>
              <a:gd name="adj3" fmla="val 16667"/>
            </a:avLst>
          </a:prstGeom>
          <a:solidFill>
            <a:srgbClr val="CCFFFF"/>
          </a:solidFill>
          <a:ln w="9525" algn="ctr">
            <a:solidFill>
              <a:schemeClr val="tx1"/>
            </a:solidFill>
            <a:round/>
            <a:headEnd/>
            <a:tailEnd/>
          </a:ln>
        </p:spPr>
        <p:txBody>
          <a:bodyPr/>
          <a:lstStyle/>
          <a:p>
            <a:pPr eaLnBrk="0" hangingPunct="0"/>
            <a:r>
              <a:rPr lang="en-US" sz="1900" b="1" dirty="0" smtClean="0"/>
              <a:t>Prefer 120 to 10</a:t>
            </a:r>
            <a:endParaRPr lang="en-US" sz="1900" b="1" dirty="0">
              <a:solidFill>
                <a:srgbClr val="FF0000"/>
              </a:solidFill>
            </a:endParaRPr>
          </a:p>
        </p:txBody>
      </p:sp>
      <p:sp>
        <p:nvSpPr>
          <p:cNvPr id="26" name="Rounded Rectangular Callout 20"/>
          <p:cNvSpPr>
            <a:spLocks noChangeArrowheads="1"/>
          </p:cNvSpPr>
          <p:nvPr/>
        </p:nvSpPr>
        <p:spPr bwMode="auto">
          <a:xfrm>
            <a:off x="5001346" y="4049876"/>
            <a:ext cx="1358283" cy="762000"/>
          </a:xfrm>
          <a:prstGeom prst="wedgeRoundRectCallout">
            <a:avLst>
              <a:gd name="adj1" fmla="val -2077"/>
              <a:gd name="adj2" fmla="val 23414"/>
              <a:gd name="adj3" fmla="val 16667"/>
            </a:avLst>
          </a:prstGeom>
          <a:solidFill>
            <a:srgbClr val="CCFFFF"/>
          </a:solidFill>
          <a:ln w="9525" algn="ctr">
            <a:solidFill>
              <a:schemeClr val="tx1"/>
            </a:solidFill>
            <a:round/>
            <a:headEnd/>
            <a:tailEnd/>
          </a:ln>
        </p:spPr>
        <p:txBody>
          <a:bodyPr/>
          <a:lstStyle/>
          <a:p>
            <a:pPr eaLnBrk="0" hangingPunct="0"/>
            <a:r>
              <a:rPr lang="en-US" sz="1900" b="1" dirty="0" smtClean="0"/>
              <a:t>Prefer 210 to 20</a:t>
            </a:r>
            <a:endParaRPr lang="en-US" sz="1900" b="1" dirty="0">
              <a:solidFill>
                <a:srgbClr val="FF0000"/>
              </a:solidFill>
            </a:endParaRPr>
          </a:p>
        </p:txBody>
      </p:sp>
      <p:sp>
        <p:nvSpPr>
          <p:cNvPr id="27" name="Cloud Callout 26"/>
          <p:cNvSpPr/>
          <p:nvPr/>
        </p:nvSpPr>
        <p:spPr bwMode="auto">
          <a:xfrm>
            <a:off x="5764306" y="5113384"/>
            <a:ext cx="1623848" cy="651560"/>
          </a:xfrm>
          <a:prstGeom prst="cloudCallout">
            <a:avLst>
              <a:gd name="adj1" fmla="val -75025"/>
              <a:gd name="adj2" fmla="val -51657"/>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smtClean="0"/>
              <a:t>Use 20</a:t>
            </a:r>
            <a:endParaRPr lang="en-US" b="1" dirty="0">
              <a:solidFill>
                <a:srgbClr val="FF0000"/>
              </a:solidFill>
            </a:endParaRPr>
          </a:p>
        </p:txBody>
      </p:sp>
      <p:sp>
        <p:nvSpPr>
          <p:cNvPr id="28" name="Cloud Callout 27"/>
          <p:cNvSpPr/>
          <p:nvPr/>
        </p:nvSpPr>
        <p:spPr bwMode="auto">
          <a:xfrm>
            <a:off x="1640110" y="5145244"/>
            <a:ext cx="1623848" cy="619700"/>
          </a:xfrm>
          <a:prstGeom prst="cloudCallout">
            <a:avLst>
              <a:gd name="adj1" fmla="val 55484"/>
              <a:gd name="adj2" fmla="val -48578"/>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smtClean="0"/>
              <a:t>Use 10</a:t>
            </a:r>
            <a:endParaRPr lang="en-US" b="1" dirty="0">
              <a:solidFill>
                <a:srgbClr val="FF0000"/>
              </a:solidFill>
            </a:endParaRPr>
          </a:p>
        </p:txBody>
      </p:sp>
      <p:cxnSp>
        <p:nvCxnSpPr>
          <p:cNvPr id="29" name="Straight Arrow Connector 28"/>
          <p:cNvCxnSpPr/>
          <p:nvPr/>
        </p:nvCxnSpPr>
        <p:spPr bwMode="auto">
          <a:xfrm flipH="1" flipV="1">
            <a:off x="4519613" y="5112194"/>
            <a:ext cx="378618" cy="238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a:off x="3843338" y="5112194"/>
            <a:ext cx="369093" cy="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Cloud Callout 42"/>
          <p:cNvSpPr/>
          <p:nvPr/>
        </p:nvSpPr>
        <p:spPr bwMode="auto">
          <a:xfrm>
            <a:off x="1632734" y="5140771"/>
            <a:ext cx="1623848" cy="624173"/>
          </a:xfrm>
          <a:prstGeom prst="cloudCallout">
            <a:avLst>
              <a:gd name="adj1" fmla="val 57471"/>
              <a:gd name="adj2" fmla="val -45818"/>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smtClean="0"/>
              <a:t>Use 120</a:t>
            </a:r>
            <a:endParaRPr lang="en-US" b="1" dirty="0">
              <a:solidFill>
                <a:srgbClr val="FF0000"/>
              </a:solidFill>
            </a:endParaRPr>
          </a:p>
        </p:txBody>
      </p:sp>
      <p:sp>
        <p:nvSpPr>
          <p:cNvPr id="44" name="Cloud Callout 43"/>
          <p:cNvSpPr/>
          <p:nvPr/>
        </p:nvSpPr>
        <p:spPr bwMode="auto">
          <a:xfrm>
            <a:off x="5764306" y="5123214"/>
            <a:ext cx="1623848" cy="641730"/>
          </a:xfrm>
          <a:prstGeom prst="cloudCallout">
            <a:avLst>
              <a:gd name="adj1" fmla="val -75687"/>
              <a:gd name="adj2" fmla="val -56309"/>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1" dirty="0" smtClean="0"/>
              <a:t>Use 210</a:t>
            </a:r>
            <a:endParaRPr lang="en-US" b="1" dirty="0">
              <a:solidFill>
                <a:srgbClr val="FF0000"/>
              </a:solidFill>
            </a:endParaRPr>
          </a:p>
        </p:txBody>
      </p:sp>
      <p:pic>
        <p:nvPicPr>
          <p:cNvPr id="45" name="Picture 2" descr="C:\Users\Martin\AppData\Local\Microsoft\Windows\Temporary Internet Files\Content.IE5\JOCJDEAC\MCj0432627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44278">
            <a:off x="3815489" y="4681182"/>
            <a:ext cx="404825" cy="4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descr="C:\Users\Martin\AppData\Local\Microsoft\Windows\Temporary Internet Files\Content.IE5\JOCJDEAC\MCj0432627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44278">
            <a:off x="4602432" y="4681180"/>
            <a:ext cx="404825" cy="4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7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6"/>
                                        </p:tgtEl>
                                        <p:attrNameLst>
                                          <p:attrName>style.visibility</p:attrName>
                                        </p:attrNameLst>
                                      </p:cBhvr>
                                      <p:to>
                                        <p:strVal val="hidden"/>
                                      </p:to>
                                    </p:set>
                                  </p:childTnLst>
                                </p:cTn>
                              </p:par>
                              <p:par>
                                <p:cTn id="53" presetID="1" presetClass="entr" presetSubtype="0" fill="hold" grpId="1"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6"/>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2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1"/>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7" grpId="2" animBg="1"/>
      <p:bldP spid="28" grpId="0" animBg="1"/>
      <p:bldP spid="28" grpId="1" animBg="1"/>
      <p:bldP spid="28" grpId="2" animBg="1"/>
      <p:bldP spid="43" grpId="0" animBg="1"/>
      <p:bldP spid="43" grpId="1" animBg="1"/>
      <p:bldP spid="44" grpId="0" animBg="1"/>
      <p:bldP spid="4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934200" y="6245225"/>
            <a:ext cx="1981200" cy="476250"/>
          </a:xfrm>
        </p:spPr>
        <p:txBody>
          <a:bodyPr/>
          <a:lstStyle/>
          <a:p>
            <a:pPr>
              <a:defRPr/>
            </a:pPr>
            <a:fld id="{781E6D83-A576-41E7-80BA-5DC4169F01B4}" type="slidenum">
              <a:rPr lang="zh-CN" altLang="en-US"/>
              <a:pPr>
                <a:defRPr/>
              </a:pPr>
              <a:t>3</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Is Best Effort Availability Enough?</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6" name="Rectangle 3"/>
          <p:cNvSpPr txBox="1">
            <a:spLocks noChangeArrowheads="1"/>
          </p:cNvSpPr>
          <p:nvPr/>
        </p:nvSpPr>
        <p:spPr bwMode="auto">
          <a:xfrm>
            <a:off x="566738" y="1600200"/>
            <a:ext cx="81962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Traditional approach: build reliable system out of unreliable components</a:t>
            </a:r>
            <a:endParaRPr lang="en-US" sz="2800" dirty="0">
              <a:solidFill>
                <a:srgbClr val="FF9900"/>
              </a:solidFill>
              <a:latin typeface="Arial" charset="0"/>
              <a:cs typeface="Arial" charset="0"/>
            </a:endParaRPr>
          </a:p>
        </p:txBody>
      </p:sp>
      <p:sp>
        <p:nvSpPr>
          <p:cNvPr id="14" name="Rectangle 3"/>
          <p:cNvSpPr txBox="1">
            <a:spLocks noChangeArrowheads="1"/>
          </p:cNvSpPr>
          <p:nvPr/>
        </p:nvSpPr>
        <p:spPr bwMode="auto">
          <a:xfrm>
            <a:off x="566738" y="2724150"/>
            <a:ext cx="8272462" cy="62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lang="en-US" sz="2800" kern="0" dirty="0" smtClean="0">
                <a:latin typeface="Arial" charset="0"/>
                <a:cs typeface="Arial" charset="0"/>
              </a:rPr>
              <a:t>Networks with </a:t>
            </a:r>
            <a:r>
              <a:rPr lang="en-US" sz="2800" dirty="0">
                <a:solidFill>
                  <a:srgbClr val="FF9900"/>
                </a:solidFill>
                <a:latin typeface="Arial" charset="0"/>
                <a:cs typeface="Arial" charset="0"/>
              </a:rPr>
              <a:t>rich connectivity</a:t>
            </a:r>
          </a:p>
        </p:txBody>
      </p:sp>
      <p:sp>
        <p:nvSpPr>
          <p:cNvPr id="15" name="Rectangle 3"/>
          <p:cNvSpPr txBox="1">
            <a:spLocks noChangeArrowheads="1"/>
          </p:cNvSpPr>
          <p:nvPr/>
        </p:nvSpPr>
        <p:spPr bwMode="auto">
          <a:xfrm>
            <a:off x="566738" y="3543300"/>
            <a:ext cx="8272462"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lang="en-US" sz="2800" kern="0" dirty="0" smtClean="0">
                <a:latin typeface="Arial" charset="0"/>
                <a:cs typeface="Arial" charset="0"/>
              </a:rPr>
              <a:t>Routing protocols that </a:t>
            </a:r>
            <a:r>
              <a:rPr lang="en-US" sz="2800" dirty="0">
                <a:solidFill>
                  <a:srgbClr val="FF9900"/>
                </a:solidFill>
                <a:latin typeface="Arial" charset="0"/>
                <a:cs typeface="Arial" charset="0"/>
              </a:rPr>
              <a:t>find an alternate path </a:t>
            </a:r>
            <a:r>
              <a:rPr lang="en-US" sz="2800" kern="0" dirty="0" smtClean="0">
                <a:latin typeface="Arial" charset="0"/>
                <a:cs typeface="Arial" charset="0"/>
              </a:rPr>
              <a:t>if the primary one fails</a:t>
            </a:r>
            <a:endParaRPr lang="en-US" sz="2800" dirty="0" smtClean="0">
              <a:solidFill>
                <a:srgbClr val="FF9900"/>
              </a:solidFill>
              <a:latin typeface="Arial" charset="0"/>
              <a:cs typeface="Arial" charset="0"/>
            </a:endParaRPr>
          </a:p>
        </p:txBody>
      </p:sp>
      <p:sp>
        <p:nvSpPr>
          <p:cNvPr id="17" name="Rectangle 3"/>
          <p:cNvSpPr txBox="1">
            <a:spLocks noChangeArrowheads="1"/>
          </p:cNvSpPr>
          <p:nvPr/>
        </p:nvSpPr>
        <p:spPr bwMode="auto">
          <a:xfrm>
            <a:off x="566737" y="4705350"/>
            <a:ext cx="5076375" cy="100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lang="en-US" sz="2800" kern="0" dirty="0" smtClean="0">
                <a:latin typeface="Arial" charset="0"/>
                <a:cs typeface="Arial" charset="0"/>
              </a:rPr>
              <a:t>Transmission protocols </a:t>
            </a:r>
            <a:r>
              <a:rPr lang="en-US" sz="2800" dirty="0">
                <a:solidFill>
                  <a:srgbClr val="FF9900"/>
                </a:solidFill>
                <a:latin typeface="Arial" charset="0"/>
                <a:cs typeface="Arial" charset="0"/>
              </a:rPr>
              <a:t>retransmit</a:t>
            </a:r>
            <a:r>
              <a:rPr lang="en-US" sz="2800" kern="0" dirty="0" smtClean="0">
                <a:latin typeface="Arial" charset="0"/>
                <a:cs typeface="Arial" charset="0"/>
              </a:rPr>
              <a:t> data lost during transient disruptions</a:t>
            </a:r>
            <a:endParaRPr lang="en-US" sz="2800" dirty="0" smtClean="0">
              <a:solidFill>
                <a:srgbClr val="FF9900"/>
              </a:solidFill>
              <a:latin typeface="Arial" charset="0"/>
              <a:cs typeface="Arial" charset="0"/>
            </a:endParaRPr>
          </a:p>
        </p:txBody>
      </p:sp>
      <p:sp>
        <p:nvSpPr>
          <p:cNvPr id="12" name="TextBox 11"/>
          <p:cNvSpPr txBox="1"/>
          <p:nvPr/>
        </p:nvSpPr>
        <p:spPr>
          <a:xfrm>
            <a:off x="6709913" y="5557865"/>
            <a:ext cx="1219200" cy="461665"/>
          </a:xfrm>
          <a:prstGeom prst="rect">
            <a:avLst/>
          </a:prstGeom>
          <a:noFill/>
        </p:spPr>
        <p:txBody>
          <a:bodyPr wrap="square" rtlCol="0">
            <a:spAutoFit/>
          </a:bodyPr>
          <a:lstStyle/>
          <a:p>
            <a:r>
              <a:rPr lang="en-US" sz="2400" dirty="0" smtClean="0">
                <a:solidFill>
                  <a:srgbClr val="000000"/>
                </a:solidFill>
              </a:rPr>
              <a:t>link cut</a:t>
            </a:r>
            <a:endParaRPr lang="en-US" sz="2400" baseline="-25000" dirty="0">
              <a:solidFill>
                <a:srgbClr val="000000"/>
              </a:solidFill>
            </a:endParaRPr>
          </a:p>
        </p:txBody>
      </p:sp>
      <p:sp>
        <p:nvSpPr>
          <p:cNvPr id="13" name="Oval 12"/>
          <p:cNvSpPr/>
          <p:nvPr/>
        </p:nvSpPr>
        <p:spPr>
          <a:xfrm>
            <a:off x="7808798" y="636901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p:cNvSpPr/>
          <p:nvPr/>
        </p:nvSpPr>
        <p:spPr>
          <a:xfrm>
            <a:off x="8081513" y="491319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Oval 18"/>
          <p:cNvSpPr/>
          <p:nvPr/>
        </p:nvSpPr>
        <p:spPr>
          <a:xfrm>
            <a:off x="5643113" y="636099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0" name="Straight Connector 19"/>
          <p:cNvCxnSpPr/>
          <p:nvPr/>
        </p:nvCxnSpPr>
        <p:spPr>
          <a:xfrm flipH="1">
            <a:off x="5743378" y="6432698"/>
            <a:ext cx="2156613" cy="4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6875254" y="4299280"/>
            <a:ext cx="1274441" cy="678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884998" y="4977360"/>
            <a:ext cx="264696" cy="1467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5719317" y="5601868"/>
            <a:ext cx="1000660" cy="8353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786113" y="422739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Oval 26"/>
          <p:cNvSpPr/>
          <p:nvPr/>
        </p:nvSpPr>
        <p:spPr>
          <a:xfrm>
            <a:off x="6633713" y="5522793"/>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8" name="Straight Connector 27"/>
          <p:cNvCxnSpPr/>
          <p:nvPr/>
        </p:nvCxnSpPr>
        <p:spPr>
          <a:xfrm rot="5400000">
            <a:off x="6150634" y="4877252"/>
            <a:ext cx="1285340" cy="1293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741042" y="4986670"/>
            <a:ext cx="1414130" cy="606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419" name="Freeform 17418"/>
          <p:cNvSpPr/>
          <p:nvPr/>
        </p:nvSpPr>
        <p:spPr>
          <a:xfrm>
            <a:off x="6858000" y="4572000"/>
            <a:ext cx="969287" cy="851049"/>
          </a:xfrm>
          <a:custGeom>
            <a:avLst/>
            <a:gdLst>
              <a:gd name="connsiteX0" fmla="*/ 0 w 1020726"/>
              <a:gd name="connsiteY0" fmla="*/ 820458 h 820458"/>
              <a:gd name="connsiteX1" fmla="*/ 85061 w 1020726"/>
              <a:gd name="connsiteY1" fmla="*/ 150607 h 820458"/>
              <a:gd name="connsiteX2" fmla="*/ 372140 w 1020726"/>
              <a:gd name="connsiteY2" fmla="*/ 12384 h 820458"/>
              <a:gd name="connsiteX3" fmla="*/ 1020726 w 1020726"/>
              <a:gd name="connsiteY3" fmla="*/ 363258 h 820458"/>
            </a:gdLst>
            <a:ahLst/>
            <a:cxnLst>
              <a:cxn ang="0">
                <a:pos x="connsiteX0" y="connsiteY0"/>
              </a:cxn>
              <a:cxn ang="0">
                <a:pos x="connsiteX1" y="connsiteY1"/>
              </a:cxn>
              <a:cxn ang="0">
                <a:pos x="connsiteX2" y="connsiteY2"/>
              </a:cxn>
              <a:cxn ang="0">
                <a:pos x="connsiteX3" y="connsiteY3"/>
              </a:cxn>
            </a:cxnLst>
            <a:rect l="l" t="t" r="r" b="b"/>
            <a:pathLst>
              <a:path w="1020726" h="820458">
                <a:moveTo>
                  <a:pt x="0" y="820458"/>
                </a:moveTo>
                <a:cubicBezTo>
                  <a:pt x="11519" y="552872"/>
                  <a:pt x="23038" y="285286"/>
                  <a:pt x="85061" y="150607"/>
                </a:cubicBezTo>
                <a:cubicBezTo>
                  <a:pt x="147084" y="15928"/>
                  <a:pt x="216196" y="-23058"/>
                  <a:pt x="372140" y="12384"/>
                </a:cubicBezTo>
                <a:cubicBezTo>
                  <a:pt x="528084" y="47826"/>
                  <a:pt x="774405" y="205542"/>
                  <a:pt x="1020726" y="363258"/>
                </a:cubicBezTo>
              </a:path>
            </a:pathLst>
          </a:custGeom>
          <a:ln w="31750">
            <a:solidFill>
              <a:srgbClr val="FF0000"/>
            </a:solidFill>
            <a:prstDash val="sysDash"/>
            <a:tailEnd type="arrow"/>
          </a:ln>
        </p:spPr>
        <p:txBody>
          <a:bodyPr rtlCol="0" anchor="ctr"/>
          <a:lstStyle/>
          <a:p>
            <a:pPr algn="ctr"/>
            <a:endParaRPr lang="en-US"/>
          </a:p>
        </p:txBody>
      </p:sp>
      <p:cxnSp>
        <p:nvCxnSpPr>
          <p:cNvPr id="76" name="Straight Arrow Connector 75"/>
          <p:cNvCxnSpPr/>
          <p:nvPr/>
        </p:nvCxnSpPr>
        <p:spPr bwMode="auto">
          <a:xfrm flipV="1">
            <a:off x="6826102" y="4977361"/>
            <a:ext cx="1103011" cy="509039"/>
          </a:xfrm>
          <a:prstGeom prst="straightConnector1">
            <a:avLst/>
          </a:prstGeom>
          <a:solidFill>
            <a:schemeClr val="accent1"/>
          </a:solidFill>
          <a:ln w="31750" cap="flat" cmpd="sng" algn="ctr">
            <a:solidFill>
              <a:srgbClr val="009E47"/>
            </a:solidFill>
            <a:prstDash val="solid"/>
            <a:round/>
            <a:headEnd type="none" w="med" len="med"/>
            <a:tailEnd type="arrow"/>
          </a:ln>
          <a:effectLst/>
        </p:spPr>
      </p:cxnSp>
      <p:pic>
        <p:nvPicPr>
          <p:cNvPr id="77" name="Picture 86" descr="C:\Users\Martin\AppData\Local\Microsoft\Windows\Temporary Internet Files\Content.IE5\166OP8ZE\MCj04325370000[1].png"/>
          <p:cNvPicPr>
            <a:picLocks noChangeAspect="1" noChangeArrowheads="1"/>
          </p:cNvPicPr>
          <p:nvPr/>
        </p:nvPicPr>
        <p:blipFill>
          <a:blip r:embed="rId3" cstate="print"/>
          <a:srcRect/>
          <a:stretch>
            <a:fillRect/>
          </a:stretch>
        </p:blipFill>
        <p:spPr bwMode="auto">
          <a:xfrm>
            <a:off x="7219507" y="5100665"/>
            <a:ext cx="457200" cy="457200"/>
          </a:xfrm>
          <a:prstGeom prst="rect">
            <a:avLst/>
          </a:prstGeom>
          <a:noFill/>
        </p:spPr>
      </p:pic>
    </p:spTree>
    <p:extLst>
      <p:ext uri="{BB962C8B-B14F-4D97-AF65-F5344CB8AC3E}">
        <p14:creationId xmlns:p14="http://schemas.microsoft.com/office/powerpoint/2010/main" val="1236940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934200" y="6245225"/>
            <a:ext cx="1981200" cy="476250"/>
          </a:xfrm>
        </p:spPr>
        <p:txBody>
          <a:bodyPr/>
          <a:lstStyle/>
          <a:p>
            <a:pPr>
              <a:defRPr/>
            </a:pPr>
            <a:fld id="{781E6D83-A576-41E7-80BA-5DC4169F01B4}" type="slidenum">
              <a:rPr lang="zh-CN" altLang="en-US">
                <a:solidFill>
                  <a:srgbClr val="000000"/>
                </a:solidFill>
              </a:rPr>
              <a:pPr>
                <a:defRPr/>
              </a:pPr>
              <a:t>30</a:t>
            </a:fld>
            <a:endParaRPr lang="en-US" altLang="zh-CN" dirty="0">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Results on BGP Safety</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5" name="Rectangle 3"/>
          <p:cNvSpPr txBox="1">
            <a:spLocks noChangeArrowheads="1"/>
          </p:cNvSpPr>
          <p:nvPr/>
        </p:nvSpPr>
        <p:spPr bwMode="auto">
          <a:xfrm>
            <a:off x="566738" y="2743200"/>
            <a:ext cx="8272462"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Necessary </a:t>
            </a:r>
            <a:r>
              <a:rPr lang="en-US" sz="2800" b="1" i="1" dirty="0" smtClean="0">
                <a:solidFill>
                  <a:srgbClr val="FF0000"/>
                </a:solidFill>
                <a:latin typeface="Arial" charset="0"/>
                <a:cs typeface="Arial" charset="0"/>
              </a:rPr>
              <a:t>or</a:t>
            </a:r>
            <a:r>
              <a:rPr lang="en-US" sz="2800" dirty="0" smtClean="0">
                <a:solidFill>
                  <a:srgbClr val="FF9900"/>
                </a:solidFill>
                <a:latin typeface="Arial" charset="0"/>
                <a:cs typeface="Arial" charset="0"/>
              </a:rPr>
              <a:t> sufficient conditions </a:t>
            </a:r>
            <a:r>
              <a:rPr lang="en-US" sz="2800" kern="0" dirty="0" smtClean="0">
                <a:solidFill>
                  <a:srgbClr val="000000"/>
                </a:solidFill>
                <a:latin typeface="Arial" charset="0"/>
                <a:cs typeface="Arial" charset="0"/>
              </a:rPr>
              <a:t>of safety    </a:t>
            </a:r>
            <a:r>
              <a:rPr lang="en-US" sz="2000" i="1" kern="0" dirty="0" smtClean="0">
                <a:solidFill>
                  <a:srgbClr val="000000"/>
                </a:solidFill>
                <a:latin typeface="Arial" charset="0"/>
                <a:cs typeface="Arial" charset="0"/>
              </a:rPr>
              <a:t>(</a:t>
            </a:r>
            <a:r>
              <a:rPr lang="en-US" sz="2000" i="1" kern="0" dirty="0" err="1" smtClean="0">
                <a:solidFill>
                  <a:srgbClr val="000000"/>
                </a:solidFill>
                <a:latin typeface="Arial" charset="0"/>
                <a:cs typeface="Arial" charset="0"/>
              </a:rPr>
              <a:t>Gao</a:t>
            </a:r>
            <a:r>
              <a:rPr lang="en-US" sz="2000" i="1" kern="0" dirty="0" smtClean="0">
                <a:solidFill>
                  <a:srgbClr val="000000"/>
                </a:solidFill>
                <a:latin typeface="Arial" charset="0"/>
                <a:cs typeface="Arial" charset="0"/>
              </a:rPr>
              <a:t> and Rexford, 2001), (</a:t>
            </a:r>
            <a:r>
              <a:rPr lang="en-US" sz="2000" i="1" kern="0" dirty="0" err="1" smtClean="0">
                <a:solidFill>
                  <a:srgbClr val="000000"/>
                </a:solidFill>
                <a:latin typeface="Arial" charset="0"/>
                <a:cs typeface="Arial" charset="0"/>
              </a:rPr>
              <a:t>Gao</a:t>
            </a:r>
            <a:r>
              <a:rPr lang="en-US" sz="2000" i="1" kern="0" dirty="0" smtClean="0">
                <a:solidFill>
                  <a:srgbClr val="000000"/>
                </a:solidFill>
                <a:latin typeface="Arial" charset="0"/>
                <a:cs typeface="Arial" charset="0"/>
              </a:rPr>
              <a:t>, Griffin and Rexford, 2001), (Griffin, Jaggard and </a:t>
            </a:r>
            <a:r>
              <a:rPr lang="en-US" sz="2000" i="1" kern="0" dirty="0" err="1" smtClean="0">
                <a:solidFill>
                  <a:srgbClr val="000000"/>
                </a:solidFill>
                <a:latin typeface="Arial" charset="0"/>
                <a:cs typeface="Arial" charset="0"/>
              </a:rPr>
              <a:t>Ramachandran</a:t>
            </a:r>
            <a:r>
              <a:rPr lang="en-US" sz="2000" i="1" kern="0" dirty="0" smtClean="0">
                <a:solidFill>
                  <a:srgbClr val="000000"/>
                </a:solidFill>
                <a:latin typeface="Arial" charset="0"/>
                <a:cs typeface="Arial" charset="0"/>
              </a:rPr>
              <a:t>, 2003), (Feamster, </a:t>
            </a:r>
            <a:r>
              <a:rPr lang="en-US" sz="2000" i="1" kern="0" dirty="0" err="1" smtClean="0">
                <a:solidFill>
                  <a:srgbClr val="000000"/>
                </a:solidFill>
                <a:latin typeface="Arial" charset="0"/>
                <a:cs typeface="Arial" charset="0"/>
              </a:rPr>
              <a:t>Johari</a:t>
            </a:r>
            <a:r>
              <a:rPr lang="en-US" sz="2000" i="1" kern="0" dirty="0" smtClean="0">
                <a:solidFill>
                  <a:srgbClr val="000000"/>
                </a:solidFill>
                <a:latin typeface="Arial" charset="0"/>
                <a:cs typeface="Arial" charset="0"/>
              </a:rPr>
              <a:t> and </a:t>
            </a:r>
            <a:r>
              <a:rPr lang="en-US" sz="2000" i="1" kern="0" dirty="0" err="1" smtClean="0">
                <a:solidFill>
                  <a:srgbClr val="000000"/>
                </a:solidFill>
                <a:latin typeface="Arial" charset="0"/>
                <a:cs typeface="Arial" charset="0"/>
              </a:rPr>
              <a:t>Balakrishnan</a:t>
            </a:r>
            <a:r>
              <a:rPr lang="en-US" sz="2000" i="1" kern="0" dirty="0" smtClean="0">
                <a:solidFill>
                  <a:srgbClr val="000000"/>
                </a:solidFill>
                <a:latin typeface="Arial" charset="0"/>
                <a:cs typeface="Arial" charset="0"/>
              </a:rPr>
              <a:t>, 2005), (</a:t>
            </a:r>
            <a:r>
              <a:rPr lang="en-US" sz="2000" i="1" kern="0" dirty="0" err="1" smtClean="0">
                <a:solidFill>
                  <a:srgbClr val="000000"/>
                </a:solidFill>
                <a:latin typeface="Arial" charset="0"/>
                <a:cs typeface="Arial" charset="0"/>
              </a:rPr>
              <a:t>Sobrinho</a:t>
            </a:r>
            <a:r>
              <a:rPr lang="en-US" sz="2000" i="1" kern="0" dirty="0" smtClean="0">
                <a:solidFill>
                  <a:srgbClr val="000000"/>
                </a:solidFill>
                <a:latin typeface="Arial" charset="0"/>
                <a:cs typeface="Arial" charset="0"/>
              </a:rPr>
              <a:t>, 2005), (Fabrikant and Papadimitriou, 2008), (</a:t>
            </a:r>
            <a:r>
              <a:rPr lang="en-US" sz="2000" i="1" kern="0" dirty="0" err="1" smtClean="0">
                <a:solidFill>
                  <a:srgbClr val="000000"/>
                </a:solidFill>
                <a:latin typeface="Arial" charset="0"/>
                <a:cs typeface="Arial" charset="0"/>
              </a:rPr>
              <a:t>Cittadini</a:t>
            </a:r>
            <a:r>
              <a:rPr lang="en-US" sz="2000" i="1" kern="0" dirty="0" smtClean="0">
                <a:solidFill>
                  <a:srgbClr val="000000"/>
                </a:solidFill>
                <a:latin typeface="Arial" charset="0"/>
                <a:cs typeface="Arial" charset="0"/>
              </a:rPr>
              <a:t>, Battista, </a:t>
            </a:r>
            <a:r>
              <a:rPr lang="en-US" sz="2000" i="1" kern="0" dirty="0" err="1" smtClean="0">
                <a:solidFill>
                  <a:srgbClr val="000000"/>
                </a:solidFill>
                <a:latin typeface="Arial" charset="0"/>
                <a:cs typeface="Arial" charset="0"/>
              </a:rPr>
              <a:t>Rimondini</a:t>
            </a:r>
            <a:r>
              <a:rPr lang="en-US" sz="2000" i="1" kern="0" dirty="0" smtClean="0">
                <a:solidFill>
                  <a:srgbClr val="000000"/>
                </a:solidFill>
                <a:latin typeface="Arial" charset="0"/>
                <a:cs typeface="Arial" charset="0"/>
              </a:rPr>
              <a:t> and </a:t>
            </a:r>
            <a:r>
              <a:rPr lang="en-US" sz="2000" i="1" kern="0" dirty="0" err="1" smtClean="0">
                <a:solidFill>
                  <a:srgbClr val="000000"/>
                </a:solidFill>
                <a:latin typeface="Arial" charset="0"/>
                <a:cs typeface="Arial" charset="0"/>
              </a:rPr>
              <a:t>Vissicchio</a:t>
            </a:r>
            <a:r>
              <a:rPr lang="en-US" sz="2000" i="1" kern="0" dirty="0" smtClean="0">
                <a:solidFill>
                  <a:srgbClr val="000000"/>
                </a:solidFill>
                <a:latin typeface="Arial" charset="0"/>
                <a:cs typeface="Arial" charset="0"/>
              </a:rPr>
              <a:t>, 2009), …</a:t>
            </a:r>
          </a:p>
        </p:txBody>
      </p:sp>
      <p:sp>
        <p:nvSpPr>
          <p:cNvPr id="16" name="Rectangle 3"/>
          <p:cNvSpPr txBox="1">
            <a:spLocks noChangeArrowheads="1"/>
          </p:cNvSpPr>
          <p:nvPr/>
        </p:nvSpPr>
        <p:spPr bwMode="auto">
          <a:xfrm>
            <a:off x="566738" y="1600200"/>
            <a:ext cx="82724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Absence of a “dispute wheel” </a:t>
            </a:r>
            <a:r>
              <a:rPr lang="en-US" sz="2800" dirty="0" smtClean="0">
                <a:solidFill>
                  <a:srgbClr val="FF9900"/>
                </a:solidFill>
                <a:latin typeface="Arial" charset="0"/>
                <a:cs typeface="Arial" charset="0"/>
              </a:rPr>
              <a:t>sufficient </a:t>
            </a:r>
            <a:r>
              <a:rPr lang="en-US" sz="2800" kern="0" dirty="0" smtClean="0">
                <a:solidFill>
                  <a:srgbClr val="000000"/>
                </a:solidFill>
                <a:latin typeface="Arial" charset="0"/>
                <a:cs typeface="Arial" charset="0"/>
              </a:rPr>
              <a:t>for safety </a:t>
            </a:r>
            <a:r>
              <a:rPr lang="en-US" sz="2000" i="1" kern="0" dirty="0" smtClean="0">
                <a:solidFill>
                  <a:srgbClr val="000000"/>
                </a:solidFill>
                <a:latin typeface="Arial" charset="0"/>
                <a:cs typeface="Arial" charset="0"/>
              </a:rPr>
              <a:t>(Griffin, Shepherd, </a:t>
            </a:r>
            <a:r>
              <a:rPr lang="en-US" sz="2000" i="1" kern="0" dirty="0" err="1" smtClean="0">
                <a:solidFill>
                  <a:srgbClr val="000000"/>
                </a:solidFill>
                <a:latin typeface="Arial" charset="0"/>
                <a:cs typeface="Arial" charset="0"/>
              </a:rPr>
              <a:t>Wilfong</a:t>
            </a:r>
            <a:r>
              <a:rPr lang="en-US" sz="2000" i="1" kern="0" dirty="0" smtClean="0">
                <a:solidFill>
                  <a:srgbClr val="000000"/>
                </a:solidFill>
                <a:latin typeface="Arial" charset="0"/>
                <a:cs typeface="Arial" charset="0"/>
              </a:rPr>
              <a:t>, 2002)</a:t>
            </a:r>
          </a:p>
        </p:txBody>
      </p:sp>
      <p:sp>
        <p:nvSpPr>
          <p:cNvPr id="12" name="Rectangle 3"/>
          <p:cNvSpPr txBox="1">
            <a:spLocks noChangeArrowheads="1"/>
          </p:cNvSpPr>
          <p:nvPr/>
        </p:nvSpPr>
        <p:spPr bwMode="auto">
          <a:xfrm>
            <a:off x="566738" y="5029200"/>
            <a:ext cx="82724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Verifying safety is </a:t>
            </a:r>
            <a:r>
              <a:rPr lang="en-US" sz="2800" dirty="0" smtClean="0">
                <a:solidFill>
                  <a:srgbClr val="FF9900"/>
                </a:solidFill>
                <a:latin typeface="Arial" charset="0"/>
                <a:cs typeface="Arial" charset="0"/>
              </a:rPr>
              <a:t>computationally hard</a:t>
            </a:r>
            <a:r>
              <a:rPr lang="en-US" sz="2800" kern="0" dirty="0" smtClean="0">
                <a:solidFill>
                  <a:srgbClr val="000000"/>
                </a:solidFill>
                <a:latin typeface="Arial" charset="0"/>
                <a:cs typeface="Arial" charset="0"/>
              </a:rPr>
              <a:t>      </a:t>
            </a:r>
            <a:r>
              <a:rPr lang="en-US" sz="2000" i="1" kern="0" dirty="0" smtClean="0">
                <a:solidFill>
                  <a:srgbClr val="000000"/>
                </a:solidFill>
                <a:latin typeface="Arial" charset="0"/>
                <a:cs typeface="Arial" charset="0"/>
              </a:rPr>
              <a:t>(</a:t>
            </a:r>
            <a:r>
              <a:rPr lang="en-US" sz="2000" i="1" kern="0" dirty="0">
                <a:solidFill>
                  <a:srgbClr val="000000"/>
                </a:solidFill>
                <a:latin typeface="Arial" charset="0"/>
                <a:cs typeface="Arial" charset="0"/>
              </a:rPr>
              <a:t>Fabrikant and Papadimitriou, 2008), (</a:t>
            </a:r>
            <a:r>
              <a:rPr lang="it-IT" sz="2000" i="1" kern="0" dirty="0">
                <a:solidFill>
                  <a:srgbClr val="000000"/>
                </a:solidFill>
                <a:latin typeface="Arial" charset="0"/>
                <a:cs typeface="Arial" charset="0"/>
              </a:rPr>
              <a:t>Cittadini, Chiesa, Battista and Vissicchio</a:t>
            </a:r>
            <a:r>
              <a:rPr lang="en-US" sz="2000" i="1" kern="0" dirty="0">
                <a:solidFill>
                  <a:srgbClr val="000000"/>
                </a:solidFill>
                <a:latin typeface="Arial" charset="0"/>
                <a:cs typeface="Arial" charset="0"/>
              </a:rPr>
              <a:t>, 2011)</a:t>
            </a:r>
          </a:p>
        </p:txBody>
      </p:sp>
    </p:spTree>
    <p:extLst>
      <p:ext uri="{BB962C8B-B14F-4D97-AF65-F5344CB8AC3E}">
        <p14:creationId xmlns:p14="http://schemas.microsoft.com/office/powerpoint/2010/main" val="1776260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934200" y="6245225"/>
            <a:ext cx="1981200" cy="476250"/>
          </a:xfrm>
        </p:spPr>
        <p:txBody>
          <a:bodyPr/>
          <a:lstStyle/>
          <a:p>
            <a:pPr>
              <a:defRPr/>
            </a:pPr>
            <a:fld id="{781E6D83-A576-41E7-80BA-5DC4169F01B4}" type="slidenum">
              <a:rPr lang="zh-CN" altLang="en-US"/>
              <a:pPr>
                <a:defRPr/>
              </a:pPr>
              <a:t>31</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Models of BGP</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6" name="Rectangle 3"/>
          <p:cNvSpPr txBox="1">
            <a:spLocks noChangeArrowheads="1"/>
          </p:cNvSpPr>
          <p:nvPr/>
        </p:nvSpPr>
        <p:spPr bwMode="auto">
          <a:xfrm>
            <a:off x="566738" y="1600200"/>
            <a:ext cx="7967662"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Existing models (variants of SPVP)</a:t>
            </a:r>
            <a:endParaRPr lang="en-US" sz="2800" dirty="0" smtClean="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Widely used to analyze BGP properties</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Simple but </a:t>
            </a:r>
            <a:r>
              <a:rPr lang="en-US" sz="2800" dirty="0" smtClean="0">
                <a:solidFill>
                  <a:srgbClr val="FF9900"/>
                </a:solidFill>
                <a:latin typeface="Arial" charset="0"/>
                <a:cs typeface="Arial" charset="0"/>
              </a:rPr>
              <a:t>do not capture spurious behavior </a:t>
            </a:r>
            <a:r>
              <a:rPr lang="en-US" sz="2800" kern="0" dirty="0" smtClean="0">
                <a:latin typeface="Arial" charset="0"/>
                <a:cs typeface="Arial" charset="0"/>
              </a:rPr>
              <a:t>of BGP</a:t>
            </a:r>
          </a:p>
        </p:txBody>
      </p:sp>
      <p:sp>
        <p:nvSpPr>
          <p:cNvPr id="14" name="Rectangle 3"/>
          <p:cNvSpPr txBox="1">
            <a:spLocks noChangeArrowheads="1"/>
          </p:cNvSpPr>
          <p:nvPr/>
        </p:nvSpPr>
        <p:spPr bwMode="auto">
          <a:xfrm>
            <a:off x="566738" y="3962400"/>
            <a:ext cx="8272462"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This work</a:t>
            </a:r>
            <a:endParaRPr kumimoji="0" lang="en-US" sz="2800" b="0" i="0" u="none" strike="noStrike" kern="1200" cap="none" spc="0" normalizeH="0" baseline="0" noProof="0" dirty="0" smtClean="0">
              <a:ln>
                <a:noFill/>
              </a:ln>
              <a:solidFill>
                <a:srgbClr val="FF9900"/>
              </a:solidFill>
              <a:effectLst/>
              <a:uLnTx/>
              <a:uFillTx/>
              <a:latin typeface="Arial" charset="0"/>
              <a:ea typeface="+mn-ea"/>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A new model of BGP with spurious updates</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Spurious updates have </a:t>
            </a:r>
            <a:r>
              <a:rPr lang="en-US" sz="2800" dirty="0" smtClean="0">
                <a:solidFill>
                  <a:srgbClr val="FF9900"/>
                </a:solidFill>
                <a:latin typeface="Arial" charset="0"/>
                <a:cs typeface="Arial" charset="0"/>
              </a:rPr>
              <a:t>major consequences</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More detailed model makes </a:t>
            </a:r>
            <a:r>
              <a:rPr lang="en-US" sz="2800" dirty="0" smtClean="0">
                <a:solidFill>
                  <a:srgbClr val="FF9900"/>
                </a:solidFill>
                <a:latin typeface="Arial" charset="0"/>
                <a:cs typeface="Arial" charset="0"/>
              </a:rPr>
              <a:t>proofs easier!</a:t>
            </a:r>
          </a:p>
          <a:p>
            <a:pPr marL="908050" marR="0" lvl="1" indent="-436563" algn="l" defTabSz="914400" rtl="0" eaLnBrk="1" fontAlgn="base" latinLnBrk="0" hangingPunct="1">
              <a:lnSpc>
                <a:spcPct val="100000"/>
              </a:lnSpc>
              <a:spcBef>
                <a:spcPct val="20000"/>
              </a:spcBef>
              <a:spcAft>
                <a:spcPct val="0"/>
              </a:spcAft>
              <a:buClr>
                <a:srgbClr val="FF9900"/>
              </a:buClr>
              <a:buSzTx/>
              <a:buFont typeface="Wingdings" pitchFamily="2" charset="2"/>
              <a:buChar char="n"/>
              <a:tabLst/>
              <a:defRPr/>
            </a:pPr>
            <a:endPar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A68B066-7636-4CEB-9803-8C8C77104B90}" type="slidenum">
              <a:rPr lang="zh-CN" altLang="en-US"/>
              <a:pPr>
                <a:defRPr/>
              </a:pPr>
              <a:t>32</a:t>
            </a:fld>
            <a:endParaRPr lang="en-US" altLang="zh-CN"/>
          </a:p>
        </p:txBody>
      </p:sp>
      <p:sp>
        <p:nvSpPr>
          <p:cNvPr id="23555" name="Rectangle 2"/>
          <p:cNvSpPr>
            <a:spLocks noGrp="1" noChangeArrowheads="1"/>
          </p:cNvSpPr>
          <p:nvPr>
            <p:ph type="title"/>
          </p:nvPr>
        </p:nvSpPr>
        <p:spPr>
          <a:xfrm>
            <a:off x="457200" y="231775"/>
            <a:ext cx="8001000" cy="1216025"/>
          </a:xfrm>
        </p:spPr>
        <p:txBody>
          <a:bodyPr/>
          <a:lstStyle/>
          <a:p>
            <a:pPr eaLnBrk="1" hangingPunct="1"/>
            <a:r>
              <a:rPr lang="en-US" sz="3700" smtClean="0">
                <a:solidFill>
                  <a:srgbClr val="FF9900"/>
                </a:solidFill>
                <a:latin typeface="Times New Roman" pitchFamily="18" charset="0"/>
                <a:cs typeface="Times New Roman" pitchFamily="18" charset="0"/>
              </a:rPr>
              <a:t>SPVP– Traditional Model of BGP         </a:t>
            </a:r>
            <a:r>
              <a:rPr lang="en-US" sz="2000" i="1" smtClean="0">
                <a:latin typeface="Arial" charset="0"/>
                <a:cs typeface="Arial" charset="0"/>
              </a:rPr>
              <a:t>(Griffin and Wilfong, 2000)</a:t>
            </a:r>
            <a:endParaRPr lang="en-US" sz="3700" smtClean="0">
              <a:solidFill>
                <a:srgbClr val="FF9900"/>
              </a:solidFill>
              <a:latin typeface="Times New Roman" pitchFamily="18" charset="0"/>
              <a:cs typeface="Times New Roman" pitchFamily="18" charset="0"/>
            </a:endParaRPr>
          </a:p>
        </p:txBody>
      </p:sp>
      <p:cxnSp>
        <p:nvCxnSpPr>
          <p:cNvPr id="23556"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3557" name="Rectangle 21"/>
          <p:cNvSpPr>
            <a:spLocks noChangeArrowheads="1"/>
          </p:cNvSpPr>
          <p:nvPr/>
        </p:nvSpPr>
        <p:spPr bwMode="auto">
          <a:xfrm rot="5400000">
            <a:off x="-1028700" y="5600700"/>
            <a:ext cx="2286000" cy="228600"/>
          </a:xfrm>
          <a:prstGeom prst="rect">
            <a:avLst/>
          </a:prstGeom>
          <a:solidFill>
            <a:schemeClr val="tx1"/>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pPr eaLnBrk="0" hangingPunct="0"/>
            <a:endParaRPr lang="en-US"/>
          </a:p>
        </p:txBody>
      </p:sp>
      <p:sp>
        <p:nvSpPr>
          <p:cNvPr id="23558" name="Rectangle 10"/>
          <p:cNvSpPr>
            <a:spLocks noChangeArrowheads="1"/>
          </p:cNvSpPr>
          <p:nvPr/>
        </p:nvSpPr>
        <p:spPr bwMode="auto">
          <a:xfrm rot="5400000">
            <a:off x="-1028700" y="1028700"/>
            <a:ext cx="2286000" cy="228600"/>
          </a:xfrm>
          <a:prstGeom prst="rect">
            <a:avLst/>
          </a:prstGeom>
          <a:solidFill>
            <a:srgbClr val="92D05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pPr eaLnBrk="0" hangingPunct="0"/>
            <a:endParaRPr lang="en-US"/>
          </a:p>
        </p:txBody>
      </p:sp>
      <p:sp>
        <p:nvSpPr>
          <p:cNvPr id="23559" name="Rectangle 26"/>
          <p:cNvSpPr>
            <a:spLocks noChangeArrowheads="1"/>
          </p:cNvSpPr>
          <p:nvPr/>
        </p:nvSpPr>
        <p:spPr bwMode="auto">
          <a:xfrm rot="5400000">
            <a:off x="-1028700" y="3314700"/>
            <a:ext cx="2286000" cy="228600"/>
          </a:xfrm>
          <a:prstGeom prst="rect">
            <a:avLst/>
          </a:prstGeom>
          <a:solidFill>
            <a:srgbClr val="FF990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p>
            <a:pPr eaLnBrk="0" hangingPunct="0"/>
            <a:endParaRPr lang="en-US"/>
          </a:p>
        </p:txBody>
      </p:sp>
      <p:sp>
        <p:nvSpPr>
          <p:cNvPr id="15" name="TextBox 14"/>
          <p:cNvSpPr txBox="1">
            <a:spLocks noChangeArrowheads="1"/>
          </p:cNvSpPr>
          <p:nvPr/>
        </p:nvSpPr>
        <p:spPr bwMode="auto">
          <a:xfrm>
            <a:off x="2600325" y="2241550"/>
            <a:ext cx="600075"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r>
              <a:rPr lang="en-US" dirty="0"/>
              <a:t>120</a:t>
            </a:r>
            <a:endParaRPr lang="en-US" baseline="-25000" dirty="0"/>
          </a:p>
          <a:p>
            <a:r>
              <a:rPr lang="en-US" dirty="0">
                <a:solidFill>
                  <a:srgbClr val="FF0000"/>
                </a:solidFill>
              </a:rPr>
              <a:t>10</a:t>
            </a:r>
          </a:p>
          <a:p>
            <a:r>
              <a:rPr lang="el-GR" sz="2000" dirty="0"/>
              <a:t>ε</a:t>
            </a:r>
            <a:endParaRPr lang="en-US" sz="2000" baseline="-25000" dirty="0"/>
          </a:p>
        </p:txBody>
      </p:sp>
      <p:cxnSp>
        <p:nvCxnSpPr>
          <p:cNvPr id="16" name="Straight Arrow Connector 15"/>
          <p:cNvCxnSpPr>
            <a:cxnSpLocks noChangeShapeType="1"/>
          </p:cNvCxnSpPr>
          <p:nvPr/>
        </p:nvCxnSpPr>
        <p:spPr bwMode="auto">
          <a:xfrm>
            <a:off x="1838325" y="2057400"/>
            <a:ext cx="685800" cy="468313"/>
          </a:xfrm>
          <a:prstGeom prst="straightConnector1">
            <a:avLst/>
          </a:prstGeom>
          <a:noFill/>
          <a:ln w="25400" algn="ctr">
            <a:solidFill>
              <a:schemeClr val="tx1"/>
            </a:solidFill>
            <a:round/>
            <a:headEnd/>
            <a:tailEnd type="arrow" w="med" len="med"/>
          </a:ln>
        </p:spPr>
      </p:cxnSp>
      <p:sp>
        <p:nvSpPr>
          <p:cNvPr id="17" name="TextBox 16"/>
          <p:cNvSpPr txBox="1">
            <a:spLocks noChangeArrowheads="1"/>
          </p:cNvSpPr>
          <p:nvPr/>
        </p:nvSpPr>
        <p:spPr bwMode="auto">
          <a:xfrm>
            <a:off x="922338" y="1711325"/>
            <a:ext cx="1817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r>
              <a:rPr lang="en-US"/>
              <a:t>Permitted paths</a:t>
            </a:r>
            <a:endParaRPr lang="en-US" baseline="-25000"/>
          </a:p>
        </p:txBody>
      </p:sp>
      <p:sp>
        <p:nvSpPr>
          <p:cNvPr id="23563" name="TextBox 18"/>
          <p:cNvSpPr txBox="1">
            <a:spLocks noChangeArrowheads="1"/>
          </p:cNvSpPr>
          <p:nvPr/>
        </p:nvSpPr>
        <p:spPr bwMode="auto">
          <a:xfrm>
            <a:off x="1371600" y="4267200"/>
            <a:ext cx="160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r>
              <a:rPr lang="en-US"/>
              <a:t>The topology</a:t>
            </a:r>
            <a:endParaRPr lang="en-US" baseline="-25000"/>
          </a:p>
        </p:txBody>
      </p:sp>
      <p:cxnSp>
        <p:nvCxnSpPr>
          <p:cNvPr id="20" name="Straight Connector 19"/>
          <p:cNvCxnSpPr/>
          <p:nvPr/>
        </p:nvCxnSpPr>
        <p:spPr>
          <a:xfrm rot="10800000">
            <a:off x="3057525" y="3505200"/>
            <a:ext cx="152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3038475" y="3576638"/>
            <a:ext cx="858837" cy="7826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793331" y="3593307"/>
            <a:ext cx="892175" cy="7381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52925" y="3276600"/>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3568" name="TextBox 24"/>
          <p:cNvSpPr txBox="1">
            <a:spLocks noChangeArrowheads="1"/>
          </p:cNvSpPr>
          <p:nvPr/>
        </p:nvSpPr>
        <p:spPr bwMode="auto">
          <a:xfrm>
            <a:off x="4419600" y="3341688"/>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r>
              <a:rPr lang="en-US"/>
              <a:t>2</a:t>
            </a:r>
          </a:p>
        </p:txBody>
      </p:sp>
      <p:sp>
        <p:nvSpPr>
          <p:cNvPr id="26" name="Oval 25"/>
          <p:cNvSpPr/>
          <p:nvPr/>
        </p:nvSpPr>
        <p:spPr>
          <a:xfrm>
            <a:off x="3613150" y="4157663"/>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3570" name="TextBox 26"/>
          <p:cNvSpPr txBox="1">
            <a:spLocks noChangeArrowheads="1"/>
          </p:cNvSpPr>
          <p:nvPr/>
        </p:nvSpPr>
        <p:spPr bwMode="auto">
          <a:xfrm>
            <a:off x="3679825" y="4224338"/>
            <a:ext cx="30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r>
              <a:rPr lang="en-US"/>
              <a:t>0</a:t>
            </a:r>
          </a:p>
        </p:txBody>
      </p:sp>
      <p:sp>
        <p:nvSpPr>
          <p:cNvPr id="28" name="Oval 27"/>
          <p:cNvSpPr/>
          <p:nvPr/>
        </p:nvSpPr>
        <p:spPr>
          <a:xfrm>
            <a:off x="2828925" y="3276600"/>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3572" name="TextBox 28"/>
          <p:cNvSpPr txBox="1">
            <a:spLocks noChangeArrowheads="1"/>
          </p:cNvSpPr>
          <p:nvPr/>
        </p:nvSpPr>
        <p:spPr bwMode="auto">
          <a:xfrm>
            <a:off x="2895600" y="3341688"/>
            <a:ext cx="30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r>
              <a:rPr lang="en-US"/>
              <a:t>1</a:t>
            </a:r>
          </a:p>
        </p:txBody>
      </p:sp>
      <p:cxnSp>
        <p:nvCxnSpPr>
          <p:cNvPr id="23573" name="Straight Arrow Connector 33"/>
          <p:cNvCxnSpPr>
            <a:cxnSpLocks noChangeShapeType="1"/>
          </p:cNvCxnSpPr>
          <p:nvPr/>
        </p:nvCxnSpPr>
        <p:spPr bwMode="auto">
          <a:xfrm flipV="1">
            <a:off x="2905125" y="4114800"/>
            <a:ext cx="457200" cy="304800"/>
          </a:xfrm>
          <a:prstGeom prst="straightConnector1">
            <a:avLst/>
          </a:prstGeom>
          <a:noFill/>
          <a:ln w="25400" algn="ctr">
            <a:solidFill>
              <a:schemeClr val="tx1"/>
            </a:solidFill>
            <a:round/>
            <a:headEnd/>
            <a:tailEnd type="arrow" w="med" len="med"/>
          </a:ln>
        </p:spPr>
      </p:cxnSp>
      <p:cxnSp>
        <p:nvCxnSpPr>
          <p:cNvPr id="39" name="Straight Arrow Connector 38"/>
          <p:cNvCxnSpPr>
            <a:cxnSpLocks noChangeShapeType="1"/>
          </p:cNvCxnSpPr>
          <p:nvPr/>
        </p:nvCxnSpPr>
        <p:spPr bwMode="auto">
          <a:xfrm rot="10800000" flipV="1">
            <a:off x="3276600" y="2057400"/>
            <a:ext cx="609600" cy="457200"/>
          </a:xfrm>
          <a:prstGeom prst="straightConnector1">
            <a:avLst/>
          </a:prstGeom>
          <a:noFill/>
          <a:ln w="25400" algn="ctr">
            <a:solidFill>
              <a:schemeClr val="tx1"/>
            </a:solidFill>
            <a:round/>
            <a:headEnd/>
            <a:tailEnd type="arrow" w="med" len="med"/>
          </a:ln>
        </p:spPr>
      </p:cxnSp>
      <p:sp>
        <p:nvSpPr>
          <p:cNvPr id="40" name="TextBox 39"/>
          <p:cNvSpPr txBox="1">
            <a:spLocks noChangeArrowheads="1"/>
          </p:cNvSpPr>
          <p:nvPr/>
        </p:nvSpPr>
        <p:spPr bwMode="auto">
          <a:xfrm>
            <a:off x="3832225" y="1535113"/>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r>
              <a:rPr lang="en-US"/>
              <a:t>The higher the more preferred</a:t>
            </a:r>
            <a:endParaRPr lang="en-US" baseline="-25000"/>
          </a:p>
        </p:txBody>
      </p:sp>
      <p:sp>
        <p:nvSpPr>
          <p:cNvPr id="44" name="TextBox 43"/>
          <p:cNvSpPr txBox="1">
            <a:spLocks noChangeArrowheads="1"/>
          </p:cNvSpPr>
          <p:nvPr/>
        </p:nvSpPr>
        <p:spPr bwMode="auto">
          <a:xfrm>
            <a:off x="4378325" y="2276475"/>
            <a:ext cx="650875"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r>
              <a:rPr lang="en-US" dirty="0">
                <a:solidFill>
                  <a:srgbClr val="FF0000"/>
                </a:solidFill>
              </a:rPr>
              <a:t>210</a:t>
            </a:r>
          </a:p>
          <a:p>
            <a:r>
              <a:rPr lang="en-US" dirty="0"/>
              <a:t>20</a:t>
            </a:r>
          </a:p>
          <a:p>
            <a:r>
              <a:rPr lang="el-GR" sz="2000" dirty="0"/>
              <a:t>ε</a:t>
            </a:r>
            <a:endParaRPr lang="en-US" sz="2000" baseline="-25000" dirty="0"/>
          </a:p>
        </p:txBody>
      </p:sp>
      <p:sp>
        <p:nvSpPr>
          <p:cNvPr id="23577" name="TextBox 42"/>
          <p:cNvSpPr txBox="1">
            <a:spLocks noChangeArrowheads="1"/>
          </p:cNvSpPr>
          <p:nvPr/>
        </p:nvSpPr>
        <p:spPr bwMode="auto">
          <a:xfrm>
            <a:off x="4724400" y="4227513"/>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r>
              <a:rPr lang="en-US"/>
              <a:t>The destination</a:t>
            </a:r>
            <a:endParaRPr lang="en-US" baseline="-25000"/>
          </a:p>
        </p:txBody>
      </p:sp>
      <p:cxnSp>
        <p:nvCxnSpPr>
          <p:cNvPr id="23578" name="Straight Arrow Connector 44"/>
          <p:cNvCxnSpPr>
            <a:cxnSpLocks noChangeShapeType="1"/>
          </p:cNvCxnSpPr>
          <p:nvPr/>
        </p:nvCxnSpPr>
        <p:spPr bwMode="auto">
          <a:xfrm rot="10800000">
            <a:off x="4191000" y="4379913"/>
            <a:ext cx="533400" cy="1587"/>
          </a:xfrm>
          <a:prstGeom prst="straightConnector1">
            <a:avLst/>
          </a:prstGeom>
          <a:noFill/>
          <a:ln w="25400" algn="ctr">
            <a:solidFill>
              <a:schemeClr val="tx1"/>
            </a:solidFill>
            <a:round/>
            <a:headEnd/>
            <a:tailEnd type="arrow" w="med" len="med"/>
          </a:ln>
        </p:spPr>
      </p:cxnSp>
      <p:cxnSp>
        <p:nvCxnSpPr>
          <p:cNvPr id="48" name="Straight Arrow Connector 47"/>
          <p:cNvCxnSpPr>
            <a:cxnSpLocks noChangeShapeType="1"/>
          </p:cNvCxnSpPr>
          <p:nvPr/>
        </p:nvCxnSpPr>
        <p:spPr bwMode="auto">
          <a:xfrm>
            <a:off x="1981200" y="3008313"/>
            <a:ext cx="515938" cy="1587"/>
          </a:xfrm>
          <a:prstGeom prst="straightConnector1">
            <a:avLst/>
          </a:prstGeom>
          <a:noFill/>
          <a:ln w="25400" algn="ctr">
            <a:solidFill>
              <a:schemeClr val="tx1"/>
            </a:solidFill>
            <a:round/>
            <a:headEnd/>
            <a:tailEnd type="arrow" w="med" len="med"/>
          </a:ln>
        </p:spPr>
      </p:cxnSp>
      <p:sp>
        <p:nvSpPr>
          <p:cNvPr id="51" name="TextBox 50"/>
          <p:cNvSpPr txBox="1">
            <a:spLocks noChangeArrowheads="1"/>
          </p:cNvSpPr>
          <p:nvPr/>
        </p:nvSpPr>
        <p:spPr bwMode="auto">
          <a:xfrm>
            <a:off x="533400" y="2551113"/>
            <a:ext cx="152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defRPr>
            </a:lvl1pPr>
            <a:lvl2pPr marL="742950" indent="-285750" eaLnBrk="0" hangingPunct="0">
              <a:defRPr>
                <a:solidFill>
                  <a:schemeClr val="tx1"/>
                </a:solidFill>
                <a:latin typeface="Book Antiqua" pitchFamily="18" charset="0"/>
              </a:defRPr>
            </a:lvl2pPr>
            <a:lvl3pPr marL="1143000" indent="-228600" eaLnBrk="0" hangingPunct="0">
              <a:defRPr>
                <a:solidFill>
                  <a:schemeClr val="tx1"/>
                </a:solidFill>
                <a:latin typeface="Book Antiqua" pitchFamily="18" charset="0"/>
              </a:defRPr>
            </a:lvl3pPr>
            <a:lvl4pPr marL="1600200" indent="-228600" eaLnBrk="0" hangingPunct="0">
              <a:defRPr>
                <a:solidFill>
                  <a:schemeClr val="tx1"/>
                </a:solidFill>
                <a:latin typeface="Book Antiqua" pitchFamily="18" charset="0"/>
              </a:defRPr>
            </a:lvl4pPr>
            <a:lvl5pPr marL="2057400" indent="-228600" eaLnBrk="0" hangingPunct="0">
              <a:defRPr>
                <a:solidFill>
                  <a:schemeClr val="tx1"/>
                </a:solidFill>
                <a:latin typeface="Book Antiqua" pitchFamily="18" charset="0"/>
              </a:defRPr>
            </a:lvl5pPr>
            <a:lvl6pPr marL="2514600" indent="-228600" eaLnBrk="0" fontAlgn="base" hangingPunct="0">
              <a:spcBef>
                <a:spcPct val="0"/>
              </a:spcBef>
              <a:spcAft>
                <a:spcPct val="0"/>
              </a:spcAft>
              <a:defRPr>
                <a:solidFill>
                  <a:schemeClr val="tx1"/>
                </a:solidFill>
                <a:latin typeface="Book Antiqua" pitchFamily="18" charset="0"/>
              </a:defRPr>
            </a:lvl6pPr>
            <a:lvl7pPr marL="2971800" indent="-228600" eaLnBrk="0" fontAlgn="base" hangingPunct="0">
              <a:spcBef>
                <a:spcPct val="0"/>
              </a:spcBef>
              <a:spcAft>
                <a:spcPct val="0"/>
              </a:spcAft>
              <a:defRPr>
                <a:solidFill>
                  <a:schemeClr val="tx1"/>
                </a:solidFill>
                <a:latin typeface="Book Antiqua" pitchFamily="18" charset="0"/>
              </a:defRPr>
            </a:lvl7pPr>
            <a:lvl8pPr marL="3429000" indent="-228600" eaLnBrk="0" fontAlgn="base" hangingPunct="0">
              <a:spcBef>
                <a:spcPct val="0"/>
              </a:spcBef>
              <a:spcAft>
                <a:spcPct val="0"/>
              </a:spcAft>
              <a:defRPr>
                <a:solidFill>
                  <a:schemeClr val="tx1"/>
                </a:solidFill>
                <a:latin typeface="Book Antiqua" pitchFamily="18" charset="0"/>
              </a:defRPr>
            </a:lvl8pPr>
            <a:lvl9pPr marL="3886200" indent="-228600" eaLnBrk="0" fontAlgn="base" hangingPunct="0">
              <a:spcBef>
                <a:spcPct val="0"/>
              </a:spcBef>
              <a:spcAft>
                <a:spcPct val="0"/>
              </a:spcAft>
              <a:defRPr>
                <a:solidFill>
                  <a:schemeClr val="tx1"/>
                </a:solidFill>
                <a:latin typeface="Book Antiqua" pitchFamily="18" charset="0"/>
              </a:defRPr>
            </a:lvl9pPr>
          </a:lstStyle>
          <a:p>
            <a:r>
              <a:rPr lang="en-US"/>
              <a:t>Always includes the empty path</a:t>
            </a:r>
            <a:endParaRPr lang="en-US" baseline="-25000"/>
          </a:p>
        </p:txBody>
      </p:sp>
      <p:sp>
        <p:nvSpPr>
          <p:cNvPr id="29" name="Rectangle 3"/>
          <p:cNvSpPr txBox="1">
            <a:spLocks noChangeArrowheads="1"/>
          </p:cNvSpPr>
          <p:nvPr/>
        </p:nvSpPr>
        <p:spPr bwMode="auto">
          <a:xfrm>
            <a:off x="457200" y="4724400"/>
            <a:ext cx="8120063" cy="990600"/>
          </a:xfrm>
          <a:prstGeom prst="rect">
            <a:avLst/>
          </a:prstGeom>
          <a:noFill/>
          <a:ln w="9525">
            <a:noFill/>
            <a:miter lim="800000"/>
            <a:headEnd/>
            <a:tailEnd/>
          </a:ln>
        </p:spPr>
        <p:txBody>
          <a:bodyPr/>
          <a:lstStyle/>
          <a:p>
            <a:pPr marL="469900" indent="-469900">
              <a:spcBef>
                <a:spcPct val="20000"/>
              </a:spcBef>
              <a:buClr>
                <a:srgbClr val="FF9900"/>
              </a:buClr>
              <a:buFont typeface="Wingdings" pitchFamily="2" charset="2"/>
              <a:buChar char="o"/>
              <a:defRPr/>
            </a:pPr>
            <a:r>
              <a:rPr lang="en-US" sz="2800" dirty="0">
                <a:solidFill>
                  <a:srgbClr val="FF9900"/>
                </a:solidFill>
                <a:latin typeface="Arial" charset="0"/>
              </a:rPr>
              <a:t>Activation </a:t>
            </a:r>
            <a:r>
              <a:rPr lang="en-US" sz="2800" kern="0" dirty="0">
                <a:latin typeface="Arial" charset="0"/>
              </a:rPr>
              <a:t>models the processing of BGP update messages sent by neighbors</a:t>
            </a:r>
          </a:p>
        </p:txBody>
      </p:sp>
      <p:sp>
        <p:nvSpPr>
          <p:cNvPr id="30" name="Rectangle 3"/>
          <p:cNvSpPr txBox="1">
            <a:spLocks noChangeArrowheads="1"/>
          </p:cNvSpPr>
          <p:nvPr/>
        </p:nvSpPr>
        <p:spPr bwMode="auto">
          <a:xfrm>
            <a:off x="457200" y="5715000"/>
            <a:ext cx="8120063" cy="990600"/>
          </a:xfrm>
          <a:prstGeom prst="rect">
            <a:avLst/>
          </a:prstGeom>
          <a:noFill/>
          <a:ln w="9525">
            <a:noFill/>
            <a:miter lim="800000"/>
            <a:headEnd/>
            <a:tailEnd/>
          </a:ln>
        </p:spPr>
        <p:txBody>
          <a:bodyPr/>
          <a:lstStyle/>
          <a:p>
            <a:pPr marL="469900" indent="-469900">
              <a:spcBef>
                <a:spcPct val="20000"/>
              </a:spcBef>
              <a:buClr>
                <a:srgbClr val="FF9900"/>
              </a:buClr>
              <a:buFont typeface="Wingdings" pitchFamily="2" charset="2"/>
              <a:buChar char="o"/>
              <a:defRPr/>
            </a:pPr>
            <a:r>
              <a:rPr lang="en-US" sz="2800" kern="0" dirty="0">
                <a:latin typeface="Arial" charset="0"/>
              </a:rPr>
              <a:t>System is safe if all “fair” activation sequences lead to a </a:t>
            </a:r>
            <a:r>
              <a:rPr lang="en-US" sz="2800" dirty="0">
                <a:solidFill>
                  <a:srgbClr val="FF9900"/>
                </a:solidFill>
                <a:latin typeface="Arial" charset="0"/>
              </a:rPr>
              <a:t>stable path assignment</a:t>
            </a:r>
          </a:p>
        </p:txBody>
      </p:sp>
      <p:cxnSp>
        <p:nvCxnSpPr>
          <p:cNvPr id="31" name="Straight Arrow Connector 30"/>
          <p:cNvCxnSpPr/>
          <p:nvPr/>
        </p:nvCxnSpPr>
        <p:spPr bwMode="auto">
          <a:xfrm flipH="1">
            <a:off x="5100049" y="2467457"/>
            <a:ext cx="552054"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2" name="TextBox 31"/>
          <p:cNvSpPr txBox="1"/>
          <p:nvPr/>
        </p:nvSpPr>
        <p:spPr>
          <a:xfrm>
            <a:off x="5715000" y="2238105"/>
            <a:ext cx="2546555" cy="369332"/>
          </a:xfrm>
          <a:prstGeom prst="rect">
            <a:avLst/>
          </a:prstGeom>
          <a:noFill/>
          <a:ln>
            <a:noFill/>
          </a:ln>
        </p:spPr>
        <p:txBody>
          <a:bodyPr wrap="square" rtlCol="0">
            <a:spAutoFit/>
          </a:bodyPr>
          <a:lstStyle/>
          <a:p>
            <a:r>
              <a:rPr lang="en-US" dirty="0" smtClean="0">
                <a:solidFill>
                  <a:srgbClr val="000000"/>
                </a:solidFill>
              </a:rPr>
              <a:t>Selected path: </a:t>
            </a:r>
            <a:r>
              <a:rPr lang="en-US" dirty="0" smtClean="0">
                <a:solidFill>
                  <a:srgbClr val="000000"/>
                </a:solidFill>
              </a:rPr>
              <a:t>210</a:t>
            </a:r>
            <a:endParaRPr lang="en-US" baseline="-25000" dirty="0" smtClean="0">
              <a:solidFill>
                <a:srgbClr val="000000"/>
              </a:solidFill>
            </a:endParaRPr>
          </a:p>
        </p:txBody>
      </p:sp>
      <p:cxnSp>
        <p:nvCxnSpPr>
          <p:cNvPr id="33" name="Straight Arrow Connector 32"/>
          <p:cNvCxnSpPr/>
          <p:nvPr/>
        </p:nvCxnSpPr>
        <p:spPr bwMode="auto">
          <a:xfrm flipH="1">
            <a:off x="3764756" y="3502819"/>
            <a:ext cx="581025"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a:off x="3202781" y="3676650"/>
            <a:ext cx="259557" cy="290513"/>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537360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33</a:t>
            </a:fld>
            <a:endParaRPr lang="en-US" altLang="zh-CN" dirty="0">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What are Spurious Updates?</a:t>
            </a:r>
          </a:p>
        </p:txBody>
      </p:sp>
      <p:sp>
        <p:nvSpPr>
          <p:cNvPr id="17413" name="Text Box 4"/>
          <p:cNvSpPr txBox="1">
            <a:spLocks noChangeArrowheads="1"/>
          </p:cNvSpPr>
          <p:nvPr/>
        </p:nvSpPr>
        <p:spPr bwMode="auto">
          <a:xfrm>
            <a:off x="22701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41" name="Rectangle 3"/>
          <p:cNvSpPr txBox="1">
            <a:spLocks noChangeArrowheads="1"/>
          </p:cNvSpPr>
          <p:nvPr/>
        </p:nvSpPr>
        <p:spPr bwMode="auto">
          <a:xfrm>
            <a:off x="566738" y="1600200"/>
            <a:ext cx="8120062"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A phenomenon: router announces a route </a:t>
            </a:r>
            <a:r>
              <a:rPr lang="en-US" sz="2800" dirty="0" smtClean="0">
                <a:solidFill>
                  <a:srgbClr val="FF9900"/>
                </a:solidFill>
                <a:latin typeface="Arial" charset="0"/>
                <a:cs typeface="Arial" charset="0"/>
              </a:rPr>
              <a:t>other than the highest ranked one</a:t>
            </a:r>
          </a:p>
        </p:txBody>
      </p:sp>
      <p:sp>
        <p:nvSpPr>
          <p:cNvPr id="58" name="TextBox 57"/>
          <p:cNvSpPr txBox="1"/>
          <p:nvPr/>
        </p:nvSpPr>
        <p:spPr>
          <a:xfrm>
            <a:off x="2672557" y="2765463"/>
            <a:ext cx="2133600" cy="646331"/>
          </a:xfrm>
          <a:prstGeom prst="rect">
            <a:avLst/>
          </a:prstGeom>
          <a:noFill/>
          <a:ln>
            <a:noFill/>
          </a:ln>
        </p:spPr>
        <p:txBody>
          <a:bodyPr wrap="square" rtlCol="0">
            <a:spAutoFit/>
          </a:bodyPr>
          <a:lstStyle/>
          <a:p>
            <a:r>
              <a:rPr lang="en-US" dirty="0" smtClean="0">
                <a:solidFill>
                  <a:srgbClr val="000000"/>
                </a:solidFill>
              </a:rPr>
              <a:t>Spurious BGP update 230:</a:t>
            </a:r>
            <a:endParaRPr lang="en-US" baseline="-25000" dirty="0" smtClean="0">
              <a:solidFill>
                <a:srgbClr val="000000"/>
              </a:solidFill>
            </a:endParaRPr>
          </a:p>
        </p:txBody>
      </p:sp>
      <p:cxnSp>
        <p:nvCxnSpPr>
          <p:cNvPr id="61" name="Straight Arrow Connector 60"/>
          <p:cNvCxnSpPr/>
          <p:nvPr/>
        </p:nvCxnSpPr>
        <p:spPr bwMode="auto">
          <a:xfrm flipH="1">
            <a:off x="5010546" y="3665793"/>
            <a:ext cx="552054"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62" name="TextBox 61"/>
          <p:cNvSpPr txBox="1"/>
          <p:nvPr/>
        </p:nvSpPr>
        <p:spPr>
          <a:xfrm>
            <a:off x="5625497" y="3436441"/>
            <a:ext cx="2546555" cy="369332"/>
          </a:xfrm>
          <a:prstGeom prst="rect">
            <a:avLst/>
          </a:prstGeom>
          <a:noFill/>
          <a:ln>
            <a:noFill/>
          </a:ln>
        </p:spPr>
        <p:txBody>
          <a:bodyPr wrap="square" rtlCol="0">
            <a:spAutoFit/>
          </a:bodyPr>
          <a:lstStyle/>
          <a:p>
            <a:r>
              <a:rPr lang="en-US" dirty="0" smtClean="0">
                <a:solidFill>
                  <a:srgbClr val="000000"/>
                </a:solidFill>
              </a:rPr>
              <a:t>Selected path: 20</a:t>
            </a:r>
            <a:endParaRPr lang="en-US" baseline="-25000" dirty="0" smtClean="0">
              <a:solidFill>
                <a:srgbClr val="000000"/>
              </a:solidFill>
            </a:endParaRPr>
          </a:p>
        </p:txBody>
      </p:sp>
      <p:sp>
        <p:nvSpPr>
          <p:cNvPr id="77" name="Rectangle 3"/>
          <p:cNvSpPr txBox="1">
            <a:spLocks noChangeArrowheads="1"/>
          </p:cNvSpPr>
          <p:nvPr/>
        </p:nvSpPr>
        <p:spPr bwMode="auto">
          <a:xfrm>
            <a:off x="566738" y="6019800"/>
            <a:ext cx="8120062"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Behavior not allowed in SPVP</a:t>
            </a:r>
          </a:p>
        </p:txBody>
      </p:sp>
      <p:cxnSp>
        <p:nvCxnSpPr>
          <p:cNvPr id="42" name="Straight Connector 41"/>
          <p:cNvCxnSpPr/>
          <p:nvPr/>
        </p:nvCxnSpPr>
        <p:spPr>
          <a:xfrm flipH="1" flipV="1">
            <a:off x="2117890" y="3904626"/>
            <a:ext cx="1908755"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2140670" y="3904630"/>
            <a:ext cx="1066799" cy="14386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3207469" y="3894393"/>
            <a:ext cx="831132" cy="14488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038601" y="3894393"/>
            <a:ext cx="914399" cy="8622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207469" y="4756666"/>
            <a:ext cx="1745532" cy="5865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2971800" y="5105400"/>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TextBox 63"/>
          <p:cNvSpPr txBox="1"/>
          <p:nvPr/>
        </p:nvSpPr>
        <p:spPr>
          <a:xfrm>
            <a:off x="3056626" y="5158596"/>
            <a:ext cx="301686" cy="369332"/>
          </a:xfrm>
          <a:prstGeom prst="rect">
            <a:avLst/>
          </a:prstGeom>
          <a:noFill/>
        </p:spPr>
        <p:txBody>
          <a:bodyPr wrap="none" rtlCol="0">
            <a:spAutoFit/>
          </a:bodyPr>
          <a:lstStyle/>
          <a:p>
            <a:r>
              <a:rPr lang="en-US" b="1" dirty="0" smtClean="0">
                <a:solidFill>
                  <a:srgbClr val="000000"/>
                </a:solidFill>
              </a:rPr>
              <a:t>0</a:t>
            </a:r>
            <a:endParaRPr lang="en-US" b="1" dirty="0">
              <a:solidFill>
                <a:srgbClr val="000000"/>
              </a:solidFill>
            </a:endParaRPr>
          </a:p>
        </p:txBody>
      </p:sp>
      <p:sp>
        <p:nvSpPr>
          <p:cNvPr id="65" name="Oval 64"/>
          <p:cNvSpPr/>
          <p:nvPr/>
        </p:nvSpPr>
        <p:spPr>
          <a:xfrm>
            <a:off x="1905000" y="3665793"/>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TextBox 65"/>
          <p:cNvSpPr txBox="1"/>
          <p:nvPr/>
        </p:nvSpPr>
        <p:spPr>
          <a:xfrm>
            <a:off x="1989825" y="3718989"/>
            <a:ext cx="301686" cy="369332"/>
          </a:xfrm>
          <a:prstGeom prst="rect">
            <a:avLst/>
          </a:prstGeom>
          <a:noFill/>
        </p:spPr>
        <p:txBody>
          <a:bodyPr wrap="none" rtlCol="0">
            <a:spAutoFit/>
          </a:bodyPr>
          <a:lstStyle/>
          <a:p>
            <a:r>
              <a:rPr lang="en-US" b="1" dirty="0" smtClean="0">
                <a:solidFill>
                  <a:srgbClr val="000000"/>
                </a:solidFill>
              </a:rPr>
              <a:t>1</a:t>
            </a:r>
            <a:endParaRPr lang="en-US" b="1" dirty="0">
              <a:solidFill>
                <a:srgbClr val="000000"/>
              </a:solidFill>
            </a:endParaRPr>
          </a:p>
        </p:txBody>
      </p:sp>
      <p:sp>
        <p:nvSpPr>
          <p:cNvPr id="67" name="Oval 66"/>
          <p:cNvSpPr/>
          <p:nvPr/>
        </p:nvSpPr>
        <p:spPr>
          <a:xfrm>
            <a:off x="3810000" y="3665793"/>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TextBox 73"/>
          <p:cNvSpPr txBox="1"/>
          <p:nvPr/>
        </p:nvSpPr>
        <p:spPr>
          <a:xfrm>
            <a:off x="3876604" y="3719959"/>
            <a:ext cx="300082" cy="369332"/>
          </a:xfrm>
          <a:prstGeom prst="rect">
            <a:avLst/>
          </a:prstGeom>
          <a:noFill/>
        </p:spPr>
        <p:txBody>
          <a:bodyPr wrap="none" rtlCol="0">
            <a:spAutoFit/>
          </a:bodyPr>
          <a:lstStyle/>
          <a:p>
            <a:r>
              <a:rPr lang="en-US" b="1" dirty="0" smtClean="0">
                <a:solidFill>
                  <a:srgbClr val="000000"/>
                </a:solidFill>
              </a:rPr>
              <a:t>2</a:t>
            </a:r>
            <a:endParaRPr lang="en-US" b="1" dirty="0">
              <a:solidFill>
                <a:srgbClr val="000000"/>
              </a:solidFill>
            </a:endParaRPr>
          </a:p>
        </p:txBody>
      </p:sp>
      <p:sp>
        <p:nvSpPr>
          <p:cNvPr id="75" name="Oval 74"/>
          <p:cNvSpPr/>
          <p:nvPr/>
        </p:nvSpPr>
        <p:spPr>
          <a:xfrm>
            <a:off x="4724400" y="4495800"/>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TextBox 75"/>
          <p:cNvSpPr txBox="1"/>
          <p:nvPr/>
        </p:nvSpPr>
        <p:spPr>
          <a:xfrm>
            <a:off x="4800600" y="4572000"/>
            <a:ext cx="301686" cy="369332"/>
          </a:xfrm>
          <a:prstGeom prst="rect">
            <a:avLst/>
          </a:prstGeom>
          <a:noFill/>
        </p:spPr>
        <p:txBody>
          <a:bodyPr wrap="none" rtlCol="0">
            <a:spAutoFit/>
          </a:bodyPr>
          <a:lstStyle/>
          <a:p>
            <a:r>
              <a:rPr lang="en-US" b="1" dirty="0" smtClean="0">
                <a:solidFill>
                  <a:srgbClr val="000000"/>
                </a:solidFill>
              </a:rPr>
              <a:t>3</a:t>
            </a:r>
            <a:endParaRPr lang="en-US" b="1" dirty="0">
              <a:solidFill>
                <a:srgbClr val="000000"/>
              </a:solidFill>
            </a:endParaRPr>
          </a:p>
        </p:txBody>
      </p:sp>
      <p:sp>
        <p:nvSpPr>
          <p:cNvPr id="78" name="TextBox 77"/>
          <p:cNvSpPr txBox="1"/>
          <p:nvPr/>
        </p:nvSpPr>
        <p:spPr>
          <a:xfrm>
            <a:off x="1905000" y="2867054"/>
            <a:ext cx="653408" cy="646331"/>
          </a:xfrm>
          <a:prstGeom prst="rect">
            <a:avLst/>
          </a:prstGeom>
          <a:noFill/>
          <a:ln>
            <a:solidFill>
              <a:schemeClr val="tx1"/>
            </a:solidFill>
          </a:ln>
        </p:spPr>
        <p:txBody>
          <a:bodyPr wrap="square" rtlCol="0">
            <a:spAutoFit/>
          </a:bodyPr>
          <a:lstStyle/>
          <a:p>
            <a:r>
              <a:rPr lang="en-US" dirty="0" smtClean="0">
                <a:solidFill>
                  <a:srgbClr val="000000"/>
                </a:solidFill>
              </a:rPr>
              <a:t>1230</a:t>
            </a:r>
          </a:p>
          <a:p>
            <a:r>
              <a:rPr lang="en-US" dirty="0">
                <a:solidFill>
                  <a:srgbClr val="FF0000"/>
                </a:solidFill>
              </a:rPr>
              <a:t>1</a:t>
            </a:r>
            <a:r>
              <a:rPr lang="en-US" dirty="0" smtClean="0">
                <a:solidFill>
                  <a:srgbClr val="FF0000"/>
                </a:solidFill>
              </a:rPr>
              <a:t>0</a:t>
            </a:r>
          </a:p>
        </p:txBody>
      </p:sp>
      <p:sp>
        <p:nvSpPr>
          <p:cNvPr id="79" name="TextBox 78"/>
          <p:cNvSpPr txBox="1"/>
          <p:nvPr/>
        </p:nvSpPr>
        <p:spPr>
          <a:xfrm>
            <a:off x="5246380" y="4485604"/>
            <a:ext cx="424808" cy="369332"/>
          </a:xfrm>
          <a:prstGeom prst="rect">
            <a:avLst/>
          </a:prstGeom>
          <a:noFill/>
          <a:ln>
            <a:solidFill>
              <a:schemeClr val="tx1"/>
            </a:solidFill>
          </a:ln>
        </p:spPr>
        <p:txBody>
          <a:bodyPr wrap="square" rtlCol="0">
            <a:spAutoFit/>
          </a:bodyPr>
          <a:lstStyle/>
          <a:p>
            <a:r>
              <a:rPr lang="en-US" dirty="0" smtClean="0">
                <a:solidFill>
                  <a:srgbClr val="FF0000"/>
                </a:solidFill>
              </a:rPr>
              <a:t>30</a:t>
            </a:r>
          </a:p>
        </p:txBody>
      </p:sp>
      <p:sp>
        <p:nvSpPr>
          <p:cNvPr id="80" name="TextBox 79"/>
          <p:cNvSpPr txBox="1"/>
          <p:nvPr/>
        </p:nvSpPr>
        <p:spPr>
          <a:xfrm>
            <a:off x="4405289" y="3190220"/>
            <a:ext cx="547711" cy="923330"/>
          </a:xfrm>
          <a:prstGeom prst="rect">
            <a:avLst/>
          </a:prstGeom>
          <a:noFill/>
          <a:ln>
            <a:solidFill>
              <a:schemeClr val="tx1"/>
            </a:solidFill>
          </a:ln>
        </p:spPr>
        <p:txBody>
          <a:bodyPr wrap="square" rtlCol="0">
            <a:spAutoFit/>
          </a:bodyPr>
          <a:lstStyle/>
          <a:p>
            <a:r>
              <a:rPr lang="en-US" dirty="0" smtClean="0">
                <a:solidFill>
                  <a:srgbClr val="000000"/>
                </a:solidFill>
              </a:rPr>
              <a:t>210</a:t>
            </a:r>
          </a:p>
          <a:p>
            <a:r>
              <a:rPr lang="en-US" dirty="0" smtClean="0">
                <a:solidFill>
                  <a:srgbClr val="FF0000"/>
                </a:solidFill>
              </a:rPr>
              <a:t>20</a:t>
            </a:r>
          </a:p>
          <a:p>
            <a:r>
              <a:rPr lang="en-US" dirty="0" smtClean="0">
                <a:solidFill>
                  <a:srgbClr val="000000"/>
                </a:solidFill>
              </a:rPr>
              <a:t>230</a:t>
            </a:r>
          </a:p>
        </p:txBody>
      </p:sp>
      <p:cxnSp>
        <p:nvCxnSpPr>
          <p:cNvPr id="84" name="Straight Arrow Connector 83"/>
          <p:cNvCxnSpPr/>
          <p:nvPr/>
        </p:nvCxnSpPr>
        <p:spPr bwMode="auto">
          <a:xfrm>
            <a:off x="2266950" y="4076700"/>
            <a:ext cx="445294" cy="60007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5" name="Straight Arrow Connector 84"/>
          <p:cNvCxnSpPr/>
          <p:nvPr/>
        </p:nvCxnSpPr>
        <p:spPr bwMode="auto">
          <a:xfrm flipH="1">
            <a:off x="4080236" y="4829175"/>
            <a:ext cx="665595" cy="22078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6" name="Straight Arrow Connector 85"/>
          <p:cNvCxnSpPr/>
          <p:nvPr/>
        </p:nvCxnSpPr>
        <p:spPr bwMode="auto">
          <a:xfrm flipH="1">
            <a:off x="3583782" y="4090988"/>
            <a:ext cx="342899" cy="60007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7" name="Straight Arrow Connector 86"/>
          <p:cNvCxnSpPr/>
          <p:nvPr/>
        </p:nvCxnSpPr>
        <p:spPr>
          <a:xfrm>
            <a:off x="2903067" y="3767258"/>
            <a:ext cx="543428" cy="0"/>
          </a:xfrm>
          <a:prstGeom prst="straightConnector1">
            <a:avLst/>
          </a:prstGeom>
          <a:ln w="19050">
            <a:solidFill>
              <a:srgbClr val="FF99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8" name="TextBox 42"/>
          <p:cNvSpPr txBox="1"/>
          <p:nvPr/>
        </p:nvSpPr>
        <p:spPr>
          <a:xfrm>
            <a:off x="2895600" y="3377577"/>
            <a:ext cx="62709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9900"/>
                </a:solidFill>
              </a:rPr>
              <a:t>230</a:t>
            </a:r>
            <a:endParaRPr lang="en-US" dirty="0">
              <a:solidFill>
                <a:srgbClr val="FF9900"/>
              </a:solidFill>
            </a:endParaRPr>
          </a:p>
        </p:txBody>
      </p:sp>
      <p:pic>
        <p:nvPicPr>
          <p:cNvPr id="35" name="Picture 2" descr="C:\Users\Martin\AppData\Local\Microsoft\Windows\Temporary Internet Files\Content.IE5\JOCJDEAC\MCj0432627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44278">
            <a:off x="3466320" y="3440312"/>
            <a:ext cx="404825" cy="4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060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34</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What Causes Spurious Updates?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36" name="Rectangle 3"/>
          <p:cNvSpPr txBox="1">
            <a:spLocks noChangeArrowheads="1"/>
          </p:cNvSpPr>
          <p:nvPr/>
        </p:nvSpPr>
        <p:spPr bwMode="auto">
          <a:xfrm>
            <a:off x="566738" y="1600200"/>
            <a:ext cx="8348662"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spcBef>
                <a:spcPct val="20000"/>
              </a:spcBef>
              <a:buClr>
                <a:srgbClr val="FF9900"/>
              </a:buClr>
              <a:buFont typeface="+mj-lt"/>
              <a:buAutoNum type="arabicPeriod"/>
              <a:defRPr/>
            </a:pPr>
            <a:r>
              <a:rPr lang="en-US" sz="2800" dirty="0" smtClean="0">
                <a:solidFill>
                  <a:srgbClr val="FF9900"/>
                </a:solidFill>
                <a:latin typeface="Arial" charset="0"/>
                <a:cs typeface="Arial" charset="0"/>
              </a:rPr>
              <a:t>Limited visibility </a:t>
            </a:r>
            <a:r>
              <a:rPr lang="en-US" sz="2800" kern="0" dirty="0" smtClean="0">
                <a:latin typeface="Arial" charset="0"/>
                <a:cs typeface="Arial" charset="0"/>
              </a:rPr>
              <a:t>to improve scalability</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Internal structure of </a:t>
            </a:r>
            <a:r>
              <a:rPr lang="en-US" sz="2800" kern="0" dirty="0" err="1" smtClean="0">
                <a:latin typeface="Arial" charset="0"/>
                <a:cs typeface="Arial" charset="0"/>
              </a:rPr>
              <a:t>ASes</a:t>
            </a:r>
            <a:endParaRPr lang="en-US" sz="2800" kern="0" dirty="0" smtClean="0">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Cluster-based router architectures</a:t>
            </a:r>
          </a:p>
        </p:txBody>
      </p:sp>
      <p:sp>
        <p:nvSpPr>
          <p:cNvPr id="10" name="Rectangle 3"/>
          <p:cNvSpPr txBox="1">
            <a:spLocks noChangeArrowheads="1"/>
          </p:cNvSpPr>
          <p:nvPr/>
        </p:nvSpPr>
        <p:spPr bwMode="auto">
          <a:xfrm>
            <a:off x="566738" y="3276600"/>
            <a:ext cx="8348662"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1" hangingPunct="1">
              <a:spcBef>
                <a:spcPct val="20000"/>
              </a:spcBef>
              <a:buClr>
                <a:srgbClr val="FF9900"/>
              </a:buClr>
              <a:buFont typeface="+mj-lt"/>
              <a:buAutoNum type="arabicPeriod" startAt="2"/>
              <a:defRPr/>
            </a:pPr>
            <a:r>
              <a:rPr lang="en-US" sz="2800" dirty="0" smtClean="0">
                <a:solidFill>
                  <a:srgbClr val="FF9900"/>
                </a:solidFill>
                <a:latin typeface="Arial" charset="0"/>
                <a:cs typeface="Arial" charset="0"/>
              </a:rPr>
              <a:t>Timers and delays</a:t>
            </a:r>
            <a:r>
              <a:rPr lang="en-US" sz="2800" kern="0" dirty="0" smtClean="0">
                <a:latin typeface="Arial" charset="0"/>
                <a:cs typeface="Arial" charset="0"/>
              </a:rPr>
              <a:t> to prevent instabilities and reduce overhead</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Route flap damping</a:t>
            </a:r>
          </a:p>
          <a:p>
            <a:pPr marL="908050" lvl="1" indent="-436563" eaLnBrk="1" hangingPunct="1">
              <a:spcBef>
                <a:spcPct val="20000"/>
              </a:spcBef>
              <a:buClr>
                <a:srgbClr val="FF9900"/>
              </a:buClr>
              <a:buFont typeface="Wingdings" pitchFamily="2" charset="2"/>
              <a:buChar char="n"/>
              <a:defRPr/>
            </a:pPr>
            <a:r>
              <a:rPr lang="en-US" sz="2800" kern="0" dirty="0">
                <a:latin typeface="Arial" charset="0"/>
                <a:cs typeface="Arial" charset="0"/>
              </a:rPr>
              <a:t>Minimal Route Advertisement Interval timer</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Grouping updates to priority classes</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Finite size message queues in routers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35</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DPVP– A More General Model of BGP</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3" name="Rectangle 3"/>
          <p:cNvSpPr txBox="1">
            <a:spLocks noChangeArrowheads="1"/>
          </p:cNvSpPr>
          <p:nvPr/>
        </p:nvSpPr>
        <p:spPr bwMode="auto">
          <a:xfrm>
            <a:off x="566738" y="1600200"/>
            <a:ext cx="8120062"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DPVP = Dynamic Path Vector Protocol</a:t>
            </a:r>
            <a:endParaRPr lang="en-US" sz="2800" dirty="0" smtClean="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dirty="0">
                <a:solidFill>
                  <a:srgbClr val="FF9900"/>
                </a:solidFill>
                <a:latin typeface="Arial" charset="0"/>
                <a:cs typeface="Arial" charset="0"/>
              </a:rPr>
              <a:t>Transient period </a:t>
            </a:r>
            <a:r>
              <a:rPr lang="el-GR" sz="3600" kern="0" dirty="0">
                <a:solidFill>
                  <a:srgbClr val="FF9900"/>
                </a:solidFill>
                <a:latin typeface="Times New Roman"/>
                <a:cs typeface="Times New Roman"/>
                <a:sym typeface="Mathematica1"/>
              </a:rPr>
              <a:t>τ</a:t>
            </a:r>
            <a:r>
              <a:rPr lang="en-US" sz="2800" kern="0" dirty="0">
                <a:solidFill>
                  <a:srgbClr val="FF9900"/>
                </a:solidFill>
                <a:latin typeface="Times New Roman"/>
                <a:cs typeface="Times New Roman"/>
                <a:sym typeface="Mathematica1"/>
              </a:rPr>
              <a:t> </a:t>
            </a:r>
            <a:r>
              <a:rPr lang="en-US" sz="2800" kern="0" dirty="0">
                <a:solidFill>
                  <a:srgbClr val="000000"/>
                </a:solidFill>
                <a:latin typeface="Arial" charset="0"/>
                <a:cs typeface="Arial" charset="0"/>
                <a:sym typeface="Mathematica1"/>
              </a:rPr>
              <a:t>after each route change </a:t>
            </a:r>
            <a:endParaRPr lang="en-US" sz="2800" dirty="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a:solidFill>
                  <a:srgbClr val="000000"/>
                </a:solidFill>
                <a:latin typeface="Arial" charset="0"/>
                <a:cs typeface="Arial" charset="0"/>
              </a:rPr>
              <a:t>Spurious updates with a less preferred </a:t>
            </a:r>
            <a:r>
              <a:rPr lang="en-US" sz="2800" kern="0" dirty="0" smtClean="0">
                <a:solidFill>
                  <a:srgbClr val="000000"/>
                </a:solidFill>
                <a:latin typeface="Arial" charset="0"/>
                <a:cs typeface="Arial" charset="0"/>
              </a:rPr>
              <a:t>recently available route</a:t>
            </a:r>
            <a:endParaRPr lang="en-US" sz="2800" kern="0" dirty="0">
              <a:solidFill>
                <a:srgbClr val="000000"/>
              </a:solidFill>
              <a:latin typeface="Arial" charset="0"/>
              <a:cs typeface="Arial" charset="0"/>
            </a:endParaRPr>
          </a:p>
        </p:txBody>
      </p:sp>
      <p:sp>
        <p:nvSpPr>
          <p:cNvPr id="10" name="Rectangle 3"/>
          <p:cNvSpPr txBox="1">
            <a:spLocks noChangeArrowheads="1"/>
          </p:cNvSpPr>
          <p:nvPr/>
        </p:nvSpPr>
        <p:spPr bwMode="auto">
          <a:xfrm>
            <a:off x="566738" y="4191000"/>
            <a:ext cx="8120062"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Only allows the “right” kind of spurious updates</a:t>
            </a:r>
            <a:endParaRPr lang="en-US" sz="2800" dirty="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Every spurious update has a cause in BGP</a:t>
            </a: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General enough and future-proof</a:t>
            </a:r>
            <a:endParaRPr lang="en-US" sz="2800" dirty="0" smtClean="0">
              <a:solidFill>
                <a:srgbClr val="FF9900"/>
              </a:solidFill>
              <a:latin typeface="Arial" charset="0"/>
              <a:cs typeface="Arial" charset="0"/>
            </a:endParaRPr>
          </a:p>
        </p:txBody>
      </p:sp>
    </p:spTree>
    <p:extLst>
      <p:ext uri="{BB962C8B-B14F-4D97-AF65-F5344CB8AC3E}">
        <p14:creationId xmlns:p14="http://schemas.microsoft.com/office/powerpoint/2010/main" val="902861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36</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DPVP– A More General Model of BGP</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5" name="TextBox 14"/>
          <p:cNvSpPr txBox="1"/>
          <p:nvPr/>
        </p:nvSpPr>
        <p:spPr>
          <a:xfrm>
            <a:off x="2600899" y="2241176"/>
            <a:ext cx="599501" cy="954107"/>
          </a:xfrm>
          <a:prstGeom prst="rect">
            <a:avLst/>
          </a:prstGeom>
          <a:noFill/>
          <a:ln>
            <a:solidFill>
              <a:schemeClr val="tx1"/>
            </a:solidFill>
          </a:ln>
        </p:spPr>
        <p:txBody>
          <a:bodyPr wrap="square" rtlCol="0">
            <a:spAutoFit/>
          </a:bodyPr>
          <a:lstStyle/>
          <a:p>
            <a:r>
              <a:rPr lang="en-US" dirty="0" smtClean="0"/>
              <a:t>120</a:t>
            </a:r>
            <a:endParaRPr lang="en-US" baseline="-25000" dirty="0" smtClean="0"/>
          </a:p>
          <a:p>
            <a:r>
              <a:rPr lang="en-US" dirty="0" smtClean="0">
                <a:solidFill>
                  <a:srgbClr val="FF0000"/>
                </a:solidFill>
              </a:rPr>
              <a:t>10</a:t>
            </a:r>
          </a:p>
          <a:p>
            <a:r>
              <a:rPr lang="el-GR" sz="2000" dirty="0" smtClean="0"/>
              <a:t>ε</a:t>
            </a:r>
            <a:endParaRPr lang="en-US" sz="2000" baseline="-25000" dirty="0" smtClean="0"/>
          </a:p>
        </p:txBody>
      </p:sp>
      <p:cxnSp>
        <p:nvCxnSpPr>
          <p:cNvPr id="16" name="Straight Arrow Connector 15"/>
          <p:cNvCxnSpPr/>
          <p:nvPr/>
        </p:nvCxnSpPr>
        <p:spPr bwMode="auto">
          <a:xfrm>
            <a:off x="1838899" y="2057400"/>
            <a:ext cx="675701" cy="4572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7" name="TextBox 16"/>
          <p:cNvSpPr txBox="1"/>
          <p:nvPr/>
        </p:nvSpPr>
        <p:spPr>
          <a:xfrm>
            <a:off x="1153099" y="1447800"/>
            <a:ext cx="2667000" cy="646331"/>
          </a:xfrm>
          <a:prstGeom prst="rect">
            <a:avLst/>
          </a:prstGeom>
          <a:noFill/>
          <a:ln>
            <a:noFill/>
          </a:ln>
        </p:spPr>
        <p:txBody>
          <a:bodyPr wrap="square" rtlCol="0">
            <a:spAutoFit/>
          </a:bodyPr>
          <a:lstStyle/>
          <a:p>
            <a:r>
              <a:rPr lang="en-US" dirty="0" smtClean="0"/>
              <a:t>The permitted paths and their ranking</a:t>
            </a:r>
          </a:p>
        </p:txBody>
      </p:sp>
      <p:cxnSp>
        <p:nvCxnSpPr>
          <p:cNvPr id="20" name="Straight Connector 19"/>
          <p:cNvCxnSpPr/>
          <p:nvPr/>
        </p:nvCxnSpPr>
        <p:spPr>
          <a:xfrm rot="10800000">
            <a:off x="3058099" y="3505200"/>
            <a:ext cx="1524002"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V="1">
            <a:off x="3037903" y="3576809"/>
            <a:ext cx="859315" cy="7821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792561" y="3593335"/>
            <a:ext cx="892362" cy="7381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53499" y="3276600"/>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420103" y="3342434"/>
            <a:ext cx="300082" cy="369332"/>
          </a:xfrm>
          <a:prstGeom prst="rect">
            <a:avLst/>
          </a:prstGeom>
          <a:noFill/>
        </p:spPr>
        <p:txBody>
          <a:bodyPr wrap="none" rtlCol="0">
            <a:spAutoFit/>
          </a:bodyPr>
          <a:lstStyle/>
          <a:p>
            <a:r>
              <a:rPr lang="en-US" dirty="0" smtClean="0"/>
              <a:t>2</a:t>
            </a:r>
            <a:endParaRPr lang="en-US" dirty="0"/>
          </a:p>
        </p:txBody>
      </p:sp>
      <p:sp>
        <p:nvSpPr>
          <p:cNvPr id="26" name="Oval 25"/>
          <p:cNvSpPr/>
          <p:nvPr/>
        </p:nvSpPr>
        <p:spPr>
          <a:xfrm>
            <a:off x="3613533" y="4157950"/>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680137" y="4223784"/>
            <a:ext cx="300082" cy="369332"/>
          </a:xfrm>
          <a:prstGeom prst="rect">
            <a:avLst/>
          </a:prstGeom>
          <a:noFill/>
        </p:spPr>
        <p:txBody>
          <a:bodyPr wrap="none" rtlCol="0">
            <a:spAutoFit/>
          </a:bodyPr>
          <a:lstStyle/>
          <a:p>
            <a:r>
              <a:rPr lang="en-US" dirty="0" smtClean="0"/>
              <a:t>0</a:t>
            </a:r>
            <a:endParaRPr lang="en-US" dirty="0"/>
          </a:p>
        </p:txBody>
      </p:sp>
      <p:sp>
        <p:nvSpPr>
          <p:cNvPr id="28" name="Oval 27"/>
          <p:cNvSpPr/>
          <p:nvPr/>
        </p:nvSpPr>
        <p:spPr>
          <a:xfrm>
            <a:off x="2829499" y="3276600"/>
            <a:ext cx="457200" cy="457200"/>
          </a:xfrm>
          <a:prstGeom prst="ellipse">
            <a:avLst/>
          </a:prstGeom>
          <a:solidFill>
            <a:srgbClr val="FFDB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896103" y="3342434"/>
            <a:ext cx="300082" cy="369332"/>
          </a:xfrm>
          <a:prstGeom prst="rect">
            <a:avLst/>
          </a:prstGeom>
          <a:noFill/>
        </p:spPr>
        <p:txBody>
          <a:bodyPr wrap="none" rtlCol="0">
            <a:spAutoFit/>
          </a:bodyPr>
          <a:lstStyle/>
          <a:p>
            <a:r>
              <a:rPr lang="en-US" dirty="0" smtClean="0"/>
              <a:t>1</a:t>
            </a:r>
            <a:endParaRPr lang="en-US" dirty="0"/>
          </a:p>
        </p:txBody>
      </p:sp>
      <p:cxnSp>
        <p:nvCxnSpPr>
          <p:cNvPr id="37" name="Straight Arrow Connector 36"/>
          <p:cNvCxnSpPr/>
          <p:nvPr/>
        </p:nvCxnSpPr>
        <p:spPr>
          <a:xfrm rot="10800000">
            <a:off x="3589175" y="3386314"/>
            <a:ext cx="457200" cy="1588"/>
          </a:xfrm>
          <a:prstGeom prst="straightConnector1">
            <a:avLst/>
          </a:prstGeom>
          <a:ln w="19050">
            <a:solidFill>
              <a:srgbClr val="FF99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8" name="TextBox 42"/>
          <p:cNvSpPr txBox="1"/>
          <p:nvPr/>
        </p:nvSpPr>
        <p:spPr>
          <a:xfrm>
            <a:off x="3626602" y="3006903"/>
            <a:ext cx="47961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FF9900"/>
                </a:solidFill>
              </a:rPr>
              <a:t>20</a:t>
            </a:r>
            <a:endParaRPr lang="en-US" baseline="-25000" dirty="0" smtClean="0">
              <a:solidFill>
                <a:srgbClr val="FF9900"/>
              </a:solidFill>
            </a:endParaRPr>
          </a:p>
        </p:txBody>
      </p:sp>
      <p:sp>
        <p:nvSpPr>
          <p:cNvPr id="44" name="TextBox 43"/>
          <p:cNvSpPr txBox="1"/>
          <p:nvPr/>
        </p:nvSpPr>
        <p:spPr>
          <a:xfrm>
            <a:off x="4378362" y="2276139"/>
            <a:ext cx="650838" cy="954107"/>
          </a:xfrm>
          <a:prstGeom prst="rect">
            <a:avLst/>
          </a:prstGeom>
          <a:noFill/>
          <a:ln>
            <a:solidFill>
              <a:schemeClr val="tx1"/>
            </a:solidFill>
          </a:ln>
        </p:spPr>
        <p:txBody>
          <a:bodyPr wrap="square" rtlCol="0">
            <a:spAutoFit/>
          </a:bodyPr>
          <a:lstStyle/>
          <a:p>
            <a:r>
              <a:rPr lang="en-US" dirty="0" smtClean="0">
                <a:solidFill>
                  <a:srgbClr val="FF0000"/>
                </a:solidFill>
              </a:rPr>
              <a:t>210</a:t>
            </a:r>
          </a:p>
          <a:p>
            <a:r>
              <a:rPr lang="en-US" dirty="0" smtClean="0"/>
              <a:t>20</a:t>
            </a:r>
          </a:p>
          <a:p>
            <a:r>
              <a:rPr lang="el-GR" sz="2000" dirty="0" smtClean="0"/>
              <a:t>ε</a:t>
            </a:r>
            <a:endParaRPr lang="en-US" sz="2000" baseline="-25000" dirty="0" smtClean="0"/>
          </a:p>
        </p:txBody>
      </p:sp>
      <p:cxnSp>
        <p:nvCxnSpPr>
          <p:cNvPr id="30" name="Straight Arrow Connector 29"/>
          <p:cNvCxnSpPr/>
          <p:nvPr/>
        </p:nvCxnSpPr>
        <p:spPr bwMode="auto">
          <a:xfrm rot="5400000">
            <a:off x="3502205" y="2362627"/>
            <a:ext cx="1070225" cy="30737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1" name="TextBox 30"/>
          <p:cNvSpPr txBox="1"/>
          <p:nvPr/>
        </p:nvSpPr>
        <p:spPr>
          <a:xfrm>
            <a:off x="4191000" y="1600200"/>
            <a:ext cx="2133600" cy="369332"/>
          </a:xfrm>
          <a:prstGeom prst="rect">
            <a:avLst/>
          </a:prstGeom>
          <a:noFill/>
          <a:ln>
            <a:noFill/>
          </a:ln>
        </p:spPr>
        <p:txBody>
          <a:bodyPr wrap="square" rtlCol="0">
            <a:spAutoFit/>
          </a:bodyPr>
          <a:lstStyle/>
          <a:p>
            <a:r>
              <a:rPr lang="en-US" dirty="0" smtClean="0"/>
              <a:t>Spurious update</a:t>
            </a:r>
            <a:endParaRPr lang="en-US" baseline="-25000" dirty="0" smtClean="0"/>
          </a:p>
        </p:txBody>
      </p:sp>
      <p:cxnSp>
        <p:nvCxnSpPr>
          <p:cNvPr id="36" name="Straight Arrow Connector 35"/>
          <p:cNvCxnSpPr/>
          <p:nvPr/>
        </p:nvCxnSpPr>
        <p:spPr bwMode="auto">
          <a:xfrm rot="10800000" flipV="1">
            <a:off x="5181600" y="2285998"/>
            <a:ext cx="762002" cy="15240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1" name="TextBox 40"/>
          <p:cNvSpPr txBox="1"/>
          <p:nvPr/>
        </p:nvSpPr>
        <p:spPr>
          <a:xfrm>
            <a:off x="6019800" y="1981200"/>
            <a:ext cx="2133600" cy="369332"/>
          </a:xfrm>
          <a:prstGeom prst="rect">
            <a:avLst/>
          </a:prstGeom>
          <a:noFill/>
          <a:ln>
            <a:noFill/>
          </a:ln>
        </p:spPr>
        <p:txBody>
          <a:bodyPr wrap="square" rtlCol="0">
            <a:spAutoFit/>
          </a:bodyPr>
          <a:lstStyle/>
          <a:p>
            <a:r>
              <a:rPr lang="en-US" dirty="0" smtClean="0"/>
              <a:t>Selected path: 210</a:t>
            </a:r>
          </a:p>
        </p:txBody>
      </p:sp>
      <p:sp>
        <p:nvSpPr>
          <p:cNvPr id="52" name="Rectangle 3"/>
          <p:cNvSpPr txBox="1">
            <a:spLocks noChangeArrowheads="1"/>
          </p:cNvSpPr>
          <p:nvPr/>
        </p:nvSpPr>
        <p:spPr bwMode="auto">
          <a:xfrm>
            <a:off x="457200" y="4800600"/>
            <a:ext cx="81200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Spurious updates are allowed </a:t>
            </a:r>
            <a:r>
              <a:rPr lang="en-US" sz="2800" kern="0" dirty="0" smtClean="0">
                <a:latin typeface="Arial" charset="0"/>
                <a:cs typeface="Arial" charset="0"/>
              </a:rPr>
              <a:t>only if         current time &lt; </a:t>
            </a:r>
            <a:r>
              <a:rPr lang="en-US" sz="2800" kern="0" dirty="0" err="1" smtClean="0">
                <a:latin typeface="Arial" charset="0"/>
                <a:cs typeface="Arial" charset="0"/>
              </a:rPr>
              <a:t>StableTime</a:t>
            </a:r>
            <a:endParaRPr lang="en-US" sz="2800" kern="0" dirty="0" smtClean="0">
              <a:latin typeface="Arial" charset="0"/>
              <a:cs typeface="Arial" charset="0"/>
            </a:endParaRPr>
          </a:p>
        </p:txBody>
      </p:sp>
      <p:sp>
        <p:nvSpPr>
          <p:cNvPr id="60" name="Rectangle 3"/>
          <p:cNvSpPr txBox="1">
            <a:spLocks noChangeArrowheads="1"/>
          </p:cNvSpPr>
          <p:nvPr/>
        </p:nvSpPr>
        <p:spPr bwMode="auto">
          <a:xfrm>
            <a:off x="457200" y="5791200"/>
            <a:ext cx="81200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Spurious updates may include </a:t>
            </a:r>
            <a:r>
              <a:rPr lang="en-US" sz="2800" kern="0" dirty="0" smtClean="0">
                <a:latin typeface="Arial" charset="0"/>
                <a:cs typeface="Arial" charset="0"/>
              </a:rPr>
              <a:t>paths that were recently available or the empty path </a:t>
            </a:r>
            <a:endParaRPr lang="en-US" sz="2800" dirty="0" smtClean="0">
              <a:solidFill>
                <a:srgbClr val="FF9900"/>
              </a:solidFill>
              <a:latin typeface="Arial" charset="0"/>
              <a:cs typeface="Arial" charset="0"/>
            </a:endParaRPr>
          </a:p>
        </p:txBody>
      </p:sp>
      <p:sp>
        <p:nvSpPr>
          <p:cNvPr id="61" name="Cloud Callout 60"/>
          <p:cNvSpPr/>
          <p:nvPr/>
        </p:nvSpPr>
        <p:spPr bwMode="auto">
          <a:xfrm>
            <a:off x="5791200" y="2286000"/>
            <a:ext cx="3048000" cy="1371600"/>
          </a:xfrm>
          <a:prstGeom prst="cloudCallout">
            <a:avLst>
              <a:gd name="adj1" fmla="val -80387"/>
              <a:gd name="adj2" fmla="val 33373"/>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62" name="TextBox 61"/>
          <p:cNvSpPr txBox="1"/>
          <p:nvPr/>
        </p:nvSpPr>
        <p:spPr>
          <a:xfrm>
            <a:off x="6281168" y="2539145"/>
            <a:ext cx="2133600" cy="923330"/>
          </a:xfrm>
          <a:prstGeom prst="rect">
            <a:avLst/>
          </a:prstGeom>
          <a:noFill/>
          <a:ln>
            <a:noFill/>
          </a:ln>
        </p:spPr>
        <p:txBody>
          <a:bodyPr wrap="square" rtlCol="0">
            <a:spAutoFit/>
          </a:bodyPr>
          <a:lstStyle/>
          <a:p>
            <a:r>
              <a:rPr lang="en-US" dirty="0" smtClean="0"/>
              <a:t>Remember all recently available paths (e.g. 20, 210)</a:t>
            </a:r>
            <a:endParaRPr lang="en-US" baseline="-25000" dirty="0" smtClean="0"/>
          </a:p>
        </p:txBody>
      </p:sp>
      <p:cxnSp>
        <p:nvCxnSpPr>
          <p:cNvPr id="32" name="Straight Arrow Connector 31"/>
          <p:cNvCxnSpPr/>
          <p:nvPr/>
        </p:nvCxnSpPr>
        <p:spPr bwMode="auto">
          <a:xfrm rot="10800000">
            <a:off x="3840956" y="3502820"/>
            <a:ext cx="502444" cy="238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rot="16200000" flipH="1">
            <a:off x="3202781" y="3707606"/>
            <a:ext cx="311946" cy="28336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34" name="Cloud Callout 33"/>
          <p:cNvSpPr/>
          <p:nvPr/>
        </p:nvSpPr>
        <p:spPr bwMode="auto">
          <a:xfrm>
            <a:off x="5334000" y="3657599"/>
            <a:ext cx="2843048" cy="1072055"/>
          </a:xfrm>
          <a:prstGeom prst="cloudCallout">
            <a:avLst>
              <a:gd name="adj1" fmla="val -70387"/>
              <a:gd name="adj2" fmla="val -57815"/>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ook Antiqua" pitchFamily="18" charset="0"/>
            </a:endParaRPr>
          </a:p>
        </p:txBody>
      </p:sp>
      <p:sp>
        <p:nvSpPr>
          <p:cNvPr id="35" name="TextBox 34"/>
          <p:cNvSpPr txBox="1"/>
          <p:nvPr/>
        </p:nvSpPr>
        <p:spPr>
          <a:xfrm>
            <a:off x="5715000" y="3886200"/>
            <a:ext cx="2438400" cy="646331"/>
          </a:xfrm>
          <a:prstGeom prst="rect">
            <a:avLst/>
          </a:prstGeom>
          <a:noFill/>
          <a:ln>
            <a:noFill/>
          </a:ln>
        </p:spPr>
        <p:txBody>
          <a:bodyPr wrap="square" rtlCol="0">
            <a:spAutoFit/>
          </a:bodyPr>
          <a:lstStyle/>
          <a:p>
            <a:r>
              <a:rPr lang="en-US" dirty="0" err="1" smtClean="0"/>
              <a:t>StableTime</a:t>
            </a:r>
            <a:r>
              <a:rPr lang="en-US" dirty="0" smtClean="0"/>
              <a:t> = </a:t>
            </a:r>
            <a:r>
              <a:rPr lang="el-GR" kern="0" dirty="0" smtClean="0">
                <a:latin typeface="Times New Roman"/>
                <a:cs typeface="Times New Roman"/>
                <a:sym typeface="Mathematica1"/>
              </a:rPr>
              <a:t>τ </a:t>
            </a:r>
            <a:r>
              <a:rPr lang="en-US" kern="0" dirty="0" smtClean="0">
                <a:latin typeface="Times New Roman"/>
                <a:cs typeface="Times New Roman"/>
                <a:sym typeface="Mathematica1"/>
              </a:rPr>
              <a:t> after</a:t>
            </a:r>
            <a:r>
              <a:rPr lang="en-US" dirty="0" smtClean="0"/>
              <a:t> last path change</a:t>
            </a:r>
            <a:endParaRPr lang="en-US" baseline="-25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37</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Consequences of Spurious Updates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41" name="Rectangle 3"/>
          <p:cNvSpPr txBox="1">
            <a:spLocks noChangeArrowheads="1"/>
          </p:cNvSpPr>
          <p:nvPr/>
        </p:nvSpPr>
        <p:spPr bwMode="auto">
          <a:xfrm>
            <a:off x="566738" y="1600200"/>
            <a:ext cx="83486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Spurious behavior is temporary, can it have long-term consequences?</a:t>
            </a:r>
          </a:p>
        </p:txBody>
      </p:sp>
      <p:sp>
        <p:nvSpPr>
          <p:cNvPr id="43" name="Rectangle 3"/>
          <p:cNvSpPr txBox="1">
            <a:spLocks noChangeArrowheads="1"/>
          </p:cNvSpPr>
          <p:nvPr/>
        </p:nvSpPr>
        <p:spPr bwMode="auto">
          <a:xfrm>
            <a:off x="566738" y="2895600"/>
            <a:ext cx="83486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Yes, it may trigger oscillations in otherwise safe configurations!</a:t>
            </a:r>
          </a:p>
        </p:txBody>
      </p:sp>
      <p:sp>
        <p:nvSpPr>
          <p:cNvPr id="11" name="Rectangle 3"/>
          <p:cNvSpPr txBox="1">
            <a:spLocks noChangeArrowheads="1"/>
          </p:cNvSpPr>
          <p:nvPr/>
        </p:nvSpPr>
        <p:spPr bwMode="auto">
          <a:xfrm>
            <a:off x="566738" y="4267200"/>
            <a:ext cx="8348662"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Which results do not hold in the new model?</a:t>
            </a:r>
          </a:p>
        </p:txBody>
      </p:sp>
    </p:spTree>
    <p:extLst>
      <p:ext uri="{BB962C8B-B14F-4D97-AF65-F5344CB8AC3E}">
        <p14:creationId xmlns:p14="http://schemas.microsoft.com/office/powerpoint/2010/main" val="1094936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pPr>
                <a:defRPr/>
              </a:pPr>
              <a:t>38</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Analogs of Previous Results in DPVP</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41" name="Rectangle 3"/>
          <p:cNvSpPr txBox="1">
            <a:spLocks noChangeArrowheads="1"/>
          </p:cNvSpPr>
          <p:nvPr/>
        </p:nvSpPr>
        <p:spPr bwMode="auto">
          <a:xfrm>
            <a:off x="566738" y="1600200"/>
            <a:ext cx="8348662"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Most previous results in SPVP also hold for DPVP</a:t>
            </a:r>
            <a:endParaRPr lang="en-US" sz="2800" dirty="0" smtClean="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a:latin typeface="Arial" charset="0"/>
                <a:cs typeface="Arial" charset="0"/>
              </a:rPr>
              <a:t>Absence of a “dispute wheel” </a:t>
            </a:r>
            <a:r>
              <a:rPr lang="en-US" sz="2800" dirty="0">
                <a:solidFill>
                  <a:srgbClr val="FF9900"/>
                </a:solidFill>
                <a:latin typeface="Arial" charset="0"/>
                <a:cs typeface="Arial" charset="0"/>
              </a:rPr>
              <a:t>sufficient </a:t>
            </a:r>
            <a:r>
              <a:rPr lang="en-US" sz="2800" kern="0" dirty="0">
                <a:latin typeface="Arial" charset="0"/>
                <a:cs typeface="Arial" charset="0"/>
              </a:rPr>
              <a:t>for safety in SPVP </a:t>
            </a:r>
            <a:r>
              <a:rPr lang="en-US" sz="2000" i="1" kern="0" dirty="0">
                <a:latin typeface="Arial" charset="0"/>
                <a:cs typeface="Arial" charset="0"/>
              </a:rPr>
              <a:t>(Griffin, Shepherd, </a:t>
            </a:r>
            <a:r>
              <a:rPr lang="en-US" sz="2000" i="1" kern="0" dirty="0" err="1">
                <a:latin typeface="Arial" charset="0"/>
                <a:cs typeface="Arial" charset="0"/>
              </a:rPr>
              <a:t>Wilfong</a:t>
            </a:r>
            <a:r>
              <a:rPr lang="en-US" sz="2000" i="1" kern="0" dirty="0">
                <a:latin typeface="Arial" charset="0"/>
                <a:cs typeface="Arial" charset="0"/>
              </a:rPr>
              <a:t>, 2002</a:t>
            </a:r>
            <a:r>
              <a:rPr lang="en-US" sz="2000" i="1" kern="0" dirty="0" smtClean="0">
                <a:latin typeface="Arial" charset="0"/>
                <a:cs typeface="Arial" charset="0"/>
              </a:rPr>
              <a:t>)</a:t>
            </a:r>
            <a:endParaRPr lang="en-US" sz="2800" kern="0" dirty="0" smtClean="0">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a:latin typeface="Arial" charset="0"/>
                <a:cs typeface="Arial" charset="0"/>
              </a:rPr>
              <a:t>Still sufficient in DPVP</a:t>
            </a:r>
          </a:p>
          <a:p>
            <a:pPr marL="908050" lvl="1" indent="-436563" eaLnBrk="1" hangingPunct="1">
              <a:spcBef>
                <a:spcPct val="20000"/>
              </a:spcBef>
              <a:buClr>
                <a:srgbClr val="FF9900"/>
              </a:buClr>
              <a:buFont typeface="Wingdings" pitchFamily="2" charset="2"/>
              <a:buChar char="n"/>
              <a:defRPr/>
            </a:pPr>
            <a:endParaRPr lang="en-US" sz="2800" kern="0" dirty="0" smtClean="0">
              <a:latin typeface="Arial" charset="0"/>
              <a:cs typeface="Arial" charset="0"/>
            </a:endParaRPr>
          </a:p>
        </p:txBody>
      </p:sp>
      <p:sp>
        <p:nvSpPr>
          <p:cNvPr id="42" name="Rectangle 3"/>
          <p:cNvSpPr txBox="1">
            <a:spLocks noChangeArrowheads="1"/>
          </p:cNvSpPr>
          <p:nvPr/>
        </p:nvSpPr>
        <p:spPr bwMode="auto">
          <a:xfrm>
            <a:off x="566738" y="4343400"/>
            <a:ext cx="8348662"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dirty="0">
                <a:solidFill>
                  <a:srgbClr val="FF9900"/>
                </a:solidFill>
                <a:latin typeface="Arial" charset="0"/>
                <a:cs typeface="Arial" charset="0"/>
              </a:rPr>
              <a:t>Some results cannot be extended</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Slightly different conditions of convergence</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Exponentially slower convergence possible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39</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DPVP</a:t>
            </a:r>
            <a:r>
              <a:rPr lang="en-US" altLang="zh-CN" sz="3700" dirty="0">
                <a:solidFill>
                  <a:srgbClr val="FF9900"/>
                </a:solidFill>
                <a:latin typeface="Times New Roman" pitchFamily="18" charset="0"/>
                <a:ea typeface="宋体" pitchFamily="2" charset="-122"/>
                <a:cs typeface="Times New Roman" pitchFamily="18" charset="0"/>
              </a:rPr>
              <a:t> </a:t>
            </a:r>
            <a:r>
              <a:rPr lang="en-US" altLang="zh-CN" sz="3700" dirty="0" smtClean="0">
                <a:solidFill>
                  <a:srgbClr val="FF9900"/>
                </a:solidFill>
                <a:latin typeface="Times New Roman" pitchFamily="18" charset="0"/>
                <a:ea typeface="宋体" pitchFamily="2" charset="-122"/>
                <a:cs typeface="Times New Roman" pitchFamily="18" charset="0"/>
              </a:rPr>
              <a:t>Makes Analysis Easier</a:t>
            </a:r>
            <a:endParaRPr lang="en-US" sz="3700" dirty="0" smtClean="0">
              <a:solidFill>
                <a:srgbClr val="FF9900"/>
              </a:solidFill>
              <a:latin typeface="Times New Roman" pitchFamily="18" charset="0"/>
              <a:cs typeface="Times New Roman" pitchFamily="18" charset="0"/>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39" name="Rectangle 3"/>
          <p:cNvSpPr txBox="1">
            <a:spLocks noChangeArrowheads="1"/>
          </p:cNvSpPr>
          <p:nvPr/>
        </p:nvSpPr>
        <p:spPr bwMode="auto">
          <a:xfrm>
            <a:off x="566738" y="1600200"/>
            <a:ext cx="8272462"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No need to prove that:</a:t>
            </a:r>
            <a:endParaRPr lang="en-US" sz="2800" dirty="0" smtClean="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Announced route is the highest ranked one</a:t>
            </a: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Announced route is the last one learned from the downstream neighbor</a:t>
            </a:r>
          </a:p>
        </p:txBody>
      </p:sp>
      <p:sp>
        <p:nvSpPr>
          <p:cNvPr id="11" name="Rectangle 3"/>
          <p:cNvSpPr txBox="1">
            <a:spLocks noChangeArrowheads="1"/>
          </p:cNvSpPr>
          <p:nvPr/>
        </p:nvSpPr>
        <p:spPr bwMode="auto">
          <a:xfrm>
            <a:off x="566738" y="3962400"/>
            <a:ext cx="8272462"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We changed the problem</a:t>
            </a:r>
            <a:endParaRPr lang="en-US" sz="2800" dirty="0" smtClean="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PSPACE complete vs. NP complete</a:t>
            </a:r>
            <a:endParaRPr lang="en-US" sz="2800" dirty="0" smtClean="0">
              <a:solidFill>
                <a:srgbClr val="FF9900"/>
              </a:solidFill>
              <a:latin typeface="Arial" charset="0"/>
              <a:cs typeface="Arial" charset="0"/>
            </a:endParaRPr>
          </a:p>
        </p:txBody>
      </p:sp>
    </p:spTree>
    <p:extLst>
      <p:ext uri="{BB962C8B-B14F-4D97-AF65-F5344CB8AC3E}">
        <p14:creationId xmlns:p14="http://schemas.microsoft.com/office/powerpoint/2010/main" val="5239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934200" y="6245225"/>
            <a:ext cx="1981200" cy="476250"/>
          </a:xfrm>
        </p:spPr>
        <p:txBody>
          <a:bodyPr/>
          <a:lstStyle/>
          <a:p>
            <a:pPr>
              <a:defRPr/>
            </a:pPr>
            <a:fld id="{781E6D83-A576-41E7-80BA-5DC4169F01B4}" type="slidenum">
              <a:rPr lang="zh-CN" altLang="en-US"/>
              <a:pPr>
                <a:defRPr/>
              </a:pPr>
              <a:t>4</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Better than Best-Effort Availability</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6" name="Rectangle 3"/>
          <p:cNvSpPr txBox="1">
            <a:spLocks noChangeArrowheads="1"/>
          </p:cNvSpPr>
          <p:nvPr/>
        </p:nvSpPr>
        <p:spPr bwMode="auto">
          <a:xfrm>
            <a:off x="566738" y="1600200"/>
            <a:ext cx="8424862"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a:latin typeface="Arial" charset="0"/>
                <a:cs typeface="Arial" charset="0"/>
              </a:rPr>
              <a:t>Improper load balancing → service </a:t>
            </a:r>
            <a:r>
              <a:rPr lang="en-US" sz="2800" kern="0" dirty="0" smtClean="0">
                <a:latin typeface="Arial" charset="0"/>
                <a:cs typeface="Arial" charset="0"/>
              </a:rPr>
              <a:t>disruptions</a:t>
            </a:r>
            <a:endParaRPr lang="en-US" sz="2800" dirty="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Choose </a:t>
            </a:r>
            <a:r>
              <a:rPr lang="en-US" sz="2800" kern="0" dirty="0">
                <a:latin typeface="Arial" charset="0"/>
                <a:cs typeface="Arial" charset="0"/>
              </a:rPr>
              <a:t>alternate paths after a </a:t>
            </a:r>
            <a:r>
              <a:rPr lang="en-US" sz="2800" kern="0" dirty="0" smtClean="0">
                <a:latin typeface="Arial" charset="0"/>
                <a:cs typeface="Arial" charset="0"/>
              </a:rPr>
              <a:t>link failure that </a:t>
            </a:r>
            <a:r>
              <a:rPr lang="en-US" sz="2800" kern="0" dirty="0">
                <a:latin typeface="Arial" charset="0"/>
                <a:cs typeface="Arial" charset="0"/>
              </a:rPr>
              <a:t>allow good </a:t>
            </a:r>
            <a:r>
              <a:rPr lang="en-US" sz="2800" dirty="0">
                <a:solidFill>
                  <a:srgbClr val="FF9900"/>
                </a:solidFill>
                <a:latin typeface="Arial" charset="0"/>
                <a:cs typeface="Arial" charset="0"/>
              </a:rPr>
              <a:t>load balancing</a:t>
            </a:r>
            <a:r>
              <a:rPr lang="en-US" sz="2800" kern="0" dirty="0" smtClean="0">
                <a:latin typeface="Arial" charset="0"/>
                <a:cs typeface="Arial" charset="0"/>
              </a:rPr>
              <a:t> </a:t>
            </a:r>
            <a:endParaRPr lang="en-US" sz="2800" dirty="0">
              <a:solidFill>
                <a:srgbClr val="FF9900"/>
              </a:solidFill>
              <a:latin typeface="Arial" charset="0"/>
              <a:cs typeface="Arial" charset="0"/>
            </a:endParaRPr>
          </a:p>
        </p:txBody>
      </p:sp>
      <p:sp>
        <p:nvSpPr>
          <p:cNvPr id="12" name="Rectangle 3"/>
          <p:cNvSpPr txBox="1">
            <a:spLocks noChangeArrowheads="1"/>
          </p:cNvSpPr>
          <p:nvPr/>
        </p:nvSpPr>
        <p:spPr bwMode="auto">
          <a:xfrm>
            <a:off x="566738" y="3429000"/>
            <a:ext cx="8196262"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Some configurations </a:t>
            </a:r>
            <a:r>
              <a:rPr lang="en-US" sz="2800" kern="0" dirty="0">
                <a:latin typeface="Arial" charset="0"/>
                <a:cs typeface="Arial" charset="0"/>
              </a:rPr>
              <a:t>prevent convergence </a:t>
            </a:r>
            <a:endParaRPr lang="en-US" sz="2800" dirty="0" smtClean="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Router configurations </a:t>
            </a:r>
            <a:r>
              <a:rPr lang="en-US" sz="2800" kern="0" dirty="0">
                <a:latin typeface="Arial" charset="0"/>
                <a:cs typeface="Arial" charset="0"/>
              </a:rPr>
              <a:t>that allow </a:t>
            </a:r>
            <a:r>
              <a:rPr lang="en-US" sz="2800" kern="0" dirty="0" smtClean="0">
                <a:latin typeface="Arial" charset="0"/>
                <a:cs typeface="Arial" charset="0"/>
              </a:rPr>
              <a:t>routing protocols </a:t>
            </a:r>
            <a:r>
              <a:rPr lang="en-US" sz="2800" kern="0" dirty="0">
                <a:latin typeface="Arial" charset="0"/>
                <a:cs typeface="Arial" charset="0"/>
              </a:rPr>
              <a:t>to (quickly) </a:t>
            </a:r>
            <a:r>
              <a:rPr lang="en-US" sz="2800" dirty="0">
                <a:solidFill>
                  <a:srgbClr val="FF9900"/>
                </a:solidFill>
                <a:latin typeface="Arial" charset="0"/>
                <a:cs typeface="Arial" charset="0"/>
              </a:rPr>
              <a:t>agree on a path</a:t>
            </a:r>
            <a:r>
              <a:rPr lang="en-US" sz="2800" kern="0" dirty="0" smtClean="0">
                <a:latin typeface="Arial" charset="0"/>
                <a:cs typeface="Arial" charset="0"/>
              </a:rPr>
              <a:t> </a:t>
            </a:r>
            <a:endParaRPr lang="en-US" sz="2800" dirty="0">
              <a:solidFill>
                <a:srgbClr val="FF9900"/>
              </a:solidFill>
              <a:latin typeface="Arial" charset="0"/>
              <a:cs typeface="Arial" charset="0"/>
            </a:endParaRPr>
          </a:p>
        </p:txBody>
      </p:sp>
      <p:sp>
        <p:nvSpPr>
          <p:cNvPr id="13" name="Rectangle 3"/>
          <p:cNvSpPr txBox="1">
            <a:spLocks noChangeArrowheads="1"/>
          </p:cNvSpPr>
          <p:nvPr/>
        </p:nvSpPr>
        <p:spPr bwMode="auto">
          <a:xfrm>
            <a:off x="566738" y="5257800"/>
            <a:ext cx="8272462"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False </a:t>
            </a:r>
            <a:r>
              <a:rPr lang="en-US" sz="2800" kern="0" dirty="0">
                <a:latin typeface="Arial" charset="0"/>
                <a:cs typeface="Arial" charset="0"/>
              </a:rPr>
              <a:t>announcement → choice of wrong </a:t>
            </a:r>
            <a:r>
              <a:rPr lang="en-US" sz="2800" kern="0" dirty="0" smtClean="0">
                <a:latin typeface="Arial" charset="0"/>
                <a:cs typeface="Arial" charset="0"/>
              </a:rPr>
              <a:t>path </a:t>
            </a:r>
          </a:p>
          <a:p>
            <a:pPr marL="908050" lvl="1" indent="-436563" eaLnBrk="1" hangingPunct="1">
              <a:spcBef>
                <a:spcPct val="20000"/>
              </a:spcBef>
              <a:buClr>
                <a:srgbClr val="FF9900"/>
              </a:buClr>
              <a:buFont typeface="Wingdings" pitchFamily="2" charset="2"/>
              <a:buChar char="n"/>
              <a:defRPr/>
            </a:pPr>
            <a:r>
              <a:rPr lang="en-US" sz="2800" dirty="0" smtClean="0">
                <a:solidFill>
                  <a:srgbClr val="FF9900"/>
                </a:solidFill>
                <a:latin typeface="Arial" charset="0"/>
                <a:cs typeface="Arial" charset="0"/>
              </a:rPr>
              <a:t>Prevent adversarial </a:t>
            </a:r>
            <a:r>
              <a:rPr lang="en-US" sz="2800" dirty="0">
                <a:solidFill>
                  <a:srgbClr val="FF9900"/>
                </a:solidFill>
                <a:latin typeface="Arial" charset="0"/>
                <a:cs typeface="Arial" charset="0"/>
              </a:rPr>
              <a:t>attacks </a:t>
            </a:r>
            <a:r>
              <a:rPr lang="en-US" sz="2800" kern="0" dirty="0">
                <a:latin typeface="Arial" charset="0"/>
                <a:cs typeface="Arial" charset="0"/>
              </a:rPr>
              <a:t>on the routing system</a:t>
            </a:r>
            <a:endParaRPr lang="en-US" sz="2800" dirty="0">
              <a:solidFill>
                <a:srgbClr val="FF9900"/>
              </a:solidFill>
              <a:latin typeface="Arial" charset="0"/>
              <a:cs typeface="Arial" charset="0"/>
            </a:endParaRPr>
          </a:p>
        </p:txBody>
      </p:sp>
    </p:spTree>
    <p:extLst>
      <p:ext uri="{BB962C8B-B14F-4D97-AF65-F5344CB8AC3E}">
        <p14:creationId xmlns:p14="http://schemas.microsoft.com/office/powerpoint/2010/main" val="3432942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7AC2CAE-AA9D-490A-BCB0-610B339F914B}" type="slidenum">
              <a:rPr lang="zh-CN" altLang="en-US">
                <a:solidFill>
                  <a:srgbClr val="000000"/>
                </a:solidFill>
              </a:rPr>
              <a:pPr>
                <a:defRPr/>
              </a:pPr>
              <a:t>40</a:t>
            </a:fld>
            <a:endParaRPr lang="en-US" altLang="zh-CN" dirty="0">
              <a:solidFill>
                <a:srgbClr val="000000"/>
              </a:solidFill>
            </a:endParaRPr>
          </a:p>
        </p:txBody>
      </p:sp>
      <p:sp>
        <p:nvSpPr>
          <p:cNvPr id="50179" name="Rectangle 3"/>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Necessary and Sufficient Conditions</a:t>
            </a:r>
          </a:p>
        </p:txBody>
      </p:sp>
      <p:cxnSp>
        <p:nvCxnSpPr>
          <p:cNvPr id="50180"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50181"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50182" name="Rectangle 8"/>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50183"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36" name="Rectangle 3"/>
          <p:cNvSpPr txBox="1">
            <a:spLocks noChangeArrowheads="1"/>
          </p:cNvSpPr>
          <p:nvPr/>
        </p:nvSpPr>
        <p:spPr bwMode="auto">
          <a:xfrm>
            <a:off x="566738" y="1600200"/>
            <a:ext cx="8348662"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How can we </a:t>
            </a:r>
            <a:r>
              <a:rPr lang="en-US" sz="2800" dirty="0" smtClean="0">
                <a:solidFill>
                  <a:srgbClr val="FF9900"/>
                </a:solidFill>
                <a:latin typeface="Arial" charset="0"/>
                <a:cs typeface="Arial" charset="0"/>
              </a:rPr>
              <a:t>prove</a:t>
            </a:r>
            <a:r>
              <a:rPr lang="en-US" sz="2800" kern="0" dirty="0" smtClean="0">
                <a:solidFill>
                  <a:srgbClr val="000000"/>
                </a:solidFill>
                <a:latin typeface="Arial" charset="0"/>
                <a:cs typeface="Arial" charset="0"/>
              </a:rPr>
              <a:t> a system may oscillate?</a:t>
            </a:r>
            <a:endParaRPr lang="en-US" sz="2800" dirty="0" smtClean="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Classify each node as “stable” or “coy”</a:t>
            </a: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At least one “coy” node exists</a:t>
            </a: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Prove that “stable” nodes </a:t>
            </a:r>
            <a:r>
              <a:rPr lang="en-US" sz="2800" dirty="0" smtClean="0">
                <a:solidFill>
                  <a:srgbClr val="FF9900"/>
                </a:solidFill>
                <a:latin typeface="Arial" charset="0"/>
                <a:cs typeface="Arial" charset="0"/>
              </a:rPr>
              <a:t>must be stable</a:t>
            </a: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Prove that “coy” nodes </a:t>
            </a:r>
            <a:r>
              <a:rPr lang="en-US" sz="2800" dirty="0" smtClean="0">
                <a:solidFill>
                  <a:srgbClr val="FF9900"/>
                </a:solidFill>
                <a:latin typeface="Arial" charset="0"/>
                <a:cs typeface="Arial" charset="0"/>
              </a:rPr>
              <a:t>may oscillate</a:t>
            </a:r>
          </a:p>
        </p:txBody>
      </p:sp>
      <p:cxnSp>
        <p:nvCxnSpPr>
          <p:cNvPr id="41" name="Straight Arrow Connector 40"/>
          <p:cNvCxnSpPr/>
          <p:nvPr/>
        </p:nvCxnSpPr>
        <p:spPr bwMode="auto">
          <a:xfrm flipH="1" flipV="1">
            <a:off x="2057400" y="4191000"/>
            <a:ext cx="609600" cy="685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2667000" y="4800600"/>
            <a:ext cx="3886200" cy="769441"/>
          </a:xfrm>
          <a:prstGeom prst="rect">
            <a:avLst/>
          </a:prstGeom>
          <a:noFill/>
          <a:ln>
            <a:noFill/>
          </a:ln>
        </p:spPr>
        <p:txBody>
          <a:bodyPr wrap="square" rtlCol="0">
            <a:spAutoFit/>
          </a:bodyPr>
          <a:lstStyle/>
          <a:p>
            <a:r>
              <a:rPr lang="en-US" sz="2200" b="1" dirty="0" smtClean="0">
                <a:solidFill>
                  <a:srgbClr val="000000"/>
                </a:solidFill>
              </a:rPr>
              <a:t>Easy in a model with spurious announcements</a:t>
            </a:r>
            <a:endParaRPr lang="en-US" sz="2200" b="1" baseline="-25000" dirty="0" smtClean="0">
              <a:solidFill>
                <a:srgbClr val="000000"/>
              </a:solidFill>
            </a:endParaRPr>
          </a:p>
        </p:txBody>
      </p:sp>
    </p:spTree>
    <p:extLst>
      <p:ext uri="{BB962C8B-B14F-4D97-AF65-F5344CB8AC3E}">
        <p14:creationId xmlns:p14="http://schemas.microsoft.com/office/powerpoint/2010/main" val="2591070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7AC2CAE-AA9D-490A-BCB0-610B339F914B}" type="slidenum">
              <a:rPr lang="zh-CN" altLang="en-US">
                <a:solidFill>
                  <a:srgbClr val="000000"/>
                </a:solidFill>
              </a:rPr>
              <a:pPr>
                <a:defRPr/>
              </a:pPr>
              <a:t>41</a:t>
            </a:fld>
            <a:endParaRPr lang="en-US" altLang="zh-CN" dirty="0">
              <a:solidFill>
                <a:srgbClr val="000000"/>
              </a:solidFill>
            </a:endParaRPr>
          </a:p>
        </p:txBody>
      </p:sp>
      <p:sp>
        <p:nvSpPr>
          <p:cNvPr id="50179" name="Rectangle 3"/>
          <p:cNvSpPr>
            <a:spLocks noGrp="1" noChangeArrowheads="1"/>
          </p:cNvSpPr>
          <p:nvPr>
            <p:ph type="title"/>
          </p:nvPr>
        </p:nvSpPr>
        <p:spPr>
          <a:xfrm>
            <a:off x="457200" y="228600"/>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Necessary and Sufficient Conditions</a:t>
            </a:r>
          </a:p>
        </p:txBody>
      </p:sp>
      <p:cxnSp>
        <p:nvCxnSpPr>
          <p:cNvPr id="50180"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50181"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50182" name="Rectangle 8"/>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50183"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42" name="TextBox 41"/>
          <p:cNvSpPr txBox="1"/>
          <p:nvPr/>
        </p:nvSpPr>
        <p:spPr>
          <a:xfrm>
            <a:off x="4038600" y="2870408"/>
            <a:ext cx="3505200" cy="769441"/>
          </a:xfrm>
          <a:prstGeom prst="rect">
            <a:avLst/>
          </a:prstGeom>
          <a:noFill/>
          <a:ln>
            <a:noFill/>
          </a:ln>
        </p:spPr>
        <p:txBody>
          <a:bodyPr wrap="square" rtlCol="0">
            <a:spAutoFit/>
          </a:bodyPr>
          <a:lstStyle/>
          <a:p>
            <a:r>
              <a:rPr lang="en-US" sz="2200" b="1" dirty="0" smtClean="0">
                <a:solidFill>
                  <a:srgbClr val="000000"/>
                </a:solidFill>
              </a:rPr>
              <a:t>Coy nodes may make spurious announcements</a:t>
            </a:r>
            <a:endParaRPr lang="en-US" sz="2200" b="1" baseline="-25000" dirty="0" smtClean="0">
              <a:solidFill>
                <a:srgbClr val="000000"/>
              </a:solidFill>
            </a:endParaRPr>
          </a:p>
        </p:txBody>
      </p:sp>
      <p:sp>
        <p:nvSpPr>
          <p:cNvPr id="45" name="TextBox 44"/>
          <p:cNvSpPr txBox="1"/>
          <p:nvPr/>
        </p:nvSpPr>
        <p:spPr>
          <a:xfrm>
            <a:off x="4953000" y="4095691"/>
            <a:ext cx="2590800" cy="769441"/>
          </a:xfrm>
          <a:prstGeom prst="rect">
            <a:avLst/>
          </a:prstGeom>
          <a:noFill/>
          <a:ln>
            <a:noFill/>
          </a:ln>
        </p:spPr>
        <p:txBody>
          <a:bodyPr wrap="square" rtlCol="0">
            <a:spAutoFit/>
          </a:bodyPr>
          <a:lstStyle/>
          <a:p>
            <a:r>
              <a:rPr lang="en-US" sz="2200" b="1" dirty="0" smtClean="0">
                <a:solidFill>
                  <a:srgbClr val="000000"/>
                </a:solidFill>
              </a:rPr>
              <a:t>Stable nodes have a permanent path</a:t>
            </a:r>
            <a:endParaRPr lang="en-US" sz="2200" b="1" baseline="-25000" dirty="0" smtClean="0">
              <a:solidFill>
                <a:srgbClr val="000000"/>
              </a:solidFill>
            </a:endParaRPr>
          </a:p>
        </p:txBody>
      </p:sp>
      <p:sp>
        <p:nvSpPr>
          <p:cNvPr id="36" name="Rectangle 3"/>
          <p:cNvSpPr txBox="1">
            <a:spLocks noChangeArrowheads="1"/>
          </p:cNvSpPr>
          <p:nvPr/>
        </p:nvSpPr>
        <p:spPr bwMode="auto">
          <a:xfrm>
            <a:off x="566738" y="5867400"/>
            <a:ext cx="69008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Theorem: DPVP oscillates if and only if </a:t>
            </a:r>
            <a:r>
              <a:rPr lang="en-US" sz="2800" dirty="0" smtClean="0">
                <a:solidFill>
                  <a:srgbClr val="FF9900"/>
                </a:solidFill>
                <a:latin typeface="Arial" charset="0"/>
                <a:cs typeface="Arial" charset="0"/>
              </a:rPr>
              <a:t>it has a </a:t>
            </a:r>
            <a:r>
              <a:rPr lang="en-US" sz="2800" dirty="0" err="1" smtClean="0">
                <a:solidFill>
                  <a:srgbClr val="FF9900"/>
                </a:solidFill>
                <a:latin typeface="Arial" charset="0"/>
                <a:cs typeface="Arial" charset="0"/>
              </a:rPr>
              <a:t>CoyOTE</a:t>
            </a:r>
            <a:endParaRPr lang="en-US" sz="2800" dirty="0" smtClean="0">
              <a:solidFill>
                <a:srgbClr val="FF9900"/>
              </a:solidFill>
              <a:latin typeface="Arial" charset="0"/>
              <a:cs typeface="Arial" charset="0"/>
            </a:endParaRPr>
          </a:p>
        </p:txBody>
      </p:sp>
      <p:sp>
        <p:nvSpPr>
          <p:cNvPr id="37" name="Rectangle 3"/>
          <p:cNvSpPr txBox="1">
            <a:spLocks noChangeArrowheads="1"/>
          </p:cNvSpPr>
          <p:nvPr/>
        </p:nvSpPr>
        <p:spPr bwMode="auto">
          <a:xfrm>
            <a:off x="566738" y="1600200"/>
            <a:ext cx="8348662" cy="9538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Definition:</a:t>
            </a:r>
            <a:r>
              <a:rPr lang="en-US" sz="1600" kern="0" dirty="0">
                <a:solidFill>
                  <a:srgbClr val="000000"/>
                </a:solidFill>
                <a:latin typeface="Arial" charset="0"/>
                <a:cs typeface="Arial" charset="0"/>
              </a:rPr>
              <a:t> </a:t>
            </a:r>
            <a:r>
              <a:rPr lang="en-US" sz="1600" kern="0" dirty="0" smtClean="0">
                <a:solidFill>
                  <a:srgbClr val="000000"/>
                </a:solidFill>
                <a:latin typeface="Arial" charset="0"/>
                <a:cs typeface="Arial" charset="0"/>
              </a:rPr>
              <a:t>      </a:t>
            </a:r>
            <a:r>
              <a:rPr lang="en-US" sz="2800" kern="0" dirty="0" err="1" smtClean="0">
                <a:solidFill>
                  <a:srgbClr val="000000"/>
                </a:solidFill>
                <a:latin typeface="Arial" charset="0"/>
                <a:cs typeface="Arial" charset="0"/>
              </a:rPr>
              <a:t>CoyOTE</a:t>
            </a:r>
            <a:r>
              <a:rPr lang="en-US" sz="1600" kern="0" dirty="0">
                <a:solidFill>
                  <a:srgbClr val="000000"/>
                </a:solidFill>
                <a:latin typeface="Arial" charset="0"/>
                <a:cs typeface="Arial" charset="0"/>
              </a:rPr>
              <a:t> </a:t>
            </a:r>
            <a:r>
              <a:rPr lang="en-US" sz="1600" kern="0" dirty="0" smtClean="0">
                <a:solidFill>
                  <a:srgbClr val="000000"/>
                </a:solidFill>
                <a:latin typeface="Arial" charset="0"/>
                <a:cs typeface="Arial" charset="0"/>
              </a:rPr>
              <a:t>      </a:t>
            </a:r>
            <a:r>
              <a:rPr lang="en-US" sz="2800" kern="0" dirty="0" smtClean="0">
                <a:solidFill>
                  <a:srgbClr val="000000"/>
                </a:solidFill>
                <a:latin typeface="Arial" charset="0"/>
                <a:cs typeface="Arial" charset="0"/>
              </a:rPr>
              <a:t>is</a:t>
            </a:r>
            <a:r>
              <a:rPr lang="en-US" sz="1600" kern="0" dirty="0">
                <a:solidFill>
                  <a:srgbClr val="000000"/>
                </a:solidFill>
                <a:latin typeface="Arial" charset="0"/>
                <a:cs typeface="Arial" charset="0"/>
              </a:rPr>
              <a:t> </a:t>
            </a:r>
            <a:r>
              <a:rPr lang="en-US" sz="1600" kern="0" dirty="0" smtClean="0">
                <a:solidFill>
                  <a:srgbClr val="000000"/>
                </a:solidFill>
                <a:latin typeface="Arial" charset="0"/>
                <a:cs typeface="Arial" charset="0"/>
              </a:rPr>
              <a:t>      </a:t>
            </a:r>
            <a:r>
              <a:rPr lang="en-US" sz="2800" kern="0" dirty="0" smtClean="0">
                <a:solidFill>
                  <a:srgbClr val="000000"/>
                </a:solidFill>
                <a:latin typeface="Arial" charset="0"/>
                <a:cs typeface="Arial" charset="0"/>
              </a:rPr>
              <a:t>a</a:t>
            </a:r>
            <a:r>
              <a:rPr lang="en-US" sz="1600" kern="0" dirty="0">
                <a:solidFill>
                  <a:srgbClr val="000000"/>
                </a:solidFill>
                <a:latin typeface="Arial" charset="0"/>
                <a:cs typeface="Arial" charset="0"/>
              </a:rPr>
              <a:t> </a:t>
            </a:r>
            <a:r>
              <a:rPr lang="en-US" sz="1600" kern="0" dirty="0" smtClean="0">
                <a:solidFill>
                  <a:srgbClr val="000000"/>
                </a:solidFill>
                <a:latin typeface="Arial" charset="0"/>
                <a:cs typeface="Arial" charset="0"/>
              </a:rPr>
              <a:t>      </a:t>
            </a:r>
            <a:r>
              <a:rPr lang="en-US" sz="2800" kern="0" dirty="0" smtClean="0">
                <a:solidFill>
                  <a:srgbClr val="000000"/>
                </a:solidFill>
                <a:latin typeface="Arial" charset="0"/>
                <a:cs typeface="Arial" charset="0"/>
              </a:rPr>
              <a:t>triple</a:t>
            </a:r>
            <a:r>
              <a:rPr lang="en-US" sz="1600" kern="0" dirty="0">
                <a:solidFill>
                  <a:srgbClr val="000000"/>
                </a:solidFill>
                <a:latin typeface="Arial" charset="0"/>
                <a:cs typeface="Arial" charset="0"/>
              </a:rPr>
              <a:t> </a:t>
            </a:r>
            <a:r>
              <a:rPr lang="en-US" sz="1600" kern="0" dirty="0" smtClean="0">
                <a:solidFill>
                  <a:srgbClr val="000000"/>
                </a:solidFill>
                <a:latin typeface="Arial" charset="0"/>
                <a:cs typeface="Arial" charset="0"/>
              </a:rPr>
              <a:t>      </a:t>
            </a:r>
            <a:r>
              <a:rPr lang="en-US" sz="2800" kern="0" dirty="0" smtClean="0">
                <a:solidFill>
                  <a:srgbClr val="000000"/>
                </a:solidFill>
                <a:latin typeface="Arial" charset="0"/>
                <a:cs typeface="Arial" charset="0"/>
              </a:rPr>
              <a:t>(C, S, </a:t>
            </a:r>
            <a:r>
              <a:rPr lang="el-GR" sz="2800" kern="0" dirty="0" smtClean="0">
                <a:solidFill>
                  <a:srgbClr val="000000"/>
                </a:solidFill>
                <a:latin typeface="Times New Roman"/>
                <a:cs typeface="Times New Roman"/>
              </a:rPr>
              <a:t>Π</a:t>
            </a:r>
            <a:r>
              <a:rPr lang="en-US" sz="2800" kern="0" dirty="0" smtClean="0">
                <a:solidFill>
                  <a:srgbClr val="000000"/>
                </a:solidFill>
                <a:latin typeface="Arial" charset="0"/>
                <a:cs typeface="Arial" charset="0"/>
              </a:rPr>
              <a:t>) satisfying</a:t>
            </a:r>
            <a:r>
              <a:rPr lang="en-US" sz="1600" kern="0" dirty="0">
                <a:solidFill>
                  <a:srgbClr val="000000"/>
                </a:solidFill>
                <a:latin typeface="Arial" charset="0"/>
                <a:cs typeface="Arial" charset="0"/>
              </a:rPr>
              <a:t> </a:t>
            </a:r>
            <a:r>
              <a:rPr lang="en-US" sz="1600" kern="0" dirty="0" smtClean="0">
                <a:solidFill>
                  <a:srgbClr val="000000"/>
                </a:solidFill>
                <a:latin typeface="Arial" charset="0"/>
                <a:cs typeface="Arial" charset="0"/>
              </a:rPr>
              <a:t>   </a:t>
            </a:r>
            <a:r>
              <a:rPr lang="en-US" sz="2800" kern="0" dirty="0" smtClean="0">
                <a:solidFill>
                  <a:srgbClr val="000000"/>
                </a:solidFill>
                <a:latin typeface="Arial" charset="0"/>
                <a:cs typeface="Arial" charset="0"/>
              </a:rPr>
              <a:t>several</a:t>
            </a:r>
            <a:r>
              <a:rPr lang="en-US" sz="1600" kern="0" dirty="0">
                <a:solidFill>
                  <a:srgbClr val="000000"/>
                </a:solidFill>
                <a:latin typeface="Arial" charset="0"/>
                <a:cs typeface="Arial" charset="0"/>
              </a:rPr>
              <a:t>  </a:t>
            </a:r>
            <a:r>
              <a:rPr lang="en-US" sz="1600" kern="0" dirty="0" smtClean="0">
                <a:solidFill>
                  <a:srgbClr val="000000"/>
                </a:solidFill>
                <a:latin typeface="Arial" charset="0"/>
                <a:cs typeface="Arial" charset="0"/>
              </a:rPr>
              <a:t>  </a:t>
            </a:r>
            <a:r>
              <a:rPr lang="en-US" sz="2800" kern="0" dirty="0" smtClean="0">
                <a:solidFill>
                  <a:srgbClr val="000000"/>
                </a:solidFill>
                <a:latin typeface="Arial" charset="0"/>
                <a:cs typeface="Arial" charset="0"/>
              </a:rPr>
              <a:t>conditions</a:t>
            </a:r>
            <a:endParaRPr lang="en-US" sz="2800" dirty="0" smtClean="0">
              <a:solidFill>
                <a:srgbClr val="FF9900"/>
              </a:solidFill>
              <a:latin typeface="Arial" charset="0"/>
              <a:cs typeface="Arial" charset="0"/>
            </a:endParaRPr>
          </a:p>
        </p:txBody>
      </p:sp>
      <p:cxnSp>
        <p:nvCxnSpPr>
          <p:cNvPr id="58" name="Elbow Connector 57"/>
          <p:cNvCxnSpPr/>
          <p:nvPr/>
        </p:nvCxnSpPr>
        <p:spPr bwMode="auto">
          <a:xfrm rot="10800000" flipV="1">
            <a:off x="4362054" y="2099432"/>
            <a:ext cx="3638948" cy="2396368"/>
          </a:xfrm>
          <a:prstGeom prst="bentConnector3">
            <a:avLst>
              <a:gd name="adj1" fmla="val 554"/>
            </a:avLst>
          </a:prstGeom>
          <a:solidFill>
            <a:schemeClr val="accent1"/>
          </a:solidFill>
          <a:ln w="25400" cap="flat" cmpd="sng" algn="ctr">
            <a:solidFill>
              <a:schemeClr val="tx1"/>
            </a:solidFill>
            <a:prstDash val="solid"/>
            <a:round/>
            <a:headEnd type="none" w="med" len="med"/>
            <a:tailEnd type="arrow"/>
          </a:ln>
          <a:effectLst/>
        </p:spPr>
      </p:cxnSp>
      <p:sp>
        <p:nvSpPr>
          <p:cNvPr id="73" name="TextBox 72"/>
          <p:cNvSpPr txBox="1"/>
          <p:nvPr/>
        </p:nvSpPr>
        <p:spPr>
          <a:xfrm>
            <a:off x="3773129" y="4921045"/>
            <a:ext cx="4633456" cy="769441"/>
          </a:xfrm>
          <a:prstGeom prst="rect">
            <a:avLst/>
          </a:prstGeom>
          <a:noFill/>
          <a:ln>
            <a:noFill/>
          </a:ln>
        </p:spPr>
        <p:txBody>
          <a:bodyPr wrap="square" rtlCol="0">
            <a:spAutoFit/>
          </a:bodyPr>
          <a:lstStyle/>
          <a:p>
            <a:r>
              <a:rPr lang="en-US" sz="2200" b="1" dirty="0" smtClean="0">
                <a:solidFill>
                  <a:srgbClr val="000000"/>
                </a:solidFill>
              </a:rPr>
              <a:t>One path assigned to each node proves if the node is coy or stable</a:t>
            </a:r>
            <a:endParaRPr lang="en-US" sz="2200" b="1" baseline="-25000" dirty="0" smtClean="0">
              <a:solidFill>
                <a:srgbClr val="000000"/>
              </a:solidFill>
            </a:endParaRPr>
          </a:p>
        </p:txBody>
      </p:sp>
      <p:cxnSp>
        <p:nvCxnSpPr>
          <p:cNvPr id="75" name="Elbow Connector 74"/>
          <p:cNvCxnSpPr/>
          <p:nvPr/>
        </p:nvCxnSpPr>
        <p:spPr bwMode="auto">
          <a:xfrm rot="10800000" flipV="1">
            <a:off x="3657602" y="2099432"/>
            <a:ext cx="3886198" cy="1177168"/>
          </a:xfrm>
          <a:prstGeom prst="bentConnector3">
            <a:avLst>
              <a:gd name="adj1" fmla="val 285"/>
            </a:avLst>
          </a:prstGeom>
          <a:solidFill>
            <a:schemeClr val="accent1"/>
          </a:solidFill>
          <a:ln w="25400" cap="flat" cmpd="sng" algn="ctr">
            <a:solidFill>
              <a:schemeClr val="tx1"/>
            </a:solidFill>
            <a:prstDash val="solid"/>
            <a:round/>
            <a:headEnd type="none" w="med" len="med"/>
            <a:tailEnd type="arrow"/>
          </a:ln>
          <a:effectLst/>
        </p:spPr>
      </p:cxnSp>
      <p:cxnSp>
        <p:nvCxnSpPr>
          <p:cNvPr id="84" name="Elbow Connector 83"/>
          <p:cNvCxnSpPr/>
          <p:nvPr/>
        </p:nvCxnSpPr>
        <p:spPr bwMode="auto">
          <a:xfrm rot="10800000" flipV="1">
            <a:off x="2881286" y="2077129"/>
            <a:ext cx="5576918" cy="3219999"/>
          </a:xfrm>
          <a:prstGeom prst="bentConnector3">
            <a:avLst>
              <a:gd name="adj1" fmla="val 283"/>
            </a:avLst>
          </a:prstGeom>
          <a:solidFill>
            <a:schemeClr val="accent1"/>
          </a:solidFill>
          <a:ln w="25400" cap="flat" cmpd="sng" algn="ctr">
            <a:solidFill>
              <a:schemeClr val="tx1"/>
            </a:solidFill>
            <a:prstDash val="solid"/>
            <a:round/>
            <a:headEnd type="none" w="med" len="med"/>
            <a:tailEnd type="arrow"/>
          </a:ln>
          <a:effectLst/>
        </p:spPr>
      </p:cxnSp>
      <p:cxnSp>
        <p:nvCxnSpPr>
          <p:cNvPr id="40" name="Straight Connector 39"/>
          <p:cNvCxnSpPr/>
          <p:nvPr/>
        </p:nvCxnSpPr>
        <p:spPr>
          <a:xfrm flipH="1" flipV="1">
            <a:off x="822490" y="3591633"/>
            <a:ext cx="1908755"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845268" y="3591635"/>
            <a:ext cx="990601" cy="18185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835870" y="3591635"/>
            <a:ext cx="907330" cy="18185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2743201" y="3581400"/>
            <a:ext cx="1293842"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835870" y="4684931"/>
            <a:ext cx="2201174" cy="7252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1600200" y="51816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TextBox 58"/>
          <p:cNvSpPr txBox="1"/>
          <p:nvPr/>
        </p:nvSpPr>
        <p:spPr>
          <a:xfrm>
            <a:off x="1685026" y="5234796"/>
            <a:ext cx="301686" cy="369332"/>
          </a:xfrm>
          <a:prstGeom prst="rect">
            <a:avLst/>
          </a:prstGeom>
          <a:noFill/>
        </p:spPr>
        <p:txBody>
          <a:bodyPr wrap="none" rtlCol="0">
            <a:spAutoFit/>
          </a:bodyPr>
          <a:lstStyle/>
          <a:p>
            <a:r>
              <a:rPr lang="en-US" b="1" dirty="0" smtClean="0">
                <a:solidFill>
                  <a:srgbClr val="000000"/>
                </a:solidFill>
              </a:rPr>
              <a:t>0</a:t>
            </a:r>
            <a:endParaRPr lang="en-US" b="1" dirty="0">
              <a:solidFill>
                <a:srgbClr val="000000"/>
              </a:solidFill>
            </a:endParaRPr>
          </a:p>
        </p:txBody>
      </p:sp>
      <p:sp>
        <p:nvSpPr>
          <p:cNvPr id="60" name="Oval 59"/>
          <p:cNvSpPr/>
          <p:nvPr/>
        </p:nvSpPr>
        <p:spPr>
          <a:xfrm>
            <a:off x="609600" y="33528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TextBox 60"/>
          <p:cNvSpPr txBox="1"/>
          <p:nvPr/>
        </p:nvSpPr>
        <p:spPr>
          <a:xfrm>
            <a:off x="694425" y="3405996"/>
            <a:ext cx="301686" cy="369332"/>
          </a:xfrm>
          <a:prstGeom prst="rect">
            <a:avLst/>
          </a:prstGeom>
          <a:noFill/>
        </p:spPr>
        <p:txBody>
          <a:bodyPr wrap="none" rtlCol="0">
            <a:spAutoFit/>
          </a:bodyPr>
          <a:lstStyle/>
          <a:p>
            <a:r>
              <a:rPr lang="en-US" b="1" dirty="0" smtClean="0">
                <a:solidFill>
                  <a:srgbClr val="FFFFFF"/>
                </a:solidFill>
              </a:rPr>
              <a:t>1</a:t>
            </a:r>
            <a:endParaRPr lang="en-US" b="1" dirty="0">
              <a:solidFill>
                <a:srgbClr val="FFFFFF"/>
              </a:solidFill>
            </a:endParaRPr>
          </a:p>
        </p:txBody>
      </p:sp>
      <p:sp>
        <p:nvSpPr>
          <p:cNvPr id="62" name="Oval 61"/>
          <p:cNvSpPr/>
          <p:nvPr/>
        </p:nvSpPr>
        <p:spPr>
          <a:xfrm>
            <a:off x="2514600" y="3352800"/>
            <a:ext cx="457200" cy="457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TextBox 62"/>
          <p:cNvSpPr txBox="1"/>
          <p:nvPr/>
        </p:nvSpPr>
        <p:spPr>
          <a:xfrm>
            <a:off x="2581204" y="3406966"/>
            <a:ext cx="300082" cy="369332"/>
          </a:xfrm>
          <a:prstGeom prst="rect">
            <a:avLst/>
          </a:prstGeom>
          <a:noFill/>
        </p:spPr>
        <p:txBody>
          <a:bodyPr wrap="none" rtlCol="0">
            <a:spAutoFit/>
          </a:bodyPr>
          <a:lstStyle/>
          <a:p>
            <a:r>
              <a:rPr lang="en-US" b="1" dirty="0" smtClean="0">
                <a:solidFill>
                  <a:srgbClr val="FFFFFF"/>
                </a:solidFill>
              </a:rPr>
              <a:t>2</a:t>
            </a:r>
            <a:endParaRPr lang="en-US" b="1" dirty="0">
              <a:solidFill>
                <a:srgbClr val="FFFFFF"/>
              </a:solidFill>
            </a:endParaRPr>
          </a:p>
        </p:txBody>
      </p:sp>
      <p:sp>
        <p:nvSpPr>
          <p:cNvPr id="72" name="Oval 71"/>
          <p:cNvSpPr/>
          <p:nvPr/>
        </p:nvSpPr>
        <p:spPr>
          <a:xfrm>
            <a:off x="3810000" y="44196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TextBox 73"/>
          <p:cNvSpPr txBox="1"/>
          <p:nvPr/>
        </p:nvSpPr>
        <p:spPr>
          <a:xfrm>
            <a:off x="3886200" y="4495800"/>
            <a:ext cx="301686" cy="369332"/>
          </a:xfrm>
          <a:prstGeom prst="rect">
            <a:avLst/>
          </a:prstGeom>
          <a:noFill/>
        </p:spPr>
        <p:txBody>
          <a:bodyPr wrap="none" rtlCol="0">
            <a:spAutoFit/>
          </a:bodyPr>
          <a:lstStyle/>
          <a:p>
            <a:r>
              <a:rPr lang="en-US" b="1" dirty="0" smtClean="0">
                <a:solidFill>
                  <a:srgbClr val="000000"/>
                </a:solidFill>
              </a:rPr>
              <a:t>3</a:t>
            </a:r>
            <a:endParaRPr lang="en-US" b="1" dirty="0">
              <a:solidFill>
                <a:srgbClr val="000000"/>
              </a:solidFill>
            </a:endParaRPr>
          </a:p>
        </p:txBody>
      </p:sp>
      <p:sp>
        <p:nvSpPr>
          <p:cNvPr id="76" name="TextBox 75"/>
          <p:cNvSpPr txBox="1"/>
          <p:nvPr/>
        </p:nvSpPr>
        <p:spPr>
          <a:xfrm>
            <a:off x="609600" y="2554061"/>
            <a:ext cx="653408" cy="646331"/>
          </a:xfrm>
          <a:prstGeom prst="rect">
            <a:avLst/>
          </a:prstGeom>
          <a:noFill/>
          <a:ln>
            <a:solidFill>
              <a:schemeClr val="tx1"/>
            </a:solidFill>
          </a:ln>
        </p:spPr>
        <p:txBody>
          <a:bodyPr wrap="square" rtlCol="0">
            <a:spAutoFit/>
          </a:bodyPr>
          <a:lstStyle/>
          <a:p>
            <a:r>
              <a:rPr lang="en-US" dirty="0" smtClean="0">
                <a:solidFill>
                  <a:srgbClr val="000000"/>
                </a:solidFill>
              </a:rPr>
              <a:t>1230</a:t>
            </a:r>
          </a:p>
          <a:p>
            <a:r>
              <a:rPr lang="en-US" dirty="0">
                <a:solidFill>
                  <a:srgbClr val="000000"/>
                </a:solidFill>
              </a:rPr>
              <a:t>1</a:t>
            </a:r>
            <a:r>
              <a:rPr lang="en-US" dirty="0" smtClean="0">
                <a:solidFill>
                  <a:srgbClr val="000000"/>
                </a:solidFill>
              </a:rPr>
              <a:t>0</a:t>
            </a:r>
          </a:p>
        </p:txBody>
      </p:sp>
      <p:sp>
        <p:nvSpPr>
          <p:cNvPr id="77" name="TextBox 76"/>
          <p:cNvSpPr txBox="1"/>
          <p:nvPr/>
        </p:nvSpPr>
        <p:spPr>
          <a:xfrm>
            <a:off x="3937246" y="3988078"/>
            <a:ext cx="424808" cy="369332"/>
          </a:xfrm>
          <a:prstGeom prst="rect">
            <a:avLst/>
          </a:prstGeom>
          <a:noFill/>
          <a:ln>
            <a:solidFill>
              <a:schemeClr val="tx1"/>
            </a:solidFill>
          </a:ln>
        </p:spPr>
        <p:txBody>
          <a:bodyPr wrap="square" rtlCol="0">
            <a:spAutoFit/>
          </a:bodyPr>
          <a:lstStyle/>
          <a:p>
            <a:r>
              <a:rPr lang="en-US" dirty="0" smtClean="0">
                <a:solidFill>
                  <a:srgbClr val="000000"/>
                </a:solidFill>
              </a:rPr>
              <a:t>30</a:t>
            </a:r>
          </a:p>
        </p:txBody>
      </p:sp>
      <p:sp>
        <p:nvSpPr>
          <p:cNvPr id="79" name="TextBox 78"/>
          <p:cNvSpPr txBox="1"/>
          <p:nvPr/>
        </p:nvSpPr>
        <p:spPr>
          <a:xfrm>
            <a:off x="3109889" y="2877227"/>
            <a:ext cx="547711" cy="923330"/>
          </a:xfrm>
          <a:prstGeom prst="rect">
            <a:avLst/>
          </a:prstGeom>
          <a:noFill/>
          <a:ln>
            <a:solidFill>
              <a:schemeClr val="tx1"/>
            </a:solidFill>
          </a:ln>
        </p:spPr>
        <p:txBody>
          <a:bodyPr wrap="square" rtlCol="0">
            <a:spAutoFit/>
          </a:bodyPr>
          <a:lstStyle/>
          <a:p>
            <a:r>
              <a:rPr lang="en-US" dirty="0" smtClean="0">
                <a:solidFill>
                  <a:srgbClr val="000000"/>
                </a:solidFill>
              </a:rPr>
              <a:t>210</a:t>
            </a:r>
          </a:p>
          <a:p>
            <a:r>
              <a:rPr lang="en-US" dirty="0" smtClean="0">
                <a:solidFill>
                  <a:srgbClr val="000000"/>
                </a:solidFill>
              </a:rPr>
              <a:t>20</a:t>
            </a:r>
          </a:p>
          <a:p>
            <a:r>
              <a:rPr lang="en-US" dirty="0" smtClean="0">
                <a:solidFill>
                  <a:srgbClr val="000000"/>
                </a:solidFill>
              </a:rPr>
              <a:t>230</a:t>
            </a:r>
          </a:p>
        </p:txBody>
      </p:sp>
      <p:cxnSp>
        <p:nvCxnSpPr>
          <p:cNvPr id="18" name="Straight Arrow Connector 17"/>
          <p:cNvCxnSpPr/>
          <p:nvPr/>
        </p:nvCxnSpPr>
        <p:spPr bwMode="auto">
          <a:xfrm flipH="1">
            <a:off x="2148348" y="4921045"/>
            <a:ext cx="1676400" cy="533400"/>
          </a:xfrm>
          <a:prstGeom prst="straightConnector1">
            <a:avLst/>
          </a:prstGeom>
          <a:solidFill>
            <a:schemeClr val="accent1"/>
          </a:solidFill>
          <a:ln w="38100" cap="flat" cmpd="sng" algn="ctr">
            <a:solidFill>
              <a:srgbClr val="FF9900"/>
            </a:solidFill>
            <a:prstDash val="solid"/>
            <a:round/>
            <a:headEnd type="none" w="med" len="med"/>
            <a:tailEnd type="stealth" w="lg" len="lg"/>
          </a:ln>
          <a:effectLst/>
        </p:spPr>
      </p:cxnSp>
      <p:sp>
        <p:nvSpPr>
          <p:cNvPr id="50200" name="Freeform 50199"/>
          <p:cNvSpPr/>
          <p:nvPr/>
        </p:nvSpPr>
        <p:spPr>
          <a:xfrm>
            <a:off x="578835" y="3260018"/>
            <a:ext cx="1884146" cy="2037111"/>
          </a:xfrm>
          <a:custGeom>
            <a:avLst/>
            <a:gdLst>
              <a:gd name="connsiteX0" fmla="*/ 1884146 w 1884146"/>
              <a:gd name="connsiteY0" fmla="*/ 178814 h 2037111"/>
              <a:gd name="connsiteX1" fmla="*/ 25849 w 1884146"/>
              <a:gd name="connsiteY1" fmla="*/ 178814 h 2037111"/>
              <a:gd name="connsiteX2" fmla="*/ 969746 w 1884146"/>
              <a:gd name="connsiteY2" fmla="*/ 2037111 h 2037111"/>
            </a:gdLst>
            <a:ahLst/>
            <a:cxnLst>
              <a:cxn ang="0">
                <a:pos x="connsiteX0" y="connsiteY0"/>
              </a:cxn>
              <a:cxn ang="0">
                <a:pos x="connsiteX1" y="connsiteY1"/>
              </a:cxn>
              <a:cxn ang="0">
                <a:pos x="connsiteX2" y="connsiteY2"/>
              </a:cxn>
            </a:cxnLst>
            <a:rect l="l" t="t" r="r" b="b"/>
            <a:pathLst>
              <a:path w="1884146" h="2037111">
                <a:moveTo>
                  <a:pt x="1884146" y="178814"/>
                </a:moveTo>
                <a:cubicBezTo>
                  <a:pt x="1031197" y="23956"/>
                  <a:pt x="178249" y="-130902"/>
                  <a:pt x="25849" y="178814"/>
                </a:cubicBezTo>
                <a:cubicBezTo>
                  <a:pt x="-126551" y="488530"/>
                  <a:pt x="421597" y="1262820"/>
                  <a:pt x="969746" y="2037111"/>
                </a:cubicBezTo>
              </a:path>
            </a:pathLst>
          </a:custGeom>
          <a:ln w="38100">
            <a:solidFill>
              <a:srgbClr val="FF9900"/>
            </a:solidFill>
            <a:tailEnd type="stealth" w="lg" len="lg"/>
          </a:ln>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34" name="Freeform 33"/>
          <p:cNvSpPr/>
          <p:nvPr/>
        </p:nvSpPr>
        <p:spPr>
          <a:xfrm>
            <a:off x="1106129" y="3639849"/>
            <a:ext cx="2508156" cy="1561416"/>
          </a:xfrm>
          <a:custGeom>
            <a:avLst/>
            <a:gdLst>
              <a:gd name="connsiteX0" fmla="*/ 0 w 2508156"/>
              <a:gd name="connsiteY0" fmla="*/ 101325 h 1561416"/>
              <a:gd name="connsiteX1" fmla="*/ 1194619 w 2508156"/>
              <a:gd name="connsiteY1" fmla="*/ 71828 h 1561416"/>
              <a:gd name="connsiteX2" fmla="*/ 2507226 w 2508156"/>
              <a:gd name="connsiteY2" fmla="*/ 912486 h 1561416"/>
              <a:gd name="connsiteX3" fmla="*/ 988142 w 2508156"/>
              <a:gd name="connsiteY3" fmla="*/ 1561416 h 1561416"/>
            </a:gdLst>
            <a:ahLst/>
            <a:cxnLst>
              <a:cxn ang="0">
                <a:pos x="connsiteX0" y="connsiteY0"/>
              </a:cxn>
              <a:cxn ang="0">
                <a:pos x="connsiteX1" y="connsiteY1"/>
              </a:cxn>
              <a:cxn ang="0">
                <a:pos x="connsiteX2" y="connsiteY2"/>
              </a:cxn>
              <a:cxn ang="0">
                <a:pos x="connsiteX3" y="connsiteY3"/>
              </a:cxn>
            </a:cxnLst>
            <a:rect l="l" t="t" r="r" b="b"/>
            <a:pathLst>
              <a:path w="2508156" h="1561416">
                <a:moveTo>
                  <a:pt x="0" y="101325"/>
                </a:moveTo>
                <a:cubicBezTo>
                  <a:pt x="388374" y="18980"/>
                  <a:pt x="776748" y="-63365"/>
                  <a:pt x="1194619" y="71828"/>
                </a:cubicBezTo>
                <a:cubicBezTo>
                  <a:pt x="1612490" y="207021"/>
                  <a:pt x="2541639" y="664221"/>
                  <a:pt x="2507226" y="912486"/>
                </a:cubicBezTo>
                <a:cubicBezTo>
                  <a:pt x="2472813" y="1160751"/>
                  <a:pt x="1730477" y="1361083"/>
                  <a:pt x="988142" y="1561416"/>
                </a:cubicBezTo>
              </a:path>
            </a:pathLst>
          </a:custGeom>
          <a:ln w="38100">
            <a:solidFill>
              <a:srgbClr val="FF9900"/>
            </a:solidFill>
            <a:tailEnd type="stealth" w="lg" len="lg"/>
          </a:ln>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17112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7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Verifying the Convergence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Conditions = Finding a </a:t>
            </a:r>
            <a:r>
              <a:rPr lang="en-US" sz="3700" dirty="0" err="1" smtClean="0">
                <a:solidFill>
                  <a:srgbClr val="FF9900"/>
                </a:solidFill>
                <a:latin typeface="Times New Roman" pitchFamily="18" charset="0"/>
                <a:cs typeface="Times New Roman" pitchFamily="18" charset="0"/>
              </a:rPr>
              <a:t>CoyOTE</a:t>
            </a:r>
            <a:endParaRPr lang="en-US" sz="3700" dirty="0" smtClean="0">
              <a:solidFill>
                <a:srgbClr val="FF9900"/>
              </a:solidFill>
              <a:latin typeface="Times New Roman" pitchFamily="18" charset="0"/>
              <a:cs typeface="Times New Roman" pitchFamily="18" charset="0"/>
            </a:endParaRPr>
          </a:p>
        </p:txBody>
      </p:sp>
      <p:sp>
        <p:nvSpPr>
          <p:cNvPr id="17413" name="Text Box 4"/>
          <p:cNvSpPr txBox="1">
            <a:spLocks noChangeArrowheads="1"/>
          </p:cNvSpPr>
          <p:nvPr/>
        </p:nvSpPr>
        <p:spPr bwMode="auto">
          <a:xfrm>
            <a:off x="1660525" y="63722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3" name="Rectangle 3"/>
          <p:cNvSpPr txBox="1">
            <a:spLocks noChangeArrowheads="1"/>
          </p:cNvSpPr>
          <p:nvPr/>
        </p:nvSpPr>
        <p:spPr bwMode="auto">
          <a:xfrm>
            <a:off x="566738" y="1600200"/>
            <a:ext cx="8348662"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In general an NP-hard problem</a:t>
            </a:r>
            <a:endParaRPr lang="en-US" sz="2800" dirty="0" smtClean="0">
              <a:solidFill>
                <a:srgbClr val="FF9900"/>
              </a:solidFill>
              <a:latin typeface="Arial" charset="0"/>
              <a:cs typeface="Arial" charset="0"/>
            </a:endParaRPr>
          </a:p>
        </p:txBody>
      </p:sp>
      <p:sp>
        <p:nvSpPr>
          <p:cNvPr id="14" name="Rectangle 3"/>
          <p:cNvSpPr txBox="1">
            <a:spLocks noChangeArrowheads="1"/>
          </p:cNvSpPr>
          <p:nvPr/>
        </p:nvSpPr>
        <p:spPr bwMode="auto">
          <a:xfrm>
            <a:off x="566738" y="2514600"/>
            <a:ext cx="81200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Can be checked in  </a:t>
            </a:r>
            <a:r>
              <a:rPr lang="en-US" sz="2800" dirty="0" smtClean="0">
                <a:solidFill>
                  <a:srgbClr val="FF9900"/>
                </a:solidFill>
                <a:latin typeface="Arial" charset="0"/>
                <a:cs typeface="Arial" charset="0"/>
              </a:rPr>
              <a:t>polynomial time </a:t>
            </a:r>
            <a:r>
              <a:rPr lang="en-US" sz="2800" kern="0" dirty="0" smtClean="0">
                <a:solidFill>
                  <a:srgbClr val="000000"/>
                </a:solidFill>
                <a:latin typeface="Arial" charset="0"/>
                <a:cs typeface="Arial" charset="0"/>
              </a:rPr>
              <a:t>for most “reasonable” network configurations!</a:t>
            </a:r>
            <a:endParaRPr lang="en-US" sz="2800" dirty="0" smtClean="0">
              <a:solidFill>
                <a:srgbClr val="FF9900"/>
              </a:solidFill>
              <a:latin typeface="Arial" charset="0"/>
              <a:cs typeface="Arial" charset="0"/>
            </a:endParaRPr>
          </a:p>
        </p:txBody>
      </p:sp>
      <p:sp>
        <p:nvSpPr>
          <p:cNvPr id="15" name="Slide Number Placeholder 5"/>
          <p:cNvSpPr>
            <a:spLocks noGrp="1"/>
          </p:cNvSpPr>
          <p:nvPr>
            <p:ph type="sldNum" sz="quarter" idx="12"/>
          </p:nvPr>
        </p:nvSpPr>
        <p:spPr>
          <a:xfrm>
            <a:off x="6553200" y="6245225"/>
            <a:ext cx="1981200" cy="476250"/>
          </a:xfrm>
        </p:spPr>
        <p:txBody>
          <a:bodyPr/>
          <a:lstStyle/>
          <a:p>
            <a:pPr>
              <a:defRPr/>
            </a:pPr>
            <a:fld id="{781E6D83-A576-41E7-80BA-5DC4169F01B4}" type="slidenum">
              <a:rPr lang="zh-CN" altLang="en-US">
                <a:solidFill>
                  <a:srgbClr val="000000"/>
                </a:solidFill>
              </a:rPr>
              <a:pPr>
                <a:defRPr/>
              </a:pPr>
              <a:t>42</a:t>
            </a:fld>
            <a:endParaRPr lang="en-US" altLang="zh-CN">
              <a:solidFill>
                <a:srgbClr val="000000"/>
              </a:solidFill>
            </a:endParaRPr>
          </a:p>
        </p:txBody>
      </p:sp>
      <p:cxnSp>
        <p:nvCxnSpPr>
          <p:cNvPr id="16" name="Straight Arrow Connector 15"/>
          <p:cNvCxnSpPr/>
          <p:nvPr/>
        </p:nvCxnSpPr>
        <p:spPr bwMode="auto">
          <a:xfrm rot="5400000">
            <a:off x="1714897" y="3542903"/>
            <a:ext cx="380206" cy="304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aphicFrame>
        <p:nvGraphicFramePr>
          <p:cNvPr id="19" name="Table 18"/>
          <p:cNvGraphicFramePr>
            <a:graphicFrameLocks noGrp="1"/>
          </p:cNvGraphicFramePr>
          <p:nvPr>
            <p:extLst>
              <p:ext uri="{D42A27DB-BD31-4B8C-83A1-F6EECF244321}">
                <p14:modId xmlns:p14="http://schemas.microsoft.com/office/powerpoint/2010/main" val="3371075782"/>
              </p:ext>
            </p:extLst>
          </p:nvPr>
        </p:nvGraphicFramePr>
        <p:xfrm>
          <a:off x="762000" y="3962400"/>
          <a:ext cx="7239000" cy="2362200"/>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7239000"/>
              </a:tblGrid>
              <a:tr h="304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cap="none" normalizeH="0" baseline="0" dirty="0" smtClean="0">
                          <a:ln>
                            <a:noFill/>
                          </a:ln>
                          <a:solidFill>
                            <a:schemeClr val="tx1"/>
                          </a:solidFill>
                          <a:effectLst/>
                          <a:latin typeface="Arial" charset="0"/>
                        </a:rPr>
                        <a:t>(</a:t>
                      </a:r>
                      <a:r>
                        <a:rPr kumimoji="0" lang="en-US" sz="2400" b="0" i="0" u="none" strike="noStrike" cap="none" normalizeH="0" baseline="0" dirty="0" err="1" smtClean="0">
                          <a:ln>
                            <a:noFill/>
                          </a:ln>
                          <a:solidFill>
                            <a:schemeClr val="tx1"/>
                          </a:solidFill>
                          <a:effectLst/>
                          <a:latin typeface="Arial" charset="0"/>
                        </a:rPr>
                        <a:t>i</a:t>
                      </a:r>
                      <a:r>
                        <a:rPr kumimoji="0" lang="en-US" sz="2400" b="0" i="0" u="none" strike="noStrike" cap="none" normalizeH="0" baseline="0" dirty="0" smtClean="0">
                          <a:ln>
                            <a:noFill/>
                          </a:ln>
                          <a:solidFill>
                            <a:schemeClr val="tx1"/>
                          </a:solidFill>
                          <a:effectLst/>
                          <a:latin typeface="Arial" charset="0"/>
                        </a:rPr>
                        <a:t>)	filter paths violating business relationships</a:t>
                      </a:r>
                      <a:endParaRPr kumimoji="0" lang="en-US" sz="2400" b="0" i="0" u="none" strike="noStrike" kern="1200" cap="none" normalizeH="0" baseline="0" dirty="0" smtClean="0">
                        <a:ln>
                          <a:noFill/>
                        </a:ln>
                        <a:solidFill>
                          <a:schemeClr val="tx1"/>
                        </a:solidFill>
                        <a:effectLst/>
                        <a:latin typeface="Arial" charset="0"/>
                        <a:ea typeface="+mn-ea"/>
                        <a:cs typeface="+mn-cs"/>
                      </a:endParaRPr>
                    </a:p>
                  </a:txBody>
                  <a:tcPr>
                    <a:lnB w="12700" cap="flat" cmpd="sng" algn="ctr">
                      <a:solidFill>
                        <a:schemeClr val="bg1"/>
                      </a:solidFill>
                      <a:prstDash val="solid"/>
                      <a:round/>
                      <a:headEnd type="none" w="med" len="med"/>
                      <a:tailEnd type="none" w="med" len="med"/>
                    </a:lnB>
                    <a:solidFill>
                      <a:srgbClr val="FF9900"/>
                    </a:solidFill>
                  </a:tcPr>
                </a:tc>
              </a:tr>
              <a:tr h="12759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	 </a:t>
                      </a:r>
                      <a:r>
                        <a:rPr kumimoji="0" lang="en-US" sz="2400" b="0" i="0" u="none" strike="noStrike" kern="1200" cap="none" normalizeH="0" baseline="0" dirty="0" smtClean="0">
                          <a:ln>
                            <a:noFill/>
                          </a:ln>
                          <a:solidFill>
                            <a:schemeClr val="tx1"/>
                          </a:solidFill>
                          <a:effectLst/>
                          <a:latin typeface="Arial" charset="0"/>
                          <a:ea typeface="+mn-ea"/>
                          <a:cs typeface="+mn-cs"/>
                        </a:rPr>
                        <a:t>prefer paths not containing certain AS numbers</a:t>
                      </a:r>
                      <a:endParaRPr kumimoji="0" lang="en-US" sz="2400" b="0" i="0" u="none" strike="noStrike" cap="none" normalizeH="0" baseline="0" dirty="0" smtClean="0">
                        <a:ln>
                          <a:noFill/>
                        </a:ln>
                        <a:solidFill>
                          <a:schemeClr val="tx1"/>
                        </a:solidFill>
                        <a:effectLst/>
                        <a:latin typeface="Arial" charset="0"/>
                      </a:endParaRPr>
                    </a:p>
                  </a:txBody>
                  <a:tcPr>
                    <a:lnT w="12700" cap="flat" cmpd="sng" algn="ctr">
                      <a:solidFill>
                        <a:schemeClr val="bg1"/>
                      </a:solidFill>
                      <a:prstDash val="solid"/>
                      <a:round/>
                      <a:headEnd type="none" w="med" len="med"/>
                      <a:tailEnd type="none" w="med" len="med"/>
                    </a:lnT>
                    <a:solidFill>
                      <a:srgbClr val="FFCC66"/>
                    </a:solidFill>
                  </a:tcPr>
                </a:tc>
              </a:tr>
              <a:tr h="482002">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(iii)	 prefer paths from certain groups of neighbors</a:t>
                      </a:r>
                    </a:p>
                  </a:txBody>
                  <a:tcPr>
                    <a:solidFill>
                      <a:srgbClr val="FF9900"/>
                    </a:solidFill>
                  </a:tcPr>
                </a:tc>
              </a:tr>
              <a:tr h="20379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(iv)	 prefer shorter paths over longer ones</a:t>
                      </a:r>
                    </a:p>
                  </a:txBody>
                  <a:tcPr>
                    <a:solidFill>
                      <a:srgbClr val="FFCC66"/>
                    </a:solidFill>
                  </a:tcPr>
                </a:tc>
              </a:tr>
              <a:tr h="50859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(v)	 prefer paths from a lowest AS number neighbor</a:t>
                      </a:r>
                    </a:p>
                  </a:txBody>
                  <a:tcPr>
                    <a:solidFill>
                      <a:srgbClr val="FF9900"/>
                    </a:solidFill>
                  </a:tcPr>
                </a:tc>
              </a:tr>
            </a:tbl>
          </a:graphicData>
        </a:graphic>
      </p:graphicFrame>
      <p:sp>
        <p:nvSpPr>
          <p:cNvPr id="17" name="TextBox 16"/>
          <p:cNvSpPr txBox="1"/>
          <p:nvPr/>
        </p:nvSpPr>
        <p:spPr>
          <a:xfrm>
            <a:off x="2057400" y="3505200"/>
            <a:ext cx="685800" cy="430887"/>
          </a:xfrm>
          <a:prstGeom prst="rect">
            <a:avLst/>
          </a:prstGeom>
          <a:noFill/>
          <a:ln>
            <a:noFill/>
          </a:ln>
        </p:spPr>
        <p:txBody>
          <a:bodyPr wrap="square" rtlCol="0">
            <a:spAutoFit/>
          </a:bodyPr>
          <a:lstStyle/>
          <a:p>
            <a:r>
              <a:rPr lang="en-US" sz="2200" b="1" dirty="0" smtClean="0">
                <a:solidFill>
                  <a:srgbClr val="000000"/>
                </a:solidFill>
              </a:rPr>
              <a:t>e.g.</a:t>
            </a:r>
            <a:endParaRPr lang="en-US" sz="2200" b="1" baseline="-25000" dirty="0" smtClean="0">
              <a:solidFill>
                <a:srgbClr val="000000"/>
              </a:solidFill>
            </a:endParaRPr>
          </a:p>
        </p:txBody>
      </p:sp>
    </p:spTree>
    <p:extLst>
      <p:ext uri="{BB962C8B-B14F-4D97-AF65-F5344CB8AC3E}">
        <p14:creationId xmlns:p14="http://schemas.microsoft.com/office/powerpoint/2010/main" val="42806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7AC2CAE-AA9D-490A-BCB0-610B339F914B}" type="slidenum">
              <a:rPr lang="zh-CN" altLang="en-US">
                <a:solidFill>
                  <a:srgbClr val="000000"/>
                </a:solidFill>
              </a:rPr>
              <a:pPr>
                <a:defRPr/>
              </a:pPr>
              <a:t>43</a:t>
            </a:fld>
            <a:endParaRPr lang="en-US" altLang="zh-CN" dirty="0">
              <a:solidFill>
                <a:srgbClr val="000000"/>
              </a:solidFill>
            </a:endParaRPr>
          </a:p>
        </p:txBody>
      </p:sp>
      <p:sp>
        <p:nvSpPr>
          <p:cNvPr id="50179" name="Rectangle 3"/>
          <p:cNvSpPr>
            <a:spLocks noGrp="1" noChangeArrowheads="1"/>
          </p:cNvSpPr>
          <p:nvPr>
            <p:ph type="title"/>
          </p:nvPr>
        </p:nvSpPr>
        <p:spPr>
          <a:xfrm>
            <a:off x="457200" y="228600"/>
            <a:ext cx="8001000" cy="1216025"/>
          </a:xfrm>
        </p:spPr>
        <p:txBody>
          <a:bodyPr/>
          <a:lstStyle/>
          <a:p>
            <a:pPr eaLnBrk="1" hangingPunct="1"/>
            <a:r>
              <a:rPr lang="en-US" altLang="zh-CN" sz="3700" dirty="0" err="1" smtClean="0">
                <a:solidFill>
                  <a:srgbClr val="FF9900"/>
                </a:solidFill>
                <a:latin typeface="Times New Roman" pitchFamily="18" charset="0"/>
                <a:ea typeface="宋体" pitchFamily="2" charset="-122"/>
                <a:cs typeface="Times New Roman" pitchFamily="18" charset="0"/>
              </a:rPr>
              <a:t>DeCoy</a:t>
            </a:r>
            <a:r>
              <a:rPr lang="en-US" altLang="zh-CN" sz="3700" dirty="0" smtClean="0">
                <a:solidFill>
                  <a:srgbClr val="FF9900"/>
                </a:solidFill>
                <a:latin typeface="Times New Roman" pitchFamily="18" charset="0"/>
                <a:ea typeface="宋体" pitchFamily="2" charset="-122"/>
                <a:cs typeface="Times New Roman" pitchFamily="18" charset="0"/>
              </a:rPr>
              <a:t> – Safety Verification Algorithm</a:t>
            </a:r>
          </a:p>
        </p:txBody>
      </p:sp>
      <p:cxnSp>
        <p:nvCxnSpPr>
          <p:cNvPr id="50180"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50181"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50182" name="Rectangle 8"/>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50183"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43" name="Rectangle 3"/>
          <p:cNvSpPr txBox="1">
            <a:spLocks noChangeArrowheads="1"/>
          </p:cNvSpPr>
          <p:nvPr/>
        </p:nvSpPr>
        <p:spPr bwMode="auto">
          <a:xfrm>
            <a:off x="566738" y="1600200"/>
            <a:ext cx="781526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defRPr/>
            </a:pPr>
            <a:endParaRPr lang="en-US" sz="2800" dirty="0" smtClean="0">
              <a:solidFill>
                <a:srgbClr val="FF9900"/>
              </a:solidFill>
              <a:latin typeface="Arial" charset="0"/>
              <a:cs typeface="Arial" charset="0"/>
            </a:endParaRPr>
          </a:p>
        </p:txBody>
      </p:sp>
      <p:sp>
        <p:nvSpPr>
          <p:cNvPr id="42" name="Rectangle 3"/>
          <p:cNvSpPr txBox="1">
            <a:spLocks noChangeArrowheads="1"/>
          </p:cNvSpPr>
          <p:nvPr/>
        </p:nvSpPr>
        <p:spPr bwMode="auto">
          <a:xfrm>
            <a:off x="566738" y="1600200"/>
            <a:ext cx="834866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Goal: verify safety in polynomial time</a:t>
            </a:r>
          </a:p>
        </p:txBody>
      </p:sp>
      <p:sp>
        <p:nvSpPr>
          <p:cNvPr id="44" name="Rectangle 3"/>
          <p:cNvSpPr txBox="1">
            <a:spLocks noChangeArrowheads="1"/>
          </p:cNvSpPr>
          <p:nvPr/>
        </p:nvSpPr>
        <p:spPr bwMode="auto">
          <a:xfrm>
            <a:off x="566738" y="2590800"/>
            <a:ext cx="8348662"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Key observation: greedy algorithm works!</a:t>
            </a:r>
            <a:endParaRPr lang="en-US" sz="2800" dirty="0">
              <a:solidFill>
                <a:srgbClr val="FF9900"/>
              </a:solidFill>
              <a:latin typeface="Arial" charset="0"/>
              <a:cs typeface="Arial" charset="0"/>
            </a:endParaRPr>
          </a:p>
          <a:p>
            <a:pPr marL="985837" lvl="1" indent="-514350" eaLnBrk="1" hangingPunct="1">
              <a:spcBef>
                <a:spcPts val="1500"/>
              </a:spcBef>
              <a:buClr>
                <a:srgbClr val="FF9900"/>
              </a:buClr>
              <a:buFont typeface="+mj-lt"/>
              <a:buAutoNum type="arabicPeriod"/>
              <a:defRPr/>
            </a:pPr>
            <a:r>
              <a:rPr lang="en-US" sz="2800" kern="0" dirty="0" smtClean="0">
                <a:solidFill>
                  <a:srgbClr val="000000"/>
                </a:solidFill>
                <a:latin typeface="Arial" charset="0"/>
                <a:cs typeface="Arial" charset="0"/>
              </a:rPr>
              <a:t>Let the origin be in the stable set S</a:t>
            </a:r>
          </a:p>
          <a:p>
            <a:pPr marL="985837" lvl="1" indent="-514350" eaLnBrk="1" hangingPunct="1">
              <a:spcBef>
                <a:spcPts val="1500"/>
              </a:spcBef>
              <a:buClr>
                <a:srgbClr val="FF9900"/>
              </a:buClr>
              <a:buFont typeface="+mj-lt"/>
              <a:buAutoNum type="arabicPeriod"/>
              <a:defRPr/>
            </a:pPr>
            <a:r>
              <a:rPr lang="en-US" sz="2800" kern="0" dirty="0" smtClean="0">
                <a:solidFill>
                  <a:srgbClr val="000000"/>
                </a:solidFill>
                <a:latin typeface="Arial" charset="0"/>
                <a:cs typeface="Arial" charset="0"/>
              </a:rPr>
              <a:t>Keep </a:t>
            </a:r>
            <a:r>
              <a:rPr lang="en-US" sz="2800" kern="0" dirty="0">
                <a:solidFill>
                  <a:srgbClr val="000000"/>
                </a:solidFill>
                <a:latin typeface="Arial" charset="0"/>
                <a:cs typeface="Arial" charset="0"/>
              </a:rPr>
              <a:t>expanding the stable set S until stuck</a:t>
            </a:r>
            <a:endParaRPr lang="en-US" sz="2800" kern="0" dirty="0" smtClean="0">
              <a:solidFill>
                <a:srgbClr val="000000"/>
              </a:solidFill>
              <a:latin typeface="Arial" charset="0"/>
              <a:cs typeface="Arial" charset="0"/>
            </a:endParaRPr>
          </a:p>
          <a:p>
            <a:pPr marL="908050" lvl="1" indent="-436563" eaLnBrk="1" hangingPunct="1">
              <a:spcBef>
                <a:spcPts val="1500"/>
              </a:spcBef>
              <a:buClr>
                <a:srgbClr val="FF9900"/>
              </a:buClr>
              <a:buFont typeface="Wingdings" pitchFamily="2" charset="2"/>
              <a:buChar char="n"/>
              <a:defRPr/>
            </a:pPr>
            <a:r>
              <a:rPr lang="en-US" sz="2800" kern="0" dirty="0">
                <a:solidFill>
                  <a:srgbClr val="000000"/>
                </a:solidFill>
                <a:latin typeface="Arial" charset="0"/>
                <a:cs typeface="Arial" charset="0"/>
              </a:rPr>
              <a:t>If all nodes become stable system is safe</a:t>
            </a:r>
            <a:endParaRPr lang="en-US" sz="2800" kern="0" dirty="0" smtClean="0">
              <a:solidFill>
                <a:srgbClr val="000000"/>
              </a:solidFill>
              <a:latin typeface="Arial" charset="0"/>
              <a:cs typeface="Arial" charset="0"/>
            </a:endParaRPr>
          </a:p>
          <a:p>
            <a:pPr marL="908050" lvl="1" indent="-436563" eaLnBrk="1" hangingPunct="1">
              <a:spcBef>
                <a:spcPts val="1500"/>
              </a:spcBef>
              <a:buClr>
                <a:srgbClr val="FF9900"/>
              </a:buClr>
              <a:buFont typeface="Wingdings" pitchFamily="2" charset="2"/>
              <a:buChar char="n"/>
              <a:defRPr/>
            </a:pPr>
            <a:r>
              <a:rPr lang="en-US" sz="2800" kern="0" dirty="0" smtClean="0">
                <a:solidFill>
                  <a:srgbClr val="000000"/>
                </a:solidFill>
                <a:latin typeface="Arial" charset="0"/>
                <a:cs typeface="Arial" charset="0"/>
              </a:rPr>
              <a:t>Otherwise system can oscillate</a:t>
            </a:r>
            <a:endParaRPr lang="en-US" sz="2800" kern="0" dirty="0">
              <a:solidFill>
                <a:srgbClr val="000000"/>
              </a:solidFill>
              <a:latin typeface="Arial" charset="0"/>
              <a:cs typeface="Arial" charset="0"/>
            </a:endParaRPr>
          </a:p>
          <a:p>
            <a:pPr marL="469900" indent="-469900" eaLnBrk="1" hangingPunct="1">
              <a:spcBef>
                <a:spcPct val="20000"/>
              </a:spcBef>
              <a:buClr>
                <a:srgbClr val="FF9900"/>
              </a:buClr>
              <a:buFont typeface="Wingdings" pitchFamily="2" charset="2"/>
              <a:buChar char="o"/>
              <a:defRPr/>
            </a:pPr>
            <a:endParaRPr lang="en-US" sz="2800" kern="0" dirty="0" smtClean="0">
              <a:solidFill>
                <a:srgbClr val="000000"/>
              </a:solidFill>
              <a:latin typeface="Arial" charset="0"/>
              <a:cs typeface="Arial" charset="0"/>
            </a:endParaRPr>
          </a:p>
        </p:txBody>
      </p:sp>
    </p:spTree>
    <p:extLst>
      <p:ext uri="{BB962C8B-B14F-4D97-AF65-F5344CB8AC3E}">
        <p14:creationId xmlns:p14="http://schemas.microsoft.com/office/powerpoint/2010/main" val="13302230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705600" y="6245225"/>
            <a:ext cx="1981200" cy="476250"/>
          </a:xfrm>
        </p:spPr>
        <p:txBody>
          <a:bodyPr/>
          <a:lstStyle/>
          <a:p>
            <a:pPr>
              <a:defRPr/>
            </a:pPr>
            <a:fld id="{781E6D83-A576-41E7-80BA-5DC4169F01B4}" type="slidenum">
              <a:rPr lang="zh-CN" altLang="en-US"/>
              <a:pPr>
                <a:defRPr/>
              </a:pPr>
              <a:t>44</a:t>
            </a:fld>
            <a:endParaRPr lang="en-US" altLang="zh-CN"/>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Summary</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1" name="Rectangle 3"/>
          <p:cNvSpPr txBox="1">
            <a:spLocks noChangeArrowheads="1"/>
          </p:cNvSpPr>
          <p:nvPr/>
        </p:nvSpPr>
        <p:spPr bwMode="auto">
          <a:xfrm>
            <a:off x="566738" y="1524000"/>
            <a:ext cx="8348662"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DPVP: best of both worlds</a:t>
            </a:r>
            <a:endParaRPr lang="en-US" sz="2800" dirty="0" smtClean="0">
              <a:solidFill>
                <a:srgbClr val="FF9900"/>
              </a:solidFill>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dirty="0" smtClean="0">
                <a:solidFill>
                  <a:srgbClr val="FF9900"/>
                </a:solidFill>
                <a:latin typeface="Arial" charset="0"/>
                <a:cs typeface="Arial" charset="0"/>
              </a:rPr>
              <a:t>More accurate </a:t>
            </a:r>
            <a:r>
              <a:rPr lang="en-US" sz="2800" kern="0" dirty="0" smtClean="0">
                <a:latin typeface="Arial" charset="0"/>
                <a:cs typeface="Arial" charset="0"/>
              </a:rPr>
              <a:t>model of BGP</a:t>
            </a:r>
          </a:p>
          <a:p>
            <a:pPr marL="908050" lvl="1" indent="-436563" eaLnBrk="1" hangingPunct="1">
              <a:spcBef>
                <a:spcPct val="20000"/>
              </a:spcBef>
              <a:buClr>
                <a:srgbClr val="FF9900"/>
              </a:buClr>
              <a:buFont typeface="Wingdings" pitchFamily="2" charset="2"/>
              <a:buChar char="n"/>
              <a:defRPr/>
            </a:pPr>
            <a:r>
              <a:rPr lang="en-US" sz="2800" kern="0" dirty="0" smtClean="0">
                <a:latin typeface="Arial" charset="0"/>
                <a:cs typeface="Arial" charset="0"/>
              </a:rPr>
              <a:t>Model </a:t>
            </a:r>
            <a:r>
              <a:rPr lang="en-US" sz="2800" dirty="0" smtClean="0">
                <a:solidFill>
                  <a:srgbClr val="FF9900"/>
                </a:solidFill>
                <a:latin typeface="Arial" charset="0"/>
                <a:cs typeface="Arial" charset="0"/>
              </a:rPr>
              <a:t>simplifies</a:t>
            </a:r>
            <a:r>
              <a:rPr lang="en-US" sz="2800" kern="0" dirty="0" smtClean="0">
                <a:latin typeface="Arial" charset="0"/>
                <a:cs typeface="Arial" charset="0"/>
              </a:rPr>
              <a:t> theoretical analysis </a:t>
            </a:r>
            <a:endParaRPr lang="en-US" sz="2800" dirty="0" smtClean="0">
              <a:solidFill>
                <a:srgbClr val="FF9900"/>
              </a:solidFill>
              <a:latin typeface="Arial" charset="0"/>
              <a:cs typeface="Arial" charset="0"/>
            </a:endParaRPr>
          </a:p>
        </p:txBody>
      </p:sp>
      <p:sp>
        <p:nvSpPr>
          <p:cNvPr id="12" name="Rectangle 3"/>
          <p:cNvSpPr txBox="1">
            <a:spLocks noChangeArrowheads="1"/>
          </p:cNvSpPr>
          <p:nvPr/>
        </p:nvSpPr>
        <p:spPr bwMode="auto">
          <a:xfrm>
            <a:off x="533400" y="32004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FF9900"/>
              </a:buClr>
              <a:buSzTx/>
              <a:buFont typeface="Wingdings" pitchFamily="2" charset="2"/>
              <a:buChar char="o"/>
              <a:tabLst/>
              <a:defRPr/>
            </a:pPr>
            <a:r>
              <a:rPr kumimoji="0" lang="en-US" sz="2800" b="0" i="0" u="none" strike="noStrike" kern="0" cap="none" spc="0" normalizeH="0" baseline="0" noProof="0" dirty="0" smtClean="0">
                <a:ln>
                  <a:noFill/>
                </a:ln>
                <a:solidFill>
                  <a:schemeClr val="tx1"/>
                </a:solidFill>
                <a:effectLst/>
                <a:uLnTx/>
                <a:uFillTx/>
                <a:latin typeface="Arial" charset="0"/>
                <a:ea typeface="+mn-ea"/>
                <a:cs typeface="Arial" charset="0"/>
              </a:rPr>
              <a:t>Key results</a:t>
            </a:r>
            <a:endParaRPr lang="en-US" sz="2800" dirty="0" smtClean="0">
              <a:solidFill>
                <a:srgbClr val="FF9900"/>
              </a:solidFill>
              <a:latin typeface="Arial" charset="0"/>
              <a:cs typeface="Arial" charset="0"/>
            </a:endParaRPr>
          </a:p>
        </p:txBody>
      </p:sp>
      <p:graphicFrame>
        <p:nvGraphicFramePr>
          <p:cNvPr id="289" name="Table 288"/>
          <p:cNvGraphicFramePr>
            <a:graphicFrameLocks noGrp="1"/>
          </p:cNvGraphicFramePr>
          <p:nvPr>
            <p:extLst>
              <p:ext uri="{D42A27DB-BD31-4B8C-83A1-F6EECF244321}">
                <p14:modId xmlns:p14="http://schemas.microsoft.com/office/powerpoint/2010/main" val="241422856"/>
              </p:ext>
            </p:extLst>
          </p:nvPr>
        </p:nvGraphicFramePr>
        <p:xfrm>
          <a:off x="1066800" y="3733800"/>
          <a:ext cx="7239000" cy="2503097"/>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7239000"/>
              </a:tblGrid>
              <a:tr h="5334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cap="none" normalizeH="0" baseline="0" dirty="0" smtClean="0">
                          <a:ln>
                            <a:noFill/>
                          </a:ln>
                          <a:solidFill>
                            <a:schemeClr val="tx1"/>
                          </a:solidFill>
                          <a:effectLst/>
                          <a:latin typeface="Arial" charset="0"/>
                        </a:rPr>
                        <a:t>(i)	 </a:t>
                      </a:r>
                      <a:r>
                        <a:rPr kumimoji="0" lang="en-US" sz="2400" b="0" i="0" u="none" strike="noStrike" kern="1200" cap="none" normalizeH="0" baseline="0" dirty="0" smtClean="0">
                          <a:ln>
                            <a:noFill/>
                          </a:ln>
                          <a:solidFill>
                            <a:schemeClr val="tx1"/>
                          </a:solidFill>
                          <a:effectLst/>
                          <a:latin typeface="Arial" charset="0"/>
                          <a:ea typeface="+mn-ea"/>
                          <a:cs typeface="+mn-cs"/>
                        </a:rPr>
                        <a:t>Spurious announcements are real</a:t>
                      </a:r>
                    </a:p>
                  </a:txBody>
                  <a:tcPr>
                    <a:lnB w="12700" cap="flat" cmpd="sng" algn="ctr">
                      <a:solidFill>
                        <a:schemeClr val="bg1"/>
                      </a:solidFill>
                      <a:prstDash val="solid"/>
                      <a:round/>
                      <a:headEnd type="none" w="med" len="med"/>
                      <a:tailEnd type="none" w="med" len="med"/>
                    </a:lnB>
                    <a:solidFill>
                      <a:srgbClr val="FF9900"/>
                    </a:solidFill>
                  </a:tcPr>
                </a:tc>
              </a:tr>
              <a:tr h="50859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	 Safe instances in SPVP may oscillate in DPVP</a:t>
                      </a:r>
                    </a:p>
                  </a:txBody>
                  <a:tcPr>
                    <a:lnT w="12700" cap="flat" cmpd="sng" algn="ctr">
                      <a:solidFill>
                        <a:schemeClr val="bg1"/>
                      </a:solidFill>
                      <a:prstDash val="solid"/>
                      <a:round/>
                      <a:headEnd type="none" w="med" len="med"/>
                      <a:tailEnd type="none" w="med" len="med"/>
                    </a:lnT>
                    <a:solidFill>
                      <a:srgbClr val="FFCC66"/>
                    </a:solidFill>
                  </a:tcPr>
                </a:tc>
              </a:tr>
              <a:tr h="558202">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(iii)	 No dispute wheel </a:t>
                      </a:r>
                      <a:r>
                        <a:rPr kumimoji="0" lang="en-US" sz="2400" b="1" i="0" u="none" strike="noStrike" cap="none" normalizeH="0" baseline="0" dirty="0" smtClean="0">
                          <a:ln>
                            <a:noFill/>
                          </a:ln>
                          <a:solidFill>
                            <a:schemeClr val="tx1"/>
                          </a:solidFill>
                          <a:effectLst/>
                          <a:latin typeface="Times New Roman"/>
                          <a:cs typeface="Times New Roman"/>
                        </a:rPr>
                        <a:t>→</a:t>
                      </a:r>
                      <a:r>
                        <a:rPr kumimoji="0" lang="en-US" sz="2400" b="0" i="0" u="none" strike="noStrike" cap="none" normalizeH="0" baseline="0" dirty="0" smtClean="0">
                          <a:ln>
                            <a:noFill/>
                          </a:ln>
                          <a:solidFill>
                            <a:schemeClr val="tx1"/>
                          </a:solidFill>
                          <a:effectLst/>
                          <a:latin typeface="Arial" charset="0"/>
                        </a:rPr>
                        <a:t> safety</a:t>
                      </a:r>
                    </a:p>
                  </a:txBody>
                  <a:tcPr>
                    <a:solidFill>
                      <a:srgbClr val="FF9900"/>
                    </a:solidFill>
                  </a:tcPr>
                </a:tc>
              </a:tr>
              <a:tr h="902897">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(iv)	 Necessary and sufficient conditions of    	 	 convergence, can be found in polynomial time</a:t>
                      </a:r>
                    </a:p>
                  </a:txBody>
                  <a:tcPr>
                    <a:solidFill>
                      <a:srgbClr val="FFCC66"/>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 y="838200"/>
            <a:ext cx="8915400" cy="1752600"/>
          </a:xfrm>
        </p:spPr>
        <p:txBody>
          <a:bodyPr/>
          <a:lstStyle/>
          <a:p>
            <a:pPr algn="ctr" eaLnBrk="1" hangingPunct="1"/>
            <a:r>
              <a:rPr lang="en-US" altLang="zh-CN" cap="small" dirty="0" smtClean="0">
                <a:solidFill>
                  <a:srgbClr val="FF9900"/>
                </a:solidFill>
                <a:latin typeface="Times New Roman" pitchFamily="18" charset="0"/>
                <a:ea typeface="宋体" pitchFamily="2" charset="-122"/>
                <a:cs typeface="Times New Roman" pitchFamily="18" charset="0"/>
              </a:rPr>
              <a:t>Part III</a:t>
            </a:r>
            <a:r>
              <a:rPr lang="en-US" altLang="zh-CN" dirty="0">
                <a:solidFill>
                  <a:srgbClr val="FF9900"/>
                </a:solidFill>
                <a:latin typeface="Times New Roman" pitchFamily="18" charset="0"/>
                <a:ea typeface="宋体" pitchFamily="2" charset="-122"/>
                <a:cs typeface="Times New Roman" pitchFamily="18" charset="0"/>
              </a:rPr>
              <a:t/>
            </a:r>
            <a:br>
              <a:rPr lang="en-US" altLang="zh-CN" dirty="0">
                <a:solidFill>
                  <a:srgbClr val="FF9900"/>
                </a:solidFill>
                <a:latin typeface="Times New Roman" pitchFamily="18" charset="0"/>
                <a:ea typeface="宋体" pitchFamily="2" charset="-122"/>
                <a:cs typeface="Times New Roman" pitchFamily="18" charset="0"/>
              </a:rPr>
            </a:br>
            <a:r>
              <a:rPr lang="en-US" altLang="zh-CN" dirty="0" smtClean="0">
                <a:solidFill>
                  <a:srgbClr val="FF9900"/>
                </a:solidFill>
                <a:latin typeface="Times New Roman" pitchFamily="18" charset="0"/>
                <a:ea typeface="宋体" pitchFamily="2" charset="-122"/>
                <a:cs typeface="Times New Roman" pitchFamily="18" charset="0"/>
              </a:rPr>
              <a:t>How Small Groups </a:t>
            </a:r>
            <a:br>
              <a:rPr lang="en-US" altLang="zh-CN" dirty="0" smtClean="0">
                <a:solidFill>
                  <a:srgbClr val="FF9900"/>
                </a:solidFill>
                <a:latin typeface="Times New Roman" pitchFamily="18" charset="0"/>
                <a:ea typeface="宋体" pitchFamily="2" charset="-122"/>
                <a:cs typeface="Times New Roman" pitchFamily="18" charset="0"/>
              </a:rPr>
            </a:br>
            <a:r>
              <a:rPr lang="en-US" altLang="zh-CN" dirty="0" smtClean="0">
                <a:solidFill>
                  <a:srgbClr val="FF9900"/>
                </a:solidFill>
                <a:latin typeface="Times New Roman" pitchFamily="18" charset="0"/>
                <a:ea typeface="宋体" pitchFamily="2" charset="-122"/>
                <a:cs typeface="Times New Roman" pitchFamily="18" charset="0"/>
              </a:rPr>
              <a:t>can Secure Routing</a:t>
            </a:r>
            <a:endParaRPr lang="en-US" altLang="zh-CN" sz="2800" dirty="0" smtClean="0">
              <a:solidFill>
                <a:srgbClr val="FF9900"/>
              </a:solidFill>
              <a:latin typeface="Times New Roman" pitchFamily="18" charset="0"/>
              <a:ea typeface="宋体" pitchFamily="2" charset="-122"/>
              <a:cs typeface="Times New Roman" pitchFamily="18" charset="0"/>
            </a:endParaRPr>
          </a:p>
        </p:txBody>
      </p:sp>
      <p:sp>
        <p:nvSpPr>
          <p:cNvPr id="14339" name="Rectangle 4"/>
          <p:cNvSpPr>
            <a:spLocks noChangeArrowheads="1"/>
          </p:cNvSpPr>
          <p:nvPr/>
        </p:nvSpPr>
        <p:spPr bwMode="auto">
          <a:xfrm>
            <a:off x="3048000" y="2895600"/>
            <a:ext cx="28956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4340" name="Rectangle 5"/>
          <p:cNvSpPr>
            <a:spLocks noChangeArrowheads="1"/>
          </p:cNvSpPr>
          <p:nvPr/>
        </p:nvSpPr>
        <p:spPr bwMode="auto">
          <a:xfrm>
            <a:off x="152400" y="2895600"/>
            <a:ext cx="28956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4341" name="Rectangle 7"/>
          <p:cNvSpPr>
            <a:spLocks noChangeArrowheads="1"/>
          </p:cNvSpPr>
          <p:nvPr/>
        </p:nvSpPr>
        <p:spPr bwMode="auto">
          <a:xfrm>
            <a:off x="5943600" y="2895600"/>
            <a:ext cx="28956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9" name="Rectangle 3"/>
          <p:cNvSpPr txBox="1">
            <a:spLocks noChangeArrowheads="1"/>
          </p:cNvSpPr>
          <p:nvPr/>
        </p:nvSpPr>
        <p:spPr bwMode="auto">
          <a:xfrm>
            <a:off x="1371600" y="3422650"/>
            <a:ext cx="6400800" cy="3054350"/>
          </a:xfrm>
          <a:prstGeom prst="rect">
            <a:avLst/>
          </a:prstGeom>
          <a:noFill/>
          <a:ln w="9525">
            <a:noFill/>
            <a:miter lim="800000"/>
            <a:headEnd/>
            <a:tailEnd/>
          </a:ln>
          <a:effectLst/>
        </p:spPr>
        <p:txBody>
          <a:bodyPr/>
          <a:lstStyle/>
          <a:p>
            <a:pPr algn="ctr" eaLnBrk="1" hangingPunct="1">
              <a:lnSpc>
                <a:spcPct val="90000"/>
              </a:lnSpc>
              <a:spcBef>
                <a:spcPct val="20000"/>
              </a:spcBef>
              <a:buClr>
                <a:srgbClr val="CC0000"/>
              </a:buClr>
              <a:buFont typeface="Wingdings" pitchFamily="2" charset="2"/>
              <a:buNone/>
              <a:defRPr/>
            </a:pPr>
            <a:r>
              <a:rPr lang="en-US" sz="3500" kern="0" dirty="0">
                <a:solidFill>
                  <a:srgbClr val="000000"/>
                </a:solidFill>
                <a:latin typeface="Times New Roman" pitchFamily="18" charset="0"/>
              </a:rPr>
              <a:t>Martin Suchara</a:t>
            </a:r>
            <a:endParaRPr lang="en-US" sz="1000" kern="0" dirty="0">
              <a:solidFill>
                <a:srgbClr val="000000"/>
              </a:solidFill>
              <a:latin typeface="Times New Roman" pitchFamily="18" charset="0"/>
            </a:endParaRPr>
          </a:p>
          <a:p>
            <a:pPr algn="ctr" eaLnBrk="1" hangingPunct="1">
              <a:lnSpc>
                <a:spcPct val="90000"/>
              </a:lnSpc>
              <a:spcBef>
                <a:spcPct val="20000"/>
              </a:spcBef>
              <a:buClr>
                <a:srgbClr val="CC0000"/>
              </a:buClr>
              <a:buFont typeface="Wingdings" pitchFamily="2" charset="2"/>
              <a:buNone/>
              <a:defRPr/>
            </a:pPr>
            <a:endParaRPr lang="en-US" sz="3500" kern="0" dirty="0">
              <a:solidFill>
                <a:srgbClr val="000000"/>
              </a:solidFill>
              <a:latin typeface="Times New Roman" pitchFamily="18" charset="0"/>
            </a:endParaRPr>
          </a:p>
          <a:p>
            <a:pPr algn="ctr" eaLnBrk="1" hangingPunct="1">
              <a:lnSpc>
                <a:spcPct val="90000"/>
              </a:lnSpc>
              <a:spcBef>
                <a:spcPct val="20000"/>
              </a:spcBef>
              <a:buClr>
                <a:srgbClr val="CC0000"/>
              </a:buClr>
              <a:buFont typeface="Wingdings" pitchFamily="2" charset="2"/>
              <a:buNone/>
              <a:defRPr/>
            </a:pPr>
            <a:r>
              <a:rPr lang="en-US" sz="2800" kern="0" dirty="0">
                <a:solidFill>
                  <a:srgbClr val="000000"/>
                </a:solidFill>
                <a:latin typeface="Times New Roman" pitchFamily="18" charset="0"/>
              </a:rPr>
              <a:t>in collaboration with:</a:t>
            </a:r>
          </a:p>
          <a:p>
            <a:pPr algn="ctr" eaLnBrk="1" hangingPunct="1">
              <a:lnSpc>
                <a:spcPct val="90000"/>
              </a:lnSpc>
              <a:spcBef>
                <a:spcPct val="20000"/>
              </a:spcBef>
              <a:buClr>
                <a:srgbClr val="CC0000"/>
              </a:buClr>
              <a:buFont typeface="Wingdings" pitchFamily="2" charset="2"/>
              <a:buNone/>
              <a:defRPr/>
            </a:pPr>
            <a:r>
              <a:rPr lang="en-US" sz="2800" kern="0" dirty="0" err="1" smtClean="0">
                <a:solidFill>
                  <a:srgbClr val="000000"/>
                </a:solidFill>
                <a:latin typeface="Times New Roman" pitchFamily="18" charset="0"/>
              </a:rPr>
              <a:t>Ioannis</a:t>
            </a:r>
            <a:r>
              <a:rPr lang="en-US" sz="2800" kern="0" dirty="0" smtClean="0">
                <a:solidFill>
                  <a:srgbClr val="000000"/>
                </a:solidFill>
                <a:latin typeface="Times New Roman" pitchFamily="18" charset="0"/>
              </a:rPr>
              <a:t> </a:t>
            </a:r>
            <a:r>
              <a:rPr lang="en-US" sz="2800" kern="0" dirty="0" err="1" smtClean="0">
                <a:solidFill>
                  <a:srgbClr val="000000"/>
                </a:solidFill>
                <a:latin typeface="Times New Roman" pitchFamily="18" charset="0"/>
              </a:rPr>
              <a:t>Avramopoulos</a:t>
            </a:r>
            <a:r>
              <a:rPr lang="en-US" sz="2800" kern="0" dirty="0" smtClean="0">
                <a:solidFill>
                  <a:srgbClr val="000000"/>
                </a:solidFill>
                <a:latin typeface="Times New Roman" pitchFamily="18" charset="0"/>
              </a:rPr>
              <a:t> </a:t>
            </a:r>
          </a:p>
          <a:p>
            <a:pPr algn="ctr" eaLnBrk="1" hangingPunct="1">
              <a:lnSpc>
                <a:spcPct val="90000"/>
              </a:lnSpc>
              <a:spcBef>
                <a:spcPct val="20000"/>
              </a:spcBef>
              <a:buClr>
                <a:srgbClr val="CC0000"/>
              </a:buClr>
              <a:buFont typeface="Wingdings" pitchFamily="2" charset="2"/>
              <a:buNone/>
              <a:defRPr/>
            </a:pPr>
            <a:r>
              <a:rPr lang="en-US" sz="2800" kern="0" dirty="0" smtClean="0">
                <a:solidFill>
                  <a:srgbClr val="000000"/>
                </a:solidFill>
                <a:latin typeface="Times New Roman" pitchFamily="18" charset="0"/>
              </a:rPr>
              <a:t>and Jennifer </a:t>
            </a:r>
            <a:r>
              <a:rPr lang="en-US" sz="2800" kern="0" dirty="0">
                <a:solidFill>
                  <a:srgbClr val="000000"/>
                </a:solidFill>
                <a:latin typeface="Times New Roman" pitchFamily="18" charset="0"/>
              </a:rPr>
              <a:t>Rexford</a:t>
            </a:r>
          </a:p>
        </p:txBody>
      </p:sp>
      <p:pic>
        <p:nvPicPr>
          <p:cNvPr id="10" name="Picture 9" descr="Shield.gif"/>
          <p:cNvPicPr>
            <a:picLocks noChangeAspect="1"/>
          </p:cNvPicPr>
          <p:nvPr/>
        </p:nvPicPr>
        <p:blipFill>
          <a:blip r:embed="rId3" cstate="print"/>
          <a:stretch>
            <a:fillRect/>
          </a:stretch>
        </p:blipFill>
        <p:spPr>
          <a:xfrm>
            <a:off x="838200" y="4566138"/>
            <a:ext cx="1371600" cy="1529862"/>
          </a:xfrm>
          <a:prstGeom prst="rect">
            <a:avLst/>
          </a:prstGeom>
        </p:spPr>
      </p:pic>
    </p:spTree>
    <p:extLst>
      <p:ext uri="{BB962C8B-B14F-4D97-AF65-F5344CB8AC3E}">
        <p14:creationId xmlns:p14="http://schemas.microsoft.com/office/powerpoint/2010/main" val="2057505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Grp="1" noChangeArrowheads="1"/>
          </p:cNvSpPr>
          <p:nvPr>
            <p:ph type="sldNum" sz="quarter" idx="12"/>
          </p:nvPr>
        </p:nvSpPr>
        <p:spPr/>
        <p:txBody>
          <a:bodyPr/>
          <a:lstStyle/>
          <a:p>
            <a:pPr>
              <a:defRPr/>
            </a:pPr>
            <a:fld id="{26AED83B-B9CC-485B-AAA1-58406FE718F7}" type="slidenum">
              <a:rPr lang="en-US">
                <a:solidFill>
                  <a:srgbClr val="000000"/>
                </a:solidFill>
              </a:rPr>
              <a:pPr>
                <a:defRPr/>
              </a:pPr>
              <a:t>46</a:t>
            </a:fld>
            <a:endParaRPr lang="en-US">
              <a:solidFill>
                <a:srgbClr val="000000"/>
              </a:solidFill>
            </a:endParaRPr>
          </a:p>
        </p:txBody>
      </p:sp>
      <p:sp>
        <p:nvSpPr>
          <p:cNvPr id="22530"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Vulnerabilities – Example 1</a:t>
            </a:r>
          </a:p>
        </p:txBody>
      </p:sp>
      <p:cxnSp>
        <p:nvCxnSpPr>
          <p:cNvPr id="2253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2253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22534"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22535" name="Line 7"/>
          <p:cNvSpPr>
            <a:spLocks noChangeShapeType="1"/>
          </p:cNvSpPr>
          <p:nvPr/>
        </p:nvSpPr>
        <p:spPr bwMode="auto">
          <a:xfrm flipH="1">
            <a:off x="1447800" y="3962400"/>
            <a:ext cx="838200" cy="1295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6" name="Line 8"/>
          <p:cNvSpPr>
            <a:spLocks noChangeShapeType="1"/>
          </p:cNvSpPr>
          <p:nvPr/>
        </p:nvSpPr>
        <p:spPr bwMode="auto">
          <a:xfrm>
            <a:off x="2514600" y="3886200"/>
            <a:ext cx="16002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7" name="Line 9"/>
          <p:cNvSpPr>
            <a:spLocks noChangeShapeType="1"/>
          </p:cNvSpPr>
          <p:nvPr/>
        </p:nvSpPr>
        <p:spPr bwMode="auto">
          <a:xfrm flipH="1">
            <a:off x="4191000" y="3962400"/>
            <a:ext cx="18288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8" name="Line 10"/>
          <p:cNvSpPr>
            <a:spLocks noChangeShapeType="1"/>
          </p:cNvSpPr>
          <p:nvPr/>
        </p:nvSpPr>
        <p:spPr bwMode="auto">
          <a:xfrm>
            <a:off x="6172200" y="3962400"/>
            <a:ext cx="12954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9" name="Line 11"/>
          <p:cNvSpPr>
            <a:spLocks noChangeShapeType="1"/>
          </p:cNvSpPr>
          <p:nvPr/>
        </p:nvSpPr>
        <p:spPr bwMode="auto">
          <a:xfrm flipV="1">
            <a:off x="2667000" y="3886200"/>
            <a:ext cx="30480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40" name="Line 12"/>
          <p:cNvSpPr>
            <a:spLocks noChangeShapeType="1"/>
          </p:cNvSpPr>
          <p:nvPr/>
        </p:nvSpPr>
        <p:spPr bwMode="auto">
          <a:xfrm flipH="1">
            <a:off x="1600200" y="5257800"/>
            <a:ext cx="0" cy="6096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0" name="Cloud 59"/>
          <p:cNvSpPr>
            <a:spLocks noChangeArrowheads="1"/>
          </p:cNvSpPr>
          <p:nvPr/>
        </p:nvSpPr>
        <p:spPr bwMode="auto">
          <a:xfrm>
            <a:off x="14478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1</a:t>
            </a:r>
          </a:p>
        </p:txBody>
      </p:sp>
      <p:sp>
        <p:nvSpPr>
          <p:cNvPr id="22544" name="Line 19"/>
          <p:cNvSpPr>
            <a:spLocks noChangeShapeType="1"/>
          </p:cNvSpPr>
          <p:nvPr/>
        </p:nvSpPr>
        <p:spPr bwMode="auto">
          <a:xfrm>
            <a:off x="1447800" y="5181600"/>
            <a:ext cx="24384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 name="Cloud 59"/>
          <p:cNvSpPr>
            <a:spLocks noChangeArrowheads="1"/>
          </p:cNvSpPr>
          <p:nvPr/>
        </p:nvSpPr>
        <p:spPr bwMode="auto">
          <a:xfrm>
            <a:off x="7620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3</a:t>
            </a:r>
          </a:p>
        </p:txBody>
      </p:sp>
      <p:sp>
        <p:nvSpPr>
          <p:cNvPr id="3" name="Cloud 59"/>
          <p:cNvSpPr>
            <a:spLocks noChangeArrowheads="1"/>
          </p:cNvSpPr>
          <p:nvPr/>
        </p:nvSpPr>
        <p:spPr bwMode="auto">
          <a:xfrm>
            <a:off x="51816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2</a:t>
            </a:r>
          </a:p>
        </p:txBody>
      </p:sp>
      <p:sp>
        <p:nvSpPr>
          <p:cNvPr id="22550" name="Rectangle 8"/>
          <p:cNvSpPr>
            <a:spLocks noChangeArrowheads="1"/>
          </p:cNvSpPr>
          <p:nvPr/>
        </p:nvSpPr>
        <p:spPr bwMode="auto">
          <a:xfrm>
            <a:off x="381000" y="1447800"/>
            <a:ext cx="8153400" cy="14478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dirty="0">
                <a:solidFill>
                  <a:srgbClr val="FF9900"/>
                </a:solidFill>
                <a:latin typeface="Arial" charset="0"/>
                <a:cs typeface="Arial" charset="0"/>
              </a:rPr>
              <a:t>Invalid origin </a:t>
            </a:r>
            <a:r>
              <a:rPr lang="en-US" sz="2800" kern="0" dirty="0">
                <a:latin typeface="Arial" charset="0"/>
                <a:cs typeface="Arial" charset="0"/>
              </a:rPr>
              <a:t>attack</a:t>
            </a:r>
          </a:p>
          <a:p>
            <a:pPr marL="800100" lvl="1" indent="-342900" eaLnBrk="1" hangingPunct="1">
              <a:lnSpc>
                <a:spcPts val="3000"/>
              </a:lnSpc>
              <a:spcAft>
                <a:spcPts val="1000"/>
              </a:spcAft>
              <a:buClr>
                <a:srgbClr val="FF9900"/>
              </a:buClr>
              <a:buSzPct val="150000"/>
              <a:buFont typeface="Wingdings" pitchFamily="2" charset="2"/>
              <a:buChar char="§"/>
            </a:pPr>
            <a:r>
              <a:rPr lang="en-US" sz="2800" kern="0" dirty="0">
                <a:latin typeface="Arial" charset="0"/>
                <a:cs typeface="Arial" charset="0"/>
              </a:rPr>
              <a:t>Nodes 1, 3 and 4 route to the adversary</a:t>
            </a:r>
          </a:p>
          <a:p>
            <a:pPr marL="800100" lvl="1" indent="-342900" eaLnBrk="1" hangingPunct="1">
              <a:lnSpc>
                <a:spcPts val="3000"/>
              </a:lnSpc>
              <a:spcAft>
                <a:spcPts val="1000"/>
              </a:spcAft>
              <a:buClr>
                <a:srgbClr val="FF9900"/>
              </a:buClr>
              <a:buSzPct val="150000"/>
              <a:buFont typeface="Wingdings" pitchFamily="2" charset="2"/>
              <a:buChar char="§"/>
            </a:pPr>
            <a:r>
              <a:rPr lang="en-US" sz="2800" kern="0" dirty="0">
                <a:latin typeface="Arial" charset="0"/>
                <a:cs typeface="Arial" charset="0"/>
              </a:rPr>
              <a:t>The true destination is </a:t>
            </a:r>
            <a:r>
              <a:rPr lang="en-US" sz="2800" dirty="0" err="1">
                <a:solidFill>
                  <a:srgbClr val="FF9900"/>
                </a:solidFill>
                <a:latin typeface="Arial" charset="0"/>
                <a:cs typeface="Arial" charset="0"/>
              </a:rPr>
              <a:t>blackholed</a:t>
            </a:r>
            <a:endParaRPr lang="en-US" sz="2800" dirty="0">
              <a:solidFill>
                <a:srgbClr val="FF9900"/>
              </a:solidFill>
              <a:latin typeface="Arial" charset="0"/>
              <a:cs typeface="Arial" charset="0"/>
            </a:endParaRPr>
          </a:p>
        </p:txBody>
      </p:sp>
      <p:sp>
        <p:nvSpPr>
          <p:cNvPr id="22551" name="Freeform 46"/>
          <p:cNvSpPr>
            <a:spLocks/>
          </p:cNvSpPr>
          <p:nvPr/>
        </p:nvSpPr>
        <p:spPr bwMode="auto">
          <a:xfrm>
            <a:off x="596900" y="3962400"/>
            <a:ext cx="850900" cy="1981200"/>
          </a:xfrm>
          <a:custGeom>
            <a:avLst/>
            <a:gdLst>
              <a:gd name="T0" fmla="*/ 2147483647 w 536"/>
              <a:gd name="T1" fmla="*/ 0 h 1248"/>
              <a:gd name="T2" fmla="*/ 2147483647 w 536"/>
              <a:gd name="T3" fmla="*/ 2147483647 h 1248"/>
              <a:gd name="T4" fmla="*/ 2147483647 w 536"/>
              <a:gd name="T5" fmla="*/ 2147483647 h 1248"/>
              <a:gd name="T6" fmla="*/ 2147483647 w 536"/>
              <a:gd name="T7" fmla="*/ 2147483647 h 1248"/>
              <a:gd name="T8" fmla="*/ 2147483647 w 536"/>
              <a:gd name="T9" fmla="*/ 2147483647 h 1248"/>
              <a:gd name="T10" fmla="*/ 2147483647 w 536"/>
              <a:gd name="T11" fmla="*/ 2147483647 h 1248"/>
              <a:gd name="T12" fmla="*/ 0 60000 65536"/>
              <a:gd name="T13" fmla="*/ 0 60000 65536"/>
              <a:gd name="T14" fmla="*/ 0 60000 65536"/>
              <a:gd name="T15" fmla="*/ 0 60000 65536"/>
              <a:gd name="T16" fmla="*/ 0 60000 65536"/>
              <a:gd name="T17" fmla="*/ 0 60000 65536"/>
              <a:gd name="T18" fmla="*/ 0 w 536"/>
              <a:gd name="T19" fmla="*/ 0 h 1248"/>
              <a:gd name="T20" fmla="*/ 536 w 536"/>
              <a:gd name="T21" fmla="*/ 1248 h 1248"/>
            </a:gdLst>
            <a:ahLst/>
            <a:cxnLst>
              <a:cxn ang="T12">
                <a:pos x="T0" y="T1"/>
              </a:cxn>
              <a:cxn ang="T13">
                <a:pos x="T2" y="T3"/>
              </a:cxn>
              <a:cxn ang="T14">
                <a:pos x="T4" y="T5"/>
              </a:cxn>
              <a:cxn ang="T15">
                <a:pos x="T6" y="T7"/>
              </a:cxn>
              <a:cxn ang="T16">
                <a:pos x="T8" y="T9"/>
              </a:cxn>
              <a:cxn ang="T17">
                <a:pos x="T10" y="T11"/>
              </a:cxn>
            </a:cxnLst>
            <a:rect l="T18" t="T19" r="T20" b="T21"/>
            <a:pathLst>
              <a:path w="536" h="1248">
                <a:moveTo>
                  <a:pt x="536" y="0"/>
                </a:moveTo>
                <a:cubicBezTo>
                  <a:pt x="456" y="64"/>
                  <a:pt x="376" y="128"/>
                  <a:pt x="296" y="240"/>
                </a:cubicBezTo>
                <a:cubicBezTo>
                  <a:pt x="216" y="352"/>
                  <a:pt x="104" y="544"/>
                  <a:pt x="56" y="672"/>
                </a:cubicBezTo>
                <a:cubicBezTo>
                  <a:pt x="8" y="800"/>
                  <a:pt x="0" y="920"/>
                  <a:pt x="8" y="1008"/>
                </a:cubicBezTo>
                <a:cubicBezTo>
                  <a:pt x="16" y="1096"/>
                  <a:pt x="80" y="1160"/>
                  <a:pt x="104" y="1200"/>
                </a:cubicBezTo>
                <a:cubicBezTo>
                  <a:pt x="128" y="1240"/>
                  <a:pt x="140" y="1244"/>
                  <a:pt x="152" y="1248"/>
                </a:cubicBezTo>
              </a:path>
            </a:pathLst>
          </a:custGeom>
          <a:noFill/>
          <a:ln w="50800">
            <a:solidFill>
              <a:srgbClr val="FF0000"/>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22552" name="Freeform 47"/>
          <p:cNvSpPr>
            <a:spLocks/>
          </p:cNvSpPr>
          <p:nvPr/>
        </p:nvSpPr>
        <p:spPr bwMode="auto">
          <a:xfrm>
            <a:off x="901700" y="5410200"/>
            <a:ext cx="88900" cy="381000"/>
          </a:xfrm>
          <a:custGeom>
            <a:avLst/>
            <a:gdLst>
              <a:gd name="T0" fmla="*/ 2147483647 w 56"/>
              <a:gd name="T1" fmla="*/ 0 h 240"/>
              <a:gd name="T2" fmla="*/ 2147483647 w 56"/>
              <a:gd name="T3" fmla="*/ 2147483647 h 240"/>
              <a:gd name="T4" fmla="*/ 2147483647 w 56"/>
              <a:gd name="T5" fmla="*/ 2147483647 h 240"/>
              <a:gd name="T6" fmla="*/ 2147483647 w 56"/>
              <a:gd name="T7" fmla="*/ 2147483647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8" y="0"/>
                </a:moveTo>
                <a:cubicBezTo>
                  <a:pt x="8" y="16"/>
                  <a:pt x="8" y="32"/>
                  <a:pt x="8" y="48"/>
                </a:cubicBezTo>
                <a:cubicBezTo>
                  <a:pt x="8" y="64"/>
                  <a:pt x="0" y="64"/>
                  <a:pt x="8" y="96"/>
                </a:cubicBezTo>
                <a:cubicBezTo>
                  <a:pt x="16" y="128"/>
                  <a:pt x="48" y="216"/>
                  <a:pt x="56" y="240"/>
                </a:cubicBezTo>
              </a:path>
            </a:pathLst>
          </a:custGeom>
          <a:noFill/>
          <a:ln w="50800">
            <a:solidFill>
              <a:srgbClr val="FF0000"/>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22553" name="Line 50"/>
          <p:cNvSpPr>
            <a:spLocks noChangeShapeType="1"/>
          </p:cNvSpPr>
          <p:nvPr/>
        </p:nvSpPr>
        <p:spPr bwMode="auto">
          <a:xfrm>
            <a:off x="7543800" y="5181600"/>
            <a:ext cx="76200" cy="914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5" name="Cloud 59"/>
          <p:cNvSpPr>
            <a:spLocks noChangeArrowheads="1"/>
          </p:cNvSpPr>
          <p:nvPr/>
        </p:nvSpPr>
        <p:spPr bwMode="auto">
          <a:xfrm>
            <a:off x="65532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5</a:t>
            </a:r>
          </a:p>
        </p:txBody>
      </p:sp>
      <p:sp>
        <p:nvSpPr>
          <p:cNvPr id="6" name="Cloud 61"/>
          <p:cNvSpPr>
            <a:spLocks noChangeArrowheads="1"/>
          </p:cNvSpPr>
          <p:nvPr/>
        </p:nvSpPr>
        <p:spPr bwMode="auto">
          <a:xfrm>
            <a:off x="6858000" y="5715000"/>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66FF33"/>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7</a:t>
            </a:r>
            <a:endParaRPr lang="en-US" b="1" dirty="0">
              <a:solidFill>
                <a:srgbClr val="000000"/>
              </a:solidFill>
              <a:latin typeface="Arial" charset="0"/>
              <a:cs typeface="Arial" charset="0"/>
            </a:endParaRPr>
          </a:p>
          <a:p>
            <a:pPr algn="ctr" defTabSz="3867150" eaLnBrk="1" hangingPunct="1">
              <a:defRPr/>
            </a:pPr>
            <a:endParaRPr lang="en-US" sz="2400" dirty="0">
              <a:solidFill>
                <a:srgbClr val="000000"/>
              </a:solidFill>
              <a:latin typeface="Arial" charset="0"/>
              <a:cs typeface="Arial" charset="0"/>
            </a:endParaRPr>
          </a:p>
        </p:txBody>
      </p:sp>
      <p:sp>
        <p:nvSpPr>
          <p:cNvPr id="22557" name="Freeform 54"/>
          <p:cNvSpPr>
            <a:spLocks/>
          </p:cNvSpPr>
          <p:nvPr/>
        </p:nvSpPr>
        <p:spPr bwMode="auto">
          <a:xfrm>
            <a:off x="7010400" y="3733800"/>
            <a:ext cx="1498600" cy="2057400"/>
          </a:xfrm>
          <a:custGeom>
            <a:avLst/>
            <a:gdLst>
              <a:gd name="T0" fmla="*/ 0 w 944"/>
              <a:gd name="T1" fmla="*/ 0 h 1296"/>
              <a:gd name="T2" fmla="*/ 2147483647 w 944"/>
              <a:gd name="T3" fmla="*/ 2147483647 h 1296"/>
              <a:gd name="T4" fmla="*/ 2147483647 w 944"/>
              <a:gd name="T5" fmla="*/ 2147483647 h 1296"/>
              <a:gd name="T6" fmla="*/ 0 60000 65536"/>
              <a:gd name="T7" fmla="*/ 0 60000 65536"/>
              <a:gd name="T8" fmla="*/ 0 60000 65536"/>
              <a:gd name="T9" fmla="*/ 0 w 944"/>
              <a:gd name="T10" fmla="*/ 0 h 1296"/>
              <a:gd name="T11" fmla="*/ 944 w 944"/>
              <a:gd name="T12" fmla="*/ 1296 h 1296"/>
            </a:gdLst>
            <a:ahLst/>
            <a:cxnLst>
              <a:cxn ang="T6">
                <a:pos x="T0" y="T1"/>
              </a:cxn>
              <a:cxn ang="T7">
                <a:pos x="T2" y="T3"/>
              </a:cxn>
              <a:cxn ang="T8">
                <a:pos x="T4" y="T5"/>
              </a:cxn>
            </a:cxnLst>
            <a:rect l="T9" t="T10" r="T11" b="T12"/>
            <a:pathLst>
              <a:path w="944" h="1296">
                <a:moveTo>
                  <a:pt x="0" y="0"/>
                </a:moveTo>
                <a:cubicBezTo>
                  <a:pt x="344" y="252"/>
                  <a:pt x="688" y="504"/>
                  <a:pt x="816" y="720"/>
                </a:cubicBezTo>
                <a:cubicBezTo>
                  <a:pt x="944" y="936"/>
                  <a:pt x="856" y="1116"/>
                  <a:pt x="768" y="1296"/>
                </a:cubicBezTo>
              </a:path>
            </a:pathLst>
          </a:custGeom>
          <a:noFill/>
          <a:ln w="50800">
            <a:solidFill>
              <a:srgbClr val="009900"/>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31" name="Rounded Rectangular Callout 20"/>
          <p:cNvSpPr>
            <a:spLocks noChangeArrowheads="1"/>
          </p:cNvSpPr>
          <p:nvPr/>
        </p:nvSpPr>
        <p:spPr bwMode="auto">
          <a:xfrm>
            <a:off x="4724400" y="5867400"/>
            <a:ext cx="1524000" cy="762000"/>
          </a:xfrm>
          <a:prstGeom prst="wedgeRoundRectCallout">
            <a:avLst>
              <a:gd name="adj1" fmla="val 94183"/>
              <a:gd name="adj2" fmla="val -20476"/>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Genuine origin</a:t>
            </a:r>
            <a:endParaRPr lang="en-US" sz="1900" b="1" dirty="0">
              <a:solidFill>
                <a:srgbClr val="000000"/>
              </a:solidFill>
              <a:latin typeface="Arial" charset="0"/>
              <a:cs typeface="Arial" charset="0"/>
            </a:endParaRPr>
          </a:p>
        </p:txBody>
      </p:sp>
      <p:sp>
        <p:nvSpPr>
          <p:cNvPr id="32" name="Rounded Rectangular Callout 20"/>
          <p:cNvSpPr>
            <a:spLocks noChangeArrowheads="1"/>
          </p:cNvSpPr>
          <p:nvPr/>
        </p:nvSpPr>
        <p:spPr bwMode="auto">
          <a:xfrm>
            <a:off x="2743200" y="6172200"/>
            <a:ext cx="1371600" cy="457200"/>
          </a:xfrm>
          <a:prstGeom prst="wedgeRoundRectCallout">
            <a:avLst>
              <a:gd name="adj1" fmla="val -94891"/>
              <a:gd name="adj2" fmla="val -66587"/>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Attacker</a:t>
            </a:r>
            <a:endParaRPr lang="en-US" sz="1900" b="1" dirty="0">
              <a:solidFill>
                <a:srgbClr val="000000"/>
              </a:solidFill>
              <a:latin typeface="Arial" charset="0"/>
              <a:cs typeface="Arial" charset="0"/>
            </a:endParaRPr>
          </a:p>
        </p:txBody>
      </p:sp>
      <p:sp>
        <p:nvSpPr>
          <p:cNvPr id="35" name="Line 9"/>
          <p:cNvSpPr>
            <a:spLocks noChangeShapeType="1"/>
          </p:cNvSpPr>
          <p:nvPr/>
        </p:nvSpPr>
        <p:spPr bwMode="auto">
          <a:xfrm flipH="1">
            <a:off x="2209800" y="5334000"/>
            <a:ext cx="1828800" cy="533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38" name="Cloud 61"/>
          <p:cNvSpPr>
            <a:spLocks noChangeArrowheads="1"/>
          </p:cNvSpPr>
          <p:nvPr/>
        </p:nvSpPr>
        <p:spPr bwMode="auto">
          <a:xfrm>
            <a:off x="914400" y="5715000"/>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4F25"/>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6</a:t>
            </a:r>
          </a:p>
          <a:p>
            <a:pPr algn="ctr" defTabSz="3867150" eaLnBrk="1" hangingPunct="1">
              <a:defRPr/>
            </a:pPr>
            <a:endParaRPr lang="en-US" sz="2400">
              <a:solidFill>
                <a:srgbClr val="000000"/>
              </a:solidFill>
              <a:latin typeface="Arial" charset="0"/>
              <a:cs typeface="Arial" charset="0"/>
            </a:endParaRPr>
          </a:p>
        </p:txBody>
      </p:sp>
      <p:cxnSp>
        <p:nvCxnSpPr>
          <p:cNvPr id="40" name="Straight Connector 39"/>
          <p:cNvCxnSpPr/>
          <p:nvPr/>
        </p:nvCxnSpPr>
        <p:spPr bwMode="auto">
          <a:xfrm rot="10800000" flipV="1">
            <a:off x="2362200" y="5410200"/>
            <a:ext cx="2057400" cy="609600"/>
          </a:xfrm>
          <a:prstGeom prst="line">
            <a:avLst/>
          </a:prstGeom>
          <a:solidFill>
            <a:schemeClr val="accent1"/>
          </a:solidFill>
          <a:ln w="50800" cap="flat" cmpd="sng" algn="ctr">
            <a:solidFill>
              <a:srgbClr val="FF0000"/>
            </a:solidFill>
            <a:prstDash val="solid"/>
            <a:round/>
            <a:headEnd type="none" w="med" len="med"/>
            <a:tailEnd type="stealth" w="med" len="med"/>
          </a:ln>
          <a:effectLst/>
        </p:spPr>
      </p:cxnSp>
      <p:sp>
        <p:nvSpPr>
          <p:cNvPr id="43" name="Cloud 59"/>
          <p:cNvSpPr>
            <a:spLocks noChangeArrowheads="1"/>
          </p:cNvSpPr>
          <p:nvPr/>
        </p:nvSpPr>
        <p:spPr bwMode="auto">
          <a:xfrm>
            <a:off x="34290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4</a:t>
            </a:r>
          </a:p>
        </p:txBody>
      </p:sp>
      <p:sp>
        <p:nvSpPr>
          <p:cNvPr id="33" name="Text Box 27"/>
          <p:cNvSpPr txBox="1">
            <a:spLocks noChangeArrowheads="1"/>
          </p:cNvSpPr>
          <p:nvPr/>
        </p:nvSpPr>
        <p:spPr bwMode="auto">
          <a:xfrm>
            <a:off x="990600" y="6320135"/>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FF0000"/>
                </a:solidFill>
                <a:latin typeface="Arial" charset="0"/>
                <a:cs typeface="Arial" charset="0"/>
              </a:rPr>
              <a:t>12.34.*</a:t>
            </a:r>
            <a:endParaRPr lang="en-US" sz="2400" dirty="0">
              <a:solidFill>
                <a:srgbClr val="FF0000"/>
              </a:solidFill>
              <a:latin typeface="Arial" charset="0"/>
              <a:cs typeface="Arial" charset="0"/>
            </a:endParaRPr>
          </a:p>
        </p:txBody>
      </p:sp>
      <p:sp>
        <p:nvSpPr>
          <p:cNvPr id="34" name="Text Box 27"/>
          <p:cNvSpPr txBox="1">
            <a:spLocks noChangeArrowheads="1"/>
          </p:cNvSpPr>
          <p:nvPr/>
        </p:nvSpPr>
        <p:spPr bwMode="auto">
          <a:xfrm>
            <a:off x="7010400" y="6324600"/>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9900"/>
                </a:solidFill>
                <a:latin typeface="Arial" charset="0"/>
                <a:cs typeface="Arial" charset="0"/>
              </a:rPr>
              <a:t>12.34.*</a:t>
            </a:r>
            <a:endParaRPr lang="en-US" sz="2400" dirty="0">
              <a:solidFill>
                <a:srgbClr val="009900"/>
              </a:solidFill>
              <a:latin typeface="Arial" charset="0"/>
              <a:cs typeface="Arial" charset="0"/>
            </a:endParaRPr>
          </a:p>
        </p:txBody>
      </p:sp>
      <p:sp>
        <p:nvSpPr>
          <p:cNvPr id="36"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367173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Grp="1" noChangeArrowheads="1"/>
          </p:cNvSpPr>
          <p:nvPr>
            <p:ph type="sldNum" sz="quarter" idx="12"/>
          </p:nvPr>
        </p:nvSpPr>
        <p:spPr/>
        <p:txBody>
          <a:bodyPr/>
          <a:lstStyle/>
          <a:p>
            <a:pPr>
              <a:defRPr/>
            </a:pPr>
            <a:fld id="{26AED83B-B9CC-485B-AAA1-58406FE718F7}" type="slidenum">
              <a:rPr lang="en-US">
                <a:solidFill>
                  <a:srgbClr val="000000"/>
                </a:solidFill>
              </a:rPr>
              <a:pPr>
                <a:defRPr/>
              </a:pPr>
              <a:t>47</a:t>
            </a:fld>
            <a:endParaRPr lang="en-US">
              <a:solidFill>
                <a:srgbClr val="000000"/>
              </a:solidFill>
            </a:endParaRPr>
          </a:p>
        </p:txBody>
      </p:sp>
      <p:sp>
        <p:nvSpPr>
          <p:cNvPr id="22530"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Vulnerabilities – Example 2</a:t>
            </a:r>
          </a:p>
        </p:txBody>
      </p:sp>
      <p:cxnSp>
        <p:nvCxnSpPr>
          <p:cNvPr id="2253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2253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22534"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22535" name="Line 7"/>
          <p:cNvSpPr>
            <a:spLocks noChangeShapeType="1"/>
          </p:cNvSpPr>
          <p:nvPr/>
        </p:nvSpPr>
        <p:spPr bwMode="auto">
          <a:xfrm flipH="1">
            <a:off x="1447800" y="3962400"/>
            <a:ext cx="838200" cy="1295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6" name="Line 8"/>
          <p:cNvSpPr>
            <a:spLocks noChangeShapeType="1"/>
          </p:cNvSpPr>
          <p:nvPr/>
        </p:nvSpPr>
        <p:spPr bwMode="auto">
          <a:xfrm>
            <a:off x="2514600" y="3886200"/>
            <a:ext cx="16002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7" name="Line 9"/>
          <p:cNvSpPr>
            <a:spLocks noChangeShapeType="1"/>
          </p:cNvSpPr>
          <p:nvPr/>
        </p:nvSpPr>
        <p:spPr bwMode="auto">
          <a:xfrm flipH="1">
            <a:off x="4191000" y="3962400"/>
            <a:ext cx="18288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8" name="Line 10"/>
          <p:cNvSpPr>
            <a:spLocks noChangeShapeType="1"/>
          </p:cNvSpPr>
          <p:nvPr/>
        </p:nvSpPr>
        <p:spPr bwMode="auto">
          <a:xfrm>
            <a:off x="6172200" y="3962400"/>
            <a:ext cx="12954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9" name="Line 11"/>
          <p:cNvSpPr>
            <a:spLocks noChangeShapeType="1"/>
          </p:cNvSpPr>
          <p:nvPr/>
        </p:nvSpPr>
        <p:spPr bwMode="auto">
          <a:xfrm flipV="1">
            <a:off x="2667000" y="3886200"/>
            <a:ext cx="30480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40" name="Line 12"/>
          <p:cNvSpPr>
            <a:spLocks noChangeShapeType="1"/>
          </p:cNvSpPr>
          <p:nvPr/>
        </p:nvSpPr>
        <p:spPr bwMode="auto">
          <a:xfrm flipH="1">
            <a:off x="1600200" y="5257800"/>
            <a:ext cx="0" cy="6096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0" name="Cloud 59"/>
          <p:cNvSpPr>
            <a:spLocks noChangeArrowheads="1"/>
          </p:cNvSpPr>
          <p:nvPr/>
        </p:nvSpPr>
        <p:spPr bwMode="auto">
          <a:xfrm>
            <a:off x="14478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4F25"/>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1</a:t>
            </a:r>
          </a:p>
        </p:txBody>
      </p:sp>
      <p:sp>
        <p:nvSpPr>
          <p:cNvPr id="22544" name="Line 19"/>
          <p:cNvSpPr>
            <a:spLocks noChangeShapeType="1"/>
          </p:cNvSpPr>
          <p:nvPr/>
        </p:nvSpPr>
        <p:spPr bwMode="auto">
          <a:xfrm>
            <a:off x="1447800" y="5181600"/>
            <a:ext cx="24384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 name="Cloud 59"/>
          <p:cNvSpPr>
            <a:spLocks noChangeArrowheads="1"/>
          </p:cNvSpPr>
          <p:nvPr/>
        </p:nvSpPr>
        <p:spPr bwMode="auto">
          <a:xfrm>
            <a:off x="7620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3</a:t>
            </a:r>
          </a:p>
        </p:txBody>
      </p:sp>
      <p:sp>
        <p:nvSpPr>
          <p:cNvPr id="3" name="Cloud 59"/>
          <p:cNvSpPr>
            <a:spLocks noChangeArrowheads="1"/>
          </p:cNvSpPr>
          <p:nvPr/>
        </p:nvSpPr>
        <p:spPr bwMode="auto">
          <a:xfrm>
            <a:off x="51816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2</a:t>
            </a:r>
          </a:p>
        </p:txBody>
      </p:sp>
      <p:sp>
        <p:nvSpPr>
          <p:cNvPr id="22550" name="Rectangle 8"/>
          <p:cNvSpPr>
            <a:spLocks noChangeArrowheads="1"/>
          </p:cNvSpPr>
          <p:nvPr/>
        </p:nvSpPr>
        <p:spPr bwMode="auto">
          <a:xfrm>
            <a:off x="381000" y="1447800"/>
            <a:ext cx="8153400" cy="14478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Adversary</a:t>
            </a:r>
            <a:r>
              <a:rPr kumimoji="1" lang="en-US" sz="2400" b="1" dirty="0" smtClean="0">
                <a:solidFill>
                  <a:srgbClr val="000000"/>
                </a:solidFill>
                <a:latin typeface="Arial" charset="0"/>
                <a:cs typeface="Arial" charset="0"/>
              </a:rPr>
              <a:t> </a:t>
            </a:r>
            <a:r>
              <a:rPr lang="en-US" sz="2800" dirty="0">
                <a:solidFill>
                  <a:srgbClr val="FF9900"/>
                </a:solidFill>
                <a:latin typeface="Arial" charset="0"/>
                <a:cs typeface="Arial" charset="0"/>
              </a:rPr>
              <a:t>spoofs a shorter path</a:t>
            </a:r>
          </a:p>
          <a:p>
            <a:pPr marL="800100" lvl="1" indent="-342900" eaLnBrk="1" hangingPunct="1">
              <a:lnSpc>
                <a:spcPts val="3000"/>
              </a:lnSpc>
              <a:spcAft>
                <a:spcPts val="1000"/>
              </a:spcAft>
              <a:buClr>
                <a:srgbClr val="FF9900"/>
              </a:buClr>
              <a:buSzPct val="150000"/>
              <a:buFont typeface="Wingdings" pitchFamily="2" charset="2"/>
              <a:buChar char="§"/>
            </a:pPr>
            <a:r>
              <a:rPr lang="en-US" sz="2800" kern="0" dirty="0">
                <a:latin typeface="Arial" charset="0"/>
                <a:cs typeface="Arial" charset="0"/>
              </a:rPr>
              <a:t>Node 4 routes through 1 instead of 2</a:t>
            </a:r>
          </a:p>
          <a:p>
            <a:pPr marL="800100" lvl="1" indent="-342900" eaLnBrk="1" hangingPunct="1">
              <a:lnSpc>
                <a:spcPts val="3000"/>
              </a:lnSpc>
              <a:spcAft>
                <a:spcPts val="1000"/>
              </a:spcAft>
              <a:buClr>
                <a:srgbClr val="FF9900"/>
              </a:buClr>
              <a:buSzPct val="150000"/>
              <a:buFont typeface="Wingdings" pitchFamily="2" charset="2"/>
              <a:buChar char="§"/>
            </a:pPr>
            <a:r>
              <a:rPr lang="en-US" sz="2800" kern="0" dirty="0">
                <a:latin typeface="Arial" charset="0"/>
                <a:cs typeface="Arial" charset="0"/>
              </a:rPr>
              <a:t>The traffic may be </a:t>
            </a:r>
            <a:r>
              <a:rPr lang="en-US" sz="2800" dirty="0" err="1">
                <a:solidFill>
                  <a:srgbClr val="FF9900"/>
                </a:solidFill>
                <a:latin typeface="Arial" charset="0"/>
                <a:cs typeface="Arial" charset="0"/>
              </a:rPr>
              <a:t>blackholed</a:t>
            </a:r>
            <a:r>
              <a:rPr kumimoji="1" lang="en-US" sz="2400" b="1" dirty="0" smtClean="0">
                <a:solidFill>
                  <a:srgbClr val="FF8700"/>
                </a:solidFill>
                <a:latin typeface="Arial" charset="0"/>
                <a:cs typeface="Arial" charset="0"/>
              </a:rPr>
              <a:t> </a:t>
            </a:r>
            <a:r>
              <a:rPr lang="en-US" sz="2800" kern="0" dirty="0">
                <a:latin typeface="Arial" charset="0"/>
                <a:cs typeface="Arial" charset="0"/>
              </a:rPr>
              <a:t>or</a:t>
            </a:r>
            <a:r>
              <a:rPr kumimoji="1" lang="en-US" sz="2400" b="1" dirty="0" smtClean="0">
                <a:solidFill>
                  <a:srgbClr val="FF8700"/>
                </a:solidFill>
                <a:latin typeface="Arial" charset="0"/>
                <a:cs typeface="Arial" charset="0"/>
              </a:rPr>
              <a:t> </a:t>
            </a:r>
            <a:r>
              <a:rPr lang="en-US" sz="2800" dirty="0">
                <a:solidFill>
                  <a:srgbClr val="FF9900"/>
                </a:solidFill>
                <a:latin typeface="Arial" charset="0"/>
                <a:cs typeface="Arial" charset="0"/>
              </a:rPr>
              <a:t>intercepted</a:t>
            </a:r>
          </a:p>
        </p:txBody>
      </p:sp>
      <p:sp>
        <p:nvSpPr>
          <p:cNvPr id="22553" name="Line 50"/>
          <p:cNvSpPr>
            <a:spLocks noChangeShapeType="1"/>
          </p:cNvSpPr>
          <p:nvPr/>
        </p:nvSpPr>
        <p:spPr bwMode="auto">
          <a:xfrm>
            <a:off x="7543800" y="5181600"/>
            <a:ext cx="76200" cy="914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5" name="Cloud 59"/>
          <p:cNvSpPr>
            <a:spLocks noChangeArrowheads="1"/>
          </p:cNvSpPr>
          <p:nvPr/>
        </p:nvSpPr>
        <p:spPr bwMode="auto">
          <a:xfrm>
            <a:off x="65532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5</a:t>
            </a:r>
          </a:p>
        </p:txBody>
      </p:sp>
      <p:sp>
        <p:nvSpPr>
          <p:cNvPr id="6" name="Cloud 61"/>
          <p:cNvSpPr>
            <a:spLocks noChangeArrowheads="1"/>
          </p:cNvSpPr>
          <p:nvPr/>
        </p:nvSpPr>
        <p:spPr bwMode="auto">
          <a:xfrm>
            <a:off x="6858000" y="5715000"/>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66FF33"/>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a:solidFill>
                  <a:srgbClr val="000000"/>
                </a:solidFill>
                <a:latin typeface="Arial" charset="0"/>
                <a:cs typeface="Arial" charset="0"/>
              </a:rPr>
              <a:t>7</a:t>
            </a:r>
          </a:p>
          <a:p>
            <a:pPr algn="ctr" defTabSz="3867150" eaLnBrk="1" hangingPunct="1">
              <a:defRPr/>
            </a:pPr>
            <a:endParaRPr lang="en-US" sz="2400" dirty="0">
              <a:solidFill>
                <a:srgbClr val="000000"/>
              </a:solidFill>
              <a:latin typeface="Arial" charset="0"/>
              <a:cs typeface="Arial" charset="0"/>
            </a:endParaRPr>
          </a:p>
        </p:txBody>
      </p:sp>
      <p:sp>
        <p:nvSpPr>
          <p:cNvPr id="31" name="Rounded Rectangular Callout 20"/>
          <p:cNvSpPr>
            <a:spLocks noChangeArrowheads="1"/>
          </p:cNvSpPr>
          <p:nvPr/>
        </p:nvSpPr>
        <p:spPr bwMode="auto">
          <a:xfrm>
            <a:off x="4724400" y="5867400"/>
            <a:ext cx="1524000" cy="762000"/>
          </a:xfrm>
          <a:prstGeom prst="wedgeRoundRectCallout">
            <a:avLst>
              <a:gd name="adj1" fmla="val 94183"/>
              <a:gd name="adj2" fmla="val -20476"/>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Genuine origin</a:t>
            </a:r>
            <a:endParaRPr lang="en-US" sz="1900" b="1" dirty="0">
              <a:solidFill>
                <a:srgbClr val="000000"/>
              </a:solidFill>
              <a:latin typeface="Arial" charset="0"/>
              <a:cs typeface="Arial" charset="0"/>
            </a:endParaRPr>
          </a:p>
        </p:txBody>
      </p:sp>
      <p:sp>
        <p:nvSpPr>
          <p:cNvPr id="34" name="Freeform 33"/>
          <p:cNvSpPr/>
          <p:nvPr/>
        </p:nvSpPr>
        <p:spPr bwMode="auto">
          <a:xfrm>
            <a:off x="5041900" y="4368800"/>
            <a:ext cx="2184400" cy="1358900"/>
          </a:xfrm>
          <a:custGeom>
            <a:avLst/>
            <a:gdLst>
              <a:gd name="connsiteX0" fmla="*/ 0 w 2184400"/>
              <a:gd name="connsiteY0" fmla="*/ 482600 h 1358900"/>
              <a:gd name="connsiteX1" fmla="*/ 571500 w 2184400"/>
              <a:gd name="connsiteY1" fmla="*/ 63500 h 1358900"/>
              <a:gd name="connsiteX2" fmla="*/ 1295400 w 2184400"/>
              <a:gd name="connsiteY2" fmla="*/ 101600 h 1358900"/>
              <a:gd name="connsiteX3" fmla="*/ 1905000 w 2184400"/>
              <a:gd name="connsiteY3" fmla="*/ 609600 h 1358900"/>
              <a:gd name="connsiteX4" fmla="*/ 2184400 w 2184400"/>
              <a:gd name="connsiteY4" fmla="*/ 1358900 h 135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400" h="1358900">
                <a:moveTo>
                  <a:pt x="0" y="482600"/>
                </a:moveTo>
                <a:cubicBezTo>
                  <a:pt x="177800" y="304800"/>
                  <a:pt x="355600" y="127000"/>
                  <a:pt x="571500" y="63500"/>
                </a:cubicBezTo>
                <a:cubicBezTo>
                  <a:pt x="787400" y="0"/>
                  <a:pt x="1073150" y="10583"/>
                  <a:pt x="1295400" y="101600"/>
                </a:cubicBezTo>
                <a:cubicBezTo>
                  <a:pt x="1517650" y="192617"/>
                  <a:pt x="1756833" y="400050"/>
                  <a:pt x="1905000" y="609600"/>
                </a:cubicBezTo>
                <a:cubicBezTo>
                  <a:pt x="2053167" y="819150"/>
                  <a:pt x="2118783" y="1089025"/>
                  <a:pt x="2184400" y="1358900"/>
                </a:cubicBezTo>
              </a:path>
            </a:pathLst>
          </a:custGeom>
          <a:noFill/>
          <a:ln w="50800" cap="flat" cmpd="sng" algn="ctr">
            <a:solidFill>
              <a:srgbClr val="0099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42" name="Freeform 41"/>
          <p:cNvSpPr/>
          <p:nvPr/>
        </p:nvSpPr>
        <p:spPr bwMode="auto">
          <a:xfrm>
            <a:off x="3094567" y="3158067"/>
            <a:ext cx="5389033" cy="2722033"/>
          </a:xfrm>
          <a:custGeom>
            <a:avLst/>
            <a:gdLst>
              <a:gd name="connsiteX0" fmla="*/ 893233 w 5389033"/>
              <a:gd name="connsiteY0" fmla="*/ 1579033 h 2722033"/>
              <a:gd name="connsiteX1" fmla="*/ 55033 w 5389033"/>
              <a:gd name="connsiteY1" fmla="*/ 905933 h 2722033"/>
              <a:gd name="connsiteX2" fmla="*/ 563033 w 5389033"/>
              <a:gd name="connsiteY2" fmla="*/ 448733 h 2722033"/>
              <a:gd name="connsiteX3" fmla="*/ 3280833 w 5389033"/>
              <a:gd name="connsiteY3" fmla="*/ 194733 h 2722033"/>
              <a:gd name="connsiteX4" fmla="*/ 5071533 w 5389033"/>
              <a:gd name="connsiteY4" fmla="*/ 1617133 h 2722033"/>
              <a:gd name="connsiteX5" fmla="*/ 5185833 w 5389033"/>
              <a:gd name="connsiteY5" fmla="*/ 2722033 h 272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033" h="2722033">
                <a:moveTo>
                  <a:pt x="893233" y="1579033"/>
                </a:moveTo>
                <a:cubicBezTo>
                  <a:pt x="501649" y="1336674"/>
                  <a:pt x="110066" y="1094316"/>
                  <a:pt x="55033" y="905933"/>
                </a:cubicBezTo>
                <a:cubicBezTo>
                  <a:pt x="0" y="717550"/>
                  <a:pt x="25400" y="567266"/>
                  <a:pt x="563033" y="448733"/>
                </a:cubicBezTo>
                <a:cubicBezTo>
                  <a:pt x="1100666" y="330200"/>
                  <a:pt x="2529416" y="0"/>
                  <a:pt x="3280833" y="194733"/>
                </a:cubicBezTo>
                <a:cubicBezTo>
                  <a:pt x="4032250" y="389466"/>
                  <a:pt x="4754033" y="1195916"/>
                  <a:pt x="5071533" y="1617133"/>
                </a:cubicBezTo>
                <a:cubicBezTo>
                  <a:pt x="5389033" y="2038350"/>
                  <a:pt x="5287433" y="2380191"/>
                  <a:pt x="5185833" y="2722033"/>
                </a:cubicBezTo>
              </a:path>
            </a:pathLst>
          </a:custGeom>
          <a:noFill/>
          <a:ln w="50800" cap="flat" cmpd="sng" algn="ctr">
            <a:solidFill>
              <a:srgbClr val="FF0000"/>
            </a:solidFill>
            <a:prstDash val="dashDot"/>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2" name="Line 9"/>
          <p:cNvSpPr>
            <a:spLocks noChangeShapeType="1"/>
          </p:cNvSpPr>
          <p:nvPr/>
        </p:nvSpPr>
        <p:spPr bwMode="auto">
          <a:xfrm flipH="1">
            <a:off x="2209800" y="5334000"/>
            <a:ext cx="1828800" cy="533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33" name="Cloud 59"/>
          <p:cNvSpPr>
            <a:spLocks noChangeArrowheads="1"/>
          </p:cNvSpPr>
          <p:nvPr/>
        </p:nvSpPr>
        <p:spPr bwMode="auto">
          <a:xfrm>
            <a:off x="34290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4</a:t>
            </a:r>
          </a:p>
        </p:txBody>
      </p:sp>
      <p:sp>
        <p:nvSpPr>
          <p:cNvPr id="36" name="Cloud 61"/>
          <p:cNvSpPr>
            <a:spLocks noChangeArrowheads="1"/>
          </p:cNvSpPr>
          <p:nvPr/>
        </p:nvSpPr>
        <p:spPr bwMode="auto">
          <a:xfrm>
            <a:off x="914400" y="5715000"/>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6</a:t>
            </a:r>
          </a:p>
          <a:p>
            <a:pPr algn="ctr" defTabSz="3867150" eaLnBrk="1" hangingPunct="1">
              <a:defRPr/>
            </a:pPr>
            <a:endParaRPr lang="en-US" sz="2400">
              <a:solidFill>
                <a:srgbClr val="000000"/>
              </a:solidFill>
              <a:latin typeface="Arial" charset="0"/>
              <a:cs typeface="Arial" charset="0"/>
            </a:endParaRPr>
          </a:p>
        </p:txBody>
      </p:sp>
      <p:sp>
        <p:nvSpPr>
          <p:cNvPr id="37" name="Rounded Rectangular Callout 20"/>
          <p:cNvSpPr>
            <a:spLocks noChangeArrowheads="1"/>
          </p:cNvSpPr>
          <p:nvPr/>
        </p:nvSpPr>
        <p:spPr bwMode="auto">
          <a:xfrm>
            <a:off x="2209800" y="5867400"/>
            <a:ext cx="2057400" cy="685800"/>
          </a:xfrm>
          <a:prstGeom prst="wedgeRoundRectCallout">
            <a:avLst>
              <a:gd name="adj1" fmla="val 42336"/>
              <a:gd name="adj2" fmla="val -112727"/>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Thinks route thru 2 shorter</a:t>
            </a:r>
            <a:endParaRPr lang="en-US" sz="1900" b="1" dirty="0">
              <a:solidFill>
                <a:srgbClr val="000000"/>
              </a:solidFill>
              <a:latin typeface="Arial" charset="0"/>
              <a:cs typeface="Arial" charset="0"/>
            </a:endParaRPr>
          </a:p>
        </p:txBody>
      </p:sp>
      <p:sp>
        <p:nvSpPr>
          <p:cNvPr id="38" name="Text Box 27"/>
          <p:cNvSpPr txBox="1">
            <a:spLocks noChangeArrowheads="1"/>
          </p:cNvSpPr>
          <p:nvPr/>
        </p:nvSpPr>
        <p:spPr bwMode="auto">
          <a:xfrm>
            <a:off x="7010400" y="6324600"/>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9900"/>
                </a:solidFill>
                <a:latin typeface="Arial" charset="0"/>
                <a:cs typeface="Arial" charset="0"/>
              </a:rPr>
              <a:t>12.34.*</a:t>
            </a:r>
            <a:endParaRPr lang="en-US" sz="2400" dirty="0">
              <a:solidFill>
                <a:srgbClr val="009900"/>
              </a:solidFill>
              <a:latin typeface="Arial" charset="0"/>
              <a:cs typeface="Arial" charset="0"/>
            </a:endParaRPr>
          </a:p>
        </p:txBody>
      </p:sp>
      <p:sp>
        <p:nvSpPr>
          <p:cNvPr id="39" name="Rounded Rectangular Callout 20"/>
          <p:cNvSpPr>
            <a:spLocks noChangeArrowheads="1"/>
          </p:cNvSpPr>
          <p:nvPr/>
        </p:nvSpPr>
        <p:spPr bwMode="auto">
          <a:xfrm>
            <a:off x="228600" y="2971800"/>
            <a:ext cx="1524000" cy="762000"/>
          </a:xfrm>
          <a:prstGeom prst="wedgeRoundRectCallout">
            <a:avLst>
              <a:gd name="adj1" fmla="val 67750"/>
              <a:gd name="adj2" fmla="val 66361"/>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No attack</a:t>
            </a:r>
            <a:endParaRPr lang="en-US" sz="1900" b="1" dirty="0">
              <a:solidFill>
                <a:srgbClr val="000000"/>
              </a:solidFill>
              <a:latin typeface="Arial" charset="0"/>
              <a:cs typeface="Arial" charset="0"/>
            </a:endParaRPr>
          </a:p>
        </p:txBody>
      </p:sp>
      <p:sp>
        <p:nvSpPr>
          <p:cNvPr id="35"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100594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Grp="1" noChangeArrowheads="1"/>
          </p:cNvSpPr>
          <p:nvPr>
            <p:ph type="sldNum" sz="quarter" idx="12"/>
          </p:nvPr>
        </p:nvSpPr>
        <p:spPr/>
        <p:txBody>
          <a:bodyPr/>
          <a:lstStyle/>
          <a:p>
            <a:pPr>
              <a:defRPr/>
            </a:pPr>
            <a:fld id="{26AED83B-B9CC-485B-AAA1-58406FE718F7}" type="slidenum">
              <a:rPr lang="en-US">
                <a:solidFill>
                  <a:srgbClr val="000000"/>
                </a:solidFill>
              </a:rPr>
              <a:pPr>
                <a:defRPr/>
              </a:pPr>
              <a:t>48</a:t>
            </a:fld>
            <a:endParaRPr lang="en-US">
              <a:solidFill>
                <a:srgbClr val="000000"/>
              </a:solidFill>
            </a:endParaRPr>
          </a:p>
        </p:txBody>
      </p:sp>
      <p:sp>
        <p:nvSpPr>
          <p:cNvPr id="22530"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Vulnerabilities – Example 2</a:t>
            </a:r>
          </a:p>
        </p:txBody>
      </p:sp>
      <p:cxnSp>
        <p:nvCxnSpPr>
          <p:cNvPr id="22531"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22532"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22534"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22535" name="Line 7"/>
          <p:cNvSpPr>
            <a:spLocks noChangeShapeType="1"/>
          </p:cNvSpPr>
          <p:nvPr/>
        </p:nvSpPr>
        <p:spPr bwMode="auto">
          <a:xfrm flipH="1">
            <a:off x="1447800" y="3962400"/>
            <a:ext cx="838200" cy="1295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6" name="Line 8"/>
          <p:cNvSpPr>
            <a:spLocks noChangeShapeType="1"/>
          </p:cNvSpPr>
          <p:nvPr/>
        </p:nvSpPr>
        <p:spPr bwMode="auto">
          <a:xfrm>
            <a:off x="2514600" y="3886200"/>
            <a:ext cx="16002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7" name="Line 9"/>
          <p:cNvSpPr>
            <a:spLocks noChangeShapeType="1"/>
          </p:cNvSpPr>
          <p:nvPr/>
        </p:nvSpPr>
        <p:spPr bwMode="auto">
          <a:xfrm flipH="1">
            <a:off x="4191000" y="3962400"/>
            <a:ext cx="18288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8" name="Line 10"/>
          <p:cNvSpPr>
            <a:spLocks noChangeShapeType="1"/>
          </p:cNvSpPr>
          <p:nvPr/>
        </p:nvSpPr>
        <p:spPr bwMode="auto">
          <a:xfrm>
            <a:off x="6172200" y="3962400"/>
            <a:ext cx="12954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39" name="Line 11"/>
          <p:cNvSpPr>
            <a:spLocks noChangeShapeType="1"/>
          </p:cNvSpPr>
          <p:nvPr/>
        </p:nvSpPr>
        <p:spPr bwMode="auto">
          <a:xfrm flipV="1">
            <a:off x="2667000" y="3886200"/>
            <a:ext cx="30480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2540" name="Line 12"/>
          <p:cNvSpPr>
            <a:spLocks noChangeShapeType="1"/>
          </p:cNvSpPr>
          <p:nvPr/>
        </p:nvSpPr>
        <p:spPr bwMode="auto">
          <a:xfrm flipH="1">
            <a:off x="1600200" y="5257800"/>
            <a:ext cx="0" cy="6096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0" name="Cloud 59"/>
          <p:cNvSpPr>
            <a:spLocks noChangeArrowheads="1"/>
          </p:cNvSpPr>
          <p:nvPr/>
        </p:nvSpPr>
        <p:spPr bwMode="auto">
          <a:xfrm>
            <a:off x="14478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FF4F25"/>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1</a:t>
            </a:r>
          </a:p>
        </p:txBody>
      </p:sp>
      <p:sp>
        <p:nvSpPr>
          <p:cNvPr id="22544" name="Line 19"/>
          <p:cNvSpPr>
            <a:spLocks noChangeShapeType="1"/>
          </p:cNvSpPr>
          <p:nvPr/>
        </p:nvSpPr>
        <p:spPr bwMode="auto">
          <a:xfrm>
            <a:off x="1447800" y="5181600"/>
            <a:ext cx="24384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 name="Cloud 59"/>
          <p:cNvSpPr>
            <a:spLocks noChangeArrowheads="1"/>
          </p:cNvSpPr>
          <p:nvPr/>
        </p:nvSpPr>
        <p:spPr bwMode="auto">
          <a:xfrm>
            <a:off x="7620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3</a:t>
            </a:r>
          </a:p>
        </p:txBody>
      </p:sp>
      <p:sp>
        <p:nvSpPr>
          <p:cNvPr id="3" name="Cloud 59"/>
          <p:cNvSpPr>
            <a:spLocks noChangeArrowheads="1"/>
          </p:cNvSpPr>
          <p:nvPr/>
        </p:nvSpPr>
        <p:spPr bwMode="auto">
          <a:xfrm>
            <a:off x="51816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2</a:t>
            </a:r>
          </a:p>
        </p:txBody>
      </p:sp>
      <p:sp>
        <p:nvSpPr>
          <p:cNvPr id="22550" name="Rectangle 8"/>
          <p:cNvSpPr>
            <a:spLocks noChangeArrowheads="1"/>
          </p:cNvSpPr>
          <p:nvPr/>
        </p:nvSpPr>
        <p:spPr bwMode="auto">
          <a:xfrm>
            <a:off x="381000" y="1447800"/>
            <a:ext cx="8153400" cy="14478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Adversary</a:t>
            </a:r>
            <a:r>
              <a:rPr kumimoji="1" lang="en-US" sz="2400" b="1" dirty="0" smtClean="0">
                <a:solidFill>
                  <a:srgbClr val="000000"/>
                </a:solidFill>
                <a:latin typeface="Arial" charset="0"/>
                <a:cs typeface="Arial" charset="0"/>
              </a:rPr>
              <a:t> </a:t>
            </a:r>
            <a:r>
              <a:rPr lang="en-US" sz="2800" dirty="0">
                <a:solidFill>
                  <a:srgbClr val="FF9900"/>
                </a:solidFill>
                <a:latin typeface="Arial" charset="0"/>
                <a:cs typeface="Arial" charset="0"/>
              </a:rPr>
              <a:t>spoofs a shorter path</a:t>
            </a:r>
          </a:p>
          <a:p>
            <a:pPr marL="800100" lvl="1" indent="-342900" eaLnBrk="1" hangingPunct="1">
              <a:lnSpc>
                <a:spcPts val="3000"/>
              </a:lnSpc>
              <a:spcAft>
                <a:spcPts val="1000"/>
              </a:spcAft>
              <a:buClr>
                <a:srgbClr val="FF9900"/>
              </a:buClr>
              <a:buSzPct val="150000"/>
              <a:buFont typeface="Wingdings" pitchFamily="2" charset="2"/>
              <a:buChar char="§"/>
            </a:pPr>
            <a:r>
              <a:rPr lang="en-US" sz="2800" kern="0" dirty="0">
                <a:latin typeface="Arial" charset="0"/>
                <a:cs typeface="Arial" charset="0"/>
              </a:rPr>
              <a:t>Node 4 routes through 1 instead of 2</a:t>
            </a:r>
          </a:p>
          <a:p>
            <a:pPr marL="800100" lvl="1" indent="-342900" eaLnBrk="1" hangingPunct="1">
              <a:lnSpc>
                <a:spcPts val="3000"/>
              </a:lnSpc>
              <a:spcAft>
                <a:spcPts val="1000"/>
              </a:spcAft>
              <a:buClr>
                <a:srgbClr val="FF9900"/>
              </a:buClr>
              <a:buSzPct val="150000"/>
              <a:buFont typeface="Wingdings" pitchFamily="2" charset="2"/>
              <a:buChar char="§"/>
            </a:pPr>
            <a:r>
              <a:rPr lang="en-US" sz="2800" kern="0" dirty="0">
                <a:latin typeface="Arial" charset="0"/>
                <a:cs typeface="Arial" charset="0"/>
              </a:rPr>
              <a:t>The traffic may be </a:t>
            </a:r>
            <a:r>
              <a:rPr lang="en-US" sz="2800" dirty="0" err="1">
                <a:solidFill>
                  <a:srgbClr val="FF9900"/>
                </a:solidFill>
                <a:latin typeface="Arial" charset="0"/>
                <a:cs typeface="Arial" charset="0"/>
              </a:rPr>
              <a:t>blackholed</a:t>
            </a:r>
            <a:r>
              <a:rPr kumimoji="1" lang="en-US" sz="2400" b="1" dirty="0" smtClean="0">
                <a:solidFill>
                  <a:srgbClr val="FF8700"/>
                </a:solidFill>
                <a:latin typeface="Arial" charset="0"/>
                <a:cs typeface="Arial" charset="0"/>
              </a:rPr>
              <a:t> </a:t>
            </a:r>
            <a:r>
              <a:rPr lang="en-US" sz="2800" kern="0" dirty="0">
                <a:latin typeface="Arial" charset="0"/>
                <a:cs typeface="Arial" charset="0"/>
              </a:rPr>
              <a:t>or</a:t>
            </a:r>
            <a:r>
              <a:rPr kumimoji="1" lang="en-US" sz="2400" b="1" dirty="0" smtClean="0">
                <a:solidFill>
                  <a:srgbClr val="FF8700"/>
                </a:solidFill>
                <a:latin typeface="Arial" charset="0"/>
                <a:cs typeface="Arial" charset="0"/>
              </a:rPr>
              <a:t> </a:t>
            </a:r>
            <a:r>
              <a:rPr lang="en-US" sz="2800" dirty="0">
                <a:solidFill>
                  <a:srgbClr val="FF9900"/>
                </a:solidFill>
                <a:latin typeface="Arial" charset="0"/>
                <a:cs typeface="Arial" charset="0"/>
              </a:rPr>
              <a:t>intercepted</a:t>
            </a:r>
          </a:p>
        </p:txBody>
      </p:sp>
      <p:sp>
        <p:nvSpPr>
          <p:cNvPr id="22553" name="Line 50"/>
          <p:cNvSpPr>
            <a:spLocks noChangeShapeType="1"/>
          </p:cNvSpPr>
          <p:nvPr/>
        </p:nvSpPr>
        <p:spPr bwMode="auto">
          <a:xfrm>
            <a:off x="7543800" y="5181600"/>
            <a:ext cx="76200" cy="914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5" name="Cloud 59"/>
          <p:cNvSpPr>
            <a:spLocks noChangeArrowheads="1"/>
          </p:cNvSpPr>
          <p:nvPr/>
        </p:nvSpPr>
        <p:spPr bwMode="auto">
          <a:xfrm>
            <a:off x="65532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5</a:t>
            </a:r>
          </a:p>
        </p:txBody>
      </p:sp>
      <p:sp>
        <p:nvSpPr>
          <p:cNvPr id="6" name="Cloud 61"/>
          <p:cNvSpPr>
            <a:spLocks noChangeArrowheads="1"/>
          </p:cNvSpPr>
          <p:nvPr/>
        </p:nvSpPr>
        <p:spPr bwMode="auto">
          <a:xfrm>
            <a:off x="6858000" y="5715000"/>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66FF33"/>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a:solidFill>
                  <a:srgbClr val="000000"/>
                </a:solidFill>
                <a:latin typeface="Arial" charset="0"/>
                <a:cs typeface="Arial" charset="0"/>
              </a:rPr>
              <a:t>7</a:t>
            </a:r>
          </a:p>
          <a:p>
            <a:pPr algn="ctr" defTabSz="3867150" eaLnBrk="1" hangingPunct="1">
              <a:defRPr/>
            </a:pPr>
            <a:endParaRPr lang="en-US" sz="2400" dirty="0">
              <a:solidFill>
                <a:srgbClr val="000000"/>
              </a:solidFill>
              <a:latin typeface="Arial" charset="0"/>
              <a:cs typeface="Arial" charset="0"/>
            </a:endParaRPr>
          </a:p>
        </p:txBody>
      </p:sp>
      <p:sp>
        <p:nvSpPr>
          <p:cNvPr id="31" name="Rounded Rectangular Callout 20"/>
          <p:cNvSpPr>
            <a:spLocks noChangeArrowheads="1"/>
          </p:cNvSpPr>
          <p:nvPr/>
        </p:nvSpPr>
        <p:spPr bwMode="auto">
          <a:xfrm>
            <a:off x="4724400" y="5867400"/>
            <a:ext cx="1524000" cy="762000"/>
          </a:xfrm>
          <a:prstGeom prst="wedgeRoundRectCallout">
            <a:avLst>
              <a:gd name="adj1" fmla="val 94183"/>
              <a:gd name="adj2" fmla="val -20476"/>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Genuine origin</a:t>
            </a:r>
            <a:endParaRPr lang="en-US" sz="1900" b="1" dirty="0">
              <a:solidFill>
                <a:srgbClr val="000000"/>
              </a:solidFill>
              <a:latin typeface="Arial" charset="0"/>
              <a:cs typeface="Arial" charset="0"/>
            </a:endParaRPr>
          </a:p>
        </p:txBody>
      </p:sp>
      <p:sp>
        <p:nvSpPr>
          <p:cNvPr id="34" name="Freeform 33"/>
          <p:cNvSpPr/>
          <p:nvPr/>
        </p:nvSpPr>
        <p:spPr bwMode="auto">
          <a:xfrm>
            <a:off x="5041900" y="4368800"/>
            <a:ext cx="2184400" cy="1358900"/>
          </a:xfrm>
          <a:custGeom>
            <a:avLst/>
            <a:gdLst>
              <a:gd name="connsiteX0" fmla="*/ 0 w 2184400"/>
              <a:gd name="connsiteY0" fmla="*/ 482600 h 1358900"/>
              <a:gd name="connsiteX1" fmla="*/ 571500 w 2184400"/>
              <a:gd name="connsiteY1" fmla="*/ 63500 h 1358900"/>
              <a:gd name="connsiteX2" fmla="*/ 1295400 w 2184400"/>
              <a:gd name="connsiteY2" fmla="*/ 101600 h 1358900"/>
              <a:gd name="connsiteX3" fmla="*/ 1905000 w 2184400"/>
              <a:gd name="connsiteY3" fmla="*/ 609600 h 1358900"/>
              <a:gd name="connsiteX4" fmla="*/ 2184400 w 2184400"/>
              <a:gd name="connsiteY4" fmla="*/ 1358900 h 1358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4400" h="1358900">
                <a:moveTo>
                  <a:pt x="0" y="482600"/>
                </a:moveTo>
                <a:cubicBezTo>
                  <a:pt x="177800" y="304800"/>
                  <a:pt x="355600" y="127000"/>
                  <a:pt x="571500" y="63500"/>
                </a:cubicBezTo>
                <a:cubicBezTo>
                  <a:pt x="787400" y="0"/>
                  <a:pt x="1073150" y="10583"/>
                  <a:pt x="1295400" y="101600"/>
                </a:cubicBezTo>
                <a:cubicBezTo>
                  <a:pt x="1517650" y="192617"/>
                  <a:pt x="1756833" y="400050"/>
                  <a:pt x="1905000" y="609600"/>
                </a:cubicBezTo>
                <a:cubicBezTo>
                  <a:pt x="2053167" y="819150"/>
                  <a:pt x="2118783" y="1089025"/>
                  <a:pt x="2184400" y="1358900"/>
                </a:cubicBezTo>
              </a:path>
            </a:pathLst>
          </a:custGeom>
          <a:noFill/>
          <a:ln w="50800" cap="flat" cmpd="sng" algn="ctr">
            <a:solidFill>
              <a:srgbClr val="009900"/>
            </a:solidFill>
            <a:prstDash val="dashDot"/>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5" name="Rounded Rectangular Callout 20"/>
          <p:cNvSpPr>
            <a:spLocks noChangeArrowheads="1"/>
          </p:cNvSpPr>
          <p:nvPr/>
        </p:nvSpPr>
        <p:spPr bwMode="auto">
          <a:xfrm>
            <a:off x="228600" y="2971800"/>
            <a:ext cx="1524000" cy="762000"/>
          </a:xfrm>
          <a:prstGeom prst="wedgeRoundRectCallout">
            <a:avLst>
              <a:gd name="adj1" fmla="val 67750"/>
              <a:gd name="adj2" fmla="val 66361"/>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Announce 1</a:t>
            </a:r>
            <a:r>
              <a:rPr lang="en-US" sz="1700" dirty="0" smtClean="0">
                <a:solidFill>
                  <a:srgbClr val="000000"/>
                </a:solidFill>
                <a:latin typeface="Arial" charset="0"/>
                <a:cs typeface="Arial" charset="0"/>
                <a:sym typeface="Wingdings 3"/>
              </a:rPr>
              <a:t></a:t>
            </a:r>
            <a:r>
              <a:rPr lang="en-US" sz="1900" b="1" dirty="0" smtClean="0">
                <a:solidFill>
                  <a:srgbClr val="000000"/>
                </a:solidFill>
                <a:latin typeface="Arial" charset="0"/>
                <a:cs typeface="Arial" charset="0"/>
              </a:rPr>
              <a:t>7</a:t>
            </a:r>
            <a:endParaRPr lang="en-US" sz="1900" b="1" dirty="0">
              <a:solidFill>
                <a:srgbClr val="000000"/>
              </a:solidFill>
              <a:latin typeface="Arial" charset="0"/>
              <a:cs typeface="Arial" charset="0"/>
            </a:endParaRPr>
          </a:p>
        </p:txBody>
      </p:sp>
      <p:sp>
        <p:nvSpPr>
          <p:cNvPr id="42" name="Freeform 41"/>
          <p:cNvSpPr/>
          <p:nvPr/>
        </p:nvSpPr>
        <p:spPr bwMode="auto">
          <a:xfrm>
            <a:off x="3094567" y="3158067"/>
            <a:ext cx="5389033" cy="2722033"/>
          </a:xfrm>
          <a:custGeom>
            <a:avLst/>
            <a:gdLst>
              <a:gd name="connsiteX0" fmla="*/ 893233 w 5389033"/>
              <a:gd name="connsiteY0" fmla="*/ 1579033 h 2722033"/>
              <a:gd name="connsiteX1" fmla="*/ 55033 w 5389033"/>
              <a:gd name="connsiteY1" fmla="*/ 905933 h 2722033"/>
              <a:gd name="connsiteX2" fmla="*/ 563033 w 5389033"/>
              <a:gd name="connsiteY2" fmla="*/ 448733 h 2722033"/>
              <a:gd name="connsiteX3" fmla="*/ 3280833 w 5389033"/>
              <a:gd name="connsiteY3" fmla="*/ 194733 h 2722033"/>
              <a:gd name="connsiteX4" fmla="*/ 5071533 w 5389033"/>
              <a:gd name="connsiteY4" fmla="*/ 1617133 h 2722033"/>
              <a:gd name="connsiteX5" fmla="*/ 5185833 w 5389033"/>
              <a:gd name="connsiteY5" fmla="*/ 2722033 h 272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033" h="2722033">
                <a:moveTo>
                  <a:pt x="893233" y="1579033"/>
                </a:moveTo>
                <a:cubicBezTo>
                  <a:pt x="501649" y="1336674"/>
                  <a:pt x="110066" y="1094316"/>
                  <a:pt x="55033" y="905933"/>
                </a:cubicBezTo>
                <a:cubicBezTo>
                  <a:pt x="0" y="717550"/>
                  <a:pt x="25400" y="567266"/>
                  <a:pt x="563033" y="448733"/>
                </a:cubicBezTo>
                <a:cubicBezTo>
                  <a:pt x="1100666" y="330200"/>
                  <a:pt x="2529416" y="0"/>
                  <a:pt x="3280833" y="194733"/>
                </a:cubicBezTo>
                <a:cubicBezTo>
                  <a:pt x="4032250" y="389466"/>
                  <a:pt x="4754033" y="1195916"/>
                  <a:pt x="5071533" y="1617133"/>
                </a:cubicBezTo>
                <a:cubicBezTo>
                  <a:pt x="5389033" y="2038350"/>
                  <a:pt x="5287433" y="2380191"/>
                  <a:pt x="5185833" y="2722033"/>
                </a:cubicBezTo>
              </a:path>
            </a:pathLst>
          </a:custGeom>
          <a:noFill/>
          <a:ln w="50800"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2" name="Line 9"/>
          <p:cNvSpPr>
            <a:spLocks noChangeShapeType="1"/>
          </p:cNvSpPr>
          <p:nvPr/>
        </p:nvSpPr>
        <p:spPr bwMode="auto">
          <a:xfrm flipH="1">
            <a:off x="2209800" y="5334000"/>
            <a:ext cx="1828800" cy="533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33" name="Cloud 59"/>
          <p:cNvSpPr>
            <a:spLocks noChangeArrowheads="1"/>
          </p:cNvSpPr>
          <p:nvPr/>
        </p:nvSpPr>
        <p:spPr bwMode="auto">
          <a:xfrm>
            <a:off x="34290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4</a:t>
            </a:r>
          </a:p>
        </p:txBody>
      </p:sp>
      <p:sp>
        <p:nvSpPr>
          <p:cNvPr id="36" name="Cloud 61"/>
          <p:cNvSpPr>
            <a:spLocks noChangeArrowheads="1"/>
          </p:cNvSpPr>
          <p:nvPr/>
        </p:nvSpPr>
        <p:spPr bwMode="auto">
          <a:xfrm>
            <a:off x="914400" y="5715000"/>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6</a:t>
            </a:r>
          </a:p>
          <a:p>
            <a:pPr algn="ctr" defTabSz="3867150" eaLnBrk="1" hangingPunct="1">
              <a:defRPr/>
            </a:pPr>
            <a:endParaRPr lang="en-US" sz="2400">
              <a:solidFill>
                <a:srgbClr val="000000"/>
              </a:solidFill>
              <a:latin typeface="Arial" charset="0"/>
              <a:cs typeface="Arial" charset="0"/>
            </a:endParaRPr>
          </a:p>
        </p:txBody>
      </p:sp>
      <p:sp>
        <p:nvSpPr>
          <p:cNvPr id="37" name="Rounded Rectangular Callout 20"/>
          <p:cNvSpPr>
            <a:spLocks noChangeArrowheads="1"/>
          </p:cNvSpPr>
          <p:nvPr/>
        </p:nvSpPr>
        <p:spPr bwMode="auto">
          <a:xfrm>
            <a:off x="2209800" y="5867400"/>
            <a:ext cx="2057400" cy="685800"/>
          </a:xfrm>
          <a:prstGeom prst="wedgeRoundRectCallout">
            <a:avLst>
              <a:gd name="adj1" fmla="val 42336"/>
              <a:gd name="adj2" fmla="val -112727"/>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Thinks route thru 1 shorter</a:t>
            </a:r>
            <a:endParaRPr lang="en-US" sz="1900" b="1" dirty="0">
              <a:solidFill>
                <a:srgbClr val="000000"/>
              </a:solidFill>
              <a:latin typeface="Arial" charset="0"/>
              <a:cs typeface="Arial" charset="0"/>
            </a:endParaRPr>
          </a:p>
        </p:txBody>
      </p:sp>
      <p:sp>
        <p:nvSpPr>
          <p:cNvPr id="38" name="Text Box 27"/>
          <p:cNvSpPr txBox="1">
            <a:spLocks noChangeArrowheads="1"/>
          </p:cNvSpPr>
          <p:nvPr/>
        </p:nvSpPr>
        <p:spPr bwMode="auto">
          <a:xfrm>
            <a:off x="7010400" y="6324600"/>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9900"/>
                </a:solidFill>
                <a:latin typeface="Arial" charset="0"/>
                <a:cs typeface="Arial" charset="0"/>
              </a:rPr>
              <a:t>12.34.*</a:t>
            </a:r>
            <a:endParaRPr lang="en-US" sz="2400" dirty="0">
              <a:solidFill>
                <a:srgbClr val="009900"/>
              </a:solidFill>
              <a:latin typeface="Arial" charset="0"/>
              <a:cs typeface="Arial" charset="0"/>
            </a:endParaRPr>
          </a:p>
        </p:txBody>
      </p:sp>
      <p:sp>
        <p:nvSpPr>
          <p:cNvPr id="39"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1276286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DBE2E9C9-D384-41BB-8934-C7F370AF66C9}" type="slidenum">
              <a:rPr lang="en-US">
                <a:solidFill>
                  <a:srgbClr val="000000"/>
                </a:solidFill>
              </a:rPr>
              <a:pPr>
                <a:defRPr/>
              </a:pPr>
              <a:t>49</a:t>
            </a:fld>
            <a:endParaRPr lang="en-US" dirty="0">
              <a:solidFill>
                <a:srgbClr val="000000"/>
              </a:solidFill>
            </a:endParaRPr>
          </a:p>
        </p:txBody>
      </p:sp>
      <p:sp>
        <p:nvSpPr>
          <p:cNvPr id="24578"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State of the Art – S-BGP and </a:t>
            </a:r>
            <a:r>
              <a:rPr lang="en-US" sz="3700" dirty="0" err="1">
                <a:solidFill>
                  <a:srgbClr val="FF9900"/>
                </a:solidFill>
                <a:latin typeface="Times New Roman" pitchFamily="18" charset="0"/>
                <a:cs typeface="Times New Roman" pitchFamily="18" charset="0"/>
              </a:rPr>
              <a:t>soBGP</a:t>
            </a:r>
            <a:endParaRPr lang="en-US" sz="3700" dirty="0">
              <a:solidFill>
                <a:srgbClr val="FF9900"/>
              </a:solidFill>
              <a:latin typeface="Times New Roman" pitchFamily="18" charset="0"/>
              <a:cs typeface="Times New Roman" pitchFamily="18" charset="0"/>
            </a:endParaRPr>
          </a:p>
        </p:txBody>
      </p:sp>
      <p:cxnSp>
        <p:nvCxnSpPr>
          <p:cNvPr id="24579"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24580"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24582"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11" name="Rectangle 8"/>
          <p:cNvSpPr>
            <a:spLocks noChangeArrowheads="1"/>
          </p:cNvSpPr>
          <p:nvPr/>
        </p:nvSpPr>
        <p:spPr bwMode="auto">
          <a:xfrm>
            <a:off x="381000" y="2743200"/>
            <a:ext cx="8229600" cy="19050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S-BGP</a:t>
            </a:r>
          </a:p>
          <a:p>
            <a:pPr marL="800100" lvl="1" indent="-342900" eaLnBrk="1" hangingPunct="1">
              <a:lnSpc>
                <a:spcPts val="3000"/>
              </a:lnSpc>
              <a:spcAft>
                <a:spcPts val="1000"/>
              </a:spcAft>
              <a:buClr>
                <a:srgbClr val="FF9900"/>
              </a:buClr>
              <a:buSzPct val="150000"/>
              <a:buFont typeface="Wingdings" pitchFamily="2" charset="2"/>
              <a:buChar char="§"/>
            </a:pPr>
            <a:r>
              <a:rPr lang="en-US" sz="2800" kern="0" dirty="0">
                <a:latin typeface="Arial" charset="0"/>
                <a:cs typeface="Arial" charset="0"/>
              </a:rPr>
              <a:t>Certificates to verify origin AS</a:t>
            </a:r>
          </a:p>
          <a:p>
            <a:pPr marL="800100" lvl="1" indent="-342900" eaLnBrk="1" hangingPunct="1">
              <a:lnSpc>
                <a:spcPts val="3000"/>
              </a:lnSpc>
              <a:spcAft>
                <a:spcPts val="1000"/>
              </a:spcAft>
              <a:buClr>
                <a:srgbClr val="FF9900"/>
              </a:buClr>
              <a:buSzPct val="150000"/>
              <a:buFont typeface="Wingdings" pitchFamily="2" charset="2"/>
              <a:buChar char="§"/>
            </a:pPr>
            <a:r>
              <a:rPr lang="en-US" sz="2800" kern="0" dirty="0">
                <a:latin typeface="Arial" charset="0"/>
                <a:cs typeface="Arial" charset="0"/>
              </a:rPr>
              <a:t>Cryptographic attestations added to routing announcements at each hop</a:t>
            </a:r>
          </a:p>
        </p:txBody>
      </p:sp>
      <p:sp>
        <p:nvSpPr>
          <p:cNvPr id="12" name="Rectangle 8"/>
          <p:cNvSpPr>
            <a:spLocks noChangeArrowheads="1"/>
          </p:cNvSpPr>
          <p:nvPr/>
        </p:nvSpPr>
        <p:spPr bwMode="auto">
          <a:xfrm>
            <a:off x="381000" y="1676400"/>
            <a:ext cx="7924800" cy="9906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dirty="0">
                <a:solidFill>
                  <a:srgbClr val="FF9900"/>
                </a:solidFill>
                <a:latin typeface="Arial" charset="0"/>
                <a:cs typeface="Arial" charset="0"/>
              </a:rPr>
              <a:t>Mechanism: identify which routes are invalid and filter them</a:t>
            </a:r>
          </a:p>
        </p:txBody>
      </p:sp>
      <p:sp>
        <p:nvSpPr>
          <p:cNvPr id="13" name="Rectangle 8"/>
          <p:cNvSpPr>
            <a:spLocks noChangeArrowheads="1"/>
          </p:cNvSpPr>
          <p:nvPr/>
        </p:nvSpPr>
        <p:spPr bwMode="auto">
          <a:xfrm>
            <a:off x="381000" y="4876800"/>
            <a:ext cx="8229600" cy="18288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err="1">
                <a:latin typeface="Arial" charset="0"/>
                <a:cs typeface="Arial" charset="0"/>
              </a:rPr>
              <a:t>soBGP</a:t>
            </a:r>
            <a:endParaRPr lang="en-US" sz="2800" kern="0" dirty="0">
              <a:latin typeface="Arial" charset="0"/>
              <a:cs typeface="Arial" charset="0"/>
            </a:endParaRPr>
          </a:p>
          <a:p>
            <a:pPr marL="800100" lvl="1" indent="-342900" eaLnBrk="1" hangingPunct="1">
              <a:lnSpc>
                <a:spcPts val="3000"/>
              </a:lnSpc>
              <a:spcAft>
                <a:spcPts val="1000"/>
              </a:spcAft>
              <a:buClr>
                <a:srgbClr val="FF9900"/>
              </a:buClr>
              <a:buSzPct val="150000"/>
              <a:buFont typeface="Wingdings" pitchFamily="2" charset="2"/>
              <a:buChar char="§"/>
            </a:pPr>
            <a:r>
              <a:rPr lang="en-US" sz="2800" kern="0" dirty="0">
                <a:latin typeface="Arial" charset="0"/>
                <a:cs typeface="Arial" charset="0"/>
              </a:rPr>
              <a:t>Build a (partial) AS level topology database</a:t>
            </a:r>
          </a:p>
        </p:txBody>
      </p:sp>
      <p:sp>
        <p:nvSpPr>
          <p:cNvPr id="14"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3595091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934200" y="6245225"/>
            <a:ext cx="1981200" cy="476250"/>
          </a:xfrm>
        </p:spPr>
        <p:txBody>
          <a:bodyPr/>
          <a:lstStyle/>
          <a:p>
            <a:pPr>
              <a:defRPr/>
            </a:pPr>
            <a:fld id="{781E6D83-A576-41E7-80BA-5DC4169F01B4}" type="slidenum">
              <a:rPr lang="zh-CN" altLang="en-US"/>
              <a:pPr>
                <a:defRPr/>
              </a:pPr>
              <a:t>5</a:t>
            </a:fld>
            <a:endParaRPr lang="en-US" altLang="zh-CN" dirty="0"/>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The Three Problems</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
        <p:nvSpPr>
          <p:cNvPr id="16" name="Rectangle 3"/>
          <p:cNvSpPr txBox="1">
            <a:spLocks noChangeArrowheads="1"/>
          </p:cNvSpPr>
          <p:nvPr/>
        </p:nvSpPr>
        <p:spPr bwMode="auto">
          <a:xfrm>
            <a:off x="566738" y="1600200"/>
            <a:ext cx="7967662"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Routers in a single autonomous system search for optimal paths (after a failure)</a:t>
            </a:r>
          </a:p>
          <a:p>
            <a:pPr marL="908050" lvl="1" indent="-436563" eaLnBrk="1" hangingPunct="1">
              <a:spcBef>
                <a:spcPct val="20000"/>
              </a:spcBef>
              <a:buClr>
                <a:srgbClr val="FF9900"/>
              </a:buClr>
              <a:buFont typeface="Wingdings" pitchFamily="2" charset="2"/>
              <a:buChar char="n"/>
              <a:defRPr/>
            </a:pPr>
            <a:r>
              <a:rPr lang="en-US" sz="2800" dirty="0" smtClean="0">
                <a:solidFill>
                  <a:srgbClr val="FF9900"/>
                </a:solidFill>
                <a:latin typeface="Arial" charset="0"/>
                <a:cs typeface="Arial" charset="0"/>
              </a:rPr>
              <a:t>Cooperative model</a:t>
            </a:r>
            <a:endParaRPr lang="en-US" sz="2800" dirty="0">
              <a:solidFill>
                <a:srgbClr val="FF9900"/>
              </a:solidFill>
              <a:latin typeface="Arial" charset="0"/>
              <a:cs typeface="Arial" charset="0"/>
            </a:endParaRPr>
          </a:p>
        </p:txBody>
      </p:sp>
      <p:sp>
        <p:nvSpPr>
          <p:cNvPr id="12" name="Rectangle 3"/>
          <p:cNvSpPr txBox="1">
            <a:spLocks noChangeArrowheads="1"/>
          </p:cNvSpPr>
          <p:nvPr/>
        </p:nvSpPr>
        <p:spPr bwMode="auto">
          <a:xfrm>
            <a:off x="566738" y="3276600"/>
            <a:ext cx="8196262"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Rational autonomous systems with conflicting business </a:t>
            </a:r>
            <a:r>
              <a:rPr lang="en-US" sz="2800" kern="0" dirty="0">
                <a:latin typeface="Arial" charset="0"/>
                <a:cs typeface="Arial" charset="0"/>
              </a:rPr>
              <a:t>policies that </a:t>
            </a:r>
            <a:r>
              <a:rPr lang="en-US" sz="2800" kern="0" dirty="0" smtClean="0">
                <a:latin typeface="Arial" charset="0"/>
                <a:cs typeface="Arial" charset="0"/>
              </a:rPr>
              <a:t>do not allow them to agree on a route selection</a:t>
            </a:r>
            <a:endParaRPr lang="en-US" sz="2800" kern="0" dirty="0">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dirty="0" smtClean="0">
                <a:solidFill>
                  <a:srgbClr val="FF9900"/>
                </a:solidFill>
                <a:latin typeface="Arial" charset="0"/>
                <a:cs typeface="Arial" charset="0"/>
              </a:rPr>
              <a:t>Rational </a:t>
            </a:r>
            <a:r>
              <a:rPr lang="en-US" sz="2800" dirty="0">
                <a:solidFill>
                  <a:srgbClr val="FF9900"/>
                </a:solidFill>
                <a:latin typeface="Arial" charset="0"/>
                <a:cs typeface="Arial" charset="0"/>
              </a:rPr>
              <a:t>model</a:t>
            </a:r>
          </a:p>
        </p:txBody>
      </p:sp>
      <p:sp>
        <p:nvSpPr>
          <p:cNvPr id="13" name="Rectangle 3"/>
          <p:cNvSpPr txBox="1">
            <a:spLocks noChangeArrowheads="1"/>
          </p:cNvSpPr>
          <p:nvPr/>
        </p:nvSpPr>
        <p:spPr bwMode="auto">
          <a:xfrm>
            <a:off x="566738" y="5410200"/>
            <a:ext cx="8196262"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eaLnBrk="1" hangingPunct="1">
              <a:spcBef>
                <a:spcPct val="20000"/>
              </a:spcBef>
              <a:buClr>
                <a:srgbClr val="FF9900"/>
              </a:buClr>
              <a:buFont typeface="Wingdings" pitchFamily="2" charset="2"/>
              <a:buChar char="o"/>
              <a:defRPr/>
            </a:pPr>
            <a:r>
              <a:rPr lang="en-US" sz="2800" kern="0" dirty="0" smtClean="0">
                <a:latin typeface="Arial" charset="0"/>
                <a:cs typeface="Arial" charset="0"/>
              </a:rPr>
              <a:t>Attacks by other autonomous systems</a:t>
            </a:r>
            <a:endParaRPr lang="en-US" sz="2800" kern="0" dirty="0">
              <a:latin typeface="Arial" charset="0"/>
              <a:cs typeface="Arial" charset="0"/>
            </a:endParaRPr>
          </a:p>
          <a:p>
            <a:pPr marL="908050" lvl="1" indent="-436563" eaLnBrk="1" hangingPunct="1">
              <a:spcBef>
                <a:spcPct val="20000"/>
              </a:spcBef>
              <a:buClr>
                <a:srgbClr val="FF9900"/>
              </a:buClr>
              <a:buFont typeface="Wingdings" pitchFamily="2" charset="2"/>
              <a:buChar char="n"/>
              <a:defRPr/>
            </a:pPr>
            <a:r>
              <a:rPr lang="en-US" sz="2800" dirty="0" smtClean="0">
                <a:solidFill>
                  <a:srgbClr val="FF9900"/>
                </a:solidFill>
                <a:latin typeface="Arial" charset="0"/>
                <a:cs typeface="Arial" charset="0"/>
              </a:rPr>
              <a:t>Adversarial </a:t>
            </a:r>
            <a:r>
              <a:rPr lang="en-US" sz="2800" dirty="0">
                <a:solidFill>
                  <a:srgbClr val="FF9900"/>
                </a:solidFill>
                <a:latin typeface="Arial" charset="0"/>
                <a:cs typeface="Arial" charset="0"/>
              </a:rPr>
              <a:t>model</a:t>
            </a:r>
          </a:p>
        </p:txBody>
      </p:sp>
    </p:spTree>
    <p:extLst>
      <p:ext uri="{BB962C8B-B14F-4D97-AF65-F5344CB8AC3E}">
        <p14:creationId xmlns:p14="http://schemas.microsoft.com/office/powerpoint/2010/main" val="2728890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DBE2E9C9-D384-41BB-8934-C7F370AF66C9}" type="slidenum">
              <a:rPr lang="en-US">
                <a:solidFill>
                  <a:srgbClr val="000000"/>
                </a:solidFill>
              </a:rPr>
              <a:pPr>
                <a:defRPr/>
              </a:pPr>
              <a:t>50</a:t>
            </a:fld>
            <a:endParaRPr lang="en-US" dirty="0">
              <a:solidFill>
                <a:srgbClr val="000000"/>
              </a:solidFill>
            </a:endParaRPr>
          </a:p>
        </p:txBody>
      </p:sp>
      <p:sp>
        <p:nvSpPr>
          <p:cNvPr id="24578" name="Rectangle 2"/>
          <p:cNvSpPr>
            <a:spLocks noGrp="1" noChangeArrowheads="1"/>
          </p:cNvSpPr>
          <p:nvPr>
            <p:ph type="title" idx="4294967295"/>
          </p:nvPr>
        </p:nvSpPr>
        <p:spPr/>
        <p:txBody>
          <a:bodyPr/>
          <a:lstStyle/>
          <a:p>
            <a:pPr eaLnBrk="1" hangingPunct="1"/>
            <a:r>
              <a:rPr lang="en-US" sz="3700" dirty="0" smtClean="0">
                <a:solidFill>
                  <a:srgbClr val="FF9900"/>
                </a:solidFill>
                <a:latin typeface="Times New Roman" pitchFamily="18" charset="0"/>
                <a:cs typeface="Times New Roman" pitchFamily="18" charset="0"/>
              </a:rPr>
              <a:t>How Our Solution Helps</a:t>
            </a:r>
            <a:endParaRPr lang="en-US" sz="3700" dirty="0">
              <a:solidFill>
                <a:srgbClr val="FF9900"/>
              </a:solidFill>
              <a:latin typeface="Times New Roman" pitchFamily="18" charset="0"/>
              <a:cs typeface="Times New Roman" pitchFamily="18" charset="0"/>
            </a:endParaRPr>
          </a:p>
        </p:txBody>
      </p:sp>
      <p:cxnSp>
        <p:nvCxnSpPr>
          <p:cNvPr id="24579"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24580"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24582"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11" name="Rectangle 8"/>
          <p:cNvSpPr>
            <a:spLocks noChangeArrowheads="1"/>
          </p:cNvSpPr>
          <p:nvPr/>
        </p:nvSpPr>
        <p:spPr bwMode="auto">
          <a:xfrm>
            <a:off x="381000" y="1676400"/>
            <a:ext cx="8458200" cy="13716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smtClean="0">
                <a:latin typeface="Arial" charset="0"/>
                <a:cs typeface="Arial" charset="0"/>
              </a:rPr>
              <a:t>Benefits of previous solutions only for large deployments (10,000 </a:t>
            </a:r>
            <a:r>
              <a:rPr lang="en-US" sz="2800" kern="0" dirty="0" err="1" smtClean="0">
                <a:latin typeface="Arial" charset="0"/>
                <a:cs typeface="Arial" charset="0"/>
              </a:rPr>
              <a:t>ASes</a:t>
            </a:r>
            <a:r>
              <a:rPr lang="en-US" sz="2800" kern="0" dirty="0" smtClean="0">
                <a:latin typeface="Arial" charset="0"/>
                <a:cs typeface="Arial" charset="0"/>
              </a:rPr>
              <a:t>)</a:t>
            </a:r>
          </a:p>
          <a:p>
            <a:pPr marL="800100" lvl="1" indent="-342900" eaLnBrk="1" hangingPunct="1">
              <a:lnSpc>
                <a:spcPts val="3000"/>
              </a:lnSpc>
              <a:spcAft>
                <a:spcPts val="1000"/>
              </a:spcAft>
              <a:buClr>
                <a:srgbClr val="FF9900"/>
              </a:buClr>
              <a:buSzPct val="150000"/>
              <a:buFont typeface="Wingdings" pitchFamily="2" charset="2"/>
              <a:buChar char="§"/>
            </a:pPr>
            <a:r>
              <a:rPr lang="en-US" sz="2800" kern="0" dirty="0" smtClean="0">
                <a:latin typeface="Arial" charset="0"/>
                <a:cs typeface="Arial" charset="0"/>
              </a:rPr>
              <a:t>No incentive for early adopters</a:t>
            </a:r>
            <a:endParaRPr lang="en-US" sz="2800" kern="0" dirty="0">
              <a:latin typeface="Arial" charset="0"/>
              <a:cs typeface="Arial" charset="0"/>
            </a:endParaRPr>
          </a:p>
        </p:txBody>
      </p:sp>
      <p:sp>
        <p:nvSpPr>
          <p:cNvPr id="13" name="Rectangle 8"/>
          <p:cNvSpPr>
            <a:spLocks noChangeArrowheads="1"/>
          </p:cNvSpPr>
          <p:nvPr/>
        </p:nvSpPr>
        <p:spPr bwMode="auto">
          <a:xfrm>
            <a:off x="381000" y="3200400"/>
            <a:ext cx="8229600" cy="6096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dirty="0">
                <a:solidFill>
                  <a:srgbClr val="FF9900"/>
                </a:solidFill>
                <a:latin typeface="Arial" charset="0"/>
                <a:cs typeface="Arial" charset="0"/>
              </a:rPr>
              <a:t>Our goal: Provide incentives to early adopters!</a:t>
            </a:r>
          </a:p>
        </p:txBody>
      </p:sp>
      <p:sp>
        <p:nvSpPr>
          <p:cNvPr id="12"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14" name="Rectangle 8"/>
          <p:cNvSpPr>
            <a:spLocks noChangeArrowheads="1"/>
          </p:cNvSpPr>
          <p:nvPr/>
        </p:nvSpPr>
        <p:spPr bwMode="auto">
          <a:xfrm>
            <a:off x="381000" y="4953000"/>
            <a:ext cx="8229600" cy="1524000"/>
          </a:xfrm>
          <a:prstGeom prst="rect">
            <a:avLst/>
          </a:prstGeom>
          <a:noFill/>
          <a:ln w="9525">
            <a:noFill/>
            <a:miter lim="800000"/>
            <a:headEnd/>
            <a:tailEnd/>
          </a:ln>
        </p:spPr>
        <p:txBody>
          <a:bodyPr/>
          <a:lstStyle/>
          <a:p>
            <a:pPr marL="342900" lvl="1" indent="-342900" eaLnBrk="1" hangingPunct="1">
              <a:lnSpc>
                <a:spcPts val="3000"/>
              </a:lnSpc>
              <a:spcAft>
                <a:spcPts val="1000"/>
              </a:spcAft>
              <a:buClr>
                <a:srgbClr val="FF9900"/>
              </a:buClr>
              <a:buSzPct val="75000"/>
              <a:buFont typeface="Wingdings" pitchFamily="2" charset="2"/>
              <a:buChar char="p"/>
            </a:pPr>
            <a:r>
              <a:rPr lang="en-US" sz="2800" kern="0" dirty="0" smtClean="0">
                <a:latin typeface="Arial" charset="0"/>
                <a:cs typeface="Arial" charset="0"/>
              </a:rPr>
              <a:t>Our Solution</a:t>
            </a:r>
            <a:r>
              <a:rPr lang="en-US" sz="2800" kern="0" dirty="0">
                <a:latin typeface="Arial" charset="0"/>
                <a:cs typeface="Arial" charset="0"/>
              </a:rPr>
              <a:t>: </a:t>
            </a:r>
            <a:r>
              <a:rPr lang="en-US" sz="2800" kern="0" dirty="0" smtClean="0">
                <a:latin typeface="Arial" charset="0"/>
                <a:cs typeface="Arial" charset="0"/>
              </a:rPr>
              <a:t>raise </a:t>
            </a:r>
            <a:r>
              <a:rPr lang="en-US" sz="2800" kern="0" dirty="0">
                <a:latin typeface="Arial" charset="0"/>
                <a:cs typeface="Arial" charset="0"/>
              </a:rPr>
              <a:t>the bar for the adversary </a:t>
            </a:r>
            <a:r>
              <a:rPr lang="en-US" sz="2800" kern="0" dirty="0" smtClean="0">
                <a:latin typeface="Arial" charset="0"/>
                <a:cs typeface="Arial" charset="0"/>
              </a:rPr>
              <a:t>significantly</a:t>
            </a:r>
            <a:endParaRPr lang="en-US" sz="2800" kern="0" dirty="0">
              <a:latin typeface="Arial" charset="0"/>
              <a:cs typeface="Arial" charset="0"/>
            </a:endParaRPr>
          </a:p>
          <a:p>
            <a:pPr marL="800100" lvl="1" indent="-342900" eaLnBrk="1" hangingPunct="1">
              <a:lnSpc>
                <a:spcPts val="3000"/>
              </a:lnSpc>
              <a:spcAft>
                <a:spcPts val="1000"/>
              </a:spcAft>
              <a:buClr>
                <a:srgbClr val="FF9900"/>
              </a:buClr>
              <a:buSzPct val="150000"/>
              <a:buFont typeface="Wingdings" pitchFamily="2" charset="2"/>
              <a:buChar char="§"/>
            </a:pPr>
            <a:r>
              <a:rPr lang="en-US" sz="2800" dirty="0">
                <a:solidFill>
                  <a:srgbClr val="FF9900"/>
                </a:solidFill>
                <a:latin typeface="Arial" charset="0"/>
                <a:cs typeface="Arial" charset="0"/>
              </a:rPr>
              <a:t>10-20 </a:t>
            </a:r>
            <a:r>
              <a:rPr lang="en-US" sz="2800" kern="0" dirty="0">
                <a:latin typeface="Arial" charset="0"/>
                <a:cs typeface="Arial" charset="0"/>
              </a:rPr>
              <a:t>cooperating </a:t>
            </a:r>
            <a:r>
              <a:rPr lang="en-US" sz="2800" kern="0" dirty="0" smtClean="0">
                <a:latin typeface="Arial" charset="0"/>
                <a:cs typeface="Arial" charset="0"/>
              </a:rPr>
              <a:t>nodes</a:t>
            </a:r>
            <a:endParaRPr lang="en-US" sz="2800" kern="0" dirty="0">
              <a:latin typeface="Arial" charset="0"/>
              <a:cs typeface="Arial" charset="0"/>
            </a:endParaRPr>
          </a:p>
        </p:txBody>
      </p:sp>
      <p:sp>
        <p:nvSpPr>
          <p:cNvPr id="15" name="Rectangle 8"/>
          <p:cNvSpPr>
            <a:spLocks noChangeArrowheads="1"/>
          </p:cNvSpPr>
          <p:nvPr/>
        </p:nvSpPr>
        <p:spPr bwMode="auto">
          <a:xfrm>
            <a:off x="381000" y="3886200"/>
            <a:ext cx="8229600" cy="9144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smtClean="0">
                <a:latin typeface="Arial" charset="0"/>
                <a:cs typeface="Arial" charset="0"/>
              </a:rPr>
              <a:t>The challenge: few participants</a:t>
            </a:r>
            <a:r>
              <a:rPr kumimoji="1" lang="en-US" sz="2400" b="1" dirty="0" smtClean="0">
                <a:solidFill>
                  <a:srgbClr val="000000"/>
                </a:solidFill>
                <a:latin typeface="Arial" charset="0"/>
                <a:cs typeface="Arial" charset="0"/>
              </a:rPr>
              <a:t> </a:t>
            </a:r>
            <a:r>
              <a:rPr lang="en-US" sz="2800" dirty="0" smtClean="0">
                <a:solidFill>
                  <a:srgbClr val="FF9900"/>
                </a:solidFill>
                <a:latin typeface="Arial" charset="0"/>
                <a:cs typeface="Arial" charset="0"/>
              </a:rPr>
              <a:t>relying </a:t>
            </a:r>
            <a:r>
              <a:rPr lang="en-US" sz="2800" dirty="0">
                <a:solidFill>
                  <a:srgbClr val="FF9900"/>
                </a:solidFill>
                <a:latin typeface="Arial" charset="0"/>
                <a:cs typeface="Arial" charset="0"/>
              </a:rPr>
              <a:t>on </a:t>
            </a:r>
            <a:r>
              <a:rPr lang="en-US" sz="2800" dirty="0" smtClean="0">
                <a:solidFill>
                  <a:srgbClr val="FF9900"/>
                </a:solidFill>
                <a:latin typeface="Arial" charset="0"/>
                <a:cs typeface="Arial" charset="0"/>
              </a:rPr>
              <a:t>many non-participants</a:t>
            </a:r>
            <a:endParaRPr lang="en-US" sz="2800" dirty="0">
              <a:solidFill>
                <a:srgbClr val="FF9900"/>
              </a:solidFill>
              <a:latin typeface="Arial" charset="0"/>
              <a:cs typeface="Arial" charset="0"/>
            </a:endParaRPr>
          </a:p>
        </p:txBody>
      </p:sp>
    </p:spTree>
    <p:extLst>
      <p:ext uri="{BB962C8B-B14F-4D97-AF65-F5344CB8AC3E}">
        <p14:creationId xmlns:p14="http://schemas.microsoft.com/office/powerpoint/2010/main" val="17602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Grp="1" noChangeArrowheads="1"/>
          </p:cNvSpPr>
          <p:nvPr>
            <p:ph type="sldNum" sz="quarter" idx="12"/>
          </p:nvPr>
        </p:nvSpPr>
        <p:spPr/>
        <p:txBody>
          <a:bodyPr/>
          <a:lstStyle/>
          <a:p>
            <a:pPr>
              <a:defRPr/>
            </a:pPr>
            <a:fld id="{1F754534-B5D6-472B-A536-84D51BD40CBD}" type="slidenum">
              <a:rPr lang="en-US">
                <a:solidFill>
                  <a:srgbClr val="000000"/>
                </a:solidFill>
              </a:rPr>
              <a:pPr>
                <a:defRPr/>
              </a:pPr>
              <a:t>51</a:t>
            </a:fld>
            <a:endParaRPr lang="en-US">
              <a:solidFill>
                <a:srgbClr val="000000"/>
              </a:solidFill>
            </a:endParaRPr>
          </a:p>
        </p:txBody>
      </p:sp>
      <p:sp>
        <p:nvSpPr>
          <p:cNvPr id="35842" name="Rectangle 2"/>
          <p:cNvSpPr>
            <a:spLocks noGrp="1" noChangeArrowheads="1"/>
          </p:cNvSpPr>
          <p:nvPr>
            <p:ph type="title"/>
          </p:nvPr>
        </p:nvSpPr>
        <p:spPr/>
        <p:txBody>
          <a:bodyPr/>
          <a:lstStyle/>
          <a:p>
            <a:pPr eaLnBrk="1" hangingPunct="1"/>
            <a:r>
              <a:rPr lang="en-US" sz="3700" dirty="0">
                <a:solidFill>
                  <a:srgbClr val="FF9900"/>
                </a:solidFill>
                <a:latin typeface="Times New Roman" pitchFamily="18" charset="0"/>
                <a:cs typeface="Times New Roman" pitchFamily="18" charset="0"/>
              </a:rPr>
              <a:t>Lessons </a:t>
            </a:r>
            <a:r>
              <a:rPr lang="en-US" sz="3700" dirty="0" smtClean="0">
                <a:solidFill>
                  <a:srgbClr val="FF9900"/>
                </a:solidFill>
                <a:latin typeface="Times New Roman" pitchFamily="18" charset="0"/>
                <a:cs typeface="Times New Roman" pitchFamily="18" charset="0"/>
              </a:rPr>
              <a:t>Learned from Experimentation</a:t>
            </a:r>
            <a:endParaRPr lang="en-US" sz="3700" dirty="0">
              <a:solidFill>
                <a:srgbClr val="FF9900"/>
              </a:solidFill>
              <a:latin typeface="Times New Roman" pitchFamily="18" charset="0"/>
              <a:cs typeface="Times New Roman" pitchFamily="18" charset="0"/>
            </a:endParaRPr>
          </a:p>
        </p:txBody>
      </p:sp>
      <p:cxnSp>
        <p:nvCxnSpPr>
          <p:cNvPr id="35843" name="Straight Connector 5"/>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5844" name="Rectangle 6"/>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35846" name="Rectangle 8"/>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graphicFrame>
        <p:nvGraphicFramePr>
          <p:cNvPr id="9" name="Table 8"/>
          <p:cNvGraphicFramePr>
            <a:graphicFrameLocks noGrp="1"/>
          </p:cNvGraphicFramePr>
          <p:nvPr/>
        </p:nvGraphicFramePr>
        <p:xfrm>
          <a:off x="457200" y="1634802"/>
          <a:ext cx="8077200" cy="4598358"/>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3962400"/>
                <a:gridCol w="4114800"/>
              </a:tblGrid>
              <a:tr h="642054">
                <a:tc>
                  <a:txBody>
                    <a:bodyPr/>
                    <a:lstStyle/>
                    <a:p>
                      <a:pPr algn="ctr"/>
                      <a:r>
                        <a:rPr kumimoji="0" lang="en-US" sz="2800" b="1" i="0" u="none" strike="noStrike" cap="none" normalizeH="0" baseline="0" dirty="0" smtClean="0">
                          <a:ln>
                            <a:noFill/>
                          </a:ln>
                          <a:solidFill>
                            <a:schemeClr val="tx1"/>
                          </a:solidFill>
                          <a:effectLst/>
                          <a:latin typeface="Arial" charset="0"/>
                          <a:cs typeface="Arial" charset="0"/>
                        </a:rPr>
                        <a:t>Observation</a:t>
                      </a:r>
                      <a:endParaRPr lang="en-US" sz="2800" b="1" dirty="0">
                        <a:solidFill>
                          <a:schemeClr val="tx1"/>
                        </a:solidFill>
                      </a:endParaRPr>
                    </a:p>
                  </a:txBody>
                  <a:tcPr>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charset="0"/>
                          <a:cs typeface="Arial" charset="0"/>
                        </a:rPr>
                        <a:t>Justification</a:t>
                      </a:r>
                    </a:p>
                  </a:txBody>
                  <a:tcPr>
                    <a:lnB w="12700" cap="flat" cmpd="sng" algn="ctr">
                      <a:solidFill>
                        <a:schemeClr val="bg1"/>
                      </a:solidFill>
                      <a:prstDash val="solid"/>
                      <a:round/>
                      <a:headEnd type="none" w="med" len="med"/>
                      <a:tailEnd type="none" w="med" len="med"/>
                    </a:lnB>
                    <a:solidFill>
                      <a:schemeClr val="accent3">
                        <a:lumMod val="65000"/>
                      </a:schemeClr>
                    </a:solidFill>
                  </a:tcPr>
                </a:tc>
              </a:tr>
              <a:tr h="923544">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Participation of large ISPs is important</a:t>
                      </a: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They learn many routes some of which are valid</a:t>
                      </a:r>
                    </a:p>
                  </a:txBody>
                  <a:tcPr>
                    <a:lnT w="12700" cap="flat" cmpd="sng" algn="ctr">
                      <a:solidFill>
                        <a:schemeClr val="bg1"/>
                      </a:solidFill>
                      <a:prstDash val="solid"/>
                      <a:round/>
                      <a:headEnd type="none" w="med" len="med"/>
                      <a:tailEnd type="none" w="med" len="med"/>
                    </a:lnT>
                    <a:solidFill>
                      <a:schemeClr val="tx2">
                        <a:lumMod val="40000"/>
                        <a:lumOff val="60000"/>
                      </a:schemeClr>
                    </a:solidFill>
                  </a:tcPr>
                </a:tc>
              </a:tr>
              <a:tr h="9144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Perfect detection of bad routes is desirable</a:t>
                      </a:r>
                    </a:p>
                  </a:txBody>
                  <a:tcP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Better (but not ideal) performance</a:t>
                      </a:r>
                    </a:p>
                  </a:txBody>
                  <a:tcPr>
                    <a:solidFill>
                      <a:schemeClr val="accent3">
                        <a:lumMod val="65000"/>
                      </a:schemeClr>
                    </a:solidFill>
                  </a:tcPr>
                </a:tc>
              </a:tr>
              <a:tr h="12954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The non-participants are worse off than the participants</a:t>
                      </a:r>
                    </a:p>
                  </a:txBody>
                  <a:tcPr>
                    <a:solidFill>
                      <a:schemeClr val="accent2">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The participants reject implicated routes while non-participants accept all</a:t>
                      </a:r>
                    </a:p>
                  </a:txBody>
                  <a:tcPr>
                    <a:solidFill>
                      <a:schemeClr val="tx2">
                        <a:lumMod val="40000"/>
                        <a:lumOff val="60000"/>
                      </a:schemeClr>
                    </a:solidFill>
                  </a:tcPr>
                </a:tc>
              </a:tr>
              <a:tr h="685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Need to increase path diversity</a:t>
                      </a:r>
                    </a:p>
                  </a:txBody>
                  <a:tcP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Perfect detection not enough</a:t>
                      </a:r>
                    </a:p>
                  </a:txBody>
                  <a:tcPr>
                    <a:solidFill>
                      <a:schemeClr val="accent3">
                        <a:lumMod val="65000"/>
                      </a:schemeClr>
                    </a:solidFill>
                  </a:tcPr>
                </a:tc>
              </a:tr>
            </a:tbl>
          </a:graphicData>
        </a:graphic>
      </p:graphicFrame>
      <p:sp>
        <p:nvSpPr>
          <p:cNvPr id="10"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120347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p:txBody>
          <a:bodyPr/>
          <a:lstStyle/>
          <a:p>
            <a:pPr>
              <a:defRPr/>
            </a:pPr>
            <a:fld id="{7C551F0B-41E1-4E27-830A-4DB5F86FFBE5}" type="slidenum">
              <a:rPr lang="en-US">
                <a:solidFill>
                  <a:srgbClr val="000000"/>
                </a:solidFill>
              </a:rPr>
              <a:pPr>
                <a:defRPr/>
              </a:pPr>
              <a:t>52</a:t>
            </a:fld>
            <a:endParaRPr lang="en-US">
              <a:solidFill>
                <a:srgbClr val="000000"/>
              </a:solidFill>
            </a:endParaRPr>
          </a:p>
        </p:txBody>
      </p:sp>
      <p:sp>
        <p:nvSpPr>
          <p:cNvPr id="39938"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Our Approach – Key Ideas</a:t>
            </a:r>
          </a:p>
        </p:txBody>
      </p:sp>
      <p:cxnSp>
        <p:nvCxnSpPr>
          <p:cNvPr id="39939"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9940"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39942"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39944" name="Rectangle 8"/>
          <p:cNvSpPr>
            <a:spLocks noChangeArrowheads="1"/>
          </p:cNvSpPr>
          <p:nvPr/>
        </p:nvSpPr>
        <p:spPr bwMode="auto">
          <a:xfrm>
            <a:off x="381000" y="2819400"/>
            <a:ext cx="5181600" cy="11430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Hijack the hijacker: all participants announce the protected prefix</a:t>
            </a:r>
          </a:p>
        </p:txBody>
      </p:sp>
      <p:sp>
        <p:nvSpPr>
          <p:cNvPr id="39945" name="Rectangle 8"/>
          <p:cNvSpPr>
            <a:spLocks noChangeArrowheads="1"/>
          </p:cNvSpPr>
          <p:nvPr/>
        </p:nvSpPr>
        <p:spPr bwMode="auto">
          <a:xfrm>
            <a:off x="381000" y="4343400"/>
            <a:ext cx="5181600" cy="6858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Hire a few large ISPs to help</a:t>
            </a:r>
          </a:p>
        </p:txBody>
      </p:sp>
      <p:sp>
        <p:nvSpPr>
          <p:cNvPr id="39946" name="Rectangle 8"/>
          <p:cNvSpPr>
            <a:spLocks noChangeArrowheads="1"/>
          </p:cNvSpPr>
          <p:nvPr/>
        </p:nvSpPr>
        <p:spPr bwMode="auto">
          <a:xfrm>
            <a:off x="381000" y="5181600"/>
            <a:ext cx="5181600" cy="9144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Detect invalid routes accurately with data plane detectors  </a:t>
            </a:r>
          </a:p>
        </p:txBody>
      </p:sp>
      <p:sp>
        <p:nvSpPr>
          <p:cNvPr id="39947" name="Rectangle 8"/>
          <p:cNvSpPr>
            <a:spLocks noChangeArrowheads="1"/>
          </p:cNvSpPr>
          <p:nvPr/>
        </p:nvSpPr>
        <p:spPr bwMode="auto">
          <a:xfrm>
            <a:off x="381000" y="1752600"/>
            <a:ext cx="5181600" cy="9144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dirty="0">
                <a:solidFill>
                  <a:srgbClr val="FF9900"/>
                </a:solidFill>
                <a:latin typeface="Arial" charset="0"/>
                <a:cs typeface="Arial" charset="0"/>
              </a:rPr>
              <a:t>Circumvent the adversary with secure overlay routing</a:t>
            </a:r>
          </a:p>
        </p:txBody>
      </p:sp>
      <p:pic>
        <p:nvPicPr>
          <p:cNvPr id="39948" name="Picture 13" descr="detour"/>
          <p:cNvPicPr>
            <a:picLocks noChangeAspect="1" noChangeArrowheads="1"/>
          </p:cNvPicPr>
          <p:nvPr/>
        </p:nvPicPr>
        <p:blipFill>
          <a:blip r:embed="rId3"/>
          <a:srcRect/>
          <a:stretch>
            <a:fillRect/>
          </a:stretch>
        </p:blipFill>
        <p:spPr bwMode="auto">
          <a:xfrm>
            <a:off x="5629275" y="1981200"/>
            <a:ext cx="2968625" cy="3962400"/>
          </a:xfrm>
          <a:prstGeom prst="rect">
            <a:avLst/>
          </a:prstGeom>
          <a:noFill/>
          <a:ln w="9525">
            <a:noFill/>
            <a:miter lim="800000"/>
            <a:headEnd/>
            <a:tailEnd/>
          </a:ln>
        </p:spPr>
      </p:pic>
      <p:sp>
        <p:nvSpPr>
          <p:cNvPr id="14"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4148021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p:txBody>
          <a:bodyPr/>
          <a:lstStyle/>
          <a:p>
            <a:pPr>
              <a:defRPr/>
            </a:pPr>
            <a:fld id="{7C551F0B-41E1-4E27-830A-4DB5F86FFBE5}" type="slidenum">
              <a:rPr lang="en-US">
                <a:solidFill>
                  <a:srgbClr val="000000"/>
                </a:solidFill>
              </a:rPr>
              <a:pPr>
                <a:defRPr/>
              </a:pPr>
              <a:t>53</a:t>
            </a:fld>
            <a:endParaRPr lang="en-US">
              <a:solidFill>
                <a:srgbClr val="000000"/>
              </a:solidFill>
            </a:endParaRPr>
          </a:p>
        </p:txBody>
      </p:sp>
      <p:sp>
        <p:nvSpPr>
          <p:cNvPr id="39938"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Our Approach – Key Ideas</a:t>
            </a:r>
          </a:p>
        </p:txBody>
      </p:sp>
      <p:cxnSp>
        <p:nvCxnSpPr>
          <p:cNvPr id="39939"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9940"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39942"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39944" name="Rectangle 8"/>
          <p:cNvSpPr>
            <a:spLocks noChangeArrowheads="1"/>
          </p:cNvSpPr>
          <p:nvPr/>
        </p:nvSpPr>
        <p:spPr bwMode="auto">
          <a:xfrm>
            <a:off x="381000" y="2819400"/>
            <a:ext cx="5181600" cy="11430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dirty="0">
                <a:solidFill>
                  <a:srgbClr val="FF9900"/>
                </a:solidFill>
                <a:latin typeface="Arial" charset="0"/>
                <a:cs typeface="Arial" charset="0"/>
              </a:rPr>
              <a:t>Hijack the hijacker: all participants announce the protected prefix</a:t>
            </a:r>
          </a:p>
        </p:txBody>
      </p:sp>
      <p:sp>
        <p:nvSpPr>
          <p:cNvPr id="39945" name="Rectangle 8"/>
          <p:cNvSpPr>
            <a:spLocks noChangeArrowheads="1"/>
          </p:cNvSpPr>
          <p:nvPr/>
        </p:nvSpPr>
        <p:spPr bwMode="auto">
          <a:xfrm>
            <a:off x="381000" y="4343400"/>
            <a:ext cx="5181600" cy="6858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Hire a few large ISPs to help</a:t>
            </a:r>
          </a:p>
        </p:txBody>
      </p:sp>
      <p:sp>
        <p:nvSpPr>
          <p:cNvPr id="39946" name="Rectangle 8"/>
          <p:cNvSpPr>
            <a:spLocks noChangeArrowheads="1"/>
          </p:cNvSpPr>
          <p:nvPr/>
        </p:nvSpPr>
        <p:spPr bwMode="auto">
          <a:xfrm>
            <a:off x="381000" y="5181600"/>
            <a:ext cx="5181600" cy="9144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Detect invalid routes accurately with data plane detectors  </a:t>
            </a:r>
          </a:p>
        </p:txBody>
      </p:sp>
      <p:sp>
        <p:nvSpPr>
          <p:cNvPr id="39947" name="Rectangle 8"/>
          <p:cNvSpPr>
            <a:spLocks noChangeArrowheads="1"/>
          </p:cNvSpPr>
          <p:nvPr/>
        </p:nvSpPr>
        <p:spPr bwMode="auto">
          <a:xfrm>
            <a:off x="381000" y="1752600"/>
            <a:ext cx="5181600" cy="9144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Circumvent the adversary with secure overlay routing</a:t>
            </a:r>
          </a:p>
        </p:txBody>
      </p:sp>
      <p:pic>
        <p:nvPicPr>
          <p:cNvPr id="14" name="Picture 12" descr="hijack"/>
          <p:cNvPicPr>
            <a:picLocks noChangeAspect="1" noChangeArrowheads="1"/>
          </p:cNvPicPr>
          <p:nvPr/>
        </p:nvPicPr>
        <p:blipFill>
          <a:blip r:embed="rId3"/>
          <a:srcRect/>
          <a:stretch>
            <a:fillRect/>
          </a:stretch>
        </p:blipFill>
        <p:spPr bwMode="auto">
          <a:xfrm>
            <a:off x="5638800" y="1981200"/>
            <a:ext cx="3009900" cy="3981450"/>
          </a:xfrm>
          <a:prstGeom prst="rect">
            <a:avLst/>
          </a:prstGeom>
          <a:noFill/>
          <a:ln w="9525">
            <a:noFill/>
            <a:miter lim="800000"/>
            <a:headEnd/>
            <a:tailEnd/>
          </a:ln>
        </p:spPr>
      </p:pic>
      <p:sp>
        <p:nvSpPr>
          <p:cNvPr id="15"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3644762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p:txBody>
          <a:bodyPr/>
          <a:lstStyle/>
          <a:p>
            <a:pPr>
              <a:defRPr/>
            </a:pPr>
            <a:fld id="{7C551F0B-41E1-4E27-830A-4DB5F86FFBE5}" type="slidenum">
              <a:rPr lang="en-US">
                <a:solidFill>
                  <a:srgbClr val="000000"/>
                </a:solidFill>
              </a:rPr>
              <a:pPr>
                <a:defRPr/>
              </a:pPr>
              <a:t>54</a:t>
            </a:fld>
            <a:endParaRPr lang="en-US">
              <a:solidFill>
                <a:srgbClr val="000000"/>
              </a:solidFill>
            </a:endParaRPr>
          </a:p>
        </p:txBody>
      </p:sp>
      <p:sp>
        <p:nvSpPr>
          <p:cNvPr id="39938"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Our Approach – Key Ideas</a:t>
            </a:r>
          </a:p>
        </p:txBody>
      </p:sp>
      <p:cxnSp>
        <p:nvCxnSpPr>
          <p:cNvPr id="39939"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9940"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39942"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39944" name="Rectangle 8"/>
          <p:cNvSpPr>
            <a:spLocks noChangeArrowheads="1"/>
          </p:cNvSpPr>
          <p:nvPr/>
        </p:nvSpPr>
        <p:spPr bwMode="auto">
          <a:xfrm>
            <a:off x="381000" y="2819400"/>
            <a:ext cx="5181600" cy="11430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Hijack the hijacker: all participants announce the protected prefix</a:t>
            </a:r>
          </a:p>
        </p:txBody>
      </p:sp>
      <p:sp>
        <p:nvSpPr>
          <p:cNvPr id="39945" name="Rectangle 8"/>
          <p:cNvSpPr>
            <a:spLocks noChangeArrowheads="1"/>
          </p:cNvSpPr>
          <p:nvPr/>
        </p:nvSpPr>
        <p:spPr bwMode="auto">
          <a:xfrm>
            <a:off x="381000" y="4343400"/>
            <a:ext cx="5181600" cy="6858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dirty="0">
                <a:solidFill>
                  <a:srgbClr val="FF9900"/>
                </a:solidFill>
                <a:latin typeface="Arial" charset="0"/>
                <a:cs typeface="Arial" charset="0"/>
              </a:rPr>
              <a:t>Hire a few large ISPs to help</a:t>
            </a:r>
          </a:p>
        </p:txBody>
      </p:sp>
      <p:sp>
        <p:nvSpPr>
          <p:cNvPr id="39946" name="Rectangle 8"/>
          <p:cNvSpPr>
            <a:spLocks noChangeArrowheads="1"/>
          </p:cNvSpPr>
          <p:nvPr/>
        </p:nvSpPr>
        <p:spPr bwMode="auto">
          <a:xfrm>
            <a:off x="381000" y="5181600"/>
            <a:ext cx="5181600" cy="9144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Detect invalid routes accurately with data plane detectors  </a:t>
            </a:r>
          </a:p>
        </p:txBody>
      </p:sp>
      <p:sp>
        <p:nvSpPr>
          <p:cNvPr id="39947" name="Rectangle 8"/>
          <p:cNvSpPr>
            <a:spLocks noChangeArrowheads="1"/>
          </p:cNvSpPr>
          <p:nvPr/>
        </p:nvSpPr>
        <p:spPr bwMode="auto">
          <a:xfrm>
            <a:off x="381000" y="1752600"/>
            <a:ext cx="5181600" cy="9144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Circumvent the adversary with secure overlay routing</a:t>
            </a:r>
          </a:p>
        </p:txBody>
      </p:sp>
      <p:pic>
        <p:nvPicPr>
          <p:cNvPr id="14" name="Picture 14" descr="Hiring"/>
          <p:cNvPicPr>
            <a:picLocks noChangeAspect="1" noChangeArrowheads="1"/>
          </p:cNvPicPr>
          <p:nvPr/>
        </p:nvPicPr>
        <p:blipFill>
          <a:blip r:embed="rId3"/>
          <a:srcRect/>
          <a:stretch>
            <a:fillRect/>
          </a:stretch>
        </p:blipFill>
        <p:spPr bwMode="auto">
          <a:xfrm>
            <a:off x="5657850" y="1981200"/>
            <a:ext cx="2981325" cy="3962400"/>
          </a:xfrm>
          <a:prstGeom prst="rect">
            <a:avLst/>
          </a:prstGeom>
          <a:noFill/>
          <a:ln w="9525">
            <a:noFill/>
            <a:miter lim="800000"/>
            <a:headEnd/>
            <a:tailEnd/>
          </a:ln>
        </p:spPr>
      </p:pic>
      <p:sp>
        <p:nvSpPr>
          <p:cNvPr id="15"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3413537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p:txBody>
          <a:bodyPr/>
          <a:lstStyle/>
          <a:p>
            <a:pPr>
              <a:defRPr/>
            </a:pPr>
            <a:fld id="{7C551F0B-41E1-4E27-830A-4DB5F86FFBE5}" type="slidenum">
              <a:rPr lang="en-US">
                <a:solidFill>
                  <a:srgbClr val="000000"/>
                </a:solidFill>
              </a:rPr>
              <a:pPr>
                <a:defRPr/>
              </a:pPr>
              <a:t>55</a:t>
            </a:fld>
            <a:endParaRPr lang="en-US">
              <a:solidFill>
                <a:srgbClr val="000000"/>
              </a:solidFill>
            </a:endParaRPr>
          </a:p>
        </p:txBody>
      </p:sp>
      <p:sp>
        <p:nvSpPr>
          <p:cNvPr id="39938"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Our Approach – Key Ideas</a:t>
            </a:r>
          </a:p>
        </p:txBody>
      </p:sp>
      <p:cxnSp>
        <p:nvCxnSpPr>
          <p:cNvPr id="39939"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39940"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39942"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39944" name="Rectangle 8"/>
          <p:cNvSpPr>
            <a:spLocks noChangeArrowheads="1"/>
          </p:cNvSpPr>
          <p:nvPr/>
        </p:nvSpPr>
        <p:spPr bwMode="auto">
          <a:xfrm>
            <a:off x="381000" y="2819400"/>
            <a:ext cx="5181600" cy="11430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Hijack the hijacker: all participants announce the protected prefix</a:t>
            </a:r>
          </a:p>
        </p:txBody>
      </p:sp>
      <p:sp>
        <p:nvSpPr>
          <p:cNvPr id="39945" name="Rectangle 8"/>
          <p:cNvSpPr>
            <a:spLocks noChangeArrowheads="1"/>
          </p:cNvSpPr>
          <p:nvPr/>
        </p:nvSpPr>
        <p:spPr bwMode="auto">
          <a:xfrm>
            <a:off x="381000" y="4343400"/>
            <a:ext cx="5181600" cy="6858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Hire a few large ISPs to help</a:t>
            </a:r>
          </a:p>
        </p:txBody>
      </p:sp>
      <p:sp>
        <p:nvSpPr>
          <p:cNvPr id="39946" name="Rectangle 8"/>
          <p:cNvSpPr>
            <a:spLocks noChangeArrowheads="1"/>
          </p:cNvSpPr>
          <p:nvPr/>
        </p:nvSpPr>
        <p:spPr bwMode="auto">
          <a:xfrm>
            <a:off x="381000" y="5181600"/>
            <a:ext cx="5181600" cy="9144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dirty="0">
                <a:solidFill>
                  <a:srgbClr val="FF9900"/>
                </a:solidFill>
                <a:latin typeface="Arial" charset="0"/>
                <a:cs typeface="Arial" charset="0"/>
              </a:rPr>
              <a:t>Detect invalid routes accurately with data plane detectors  </a:t>
            </a:r>
          </a:p>
        </p:txBody>
      </p:sp>
      <p:sp>
        <p:nvSpPr>
          <p:cNvPr id="39947" name="Rectangle 8"/>
          <p:cNvSpPr>
            <a:spLocks noChangeArrowheads="1"/>
          </p:cNvSpPr>
          <p:nvPr/>
        </p:nvSpPr>
        <p:spPr bwMode="auto">
          <a:xfrm>
            <a:off x="381000" y="1752600"/>
            <a:ext cx="5181600" cy="9144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Circumvent the adversary with secure overlay routing</a:t>
            </a:r>
          </a:p>
        </p:txBody>
      </p:sp>
      <p:pic>
        <p:nvPicPr>
          <p:cNvPr id="14" name="Picture 25" descr="detecotr3"/>
          <p:cNvPicPr>
            <a:picLocks noChangeAspect="1" noChangeArrowheads="1"/>
          </p:cNvPicPr>
          <p:nvPr/>
        </p:nvPicPr>
        <p:blipFill>
          <a:blip r:embed="rId3"/>
          <a:srcRect/>
          <a:stretch>
            <a:fillRect/>
          </a:stretch>
        </p:blipFill>
        <p:spPr bwMode="auto">
          <a:xfrm>
            <a:off x="5638800" y="1981200"/>
            <a:ext cx="3019425" cy="3962400"/>
          </a:xfrm>
          <a:prstGeom prst="rect">
            <a:avLst/>
          </a:prstGeom>
          <a:noFill/>
          <a:ln w="9525">
            <a:noFill/>
            <a:miter lim="800000"/>
            <a:headEnd/>
            <a:tailEnd/>
          </a:ln>
        </p:spPr>
      </p:pic>
      <p:sp>
        <p:nvSpPr>
          <p:cNvPr id="15"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2336788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Secure Overlay Routing (</a:t>
            </a:r>
            <a:r>
              <a:rPr lang="en-US" sz="3700" dirty="0" err="1">
                <a:solidFill>
                  <a:srgbClr val="FF9900"/>
                </a:solidFill>
                <a:latin typeface="Times New Roman" pitchFamily="18" charset="0"/>
                <a:cs typeface="Times New Roman" pitchFamily="18" charset="0"/>
              </a:rPr>
              <a:t>SBone</a:t>
            </a:r>
            <a:r>
              <a:rPr lang="en-US" sz="3700" dirty="0">
                <a:solidFill>
                  <a:srgbClr val="FF9900"/>
                </a:solidFill>
                <a:latin typeface="Times New Roman" pitchFamily="18" charset="0"/>
                <a:cs typeface="Times New Roman" pitchFamily="18" charset="0"/>
              </a:rPr>
              <a:t>)</a:t>
            </a:r>
          </a:p>
        </p:txBody>
      </p:sp>
      <p:cxnSp>
        <p:nvCxnSpPr>
          <p:cNvPr id="49154"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49155"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49157"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49158" name="Rectangle 8"/>
          <p:cNvSpPr>
            <a:spLocks noChangeArrowheads="1"/>
          </p:cNvSpPr>
          <p:nvPr/>
        </p:nvSpPr>
        <p:spPr bwMode="auto">
          <a:xfrm>
            <a:off x="381000" y="2057400"/>
            <a:ext cx="8229600" cy="4572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Overlay of participants’ networks</a:t>
            </a:r>
          </a:p>
        </p:txBody>
      </p:sp>
      <p:sp>
        <p:nvSpPr>
          <p:cNvPr id="49159" name="Rectangle 8"/>
          <p:cNvSpPr>
            <a:spLocks noChangeArrowheads="1"/>
          </p:cNvSpPr>
          <p:nvPr/>
        </p:nvSpPr>
        <p:spPr bwMode="auto">
          <a:xfrm>
            <a:off x="381000" y="1600200"/>
            <a:ext cx="8229600" cy="4572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dirty="0">
                <a:solidFill>
                  <a:srgbClr val="FF9900"/>
                </a:solidFill>
                <a:latin typeface="Arial" charset="0"/>
                <a:cs typeface="Arial" charset="0"/>
              </a:rPr>
              <a:t>Protects intra-group traffic</a:t>
            </a:r>
          </a:p>
        </p:txBody>
      </p:sp>
      <p:sp>
        <p:nvSpPr>
          <p:cNvPr id="49161" name="Rectangle 8"/>
          <p:cNvSpPr>
            <a:spLocks noChangeArrowheads="1"/>
          </p:cNvSpPr>
          <p:nvPr/>
        </p:nvSpPr>
        <p:spPr bwMode="auto">
          <a:xfrm>
            <a:off x="381000" y="2514600"/>
            <a:ext cx="8229600" cy="4572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Bad paths detected by probing</a:t>
            </a:r>
          </a:p>
        </p:txBody>
      </p:sp>
      <p:sp>
        <p:nvSpPr>
          <p:cNvPr id="49163" name="Line 7"/>
          <p:cNvSpPr>
            <a:spLocks noChangeShapeType="1"/>
          </p:cNvSpPr>
          <p:nvPr/>
        </p:nvSpPr>
        <p:spPr bwMode="auto">
          <a:xfrm flipH="1">
            <a:off x="1447800" y="3962400"/>
            <a:ext cx="838200" cy="1295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4" name="Line 8"/>
          <p:cNvSpPr>
            <a:spLocks noChangeShapeType="1"/>
          </p:cNvSpPr>
          <p:nvPr/>
        </p:nvSpPr>
        <p:spPr bwMode="auto">
          <a:xfrm>
            <a:off x="2514600" y="3886200"/>
            <a:ext cx="16002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5" name="Line 9"/>
          <p:cNvSpPr>
            <a:spLocks noChangeShapeType="1"/>
          </p:cNvSpPr>
          <p:nvPr/>
        </p:nvSpPr>
        <p:spPr bwMode="auto">
          <a:xfrm flipH="1">
            <a:off x="4191000" y="3962400"/>
            <a:ext cx="18288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6" name="Line 10"/>
          <p:cNvSpPr>
            <a:spLocks noChangeShapeType="1"/>
          </p:cNvSpPr>
          <p:nvPr/>
        </p:nvSpPr>
        <p:spPr bwMode="auto">
          <a:xfrm>
            <a:off x="6172200" y="3962400"/>
            <a:ext cx="12954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7" name="Line 11"/>
          <p:cNvSpPr>
            <a:spLocks noChangeShapeType="1"/>
          </p:cNvSpPr>
          <p:nvPr/>
        </p:nvSpPr>
        <p:spPr bwMode="auto">
          <a:xfrm flipV="1">
            <a:off x="2667000" y="3886200"/>
            <a:ext cx="30480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8" name="Line 12"/>
          <p:cNvSpPr>
            <a:spLocks noChangeShapeType="1"/>
          </p:cNvSpPr>
          <p:nvPr/>
        </p:nvSpPr>
        <p:spPr bwMode="auto">
          <a:xfrm flipH="1">
            <a:off x="1600200" y="5257800"/>
            <a:ext cx="0" cy="6096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9" name="Line 13"/>
          <p:cNvSpPr>
            <a:spLocks noChangeShapeType="1"/>
          </p:cNvSpPr>
          <p:nvPr/>
        </p:nvSpPr>
        <p:spPr bwMode="auto">
          <a:xfrm flipH="1">
            <a:off x="4191000" y="5181600"/>
            <a:ext cx="33528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72" name="Line 19"/>
          <p:cNvSpPr>
            <a:spLocks noChangeShapeType="1"/>
          </p:cNvSpPr>
          <p:nvPr/>
        </p:nvSpPr>
        <p:spPr bwMode="auto">
          <a:xfrm>
            <a:off x="1447800" y="5181600"/>
            <a:ext cx="24384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 name="Cloud 59"/>
          <p:cNvSpPr>
            <a:spLocks noChangeArrowheads="1"/>
          </p:cNvSpPr>
          <p:nvPr/>
        </p:nvSpPr>
        <p:spPr bwMode="auto">
          <a:xfrm>
            <a:off x="7620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4">
              <a:lumMod val="50000"/>
              <a:lumOff val="50000"/>
            </a:schemeClr>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5</a:t>
            </a:r>
            <a:endParaRPr lang="en-US" b="1" dirty="0">
              <a:solidFill>
                <a:srgbClr val="000000"/>
              </a:solidFill>
              <a:latin typeface="Arial" charset="0"/>
              <a:cs typeface="Arial" charset="0"/>
            </a:endParaRPr>
          </a:p>
        </p:txBody>
      </p:sp>
      <p:sp>
        <p:nvSpPr>
          <p:cNvPr id="4" name="Cloud 59"/>
          <p:cNvSpPr>
            <a:spLocks noChangeArrowheads="1"/>
          </p:cNvSpPr>
          <p:nvPr/>
        </p:nvSpPr>
        <p:spPr bwMode="auto">
          <a:xfrm>
            <a:off x="3429000" y="4724400"/>
            <a:ext cx="1676400" cy="762000"/>
          </a:xfrm>
          <a:custGeom>
            <a:avLst/>
            <a:gdLst>
              <a:gd name="T0" fmla="*/ 63460623 w 43200"/>
              <a:gd name="T1" fmla="*/ 8064499 h 43200"/>
              <a:gd name="T2" fmla="*/ 31756796 w 43200"/>
              <a:gd name="T3" fmla="*/ 16111818 h 43200"/>
              <a:gd name="T4" fmla="*/ 197016 w 43200"/>
              <a:gd name="T5" fmla="*/ 8064499 h 43200"/>
              <a:gd name="T6" fmla="*/ 31756796 w 43200"/>
              <a:gd name="T7" fmla="*/ 92219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43000">
                <a:srgbClr val="777777"/>
              </a:gs>
              <a:gs pos="57000">
                <a:srgbClr val="FF4F25"/>
              </a:gs>
            </a:gsLst>
            <a:lin ang="4200000" scaled="0"/>
          </a:gradFill>
          <a:ln w="9525" algn="ctr">
            <a:solidFill>
              <a:schemeClr val="tx1"/>
            </a:solidFill>
            <a:round/>
            <a:headEnd/>
            <a:tailEnd/>
          </a:ln>
          <a:effectLst>
            <a:outerShdw dist="101600" dir="2700000" algn="tl" rotWithShape="0">
              <a:srgbClr val="000000">
                <a:alpha val="39998"/>
              </a:srgbClr>
            </a:outerShdw>
          </a:effectLst>
        </p:spPr>
        <p:txBody>
          <a:bodyPr/>
          <a:lstStyle/>
          <a:p>
            <a:pPr algn="ctr" defTabSz="3867150" eaLnBrk="1" hangingPunct="1">
              <a:defRPr/>
            </a:pPr>
            <a:r>
              <a:rPr lang="en-US" b="1">
                <a:solidFill>
                  <a:srgbClr val="000000"/>
                </a:solidFill>
                <a:latin typeface="Arial" charset="0"/>
                <a:cs typeface="Arial" charset="0"/>
              </a:rPr>
              <a:t>4</a:t>
            </a:r>
          </a:p>
        </p:txBody>
      </p:sp>
      <p:sp>
        <p:nvSpPr>
          <p:cNvPr id="62" name="Cloud 61"/>
          <p:cNvSpPr>
            <a:spLocks noChangeArrowheads="1"/>
          </p:cNvSpPr>
          <p:nvPr/>
        </p:nvSpPr>
        <p:spPr bwMode="auto">
          <a:xfrm>
            <a:off x="914400" y="5715000"/>
            <a:ext cx="1371600" cy="533400"/>
          </a:xfrm>
          <a:custGeom>
            <a:avLst/>
            <a:gdLst>
              <a:gd name="T0" fmla="*/ 42252996 w 43200"/>
              <a:gd name="T1" fmla="*/ 5174721 h 43200"/>
              <a:gd name="T2" fmla="*/ 21144135 w 43200"/>
              <a:gd name="T3" fmla="*/ 10338415 h 43200"/>
              <a:gd name="T4" fmla="*/ 131159 w 43200"/>
              <a:gd name="T5" fmla="*/ 5174721 h 43200"/>
              <a:gd name="T6" fmla="*/ 21144135 w 43200"/>
              <a:gd name="T7" fmla="*/ 59174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777777"/>
          </a:solidFill>
          <a:ln w="9525" algn="ctr">
            <a:solidFill>
              <a:schemeClr val="tx1"/>
            </a:solidFill>
            <a:round/>
            <a:headEnd/>
            <a:tailEnd/>
          </a:ln>
          <a:effectLst>
            <a:outerShdw dist="101600" dir="2700000" algn="tl" rotWithShape="0">
              <a:srgbClr val="000000">
                <a:alpha val="39998"/>
              </a:srgbClr>
            </a:outerShdw>
          </a:effectLst>
        </p:spPr>
        <p:txBody>
          <a:bodyPr/>
          <a:lstStyle/>
          <a:p>
            <a:pPr algn="ctr" defTabSz="3867150" eaLnBrk="1" hangingPunct="1">
              <a:defRPr/>
            </a:pPr>
            <a:r>
              <a:rPr lang="en-US" b="1">
                <a:solidFill>
                  <a:srgbClr val="000000"/>
                </a:solidFill>
                <a:latin typeface="Arial" charset="0"/>
                <a:cs typeface="Arial" charset="0"/>
              </a:rPr>
              <a:t>6</a:t>
            </a:r>
          </a:p>
          <a:p>
            <a:pPr algn="ctr" defTabSz="3867150" eaLnBrk="1" hangingPunct="1">
              <a:defRPr/>
            </a:pPr>
            <a:endParaRPr lang="en-US" sz="2400">
              <a:solidFill>
                <a:srgbClr val="000000"/>
              </a:solidFill>
              <a:latin typeface="Arial" charset="0"/>
              <a:cs typeface="Arial" charset="0"/>
            </a:endParaRPr>
          </a:p>
        </p:txBody>
      </p:sp>
      <p:sp>
        <p:nvSpPr>
          <p:cNvPr id="49178" name="Line 50"/>
          <p:cNvSpPr>
            <a:spLocks noChangeShapeType="1"/>
          </p:cNvSpPr>
          <p:nvPr/>
        </p:nvSpPr>
        <p:spPr bwMode="auto">
          <a:xfrm>
            <a:off x="7543800" y="4953000"/>
            <a:ext cx="45719" cy="10668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5" name="Cloud 59"/>
          <p:cNvSpPr>
            <a:spLocks noChangeArrowheads="1"/>
          </p:cNvSpPr>
          <p:nvPr/>
        </p:nvSpPr>
        <p:spPr bwMode="auto">
          <a:xfrm>
            <a:off x="6553200" y="4724400"/>
            <a:ext cx="1676400" cy="762000"/>
          </a:xfrm>
          <a:custGeom>
            <a:avLst/>
            <a:gdLst>
              <a:gd name="T0" fmla="*/ 63460623 w 43200"/>
              <a:gd name="T1" fmla="*/ 8064499 h 43200"/>
              <a:gd name="T2" fmla="*/ 31756796 w 43200"/>
              <a:gd name="T3" fmla="*/ 16111818 h 43200"/>
              <a:gd name="T4" fmla="*/ 197016 w 43200"/>
              <a:gd name="T5" fmla="*/ 8064499 h 43200"/>
              <a:gd name="T6" fmla="*/ 31756796 w 43200"/>
              <a:gd name="T7" fmla="*/ 92219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777777"/>
          </a:solidFill>
          <a:ln w="9525" algn="ctr">
            <a:solidFill>
              <a:schemeClr val="tx1"/>
            </a:solidFill>
            <a:round/>
            <a:headEnd/>
            <a:tailEnd/>
          </a:ln>
          <a:effectLst>
            <a:outerShdw dist="101600" dir="2700000" algn="tl" rotWithShape="0">
              <a:srgbClr val="000000">
                <a:alpha val="39998"/>
              </a:srgbClr>
            </a:outerShdw>
          </a:effectLst>
        </p:spPr>
        <p:txBody>
          <a:bodyPr/>
          <a:lstStyle/>
          <a:p>
            <a:pPr algn="ctr" defTabSz="3867150" eaLnBrk="1" hangingPunct="1">
              <a:defRPr/>
            </a:pPr>
            <a:r>
              <a:rPr lang="en-US" b="1" dirty="0" smtClean="0">
                <a:solidFill>
                  <a:srgbClr val="000000"/>
                </a:solidFill>
                <a:latin typeface="Arial" charset="0"/>
                <a:cs typeface="Arial" charset="0"/>
              </a:rPr>
              <a:t>3</a:t>
            </a:r>
            <a:endParaRPr lang="en-US" b="1" dirty="0">
              <a:solidFill>
                <a:srgbClr val="000000"/>
              </a:solidFill>
              <a:latin typeface="Arial" charset="0"/>
              <a:cs typeface="Arial" charset="0"/>
            </a:endParaRPr>
          </a:p>
        </p:txBody>
      </p:sp>
      <p:sp>
        <p:nvSpPr>
          <p:cNvPr id="6" name="Cloud 61"/>
          <p:cNvSpPr>
            <a:spLocks noChangeArrowheads="1"/>
          </p:cNvSpPr>
          <p:nvPr/>
        </p:nvSpPr>
        <p:spPr bwMode="auto">
          <a:xfrm>
            <a:off x="6858000" y="5715000"/>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43000">
                <a:srgbClr val="777777"/>
              </a:gs>
              <a:gs pos="57000">
                <a:srgbClr val="66FF33"/>
              </a:gs>
            </a:gsLst>
            <a:lin ang="4200000" scaled="0"/>
          </a:gra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7</a:t>
            </a:r>
            <a:endParaRPr lang="en-US" b="1" dirty="0">
              <a:solidFill>
                <a:srgbClr val="000000"/>
              </a:solidFill>
              <a:latin typeface="Arial" charset="0"/>
              <a:cs typeface="Arial" charset="0"/>
            </a:endParaRPr>
          </a:p>
          <a:p>
            <a:pPr algn="ctr" defTabSz="3867150" eaLnBrk="1" hangingPunct="1">
              <a:defRPr/>
            </a:pPr>
            <a:endParaRPr lang="en-US" sz="2400" dirty="0">
              <a:solidFill>
                <a:srgbClr val="000000"/>
              </a:solidFill>
              <a:latin typeface="Arial" charset="0"/>
              <a:cs typeface="Arial" charset="0"/>
            </a:endParaRPr>
          </a:p>
        </p:txBody>
      </p:sp>
      <p:sp>
        <p:nvSpPr>
          <p:cNvPr id="49181" name="Freeform 39"/>
          <p:cNvSpPr>
            <a:spLocks/>
          </p:cNvSpPr>
          <p:nvPr/>
        </p:nvSpPr>
        <p:spPr bwMode="auto">
          <a:xfrm>
            <a:off x="2667000" y="4267200"/>
            <a:ext cx="838200" cy="685800"/>
          </a:xfrm>
          <a:custGeom>
            <a:avLst/>
            <a:gdLst>
              <a:gd name="T0" fmla="*/ 0 w 480"/>
              <a:gd name="T1" fmla="*/ 0 h 384"/>
              <a:gd name="T2" fmla="*/ 838200 w 480"/>
              <a:gd name="T3" fmla="*/ 685800 h 384"/>
              <a:gd name="T4" fmla="*/ 0 60000 65536"/>
              <a:gd name="T5" fmla="*/ 0 60000 65536"/>
              <a:gd name="T6" fmla="*/ 0 w 480"/>
              <a:gd name="T7" fmla="*/ 0 h 384"/>
              <a:gd name="T8" fmla="*/ 480 w 480"/>
              <a:gd name="T9" fmla="*/ 384 h 384"/>
            </a:gdLst>
            <a:ahLst/>
            <a:cxnLst>
              <a:cxn ang="T4">
                <a:pos x="T0" y="T1"/>
              </a:cxn>
              <a:cxn ang="T5">
                <a:pos x="T2" y="T3"/>
              </a:cxn>
            </a:cxnLst>
            <a:rect l="T6" t="T7" r="T8" b="T9"/>
            <a:pathLst>
              <a:path w="480" h="384">
                <a:moveTo>
                  <a:pt x="0" y="0"/>
                </a:moveTo>
                <a:cubicBezTo>
                  <a:pt x="200" y="160"/>
                  <a:pt x="400" y="320"/>
                  <a:pt x="480" y="384"/>
                </a:cubicBezTo>
              </a:path>
            </a:pathLst>
          </a:custGeom>
          <a:noFill/>
          <a:ln w="50800">
            <a:solidFill>
              <a:srgbClr val="FF0000"/>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49183" name="Line 43"/>
          <p:cNvSpPr>
            <a:spLocks noChangeShapeType="1"/>
          </p:cNvSpPr>
          <p:nvPr/>
        </p:nvSpPr>
        <p:spPr bwMode="auto">
          <a:xfrm flipH="1">
            <a:off x="5105400" y="4343400"/>
            <a:ext cx="838200" cy="533400"/>
          </a:xfrm>
          <a:prstGeom prst="line">
            <a:avLst/>
          </a:prstGeom>
          <a:noFill/>
          <a:ln w="50800">
            <a:solidFill>
              <a:srgbClr val="FF0000"/>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43" name="Freeform 42"/>
          <p:cNvSpPr/>
          <p:nvPr/>
        </p:nvSpPr>
        <p:spPr bwMode="auto">
          <a:xfrm>
            <a:off x="6934200" y="3810000"/>
            <a:ext cx="1386417" cy="1955800"/>
          </a:xfrm>
          <a:custGeom>
            <a:avLst/>
            <a:gdLst>
              <a:gd name="connsiteX0" fmla="*/ 0 w 1386417"/>
              <a:gd name="connsiteY0" fmla="*/ 0 h 1955800"/>
              <a:gd name="connsiteX1" fmla="*/ 1181100 w 1386417"/>
              <a:gd name="connsiteY1" fmla="*/ 990600 h 1955800"/>
              <a:gd name="connsiteX2" fmla="*/ 1231900 w 1386417"/>
              <a:gd name="connsiteY2" fmla="*/ 1955800 h 1955800"/>
            </a:gdLst>
            <a:ahLst/>
            <a:cxnLst>
              <a:cxn ang="0">
                <a:pos x="connsiteX0" y="connsiteY0"/>
              </a:cxn>
              <a:cxn ang="0">
                <a:pos x="connsiteX1" y="connsiteY1"/>
              </a:cxn>
              <a:cxn ang="0">
                <a:pos x="connsiteX2" y="connsiteY2"/>
              </a:cxn>
            </a:cxnLst>
            <a:rect l="l" t="t" r="r" b="b"/>
            <a:pathLst>
              <a:path w="1386417" h="1955800">
                <a:moveTo>
                  <a:pt x="0" y="0"/>
                </a:moveTo>
                <a:cubicBezTo>
                  <a:pt x="487891" y="332316"/>
                  <a:pt x="975783" y="664633"/>
                  <a:pt x="1181100" y="990600"/>
                </a:cubicBezTo>
                <a:cubicBezTo>
                  <a:pt x="1386417" y="1316567"/>
                  <a:pt x="1309158" y="1636183"/>
                  <a:pt x="1231900" y="1955800"/>
                </a:cubicBezTo>
              </a:path>
            </a:pathLst>
          </a:custGeom>
          <a:noFill/>
          <a:ln w="50800" cap="flat" cmpd="sng" algn="ctr">
            <a:solidFill>
              <a:srgbClr val="009900"/>
            </a:solidFill>
            <a:prstDash val="sysDot"/>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44" name="Freeform 43"/>
          <p:cNvSpPr/>
          <p:nvPr/>
        </p:nvSpPr>
        <p:spPr bwMode="auto">
          <a:xfrm>
            <a:off x="2971800" y="3225800"/>
            <a:ext cx="5645150" cy="2768600"/>
          </a:xfrm>
          <a:custGeom>
            <a:avLst/>
            <a:gdLst>
              <a:gd name="connsiteX0" fmla="*/ 0 w 5645150"/>
              <a:gd name="connsiteY0" fmla="*/ 304800 h 2768600"/>
              <a:gd name="connsiteX1" fmla="*/ 3810000 w 5645150"/>
              <a:gd name="connsiteY1" fmla="*/ 190500 h 2768600"/>
              <a:gd name="connsiteX2" fmla="*/ 5397500 w 5645150"/>
              <a:gd name="connsiteY2" fmla="*/ 1447800 h 2768600"/>
              <a:gd name="connsiteX3" fmla="*/ 5295900 w 5645150"/>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5645150" h="2768600">
                <a:moveTo>
                  <a:pt x="0" y="304800"/>
                </a:moveTo>
                <a:cubicBezTo>
                  <a:pt x="1455208" y="152400"/>
                  <a:pt x="2910417" y="0"/>
                  <a:pt x="3810000" y="190500"/>
                </a:cubicBezTo>
                <a:cubicBezTo>
                  <a:pt x="4709583" y="381000"/>
                  <a:pt x="5149850" y="1018117"/>
                  <a:pt x="5397500" y="1447800"/>
                </a:cubicBezTo>
                <a:cubicBezTo>
                  <a:pt x="5645150" y="1877483"/>
                  <a:pt x="5470525" y="2323041"/>
                  <a:pt x="5295900" y="2768600"/>
                </a:cubicBezTo>
              </a:path>
            </a:pathLst>
          </a:custGeom>
          <a:noFill/>
          <a:ln w="50800" cap="flat" cmpd="sng" algn="ctr">
            <a:solidFill>
              <a:srgbClr val="009900"/>
            </a:solidFill>
            <a:prstDash val="sysDot"/>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45" name="Cloud 59"/>
          <p:cNvSpPr>
            <a:spLocks noChangeArrowheads="1"/>
          </p:cNvSpPr>
          <p:nvPr/>
        </p:nvSpPr>
        <p:spPr bwMode="auto">
          <a:xfrm>
            <a:off x="14478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4">
              <a:lumMod val="50000"/>
              <a:lumOff val="50000"/>
            </a:schemeClr>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1</a:t>
            </a:r>
          </a:p>
        </p:txBody>
      </p:sp>
      <p:cxnSp>
        <p:nvCxnSpPr>
          <p:cNvPr id="53" name="Straight Arrow Connector 52"/>
          <p:cNvCxnSpPr/>
          <p:nvPr/>
        </p:nvCxnSpPr>
        <p:spPr bwMode="auto">
          <a:xfrm>
            <a:off x="3200400" y="3657600"/>
            <a:ext cx="2133600" cy="1588"/>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cxnSp>
        <p:nvCxnSpPr>
          <p:cNvPr id="56" name="Straight Arrow Connector 55"/>
          <p:cNvCxnSpPr/>
          <p:nvPr/>
        </p:nvCxnSpPr>
        <p:spPr bwMode="auto">
          <a:xfrm rot="16200000" flipH="1">
            <a:off x="6629400" y="4114801"/>
            <a:ext cx="609600" cy="609600"/>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sp>
        <p:nvSpPr>
          <p:cNvPr id="59" name="Cloud 59"/>
          <p:cNvSpPr>
            <a:spLocks noChangeArrowheads="1"/>
          </p:cNvSpPr>
          <p:nvPr/>
        </p:nvSpPr>
        <p:spPr bwMode="auto">
          <a:xfrm>
            <a:off x="51816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4">
              <a:lumMod val="50000"/>
              <a:lumOff val="50000"/>
            </a:schemeClr>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2</a:t>
            </a:r>
          </a:p>
        </p:txBody>
      </p:sp>
      <p:sp>
        <p:nvSpPr>
          <p:cNvPr id="63" name="Rounded Rectangular Callout 20"/>
          <p:cNvSpPr>
            <a:spLocks noChangeArrowheads="1"/>
          </p:cNvSpPr>
          <p:nvPr/>
        </p:nvSpPr>
        <p:spPr bwMode="auto">
          <a:xfrm>
            <a:off x="7010400" y="2971800"/>
            <a:ext cx="1524000" cy="838200"/>
          </a:xfrm>
          <a:prstGeom prst="wedgeRoundRectCallout">
            <a:avLst>
              <a:gd name="adj1" fmla="val -48518"/>
              <a:gd name="adj2" fmla="val 131817"/>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Use longer route</a:t>
            </a:r>
            <a:endParaRPr lang="en-US" sz="1900" b="1" dirty="0">
              <a:solidFill>
                <a:srgbClr val="000000"/>
              </a:solidFill>
              <a:latin typeface="Arial" charset="0"/>
              <a:cs typeface="Arial" charset="0"/>
            </a:endParaRPr>
          </a:p>
        </p:txBody>
      </p:sp>
      <p:sp>
        <p:nvSpPr>
          <p:cNvPr id="65" name="Rounded Rectangular Callout 20"/>
          <p:cNvSpPr>
            <a:spLocks noChangeArrowheads="1"/>
          </p:cNvSpPr>
          <p:nvPr/>
        </p:nvSpPr>
        <p:spPr bwMode="auto">
          <a:xfrm>
            <a:off x="4038600" y="2133600"/>
            <a:ext cx="1524000" cy="838200"/>
          </a:xfrm>
          <a:prstGeom prst="wedgeRoundRectCallout">
            <a:avLst>
              <a:gd name="adj1" fmla="val -48518"/>
              <a:gd name="adj2" fmla="val 131817"/>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Use peer route</a:t>
            </a:r>
            <a:endParaRPr lang="en-US" sz="1900" b="1" dirty="0">
              <a:solidFill>
                <a:srgbClr val="000000"/>
              </a:solidFill>
              <a:latin typeface="Arial" charset="0"/>
              <a:cs typeface="Arial" charset="0"/>
            </a:endParaRPr>
          </a:p>
        </p:txBody>
      </p:sp>
      <p:cxnSp>
        <p:nvCxnSpPr>
          <p:cNvPr id="70" name="Straight Arrow Connector 69"/>
          <p:cNvCxnSpPr/>
          <p:nvPr/>
        </p:nvCxnSpPr>
        <p:spPr bwMode="auto">
          <a:xfrm>
            <a:off x="2286000" y="5410200"/>
            <a:ext cx="1180531" cy="7961"/>
          </a:xfrm>
          <a:prstGeom prst="straightConnector1">
            <a:avLst/>
          </a:prstGeom>
          <a:solidFill>
            <a:schemeClr val="accent1"/>
          </a:solidFill>
          <a:ln w="50800" cap="flat" cmpd="sng" algn="ctr">
            <a:solidFill>
              <a:srgbClr val="FF0000"/>
            </a:solidFill>
            <a:prstDash val="solid"/>
            <a:round/>
            <a:headEnd type="none" w="med" len="med"/>
            <a:tailEnd type="stealth"/>
          </a:ln>
          <a:effectLst/>
        </p:spPr>
      </p:cxnSp>
      <p:sp>
        <p:nvSpPr>
          <p:cNvPr id="74" name="Cloud 59"/>
          <p:cNvSpPr>
            <a:spLocks noChangeArrowheads="1"/>
          </p:cNvSpPr>
          <p:nvPr/>
        </p:nvSpPr>
        <p:spPr bwMode="auto">
          <a:xfrm>
            <a:off x="14478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a:solidFill>
                  <a:srgbClr val="000000"/>
                </a:solidFill>
                <a:latin typeface="Arial" charset="0"/>
                <a:cs typeface="Arial" charset="0"/>
              </a:rPr>
              <a:t>1</a:t>
            </a:r>
          </a:p>
        </p:txBody>
      </p:sp>
      <p:sp>
        <p:nvSpPr>
          <p:cNvPr id="75" name="Cloud 59"/>
          <p:cNvSpPr>
            <a:spLocks noChangeArrowheads="1"/>
          </p:cNvSpPr>
          <p:nvPr/>
        </p:nvSpPr>
        <p:spPr bwMode="auto">
          <a:xfrm>
            <a:off x="7620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5</a:t>
            </a:r>
            <a:endParaRPr lang="en-US" b="1" dirty="0">
              <a:solidFill>
                <a:srgbClr val="000000"/>
              </a:solidFill>
              <a:latin typeface="Arial" charset="0"/>
              <a:cs typeface="Arial" charset="0"/>
            </a:endParaRPr>
          </a:p>
        </p:txBody>
      </p:sp>
      <p:sp>
        <p:nvSpPr>
          <p:cNvPr id="76" name="Cloud 59"/>
          <p:cNvSpPr>
            <a:spLocks noChangeArrowheads="1"/>
          </p:cNvSpPr>
          <p:nvPr/>
        </p:nvSpPr>
        <p:spPr bwMode="auto">
          <a:xfrm>
            <a:off x="51816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2</a:t>
            </a:r>
            <a:endParaRPr lang="en-US" b="1" dirty="0">
              <a:solidFill>
                <a:srgbClr val="000000"/>
              </a:solidFill>
              <a:latin typeface="Arial" charset="0"/>
              <a:cs typeface="Arial" charset="0"/>
            </a:endParaRPr>
          </a:p>
        </p:txBody>
      </p:sp>
      <p:sp>
        <p:nvSpPr>
          <p:cNvPr id="77" name="Cloud 61"/>
          <p:cNvSpPr>
            <a:spLocks noChangeArrowheads="1"/>
          </p:cNvSpPr>
          <p:nvPr/>
        </p:nvSpPr>
        <p:spPr bwMode="auto">
          <a:xfrm>
            <a:off x="6858000" y="5715000"/>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43000">
                <a:schemeClr val="accent2"/>
              </a:gs>
              <a:gs pos="57000">
                <a:srgbClr val="66FF33"/>
              </a:gs>
            </a:gsLst>
            <a:lin ang="4200000" scaled="0"/>
          </a:gra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7</a:t>
            </a:r>
            <a:endParaRPr lang="en-US" b="1" dirty="0">
              <a:solidFill>
                <a:srgbClr val="000000"/>
              </a:solidFill>
              <a:latin typeface="Arial" charset="0"/>
              <a:cs typeface="Arial" charset="0"/>
            </a:endParaRPr>
          </a:p>
          <a:p>
            <a:pPr algn="ctr" defTabSz="3867150" eaLnBrk="1" hangingPunct="1">
              <a:defRPr/>
            </a:pPr>
            <a:endParaRPr lang="en-US" sz="2400" dirty="0">
              <a:solidFill>
                <a:srgbClr val="000000"/>
              </a:solidFill>
              <a:latin typeface="Arial" charset="0"/>
              <a:cs typeface="Arial" charset="0"/>
            </a:endParaRPr>
          </a:p>
        </p:txBody>
      </p:sp>
      <p:sp>
        <p:nvSpPr>
          <p:cNvPr id="93" name="Freeform 92"/>
          <p:cNvSpPr/>
          <p:nvPr/>
        </p:nvSpPr>
        <p:spPr bwMode="auto">
          <a:xfrm>
            <a:off x="821267" y="3031067"/>
            <a:ext cx="7899400" cy="2836333"/>
          </a:xfrm>
          <a:custGeom>
            <a:avLst/>
            <a:gdLst>
              <a:gd name="connsiteX0" fmla="*/ 156633 w 7899400"/>
              <a:gd name="connsiteY0" fmla="*/ 1782233 h 2836333"/>
              <a:gd name="connsiteX1" fmla="*/ 944033 w 7899400"/>
              <a:gd name="connsiteY1" fmla="*/ 436033 h 2836333"/>
              <a:gd name="connsiteX2" fmla="*/ 5820833 w 7899400"/>
              <a:gd name="connsiteY2" fmla="*/ 143933 h 2836333"/>
              <a:gd name="connsiteX3" fmla="*/ 7598833 w 7899400"/>
              <a:gd name="connsiteY3" fmla="*/ 1299633 h 2836333"/>
              <a:gd name="connsiteX4" fmla="*/ 7624233 w 7899400"/>
              <a:gd name="connsiteY4" fmla="*/ 2836333 h 283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9400" h="2836333">
                <a:moveTo>
                  <a:pt x="156633" y="1782233"/>
                </a:moveTo>
                <a:cubicBezTo>
                  <a:pt x="78316" y="1245658"/>
                  <a:pt x="0" y="709083"/>
                  <a:pt x="944033" y="436033"/>
                </a:cubicBezTo>
                <a:cubicBezTo>
                  <a:pt x="1888066" y="162983"/>
                  <a:pt x="4711700" y="0"/>
                  <a:pt x="5820833" y="143933"/>
                </a:cubicBezTo>
                <a:cubicBezTo>
                  <a:pt x="6929966" y="287866"/>
                  <a:pt x="7298266" y="850900"/>
                  <a:pt x="7598833" y="1299633"/>
                </a:cubicBezTo>
                <a:cubicBezTo>
                  <a:pt x="7899400" y="1748366"/>
                  <a:pt x="7761816" y="2292349"/>
                  <a:pt x="7624233" y="2836333"/>
                </a:cubicBezTo>
              </a:path>
            </a:pathLst>
          </a:custGeom>
          <a:noFill/>
          <a:ln w="50800" cap="flat" cmpd="sng" algn="ctr">
            <a:solidFill>
              <a:srgbClr val="009900"/>
            </a:solidFill>
            <a:prstDash val="sysDot"/>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57" name="Rounded Rectangular Callout 20"/>
          <p:cNvSpPr>
            <a:spLocks noChangeArrowheads="1"/>
          </p:cNvSpPr>
          <p:nvPr/>
        </p:nvSpPr>
        <p:spPr bwMode="auto">
          <a:xfrm>
            <a:off x="76200" y="2971800"/>
            <a:ext cx="1752600" cy="838200"/>
          </a:xfrm>
          <a:prstGeom prst="wedgeRoundRectCallout">
            <a:avLst>
              <a:gd name="adj1" fmla="val 38112"/>
              <a:gd name="adj2" fmla="val 130302"/>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Use provider route</a:t>
            </a:r>
            <a:endParaRPr lang="en-US" sz="1900" b="1" dirty="0">
              <a:solidFill>
                <a:srgbClr val="000000"/>
              </a:solidFill>
              <a:latin typeface="Arial" charset="0"/>
              <a:cs typeface="Arial" charset="0"/>
            </a:endParaRPr>
          </a:p>
        </p:txBody>
      </p:sp>
      <p:sp>
        <p:nvSpPr>
          <p:cNvPr id="58" name="Text Box 27"/>
          <p:cNvSpPr txBox="1">
            <a:spLocks noChangeArrowheads="1"/>
          </p:cNvSpPr>
          <p:nvPr/>
        </p:nvSpPr>
        <p:spPr bwMode="auto">
          <a:xfrm>
            <a:off x="6324600" y="6324600"/>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9900"/>
                </a:solidFill>
                <a:latin typeface="Arial" charset="0"/>
                <a:cs typeface="Arial" charset="0"/>
              </a:rPr>
              <a:t>12.34.*</a:t>
            </a:r>
            <a:endParaRPr lang="en-US" sz="2400" dirty="0">
              <a:solidFill>
                <a:srgbClr val="009900"/>
              </a:solidFill>
              <a:latin typeface="Arial" charset="0"/>
              <a:cs typeface="Arial" charset="0"/>
            </a:endParaRPr>
          </a:p>
        </p:txBody>
      </p:sp>
      <p:sp>
        <p:nvSpPr>
          <p:cNvPr id="60" name="Rectangle 6"/>
          <p:cNvSpPr>
            <a:spLocks noGrp="1" noChangeArrowheads="1"/>
          </p:cNvSpPr>
          <p:nvPr>
            <p:ph type="sldNum" sz="quarter" idx="12"/>
          </p:nvPr>
        </p:nvSpPr>
        <p:spPr>
          <a:xfrm>
            <a:off x="6553200" y="6248400"/>
            <a:ext cx="2133600" cy="457200"/>
          </a:xfrm>
        </p:spPr>
        <p:txBody>
          <a:bodyPr/>
          <a:lstStyle/>
          <a:p>
            <a:pPr>
              <a:defRPr/>
            </a:pPr>
            <a:fld id="{3EED91B2-1237-4EBA-BB11-AF300AD79681}" type="slidenum">
              <a:rPr lang="en-US">
                <a:solidFill>
                  <a:srgbClr val="000000"/>
                </a:solidFill>
              </a:rPr>
              <a:pPr>
                <a:defRPr/>
              </a:pPr>
              <a:t>56</a:t>
            </a:fld>
            <a:endParaRPr lang="en-US" dirty="0">
              <a:solidFill>
                <a:srgbClr val="000000"/>
              </a:solidFill>
            </a:endParaRPr>
          </a:p>
        </p:txBody>
      </p:sp>
      <p:sp>
        <p:nvSpPr>
          <p:cNvPr id="66" name="Text Box 27"/>
          <p:cNvSpPr txBox="1">
            <a:spLocks noChangeArrowheads="1"/>
          </p:cNvSpPr>
          <p:nvPr/>
        </p:nvSpPr>
        <p:spPr bwMode="auto">
          <a:xfrm>
            <a:off x="3429000" y="5486400"/>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FF3300"/>
                </a:solidFill>
                <a:latin typeface="Arial" charset="0"/>
                <a:cs typeface="Arial" charset="0"/>
              </a:rPr>
              <a:t>12.34.*</a:t>
            </a:r>
            <a:endParaRPr lang="en-US" sz="2400" dirty="0">
              <a:solidFill>
                <a:srgbClr val="FF3300"/>
              </a:solidFill>
              <a:latin typeface="Arial" charset="0"/>
              <a:cs typeface="Arial" charset="0"/>
            </a:endParaRPr>
          </a:p>
        </p:txBody>
      </p:sp>
      <p:sp>
        <p:nvSpPr>
          <p:cNvPr id="64" name="Freeform 63"/>
          <p:cNvSpPr/>
          <p:nvPr/>
        </p:nvSpPr>
        <p:spPr bwMode="auto">
          <a:xfrm>
            <a:off x="1881117" y="5495498"/>
            <a:ext cx="1585414" cy="222914"/>
          </a:xfrm>
          <a:custGeom>
            <a:avLst/>
            <a:gdLst>
              <a:gd name="connsiteX0" fmla="*/ 15922 w 1585414"/>
              <a:gd name="connsiteY0" fmla="*/ 222914 h 222914"/>
              <a:gd name="connsiteX1" fmla="*/ 261582 w 1585414"/>
              <a:gd name="connsiteY1" fmla="*/ 31845 h 222914"/>
              <a:gd name="connsiteX2" fmla="*/ 1585414 w 1585414"/>
              <a:gd name="connsiteY2" fmla="*/ 31845 h 222914"/>
            </a:gdLst>
            <a:ahLst/>
            <a:cxnLst>
              <a:cxn ang="0">
                <a:pos x="connsiteX0" y="connsiteY0"/>
              </a:cxn>
              <a:cxn ang="0">
                <a:pos x="connsiteX1" y="connsiteY1"/>
              </a:cxn>
              <a:cxn ang="0">
                <a:pos x="connsiteX2" y="connsiteY2"/>
              </a:cxn>
            </a:cxnLst>
            <a:rect l="l" t="t" r="r" b="b"/>
            <a:pathLst>
              <a:path w="1585414" h="222914">
                <a:moveTo>
                  <a:pt x="15922" y="222914"/>
                </a:moveTo>
                <a:cubicBezTo>
                  <a:pt x="7961" y="143302"/>
                  <a:pt x="0" y="63690"/>
                  <a:pt x="261582" y="31845"/>
                </a:cubicBezTo>
                <a:cubicBezTo>
                  <a:pt x="523164" y="0"/>
                  <a:pt x="1054289" y="15922"/>
                  <a:pt x="1585414" y="31845"/>
                </a:cubicBezTo>
              </a:path>
            </a:pathLst>
          </a:custGeom>
          <a:noFill/>
          <a:ln w="50800" cap="flat" cmpd="sng" algn="ctr">
            <a:solidFill>
              <a:srgbClr val="FF0000"/>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71" name="Text Box 27"/>
          <p:cNvSpPr txBox="1">
            <a:spLocks noChangeArrowheads="1"/>
          </p:cNvSpPr>
          <p:nvPr/>
        </p:nvSpPr>
        <p:spPr bwMode="auto">
          <a:xfrm>
            <a:off x="7315200" y="6324600"/>
            <a:ext cx="18288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9900"/>
                </a:solidFill>
                <a:latin typeface="Arial" charset="0"/>
                <a:cs typeface="Arial" charset="0"/>
              </a:rPr>
              <a:t>; 12.34.1.1</a:t>
            </a:r>
            <a:endParaRPr lang="en-US" sz="2400" dirty="0">
              <a:solidFill>
                <a:srgbClr val="009900"/>
              </a:solidFill>
              <a:latin typeface="Arial" charset="0"/>
              <a:cs typeface="Arial" charset="0"/>
            </a:endParaRPr>
          </a:p>
        </p:txBody>
      </p:sp>
      <p:sp>
        <p:nvSpPr>
          <p:cNvPr id="72" name="Text Box 27"/>
          <p:cNvSpPr txBox="1">
            <a:spLocks noChangeArrowheads="1"/>
          </p:cNvSpPr>
          <p:nvPr/>
        </p:nvSpPr>
        <p:spPr bwMode="auto">
          <a:xfrm>
            <a:off x="4419600" y="5481935"/>
            <a:ext cx="18288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FF0000"/>
                </a:solidFill>
                <a:latin typeface="Arial" charset="0"/>
                <a:cs typeface="Arial" charset="0"/>
              </a:rPr>
              <a:t>; 12.34.1.1</a:t>
            </a:r>
            <a:endParaRPr lang="en-US" sz="2400" dirty="0">
              <a:solidFill>
                <a:srgbClr val="FF0000"/>
              </a:solidFill>
              <a:latin typeface="Arial" charset="0"/>
              <a:cs typeface="Arial" charset="0"/>
            </a:endParaRPr>
          </a:p>
        </p:txBody>
      </p:sp>
      <p:sp>
        <p:nvSpPr>
          <p:cNvPr id="73" name="Rounded Rectangular Callout 20"/>
          <p:cNvSpPr>
            <a:spLocks noChangeArrowheads="1"/>
          </p:cNvSpPr>
          <p:nvPr/>
        </p:nvSpPr>
        <p:spPr bwMode="auto">
          <a:xfrm>
            <a:off x="5181600" y="5334000"/>
            <a:ext cx="1828800" cy="838200"/>
          </a:xfrm>
          <a:prstGeom prst="wedgeRoundRectCallout">
            <a:avLst>
              <a:gd name="adj1" fmla="val -34629"/>
              <a:gd name="adj2" fmla="val -122729"/>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Detected as bad</a:t>
            </a:r>
            <a:endParaRPr lang="en-US" sz="1900" b="1" dirty="0">
              <a:solidFill>
                <a:srgbClr val="000000"/>
              </a:solidFill>
              <a:latin typeface="Arial" charset="0"/>
              <a:cs typeface="Arial" charset="0"/>
            </a:endParaRPr>
          </a:p>
        </p:txBody>
      </p:sp>
      <p:sp>
        <p:nvSpPr>
          <p:cNvPr id="78" name="Freeform 39"/>
          <p:cNvSpPr>
            <a:spLocks/>
          </p:cNvSpPr>
          <p:nvPr/>
        </p:nvSpPr>
        <p:spPr bwMode="auto">
          <a:xfrm>
            <a:off x="2667000" y="4267200"/>
            <a:ext cx="838200" cy="685800"/>
          </a:xfrm>
          <a:custGeom>
            <a:avLst/>
            <a:gdLst>
              <a:gd name="T0" fmla="*/ 0 w 480"/>
              <a:gd name="T1" fmla="*/ 0 h 384"/>
              <a:gd name="T2" fmla="*/ 838200 w 480"/>
              <a:gd name="T3" fmla="*/ 685800 h 384"/>
              <a:gd name="T4" fmla="*/ 0 60000 65536"/>
              <a:gd name="T5" fmla="*/ 0 60000 65536"/>
              <a:gd name="T6" fmla="*/ 0 w 480"/>
              <a:gd name="T7" fmla="*/ 0 h 384"/>
              <a:gd name="T8" fmla="*/ 480 w 480"/>
              <a:gd name="T9" fmla="*/ 384 h 384"/>
            </a:gdLst>
            <a:ahLst/>
            <a:cxnLst>
              <a:cxn ang="T4">
                <a:pos x="T0" y="T1"/>
              </a:cxn>
              <a:cxn ang="T5">
                <a:pos x="T2" y="T3"/>
              </a:cxn>
            </a:cxnLst>
            <a:rect l="T6" t="T7" r="T8" b="T9"/>
            <a:pathLst>
              <a:path w="480" h="384">
                <a:moveTo>
                  <a:pt x="0" y="0"/>
                </a:moveTo>
                <a:cubicBezTo>
                  <a:pt x="200" y="160"/>
                  <a:pt x="400" y="320"/>
                  <a:pt x="480" y="384"/>
                </a:cubicBezTo>
              </a:path>
            </a:pathLst>
          </a:custGeom>
          <a:noFill/>
          <a:ln w="50800">
            <a:solidFill>
              <a:schemeClr val="tx1"/>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84" name="Line 43"/>
          <p:cNvSpPr>
            <a:spLocks noChangeShapeType="1"/>
          </p:cNvSpPr>
          <p:nvPr/>
        </p:nvSpPr>
        <p:spPr bwMode="auto">
          <a:xfrm flipH="1">
            <a:off x="5105400" y="4343400"/>
            <a:ext cx="838200" cy="533400"/>
          </a:xfrm>
          <a:prstGeom prst="line">
            <a:avLst/>
          </a:prstGeom>
          <a:noFill/>
          <a:ln w="50800">
            <a:solidFill>
              <a:schemeClr val="tx1"/>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85" name="Line 46"/>
          <p:cNvSpPr>
            <a:spLocks noChangeShapeType="1"/>
          </p:cNvSpPr>
          <p:nvPr/>
        </p:nvSpPr>
        <p:spPr bwMode="auto">
          <a:xfrm flipH="1">
            <a:off x="5334000" y="4495800"/>
            <a:ext cx="304800" cy="304800"/>
          </a:xfrm>
          <a:prstGeom prst="line">
            <a:avLst/>
          </a:prstGeom>
          <a:noFill/>
          <a:ln w="50800">
            <a:solidFill>
              <a:srgbClr val="FF0000"/>
            </a:solidFill>
            <a:round/>
            <a:headEnd/>
            <a:tailEnd/>
          </a:ln>
        </p:spPr>
        <p:txBody>
          <a:bodyPr/>
          <a:lstStyle/>
          <a:p>
            <a:pPr eaLnBrk="1" hangingPunct="1"/>
            <a:endParaRPr lang="en-US">
              <a:solidFill>
                <a:srgbClr val="000000"/>
              </a:solidFill>
              <a:latin typeface="Arial" charset="0"/>
              <a:cs typeface="Arial" charset="0"/>
            </a:endParaRPr>
          </a:p>
        </p:txBody>
      </p:sp>
      <p:sp>
        <p:nvSpPr>
          <p:cNvPr id="86" name="Line 48"/>
          <p:cNvSpPr>
            <a:spLocks noChangeShapeType="1"/>
          </p:cNvSpPr>
          <p:nvPr/>
        </p:nvSpPr>
        <p:spPr bwMode="auto">
          <a:xfrm rot="5400000" flipH="1">
            <a:off x="5334000" y="4495800"/>
            <a:ext cx="304800" cy="304800"/>
          </a:xfrm>
          <a:prstGeom prst="line">
            <a:avLst/>
          </a:prstGeom>
          <a:noFill/>
          <a:ln w="50800">
            <a:solidFill>
              <a:srgbClr val="FF0000"/>
            </a:solidFill>
            <a:round/>
            <a:headEnd/>
            <a:tailEnd/>
          </a:ln>
        </p:spPr>
        <p:txBody>
          <a:bodyPr/>
          <a:lstStyle/>
          <a:p>
            <a:pPr eaLnBrk="1" hangingPunct="1"/>
            <a:endParaRPr lang="en-US">
              <a:solidFill>
                <a:srgbClr val="000000"/>
              </a:solidFill>
              <a:latin typeface="Arial" charset="0"/>
              <a:cs typeface="Arial" charset="0"/>
            </a:endParaRPr>
          </a:p>
        </p:txBody>
      </p:sp>
      <p:sp>
        <p:nvSpPr>
          <p:cNvPr id="87" name="Line 49"/>
          <p:cNvSpPr>
            <a:spLocks noChangeShapeType="1"/>
          </p:cNvSpPr>
          <p:nvPr/>
        </p:nvSpPr>
        <p:spPr bwMode="auto">
          <a:xfrm flipH="1">
            <a:off x="2971800" y="4495800"/>
            <a:ext cx="304800" cy="304800"/>
          </a:xfrm>
          <a:prstGeom prst="line">
            <a:avLst/>
          </a:prstGeom>
          <a:noFill/>
          <a:ln w="50800">
            <a:solidFill>
              <a:srgbClr val="FF0000"/>
            </a:solidFill>
            <a:round/>
            <a:headEnd/>
            <a:tailEnd/>
          </a:ln>
        </p:spPr>
        <p:txBody>
          <a:bodyPr/>
          <a:lstStyle/>
          <a:p>
            <a:pPr eaLnBrk="1" hangingPunct="1"/>
            <a:endParaRPr lang="en-US">
              <a:solidFill>
                <a:srgbClr val="000000"/>
              </a:solidFill>
              <a:latin typeface="Arial" charset="0"/>
              <a:cs typeface="Arial" charset="0"/>
            </a:endParaRPr>
          </a:p>
        </p:txBody>
      </p:sp>
      <p:sp>
        <p:nvSpPr>
          <p:cNvPr id="89" name="Line 50"/>
          <p:cNvSpPr>
            <a:spLocks noChangeShapeType="1"/>
          </p:cNvSpPr>
          <p:nvPr/>
        </p:nvSpPr>
        <p:spPr bwMode="auto">
          <a:xfrm rot="5400000" flipH="1">
            <a:off x="2971800" y="4495800"/>
            <a:ext cx="304800" cy="304800"/>
          </a:xfrm>
          <a:prstGeom prst="line">
            <a:avLst/>
          </a:prstGeom>
          <a:noFill/>
          <a:ln w="50800">
            <a:solidFill>
              <a:srgbClr val="FF0000"/>
            </a:solidFill>
            <a:round/>
            <a:headEnd/>
            <a:tailEnd/>
          </a:ln>
        </p:spPr>
        <p:txBody>
          <a:bodyPr/>
          <a:lstStyle/>
          <a:p>
            <a:pPr eaLnBrk="1" hangingPunct="1"/>
            <a:endParaRPr lang="en-US">
              <a:solidFill>
                <a:srgbClr val="000000"/>
              </a:solidFill>
              <a:latin typeface="Arial" charset="0"/>
              <a:cs typeface="Arial" charset="0"/>
            </a:endParaRPr>
          </a:p>
        </p:txBody>
      </p:sp>
      <p:cxnSp>
        <p:nvCxnSpPr>
          <p:cNvPr id="90" name="Straight Arrow Connector 89"/>
          <p:cNvCxnSpPr/>
          <p:nvPr/>
        </p:nvCxnSpPr>
        <p:spPr bwMode="auto">
          <a:xfrm>
            <a:off x="2286000" y="5408612"/>
            <a:ext cx="1219200" cy="1588"/>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sp>
        <p:nvSpPr>
          <p:cNvPr id="91" name="Line 49"/>
          <p:cNvSpPr>
            <a:spLocks noChangeShapeType="1"/>
          </p:cNvSpPr>
          <p:nvPr/>
        </p:nvSpPr>
        <p:spPr bwMode="auto">
          <a:xfrm flipH="1">
            <a:off x="2743200" y="5257800"/>
            <a:ext cx="304800" cy="304800"/>
          </a:xfrm>
          <a:prstGeom prst="line">
            <a:avLst/>
          </a:prstGeom>
          <a:noFill/>
          <a:ln w="50800">
            <a:solidFill>
              <a:srgbClr val="FF0000"/>
            </a:solidFill>
            <a:round/>
            <a:headEnd/>
            <a:tailEnd/>
          </a:ln>
        </p:spPr>
        <p:txBody>
          <a:bodyPr/>
          <a:lstStyle/>
          <a:p>
            <a:pPr eaLnBrk="1" hangingPunct="1"/>
            <a:endParaRPr lang="en-US">
              <a:solidFill>
                <a:srgbClr val="000000"/>
              </a:solidFill>
              <a:latin typeface="Arial" charset="0"/>
              <a:cs typeface="Arial" charset="0"/>
            </a:endParaRPr>
          </a:p>
        </p:txBody>
      </p:sp>
      <p:sp>
        <p:nvSpPr>
          <p:cNvPr id="92" name="Line 50"/>
          <p:cNvSpPr>
            <a:spLocks noChangeShapeType="1"/>
          </p:cNvSpPr>
          <p:nvPr/>
        </p:nvSpPr>
        <p:spPr bwMode="auto">
          <a:xfrm rot="5400000" flipH="1">
            <a:off x="2743200" y="5257800"/>
            <a:ext cx="304800" cy="304800"/>
          </a:xfrm>
          <a:prstGeom prst="line">
            <a:avLst/>
          </a:prstGeom>
          <a:noFill/>
          <a:ln w="50800">
            <a:solidFill>
              <a:srgbClr val="FF0000"/>
            </a:solidFill>
            <a:round/>
            <a:headEnd/>
            <a:tailEnd/>
          </a:ln>
        </p:spPr>
        <p:txBody>
          <a:bodyPr/>
          <a:lstStyle/>
          <a:p>
            <a:pPr eaLnBrk="1" hangingPunct="1"/>
            <a:endParaRPr lang="en-US">
              <a:solidFill>
                <a:srgbClr val="000000"/>
              </a:solidFill>
              <a:latin typeface="Arial" charset="0"/>
              <a:cs typeface="Arial" charset="0"/>
            </a:endParaRPr>
          </a:p>
        </p:txBody>
      </p:sp>
      <p:sp>
        <p:nvSpPr>
          <p:cNvPr id="95" name="Rounded Rectangular Callout 94"/>
          <p:cNvSpPr>
            <a:spLocks noChangeArrowheads="1"/>
          </p:cNvSpPr>
          <p:nvPr/>
        </p:nvSpPr>
        <p:spPr bwMode="auto">
          <a:xfrm>
            <a:off x="5257800" y="3962400"/>
            <a:ext cx="1981200" cy="533400"/>
          </a:xfrm>
          <a:prstGeom prst="wedgeRoundRectCallout">
            <a:avLst>
              <a:gd name="adj1" fmla="val 42154"/>
              <a:gd name="adj2" fmla="val 180952"/>
              <a:gd name="adj3" fmla="val 16667"/>
            </a:avLst>
          </a:prstGeom>
          <a:solidFill>
            <a:srgbClr val="CCFFFF"/>
          </a:solidFill>
          <a:ln w="9525" algn="ctr">
            <a:solidFill>
              <a:schemeClr val="tx1"/>
            </a:solidFill>
            <a:round/>
            <a:headEnd/>
            <a:tailEnd/>
          </a:ln>
        </p:spPr>
        <p:txBody>
          <a:bodyPr/>
          <a:lstStyle/>
          <a:p>
            <a:r>
              <a:rPr lang="en-US" sz="1900" b="1" dirty="0" smtClean="0">
                <a:solidFill>
                  <a:srgbClr val="000000">
                    <a:lumMod val="50000"/>
                    <a:lumOff val="50000"/>
                  </a:srgbClr>
                </a:solidFill>
                <a:latin typeface="Arial" charset="0"/>
                <a:cs typeface="Arial" charset="0"/>
              </a:rPr>
              <a:t>Nonparticipant</a:t>
            </a:r>
            <a:endParaRPr lang="en-US" sz="1900" b="1" dirty="0">
              <a:solidFill>
                <a:srgbClr val="000000">
                  <a:lumMod val="50000"/>
                  <a:lumOff val="50000"/>
                </a:srgbClr>
              </a:solidFill>
              <a:latin typeface="Arial" charset="0"/>
              <a:cs typeface="Arial" charset="0"/>
            </a:endParaRPr>
          </a:p>
        </p:txBody>
      </p:sp>
      <p:cxnSp>
        <p:nvCxnSpPr>
          <p:cNvPr id="96" name="Straight Arrow Connector 95"/>
          <p:cNvCxnSpPr/>
          <p:nvPr/>
        </p:nvCxnSpPr>
        <p:spPr bwMode="auto">
          <a:xfrm rot="5400000" flipH="1" flipV="1">
            <a:off x="1447800" y="4343400"/>
            <a:ext cx="457200" cy="304800"/>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sp>
        <p:nvSpPr>
          <p:cNvPr id="97" name="Rounded Rectangular Callout 96"/>
          <p:cNvSpPr>
            <a:spLocks noChangeArrowheads="1"/>
          </p:cNvSpPr>
          <p:nvPr/>
        </p:nvSpPr>
        <p:spPr bwMode="auto">
          <a:xfrm>
            <a:off x="1295400" y="3886200"/>
            <a:ext cx="1676400" cy="533400"/>
          </a:xfrm>
          <a:prstGeom prst="wedgeRoundRectCallout">
            <a:avLst>
              <a:gd name="adj1" fmla="val -38907"/>
              <a:gd name="adj2" fmla="val 176190"/>
              <a:gd name="adj3" fmla="val 16667"/>
            </a:avLst>
          </a:prstGeom>
          <a:solidFill>
            <a:srgbClr val="CCFFFF"/>
          </a:solidFill>
          <a:ln w="9525" algn="ctr">
            <a:solidFill>
              <a:schemeClr val="tx1"/>
            </a:solidFill>
            <a:round/>
            <a:headEnd/>
            <a:tailEnd/>
          </a:ln>
        </p:spPr>
        <p:txBody>
          <a:bodyPr/>
          <a:lstStyle/>
          <a:p>
            <a:r>
              <a:rPr lang="en-US" sz="1900" b="1" dirty="0" smtClean="0">
                <a:solidFill>
                  <a:srgbClr val="FF9900"/>
                </a:solidFill>
                <a:latin typeface="Arial" charset="0"/>
                <a:cs typeface="Arial" charset="0"/>
              </a:rPr>
              <a:t>Participant</a:t>
            </a:r>
            <a:endParaRPr lang="en-US" sz="1900" b="1" dirty="0">
              <a:solidFill>
                <a:srgbClr val="FF9900"/>
              </a:solidFill>
              <a:latin typeface="Arial" charset="0"/>
              <a:cs typeface="Arial" charset="0"/>
            </a:endParaRPr>
          </a:p>
        </p:txBody>
      </p:sp>
      <p:cxnSp>
        <p:nvCxnSpPr>
          <p:cNvPr id="102" name="Straight Connector 101"/>
          <p:cNvCxnSpPr/>
          <p:nvPr/>
        </p:nvCxnSpPr>
        <p:spPr bwMode="auto">
          <a:xfrm rot="5400000">
            <a:off x="7696200" y="5562600"/>
            <a:ext cx="304800" cy="1588"/>
          </a:xfrm>
          <a:prstGeom prst="line">
            <a:avLst/>
          </a:prstGeom>
          <a:solidFill>
            <a:schemeClr val="accent1"/>
          </a:solidFill>
          <a:ln w="50800" cap="flat" cmpd="sng" algn="ctr">
            <a:solidFill>
              <a:schemeClr val="tx1"/>
            </a:solidFill>
            <a:prstDash val="solid"/>
            <a:round/>
            <a:headEnd type="none" w="med" len="med"/>
            <a:tailEnd type="stealth" w="med" len="med"/>
          </a:ln>
          <a:effectLst/>
        </p:spPr>
      </p:cxnSp>
      <p:sp>
        <p:nvSpPr>
          <p:cNvPr id="103" name="Freeform 44"/>
          <p:cNvSpPr>
            <a:spLocks/>
          </p:cNvSpPr>
          <p:nvPr/>
        </p:nvSpPr>
        <p:spPr bwMode="auto">
          <a:xfrm>
            <a:off x="8305800" y="5257800"/>
            <a:ext cx="152400" cy="685800"/>
          </a:xfrm>
          <a:custGeom>
            <a:avLst/>
            <a:gdLst>
              <a:gd name="T0" fmla="*/ 0 w 96"/>
              <a:gd name="T1" fmla="*/ 0 h 432"/>
              <a:gd name="T2" fmla="*/ 152400 w 96"/>
              <a:gd name="T3" fmla="*/ 304800 h 432"/>
              <a:gd name="T4" fmla="*/ 0 w 96"/>
              <a:gd name="T5" fmla="*/ 685800 h 432"/>
              <a:gd name="T6" fmla="*/ 0 60000 65536"/>
              <a:gd name="T7" fmla="*/ 0 60000 65536"/>
              <a:gd name="T8" fmla="*/ 0 60000 65536"/>
              <a:gd name="T9" fmla="*/ 0 w 96"/>
              <a:gd name="T10" fmla="*/ 0 h 432"/>
              <a:gd name="T11" fmla="*/ 96 w 96"/>
              <a:gd name="T12" fmla="*/ 432 h 432"/>
            </a:gdLst>
            <a:ahLst/>
            <a:cxnLst>
              <a:cxn ang="T6">
                <a:pos x="T0" y="T1"/>
              </a:cxn>
              <a:cxn ang="T7">
                <a:pos x="T2" y="T3"/>
              </a:cxn>
              <a:cxn ang="T8">
                <a:pos x="T4" y="T5"/>
              </a:cxn>
            </a:cxnLst>
            <a:rect l="T9" t="T10" r="T11" b="T12"/>
            <a:pathLst>
              <a:path w="96" h="432">
                <a:moveTo>
                  <a:pt x="0" y="0"/>
                </a:moveTo>
                <a:cubicBezTo>
                  <a:pt x="48" y="60"/>
                  <a:pt x="96" y="120"/>
                  <a:pt x="96" y="192"/>
                </a:cubicBezTo>
                <a:cubicBezTo>
                  <a:pt x="96" y="264"/>
                  <a:pt x="48" y="348"/>
                  <a:pt x="0" y="432"/>
                </a:cubicBezTo>
              </a:path>
            </a:pathLst>
          </a:custGeom>
          <a:noFill/>
          <a:ln w="50800">
            <a:solidFill>
              <a:srgbClr val="009900"/>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6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2907939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918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918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9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9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5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65"/>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63"/>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73"/>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87"/>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8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7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84"/>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86"/>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85"/>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92"/>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91"/>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9181" grpId="0" animBg="1"/>
      <p:bldP spid="49183" grpId="0" animBg="1"/>
      <p:bldP spid="43" grpId="0" animBg="1"/>
      <p:bldP spid="44" grpId="0" animBg="1"/>
      <p:bldP spid="45" grpId="0" animBg="1"/>
      <p:bldP spid="59" grpId="0" animBg="1"/>
      <p:bldP spid="63" grpId="0" animBg="1"/>
      <p:bldP spid="63" grpId="1" animBg="1"/>
      <p:bldP spid="65" grpId="0" animBg="1"/>
      <p:bldP spid="65" grpId="1" animBg="1"/>
      <p:bldP spid="74" grpId="0" animBg="1"/>
      <p:bldP spid="75" grpId="0" animBg="1"/>
      <p:bldP spid="76" grpId="0" animBg="1"/>
      <p:bldP spid="77" grpId="0" animBg="1"/>
      <p:bldP spid="93" grpId="0" animBg="1"/>
      <p:bldP spid="57" grpId="0" animBg="1"/>
      <p:bldP spid="57" grpId="1" animBg="1"/>
      <p:bldP spid="64" grpId="0" animBg="1"/>
      <p:bldP spid="71" grpId="0"/>
      <p:bldP spid="72" grpId="0"/>
      <p:bldP spid="73" grpId="0" animBg="1"/>
      <p:bldP spid="73" grpId="1" animBg="1"/>
      <p:bldP spid="78" grpId="0" animBg="1"/>
      <p:bldP spid="78" grpId="1" animBg="1"/>
      <p:bldP spid="84" grpId="0" animBg="1"/>
      <p:bldP spid="84" grpId="1" animBg="1"/>
      <p:bldP spid="85" grpId="0" animBg="1"/>
      <p:bldP spid="85" grpId="1" animBg="1"/>
      <p:bldP spid="86" grpId="0" animBg="1"/>
      <p:bldP spid="86" grpId="1" animBg="1"/>
      <p:bldP spid="87" grpId="0" animBg="1"/>
      <p:bldP spid="87" grpId="1" animBg="1"/>
      <p:bldP spid="89" grpId="0" animBg="1"/>
      <p:bldP spid="89" grpId="1" animBg="1"/>
      <p:bldP spid="91" grpId="0" animBg="1"/>
      <p:bldP spid="91" grpId="1" animBg="1"/>
      <p:bldP spid="92" grpId="0" animBg="1"/>
      <p:bldP spid="92" grpId="1" animBg="1"/>
      <p:bldP spid="95" grpId="0" animBg="1"/>
      <p:bldP spid="95" grpId="1" animBg="1"/>
      <p:bldP spid="97" grpId="0" animBg="1"/>
      <p:bldP spid="97" grpId="1" animBg="1"/>
      <p:bldP spid="10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Secure Overlay Routing (</a:t>
            </a:r>
            <a:r>
              <a:rPr lang="en-US" sz="3700" dirty="0" err="1">
                <a:solidFill>
                  <a:srgbClr val="FF9900"/>
                </a:solidFill>
                <a:latin typeface="Times New Roman" pitchFamily="18" charset="0"/>
                <a:cs typeface="Times New Roman" pitchFamily="18" charset="0"/>
              </a:rPr>
              <a:t>SBone</a:t>
            </a:r>
            <a:r>
              <a:rPr lang="en-US" sz="3700" dirty="0">
                <a:solidFill>
                  <a:srgbClr val="FF9900"/>
                </a:solidFill>
                <a:latin typeface="Times New Roman" pitchFamily="18" charset="0"/>
                <a:cs typeface="Times New Roman" pitchFamily="18" charset="0"/>
              </a:rPr>
              <a:t>)</a:t>
            </a:r>
          </a:p>
        </p:txBody>
      </p:sp>
      <p:cxnSp>
        <p:nvCxnSpPr>
          <p:cNvPr id="49154"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49155"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49157"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49160" name="Rectangle 8"/>
          <p:cNvSpPr>
            <a:spLocks noChangeArrowheads="1"/>
          </p:cNvSpPr>
          <p:nvPr/>
        </p:nvSpPr>
        <p:spPr bwMode="auto">
          <a:xfrm>
            <a:off x="381000" y="1600200"/>
            <a:ext cx="8229600" cy="4572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dirty="0">
                <a:solidFill>
                  <a:srgbClr val="FF9900"/>
                </a:solidFill>
                <a:latin typeface="Arial" charset="0"/>
                <a:cs typeface="Arial" charset="0"/>
              </a:rPr>
              <a:t>Traffic may go </a:t>
            </a:r>
            <a:r>
              <a:rPr lang="en-US" sz="2800" dirty="0" smtClean="0">
                <a:solidFill>
                  <a:srgbClr val="FF9900"/>
                </a:solidFill>
                <a:latin typeface="Arial" charset="0"/>
                <a:cs typeface="Arial" charset="0"/>
              </a:rPr>
              <a:t>through </a:t>
            </a:r>
            <a:r>
              <a:rPr lang="en-US" sz="2800" dirty="0">
                <a:solidFill>
                  <a:srgbClr val="FF9900"/>
                </a:solidFill>
                <a:latin typeface="Arial" charset="0"/>
                <a:cs typeface="Arial" charset="0"/>
              </a:rPr>
              <a:t>an intermediate node</a:t>
            </a:r>
          </a:p>
        </p:txBody>
      </p:sp>
      <p:sp>
        <p:nvSpPr>
          <p:cNvPr id="30" name="Rectangle 6"/>
          <p:cNvSpPr txBox="1">
            <a:spLocks noGrp="1" noChangeArrowheads="1"/>
          </p:cNvSpPr>
          <p:nvPr/>
        </p:nvSpPr>
        <p:spPr bwMode="auto">
          <a:xfrm>
            <a:off x="6553200" y="6248400"/>
            <a:ext cx="2133600" cy="457200"/>
          </a:xfrm>
          <a:prstGeom prst="rect">
            <a:avLst/>
          </a:prstGeom>
          <a:noFill/>
          <a:ln>
            <a:miter lim="800000"/>
            <a:headEnd/>
            <a:tailEnd/>
          </a:ln>
        </p:spPr>
        <p:txBody>
          <a:bodyPr/>
          <a:lstStyle/>
          <a:p>
            <a:pPr algn="r" eaLnBrk="1" hangingPunct="1">
              <a:defRPr/>
            </a:pPr>
            <a:fld id="{5D8BB02F-71D5-42D3-8F15-5BE13DB9C2A5}" type="slidenum">
              <a:rPr lang="en-US" sz="1000">
                <a:solidFill>
                  <a:srgbClr val="000000"/>
                </a:solidFill>
                <a:latin typeface="Arial" charset="0"/>
                <a:cs typeface="Arial" charset="0"/>
              </a:rPr>
              <a:pPr algn="r" eaLnBrk="1" hangingPunct="1">
                <a:defRPr/>
              </a:pPr>
              <a:t>57</a:t>
            </a:fld>
            <a:endParaRPr lang="en-US" sz="1000">
              <a:solidFill>
                <a:srgbClr val="000000"/>
              </a:solidFill>
              <a:latin typeface="Arial" charset="0"/>
              <a:cs typeface="Arial" charset="0"/>
            </a:endParaRPr>
          </a:p>
        </p:txBody>
      </p:sp>
      <p:sp>
        <p:nvSpPr>
          <p:cNvPr id="49163" name="Line 7"/>
          <p:cNvSpPr>
            <a:spLocks noChangeShapeType="1"/>
          </p:cNvSpPr>
          <p:nvPr/>
        </p:nvSpPr>
        <p:spPr bwMode="auto">
          <a:xfrm flipH="1">
            <a:off x="1447800" y="3962400"/>
            <a:ext cx="838200" cy="1295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4" name="Line 8"/>
          <p:cNvSpPr>
            <a:spLocks noChangeShapeType="1"/>
          </p:cNvSpPr>
          <p:nvPr/>
        </p:nvSpPr>
        <p:spPr bwMode="auto">
          <a:xfrm>
            <a:off x="2514600" y="3886200"/>
            <a:ext cx="16002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5" name="Line 9"/>
          <p:cNvSpPr>
            <a:spLocks noChangeShapeType="1"/>
          </p:cNvSpPr>
          <p:nvPr/>
        </p:nvSpPr>
        <p:spPr bwMode="auto">
          <a:xfrm flipH="1">
            <a:off x="4191000" y="3962400"/>
            <a:ext cx="18288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6" name="Line 10"/>
          <p:cNvSpPr>
            <a:spLocks noChangeShapeType="1"/>
          </p:cNvSpPr>
          <p:nvPr/>
        </p:nvSpPr>
        <p:spPr bwMode="auto">
          <a:xfrm>
            <a:off x="6172200" y="3962400"/>
            <a:ext cx="12954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7" name="Line 11"/>
          <p:cNvSpPr>
            <a:spLocks noChangeShapeType="1"/>
          </p:cNvSpPr>
          <p:nvPr/>
        </p:nvSpPr>
        <p:spPr bwMode="auto">
          <a:xfrm flipV="1">
            <a:off x="2667000" y="3886200"/>
            <a:ext cx="30480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8" name="Line 12"/>
          <p:cNvSpPr>
            <a:spLocks noChangeShapeType="1"/>
          </p:cNvSpPr>
          <p:nvPr/>
        </p:nvSpPr>
        <p:spPr bwMode="auto">
          <a:xfrm flipH="1">
            <a:off x="1600200" y="5257800"/>
            <a:ext cx="0" cy="6096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69" name="Line 13"/>
          <p:cNvSpPr>
            <a:spLocks noChangeShapeType="1"/>
          </p:cNvSpPr>
          <p:nvPr/>
        </p:nvSpPr>
        <p:spPr bwMode="auto">
          <a:xfrm flipH="1">
            <a:off x="4191000" y="5181600"/>
            <a:ext cx="33528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9172" name="Line 19"/>
          <p:cNvSpPr>
            <a:spLocks noChangeShapeType="1"/>
          </p:cNvSpPr>
          <p:nvPr/>
        </p:nvSpPr>
        <p:spPr bwMode="auto">
          <a:xfrm>
            <a:off x="1447800" y="5181600"/>
            <a:ext cx="24384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4" name="Cloud 59"/>
          <p:cNvSpPr>
            <a:spLocks noChangeArrowheads="1"/>
          </p:cNvSpPr>
          <p:nvPr/>
        </p:nvSpPr>
        <p:spPr bwMode="auto">
          <a:xfrm>
            <a:off x="3429000" y="4724400"/>
            <a:ext cx="1676400" cy="762000"/>
          </a:xfrm>
          <a:custGeom>
            <a:avLst/>
            <a:gdLst>
              <a:gd name="T0" fmla="*/ 63460623 w 43200"/>
              <a:gd name="T1" fmla="*/ 8064499 h 43200"/>
              <a:gd name="T2" fmla="*/ 31756796 w 43200"/>
              <a:gd name="T3" fmla="*/ 16111818 h 43200"/>
              <a:gd name="T4" fmla="*/ 197016 w 43200"/>
              <a:gd name="T5" fmla="*/ 8064499 h 43200"/>
              <a:gd name="T6" fmla="*/ 31756796 w 43200"/>
              <a:gd name="T7" fmla="*/ 92219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43000">
                <a:srgbClr val="777777"/>
              </a:gs>
              <a:gs pos="57000">
                <a:srgbClr val="FF4F25"/>
              </a:gs>
            </a:gsLst>
            <a:lin ang="4200000" scaled="0"/>
          </a:gradFill>
          <a:ln w="9525" algn="ctr">
            <a:solidFill>
              <a:schemeClr val="tx1"/>
            </a:solidFill>
            <a:round/>
            <a:headEnd/>
            <a:tailEnd/>
          </a:ln>
          <a:effectLst>
            <a:outerShdw dist="101600" dir="2700000" algn="tl" rotWithShape="0">
              <a:srgbClr val="000000">
                <a:alpha val="39998"/>
              </a:srgbClr>
            </a:outerShdw>
          </a:effectLst>
        </p:spPr>
        <p:txBody>
          <a:bodyPr/>
          <a:lstStyle/>
          <a:p>
            <a:pPr algn="ctr" defTabSz="3867150" eaLnBrk="1" hangingPunct="1">
              <a:defRPr/>
            </a:pPr>
            <a:r>
              <a:rPr lang="en-US" b="1">
                <a:solidFill>
                  <a:srgbClr val="000000"/>
                </a:solidFill>
                <a:latin typeface="Arial" charset="0"/>
                <a:cs typeface="Arial" charset="0"/>
              </a:rPr>
              <a:t>4</a:t>
            </a:r>
          </a:p>
        </p:txBody>
      </p:sp>
      <p:sp>
        <p:nvSpPr>
          <p:cNvPr id="49178" name="Line 50"/>
          <p:cNvSpPr>
            <a:spLocks noChangeShapeType="1"/>
          </p:cNvSpPr>
          <p:nvPr/>
        </p:nvSpPr>
        <p:spPr bwMode="auto">
          <a:xfrm>
            <a:off x="7543800" y="5181600"/>
            <a:ext cx="45719" cy="914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 name="Cloud 61"/>
          <p:cNvSpPr>
            <a:spLocks noChangeArrowheads="1"/>
          </p:cNvSpPr>
          <p:nvPr/>
        </p:nvSpPr>
        <p:spPr bwMode="auto">
          <a:xfrm>
            <a:off x="6858000" y="5715000"/>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43000">
                <a:schemeClr val="accent2"/>
              </a:gs>
              <a:gs pos="57000">
                <a:srgbClr val="66FF33"/>
              </a:gs>
            </a:gsLst>
            <a:lin ang="4200000" scaled="0"/>
          </a:gra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7</a:t>
            </a:r>
            <a:endParaRPr lang="en-US" b="1" dirty="0">
              <a:solidFill>
                <a:srgbClr val="000000"/>
              </a:solidFill>
              <a:latin typeface="Arial" charset="0"/>
              <a:cs typeface="Arial" charset="0"/>
            </a:endParaRPr>
          </a:p>
          <a:p>
            <a:pPr algn="ctr" defTabSz="3867150" eaLnBrk="1" hangingPunct="1">
              <a:defRPr/>
            </a:pPr>
            <a:endParaRPr lang="en-US" sz="2400" dirty="0">
              <a:solidFill>
                <a:srgbClr val="000000"/>
              </a:solidFill>
              <a:latin typeface="Arial" charset="0"/>
              <a:cs typeface="Arial" charset="0"/>
            </a:endParaRPr>
          </a:p>
        </p:txBody>
      </p:sp>
      <p:sp>
        <p:nvSpPr>
          <p:cNvPr id="49183" name="Line 43"/>
          <p:cNvSpPr>
            <a:spLocks noChangeShapeType="1"/>
          </p:cNvSpPr>
          <p:nvPr/>
        </p:nvSpPr>
        <p:spPr bwMode="auto">
          <a:xfrm flipH="1">
            <a:off x="5105400" y="4343400"/>
            <a:ext cx="838200" cy="533400"/>
          </a:xfrm>
          <a:prstGeom prst="line">
            <a:avLst/>
          </a:prstGeom>
          <a:noFill/>
          <a:ln w="50800">
            <a:solidFill>
              <a:schemeClr val="tx1"/>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55" name="Freeform 44"/>
          <p:cNvSpPr>
            <a:spLocks/>
          </p:cNvSpPr>
          <p:nvPr/>
        </p:nvSpPr>
        <p:spPr bwMode="auto">
          <a:xfrm>
            <a:off x="8229600" y="5181600"/>
            <a:ext cx="152400" cy="685800"/>
          </a:xfrm>
          <a:custGeom>
            <a:avLst/>
            <a:gdLst>
              <a:gd name="T0" fmla="*/ 0 w 96"/>
              <a:gd name="T1" fmla="*/ 0 h 432"/>
              <a:gd name="T2" fmla="*/ 152400 w 96"/>
              <a:gd name="T3" fmla="*/ 304800 h 432"/>
              <a:gd name="T4" fmla="*/ 0 w 96"/>
              <a:gd name="T5" fmla="*/ 685800 h 432"/>
              <a:gd name="T6" fmla="*/ 0 60000 65536"/>
              <a:gd name="T7" fmla="*/ 0 60000 65536"/>
              <a:gd name="T8" fmla="*/ 0 60000 65536"/>
              <a:gd name="T9" fmla="*/ 0 w 96"/>
              <a:gd name="T10" fmla="*/ 0 h 432"/>
              <a:gd name="T11" fmla="*/ 96 w 96"/>
              <a:gd name="T12" fmla="*/ 432 h 432"/>
            </a:gdLst>
            <a:ahLst/>
            <a:cxnLst>
              <a:cxn ang="T6">
                <a:pos x="T0" y="T1"/>
              </a:cxn>
              <a:cxn ang="T7">
                <a:pos x="T2" y="T3"/>
              </a:cxn>
              <a:cxn ang="T8">
                <a:pos x="T4" y="T5"/>
              </a:cxn>
            </a:cxnLst>
            <a:rect l="T9" t="T10" r="T11" b="T12"/>
            <a:pathLst>
              <a:path w="96" h="432">
                <a:moveTo>
                  <a:pt x="0" y="0"/>
                </a:moveTo>
                <a:cubicBezTo>
                  <a:pt x="48" y="60"/>
                  <a:pt x="96" y="120"/>
                  <a:pt x="96" y="192"/>
                </a:cubicBezTo>
                <a:cubicBezTo>
                  <a:pt x="96" y="264"/>
                  <a:pt x="48" y="348"/>
                  <a:pt x="0" y="432"/>
                </a:cubicBezTo>
              </a:path>
            </a:pathLst>
          </a:custGeom>
          <a:noFill/>
          <a:ln w="50800">
            <a:solidFill>
              <a:srgbClr val="009900"/>
            </a:solidFill>
            <a:prstDash val="sysDot"/>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68" name="Rounded Rectangular Callout 67"/>
          <p:cNvSpPr>
            <a:spLocks noChangeArrowheads="1"/>
          </p:cNvSpPr>
          <p:nvPr/>
        </p:nvSpPr>
        <p:spPr bwMode="auto">
          <a:xfrm>
            <a:off x="2133600" y="1981200"/>
            <a:ext cx="2895600" cy="838200"/>
          </a:xfrm>
          <a:prstGeom prst="wedgeRoundRectCallout">
            <a:avLst>
              <a:gd name="adj1" fmla="val -42708"/>
              <a:gd name="adj2" fmla="val 130301"/>
              <a:gd name="adj3" fmla="val 16667"/>
            </a:avLst>
          </a:prstGeom>
          <a:solidFill>
            <a:srgbClr val="CCFFFF"/>
          </a:solidFill>
          <a:ln w="9525" algn="ctr">
            <a:solidFill>
              <a:schemeClr val="tx1"/>
            </a:solidFill>
            <a:round/>
            <a:headEnd/>
            <a:tailEnd/>
          </a:ln>
        </p:spPr>
        <p:txBody>
          <a:bodyPr/>
          <a:lstStyle/>
          <a:p>
            <a:r>
              <a:rPr lang="en-US" sz="1900" b="1" dirty="0">
                <a:solidFill>
                  <a:srgbClr val="000000"/>
                </a:solidFill>
                <a:latin typeface="Arial" charset="0"/>
                <a:cs typeface="Arial" charset="0"/>
              </a:rPr>
              <a:t>Uses path </a:t>
            </a:r>
            <a:r>
              <a:rPr lang="en-US" sz="1900" b="1" dirty="0" smtClean="0">
                <a:solidFill>
                  <a:srgbClr val="000000"/>
                </a:solidFill>
                <a:latin typeface="Arial" charset="0"/>
                <a:cs typeface="Arial" charset="0"/>
              </a:rPr>
              <a:t>through </a:t>
            </a:r>
            <a:r>
              <a:rPr lang="en-US" sz="1900" b="1" dirty="0">
                <a:solidFill>
                  <a:srgbClr val="000000"/>
                </a:solidFill>
                <a:latin typeface="Arial" charset="0"/>
                <a:cs typeface="Arial" charset="0"/>
              </a:rPr>
              <a:t>intermediate node </a:t>
            </a:r>
            <a:r>
              <a:rPr lang="en-US" sz="1900" b="1" dirty="0" smtClean="0">
                <a:solidFill>
                  <a:srgbClr val="000000"/>
                </a:solidFill>
                <a:latin typeface="Arial" charset="0"/>
                <a:cs typeface="Arial" charset="0"/>
              </a:rPr>
              <a:t>3 </a:t>
            </a:r>
            <a:endParaRPr lang="en-US" sz="1900" b="1" dirty="0">
              <a:solidFill>
                <a:srgbClr val="000000"/>
              </a:solidFill>
              <a:latin typeface="Arial" charset="0"/>
              <a:cs typeface="Arial" charset="0"/>
            </a:endParaRPr>
          </a:p>
        </p:txBody>
      </p:sp>
      <p:sp>
        <p:nvSpPr>
          <p:cNvPr id="70" name="Freeform 69"/>
          <p:cNvSpPr/>
          <p:nvPr/>
        </p:nvSpPr>
        <p:spPr bwMode="auto">
          <a:xfrm>
            <a:off x="683683" y="3860800"/>
            <a:ext cx="700617" cy="1117600"/>
          </a:xfrm>
          <a:custGeom>
            <a:avLst/>
            <a:gdLst>
              <a:gd name="connsiteX0" fmla="*/ 154517 w 700617"/>
              <a:gd name="connsiteY0" fmla="*/ 1117600 h 1117600"/>
              <a:gd name="connsiteX1" fmla="*/ 91017 w 700617"/>
              <a:gd name="connsiteY1" fmla="*/ 482600 h 1117600"/>
              <a:gd name="connsiteX2" fmla="*/ 700617 w 700617"/>
              <a:gd name="connsiteY2" fmla="*/ 0 h 1117600"/>
            </a:gdLst>
            <a:ahLst/>
            <a:cxnLst>
              <a:cxn ang="0">
                <a:pos x="connsiteX0" y="connsiteY0"/>
              </a:cxn>
              <a:cxn ang="0">
                <a:pos x="connsiteX1" y="connsiteY1"/>
              </a:cxn>
              <a:cxn ang="0">
                <a:pos x="connsiteX2" y="connsiteY2"/>
              </a:cxn>
            </a:cxnLst>
            <a:rect l="l" t="t" r="r" b="b"/>
            <a:pathLst>
              <a:path w="700617" h="1117600">
                <a:moveTo>
                  <a:pt x="154517" y="1117600"/>
                </a:moveTo>
                <a:cubicBezTo>
                  <a:pt x="77258" y="893233"/>
                  <a:pt x="0" y="668867"/>
                  <a:pt x="91017" y="482600"/>
                </a:cubicBezTo>
                <a:cubicBezTo>
                  <a:pt x="182034" y="296333"/>
                  <a:pt x="441325" y="148166"/>
                  <a:pt x="700617" y="0"/>
                </a:cubicBezTo>
              </a:path>
            </a:pathLst>
          </a:custGeom>
          <a:noFill/>
          <a:ln w="50800" cap="flat" cmpd="sng" algn="ctr">
            <a:solidFill>
              <a:srgbClr val="009900"/>
            </a:solidFill>
            <a:prstDash val="sysDot"/>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38" name="Line 43"/>
          <p:cNvSpPr>
            <a:spLocks noChangeShapeType="1"/>
          </p:cNvSpPr>
          <p:nvPr/>
        </p:nvSpPr>
        <p:spPr bwMode="auto">
          <a:xfrm>
            <a:off x="7696198" y="4876800"/>
            <a:ext cx="45719" cy="838200"/>
          </a:xfrm>
          <a:prstGeom prst="line">
            <a:avLst/>
          </a:prstGeom>
          <a:noFill/>
          <a:ln w="50800">
            <a:solidFill>
              <a:schemeClr val="tx1"/>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39" name="Cloud 59"/>
          <p:cNvSpPr>
            <a:spLocks noChangeArrowheads="1"/>
          </p:cNvSpPr>
          <p:nvPr/>
        </p:nvSpPr>
        <p:spPr bwMode="auto">
          <a:xfrm>
            <a:off x="6553200" y="4724400"/>
            <a:ext cx="1676400" cy="762000"/>
          </a:xfrm>
          <a:custGeom>
            <a:avLst/>
            <a:gdLst>
              <a:gd name="T0" fmla="*/ 63460623 w 43200"/>
              <a:gd name="T1" fmla="*/ 8064499 h 43200"/>
              <a:gd name="T2" fmla="*/ 31756796 w 43200"/>
              <a:gd name="T3" fmla="*/ 16111818 h 43200"/>
              <a:gd name="T4" fmla="*/ 197016 w 43200"/>
              <a:gd name="T5" fmla="*/ 8064499 h 43200"/>
              <a:gd name="T6" fmla="*/ 31756796 w 43200"/>
              <a:gd name="T7" fmla="*/ 92219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8"/>
              </a:srgbClr>
            </a:outerShdw>
          </a:effectLst>
        </p:spPr>
        <p:txBody>
          <a:bodyPr/>
          <a:lstStyle/>
          <a:p>
            <a:pPr algn="ctr" defTabSz="3867150" eaLnBrk="1" hangingPunct="1">
              <a:defRPr/>
            </a:pPr>
            <a:r>
              <a:rPr lang="en-US" b="1" dirty="0" smtClean="0">
                <a:solidFill>
                  <a:srgbClr val="000000"/>
                </a:solidFill>
                <a:latin typeface="Arial" charset="0"/>
                <a:cs typeface="Arial" charset="0"/>
              </a:rPr>
              <a:t>3</a:t>
            </a:r>
            <a:endParaRPr lang="en-US" b="1" dirty="0">
              <a:solidFill>
                <a:srgbClr val="000000"/>
              </a:solidFill>
              <a:latin typeface="Arial" charset="0"/>
              <a:cs typeface="Arial" charset="0"/>
            </a:endParaRPr>
          </a:p>
        </p:txBody>
      </p:sp>
      <p:sp>
        <p:nvSpPr>
          <p:cNvPr id="40" name="Cloud 61"/>
          <p:cNvSpPr>
            <a:spLocks noChangeArrowheads="1"/>
          </p:cNvSpPr>
          <p:nvPr/>
        </p:nvSpPr>
        <p:spPr bwMode="auto">
          <a:xfrm>
            <a:off x="914400" y="5715000"/>
            <a:ext cx="1371600" cy="533400"/>
          </a:xfrm>
          <a:custGeom>
            <a:avLst/>
            <a:gdLst>
              <a:gd name="T0" fmla="*/ 42252996 w 43200"/>
              <a:gd name="T1" fmla="*/ 5174721 h 43200"/>
              <a:gd name="T2" fmla="*/ 21144135 w 43200"/>
              <a:gd name="T3" fmla="*/ 10338415 h 43200"/>
              <a:gd name="T4" fmla="*/ 131159 w 43200"/>
              <a:gd name="T5" fmla="*/ 5174721 h 43200"/>
              <a:gd name="T6" fmla="*/ 21144135 w 43200"/>
              <a:gd name="T7" fmla="*/ 59174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777777"/>
          </a:solidFill>
          <a:ln w="9525" algn="ctr">
            <a:solidFill>
              <a:schemeClr val="tx1"/>
            </a:solidFill>
            <a:round/>
            <a:headEnd/>
            <a:tailEnd/>
          </a:ln>
          <a:effectLst>
            <a:outerShdw dist="101600" dir="2700000" algn="tl" rotWithShape="0">
              <a:srgbClr val="000000">
                <a:alpha val="39998"/>
              </a:srgbClr>
            </a:outerShdw>
          </a:effectLst>
        </p:spPr>
        <p:txBody>
          <a:bodyPr/>
          <a:lstStyle/>
          <a:p>
            <a:pPr algn="ctr" defTabSz="3867150" eaLnBrk="1" hangingPunct="1">
              <a:defRPr/>
            </a:pPr>
            <a:r>
              <a:rPr lang="en-US" b="1" dirty="0" smtClean="0">
                <a:solidFill>
                  <a:srgbClr val="000000"/>
                </a:solidFill>
                <a:latin typeface="Arial" charset="0"/>
                <a:cs typeface="Arial" charset="0"/>
              </a:rPr>
              <a:t>6</a:t>
            </a:r>
            <a:endParaRPr lang="en-US" b="1" dirty="0">
              <a:solidFill>
                <a:srgbClr val="000000"/>
              </a:solidFill>
              <a:latin typeface="Arial" charset="0"/>
              <a:cs typeface="Arial" charset="0"/>
            </a:endParaRPr>
          </a:p>
          <a:p>
            <a:pPr algn="ctr" defTabSz="3867150" eaLnBrk="1" hangingPunct="1">
              <a:defRPr/>
            </a:pPr>
            <a:endParaRPr lang="en-US" sz="2400" dirty="0">
              <a:solidFill>
                <a:srgbClr val="000000"/>
              </a:solidFill>
              <a:latin typeface="Arial" charset="0"/>
              <a:cs typeface="Arial" charset="0"/>
            </a:endParaRPr>
          </a:p>
        </p:txBody>
      </p:sp>
      <p:cxnSp>
        <p:nvCxnSpPr>
          <p:cNvPr id="44" name="Straight Arrow Connector 43"/>
          <p:cNvCxnSpPr/>
          <p:nvPr/>
        </p:nvCxnSpPr>
        <p:spPr bwMode="auto">
          <a:xfrm>
            <a:off x="3124200" y="3657600"/>
            <a:ext cx="533400" cy="1588"/>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sp>
        <p:nvSpPr>
          <p:cNvPr id="46" name="Text Box 27"/>
          <p:cNvSpPr txBox="1">
            <a:spLocks noChangeArrowheads="1"/>
          </p:cNvSpPr>
          <p:nvPr/>
        </p:nvSpPr>
        <p:spPr bwMode="auto">
          <a:xfrm>
            <a:off x="3200400" y="3272135"/>
            <a:ext cx="3810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0000"/>
                </a:solidFill>
                <a:latin typeface="Arial" charset="0"/>
                <a:cs typeface="Arial" charset="0"/>
              </a:rPr>
              <a:t>?</a:t>
            </a:r>
            <a:endParaRPr lang="en-US" sz="2400" dirty="0">
              <a:solidFill>
                <a:srgbClr val="000000"/>
              </a:solidFill>
              <a:latin typeface="Arial" charset="0"/>
              <a:cs typeface="Arial" charset="0"/>
            </a:endParaRPr>
          </a:p>
        </p:txBody>
      </p:sp>
      <p:cxnSp>
        <p:nvCxnSpPr>
          <p:cNvPr id="51" name="Straight Arrow Connector 50"/>
          <p:cNvCxnSpPr/>
          <p:nvPr/>
        </p:nvCxnSpPr>
        <p:spPr bwMode="auto">
          <a:xfrm rot="5400000" flipH="1" flipV="1">
            <a:off x="1600200" y="4495800"/>
            <a:ext cx="762000" cy="457200"/>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sp>
        <p:nvSpPr>
          <p:cNvPr id="52" name="Text Box 27"/>
          <p:cNvSpPr txBox="1">
            <a:spLocks noChangeArrowheads="1"/>
          </p:cNvSpPr>
          <p:nvPr/>
        </p:nvSpPr>
        <p:spPr bwMode="auto">
          <a:xfrm>
            <a:off x="2057400" y="4419600"/>
            <a:ext cx="381000" cy="457200"/>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0000"/>
                </a:solidFill>
                <a:latin typeface="Arial" charset="0"/>
                <a:cs typeface="Arial" charset="0"/>
              </a:rPr>
              <a:t>?</a:t>
            </a:r>
            <a:endParaRPr lang="en-US" sz="2400" dirty="0">
              <a:solidFill>
                <a:srgbClr val="000000"/>
              </a:solidFill>
              <a:latin typeface="Arial" charset="0"/>
              <a:cs typeface="Arial" charset="0"/>
            </a:endParaRPr>
          </a:p>
        </p:txBody>
      </p:sp>
      <p:sp>
        <p:nvSpPr>
          <p:cNvPr id="45" name="Text Box 27"/>
          <p:cNvSpPr txBox="1">
            <a:spLocks noChangeArrowheads="1"/>
          </p:cNvSpPr>
          <p:nvPr/>
        </p:nvSpPr>
        <p:spPr bwMode="auto">
          <a:xfrm>
            <a:off x="3124200" y="3810000"/>
            <a:ext cx="381000" cy="457200"/>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0000"/>
                </a:solidFill>
                <a:latin typeface="Arial" charset="0"/>
                <a:cs typeface="Arial" charset="0"/>
              </a:rPr>
              <a:t>?</a:t>
            </a:r>
            <a:endParaRPr lang="en-US" sz="2400" dirty="0">
              <a:solidFill>
                <a:srgbClr val="000000"/>
              </a:solidFill>
              <a:latin typeface="Arial" charset="0"/>
              <a:cs typeface="Arial" charset="0"/>
            </a:endParaRPr>
          </a:p>
        </p:txBody>
      </p:sp>
      <p:cxnSp>
        <p:nvCxnSpPr>
          <p:cNvPr id="48" name="Straight Arrow Connector 47"/>
          <p:cNvCxnSpPr/>
          <p:nvPr/>
        </p:nvCxnSpPr>
        <p:spPr bwMode="auto">
          <a:xfrm>
            <a:off x="2971800" y="4038600"/>
            <a:ext cx="457200" cy="304800"/>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sp>
        <p:nvSpPr>
          <p:cNvPr id="53" name="Cloud 59"/>
          <p:cNvSpPr>
            <a:spLocks noChangeArrowheads="1"/>
          </p:cNvSpPr>
          <p:nvPr/>
        </p:nvSpPr>
        <p:spPr bwMode="auto">
          <a:xfrm>
            <a:off x="14478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1</a:t>
            </a:r>
            <a:endParaRPr lang="en-US" b="1" dirty="0">
              <a:solidFill>
                <a:srgbClr val="000000"/>
              </a:solidFill>
              <a:latin typeface="Arial" charset="0"/>
              <a:cs typeface="Arial" charset="0"/>
            </a:endParaRPr>
          </a:p>
        </p:txBody>
      </p:sp>
      <p:cxnSp>
        <p:nvCxnSpPr>
          <p:cNvPr id="60" name="Straight Arrow Connector 59"/>
          <p:cNvCxnSpPr/>
          <p:nvPr/>
        </p:nvCxnSpPr>
        <p:spPr bwMode="auto">
          <a:xfrm>
            <a:off x="2362200" y="5029200"/>
            <a:ext cx="609600" cy="1588"/>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sp>
        <p:nvSpPr>
          <p:cNvPr id="61" name="Text Box 27"/>
          <p:cNvSpPr txBox="1">
            <a:spLocks noChangeArrowheads="1"/>
          </p:cNvSpPr>
          <p:nvPr/>
        </p:nvSpPr>
        <p:spPr bwMode="auto">
          <a:xfrm>
            <a:off x="2438400" y="4648200"/>
            <a:ext cx="381000" cy="457200"/>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0000"/>
                </a:solidFill>
                <a:latin typeface="Arial" charset="0"/>
                <a:cs typeface="Arial" charset="0"/>
              </a:rPr>
              <a:t>?</a:t>
            </a:r>
            <a:endParaRPr lang="en-US" sz="2400" dirty="0">
              <a:solidFill>
                <a:srgbClr val="000000"/>
              </a:solidFill>
              <a:latin typeface="Arial" charset="0"/>
              <a:cs typeface="Arial" charset="0"/>
            </a:endParaRPr>
          </a:p>
        </p:txBody>
      </p:sp>
      <p:sp>
        <p:nvSpPr>
          <p:cNvPr id="69" name="Text Box 27"/>
          <p:cNvSpPr txBox="1">
            <a:spLocks noChangeArrowheads="1"/>
          </p:cNvSpPr>
          <p:nvPr/>
        </p:nvSpPr>
        <p:spPr bwMode="auto">
          <a:xfrm>
            <a:off x="6324600" y="6324600"/>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9900"/>
                </a:solidFill>
                <a:latin typeface="Arial" charset="0"/>
                <a:cs typeface="Arial" charset="0"/>
              </a:rPr>
              <a:t>12.34.*</a:t>
            </a:r>
            <a:endParaRPr lang="en-US" sz="2400" dirty="0">
              <a:solidFill>
                <a:srgbClr val="009900"/>
              </a:solidFill>
              <a:latin typeface="Arial" charset="0"/>
              <a:cs typeface="Arial" charset="0"/>
            </a:endParaRPr>
          </a:p>
        </p:txBody>
      </p:sp>
      <p:sp>
        <p:nvSpPr>
          <p:cNvPr id="71" name="Text Box 27"/>
          <p:cNvSpPr txBox="1">
            <a:spLocks noChangeArrowheads="1"/>
          </p:cNvSpPr>
          <p:nvPr/>
        </p:nvSpPr>
        <p:spPr bwMode="auto">
          <a:xfrm>
            <a:off x="3429000" y="5486400"/>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FF3300"/>
                </a:solidFill>
                <a:latin typeface="Arial" charset="0"/>
                <a:cs typeface="Arial" charset="0"/>
              </a:rPr>
              <a:t>12.34.*</a:t>
            </a:r>
            <a:endParaRPr lang="en-US" sz="2400" dirty="0">
              <a:solidFill>
                <a:srgbClr val="FF3300"/>
              </a:solidFill>
              <a:latin typeface="Arial" charset="0"/>
              <a:cs typeface="Arial" charset="0"/>
            </a:endParaRPr>
          </a:p>
        </p:txBody>
      </p:sp>
      <p:sp>
        <p:nvSpPr>
          <p:cNvPr id="72" name="Text Box 27"/>
          <p:cNvSpPr txBox="1">
            <a:spLocks noChangeArrowheads="1"/>
          </p:cNvSpPr>
          <p:nvPr/>
        </p:nvSpPr>
        <p:spPr bwMode="auto">
          <a:xfrm>
            <a:off x="7315200" y="6324600"/>
            <a:ext cx="18288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9900"/>
                </a:solidFill>
                <a:latin typeface="Arial" charset="0"/>
                <a:cs typeface="Arial" charset="0"/>
              </a:rPr>
              <a:t>; 12.34.1.1</a:t>
            </a:r>
            <a:endParaRPr lang="en-US" sz="2400" dirty="0">
              <a:solidFill>
                <a:srgbClr val="009900"/>
              </a:solidFill>
              <a:latin typeface="Arial" charset="0"/>
              <a:cs typeface="Arial" charset="0"/>
            </a:endParaRPr>
          </a:p>
        </p:txBody>
      </p:sp>
      <p:sp>
        <p:nvSpPr>
          <p:cNvPr id="73" name="Text Box 27"/>
          <p:cNvSpPr txBox="1">
            <a:spLocks noChangeArrowheads="1"/>
          </p:cNvSpPr>
          <p:nvPr/>
        </p:nvSpPr>
        <p:spPr bwMode="auto">
          <a:xfrm>
            <a:off x="4419600" y="5481935"/>
            <a:ext cx="18288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FF0000"/>
                </a:solidFill>
                <a:latin typeface="Arial" charset="0"/>
                <a:cs typeface="Arial" charset="0"/>
              </a:rPr>
              <a:t>; 12.34.1.1</a:t>
            </a:r>
            <a:endParaRPr lang="en-US" sz="2400" dirty="0">
              <a:solidFill>
                <a:srgbClr val="FF0000"/>
              </a:solidFill>
              <a:latin typeface="Arial" charset="0"/>
              <a:cs typeface="Arial" charset="0"/>
            </a:endParaRPr>
          </a:p>
        </p:txBody>
      </p:sp>
      <p:sp>
        <p:nvSpPr>
          <p:cNvPr id="75" name="Cloud 59"/>
          <p:cNvSpPr>
            <a:spLocks noChangeArrowheads="1"/>
          </p:cNvSpPr>
          <p:nvPr/>
        </p:nvSpPr>
        <p:spPr bwMode="auto">
          <a:xfrm>
            <a:off x="7620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5</a:t>
            </a:r>
            <a:endParaRPr lang="en-US" b="1" dirty="0">
              <a:solidFill>
                <a:srgbClr val="000000"/>
              </a:solidFill>
              <a:latin typeface="Arial" charset="0"/>
              <a:cs typeface="Arial" charset="0"/>
            </a:endParaRPr>
          </a:p>
        </p:txBody>
      </p:sp>
      <p:cxnSp>
        <p:nvCxnSpPr>
          <p:cNvPr id="49" name="Straight Arrow Connector 48"/>
          <p:cNvCxnSpPr/>
          <p:nvPr/>
        </p:nvCxnSpPr>
        <p:spPr bwMode="auto">
          <a:xfrm rot="16200000" flipH="1">
            <a:off x="6629400" y="4114801"/>
            <a:ext cx="609600" cy="609600"/>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cxnSp>
        <p:nvCxnSpPr>
          <p:cNvPr id="50" name="Straight Arrow Connector 49"/>
          <p:cNvCxnSpPr/>
          <p:nvPr/>
        </p:nvCxnSpPr>
        <p:spPr bwMode="auto">
          <a:xfrm>
            <a:off x="3200400" y="3656012"/>
            <a:ext cx="2133600" cy="1588"/>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cxnSp>
        <p:nvCxnSpPr>
          <p:cNvPr id="54" name="Straight Arrow Connector 53"/>
          <p:cNvCxnSpPr/>
          <p:nvPr/>
        </p:nvCxnSpPr>
        <p:spPr bwMode="auto">
          <a:xfrm rot="5400000" flipH="1" flipV="1">
            <a:off x="1447800" y="4343400"/>
            <a:ext cx="457200" cy="304800"/>
          </a:xfrm>
          <a:prstGeom prst="straightConnector1">
            <a:avLst/>
          </a:prstGeom>
          <a:solidFill>
            <a:schemeClr val="accent1"/>
          </a:solidFill>
          <a:ln w="50800" cap="flat" cmpd="sng" algn="ctr">
            <a:solidFill>
              <a:schemeClr val="tx1"/>
            </a:solidFill>
            <a:prstDash val="solid"/>
            <a:round/>
            <a:headEnd type="none" w="med" len="med"/>
            <a:tailEnd type="stealth"/>
          </a:ln>
          <a:effectLst/>
        </p:spPr>
      </p:cxnSp>
      <p:sp>
        <p:nvSpPr>
          <p:cNvPr id="56" name="Text Box 27"/>
          <p:cNvSpPr txBox="1">
            <a:spLocks noChangeArrowheads="1"/>
          </p:cNvSpPr>
          <p:nvPr/>
        </p:nvSpPr>
        <p:spPr bwMode="auto">
          <a:xfrm>
            <a:off x="7848600" y="4419600"/>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9900"/>
                </a:solidFill>
                <a:latin typeface="Arial" charset="0"/>
                <a:cs typeface="Arial" charset="0"/>
              </a:rPr>
              <a:t>12.8.1.1</a:t>
            </a:r>
            <a:endParaRPr lang="en-US" sz="2400" dirty="0">
              <a:solidFill>
                <a:srgbClr val="009900"/>
              </a:solidFill>
              <a:latin typeface="Arial" charset="0"/>
              <a:cs typeface="Arial" charset="0"/>
            </a:endParaRPr>
          </a:p>
        </p:txBody>
      </p:sp>
      <p:sp>
        <p:nvSpPr>
          <p:cNvPr id="57" name="Text Box 27"/>
          <p:cNvSpPr txBox="1">
            <a:spLocks noChangeArrowheads="1"/>
          </p:cNvSpPr>
          <p:nvPr/>
        </p:nvSpPr>
        <p:spPr bwMode="auto">
          <a:xfrm>
            <a:off x="4419600" y="5486400"/>
            <a:ext cx="18288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FF0000"/>
                </a:solidFill>
                <a:latin typeface="Arial" charset="0"/>
                <a:cs typeface="Arial" charset="0"/>
              </a:rPr>
              <a:t>; 12.8.1.1</a:t>
            </a:r>
            <a:endParaRPr lang="en-US" sz="2400" dirty="0">
              <a:solidFill>
                <a:srgbClr val="FF0000"/>
              </a:solidFill>
              <a:latin typeface="Arial" charset="0"/>
              <a:cs typeface="Arial" charset="0"/>
            </a:endParaRPr>
          </a:p>
        </p:txBody>
      </p:sp>
      <p:sp>
        <p:nvSpPr>
          <p:cNvPr id="77" name="Freeform 76"/>
          <p:cNvSpPr/>
          <p:nvPr/>
        </p:nvSpPr>
        <p:spPr bwMode="auto">
          <a:xfrm>
            <a:off x="2788170" y="3300335"/>
            <a:ext cx="5051686" cy="1421567"/>
          </a:xfrm>
          <a:custGeom>
            <a:avLst/>
            <a:gdLst>
              <a:gd name="connsiteX0" fmla="*/ 0 w 5051686"/>
              <a:gd name="connsiteY0" fmla="*/ 117422 h 1421567"/>
              <a:gd name="connsiteX1" fmla="*/ 2758191 w 5051686"/>
              <a:gd name="connsiteY1" fmla="*/ 27481 h 1421567"/>
              <a:gd name="connsiteX2" fmla="*/ 4152276 w 5051686"/>
              <a:gd name="connsiteY2" fmla="*/ 132413 h 1421567"/>
              <a:gd name="connsiteX3" fmla="*/ 4796853 w 5051686"/>
              <a:gd name="connsiteY3" fmla="*/ 821960 h 1421567"/>
              <a:gd name="connsiteX4" fmla="*/ 5051686 w 5051686"/>
              <a:gd name="connsiteY4" fmla="*/ 1421567 h 1421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1686" h="1421567">
                <a:moveTo>
                  <a:pt x="0" y="117422"/>
                </a:moveTo>
                <a:cubicBezTo>
                  <a:pt x="1033072" y="71202"/>
                  <a:pt x="2066145" y="24983"/>
                  <a:pt x="2758191" y="27481"/>
                </a:cubicBezTo>
                <a:cubicBezTo>
                  <a:pt x="3450237" y="29979"/>
                  <a:pt x="3812499" y="0"/>
                  <a:pt x="4152276" y="132413"/>
                </a:cubicBezTo>
                <a:cubicBezTo>
                  <a:pt x="4492053" y="264826"/>
                  <a:pt x="4646951" y="607101"/>
                  <a:pt x="4796853" y="821960"/>
                </a:cubicBezTo>
                <a:cubicBezTo>
                  <a:pt x="4946755" y="1036819"/>
                  <a:pt x="4999220" y="1229193"/>
                  <a:pt x="5051686" y="1421567"/>
                </a:cubicBezTo>
              </a:path>
            </a:pathLst>
          </a:custGeom>
          <a:noFill/>
          <a:ln w="50800" cap="flat" cmpd="sng" algn="ctr">
            <a:solidFill>
              <a:srgbClr val="009900"/>
            </a:solidFill>
            <a:prstDash val="sysDot"/>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78" name="Rounded Rectangular Callout 20"/>
          <p:cNvSpPr>
            <a:spLocks noChangeArrowheads="1"/>
          </p:cNvSpPr>
          <p:nvPr/>
        </p:nvSpPr>
        <p:spPr bwMode="auto">
          <a:xfrm>
            <a:off x="7239000" y="2667000"/>
            <a:ext cx="1676400" cy="838200"/>
          </a:xfrm>
          <a:prstGeom prst="wedgeRoundRectCallout">
            <a:avLst>
              <a:gd name="adj1" fmla="val -37407"/>
              <a:gd name="adj2" fmla="val 201837"/>
              <a:gd name="adj3" fmla="val 16667"/>
            </a:avLst>
          </a:prstGeom>
          <a:solidFill>
            <a:srgbClr val="CCFFFF"/>
          </a:solidFill>
          <a:ln w="9525" algn="ctr">
            <a:solidFill>
              <a:schemeClr val="tx1"/>
            </a:solidFill>
            <a:round/>
            <a:headEnd/>
            <a:tailEnd/>
          </a:ln>
        </p:spPr>
        <p:txBody>
          <a:bodyPr/>
          <a:lstStyle/>
          <a:p>
            <a:r>
              <a:rPr lang="en-US" sz="1900" b="1" dirty="0">
                <a:solidFill>
                  <a:srgbClr val="000000"/>
                </a:solidFill>
                <a:latin typeface="Arial" charset="0"/>
                <a:cs typeface="Arial" charset="0"/>
              </a:rPr>
              <a:t>Forwards traffic for </a:t>
            </a:r>
            <a:r>
              <a:rPr lang="en-US" sz="1900" b="1" dirty="0" smtClean="0">
                <a:solidFill>
                  <a:srgbClr val="000000"/>
                </a:solidFill>
                <a:latin typeface="Arial" charset="0"/>
                <a:cs typeface="Arial" charset="0"/>
              </a:rPr>
              <a:t>1</a:t>
            </a:r>
            <a:endParaRPr lang="en-US" sz="1900" b="1" dirty="0">
              <a:solidFill>
                <a:srgbClr val="000000"/>
              </a:solidFill>
              <a:latin typeface="Arial" charset="0"/>
              <a:cs typeface="Arial" charset="0"/>
            </a:endParaRPr>
          </a:p>
        </p:txBody>
      </p:sp>
      <p:sp>
        <p:nvSpPr>
          <p:cNvPr id="79" name="Cloud 59"/>
          <p:cNvSpPr>
            <a:spLocks noChangeArrowheads="1"/>
          </p:cNvSpPr>
          <p:nvPr/>
        </p:nvSpPr>
        <p:spPr bwMode="auto">
          <a:xfrm>
            <a:off x="5181600" y="3429000"/>
            <a:ext cx="1752600" cy="9144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4">
              <a:lumMod val="50000"/>
              <a:lumOff val="50000"/>
            </a:schemeClr>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2</a:t>
            </a:r>
            <a:endParaRPr lang="en-US" b="1" dirty="0">
              <a:solidFill>
                <a:srgbClr val="000000"/>
              </a:solidFill>
              <a:latin typeface="Arial" charset="0"/>
              <a:cs typeface="Arial" charset="0"/>
            </a:endParaRPr>
          </a:p>
        </p:txBody>
      </p:sp>
      <p:sp>
        <p:nvSpPr>
          <p:cNvPr id="58"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144622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918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83" grpId="0" animBg="1"/>
      <p:bldP spid="55" grpId="0" animBg="1"/>
      <p:bldP spid="68" grpId="0" animBg="1"/>
      <p:bldP spid="70" grpId="0" animBg="1"/>
      <p:bldP spid="38" grpId="0" animBg="1"/>
      <p:bldP spid="46" grpId="0"/>
      <p:bldP spid="52" grpId="0"/>
      <p:bldP spid="45" grpId="0"/>
      <p:bldP spid="61" grpId="0"/>
      <p:bldP spid="72" grpId="0"/>
      <p:bldP spid="73" grpId="0"/>
      <p:bldP spid="56" grpId="0"/>
      <p:bldP spid="57" grpId="0"/>
      <p:bldP spid="77" grpId="0" animBg="1"/>
      <p:bldP spid="7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Grp="1" noChangeArrowheads="1"/>
          </p:cNvSpPr>
          <p:nvPr/>
        </p:nvSpPr>
        <p:spPr bwMode="auto">
          <a:xfrm>
            <a:off x="6553200" y="6248400"/>
            <a:ext cx="2133600" cy="457200"/>
          </a:xfrm>
          <a:prstGeom prst="rect">
            <a:avLst/>
          </a:prstGeom>
          <a:noFill/>
          <a:ln>
            <a:miter lim="800000"/>
            <a:headEnd/>
            <a:tailEnd/>
          </a:ln>
        </p:spPr>
        <p:txBody>
          <a:bodyPr/>
          <a:lstStyle/>
          <a:p>
            <a:pPr algn="r" eaLnBrk="1" hangingPunct="1">
              <a:defRPr/>
            </a:pPr>
            <a:fld id="{132135B1-803C-4447-BD39-0892F5E76E15}" type="slidenum">
              <a:rPr lang="en-US" sz="1000">
                <a:solidFill>
                  <a:srgbClr val="000000"/>
                </a:solidFill>
                <a:latin typeface="Arial" charset="0"/>
                <a:cs typeface="Arial" charset="0"/>
              </a:rPr>
              <a:pPr algn="r" eaLnBrk="1" hangingPunct="1">
                <a:defRPr/>
              </a:pPr>
              <a:t>58</a:t>
            </a:fld>
            <a:endParaRPr lang="en-US" sz="1000">
              <a:solidFill>
                <a:srgbClr val="000000"/>
              </a:solidFill>
              <a:latin typeface="Arial" charset="0"/>
              <a:cs typeface="Arial" charset="0"/>
            </a:endParaRPr>
          </a:p>
        </p:txBody>
      </p:sp>
      <p:sp>
        <p:nvSpPr>
          <p:cNvPr id="55298" name="Rectangle 2"/>
          <p:cNvSpPr>
            <a:spLocks noGrp="1" noChangeArrowheads="1"/>
          </p:cNvSpPr>
          <p:nvPr>
            <p:ph type="title" idx="4294967295"/>
          </p:nvPr>
        </p:nvSpPr>
        <p:spPr/>
        <p:txBody>
          <a:bodyPr/>
          <a:lstStyle/>
          <a:p>
            <a:pPr eaLnBrk="1" hangingPunct="1"/>
            <a:r>
              <a:rPr lang="en-US" sz="3700" dirty="0" err="1">
                <a:solidFill>
                  <a:srgbClr val="FF9900"/>
                </a:solidFill>
                <a:latin typeface="Times New Roman" pitchFamily="18" charset="0"/>
                <a:cs typeface="Times New Roman" pitchFamily="18" charset="0"/>
              </a:rPr>
              <a:t>SBone</a:t>
            </a:r>
            <a:r>
              <a:rPr lang="en-US" sz="3700" dirty="0">
                <a:solidFill>
                  <a:srgbClr val="FF9900"/>
                </a:solidFill>
                <a:latin typeface="Times New Roman" pitchFamily="18" charset="0"/>
                <a:cs typeface="Times New Roman" pitchFamily="18" charset="0"/>
              </a:rPr>
              <a:t> – 30 Random + Help of  Some</a:t>
            </a:r>
            <a:br>
              <a:rPr lang="en-US" sz="3700" dirty="0">
                <a:solidFill>
                  <a:srgbClr val="FF9900"/>
                </a:solidFill>
                <a:latin typeface="Times New Roman" pitchFamily="18" charset="0"/>
                <a:cs typeface="Times New Roman" pitchFamily="18" charset="0"/>
              </a:rPr>
            </a:br>
            <a:r>
              <a:rPr lang="en-US" sz="3700" dirty="0">
                <a:solidFill>
                  <a:srgbClr val="FF9900"/>
                </a:solidFill>
                <a:latin typeface="Times New Roman" pitchFamily="18" charset="0"/>
                <a:cs typeface="Times New Roman" pitchFamily="18" charset="0"/>
              </a:rPr>
              <a:t>Large ISPs</a:t>
            </a:r>
          </a:p>
        </p:txBody>
      </p:sp>
      <p:cxnSp>
        <p:nvCxnSpPr>
          <p:cNvPr id="55299"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55300"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55302"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pic>
        <p:nvPicPr>
          <p:cNvPr id="55303" name="Picture 11"/>
          <p:cNvPicPr>
            <a:picLocks noChangeAspect="1" noChangeArrowheads="1"/>
          </p:cNvPicPr>
          <p:nvPr/>
        </p:nvPicPr>
        <p:blipFill>
          <a:blip r:embed="rId3"/>
          <a:srcRect/>
          <a:stretch>
            <a:fillRect/>
          </a:stretch>
        </p:blipFill>
        <p:spPr bwMode="auto">
          <a:xfrm>
            <a:off x="1295400" y="1752600"/>
            <a:ext cx="6121400" cy="4826000"/>
          </a:xfrm>
          <a:prstGeom prst="rect">
            <a:avLst/>
          </a:prstGeom>
          <a:noFill/>
          <a:ln w="9525">
            <a:noFill/>
            <a:miter lim="800000"/>
            <a:headEnd/>
            <a:tailEnd/>
          </a:ln>
        </p:spPr>
      </p:pic>
      <p:sp>
        <p:nvSpPr>
          <p:cNvPr id="11" name="TextBox 10"/>
          <p:cNvSpPr txBox="1"/>
          <p:nvPr/>
        </p:nvSpPr>
        <p:spPr>
          <a:xfrm rot="16200000">
            <a:off x="-539233" y="3815835"/>
            <a:ext cx="3886201" cy="369332"/>
          </a:xfrm>
          <a:prstGeom prst="rect">
            <a:avLst/>
          </a:prstGeom>
          <a:solidFill>
            <a:schemeClr val="bg1"/>
          </a:solidFill>
        </p:spPr>
        <p:txBody>
          <a:bodyPr wrap="square" rtlCol="0">
            <a:spAutoFit/>
          </a:bodyPr>
          <a:lstStyle/>
          <a:p>
            <a:pPr algn="ctr" eaLnBrk="1" hangingPunct="1"/>
            <a:r>
              <a:rPr lang="en-US" dirty="0">
                <a:solidFill>
                  <a:srgbClr val="000000"/>
                </a:solidFill>
                <a:latin typeface="Arial" charset="0"/>
                <a:cs typeface="Arial" charset="0"/>
              </a:rPr>
              <a:t>Percentage of Secure </a:t>
            </a:r>
            <a:r>
              <a:rPr lang="en-US" dirty="0" smtClean="0">
                <a:solidFill>
                  <a:srgbClr val="000000"/>
                </a:solidFill>
                <a:latin typeface="Arial" charset="0"/>
                <a:cs typeface="Arial" charset="0"/>
              </a:rPr>
              <a:t>Participants</a:t>
            </a:r>
            <a:endParaRPr lang="en-US" dirty="0">
              <a:solidFill>
                <a:srgbClr val="000000"/>
              </a:solidFill>
              <a:latin typeface="Arial" charset="0"/>
              <a:cs typeface="Arial" charset="0"/>
            </a:endParaRPr>
          </a:p>
        </p:txBody>
      </p:sp>
      <p:sp>
        <p:nvSpPr>
          <p:cNvPr id="12" name="TextBox 11"/>
          <p:cNvSpPr txBox="1"/>
          <p:nvPr/>
        </p:nvSpPr>
        <p:spPr>
          <a:xfrm>
            <a:off x="3124200" y="6336268"/>
            <a:ext cx="3048000" cy="369332"/>
          </a:xfrm>
          <a:prstGeom prst="rect">
            <a:avLst/>
          </a:prstGeom>
          <a:solidFill>
            <a:schemeClr val="bg1"/>
          </a:solidFill>
        </p:spPr>
        <p:txBody>
          <a:bodyPr wrap="square" rtlCol="0">
            <a:spAutoFit/>
          </a:bodyPr>
          <a:lstStyle/>
          <a:p>
            <a:pPr algn="ctr" eaLnBrk="1" hangingPunct="1"/>
            <a:r>
              <a:rPr lang="en-US" dirty="0" smtClean="0">
                <a:solidFill>
                  <a:srgbClr val="000000"/>
                </a:solidFill>
                <a:latin typeface="Arial" charset="0"/>
                <a:cs typeface="Arial" charset="0"/>
              </a:rPr>
              <a:t>Group Size (</a:t>
            </a:r>
            <a:r>
              <a:rPr lang="en-US" dirty="0" err="1" smtClean="0">
                <a:solidFill>
                  <a:srgbClr val="000000"/>
                </a:solidFill>
                <a:latin typeface="Arial" charset="0"/>
                <a:cs typeface="Arial" charset="0"/>
              </a:rPr>
              <a:t>ASes</a:t>
            </a:r>
            <a:r>
              <a:rPr lang="en-US" dirty="0" smtClean="0">
                <a:solidFill>
                  <a:srgbClr val="000000"/>
                </a:solidFill>
                <a:latin typeface="Arial" charset="0"/>
                <a:cs typeface="Arial" charset="0"/>
              </a:rPr>
              <a:t>)</a:t>
            </a:r>
            <a:endParaRPr lang="en-US" dirty="0">
              <a:solidFill>
                <a:srgbClr val="000000"/>
              </a:solidFill>
              <a:latin typeface="Arial" charset="0"/>
              <a:cs typeface="Arial" charset="0"/>
            </a:endParaRPr>
          </a:p>
        </p:txBody>
      </p:sp>
      <p:sp>
        <p:nvSpPr>
          <p:cNvPr id="13" name="Rectangle 12"/>
          <p:cNvSpPr/>
          <p:nvPr/>
        </p:nvSpPr>
        <p:spPr bwMode="auto">
          <a:xfrm>
            <a:off x="5105400" y="4876800"/>
            <a:ext cx="2087380" cy="1143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14" name="TextBox 13"/>
          <p:cNvSpPr txBox="1"/>
          <p:nvPr/>
        </p:nvSpPr>
        <p:spPr>
          <a:xfrm>
            <a:off x="5867400" y="4953000"/>
            <a:ext cx="1279161" cy="1015663"/>
          </a:xfrm>
          <a:prstGeom prst="rect">
            <a:avLst/>
          </a:prstGeom>
          <a:noFill/>
        </p:spPr>
        <p:txBody>
          <a:bodyPr wrap="square" rtlCol="0">
            <a:spAutoFit/>
          </a:bodyPr>
          <a:lstStyle/>
          <a:p>
            <a:pPr eaLnBrk="1" hangingPunct="1"/>
            <a:r>
              <a:rPr lang="en-US" sz="1500" dirty="0" smtClean="0">
                <a:solidFill>
                  <a:srgbClr val="000000"/>
                </a:solidFill>
                <a:latin typeface="Arial" charset="0"/>
                <a:cs typeface="Arial" charset="0"/>
              </a:rPr>
              <a:t>5 large ISPs</a:t>
            </a:r>
          </a:p>
          <a:p>
            <a:pPr eaLnBrk="1" hangingPunct="1"/>
            <a:r>
              <a:rPr lang="en-US" sz="1500" dirty="0" smtClean="0">
                <a:solidFill>
                  <a:srgbClr val="000000"/>
                </a:solidFill>
                <a:latin typeface="Arial" charset="0"/>
                <a:cs typeface="Arial" charset="0"/>
              </a:rPr>
              <a:t>3 large ISPs</a:t>
            </a:r>
          </a:p>
          <a:p>
            <a:pPr eaLnBrk="1" hangingPunct="1"/>
            <a:r>
              <a:rPr lang="en-US" sz="1500" dirty="0" smtClean="0">
                <a:solidFill>
                  <a:srgbClr val="000000"/>
                </a:solidFill>
                <a:latin typeface="Arial" charset="0"/>
                <a:cs typeface="Arial" charset="0"/>
              </a:rPr>
              <a:t>1 large ISP</a:t>
            </a:r>
          </a:p>
          <a:p>
            <a:pPr eaLnBrk="1" hangingPunct="1"/>
            <a:r>
              <a:rPr lang="en-US" sz="1500" dirty="0" smtClean="0">
                <a:solidFill>
                  <a:srgbClr val="000000"/>
                </a:solidFill>
                <a:latin typeface="Arial" charset="0"/>
                <a:cs typeface="Arial" charset="0"/>
              </a:rPr>
              <a:t>0 large ISPs</a:t>
            </a:r>
          </a:p>
        </p:txBody>
      </p:sp>
      <p:pic>
        <p:nvPicPr>
          <p:cNvPr id="15" name="Picture 2"/>
          <p:cNvPicPr>
            <a:picLocks noChangeAspect="1" noChangeArrowheads="1"/>
          </p:cNvPicPr>
          <p:nvPr/>
        </p:nvPicPr>
        <p:blipFill>
          <a:blip r:embed="rId4"/>
          <a:srcRect/>
          <a:stretch>
            <a:fillRect/>
          </a:stretch>
        </p:blipFill>
        <p:spPr bwMode="auto">
          <a:xfrm>
            <a:off x="5265784" y="4998944"/>
            <a:ext cx="650646" cy="914676"/>
          </a:xfrm>
          <a:prstGeom prst="rect">
            <a:avLst/>
          </a:prstGeom>
          <a:noFill/>
          <a:ln w="9525">
            <a:noFill/>
            <a:miter lim="800000"/>
            <a:headEnd/>
            <a:tailEnd/>
          </a:ln>
          <a:effectLst/>
          <a:scene3d>
            <a:camera prst="orthographicFront">
              <a:rot lat="10800000" lon="0" rev="0"/>
            </a:camera>
            <a:lightRig rig="threePt" dir="t"/>
          </a:scene3d>
        </p:spPr>
      </p:pic>
      <p:sp>
        <p:nvSpPr>
          <p:cNvPr id="16"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376044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Grp="1" noChangeArrowheads="1"/>
          </p:cNvSpPr>
          <p:nvPr/>
        </p:nvSpPr>
        <p:spPr bwMode="auto">
          <a:xfrm>
            <a:off x="6553200" y="6248400"/>
            <a:ext cx="2133600" cy="457200"/>
          </a:xfrm>
          <a:prstGeom prst="rect">
            <a:avLst/>
          </a:prstGeom>
          <a:noFill/>
          <a:ln>
            <a:miter lim="800000"/>
            <a:headEnd/>
            <a:tailEnd/>
          </a:ln>
        </p:spPr>
        <p:txBody>
          <a:bodyPr/>
          <a:lstStyle/>
          <a:p>
            <a:pPr algn="r" eaLnBrk="1" hangingPunct="1">
              <a:defRPr/>
            </a:pPr>
            <a:fld id="{973D19E3-8337-4308-9B1E-BA453194B1C1}" type="slidenum">
              <a:rPr lang="en-US" sz="1000">
                <a:solidFill>
                  <a:srgbClr val="000000"/>
                </a:solidFill>
                <a:latin typeface="Arial" charset="0"/>
                <a:cs typeface="Arial" charset="0"/>
              </a:rPr>
              <a:pPr algn="r" eaLnBrk="1" hangingPunct="1">
                <a:defRPr/>
              </a:pPr>
              <a:t>59</a:t>
            </a:fld>
            <a:endParaRPr lang="en-US" sz="1000">
              <a:solidFill>
                <a:srgbClr val="000000"/>
              </a:solidFill>
              <a:latin typeface="Arial" charset="0"/>
              <a:cs typeface="Arial" charset="0"/>
            </a:endParaRPr>
          </a:p>
        </p:txBody>
      </p:sp>
      <p:sp>
        <p:nvSpPr>
          <p:cNvPr id="57346" name="Rectangle 2"/>
          <p:cNvSpPr>
            <a:spLocks noGrp="1" noChangeArrowheads="1"/>
          </p:cNvSpPr>
          <p:nvPr>
            <p:ph type="title" idx="4294967295"/>
          </p:nvPr>
        </p:nvSpPr>
        <p:spPr/>
        <p:txBody>
          <a:bodyPr/>
          <a:lstStyle/>
          <a:p>
            <a:pPr eaLnBrk="1" hangingPunct="1"/>
            <a:r>
              <a:rPr lang="en-US" sz="3700" dirty="0" err="1">
                <a:solidFill>
                  <a:srgbClr val="FF9900"/>
                </a:solidFill>
                <a:latin typeface="Times New Roman" pitchFamily="18" charset="0"/>
                <a:cs typeface="Times New Roman" pitchFamily="18" charset="0"/>
              </a:rPr>
              <a:t>SBone</a:t>
            </a:r>
            <a:r>
              <a:rPr lang="en-US" sz="3700" dirty="0">
                <a:solidFill>
                  <a:srgbClr val="FF9900"/>
                </a:solidFill>
                <a:latin typeface="Times New Roman" pitchFamily="18" charset="0"/>
                <a:cs typeface="Times New Roman" pitchFamily="18" charset="0"/>
              </a:rPr>
              <a:t> – Multiple Adversaries</a:t>
            </a:r>
          </a:p>
        </p:txBody>
      </p:sp>
      <p:cxnSp>
        <p:nvCxnSpPr>
          <p:cNvPr id="57347"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57348"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57350"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pic>
        <p:nvPicPr>
          <p:cNvPr id="57351" name="Picture 11"/>
          <p:cNvPicPr>
            <a:picLocks noChangeAspect="1" noChangeArrowheads="1"/>
          </p:cNvPicPr>
          <p:nvPr/>
        </p:nvPicPr>
        <p:blipFill>
          <a:blip r:embed="rId3"/>
          <a:srcRect/>
          <a:stretch>
            <a:fillRect/>
          </a:stretch>
        </p:blipFill>
        <p:spPr bwMode="auto">
          <a:xfrm>
            <a:off x="1320800" y="1778000"/>
            <a:ext cx="6134100" cy="4775200"/>
          </a:xfrm>
          <a:prstGeom prst="rect">
            <a:avLst/>
          </a:prstGeom>
          <a:noFill/>
          <a:ln w="9525">
            <a:noFill/>
            <a:miter lim="800000"/>
            <a:headEnd/>
            <a:tailEnd/>
          </a:ln>
        </p:spPr>
      </p:pic>
      <p:sp>
        <p:nvSpPr>
          <p:cNvPr id="2" name="Rounded Rectangular Callout 20"/>
          <p:cNvSpPr>
            <a:spLocks noChangeArrowheads="1"/>
          </p:cNvSpPr>
          <p:nvPr/>
        </p:nvSpPr>
        <p:spPr bwMode="auto">
          <a:xfrm>
            <a:off x="3886200" y="3886200"/>
            <a:ext cx="3276600" cy="838200"/>
          </a:xfrm>
          <a:prstGeom prst="wedgeRoundRectCallout">
            <a:avLst>
              <a:gd name="adj1" fmla="val 45494"/>
              <a:gd name="adj2" fmla="val -49620"/>
              <a:gd name="adj3" fmla="val 16667"/>
            </a:avLst>
          </a:prstGeom>
          <a:solidFill>
            <a:schemeClr val="accent1"/>
          </a:solidFill>
          <a:ln w="9525" algn="ctr">
            <a:solidFill>
              <a:schemeClr val="tx1"/>
            </a:solidFill>
            <a:round/>
            <a:headEnd/>
            <a:tailEnd/>
          </a:ln>
        </p:spPr>
        <p:txBody>
          <a:bodyPr/>
          <a:lstStyle/>
          <a:p>
            <a:r>
              <a:rPr lang="en-US" sz="1900" b="1" dirty="0">
                <a:solidFill>
                  <a:srgbClr val="000000"/>
                </a:solidFill>
                <a:latin typeface="Arial" charset="0"/>
                <a:cs typeface="Arial" charset="0"/>
              </a:rPr>
              <a:t>With 5 adversaries, the performance degrades </a:t>
            </a:r>
          </a:p>
        </p:txBody>
      </p:sp>
      <p:sp>
        <p:nvSpPr>
          <p:cNvPr id="21" name="Rounded Rectangular Callout 20"/>
          <p:cNvSpPr>
            <a:spLocks noChangeArrowheads="1"/>
          </p:cNvSpPr>
          <p:nvPr/>
        </p:nvSpPr>
        <p:spPr bwMode="auto">
          <a:xfrm>
            <a:off x="1371600" y="1447800"/>
            <a:ext cx="4191000" cy="457200"/>
          </a:xfrm>
          <a:prstGeom prst="wedgeRoundRectCallout">
            <a:avLst>
              <a:gd name="adj1" fmla="val -2917"/>
              <a:gd name="adj2" fmla="val 126389"/>
              <a:gd name="adj3" fmla="val 16667"/>
            </a:avLst>
          </a:prstGeom>
          <a:solidFill>
            <a:schemeClr val="accent1"/>
          </a:solidFill>
          <a:ln w="9525" algn="ctr">
            <a:solidFill>
              <a:schemeClr val="tx1"/>
            </a:solidFill>
            <a:round/>
            <a:headEnd/>
            <a:tailEnd/>
          </a:ln>
        </p:spPr>
        <p:txBody>
          <a:bodyPr/>
          <a:lstStyle/>
          <a:p>
            <a:r>
              <a:rPr lang="en-US" sz="1900" b="1" dirty="0">
                <a:solidFill>
                  <a:srgbClr val="000000"/>
                </a:solidFill>
                <a:latin typeface="Arial" charset="0"/>
                <a:cs typeface="Arial" charset="0"/>
              </a:rPr>
              <a:t>Solution: enlist more </a:t>
            </a:r>
            <a:r>
              <a:rPr lang="en-US" sz="1900" b="1" dirty="0" smtClean="0">
                <a:solidFill>
                  <a:srgbClr val="000000"/>
                </a:solidFill>
                <a:latin typeface="Arial" charset="0"/>
                <a:cs typeface="Arial" charset="0"/>
              </a:rPr>
              <a:t>large ISPs!</a:t>
            </a:r>
            <a:endParaRPr lang="en-US" sz="1900" b="1" dirty="0">
              <a:solidFill>
                <a:srgbClr val="000000"/>
              </a:solidFill>
              <a:latin typeface="Arial" charset="0"/>
              <a:cs typeface="Arial" charset="0"/>
            </a:endParaRPr>
          </a:p>
        </p:txBody>
      </p:sp>
      <p:sp>
        <p:nvSpPr>
          <p:cNvPr id="13" name="TextBox 12"/>
          <p:cNvSpPr txBox="1"/>
          <p:nvPr/>
        </p:nvSpPr>
        <p:spPr>
          <a:xfrm>
            <a:off x="3124200" y="6336268"/>
            <a:ext cx="3048000" cy="369332"/>
          </a:xfrm>
          <a:prstGeom prst="rect">
            <a:avLst/>
          </a:prstGeom>
          <a:solidFill>
            <a:schemeClr val="bg1"/>
          </a:solidFill>
        </p:spPr>
        <p:txBody>
          <a:bodyPr wrap="square" rtlCol="0">
            <a:spAutoFit/>
          </a:bodyPr>
          <a:lstStyle/>
          <a:p>
            <a:pPr algn="ctr" eaLnBrk="1" hangingPunct="1"/>
            <a:r>
              <a:rPr lang="en-US" dirty="0" smtClean="0">
                <a:solidFill>
                  <a:srgbClr val="000000"/>
                </a:solidFill>
                <a:latin typeface="Arial" charset="0"/>
                <a:cs typeface="Arial" charset="0"/>
              </a:rPr>
              <a:t>Group Size (</a:t>
            </a:r>
            <a:r>
              <a:rPr lang="en-US" dirty="0" err="1" smtClean="0">
                <a:solidFill>
                  <a:srgbClr val="000000"/>
                </a:solidFill>
                <a:latin typeface="Arial" charset="0"/>
                <a:cs typeface="Arial" charset="0"/>
              </a:rPr>
              <a:t>ASes</a:t>
            </a:r>
            <a:r>
              <a:rPr lang="en-US" dirty="0" smtClean="0">
                <a:solidFill>
                  <a:srgbClr val="000000"/>
                </a:solidFill>
                <a:latin typeface="Arial" charset="0"/>
                <a:cs typeface="Arial" charset="0"/>
              </a:rPr>
              <a:t>)</a:t>
            </a:r>
            <a:endParaRPr lang="en-US" dirty="0">
              <a:solidFill>
                <a:srgbClr val="000000"/>
              </a:solidFill>
              <a:latin typeface="Arial" charset="0"/>
              <a:cs typeface="Arial" charset="0"/>
            </a:endParaRPr>
          </a:p>
        </p:txBody>
      </p:sp>
      <p:sp>
        <p:nvSpPr>
          <p:cNvPr id="14" name="TextBox 13"/>
          <p:cNvSpPr txBox="1"/>
          <p:nvPr/>
        </p:nvSpPr>
        <p:spPr>
          <a:xfrm rot="16200000">
            <a:off x="-539233" y="3815835"/>
            <a:ext cx="3886201" cy="369332"/>
          </a:xfrm>
          <a:prstGeom prst="rect">
            <a:avLst/>
          </a:prstGeom>
          <a:solidFill>
            <a:schemeClr val="bg1"/>
          </a:solidFill>
        </p:spPr>
        <p:txBody>
          <a:bodyPr wrap="square" rtlCol="0">
            <a:spAutoFit/>
          </a:bodyPr>
          <a:lstStyle/>
          <a:p>
            <a:pPr algn="ctr" eaLnBrk="1" hangingPunct="1"/>
            <a:r>
              <a:rPr lang="en-US" dirty="0">
                <a:solidFill>
                  <a:srgbClr val="000000"/>
                </a:solidFill>
                <a:latin typeface="Arial" charset="0"/>
                <a:cs typeface="Arial" charset="0"/>
              </a:rPr>
              <a:t>Percentage of Secure </a:t>
            </a:r>
            <a:r>
              <a:rPr lang="en-US" dirty="0" smtClean="0">
                <a:solidFill>
                  <a:srgbClr val="000000"/>
                </a:solidFill>
                <a:latin typeface="Arial" charset="0"/>
                <a:cs typeface="Arial" charset="0"/>
              </a:rPr>
              <a:t>Participants</a:t>
            </a:r>
            <a:endParaRPr lang="en-US" dirty="0">
              <a:solidFill>
                <a:srgbClr val="000000"/>
              </a:solidFill>
              <a:latin typeface="Arial" charset="0"/>
              <a:cs typeface="Arial" charset="0"/>
            </a:endParaRPr>
          </a:p>
        </p:txBody>
      </p:sp>
      <p:sp>
        <p:nvSpPr>
          <p:cNvPr id="15" name="Rectangle 14"/>
          <p:cNvSpPr/>
          <p:nvPr/>
        </p:nvSpPr>
        <p:spPr bwMode="auto">
          <a:xfrm>
            <a:off x="5105400" y="4876800"/>
            <a:ext cx="2087380" cy="1143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16" name="TextBox 15"/>
          <p:cNvSpPr txBox="1"/>
          <p:nvPr/>
        </p:nvSpPr>
        <p:spPr>
          <a:xfrm>
            <a:off x="5867400" y="4953000"/>
            <a:ext cx="1279161" cy="1015663"/>
          </a:xfrm>
          <a:prstGeom prst="rect">
            <a:avLst/>
          </a:prstGeom>
          <a:noFill/>
        </p:spPr>
        <p:txBody>
          <a:bodyPr wrap="square" rtlCol="0">
            <a:spAutoFit/>
          </a:bodyPr>
          <a:lstStyle/>
          <a:p>
            <a:pPr eaLnBrk="1" hangingPunct="1"/>
            <a:r>
              <a:rPr lang="en-US" sz="1500" dirty="0" smtClean="0">
                <a:solidFill>
                  <a:srgbClr val="000000"/>
                </a:solidFill>
                <a:latin typeface="Arial" charset="0"/>
                <a:cs typeface="Arial" charset="0"/>
              </a:rPr>
              <a:t>5 large ISPs</a:t>
            </a:r>
          </a:p>
          <a:p>
            <a:pPr eaLnBrk="1" hangingPunct="1"/>
            <a:r>
              <a:rPr lang="en-US" sz="1500" dirty="0" smtClean="0">
                <a:solidFill>
                  <a:srgbClr val="000000"/>
                </a:solidFill>
                <a:latin typeface="Arial" charset="0"/>
                <a:cs typeface="Arial" charset="0"/>
              </a:rPr>
              <a:t>3 large ISPs</a:t>
            </a:r>
          </a:p>
          <a:p>
            <a:pPr eaLnBrk="1" hangingPunct="1"/>
            <a:r>
              <a:rPr lang="en-US" sz="1500" dirty="0" smtClean="0">
                <a:solidFill>
                  <a:srgbClr val="000000"/>
                </a:solidFill>
                <a:latin typeface="Arial" charset="0"/>
                <a:cs typeface="Arial" charset="0"/>
              </a:rPr>
              <a:t>1 large ISP</a:t>
            </a:r>
          </a:p>
          <a:p>
            <a:pPr eaLnBrk="1" hangingPunct="1"/>
            <a:r>
              <a:rPr lang="en-US" sz="1500" dirty="0" smtClean="0">
                <a:solidFill>
                  <a:srgbClr val="000000"/>
                </a:solidFill>
                <a:latin typeface="Arial" charset="0"/>
                <a:cs typeface="Arial" charset="0"/>
              </a:rPr>
              <a:t>0 large ISPs</a:t>
            </a:r>
          </a:p>
        </p:txBody>
      </p:sp>
      <p:pic>
        <p:nvPicPr>
          <p:cNvPr id="18" name="Picture 2"/>
          <p:cNvPicPr>
            <a:picLocks noChangeAspect="1" noChangeArrowheads="1"/>
          </p:cNvPicPr>
          <p:nvPr/>
        </p:nvPicPr>
        <p:blipFill>
          <a:blip r:embed="rId4"/>
          <a:srcRect/>
          <a:stretch>
            <a:fillRect/>
          </a:stretch>
        </p:blipFill>
        <p:spPr bwMode="auto">
          <a:xfrm>
            <a:off x="5265784" y="4998944"/>
            <a:ext cx="650646" cy="914676"/>
          </a:xfrm>
          <a:prstGeom prst="rect">
            <a:avLst/>
          </a:prstGeom>
          <a:noFill/>
          <a:ln w="9525">
            <a:noFill/>
            <a:miter lim="800000"/>
            <a:headEnd/>
            <a:tailEnd/>
          </a:ln>
          <a:effectLst/>
          <a:scene3d>
            <a:camera prst="orthographicFront">
              <a:rot lat="10800000" lon="0" rev="0"/>
            </a:camera>
            <a:lightRig rig="threePt" dir="t"/>
          </a:scene3d>
        </p:spPr>
      </p:pic>
      <p:sp>
        <p:nvSpPr>
          <p:cNvPr id="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273507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6</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altLang="zh-CN" sz="3700" dirty="0" smtClean="0">
                <a:solidFill>
                  <a:srgbClr val="FF9900"/>
                </a:solidFill>
                <a:latin typeface="Times New Roman" pitchFamily="18" charset="0"/>
                <a:ea typeface="宋体" pitchFamily="2" charset="-122"/>
                <a:cs typeface="Times New Roman" pitchFamily="18" charset="0"/>
              </a:rPr>
              <a:t>In This Work</a:t>
            </a:r>
            <a:endParaRPr lang="en-US" sz="3700" dirty="0" smtClean="0">
              <a:solidFill>
                <a:srgbClr val="FF9900"/>
              </a:solidFill>
              <a:latin typeface="Times New Roman" pitchFamily="18" charset="0"/>
              <a:cs typeface="Times New Roman" pitchFamily="18" charset="0"/>
            </a:endParaRP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1785959859"/>
              </p:ext>
            </p:extLst>
          </p:nvPr>
        </p:nvGraphicFramePr>
        <p:xfrm>
          <a:off x="533400" y="1639512"/>
          <a:ext cx="8153401" cy="4532688"/>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2895600"/>
                <a:gridCol w="2514600"/>
                <a:gridCol w="2743201"/>
              </a:tblGrid>
              <a:tr h="875088">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000" b="0" i="0" u="none" strike="noStrike" kern="1200" cap="small" normalizeH="0" baseline="0" dirty="0" smtClean="0">
                          <a:ln>
                            <a:noFill/>
                          </a:ln>
                          <a:solidFill>
                            <a:schemeClr val="bg1"/>
                          </a:solidFill>
                          <a:effectLst/>
                          <a:latin typeface="Arial" charset="0"/>
                          <a:ea typeface="+mn-ea"/>
                          <a:cs typeface="+mn-cs"/>
                        </a:rPr>
                        <a:t>Failure Resilient Routing</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16F0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small" normalizeH="0" baseline="0" dirty="0" smtClean="0">
                          <a:ln>
                            <a:noFill/>
                          </a:ln>
                          <a:solidFill>
                            <a:schemeClr val="bg1"/>
                          </a:solidFill>
                          <a:effectLst/>
                          <a:latin typeface="Arial" charset="0"/>
                          <a:ea typeface="+mn-ea"/>
                          <a:cs typeface="+mn-cs"/>
                        </a:rPr>
                        <a:t>BGP Safety Analysis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16F05"/>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000" b="0" i="0" u="none" strike="noStrike" kern="1200" cap="small" normalizeH="0" baseline="0" dirty="0" smtClean="0">
                          <a:ln>
                            <a:noFill/>
                          </a:ln>
                          <a:solidFill>
                            <a:schemeClr val="bg1"/>
                          </a:solidFill>
                          <a:effectLst/>
                          <a:latin typeface="Arial" charset="0"/>
                          <a:ea typeface="+mn-ea"/>
                          <a:cs typeface="+mn-cs"/>
                        </a:rPr>
                        <a:t>Secure Routing with Small Groups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16F05"/>
                    </a:solidFill>
                  </a:tcPr>
                </a:tc>
              </a:tr>
              <a:tr h="8141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Ensure good load balancing after a failure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Detect conflicting routing policies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Prevent malicious route hijacks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r>
              <a:tr h="481272">
                <a:tc>
                  <a:txBody>
                    <a:bodyPr/>
                    <a:lstStyle/>
                    <a:p>
                      <a:pPr algn="ctr" fontAlgn="b"/>
                      <a:r>
                        <a:rPr kumimoji="0" lang="en-US" sz="2000" b="0" i="0" u="none" strike="noStrike" kern="1200" cap="none" normalizeH="0" baseline="0" dirty="0" smtClean="0">
                          <a:ln>
                            <a:noFill/>
                          </a:ln>
                          <a:solidFill>
                            <a:schemeClr val="tx1"/>
                          </a:solidFill>
                          <a:effectLst/>
                          <a:latin typeface="Arial" charset="0"/>
                          <a:ea typeface="+mn-ea"/>
                          <a:cs typeface="+mn-cs"/>
                        </a:rPr>
                        <a:t>Cooperative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kumimoji="0" lang="en-US" sz="2000" b="0" i="0" u="none" strike="noStrike" kern="1200" cap="none" normalizeH="0" baseline="0" dirty="0" smtClean="0">
                          <a:ln>
                            <a:noFill/>
                          </a:ln>
                          <a:solidFill>
                            <a:schemeClr val="tx1"/>
                          </a:solidFill>
                          <a:effectLst/>
                          <a:latin typeface="Arial" charset="0"/>
                          <a:ea typeface="+mn-ea"/>
                          <a:cs typeface="+mn-cs"/>
                        </a:rPr>
                        <a:t>Rational</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kumimoji="0" lang="en-US" sz="2000" b="0" i="0" u="none" strike="noStrike" kern="1200" cap="none" normalizeH="0" baseline="0" dirty="0" smtClean="0">
                          <a:ln>
                            <a:noFill/>
                          </a:ln>
                          <a:solidFill>
                            <a:schemeClr val="tx1"/>
                          </a:solidFill>
                          <a:effectLst/>
                          <a:latin typeface="Arial" charset="0"/>
                          <a:ea typeface="+mn-ea"/>
                          <a:cs typeface="+mn-cs"/>
                        </a:rPr>
                        <a:t>Adversarial</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r>
              <a:tr h="481272">
                <a:tc>
                  <a:txBody>
                    <a:bodyPr/>
                    <a:lstStyle/>
                    <a:p>
                      <a:pPr algn="ctr" fontAlgn="b"/>
                      <a:r>
                        <a:rPr kumimoji="0" lang="en-US" sz="2000" b="0" i="0" u="none" strike="noStrike" kern="1200" cap="none" normalizeH="0" baseline="0" dirty="0" err="1" smtClean="0">
                          <a:ln>
                            <a:noFill/>
                          </a:ln>
                          <a:solidFill>
                            <a:schemeClr val="tx1"/>
                          </a:solidFill>
                          <a:effectLst/>
                          <a:latin typeface="Arial" charset="0"/>
                          <a:ea typeface="+mn-ea"/>
                          <a:cs typeface="+mn-cs"/>
                        </a:rPr>
                        <a:t>Intradomain</a:t>
                      </a:r>
                      <a:r>
                        <a:rPr kumimoji="0" lang="en-US" sz="2000" b="0" i="0" u="none" strike="noStrike" kern="1200" cap="none" normalizeH="0" baseline="0" dirty="0" smtClean="0">
                          <a:ln>
                            <a:noFill/>
                          </a:ln>
                          <a:solidFill>
                            <a:schemeClr val="tx1"/>
                          </a:solidFill>
                          <a:effectLst/>
                          <a:latin typeface="Arial" charset="0"/>
                          <a:ea typeface="+mn-ea"/>
                          <a:cs typeface="+mn-cs"/>
                        </a:rPr>
                        <a:t> (MPLS)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lgn="ctr" fontAlgn="b"/>
                      <a:r>
                        <a:rPr kumimoji="0" lang="en-US" sz="2000" b="0" i="0" u="none" strike="noStrike" kern="1200" cap="none" normalizeH="0" baseline="0" dirty="0" err="1" smtClean="0">
                          <a:ln>
                            <a:noFill/>
                          </a:ln>
                          <a:solidFill>
                            <a:schemeClr val="tx1"/>
                          </a:solidFill>
                          <a:effectLst/>
                          <a:latin typeface="Arial" charset="0"/>
                          <a:ea typeface="+mn-ea"/>
                          <a:cs typeface="+mn-cs"/>
                        </a:rPr>
                        <a:t>Interdomain</a:t>
                      </a:r>
                      <a:r>
                        <a:rPr kumimoji="0" lang="en-US" sz="2000" b="0" i="0" u="none" strike="noStrike" kern="1200" cap="none" normalizeH="0" baseline="0" dirty="0" smtClean="0">
                          <a:ln>
                            <a:noFill/>
                          </a:ln>
                          <a:solidFill>
                            <a:schemeClr val="tx1"/>
                          </a:solidFill>
                          <a:effectLst/>
                          <a:latin typeface="Arial" charset="0"/>
                          <a:ea typeface="+mn-ea"/>
                          <a:cs typeface="+mn-cs"/>
                        </a:rPr>
                        <a:t> (BGP)</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algn="ctr" fontAlgn="b"/>
                      <a:r>
                        <a:rPr kumimoji="0" lang="en-US" sz="2000" b="0" i="0" u="none" strike="noStrike" kern="1200" cap="none" normalizeH="0" baseline="0" dirty="0" err="1" smtClean="0">
                          <a:ln>
                            <a:noFill/>
                          </a:ln>
                          <a:solidFill>
                            <a:schemeClr val="tx1"/>
                          </a:solidFill>
                          <a:effectLst/>
                          <a:latin typeface="Arial" charset="0"/>
                          <a:ea typeface="+mn-ea"/>
                          <a:cs typeface="+mn-cs"/>
                        </a:rPr>
                        <a:t>Interdomain</a:t>
                      </a:r>
                      <a:r>
                        <a:rPr kumimoji="0" lang="en-US" sz="2000" b="0" i="0" u="none" strike="noStrike" kern="1200" cap="none" normalizeH="0" baseline="0" dirty="0" smtClean="0">
                          <a:ln>
                            <a:noFill/>
                          </a:ln>
                          <a:solidFill>
                            <a:schemeClr val="tx1"/>
                          </a:solidFill>
                          <a:effectLst/>
                          <a:latin typeface="Arial" charset="0"/>
                          <a:ea typeface="+mn-ea"/>
                          <a:cs typeface="+mn-cs"/>
                        </a:rPr>
                        <a:t> (BGP)</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r>
              <a:tr h="1066800">
                <a:tc>
                  <a:txBody>
                    <a:bodyPr/>
                    <a:lstStyle/>
                    <a:p>
                      <a:pPr algn="ctr" fontAlgn="b"/>
                      <a:r>
                        <a:rPr kumimoji="0" lang="en-US" sz="2000" b="0" i="0" u="none" strike="noStrike" kern="1200" cap="none" normalizeH="0" baseline="0" dirty="0" smtClean="0">
                          <a:ln>
                            <a:noFill/>
                          </a:ln>
                          <a:solidFill>
                            <a:schemeClr val="tx1"/>
                          </a:solidFill>
                          <a:effectLst/>
                          <a:latin typeface="Arial" charset="0"/>
                          <a:ea typeface="+mn-ea"/>
                          <a:cs typeface="+mn-cs"/>
                        </a:rPr>
                        <a:t>Architecture design, simulation and optimization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kumimoji="0" lang="en-US" sz="2000" b="0" i="0" u="none" strike="noStrike" kern="1200" cap="none" normalizeH="0" baseline="0" dirty="0" smtClean="0">
                          <a:ln>
                            <a:noFill/>
                          </a:ln>
                          <a:solidFill>
                            <a:schemeClr val="tx1"/>
                          </a:solidFill>
                          <a:effectLst/>
                          <a:latin typeface="Arial" charset="0"/>
                          <a:ea typeface="+mn-ea"/>
                          <a:cs typeface="+mn-cs"/>
                        </a:rPr>
                        <a:t>Analysis of a distributed system</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c>
                  <a:txBody>
                    <a:bodyPr/>
                    <a:lstStyle/>
                    <a:p>
                      <a:pPr algn="ctr" fontAlgn="b"/>
                      <a:r>
                        <a:rPr kumimoji="0" lang="en-US" sz="2000" b="0" i="0" u="none" strike="noStrike" kern="1200" cap="none" normalizeH="0" baseline="0" dirty="0" smtClean="0">
                          <a:ln>
                            <a:noFill/>
                          </a:ln>
                          <a:solidFill>
                            <a:schemeClr val="tx1"/>
                          </a:solidFill>
                          <a:effectLst/>
                          <a:latin typeface="Arial" charset="0"/>
                          <a:ea typeface="+mn-ea"/>
                          <a:cs typeface="+mn-cs"/>
                        </a:rPr>
                        <a:t>Protocol design and measurement-driven simulation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900"/>
                    </a:solidFill>
                  </a:tcPr>
                </a:tc>
              </a:tr>
              <a:tr h="81412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Best paper award in SIGMETRICS </a:t>
                      </a:r>
                      <a:r>
                        <a:rPr kumimoji="0" lang="en-US" sz="2000" b="0" i="0" u="none" strike="noStrike" kern="1200" cap="none" normalizeH="0" baseline="0" dirty="0" smtClean="0">
                          <a:ln>
                            <a:noFill/>
                          </a:ln>
                          <a:solidFill>
                            <a:schemeClr val="tx1"/>
                          </a:solidFill>
                          <a:effectLst/>
                          <a:latin typeface="Arial" charset="0"/>
                          <a:ea typeface="+mn-ea"/>
                          <a:cs typeface="+mn-cs"/>
                        </a:rPr>
                        <a:t>2011</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In INFOCOM </a:t>
                      </a:r>
                      <a:r>
                        <a:rPr kumimoji="0" lang="en-US" sz="2000" b="0" i="0" u="none" strike="noStrike" kern="1200" cap="none" normalizeH="0" baseline="0" dirty="0" smtClean="0">
                          <a:ln>
                            <a:noFill/>
                          </a:ln>
                          <a:solidFill>
                            <a:schemeClr val="tx1"/>
                          </a:solidFill>
                          <a:effectLst/>
                          <a:latin typeface="Arial" charset="0"/>
                          <a:ea typeface="+mn-ea"/>
                          <a:cs typeface="+mn-cs"/>
                        </a:rPr>
                        <a:t>2011</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kumimoji="0" lang="en-US" sz="2000" b="0" i="0" u="none" strike="noStrike" kern="1200" cap="none" normalizeH="0" baseline="0" dirty="0" smtClean="0">
                          <a:ln>
                            <a:noFill/>
                          </a:ln>
                          <a:solidFill>
                            <a:schemeClr val="tx1"/>
                          </a:solidFill>
                          <a:effectLst/>
                          <a:latin typeface="Arial" charset="0"/>
                          <a:ea typeface="+mn-ea"/>
                          <a:cs typeface="+mn-cs"/>
                        </a:rPr>
                        <a:t>Technical report and </a:t>
                      </a:r>
                      <a:r>
                        <a:rPr kumimoji="0" lang="en-US" sz="2000" b="0" i="0" u="none" strike="noStrike" kern="1200" cap="none" normalizeH="0" baseline="0" dirty="0" err="1" smtClean="0">
                          <a:ln>
                            <a:noFill/>
                          </a:ln>
                          <a:solidFill>
                            <a:schemeClr val="tx1"/>
                          </a:solidFill>
                          <a:effectLst/>
                          <a:latin typeface="Arial" charset="0"/>
                          <a:ea typeface="+mn-ea"/>
                          <a:cs typeface="+mn-cs"/>
                        </a:rPr>
                        <a:t>CoNext</a:t>
                      </a:r>
                      <a:r>
                        <a:rPr kumimoji="0" lang="en-US" sz="2000" b="0" i="0" u="none" strike="noStrike" kern="1200" cap="none" normalizeH="0" baseline="0" dirty="0" smtClean="0">
                          <a:ln>
                            <a:noFill/>
                          </a:ln>
                          <a:solidFill>
                            <a:schemeClr val="tx1"/>
                          </a:solidFill>
                          <a:effectLst/>
                          <a:latin typeface="Arial" charset="0"/>
                          <a:ea typeface="+mn-ea"/>
                          <a:cs typeface="+mn-cs"/>
                        </a:rPr>
                        <a:t> workshop</a:t>
                      </a:r>
                      <a:endParaRPr kumimoji="0" lang="en-US" sz="2000" b="0" i="0" u="none" strike="noStrike" kern="1200" cap="none" normalizeH="0" baseline="0" dirty="0" smtClean="0">
                        <a:ln>
                          <a:noFill/>
                        </a:ln>
                        <a:solidFill>
                          <a:schemeClr val="tx1"/>
                        </a:solidFill>
                        <a:effectLst/>
                        <a:latin typeface="Arial" charset="0"/>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C66"/>
                    </a:solidFill>
                  </a:tcPr>
                </a:tc>
              </a:tr>
            </a:tbl>
          </a:graphicData>
        </a:graphic>
      </p:graphicFrame>
    </p:spTree>
    <p:extLst>
      <p:ext uri="{BB962C8B-B14F-4D97-AF65-F5344CB8AC3E}">
        <p14:creationId xmlns:p14="http://schemas.microsoft.com/office/powerpoint/2010/main" val="270756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txBox="1">
            <a:spLocks noGrp="1" noChangeArrowheads="1"/>
          </p:cNvSpPr>
          <p:nvPr/>
        </p:nvSpPr>
        <p:spPr bwMode="auto">
          <a:xfrm>
            <a:off x="6553200" y="6248400"/>
            <a:ext cx="2133600" cy="457200"/>
          </a:xfrm>
          <a:prstGeom prst="rect">
            <a:avLst/>
          </a:prstGeom>
          <a:noFill/>
          <a:ln>
            <a:miter lim="800000"/>
            <a:headEnd/>
            <a:tailEnd/>
          </a:ln>
        </p:spPr>
        <p:txBody>
          <a:bodyPr/>
          <a:lstStyle/>
          <a:p>
            <a:pPr algn="r" eaLnBrk="1" hangingPunct="1">
              <a:defRPr/>
            </a:pPr>
            <a:fld id="{873E0116-B47F-4CF4-AB53-8ADEF0C67919}" type="slidenum">
              <a:rPr lang="en-US" sz="1000">
                <a:solidFill>
                  <a:srgbClr val="000000"/>
                </a:solidFill>
                <a:latin typeface="Arial" charset="0"/>
                <a:cs typeface="Arial" charset="0"/>
              </a:rPr>
              <a:pPr algn="r" eaLnBrk="1" hangingPunct="1">
                <a:defRPr/>
              </a:pPr>
              <a:t>60</a:t>
            </a:fld>
            <a:endParaRPr lang="en-US" sz="1000">
              <a:solidFill>
                <a:srgbClr val="000000"/>
              </a:solidFill>
              <a:latin typeface="Arial" charset="0"/>
              <a:cs typeface="Arial" charset="0"/>
            </a:endParaRPr>
          </a:p>
        </p:txBody>
      </p:sp>
      <p:sp>
        <p:nvSpPr>
          <p:cNvPr id="61442" name="Rectangle 2"/>
          <p:cNvSpPr>
            <a:spLocks noGrp="1" noChangeArrowheads="1"/>
          </p:cNvSpPr>
          <p:nvPr>
            <p:ph type="title" idx="4294967295"/>
          </p:nvPr>
        </p:nvSpPr>
        <p:spPr/>
        <p:txBody>
          <a:bodyPr/>
          <a:lstStyle/>
          <a:p>
            <a:pPr eaLnBrk="1" hangingPunct="1"/>
            <a:r>
              <a:rPr lang="en-US" sz="3700" dirty="0" err="1">
                <a:solidFill>
                  <a:srgbClr val="FF9900"/>
                </a:solidFill>
                <a:latin typeface="Times New Roman" pitchFamily="18" charset="0"/>
                <a:cs typeface="Times New Roman" pitchFamily="18" charset="0"/>
              </a:rPr>
              <a:t>SBone</a:t>
            </a:r>
            <a:r>
              <a:rPr lang="en-US" sz="3700" dirty="0">
                <a:solidFill>
                  <a:srgbClr val="FF9900"/>
                </a:solidFill>
                <a:latin typeface="Times New Roman" pitchFamily="18" charset="0"/>
                <a:cs typeface="Times New Roman" pitchFamily="18" charset="0"/>
              </a:rPr>
              <a:t> – Properties</a:t>
            </a:r>
          </a:p>
        </p:txBody>
      </p:sp>
      <p:cxnSp>
        <p:nvCxnSpPr>
          <p:cNvPr id="61443" name="Straight Connector 5"/>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61444" name="Rectangle 6"/>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61446" name="Rectangle 8"/>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graphicFrame>
        <p:nvGraphicFramePr>
          <p:cNvPr id="9" name="Table 8"/>
          <p:cNvGraphicFramePr>
            <a:graphicFrameLocks noGrp="1"/>
          </p:cNvGraphicFramePr>
          <p:nvPr/>
        </p:nvGraphicFramePr>
        <p:xfrm>
          <a:off x="457200" y="1676400"/>
          <a:ext cx="8077200" cy="3276600"/>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3962400"/>
                <a:gridCol w="4114800"/>
              </a:tblGrid>
              <a:tr h="685800">
                <a:tc>
                  <a:txBody>
                    <a:bodyPr/>
                    <a:lstStyle/>
                    <a:p>
                      <a:pPr algn="ctr"/>
                      <a:r>
                        <a:rPr kumimoji="0" lang="en-US" sz="2800" b="1" i="0" u="none" strike="noStrike" cap="none" normalizeH="0" baseline="0" dirty="0" smtClean="0">
                          <a:ln>
                            <a:noFill/>
                          </a:ln>
                          <a:solidFill>
                            <a:schemeClr val="tx1"/>
                          </a:solidFill>
                          <a:effectLst/>
                          <a:latin typeface="Arial" charset="0"/>
                          <a:cs typeface="Arial" charset="0"/>
                        </a:rPr>
                        <a:t>Observation</a:t>
                      </a:r>
                      <a:endParaRPr lang="en-US" sz="2800" b="1" dirty="0">
                        <a:solidFill>
                          <a:schemeClr val="tx1"/>
                        </a:solidFill>
                      </a:endParaRPr>
                    </a:p>
                  </a:txBody>
                  <a:tcPr>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charset="0"/>
                          <a:cs typeface="Arial" charset="0"/>
                        </a:rPr>
                        <a:t>Justification</a:t>
                      </a:r>
                    </a:p>
                  </a:txBody>
                  <a:tcPr>
                    <a:lnB w="12700" cap="flat" cmpd="sng" algn="ctr">
                      <a:solidFill>
                        <a:schemeClr val="bg1"/>
                      </a:solidFill>
                      <a:prstDash val="solid"/>
                      <a:round/>
                      <a:headEnd type="none" w="med" len="med"/>
                      <a:tailEnd type="none" w="med" len="med"/>
                    </a:lnB>
                    <a:solidFill>
                      <a:schemeClr val="accent3">
                        <a:lumMod val="65000"/>
                      </a:schemeClr>
                    </a:solidFill>
                  </a:tcPr>
                </a:tc>
              </a:tr>
              <a:tr h="1447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err="1" smtClean="0">
                          <a:ln>
                            <a:noFill/>
                          </a:ln>
                          <a:solidFill>
                            <a:schemeClr val="tx1"/>
                          </a:solidFill>
                          <a:effectLst/>
                          <a:latin typeface="Arial" charset="0"/>
                          <a:cs typeface="Arial" charset="0"/>
                        </a:rPr>
                        <a:t>SBone</a:t>
                      </a:r>
                      <a:r>
                        <a:rPr kumimoji="0" lang="en-US" sz="2400" b="0" i="0" u="none" strike="noStrike" cap="none" normalizeH="0" baseline="0" dirty="0" smtClean="0">
                          <a:ln>
                            <a:noFill/>
                          </a:ln>
                          <a:solidFill>
                            <a:schemeClr val="tx1"/>
                          </a:solidFill>
                          <a:effectLst/>
                          <a:latin typeface="Arial" charset="0"/>
                          <a:cs typeface="Arial" charset="0"/>
                        </a:rPr>
                        <a:t> offers good availability even for very small groups</a:t>
                      </a: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It better exposes path diversity</a:t>
                      </a:r>
                    </a:p>
                  </a:txBody>
                  <a:tcPr>
                    <a:lnT w="12700" cap="flat" cmpd="sng" algn="ctr">
                      <a:solidFill>
                        <a:schemeClr val="bg1"/>
                      </a:solidFill>
                      <a:prstDash val="solid"/>
                      <a:round/>
                      <a:headEnd type="none" w="med" len="med"/>
                      <a:tailEnd type="none" w="med" len="med"/>
                    </a:lnT>
                    <a:solidFill>
                      <a:schemeClr val="tx2">
                        <a:lumMod val="40000"/>
                        <a:lumOff val="60000"/>
                      </a:schemeClr>
                    </a:solidFill>
                  </a:tcPr>
                </a:tc>
              </a:tr>
              <a:tr h="11430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Non-participants are not secure yet</a:t>
                      </a:r>
                    </a:p>
                  </a:txBody>
                  <a:tcP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They lack the ability to tunnel around problems</a:t>
                      </a:r>
                    </a:p>
                  </a:txBody>
                  <a:tcPr>
                    <a:solidFill>
                      <a:schemeClr val="accent3">
                        <a:lumMod val="65000"/>
                      </a:schemeClr>
                    </a:solidFill>
                  </a:tcPr>
                </a:tc>
              </a:tr>
            </a:tbl>
          </a:graphicData>
        </a:graphic>
      </p:graphicFrame>
      <p:sp>
        <p:nvSpPr>
          <p:cNvPr id="10"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1867424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Hijacking the Hijacker – Shout</a:t>
            </a:r>
          </a:p>
        </p:txBody>
      </p:sp>
      <p:cxnSp>
        <p:nvCxnSpPr>
          <p:cNvPr id="63490"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63491"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63493"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63494" name="Rectangle 8"/>
          <p:cNvSpPr>
            <a:spLocks noChangeArrowheads="1"/>
          </p:cNvSpPr>
          <p:nvPr/>
        </p:nvSpPr>
        <p:spPr bwMode="auto">
          <a:xfrm>
            <a:off x="381000" y="1524000"/>
            <a:ext cx="8229600" cy="2286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dirty="0">
                <a:solidFill>
                  <a:srgbClr val="FF9900"/>
                </a:solidFill>
                <a:latin typeface="Arial" charset="0"/>
                <a:cs typeface="Arial" charset="0"/>
              </a:rPr>
              <a:t>Secure traffic from non-participants </a:t>
            </a:r>
          </a:p>
        </p:txBody>
      </p:sp>
      <p:sp>
        <p:nvSpPr>
          <p:cNvPr id="63495" name="Rectangle 8"/>
          <p:cNvSpPr>
            <a:spLocks noChangeArrowheads="1"/>
          </p:cNvSpPr>
          <p:nvPr/>
        </p:nvSpPr>
        <p:spPr bwMode="auto">
          <a:xfrm>
            <a:off x="381000" y="1981200"/>
            <a:ext cx="8229600" cy="4572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All participants announce the protected prefix</a:t>
            </a:r>
          </a:p>
        </p:txBody>
      </p:sp>
      <p:sp>
        <p:nvSpPr>
          <p:cNvPr id="63496" name="Rectangle 8"/>
          <p:cNvSpPr>
            <a:spLocks noChangeArrowheads="1"/>
          </p:cNvSpPr>
          <p:nvPr/>
        </p:nvSpPr>
        <p:spPr bwMode="auto">
          <a:xfrm>
            <a:off x="381000" y="2438400"/>
            <a:ext cx="8229600" cy="7620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Once the traffic enters the overlay, it is securely forwarded to the true prefix owner</a:t>
            </a:r>
          </a:p>
        </p:txBody>
      </p:sp>
      <p:sp>
        <p:nvSpPr>
          <p:cNvPr id="30" name="Rectangle 6"/>
          <p:cNvSpPr txBox="1">
            <a:spLocks noGrp="1" noChangeArrowheads="1"/>
          </p:cNvSpPr>
          <p:nvPr/>
        </p:nvSpPr>
        <p:spPr bwMode="auto">
          <a:xfrm>
            <a:off x="6553200" y="6248400"/>
            <a:ext cx="2133600" cy="457200"/>
          </a:xfrm>
          <a:prstGeom prst="rect">
            <a:avLst/>
          </a:prstGeom>
          <a:noFill/>
          <a:ln>
            <a:miter lim="800000"/>
            <a:headEnd/>
            <a:tailEnd/>
          </a:ln>
        </p:spPr>
        <p:txBody>
          <a:bodyPr/>
          <a:lstStyle/>
          <a:p>
            <a:pPr algn="r" eaLnBrk="1" hangingPunct="1">
              <a:defRPr/>
            </a:pPr>
            <a:fld id="{974ABD3D-78DA-430B-829B-44006CC3F268}" type="slidenum">
              <a:rPr lang="en-US" sz="1000">
                <a:solidFill>
                  <a:srgbClr val="000000"/>
                </a:solidFill>
                <a:latin typeface="Arial" charset="0"/>
                <a:cs typeface="Arial" charset="0"/>
              </a:rPr>
              <a:pPr algn="r" eaLnBrk="1" hangingPunct="1">
                <a:defRPr/>
              </a:pPr>
              <a:t>61</a:t>
            </a:fld>
            <a:endParaRPr lang="en-US" sz="1000">
              <a:solidFill>
                <a:srgbClr val="000000"/>
              </a:solidFill>
              <a:latin typeface="Arial" charset="0"/>
              <a:cs typeface="Arial" charset="0"/>
            </a:endParaRPr>
          </a:p>
        </p:txBody>
      </p:sp>
      <p:sp>
        <p:nvSpPr>
          <p:cNvPr id="63498" name="Line 7"/>
          <p:cNvSpPr>
            <a:spLocks noChangeShapeType="1"/>
          </p:cNvSpPr>
          <p:nvPr/>
        </p:nvSpPr>
        <p:spPr bwMode="auto">
          <a:xfrm flipH="1">
            <a:off x="1447800" y="3962400"/>
            <a:ext cx="838200" cy="1295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3499" name="Line 8"/>
          <p:cNvSpPr>
            <a:spLocks noChangeShapeType="1"/>
          </p:cNvSpPr>
          <p:nvPr/>
        </p:nvSpPr>
        <p:spPr bwMode="auto">
          <a:xfrm>
            <a:off x="2514600" y="3886200"/>
            <a:ext cx="16002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3500" name="Line 9"/>
          <p:cNvSpPr>
            <a:spLocks noChangeShapeType="1"/>
          </p:cNvSpPr>
          <p:nvPr/>
        </p:nvSpPr>
        <p:spPr bwMode="auto">
          <a:xfrm flipH="1">
            <a:off x="4191000" y="3962400"/>
            <a:ext cx="18288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3501" name="Line 10"/>
          <p:cNvSpPr>
            <a:spLocks noChangeShapeType="1"/>
          </p:cNvSpPr>
          <p:nvPr/>
        </p:nvSpPr>
        <p:spPr bwMode="auto">
          <a:xfrm>
            <a:off x="6172200" y="3962400"/>
            <a:ext cx="1295400" cy="12192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3502" name="Line 11"/>
          <p:cNvSpPr>
            <a:spLocks noChangeShapeType="1"/>
          </p:cNvSpPr>
          <p:nvPr/>
        </p:nvSpPr>
        <p:spPr bwMode="auto">
          <a:xfrm flipV="1">
            <a:off x="2667000" y="3886200"/>
            <a:ext cx="30480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3503" name="Line 12"/>
          <p:cNvSpPr>
            <a:spLocks noChangeShapeType="1"/>
          </p:cNvSpPr>
          <p:nvPr/>
        </p:nvSpPr>
        <p:spPr bwMode="auto">
          <a:xfrm flipH="1">
            <a:off x="1600200" y="5257800"/>
            <a:ext cx="0" cy="6096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3504" name="Line 13"/>
          <p:cNvSpPr>
            <a:spLocks noChangeShapeType="1"/>
          </p:cNvSpPr>
          <p:nvPr/>
        </p:nvSpPr>
        <p:spPr bwMode="auto">
          <a:xfrm flipH="1">
            <a:off x="4191000" y="5181600"/>
            <a:ext cx="33528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60" name="Cloud 59"/>
          <p:cNvSpPr>
            <a:spLocks noChangeArrowheads="1"/>
          </p:cNvSpPr>
          <p:nvPr/>
        </p:nvSpPr>
        <p:spPr bwMode="auto">
          <a:xfrm>
            <a:off x="1447800" y="3429000"/>
            <a:ext cx="1752600" cy="914400"/>
          </a:xfrm>
          <a:custGeom>
            <a:avLst/>
            <a:gdLst>
              <a:gd name="T0" fmla="*/ 66345197 w 43200"/>
              <a:gd name="T1" fmla="*/ 9677399 h 43200"/>
              <a:gd name="T2" fmla="*/ 33200287 w 43200"/>
              <a:gd name="T3" fmla="*/ 19334182 h 43200"/>
              <a:gd name="T4" fmla="*/ 205971 w 43200"/>
              <a:gd name="T5" fmla="*/ 9677399 h 43200"/>
              <a:gd name="T6" fmla="*/ 33200287 w 43200"/>
              <a:gd name="T7" fmla="*/ 110663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777777"/>
          </a:solidFill>
          <a:ln w="9525" algn="ctr">
            <a:solidFill>
              <a:schemeClr val="tx1"/>
            </a:solidFill>
            <a:round/>
            <a:headEnd/>
            <a:tailEnd/>
          </a:ln>
          <a:effectLst>
            <a:outerShdw dist="101600" dir="2700000" algn="tl" rotWithShape="0">
              <a:srgbClr val="000000">
                <a:alpha val="39998"/>
              </a:srgbClr>
            </a:outerShdw>
          </a:effectLst>
        </p:spPr>
        <p:txBody>
          <a:bodyPr/>
          <a:lstStyle/>
          <a:p>
            <a:pPr algn="ctr" defTabSz="3867150" eaLnBrk="1" hangingPunct="1">
              <a:defRPr/>
            </a:pPr>
            <a:r>
              <a:rPr lang="en-US" b="1">
                <a:solidFill>
                  <a:srgbClr val="000000"/>
                </a:solidFill>
                <a:latin typeface="Arial" charset="0"/>
                <a:cs typeface="Arial" charset="0"/>
              </a:rPr>
              <a:t>1</a:t>
            </a:r>
          </a:p>
        </p:txBody>
      </p:sp>
      <p:sp>
        <p:nvSpPr>
          <p:cNvPr id="63507" name="Line 19"/>
          <p:cNvSpPr>
            <a:spLocks noChangeShapeType="1"/>
          </p:cNvSpPr>
          <p:nvPr/>
        </p:nvSpPr>
        <p:spPr bwMode="auto">
          <a:xfrm>
            <a:off x="1447800" y="5181600"/>
            <a:ext cx="2438400" cy="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2" name="Cloud 59"/>
          <p:cNvSpPr>
            <a:spLocks noChangeArrowheads="1"/>
          </p:cNvSpPr>
          <p:nvPr/>
        </p:nvSpPr>
        <p:spPr bwMode="auto">
          <a:xfrm>
            <a:off x="762000" y="4724400"/>
            <a:ext cx="1676400" cy="762000"/>
          </a:xfrm>
          <a:custGeom>
            <a:avLst/>
            <a:gdLst>
              <a:gd name="T0" fmla="*/ 63460623 w 43200"/>
              <a:gd name="T1" fmla="*/ 8064499 h 43200"/>
              <a:gd name="T2" fmla="*/ 31756796 w 43200"/>
              <a:gd name="T3" fmla="*/ 16111818 h 43200"/>
              <a:gd name="T4" fmla="*/ 197016 w 43200"/>
              <a:gd name="T5" fmla="*/ 8064499 h 43200"/>
              <a:gd name="T6" fmla="*/ 31756796 w 43200"/>
              <a:gd name="T7" fmla="*/ 92219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777777"/>
          </a:solidFill>
          <a:ln w="9525" algn="ctr">
            <a:solidFill>
              <a:schemeClr val="tx1"/>
            </a:solidFill>
            <a:round/>
            <a:headEnd/>
            <a:tailEnd/>
          </a:ln>
          <a:effectLst>
            <a:outerShdw dist="101600" dir="2700000" algn="tl" rotWithShape="0">
              <a:srgbClr val="000000">
                <a:alpha val="39998"/>
              </a:srgbClr>
            </a:outerShdw>
          </a:effectLst>
        </p:spPr>
        <p:txBody>
          <a:bodyPr/>
          <a:lstStyle/>
          <a:p>
            <a:pPr algn="ctr" defTabSz="3867150" eaLnBrk="1" hangingPunct="1">
              <a:defRPr/>
            </a:pPr>
            <a:r>
              <a:rPr lang="en-US" b="1">
                <a:solidFill>
                  <a:srgbClr val="000000"/>
                </a:solidFill>
                <a:latin typeface="Arial" charset="0"/>
                <a:cs typeface="Arial" charset="0"/>
              </a:rPr>
              <a:t>3</a:t>
            </a:r>
          </a:p>
        </p:txBody>
      </p:sp>
      <p:sp>
        <p:nvSpPr>
          <p:cNvPr id="3" name="Cloud 59"/>
          <p:cNvSpPr>
            <a:spLocks noChangeArrowheads="1"/>
          </p:cNvSpPr>
          <p:nvPr/>
        </p:nvSpPr>
        <p:spPr bwMode="auto">
          <a:xfrm>
            <a:off x="5181600" y="3429000"/>
            <a:ext cx="1752600" cy="914400"/>
          </a:xfrm>
          <a:custGeom>
            <a:avLst/>
            <a:gdLst>
              <a:gd name="T0" fmla="*/ 66345197 w 43200"/>
              <a:gd name="T1" fmla="*/ 9677399 h 43200"/>
              <a:gd name="T2" fmla="*/ 33200287 w 43200"/>
              <a:gd name="T3" fmla="*/ 19334182 h 43200"/>
              <a:gd name="T4" fmla="*/ 205971 w 43200"/>
              <a:gd name="T5" fmla="*/ 9677399 h 43200"/>
              <a:gd name="T6" fmla="*/ 33200287 w 43200"/>
              <a:gd name="T7" fmla="*/ 1106636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rgbClr val="777777"/>
          </a:solidFill>
          <a:ln w="9525" algn="ctr">
            <a:solidFill>
              <a:schemeClr val="tx1"/>
            </a:solidFill>
            <a:round/>
            <a:headEnd/>
            <a:tailEnd/>
          </a:ln>
          <a:effectLst>
            <a:outerShdw dist="101600" dir="2700000" algn="tl" rotWithShape="0">
              <a:srgbClr val="000000">
                <a:alpha val="39998"/>
              </a:srgbClr>
            </a:outerShdw>
          </a:effectLst>
        </p:spPr>
        <p:txBody>
          <a:bodyPr/>
          <a:lstStyle/>
          <a:p>
            <a:pPr algn="ctr" defTabSz="3867150" eaLnBrk="1" hangingPunct="1">
              <a:defRPr/>
            </a:pPr>
            <a:r>
              <a:rPr lang="en-US" b="1">
                <a:solidFill>
                  <a:srgbClr val="000000"/>
                </a:solidFill>
                <a:latin typeface="Arial" charset="0"/>
                <a:cs typeface="Arial" charset="0"/>
              </a:rPr>
              <a:t>2</a:t>
            </a:r>
          </a:p>
        </p:txBody>
      </p:sp>
      <p:sp>
        <p:nvSpPr>
          <p:cNvPr id="4" name="Cloud 59"/>
          <p:cNvSpPr>
            <a:spLocks noChangeArrowheads="1"/>
          </p:cNvSpPr>
          <p:nvPr/>
        </p:nvSpPr>
        <p:spPr bwMode="auto">
          <a:xfrm>
            <a:off x="34290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4</a:t>
            </a:r>
          </a:p>
        </p:txBody>
      </p:sp>
      <p:sp>
        <p:nvSpPr>
          <p:cNvPr id="62" name="Cloud 61"/>
          <p:cNvSpPr>
            <a:spLocks noChangeArrowheads="1"/>
          </p:cNvSpPr>
          <p:nvPr/>
        </p:nvSpPr>
        <p:spPr bwMode="auto">
          <a:xfrm>
            <a:off x="914400" y="5715000"/>
            <a:ext cx="1371600" cy="533400"/>
          </a:xfrm>
          <a:custGeom>
            <a:avLst/>
            <a:gdLst>
              <a:gd name="T0" fmla="*/ 42252996 w 43200"/>
              <a:gd name="T1" fmla="*/ 5174721 h 43200"/>
              <a:gd name="T2" fmla="*/ 21144135 w 43200"/>
              <a:gd name="T3" fmla="*/ 10338415 h 43200"/>
              <a:gd name="T4" fmla="*/ 131159 w 43200"/>
              <a:gd name="T5" fmla="*/ 5174721 h 43200"/>
              <a:gd name="T6" fmla="*/ 21144135 w 43200"/>
              <a:gd name="T7" fmla="*/ 59174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43000">
                <a:srgbClr val="777777"/>
              </a:gs>
              <a:gs pos="57000">
                <a:srgbClr val="FF4F25"/>
              </a:gs>
            </a:gsLst>
            <a:lin ang="4200000" scaled="0"/>
          </a:gradFill>
          <a:ln w="9525" algn="ctr">
            <a:solidFill>
              <a:schemeClr val="tx1"/>
            </a:solidFill>
            <a:round/>
            <a:headEnd/>
            <a:tailEnd/>
          </a:ln>
          <a:effectLst>
            <a:outerShdw dist="101600" dir="2700000" algn="tl" rotWithShape="0">
              <a:srgbClr val="000000">
                <a:alpha val="39998"/>
              </a:srgbClr>
            </a:outerShdw>
          </a:effectLst>
        </p:spPr>
        <p:txBody>
          <a:bodyPr/>
          <a:lstStyle/>
          <a:p>
            <a:pPr algn="ctr" defTabSz="3867150" eaLnBrk="1" hangingPunct="1">
              <a:defRPr/>
            </a:pPr>
            <a:r>
              <a:rPr lang="en-US" b="1">
                <a:solidFill>
                  <a:srgbClr val="000000"/>
                </a:solidFill>
                <a:latin typeface="Arial" charset="0"/>
                <a:cs typeface="Arial" charset="0"/>
              </a:rPr>
              <a:t>6</a:t>
            </a:r>
          </a:p>
          <a:p>
            <a:pPr algn="ctr" defTabSz="3867150" eaLnBrk="1" hangingPunct="1">
              <a:defRPr/>
            </a:pPr>
            <a:endParaRPr lang="en-US" sz="2400">
              <a:solidFill>
                <a:srgbClr val="000000"/>
              </a:solidFill>
              <a:latin typeface="Arial" charset="0"/>
              <a:cs typeface="Arial" charset="0"/>
            </a:endParaRPr>
          </a:p>
        </p:txBody>
      </p:sp>
      <p:sp>
        <p:nvSpPr>
          <p:cNvPr id="63513" name="Line 50"/>
          <p:cNvSpPr>
            <a:spLocks noChangeShapeType="1"/>
          </p:cNvSpPr>
          <p:nvPr/>
        </p:nvSpPr>
        <p:spPr bwMode="auto">
          <a:xfrm>
            <a:off x="7543800" y="5181600"/>
            <a:ext cx="76200" cy="914400"/>
          </a:xfrm>
          <a:prstGeom prst="line">
            <a:avLst/>
          </a:prstGeom>
          <a:noFill/>
          <a:ln w="63500">
            <a:solidFill>
              <a:schemeClr val="tx1"/>
            </a:solidFill>
            <a:round/>
            <a:headEnd/>
            <a:tailEnd/>
          </a:ln>
        </p:spPr>
        <p:txBody>
          <a:bodyPr/>
          <a:lstStyle/>
          <a:p>
            <a:pPr eaLnBrk="1" hangingPunct="1"/>
            <a:endParaRPr lang="en-US">
              <a:solidFill>
                <a:srgbClr val="000000"/>
              </a:solidFill>
              <a:latin typeface="Arial" charset="0"/>
              <a:cs typeface="Arial" charset="0"/>
            </a:endParaRPr>
          </a:p>
        </p:txBody>
      </p:sp>
      <p:sp>
        <p:nvSpPr>
          <p:cNvPr id="5" name="Cloud 59"/>
          <p:cNvSpPr>
            <a:spLocks noChangeArrowheads="1"/>
          </p:cNvSpPr>
          <p:nvPr/>
        </p:nvSpPr>
        <p:spPr bwMode="auto">
          <a:xfrm>
            <a:off x="6553200" y="4724400"/>
            <a:ext cx="1676400" cy="762000"/>
          </a:xfrm>
          <a:custGeom>
            <a:avLst/>
            <a:gdLst>
              <a:gd name="T0" fmla="*/ 1635349 w 43200"/>
              <a:gd name="T1" fmla="*/ 457200 h 43200"/>
              <a:gd name="T2" fmla="*/ 818357 w 43200"/>
              <a:gd name="T3" fmla="*/ 913426 h 43200"/>
              <a:gd name="T4" fmla="*/ 5077 w 43200"/>
              <a:gd name="T5" fmla="*/ 457200 h 43200"/>
              <a:gd name="T6" fmla="*/ 818357 w 43200"/>
              <a:gd name="T7" fmla="*/ 52282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solidFill>
            <a:schemeClr val="accent2"/>
          </a:soli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a:solidFill>
                  <a:srgbClr val="000000"/>
                </a:solidFill>
                <a:latin typeface="Arial" charset="0"/>
                <a:cs typeface="Arial" charset="0"/>
              </a:rPr>
              <a:t>5</a:t>
            </a:r>
          </a:p>
        </p:txBody>
      </p:sp>
      <p:sp>
        <p:nvSpPr>
          <p:cNvPr id="6" name="Cloud 61"/>
          <p:cNvSpPr>
            <a:spLocks noChangeArrowheads="1"/>
          </p:cNvSpPr>
          <p:nvPr/>
        </p:nvSpPr>
        <p:spPr bwMode="auto">
          <a:xfrm>
            <a:off x="6858000" y="5715000"/>
            <a:ext cx="1371600" cy="533400"/>
          </a:xfrm>
          <a:custGeom>
            <a:avLst/>
            <a:gdLst>
              <a:gd name="T0" fmla="*/ 1330803 w 43200"/>
              <a:gd name="T1" fmla="*/ 419100 h 43200"/>
              <a:gd name="T2" fmla="*/ 665957 w 43200"/>
              <a:gd name="T3" fmla="*/ 837307 h 43200"/>
              <a:gd name="T4" fmla="*/ 4131 w 43200"/>
              <a:gd name="T5" fmla="*/ 419100 h 43200"/>
              <a:gd name="T6" fmla="*/ 665957 w 43200"/>
              <a:gd name="T7" fmla="*/ 47925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a:gsLst>
              <a:gs pos="43000">
                <a:schemeClr val="accent2"/>
              </a:gs>
              <a:gs pos="57000">
                <a:srgbClr val="66FF33"/>
              </a:gs>
            </a:gsLst>
            <a:lin ang="4200000" scaled="0"/>
          </a:gradFill>
          <a:ln w="9525" algn="ctr">
            <a:solidFill>
              <a:schemeClr val="tx1"/>
            </a:solidFill>
            <a:round/>
            <a:headEnd/>
            <a:tailEnd/>
          </a:ln>
          <a:effectLst>
            <a:outerShdw dist="101600" dir="2700000" algn="tl" rotWithShape="0">
              <a:srgbClr val="000000">
                <a:alpha val="39999"/>
              </a:srgbClr>
            </a:outerShdw>
          </a:effectLst>
        </p:spPr>
        <p:txBody>
          <a:bodyPr/>
          <a:lstStyle/>
          <a:p>
            <a:pPr algn="ctr" defTabSz="3867150" eaLnBrk="1" hangingPunct="1">
              <a:defRPr/>
            </a:pPr>
            <a:r>
              <a:rPr lang="en-US" b="1" dirty="0" smtClean="0">
                <a:solidFill>
                  <a:srgbClr val="000000"/>
                </a:solidFill>
                <a:latin typeface="Arial" charset="0"/>
                <a:cs typeface="Arial" charset="0"/>
              </a:rPr>
              <a:t>7</a:t>
            </a:r>
            <a:endParaRPr lang="en-US" b="1" dirty="0">
              <a:solidFill>
                <a:srgbClr val="000000"/>
              </a:solidFill>
              <a:latin typeface="Arial" charset="0"/>
              <a:cs typeface="Arial" charset="0"/>
            </a:endParaRPr>
          </a:p>
          <a:p>
            <a:pPr algn="ctr" defTabSz="3867150" eaLnBrk="1" hangingPunct="1">
              <a:defRPr/>
            </a:pPr>
            <a:endParaRPr lang="en-US" sz="2400" dirty="0">
              <a:solidFill>
                <a:srgbClr val="000000"/>
              </a:solidFill>
              <a:latin typeface="Arial" charset="0"/>
              <a:cs typeface="Arial" charset="0"/>
            </a:endParaRPr>
          </a:p>
        </p:txBody>
      </p:sp>
      <p:sp>
        <p:nvSpPr>
          <p:cNvPr id="21" name="Rounded Rectangular Callout 20"/>
          <p:cNvSpPr>
            <a:spLocks noChangeArrowheads="1"/>
          </p:cNvSpPr>
          <p:nvPr/>
        </p:nvSpPr>
        <p:spPr bwMode="auto">
          <a:xfrm>
            <a:off x="2133600" y="1981200"/>
            <a:ext cx="3581400" cy="838200"/>
          </a:xfrm>
          <a:prstGeom prst="wedgeRoundRectCallout">
            <a:avLst>
              <a:gd name="adj1" fmla="val -44106"/>
              <a:gd name="adj2" fmla="val 130301"/>
              <a:gd name="adj3" fmla="val 16667"/>
            </a:avLst>
          </a:prstGeom>
          <a:solidFill>
            <a:srgbClr val="CCFFFF"/>
          </a:solidFill>
          <a:ln w="9525" algn="ctr">
            <a:solidFill>
              <a:schemeClr val="tx1"/>
            </a:solidFill>
            <a:round/>
            <a:headEnd/>
            <a:tailEnd/>
          </a:ln>
        </p:spPr>
        <p:txBody>
          <a:bodyPr/>
          <a:lstStyle/>
          <a:p>
            <a:r>
              <a:rPr lang="en-US" sz="1900" b="1">
                <a:solidFill>
                  <a:srgbClr val="000000"/>
                </a:solidFill>
                <a:latin typeface="Arial" charset="0"/>
                <a:cs typeface="Arial" charset="0"/>
              </a:rPr>
              <a:t>Prefers short customer’s path leading to adversary </a:t>
            </a:r>
          </a:p>
        </p:txBody>
      </p:sp>
      <p:sp>
        <p:nvSpPr>
          <p:cNvPr id="63517" name="Freeform 39"/>
          <p:cNvSpPr>
            <a:spLocks/>
          </p:cNvSpPr>
          <p:nvPr/>
        </p:nvSpPr>
        <p:spPr bwMode="auto">
          <a:xfrm>
            <a:off x="596900" y="3886200"/>
            <a:ext cx="850900" cy="1981200"/>
          </a:xfrm>
          <a:custGeom>
            <a:avLst/>
            <a:gdLst>
              <a:gd name="T0" fmla="*/ 850900 w 536"/>
              <a:gd name="T1" fmla="*/ 0 h 1248"/>
              <a:gd name="T2" fmla="*/ 88900 w 536"/>
              <a:gd name="T3" fmla="*/ 1143000 h 1248"/>
              <a:gd name="T4" fmla="*/ 317500 w 536"/>
              <a:gd name="T5" fmla="*/ 1981200 h 1248"/>
              <a:gd name="T6" fmla="*/ 0 60000 65536"/>
              <a:gd name="T7" fmla="*/ 0 60000 65536"/>
              <a:gd name="T8" fmla="*/ 0 60000 65536"/>
              <a:gd name="T9" fmla="*/ 0 w 536"/>
              <a:gd name="T10" fmla="*/ 0 h 1248"/>
              <a:gd name="T11" fmla="*/ 536 w 536"/>
              <a:gd name="T12" fmla="*/ 1248 h 1248"/>
            </a:gdLst>
            <a:ahLst/>
            <a:cxnLst>
              <a:cxn ang="T6">
                <a:pos x="T0" y="T1"/>
              </a:cxn>
              <a:cxn ang="T7">
                <a:pos x="T2" y="T3"/>
              </a:cxn>
              <a:cxn ang="T8">
                <a:pos x="T4" y="T5"/>
              </a:cxn>
            </a:cxnLst>
            <a:rect l="T9" t="T10" r="T11" b="T12"/>
            <a:pathLst>
              <a:path w="536" h="1248">
                <a:moveTo>
                  <a:pt x="536" y="0"/>
                </a:moveTo>
                <a:cubicBezTo>
                  <a:pt x="324" y="256"/>
                  <a:pt x="112" y="512"/>
                  <a:pt x="56" y="720"/>
                </a:cubicBezTo>
                <a:cubicBezTo>
                  <a:pt x="0" y="928"/>
                  <a:pt x="100" y="1088"/>
                  <a:pt x="200" y="1248"/>
                </a:cubicBezTo>
              </a:path>
            </a:pathLst>
          </a:custGeom>
          <a:noFill/>
          <a:ln w="50800">
            <a:solidFill>
              <a:srgbClr val="FF0000"/>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31" name="Text Box 27"/>
          <p:cNvSpPr txBox="1">
            <a:spLocks noChangeArrowheads="1"/>
          </p:cNvSpPr>
          <p:nvPr/>
        </p:nvSpPr>
        <p:spPr bwMode="auto">
          <a:xfrm>
            <a:off x="3810000" y="5562600"/>
            <a:ext cx="1371600" cy="461665"/>
          </a:xfrm>
          <a:prstGeom prst="rect">
            <a:avLst/>
          </a:prstGeom>
          <a:noFill/>
          <a:ln w="9525">
            <a:noFill/>
            <a:miter lim="800000"/>
            <a:headEnd/>
            <a:tailEnd/>
          </a:ln>
        </p:spPr>
        <p:txBody>
          <a:bodyPr wrap="square">
            <a:spAutoFit/>
          </a:bodyPr>
          <a:lstStyle/>
          <a:p>
            <a:pPr defTabSz="3867150" eaLnBrk="1" hangingPunct="1"/>
            <a:r>
              <a:rPr lang="en-US" sz="2400" dirty="0">
                <a:solidFill>
                  <a:srgbClr val="FF8700"/>
                </a:solidFill>
                <a:latin typeface="Arial" charset="0"/>
                <a:cs typeface="Arial" charset="0"/>
              </a:rPr>
              <a:t>12.34</a:t>
            </a:r>
            <a:r>
              <a:rPr lang="en-US" sz="2400" dirty="0" smtClean="0">
                <a:solidFill>
                  <a:srgbClr val="FF8700"/>
                </a:solidFill>
                <a:latin typeface="Arial" charset="0"/>
                <a:cs typeface="Arial" charset="0"/>
              </a:rPr>
              <a:t>.*</a:t>
            </a:r>
            <a:endParaRPr lang="en-US" sz="2400" dirty="0">
              <a:solidFill>
                <a:srgbClr val="FF8700"/>
              </a:solidFill>
              <a:latin typeface="Arial" charset="0"/>
              <a:cs typeface="Arial" charset="0"/>
            </a:endParaRPr>
          </a:p>
        </p:txBody>
      </p:sp>
      <p:sp>
        <p:nvSpPr>
          <p:cNvPr id="32" name="Line 32"/>
          <p:cNvSpPr>
            <a:spLocks noChangeShapeType="1"/>
          </p:cNvSpPr>
          <p:nvPr/>
        </p:nvSpPr>
        <p:spPr bwMode="auto">
          <a:xfrm>
            <a:off x="2667000" y="4267200"/>
            <a:ext cx="838200" cy="609600"/>
          </a:xfrm>
          <a:prstGeom prst="line">
            <a:avLst/>
          </a:prstGeom>
          <a:noFill/>
          <a:ln w="50800">
            <a:solidFill>
              <a:srgbClr val="009900"/>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33" name="Freeform 33"/>
          <p:cNvSpPr>
            <a:spLocks/>
          </p:cNvSpPr>
          <p:nvPr/>
        </p:nvSpPr>
        <p:spPr bwMode="auto">
          <a:xfrm>
            <a:off x="5105400" y="5270500"/>
            <a:ext cx="2133600" cy="444500"/>
          </a:xfrm>
          <a:custGeom>
            <a:avLst/>
            <a:gdLst>
              <a:gd name="T0" fmla="*/ 0 w 1344"/>
              <a:gd name="T1" fmla="*/ 63500 h 280"/>
              <a:gd name="T2" fmla="*/ 1447800 w 1344"/>
              <a:gd name="T3" fmla="*/ 63500 h 280"/>
              <a:gd name="T4" fmla="*/ 2133600 w 1344"/>
              <a:gd name="T5" fmla="*/ 444500 h 280"/>
              <a:gd name="T6" fmla="*/ 0 60000 65536"/>
              <a:gd name="T7" fmla="*/ 0 60000 65536"/>
              <a:gd name="T8" fmla="*/ 0 60000 65536"/>
              <a:gd name="T9" fmla="*/ 0 w 1344"/>
              <a:gd name="T10" fmla="*/ 0 h 280"/>
              <a:gd name="T11" fmla="*/ 1344 w 1344"/>
              <a:gd name="T12" fmla="*/ 280 h 280"/>
            </a:gdLst>
            <a:ahLst/>
            <a:cxnLst>
              <a:cxn ang="T6">
                <a:pos x="T0" y="T1"/>
              </a:cxn>
              <a:cxn ang="T7">
                <a:pos x="T2" y="T3"/>
              </a:cxn>
              <a:cxn ang="T8">
                <a:pos x="T4" y="T5"/>
              </a:cxn>
            </a:cxnLst>
            <a:rect l="T9" t="T10" r="T11" b="T12"/>
            <a:pathLst>
              <a:path w="1344" h="280">
                <a:moveTo>
                  <a:pt x="0" y="40"/>
                </a:moveTo>
                <a:cubicBezTo>
                  <a:pt x="344" y="20"/>
                  <a:pt x="688" y="0"/>
                  <a:pt x="912" y="40"/>
                </a:cubicBezTo>
                <a:cubicBezTo>
                  <a:pt x="1136" y="80"/>
                  <a:pt x="1240" y="180"/>
                  <a:pt x="1344" y="280"/>
                </a:cubicBezTo>
              </a:path>
            </a:pathLst>
          </a:custGeom>
          <a:noFill/>
          <a:ln w="50800">
            <a:solidFill>
              <a:srgbClr val="009900"/>
            </a:solidFill>
            <a:round/>
            <a:headEnd/>
            <a:tailEnd type="stealth" w="med" len="med"/>
          </a:ln>
        </p:spPr>
        <p:txBody>
          <a:bodyPr/>
          <a:lstStyle/>
          <a:p>
            <a:pPr eaLnBrk="1" hangingPunct="1"/>
            <a:endParaRPr lang="en-US">
              <a:solidFill>
                <a:srgbClr val="000000"/>
              </a:solidFill>
              <a:latin typeface="Arial" charset="0"/>
              <a:cs typeface="Arial" charset="0"/>
            </a:endParaRPr>
          </a:p>
        </p:txBody>
      </p:sp>
      <p:sp>
        <p:nvSpPr>
          <p:cNvPr id="34" name="Rounded Rectangular Callout 33"/>
          <p:cNvSpPr>
            <a:spLocks noChangeArrowheads="1"/>
          </p:cNvSpPr>
          <p:nvPr/>
        </p:nvSpPr>
        <p:spPr bwMode="auto">
          <a:xfrm>
            <a:off x="4267200" y="6172200"/>
            <a:ext cx="2057400" cy="457200"/>
          </a:xfrm>
          <a:prstGeom prst="wedgeRoundRectCallout">
            <a:avLst>
              <a:gd name="adj1" fmla="val -52236"/>
              <a:gd name="adj2" fmla="val -106944"/>
              <a:gd name="adj3" fmla="val 16667"/>
            </a:avLst>
          </a:prstGeom>
          <a:solidFill>
            <a:srgbClr val="CCFFFF"/>
          </a:solidFill>
          <a:ln w="9525" algn="ctr">
            <a:solidFill>
              <a:schemeClr val="tx1"/>
            </a:solidFill>
            <a:round/>
            <a:headEnd/>
            <a:tailEnd/>
          </a:ln>
        </p:spPr>
        <p:txBody>
          <a:bodyPr/>
          <a:lstStyle/>
          <a:p>
            <a:r>
              <a:rPr lang="en-US" sz="1900" b="1" dirty="0">
                <a:solidFill>
                  <a:srgbClr val="000000"/>
                </a:solidFill>
                <a:latin typeface="Arial" charset="0"/>
                <a:cs typeface="Arial" charset="0"/>
              </a:rPr>
              <a:t>Node 4 shouts </a:t>
            </a:r>
          </a:p>
        </p:txBody>
      </p:sp>
      <p:sp>
        <p:nvSpPr>
          <p:cNvPr id="35" name="Rounded Rectangular Callout 20"/>
          <p:cNvSpPr>
            <a:spLocks noChangeArrowheads="1"/>
          </p:cNvSpPr>
          <p:nvPr/>
        </p:nvSpPr>
        <p:spPr bwMode="auto">
          <a:xfrm>
            <a:off x="2133600" y="1981200"/>
            <a:ext cx="2438400" cy="838200"/>
          </a:xfrm>
          <a:prstGeom prst="wedgeRoundRectCallout">
            <a:avLst>
              <a:gd name="adj1" fmla="val -41852"/>
              <a:gd name="adj2" fmla="val 130301"/>
              <a:gd name="adj3" fmla="val 16667"/>
            </a:avLst>
          </a:prstGeom>
          <a:solidFill>
            <a:srgbClr val="CCFFFF"/>
          </a:solidFill>
          <a:ln w="9525" algn="ctr">
            <a:solidFill>
              <a:schemeClr val="tx1"/>
            </a:solidFill>
            <a:round/>
            <a:headEnd/>
            <a:tailEnd/>
          </a:ln>
        </p:spPr>
        <p:txBody>
          <a:bodyPr/>
          <a:lstStyle/>
          <a:p>
            <a:r>
              <a:rPr lang="en-US" sz="1900" b="1" dirty="0">
                <a:solidFill>
                  <a:srgbClr val="000000"/>
                </a:solidFill>
                <a:latin typeface="Arial" charset="0"/>
                <a:cs typeface="Arial" charset="0"/>
              </a:rPr>
              <a:t>Use shortest path </a:t>
            </a:r>
            <a:r>
              <a:rPr lang="en-US" sz="1900" b="1" dirty="0" smtClean="0">
                <a:solidFill>
                  <a:srgbClr val="000000"/>
                </a:solidFill>
                <a:latin typeface="Arial" charset="0"/>
                <a:cs typeface="Arial" charset="0"/>
              </a:rPr>
              <a:t>1</a:t>
            </a:r>
            <a:r>
              <a:rPr lang="en-US" sz="1700" dirty="0" smtClean="0">
                <a:solidFill>
                  <a:srgbClr val="000000"/>
                </a:solidFill>
                <a:latin typeface="Arial" charset="0"/>
                <a:cs typeface="Arial" charset="0"/>
                <a:sym typeface="Wingdings 3"/>
              </a:rPr>
              <a:t></a:t>
            </a:r>
            <a:r>
              <a:rPr lang="en-US" sz="1900" b="1" dirty="0" smtClean="0">
                <a:solidFill>
                  <a:srgbClr val="000000"/>
                </a:solidFill>
                <a:latin typeface="Arial" charset="0"/>
                <a:cs typeface="Arial" charset="0"/>
              </a:rPr>
              <a:t>4</a:t>
            </a:r>
            <a:r>
              <a:rPr lang="en-US" sz="1700" dirty="0" smtClean="0">
                <a:solidFill>
                  <a:srgbClr val="000000"/>
                </a:solidFill>
                <a:latin typeface="Arial" charset="0"/>
                <a:cs typeface="Arial" charset="0"/>
                <a:sym typeface="Wingdings 3"/>
              </a:rPr>
              <a:t></a:t>
            </a:r>
            <a:r>
              <a:rPr lang="en-US" sz="1900" b="1" dirty="0" smtClean="0">
                <a:solidFill>
                  <a:srgbClr val="000000"/>
                </a:solidFill>
                <a:latin typeface="Arial" charset="0"/>
                <a:cs typeface="Arial" charset="0"/>
              </a:rPr>
              <a:t>12.34.* </a:t>
            </a:r>
            <a:endParaRPr lang="en-US" sz="1900" b="1" dirty="0">
              <a:solidFill>
                <a:srgbClr val="000000"/>
              </a:solidFill>
              <a:latin typeface="Arial" charset="0"/>
              <a:cs typeface="Arial" charset="0"/>
            </a:endParaRPr>
          </a:p>
        </p:txBody>
      </p:sp>
      <p:sp>
        <p:nvSpPr>
          <p:cNvPr id="36" name="Text Box 27"/>
          <p:cNvSpPr txBox="1">
            <a:spLocks noChangeArrowheads="1"/>
          </p:cNvSpPr>
          <p:nvPr/>
        </p:nvSpPr>
        <p:spPr bwMode="auto">
          <a:xfrm>
            <a:off x="7086600" y="4267200"/>
            <a:ext cx="1295400" cy="457200"/>
          </a:xfrm>
          <a:prstGeom prst="rect">
            <a:avLst/>
          </a:prstGeom>
          <a:noFill/>
          <a:ln w="9525">
            <a:noFill/>
            <a:miter lim="800000"/>
            <a:headEnd/>
            <a:tailEnd/>
          </a:ln>
        </p:spPr>
        <p:txBody>
          <a:bodyPr wrap="square">
            <a:spAutoFit/>
          </a:bodyPr>
          <a:lstStyle/>
          <a:p>
            <a:pPr defTabSz="3867150" eaLnBrk="1" hangingPunct="1"/>
            <a:r>
              <a:rPr lang="en-US" sz="2400" dirty="0">
                <a:solidFill>
                  <a:srgbClr val="FF8700"/>
                </a:solidFill>
                <a:latin typeface="Arial" charset="0"/>
                <a:cs typeface="Arial" charset="0"/>
              </a:rPr>
              <a:t>12.34</a:t>
            </a:r>
            <a:r>
              <a:rPr lang="en-US" sz="2400" dirty="0" smtClean="0">
                <a:solidFill>
                  <a:srgbClr val="FF8700"/>
                </a:solidFill>
                <a:latin typeface="Arial" charset="0"/>
                <a:cs typeface="Arial" charset="0"/>
              </a:rPr>
              <a:t>.*</a:t>
            </a:r>
            <a:endParaRPr lang="en-US" sz="2400" dirty="0">
              <a:solidFill>
                <a:srgbClr val="FF8700"/>
              </a:solidFill>
              <a:latin typeface="Arial" charset="0"/>
              <a:cs typeface="Arial" charset="0"/>
            </a:endParaRPr>
          </a:p>
        </p:txBody>
      </p:sp>
      <p:sp>
        <p:nvSpPr>
          <p:cNvPr id="37" name="Text Box 27"/>
          <p:cNvSpPr txBox="1">
            <a:spLocks noChangeArrowheads="1"/>
          </p:cNvSpPr>
          <p:nvPr/>
        </p:nvSpPr>
        <p:spPr bwMode="auto">
          <a:xfrm>
            <a:off x="990600" y="6320135"/>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FF0000"/>
                </a:solidFill>
                <a:latin typeface="Arial" charset="0"/>
                <a:cs typeface="Arial" charset="0"/>
              </a:rPr>
              <a:t>12.34.*</a:t>
            </a:r>
            <a:endParaRPr lang="en-US" sz="2400" dirty="0">
              <a:solidFill>
                <a:srgbClr val="FF0000"/>
              </a:solidFill>
              <a:latin typeface="Arial" charset="0"/>
              <a:cs typeface="Arial" charset="0"/>
            </a:endParaRPr>
          </a:p>
        </p:txBody>
      </p:sp>
      <p:sp>
        <p:nvSpPr>
          <p:cNvPr id="38" name="Text Box 27"/>
          <p:cNvSpPr txBox="1">
            <a:spLocks noChangeArrowheads="1"/>
          </p:cNvSpPr>
          <p:nvPr/>
        </p:nvSpPr>
        <p:spPr bwMode="auto">
          <a:xfrm>
            <a:off x="7010400" y="6324600"/>
            <a:ext cx="1295400" cy="461665"/>
          </a:xfrm>
          <a:prstGeom prst="rect">
            <a:avLst/>
          </a:prstGeom>
          <a:noFill/>
          <a:ln w="9525">
            <a:noFill/>
            <a:miter lim="800000"/>
            <a:headEnd/>
            <a:tailEnd/>
          </a:ln>
        </p:spPr>
        <p:txBody>
          <a:bodyPr wrap="square">
            <a:spAutoFit/>
          </a:bodyPr>
          <a:lstStyle/>
          <a:p>
            <a:pPr defTabSz="3867150" eaLnBrk="1" hangingPunct="1"/>
            <a:r>
              <a:rPr lang="en-US" sz="2400" dirty="0" smtClean="0">
                <a:solidFill>
                  <a:srgbClr val="009900"/>
                </a:solidFill>
                <a:latin typeface="Arial" charset="0"/>
                <a:cs typeface="Arial" charset="0"/>
              </a:rPr>
              <a:t>12.34.*</a:t>
            </a:r>
            <a:endParaRPr lang="en-US" sz="2400" dirty="0">
              <a:solidFill>
                <a:srgbClr val="009900"/>
              </a:solidFill>
              <a:latin typeface="Arial" charset="0"/>
              <a:cs typeface="Arial" charset="0"/>
            </a:endParaRPr>
          </a:p>
        </p:txBody>
      </p:sp>
      <p:sp>
        <p:nvSpPr>
          <p:cNvPr id="39"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181096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5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635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63517" grpId="0" animBg="1"/>
      <p:bldP spid="63517" grpId="1" animBg="1"/>
      <p:bldP spid="31" grpId="0"/>
      <p:bldP spid="32" grpId="0" animBg="1"/>
      <p:bldP spid="33" grpId="0" animBg="1"/>
      <p:bldP spid="34" grpId="0" animBg="1"/>
      <p:bldP spid="35" grpId="0" animBg="1"/>
      <p:bldP spid="36" grpId="0"/>
      <p:bldP spid="36"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Grp="1" noChangeArrowheads="1"/>
          </p:cNvSpPr>
          <p:nvPr/>
        </p:nvSpPr>
        <p:spPr bwMode="auto">
          <a:xfrm>
            <a:off x="6553200" y="6248400"/>
            <a:ext cx="2133600" cy="457200"/>
          </a:xfrm>
          <a:prstGeom prst="rect">
            <a:avLst/>
          </a:prstGeom>
          <a:noFill/>
          <a:ln>
            <a:miter lim="800000"/>
            <a:headEnd/>
            <a:tailEnd/>
          </a:ln>
        </p:spPr>
        <p:txBody>
          <a:bodyPr/>
          <a:lstStyle/>
          <a:p>
            <a:pPr algn="r" eaLnBrk="1" hangingPunct="1">
              <a:defRPr/>
            </a:pPr>
            <a:fld id="{C51CD575-F89F-4955-A700-ED45442EE946}" type="slidenum">
              <a:rPr lang="en-US" sz="1000">
                <a:solidFill>
                  <a:srgbClr val="000000"/>
                </a:solidFill>
                <a:latin typeface="Arial" charset="0"/>
                <a:cs typeface="Arial" charset="0"/>
              </a:rPr>
              <a:pPr algn="r" eaLnBrk="1" hangingPunct="1">
                <a:defRPr/>
              </a:pPr>
              <a:t>62</a:t>
            </a:fld>
            <a:endParaRPr lang="en-US" sz="1000">
              <a:solidFill>
                <a:srgbClr val="000000"/>
              </a:solidFill>
              <a:latin typeface="Arial" charset="0"/>
              <a:cs typeface="Arial" charset="0"/>
            </a:endParaRPr>
          </a:p>
        </p:txBody>
      </p:sp>
      <p:sp>
        <p:nvSpPr>
          <p:cNvPr id="67586"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Shout + </a:t>
            </a:r>
            <a:r>
              <a:rPr lang="en-US" sz="3700" dirty="0" err="1">
                <a:solidFill>
                  <a:srgbClr val="FF9900"/>
                </a:solidFill>
                <a:latin typeface="Times New Roman" pitchFamily="18" charset="0"/>
                <a:cs typeface="Times New Roman" pitchFamily="18" charset="0"/>
              </a:rPr>
              <a:t>SBone</a:t>
            </a:r>
            <a:r>
              <a:rPr lang="en-US" sz="3700" dirty="0">
                <a:solidFill>
                  <a:srgbClr val="FF9900"/>
                </a:solidFill>
                <a:latin typeface="Times New Roman" pitchFamily="18" charset="0"/>
                <a:cs typeface="Times New Roman" pitchFamily="18" charset="0"/>
              </a:rPr>
              <a:t> – 1 Adversary</a:t>
            </a:r>
          </a:p>
        </p:txBody>
      </p:sp>
      <p:cxnSp>
        <p:nvCxnSpPr>
          <p:cNvPr id="67587"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67588"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67590"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pic>
        <p:nvPicPr>
          <p:cNvPr id="67591" name="Picture 11"/>
          <p:cNvPicPr>
            <a:picLocks noChangeAspect="1" noChangeArrowheads="1"/>
          </p:cNvPicPr>
          <p:nvPr/>
        </p:nvPicPr>
        <p:blipFill>
          <a:blip r:embed="rId3"/>
          <a:srcRect/>
          <a:stretch>
            <a:fillRect/>
          </a:stretch>
        </p:blipFill>
        <p:spPr bwMode="auto">
          <a:xfrm>
            <a:off x="1308100" y="1777999"/>
            <a:ext cx="6134100" cy="4775201"/>
          </a:xfrm>
          <a:prstGeom prst="rect">
            <a:avLst/>
          </a:prstGeom>
          <a:noFill/>
          <a:ln w="9525">
            <a:noFill/>
            <a:miter lim="800000"/>
            <a:headEnd/>
            <a:tailEnd/>
          </a:ln>
        </p:spPr>
      </p:pic>
      <p:sp>
        <p:nvSpPr>
          <p:cNvPr id="21" name="Rounded Rectangular Callout 20"/>
          <p:cNvSpPr>
            <a:spLocks noChangeArrowheads="1"/>
          </p:cNvSpPr>
          <p:nvPr/>
        </p:nvSpPr>
        <p:spPr bwMode="auto">
          <a:xfrm>
            <a:off x="3352800" y="2895600"/>
            <a:ext cx="3733800" cy="1143000"/>
          </a:xfrm>
          <a:prstGeom prst="wedgeRoundRectCallout">
            <a:avLst>
              <a:gd name="adj1" fmla="val -38986"/>
              <a:gd name="adj2" fmla="val -119444"/>
              <a:gd name="adj3" fmla="val 16667"/>
            </a:avLst>
          </a:prstGeom>
          <a:solidFill>
            <a:schemeClr val="accent1"/>
          </a:solidFill>
          <a:ln w="9525" algn="ctr">
            <a:solidFill>
              <a:schemeClr val="tx1"/>
            </a:solidFill>
            <a:round/>
            <a:headEnd/>
            <a:tailEnd/>
          </a:ln>
        </p:spPr>
        <p:txBody>
          <a:bodyPr/>
          <a:lstStyle/>
          <a:p>
            <a:r>
              <a:rPr lang="en-US" sz="1900" b="1" dirty="0">
                <a:solidFill>
                  <a:srgbClr val="000000"/>
                </a:solidFill>
                <a:latin typeface="Arial" charset="0"/>
                <a:cs typeface="Arial" charset="0"/>
              </a:rPr>
              <a:t>With as few as </a:t>
            </a:r>
            <a:r>
              <a:rPr lang="en-US" sz="1900" b="1" dirty="0" smtClean="0">
                <a:solidFill>
                  <a:srgbClr val="000000"/>
                </a:solidFill>
                <a:latin typeface="Arial" charset="0"/>
                <a:cs typeface="Arial" charset="0"/>
              </a:rPr>
              <a:t>10 participants + </a:t>
            </a:r>
            <a:r>
              <a:rPr lang="en-US" sz="1900" b="1" dirty="0">
                <a:solidFill>
                  <a:srgbClr val="000000"/>
                </a:solidFill>
                <a:latin typeface="Arial" charset="0"/>
                <a:cs typeface="Arial" charset="0"/>
              </a:rPr>
              <a:t>3 </a:t>
            </a:r>
            <a:r>
              <a:rPr lang="en-US" sz="1900" b="1" dirty="0" smtClean="0">
                <a:solidFill>
                  <a:srgbClr val="000000"/>
                </a:solidFill>
                <a:latin typeface="Arial" charset="0"/>
                <a:cs typeface="Arial" charset="0"/>
              </a:rPr>
              <a:t>large ISPs, </a:t>
            </a:r>
            <a:r>
              <a:rPr lang="en-US" sz="1900" b="1" dirty="0">
                <a:solidFill>
                  <a:srgbClr val="000000"/>
                </a:solidFill>
                <a:latin typeface="Arial" charset="0"/>
                <a:cs typeface="Arial" charset="0"/>
              </a:rPr>
              <a:t>95% of </a:t>
            </a:r>
            <a:r>
              <a:rPr lang="en-US" sz="1900" b="1" u="sng" dirty="0" smtClean="0">
                <a:solidFill>
                  <a:srgbClr val="000000"/>
                </a:solidFill>
                <a:latin typeface="Arial" charset="0"/>
                <a:cs typeface="Arial" charset="0"/>
              </a:rPr>
              <a:t>all</a:t>
            </a:r>
            <a:r>
              <a:rPr lang="en-US" sz="1900" b="1" dirty="0" smtClean="0">
                <a:solidFill>
                  <a:srgbClr val="000000"/>
                </a:solidFill>
                <a:latin typeface="Arial" charset="0"/>
                <a:cs typeface="Arial" charset="0"/>
              </a:rPr>
              <a:t> </a:t>
            </a:r>
            <a:r>
              <a:rPr lang="en-US" sz="1900" b="1" dirty="0" err="1" smtClean="0">
                <a:solidFill>
                  <a:srgbClr val="000000"/>
                </a:solidFill>
                <a:latin typeface="Arial" charset="0"/>
                <a:cs typeface="Arial" charset="0"/>
              </a:rPr>
              <a:t>ASes</a:t>
            </a:r>
            <a:r>
              <a:rPr lang="en-US" sz="1900" b="1" dirty="0" smtClean="0">
                <a:solidFill>
                  <a:srgbClr val="000000"/>
                </a:solidFill>
                <a:latin typeface="Arial" charset="0"/>
                <a:cs typeface="Arial" charset="0"/>
              </a:rPr>
              <a:t> </a:t>
            </a:r>
            <a:r>
              <a:rPr lang="en-US" sz="1900" b="1" dirty="0">
                <a:solidFill>
                  <a:srgbClr val="000000"/>
                </a:solidFill>
                <a:latin typeface="Arial" charset="0"/>
                <a:cs typeface="Arial" charset="0"/>
              </a:rPr>
              <a:t>can reach the </a:t>
            </a:r>
            <a:r>
              <a:rPr lang="en-US" sz="1900" b="1" dirty="0" smtClean="0">
                <a:solidFill>
                  <a:srgbClr val="000000"/>
                </a:solidFill>
                <a:latin typeface="Arial" charset="0"/>
                <a:cs typeface="Arial" charset="0"/>
              </a:rPr>
              <a:t>victim!</a:t>
            </a:r>
            <a:endParaRPr lang="en-US" sz="1900" b="1" dirty="0">
              <a:solidFill>
                <a:srgbClr val="000000"/>
              </a:solidFill>
              <a:latin typeface="Arial" charset="0"/>
              <a:cs typeface="Arial" charset="0"/>
            </a:endParaRPr>
          </a:p>
        </p:txBody>
      </p:sp>
      <p:sp>
        <p:nvSpPr>
          <p:cNvPr id="11" name="TextBox 10"/>
          <p:cNvSpPr txBox="1"/>
          <p:nvPr/>
        </p:nvSpPr>
        <p:spPr>
          <a:xfrm rot="16200000">
            <a:off x="-272533" y="3777733"/>
            <a:ext cx="3352801" cy="369332"/>
          </a:xfrm>
          <a:prstGeom prst="rect">
            <a:avLst/>
          </a:prstGeom>
          <a:solidFill>
            <a:schemeClr val="bg1"/>
          </a:solidFill>
        </p:spPr>
        <p:txBody>
          <a:bodyPr wrap="square" rtlCol="0">
            <a:spAutoFit/>
          </a:bodyPr>
          <a:lstStyle/>
          <a:p>
            <a:pPr algn="ctr" eaLnBrk="1" hangingPunct="1"/>
            <a:r>
              <a:rPr lang="en-US" dirty="0" smtClean="0">
                <a:solidFill>
                  <a:srgbClr val="000000"/>
                </a:solidFill>
                <a:latin typeface="Arial" charset="0"/>
                <a:cs typeface="Arial" charset="0"/>
              </a:rPr>
              <a:t>Percentage </a:t>
            </a:r>
            <a:r>
              <a:rPr lang="en-US" dirty="0" smtClean="0">
                <a:solidFill>
                  <a:srgbClr val="000000"/>
                </a:solidFill>
                <a:latin typeface="Arial" charset="0"/>
                <a:cs typeface="Arial" charset="0"/>
              </a:rPr>
              <a:t>of Secure </a:t>
            </a:r>
            <a:r>
              <a:rPr lang="en-US" dirty="0" err="1" smtClean="0">
                <a:solidFill>
                  <a:srgbClr val="000000"/>
                </a:solidFill>
                <a:latin typeface="Arial" charset="0"/>
                <a:cs typeface="Arial" charset="0"/>
              </a:rPr>
              <a:t>ASes</a:t>
            </a:r>
            <a:endParaRPr lang="en-US" dirty="0">
              <a:solidFill>
                <a:srgbClr val="000000"/>
              </a:solidFill>
              <a:latin typeface="Arial" charset="0"/>
              <a:cs typeface="Arial" charset="0"/>
            </a:endParaRPr>
          </a:p>
        </p:txBody>
      </p:sp>
      <p:sp>
        <p:nvSpPr>
          <p:cNvPr id="12" name="TextBox 11"/>
          <p:cNvSpPr txBox="1"/>
          <p:nvPr/>
        </p:nvSpPr>
        <p:spPr>
          <a:xfrm>
            <a:off x="3124200" y="6336268"/>
            <a:ext cx="3048000" cy="369332"/>
          </a:xfrm>
          <a:prstGeom prst="rect">
            <a:avLst/>
          </a:prstGeom>
          <a:solidFill>
            <a:schemeClr val="bg1"/>
          </a:solidFill>
        </p:spPr>
        <p:txBody>
          <a:bodyPr wrap="square" rtlCol="0">
            <a:spAutoFit/>
          </a:bodyPr>
          <a:lstStyle/>
          <a:p>
            <a:pPr algn="ctr" eaLnBrk="1" hangingPunct="1"/>
            <a:r>
              <a:rPr lang="en-US" dirty="0" smtClean="0">
                <a:solidFill>
                  <a:srgbClr val="000000"/>
                </a:solidFill>
                <a:latin typeface="Arial" charset="0"/>
                <a:cs typeface="Arial" charset="0"/>
              </a:rPr>
              <a:t>Group Size (</a:t>
            </a:r>
            <a:r>
              <a:rPr lang="en-US" dirty="0" err="1" smtClean="0">
                <a:solidFill>
                  <a:srgbClr val="000000"/>
                </a:solidFill>
                <a:latin typeface="Arial" charset="0"/>
                <a:cs typeface="Arial" charset="0"/>
              </a:rPr>
              <a:t>ASes</a:t>
            </a:r>
            <a:r>
              <a:rPr lang="en-US" dirty="0" smtClean="0">
                <a:solidFill>
                  <a:srgbClr val="000000"/>
                </a:solidFill>
                <a:latin typeface="Arial" charset="0"/>
                <a:cs typeface="Arial" charset="0"/>
              </a:rPr>
              <a:t>)</a:t>
            </a:r>
            <a:endParaRPr lang="en-US" dirty="0">
              <a:solidFill>
                <a:srgbClr val="000000"/>
              </a:solidFill>
              <a:latin typeface="Arial" charset="0"/>
              <a:cs typeface="Arial" charset="0"/>
            </a:endParaRPr>
          </a:p>
        </p:txBody>
      </p:sp>
      <p:sp>
        <p:nvSpPr>
          <p:cNvPr id="16" name="Rectangle 15"/>
          <p:cNvSpPr/>
          <p:nvPr/>
        </p:nvSpPr>
        <p:spPr bwMode="auto">
          <a:xfrm>
            <a:off x="5105400" y="4891791"/>
            <a:ext cx="2087380" cy="1143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17" name="TextBox 16"/>
          <p:cNvSpPr txBox="1"/>
          <p:nvPr/>
        </p:nvSpPr>
        <p:spPr>
          <a:xfrm>
            <a:off x="5867400" y="4967991"/>
            <a:ext cx="1279161" cy="1015663"/>
          </a:xfrm>
          <a:prstGeom prst="rect">
            <a:avLst/>
          </a:prstGeom>
          <a:noFill/>
        </p:spPr>
        <p:txBody>
          <a:bodyPr wrap="square" rtlCol="0">
            <a:spAutoFit/>
          </a:bodyPr>
          <a:lstStyle/>
          <a:p>
            <a:pPr eaLnBrk="1" hangingPunct="1"/>
            <a:r>
              <a:rPr lang="en-US" sz="1500" dirty="0" smtClean="0">
                <a:solidFill>
                  <a:srgbClr val="000000"/>
                </a:solidFill>
                <a:latin typeface="Arial" charset="0"/>
                <a:cs typeface="Arial" charset="0"/>
              </a:rPr>
              <a:t>5 large ISPs</a:t>
            </a:r>
          </a:p>
          <a:p>
            <a:pPr eaLnBrk="1" hangingPunct="1"/>
            <a:r>
              <a:rPr lang="en-US" sz="1500" dirty="0" smtClean="0">
                <a:solidFill>
                  <a:srgbClr val="000000"/>
                </a:solidFill>
                <a:latin typeface="Arial" charset="0"/>
                <a:cs typeface="Arial" charset="0"/>
              </a:rPr>
              <a:t>3 large ISPs</a:t>
            </a:r>
          </a:p>
          <a:p>
            <a:pPr eaLnBrk="1" hangingPunct="1"/>
            <a:r>
              <a:rPr lang="en-US" sz="1500" dirty="0" smtClean="0">
                <a:solidFill>
                  <a:srgbClr val="000000"/>
                </a:solidFill>
                <a:latin typeface="Arial" charset="0"/>
                <a:cs typeface="Arial" charset="0"/>
              </a:rPr>
              <a:t>1 large ISP</a:t>
            </a:r>
          </a:p>
          <a:p>
            <a:pPr eaLnBrk="1" hangingPunct="1"/>
            <a:r>
              <a:rPr lang="en-US" sz="1500" dirty="0" smtClean="0">
                <a:solidFill>
                  <a:srgbClr val="000000"/>
                </a:solidFill>
                <a:latin typeface="Arial" charset="0"/>
                <a:cs typeface="Arial" charset="0"/>
              </a:rPr>
              <a:t>0 large ISPs</a:t>
            </a:r>
          </a:p>
        </p:txBody>
      </p:sp>
      <p:pic>
        <p:nvPicPr>
          <p:cNvPr id="18" name="Picture 2"/>
          <p:cNvPicPr>
            <a:picLocks noChangeAspect="1" noChangeArrowheads="1"/>
          </p:cNvPicPr>
          <p:nvPr/>
        </p:nvPicPr>
        <p:blipFill>
          <a:blip r:embed="rId4"/>
          <a:srcRect/>
          <a:stretch>
            <a:fillRect/>
          </a:stretch>
        </p:blipFill>
        <p:spPr bwMode="auto">
          <a:xfrm>
            <a:off x="5265784" y="5013935"/>
            <a:ext cx="650646" cy="914676"/>
          </a:xfrm>
          <a:prstGeom prst="rect">
            <a:avLst/>
          </a:prstGeom>
          <a:noFill/>
          <a:ln w="9525">
            <a:noFill/>
            <a:miter lim="800000"/>
            <a:headEnd/>
            <a:tailEnd/>
          </a:ln>
          <a:effectLst/>
          <a:scene3d>
            <a:camera prst="orthographicFront">
              <a:rot lat="10800000" lon="0" rev="0"/>
            </a:camera>
            <a:lightRig rig="threePt" dir="t"/>
          </a:scene3d>
        </p:spPr>
      </p:pic>
      <p:sp>
        <p:nvSpPr>
          <p:cNvPr id="15"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337401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txBox="1">
            <a:spLocks noGrp="1" noChangeArrowheads="1"/>
          </p:cNvSpPr>
          <p:nvPr/>
        </p:nvSpPr>
        <p:spPr bwMode="auto">
          <a:xfrm>
            <a:off x="6553200" y="6248400"/>
            <a:ext cx="2133600" cy="457200"/>
          </a:xfrm>
          <a:prstGeom prst="rect">
            <a:avLst/>
          </a:prstGeom>
          <a:noFill/>
          <a:ln>
            <a:miter lim="800000"/>
            <a:headEnd/>
            <a:tailEnd/>
          </a:ln>
        </p:spPr>
        <p:txBody>
          <a:bodyPr/>
          <a:lstStyle/>
          <a:p>
            <a:pPr algn="r" eaLnBrk="1" hangingPunct="1">
              <a:defRPr/>
            </a:pPr>
            <a:fld id="{60A27AD3-79F0-4D98-BD20-AACC78EE6F9D}" type="slidenum">
              <a:rPr lang="en-US" sz="1000">
                <a:solidFill>
                  <a:srgbClr val="000000"/>
                </a:solidFill>
                <a:latin typeface="Arial" charset="0"/>
                <a:cs typeface="Arial" charset="0"/>
              </a:rPr>
              <a:pPr algn="r" eaLnBrk="1" hangingPunct="1">
                <a:defRPr/>
              </a:pPr>
              <a:t>63</a:t>
            </a:fld>
            <a:endParaRPr lang="en-US" sz="1000">
              <a:solidFill>
                <a:srgbClr val="000000"/>
              </a:solidFill>
              <a:latin typeface="Arial" charset="0"/>
              <a:cs typeface="Arial" charset="0"/>
            </a:endParaRPr>
          </a:p>
        </p:txBody>
      </p:sp>
      <p:sp>
        <p:nvSpPr>
          <p:cNvPr id="69634"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Shout + </a:t>
            </a:r>
            <a:r>
              <a:rPr lang="en-US" sz="3700" dirty="0" err="1">
                <a:solidFill>
                  <a:srgbClr val="FF9900"/>
                </a:solidFill>
                <a:latin typeface="Times New Roman" pitchFamily="18" charset="0"/>
                <a:cs typeface="Times New Roman" pitchFamily="18" charset="0"/>
              </a:rPr>
              <a:t>SBone</a:t>
            </a:r>
            <a:r>
              <a:rPr lang="en-US" sz="3700" dirty="0">
                <a:solidFill>
                  <a:srgbClr val="FF9900"/>
                </a:solidFill>
                <a:latin typeface="Times New Roman" pitchFamily="18" charset="0"/>
                <a:cs typeface="Times New Roman" pitchFamily="18" charset="0"/>
              </a:rPr>
              <a:t> – 5 Adversaries</a:t>
            </a:r>
          </a:p>
        </p:txBody>
      </p:sp>
      <p:cxnSp>
        <p:nvCxnSpPr>
          <p:cNvPr id="6963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6963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69638" name="Rectangle 26"/>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pic>
        <p:nvPicPr>
          <p:cNvPr id="69639" name="Picture 11"/>
          <p:cNvPicPr>
            <a:picLocks noChangeAspect="1" noChangeArrowheads="1"/>
          </p:cNvPicPr>
          <p:nvPr/>
        </p:nvPicPr>
        <p:blipFill>
          <a:blip r:embed="rId3"/>
          <a:srcRect/>
          <a:stretch>
            <a:fillRect/>
          </a:stretch>
        </p:blipFill>
        <p:spPr bwMode="auto">
          <a:xfrm>
            <a:off x="1295400" y="1765301"/>
            <a:ext cx="6146800" cy="4800600"/>
          </a:xfrm>
          <a:prstGeom prst="rect">
            <a:avLst/>
          </a:prstGeom>
          <a:noFill/>
          <a:ln w="9525">
            <a:noFill/>
            <a:miter lim="800000"/>
            <a:headEnd/>
            <a:tailEnd/>
          </a:ln>
        </p:spPr>
      </p:pic>
      <p:sp>
        <p:nvSpPr>
          <p:cNvPr id="21" name="Rounded Rectangular Callout 20"/>
          <p:cNvSpPr>
            <a:spLocks noChangeArrowheads="1"/>
          </p:cNvSpPr>
          <p:nvPr/>
        </p:nvSpPr>
        <p:spPr bwMode="auto">
          <a:xfrm>
            <a:off x="4191000" y="3886200"/>
            <a:ext cx="2971800" cy="838200"/>
          </a:xfrm>
          <a:prstGeom prst="wedgeRoundRectCallout">
            <a:avLst>
              <a:gd name="adj1" fmla="val -14311"/>
              <a:gd name="adj2" fmla="val -50000"/>
              <a:gd name="adj3" fmla="val 16667"/>
            </a:avLst>
          </a:prstGeom>
          <a:solidFill>
            <a:schemeClr val="accent1"/>
          </a:solidFill>
          <a:ln w="9525" algn="ctr">
            <a:solidFill>
              <a:schemeClr val="tx1"/>
            </a:solidFill>
            <a:round/>
            <a:headEnd/>
            <a:tailEnd/>
          </a:ln>
        </p:spPr>
        <p:txBody>
          <a:bodyPr/>
          <a:lstStyle/>
          <a:p>
            <a:r>
              <a:rPr lang="en-US" sz="1900" b="1" dirty="0" smtClean="0">
                <a:solidFill>
                  <a:srgbClr val="000000"/>
                </a:solidFill>
                <a:latin typeface="Arial" charset="0"/>
                <a:cs typeface="Arial" charset="0"/>
              </a:rPr>
              <a:t>More adversaries</a:t>
            </a:r>
            <a:r>
              <a:rPr lang="en-US" dirty="0" smtClean="0">
                <a:solidFill>
                  <a:srgbClr val="000000"/>
                </a:solidFill>
                <a:latin typeface="Arial" charset="0"/>
                <a:cs typeface="Arial" charset="0"/>
              </a:rPr>
              <a:t> </a:t>
            </a:r>
            <a:r>
              <a:rPr lang="en-US" sz="1700" dirty="0" smtClean="0">
                <a:solidFill>
                  <a:srgbClr val="000000"/>
                </a:solidFill>
                <a:latin typeface="Arial" charset="0"/>
                <a:cs typeface="Arial" charset="0"/>
                <a:sym typeface="Wingdings 3"/>
              </a:rPr>
              <a:t></a:t>
            </a:r>
            <a:r>
              <a:rPr lang="en-US" dirty="0" smtClean="0">
                <a:solidFill>
                  <a:srgbClr val="000000"/>
                </a:solidFill>
                <a:latin typeface="Arial" charset="0"/>
                <a:cs typeface="Arial" charset="0"/>
                <a:sym typeface="Wingdings"/>
              </a:rPr>
              <a:t> </a:t>
            </a:r>
            <a:r>
              <a:rPr lang="en-US" sz="1900" b="1" dirty="0" smtClean="0">
                <a:solidFill>
                  <a:srgbClr val="000000"/>
                </a:solidFill>
                <a:latin typeface="Arial" charset="0"/>
                <a:cs typeface="Arial" charset="0"/>
              </a:rPr>
              <a:t>larger groups required!</a:t>
            </a:r>
            <a:endParaRPr lang="en-US" sz="1900" b="1" dirty="0">
              <a:solidFill>
                <a:srgbClr val="000000"/>
              </a:solidFill>
              <a:latin typeface="Arial" charset="0"/>
              <a:cs typeface="Arial" charset="0"/>
            </a:endParaRPr>
          </a:p>
        </p:txBody>
      </p:sp>
      <p:sp>
        <p:nvSpPr>
          <p:cNvPr id="11" name="TextBox 10"/>
          <p:cNvSpPr txBox="1"/>
          <p:nvPr/>
        </p:nvSpPr>
        <p:spPr>
          <a:xfrm rot="16200000">
            <a:off x="-272533" y="3777733"/>
            <a:ext cx="3352801" cy="369332"/>
          </a:xfrm>
          <a:prstGeom prst="rect">
            <a:avLst/>
          </a:prstGeom>
          <a:solidFill>
            <a:schemeClr val="bg1"/>
          </a:solidFill>
        </p:spPr>
        <p:txBody>
          <a:bodyPr wrap="square" rtlCol="0">
            <a:spAutoFit/>
          </a:bodyPr>
          <a:lstStyle/>
          <a:p>
            <a:pPr algn="ctr" eaLnBrk="1" hangingPunct="1"/>
            <a:r>
              <a:rPr lang="en-US" dirty="0">
                <a:solidFill>
                  <a:srgbClr val="000000"/>
                </a:solidFill>
                <a:latin typeface="Arial" charset="0"/>
                <a:cs typeface="Arial" charset="0"/>
              </a:rPr>
              <a:t>Percentage of Secure </a:t>
            </a:r>
            <a:r>
              <a:rPr lang="en-US" dirty="0" err="1">
                <a:solidFill>
                  <a:srgbClr val="000000"/>
                </a:solidFill>
                <a:latin typeface="Arial" charset="0"/>
                <a:cs typeface="Arial" charset="0"/>
              </a:rPr>
              <a:t>ASes</a:t>
            </a:r>
            <a:endParaRPr lang="en-US" dirty="0">
              <a:solidFill>
                <a:srgbClr val="000000"/>
              </a:solidFill>
              <a:latin typeface="Arial" charset="0"/>
              <a:cs typeface="Arial" charset="0"/>
            </a:endParaRPr>
          </a:p>
        </p:txBody>
      </p:sp>
      <p:sp>
        <p:nvSpPr>
          <p:cNvPr id="12" name="TextBox 11"/>
          <p:cNvSpPr txBox="1"/>
          <p:nvPr/>
        </p:nvSpPr>
        <p:spPr>
          <a:xfrm>
            <a:off x="3124200" y="6336268"/>
            <a:ext cx="3048000" cy="369332"/>
          </a:xfrm>
          <a:prstGeom prst="rect">
            <a:avLst/>
          </a:prstGeom>
          <a:solidFill>
            <a:schemeClr val="bg1"/>
          </a:solidFill>
        </p:spPr>
        <p:txBody>
          <a:bodyPr wrap="square" rtlCol="0">
            <a:spAutoFit/>
          </a:bodyPr>
          <a:lstStyle/>
          <a:p>
            <a:pPr algn="ctr" eaLnBrk="1" hangingPunct="1"/>
            <a:r>
              <a:rPr lang="en-US" dirty="0" smtClean="0">
                <a:solidFill>
                  <a:srgbClr val="000000"/>
                </a:solidFill>
                <a:latin typeface="Arial" charset="0"/>
                <a:cs typeface="Arial" charset="0"/>
              </a:rPr>
              <a:t>Group Size (</a:t>
            </a:r>
            <a:r>
              <a:rPr lang="en-US" dirty="0" err="1" smtClean="0">
                <a:solidFill>
                  <a:srgbClr val="000000"/>
                </a:solidFill>
                <a:latin typeface="Arial" charset="0"/>
                <a:cs typeface="Arial" charset="0"/>
              </a:rPr>
              <a:t>ASes</a:t>
            </a:r>
            <a:r>
              <a:rPr lang="en-US" dirty="0" smtClean="0">
                <a:solidFill>
                  <a:srgbClr val="000000"/>
                </a:solidFill>
                <a:latin typeface="Arial" charset="0"/>
                <a:cs typeface="Arial" charset="0"/>
              </a:rPr>
              <a:t>)</a:t>
            </a:r>
            <a:endParaRPr lang="en-US" dirty="0">
              <a:solidFill>
                <a:srgbClr val="000000"/>
              </a:solidFill>
              <a:latin typeface="Arial" charset="0"/>
              <a:cs typeface="Arial" charset="0"/>
            </a:endParaRPr>
          </a:p>
        </p:txBody>
      </p:sp>
      <p:sp>
        <p:nvSpPr>
          <p:cNvPr id="13" name="Rectangle 12"/>
          <p:cNvSpPr/>
          <p:nvPr/>
        </p:nvSpPr>
        <p:spPr bwMode="auto">
          <a:xfrm>
            <a:off x="5105400" y="4891791"/>
            <a:ext cx="2087380" cy="114300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charset="0"/>
              <a:cs typeface="Arial" charset="0"/>
            </a:endParaRPr>
          </a:p>
        </p:txBody>
      </p:sp>
      <p:sp>
        <p:nvSpPr>
          <p:cNvPr id="14" name="TextBox 13"/>
          <p:cNvSpPr txBox="1"/>
          <p:nvPr/>
        </p:nvSpPr>
        <p:spPr>
          <a:xfrm>
            <a:off x="5867400" y="4967991"/>
            <a:ext cx="1279161" cy="1015663"/>
          </a:xfrm>
          <a:prstGeom prst="rect">
            <a:avLst/>
          </a:prstGeom>
          <a:noFill/>
        </p:spPr>
        <p:txBody>
          <a:bodyPr wrap="square" rtlCol="0">
            <a:spAutoFit/>
          </a:bodyPr>
          <a:lstStyle/>
          <a:p>
            <a:pPr eaLnBrk="1" hangingPunct="1"/>
            <a:r>
              <a:rPr lang="en-US" sz="1500" dirty="0" smtClean="0">
                <a:solidFill>
                  <a:srgbClr val="000000"/>
                </a:solidFill>
                <a:latin typeface="Arial" charset="0"/>
                <a:cs typeface="Arial" charset="0"/>
              </a:rPr>
              <a:t>5 large ISPs</a:t>
            </a:r>
          </a:p>
          <a:p>
            <a:pPr eaLnBrk="1" hangingPunct="1"/>
            <a:r>
              <a:rPr lang="en-US" sz="1500" dirty="0" smtClean="0">
                <a:solidFill>
                  <a:srgbClr val="000000"/>
                </a:solidFill>
                <a:latin typeface="Arial" charset="0"/>
                <a:cs typeface="Arial" charset="0"/>
              </a:rPr>
              <a:t>3 large ISPs</a:t>
            </a:r>
          </a:p>
          <a:p>
            <a:pPr eaLnBrk="1" hangingPunct="1"/>
            <a:r>
              <a:rPr lang="en-US" sz="1500" dirty="0" smtClean="0">
                <a:solidFill>
                  <a:srgbClr val="000000"/>
                </a:solidFill>
                <a:latin typeface="Arial" charset="0"/>
                <a:cs typeface="Arial" charset="0"/>
              </a:rPr>
              <a:t>1 large ISP</a:t>
            </a:r>
          </a:p>
          <a:p>
            <a:pPr eaLnBrk="1" hangingPunct="1"/>
            <a:r>
              <a:rPr lang="en-US" sz="1500" dirty="0" smtClean="0">
                <a:solidFill>
                  <a:srgbClr val="000000"/>
                </a:solidFill>
                <a:latin typeface="Arial" charset="0"/>
                <a:cs typeface="Arial" charset="0"/>
              </a:rPr>
              <a:t>0 large ISPs</a:t>
            </a:r>
          </a:p>
        </p:txBody>
      </p:sp>
      <p:pic>
        <p:nvPicPr>
          <p:cNvPr id="15" name="Picture 2"/>
          <p:cNvPicPr>
            <a:picLocks noChangeAspect="1" noChangeArrowheads="1"/>
          </p:cNvPicPr>
          <p:nvPr/>
        </p:nvPicPr>
        <p:blipFill>
          <a:blip r:embed="rId4"/>
          <a:srcRect/>
          <a:stretch>
            <a:fillRect/>
          </a:stretch>
        </p:blipFill>
        <p:spPr bwMode="auto">
          <a:xfrm>
            <a:off x="5265784" y="5013935"/>
            <a:ext cx="650646" cy="914676"/>
          </a:xfrm>
          <a:prstGeom prst="rect">
            <a:avLst/>
          </a:prstGeom>
          <a:noFill/>
          <a:ln w="9525">
            <a:noFill/>
            <a:miter lim="800000"/>
            <a:headEnd/>
            <a:tailEnd/>
          </a:ln>
          <a:effectLst/>
          <a:scene3d>
            <a:camera prst="orthographicFront">
              <a:rot lat="10800000" lon="0" rev="0"/>
            </a:camera>
            <a:lightRig rig="threePt" dir="t"/>
          </a:scene3d>
        </p:spPr>
      </p:pic>
      <p:sp>
        <p:nvSpPr>
          <p:cNvPr id="16"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15174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txBox="1">
            <a:spLocks noGrp="1" noChangeArrowheads="1"/>
          </p:cNvSpPr>
          <p:nvPr/>
        </p:nvSpPr>
        <p:spPr bwMode="auto">
          <a:xfrm>
            <a:off x="6553200" y="6248400"/>
            <a:ext cx="2133600" cy="457200"/>
          </a:xfrm>
          <a:prstGeom prst="rect">
            <a:avLst/>
          </a:prstGeom>
          <a:noFill/>
          <a:ln>
            <a:miter lim="800000"/>
            <a:headEnd/>
            <a:tailEnd/>
          </a:ln>
        </p:spPr>
        <p:txBody>
          <a:bodyPr/>
          <a:lstStyle/>
          <a:p>
            <a:pPr algn="r" eaLnBrk="1" hangingPunct="1">
              <a:defRPr/>
            </a:pPr>
            <a:fld id="{3C049842-128A-4BA6-88D2-61E0F116827A}" type="slidenum">
              <a:rPr lang="en-US" sz="1000">
                <a:solidFill>
                  <a:srgbClr val="000000"/>
                </a:solidFill>
                <a:latin typeface="Arial" charset="0"/>
                <a:cs typeface="Arial" charset="0"/>
              </a:rPr>
              <a:pPr algn="r" eaLnBrk="1" hangingPunct="1">
                <a:defRPr/>
              </a:pPr>
              <a:t>64</a:t>
            </a:fld>
            <a:endParaRPr lang="en-US" sz="1000">
              <a:solidFill>
                <a:srgbClr val="000000"/>
              </a:solidFill>
              <a:latin typeface="Arial" charset="0"/>
              <a:cs typeface="Arial" charset="0"/>
            </a:endParaRPr>
          </a:p>
        </p:txBody>
      </p:sp>
      <p:sp>
        <p:nvSpPr>
          <p:cNvPr id="73730"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Shout – Properties</a:t>
            </a:r>
          </a:p>
        </p:txBody>
      </p:sp>
      <p:cxnSp>
        <p:nvCxnSpPr>
          <p:cNvPr id="73731" name="Straight Connector 5"/>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73732" name="Rectangle 6"/>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73734" name="Rectangle 8"/>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graphicFrame>
        <p:nvGraphicFramePr>
          <p:cNvPr id="9" name="Table 8"/>
          <p:cNvGraphicFramePr>
            <a:graphicFrameLocks noGrp="1"/>
          </p:cNvGraphicFramePr>
          <p:nvPr/>
        </p:nvGraphicFramePr>
        <p:xfrm>
          <a:off x="457200" y="1709929"/>
          <a:ext cx="8077200" cy="3776471"/>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3962400"/>
                <a:gridCol w="4114800"/>
              </a:tblGrid>
              <a:tr h="685800">
                <a:tc>
                  <a:txBody>
                    <a:bodyPr/>
                    <a:lstStyle/>
                    <a:p>
                      <a:pPr algn="ctr"/>
                      <a:r>
                        <a:rPr kumimoji="0" lang="en-US" sz="2800" b="1" i="0" u="none" strike="noStrike" cap="none" normalizeH="0" baseline="0" dirty="0" smtClean="0">
                          <a:ln>
                            <a:noFill/>
                          </a:ln>
                          <a:solidFill>
                            <a:schemeClr val="tx1"/>
                          </a:solidFill>
                          <a:effectLst/>
                          <a:latin typeface="Arial" charset="0"/>
                          <a:cs typeface="Arial" charset="0"/>
                        </a:rPr>
                        <a:t>Observation</a:t>
                      </a:r>
                      <a:endParaRPr lang="en-US" sz="2800" b="1" dirty="0">
                        <a:solidFill>
                          <a:schemeClr val="tx1"/>
                        </a:solidFill>
                      </a:endParaRPr>
                    </a:p>
                  </a:txBody>
                  <a:tcPr>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800" b="1" i="0" u="none" strike="noStrike" cap="none" normalizeH="0" baseline="0" dirty="0" smtClean="0">
                          <a:ln>
                            <a:noFill/>
                          </a:ln>
                          <a:solidFill>
                            <a:schemeClr val="tx1"/>
                          </a:solidFill>
                          <a:effectLst/>
                          <a:latin typeface="Arial" charset="0"/>
                          <a:cs typeface="Arial" charset="0"/>
                        </a:rPr>
                        <a:t>Justification</a:t>
                      </a:r>
                    </a:p>
                  </a:txBody>
                  <a:tcPr>
                    <a:lnB w="12700" cap="flat" cmpd="sng" algn="ctr">
                      <a:solidFill>
                        <a:schemeClr val="bg1"/>
                      </a:solidFill>
                      <a:prstDash val="solid"/>
                      <a:round/>
                      <a:headEnd type="none" w="med" len="med"/>
                      <a:tailEnd type="none" w="med" len="med"/>
                    </a:lnB>
                    <a:solidFill>
                      <a:schemeClr val="accent3">
                        <a:lumMod val="65000"/>
                      </a:schemeClr>
                    </a:solidFill>
                  </a:tcPr>
                </a:tc>
              </a:tr>
              <a:tr h="103327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Can secure communication from non-participants</a:t>
                      </a: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Arial" charset="0"/>
                          <a:cs typeface="Arial" charset="0"/>
                        </a:rPr>
                        <a:t>It suffices if non-participant reaches any participant</a:t>
                      </a:r>
                    </a:p>
                  </a:txBody>
                  <a:tcPr>
                    <a:lnT w="12700" cap="flat" cmpd="sng" algn="ctr">
                      <a:solidFill>
                        <a:schemeClr val="bg1"/>
                      </a:solidFill>
                      <a:prstDash val="solid"/>
                      <a:round/>
                      <a:headEnd type="none" w="med" len="med"/>
                      <a:tailEnd type="none" w="med" len="med"/>
                    </a:lnT>
                    <a:solidFill>
                      <a:schemeClr val="tx2">
                        <a:lumMod val="40000"/>
                        <a:lumOff val="60000"/>
                      </a:schemeClr>
                    </a:solidFill>
                  </a:tcPr>
                </a:tc>
              </a:tr>
              <a:tr h="9906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Routing table sizes do not increase</a:t>
                      </a:r>
                    </a:p>
                  </a:txBody>
                  <a:tcP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Increases &lt; 5%</a:t>
                      </a:r>
                    </a:p>
                  </a:txBody>
                  <a:tcPr>
                    <a:solidFill>
                      <a:schemeClr val="accent3">
                        <a:lumMod val="65000"/>
                      </a:schemeClr>
                    </a:solidFill>
                  </a:tcPr>
                </a:tc>
              </a:tr>
              <a:tr h="10668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Shout does not inflate path lengths significantly</a:t>
                      </a:r>
                    </a:p>
                  </a:txBody>
                  <a:tcP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sz="2400" b="0" i="0" u="none" strike="noStrike" cap="none" normalizeH="0" baseline="0" dirty="0" smtClean="0">
                          <a:ln>
                            <a:noFill/>
                          </a:ln>
                          <a:solidFill>
                            <a:schemeClr val="tx1"/>
                          </a:solidFill>
                          <a:effectLst/>
                          <a:latin typeface="Arial" charset="0"/>
                          <a:cs typeface="Arial" charset="0"/>
                        </a:rPr>
                        <a:t>Path lengths increase by &lt;15% with 3 large ISPs</a:t>
                      </a:r>
                    </a:p>
                  </a:txBody>
                  <a:tcPr>
                    <a:solidFill>
                      <a:schemeClr val="tx2">
                        <a:lumMod val="40000"/>
                        <a:lumOff val="60000"/>
                      </a:schemeClr>
                    </a:solidFill>
                  </a:tcPr>
                </a:tc>
              </a:tr>
            </a:tbl>
          </a:graphicData>
        </a:graphic>
      </p:graphicFrame>
      <p:sp>
        <p:nvSpPr>
          <p:cNvPr id="10"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2522438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txBox="1">
            <a:spLocks noGrp="1" noChangeArrowheads="1"/>
          </p:cNvSpPr>
          <p:nvPr/>
        </p:nvSpPr>
        <p:spPr bwMode="auto">
          <a:xfrm>
            <a:off x="6553200" y="6248400"/>
            <a:ext cx="2133600" cy="457200"/>
          </a:xfrm>
          <a:prstGeom prst="rect">
            <a:avLst/>
          </a:prstGeom>
          <a:noFill/>
          <a:ln>
            <a:miter lim="800000"/>
            <a:headEnd/>
            <a:tailEnd/>
          </a:ln>
        </p:spPr>
        <p:txBody>
          <a:bodyPr/>
          <a:lstStyle/>
          <a:p>
            <a:pPr algn="r" eaLnBrk="1" hangingPunct="1">
              <a:defRPr/>
            </a:pPr>
            <a:fld id="{E3F039D9-C4FD-4448-9792-B1C1F89C46D6}" type="slidenum">
              <a:rPr lang="en-US" sz="1000">
                <a:solidFill>
                  <a:srgbClr val="000000"/>
                </a:solidFill>
                <a:latin typeface="Arial" charset="0"/>
                <a:cs typeface="Arial" charset="0"/>
              </a:rPr>
              <a:pPr algn="r" eaLnBrk="1" hangingPunct="1">
                <a:defRPr/>
              </a:pPr>
              <a:t>65</a:t>
            </a:fld>
            <a:endParaRPr lang="en-US" sz="1000">
              <a:solidFill>
                <a:srgbClr val="000000"/>
              </a:solidFill>
              <a:latin typeface="Arial" charset="0"/>
              <a:cs typeface="Arial" charset="0"/>
            </a:endParaRPr>
          </a:p>
        </p:txBody>
      </p:sp>
      <p:sp>
        <p:nvSpPr>
          <p:cNvPr id="81922" name="Rectangle 2"/>
          <p:cNvSpPr>
            <a:spLocks noGrp="1" noChangeArrowheads="1"/>
          </p:cNvSpPr>
          <p:nvPr>
            <p:ph type="title" idx="4294967295"/>
          </p:nvPr>
        </p:nvSpPr>
        <p:spPr/>
        <p:txBody>
          <a:bodyPr/>
          <a:lstStyle/>
          <a:p>
            <a:pPr eaLnBrk="1" hangingPunct="1"/>
            <a:r>
              <a:rPr lang="en-US" sz="3700" dirty="0">
                <a:solidFill>
                  <a:srgbClr val="FF9900"/>
                </a:solidFill>
                <a:latin typeface="Times New Roman" pitchFamily="18" charset="0"/>
                <a:cs typeface="Times New Roman" pitchFamily="18" charset="0"/>
              </a:rPr>
              <a:t>Summary</a:t>
            </a:r>
          </a:p>
        </p:txBody>
      </p:sp>
      <p:cxnSp>
        <p:nvCxnSpPr>
          <p:cNvPr id="81923" name="Straight Connector 5"/>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81924" name="Rectangle 6"/>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latin typeface="Arial" charset="0"/>
              <a:cs typeface="Arial" charset="0"/>
            </a:endParaRPr>
          </a:p>
        </p:txBody>
      </p:sp>
      <p:sp>
        <p:nvSpPr>
          <p:cNvPr id="81926" name="Rectangle 8"/>
          <p:cNvSpPr>
            <a:spLocks noChangeArrowheads="1"/>
          </p:cNvSpPr>
          <p:nvPr/>
        </p:nvSpPr>
        <p:spPr bwMode="auto">
          <a:xfrm rot="5400000">
            <a:off x="-1028700" y="3314700"/>
            <a:ext cx="2286000" cy="228600"/>
          </a:xfrm>
          <a:prstGeom prst="rect">
            <a:avLst/>
          </a:prstGeom>
          <a:solidFill>
            <a:schemeClr val="accent2"/>
          </a:solidFill>
          <a:ln w="0" algn="ctr">
            <a:noFill/>
            <a:round/>
            <a:headEnd/>
            <a:tailEnd/>
          </a:ln>
        </p:spPr>
        <p:txBody>
          <a:bodyPr/>
          <a:lstStyle/>
          <a:p>
            <a:endParaRPr lang="en-US">
              <a:solidFill>
                <a:srgbClr val="000000"/>
              </a:solidFill>
              <a:latin typeface="Arial" charset="0"/>
              <a:cs typeface="Arial" charset="0"/>
            </a:endParaRPr>
          </a:p>
        </p:txBody>
      </p:sp>
      <p:sp>
        <p:nvSpPr>
          <p:cNvPr id="81939" name="Rectangle 8"/>
          <p:cNvSpPr>
            <a:spLocks noChangeArrowheads="1"/>
          </p:cNvSpPr>
          <p:nvPr/>
        </p:nvSpPr>
        <p:spPr bwMode="auto">
          <a:xfrm>
            <a:off x="381000" y="2667000"/>
            <a:ext cx="8229600" cy="4572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a:latin typeface="Arial" charset="0"/>
                <a:cs typeface="Arial" charset="0"/>
              </a:rPr>
              <a:t>The proposed solution</a:t>
            </a:r>
          </a:p>
        </p:txBody>
      </p:sp>
      <p:graphicFrame>
        <p:nvGraphicFramePr>
          <p:cNvPr id="11" name="Table 10"/>
          <p:cNvGraphicFramePr>
            <a:graphicFrameLocks noGrp="1"/>
          </p:cNvGraphicFramePr>
          <p:nvPr/>
        </p:nvGraphicFramePr>
        <p:xfrm>
          <a:off x="838200" y="3352800"/>
          <a:ext cx="7239000" cy="2499360"/>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7239000"/>
              </a:tblGrid>
              <a:tr h="97536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cap="none" normalizeH="0" baseline="0" dirty="0" smtClean="0">
                          <a:ln>
                            <a:noFill/>
                          </a:ln>
                          <a:solidFill>
                            <a:schemeClr val="tx1"/>
                          </a:solidFill>
                          <a:effectLst/>
                          <a:latin typeface="Arial" charset="0"/>
                        </a:rPr>
                        <a:t>(</a:t>
                      </a:r>
                      <a:r>
                        <a:rPr kumimoji="0" lang="en-US" sz="2400" b="0" i="0" u="none" strike="noStrike" cap="none" normalizeH="0" baseline="0" dirty="0" err="1" smtClean="0">
                          <a:ln>
                            <a:noFill/>
                          </a:ln>
                          <a:solidFill>
                            <a:schemeClr val="tx1"/>
                          </a:solidFill>
                          <a:effectLst/>
                          <a:latin typeface="Arial" charset="0"/>
                        </a:rPr>
                        <a:t>i</a:t>
                      </a:r>
                      <a:r>
                        <a:rPr kumimoji="0" lang="en-US" sz="2400" b="0" i="0" u="none" strike="noStrike" cap="none" normalizeH="0" baseline="0" dirty="0" smtClean="0">
                          <a:ln>
                            <a:noFill/>
                          </a:ln>
                          <a:solidFill>
                            <a:schemeClr val="tx1"/>
                          </a:solidFill>
                          <a:effectLst/>
                          <a:latin typeface="Arial" charset="0"/>
                        </a:rPr>
                        <a:t>)	Secures address space of a small group of 	participants</a:t>
                      </a:r>
                    </a:p>
                  </a:txBody>
                  <a:tcPr>
                    <a:lnB w="12700" cap="flat" cmpd="sng" algn="ctr">
                      <a:solidFill>
                        <a:schemeClr val="bg1"/>
                      </a:solidFill>
                      <a:prstDash val="solid"/>
                      <a:round/>
                      <a:headEnd type="none" w="med" len="med"/>
                      <a:tailEnd type="none" w="med" len="med"/>
                    </a:lnB>
                    <a:solidFill>
                      <a:schemeClr val="accent2"/>
                    </a:solidFill>
                  </a:tcPr>
                </a:tc>
              </a:tr>
              <a:tr h="9144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	Allows both participants and non-participants 	pick valid routes</a:t>
                      </a: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tr>
              <a:tr h="6096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(iii)	Provides incentives to the adopters</a:t>
                      </a:r>
                    </a:p>
                  </a:txBody>
                  <a:tcPr>
                    <a:solidFill>
                      <a:schemeClr val="accent2"/>
                    </a:solidFill>
                  </a:tcPr>
                </a:tc>
              </a:tr>
            </a:tbl>
          </a:graphicData>
        </a:graphic>
      </p:graphicFrame>
      <p:sp>
        <p:nvSpPr>
          <p:cNvPr id="10" name="Rectangle 8"/>
          <p:cNvSpPr>
            <a:spLocks noChangeArrowheads="1"/>
          </p:cNvSpPr>
          <p:nvPr/>
        </p:nvSpPr>
        <p:spPr bwMode="auto">
          <a:xfrm>
            <a:off x="381000" y="1676400"/>
            <a:ext cx="8229600" cy="914400"/>
          </a:xfrm>
          <a:prstGeom prst="rect">
            <a:avLst/>
          </a:prstGeom>
          <a:noFill/>
          <a:ln w="9525">
            <a:noFill/>
            <a:miter lim="800000"/>
            <a:headEnd/>
            <a:tailEnd/>
          </a:ln>
        </p:spPr>
        <p:txBody>
          <a:bodyPr/>
          <a:lstStyle/>
          <a:p>
            <a:pPr marL="342900" indent="-342900" eaLnBrk="1" hangingPunct="1">
              <a:lnSpc>
                <a:spcPts val="3000"/>
              </a:lnSpc>
              <a:spcAft>
                <a:spcPts val="1000"/>
              </a:spcAft>
              <a:buClr>
                <a:srgbClr val="FF9900"/>
              </a:buClr>
              <a:buSzPct val="75000"/>
              <a:buFont typeface="Wingdings" pitchFamily="2" charset="2"/>
              <a:buChar char="p"/>
            </a:pPr>
            <a:r>
              <a:rPr lang="en-US" sz="2800" kern="0" dirty="0" err="1">
                <a:latin typeface="Arial" charset="0"/>
                <a:cs typeface="Arial" charset="0"/>
              </a:rPr>
              <a:t>SBone</a:t>
            </a:r>
            <a:r>
              <a:rPr lang="en-US" sz="2800" kern="0" dirty="0">
                <a:latin typeface="Arial" charset="0"/>
                <a:cs typeface="Arial" charset="0"/>
              </a:rPr>
              <a:t> and Shout are novel mechanisms that allow small groups to secure BGP</a:t>
            </a:r>
          </a:p>
        </p:txBody>
      </p:sp>
      <p:sp>
        <p:nvSpPr>
          <p:cNvPr id="12"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Tree>
    <p:extLst>
      <p:ext uri="{BB962C8B-B14F-4D97-AF65-F5344CB8AC3E}">
        <p14:creationId xmlns:p14="http://schemas.microsoft.com/office/powerpoint/2010/main" val="875405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 y="838200"/>
            <a:ext cx="8915400" cy="1752600"/>
          </a:xfrm>
        </p:spPr>
        <p:txBody>
          <a:bodyPr/>
          <a:lstStyle/>
          <a:p>
            <a:pPr algn="ctr" eaLnBrk="1" hangingPunct="1"/>
            <a:r>
              <a:rPr lang="en-US" altLang="zh-CN" dirty="0" smtClean="0">
                <a:solidFill>
                  <a:srgbClr val="FF9900"/>
                </a:solidFill>
                <a:latin typeface="Times New Roman" pitchFamily="18" charset="0"/>
                <a:ea typeface="宋体" pitchFamily="2" charset="-122"/>
                <a:cs typeface="Times New Roman" pitchFamily="18" charset="0"/>
              </a:rPr>
              <a:t>Conclusion</a:t>
            </a:r>
            <a:endParaRPr lang="en-US" altLang="zh-CN" sz="2800" dirty="0" smtClean="0">
              <a:solidFill>
                <a:srgbClr val="FF9900"/>
              </a:solidFill>
              <a:latin typeface="Times New Roman" pitchFamily="18" charset="0"/>
              <a:ea typeface="宋体" pitchFamily="2" charset="-122"/>
              <a:cs typeface="Times New Roman" pitchFamily="18" charset="0"/>
            </a:endParaRPr>
          </a:p>
        </p:txBody>
      </p:sp>
      <p:sp>
        <p:nvSpPr>
          <p:cNvPr id="14339" name="Rectangle 4"/>
          <p:cNvSpPr>
            <a:spLocks noChangeArrowheads="1"/>
          </p:cNvSpPr>
          <p:nvPr/>
        </p:nvSpPr>
        <p:spPr bwMode="auto">
          <a:xfrm>
            <a:off x="3048000" y="2895600"/>
            <a:ext cx="28956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4340" name="Rectangle 5"/>
          <p:cNvSpPr>
            <a:spLocks noChangeArrowheads="1"/>
          </p:cNvSpPr>
          <p:nvPr/>
        </p:nvSpPr>
        <p:spPr bwMode="auto">
          <a:xfrm>
            <a:off x="152400" y="2895600"/>
            <a:ext cx="28956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4341" name="Rectangle 7"/>
          <p:cNvSpPr>
            <a:spLocks noChangeArrowheads="1"/>
          </p:cNvSpPr>
          <p:nvPr/>
        </p:nvSpPr>
        <p:spPr bwMode="auto">
          <a:xfrm>
            <a:off x="5943600" y="2895600"/>
            <a:ext cx="2895600" cy="228600"/>
          </a:xfrm>
          <a:prstGeom prst="rect">
            <a:avLst/>
          </a:prstGeom>
          <a:solidFill>
            <a:srgbClr val="92D050"/>
          </a:solidFill>
          <a:ln w="0" algn="ctr">
            <a:noFill/>
            <a:round/>
            <a:headEnd/>
            <a:tailEnd/>
          </a:ln>
        </p:spPr>
        <p:txBody>
          <a:bodyPr/>
          <a:lstStyle/>
          <a:p>
            <a:endParaRPr lang="en-US">
              <a:solidFill>
                <a:srgbClr val="000000"/>
              </a:solidFill>
            </a:endParaRPr>
          </a:p>
        </p:txBody>
      </p:sp>
    </p:spTree>
    <p:extLst>
      <p:ext uri="{BB962C8B-B14F-4D97-AF65-F5344CB8AC3E}">
        <p14:creationId xmlns:p14="http://schemas.microsoft.com/office/powerpoint/2010/main" val="1509195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67</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
            </a:r>
            <a:br>
              <a:rPr lang="en-US" sz="3700" dirty="0" smtClean="0">
                <a:solidFill>
                  <a:srgbClr val="FF9900"/>
                </a:solidFill>
                <a:latin typeface="Times New Roman" pitchFamily="18" charset="0"/>
                <a:cs typeface="Times New Roman" pitchFamily="18" charset="0"/>
              </a:rPr>
            </a:br>
            <a:r>
              <a:rPr lang="en-US" sz="3700" dirty="0" smtClean="0">
                <a:solidFill>
                  <a:srgbClr val="FF9900"/>
                </a:solidFill>
                <a:latin typeface="Times New Roman" pitchFamily="18" charset="0"/>
                <a:cs typeface="Times New Roman" pitchFamily="18" charset="0"/>
              </a:rPr>
              <a:t>Better than Best-Effort Availability</a:t>
            </a: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1" name="Rectangle 3"/>
          <p:cNvSpPr txBox="1">
            <a:spLocks noChangeArrowheads="1"/>
          </p:cNvSpPr>
          <p:nvPr/>
        </p:nvSpPr>
        <p:spPr bwMode="auto">
          <a:xfrm>
            <a:off x="566738" y="1524000"/>
            <a:ext cx="8348662"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Our three solutions:</a:t>
            </a:r>
            <a:endParaRPr lang="en-US" sz="2800" dirty="0" smtClean="0">
              <a:solidFill>
                <a:srgbClr val="FF9900"/>
              </a:solidFill>
              <a:latin typeface="Arial" charset="0"/>
              <a:cs typeface="Arial" charset="0"/>
            </a:endParaRPr>
          </a:p>
        </p:txBody>
      </p:sp>
      <p:graphicFrame>
        <p:nvGraphicFramePr>
          <p:cNvPr id="289" name="Table 288"/>
          <p:cNvGraphicFramePr>
            <a:graphicFrameLocks noGrp="1"/>
          </p:cNvGraphicFramePr>
          <p:nvPr>
            <p:extLst>
              <p:ext uri="{D42A27DB-BD31-4B8C-83A1-F6EECF244321}">
                <p14:modId xmlns:p14="http://schemas.microsoft.com/office/powerpoint/2010/main" val="478481005"/>
              </p:ext>
            </p:extLst>
          </p:nvPr>
        </p:nvGraphicFramePr>
        <p:xfrm>
          <a:off x="1066800" y="2286000"/>
          <a:ext cx="7239000" cy="3258630"/>
        </p:xfrm>
        <a:graphic>
          <a:graphicData uri="http://schemas.openxmlformats.org/drawingml/2006/table">
            <a:tbl>
              <a:tblPr firstRow="1" bandRow="1">
                <a:effectLst>
                  <a:innerShdw blurRad="63500" dist="50800" dir="2700000">
                    <a:prstClr val="black">
                      <a:alpha val="50000"/>
                    </a:prstClr>
                  </a:innerShdw>
                </a:effectLst>
                <a:tableStyleId>{7DF18680-E054-41AD-8BC1-D1AEF772440D}</a:tableStyleId>
              </a:tblPr>
              <a:tblGrid>
                <a:gridCol w="7239000"/>
              </a:tblGrid>
              <a:tr h="97263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pPr>
                      <a:r>
                        <a:rPr kumimoji="0" lang="en-US" sz="2400" b="0" i="0" u="none" strike="noStrike" cap="none" normalizeH="0" baseline="0" dirty="0" smtClean="0">
                          <a:ln>
                            <a:noFill/>
                          </a:ln>
                          <a:solidFill>
                            <a:schemeClr val="tx1"/>
                          </a:solidFill>
                          <a:effectLst/>
                          <a:latin typeface="Arial" charset="0"/>
                        </a:rPr>
                        <a:t>(i)	A</a:t>
                      </a:r>
                      <a:r>
                        <a:rPr kumimoji="0" lang="en-US" sz="2400" b="0" i="0" u="none" strike="noStrike" kern="1200" cap="none" normalizeH="0" baseline="0" dirty="0" smtClean="0">
                          <a:ln>
                            <a:noFill/>
                          </a:ln>
                          <a:solidFill>
                            <a:schemeClr val="tx1"/>
                          </a:solidFill>
                          <a:effectLst/>
                          <a:latin typeface="Arial" charset="0"/>
                          <a:ea typeface="+mn-ea"/>
                          <a:cs typeface="+mn-cs"/>
                        </a:rPr>
                        <a:t>llow routers in a single AS to cooperatively find 	failure resilient paths and balance the load</a:t>
                      </a:r>
                    </a:p>
                  </a:txBody>
                  <a:tcPr>
                    <a:lnB w="12700" cap="flat" cmpd="sng" algn="ctr">
                      <a:solidFill>
                        <a:schemeClr val="bg1"/>
                      </a:solidFill>
                      <a:prstDash val="solid"/>
                      <a:round/>
                      <a:headEnd type="none" w="med" len="med"/>
                      <a:tailEnd type="none" w="med" len="med"/>
                    </a:lnB>
                    <a:solidFill>
                      <a:srgbClr val="FF9900"/>
                    </a:solidFill>
                  </a:tcPr>
                </a:tc>
              </a:tr>
              <a:tr h="12954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	Major step towards allowing rational </a:t>
                      </a:r>
                      <a:r>
                        <a:rPr kumimoji="0" lang="en-US" sz="2400" b="0" i="0" u="none" strike="noStrike" cap="none" normalizeH="0" baseline="0" dirty="0" err="1" smtClean="0">
                          <a:ln>
                            <a:noFill/>
                          </a:ln>
                          <a:solidFill>
                            <a:schemeClr val="tx1"/>
                          </a:solidFill>
                          <a:effectLst/>
                          <a:latin typeface="Arial" charset="0"/>
                        </a:rPr>
                        <a:t>ASes</a:t>
                      </a:r>
                      <a:r>
                        <a:rPr kumimoji="0" lang="en-US" sz="2400" b="0" i="0" u="none" strike="noStrike" cap="none" normalizeH="0" baseline="0" dirty="0" smtClean="0">
                          <a:ln>
                            <a:noFill/>
                          </a:ln>
                          <a:solidFill>
                            <a:schemeClr val="tx1"/>
                          </a:solidFill>
                          <a:effectLst/>
                          <a:latin typeface="Arial" charset="0"/>
                        </a:rPr>
                        <a:t> to 	verify their configurations do not prevent route 	convergence</a:t>
                      </a:r>
                    </a:p>
                  </a:txBody>
                  <a:tcPr>
                    <a:lnT w="12700" cap="flat" cmpd="sng" algn="ctr">
                      <a:solidFill>
                        <a:schemeClr val="bg1"/>
                      </a:solidFill>
                      <a:prstDash val="solid"/>
                      <a:round/>
                      <a:headEnd type="none" w="med" len="med"/>
                      <a:tailEnd type="none" w="med" len="med"/>
                    </a:lnT>
                    <a:solidFill>
                      <a:srgbClr val="FFCC66"/>
                    </a:solidFill>
                  </a:tcPr>
                </a:tc>
              </a:tr>
              <a:tr h="99060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tab pos="465138" algn="l"/>
                        </a:tabLst>
                        <a:defRPr/>
                      </a:pPr>
                      <a:r>
                        <a:rPr kumimoji="0" lang="en-US" sz="2400" b="0" i="0" u="none" strike="noStrike" cap="none" normalizeH="0" baseline="0" dirty="0" smtClean="0">
                          <a:ln>
                            <a:noFill/>
                          </a:ln>
                          <a:solidFill>
                            <a:schemeClr val="tx1"/>
                          </a:solidFill>
                          <a:effectLst/>
                          <a:latin typeface="Arial" charset="0"/>
                        </a:rPr>
                        <a:t>(iii)	Small number of participating </a:t>
                      </a:r>
                      <a:r>
                        <a:rPr kumimoji="0" lang="en-US" sz="2400" b="0" i="0" u="none" strike="noStrike" cap="none" normalizeH="0" baseline="0" dirty="0" err="1" smtClean="0">
                          <a:ln>
                            <a:noFill/>
                          </a:ln>
                          <a:solidFill>
                            <a:schemeClr val="tx1"/>
                          </a:solidFill>
                          <a:effectLst/>
                          <a:latin typeface="Arial" charset="0"/>
                        </a:rPr>
                        <a:t>ASes</a:t>
                      </a:r>
                      <a:r>
                        <a:rPr kumimoji="0" lang="en-US" sz="2400" b="0" i="0" u="none" strike="noStrike" cap="none" normalizeH="0" baseline="0" dirty="0" smtClean="0">
                          <a:ln>
                            <a:noFill/>
                          </a:ln>
                          <a:solidFill>
                            <a:schemeClr val="tx1"/>
                          </a:solidFill>
                          <a:effectLst/>
                          <a:latin typeface="Arial" charset="0"/>
                        </a:rPr>
                        <a:t> can protect 	themselves against malicious BGP attacks</a:t>
                      </a:r>
                    </a:p>
                  </a:txBody>
                  <a:tcPr>
                    <a:solidFill>
                      <a:srgbClr val="FF9900"/>
                    </a:solidFill>
                  </a:tcPr>
                </a:tc>
              </a:tr>
            </a:tbl>
          </a:graphicData>
        </a:graphic>
      </p:graphicFrame>
      <p:sp>
        <p:nvSpPr>
          <p:cNvPr id="12" name="Rectangle 3"/>
          <p:cNvSpPr txBox="1">
            <a:spLocks noChangeArrowheads="1"/>
          </p:cNvSpPr>
          <p:nvPr/>
        </p:nvSpPr>
        <p:spPr bwMode="auto">
          <a:xfrm>
            <a:off x="533400" y="5867400"/>
            <a:ext cx="7467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Ø"/>
              <a:defRPr/>
            </a:pPr>
            <a:r>
              <a:rPr lang="en-US" sz="2800" dirty="0" smtClean="0">
                <a:solidFill>
                  <a:srgbClr val="FF9900"/>
                </a:solidFill>
                <a:latin typeface="Arial" charset="0"/>
                <a:cs typeface="Arial" charset="0"/>
              </a:rPr>
              <a:t>Improved reliability of the Internet</a:t>
            </a:r>
            <a:endParaRPr lang="en-US" sz="2800" dirty="0" smtClean="0">
              <a:solidFill>
                <a:srgbClr val="FF9900"/>
              </a:solidFill>
              <a:latin typeface="Arial" charset="0"/>
              <a:cs typeface="Arial" charset="0"/>
            </a:endParaRPr>
          </a:p>
        </p:txBody>
      </p:sp>
    </p:spTree>
    <p:extLst>
      <p:ext uri="{BB962C8B-B14F-4D97-AF65-F5344CB8AC3E}">
        <p14:creationId xmlns:p14="http://schemas.microsoft.com/office/powerpoint/2010/main" val="3080496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7AC2CAE-AA9D-490A-BCB0-610B339F914B}" type="slidenum">
              <a:rPr lang="zh-CN" altLang="en-US"/>
              <a:pPr>
                <a:defRPr/>
              </a:pPr>
              <a:t>68</a:t>
            </a:fld>
            <a:endParaRPr lang="en-US" altLang="zh-CN"/>
          </a:p>
        </p:txBody>
      </p:sp>
      <p:sp>
        <p:nvSpPr>
          <p:cNvPr id="50179" name="Rectangle 3"/>
          <p:cNvSpPr>
            <a:spLocks noGrp="1" noChangeArrowheads="1"/>
          </p:cNvSpPr>
          <p:nvPr>
            <p:ph type="title"/>
          </p:nvPr>
        </p:nvSpPr>
        <p:spPr>
          <a:xfrm>
            <a:off x="457200" y="228600"/>
            <a:ext cx="8001000" cy="1216025"/>
          </a:xfrm>
        </p:spPr>
        <p:txBody>
          <a:bodyPr/>
          <a:lstStyle/>
          <a:p>
            <a:pPr algn="ctr" eaLnBrk="1" hangingPunct="1"/>
            <a:r>
              <a:rPr lang="en-US" altLang="zh-CN" sz="3700" dirty="0" smtClean="0">
                <a:solidFill>
                  <a:srgbClr val="FF9900"/>
                </a:solidFill>
                <a:latin typeface="Times New Roman" pitchFamily="18" charset="0"/>
                <a:ea typeface="宋体" pitchFamily="2" charset="-122"/>
                <a:cs typeface="Times New Roman" pitchFamily="18" charset="0"/>
              </a:rPr>
              <a:t>Thank You!</a:t>
            </a:r>
          </a:p>
        </p:txBody>
      </p:sp>
      <p:cxnSp>
        <p:nvCxnSpPr>
          <p:cNvPr id="50180"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50181"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p>
        </p:txBody>
      </p:sp>
      <p:sp>
        <p:nvSpPr>
          <p:cNvPr id="50182" name="Rectangle 8"/>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p>
        </p:txBody>
      </p:sp>
      <p:sp>
        <p:nvSpPr>
          <p:cNvPr id="50183"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p>
        </p:txBody>
      </p:sp>
    </p:spTree>
    <p:extLst>
      <p:ext uri="{BB962C8B-B14F-4D97-AF65-F5344CB8AC3E}">
        <p14:creationId xmlns:p14="http://schemas.microsoft.com/office/powerpoint/2010/main" val="2052645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6200" y="838200"/>
            <a:ext cx="8915400" cy="1752600"/>
          </a:xfrm>
        </p:spPr>
        <p:txBody>
          <a:bodyPr/>
          <a:lstStyle/>
          <a:p>
            <a:pPr algn="ctr" eaLnBrk="1" hangingPunct="1"/>
            <a:r>
              <a:rPr lang="en-US" altLang="zh-CN" cap="small" dirty="0" smtClean="0">
                <a:solidFill>
                  <a:srgbClr val="FF9900"/>
                </a:solidFill>
                <a:latin typeface="Times New Roman" pitchFamily="18" charset="0"/>
                <a:ea typeface="宋体" pitchFamily="2" charset="-122"/>
                <a:cs typeface="Times New Roman" pitchFamily="18" charset="0"/>
              </a:rPr>
              <a:t>Part I</a:t>
            </a:r>
            <a:r>
              <a:rPr lang="en-US" altLang="zh-CN" dirty="0">
                <a:solidFill>
                  <a:srgbClr val="FF9900"/>
                </a:solidFill>
                <a:latin typeface="Times New Roman" pitchFamily="18" charset="0"/>
                <a:ea typeface="宋体" pitchFamily="2" charset="-122"/>
                <a:cs typeface="Times New Roman" pitchFamily="18" charset="0"/>
              </a:rPr>
              <a:t/>
            </a:r>
            <a:br>
              <a:rPr lang="en-US" altLang="zh-CN" dirty="0">
                <a:solidFill>
                  <a:srgbClr val="FF9900"/>
                </a:solidFill>
                <a:latin typeface="Times New Roman" pitchFamily="18" charset="0"/>
                <a:ea typeface="宋体" pitchFamily="2" charset="-122"/>
                <a:cs typeface="Times New Roman" pitchFamily="18" charset="0"/>
              </a:rPr>
            </a:br>
            <a:r>
              <a:rPr lang="en-US" altLang="zh-CN" dirty="0">
                <a:solidFill>
                  <a:srgbClr val="FF9900"/>
                </a:solidFill>
                <a:latin typeface="Times New Roman" pitchFamily="18" charset="0"/>
                <a:ea typeface="宋体" pitchFamily="2" charset="-122"/>
                <a:cs typeface="Times New Roman" pitchFamily="18" charset="0"/>
              </a:rPr>
              <a:t>Failure Resilient </a:t>
            </a:r>
            <a:r>
              <a:rPr lang="en-US" altLang="zh-CN" dirty="0" smtClean="0">
                <a:solidFill>
                  <a:srgbClr val="FF9900"/>
                </a:solidFill>
                <a:latin typeface="Times New Roman" pitchFamily="18" charset="0"/>
                <a:ea typeface="宋体" pitchFamily="2" charset="-122"/>
                <a:cs typeface="Times New Roman" pitchFamily="18" charset="0"/>
              </a:rPr>
              <a:t>Routing</a:t>
            </a:r>
            <a:br>
              <a:rPr lang="en-US" altLang="zh-CN" dirty="0" smtClean="0">
                <a:solidFill>
                  <a:srgbClr val="FF9900"/>
                </a:solidFill>
                <a:latin typeface="Times New Roman" pitchFamily="18" charset="0"/>
                <a:ea typeface="宋体" pitchFamily="2" charset="-122"/>
                <a:cs typeface="Times New Roman" pitchFamily="18" charset="0"/>
              </a:rPr>
            </a:br>
            <a:r>
              <a:rPr lang="en-US" altLang="zh-CN" sz="2800" dirty="0" smtClean="0">
                <a:solidFill>
                  <a:srgbClr val="FF9900"/>
                </a:solidFill>
                <a:latin typeface="Times New Roman" pitchFamily="18" charset="0"/>
                <a:ea typeface="宋体" pitchFamily="2" charset="-122"/>
                <a:cs typeface="Times New Roman" pitchFamily="18" charset="0"/>
              </a:rPr>
              <a:t>Simple Failure Recovery with Load Balancing </a:t>
            </a:r>
          </a:p>
        </p:txBody>
      </p:sp>
      <p:sp>
        <p:nvSpPr>
          <p:cNvPr id="14339" name="Rectangle 4"/>
          <p:cNvSpPr>
            <a:spLocks noChangeArrowheads="1"/>
          </p:cNvSpPr>
          <p:nvPr/>
        </p:nvSpPr>
        <p:spPr bwMode="auto">
          <a:xfrm>
            <a:off x="3048000" y="2895600"/>
            <a:ext cx="28956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4340" name="Rectangle 5"/>
          <p:cNvSpPr>
            <a:spLocks noChangeArrowheads="1"/>
          </p:cNvSpPr>
          <p:nvPr/>
        </p:nvSpPr>
        <p:spPr bwMode="auto">
          <a:xfrm>
            <a:off x="152400" y="2895600"/>
            <a:ext cx="28956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4341" name="Rectangle 7"/>
          <p:cNvSpPr>
            <a:spLocks noChangeArrowheads="1"/>
          </p:cNvSpPr>
          <p:nvPr/>
        </p:nvSpPr>
        <p:spPr bwMode="auto">
          <a:xfrm>
            <a:off x="5943600" y="2895600"/>
            <a:ext cx="28956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9" name="Rectangle 3"/>
          <p:cNvSpPr txBox="1">
            <a:spLocks noChangeArrowheads="1"/>
          </p:cNvSpPr>
          <p:nvPr/>
        </p:nvSpPr>
        <p:spPr bwMode="auto">
          <a:xfrm>
            <a:off x="1371600" y="3422650"/>
            <a:ext cx="6400800" cy="3054350"/>
          </a:xfrm>
          <a:prstGeom prst="rect">
            <a:avLst/>
          </a:prstGeom>
          <a:noFill/>
          <a:ln w="9525">
            <a:noFill/>
            <a:miter lim="800000"/>
            <a:headEnd/>
            <a:tailEnd/>
          </a:ln>
          <a:effectLst/>
        </p:spPr>
        <p:txBody>
          <a:bodyPr/>
          <a:lstStyle/>
          <a:p>
            <a:pPr algn="ctr" eaLnBrk="1" hangingPunct="1">
              <a:lnSpc>
                <a:spcPct val="90000"/>
              </a:lnSpc>
              <a:spcBef>
                <a:spcPct val="20000"/>
              </a:spcBef>
              <a:buClr>
                <a:srgbClr val="CC0000"/>
              </a:buClr>
              <a:buFont typeface="Wingdings" pitchFamily="2" charset="2"/>
              <a:buNone/>
              <a:defRPr/>
            </a:pPr>
            <a:r>
              <a:rPr lang="en-US" sz="3500" kern="0" dirty="0">
                <a:solidFill>
                  <a:srgbClr val="000000"/>
                </a:solidFill>
                <a:latin typeface="Times New Roman" pitchFamily="18" charset="0"/>
              </a:rPr>
              <a:t>Martin Suchara</a:t>
            </a:r>
            <a:endParaRPr lang="en-US" sz="1000" kern="0" dirty="0">
              <a:solidFill>
                <a:srgbClr val="000000"/>
              </a:solidFill>
              <a:latin typeface="Times New Roman" pitchFamily="18" charset="0"/>
            </a:endParaRPr>
          </a:p>
          <a:p>
            <a:pPr algn="ctr" eaLnBrk="1" hangingPunct="1">
              <a:lnSpc>
                <a:spcPct val="90000"/>
              </a:lnSpc>
              <a:spcBef>
                <a:spcPct val="20000"/>
              </a:spcBef>
              <a:buClr>
                <a:srgbClr val="CC0000"/>
              </a:buClr>
              <a:buFont typeface="Wingdings" pitchFamily="2" charset="2"/>
              <a:buNone/>
              <a:defRPr/>
            </a:pPr>
            <a:endParaRPr lang="en-US" sz="3500" kern="0" dirty="0">
              <a:solidFill>
                <a:srgbClr val="000000"/>
              </a:solidFill>
              <a:latin typeface="Times New Roman" pitchFamily="18" charset="0"/>
            </a:endParaRPr>
          </a:p>
          <a:p>
            <a:pPr algn="ctr" eaLnBrk="1" hangingPunct="1">
              <a:lnSpc>
                <a:spcPct val="90000"/>
              </a:lnSpc>
              <a:spcBef>
                <a:spcPct val="20000"/>
              </a:spcBef>
              <a:buClr>
                <a:srgbClr val="CC0000"/>
              </a:buClr>
              <a:buFont typeface="Wingdings" pitchFamily="2" charset="2"/>
              <a:buNone/>
              <a:defRPr/>
            </a:pPr>
            <a:r>
              <a:rPr lang="en-US" sz="2800" kern="0" dirty="0">
                <a:solidFill>
                  <a:srgbClr val="000000"/>
                </a:solidFill>
                <a:latin typeface="Times New Roman" pitchFamily="18" charset="0"/>
              </a:rPr>
              <a:t>in collaboration with:</a:t>
            </a:r>
          </a:p>
          <a:p>
            <a:pPr algn="ctr" eaLnBrk="1" hangingPunct="1">
              <a:lnSpc>
                <a:spcPct val="90000"/>
              </a:lnSpc>
              <a:spcBef>
                <a:spcPct val="20000"/>
              </a:spcBef>
              <a:buClr>
                <a:srgbClr val="CC0000"/>
              </a:buClr>
              <a:buFont typeface="Wingdings" pitchFamily="2" charset="2"/>
              <a:buNone/>
              <a:defRPr/>
            </a:pPr>
            <a:r>
              <a:rPr lang="en-US" sz="2800" kern="0" dirty="0" smtClean="0">
                <a:solidFill>
                  <a:srgbClr val="000000"/>
                </a:solidFill>
                <a:latin typeface="Times New Roman" pitchFamily="18" charset="0"/>
              </a:rPr>
              <a:t>D. Xu, R. </a:t>
            </a:r>
            <a:r>
              <a:rPr lang="en-US" sz="2800" kern="0" dirty="0" err="1" smtClean="0">
                <a:solidFill>
                  <a:srgbClr val="000000"/>
                </a:solidFill>
                <a:latin typeface="Times New Roman" pitchFamily="18" charset="0"/>
              </a:rPr>
              <a:t>Doverspike</a:t>
            </a:r>
            <a:r>
              <a:rPr lang="en-US" sz="2800" kern="0" dirty="0" smtClean="0">
                <a:solidFill>
                  <a:srgbClr val="000000"/>
                </a:solidFill>
                <a:latin typeface="Times New Roman" pitchFamily="18" charset="0"/>
              </a:rPr>
              <a:t>, </a:t>
            </a:r>
            <a:endParaRPr lang="en-US" sz="2800" kern="0" dirty="0">
              <a:solidFill>
                <a:srgbClr val="000000"/>
              </a:solidFill>
              <a:latin typeface="Times New Roman" pitchFamily="18" charset="0"/>
            </a:endParaRPr>
          </a:p>
          <a:p>
            <a:pPr algn="ctr" eaLnBrk="1" hangingPunct="1">
              <a:lnSpc>
                <a:spcPct val="90000"/>
              </a:lnSpc>
              <a:spcBef>
                <a:spcPct val="20000"/>
              </a:spcBef>
              <a:buClr>
                <a:srgbClr val="CC0000"/>
              </a:buClr>
              <a:buFont typeface="Wingdings" pitchFamily="2" charset="2"/>
              <a:buNone/>
              <a:defRPr/>
            </a:pPr>
            <a:r>
              <a:rPr lang="en-US" sz="2800" kern="0" dirty="0" smtClean="0">
                <a:solidFill>
                  <a:srgbClr val="000000"/>
                </a:solidFill>
                <a:latin typeface="Times New Roman" pitchFamily="18" charset="0"/>
              </a:rPr>
              <a:t>D. Johnson and J</a:t>
            </a:r>
            <a:r>
              <a:rPr lang="en-US" sz="2800" kern="0" dirty="0">
                <a:solidFill>
                  <a:srgbClr val="000000"/>
                </a:solidFill>
                <a:latin typeface="Times New Roman" pitchFamily="18" charset="0"/>
              </a:rPr>
              <a:t>. </a:t>
            </a:r>
            <a:r>
              <a:rPr lang="en-US" sz="2800" kern="0" dirty="0" smtClean="0">
                <a:solidFill>
                  <a:srgbClr val="000000"/>
                </a:solidFill>
                <a:latin typeface="Times New Roman" pitchFamily="18" charset="0"/>
              </a:rPr>
              <a:t>Rexford</a:t>
            </a:r>
            <a:endParaRPr lang="en-US" sz="2800" kern="0" dirty="0">
              <a:solidFill>
                <a:srgbClr val="000000"/>
              </a:solidFill>
              <a:latin typeface="Times New Roman" pitchFamily="18" charset="0"/>
            </a:endParaRPr>
          </a:p>
        </p:txBody>
      </p:sp>
      <p:pic>
        <p:nvPicPr>
          <p:cNvPr id="8" name="Picture 7" descr="untitled.bmp"/>
          <p:cNvPicPr>
            <a:picLocks noChangeAspect="1"/>
          </p:cNvPicPr>
          <p:nvPr/>
        </p:nvPicPr>
        <p:blipFill>
          <a:blip r:embed="rId3" cstate="print"/>
          <a:stretch>
            <a:fillRect/>
          </a:stretch>
        </p:blipFill>
        <p:spPr>
          <a:xfrm>
            <a:off x="7010400" y="4572000"/>
            <a:ext cx="1219200" cy="1640289"/>
          </a:xfrm>
          <a:prstGeom prst="rect">
            <a:avLst/>
          </a:prstGeom>
        </p:spPr>
      </p:pic>
      <p:pic>
        <p:nvPicPr>
          <p:cNvPr id="10" name="Picture 9" descr="Shield.gif"/>
          <p:cNvPicPr>
            <a:picLocks noChangeAspect="1"/>
          </p:cNvPicPr>
          <p:nvPr/>
        </p:nvPicPr>
        <p:blipFill>
          <a:blip r:embed="rId4" cstate="print"/>
          <a:stretch>
            <a:fillRect/>
          </a:stretch>
        </p:blipFill>
        <p:spPr>
          <a:xfrm>
            <a:off x="838200" y="4566138"/>
            <a:ext cx="1371600" cy="1529862"/>
          </a:xfrm>
          <a:prstGeom prst="rect">
            <a:avLst/>
          </a:prstGeom>
        </p:spPr>
      </p:pic>
    </p:spTree>
    <p:extLst>
      <p:ext uri="{BB962C8B-B14F-4D97-AF65-F5344CB8AC3E}">
        <p14:creationId xmlns:p14="http://schemas.microsoft.com/office/powerpoint/2010/main" val="1714753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8</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Failure Recovery and Traffic Engineering in IP Networks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3" name="Rectangle 3"/>
          <p:cNvSpPr txBox="1">
            <a:spLocks noChangeArrowheads="1"/>
          </p:cNvSpPr>
          <p:nvPr/>
        </p:nvSpPr>
        <p:spPr bwMode="auto">
          <a:xfrm>
            <a:off x="566738" y="1600200"/>
            <a:ext cx="8272462"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a:solidFill>
                  <a:srgbClr val="FF9900"/>
                </a:solidFill>
                <a:latin typeface="Arial" charset="0"/>
                <a:cs typeface="Arial" charset="0"/>
              </a:rPr>
              <a:t>Uninterrupted data delivery </a:t>
            </a:r>
            <a:r>
              <a:rPr lang="en-US" sz="2800" kern="0" dirty="0" smtClean="0">
                <a:solidFill>
                  <a:srgbClr val="000000"/>
                </a:solidFill>
                <a:latin typeface="Arial" charset="0"/>
                <a:cs typeface="Arial" charset="0"/>
              </a:rPr>
              <a:t>when equipment fails</a:t>
            </a:r>
            <a:endParaRPr lang="en-US" sz="2800" kern="0" dirty="0" smtClean="0">
              <a:solidFill>
                <a:srgbClr val="000000"/>
              </a:solidFill>
              <a:latin typeface="Arial" charset="0"/>
              <a:cs typeface="Arial" charset="0"/>
            </a:endParaRPr>
          </a:p>
        </p:txBody>
      </p:sp>
      <p:sp>
        <p:nvSpPr>
          <p:cNvPr id="16" name="Rectangle 3"/>
          <p:cNvSpPr txBox="1">
            <a:spLocks noChangeArrowheads="1"/>
          </p:cNvSpPr>
          <p:nvPr/>
        </p:nvSpPr>
        <p:spPr bwMode="auto">
          <a:xfrm>
            <a:off x="533400" y="2743200"/>
            <a:ext cx="7848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dirty="0" smtClean="0">
                <a:solidFill>
                  <a:srgbClr val="FF9900"/>
                </a:solidFill>
                <a:latin typeface="Arial" charset="0"/>
                <a:cs typeface="Arial" charset="0"/>
              </a:rPr>
              <a:t>Re-balance </a:t>
            </a:r>
            <a:r>
              <a:rPr lang="en-US" sz="2800" dirty="0" smtClean="0">
                <a:solidFill>
                  <a:srgbClr val="FF9900"/>
                </a:solidFill>
                <a:latin typeface="Arial" charset="0"/>
                <a:cs typeface="Arial" charset="0"/>
              </a:rPr>
              <a:t>the network </a:t>
            </a:r>
            <a:r>
              <a:rPr lang="en-US" sz="2800" dirty="0" smtClean="0">
                <a:solidFill>
                  <a:srgbClr val="FF9900"/>
                </a:solidFill>
                <a:latin typeface="Arial" charset="0"/>
                <a:cs typeface="Arial" charset="0"/>
              </a:rPr>
              <a:t>load </a:t>
            </a:r>
            <a:r>
              <a:rPr lang="en-US" sz="2800" kern="0" dirty="0" smtClean="0">
                <a:solidFill>
                  <a:srgbClr val="000000"/>
                </a:solidFill>
                <a:latin typeface="Arial" charset="0"/>
                <a:cs typeface="Arial" charset="0"/>
              </a:rPr>
              <a:t>after failure</a:t>
            </a:r>
            <a:endParaRPr lang="en-US" sz="2800" dirty="0" smtClean="0">
              <a:solidFill>
                <a:srgbClr val="FF9900"/>
              </a:solidFill>
              <a:latin typeface="Arial" charset="0"/>
              <a:cs typeface="Arial" charset="0"/>
            </a:endParaRPr>
          </a:p>
        </p:txBody>
      </p:sp>
      <p:sp>
        <p:nvSpPr>
          <p:cNvPr id="12" name="Rectangle 3"/>
          <p:cNvSpPr txBox="1">
            <a:spLocks noChangeArrowheads="1"/>
          </p:cNvSpPr>
          <p:nvPr/>
        </p:nvSpPr>
        <p:spPr bwMode="auto">
          <a:xfrm>
            <a:off x="566738" y="5410200"/>
            <a:ext cx="8424862"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This work: </a:t>
            </a:r>
            <a:r>
              <a:rPr lang="en-US" sz="2800" dirty="0">
                <a:solidFill>
                  <a:srgbClr val="FF9900"/>
                </a:solidFill>
                <a:latin typeface="Arial" charset="0"/>
                <a:cs typeface="Arial" charset="0"/>
              </a:rPr>
              <a:t>integrated</a:t>
            </a:r>
            <a:r>
              <a:rPr lang="en-US" sz="2800" kern="0" dirty="0" smtClean="0">
                <a:solidFill>
                  <a:srgbClr val="000000"/>
                </a:solidFill>
                <a:latin typeface="Arial" charset="0"/>
                <a:cs typeface="Arial" charset="0"/>
              </a:rPr>
              <a:t> failure recovery and traffic engineering with </a:t>
            </a:r>
            <a:r>
              <a:rPr lang="en-US" sz="2800" dirty="0">
                <a:solidFill>
                  <a:srgbClr val="FF9900"/>
                </a:solidFill>
                <a:latin typeface="Arial" charset="0"/>
                <a:cs typeface="Arial" charset="0"/>
              </a:rPr>
              <a:t>pre-calculated</a:t>
            </a:r>
            <a:r>
              <a:rPr lang="en-US" sz="2800" kern="0" dirty="0" smtClean="0">
                <a:solidFill>
                  <a:srgbClr val="000000"/>
                </a:solidFill>
                <a:latin typeface="Arial" charset="0"/>
                <a:cs typeface="Arial" charset="0"/>
              </a:rPr>
              <a:t> </a:t>
            </a:r>
            <a:r>
              <a:rPr lang="en-US" sz="2800" kern="0" dirty="0" smtClean="0">
                <a:solidFill>
                  <a:srgbClr val="000000"/>
                </a:solidFill>
                <a:latin typeface="Arial" charset="0"/>
                <a:cs typeface="Arial" charset="0"/>
              </a:rPr>
              <a:t>load balancing</a:t>
            </a:r>
          </a:p>
        </p:txBody>
      </p:sp>
      <p:sp>
        <p:nvSpPr>
          <p:cNvPr id="14" name="Rectangle 3"/>
          <p:cNvSpPr txBox="1">
            <a:spLocks noChangeArrowheads="1"/>
          </p:cNvSpPr>
          <p:nvPr/>
        </p:nvSpPr>
        <p:spPr bwMode="auto">
          <a:xfrm>
            <a:off x="533400" y="3581400"/>
            <a:ext cx="7848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indent="-469900" eaLnBrk="1" hangingPunct="1">
              <a:spcBef>
                <a:spcPct val="20000"/>
              </a:spcBef>
              <a:buClr>
                <a:srgbClr val="FF9900"/>
              </a:buClr>
              <a:buFont typeface="Wingdings" pitchFamily="2" charset="2"/>
              <a:buChar char="o"/>
              <a:defRPr/>
            </a:pPr>
            <a:r>
              <a:rPr lang="en-US" sz="2800" kern="0" dirty="0" smtClean="0">
                <a:solidFill>
                  <a:srgbClr val="000000"/>
                </a:solidFill>
                <a:latin typeface="Arial" charset="0"/>
                <a:cs typeface="Arial" charset="0"/>
              </a:rPr>
              <a:t>Existing solutions </a:t>
            </a:r>
            <a:r>
              <a:rPr lang="en-US" sz="2800" kern="0" dirty="0" smtClean="0">
                <a:solidFill>
                  <a:srgbClr val="000000"/>
                </a:solidFill>
                <a:latin typeface="Arial" charset="0"/>
                <a:cs typeface="Arial" charset="0"/>
              </a:rPr>
              <a:t>either treat </a:t>
            </a:r>
            <a:r>
              <a:rPr lang="en-US" sz="2800" kern="0" dirty="0" smtClean="0">
                <a:solidFill>
                  <a:srgbClr val="000000"/>
                </a:solidFill>
                <a:latin typeface="Arial" charset="0"/>
                <a:cs typeface="Arial" charset="0"/>
              </a:rPr>
              <a:t>failure </a:t>
            </a:r>
            <a:r>
              <a:rPr lang="en-US" sz="2800" kern="0" dirty="0" smtClean="0">
                <a:solidFill>
                  <a:srgbClr val="000000"/>
                </a:solidFill>
                <a:latin typeface="Arial" charset="0"/>
                <a:cs typeface="Arial" charset="0"/>
              </a:rPr>
              <a:t>recovery </a:t>
            </a:r>
            <a:r>
              <a:rPr lang="en-US" sz="2800" kern="0" dirty="0" smtClean="0">
                <a:solidFill>
                  <a:srgbClr val="000000"/>
                </a:solidFill>
                <a:latin typeface="Arial" charset="0"/>
                <a:cs typeface="Arial" charset="0"/>
              </a:rPr>
              <a:t>and traffic </a:t>
            </a:r>
            <a:r>
              <a:rPr lang="en-US" sz="2800" kern="0" dirty="0">
                <a:solidFill>
                  <a:srgbClr val="000000"/>
                </a:solidFill>
                <a:latin typeface="Arial" charset="0"/>
                <a:cs typeface="Arial" charset="0"/>
              </a:rPr>
              <a:t>engineering separately or require </a:t>
            </a:r>
            <a:r>
              <a:rPr lang="en-US" sz="2800" kern="0" dirty="0" smtClean="0">
                <a:solidFill>
                  <a:srgbClr val="000000"/>
                </a:solidFill>
                <a:latin typeface="Arial" charset="0"/>
                <a:cs typeface="Arial" charset="0"/>
              </a:rPr>
              <a:t>congestion feedback</a:t>
            </a:r>
            <a:endParaRPr lang="en-US" sz="2800" dirty="0" smtClean="0">
              <a:solidFill>
                <a:srgbClr val="FF9900"/>
              </a:solidFill>
              <a:latin typeface="Arial" charset="0"/>
              <a:cs typeface="Arial" charset="0"/>
            </a:endParaRPr>
          </a:p>
        </p:txBody>
      </p:sp>
    </p:spTree>
    <p:extLst>
      <p:ext uri="{BB962C8B-B14F-4D97-AF65-F5344CB8AC3E}">
        <p14:creationId xmlns:p14="http://schemas.microsoft.com/office/powerpoint/2010/main" val="4242786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81E6D83-A576-41E7-80BA-5DC4169F01B4}" type="slidenum">
              <a:rPr lang="zh-CN" altLang="en-US">
                <a:solidFill>
                  <a:srgbClr val="000000"/>
                </a:solidFill>
              </a:rPr>
              <a:pPr>
                <a:defRPr/>
              </a:pPr>
              <a:t>9</a:t>
            </a:fld>
            <a:endParaRPr lang="en-US" altLang="zh-CN">
              <a:solidFill>
                <a:srgbClr val="000000"/>
              </a:solidFill>
            </a:endParaRPr>
          </a:p>
        </p:txBody>
      </p:sp>
      <p:sp>
        <p:nvSpPr>
          <p:cNvPr id="17411" name="Rectangle 2"/>
          <p:cNvSpPr>
            <a:spLocks noGrp="1" noChangeArrowheads="1"/>
          </p:cNvSpPr>
          <p:nvPr>
            <p:ph type="title"/>
          </p:nvPr>
        </p:nvSpPr>
        <p:spPr>
          <a:xfrm>
            <a:off x="457200" y="231775"/>
            <a:ext cx="8001000" cy="1216025"/>
          </a:xfrm>
        </p:spPr>
        <p:txBody>
          <a:bodyPr/>
          <a:lstStyle/>
          <a:p>
            <a:pPr eaLnBrk="1" hangingPunct="1"/>
            <a:r>
              <a:rPr lang="en-US" sz="3700" dirty="0" smtClean="0">
                <a:solidFill>
                  <a:srgbClr val="FF9900"/>
                </a:solidFill>
                <a:latin typeface="Times New Roman" pitchFamily="18" charset="0"/>
                <a:cs typeface="Times New Roman" pitchFamily="18" charset="0"/>
              </a:rPr>
              <a:t>Architectural Goals</a:t>
            </a:r>
          </a:p>
        </p:txBody>
      </p:sp>
      <p:sp>
        <p:nvSpPr>
          <p:cNvPr id="17413" name="Text Box 4"/>
          <p:cNvSpPr txBox="1">
            <a:spLocks noChangeArrowheads="1"/>
          </p:cNvSpPr>
          <p:nvPr/>
        </p:nvSpPr>
        <p:spPr bwMode="auto">
          <a:xfrm>
            <a:off x="1660525" y="6600825"/>
            <a:ext cx="184150" cy="366713"/>
          </a:xfrm>
          <a:prstGeom prst="rect">
            <a:avLst/>
          </a:prstGeom>
          <a:noFill/>
          <a:ln w="9525">
            <a:noFill/>
            <a:miter lim="800000"/>
            <a:headEnd/>
            <a:tailEnd/>
          </a:ln>
        </p:spPr>
        <p:txBody>
          <a:bodyPr wrap="none">
            <a:spAutoFit/>
          </a:bodyPr>
          <a:lstStyle/>
          <a:p>
            <a:endParaRPr lang="en-US">
              <a:solidFill>
                <a:srgbClr val="000000"/>
              </a:solidFill>
            </a:endParaRPr>
          </a:p>
        </p:txBody>
      </p:sp>
      <p:cxnSp>
        <p:nvCxnSpPr>
          <p:cNvPr id="17415" name="Straight Connector 18"/>
          <p:cNvCxnSpPr>
            <a:cxnSpLocks noChangeShapeType="1"/>
          </p:cNvCxnSpPr>
          <p:nvPr/>
        </p:nvCxnSpPr>
        <p:spPr bwMode="auto">
          <a:xfrm>
            <a:off x="457200" y="1446213"/>
            <a:ext cx="8077200" cy="1587"/>
          </a:xfrm>
          <a:prstGeom prst="line">
            <a:avLst/>
          </a:prstGeom>
          <a:noFill/>
          <a:ln w="19050" algn="ctr">
            <a:solidFill>
              <a:schemeClr val="tx1"/>
            </a:solidFill>
            <a:round/>
            <a:headEnd/>
            <a:tailEnd/>
          </a:ln>
        </p:spPr>
      </p:cxnSp>
      <p:sp>
        <p:nvSpPr>
          <p:cNvPr id="17416" name="Rectangle 21"/>
          <p:cNvSpPr>
            <a:spLocks noChangeArrowheads="1"/>
          </p:cNvSpPr>
          <p:nvPr/>
        </p:nvSpPr>
        <p:spPr bwMode="auto">
          <a:xfrm rot="5400000">
            <a:off x="-1028700" y="5600700"/>
            <a:ext cx="2286000" cy="228600"/>
          </a:xfrm>
          <a:prstGeom prst="rect">
            <a:avLst/>
          </a:prstGeom>
          <a:solidFill>
            <a:schemeClr val="tx1"/>
          </a:solidFill>
          <a:ln w="0" algn="ctr">
            <a:noFill/>
            <a:round/>
            <a:headEnd/>
            <a:tailEnd/>
          </a:ln>
        </p:spPr>
        <p:txBody>
          <a:bodyPr/>
          <a:lstStyle/>
          <a:p>
            <a:endParaRPr lang="en-US">
              <a:solidFill>
                <a:srgbClr val="000000"/>
              </a:solidFill>
            </a:endParaRPr>
          </a:p>
        </p:txBody>
      </p:sp>
      <p:sp>
        <p:nvSpPr>
          <p:cNvPr id="17417" name="Rectangle 10"/>
          <p:cNvSpPr>
            <a:spLocks noChangeArrowheads="1"/>
          </p:cNvSpPr>
          <p:nvPr/>
        </p:nvSpPr>
        <p:spPr bwMode="auto">
          <a:xfrm rot="5400000">
            <a:off x="-1028700" y="1028700"/>
            <a:ext cx="2286000" cy="228600"/>
          </a:xfrm>
          <a:prstGeom prst="rect">
            <a:avLst/>
          </a:prstGeom>
          <a:solidFill>
            <a:srgbClr val="92D050"/>
          </a:solidFill>
          <a:ln w="0" algn="ctr">
            <a:noFill/>
            <a:round/>
            <a:headEnd/>
            <a:tailEnd/>
          </a:ln>
        </p:spPr>
        <p:txBody>
          <a:bodyPr/>
          <a:lstStyle/>
          <a:p>
            <a:endParaRPr lang="en-US">
              <a:solidFill>
                <a:srgbClr val="000000"/>
              </a:solidFill>
            </a:endParaRPr>
          </a:p>
        </p:txBody>
      </p:sp>
      <p:sp>
        <p:nvSpPr>
          <p:cNvPr id="17418" name="Rectangle 26"/>
          <p:cNvSpPr>
            <a:spLocks noChangeArrowheads="1"/>
          </p:cNvSpPr>
          <p:nvPr/>
        </p:nvSpPr>
        <p:spPr bwMode="auto">
          <a:xfrm rot="5400000">
            <a:off x="-1028700" y="3314700"/>
            <a:ext cx="2286000" cy="228600"/>
          </a:xfrm>
          <a:prstGeom prst="rect">
            <a:avLst/>
          </a:prstGeom>
          <a:solidFill>
            <a:srgbClr val="FF9900"/>
          </a:solidFill>
          <a:ln w="0" algn="ctr">
            <a:noFill/>
            <a:round/>
            <a:headEnd/>
            <a:tailEnd/>
          </a:ln>
        </p:spPr>
        <p:txBody>
          <a:bodyPr/>
          <a:lstStyle/>
          <a:p>
            <a:endParaRPr lang="en-US">
              <a:solidFill>
                <a:srgbClr val="000000"/>
              </a:solidFill>
            </a:endParaRPr>
          </a:p>
        </p:txBody>
      </p:sp>
      <p:sp>
        <p:nvSpPr>
          <p:cNvPr id="15" name="Rectangle 3"/>
          <p:cNvSpPr txBox="1">
            <a:spLocks noChangeArrowheads="1"/>
          </p:cNvSpPr>
          <p:nvPr/>
        </p:nvSpPr>
        <p:spPr bwMode="auto">
          <a:xfrm>
            <a:off x="566738" y="5181600"/>
            <a:ext cx="8272462"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spcBef>
                <a:spcPct val="20000"/>
              </a:spcBef>
              <a:buClr>
                <a:srgbClr val="FF9900"/>
              </a:buClr>
              <a:buFont typeface="+mj-lt"/>
              <a:buAutoNum type="arabicPeriod" startAt="3"/>
              <a:defRPr/>
            </a:pPr>
            <a:r>
              <a:rPr lang="en-US" sz="2800" dirty="0" smtClean="0">
                <a:solidFill>
                  <a:srgbClr val="FF9900"/>
                </a:solidFill>
                <a:latin typeface="Arial" charset="0"/>
                <a:cs typeface="Arial" charset="0"/>
              </a:rPr>
              <a:t>Detect</a:t>
            </a:r>
            <a:r>
              <a:rPr lang="en-US" sz="2800" kern="0" dirty="0" smtClean="0">
                <a:solidFill>
                  <a:srgbClr val="000000"/>
                </a:solidFill>
                <a:latin typeface="Arial" charset="0"/>
                <a:cs typeface="Arial" charset="0"/>
              </a:rPr>
              <a:t> and respond to failures</a:t>
            </a:r>
          </a:p>
        </p:txBody>
      </p:sp>
      <p:sp>
        <p:nvSpPr>
          <p:cNvPr id="13" name="Rectangle 3"/>
          <p:cNvSpPr txBox="1">
            <a:spLocks noChangeArrowheads="1"/>
          </p:cNvSpPr>
          <p:nvPr/>
        </p:nvSpPr>
        <p:spPr bwMode="auto">
          <a:xfrm>
            <a:off x="566738" y="1600200"/>
            <a:ext cx="8424862"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spcBef>
                <a:spcPct val="20000"/>
              </a:spcBef>
              <a:buClr>
                <a:srgbClr val="FF9900"/>
              </a:buClr>
              <a:buFont typeface="+mj-lt"/>
              <a:buAutoNum type="arabicPeriod"/>
              <a:defRPr/>
            </a:pPr>
            <a:r>
              <a:rPr lang="en-US" sz="2800" dirty="0" smtClean="0">
                <a:solidFill>
                  <a:srgbClr val="FF9900"/>
                </a:solidFill>
                <a:latin typeface="Arial" charset="0"/>
                <a:cs typeface="Arial" charset="0"/>
              </a:rPr>
              <a:t>Simplify</a:t>
            </a:r>
            <a:r>
              <a:rPr lang="en-US" sz="2800" kern="0" dirty="0" smtClean="0">
                <a:solidFill>
                  <a:srgbClr val="000000"/>
                </a:solidFill>
                <a:latin typeface="Arial" charset="0"/>
                <a:cs typeface="Arial" charset="0"/>
              </a:rPr>
              <a:t> the network</a:t>
            </a: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Allow use of minimalist cheap routers</a:t>
            </a: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Simplify network management</a:t>
            </a:r>
          </a:p>
        </p:txBody>
      </p:sp>
      <p:sp>
        <p:nvSpPr>
          <p:cNvPr id="16" name="Rectangle 3"/>
          <p:cNvSpPr txBox="1">
            <a:spLocks noChangeArrowheads="1"/>
          </p:cNvSpPr>
          <p:nvPr/>
        </p:nvSpPr>
        <p:spPr bwMode="auto">
          <a:xfrm>
            <a:off x="566738" y="3657600"/>
            <a:ext cx="8348662"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indent="-514350" eaLnBrk="1" hangingPunct="1">
              <a:spcBef>
                <a:spcPct val="20000"/>
              </a:spcBef>
              <a:buClr>
                <a:srgbClr val="FF9900"/>
              </a:buClr>
              <a:buFont typeface="+mj-lt"/>
              <a:buAutoNum type="arabicPeriod" startAt="2"/>
              <a:defRPr/>
            </a:pPr>
            <a:r>
              <a:rPr lang="en-US" sz="2800" dirty="0" smtClean="0">
                <a:solidFill>
                  <a:srgbClr val="FF9900"/>
                </a:solidFill>
                <a:latin typeface="Arial" charset="0"/>
                <a:cs typeface="Arial" charset="0"/>
              </a:rPr>
              <a:t>Balance</a:t>
            </a:r>
            <a:r>
              <a:rPr lang="en-US" sz="2800" kern="0" dirty="0" smtClean="0">
                <a:solidFill>
                  <a:srgbClr val="000000"/>
                </a:solidFill>
                <a:latin typeface="Arial" charset="0"/>
                <a:cs typeface="Arial" charset="0"/>
              </a:rPr>
              <a:t> the load</a:t>
            </a:r>
          </a:p>
          <a:p>
            <a:pPr marL="908050" lvl="1" indent="-436563" eaLnBrk="1" hangingPunct="1">
              <a:spcBef>
                <a:spcPct val="20000"/>
              </a:spcBef>
              <a:buClr>
                <a:srgbClr val="FF9900"/>
              </a:buClr>
              <a:buFont typeface="Wingdings" pitchFamily="2" charset="2"/>
              <a:buChar char="n"/>
              <a:defRPr/>
            </a:pPr>
            <a:r>
              <a:rPr lang="en-US" sz="2800" kern="0" dirty="0" smtClean="0">
                <a:solidFill>
                  <a:srgbClr val="000000"/>
                </a:solidFill>
                <a:latin typeface="Arial" charset="0"/>
                <a:cs typeface="Arial" charset="0"/>
              </a:rPr>
              <a:t>Before, during, and after each failure</a:t>
            </a:r>
            <a:endParaRPr lang="en-US" sz="2800" dirty="0" smtClean="0">
              <a:solidFill>
                <a:srgbClr val="FF9900"/>
              </a:solidFill>
              <a:latin typeface="Arial" charset="0"/>
              <a:cs typeface="Arial" charset="0"/>
            </a:endParaRPr>
          </a:p>
        </p:txBody>
      </p:sp>
    </p:spTree>
    <p:extLst>
      <p:ext uri="{BB962C8B-B14F-4D97-AF65-F5344CB8AC3E}">
        <p14:creationId xmlns:p14="http://schemas.microsoft.com/office/powerpoint/2010/main" val="15900682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MARTIN@8KGLQPQV198ADKKR" val="3765"/>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
          <a:solidFill>
            <a:schemeClr val="tx1"/>
          </a:solidFill>
        </a:ln>
      </a:spPr>
      <a:bodyPr rtlCol="0" anchor="ctr"/>
      <a:lstStyle>
        <a:defPPr algn="ctr">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a:themeElements>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esentation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23961</TotalTime>
  <Words>4421</Words>
  <Application>Microsoft Office PowerPoint</Application>
  <PresentationFormat>On-screen Show (4:3)</PresentationFormat>
  <Paragraphs>847</Paragraphs>
  <Slides>68</Slides>
  <Notes>66</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68</vt:i4>
      </vt:variant>
    </vt:vector>
  </HeadingPairs>
  <TitlesOfParts>
    <vt:vector size="91" baseType="lpstr">
      <vt:lpstr>Arial</vt:lpstr>
      <vt:lpstr>Mathematica1</vt:lpstr>
      <vt:lpstr>Times New Roman</vt:lpstr>
      <vt:lpstr>Wingdings</vt:lpstr>
      <vt:lpstr>Book Antiqua</vt:lpstr>
      <vt:lpstr>Verdana</vt:lpstr>
      <vt:lpstr>宋体</vt:lpstr>
      <vt:lpstr>Wingdings 3</vt:lpstr>
      <vt:lpstr>Profile</vt:lpstr>
      <vt:lpstr>Presentation</vt:lpstr>
      <vt:lpstr>2_Profile</vt:lpstr>
      <vt:lpstr>1_Profile</vt:lpstr>
      <vt:lpstr>4_Profile</vt:lpstr>
      <vt:lpstr>3_Profile</vt:lpstr>
      <vt:lpstr>5_Profile</vt:lpstr>
      <vt:lpstr>6_Profile</vt:lpstr>
      <vt:lpstr>7_Profile</vt:lpstr>
      <vt:lpstr>8_Profile</vt:lpstr>
      <vt:lpstr>9_Profile</vt:lpstr>
      <vt:lpstr>10_Profile</vt:lpstr>
      <vt:lpstr>11_Profile</vt:lpstr>
      <vt:lpstr>12_Profile</vt:lpstr>
      <vt:lpstr>13_Profile</vt:lpstr>
      <vt:lpstr>Reliable Internet Routing </vt:lpstr>
      <vt:lpstr>The Importance of Service Availability</vt:lpstr>
      <vt:lpstr>Is Best Effort Availability Enough?</vt:lpstr>
      <vt:lpstr>Better than Best-Effort Availability</vt:lpstr>
      <vt:lpstr>The Three Problems</vt:lpstr>
      <vt:lpstr>In This Work</vt:lpstr>
      <vt:lpstr>Part I Failure Resilient Routing Simple Failure Recovery with Load Balancing </vt:lpstr>
      <vt:lpstr>Failure Recovery and Traffic Engineering in IP Networks</vt:lpstr>
      <vt:lpstr>Architectural Goals</vt:lpstr>
      <vt:lpstr>The Architecture – Components</vt:lpstr>
      <vt:lpstr>The Architecture</vt:lpstr>
      <vt:lpstr>The Architecture</vt:lpstr>
      <vt:lpstr>  The Architecture: Summary</vt:lpstr>
      <vt:lpstr>Goal I: Find Paths Resilient to Failures</vt:lpstr>
      <vt:lpstr>Goal II: Minimize Link Loads</vt:lpstr>
      <vt:lpstr>Possible Solutions</vt:lpstr>
      <vt:lpstr>Computing the Optimal Paths</vt:lpstr>
      <vt:lpstr>1. State-Dependent Splitting:  Per Observable Failure</vt:lpstr>
      <vt:lpstr>2. State-Independent Splitting:  Across All Failure Scenarios</vt:lpstr>
      <vt:lpstr>  Our Solutions </vt:lpstr>
      <vt:lpstr>Congestion Cost – AT&amp;T’s IP  Backbone with SRLG Failures</vt:lpstr>
      <vt:lpstr>Congestion Cost – AT&amp;T’s IP  Backbone with SRLG Failures</vt:lpstr>
      <vt:lpstr>Number of Paths – Various Topologies</vt:lpstr>
      <vt:lpstr>Summary</vt:lpstr>
      <vt:lpstr>Part II BGP Safety Analysis The Conditions of BGP Convergence</vt:lpstr>
      <vt:lpstr>The Internet is a Network of Networks</vt:lpstr>
      <vt:lpstr>The Border Gateway Protocol (BGP)</vt:lpstr>
      <vt:lpstr>Business Driven Policies of ASes</vt:lpstr>
      <vt:lpstr>BGP Safety Challenges</vt:lpstr>
      <vt:lpstr>Results on BGP Safety</vt:lpstr>
      <vt:lpstr>Models of BGP</vt:lpstr>
      <vt:lpstr>SPVP– Traditional Model of BGP         (Griffin and Wilfong, 2000)</vt:lpstr>
      <vt:lpstr>What are Spurious Updates?</vt:lpstr>
      <vt:lpstr>What Causes Spurious Updates?</vt:lpstr>
      <vt:lpstr>DPVP– A More General Model of BGP</vt:lpstr>
      <vt:lpstr>DPVP– A More General Model of BGP</vt:lpstr>
      <vt:lpstr>Consequences of Spurious Updates</vt:lpstr>
      <vt:lpstr>Analogs of Previous Results in DPVP</vt:lpstr>
      <vt:lpstr>DPVP Makes Analysis Easier</vt:lpstr>
      <vt:lpstr>Necessary and Sufficient Conditions</vt:lpstr>
      <vt:lpstr>Necessary and Sufficient Conditions</vt:lpstr>
      <vt:lpstr>Verifying the Convergence  Conditions = Finding a CoyOTE</vt:lpstr>
      <vt:lpstr>DeCoy – Safety Verification Algorithm</vt:lpstr>
      <vt:lpstr>Summary</vt:lpstr>
      <vt:lpstr>Part III How Small Groups  can Secure Routing</vt:lpstr>
      <vt:lpstr>Vulnerabilities – Example 1</vt:lpstr>
      <vt:lpstr>Vulnerabilities – Example 2</vt:lpstr>
      <vt:lpstr>Vulnerabilities – Example 2</vt:lpstr>
      <vt:lpstr>State of the Art – S-BGP and soBGP</vt:lpstr>
      <vt:lpstr>How Our Solution Helps</vt:lpstr>
      <vt:lpstr>Lessons Learned from Experimentation</vt:lpstr>
      <vt:lpstr>Our Approach – Key Ideas</vt:lpstr>
      <vt:lpstr>Our Approach – Key Ideas</vt:lpstr>
      <vt:lpstr>Our Approach – Key Ideas</vt:lpstr>
      <vt:lpstr>Our Approach – Key Ideas</vt:lpstr>
      <vt:lpstr>Secure Overlay Routing (SBone)</vt:lpstr>
      <vt:lpstr>Secure Overlay Routing (SBone)</vt:lpstr>
      <vt:lpstr>SBone – 30 Random + Help of  Some Large ISPs</vt:lpstr>
      <vt:lpstr>SBone – Multiple Adversaries</vt:lpstr>
      <vt:lpstr>SBone – Properties</vt:lpstr>
      <vt:lpstr>Hijacking the Hijacker – Shout</vt:lpstr>
      <vt:lpstr>Shout + SBone – 1 Adversary</vt:lpstr>
      <vt:lpstr>Shout + SBone – 5 Adversaries</vt:lpstr>
      <vt:lpstr>Shout – Properties</vt:lpstr>
      <vt:lpstr>Summary</vt:lpstr>
      <vt:lpstr>Conclusion</vt:lpstr>
      <vt:lpstr> Better than Best-Effort Availability</vt:lpstr>
      <vt:lpstr>Thank You!</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Suchara</dc:creator>
  <cp:lastModifiedBy>Martin Suchara</cp:lastModifiedBy>
  <cp:revision>1530</cp:revision>
  <cp:lastPrinted>2010-11-22T19:55:15Z</cp:lastPrinted>
  <dcterms:created xsi:type="dcterms:W3CDTF">2005-11-03T21:28:14Z</dcterms:created>
  <dcterms:modified xsi:type="dcterms:W3CDTF">2011-06-15T16:15:20Z</dcterms:modified>
</cp:coreProperties>
</file>