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embeddings/oleObject4.bin" ContentType="application/vnd.openxmlformats-officedocument.oleObject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5.bin" ContentType="application/vnd.openxmlformats-officedocument.oleObject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embeddings/oleObject6.bin" ContentType="application/vnd.openxmlformats-officedocument.oleObject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embeddings/oleObject7.bin" ContentType="application/vnd.openxmlformats-officedocument.oleObject"/>
  <Override PartName="/ppt/notesSlides/notesSlide67.xml" ContentType="application/vnd.openxmlformats-officedocument.presentationml.notesSlide+xml"/>
  <Override PartName="/ppt/embeddings/oleObject8.bin" ContentType="application/vnd.openxmlformats-officedocument.oleObject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7" r:id="rId2"/>
    <p:sldId id="389" r:id="rId3"/>
    <p:sldId id="297" r:id="rId4"/>
    <p:sldId id="384" r:id="rId5"/>
    <p:sldId id="298" r:id="rId6"/>
    <p:sldId id="386" r:id="rId7"/>
    <p:sldId id="387" r:id="rId8"/>
    <p:sldId id="391" r:id="rId9"/>
    <p:sldId id="392" r:id="rId10"/>
    <p:sldId id="394" r:id="rId11"/>
    <p:sldId id="395" r:id="rId12"/>
    <p:sldId id="396" r:id="rId13"/>
    <p:sldId id="307" r:id="rId14"/>
    <p:sldId id="355" r:id="rId15"/>
    <p:sldId id="356" r:id="rId16"/>
    <p:sldId id="358" r:id="rId17"/>
    <p:sldId id="430" r:id="rId18"/>
    <p:sldId id="372" r:id="rId19"/>
    <p:sldId id="306" r:id="rId20"/>
    <p:sldId id="313" r:id="rId21"/>
    <p:sldId id="314" r:id="rId22"/>
    <p:sldId id="317" r:id="rId23"/>
    <p:sldId id="318" r:id="rId24"/>
    <p:sldId id="316" r:id="rId25"/>
    <p:sldId id="319" r:id="rId26"/>
    <p:sldId id="325" r:id="rId27"/>
    <p:sldId id="324" r:id="rId28"/>
    <p:sldId id="399" r:id="rId29"/>
    <p:sldId id="326" r:id="rId30"/>
    <p:sldId id="327" r:id="rId31"/>
    <p:sldId id="328" r:id="rId32"/>
    <p:sldId id="329" r:id="rId33"/>
    <p:sldId id="330" r:id="rId34"/>
    <p:sldId id="322" r:id="rId35"/>
    <p:sldId id="331" r:id="rId36"/>
    <p:sldId id="400" r:id="rId37"/>
    <p:sldId id="332" r:id="rId38"/>
    <p:sldId id="333" r:id="rId39"/>
    <p:sldId id="311" r:id="rId40"/>
    <p:sldId id="334" r:id="rId41"/>
    <p:sldId id="401" r:id="rId42"/>
    <p:sldId id="335" r:id="rId43"/>
    <p:sldId id="402" r:id="rId44"/>
    <p:sldId id="404" r:id="rId45"/>
    <p:sldId id="403" r:id="rId46"/>
    <p:sldId id="432" r:id="rId47"/>
    <p:sldId id="410" r:id="rId48"/>
    <p:sldId id="412" r:id="rId49"/>
    <p:sldId id="413" r:id="rId50"/>
    <p:sldId id="414" r:id="rId51"/>
    <p:sldId id="437" r:id="rId52"/>
    <p:sldId id="419" r:id="rId53"/>
    <p:sldId id="420" r:id="rId54"/>
    <p:sldId id="421" r:id="rId55"/>
    <p:sldId id="422" r:id="rId56"/>
    <p:sldId id="363" r:id="rId57"/>
    <p:sldId id="359" r:id="rId58"/>
    <p:sldId id="346" r:id="rId59"/>
    <p:sldId id="347" r:id="rId60"/>
    <p:sldId id="312" r:id="rId61"/>
    <p:sldId id="283" r:id="rId62"/>
    <p:sldId id="364" r:id="rId63"/>
    <p:sldId id="365" r:id="rId64"/>
    <p:sldId id="285" r:id="rId65"/>
    <p:sldId id="423" r:id="rId66"/>
    <p:sldId id="370" r:id="rId67"/>
    <p:sldId id="424" r:id="rId68"/>
    <p:sldId id="425" r:id="rId69"/>
    <p:sldId id="426" r:id="rId70"/>
    <p:sldId id="427" r:id="rId71"/>
    <p:sldId id="373" r:id="rId72"/>
    <p:sldId id="375" r:id="rId73"/>
    <p:sldId id="428" r:id="rId74"/>
    <p:sldId id="397" r:id="rId75"/>
    <p:sldId id="429" r:id="rId76"/>
    <p:sldId id="381" r:id="rId77"/>
    <p:sldId id="348" r:id="rId78"/>
  </p:sldIdLst>
  <p:sldSz cx="9144000" cy="6858000" type="screen4x3"/>
  <p:notesSz cx="6797675" cy="9874250"/>
  <p:custDataLst>
    <p:tags r:id="rId82"/>
  </p:custData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charset="0"/>
        <a:ea typeface="굴림" charset="-127"/>
        <a:cs typeface="굴림" charset="-127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charset="0"/>
        <a:ea typeface="굴림" charset="-127"/>
        <a:cs typeface="굴림" charset="-127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charset="0"/>
        <a:ea typeface="굴림" charset="-127"/>
        <a:cs typeface="굴림" charset="-127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charset="0"/>
        <a:ea typeface="굴림" charset="-127"/>
        <a:cs typeface="굴림" charset="-127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omic Sans MS" charset="0"/>
        <a:ea typeface="굴림" charset="-127"/>
        <a:cs typeface="굴림" charset="-127"/>
      </a:defRPr>
    </a:lvl5pPr>
    <a:lvl6pPr marL="2286000" algn="l" defTabSz="457200" rtl="0" eaLnBrk="1" latinLnBrk="0" hangingPunct="1">
      <a:defRPr kumimoji="1" sz="2000" kern="1200">
        <a:solidFill>
          <a:schemeClr val="tx1"/>
        </a:solidFill>
        <a:latin typeface="Comic Sans MS" charset="0"/>
        <a:ea typeface="굴림" charset="-127"/>
        <a:cs typeface="굴림" charset="-127"/>
      </a:defRPr>
    </a:lvl6pPr>
    <a:lvl7pPr marL="2743200" algn="l" defTabSz="457200" rtl="0" eaLnBrk="1" latinLnBrk="0" hangingPunct="1">
      <a:defRPr kumimoji="1" sz="2000" kern="1200">
        <a:solidFill>
          <a:schemeClr val="tx1"/>
        </a:solidFill>
        <a:latin typeface="Comic Sans MS" charset="0"/>
        <a:ea typeface="굴림" charset="-127"/>
        <a:cs typeface="굴림" charset="-127"/>
      </a:defRPr>
    </a:lvl7pPr>
    <a:lvl8pPr marL="3200400" algn="l" defTabSz="457200" rtl="0" eaLnBrk="1" latinLnBrk="0" hangingPunct="1">
      <a:defRPr kumimoji="1" sz="2000" kern="1200">
        <a:solidFill>
          <a:schemeClr val="tx1"/>
        </a:solidFill>
        <a:latin typeface="Comic Sans MS" charset="0"/>
        <a:ea typeface="굴림" charset="-127"/>
        <a:cs typeface="굴림" charset="-127"/>
      </a:defRPr>
    </a:lvl8pPr>
    <a:lvl9pPr marL="3657600" algn="l" defTabSz="457200" rtl="0" eaLnBrk="1" latinLnBrk="0" hangingPunct="1">
      <a:defRPr kumimoji="1" sz="2000" kern="1200">
        <a:solidFill>
          <a:schemeClr val="tx1"/>
        </a:solidFill>
        <a:latin typeface="Comic Sans MS" charset="0"/>
        <a:ea typeface="굴림" charset="-127"/>
        <a:cs typeface="굴림" charset="-127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9BBB59"/>
    <a:srgbClr val="FFD757"/>
    <a:srgbClr val="3366FF"/>
    <a:srgbClr val="FF6699"/>
    <a:srgbClr val="FFCCFF"/>
    <a:srgbClr val="FF9999"/>
    <a:srgbClr val="99CC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81" autoAdjust="0"/>
    <p:restoredTop sz="76280" autoAdjust="0"/>
  </p:normalViewPr>
  <p:slideViewPr>
    <p:cSldViewPr>
      <p:cViewPr varScale="1">
        <p:scale>
          <a:sx n="78" d="100"/>
          <a:sy n="78" d="100"/>
        </p:scale>
        <p:origin x="-22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92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936" y="492"/>
      </p:cViewPr>
      <p:guideLst>
        <p:guide orient="horz" pos="3111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tags" Target="tags/tag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42E5A-9D78-ED44-ACCE-FDBED8D8AB79}" type="doc">
      <dgm:prSet loTypeId="urn:microsoft.com/office/officeart/2005/8/layout/vList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D7FAF0-A00D-CC45-941F-8556ACCB067F}">
      <dgm:prSet phldrT="[Text]"/>
      <dgm:spPr/>
      <dgm:t>
        <a:bodyPr/>
        <a:lstStyle/>
        <a:p>
          <a:r>
            <a:rPr lang="en-US" dirty="0" smtClean="0"/>
            <a:t>Layering</a:t>
          </a:r>
          <a:endParaRPr lang="en-US" dirty="0"/>
        </a:p>
      </dgm:t>
    </dgm:pt>
    <dgm:pt modelId="{012E795A-1633-7748-958A-53AEE7A7C9E0}" type="parTrans" cxnId="{B26AE833-8151-2742-9328-A5DF9AF88A61}">
      <dgm:prSet/>
      <dgm:spPr/>
      <dgm:t>
        <a:bodyPr/>
        <a:lstStyle/>
        <a:p>
          <a:endParaRPr lang="en-US"/>
        </a:p>
      </dgm:t>
    </dgm:pt>
    <dgm:pt modelId="{5ACE58FA-385B-AA40-BA29-00E14B35AC01}" type="sibTrans" cxnId="{B26AE833-8151-2742-9328-A5DF9AF88A61}">
      <dgm:prSet/>
      <dgm:spPr/>
      <dgm:t>
        <a:bodyPr/>
        <a:lstStyle/>
        <a:p>
          <a:endParaRPr lang="en-US"/>
        </a:p>
      </dgm:t>
    </dgm:pt>
    <dgm:pt modelId="{785C8C76-AA9B-364F-A569-EA00FA666160}">
      <dgm:prSet phldrT="[Text]"/>
      <dgm:spPr/>
      <dgm:t>
        <a:bodyPr/>
        <a:lstStyle/>
        <a:p>
          <a:r>
            <a:rPr lang="en-US" altLang="zh-CN" dirty="0" smtClean="0"/>
            <a:t>data plane: Ethernet, IP, TCP/UDP </a:t>
          </a:r>
          <a:endParaRPr lang="en-US" dirty="0"/>
        </a:p>
      </dgm:t>
    </dgm:pt>
    <dgm:pt modelId="{0FA3D697-9AEC-BE4C-9491-2334E02C4A8A}" type="parTrans" cxnId="{A9361234-96F5-F642-950D-9651C9F1DA75}">
      <dgm:prSet/>
      <dgm:spPr/>
      <dgm:t>
        <a:bodyPr/>
        <a:lstStyle/>
        <a:p>
          <a:endParaRPr lang="en-US"/>
        </a:p>
      </dgm:t>
    </dgm:pt>
    <dgm:pt modelId="{37FD762C-9AF0-FB46-A3A6-5DC273031D39}" type="sibTrans" cxnId="{A9361234-96F5-F642-950D-9651C9F1DA75}">
      <dgm:prSet/>
      <dgm:spPr/>
      <dgm:t>
        <a:bodyPr/>
        <a:lstStyle/>
        <a:p>
          <a:endParaRPr lang="en-US"/>
        </a:p>
      </dgm:t>
    </dgm:pt>
    <dgm:pt modelId="{B493C325-92BA-1A47-B922-98A24126F780}">
      <dgm:prSet phldrT="[Text]"/>
      <dgm:spPr/>
      <dgm:t>
        <a:bodyPr/>
        <a:lstStyle/>
        <a:p>
          <a:r>
            <a:rPr lang="en-US" dirty="0" smtClean="0"/>
            <a:t>control plane: selecting routes, replicas, </a:t>
          </a:r>
          <a:r>
            <a:rPr lang="en-US" dirty="0" err="1" smtClean="0"/>
            <a:t>etc</a:t>
          </a:r>
          <a:endParaRPr lang="en-US" dirty="0"/>
        </a:p>
      </dgm:t>
    </dgm:pt>
    <dgm:pt modelId="{C4994FD0-9315-9646-B3E1-38FE9E346F0E}" type="parTrans" cxnId="{8C04AAC4-6AD7-CE46-9AF9-F6F576A26036}">
      <dgm:prSet/>
      <dgm:spPr/>
      <dgm:t>
        <a:bodyPr/>
        <a:lstStyle/>
        <a:p>
          <a:endParaRPr lang="en-US"/>
        </a:p>
      </dgm:t>
    </dgm:pt>
    <dgm:pt modelId="{0FDF5C43-FDFB-4144-8DC5-0ED3D1611A95}" type="sibTrans" cxnId="{8C04AAC4-6AD7-CE46-9AF9-F6F576A26036}">
      <dgm:prSet/>
      <dgm:spPr/>
      <dgm:t>
        <a:bodyPr/>
        <a:lstStyle/>
        <a:p>
          <a:endParaRPr lang="en-US"/>
        </a:p>
      </dgm:t>
    </dgm:pt>
    <dgm:pt modelId="{993F0523-4F77-E54B-8140-D09F0C33701D}">
      <dgm:prSet phldrT="[Text]"/>
      <dgm:spPr/>
      <dgm:t>
        <a:bodyPr/>
        <a:lstStyle/>
        <a:p>
          <a:r>
            <a:rPr lang="en-US" dirty="0" smtClean="0"/>
            <a:t>State</a:t>
          </a:r>
          <a:endParaRPr lang="en-US" dirty="0"/>
        </a:p>
      </dgm:t>
    </dgm:pt>
    <dgm:pt modelId="{F8DFDC9E-598D-DE4E-B9EB-D21486432483}" type="parTrans" cxnId="{64B65AC2-23C9-564B-A3A2-D42DA766CF35}">
      <dgm:prSet/>
      <dgm:spPr/>
      <dgm:t>
        <a:bodyPr/>
        <a:lstStyle/>
        <a:p>
          <a:endParaRPr lang="en-US"/>
        </a:p>
      </dgm:t>
    </dgm:pt>
    <dgm:pt modelId="{8B58E07F-237F-204C-B383-0DDA0C2015EE}" type="sibTrans" cxnId="{64B65AC2-23C9-564B-A3A2-D42DA766CF35}">
      <dgm:prSet/>
      <dgm:spPr/>
      <dgm:t>
        <a:bodyPr/>
        <a:lstStyle/>
        <a:p>
          <a:endParaRPr lang="en-US"/>
        </a:p>
      </dgm:t>
    </dgm:pt>
    <dgm:pt modelId="{B031286D-1C88-B44E-9ECB-E19925DC1E08}">
      <dgm:prSet phldrT="[Text]"/>
      <dgm:spPr/>
      <dgm:t>
        <a:bodyPr/>
        <a:lstStyle/>
        <a:p>
          <a:r>
            <a:rPr lang="en-US" dirty="0" smtClean="0"/>
            <a:t>centralized</a:t>
          </a:r>
          <a:endParaRPr lang="en-US" dirty="0"/>
        </a:p>
      </dgm:t>
    </dgm:pt>
    <dgm:pt modelId="{A1B2E8F8-DAFD-E64B-82A4-07DD23D961D7}" type="parTrans" cxnId="{85E05D49-56A8-D24F-B2EC-7969F804120F}">
      <dgm:prSet/>
      <dgm:spPr/>
      <dgm:t>
        <a:bodyPr/>
        <a:lstStyle/>
        <a:p>
          <a:endParaRPr lang="en-US"/>
        </a:p>
      </dgm:t>
    </dgm:pt>
    <dgm:pt modelId="{F12387FD-20AC-3B44-A888-9D1042D59310}" type="sibTrans" cxnId="{85E05D49-56A8-D24F-B2EC-7969F804120F}">
      <dgm:prSet/>
      <dgm:spPr/>
      <dgm:t>
        <a:bodyPr/>
        <a:lstStyle/>
        <a:p>
          <a:endParaRPr lang="en-US"/>
        </a:p>
      </dgm:t>
    </dgm:pt>
    <dgm:pt modelId="{92D548C7-48C2-1345-B63F-5F5392CC9F35}">
      <dgm:prSet phldrT="[Text]"/>
      <dgm:spPr/>
      <dgm:t>
        <a:bodyPr/>
        <a:lstStyle/>
        <a:p>
          <a:r>
            <a:rPr lang="en-US" dirty="0" smtClean="0"/>
            <a:t>distributed</a:t>
          </a:r>
          <a:endParaRPr lang="en-US" dirty="0"/>
        </a:p>
      </dgm:t>
    </dgm:pt>
    <dgm:pt modelId="{6B094D02-761B-0A46-B626-02E2C275B6F7}" type="parTrans" cxnId="{F0B8A03D-18C7-AE49-8A73-A4632BC75D8A}">
      <dgm:prSet/>
      <dgm:spPr/>
      <dgm:t>
        <a:bodyPr/>
        <a:lstStyle/>
        <a:p>
          <a:endParaRPr lang="en-US"/>
        </a:p>
      </dgm:t>
    </dgm:pt>
    <dgm:pt modelId="{AB0113D4-94CE-644A-AA5A-823EC536763F}" type="sibTrans" cxnId="{F0B8A03D-18C7-AE49-8A73-A4632BC75D8A}">
      <dgm:prSet/>
      <dgm:spPr/>
      <dgm:t>
        <a:bodyPr/>
        <a:lstStyle/>
        <a:p>
          <a:endParaRPr lang="en-US"/>
        </a:p>
      </dgm:t>
    </dgm:pt>
    <dgm:pt modelId="{396D6F30-EF07-6741-8460-6F430CA3E6F1}">
      <dgm:prSet phldrT="[Text]"/>
      <dgm:spPr/>
      <dgm:t>
        <a:bodyPr/>
        <a:lstStyle/>
        <a:p>
          <a:r>
            <a:rPr lang="en-US" dirty="0" smtClean="0"/>
            <a:t>Interfacing</a:t>
          </a:r>
          <a:endParaRPr lang="en-US" dirty="0"/>
        </a:p>
      </dgm:t>
    </dgm:pt>
    <dgm:pt modelId="{669AA7E3-2FEE-C74D-8264-B368F0507E6D}" type="parTrans" cxnId="{6F870313-E407-C647-B772-73A5FFC90E48}">
      <dgm:prSet/>
      <dgm:spPr/>
      <dgm:t>
        <a:bodyPr/>
        <a:lstStyle/>
        <a:p>
          <a:endParaRPr lang="en-US"/>
        </a:p>
      </dgm:t>
    </dgm:pt>
    <dgm:pt modelId="{EFB4BD60-96F0-F14B-855A-F0C5FF516D81}" type="sibTrans" cxnId="{6F870313-E407-C647-B772-73A5FFC90E48}">
      <dgm:prSet/>
      <dgm:spPr/>
      <dgm:t>
        <a:bodyPr/>
        <a:lstStyle/>
        <a:p>
          <a:endParaRPr lang="en-US"/>
        </a:p>
      </dgm:t>
    </dgm:pt>
    <dgm:pt modelId="{14B181E9-78E5-5A40-8240-98A03AEC3F1C}">
      <dgm:prSet phldrT="[Text]"/>
      <dgm:spPr/>
      <dgm:t>
        <a:bodyPr/>
        <a:lstStyle/>
        <a:p>
          <a:r>
            <a:rPr lang="en-US" dirty="0" smtClean="0"/>
            <a:t>ad hoc, limited visibility</a:t>
          </a:r>
          <a:endParaRPr lang="en-US" dirty="0"/>
        </a:p>
      </dgm:t>
    </dgm:pt>
    <dgm:pt modelId="{B03BC788-C9A8-CE4A-BE03-243FBBD94AC8}" type="parTrans" cxnId="{9175144F-EB45-364C-B99A-07633E459869}">
      <dgm:prSet/>
      <dgm:spPr/>
      <dgm:t>
        <a:bodyPr/>
        <a:lstStyle/>
        <a:p>
          <a:endParaRPr lang="en-US"/>
        </a:p>
      </dgm:t>
    </dgm:pt>
    <dgm:pt modelId="{2C3EF325-683E-1B45-B885-499490B222F6}" type="sibTrans" cxnId="{9175144F-EB45-364C-B99A-07633E459869}">
      <dgm:prSet/>
      <dgm:spPr/>
      <dgm:t>
        <a:bodyPr/>
        <a:lstStyle/>
        <a:p>
          <a:endParaRPr lang="en-US"/>
        </a:p>
      </dgm:t>
    </dgm:pt>
    <dgm:pt modelId="{814F647A-08C7-C74D-ADF3-93D73F37E129}">
      <dgm:prSet phldrT="[Text]"/>
      <dgm:spPr/>
      <dgm:t>
        <a:bodyPr/>
        <a:lstStyle/>
        <a:p>
          <a:r>
            <a:rPr lang="en-US" dirty="0" smtClean="0"/>
            <a:t>systematic, more expressive</a:t>
          </a:r>
          <a:endParaRPr lang="en-US" dirty="0"/>
        </a:p>
      </dgm:t>
    </dgm:pt>
    <dgm:pt modelId="{92356C2D-10FD-8848-BEE1-002DCAB23DA2}" type="parTrans" cxnId="{A40FF33A-53B3-3549-8B20-12457E96F889}">
      <dgm:prSet/>
      <dgm:spPr/>
      <dgm:t>
        <a:bodyPr/>
        <a:lstStyle/>
        <a:p>
          <a:endParaRPr lang="en-US"/>
        </a:p>
      </dgm:t>
    </dgm:pt>
    <dgm:pt modelId="{8996178A-1BCB-5A44-8E51-8A0DD1949613}" type="sibTrans" cxnId="{A40FF33A-53B3-3549-8B20-12457E96F889}">
      <dgm:prSet/>
      <dgm:spPr/>
      <dgm:t>
        <a:bodyPr/>
        <a:lstStyle/>
        <a:p>
          <a:endParaRPr lang="en-US"/>
        </a:p>
      </dgm:t>
    </dgm:pt>
    <dgm:pt modelId="{8BD63C7E-C81C-0E42-8516-49C5B500BC2E}">
      <dgm:prSet/>
      <dgm:spPr/>
      <dgm:t>
        <a:bodyPr/>
        <a:lstStyle/>
        <a:p>
          <a:r>
            <a:rPr lang="en-US" dirty="0" smtClean="0"/>
            <a:t>Functionality</a:t>
          </a:r>
          <a:endParaRPr lang="en-US" dirty="0"/>
        </a:p>
      </dgm:t>
    </dgm:pt>
    <dgm:pt modelId="{CF58346C-4384-AC4B-8A37-CFEDE009A784}" type="parTrans" cxnId="{4F748101-340D-214D-91DD-9645BB5ED105}">
      <dgm:prSet/>
      <dgm:spPr/>
      <dgm:t>
        <a:bodyPr/>
        <a:lstStyle/>
        <a:p>
          <a:endParaRPr lang="en-US"/>
        </a:p>
      </dgm:t>
    </dgm:pt>
    <dgm:pt modelId="{F4DCB2F1-3B5E-B642-B514-E0802F5848D7}" type="sibTrans" cxnId="{4F748101-340D-214D-91DD-9645BB5ED105}">
      <dgm:prSet/>
      <dgm:spPr/>
      <dgm:t>
        <a:bodyPr/>
        <a:lstStyle/>
        <a:p>
          <a:endParaRPr lang="en-US"/>
        </a:p>
      </dgm:t>
    </dgm:pt>
    <dgm:pt modelId="{1C02FE70-2293-8349-9B9C-D30B7A5C9A24}">
      <dgm:prSet/>
      <dgm:spPr/>
      <dgm:t>
        <a:bodyPr/>
        <a:lstStyle/>
        <a:p>
          <a:r>
            <a:rPr lang="en-US" dirty="0" smtClean="0"/>
            <a:t>modularized, coordinated</a:t>
          </a:r>
          <a:endParaRPr lang="en-US" dirty="0"/>
        </a:p>
      </dgm:t>
    </dgm:pt>
    <dgm:pt modelId="{5C08801A-28FF-C44C-A48D-BDAACC982D2B}" type="parTrans" cxnId="{64F0CFD9-A316-BE44-BA80-E3ED0C22EAA0}">
      <dgm:prSet/>
      <dgm:spPr/>
      <dgm:t>
        <a:bodyPr/>
        <a:lstStyle/>
        <a:p>
          <a:endParaRPr lang="en-US"/>
        </a:p>
      </dgm:t>
    </dgm:pt>
    <dgm:pt modelId="{A4D74B8E-3191-5A48-BD7A-5EC0A13EF68B}" type="sibTrans" cxnId="{64F0CFD9-A316-BE44-BA80-E3ED0C22EAA0}">
      <dgm:prSet/>
      <dgm:spPr/>
      <dgm:t>
        <a:bodyPr/>
        <a:lstStyle/>
        <a:p>
          <a:endParaRPr lang="en-US"/>
        </a:p>
      </dgm:t>
    </dgm:pt>
    <dgm:pt modelId="{E4C9A1F1-2C50-804B-A49A-C56022B2E718}">
      <dgm:prSet/>
      <dgm:spPr/>
      <dgm:t>
        <a:bodyPr/>
        <a:lstStyle/>
        <a:p>
          <a:r>
            <a:rPr lang="en-US" dirty="0" smtClean="0"/>
            <a:t>coupled, clean-state</a:t>
          </a:r>
          <a:endParaRPr lang="en-US" dirty="0"/>
        </a:p>
      </dgm:t>
    </dgm:pt>
    <dgm:pt modelId="{CFFC6932-E3FE-D648-83D2-D467D377FE48}" type="parTrans" cxnId="{2B00A0D0-5120-1946-825C-8118575F7884}">
      <dgm:prSet/>
      <dgm:spPr/>
      <dgm:t>
        <a:bodyPr/>
        <a:lstStyle/>
        <a:p>
          <a:endParaRPr lang="en-US"/>
        </a:p>
      </dgm:t>
    </dgm:pt>
    <dgm:pt modelId="{2E218648-A92F-6046-9800-4652A1D01571}" type="sibTrans" cxnId="{2B00A0D0-5120-1946-825C-8118575F7884}">
      <dgm:prSet/>
      <dgm:spPr/>
      <dgm:t>
        <a:bodyPr/>
        <a:lstStyle/>
        <a:p>
          <a:endParaRPr lang="en-US"/>
        </a:p>
      </dgm:t>
    </dgm:pt>
    <dgm:pt modelId="{59BEAE02-4A7D-764B-955A-BB2334BA7267}" type="pres">
      <dgm:prSet presAssocID="{2B642E5A-9D78-ED44-ACCE-FDBED8D8AB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ED0AF1-EBCF-7141-8410-F75360D2482A}" type="pres">
      <dgm:prSet presAssocID="{73D7FAF0-A00D-CC45-941F-8556ACCB067F}" presName="linNode" presStyleCnt="0"/>
      <dgm:spPr/>
    </dgm:pt>
    <dgm:pt modelId="{8220DFC7-E0CC-FE41-871B-C3DBE83C5CAA}" type="pres">
      <dgm:prSet presAssocID="{73D7FAF0-A00D-CC45-941F-8556ACCB067F}" presName="parentText" presStyleLbl="node1" presStyleIdx="0" presStyleCnt="4" custScaleX="762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B2EFF-AE1B-F643-AB81-0B27C0B6A48B}" type="pres">
      <dgm:prSet presAssocID="{73D7FAF0-A00D-CC45-941F-8556ACCB067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BADF2-6BB0-4A4D-8DFD-998687C624D1}" type="pres">
      <dgm:prSet presAssocID="{5ACE58FA-385B-AA40-BA29-00E14B35AC01}" presName="sp" presStyleCnt="0"/>
      <dgm:spPr/>
    </dgm:pt>
    <dgm:pt modelId="{ED9ED2D3-7B79-8840-BB9C-DD2C8F5D9717}" type="pres">
      <dgm:prSet presAssocID="{8BD63C7E-C81C-0E42-8516-49C5B500BC2E}" presName="linNode" presStyleCnt="0"/>
      <dgm:spPr/>
    </dgm:pt>
    <dgm:pt modelId="{A75C27FB-FE4C-3E4E-8027-B877B5F5241E}" type="pres">
      <dgm:prSet presAssocID="{8BD63C7E-C81C-0E42-8516-49C5B500BC2E}" presName="parentText" presStyleLbl="node1" presStyleIdx="1" presStyleCnt="4" custScaleX="762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956AF-9678-5149-9974-EA9FA41AB421}" type="pres">
      <dgm:prSet presAssocID="{8BD63C7E-C81C-0E42-8516-49C5B500BC2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EBB8C-CEC8-5948-BF8C-5270C281EA3D}" type="pres">
      <dgm:prSet presAssocID="{F4DCB2F1-3B5E-B642-B514-E0802F5848D7}" presName="sp" presStyleCnt="0"/>
      <dgm:spPr/>
    </dgm:pt>
    <dgm:pt modelId="{A6839FA0-1F99-3245-A250-9A5B37EA5756}" type="pres">
      <dgm:prSet presAssocID="{993F0523-4F77-E54B-8140-D09F0C33701D}" presName="linNode" presStyleCnt="0"/>
      <dgm:spPr/>
    </dgm:pt>
    <dgm:pt modelId="{81B62D7C-E58F-A946-B91B-16540FD72A86}" type="pres">
      <dgm:prSet presAssocID="{993F0523-4F77-E54B-8140-D09F0C33701D}" presName="parentText" presStyleLbl="node1" presStyleIdx="2" presStyleCnt="4" custScaleX="762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7BE79-F9AF-5F41-9ACB-7EA4933D01EE}" type="pres">
      <dgm:prSet presAssocID="{993F0523-4F77-E54B-8140-D09F0C33701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DF171-D1DD-414F-B943-60ACF2A722DB}" type="pres">
      <dgm:prSet presAssocID="{8B58E07F-237F-204C-B383-0DDA0C2015EE}" presName="sp" presStyleCnt="0"/>
      <dgm:spPr/>
    </dgm:pt>
    <dgm:pt modelId="{B8A36E47-0150-0841-8735-9DA0A6D06A2F}" type="pres">
      <dgm:prSet presAssocID="{396D6F30-EF07-6741-8460-6F430CA3E6F1}" presName="linNode" presStyleCnt="0"/>
      <dgm:spPr/>
    </dgm:pt>
    <dgm:pt modelId="{399DA67A-D4A0-9841-B492-3EA74C15A704}" type="pres">
      <dgm:prSet presAssocID="{396D6F30-EF07-6741-8460-6F430CA3E6F1}" presName="parentText" presStyleLbl="node1" presStyleIdx="3" presStyleCnt="4" custScaleX="762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B920F-35D5-0344-B797-C667CCF34E7C}" type="pres">
      <dgm:prSet presAssocID="{396D6F30-EF07-6741-8460-6F430CA3E6F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585710-6463-5D4D-BF11-F98D2F2862BB}" type="presOf" srcId="{1C02FE70-2293-8349-9B9C-D30B7A5C9A24}" destId="{773956AF-9678-5149-9974-EA9FA41AB421}" srcOrd="0" destOrd="1" presId="urn:microsoft.com/office/officeart/2005/8/layout/vList5"/>
    <dgm:cxn modelId="{4F748101-340D-214D-91DD-9645BB5ED105}" srcId="{2B642E5A-9D78-ED44-ACCE-FDBED8D8AB79}" destId="{8BD63C7E-C81C-0E42-8516-49C5B500BC2E}" srcOrd="1" destOrd="0" parTransId="{CF58346C-4384-AC4B-8A37-CFEDE009A784}" sibTransId="{F4DCB2F1-3B5E-B642-B514-E0802F5848D7}"/>
    <dgm:cxn modelId="{64F0CFD9-A316-BE44-BA80-E3ED0C22EAA0}" srcId="{8BD63C7E-C81C-0E42-8516-49C5B500BC2E}" destId="{1C02FE70-2293-8349-9B9C-D30B7A5C9A24}" srcOrd="1" destOrd="0" parTransId="{5C08801A-28FF-C44C-A48D-BDAACC982D2B}" sibTransId="{A4D74B8E-3191-5A48-BD7A-5EC0A13EF68B}"/>
    <dgm:cxn modelId="{B26AE833-8151-2742-9328-A5DF9AF88A61}" srcId="{2B642E5A-9D78-ED44-ACCE-FDBED8D8AB79}" destId="{73D7FAF0-A00D-CC45-941F-8556ACCB067F}" srcOrd="0" destOrd="0" parTransId="{012E795A-1633-7748-958A-53AEE7A7C9E0}" sibTransId="{5ACE58FA-385B-AA40-BA29-00E14B35AC01}"/>
    <dgm:cxn modelId="{6F870313-E407-C647-B772-73A5FFC90E48}" srcId="{2B642E5A-9D78-ED44-ACCE-FDBED8D8AB79}" destId="{396D6F30-EF07-6741-8460-6F430CA3E6F1}" srcOrd="3" destOrd="0" parTransId="{669AA7E3-2FEE-C74D-8264-B368F0507E6D}" sibTransId="{EFB4BD60-96F0-F14B-855A-F0C5FF516D81}"/>
    <dgm:cxn modelId="{C9A34196-24ED-4844-B45C-6CAB6FFBF516}" type="presOf" srcId="{8BD63C7E-C81C-0E42-8516-49C5B500BC2E}" destId="{A75C27FB-FE4C-3E4E-8027-B877B5F5241E}" srcOrd="0" destOrd="0" presId="urn:microsoft.com/office/officeart/2005/8/layout/vList5"/>
    <dgm:cxn modelId="{D84DD02C-25F6-AA44-B444-928E59342C34}" type="presOf" srcId="{E4C9A1F1-2C50-804B-A49A-C56022B2E718}" destId="{773956AF-9678-5149-9974-EA9FA41AB421}" srcOrd="0" destOrd="0" presId="urn:microsoft.com/office/officeart/2005/8/layout/vList5"/>
    <dgm:cxn modelId="{0497D988-4749-0A43-9948-7021204ACDE4}" type="presOf" srcId="{396D6F30-EF07-6741-8460-6F430CA3E6F1}" destId="{399DA67A-D4A0-9841-B492-3EA74C15A704}" srcOrd="0" destOrd="0" presId="urn:microsoft.com/office/officeart/2005/8/layout/vList5"/>
    <dgm:cxn modelId="{2B00A0D0-5120-1946-825C-8118575F7884}" srcId="{8BD63C7E-C81C-0E42-8516-49C5B500BC2E}" destId="{E4C9A1F1-2C50-804B-A49A-C56022B2E718}" srcOrd="0" destOrd="0" parTransId="{CFFC6932-E3FE-D648-83D2-D467D377FE48}" sibTransId="{2E218648-A92F-6046-9800-4652A1D01571}"/>
    <dgm:cxn modelId="{63D91672-C1C9-434A-8CE2-519AC576AF2B}" type="presOf" srcId="{B031286D-1C88-B44E-9ECB-E19925DC1E08}" destId="{0FC7BE79-F9AF-5F41-9ACB-7EA4933D01EE}" srcOrd="0" destOrd="0" presId="urn:microsoft.com/office/officeart/2005/8/layout/vList5"/>
    <dgm:cxn modelId="{F0B8A03D-18C7-AE49-8A73-A4632BC75D8A}" srcId="{993F0523-4F77-E54B-8140-D09F0C33701D}" destId="{92D548C7-48C2-1345-B63F-5F5392CC9F35}" srcOrd="1" destOrd="0" parTransId="{6B094D02-761B-0A46-B626-02E2C275B6F7}" sibTransId="{AB0113D4-94CE-644A-AA5A-823EC536763F}"/>
    <dgm:cxn modelId="{2CB6DDAC-99EE-064F-92DA-0C53DA6F5C7E}" type="presOf" srcId="{14B181E9-78E5-5A40-8240-98A03AEC3F1C}" destId="{708B920F-35D5-0344-B797-C667CCF34E7C}" srcOrd="0" destOrd="0" presId="urn:microsoft.com/office/officeart/2005/8/layout/vList5"/>
    <dgm:cxn modelId="{85E05D49-56A8-D24F-B2EC-7969F804120F}" srcId="{993F0523-4F77-E54B-8140-D09F0C33701D}" destId="{B031286D-1C88-B44E-9ECB-E19925DC1E08}" srcOrd="0" destOrd="0" parTransId="{A1B2E8F8-DAFD-E64B-82A4-07DD23D961D7}" sibTransId="{F12387FD-20AC-3B44-A888-9D1042D59310}"/>
    <dgm:cxn modelId="{F0FE4A81-5DC6-BE46-9261-996D630E53E0}" type="presOf" srcId="{B493C325-92BA-1A47-B922-98A24126F780}" destId="{EEEB2EFF-AE1B-F643-AB81-0B27C0B6A48B}" srcOrd="0" destOrd="1" presId="urn:microsoft.com/office/officeart/2005/8/layout/vList5"/>
    <dgm:cxn modelId="{64B65AC2-23C9-564B-A3A2-D42DA766CF35}" srcId="{2B642E5A-9D78-ED44-ACCE-FDBED8D8AB79}" destId="{993F0523-4F77-E54B-8140-D09F0C33701D}" srcOrd="2" destOrd="0" parTransId="{F8DFDC9E-598D-DE4E-B9EB-D21486432483}" sibTransId="{8B58E07F-237F-204C-B383-0DDA0C2015EE}"/>
    <dgm:cxn modelId="{86510B46-D0BC-8A4F-A20C-331F9192E93C}" type="presOf" srcId="{92D548C7-48C2-1345-B63F-5F5392CC9F35}" destId="{0FC7BE79-F9AF-5F41-9ACB-7EA4933D01EE}" srcOrd="0" destOrd="1" presId="urn:microsoft.com/office/officeart/2005/8/layout/vList5"/>
    <dgm:cxn modelId="{625D47F3-D841-9C40-A6DC-EA0E85D53E3B}" type="presOf" srcId="{785C8C76-AA9B-364F-A569-EA00FA666160}" destId="{EEEB2EFF-AE1B-F643-AB81-0B27C0B6A48B}" srcOrd="0" destOrd="0" presId="urn:microsoft.com/office/officeart/2005/8/layout/vList5"/>
    <dgm:cxn modelId="{9175144F-EB45-364C-B99A-07633E459869}" srcId="{396D6F30-EF07-6741-8460-6F430CA3E6F1}" destId="{14B181E9-78E5-5A40-8240-98A03AEC3F1C}" srcOrd="0" destOrd="0" parTransId="{B03BC788-C9A8-CE4A-BE03-243FBBD94AC8}" sibTransId="{2C3EF325-683E-1B45-B885-499490B222F6}"/>
    <dgm:cxn modelId="{9187662B-49C6-DF49-B06B-A005F59D3D88}" type="presOf" srcId="{814F647A-08C7-C74D-ADF3-93D73F37E129}" destId="{708B920F-35D5-0344-B797-C667CCF34E7C}" srcOrd="0" destOrd="1" presId="urn:microsoft.com/office/officeart/2005/8/layout/vList5"/>
    <dgm:cxn modelId="{3A173C90-FF1B-6245-9091-F95614FA3010}" type="presOf" srcId="{993F0523-4F77-E54B-8140-D09F0C33701D}" destId="{81B62D7C-E58F-A946-B91B-16540FD72A86}" srcOrd="0" destOrd="0" presId="urn:microsoft.com/office/officeart/2005/8/layout/vList5"/>
    <dgm:cxn modelId="{A40FF33A-53B3-3549-8B20-12457E96F889}" srcId="{396D6F30-EF07-6741-8460-6F430CA3E6F1}" destId="{814F647A-08C7-C74D-ADF3-93D73F37E129}" srcOrd="1" destOrd="0" parTransId="{92356C2D-10FD-8848-BEE1-002DCAB23DA2}" sibTransId="{8996178A-1BCB-5A44-8E51-8A0DD1949613}"/>
    <dgm:cxn modelId="{B53A3C2B-0A94-A548-B1A5-6D89F785DE9B}" type="presOf" srcId="{2B642E5A-9D78-ED44-ACCE-FDBED8D8AB79}" destId="{59BEAE02-4A7D-764B-955A-BB2334BA7267}" srcOrd="0" destOrd="0" presId="urn:microsoft.com/office/officeart/2005/8/layout/vList5"/>
    <dgm:cxn modelId="{424A196B-B750-F746-8016-92B2456ADF2C}" type="presOf" srcId="{73D7FAF0-A00D-CC45-941F-8556ACCB067F}" destId="{8220DFC7-E0CC-FE41-871B-C3DBE83C5CAA}" srcOrd="0" destOrd="0" presId="urn:microsoft.com/office/officeart/2005/8/layout/vList5"/>
    <dgm:cxn modelId="{A9361234-96F5-F642-950D-9651C9F1DA75}" srcId="{73D7FAF0-A00D-CC45-941F-8556ACCB067F}" destId="{785C8C76-AA9B-364F-A569-EA00FA666160}" srcOrd="0" destOrd="0" parTransId="{0FA3D697-9AEC-BE4C-9491-2334E02C4A8A}" sibTransId="{37FD762C-9AF0-FB46-A3A6-5DC273031D39}"/>
    <dgm:cxn modelId="{8C04AAC4-6AD7-CE46-9AF9-F6F576A26036}" srcId="{73D7FAF0-A00D-CC45-941F-8556ACCB067F}" destId="{B493C325-92BA-1A47-B922-98A24126F780}" srcOrd="1" destOrd="0" parTransId="{C4994FD0-9315-9646-B3E1-38FE9E346F0E}" sibTransId="{0FDF5C43-FDFB-4144-8DC5-0ED3D1611A95}"/>
    <dgm:cxn modelId="{984E954B-AC56-F744-8C05-C93A0CCFFE9C}" type="presParOf" srcId="{59BEAE02-4A7D-764B-955A-BB2334BA7267}" destId="{7CED0AF1-EBCF-7141-8410-F75360D2482A}" srcOrd="0" destOrd="0" presId="urn:microsoft.com/office/officeart/2005/8/layout/vList5"/>
    <dgm:cxn modelId="{5EE9E1ED-B4E0-0146-A3EF-4C9C1E3EE796}" type="presParOf" srcId="{7CED0AF1-EBCF-7141-8410-F75360D2482A}" destId="{8220DFC7-E0CC-FE41-871B-C3DBE83C5CAA}" srcOrd="0" destOrd="0" presId="urn:microsoft.com/office/officeart/2005/8/layout/vList5"/>
    <dgm:cxn modelId="{9E5F88CA-7A6F-F84F-A663-9B1424BA9852}" type="presParOf" srcId="{7CED0AF1-EBCF-7141-8410-F75360D2482A}" destId="{EEEB2EFF-AE1B-F643-AB81-0B27C0B6A48B}" srcOrd="1" destOrd="0" presId="urn:microsoft.com/office/officeart/2005/8/layout/vList5"/>
    <dgm:cxn modelId="{7DFD32C6-AC8D-FB4B-957A-69166DD09F9E}" type="presParOf" srcId="{59BEAE02-4A7D-764B-955A-BB2334BA7267}" destId="{7E5BADF2-6BB0-4A4D-8DFD-998687C624D1}" srcOrd="1" destOrd="0" presId="urn:microsoft.com/office/officeart/2005/8/layout/vList5"/>
    <dgm:cxn modelId="{C0839F0A-2C38-014A-83DC-E44231025F79}" type="presParOf" srcId="{59BEAE02-4A7D-764B-955A-BB2334BA7267}" destId="{ED9ED2D3-7B79-8840-BB9C-DD2C8F5D9717}" srcOrd="2" destOrd="0" presId="urn:microsoft.com/office/officeart/2005/8/layout/vList5"/>
    <dgm:cxn modelId="{7381D6A8-8D80-F946-A817-E9EF68D06FDB}" type="presParOf" srcId="{ED9ED2D3-7B79-8840-BB9C-DD2C8F5D9717}" destId="{A75C27FB-FE4C-3E4E-8027-B877B5F5241E}" srcOrd="0" destOrd="0" presId="urn:microsoft.com/office/officeart/2005/8/layout/vList5"/>
    <dgm:cxn modelId="{3CCF136D-0217-334F-AF15-03A34437C4CE}" type="presParOf" srcId="{ED9ED2D3-7B79-8840-BB9C-DD2C8F5D9717}" destId="{773956AF-9678-5149-9974-EA9FA41AB421}" srcOrd="1" destOrd="0" presId="urn:microsoft.com/office/officeart/2005/8/layout/vList5"/>
    <dgm:cxn modelId="{48D71EC3-2FA9-B240-A0FE-71216127008E}" type="presParOf" srcId="{59BEAE02-4A7D-764B-955A-BB2334BA7267}" destId="{E3FEBB8C-CEC8-5948-BF8C-5270C281EA3D}" srcOrd="3" destOrd="0" presId="urn:microsoft.com/office/officeart/2005/8/layout/vList5"/>
    <dgm:cxn modelId="{BEA7E810-2661-6E44-9CE8-87BCC7F0530D}" type="presParOf" srcId="{59BEAE02-4A7D-764B-955A-BB2334BA7267}" destId="{A6839FA0-1F99-3245-A250-9A5B37EA5756}" srcOrd="4" destOrd="0" presId="urn:microsoft.com/office/officeart/2005/8/layout/vList5"/>
    <dgm:cxn modelId="{396BDABB-2C89-7C43-BF97-5D8AB4B7AE33}" type="presParOf" srcId="{A6839FA0-1F99-3245-A250-9A5B37EA5756}" destId="{81B62D7C-E58F-A946-B91B-16540FD72A86}" srcOrd="0" destOrd="0" presId="urn:microsoft.com/office/officeart/2005/8/layout/vList5"/>
    <dgm:cxn modelId="{23D26150-6F47-484D-8596-AA81C99BB51D}" type="presParOf" srcId="{A6839FA0-1F99-3245-A250-9A5B37EA5756}" destId="{0FC7BE79-F9AF-5F41-9ACB-7EA4933D01EE}" srcOrd="1" destOrd="0" presId="urn:microsoft.com/office/officeart/2005/8/layout/vList5"/>
    <dgm:cxn modelId="{42F0A4F9-129E-EA46-AA3C-FA28E6BF196F}" type="presParOf" srcId="{59BEAE02-4A7D-764B-955A-BB2334BA7267}" destId="{8ECDF171-D1DD-414F-B943-60ACF2A722DB}" srcOrd="5" destOrd="0" presId="urn:microsoft.com/office/officeart/2005/8/layout/vList5"/>
    <dgm:cxn modelId="{B9FF7E37-4DE7-F243-B8C7-2E86427EC770}" type="presParOf" srcId="{59BEAE02-4A7D-764B-955A-BB2334BA7267}" destId="{B8A36E47-0150-0841-8735-9DA0A6D06A2F}" srcOrd="6" destOrd="0" presId="urn:microsoft.com/office/officeart/2005/8/layout/vList5"/>
    <dgm:cxn modelId="{3596115A-9125-CD44-B4D9-87F1B880AB64}" type="presParOf" srcId="{B8A36E47-0150-0841-8735-9DA0A6D06A2F}" destId="{399DA67A-D4A0-9841-B492-3EA74C15A704}" srcOrd="0" destOrd="0" presId="urn:microsoft.com/office/officeart/2005/8/layout/vList5"/>
    <dgm:cxn modelId="{2F685E53-9A5B-6548-A394-C1B39B993C6D}" type="presParOf" srcId="{B8A36E47-0150-0841-8735-9DA0A6D06A2F}" destId="{708B920F-35D5-0344-B797-C667CCF34E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B2EFF-AE1B-F643-AB81-0B27C0B6A48B}">
      <dsp:nvSpPr>
        <dsp:cNvPr id="0" name=""/>
        <dsp:cNvSpPr/>
      </dsp:nvSpPr>
      <dsp:spPr>
        <a:xfrm rot="5400000">
          <a:off x="4659216" y="-2044753"/>
          <a:ext cx="782637" cy="50718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data plane: Ethernet, IP, TCP/UDP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control plane: selecting routes, replicas, </a:t>
          </a:r>
          <a:r>
            <a:rPr lang="en-US" sz="1800" kern="1200" dirty="0" err="1" smtClean="0"/>
            <a:t>etc</a:t>
          </a:r>
          <a:endParaRPr lang="en-US" sz="1800" kern="1200" dirty="0"/>
        </a:p>
      </dsp:txBody>
      <dsp:txXfrm rot="-5400000">
        <a:off x="2514599" y="138069"/>
        <a:ext cx="5033667" cy="706227"/>
      </dsp:txXfrm>
    </dsp:sp>
    <dsp:sp modelId="{8220DFC7-E0CC-FE41-871B-C3DBE83C5CAA}">
      <dsp:nvSpPr>
        <dsp:cNvPr id="0" name=""/>
        <dsp:cNvSpPr/>
      </dsp:nvSpPr>
      <dsp:spPr>
        <a:xfrm>
          <a:off x="338328" y="2033"/>
          <a:ext cx="2176270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Layering</a:t>
          </a:r>
          <a:endParaRPr lang="en-US" sz="2300" kern="1200" dirty="0"/>
        </a:p>
      </dsp:txBody>
      <dsp:txXfrm>
        <a:off x="386084" y="49789"/>
        <a:ext cx="2080758" cy="882784"/>
      </dsp:txXfrm>
    </dsp:sp>
    <dsp:sp modelId="{773956AF-9678-5149-9974-EA9FA41AB421}">
      <dsp:nvSpPr>
        <dsp:cNvPr id="0" name=""/>
        <dsp:cNvSpPr/>
      </dsp:nvSpPr>
      <dsp:spPr>
        <a:xfrm rot="5400000">
          <a:off x="4659216" y="-1017541"/>
          <a:ext cx="782637" cy="50718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coupled, clean-state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modularized, coordinated</a:t>
          </a:r>
          <a:endParaRPr lang="en-US" sz="1800" kern="1200" dirty="0"/>
        </a:p>
      </dsp:txBody>
      <dsp:txXfrm rot="-5400000">
        <a:off x="2514599" y="1165281"/>
        <a:ext cx="5033667" cy="706227"/>
      </dsp:txXfrm>
    </dsp:sp>
    <dsp:sp modelId="{A75C27FB-FE4C-3E4E-8027-B877B5F5241E}">
      <dsp:nvSpPr>
        <dsp:cNvPr id="0" name=""/>
        <dsp:cNvSpPr/>
      </dsp:nvSpPr>
      <dsp:spPr>
        <a:xfrm>
          <a:off x="338328" y="1029245"/>
          <a:ext cx="2176270" cy="978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Functionality</a:t>
          </a:r>
          <a:endParaRPr lang="en-US" sz="2300" kern="1200" dirty="0"/>
        </a:p>
      </dsp:txBody>
      <dsp:txXfrm>
        <a:off x="386084" y="1077001"/>
        <a:ext cx="2080758" cy="882784"/>
      </dsp:txXfrm>
    </dsp:sp>
    <dsp:sp modelId="{0FC7BE79-F9AF-5F41-9ACB-7EA4933D01EE}">
      <dsp:nvSpPr>
        <dsp:cNvPr id="0" name=""/>
        <dsp:cNvSpPr/>
      </dsp:nvSpPr>
      <dsp:spPr>
        <a:xfrm rot="5400000">
          <a:off x="4659216" y="9669"/>
          <a:ext cx="782637" cy="507187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centralized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distributed</a:t>
          </a:r>
          <a:endParaRPr lang="en-US" sz="1800" kern="1200" dirty="0"/>
        </a:p>
      </dsp:txBody>
      <dsp:txXfrm rot="-5400000">
        <a:off x="2514599" y="2192492"/>
        <a:ext cx="5033667" cy="706227"/>
      </dsp:txXfrm>
    </dsp:sp>
    <dsp:sp modelId="{81B62D7C-E58F-A946-B91B-16540FD72A86}">
      <dsp:nvSpPr>
        <dsp:cNvPr id="0" name=""/>
        <dsp:cNvSpPr/>
      </dsp:nvSpPr>
      <dsp:spPr>
        <a:xfrm>
          <a:off x="338328" y="2056457"/>
          <a:ext cx="2176270" cy="9782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State</a:t>
          </a:r>
          <a:endParaRPr lang="en-US" sz="2300" kern="1200" dirty="0"/>
        </a:p>
      </dsp:txBody>
      <dsp:txXfrm>
        <a:off x="386084" y="2104213"/>
        <a:ext cx="2080758" cy="882784"/>
      </dsp:txXfrm>
    </dsp:sp>
    <dsp:sp modelId="{708B920F-35D5-0344-B797-C667CCF34E7C}">
      <dsp:nvSpPr>
        <dsp:cNvPr id="0" name=""/>
        <dsp:cNvSpPr/>
      </dsp:nvSpPr>
      <dsp:spPr>
        <a:xfrm rot="5400000">
          <a:off x="4659216" y="1036881"/>
          <a:ext cx="782637" cy="507187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ad hoc, limited visibility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systematic, more expressive</a:t>
          </a:r>
          <a:endParaRPr lang="en-US" sz="1800" kern="1200" dirty="0"/>
        </a:p>
      </dsp:txBody>
      <dsp:txXfrm rot="-5400000">
        <a:off x="2514599" y="3219704"/>
        <a:ext cx="5033667" cy="706227"/>
      </dsp:txXfrm>
    </dsp:sp>
    <dsp:sp modelId="{399DA67A-D4A0-9841-B492-3EA74C15A704}">
      <dsp:nvSpPr>
        <dsp:cNvPr id="0" name=""/>
        <dsp:cNvSpPr/>
      </dsp:nvSpPr>
      <dsp:spPr>
        <a:xfrm>
          <a:off x="338328" y="3083669"/>
          <a:ext cx="2176270" cy="9782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Interfacing</a:t>
          </a:r>
          <a:endParaRPr lang="en-US" sz="2300" kern="1200" dirty="0"/>
        </a:p>
      </dsp:txBody>
      <dsp:txXfrm>
        <a:off x="386084" y="3131425"/>
        <a:ext cx="2080758" cy="88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50" tIns="47175" rIns="94350" bIns="47175" numCol="1" anchor="t" anchorCtr="0" compatLnSpc="1">
            <a:prstTxWarp prst="textNoShape">
              <a:avLst/>
            </a:prstTxWarp>
          </a:bodyPr>
          <a:lstStyle>
            <a:lvl1pPr defTabSz="944563" eaLnBrk="0" latinLnBrk="0" hangingPunct="0">
              <a:spcBef>
                <a:spcPct val="100000"/>
              </a:spcBef>
              <a:buClr>
                <a:srgbClr val="FF0000"/>
              </a:buClr>
              <a:buSzPct val="90000"/>
              <a:buFont typeface="Wingdings" pitchFamily="-108" charset="2"/>
              <a:buNone/>
              <a:defRPr kumimoji="0" sz="1200" b="1">
                <a:latin typeface="Arial" pitchFamily="-108" charset="0"/>
                <a:ea typeface="굴림" pitchFamily="-108" charset="-127"/>
                <a:cs typeface="굴림" pitchFamily="-10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9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50" tIns="47175" rIns="94350" bIns="47175" numCol="1" anchor="t" anchorCtr="0" compatLnSpc="1">
            <a:prstTxWarp prst="textNoShape">
              <a:avLst/>
            </a:prstTxWarp>
          </a:bodyPr>
          <a:lstStyle>
            <a:lvl1pPr algn="r" defTabSz="944563" eaLnBrk="0" latinLnBrk="0" hangingPunct="0">
              <a:spcBef>
                <a:spcPct val="100000"/>
              </a:spcBef>
              <a:buClr>
                <a:srgbClr val="FF0000"/>
              </a:buClr>
              <a:buSzPct val="90000"/>
              <a:buFont typeface="Wingdings" pitchFamily="-108" charset="2"/>
              <a:buNone/>
              <a:defRPr kumimoji="0" sz="1200" b="1">
                <a:latin typeface="Arial" pitchFamily="-108" charset="0"/>
                <a:ea typeface="굴림" pitchFamily="-108" charset="-127"/>
                <a:cs typeface="굴림" pitchFamily="-10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49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50" tIns="47175" rIns="94350" bIns="47175" numCol="1" anchor="b" anchorCtr="0" compatLnSpc="1">
            <a:prstTxWarp prst="textNoShape">
              <a:avLst/>
            </a:prstTxWarp>
          </a:bodyPr>
          <a:lstStyle>
            <a:lvl1pPr defTabSz="944563" eaLnBrk="0" latinLnBrk="0" hangingPunct="0">
              <a:spcBef>
                <a:spcPct val="100000"/>
              </a:spcBef>
              <a:buClr>
                <a:srgbClr val="FF0000"/>
              </a:buClr>
              <a:buSzPct val="90000"/>
              <a:buFont typeface="Wingdings" pitchFamily="-108" charset="2"/>
              <a:buNone/>
              <a:defRPr kumimoji="0" sz="1200" b="1">
                <a:latin typeface="Arial" pitchFamily="-108" charset="0"/>
                <a:ea typeface="굴림" pitchFamily="-108" charset="-127"/>
                <a:cs typeface="굴림" pitchFamily="-10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382125"/>
            <a:ext cx="2949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50" tIns="47175" rIns="94350" bIns="47175" numCol="1" anchor="b" anchorCtr="0" compatLnSpc="1">
            <a:prstTxWarp prst="textNoShape">
              <a:avLst/>
            </a:prstTxWarp>
          </a:bodyPr>
          <a:lstStyle>
            <a:lvl1pPr algn="r" defTabSz="944563" eaLnBrk="0" latinLnBrk="0" hangingPunct="0">
              <a:spcBef>
                <a:spcPct val="100000"/>
              </a:spcBef>
              <a:buClr>
                <a:srgbClr val="FF0000"/>
              </a:buClr>
              <a:buSzPct val="90000"/>
              <a:buFont typeface="Wingdings" pitchFamily="-108" charset="2"/>
              <a:buNone/>
              <a:defRPr kumimoji="0" sz="1200" b="1">
                <a:latin typeface="Arial" pitchFamily="-108" charset="0"/>
                <a:ea typeface="굴림" pitchFamily="-108" charset="-127"/>
                <a:cs typeface="굴림" pitchFamily="-108" charset="-127"/>
              </a:defRPr>
            </a:lvl1pPr>
          </a:lstStyle>
          <a:p>
            <a:pPr>
              <a:defRPr/>
            </a:pPr>
            <a:fld id="{79B3A775-D594-BD49-B004-3BF3B334F2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5645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483" tIns="42741" rIns="85483" bIns="42741" numCol="1" anchor="t" anchorCtr="0" compatLnSpc="1">
            <a:prstTxWarp prst="textNoShape">
              <a:avLst/>
            </a:prstTxWarp>
          </a:bodyPr>
          <a:lstStyle>
            <a:lvl1pPr defTabSz="855663" eaLnBrk="0" latinLnBrk="0" hangingPunct="0">
              <a:spcBef>
                <a:spcPct val="100000"/>
              </a:spcBef>
              <a:buClr>
                <a:srgbClr val="FF0000"/>
              </a:buClr>
              <a:buSzPct val="90000"/>
              <a:buFont typeface="Wingdings" pitchFamily="-108" charset="2"/>
              <a:buNone/>
              <a:defRPr kumimoji="0" sz="1100" b="1">
                <a:latin typeface="Arial" pitchFamily="-108" charset="0"/>
                <a:ea typeface="굴림" pitchFamily="-108" charset="-127"/>
                <a:cs typeface="굴림" pitchFamily="-10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483" tIns="42741" rIns="85483" bIns="42741" numCol="1" anchor="t" anchorCtr="0" compatLnSpc="1">
            <a:prstTxWarp prst="textNoShape">
              <a:avLst/>
            </a:prstTxWarp>
          </a:bodyPr>
          <a:lstStyle>
            <a:lvl1pPr algn="r" defTabSz="855663" eaLnBrk="0" latinLnBrk="0" hangingPunct="0">
              <a:spcBef>
                <a:spcPct val="100000"/>
              </a:spcBef>
              <a:buClr>
                <a:srgbClr val="FF0000"/>
              </a:buClr>
              <a:buSzPct val="90000"/>
              <a:buFont typeface="Wingdings" pitchFamily="-108" charset="2"/>
              <a:buNone/>
              <a:defRPr kumimoji="0" sz="1100" b="1">
                <a:latin typeface="Arial" pitchFamily="-108" charset="0"/>
                <a:ea typeface="굴림" pitchFamily="-108" charset="-127"/>
                <a:cs typeface="굴림" pitchFamily="-10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9488" y="733425"/>
            <a:ext cx="4900612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703763"/>
            <a:ext cx="503555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483" tIns="42741" rIns="85483" bIns="42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1941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483" tIns="42741" rIns="85483" bIns="42741" numCol="1" anchor="b" anchorCtr="0" compatLnSpc="1">
            <a:prstTxWarp prst="textNoShape">
              <a:avLst/>
            </a:prstTxWarp>
          </a:bodyPr>
          <a:lstStyle>
            <a:lvl1pPr defTabSz="855663" eaLnBrk="0" latinLnBrk="0" hangingPunct="0">
              <a:spcBef>
                <a:spcPct val="100000"/>
              </a:spcBef>
              <a:buClr>
                <a:srgbClr val="FF0000"/>
              </a:buClr>
              <a:buSzPct val="90000"/>
              <a:buFont typeface="Wingdings" pitchFamily="-108" charset="2"/>
              <a:buNone/>
              <a:defRPr kumimoji="0" sz="1100" b="1">
                <a:latin typeface="Arial" pitchFamily="-108" charset="0"/>
                <a:ea typeface="굴림" pitchFamily="-108" charset="-127"/>
                <a:cs typeface="굴림" pitchFamily="-10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10700"/>
            <a:ext cx="29178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483" tIns="42741" rIns="85483" bIns="42741" numCol="1" anchor="b" anchorCtr="0" compatLnSpc="1">
            <a:prstTxWarp prst="textNoShape">
              <a:avLst/>
            </a:prstTxWarp>
          </a:bodyPr>
          <a:lstStyle>
            <a:lvl1pPr algn="r" defTabSz="855663" eaLnBrk="0" latinLnBrk="0" hangingPunct="0">
              <a:spcBef>
                <a:spcPct val="100000"/>
              </a:spcBef>
              <a:buClr>
                <a:srgbClr val="FF0000"/>
              </a:buClr>
              <a:buSzPct val="90000"/>
              <a:buFont typeface="Wingdings" pitchFamily="-108" charset="2"/>
              <a:buNone/>
              <a:defRPr kumimoji="0" sz="1100" b="1">
                <a:latin typeface="Arial" pitchFamily="-108" charset="0"/>
                <a:ea typeface="굴림" pitchFamily="-108" charset="-127"/>
                <a:cs typeface="굴림" pitchFamily="-108" charset="-127"/>
              </a:defRPr>
            </a:lvl1pPr>
          </a:lstStyle>
          <a:p>
            <a:pPr>
              <a:defRPr/>
            </a:pPr>
            <a:fld id="{85F8EF51-F58E-0640-98AC-CF54C67DDF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92136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Lucida Sans Unicode" pitchFamily="34" charset="0"/>
        <a:ea typeface="굴림" pitchFamily="50" charset="-127"/>
        <a:cs typeface="굴림" pitchFamily="-108" charset="-127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Lucida Sans Unicode" pitchFamily="34" charset="0"/>
        <a:ea typeface="굴림" pitchFamily="50" charset="-127"/>
        <a:cs typeface="굴림" pitchFamily="-108" charset="-127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Lucida Sans Unicode" pitchFamily="34" charset="0"/>
        <a:ea typeface="굴림" pitchFamily="50" charset="-127"/>
        <a:cs typeface="굴림" pitchFamily="-108" charset="-127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Lucida Sans Unicode" pitchFamily="34" charset="0"/>
        <a:ea typeface="굴림" pitchFamily="50" charset="-127"/>
        <a:cs typeface="굴림" pitchFamily="-108" charset="-127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Lucida Sans Unicode" pitchFamily="34" charset="0"/>
        <a:ea typeface="굴림" pitchFamily="50" charset="-127"/>
        <a:cs typeface="굴림" pitchFamily="-108" charset="-127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4353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7793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4065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0631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14109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27871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14390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48211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45984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01405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49801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87629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03669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44765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54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55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21825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56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57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58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59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60655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60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61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62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63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64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65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84849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66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73155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67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535870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68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69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606557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70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71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3145930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72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78090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73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74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134710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75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76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77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143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606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8EF51-F58E-0640-98AC-CF54C67DDF77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979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72200"/>
            <a:ext cx="5657850" cy="685800"/>
          </a:xfrm>
          <a:prstGeom prst="rect">
            <a:avLst/>
          </a:prstGeom>
          <a:solidFill>
            <a:srgbClr val="F95D0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en-US" altLang="ko-KR">
              <a:latin typeface="Comic Sans MS" pitchFamily="-108" charset="0"/>
              <a:ea typeface="굴림" pitchFamily="-108" charset="-127"/>
              <a:cs typeface="굴림" pitchFamily="-10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24400" y="6399212"/>
            <a:ext cx="4419600" cy="4587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en-US" altLang="ko-KR">
              <a:latin typeface="Comic Sans MS" pitchFamily="-108" charset="0"/>
              <a:ea typeface="굴림" pitchFamily="-108" charset="-127"/>
              <a:cs typeface="굴림" pitchFamily="-108" charset="-127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4953000" cy="838200"/>
          </a:xfrm>
          <a:prstGeom prst="rect">
            <a:avLst/>
          </a:prstGeom>
          <a:solidFill>
            <a:srgbClr val="FFCC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en-US" altLang="ko-KR">
              <a:latin typeface="Comic Sans MS" pitchFamily="-108" charset="0"/>
              <a:ea typeface="굴림" pitchFamily="-108" charset="-127"/>
              <a:cs typeface="굴림" pitchFamily="-108" charset="-127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486150" y="0"/>
            <a:ext cx="5657850" cy="298450"/>
          </a:xfrm>
          <a:prstGeom prst="rect">
            <a:avLst/>
          </a:prstGeom>
          <a:solidFill>
            <a:srgbClr val="F95D0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en-US" altLang="ko-KR">
              <a:latin typeface="Comic Sans MS" pitchFamily="-108" charset="0"/>
              <a:ea typeface="굴림" pitchFamily="-108" charset="-127"/>
              <a:cs typeface="굴림" pitchFamily="-108" charset="-127"/>
            </a:endParaRP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82775"/>
            <a:ext cx="7772400" cy="1470025"/>
          </a:xfrm>
        </p:spPr>
        <p:txBody>
          <a:bodyPr/>
          <a:lstStyle>
            <a:lvl1pPr algn="ctr">
              <a:defRPr>
                <a:latin typeface="Trebuchet MS"/>
                <a:cs typeface="Trebuchet MS"/>
              </a:defRPr>
            </a:lvl1pPr>
          </a:lstStyle>
          <a:p>
            <a:endParaRPr lang="ko-KR" altLang="en-US" dirty="0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2400">
                <a:latin typeface="Trebuchet MS"/>
                <a:cs typeface="Trebuchet MS"/>
              </a:defRPr>
            </a:lvl1pPr>
          </a:lstStyle>
          <a:p>
            <a:endParaRPr lang="ko-KR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-10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62725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solidFill>
                  <a:schemeClr val="bg1"/>
                </a:solidFill>
                <a:latin typeface="Trebuchet MS" pitchFamily="-108" charset="0"/>
                <a:ea typeface="굴림" pitchFamily="-108" charset="-127"/>
                <a:cs typeface="굴림" pitchFamily="-108" charset="-127"/>
              </a:defRPr>
            </a:lvl1pPr>
          </a:lstStyle>
          <a:p>
            <a:pPr>
              <a:defRPr/>
            </a:pPr>
            <a:fld id="{5EF5F9D4-A38F-C546-9262-58D53D17DEC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066800" y="6381750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-108" charset="0"/>
              </a:defRPr>
            </a:lvl1pPr>
          </a:lstStyle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39D0A-C91B-B44A-836D-339E204362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7625"/>
            <a:ext cx="2171700" cy="6276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7625"/>
            <a:ext cx="6362700" cy="6276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85A29-783B-1D41-9F78-7E7AA840DE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458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91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191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191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FA86-91D3-0247-99FA-B7A03F75795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458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41910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19839-A0CB-4546-BE21-899A7622F6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458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E106-73F2-634B-914B-3238ADFDE47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5F9D4-A38F-C546-9262-58D53D17DEC0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52400" y="1219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schemeClr val="tx1"/>
                </a:solidFill>
                <a:latin typeface="Trebuchet MS"/>
                <a:ea typeface="ＭＳ Ｐゴシック" pitchFamily="-108" charset="-128"/>
                <a:cs typeface="Trebuchet MS"/>
              </a:rPr>
              <a:t>Textbox Samples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266700" indent="-266700">
              <a:defRPr>
                <a:solidFill>
                  <a:srgbClr val="2A2A2A"/>
                </a:solidFill>
              </a:defRPr>
            </a:lvl2pPr>
            <a:lvl3pPr marL="542925" indent="-276225">
              <a:defRPr>
                <a:solidFill>
                  <a:srgbClr val="2A2A2A"/>
                </a:solidFill>
              </a:defRPr>
            </a:lvl3pPr>
            <a:lvl4pPr marL="809625" indent="-266700">
              <a:defRPr>
                <a:solidFill>
                  <a:srgbClr val="2A2A2A"/>
                </a:solidFill>
              </a:defRPr>
            </a:lvl4pPr>
            <a:lvl5pPr marL="1076325" indent="-266700">
              <a:defRPr>
                <a:solidFill>
                  <a:srgbClr val="2A2A2A"/>
                </a:solidFill>
              </a:defRPr>
            </a:lvl5pPr>
          </a:lstStyle>
          <a:p>
            <a:pPr lvl="0"/>
            <a:r>
              <a:rPr lang="en-US" altLang="ii-CN" noProof="0" smtClean="0"/>
              <a:t>Click to edit Master text styles</a:t>
            </a:r>
          </a:p>
          <a:p>
            <a:pPr lvl="1"/>
            <a:r>
              <a:rPr lang="en-US" altLang="ii-CN" noProof="0" smtClean="0"/>
              <a:t>Second level</a:t>
            </a:r>
          </a:p>
          <a:p>
            <a:pPr lvl="2"/>
            <a:r>
              <a:rPr lang="en-US" altLang="ii-CN" noProof="0" smtClean="0"/>
              <a:t>Third level</a:t>
            </a:r>
          </a:p>
          <a:p>
            <a:pPr lvl="3"/>
            <a:r>
              <a:rPr lang="en-US" altLang="ii-CN" noProof="0" smtClean="0"/>
              <a:t>Fourth level</a:t>
            </a:r>
          </a:p>
          <a:p>
            <a:pPr lvl="4"/>
            <a:r>
              <a:rPr lang="en-US" altLang="ii-CN" noProof="0" smtClean="0"/>
              <a:t>Fifth level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97900" cy="6381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ii-CN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699CB88-5E1A-4FAC-892A-60949ACB1F6F}" type="datetimeFigureOut">
              <a:rPr lang="en-US" smtClean="0"/>
              <a:pPr/>
              <a:t>2/23/12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6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200">
                <a:latin typeface="Trebuchet MS"/>
                <a:cs typeface="Trebuchet MS"/>
              </a:defRPr>
            </a:lvl2pPr>
            <a:lvl3pPr>
              <a:defRPr>
                <a:latin typeface="Trebuchet MS"/>
                <a:cs typeface="Trebuchet MS"/>
              </a:defRPr>
            </a:lvl3pPr>
            <a:lvl4pPr>
              <a:buSzPct val="120000"/>
              <a:defRPr sz="1800">
                <a:latin typeface="Trebuchet MS"/>
                <a:cs typeface="Trebuchet MS"/>
              </a:defRPr>
            </a:lvl4pPr>
            <a:lvl5pPr>
              <a:buClr>
                <a:schemeClr val="bg1">
                  <a:lumMod val="85000"/>
                </a:schemeClr>
              </a:buClr>
              <a:buSzPct val="120000"/>
              <a:buFont typeface="Wingdings" charset="2"/>
              <a:buChar char="§"/>
              <a:defRPr sz="1600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5C992-70ED-4641-B913-1F316B05CAD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9E653-AB41-1241-AEA9-8EE01F77C7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1E2B-E730-7B4B-A783-2EFBDB90D3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CD3B-EA6B-7947-A9A6-238BC75797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918-5B14-994D-978D-89CAF6D50A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TextBox 5"/>
          <p:cNvSpPr txBox="1"/>
          <p:nvPr userDrawn="1"/>
        </p:nvSpPr>
        <p:spPr>
          <a:xfrm>
            <a:off x="152400" y="1066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Insert texts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BF04B-1BD5-D245-9709-E565A135B4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B120-4FEE-C240-9696-20D8A15376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E7F2-5362-C146-B0B5-814F850EF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0" y="6499225"/>
            <a:ext cx="6543675" cy="358775"/>
          </a:xfrm>
          <a:prstGeom prst="rect">
            <a:avLst/>
          </a:prstGeom>
          <a:solidFill>
            <a:srgbClr val="F95D0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en-US" altLang="ko-KR">
              <a:latin typeface="Comic Sans MS" pitchFamily="-108" charset="0"/>
              <a:ea typeface="굴림" pitchFamily="-108" charset="-127"/>
              <a:cs typeface="굴림" pitchFamily="-108" charset="-127"/>
            </a:endParaRPr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5661025" y="6610350"/>
            <a:ext cx="3482975" cy="258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en-US" altLang="ko-KR">
              <a:latin typeface="Comic Sans MS" pitchFamily="-108" charset="0"/>
              <a:ea typeface="굴림" pitchFamily="-108" charset="-127"/>
              <a:cs typeface="굴림" pitchFamily="-108" charset="-127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</a:t>
            </a:r>
          </a:p>
          <a:p>
            <a:pPr lvl="1"/>
            <a:r>
              <a:rPr lang="en-US" altLang="ko-KR" dirty="0" smtClean="0"/>
              <a:t>Second level</a:t>
            </a:r>
            <a:endParaRPr lang="ko-KR" altLang="en-US" dirty="0" smtClean="0"/>
          </a:p>
          <a:p>
            <a:pPr lvl="2"/>
            <a:r>
              <a:rPr lang="en-US" altLang="ko-KR" dirty="0" smtClean="0"/>
              <a:t>Third level</a:t>
            </a:r>
            <a:endParaRPr lang="ko-KR" altLang="en-US" dirty="0" smtClean="0"/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 smtClean="0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5722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solidFill>
                  <a:schemeClr val="bg1"/>
                </a:solidFill>
                <a:latin typeface="Trebuchet MS" pitchFamily="-108" charset="0"/>
                <a:ea typeface="굴림" pitchFamily="-108" charset="-127"/>
                <a:cs typeface="굴림" pitchFamily="-10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572250"/>
            <a:ext cx="380999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200">
                <a:solidFill>
                  <a:schemeClr val="bg1"/>
                </a:solidFill>
                <a:latin typeface="Trebuchet MS" pitchFamily="-108" charset="0"/>
                <a:ea typeface="굴림" pitchFamily="-108" charset="-127"/>
                <a:cs typeface="굴림" pitchFamily="-108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Wide-Area Traffic Management for Cloud Services</a:t>
            </a:r>
            <a:endParaRPr lang="en-US" altLang="ko-KR" dirty="0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62725" y="65722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solidFill>
                  <a:schemeClr val="bg1"/>
                </a:solidFill>
                <a:latin typeface="Trebuchet MS" pitchFamily="-108" charset="0"/>
                <a:ea typeface="굴림" pitchFamily="-108" charset="-127"/>
                <a:cs typeface="굴림" pitchFamily="-108" charset="-127"/>
              </a:defRPr>
            </a:lvl1pPr>
          </a:lstStyle>
          <a:p>
            <a:pPr>
              <a:defRPr/>
            </a:pPr>
            <a:fld id="{5EF5F9D4-A38F-C546-9262-58D53D17DEC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0" y="0"/>
            <a:ext cx="8763000" cy="762000"/>
          </a:xfrm>
          <a:prstGeom prst="rect">
            <a:avLst/>
          </a:prstGeom>
          <a:solidFill>
            <a:srgbClr val="FFCC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en-US" altLang="ko-KR">
              <a:latin typeface="Comic Sans MS" pitchFamily="-108" charset="0"/>
              <a:ea typeface="굴림" pitchFamily="-108" charset="-127"/>
              <a:cs typeface="굴림" pitchFamily="-108" charset="-127"/>
            </a:endParaRPr>
          </a:p>
        </p:txBody>
      </p:sp>
      <p:sp>
        <p:nvSpPr>
          <p:cNvPr id="288777" name="Rectangle 9"/>
          <p:cNvSpPr>
            <a:spLocks noChangeArrowheads="1"/>
          </p:cNvSpPr>
          <p:nvPr/>
        </p:nvSpPr>
        <p:spPr bwMode="auto">
          <a:xfrm>
            <a:off x="3486150" y="0"/>
            <a:ext cx="5657850" cy="152400"/>
          </a:xfrm>
          <a:prstGeom prst="rect">
            <a:avLst/>
          </a:prstGeom>
          <a:solidFill>
            <a:srgbClr val="F95D0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0" lang="en-US" altLang="ko-KR">
              <a:latin typeface="Comic Sans MS" pitchFamily="-108" charset="0"/>
              <a:ea typeface="굴림" pitchFamily="-108" charset="-127"/>
              <a:cs typeface="굴림" pitchFamily="-108" charset="-127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7625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Trebuchet MS"/>
          <a:ea typeface="ＭＳ Ｐゴシック" pitchFamily="-108" charset="-128"/>
          <a:cs typeface="Trebuchet M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Book Antiqua" pitchFamily="1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Book Antiqua" pitchFamily="1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Book Antiqua" pitchFamily="1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Book Antiqua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Book Antiqua" pitchFamily="18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Tx/>
        <a:buNone/>
        <a:defRPr sz="2400" baseline="0">
          <a:solidFill>
            <a:schemeClr val="tx1">
              <a:lumMod val="65000"/>
              <a:lumOff val="35000"/>
            </a:schemeClr>
          </a:solidFill>
          <a:latin typeface="Trebuchet MS"/>
          <a:ea typeface="ＭＳ Ｐゴシック" pitchFamily="-108" charset="-128"/>
          <a:cs typeface="Trebuchet MS"/>
        </a:defRPr>
      </a:lvl1pPr>
      <a:lvl2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125000"/>
        <a:buFont typeface="Wingdings" charset="2"/>
        <a:buChar char="§"/>
        <a:defRPr sz="2200">
          <a:solidFill>
            <a:schemeClr val="tx1"/>
          </a:solidFill>
          <a:latin typeface="Trebuchet MS"/>
          <a:ea typeface="ＭＳ Ｐゴシック" pitchFamily="-108" charset="-128"/>
          <a:cs typeface="Trebuchet MS"/>
        </a:defRPr>
      </a:lvl2pPr>
      <a:lvl3pPr marL="582613" indent="-2286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25000"/>
        <a:buFont typeface="Wingdings" charset="2"/>
        <a:buChar char="§"/>
        <a:defRPr sz="2000">
          <a:solidFill>
            <a:schemeClr val="tx1"/>
          </a:solidFill>
          <a:latin typeface="Trebuchet MS"/>
          <a:ea typeface="ＭＳ Ｐゴシック" pitchFamily="-108" charset="-128"/>
          <a:cs typeface="Trebuchet MS"/>
        </a:defRPr>
      </a:lvl3pPr>
      <a:lvl4pPr marL="822325" indent="-228600" algn="l" defTabSz="887413" rtl="0" eaLnBrk="0" fontAlgn="base" hangingPunct="0">
        <a:spcBef>
          <a:spcPct val="20000"/>
        </a:spcBef>
        <a:spcAft>
          <a:spcPct val="0"/>
        </a:spcAft>
        <a:buClr>
          <a:schemeClr val="bg1">
            <a:lumMod val="65000"/>
          </a:schemeClr>
        </a:buClr>
        <a:buSzPct val="125000"/>
        <a:buFont typeface="Wingdings" charset="2"/>
        <a:buChar char="§"/>
        <a:tabLst/>
        <a:defRPr sz="1800" baseline="0">
          <a:solidFill>
            <a:schemeClr val="tx1"/>
          </a:solidFill>
          <a:latin typeface="Trebuchet MS"/>
          <a:ea typeface="ＭＳ Ｐゴシック" pitchFamily="-108" charset="-128"/>
          <a:cs typeface="Trebuchet MS"/>
        </a:defRPr>
      </a:lvl4pPr>
      <a:lvl5pPr marL="1046163" indent="-228600" algn="l" rtl="0" eaLnBrk="0" fontAlgn="base" hangingPunct="0">
        <a:spcBef>
          <a:spcPct val="20000"/>
        </a:spcBef>
        <a:spcAft>
          <a:spcPct val="0"/>
        </a:spcAft>
        <a:buClr>
          <a:schemeClr val="bg1">
            <a:lumMod val="85000"/>
          </a:schemeClr>
        </a:buClr>
        <a:buSzPct val="125000"/>
        <a:buFont typeface="Wingdings" charset="2"/>
        <a:buChar char="§"/>
        <a:tabLst/>
        <a:defRPr sz="1600" baseline="0">
          <a:solidFill>
            <a:schemeClr val="tx1"/>
          </a:solidFill>
          <a:latin typeface="Trebuchet MS"/>
          <a:ea typeface="ＭＳ Ｐゴシック" pitchFamily="-108" charset="-128"/>
          <a:cs typeface="Trebuchet M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wmf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w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4.pn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4.pn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9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0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5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" y="990600"/>
            <a:ext cx="8686800" cy="18288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Wide-Area Traffic Management for </a:t>
            </a:r>
            <a:br>
              <a:rPr lang="en-US" altLang="zh-CN" sz="3600" dirty="0" smtClean="0"/>
            </a:br>
            <a:r>
              <a:rPr lang="en-US" altLang="zh-CN" sz="3600" dirty="0" smtClean="0"/>
              <a:t>Cloud Services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686800" cy="6096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595959"/>
                </a:solidFill>
              </a:rPr>
              <a:t>Final Public Oral</a:t>
            </a:r>
          </a:p>
          <a:p>
            <a:endParaRPr lang="en-US" altLang="zh-CN" b="1" dirty="0" smtClean="0">
              <a:solidFill>
                <a:srgbClr val="595959"/>
              </a:solidFill>
            </a:endParaRPr>
          </a:p>
          <a:p>
            <a:endParaRPr lang="en-US" altLang="zh-CN" sz="2000" dirty="0" smtClean="0">
              <a:solidFill>
                <a:srgbClr val="595959"/>
              </a:solidFill>
            </a:endParaRPr>
          </a:p>
          <a:p>
            <a:r>
              <a:rPr lang="en-US" altLang="zh-CN" sz="2000" dirty="0" smtClean="0">
                <a:solidFill>
                  <a:srgbClr val="595959"/>
                </a:solidFill>
              </a:rPr>
              <a:t>Joe </a:t>
            </a:r>
            <a:r>
              <a:rPr lang="en-US" altLang="zh-CN" sz="2000" dirty="0" err="1" smtClean="0">
                <a:solidFill>
                  <a:srgbClr val="595959"/>
                </a:solidFill>
              </a:rPr>
              <a:t>Wenjie</a:t>
            </a:r>
            <a:r>
              <a:rPr lang="en-US" altLang="zh-CN" sz="2000" dirty="0" smtClean="0">
                <a:solidFill>
                  <a:srgbClr val="595959"/>
                </a:solidFill>
              </a:rPr>
              <a:t> Jiang</a:t>
            </a:r>
          </a:p>
          <a:p>
            <a:endParaRPr lang="en-US" altLang="zh-CN" sz="2000" dirty="0" smtClean="0">
              <a:solidFill>
                <a:srgbClr val="595959"/>
              </a:solidFill>
            </a:endParaRPr>
          </a:p>
          <a:p>
            <a:r>
              <a:rPr lang="en-US" altLang="zh-CN" sz="2000" dirty="0" smtClean="0">
                <a:solidFill>
                  <a:srgbClr val="595959"/>
                </a:solidFill>
              </a:rPr>
              <a:t>Advisors: Profs. Jennifer Rexford &amp; </a:t>
            </a:r>
            <a:r>
              <a:rPr lang="en-US" altLang="zh-CN" sz="2000" dirty="0" err="1" smtClean="0">
                <a:solidFill>
                  <a:srgbClr val="595959"/>
                </a:solidFill>
              </a:rPr>
              <a:t>Mung</a:t>
            </a:r>
            <a:r>
              <a:rPr lang="en-US" altLang="zh-CN" sz="2000" dirty="0" smtClean="0">
                <a:solidFill>
                  <a:srgbClr val="595959"/>
                </a:solidFill>
              </a:rPr>
              <a:t> Chiang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2971800" cy="533400"/>
          </a:xfrm>
        </p:spPr>
        <p:txBody>
          <a:bodyPr/>
          <a:lstStyle/>
          <a:p>
            <a:pPr algn="l">
              <a:defRPr/>
            </a:pPr>
            <a:r>
              <a:rPr lang="en-US" altLang="ko-KR" dirty="0" smtClean="0">
                <a:solidFill>
                  <a:schemeClr val="bg1"/>
                </a:solidFill>
              </a:rPr>
              <a:t>Computer Science Department</a:t>
            </a:r>
          </a:p>
          <a:p>
            <a:pPr algn="l">
              <a:defRPr/>
            </a:pPr>
            <a:r>
              <a:rPr lang="en-US" altLang="ko-KR" dirty="0" smtClean="0">
                <a:solidFill>
                  <a:schemeClr val="bg1"/>
                </a:solidFill>
              </a:rPr>
              <a:t>Princeton University</a:t>
            </a:r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6172200" y="64770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fontAlgn="base" latinLnBrk="0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1"/>
                </a:solidFill>
                <a:latin typeface="Arial" pitchFamily="-108" charset="0"/>
                <a:ea typeface="굴림" pitchFamily="-108" charset="-127"/>
                <a:cs typeface="굴림" pitchFamily="-108" charset="-127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Comic Sans MS" charset="0"/>
                <a:ea typeface="굴림" charset="-127"/>
                <a:cs typeface="굴림" charset="-127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Comic Sans MS" charset="0"/>
                <a:ea typeface="굴림" charset="-127"/>
                <a:cs typeface="굴림" charset="-127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Comic Sans MS" charset="0"/>
                <a:ea typeface="굴림" charset="-127"/>
                <a:cs typeface="굴림" charset="-127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Comic Sans MS" charset="0"/>
                <a:ea typeface="굴림" charset="-127"/>
                <a:cs typeface="굴림" charset="-127"/>
              </a:defRPr>
            </a:lvl5pPr>
            <a:lvl6pPr marL="22860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Comic Sans MS" charset="0"/>
                <a:ea typeface="굴림" charset="-127"/>
                <a:cs typeface="굴림" charset="-127"/>
              </a:defRPr>
            </a:lvl6pPr>
            <a:lvl7pPr marL="27432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Comic Sans MS" charset="0"/>
                <a:ea typeface="굴림" charset="-127"/>
                <a:cs typeface="굴림" charset="-127"/>
              </a:defRPr>
            </a:lvl7pPr>
            <a:lvl8pPr marL="32004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Comic Sans MS" charset="0"/>
                <a:ea typeface="굴림" charset="-127"/>
                <a:cs typeface="굴림" charset="-127"/>
              </a:defRPr>
            </a:lvl8pPr>
            <a:lvl9pPr marL="36576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Comic Sans MS" charset="0"/>
                <a:ea typeface="굴림" charset="-127"/>
                <a:cs typeface="굴림" charset="-127"/>
              </a:defRPr>
            </a:lvl9pPr>
          </a:lstStyle>
          <a:p>
            <a:pPr algn="r">
              <a:defRPr/>
            </a:pPr>
            <a:r>
              <a:rPr lang="en-US" altLang="ko-KR" dirty="0" smtClean="0">
                <a:solidFill>
                  <a:schemeClr val="bg1"/>
                </a:solidFill>
              </a:rPr>
              <a:t>Feb 09, 2012</a:t>
            </a:r>
          </a:p>
        </p:txBody>
      </p:sp>
      <p:pic>
        <p:nvPicPr>
          <p:cNvPr id="4" name="Picture 3" descr="Shiel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029200"/>
            <a:ext cx="1143000" cy="127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Sharing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err="1" smtClean="0"/>
              <a:t>Mis</a:t>
            </a:r>
            <a:r>
              <a:rPr lang="en-US" altLang="ko-KR" sz="2400" dirty="0" smtClean="0"/>
              <a:t>-aligned </a:t>
            </a:r>
            <a:r>
              <a:rPr lang="en-US" altLang="ko-KR" sz="2400" dirty="0"/>
              <a:t>objectives lead to conflicting </a:t>
            </a:r>
            <a:r>
              <a:rPr lang="en-US" altLang="ko-KR" sz="2400" dirty="0" smtClean="0"/>
              <a:t>decisions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Decisions </a:t>
            </a:r>
            <a:r>
              <a:rPr lang="en-US" altLang="ko-KR" sz="2400" dirty="0"/>
              <a:t>sub-optimal due to lack of </a:t>
            </a:r>
            <a:r>
              <a:rPr lang="en-US" altLang="ko-KR" sz="2400" dirty="0" smtClean="0"/>
              <a:t>visibility</a:t>
            </a:r>
          </a:p>
          <a:p>
            <a:endParaRPr lang="en-US" altLang="ko-KR" dirty="0"/>
          </a:p>
          <a:p>
            <a:r>
              <a:rPr lang="en-US" altLang="ko-KR" b="1" dirty="0">
                <a:solidFill>
                  <a:srgbClr val="376092"/>
                </a:solidFill>
              </a:rPr>
              <a:t>Example:</a:t>
            </a:r>
          </a:p>
          <a:p>
            <a:endParaRPr lang="en-US" altLang="ko-KR" sz="2400" dirty="0"/>
          </a:p>
          <a:p>
            <a:pPr marL="0" lvl="1" indent="0">
              <a:buNone/>
            </a:pPr>
            <a:endParaRPr lang="en-US" altLang="ko-KR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6" name="Oval 5"/>
          <p:cNvSpPr/>
          <p:nvPr/>
        </p:nvSpPr>
        <p:spPr bwMode="auto">
          <a:xfrm>
            <a:off x="533400" y="5257800"/>
            <a:ext cx="2209800" cy="1143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>
                <a:solidFill>
                  <a:schemeClr val="bg1">
                    <a:lumMod val="85000"/>
                  </a:schemeClr>
                </a:solidFill>
                <a:latin typeface="Calibri"/>
                <a:ea typeface="+mn-ea"/>
                <a:cs typeface="+mn-cs"/>
              </a:rPr>
              <a:t>Content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>
                <a:solidFill>
                  <a:schemeClr val="bg1">
                    <a:lumMod val="85000"/>
                  </a:schemeClr>
                </a:solidFill>
                <a:latin typeface="Calibri"/>
                <a:ea typeface="+mn-ea"/>
                <a:cs typeface="+mn-cs"/>
              </a:rPr>
              <a:t>Placement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343400" y="3124200"/>
            <a:ext cx="2209800" cy="1143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Server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Selection</a:t>
            </a:r>
            <a:endParaRPr kumimoji="0" 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43600" y="5257800"/>
            <a:ext cx="2209800" cy="1143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Network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Routing</a:t>
            </a:r>
            <a:endParaRPr kumimoji="0" 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26670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1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Latency-oriented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41910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b="1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Throughput-, congestion-, cost-oriented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3505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b="1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Does not see all wide-area paths</a:t>
            </a:r>
          </a:p>
        </p:txBody>
      </p:sp>
    </p:spTree>
    <p:extLst>
      <p:ext uri="{BB962C8B-B14F-4D97-AF65-F5344CB8AC3E}">
        <p14:creationId xmlns:p14="http://schemas.microsoft.com/office/powerpoint/2010/main" val="1698840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Joint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Decisions are coupled, depend on each other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sz="2400" dirty="0" smtClean="0"/>
              <a:t>Separate optimizations not globally (Pareto) optimal</a:t>
            </a:r>
          </a:p>
          <a:p>
            <a:endParaRPr lang="en-US" altLang="ko-KR" dirty="0"/>
          </a:p>
          <a:p>
            <a:r>
              <a:rPr lang="en-US" altLang="ko-KR" sz="2400" b="1" dirty="0" smtClean="0">
                <a:solidFill>
                  <a:srgbClr val="376092"/>
                </a:solidFill>
              </a:rPr>
              <a:t>Example</a:t>
            </a:r>
            <a:r>
              <a:rPr lang="en-US" altLang="ko-KR" sz="2400" dirty="0" smtClean="0">
                <a:solidFill>
                  <a:srgbClr val="376092"/>
                </a:solidFill>
              </a:rPr>
              <a:t>:</a:t>
            </a:r>
          </a:p>
          <a:p>
            <a:pPr marL="0" lvl="1" indent="0">
              <a:buNone/>
            </a:pPr>
            <a:endParaRPr lang="en-US" altLang="ko-KR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6" name="Oval 5"/>
          <p:cNvSpPr/>
          <p:nvPr/>
        </p:nvSpPr>
        <p:spPr bwMode="auto">
          <a:xfrm>
            <a:off x="533400" y="5257800"/>
            <a:ext cx="2209800" cy="1143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Content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Placement</a:t>
            </a:r>
          </a:p>
        </p:txBody>
      </p:sp>
      <p:cxnSp>
        <p:nvCxnSpPr>
          <p:cNvPr id="8" name="Straight Arrow Connector 7"/>
          <p:cNvCxnSpPr>
            <a:stCxn id="6" idx="0"/>
            <a:endCxn id="10" idx="3"/>
          </p:cNvCxnSpPr>
          <p:nvPr/>
        </p:nvCxnSpPr>
        <p:spPr bwMode="auto">
          <a:xfrm flipV="1">
            <a:off x="1638300" y="4099812"/>
            <a:ext cx="3028718" cy="1157988"/>
          </a:xfrm>
          <a:prstGeom prst="straightConnector1">
            <a:avLst/>
          </a:prstGeom>
          <a:solidFill>
            <a:sysClr val="window" lastClr="FFFFFF"/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  <a:headEnd type="arrow" w="lg" len="med"/>
            <a:tailEnd type="arrow" w="lg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4343400" y="3124200"/>
            <a:ext cx="2209800" cy="1143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Server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Selection</a:t>
            </a:r>
            <a:endParaRPr kumimoji="0" 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43600" y="5257800"/>
            <a:ext cx="2209800" cy="1143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Network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Routing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43434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b="1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Local caching + SS is non-optimal </a:t>
            </a:r>
          </a:p>
        </p:txBody>
      </p:sp>
      <p:cxnSp>
        <p:nvCxnSpPr>
          <p:cNvPr id="22" name="Straight Arrow Connector 21"/>
          <p:cNvCxnSpPr>
            <a:stCxn id="11" idx="0"/>
            <a:endCxn id="10" idx="5"/>
          </p:cNvCxnSpPr>
          <p:nvPr/>
        </p:nvCxnSpPr>
        <p:spPr bwMode="auto">
          <a:xfrm flipH="1" flipV="1">
            <a:off x="6229582" y="4099812"/>
            <a:ext cx="818918" cy="1157988"/>
          </a:xfrm>
          <a:prstGeom prst="straightConnector1">
            <a:avLst/>
          </a:prstGeom>
          <a:solidFill>
            <a:sysClr val="window" lastClr="FFFFFF"/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  <a:headEnd type="arrow" w="lg" len="med"/>
            <a:tailEnd type="arrow" w="lg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486400" y="447669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b="1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TE+ SS is non-optimal </a:t>
            </a:r>
          </a:p>
        </p:txBody>
      </p:sp>
    </p:spTree>
    <p:extLst>
      <p:ext uri="{BB962C8B-B14F-4D97-AF65-F5344CB8AC3E}">
        <p14:creationId xmlns:p14="http://schemas.microsoft.com/office/powerpoint/2010/main" val="2993727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Distributed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Coordinate, bu</a:t>
            </a:r>
            <a:r>
              <a:rPr lang="en-US" altLang="ko-KR" dirty="0" smtClean="0"/>
              <a:t>t k</a:t>
            </a:r>
            <a:r>
              <a:rPr lang="en-US" altLang="ko-KR" sz="2400" dirty="0" smtClean="0"/>
              <a:t>eep functional separation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Scalability: a large number of network elements, e.g., mapping nodes, clients</a:t>
            </a:r>
          </a:p>
          <a:p>
            <a:pPr marL="0" lvl="1" indent="0">
              <a:buNone/>
            </a:pPr>
            <a:endParaRPr lang="en-US" altLang="ko-KR" sz="2400" dirty="0"/>
          </a:p>
          <a:p>
            <a:r>
              <a:rPr lang="en-US" altLang="ko-KR" b="1" dirty="0">
                <a:solidFill>
                  <a:srgbClr val="376092"/>
                </a:solidFill>
              </a:rPr>
              <a:t>Example: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6" name="Oval 5"/>
          <p:cNvSpPr/>
          <p:nvPr/>
        </p:nvSpPr>
        <p:spPr bwMode="auto">
          <a:xfrm>
            <a:off x="533400" y="5257800"/>
            <a:ext cx="2209800" cy="1143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>
                <a:solidFill>
                  <a:schemeClr val="bg1">
                    <a:lumMod val="85000"/>
                  </a:schemeClr>
                </a:solidFill>
                <a:latin typeface="Calibri"/>
                <a:ea typeface="+mn-ea"/>
                <a:cs typeface="+mn-cs"/>
              </a:rPr>
              <a:t>Content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>
                <a:solidFill>
                  <a:schemeClr val="bg1">
                    <a:lumMod val="85000"/>
                  </a:schemeClr>
                </a:solidFill>
                <a:latin typeface="Calibri"/>
                <a:ea typeface="+mn-ea"/>
                <a:cs typeface="+mn-cs"/>
              </a:rPr>
              <a:t>Placement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343400" y="3124200"/>
            <a:ext cx="2209800" cy="1143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Server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Selection</a:t>
            </a:r>
            <a:endParaRPr kumimoji="0" 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43600" y="5257800"/>
            <a:ext cx="2209800" cy="1143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Network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Routing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4600" y="43434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1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10^2 mapping nodes</a:t>
            </a:r>
          </a:p>
          <a:p>
            <a:pPr algn="ctr"/>
            <a:r>
              <a:rPr kumimoji="0" lang="en-US" b="1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10^2 servers</a:t>
            </a:r>
          </a:p>
          <a:p>
            <a:pPr algn="ctr"/>
            <a:r>
              <a:rPr kumimoji="0" lang="en-US" b="1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10^3 edge links</a:t>
            </a:r>
          </a:p>
          <a:p>
            <a:pPr algn="ctr"/>
            <a:r>
              <a:rPr kumimoji="0" lang="en-US" b="1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10^6 clients (IP-prefix)</a:t>
            </a:r>
          </a:p>
        </p:txBody>
      </p:sp>
    </p:spTree>
    <p:extLst>
      <p:ext uri="{BB962C8B-B14F-4D97-AF65-F5344CB8AC3E}">
        <p14:creationId xmlns:p14="http://schemas.microsoft.com/office/powerpoint/2010/main" val="1688823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sp>
        <p:nvSpPr>
          <p:cNvPr id="21" name="Rounded Rectangle 20"/>
          <p:cNvSpPr/>
          <p:nvPr/>
        </p:nvSpPr>
        <p:spPr>
          <a:xfrm>
            <a:off x="304800" y="1066800"/>
            <a:ext cx="8534400" cy="1600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How to Share Information?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Do </a:t>
            </a:r>
            <a:r>
              <a:rPr kumimoji="0" lang="en-US" sz="2400" kern="0" dirty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not want to expose internal </a:t>
            </a: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structure</a:t>
            </a:r>
            <a:endParaRPr kumimoji="0" lang="en-US" sz="2400" kern="0" dirty="0">
              <a:solidFill>
                <a:srgbClr val="808080">
                  <a:lumMod val="75000"/>
                </a:srgbClr>
              </a:solidFill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How much info is needed? </a:t>
            </a: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Bound on efficiency loss?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2895600"/>
            <a:ext cx="8534400" cy="1600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How to Jointly Control?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Decisions heterogeneous: resolution &amp; time-scales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High computational complexity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4724400"/>
            <a:ext cx="8534400" cy="1600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How to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Enable Decentralized Implementation?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Notoriously prone to oscillations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Inaccuracy: does not optimize designated objectives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Sharing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2895600"/>
            <a:ext cx="8534400" cy="3429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Cooperative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 Server Selection &amp; Traffic Engineering in an ISP Network </a:t>
            </a: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[Sigmetrics’09]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800" b="1" i="0" u="none" strike="noStrike" kern="0" cap="none" spc="0" normalizeH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/>
            </a:pPr>
            <a:r>
              <a:rPr kumimoji="0" lang="en-US" sz="2400" kern="0" dirty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Three models with an increasing amount of </a:t>
            </a: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cooperation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/>
            </a:pP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Improve visibility b/w routing and server-selection</a:t>
            </a:r>
            <a:endParaRPr kumimoji="0" lang="en-US" sz="2400" kern="0" dirty="0">
              <a:solidFill>
                <a:srgbClr val="808080">
                  <a:lumMod val="75000"/>
                </a:srgbClr>
              </a:solidFill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/>
            </a:pP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Optimality conditions, performance bound,  Nash bargaining solution</a:t>
            </a:r>
            <a:endParaRPr kumimoji="0" lang="en-US" sz="2400" kern="0" dirty="0">
              <a:solidFill>
                <a:srgbClr val="808080">
                  <a:lumMod val="75000"/>
                </a:srgbClr>
              </a:solidFill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1066800"/>
            <a:ext cx="8534400" cy="1600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How to Share Information?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Do </a:t>
            </a:r>
            <a:r>
              <a:rPr kumimoji="0" lang="en-US" sz="2400" kern="0" dirty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not want to expose internal </a:t>
            </a: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structure</a:t>
            </a:r>
            <a:endParaRPr kumimoji="0" lang="en-US" sz="2400" kern="0" dirty="0">
              <a:solidFill>
                <a:srgbClr val="808080">
                  <a:lumMod val="75000"/>
                </a:srgbClr>
              </a:solidFill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How much info is sufficient? </a:t>
            </a: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Bound on efficiency loss?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Joint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1066800"/>
            <a:ext cx="8534400" cy="1600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How to Jointly Control?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Decisions heterogeneous: resolutions &amp; time-scales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High computational complexity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2895600"/>
            <a:ext cx="8534400" cy="3429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Federating Content Distribution in Decentralized CDNs </a:t>
            </a: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[In submission]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800" b="1" i="0" u="none" strike="noStrike" kern="0" cap="none" spc="0" normalizeH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Arial"/>
              <a:buChar char="•"/>
              <a:defRPr/>
            </a:pP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Administratively separate groups of “last-mile” servers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Arial"/>
              <a:buChar char="•"/>
              <a:defRPr/>
            </a:pP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Joint request routing and </a:t>
            </a:r>
            <a:r>
              <a:rPr kumimoji="0" lang="en-US" sz="2400" kern="0" dirty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content </a:t>
            </a: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placement</a:t>
            </a:r>
            <a:endParaRPr kumimoji="0" lang="en-US" sz="2400" kern="0" dirty="0">
              <a:solidFill>
                <a:srgbClr val="808080">
                  <a:lumMod val="75000"/>
                </a:srgbClr>
              </a:solidFill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/>
            </a:pP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Easy to implement in practice, provably optimal</a:t>
            </a:r>
            <a:r>
              <a:rPr kumimoji="0" lang="en-US" sz="2400" kern="0" dirty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/>
            </a:r>
            <a:br>
              <a:rPr kumimoji="0" lang="en-US" sz="2400" kern="0" dirty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</a:br>
            <a:endParaRPr kumimoji="0" lang="en-US" sz="2400" kern="0" dirty="0" smtClean="0">
              <a:solidFill>
                <a:srgbClr val="808080">
                  <a:lumMod val="75000"/>
                </a:srgbClr>
              </a:solidFill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/>
            </a:pPr>
            <a:endParaRPr kumimoji="0" lang="en-US" sz="2400" kern="0" dirty="0" smtClean="0">
              <a:solidFill>
                <a:srgbClr val="808080">
                  <a:lumMod val="75000"/>
                </a:srgbClr>
              </a:solidFill>
              <a:latin typeface="Trebuchet MS"/>
              <a:ea typeface="ＭＳ Ｐゴシック" pitchFamily="-108" charset="-128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Decentralized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1066800"/>
            <a:ext cx="8534400" cy="1600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How to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Enable Decentralized Implementation?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Notoriously prone to oscillations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Inaccuracy: does not optimize designated objectives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2895600"/>
            <a:ext cx="8534400" cy="3429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DONAR: Decentralized Server Selection for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 Cloud Services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/>
                <a:ea typeface="ＭＳ Ｐゴシック" pitchFamily="-108" charset="-128"/>
                <a:cs typeface="Trebuchet MS"/>
              </a:rPr>
              <a:t> </a:t>
            </a:r>
            <a:r>
              <a:rPr kumimoji="0" lang="en-US" sz="2400" kern="0" dirty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[Sigcomm’10</a:t>
            </a: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]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endParaRPr kumimoji="0" lang="en-US" sz="2800" b="1" i="0" u="none" strike="noStrike" kern="0" cap="none" spc="0" normalizeH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Arial"/>
              <a:buChar char="•"/>
              <a:defRPr/>
            </a:pP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Outsourcing server-selection with a </a:t>
            </a:r>
            <a:r>
              <a:rPr kumimoji="0" lang="en-US" sz="2400" kern="0" dirty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distributed mapping service</a:t>
            </a:r>
            <a:endParaRPr kumimoji="0" lang="en-US" sz="2400" kern="0" dirty="0" smtClean="0">
              <a:solidFill>
                <a:srgbClr val="808080">
                  <a:lumMod val="75000"/>
                </a:srgbClr>
              </a:solidFill>
              <a:latin typeface="Trebuchet MS"/>
              <a:ea typeface="ＭＳ Ｐゴシック" pitchFamily="-108" charset="-128"/>
              <a:cs typeface="Trebuchet MS"/>
            </a:endParaRPr>
          </a:p>
          <a:p>
            <a:pPr marL="342900" lvl="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Arial"/>
              <a:buChar char="•"/>
              <a:defRPr/>
            </a:pPr>
            <a:r>
              <a:rPr kumimoji="0" lang="en-US" sz="2400" kern="0" dirty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Customized </a:t>
            </a: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policies that balance </a:t>
            </a:r>
            <a:r>
              <a:rPr kumimoji="0" lang="en-US" sz="2400" kern="0" dirty="0" err="1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perf</a:t>
            </a: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., load, and costs</a:t>
            </a:r>
          </a:p>
          <a:p>
            <a:pPr marL="342900" lvl="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Arial"/>
              <a:buChar char="•"/>
              <a:defRPr/>
            </a:pPr>
            <a:r>
              <a:rPr kumimoji="0" lang="en-US" sz="2400" kern="0" dirty="0" smtClean="0">
                <a:solidFill>
                  <a:srgbClr val="808080">
                    <a:lumMod val="75000"/>
                  </a:srgbClr>
                </a:solidFill>
                <a:latin typeface="Trebuchet MS"/>
                <a:ea typeface="ＭＳ Ｐゴシック" pitchFamily="-108" charset="-128"/>
                <a:cs typeface="Trebuchet MS"/>
              </a:rPr>
              <a:t>Scalable, responsive, accurate, serving real CDN traffic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  <a:defRPr/>
            </a:pPr>
            <a:endParaRPr kumimoji="0" lang="en-US" sz="2400" kern="0" dirty="0" smtClean="0">
              <a:solidFill>
                <a:srgbClr val="808080">
                  <a:lumMod val="75000"/>
                </a:srgbClr>
              </a:solidFill>
              <a:latin typeface="Trebuchet MS"/>
              <a:ea typeface="ＭＳ Ｐゴシック" pitchFamily="-108" charset="-128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Design Approaches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  <p:sp>
        <p:nvSpPr>
          <p:cNvPr id="16" name="Rounded Rectangle 15"/>
          <p:cNvSpPr/>
          <p:nvPr/>
        </p:nvSpPr>
        <p:spPr>
          <a:xfrm>
            <a:off x="838201" y="1143000"/>
            <a:ext cx="4495799" cy="83820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Top-Down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8200" y="3124200"/>
            <a:ext cx="4495799" cy="8382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Optimization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4400" y="5029200"/>
            <a:ext cx="4495799" cy="838200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Practical Design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2895600" y="2286000"/>
            <a:ext cx="484632" cy="685800"/>
          </a:xfrm>
          <a:prstGeom prst="downArrow">
            <a:avLst/>
          </a:prstGeom>
          <a:noFill/>
          <a:ln w="381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2895600" y="4191000"/>
            <a:ext cx="484632" cy="685800"/>
          </a:xfrm>
          <a:prstGeom prst="downArrow">
            <a:avLst/>
          </a:prstGeom>
          <a:noFill/>
          <a:ln w="381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0668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0"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divide-and-conquer</a:t>
            </a:r>
          </a:p>
          <a:p>
            <a:pPr marL="342900" indent="-342900">
              <a:buFont typeface="Arial"/>
              <a:buChar char="•"/>
            </a:pPr>
            <a:r>
              <a:rPr kumimoji="0"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admin. separation</a:t>
            </a:r>
          </a:p>
          <a:p>
            <a:pPr marL="342900" indent="-342900">
              <a:buFont typeface="Arial"/>
              <a:buChar char="•"/>
            </a:pPr>
            <a:r>
              <a:rPr kumimoji="0"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scalability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30480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0"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design language</a:t>
            </a:r>
          </a:p>
          <a:p>
            <a:pPr marL="342900" indent="-342900">
              <a:buFont typeface="Arial"/>
              <a:buChar char="•"/>
            </a:pPr>
            <a:r>
              <a:rPr kumimoji="0"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expressiveness</a:t>
            </a:r>
          </a:p>
          <a:p>
            <a:pPr marL="342900" indent="-342900">
              <a:buFont typeface="Arial"/>
              <a:buChar char="•"/>
            </a:pPr>
            <a:r>
              <a:rPr kumimoji="0"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comp. efficiency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492793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0" lang="en-US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perf</a:t>
            </a:r>
            <a:r>
              <a:rPr kumimoji="0"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. evaluation</a:t>
            </a:r>
          </a:p>
          <a:p>
            <a:pPr marL="342900" indent="-342900">
              <a:buFont typeface="Arial"/>
              <a:buChar char="•"/>
            </a:pPr>
            <a:r>
              <a:rPr kumimoji="0"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trace-based </a:t>
            </a:r>
            <a:r>
              <a:rPr kumimoji="0" lang="en-US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sim</a:t>
            </a:r>
            <a:r>
              <a:rPr kumimoji="0"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kumimoji="0"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4899977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Revisit of Architectural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62313094"/>
              </p:ext>
            </p:extLst>
          </p:nvPr>
        </p:nvGraphicFramePr>
        <p:xfrm>
          <a:off x="609600" y="1574800"/>
          <a:ext cx="792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Cooperative Server Selection and </a:t>
            </a:r>
          </a:p>
          <a:p>
            <a:pPr algn="ctr"/>
            <a:r>
              <a:rPr lang="en-US" sz="3200" dirty="0" smtClean="0"/>
              <a:t>Traffic Engineering in an ISP Network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Joint work </a:t>
            </a:r>
            <a:r>
              <a:rPr lang="en-US" sz="2000" dirty="0" err="1" smtClean="0"/>
              <a:t>w</a:t>
            </a:r>
            <a:r>
              <a:rPr lang="en-US" sz="2000" dirty="0" smtClean="0"/>
              <a:t>/ </a:t>
            </a:r>
            <a:r>
              <a:rPr lang="en-US" sz="2000" dirty="0" err="1" smtClean="0"/>
              <a:t>Rui</a:t>
            </a:r>
            <a:r>
              <a:rPr lang="en-US" sz="2000" dirty="0" smtClean="0"/>
              <a:t> Zhang-</a:t>
            </a:r>
            <a:r>
              <a:rPr lang="en-US" sz="2000" dirty="0" err="1" smtClean="0"/>
              <a:t>Shen</a:t>
            </a:r>
            <a:r>
              <a:rPr lang="en-US" sz="2000" dirty="0" smtClean="0"/>
              <a:t>, Jennifer Rexford and </a:t>
            </a:r>
            <a:r>
              <a:rPr lang="en-US" sz="2000" dirty="0" err="1" smtClean="0"/>
              <a:t>Mung</a:t>
            </a:r>
            <a:r>
              <a:rPr lang="en-US" sz="2000" dirty="0" smtClean="0"/>
              <a:t> Chiang [Sigmetrics’09]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147060" y="2438400"/>
            <a:ext cx="2720340" cy="2284087"/>
            <a:chOff x="4419599" y="2301325"/>
            <a:chExt cx="3886201" cy="3262982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4419599" y="3157203"/>
              <a:ext cx="1616964" cy="1426464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Arial Unicode MS" charset="0"/>
                  <a:cs typeface="Trebuchet MS"/>
                </a:rPr>
                <a:t>TE</a:t>
              </a:r>
            </a:p>
          </p:txBody>
        </p:sp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6694932" y="3157203"/>
              <a:ext cx="1610868" cy="1426464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Arial Unicode MS" pitchFamily="34" charset="-122"/>
                  <a:cs typeface="Trebuchet MS"/>
                </a:rPr>
                <a:t>SS</a:t>
              </a:r>
            </a:p>
          </p:txBody>
        </p:sp>
        <p:sp>
          <p:nvSpPr>
            <p:cNvPr id="16" name="U-Turn Arrow 15"/>
            <p:cNvSpPr/>
            <p:nvPr/>
          </p:nvSpPr>
          <p:spPr>
            <a:xfrm>
              <a:off x="5049010" y="2301325"/>
              <a:ext cx="2798065" cy="766670"/>
            </a:xfrm>
            <a:prstGeom prst="uturnArrow">
              <a:avLst/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l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</p:txBody>
        </p:sp>
        <p:sp>
          <p:nvSpPr>
            <p:cNvPr id="20" name="U-Turn Arrow 19"/>
            <p:cNvSpPr/>
            <p:nvPr/>
          </p:nvSpPr>
          <p:spPr>
            <a:xfrm rot="10800000">
              <a:off x="4939285" y="4654991"/>
              <a:ext cx="2852929" cy="909316"/>
            </a:xfrm>
            <a:prstGeom prst="uturnArrow">
              <a:avLst>
                <a:gd name="adj1" fmla="val 18464"/>
                <a:gd name="adj2" fmla="val 25000"/>
                <a:gd name="adj3" fmla="val 23693"/>
                <a:gd name="adj4" fmla="val 43750"/>
                <a:gd name="adj5" fmla="val 75000"/>
              </a:avLst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Traffic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Internet </a:t>
            </a:r>
            <a:r>
              <a:rPr lang="en-US" dirty="0" smtClean="0"/>
              <a:t>increasingly </a:t>
            </a:r>
            <a:r>
              <a:rPr lang="en-US" dirty="0"/>
              <a:t>a platform for </a:t>
            </a:r>
            <a:r>
              <a:rPr lang="en-US" dirty="0" smtClean="0"/>
              <a:t>cloud services</a:t>
            </a:r>
            <a:endParaRPr lang="en-US" dirty="0"/>
          </a:p>
          <a:p>
            <a:pPr lvl="1"/>
            <a:r>
              <a:rPr lang="en-US" altLang="ko-KR" sz="2000" dirty="0" smtClean="0"/>
              <a:t>Web search, video streaming, </a:t>
            </a:r>
            <a:r>
              <a:rPr lang="en-US" altLang="ko-KR" sz="2000" dirty="0"/>
              <a:t>social networks, online </a:t>
            </a:r>
            <a:r>
              <a:rPr lang="en-US" altLang="ko-KR" sz="2000" dirty="0" smtClean="0"/>
              <a:t>games</a:t>
            </a:r>
          </a:p>
          <a:p>
            <a:pPr lvl="1"/>
            <a:endParaRPr lang="en-US" altLang="ko-KR" sz="2000" dirty="0"/>
          </a:p>
          <a:p>
            <a:r>
              <a:rPr lang="en-US" dirty="0" smtClean="0"/>
              <a:t>Cloud services need effective traffic management</a:t>
            </a:r>
            <a:endParaRPr lang="en-US" dirty="0"/>
          </a:p>
          <a:p>
            <a:pPr lvl="1"/>
            <a:r>
              <a:rPr lang="en-US" altLang="ko-KR" sz="2000" dirty="0" smtClean="0"/>
              <a:t>Wide-area, geographically-replicated</a:t>
            </a:r>
          </a:p>
          <a:p>
            <a:endParaRPr lang="en-US" sz="2000" dirty="0"/>
          </a:p>
          <a:p>
            <a:r>
              <a:rPr lang="en-US" dirty="0" smtClean="0">
                <a:solidFill>
                  <a:srgbClr val="0000FF"/>
                </a:solidFill>
              </a:rPr>
              <a:t>Performance</a:t>
            </a:r>
            <a:r>
              <a:rPr lang="en-US" dirty="0" smtClean="0"/>
              <a:t> is the life</a:t>
            </a:r>
            <a:r>
              <a:rPr lang="en-US" dirty="0"/>
              <a:t> </a:t>
            </a:r>
            <a:r>
              <a:rPr lang="en-US" dirty="0" smtClean="0"/>
              <a:t>blood</a:t>
            </a:r>
          </a:p>
          <a:p>
            <a:pPr lvl="1"/>
            <a:r>
              <a:rPr lang="en-US" altLang="ko-KR" sz="2000" dirty="0" smtClean="0"/>
              <a:t>Latency, throughput</a:t>
            </a:r>
          </a:p>
          <a:p>
            <a:endParaRPr lang="en-US" sz="2000" dirty="0"/>
          </a:p>
          <a:p>
            <a:r>
              <a:rPr lang="en-US" dirty="0" smtClean="0"/>
              <a:t>Service providers care about operational </a:t>
            </a:r>
            <a:r>
              <a:rPr lang="en-US" dirty="0" smtClean="0">
                <a:solidFill>
                  <a:srgbClr val="0000FF"/>
                </a:solidFill>
              </a:rPr>
              <a:t>costs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altLang="ko-KR" sz="2000" dirty="0" smtClean="0"/>
              <a:t>Traffic billing, electricity, management</a:t>
            </a:r>
            <a:endParaRPr lang="en-US" altLang="ko-KR" sz="2000" dirty="0"/>
          </a:p>
          <a:p>
            <a:endParaRPr lang="en-US" sz="2000" dirty="0"/>
          </a:p>
          <a:p>
            <a:r>
              <a:rPr lang="en-US" altLang="zh-CN" dirty="0"/>
              <a:t>Design new traffic management </a:t>
            </a:r>
            <a:r>
              <a:rPr lang="en-US" altLang="zh-CN" dirty="0" smtClean="0"/>
              <a:t>solutions, </a:t>
            </a:r>
            <a:r>
              <a:rPr lang="en-US" altLang="zh-CN" dirty="0"/>
              <a:t>and make this process more systematic, automated, and effective  </a:t>
            </a: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Wide-Area Traffic Management for Cloud Services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94678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Service Providers (ISPs)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  <p:sp>
        <p:nvSpPr>
          <p:cNvPr id="35" name="Cloud 34"/>
          <p:cNvSpPr>
            <a:spLocks noChangeAspect="1"/>
          </p:cNvSpPr>
          <p:nvPr/>
        </p:nvSpPr>
        <p:spPr bwMode="auto">
          <a:xfrm>
            <a:off x="2768569" y="2300368"/>
            <a:ext cx="3784631" cy="3338432"/>
          </a:xfrm>
          <a:prstGeom prst="cloud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rPr>
              <a:t>       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36" name="Oval 10"/>
          <p:cNvSpPr>
            <a:spLocks noChangeAspect="1" noChangeArrowheads="1"/>
          </p:cNvSpPr>
          <p:nvPr/>
        </p:nvSpPr>
        <p:spPr bwMode="auto">
          <a:xfrm>
            <a:off x="5219981" y="4539773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7" name="Oval 10"/>
          <p:cNvSpPr>
            <a:spLocks noChangeAspect="1" noChangeArrowheads="1"/>
          </p:cNvSpPr>
          <p:nvPr/>
        </p:nvSpPr>
        <p:spPr bwMode="auto">
          <a:xfrm>
            <a:off x="3504378" y="4539772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8" name="Oval 10"/>
          <p:cNvSpPr>
            <a:spLocks noChangeAspect="1" noChangeArrowheads="1"/>
          </p:cNvSpPr>
          <p:nvPr/>
        </p:nvSpPr>
        <p:spPr bwMode="auto">
          <a:xfrm>
            <a:off x="3505173" y="2942351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39" name="Oval 10"/>
          <p:cNvSpPr>
            <a:spLocks noChangeAspect="1" noChangeArrowheads="1"/>
          </p:cNvSpPr>
          <p:nvPr/>
        </p:nvSpPr>
        <p:spPr bwMode="auto">
          <a:xfrm>
            <a:off x="5219981" y="2940763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0" name="Oval 10"/>
          <p:cNvSpPr>
            <a:spLocks noChangeAspect="1" noChangeArrowheads="1"/>
          </p:cNvSpPr>
          <p:nvPr/>
        </p:nvSpPr>
        <p:spPr bwMode="auto">
          <a:xfrm>
            <a:off x="5699977" y="3702049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1" name="Oval 10"/>
          <p:cNvSpPr>
            <a:spLocks noChangeAspect="1" noChangeArrowheads="1"/>
          </p:cNvSpPr>
          <p:nvPr/>
        </p:nvSpPr>
        <p:spPr bwMode="auto">
          <a:xfrm>
            <a:off x="4393281" y="3726576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cxnSp>
        <p:nvCxnSpPr>
          <p:cNvPr id="42" name="Straight Connector 41"/>
          <p:cNvCxnSpPr>
            <a:stCxn id="38" idx="6"/>
            <a:endCxn id="39" idx="2"/>
          </p:cNvCxnSpPr>
          <p:nvPr/>
        </p:nvCxnSpPr>
        <p:spPr>
          <a:xfrm flipV="1">
            <a:off x="3985169" y="3180793"/>
            <a:ext cx="1234812" cy="1588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43" name="Straight Connector 42"/>
          <p:cNvCxnSpPr>
            <a:stCxn id="38" idx="4"/>
            <a:endCxn id="37" idx="0"/>
          </p:cNvCxnSpPr>
          <p:nvPr/>
        </p:nvCxnSpPr>
        <p:spPr>
          <a:xfrm rot="5400000">
            <a:off x="3186094" y="3980694"/>
            <a:ext cx="1117361" cy="795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44" name="Straight Connector 43"/>
          <p:cNvCxnSpPr>
            <a:stCxn id="37" idx="4"/>
          </p:cNvCxnSpPr>
          <p:nvPr/>
        </p:nvCxnSpPr>
        <p:spPr>
          <a:xfrm rot="16200000" flipH="1">
            <a:off x="3556774" y="5207434"/>
            <a:ext cx="375999" cy="794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45" name="Straight Connector 44"/>
          <p:cNvCxnSpPr>
            <a:stCxn id="41" idx="3"/>
            <a:endCxn id="37" idx="7"/>
          </p:cNvCxnSpPr>
          <p:nvPr/>
        </p:nvCxnSpPr>
        <p:spPr>
          <a:xfrm rot="5400000">
            <a:off x="3951957" y="4098457"/>
            <a:ext cx="473742" cy="549495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46" name="Straight Connector 45"/>
          <p:cNvCxnSpPr>
            <a:stCxn id="38" idx="5"/>
            <a:endCxn id="41" idx="1"/>
          </p:cNvCxnSpPr>
          <p:nvPr/>
        </p:nvCxnSpPr>
        <p:spPr>
          <a:xfrm rot="16200000" flipH="1">
            <a:off x="3966840" y="3300143"/>
            <a:ext cx="444771" cy="548700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47" name="Straight Connector 46"/>
          <p:cNvCxnSpPr>
            <a:stCxn id="41" idx="7"/>
            <a:endCxn id="39" idx="3"/>
          </p:cNvCxnSpPr>
          <p:nvPr/>
        </p:nvCxnSpPr>
        <p:spPr>
          <a:xfrm rot="5400000" flipH="1" flipV="1">
            <a:off x="4823450" y="3330054"/>
            <a:ext cx="446359" cy="487292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48" name="Straight Connector 47"/>
          <p:cNvCxnSpPr>
            <a:stCxn id="41" idx="5"/>
            <a:endCxn id="36" idx="1"/>
          </p:cNvCxnSpPr>
          <p:nvPr/>
        </p:nvCxnSpPr>
        <p:spPr>
          <a:xfrm rot="16200000" flipH="1">
            <a:off x="4809758" y="4129558"/>
            <a:ext cx="473743" cy="487292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49" name="Straight Connector 48"/>
          <p:cNvCxnSpPr>
            <a:stCxn id="37" idx="6"/>
            <a:endCxn id="36" idx="2"/>
          </p:cNvCxnSpPr>
          <p:nvPr/>
        </p:nvCxnSpPr>
        <p:spPr>
          <a:xfrm>
            <a:off x="3984374" y="4779802"/>
            <a:ext cx="1235607" cy="1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0" name="Straight Connector 49"/>
          <p:cNvCxnSpPr>
            <a:stCxn id="39" idx="5"/>
            <a:endCxn id="40" idx="0"/>
          </p:cNvCxnSpPr>
          <p:nvPr/>
        </p:nvCxnSpPr>
        <p:spPr>
          <a:xfrm rot="16200000" flipH="1">
            <a:off x="5609065" y="3371138"/>
            <a:ext cx="351529" cy="310292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1" name="Straight Connector 50"/>
          <p:cNvCxnSpPr>
            <a:stCxn id="40" idx="4"/>
            <a:endCxn id="36" idx="7"/>
          </p:cNvCxnSpPr>
          <p:nvPr/>
        </p:nvCxnSpPr>
        <p:spPr>
          <a:xfrm rot="5400000">
            <a:off x="5570846" y="4240946"/>
            <a:ext cx="427967" cy="310292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2" name="Straight Connector 51"/>
          <p:cNvCxnSpPr>
            <a:stCxn id="38" idx="0"/>
          </p:cNvCxnSpPr>
          <p:nvPr/>
        </p:nvCxnSpPr>
        <p:spPr>
          <a:xfrm rot="16200000" flipV="1">
            <a:off x="3530501" y="2727681"/>
            <a:ext cx="427751" cy="1590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3" name="Straight Connector 52"/>
          <p:cNvCxnSpPr>
            <a:endCxn id="38" idx="2"/>
          </p:cNvCxnSpPr>
          <p:nvPr/>
        </p:nvCxnSpPr>
        <p:spPr>
          <a:xfrm>
            <a:off x="2971800" y="3182381"/>
            <a:ext cx="533373" cy="1588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4" name="Straight Connector 53"/>
          <p:cNvCxnSpPr>
            <a:endCxn id="37" idx="2"/>
          </p:cNvCxnSpPr>
          <p:nvPr/>
        </p:nvCxnSpPr>
        <p:spPr>
          <a:xfrm>
            <a:off x="2971800" y="4779802"/>
            <a:ext cx="532578" cy="1588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5" name="Straight Connector 54"/>
          <p:cNvCxnSpPr>
            <a:stCxn id="37" idx="3"/>
          </p:cNvCxnSpPr>
          <p:nvPr/>
        </p:nvCxnSpPr>
        <p:spPr>
          <a:xfrm rot="5400000">
            <a:off x="3207376" y="5028535"/>
            <a:ext cx="446303" cy="288291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6" name="Straight Connector 55"/>
          <p:cNvCxnSpPr>
            <a:stCxn id="39" idx="7"/>
          </p:cNvCxnSpPr>
          <p:nvPr/>
        </p:nvCxnSpPr>
        <p:spPr>
          <a:xfrm rot="5400000" flipH="1" flipV="1">
            <a:off x="5656595" y="2487688"/>
            <a:ext cx="496466" cy="550290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7" name="Straight Connector 56"/>
          <p:cNvCxnSpPr>
            <a:stCxn id="40" idx="7"/>
          </p:cNvCxnSpPr>
          <p:nvPr/>
        </p:nvCxnSpPr>
        <p:spPr>
          <a:xfrm rot="5400000" flipH="1" flipV="1">
            <a:off x="6138754" y="3497477"/>
            <a:ext cx="245801" cy="303950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8" name="Straight Connector 57"/>
          <p:cNvCxnSpPr>
            <a:stCxn id="40" idx="6"/>
          </p:cNvCxnSpPr>
          <p:nvPr/>
        </p:nvCxnSpPr>
        <p:spPr>
          <a:xfrm>
            <a:off x="6179973" y="3942079"/>
            <a:ext cx="233657" cy="1588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9" name="Straight Connector 58"/>
          <p:cNvCxnSpPr>
            <a:stCxn id="36" idx="4"/>
          </p:cNvCxnSpPr>
          <p:nvPr/>
        </p:nvCxnSpPr>
        <p:spPr>
          <a:xfrm rot="16200000" flipH="1">
            <a:off x="5271980" y="5207831"/>
            <a:ext cx="375999" cy="1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60" name="Straight Connector 59"/>
          <p:cNvCxnSpPr>
            <a:stCxn id="39" idx="0"/>
          </p:cNvCxnSpPr>
          <p:nvPr/>
        </p:nvCxnSpPr>
        <p:spPr>
          <a:xfrm rot="5400000" flipH="1" flipV="1">
            <a:off x="5138542" y="2619326"/>
            <a:ext cx="642875" cy="1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61" name="Freeform 60"/>
          <p:cNvSpPr/>
          <p:nvPr/>
        </p:nvSpPr>
        <p:spPr>
          <a:xfrm>
            <a:off x="3362581" y="1899866"/>
            <a:ext cx="996950" cy="3849888"/>
          </a:xfrm>
          <a:custGeom>
            <a:avLst/>
            <a:gdLst>
              <a:gd name="connsiteX0" fmla="*/ 114300 w 996950"/>
              <a:gd name="connsiteY0" fmla="*/ 0 h 4013200"/>
              <a:gd name="connsiteX1" fmla="*/ 977900 w 996950"/>
              <a:gd name="connsiteY1" fmla="*/ 2159000 h 4013200"/>
              <a:gd name="connsiteX2" fmla="*/ 0 w 996950"/>
              <a:gd name="connsiteY2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950" h="4013200">
                <a:moveTo>
                  <a:pt x="114300" y="0"/>
                </a:moveTo>
                <a:cubicBezTo>
                  <a:pt x="555625" y="745066"/>
                  <a:pt x="996950" y="1490133"/>
                  <a:pt x="977900" y="2159000"/>
                </a:cubicBezTo>
                <a:cubicBezTo>
                  <a:pt x="958850" y="2827867"/>
                  <a:pt x="479425" y="3420533"/>
                  <a:pt x="0" y="4013200"/>
                </a:cubicBezTo>
              </a:path>
            </a:pathLst>
          </a:custGeom>
          <a:noFill/>
          <a:ln w="57150" cap="flat" cmpd="sng" algn="ctr">
            <a:solidFill>
              <a:srgbClr val="A04DA3">
                <a:lumMod val="75000"/>
              </a:srgbClr>
            </a:solidFill>
            <a:prstDash val="solid"/>
            <a:tailEnd type="stealth" w="lg" len="lg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2" name="Freeform 61"/>
          <p:cNvSpPr/>
          <p:nvPr/>
        </p:nvSpPr>
        <p:spPr>
          <a:xfrm rot="20910692">
            <a:off x="4905769" y="2029600"/>
            <a:ext cx="849949" cy="3639846"/>
          </a:xfrm>
          <a:custGeom>
            <a:avLst/>
            <a:gdLst>
              <a:gd name="connsiteX0" fmla="*/ 1094317 w 1259417"/>
              <a:gd name="connsiteY0" fmla="*/ 3467100 h 3467100"/>
              <a:gd name="connsiteX1" fmla="*/ 27517 w 1259417"/>
              <a:gd name="connsiteY1" fmla="*/ 1727200 h 3467100"/>
              <a:gd name="connsiteX2" fmla="*/ 1259417 w 1259417"/>
              <a:gd name="connsiteY2" fmla="*/ 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9417" h="3467100">
                <a:moveTo>
                  <a:pt x="1094317" y="3467100"/>
                </a:moveTo>
                <a:cubicBezTo>
                  <a:pt x="547158" y="2886075"/>
                  <a:pt x="0" y="2305050"/>
                  <a:pt x="27517" y="1727200"/>
                </a:cubicBezTo>
                <a:cubicBezTo>
                  <a:pt x="55034" y="1149350"/>
                  <a:pt x="657225" y="574675"/>
                  <a:pt x="1259417" y="0"/>
                </a:cubicBezTo>
              </a:path>
            </a:pathLst>
          </a:custGeom>
          <a:noFill/>
          <a:ln w="57150" cap="flat" cmpd="sng" algn="ctr">
            <a:solidFill>
              <a:srgbClr val="A04DA3">
                <a:lumMod val="75000"/>
              </a:srgbClr>
            </a:solidFill>
            <a:prstDash val="solid"/>
            <a:tailEnd type="stealth" w="lg" len="lg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2498981" y="3726221"/>
            <a:ext cx="4432300" cy="702733"/>
          </a:xfrm>
          <a:custGeom>
            <a:avLst/>
            <a:gdLst>
              <a:gd name="connsiteX0" fmla="*/ 0 w 4584700"/>
              <a:gd name="connsiteY0" fmla="*/ 677333 h 702733"/>
              <a:gd name="connsiteX1" fmla="*/ 2387600 w 4584700"/>
              <a:gd name="connsiteY1" fmla="*/ 4233 h 702733"/>
              <a:gd name="connsiteX2" fmla="*/ 4584700 w 4584700"/>
              <a:gd name="connsiteY2" fmla="*/ 702733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4700" h="702733">
                <a:moveTo>
                  <a:pt x="0" y="677333"/>
                </a:moveTo>
                <a:cubicBezTo>
                  <a:pt x="811741" y="338666"/>
                  <a:pt x="1623483" y="0"/>
                  <a:pt x="2387600" y="4233"/>
                </a:cubicBezTo>
                <a:cubicBezTo>
                  <a:pt x="3151717" y="8466"/>
                  <a:pt x="3868208" y="355599"/>
                  <a:pt x="4584700" y="702733"/>
                </a:cubicBezTo>
              </a:path>
            </a:pathLst>
          </a:custGeom>
          <a:noFill/>
          <a:ln w="57150" cap="flat" cmpd="sng" algn="ctr">
            <a:solidFill>
              <a:srgbClr val="A04DA3">
                <a:lumMod val="75000"/>
              </a:srgbClr>
            </a:solidFill>
            <a:prstDash val="solid"/>
            <a:tailEnd type="stealth" w="lg" len="lg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33400" y="914400"/>
            <a:ext cx="78486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dirty="0" smtClean="0">
                <a:solidFill>
                  <a:srgbClr val="595959"/>
                </a:solidFill>
                <a:latin typeface="Trebuchet MS"/>
                <a:ea typeface="ＭＳ Ｐゴシック" pitchFamily="-108" charset="-128"/>
                <a:cs typeface="Trebuchet MS"/>
              </a:rPr>
              <a:t>ISPs provide connectivity and transit services: 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dirty="0">
                <a:solidFill>
                  <a:srgbClr val="595959"/>
                </a:solidFill>
                <a:latin typeface="Trebuchet MS"/>
                <a:ea typeface="ＭＳ Ｐゴシック" pitchFamily="-108" charset="-128"/>
                <a:cs typeface="Trebuchet MS"/>
              </a:rPr>
              <a:t>How to </a:t>
            </a:r>
            <a:r>
              <a:rPr lang="en-US" sz="2400" dirty="0" smtClean="0">
                <a:solidFill>
                  <a:srgbClr val="FF3300"/>
                </a:solidFill>
                <a:latin typeface="Trebuchet MS"/>
                <a:ea typeface="ＭＳ Ｐゴシック" pitchFamily="-108" charset="-128"/>
                <a:cs typeface="Trebuchet MS"/>
              </a:rPr>
              <a:t>route packets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loud 41"/>
          <p:cNvSpPr>
            <a:spLocks noChangeAspect="1"/>
          </p:cNvSpPr>
          <p:nvPr/>
        </p:nvSpPr>
        <p:spPr bwMode="auto">
          <a:xfrm>
            <a:off x="2768569" y="2300368"/>
            <a:ext cx="3784631" cy="3338432"/>
          </a:xfrm>
          <a:prstGeom prst="cloud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rPr>
              <a:t>       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Providers (</a:t>
            </a:r>
            <a:r>
              <a:rPr lang="en-US" dirty="0" err="1" smtClean="0"/>
              <a:t>CPs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21</a:t>
            </a:fld>
            <a:endParaRPr lang="en-US" altLang="ko-KR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57200" y="9144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ＭＳ Ｐゴシック" pitchFamily="-108" charset="-128"/>
                <a:cs typeface="Trebuchet MS"/>
              </a:rPr>
              <a:t>CPs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ＭＳ Ｐゴシック" pitchFamily="-108" charset="-128"/>
                <a:cs typeface="Trebuchet MS"/>
              </a:rPr>
              <a:t> generate and distribute content: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ＭＳ Ｐゴシック" pitchFamily="-108" charset="-128"/>
                <a:cs typeface="Trebuchet MS"/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ＭＳ Ｐゴシック" pitchFamily="-108" charset="-128"/>
                <a:cs typeface="Trebuchet MS"/>
              </a:rPr>
              <a:t>Where to </a:t>
            </a:r>
            <a:r>
              <a:rPr lang="en-US" sz="2400" dirty="0" smtClean="0">
                <a:solidFill>
                  <a:srgbClr val="FF3300"/>
                </a:solidFill>
                <a:latin typeface="Trebuchet MS"/>
                <a:ea typeface="ＭＳ Ｐゴシック" pitchFamily="-108" charset="-128"/>
                <a:cs typeface="Trebuchet MS"/>
              </a:rPr>
              <a:t>find source </a:t>
            </a:r>
            <a:endParaRPr lang="en-US" sz="2400" dirty="0">
              <a:solidFill>
                <a:srgbClr val="FF3300"/>
              </a:solidFill>
              <a:latin typeface="Trebuchet MS"/>
              <a:ea typeface="ＭＳ Ｐゴシック" pitchFamily="-108" charset="-128"/>
              <a:cs typeface="Trebuchet MS"/>
            </a:endParaRPr>
          </a:p>
        </p:txBody>
      </p:sp>
      <p:sp>
        <p:nvSpPr>
          <p:cNvPr id="45" name="Oval 10"/>
          <p:cNvSpPr>
            <a:spLocks noChangeAspect="1" noChangeArrowheads="1"/>
          </p:cNvSpPr>
          <p:nvPr/>
        </p:nvSpPr>
        <p:spPr bwMode="auto">
          <a:xfrm>
            <a:off x="5226708" y="4536055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6" name="Oval 10"/>
          <p:cNvSpPr>
            <a:spLocks noChangeAspect="1" noChangeArrowheads="1"/>
          </p:cNvSpPr>
          <p:nvPr/>
        </p:nvSpPr>
        <p:spPr bwMode="auto">
          <a:xfrm>
            <a:off x="3511105" y="4536054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7" name="Oval 10"/>
          <p:cNvSpPr>
            <a:spLocks noChangeAspect="1" noChangeArrowheads="1"/>
          </p:cNvSpPr>
          <p:nvPr/>
        </p:nvSpPr>
        <p:spPr bwMode="auto">
          <a:xfrm>
            <a:off x="3511900" y="2938633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8" name="Oval 10"/>
          <p:cNvSpPr>
            <a:spLocks noChangeAspect="1" noChangeArrowheads="1"/>
          </p:cNvSpPr>
          <p:nvPr/>
        </p:nvSpPr>
        <p:spPr bwMode="auto">
          <a:xfrm>
            <a:off x="5226708" y="2937045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49" name="Oval 10"/>
          <p:cNvSpPr>
            <a:spLocks noChangeAspect="1" noChangeArrowheads="1"/>
          </p:cNvSpPr>
          <p:nvPr/>
        </p:nvSpPr>
        <p:spPr bwMode="auto">
          <a:xfrm>
            <a:off x="5706704" y="3698331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50" name="Oval 49"/>
          <p:cNvSpPr>
            <a:spLocks noChangeAspect="1" noChangeArrowheads="1"/>
          </p:cNvSpPr>
          <p:nvPr/>
        </p:nvSpPr>
        <p:spPr bwMode="auto">
          <a:xfrm>
            <a:off x="4400008" y="3722858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cxnSp>
        <p:nvCxnSpPr>
          <p:cNvPr id="51" name="Straight Connector 50"/>
          <p:cNvCxnSpPr>
            <a:stCxn id="47" idx="6"/>
            <a:endCxn id="48" idx="2"/>
          </p:cNvCxnSpPr>
          <p:nvPr/>
        </p:nvCxnSpPr>
        <p:spPr>
          <a:xfrm flipV="1">
            <a:off x="3991896" y="3177075"/>
            <a:ext cx="1234812" cy="1588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2" name="Straight Connector 51"/>
          <p:cNvCxnSpPr>
            <a:stCxn id="47" idx="4"/>
            <a:endCxn id="46" idx="0"/>
          </p:cNvCxnSpPr>
          <p:nvPr/>
        </p:nvCxnSpPr>
        <p:spPr>
          <a:xfrm rot="5400000">
            <a:off x="3192821" y="3976976"/>
            <a:ext cx="1117361" cy="795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3" name="Straight Connector 52"/>
          <p:cNvCxnSpPr>
            <a:stCxn id="46" idx="4"/>
          </p:cNvCxnSpPr>
          <p:nvPr/>
        </p:nvCxnSpPr>
        <p:spPr>
          <a:xfrm rot="16200000" flipH="1">
            <a:off x="3563501" y="5203716"/>
            <a:ext cx="375999" cy="794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4" name="Straight Connector 53"/>
          <p:cNvCxnSpPr>
            <a:stCxn id="50" idx="3"/>
            <a:endCxn id="46" idx="7"/>
          </p:cNvCxnSpPr>
          <p:nvPr/>
        </p:nvCxnSpPr>
        <p:spPr>
          <a:xfrm rot="5400000">
            <a:off x="3958684" y="4094739"/>
            <a:ext cx="473742" cy="549495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5" name="Straight Connector 54"/>
          <p:cNvCxnSpPr>
            <a:stCxn id="47" idx="5"/>
            <a:endCxn id="50" idx="1"/>
          </p:cNvCxnSpPr>
          <p:nvPr/>
        </p:nvCxnSpPr>
        <p:spPr>
          <a:xfrm rot="16200000" flipH="1">
            <a:off x="3973567" y="3296425"/>
            <a:ext cx="444771" cy="548700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6" name="Straight Connector 55"/>
          <p:cNvCxnSpPr>
            <a:stCxn id="50" idx="7"/>
            <a:endCxn id="48" idx="3"/>
          </p:cNvCxnSpPr>
          <p:nvPr/>
        </p:nvCxnSpPr>
        <p:spPr>
          <a:xfrm rot="5400000" flipH="1" flipV="1">
            <a:off x="4830177" y="3326336"/>
            <a:ext cx="446359" cy="487292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7" name="Straight Connector 56"/>
          <p:cNvCxnSpPr>
            <a:stCxn id="50" idx="5"/>
            <a:endCxn id="45" idx="1"/>
          </p:cNvCxnSpPr>
          <p:nvPr/>
        </p:nvCxnSpPr>
        <p:spPr>
          <a:xfrm rot="16200000" flipH="1">
            <a:off x="4816485" y="4125840"/>
            <a:ext cx="473743" cy="487292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8" name="Straight Connector 57"/>
          <p:cNvCxnSpPr>
            <a:stCxn id="46" idx="6"/>
            <a:endCxn id="45" idx="2"/>
          </p:cNvCxnSpPr>
          <p:nvPr/>
        </p:nvCxnSpPr>
        <p:spPr>
          <a:xfrm>
            <a:off x="3991101" y="4776084"/>
            <a:ext cx="1235607" cy="1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9" name="Straight Connector 58"/>
          <p:cNvCxnSpPr>
            <a:stCxn id="48" idx="5"/>
            <a:endCxn id="49" idx="0"/>
          </p:cNvCxnSpPr>
          <p:nvPr/>
        </p:nvCxnSpPr>
        <p:spPr>
          <a:xfrm rot="16200000" flipH="1">
            <a:off x="5615792" y="3367420"/>
            <a:ext cx="351529" cy="310292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60" name="Straight Connector 59"/>
          <p:cNvCxnSpPr>
            <a:stCxn id="49" idx="4"/>
            <a:endCxn id="45" idx="7"/>
          </p:cNvCxnSpPr>
          <p:nvPr/>
        </p:nvCxnSpPr>
        <p:spPr>
          <a:xfrm rot="5400000">
            <a:off x="5577573" y="4237228"/>
            <a:ext cx="427967" cy="310292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61" name="Straight Connector 60"/>
          <p:cNvCxnSpPr>
            <a:stCxn id="47" idx="0"/>
          </p:cNvCxnSpPr>
          <p:nvPr/>
        </p:nvCxnSpPr>
        <p:spPr>
          <a:xfrm rot="16200000" flipV="1">
            <a:off x="3537228" y="2723963"/>
            <a:ext cx="427751" cy="1590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62" name="Straight Connector 61"/>
          <p:cNvCxnSpPr>
            <a:endCxn id="47" idx="2"/>
          </p:cNvCxnSpPr>
          <p:nvPr/>
        </p:nvCxnSpPr>
        <p:spPr>
          <a:xfrm>
            <a:off x="2978527" y="3178663"/>
            <a:ext cx="533373" cy="1588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63" name="Straight Connector 62"/>
          <p:cNvCxnSpPr>
            <a:endCxn id="46" idx="2"/>
          </p:cNvCxnSpPr>
          <p:nvPr/>
        </p:nvCxnSpPr>
        <p:spPr>
          <a:xfrm>
            <a:off x="2978527" y="4776084"/>
            <a:ext cx="532578" cy="1588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64" name="Straight Connector 63"/>
          <p:cNvCxnSpPr>
            <a:stCxn id="46" idx="3"/>
          </p:cNvCxnSpPr>
          <p:nvPr/>
        </p:nvCxnSpPr>
        <p:spPr>
          <a:xfrm rot="5400000">
            <a:off x="3214103" y="5024817"/>
            <a:ext cx="446303" cy="288291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65" name="Straight Connector 64"/>
          <p:cNvCxnSpPr>
            <a:stCxn id="48" idx="7"/>
          </p:cNvCxnSpPr>
          <p:nvPr/>
        </p:nvCxnSpPr>
        <p:spPr>
          <a:xfrm rot="5400000" flipH="1" flipV="1">
            <a:off x="5663322" y="2483970"/>
            <a:ext cx="496466" cy="550290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66" name="Straight Connector 65"/>
          <p:cNvCxnSpPr>
            <a:stCxn id="49" idx="7"/>
          </p:cNvCxnSpPr>
          <p:nvPr/>
        </p:nvCxnSpPr>
        <p:spPr>
          <a:xfrm rot="5400000" flipH="1" flipV="1">
            <a:off x="6145481" y="3493759"/>
            <a:ext cx="245801" cy="303950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67" name="Straight Connector 66"/>
          <p:cNvCxnSpPr>
            <a:stCxn id="49" idx="6"/>
          </p:cNvCxnSpPr>
          <p:nvPr/>
        </p:nvCxnSpPr>
        <p:spPr>
          <a:xfrm>
            <a:off x="6186700" y="3938361"/>
            <a:ext cx="233657" cy="1588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68" name="Straight Connector 67"/>
          <p:cNvCxnSpPr>
            <a:stCxn id="45" idx="4"/>
          </p:cNvCxnSpPr>
          <p:nvPr/>
        </p:nvCxnSpPr>
        <p:spPr>
          <a:xfrm rot="16200000" flipH="1">
            <a:off x="5278707" y="5204113"/>
            <a:ext cx="375999" cy="1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69" name="Straight Connector 68"/>
          <p:cNvCxnSpPr>
            <a:stCxn id="48" idx="0"/>
          </p:cNvCxnSpPr>
          <p:nvPr/>
        </p:nvCxnSpPr>
        <p:spPr>
          <a:xfrm rot="5400000" flipH="1" flipV="1">
            <a:off x="5145269" y="2615608"/>
            <a:ext cx="642875" cy="1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pic>
        <p:nvPicPr>
          <p:cNvPr id="70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806" y="2074256"/>
            <a:ext cx="869594" cy="873252"/>
          </a:xfrm>
          <a:prstGeom prst="rect">
            <a:avLst/>
          </a:prstGeom>
          <a:noFill/>
        </p:spPr>
      </p:pic>
      <p:pic>
        <p:nvPicPr>
          <p:cNvPr id="71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0763" y="1524000"/>
            <a:ext cx="869594" cy="873252"/>
          </a:xfrm>
          <a:prstGeom prst="rect">
            <a:avLst/>
          </a:prstGeom>
          <a:noFill/>
        </p:spPr>
      </p:pic>
      <p:pic>
        <p:nvPicPr>
          <p:cNvPr id="72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1806" y="3314140"/>
            <a:ext cx="869594" cy="873252"/>
          </a:xfrm>
          <a:prstGeom prst="rect">
            <a:avLst/>
          </a:prstGeom>
          <a:noFill/>
        </p:spPr>
      </p:pic>
      <p:cxnSp>
        <p:nvCxnSpPr>
          <p:cNvPr id="73" name="Straight Arrow Connector 72"/>
          <p:cNvCxnSpPr>
            <a:stCxn id="70" idx="2"/>
          </p:cNvCxnSpPr>
          <p:nvPr/>
        </p:nvCxnSpPr>
        <p:spPr>
          <a:xfrm rot="16200000" flipH="1">
            <a:off x="2326789" y="3767321"/>
            <a:ext cx="1814431" cy="174803"/>
          </a:xfrm>
          <a:prstGeom prst="straightConnector1">
            <a:avLst/>
          </a:prstGeom>
          <a:noFill/>
          <a:ln w="57150" cap="flat" cmpd="sng" algn="ctr">
            <a:solidFill>
              <a:schemeClr val="accent3">
                <a:lumMod val="75000"/>
              </a:schemeClr>
            </a:solidFill>
            <a:prstDash val="solid"/>
            <a:tailEnd type="stealth" w="lg" len="lg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74" name="Straight Arrow Connector 73"/>
          <p:cNvCxnSpPr>
            <a:stCxn id="71" idx="2"/>
          </p:cNvCxnSpPr>
          <p:nvPr/>
        </p:nvCxnSpPr>
        <p:spPr>
          <a:xfrm rot="5400000">
            <a:off x="3890240" y="2361820"/>
            <a:ext cx="2059888" cy="2130752"/>
          </a:xfrm>
          <a:prstGeom prst="straightConnector1">
            <a:avLst/>
          </a:prstGeom>
          <a:noFill/>
          <a:ln w="57150" cap="flat" cmpd="sng" algn="ctr">
            <a:solidFill>
              <a:schemeClr val="accent3">
                <a:lumMod val="75000"/>
              </a:schemeClr>
            </a:solidFill>
            <a:prstDash val="solid"/>
            <a:tailEnd type="stealth" w="lg" len="lg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75" name="Straight Arrow Connector 74"/>
          <p:cNvCxnSpPr>
            <a:stCxn id="72" idx="1"/>
          </p:cNvCxnSpPr>
          <p:nvPr/>
        </p:nvCxnSpPr>
        <p:spPr>
          <a:xfrm rot="10800000" flipV="1">
            <a:off x="4083406" y="3750766"/>
            <a:ext cx="2438400" cy="1011174"/>
          </a:xfrm>
          <a:prstGeom prst="straightConnector1">
            <a:avLst/>
          </a:prstGeom>
          <a:noFill/>
          <a:ln w="57150" cap="flat" cmpd="sng" algn="ctr">
            <a:solidFill>
              <a:schemeClr val="accent3">
                <a:lumMod val="75000"/>
              </a:schemeClr>
            </a:solidFill>
            <a:prstDash val="solid"/>
            <a:tailEnd type="stealth" w="lg" len="lg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76" name="TextBox 75"/>
          <p:cNvSpPr txBox="1"/>
          <p:nvPr/>
        </p:nvSpPr>
        <p:spPr>
          <a:xfrm>
            <a:off x="2612408" y="3810000"/>
            <a:ext cx="74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50%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1" name="Picture 80" descr="j041146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0406" y="5066740"/>
            <a:ext cx="602298" cy="665639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4419600" y="3200400"/>
            <a:ext cx="74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20%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105400" y="4038600"/>
            <a:ext cx="74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kern="0" dirty="0" smtClean="0">
                <a:solidFill>
                  <a:sysClr val="windowText" lastClr="000000"/>
                </a:solidFill>
                <a:latin typeface="+mn-lt"/>
              </a:rPr>
              <a:t>3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0%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Engineering Calculates Route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  <p:grpSp>
        <p:nvGrpSpPr>
          <p:cNvPr id="61" name="Group 60"/>
          <p:cNvGrpSpPr/>
          <p:nvPr/>
        </p:nvGrpSpPr>
        <p:grpSpPr>
          <a:xfrm>
            <a:off x="918024" y="1143000"/>
            <a:ext cx="3441830" cy="3097943"/>
            <a:chOff x="4892419" y="2186935"/>
            <a:chExt cx="3441830" cy="3097943"/>
          </a:xfrm>
        </p:grpSpPr>
        <p:sp>
          <p:nvSpPr>
            <p:cNvPr id="62" name="Cloud 61"/>
            <p:cNvSpPr>
              <a:spLocks noChangeAspect="1"/>
            </p:cNvSpPr>
            <p:nvPr/>
          </p:nvSpPr>
          <p:spPr bwMode="auto">
            <a:xfrm>
              <a:off x="4892419" y="2403646"/>
              <a:ext cx="3266324" cy="2881232"/>
            </a:xfrm>
            <a:prstGeom prst="cloud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/>
                </a:rPr>
                <a:t>        </a:t>
              </a: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endParaRPr>
            </a:p>
          </p:txBody>
        </p:sp>
        <p:sp>
          <p:nvSpPr>
            <p:cNvPr id="63" name="Oval 10"/>
            <p:cNvSpPr>
              <a:spLocks noChangeAspect="1" noChangeArrowheads="1"/>
            </p:cNvSpPr>
            <p:nvPr/>
          </p:nvSpPr>
          <p:spPr bwMode="auto">
            <a:xfrm>
              <a:off x="7140600" y="4428819"/>
              <a:ext cx="479996" cy="480060"/>
            </a:xfrm>
            <a:prstGeom prst="ellipse">
              <a:avLst/>
            </a:prstGeom>
            <a:gradFill flip="none" rotWithShape="1">
              <a:gsLst>
                <a:gs pos="0">
                  <a:srgbClr val="A04DA3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9050" cap="flat" cmpd="sng" algn="ctr">
              <a:solidFill>
                <a:srgbClr val="A04DA3">
                  <a:lumMod val="60000"/>
                  <a:lumOff val="40000"/>
                </a:srgbClr>
              </a:solidFill>
              <a:prstDash val="solid"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4" name="Oval 10"/>
            <p:cNvSpPr>
              <a:spLocks noChangeAspect="1" noChangeArrowheads="1"/>
            </p:cNvSpPr>
            <p:nvPr/>
          </p:nvSpPr>
          <p:spPr bwMode="auto">
            <a:xfrm>
              <a:off x="5424997" y="4428818"/>
              <a:ext cx="479996" cy="480060"/>
            </a:xfrm>
            <a:prstGeom prst="ellipse">
              <a:avLst/>
            </a:prstGeom>
            <a:gradFill flip="none" rotWithShape="1">
              <a:gsLst>
                <a:gs pos="0">
                  <a:srgbClr val="A04DA3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9050" cap="flat" cmpd="sng" algn="ctr">
              <a:solidFill>
                <a:srgbClr val="A04DA3">
                  <a:lumMod val="60000"/>
                  <a:lumOff val="40000"/>
                </a:srgbClr>
              </a:solidFill>
              <a:prstDash val="solid"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5" name="Oval 10"/>
            <p:cNvSpPr>
              <a:spLocks noChangeAspect="1" noChangeArrowheads="1"/>
            </p:cNvSpPr>
            <p:nvPr/>
          </p:nvSpPr>
          <p:spPr bwMode="auto">
            <a:xfrm>
              <a:off x="5425792" y="2831397"/>
              <a:ext cx="479996" cy="480060"/>
            </a:xfrm>
            <a:prstGeom prst="ellipse">
              <a:avLst/>
            </a:prstGeom>
            <a:gradFill flip="none" rotWithShape="1">
              <a:gsLst>
                <a:gs pos="0">
                  <a:srgbClr val="A04DA3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9050" cap="flat" cmpd="sng" algn="ctr">
              <a:solidFill>
                <a:srgbClr val="A04DA3">
                  <a:lumMod val="60000"/>
                  <a:lumOff val="40000"/>
                </a:srgbClr>
              </a:solidFill>
              <a:prstDash val="solid"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6" name="Oval 10"/>
            <p:cNvSpPr>
              <a:spLocks noChangeAspect="1" noChangeArrowheads="1"/>
            </p:cNvSpPr>
            <p:nvPr/>
          </p:nvSpPr>
          <p:spPr bwMode="auto">
            <a:xfrm>
              <a:off x="7140600" y="2829809"/>
              <a:ext cx="479996" cy="480060"/>
            </a:xfrm>
            <a:prstGeom prst="ellipse">
              <a:avLst/>
            </a:prstGeom>
            <a:gradFill flip="none" rotWithShape="1">
              <a:gsLst>
                <a:gs pos="0">
                  <a:srgbClr val="A04DA3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9050" cap="flat" cmpd="sng" algn="ctr">
              <a:solidFill>
                <a:srgbClr val="A04DA3">
                  <a:lumMod val="60000"/>
                  <a:lumOff val="40000"/>
                </a:srgbClr>
              </a:solidFill>
              <a:prstDash val="solid"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7" name="Oval 10"/>
            <p:cNvSpPr>
              <a:spLocks noChangeAspect="1" noChangeArrowheads="1"/>
            </p:cNvSpPr>
            <p:nvPr/>
          </p:nvSpPr>
          <p:spPr bwMode="auto">
            <a:xfrm>
              <a:off x="7620596" y="3591095"/>
              <a:ext cx="479996" cy="480060"/>
            </a:xfrm>
            <a:prstGeom prst="ellipse">
              <a:avLst/>
            </a:prstGeom>
            <a:gradFill flip="none" rotWithShape="1">
              <a:gsLst>
                <a:gs pos="0">
                  <a:srgbClr val="A04DA3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9050" cap="flat" cmpd="sng" algn="ctr">
              <a:solidFill>
                <a:srgbClr val="A04DA3">
                  <a:lumMod val="60000"/>
                  <a:lumOff val="40000"/>
                </a:srgbClr>
              </a:solidFill>
              <a:prstDash val="solid"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68" name="Oval 10"/>
            <p:cNvSpPr>
              <a:spLocks noChangeAspect="1" noChangeArrowheads="1"/>
            </p:cNvSpPr>
            <p:nvPr/>
          </p:nvSpPr>
          <p:spPr bwMode="auto">
            <a:xfrm>
              <a:off x="6313900" y="3615622"/>
              <a:ext cx="479996" cy="480060"/>
            </a:xfrm>
            <a:prstGeom prst="ellipse">
              <a:avLst/>
            </a:prstGeom>
            <a:gradFill flip="none" rotWithShape="1">
              <a:gsLst>
                <a:gs pos="0">
                  <a:srgbClr val="A04DA3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9050" cap="flat" cmpd="sng" algn="ctr">
              <a:solidFill>
                <a:srgbClr val="A04DA3">
                  <a:lumMod val="60000"/>
                  <a:lumOff val="40000"/>
                </a:srgbClr>
              </a:solidFill>
              <a:prstDash val="solid"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69" name="Straight Connector 68"/>
            <p:cNvCxnSpPr>
              <a:stCxn id="65" idx="6"/>
              <a:endCxn id="66" idx="2"/>
            </p:cNvCxnSpPr>
            <p:nvPr/>
          </p:nvCxnSpPr>
          <p:spPr>
            <a:xfrm flipV="1">
              <a:off x="5905788" y="3069839"/>
              <a:ext cx="1234812" cy="1588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70" name="Straight Connector 69"/>
            <p:cNvCxnSpPr>
              <a:stCxn id="65" idx="4"/>
              <a:endCxn id="64" idx="0"/>
            </p:cNvCxnSpPr>
            <p:nvPr/>
          </p:nvCxnSpPr>
          <p:spPr>
            <a:xfrm rot="5400000">
              <a:off x="5106713" y="3869740"/>
              <a:ext cx="1117361" cy="795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71" name="Straight Connector 70"/>
            <p:cNvCxnSpPr>
              <a:stCxn id="64" idx="4"/>
            </p:cNvCxnSpPr>
            <p:nvPr/>
          </p:nvCxnSpPr>
          <p:spPr>
            <a:xfrm rot="16200000" flipH="1">
              <a:off x="5477393" y="5096480"/>
              <a:ext cx="375999" cy="794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72" name="Straight Connector 71"/>
            <p:cNvCxnSpPr>
              <a:stCxn id="68" idx="3"/>
              <a:endCxn id="64" idx="7"/>
            </p:cNvCxnSpPr>
            <p:nvPr/>
          </p:nvCxnSpPr>
          <p:spPr>
            <a:xfrm rot="5400000">
              <a:off x="5872576" y="3987503"/>
              <a:ext cx="473742" cy="549495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73" name="Straight Connector 72"/>
            <p:cNvCxnSpPr>
              <a:stCxn id="65" idx="5"/>
              <a:endCxn id="68" idx="1"/>
            </p:cNvCxnSpPr>
            <p:nvPr/>
          </p:nvCxnSpPr>
          <p:spPr>
            <a:xfrm rot="16200000" flipH="1">
              <a:off x="5887459" y="3189189"/>
              <a:ext cx="444771" cy="548700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74" name="Straight Connector 73"/>
            <p:cNvCxnSpPr>
              <a:stCxn id="68" idx="7"/>
              <a:endCxn id="66" idx="3"/>
            </p:cNvCxnSpPr>
            <p:nvPr/>
          </p:nvCxnSpPr>
          <p:spPr>
            <a:xfrm rot="5400000" flipH="1" flipV="1">
              <a:off x="6744069" y="3219100"/>
              <a:ext cx="446359" cy="487292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75" name="Straight Connector 74"/>
            <p:cNvCxnSpPr>
              <a:stCxn id="68" idx="5"/>
              <a:endCxn id="63" idx="1"/>
            </p:cNvCxnSpPr>
            <p:nvPr/>
          </p:nvCxnSpPr>
          <p:spPr>
            <a:xfrm rot="16200000" flipH="1">
              <a:off x="6730377" y="4018604"/>
              <a:ext cx="473743" cy="487292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76" name="Straight Connector 75"/>
            <p:cNvCxnSpPr>
              <a:stCxn id="64" idx="6"/>
              <a:endCxn id="63" idx="2"/>
            </p:cNvCxnSpPr>
            <p:nvPr/>
          </p:nvCxnSpPr>
          <p:spPr>
            <a:xfrm>
              <a:off x="5904993" y="4668848"/>
              <a:ext cx="1235607" cy="1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77" name="Straight Connector 76"/>
            <p:cNvCxnSpPr>
              <a:stCxn id="66" idx="5"/>
              <a:endCxn id="67" idx="0"/>
            </p:cNvCxnSpPr>
            <p:nvPr/>
          </p:nvCxnSpPr>
          <p:spPr>
            <a:xfrm rot="16200000" flipH="1">
              <a:off x="7529684" y="3260184"/>
              <a:ext cx="351529" cy="310292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78" name="Straight Connector 77"/>
            <p:cNvCxnSpPr>
              <a:stCxn id="67" idx="4"/>
              <a:endCxn id="63" idx="7"/>
            </p:cNvCxnSpPr>
            <p:nvPr/>
          </p:nvCxnSpPr>
          <p:spPr>
            <a:xfrm rot="5400000">
              <a:off x="7491465" y="4129992"/>
              <a:ext cx="427967" cy="310292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79" name="Straight Connector 78"/>
            <p:cNvCxnSpPr>
              <a:stCxn id="65" idx="0"/>
            </p:cNvCxnSpPr>
            <p:nvPr/>
          </p:nvCxnSpPr>
          <p:spPr>
            <a:xfrm rot="16200000" flipV="1">
              <a:off x="5451120" y="2616727"/>
              <a:ext cx="427751" cy="1590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80" name="Straight Connector 79"/>
            <p:cNvCxnSpPr>
              <a:endCxn id="65" idx="2"/>
            </p:cNvCxnSpPr>
            <p:nvPr/>
          </p:nvCxnSpPr>
          <p:spPr>
            <a:xfrm>
              <a:off x="4892419" y="3071427"/>
              <a:ext cx="533373" cy="1588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81" name="Straight Connector 80"/>
            <p:cNvCxnSpPr>
              <a:endCxn id="64" idx="2"/>
            </p:cNvCxnSpPr>
            <p:nvPr/>
          </p:nvCxnSpPr>
          <p:spPr>
            <a:xfrm>
              <a:off x="4892419" y="4668848"/>
              <a:ext cx="532578" cy="1588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82" name="Straight Connector 81"/>
            <p:cNvCxnSpPr>
              <a:stCxn id="64" idx="3"/>
            </p:cNvCxnSpPr>
            <p:nvPr/>
          </p:nvCxnSpPr>
          <p:spPr>
            <a:xfrm rot="5400000">
              <a:off x="5127995" y="4917581"/>
              <a:ext cx="446303" cy="288291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83" name="Straight Connector 82"/>
            <p:cNvCxnSpPr>
              <a:stCxn id="66" idx="7"/>
            </p:cNvCxnSpPr>
            <p:nvPr/>
          </p:nvCxnSpPr>
          <p:spPr>
            <a:xfrm rot="5400000" flipH="1" flipV="1">
              <a:off x="7577214" y="2376734"/>
              <a:ext cx="496466" cy="550290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84" name="Straight Connector 83"/>
            <p:cNvCxnSpPr>
              <a:stCxn id="67" idx="7"/>
            </p:cNvCxnSpPr>
            <p:nvPr/>
          </p:nvCxnSpPr>
          <p:spPr>
            <a:xfrm rot="5400000" flipH="1" flipV="1">
              <a:off x="8059373" y="3386523"/>
              <a:ext cx="245801" cy="303950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85" name="Straight Connector 84"/>
            <p:cNvCxnSpPr>
              <a:stCxn id="67" idx="6"/>
            </p:cNvCxnSpPr>
            <p:nvPr/>
          </p:nvCxnSpPr>
          <p:spPr>
            <a:xfrm>
              <a:off x="8100592" y="3831125"/>
              <a:ext cx="233657" cy="1588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86" name="Straight Connector 85"/>
            <p:cNvCxnSpPr>
              <a:stCxn id="63" idx="4"/>
            </p:cNvCxnSpPr>
            <p:nvPr/>
          </p:nvCxnSpPr>
          <p:spPr>
            <a:xfrm rot="16200000" flipH="1">
              <a:off x="7192599" y="5096877"/>
              <a:ext cx="375999" cy="1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87" name="Straight Connector 86"/>
            <p:cNvCxnSpPr>
              <a:stCxn id="66" idx="0"/>
            </p:cNvCxnSpPr>
            <p:nvPr/>
          </p:nvCxnSpPr>
          <p:spPr>
            <a:xfrm rot="5400000" flipH="1" flipV="1">
              <a:off x="7059161" y="2508372"/>
              <a:ext cx="642875" cy="1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</p:grpSp>
      <p:grpSp>
        <p:nvGrpSpPr>
          <p:cNvPr id="92" name="Group 91"/>
          <p:cNvGrpSpPr/>
          <p:nvPr/>
        </p:nvGrpSpPr>
        <p:grpSpPr>
          <a:xfrm>
            <a:off x="1506387" y="1871297"/>
            <a:ext cx="2595452" cy="1927286"/>
            <a:chOff x="5791201" y="2132012"/>
            <a:chExt cx="2595452" cy="1927286"/>
          </a:xfrm>
        </p:grpSpPr>
        <p:cxnSp>
          <p:nvCxnSpPr>
            <p:cNvPr id="93" name="Straight Arrow Connector 92"/>
            <p:cNvCxnSpPr/>
            <p:nvPr/>
          </p:nvCxnSpPr>
          <p:spPr>
            <a:xfrm rot="5400000">
              <a:off x="5285384" y="3096617"/>
              <a:ext cx="1013221" cy="1588"/>
            </a:xfrm>
            <a:prstGeom prst="straightConnector1">
              <a:avLst/>
            </a:prstGeom>
            <a:noFill/>
            <a:ln w="41275" cap="flat" cmpd="sng" algn="ctr">
              <a:solidFill>
                <a:srgbClr val="FF6600"/>
              </a:solidFill>
              <a:prstDash val="solid"/>
              <a:tailEnd type="arrow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94" name="Straight Arrow Connector 93"/>
            <p:cNvCxnSpPr/>
            <p:nvPr/>
          </p:nvCxnSpPr>
          <p:spPr>
            <a:xfrm>
              <a:off x="6232788" y="4057710"/>
              <a:ext cx="1234812" cy="1588"/>
            </a:xfrm>
            <a:prstGeom prst="straightConnector1">
              <a:avLst/>
            </a:prstGeom>
            <a:noFill/>
            <a:ln w="41275" cap="flat" cmpd="sng" algn="ctr">
              <a:solidFill>
                <a:srgbClr val="FF6600"/>
              </a:solidFill>
              <a:prstDash val="solid"/>
              <a:tailEnd type="arrow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95" name="Straight Arrow Connector 94"/>
            <p:cNvCxnSpPr/>
            <p:nvPr/>
          </p:nvCxnSpPr>
          <p:spPr>
            <a:xfrm>
              <a:off x="6249369" y="2132012"/>
              <a:ext cx="1218231" cy="1588"/>
            </a:xfrm>
            <a:prstGeom prst="straightConnector1">
              <a:avLst/>
            </a:prstGeom>
            <a:noFill/>
            <a:ln w="41275" cap="flat" cmpd="sng" algn="ctr">
              <a:solidFill>
                <a:srgbClr val="FF6600"/>
              </a:solidFill>
              <a:prstDash val="solid"/>
              <a:tailEnd type="arrow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96" name="Straight Arrow Connector 95"/>
            <p:cNvCxnSpPr/>
            <p:nvPr/>
          </p:nvCxnSpPr>
          <p:spPr>
            <a:xfrm rot="10800000" flipV="1">
              <a:off x="7104316" y="2632377"/>
              <a:ext cx="416999" cy="415528"/>
            </a:xfrm>
            <a:prstGeom prst="straightConnector1">
              <a:avLst/>
            </a:prstGeom>
            <a:noFill/>
            <a:ln w="41275" cap="flat" cmpd="sng" algn="ctr">
              <a:solidFill>
                <a:srgbClr val="FF6600"/>
              </a:solidFill>
              <a:prstDash val="solid"/>
              <a:tailEnd type="arrow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97" name="Straight Arrow Connector 96"/>
            <p:cNvCxnSpPr/>
            <p:nvPr/>
          </p:nvCxnSpPr>
          <p:spPr>
            <a:xfrm rot="16200000" flipH="1">
              <a:off x="7899794" y="2321016"/>
              <a:ext cx="518080" cy="455638"/>
            </a:xfrm>
            <a:prstGeom prst="straightConnector1">
              <a:avLst/>
            </a:prstGeom>
            <a:noFill/>
            <a:ln w="41275" cap="flat" cmpd="sng" algn="ctr">
              <a:solidFill>
                <a:srgbClr val="FF6600"/>
              </a:solidFill>
              <a:prstDash val="solid"/>
              <a:tailEnd type="arrow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98" name="Straight Arrow Connector 97"/>
            <p:cNvCxnSpPr/>
            <p:nvPr/>
          </p:nvCxnSpPr>
          <p:spPr>
            <a:xfrm rot="5400000">
              <a:off x="7626518" y="3341101"/>
              <a:ext cx="368998" cy="239996"/>
            </a:xfrm>
            <a:prstGeom prst="straightConnector1">
              <a:avLst/>
            </a:prstGeom>
            <a:noFill/>
            <a:ln w="41275" cap="flat" cmpd="sng" algn="ctr">
              <a:solidFill>
                <a:srgbClr val="FF6600"/>
              </a:solidFill>
              <a:prstDash val="solid"/>
              <a:tailEnd type="arrow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99" name="Straight Arrow Connector 98"/>
            <p:cNvCxnSpPr/>
            <p:nvPr/>
          </p:nvCxnSpPr>
          <p:spPr>
            <a:xfrm>
              <a:off x="6045139" y="2667000"/>
              <a:ext cx="431861" cy="414735"/>
            </a:xfrm>
            <a:prstGeom prst="straightConnector1">
              <a:avLst/>
            </a:prstGeom>
            <a:noFill/>
            <a:ln w="41275" cap="flat" cmpd="sng" algn="ctr">
              <a:solidFill>
                <a:srgbClr val="FF6600"/>
              </a:solidFill>
              <a:prstDash val="solid"/>
              <a:tailEnd type="arrow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00" name="Straight Arrow Connector 99"/>
            <p:cNvCxnSpPr/>
            <p:nvPr/>
          </p:nvCxnSpPr>
          <p:spPr>
            <a:xfrm>
              <a:off x="6798382" y="3352800"/>
              <a:ext cx="593018" cy="485814"/>
            </a:xfrm>
            <a:prstGeom prst="straightConnector1">
              <a:avLst/>
            </a:prstGeom>
            <a:noFill/>
            <a:ln w="41275" cap="flat" cmpd="sng" algn="ctr">
              <a:solidFill>
                <a:srgbClr val="FF6600"/>
              </a:solidFill>
              <a:prstDash val="solid"/>
              <a:tailEnd type="arrow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</p:grpSp>
      <p:grpSp>
        <p:nvGrpSpPr>
          <p:cNvPr id="101" name="Group 100"/>
          <p:cNvGrpSpPr/>
          <p:nvPr/>
        </p:nvGrpSpPr>
        <p:grpSpPr>
          <a:xfrm>
            <a:off x="1125386" y="1418131"/>
            <a:ext cx="3294214" cy="2717848"/>
            <a:chOff x="5410200" y="1678846"/>
            <a:chExt cx="3294214" cy="2717848"/>
          </a:xfrm>
        </p:grpSpPr>
        <p:sp>
          <p:nvSpPr>
            <p:cNvPr id="102" name="TextBox 101"/>
            <p:cNvSpPr txBox="1"/>
            <p:nvPr/>
          </p:nvSpPr>
          <p:spPr>
            <a:xfrm>
              <a:off x="6500621" y="16788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0.5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410200" y="2831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0.1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161214" y="243854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0.4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171014" y="2253877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0.2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858000" y="2447711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0.3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576979" y="402736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0.1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987915" y="321673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0.7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848600" y="334657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0.2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1544401" y="1752600"/>
            <a:ext cx="4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Times New Roman"/>
                <a:cs typeface="Times New Roman"/>
              </a:rPr>
              <a:t>i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297001" y="3352800"/>
            <a:ext cx="4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Times New Roman"/>
                <a:cs typeface="Times New Roman"/>
              </a:rPr>
              <a:t>j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grpSp>
        <p:nvGrpSpPr>
          <p:cNvPr id="158" name="Group 21"/>
          <p:cNvGrpSpPr/>
          <p:nvPr/>
        </p:nvGrpSpPr>
        <p:grpSpPr>
          <a:xfrm>
            <a:off x="5029201" y="3319322"/>
            <a:ext cx="2971799" cy="3157678"/>
            <a:chOff x="5791201" y="762000"/>
            <a:chExt cx="2971799" cy="3157678"/>
          </a:xfrm>
        </p:grpSpPr>
        <p:grpSp>
          <p:nvGrpSpPr>
            <p:cNvPr id="159" name="Group 5"/>
            <p:cNvGrpSpPr/>
            <p:nvPr/>
          </p:nvGrpSpPr>
          <p:grpSpPr>
            <a:xfrm>
              <a:off x="5791199" y="762000"/>
              <a:ext cx="2971799" cy="3157678"/>
              <a:chOff x="4783535" y="1658912"/>
              <a:chExt cx="4194568" cy="4223686"/>
            </a:xfrm>
          </p:grpSpPr>
          <p:grpSp>
            <p:nvGrpSpPr>
              <p:cNvPr id="161" name="Group 34"/>
              <p:cNvGrpSpPr/>
              <p:nvPr/>
            </p:nvGrpSpPr>
            <p:grpSpPr>
              <a:xfrm>
                <a:off x="5714206" y="2153503"/>
                <a:ext cx="3057079" cy="2895601"/>
                <a:chOff x="6095206" y="2439193"/>
                <a:chExt cx="3057079" cy="2895601"/>
              </a:xfrm>
            </p:grpSpPr>
            <p:cxnSp>
              <p:nvCxnSpPr>
                <p:cNvPr id="166" name="Straight Arrow Connector 165"/>
                <p:cNvCxnSpPr/>
                <p:nvPr/>
              </p:nvCxnSpPr>
              <p:spPr>
                <a:xfrm rot="5400000" flipH="1" flipV="1">
                  <a:off x="4648200" y="3886200"/>
                  <a:ext cx="2895601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53548A"/>
                  </a:solidFill>
                  <a:prstDash val="solid"/>
                  <a:tailEnd type="arrow"/>
                </a:ln>
                <a:effectLst>
                  <a:outerShdw blurRad="38100" dist="30000" dir="5400000" rotWithShape="0">
                    <a:srgbClr val="000000">
                      <a:alpha val="45000"/>
                    </a:srgbClr>
                  </a:outerShdw>
                </a:effectLst>
              </p:spPr>
            </p:cxnSp>
            <p:cxnSp>
              <p:nvCxnSpPr>
                <p:cNvPr id="167" name="Straight Arrow Connector 166"/>
                <p:cNvCxnSpPr/>
                <p:nvPr/>
              </p:nvCxnSpPr>
              <p:spPr>
                <a:xfrm flipV="1">
                  <a:off x="6096001" y="5333999"/>
                  <a:ext cx="3047999" cy="795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53548A"/>
                  </a:solidFill>
                  <a:prstDash val="solid"/>
                  <a:tailEnd type="arrow"/>
                </a:ln>
                <a:effectLst>
                  <a:outerShdw blurRad="38100" dist="30000" dir="5400000" rotWithShape="0">
                    <a:srgbClr val="000000">
                      <a:alpha val="45000"/>
                    </a:srgbClr>
                  </a:outerShdw>
                </a:effectLst>
              </p:spPr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6095206" y="5257800"/>
                  <a:ext cx="762794" cy="762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3548A"/>
                  </a:solidFill>
                  <a:prstDash val="solid"/>
                </a:ln>
                <a:effectLst>
                  <a:outerShdw blurRad="38100" dist="30000" dir="5400000" rotWithShape="0">
                    <a:srgbClr val="000000">
                      <a:alpha val="45000"/>
                    </a:srgbClr>
                  </a:outerShdw>
                </a:effectLst>
              </p:spPr>
            </p:cxnSp>
            <p:cxnSp>
              <p:nvCxnSpPr>
                <p:cNvPr id="169" name="Straight Connector 168"/>
                <p:cNvCxnSpPr/>
                <p:nvPr/>
              </p:nvCxnSpPr>
              <p:spPr>
                <a:xfrm flipV="1">
                  <a:off x="6858000" y="4876801"/>
                  <a:ext cx="1295399" cy="38099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3548A"/>
                  </a:solidFill>
                  <a:prstDash val="solid"/>
                </a:ln>
                <a:effectLst>
                  <a:outerShdw blurRad="38100" dist="30000" dir="5400000" rotWithShape="0">
                    <a:srgbClr val="000000">
                      <a:alpha val="45000"/>
                    </a:srgbClr>
                  </a:outerShdw>
                </a:effectLst>
              </p:spPr>
            </p:cxnSp>
            <p:cxnSp>
              <p:nvCxnSpPr>
                <p:cNvPr id="170" name="Straight Connector 169"/>
                <p:cNvCxnSpPr/>
                <p:nvPr/>
              </p:nvCxnSpPr>
              <p:spPr>
                <a:xfrm rot="5400000" flipH="1" flipV="1">
                  <a:off x="7963449" y="4001049"/>
                  <a:ext cx="1065705" cy="68580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3548A"/>
                  </a:solidFill>
                  <a:prstDash val="solid"/>
                </a:ln>
                <a:effectLst>
                  <a:outerShdw blurRad="38100" dist="30000" dir="5400000" rotWithShape="0">
                    <a:srgbClr val="000000">
                      <a:alpha val="45000"/>
                    </a:srgbClr>
                  </a:outerShdw>
                </a:effectLst>
              </p:spPr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5400000" flipH="1" flipV="1">
                  <a:off x="8309794" y="2968603"/>
                  <a:ext cx="1371902" cy="31308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3548A"/>
                  </a:solidFill>
                  <a:prstDash val="solid"/>
                </a:ln>
                <a:effectLst>
                  <a:outerShdw blurRad="38100" dist="30000" dir="5400000" rotWithShape="0">
                    <a:srgbClr val="000000">
                      <a:alpha val="45000"/>
                    </a:srgbClr>
                  </a:outerShdw>
                </a:effectLst>
              </p:spPr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5430139" y="5347414"/>
                <a:ext cx="3547964" cy="535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Link Utilization</a:t>
                </a:r>
                <a:endParaRPr kumimoji="0" lang="en-US" sz="20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Times New Roman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4783535" y="1658912"/>
                <a:ext cx="2132806" cy="535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Link Cost</a:t>
                </a:r>
                <a:endParaRPr kumimoji="0" lang="en-US" sz="20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Times New Roman"/>
                </a:endParaRPr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 rot="5400000">
                <a:off x="7620397" y="4210507"/>
                <a:ext cx="1677195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53548A"/>
                </a:solidFill>
                <a:prstDash val="dash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</p:cxnSp>
          <p:sp>
            <p:nvSpPr>
              <p:cNvPr id="165" name="TextBox 164"/>
              <p:cNvSpPr txBox="1"/>
              <p:nvPr/>
            </p:nvSpPr>
            <p:spPr>
              <a:xfrm>
                <a:off x="8169939" y="4863353"/>
                <a:ext cx="3779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</a:t>
                </a:r>
                <a:endParaRPr kumimoji="0" lang="en-US" sz="20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6096000" y="3181290"/>
              <a:ext cx="267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  <a:endParaRPr kumimoji="0" lang="en-US" sz="20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5181600" y="1035784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+mn-lt"/>
              </a:rPr>
              <a:t>Traffic Engineering</a:t>
            </a:r>
          </a:p>
          <a:p>
            <a:endParaRPr lang="en-US" b="1" dirty="0" smtClean="0">
              <a:solidFill>
                <a:srgbClr val="660066"/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minimize     </a:t>
            </a:r>
            <a:r>
              <a:rPr lang="en-US" dirty="0" err="1" smtClean="0">
                <a:latin typeface="+mn-lt"/>
              </a:rPr>
              <a:t>Σ</a:t>
            </a:r>
            <a:r>
              <a:rPr lang="en-US" dirty="0" smtClean="0">
                <a:latin typeface="+mn-lt"/>
              </a:rPr>
              <a:t> link cost</a:t>
            </a:r>
          </a:p>
          <a:p>
            <a:r>
              <a:rPr lang="en-US" dirty="0" smtClean="0">
                <a:latin typeface="+mn-lt"/>
              </a:rPr>
              <a:t>subject to   flow conservation</a:t>
            </a:r>
          </a:p>
          <a:p>
            <a:r>
              <a:rPr lang="en-US" dirty="0" smtClean="0">
                <a:latin typeface="+mn-lt"/>
              </a:rPr>
              <a:t>variable      flow on each link </a:t>
            </a:r>
            <a:endParaRPr lang="en-US" dirty="0">
              <a:latin typeface="+mn-lt"/>
            </a:endParaRPr>
          </a:p>
        </p:txBody>
      </p:sp>
      <p:grpSp>
        <p:nvGrpSpPr>
          <p:cNvPr id="180" name="Group 179"/>
          <p:cNvGrpSpPr>
            <a:grpSpLocks noChangeAspect="1"/>
          </p:cNvGrpSpPr>
          <p:nvPr/>
        </p:nvGrpSpPr>
        <p:grpSpPr>
          <a:xfrm>
            <a:off x="838200" y="4732544"/>
            <a:ext cx="2194560" cy="1820656"/>
            <a:chOff x="2057400" y="1153180"/>
            <a:chExt cx="2743200" cy="2275820"/>
          </a:xfrm>
        </p:grpSpPr>
        <p:sp>
          <p:nvSpPr>
            <p:cNvPr id="181" name="Double Bracket 180"/>
            <p:cNvSpPr/>
            <p:nvPr/>
          </p:nvSpPr>
          <p:spPr>
            <a:xfrm>
              <a:off x="2590800" y="1600200"/>
              <a:ext cx="2209800" cy="1828800"/>
            </a:xfrm>
            <a:prstGeom prst="bracketPair">
              <a:avLst/>
            </a:prstGeom>
            <a:noFill/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276600" y="2209800"/>
              <a:ext cx="838200" cy="500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vol</a:t>
              </a:r>
              <a:r>
                <a:rPr kumimoji="0" lang="en-US" sz="20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ij</a:t>
              </a:r>
              <a:endParaRPr kumimoji="0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057400" y="2209800"/>
              <a:ext cx="304800" cy="500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i</a:t>
              </a:r>
              <a:endPara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3505200" y="1153180"/>
              <a:ext cx="304800" cy="500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j</a:t>
              </a:r>
              <a:endPara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762000" y="440049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Treats traffic matrix as a constant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Selection Decides 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  <p:sp>
        <p:nvSpPr>
          <p:cNvPr id="6" name="Cloud 5"/>
          <p:cNvSpPr>
            <a:spLocks noChangeAspect="1"/>
          </p:cNvSpPr>
          <p:nvPr/>
        </p:nvSpPr>
        <p:spPr bwMode="auto">
          <a:xfrm>
            <a:off x="921127" y="1367882"/>
            <a:ext cx="3266324" cy="2881232"/>
          </a:xfrm>
          <a:prstGeom prst="cloud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rPr>
              <a:t>       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3169308" y="3393055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8" name="Oval 10"/>
          <p:cNvSpPr>
            <a:spLocks noChangeAspect="1" noChangeArrowheads="1"/>
          </p:cNvSpPr>
          <p:nvPr/>
        </p:nvSpPr>
        <p:spPr bwMode="auto">
          <a:xfrm>
            <a:off x="1453705" y="3393054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9" name="Oval 10"/>
          <p:cNvSpPr>
            <a:spLocks noChangeAspect="1" noChangeArrowheads="1"/>
          </p:cNvSpPr>
          <p:nvPr/>
        </p:nvSpPr>
        <p:spPr bwMode="auto">
          <a:xfrm>
            <a:off x="1454500" y="1795633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3169308" y="1794045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1" name="Oval 10"/>
          <p:cNvSpPr>
            <a:spLocks noChangeAspect="1" noChangeArrowheads="1"/>
          </p:cNvSpPr>
          <p:nvPr/>
        </p:nvSpPr>
        <p:spPr bwMode="auto">
          <a:xfrm>
            <a:off x="3649304" y="2555331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2" name="Oval 11"/>
          <p:cNvSpPr>
            <a:spLocks noChangeAspect="1" noChangeArrowheads="1"/>
          </p:cNvSpPr>
          <p:nvPr/>
        </p:nvSpPr>
        <p:spPr bwMode="auto">
          <a:xfrm>
            <a:off x="2342608" y="2579858"/>
            <a:ext cx="479996" cy="480060"/>
          </a:xfrm>
          <a:prstGeom prst="ellipse">
            <a:avLst/>
          </a:prstGeom>
          <a:gradFill flip="none" rotWithShape="1">
            <a:gsLst>
              <a:gs pos="0">
                <a:srgbClr val="A04DA3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 w="19050" cap="flat" cmpd="sng" algn="ctr">
            <a:solidFill>
              <a:srgbClr val="A04DA3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cxnSp>
        <p:nvCxnSpPr>
          <p:cNvPr id="13" name="Straight Connector 12"/>
          <p:cNvCxnSpPr>
            <a:stCxn id="9" idx="6"/>
            <a:endCxn id="10" idx="2"/>
          </p:cNvCxnSpPr>
          <p:nvPr/>
        </p:nvCxnSpPr>
        <p:spPr>
          <a:xfrm flipV="1">
            <a:off x="1934496" y="2034075"/>
            <a:ext cx="1234812" cy="1588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14" name="Straight Connector 13"/>
          <p:cNvCxnSpPr>
            <a:stCxn id="9" idx="4"/>
            <a:endCxn id="8" idx="0"/>
          </p:cNvCxnSpPr>
          <p:nvPr/>
        </p:nvCxnSpPr>
        <p:spPr>
          <a:xfrm rot="5400000">
            <a:off x="1135421" y="2833976"/>
            <a:ext cx="1117361" cy="795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15" name="Straight Connector 14"/>
          <p:cNvCxnSpPr>
            <a:stCxn id="8" idx="4"/>
          </p:cNvCxnSpPr>
          <p:nvPr/>
        </p:nvCxnSpPr>
        <p:spPr>
          <a:xfrm rot="16200000" flipH="1">
            <a:off x="1506101" y="4060716"/>
            <a:ext cx="375999" cy="794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16" name="Straight Connector 15"/>
          <p:cNvCxnSpPr>
            <a:stCxn id="12" idx="3"/>
            <a:endCxn id="8" idx="7"/>
          </p:cNvCxnSpPr>
          <p:nvPr/>
        </p:nvCxnSpPr>
        <p:spPr>
          <a:xfrm rot="5400000">
            <a:off x="1901284" y="2951739"/>
            <a:ext cx="473742" cy="549495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17" name="Straight Connector 16"/>
          <p:cNvCxnSpPr>
            <a:stCxn id="9" idx="5"/>
            <a:endCxn id="12" idx="1"/>
          </p:cNvCxnSpPr>
          <p:nvPr/>
        </p:nvCxnSpPr>
        <p:spPr>
          <a:xfrm rot="16200000" flipH="1">
            <a:off x="1916167" y="2153425"/>
            <a:ext cx="444771" cy="548700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18" name="Straight Connector 17"/>
          <p:cNvCxnSpPr>
            <a:stCxn id="12" idx="7"/>
            <a:endCxn id="10" idx="3"/>
          </p:cNvCxnSpPr>
          <p:nvPr/>
        </p:nvCxnSpPr>
        <p:spPr>
          <a:xfrm rot="5400000" flipH="1" flipV="1">
            <a:off x="2772777" y="2183336"/>
            <a:ext cx="446359" cy="487292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19" name="Straight Connector 18"/>
          <p:cNvCxnSpPr>
            <a:stCxn id="12" idx="5"/>
            <a:endCxn id="7" idx="1"/>
          </p:cNvCxnSpPr>
          <p:nvPr/>
        </p:nvCxnSpPr>
        <p:spPr>
          <a:xfrm rot="16200000" flipH="1">
            <a:off x="2759085" y="2982840"/>
            <a:ext cx="473743" cy="487292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0" name="Straight Connector 19"/>
          <p:cNvCxnSpPr>
            <a:stCxn id="8" idx="6"/>
            <a:endCxn id="7" idx="2"/>
          </p:cNvCxnSpPr>
          <p:nvPr/>
        </p:nvCxnSpPr>
        <p:spPr>
          <a:xfrm>
            <a:off x="1933701" y="3633084"/>
            <a:ext cx="1235607" cy="1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1" name="Straight Connector 20"/>
          <p:cNvCxnSpPr>
            <a:stCxn id="10" idx="5"/>
            <a:endCxn id="11" idx="0"/>
          </p:cNvCxnSpPr>
          <p:nvPr/>
        </p:nvCxnSpPr>
        <p:spPr>
          <a:xfrm rot="16200000" flipH="1">
            <a:off x="3558392" y="2224420"/>
            <a:ext cx="351529" cy="310292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2" name="Straight Connector 21"/>
          <p:cNvCxnSpPr>
            <a:stCxn id="11" idx="4"/>
            <a:endCxn id="7" idx="7"/>
          </p:cNvCxnSpPr>
          <p:nvPr/>
        </p:nvCxnSpPr>
        <p:spPr>
          <a:xfrm rot="5400000">
            <a:off x="3520173" y="3094228"/>
            <a:ext cx="427967" cy="310292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3" name="Straight Connector 22"/>
          <p:cNvCxnSpPr>
            <a:stCxn id="9" idx="0"/>
          </p:cNvCxnSpPr>
          <p:nvPr/>
        </p:nvCxnSpPr>
        <p:spPr>
          <a:xfrm rot="16200000" flipV="1">
            <a:off x="1479828" y="1580963"/>
            <a:ext cx="427751" cy="1590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>
          <a:xfrm>
            <a:off x="921127" y="2035663"/>
            <a:ext cx="533373" cy="1588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921127" y="3633084"/>
            <a:ext cx="532578" cy="1588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6" name="Straight Connector 25"/>
          <p:cNvCxnSpPr>
            <a:stCxn id="8" idx="3"/>
          </p:cNvCxnSpPr>
          <p:nvPr/>
        </p:nvCxnSpPr>
        <p:spPr>
          <a:xfrm rot="5400000">
            <a:off x="1156703" y="3881817"/>
            <a:ext cx="446303" cy="288291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7" name="Straight Connector 26"/>
          <p:cNvCxnSpPr>
            <a:stCxn id="10" idx="7"/>
          </p:cNvCxnSpPr>
          <p:nvPr/>
        </p:nvCxnSpPr>
        <p:spPr>
          <a:xfrm rot="5400000" flipH="1" flipV="1">
            <a:off x="3605922" y="1340970"/>
            <a:ext cx="496466" cy="550290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8" name="Straight Connector 27"/>
          <p:cNvCxnSpPr>
            <a:stCxn id="11" idx="7"/>
          </p:cNvCxnSpPr>
          <p:nvPr/>
        </p:nvCxnSpPr>
        <p:spPr>
          <a:xfrm rot="5400000" flipH="1" flipV="1">
            <a:off x="4088081" y="2350759"/>
            <a:ext cx="245801" cy="303950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9" name="Straight Connector 28"/>
          <p:cNvCxnSpPr>
            <a:stCxn id="11" idx="6"/>
          </p:cNvCxnSpPr>
          <p:nvPr/>
        </p:nvCxnSpPr>
        <p:spPr>
          <a:xfrm>
            <a:off x="4129300" y="2795361"/>
            <a:ext cx="233657" cy="1588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30" name="Straight Connector 29"/>
          <p:cNvCxnSpPr>
            <a:stCxn id="7" idx="4"/>
          </p:cNvCxnSpPr>
          <p:nvPr/>
        </p:nvCxnSpPr>
        <p:spPr>
          <a:xfrm rot="16200000" flipH="1">
            <a:off x="3221307" y="4061113"/>
            <a:ext cx="375999" cy="1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31" name="Straight Connector 30"/>
          <p:cNvCxnSpPr>
            <a:stCxn id="10" idx="0"/>
          </p:cNvCxnSpPr>
          <p:nvPr/>
        </p:nvCxnSpPr>
        <p:spPr>
          <a:xfrm rot="5400000" flipH="1" flipV="1">
            <a:off x="3087869" y="1472608"/>
            <a:ext cx="642875" cy="1"/>
          </a:xfrm>
          <a:prstGeom prst="line">
            <a:avLst/>
          </a:prstGeom>
          <a:noFill/>
          <a:ln w="19050" cap="flat" cmpd="sng" algn="ctr">
            <a:solidFill>
              <a:srgbClr val="A04DA3">
                <a:lumMod val="50000"/>
              </a:srgb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pic>
        <p:nvPicPr>
          <p:cNvPr id="32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406" y="931256"/>
            <a:ext cx="869594" cy="873252"/>
          </a:xfrm>
          <a:prstGeom prst="rect">
            <a:avLst/>
          </a:prstGeom>
          <a:noFill/>
        </p:spPr>
      </p:pic>
      <p:pic>
        <p:nvPicPr>
          <p:cNvPr id="33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685800"/>
            <a:ext cx="869594" cy="873252"/>
          </a:xfrm>
          <a:prstGeom prst="rect">
            <a:avLst/>
          </a:prstGeom>
          <a:noFill/>
        </p:spPr>
      </p:pic>
      <p:pic>
        <p:nvPicPr>
          <p:cNvPr id="34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447800"/>
            <a:ext cx="869594" cy="873252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2" idx="2"/>
          </p:cNvCxnSpPr>
          <p:nvPr/>
        </p:nvCxnSpPr>
        <p:spPr>
          <a:xfrm rot="16200000" flipH="1">
            <a:off x="269389" y="2624321"/>
            <a:ext cx="1814431" cy="174803"/>
          </a:xfrm>
          <a:prstGeom prst="straightConnector1">
            <a:avLst/>
          </a:prstGeom>
          <a:noFill/>
          <a:ln w="57150" cap="flat" cmpd="sng" algn="ctr">
            <a:solidFill>
              <a:schemeClr val="accent3">
                <a:lumMod val="75000"/>
              </a:schemeClr>
            </a:solidFill>
            <a:prstDash val="solid"/>
            <a:tailEnd type="stealth" w="lg" len="lg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37" name="Straight Arrow Connector 36"/>
          <p:cNvCxnSpPr>
            <a:stCxn id="34" idx="1"/>
          </p:cNvCxnSpPr>
          <p:nvPr/>
        </p:nvCxnSpPr>
        <p:spPr>
          <a:xfrm rot="10800000" flipV="1">
            <a:off x="1447800" y="1884426"/>
            <a:ext cx="2514600" cy="2001774"/>
          </a:xfrm>
          <a:prstGeom prst="straightConnector1">
            <a:avLst/>
          </a:prstGeom>
          <a:noFill/>
          <a:ln w="57150" cap="flat" cmpd="sng" algn="ctr">
            <a:solidFill>
              <a:schemeClr val="accent3">
                <a:lumMod val="75000"/>
              </a:schemeClr>
            </a:solidFill>
            <a:prstDash val="solid"/>
            <a:tailEnd type="stealth" w="lg" len="lg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pic>
        <p:nvPicPr>
          <p:cNvPr id="39" name="Picture 38" descr="j041146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006" y="3923740"/>
            <a:ext cx="602298" cy="66563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105400" y="953631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Server Selection</a:t>
            </a:r>
          </a:p>
          <a:p>
            <a:endParaRPr lang="en-US" dirty="0" smtClean="0">
              <a:solidFill>
                <a:srgbClr val="3C8C93"/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minimize     average latency</a:t>
            </a:r>
          </a:p>
          <a:p>
            <a:r>
              <a:rPr lang="en-US" dirty="0" smtClean="0">
                <a:latin typeface="+mn-lt"/>
              </a:rPr>
              <a:t>subject to   demand satisfaction</a:t>
            </a:r>
          </a:p>
          <a:p>
            <a:r>
              <a:rPr lang="en-US" dirty="0" smtClean="0">
                <a:latin typeface="+mn-lt"/>
              </a:rPr>
              <a:t>                  server load split/cap                 </a:t>
            </a:r>
          </a:p>
          <a:p>
            <a:r>
              <a:rPr lang="en-US" dirty="0" smtClean="0">
                <a:latin typeface="+mn-lt"/>
              </a:rPr>
              <a:t>variable      mapping for each 		      client</a:t>
            </a:r>
            <a:endParaRPr lang="en-US" dirty="0">
              <a:latin typeface="+mn-lt"/>
            </a:endParaRPr>
          </a:p>
        </p:txBody>
      </p:sp>
      <p:cxnSp>
        <p:nvCxnSpPr>
          <p:cNvPr id="40" name="Straight Arrow Connector 39"/>
          <p:cNvCxnSpPr>
            <a:stCxn id="33" idx="2"/>
            <a:endCxn id="7" idx="4"/>
          </p:cNvCxnSpPr>
          <p:nvPr/>
        </p:nvCxnSpPr>
        <p:spPr>
          <a:xfrm rot="16200000" flipH="1">
            <a:off x="1793720" y="2257528"/>
            <a:ext cx="2314063" cy="917109"/>
          </a:xfrm>
          <a:prstGeom prst="straightConnector1">
            <a:avLst/>
          </a:prstGeom>
          <a:noFill/>
          <a:ln w="57150" cap="flat" cmpd="sng" algn="ctr">
            <a:solidFill>
              <a:schemeClr val="accent3">
                <a:lumMod val="75000"/>
              </a:schemeClr>
            </a:solidFill>
            <a:prstDash val="solid"/>
            <a:tailEnd type="stealth" w="lg" len="lg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pic>
        <p:nvPicPr>
          <p:cNvPr id="41" name="Picture 40" descr="j041146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962400"/>
            <a:ext cx="602298" cy="66563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33400" y="5080337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User performance depends on ISP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routing</a:t>
            </a:r>
          </a:p>
          <a:p>
            <a:pPr>
              <a:buFontTx/>
              <a:buChar char="-"/>
            </a:pPr>
            <a:r>
              <a:rPr lang="en-US" dirty="0" smtClean="0">
                <a:latin typeface="+mn-lt"/>
              </a:rPr>
              <a:t> proximity</a:t>
            </a:r>
          </a:p>
          <a:p>
            <a:pPr>
              <a:buFontTx/>
              <a:buChar char="-"/>
            </a:pP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+mn-lt"/>
              </a:rPr>
              <a:t>path congestion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486400" y="3505200"/>
            <a:ext cx="2971799" cy="2990910"/>
            <a:chOff x="5181600" y="3733800"/>
            <a:chExt cx="2971799" cy="2990910"/>
          </a:xfrm>
        </p:grpSpPr>
        <p:grpSp>
          <p:nvGrpSpPr>
            <p:cNvPr id="66" name="Group 21"/>
            <p:cNvGrpSpPr/>
            <p:nvPr/>
          </p:nvGrpSpPr>
          <p:grpSpPr>
            <a:xfrm>
              <a:off x="5181600" y="3733800"/>
              <a:ext cx="2971799" cy="2990910"/>
              <a:chOff x="5791201" y="762000"/>
              <a:chExt cx="2971799" cy="2990910"/>
            </a:xfrm>
          </p:grpSpPr>
          <p:grpSp>
            <p:nvGrpSpPr>
              <p:cNvPr id="68" name="Group 5"/>
              <p:cNvGrpSpPr/>
              <p:nvPr/>
            </p:nvGrpSpPr>
            <p:grpSpPr>
              <a:xfrm>
                <a:off x="5791201" y="762000"/>
                <a:ext cx="2971799" cy="2990910"/>
                <a:chOff x="4783535" y="1658912"/>
                <a:chExt cx="4194568" cy="4000618"/>
              </a:xfrm>
            </p:grpSpPr>
            <p:grpSp>
              <p:nvGrpSpPr>
                <p:cNvPr id="70" name="Group 34"/>
                <p:cNvGrpSpPr/>
                <p:nvPr/>
              </p:nvGrpSpPr>
              <p:grpSpPr>
                <a:xfrm>
                  <a:off x="5714207" y="2153503"/>
                  <a:ext cx="3048793" cy="2895601"/>
                  <a:chOff x="6095207" y="2439193"/>
                  <a:chExt cx="3048793" cy="2895601"/>
                </a:xfrm>
              </p:grpSpPr>
              <p:cxnSp>
                <p:nvCxnSpPr>
                  <p:cNvPr id="75" name="Straight Arrow Connector 74"/>
                  <p:cNvCxnSpPr/>
                  <p:nvPr/>
                </p:nvCxnSpPr>
                <p:spPr>
                  <a:xfrm rot="5400000" flipH="1" flipV="1">
                    <a:off x="4648200" y="3886200"/>
                    <a:ext cx="2895601" cy="1588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53548A"/>
                    </a:solidFill>
                    <a:prstDash val="solid"/>
                    <a:tailEnd type="arrow"/>
                  </a:ln>
                  <a:effectLst>
                    <a:outerShdw blurRad="38100" dist="30000" dir="5400000" rotWithShape="0">
                      <a:srgbClr val="000000">
                        <a:alpha val="45000"/>
                      </a:srgbClr>
                    </a:outerShdw>
                  </a:effectLst>
                </p:spPr>
              </p:cxnSp>
              <p:cxnSp>
                <p:nvCxnSpPr>
                  <p:cNvPr id="76" name="Straight Arrow Connector 75"/>
                  <p:cNvCxnSpPr/>
                  <p:nvPr/>
                </p:nvCxnSpPr>
                <p:spPr>
                  <a:xfrm flipV="1">
                    <a:off x="6096001" y="5333999"/>
                    <a:ext cx="3047999" cy="795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53548A"/>
                    </a:solidFill>
                    <a:prstDash val="solid"/>
                    <a:tailEnd type="arrow"/>
                  </a:ln>
                  <a:effectLst>
                    <a:outerShdw blurRad="38100" dist="30000" dir="5400000" rotWithShape="0">
                      <a:srgbClr val="000000">
                        <a:alpha val="45000"/>
                      </a:srgbClr>
                    </a:outerShdw>
                  </a:effectLst>
                </p:spPr>
              </p:cxnSp>
            </p:grpSp>
            <p:sp>
              <p:nvSpPr>
                <p:cNvPr id="71" name="TextBox 70"/>
                <p:cNvSpPr txBox="1"/>
                <p:nvPr/>
              </p:nvSpPr>
              <p:spPr>
                <a:xfrm>
                  <a:off x="5430139" y="5124346"/>
                  <a:ext cx="3547964" cy="5351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n-lt"/>
                    </a:rPr>
                    <a:t>Link Utilization</a:t>
                  </a:r>
                  <a:endParaRPr kumimoji="0" lang="en-US" sz="2000" b="0" i="1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cs typeface="Times New Roman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783535" y="1658912"/>
                  <a:ext cx="2132805" cy="5351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n-lt"/>
                    </a:rPr>
                    <a:t>Link Delay</a:t>
                  </a:r>
                  <a:endParaRPr kumimoji="0" lang="en-US" sz="2000" b="0" i="1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cs typeface="Times New Roman"/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7620397" y="4210507"/>
                  <a:ext cx="1677195" cy="158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3548A"/>
                  </a:solidFill>
                  <a:prstDash val="dash"/>
                </a:ln>
                <a:effectLst>
                  <a:outerShdw blurRad="38100" dist="30000" dir="5400000" rotWithShape="0">
                    <a:srgbClr val="000000">
                      <a:alpha val="45000"/>
                    </a:srgbClr>
                  </a:outerShdw>
                </a:effectLst>
              </p:spPr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8169939" y="4863353"/>
                  <a:ext cx="3779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1</a:t>
                  </a:r>
                  <a:endParaRPr kumimoji="0" lang="en-US" sz="2000" b="0" i="1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6096000" y="3181290"/>
                <a:ext cx="267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0</a:t>
                </a:r>
                <a:endParaRPr kumimoji="0" lang="en-US" sz="20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7" name="Freeform 66"/>
            <p:cNvSpPr/>
            <p:nvPr/>
          </p:nvSpPr>
          <p:spPr>
            <a:xfrm>
              <a:off x="5829300" y="4559300"/>
              <a:ext cx="1930400" cy="1475317"/>
            </a:xfrm>
            <a:custGeom>
              <a:avLst/>
              <a:gdLst>
                <a:gd name="connsiteX0" fmla="*/ 0 w 1930400"/>
                <a:gd name="connsiteY0" fmla="*/ 1460500 h 1475317"/>
                <a:gd name="connsiteX1" fmla="*/ 1435100 w 1930400"/>
                <a:gd name="connsiteY1" fmla="*/ 1231900 h 1475317"/>
                <a:gd name="connsiteX2" fmla="*/ 1930400 w 1930400"/>
                <a:gd name="connsiteY2" fmla="*/ 0 h 147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75317">
                  <a:moveTo>
                    <a:pt x="0" y="1460500"/>
                  </a:moveTo>
                  <a:cubicBezTo>
                    <a:pt x="556683" y="1467908"/>
                    <a:pt x="1113367" y="1475317"/>
                    <a:pt x="1435100" y="1231900"/>
                  </a:cubicBezTo>
                  <a:cubicBezTo>
                    <a:pt x="1756833" y="988483"/>
                    <a:pt x="1849967" y="222250"/>
                    <a:pt x="1930400" y="0"/>
                  </a:cubicBezTo>
                </a:path>
              </a:pathLst>
            </a:custGeom>
            <a:noFill/>
            <a:ln w="19050" cap="flat" cmpd="sng" algn="ctr">
              <a:solidFill>
                <a:srgbClr val="53548A"/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38200" y="2514600"/>
            <a:ext cx="74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70%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19400" y="3048000"/>
            <a:ext cx="74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100%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81200" y="2971800"/>
            <a:ext cx="74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kern="0" dirty="0" smtClean="0">
                <a:solidFill>
                  <a:sysClr val="windowText" lastClr="000000"/>
                </a:solidFill>
                <a:latin typeface="+mn-lt"/>
              </a:rPr>
              <a:t>3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0%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TE-SS Interaction: Mirror Image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743272"/>
            <a:ext cx="7924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Why is today’s Internet</a:t>
            </a:r>
            <a:r>
              <a:rPr lang="en-US" sz="24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stable</a:t>
            </a:r>
            <a:r>
              <a:rPr lang="en-US" sz="2400" i="1" dirty="0" smtClean="0">
                <a:solidFill>
                  <a:srgbClr val="595959"/>
                </a:solidFill>
                <a:latin typeface="+mn-lt"/>
              </a:rPr>
              <a:t>?</a:t>
            </a:r>
          </a:p>
          <a:p>
            <a:pPr algn="ctr"/>
            <a:r>
              <a:rPr lang="en-US" sz="2400" i="1" dirty="0" smtClean="0">
                <a:solidFill>
                  <a:srgbClr val="595959"/>
                </a:solidFill>
                <a:latin typeface="+mn-lt"/>
              </a:rPr>
              <a:t>Is such an equilibrium</a:t>
            </a:r>
            <a:r>
              <a:rPr lang="en-US" sz="24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efficient</a:t>
            </a:r>
            <a:r>
              <a:rPr lang="en-US" sz="2400" i="1" dirty="0" smtClean="0">
                <a:solidFill>
                  <a:srgbClr val="595959"/>
                </a:solidFill>
                <a:latin typeface="+mn-lt"/>
              </a:rPr>
              <a:t>?</a:t>
            </a:r>
          </a:p>
          <a:p>
            <a:pPr algn="ctr"/>
            <a:r>
              <a:rPr lang="en-US" sz="2400" i="1" dirty="0" smtClean="0">
                <a:solidFill>
                  <a:srgbClr val="595959"/>
                </a:solidFill>
                <a:latin typeface="+mn-lt"/>
              </a:rPr>
              <a:t>How to improve by</a:t>
            </a:r>
            <a:r>
              <a:rPr lang="en-US" sz="24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cooperation</a:t>
            </a:r>
            <a:r>
              <a:rPr lang="en-US" sz="2400" i="1" dirty="0" smtClean="0">
                <a:solidFill>
                  <a:srgbClr val="595959"/>
                </a:solidFill>
                <a:latin typeface="+mn-lt"/>
              </a:rPr>
              <a:t>?</a:t>
            </a:r>
            <a:endParaRPr lang="en-US" sz="2400" i="1" dirty="0">
              <a:solidFill>
                <a:srgbClr val="595959"/>
              </a:solidFill>
              <a:latin typeface="+mn-lt"/>
            </a:endParaRPr>
          </a:p>
        </p:txBody>
      </p:sp>
      <p:pic>
        <p:nvPicPr>
          <p:cNvPr id="20" name="Picture 19" descr="chineese_checkers227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743200"/>
            <a:ext cx="1905000" cy="1853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28600" y="928018"/>
            <a:ext cx="5257800" cy="3262982"/>
            <a:chOff x="2392680" y="1960228"/>
            <a:chExt cx="4381500" cy="2091655"/>
          </a:xfrm>
        </p:grpSpPr>
        <p:sp>
          <p:nvSpPr>
            <p:cNvPr id="36" name="AutoShape 3"/>
            <p:cNvSpPr>
              <a:spLocks noChangeArrowheads="1"/>
            </p:cNvSpPr>
            <p:nvPr/>
          </p:nvSpPr>
          <p:spPr bwMode="auto">
            <a:xfrm>
              <a:off x="2392680" y="2508868"/>
              <a:ext cx="1935480" cy="914400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Arial Unicode MS" charset="0"/>
                  <a:cs typeface="Trebuchet MS"/>
                </a:rPr>
                <a:t>ISP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Arial Unicode MS" charset="0"/>
                  <a:cs typeface="Trebuchet MS"/>
                </a:rPr>
                <a:t>Traffic Engineering</a:t>
              </a:r>
            </a:p>
          </p:txBody>
        </p:sp>
        <p:sp>
          <p:nvSpPr>
            <p:cNvPr id="37" name="AutoShape 3"/>
            <p:cNvSpPr>
              <a:spLocks noChangeArrowheads="1"/>
            </p:cNvSpPr>
            <p:nvPr/>
          </p:nvSpPr>
          <p:spPr bwMode="auto">
            <a:xfrm>
              <a:off x="4876800" y="2508868"/>
              <a:ext cx="1897380" cy="914400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Arial Unicode MS" pitchFamily="34" charset="-122"/>
                  <a:cs typeface="Trebuchet MS"/>
                </a:rPr>
                <a:t>CDN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Arial Unicode MS" pitchFamily="34" charset="-122"/>
                  <a:cs typeface="Trebuchet MS"/>
                </a:rPr>
                <a:t>Server Selection</a:t>
              </a:r>
            </a:p>
          </p:txBody>
        </p:sp>
        <p:sp>
          <p:nvSpPr>
            <p:cNvPr id="38" name="U-Turn Arrow 37"/>
            <p:cNvSpPr/>
            <p:nvPr/>
          </p:nvSpPr>
          <p:spPr>
            <a:xfrm>
              <a:off x="3505199" y="1960228"/>
              <a:ext cx="2331721" cy="491455"/>
            </a:xfrm>
            <a:prstGeom prst="uturnArrow">
              <a:avLst/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l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Path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</p:txBody>
        </p:sp>
        <p:grpSp>
          <p:nvGrpSpPr>
            <p:cNvPr id="39" name="Group 22"/>
            <p:cNvGrpSpPr/>
            <p:nvPr/>
          </p:nvGrpSpPr>
          <p:grpSpPr>
            <a:xfrm>
              <a:off x="3413761" y="3468988"/>
              <a:ext cx="2377440" cy="582895"/>
              <a:chOff x="2743201" y="4743508"/>
              <a:chExt cx="3962400" cy="971491"/>
            </a:xfrm>
          </p:grpSpPr>
          <p:sp>
            <p:nvSpPr>
              <p:cNvPr id="40" name="U-Turn Arrow 39"/>
              <p:cNvSpPr/>
              <p:nvPr/>
            </p:nvSpPr>
            <p:spPr>
              <a:xfrm rot="10800000">
                <a:off x="2743201" y="4743508"/>
                <a:ext cx="3962400" cy="971491"/>
              </a:xfrm>
              <a:prstGeom prst="uturnArrow">
                <a:avLst>
                  <a:gd name="adj1" fmla="val 18464"/>
                  <a:gd name="adj2" fmla="val 25000"/>
                  <a:gd name="adj3" fmla="val 23693"/>
                  <a:gd name="adj4" fmla="val 43750"/>
                  <a:gd name="adj5" fmla="val 75000"/>
                </a:avLst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352800" y="5043301"/>
                <a:ext cx="2971801" cy="42746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Trebuchet MS"/>
                    <a:ea typeface="+mn-ea"/>
                    <a:cs typeface="Trebuchet MS"/>
                  </a:rPr>
                  <a:t>Traffic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25</a:t>
            </a:fld>
            <a:endParaRPr lang="en-US" altLang="ko-KR" dirty="0"/>
          </a:p>
        </p:txBody>
      </p:sp>
      <p:grpSp>
        <p:nvGrpSpPr>
          <p:cNvPr id="19" name="Group 18"/>
          <p:cNvGrpSpPr/>
          <p:nvPr/>
        </p:nvGrpSpPr>
        <p:grpSpPr>
          <a:xfrm>
            <a:off x="4343400" y="2667000"/>
            <a:ext cx="4724400" cy="3657600"/>
            <a:chOff x="3581400" y="2301325"/>
            <a:chExt cx="4724400" cy="3657600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4419599" y="3157203"/>
              <a:ext cx="1616964" cy="1426464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Arial Unicode MS" charset="0"/>
                  <a:cs typeface="Trebuchet MS"/>
                </a:rPr>
                <a:t>TE</a:t>
              </a:r>
            </a:p>
          </p:txBody>
        </p:sp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6694932" y="3157203"/>
              <a:ext cx="1610868" cy="1426464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Arial Unicode MS" pitchFamily="34" charset="-122"/>
                  <a:cs typeface="Trebuchet MS"/>
                </a:rPr>
                <a:t>SS</a:t>
              </a:r>
            </a:p>
          </p:txBody>
        </p:sp>
        <p:sp>
          <p:nvSpPr>
            <p:cNvPr id="22" name="U-Turn Arrow 21"/>
            <p:cNvSpPr/>
            <p:nvPr/>
          </p:nvSpPr>
          <p:spPr>
            <a:xfrm>
              <a:off x="5049010" y="2301325"/>
              <a:ext cx="2798065" cy="766670"/>
            </a:xfrm>
            <a:prstGeom prst="uturnArrow">
              <a:avLst/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l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ping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kern="0" dirty="0">
                  <a:solidFill>
                    <a:srgbClr val="404040"/>
                  </a:solidFill>
                  <a:latin typeface="Trebuchet MS"/>
                  <a:ea typeface="+mn-ea"/>
                  <a:cs typeface="Trebuchet MS"/>
                </a:rPr>
                <a:t>g</a:t>
              </a:r>
              <a:r>
                <a:rPr kumimoji="0" lang="en-US" kern="0" dirty="0" smtClean="0">
                  <a:solidFill>
                    <a:srgbClr val="404040"/>
                  </a:solidFill>
                  <a:latin typeface="Trebuchet MS"/>
                  <a:ea typeface="+mn-ea"/>
                  <a:cs typeface="Trebuchet MS"/>
                </a:rPr>
                <a:t>eo-database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39284" y="4654991"/>
              <a:ext cx="2852928" cy="909316"/>
              <a:chOff x="2743201" y="4743508"/>
              <a:chExt cx="3962400" cy="971491"/>
            </a:xfrm>
          </p:grpSpPr>
          <p:sp>
            <p:nvSpPr>
              <p:cNvPr id="26" name="U-Turn Arrow 25"/>
              <p:cNvSpPr/>
              <p:nvPr/>
            </p:nvSpPr>
            <p:spPr>
              <a:xfrm rot="10800000">
                <a:off x="2743201" y="4743508"/>
                <a:ext cx="3962400" cy="971491"/>
              </a:xfrm>
              <a:prstGeom prst="uturnArrow">
                <a:avLst>
                  <a:gd name="adj1" fmla="val 18464"/>
                  <a:gd name="adj2" fmla="val 25000"/>
                  <a:gd name="adj3" fmla="val 23693"/>
                  <a:gd name="adj4" fmla="val 43750"/>
                  <a:gd name="adj5" fmla="val 75000"/>
                </a:avLst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352800" y="4752626"/>
                <a:ext cx="2971801" cy="75628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Trebuchet MS"/>
                    <a:ea typeface="+mn-ea"/>
                    <a:cs typeface="Trebuchet MS"/>
                  </a:rPr>
                  <a:t>complete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Trebuchet MS"/>
                    <a:ea typeface="+mn-ea"/>
                    <a:cs typeface="Trebuchet MS"/>
                  </a:rPr>
                  <a:t>traffic matrix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endParaRPr>
              </a:p>
            </p:txBody>
          </p:sp>
        </p:grpSp>
        <p:sp>
          <p:nvSpPr>
            <p:cNvPr id="24" name="U-Turn Arrow 23"/>
            <p:cNvSpPr/>
            <p:nvPr/>
          </p:nvSpPr>
          <p:spPr>
            <a:xfrm rot="10800000" flipH="1">
              <a:off x="3886201" y="4653283"/>
              <a:ext cx="1011936" cy="909316"/>
            </a:xfrm>
            <a:prstGeom prst="uturnArrow">
              <a:avLst>
                <a:gd name="adj1" fmla="val 18464"/>
                <a:gd name="adj2" fmla="val 25000"/>
                <a:gd name="adj3" fmla="val 23693"/>
                <a:gd name="adj4" fmla="val 43750"/>
                <a:gd name="adj5" fmla="val 75000"/>
              </a:avLst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81400" y="5558815"/>
              <a:ext cx="1828800" cy="40011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other traffic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610600" cy="762000"/>
          </a:xfrm>
        </p:spPr>
        <p:txBody>
          <a:bodyPr/>
          <a:lstStyle/>
          <a:p>
            <a:r>
              <a:rPr lang="en-US" dirty="0"/>
              <a:t>No Cooperation: Today’s TE and </a:t>
            </a:r>
            <a:r>
              <a:rPr lang="en-US" dirty="0" smtClean="0"/>
              <a:t>CDN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76432" y="855412"/>
            <a:ext cx="3004968" cy="973388"/>
            <a:chOff x="3436" y="1431006"/>
            <a:chExt cx="3004968" cy="1201988"/>
          </a:xfrm>
        </p:grpSpPr>
        <p:sp>
          <p:nvSpPr>
            <p:cNvPr id="38" name="Pentagon 37"/>
            <p:cNvSpPr/>
            <p:nvPr/>
          </p:nvSpPr>
          <p:spPr>
            <a:xfrm>
              <a:off x="3436" y="1431007"/>
              <a:ext cx="3004968" cy="1201987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/>
                <a:t>Limited </a:t>
              </a:r>
            </a:p>
            <a:p>
              <a:pPr algn="ctr"/>
              <a:r>
                <a:rPr lang="en-US" sz="2800" dirty="0" smtClean="0"/>
                <a:t>visibility</a:t>
              </a:r>
            </a:p>
          </p:txBody>
        </p:sp>
        <p:sp>
          <p:nvSpPr>
            <p:cNvPr id="39" name="Pentagon 4"/>
            <p:cNvSpPr/>
            <p:nvPr/>
          </p:nvSpPr>
          <p:spPr>
            <a:xfrm>
              <a:off x="3436" y="1431006"/>
              <a:ext cx="2704471" cy="1201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708" tIns="165354" rIns="82677" bIns="165354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52400" y="2209800"/>
            <a:ext cx="4191000" cy="27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kumimoji="0"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CP limited network visibility</a:t>
            </a: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kumimoji="0"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kumimoji="0"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End-to-end measurement, or geo-</a:t>
            </a:r>
            <a:r>
              <a:rPr kumimoji="0"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database</a:t>
            </a:r>
          </a:p>
          <a:p>
            <a:pPr marL="0" lvl="1" defTabSz="977900">
              <a:lnSpc>
                <a:spcPct val="90000"/>
              </a:lnSpc>
              <a:defRPr/>
            </a:pPr>
            <a:r>
              <a:rPr kumimoji="0"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kumimoji="0"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kumimoji="0"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Sub-optimal user </a:t>
            </a:r>
            <a:r>
              <a:rPr kumimoji="0"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performance</a:t>
            </a:r>
            <a:endParaRPr kumimoji="0"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610600" cy="762000"/>
          </a:xfrm>
        </p:spPr>
        <p:txBody>
          <a:bodyPr/>
          <a:lstStyle/>
          <a:p>
            <a:r>
              <a:rPr lang="en-US" dirty="0" smtClean="0"/>
              <a:t>No Cooperation: </a:t>
            </a:r>
            <a:r>
              <a:rPr lang="en-US" dirty="0"/>
              <a:t>Stability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76432" y="855412"/>
            <a:ext cx="3004968" cy="973388"/>
            <a:chOff x="3436" y="1431006"/>
            <a:chExt cx="3004968" cy="1201988"/>
          </a:xfrm>
        </p:grpSpPr>
        <p:sp>
          <p:nvSpPr>
            <p:cNvPr id="37" name="Pentagon 36"/>
            <p:cNvSpPr/>
            <p:nvPr/>
          </p:nvSpPr>
          <p:spPr>
            <a:xfrm>
              <a:off x="3436" y="1431007"/>
              <a:ext cx="3004968" cy="1201987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/>
                <a:t>Limited </a:t>
              </a:r>
            </a:p>
            <a:p>
              <a:pPr algn="ctr"/>
              <a:r>
                <a:rPr lang="en-US" sz="2800" dirty="0" smtClean="0"/>
                <a:t>visibility</a:t>
              </a:r>
            </a:p>
          </p:txBody>
        </p:sp>
        <p:sp>
          <p:nvSpPr>
            <p:cNvPr id="38" name="Pentagon 4"/>
            <p:cNvSpPr/>
            <p:nvPr/>
          </p:nvSpPr>
          <p:spPr>
            <a:xfrm>
              <a:off x="3436" y="1431006"/>
              <a:ext cx="2704471" cy="1201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708" tIns="165354" rIns="82677" bIns="165354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343400" y="2667000"/>
            <a:ext cx="4724400" cy="3657600"/>
            <a:chOff x="3581400" y="2301325"/>
            <a:chExt cx="4724400" cy="3657600"/>
          </a:xfrm>
        </p:grpSpPr>
        <p:sp>
          <p:nvSpPr>
            <p:cNvPr id="46" name="AutoShape 3"/>
            <p:cNvSpPr>
              <a:spLocks noChangeArrowheads="1"/>
            </p:cNvSpPr>
            <p:nvPr/>
          </p:nvSpPr>
          <p:spPr bwMode="auto">
            <a:xfrm>
              <a:off x="4419599" y="3157203"/>
              <a:ext cx="1616964" cy="1426464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Arial Unicode MS" charset="0"/>
                  <a:cs typeface="Trebuchet MS"/>
                </a:rPr>
                <a:t>TE</a:t>
              </a:r>
            </a:p>
          </p:txBody>
        </p:sp>
        <p:sp>
          <p:nvSpPr>
            <p:cNvPr id="47" name="AutoShape 3"/>
            <p:cNvSpPr>
              <a:spLocks noChangeArrowheads="1"/>
            </p:cNvSpPr>
            <p:nvPr/>
          </p:nvSpPr>
          <p:spPr bwMode="auto">
            <a:xfrm>
              <a:off x="6694932" y="3157203"/>
              <a:ext cx="1610868" cy="1426464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Arial Unicode MS" pitchFamily="34" charset="-122"/>
                  <a:cs typeface="Trebuchet MS"/>
                </a:rPr>
                <a:t>SS</a:t>
              </a:r>
            </a:p>
          </p:txBody>
        </p:sp>
        <p:sp>
          <p:nvSpPr>
            <p:cNvPr id="48" name="U-Turn Arrow 47"/>
            <p:cNvSpPr/>
            <p:nvPr/>
          </p:nvSpPr>
          <p:spPr>
            <a:xfrm>
              <a:off x="5049010" y="2301325"/>
              <a:ext cx="2798065" cy="766670"/>
            </a:xfrm>
            <a:prstGeom prst="uturnArrow">
              <a:avLst/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l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ping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kern="0" dirty="0">
                  <a:solidFill>
                    <a:srgbClr val="404040"/>
                  </a:solidFill>
                  <a:latin typeface="Trebuchet MS"/>
                  <a:ea typeface="+mn-ea"/>
                  <a:cs typeface="Trebuchet MS"/>
                </a:rPr>
                <a:t>g</a:t>
              </a:r>
              <a:r>
                <a:rPr kumimoji="0" lang="en-US" kern="0" dirty="0" smtClean="0">
                  <a:solidFill>
                    <a:srgbClr val="404040"/>
                  </a:solidFill>
                  <a:latin typeface="Trebuchet MS"/>
                  <a:ea typeface="+mn-ea"/>
                  <a:cs typeface="Trebuchet MS"/>
                </a:rPr>
                <a:t>eo-database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939284" y="4654991"/>
              <a:ext cx="2852928" cy="909316"/>
              <a:chOff x="2743201" y="4743508"/>
              <a:chExt cx="3962400" cy="971491"/>
            </a:xfrm>
          </p:grpSpPr>
          <p:sp>
            <p:nvSpPr>
              <p:cNvPr id="52" name="U-Turn Arrow 51"/>
              <p:cNvSpPr/>
              <p:nvPr/>
            </p:nvSpPr>
            <p:spPr>
              <a:xfrm rot="10800000">
                <a:off x="2743201" y="4743508"/>
                <a:ext cx="3962400" cy="971491"/>
              </a:xfrm>
              <a:prstGeom prst="uturnArrow">
                <a:avLst>
                  <a:gd name="adj1" fmla="val 18464"/>
                  <a:gd name="adj2" fmla="val 25000"/>
                  <a:gd name="adj3" fmla="val 23693"/>
                  <a:gd name="adj4" fmla="val 43750"/>
                  <a:gd name="adj5" fmla="val 75000"/>
                </a:avLst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352800" y="4752626"/>
                <a:ext cx="2971801" cy="75628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Trebuchet MS"/>
                    <a:ea typeface="+mn-ea"/>
                    <a:cs typeface="Trebuchet MS"/>
                  </a:rPr>
                  <a:t>complete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Trebuchet MS"/>
                    <a:ea typeface="+mn-ea"/>
                    <a:cs typeface="Trebuchet MS"/>
                  </a:rPr>
                  <a:t>traffic matrix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endParaRPr>
              </a:p>
            </p:txBody>
          </p:sp>
        </p:grpSp>
        <p:sp>
          <p:nvSpPr>
            <p:cNvPr id="50" name="U-Turn Arrow 49"/>
            <p:cNvSpPr/>
            <p:nvPr/>
          </p:nvSpPr>
          <p:spPr>
            <a:xfrm rot="10800000" flipH="1">
              <a:off x="3886201" y="4653283"/>
              <a:ext cx="1011936" cy="909316"/>
            </a:xfrm>
            <a:prstGeom prst="uturnArrow">
              <a:avLst>
                <a:gd name="adj1" fmla="val 18464"/>
                <a:gd name="adj2" fmla="val 25000"/>
                <a:gd name="adj3" fmla="val 23693"/>
                <a:gd name="adj4" fmla="val 43750"/>
                <a:gd name="adj5" fmla="val 75000"/>
              </a:avLst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81400" y="5558815"/>
              <a:ext cx="1828800" cy="40011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other traffic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52400" y="2209800"/>
            <a:ext cx="4876800" cy="342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77900">
              <a:lnSpc>
                <a:spcPct val="90000"/>
              </a:lnSpc>
              <a:defRPr/>
            </a:pPr>
            <a:r>
              <a:rPr lang="en-US" sz="2400" b="1" dirty="0" smtClean="0">
                <a:latin typeface="Trebuchet MS"/>
                <a:cs typeface="Trebuchet MS"/>
              </a:rPr>
              <a:t>Theorem </a:t>
            </a:r>
          </a:p>
          <a:p>
            <a:pPr marL="0" lvl="1" defTabSz="977900">
              <a:lnSpc>
                <a:spcPct val="90000"/>
              </a:lnSpc>
              <a:defRPr/>
            </a:pP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0" lvl="1" defTabSz="97790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There exists </a:t>
            </a:r>
            <a:r>
              <a:rPr lang="en-US" sz="2400" dirty="0">
                <a:solidFill>
                  <a:srgbClr val="606060"/>
                </a:solidFill>
                <a:latin typeface="Trebuchet MS"/>
                <a:cs typeface="Trebuchet MS"/>
              </a:rPr>
              <a:t>a Nash </a:t>
            </a:r>
            <a:r>
              <a:rPr lang="en-US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equilibrium</a:t>
            </a:r>
            <a:r>
              <a:rPr lang="en-US" sz="2400" i="1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of today’s </a:t>
            </a:r>
            <a:r>
              <a:rPr lang="en-US" sz="2400" dirty="0">
                <a:solidFill>
                  <a:srgbClr val="606060"/>
                </a:solidFill>
                <a:latin typeface="Trebuchet MS"/>
                <a:cs typeface="Trebuchet MS"/>
              </a:rPr>
              <a:t>practice.</a:t>
            </a:r>
          </a:p>
          <a:p>
            <a:pPr marL="0" lvl="1" defTabSz="977900">
              <a:lnSpc>
                <a:spcPct val="90000"/>
              </a:lnSpc>
              <a:defRPr/>
            </a:pPr>
            <a:endParaRPr kumimoji="0" lang="en-US" sz="2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lvl="1" defTabSz="977900">
              <a:lnSpc>
                <a:spcPct val="90000"/>
              </a:lnSpc>
              <a:defRPr/>
            </a:pPr>
            <a:endParaRPr kumimoji="0"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Confirms no oscillation</a:t>
            </a:r>
          </a:p>
          <a:p>
            <a:pPr marL="0" lvl="1" defTabSz="977900">
              <a:lnSpc>
                <a:spcPct val="90000"/>
              </a:lnSpc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Lack </a:t>
            </a:r>
            <a:r>
              <a:rPr lang="en-US" sz="2400" dirty="0">
                <a:solidFill>
                  <a:srgbClr val="606060"/>
                </a:solidFill>
                <a:latin typeface="Trebuchet MS"/>
                <a:cs typeface="Trebuchet MS"/>
              </a:rPr>
              <a:t>of visibility does not affect </a:t>
            </a: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stability</a:t>
            </a:r>
            <a:endParaRPr kumimoji="0"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miley1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731520" cy="7315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27</a:t>
            </a:fld>
            <a:endParaRPr lang="en-US" altLang="ko-KR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610600" cy="762000"/>
          </a:xfrm>
        </p:spPr>
        <p:txBody>
          <a:bodyPr/>
          <a:lstStyle/>
          <a:p>
            <a:r>
              <a:rPr lang="en-US" dirty="0" smtClean="0"/>
              <a:t>No Cooperation: Sub-optimal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4800600" y="2416314"/>
            <a:ext cx="3997452" cy="3984486"/>
            <a:chOff x="457200" y="2358092"/>
            <a:chExt cx="3997452" cy="3984486"/>
          </a:xfrm>
        </p:grpSpPr>
        <p:cxnSp>
          <p:nvCxnSpPr>
            <p:cNvPr id="119" name="Straight Arrow Connector 118"/>
            <p:cNvCxnSpPr/>
            <p:nvPr/>
          </p:nvCxnSpPr>
          <p:spPr>
            <a:xfrm rot="5400000" flipH="1" flipV="1">
              <a:off x="-498348" y="4485709"/>
              <a:ext cx="2819401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0" name="Straight Arrow Connector 119"/>
            <p:cNvCxnSpPr/>
            <p:nvPr/>
          </p:nvCxnSpPr>
          <p:spPr>
            <a:xfrm>
              <a:off x="910558" y="5896203"/>
              <a:ext cx="2896394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1" name="Freeform 120"/>
            <p:cNvSpPr/>
            <p:nvPr/>
          </p:nvSpPr>
          <p:spPr>
            <a:xfrm>
              <a:off x="1101852" y="3406208"/>
              <a:ext cx="2197100" cy="2336801"/>
            </a:xfrm>
            <a:custGeom>
              <a:avLst/>
              <a:gdLst>
                <a:gd name="connsiteX0" fmla="*/ 0 w 2197100"/>
                <a:gd name="connsiteY0" fmla="*/ 0 h 2336800"/>
                <a:gd name="connsiteX1" fmla="*/ 520700 w 2197100"/>
                <a:gd name="connsiteY1" fmla="*/ 1816100 h 2336800"/>
                <a:gd name="connsiteX2" fmla="*/ 2197100 w 2197100"/>
                <a:gd name="connsiteY2" fmla="*/ 2336800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7100" h="2336800">
                  <a:moveTo>
                    <a:pt x="0" y="0"/>
                  </a:moveTo>
                  <a:cubicBezTo>
                    <a:pt x="77258" y="713316"/>
                    <a:pt x="154517" y="1426633"/>
                    <a:pt x="520700" y="1816100"/>
                  </a:cubicBezTo>
                  <a:cubicBezTo>
                    <a:pt x="886883" y="2205567"/>
                    <a:pt x="1541991" y="2271183"/>
                    <a:pt x="2197100" y="2336800"/>
                  </a:cubicBezTo>
                </a:path>
              </a:pathLst>
            </a:custGeom>
            <a:noFill/>
            <a:ln w="25400" cap="flat" cmpd="sng" algn="ctr">
              <a:solidFill>
                <a:srgbClr val="8064A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57200" y="2358092"/>
              <a:ext cx="171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SS </a:t>
              </a:r>
              <a:b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</a:b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(</a:t>
              </a:r>
              <a:r>
                <a:rPr kumimoji="0" lang="en-US" sz="2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perf</a:t>
              </a: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. cost)</a:t>
              </a:r>
              <a:endPara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78152" y="5942468"/>
              <a:ext cx="1984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TE (congestion)</a:t>
              </a:r>
              <a:endPara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  <p:grpSp>
          <p:nvGrpSpPr>
            <p:cNvPr id="124" name="Group 15"/>
            <p:cNvGrpSpPr/>
            <p:nvPr/>
          </p:nvGrpSpPr>
          <p:grpSpPr>
            <a:xfrm>
              <a:off x="2130552" y="2823239"/>
              <a:ext cx="2324100" cy="707886"/>
              <a:chOff x="1597152" y="1981200"/>
              <a:chExt cx="2324100" cy="707886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1597152" y="1981200"/>
                <a:ext cx="23241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rebuchet MS"/>
                    <a:cs typeface="Trebuchet MS"/>
                  </a:rPr>
                  <a:t>No coop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Trebuchet MS"/>
                    <a:cs typeface="Trebuchet MS"/>
                  </a:rPr>
                  <a:t>Pareto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Trebuchet MS"/>
                  <a:cs typeface="Trebuchet MS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387852" y="2055318"/>
                <a:ext cx="228600" cy="228600"/>
              </a:xfrm>
              <a:prstGeom prst="ellipse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9525" cap="flat" cmpd="sng" algn="ctr">
                <a:solidFill>
                  <a:srgbClr val="9BBB59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>
                <a:off x="3203448" y="2509173"/>
                <a:ext cx="682752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25" name="Oval 124"/>
            <p:cNvSpPr/>
            <p:nvPr/>
          </p:nvSpPr>
          <p:spPr>
            <a:xfrm>
              <a:off x="2168652" y="3932247"/>
              <a:ext cx="228600" cy="2286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9BBB59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6" name="Straight Connector 125"/>
            <p:cNvCxnSpPr>
              <a:stCxn id="125" idx="2"/>
            </p:cNvCxnSpPr>
            <p:nvPr/>
          </p:nvCxnSpPr>
          <p:spPr>
            <a:xfrm rot="10800000">
              <a:off x="1219200" y="4046547"/>
              <a:ext cx="949452" cy="1588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7" name="Straight Connector 126"/>
            <p:cNvCxnSpPr>
              <a:stCxn id="125" idx="4"/>
            </p:cNvCxnSpPr>
            <p:nvPr/>
          </p:nvCxnSpPr>
          <p:spPr>
            <a:xfrm rot="5400000">
              <a:off x="1568070" y="4875729"/>
              <a:ext cx="1429765" cy="1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2" name="Group 31"/>
          <p:cNvGrpSpPr/>
          <p:nvPr/>
        </p:nvGrpSpPr>
        <p:grpSpPr>
          <a:xfrm>
            <a:off x="576432" y="855412"/>
            <a:ext cx="3004968" cy="973388"/>
            <a:chOff x="3436" y="1431006"/>
            <a:chExt cx="3004968" cy="1201988"/>
          </a:xfrm>
        </p:grpSpPr>
        <p:sp>
          <p:nvSpPr>
            <p:cNvPr id="33" name="Pentagon 32"/>
            <p:cNvSpPr/>
            <p:nvPr/>
          </p:nvSpPr>
          <p:spPr>
            <a:xfrm>
              <a:off x="3436" y="1431007"/>
              <a:ext cx="3004968" cy="1201987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/>
                <a:t>Limited </a:t>
              </a:r>
            </a:p>
            <a:p>
              <a:pPr algn="ctr"/>
              <a:r>
                <a:rPr lang="en-US" sz="2800" dirty="0" smtClean="0"/>
                <a:t>visibility</a:t>
              </a:r>
            </a:p>
          </p:txBody>
        </p:sp>
        <p:sp>
          <p:nvSpPr>
            <p:cNvPr id="34" name="Pentagon 4"/>
            <p:cNvSpPr/>
            <p:nvPr/>
          </p:nvSpPr>
          <p:spPr>
            <a:xfrm>
              <a:off x="3436" y="1431006"/>
              <a:ext cx="2704471" cy="1201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708" tIns="165354" rIns="82677" bIns="165354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2400" y="2209800"/>
            <a:ext cx="4876800" cy="408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77900">
              <a:lnSpc>
                <a:spcPct val="90000"/>
              </a:lnSpc>
              <a:defRPr/>
            </a:pPr>
            <a:r>
              <a:rPr lang="en-US" sz="2400" b="1" dirty="0" smtClean="0">
                <a:latin typeface="Trebuchet MS"/>
                <a:cs typeface="Trebuchet MS"/>
              </a:rPr>
              <a:t>Theorem </a:t>
            </a:r>
          </a:p>
          <a:p>
            <a:pPr marL="0" lvl="1" defTabSz="977900">
              <a:lnSpc>
                <a:spcPct val="90000"/>
              </a:lnSpc>
              <a:defRPr/>
            </a:pP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0" lvl="1" defTabSz="97790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The CDN performance gap can </a:t>
            </a:r>
          </a:p>
          <a:p>
            <a:pPr marL="0" lvl="1" defTabSz="97790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be </a:t>
            </a:r>
            <a:r>
              <a:rPr lang="en-US" sz="2400" dirty="0" smtClean="0">
                <a:solidFill>
                  <a:srgbClr val="0000FF"/>
                </a:solidFill>
                <a:latin typeface="Trebuchet MS"/>
                <a:cs typeface="Trebuchet MS"/>
              </a:rPr>
              <a:t>unbounded</a:t>
            </a: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 with limited visibility.</a:t>
            </a: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0" lvl="1" defTabSz="977900">
              <a:lnSpc>
                <a:spcPct val="90000"/>
              </a:lnSpc>
              <a:defRPr/>
            </a:pPr>
            <a:endParaRPr kumimoji="0" lang="en-US" sz="2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lvl="1" defTabSz="977900">
              <a:lnSpc>
                <a:spcPct val="90000"/>
              </a:lnSpc>
              <a:defRPr/>
            </a:pPr>
            <a:endParaRPr kumimoji="0"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The equilibrium is not </a:t>
            </a:r>
            <a:r>
              <a:rPr lang="en-US" sz="2400" dirty="0" smtClean="0">
                <a:solidFill>
                  <a:srgbClr val="0000FF"/>
                </a:solidFill>
                <a:latin typeface="Trebuchet MS"/>
                <a:cs typeface="Trebuchet MS"/>
              </a:rPr>
              <a:t>Pareto-optimal</a:t>
            </a:r>
          </a:p>
          <a:p>
            <a:pPr marL="0" lvl="1" defTabSz="977900">
              <a:lnSpc>
                <a:spcPct val="90000"/>
              </a:lnSpc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Opportunity for improving both CDN and TE</a:t>
            </a:r>
            <a:endParaRPr kumimoji="0"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sad-f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658368" cy="6583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28</a:t>
            </a:fld>
            <a:endParaRPr lang="en-US" altLang="ko-KR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610600" cy="762000"/>
          </a:xfrm>
        </p:spPr>
        <p:txBody>
          <a:bodyPr/>
          <a:lstStyle/>
          <a:p>
            <a:r>
              <a:rPr lang="en-US" dirty="0" smtClean="0"/>
              <a:t>Improved Visibility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76432" y="855412"/>
            <a:ext cx="3004968" cy="973388"/>
            <a:chOff x="3436" y="1431006"/>
            <a:chExt cx="3004968" cy="1201988"/>
          </a:xfrm>
        </p:grpSpPr>
        <p:sp>
          <p:nvSpPr>
            <p:cNvPr id="36" name="Pentagon 35"/>
            <p:cNvSpPr/>
            <p:nvPr/>
          </p:nvSpPr>
          <p:spPr>
            <a:xfrm>
              <a:off x="3436" y="1431007"/>
              <a:ext cx="3004968" cy="1201987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/>
                <a:t>Limited </a:t>
              </a:r>
            </a:p>
            <a:p>
              <a:pPr algn="ctr"/>
              <a:r>
                <a:rPr lang="en-US" sz="2800" dirty="0" smtClean="0"/>
                <a:t>visibility</a:t>
              </a:r>
            </a:p>
          </p:txBody>
        </p:sp>
        <p:sp>
          <p:nvSpPr>
            <p:cNvPr id="37" name="Pentagon 4"/>
            <p:cNvSpPr/>
            <p:nvPr/>
          </p:nvSpPr>
          <p:spPr>
            <a:xfrm>
              <a:off x="3436" y="1431006"/>
              <a:ext cx="2704471" cy="1201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708" tIns="165354" rIns="82677" bIns="165354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69516" y="855413"/>
            <a:ext cx="3004968" cy="973387"/>
            <a:chOff x="2407411" y="1431006"/>
            <a:chExt cx="3004968" cy="1201987"/>
          </a:xfrm>
          <a:solidFill>
            <a:schemeClr val="accent3">
              <a:lumMod val="75000"/>
            </a:schemeClr>
          </a:solidFill>
        </p:grpSpPr>
        <p:sp>
          <p:nvSpPr>
            <p:cNvPr id="39" name="Chevron 38"/>
            <p:cNvSpPr/>
            <p:nvPr/>
          </p:nvSpPr>
          <p:spPr>
            <a:xfrm>
              <a:off x="2407411" y="1431006"/>
              <a:ext cx="3004968" cy="1201987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hevron 6"/>
            <p:cNvSpPr/>
            <p:nvPr/>
          </p:nvSpPr>
          <p:spPr>
            <a:xfrm>
              <a:off x="3008405" y="1431006"/>
              <a:ext cx="1802981" cy="12019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023" tIns="122682" rIns="61341" bIns="12268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Improved visibility</a:t>
              </a:r>
              <a:endParaRPr lang="en-US" sz="28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43400" y="2667000"/>
            <a:ext cx="4724400" cy="3657600"/>
            <a:chOff x="3581400" y="2301325"/>
            <a:chExt cx="4724400" cy="3657600"/>
          </a:xfrm>
        </p:grpSpPr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>
              <a:off x="4419599" y="3157203"/>
              <a:ext cx="1616964" cy="1426464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Arial Unicode MS" charset="0"/>
                  <a:cs typeface="Trebuchet MS"/>
                </a:rPr>
                <a:t>TE</a:t>
              </a:r>
            </a:p>
          </p:txBody>
        </p:sp>
        <p:sp>
          <p:nvSpPr>
            <p:cNvPr id="30" name="AutoShape 3"/>
            <p:cNvSpPr>
              <a:spLocks noChangeArrowheads="1"/>
            </p:cNvSpPr>
            <p:nvPr/>
          </p:nvSpPr>
          <p:spPr bwMode="auto">
            <a:xfrm>
              <a:off x="6694932" y="3157203"/>
              <a:ext cx="1610868" cy="1426464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Arial Unicode MS" pitchFamily="34" charset="-122"/>
                  <a:cs typeface="Trebuchet MS"/>
                </a:rPr>
                <a:t>SS</a:t>
              </a:r>
            </a:p>
          </p:txBody>
        </p:sp>
        <p:sp>
          <p:nvSpPr>
            <p:cNvPr id="31" name="U-Turn Arrow 30"/>
            <p:cNvSpPr/>
            <p:nvPr/>
          </p:nvSpPr>
          <p:spPr>
            <a:xfrm>
              <a:off x="5049010" y="2301325"/>
              <a:ext cx="2798065" cy="766670"/>
            </a:xfrm>
            <a:prstGeom prst="uturnArrow">
              <a:avLst/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l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topology,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routing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939284" y="4654991"/>
              <a:ext cx="2852928" cy="909316"/>
              <a:chOff x="2743201" y="4743508"/>
              <a:chExt cx="3962400" cy="971491"/>
            </a:xfrm>
          </p:grpSpPr>
          <p:sp>
            <p:nvSpPr>
              <p:cNvPr id="41" name="U-Turn Arrow 40"/>
              <p:cNvSpPr/>
              <p:nvPr/>
            </p:nvSpPr>
            <p:spPr>
              <a:xfrm rot="10800000">
                <a:off x="2743201" y="4743508"/>
                <a:ext cx="3962400" cy="971491"/>
              </a:xfrm>
              <a:prstGeom prst="uturnArrow">
                <a:avLst>
                  <a:gd name="adj1" fmla="val 18464"/>
                  <a:gd name="adj2" fmla="val 25000"/>
                  <a:gd name="adj3" fmla="val 23693"/>
                  <a:gd name="adj4" fmla="val 43750"/>
                  <a:gd name="adj5" fmla="val 75000"/>
                </a:avLst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352800" y="4752626"/>
                <a:ext cx="2971801" cy="75628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Trebuchet MS"/>
                    <a:ea typeface="+mn-ea"/>
                    <a:cs typeface="Trebuchet MS"/>
                  </a:rPr>
                  <a:t>complete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Trebuchet MS"/>
                    <a:ea typeface="+mn-ea"/>
                    <a:cs typeface="Trebuchet MS"/>
                  </a:rPr>
                  <a:t>traffic matrix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endParaRPr>
              </a:p>
            </p:txBody>
          </p:sp>
        </p:grpSp>
        <p:sp>
          <p:nvSpPr>
            <p:cNvPr id="33" name="U-Turn Arrow 32"/>
            <p:cNvSpPr/>
            <p:nvPr/>
          </p:nvSpPr>
          <p:spPr>
            <a:xfrm rot="10800000" flipH="1">
              <a:off x="3886201" y="4653283"/>
              <a:ext cx="1011936" cy="909316"/>
            </a:xfrm>
            <a:prstGeom prst="uturnArrow">
              <a:avLst>
                <a:gd name="adj1" fmla="val 18464"/>
                <a:gd name="adj2" fmla="val 25000"/>
                <a:gd name="adj3" fmla="val 23693"/>
                <a:gd name="adj4" fmla="val 43750"/>
                <a:gd name="adj5" fmla="val 75000"/>
              </a:avLst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1400" y="5558815"/>
              <a:ext cx="1828800" cy="40011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other traffic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52400" y="2209800"/>
            <a:ext cx="4876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From asymmetric to symmetric information share</a:t>
            </a:r>
          </a:p>
          <a:p>
            <a:pPr marL="0" lvl="1" defTabSz="977900">
              <a:lnSpc>
                <a:spcPct val="90000"/>
              </a:lnSpc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kumimoji="0" lang="en-US" sz="2400" kern="0" dirty="0">
                <a:solidFill>
                  <a:srgbClr val="606060"/>
                </a:solidFill>
                <a:latin typeface="Trebuchet MS"/>
                <a:cs typeface="Trebuchet MS"/>
              </a:rPr>
              <a:t>ISP shares complete topology and routing </a:t>
            </a:r>
            <a:r>
              <a:rPr kumimoji="0" lang="en-US" sz="2400" kern="0" dirty="0" smtClean="0">
                <a:solidFill>
                  <a:srgbClr val="606060"/>
                </a:solidFill>
                <a:latin typeface="Trebuchet MS"/>
                <a:cs typeface="Trebuchet MS"/>
              </a:rPr>
              <a:t>decisions</a:t>
            </a: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kumimoji="0" lang="en-US" sz="2400" kern="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kumimoji="0"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Given a fixed routing decision, CDN is able to achieve the optimal user performance</a:t>
            </a: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kumimoji="0"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713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29</a:t>
            </a:fld>
            <a:endParaRPr lang="en-US" altLang="ko-KR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610600" cy="762000"/>
          </a:xfrm>
        </p:spPr>
        <p:txBody>
          <a:bodyPr/>
          <a:lstStyle/>
          <a:p>
            <a:r>
              <a:rPr lang="en-US" dirty="0" smtClean="0"/>
              <a:t>Improved Visibility: Stability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76432" y="855412"/>
            <a:ext cx="3004968" cy="973388"/>
            <a:chOff x="3436" y="1431006"/>
            <a:chExt cx="3004968" cy="1201988"/>
          </a:xfrm>
        </p:grpSpPr>
        <p:sp>
          <p:nvSpPr>
            <p:cNvPr id="37" name="Pentagon 36"/>
            <p:cNvSpPr/>
            <p:nvPr/>
          </p:nvSpPr>
          <p:spPr>
            <a:xfrm>
              <a:off x="3436" y="1431007"/>
              <a:ext cx="3004968" cy="1201987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/>
                <a:t>Limited </a:t>
              </a:r>
            </a:p>
            <a:p>
              <a:pPr algn="ctr"/>
              <a:r>
                <a:rPr lang="en-US" sz="2800" dirty="0" smtClean="0"/>
                <a:t>visibility</a:t>
              </a:r>
            </a:p>
          </p:txBody>
        </p:sp>
        <p:sp>
          <p:nvSpPr>
            <p:cNvPr id="38" name="Pentagon 4"/>
            <p:cNvSpPr/>
            <p:nvPr/>
          </p:nvSpPr>
          <p:spPr>
            <a:xfrm>
              <a:off x="3436" y="1431006"/>
              <a:ext cx="2704471" cy="1201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708" tIns="165354" rIns="82677" bIns="165354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9516" y="855413"/>
            <a:ext cx="3004968" cy="973387"/>
            <a:chOff x="2407411" y="1431006"/>
            <a:chExt cx="3004968" cy="1201987"/>
          </a:xfrm>
          <a:solidFill>
            <a:schemeClr val="accent3">
              <a:lumMod val="75000"/>
            </a:schemeClr>
          </a:solidFill>
        </p:grpSpPr>
        <p:sp>
          <p:nvSpPr>
            <p:cNvPr id="40" name="Chevron 39"/>
            <p:cNvSpPr/>
            <p:nvPr/>
          </p:nvSpPr>
          <p:spPr>
            <a:xfrm>
              <a:off x="2407411" y="1431006"/>
              <a:ext cx="3004968" cy="1201987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6"/>
            <p:cNvSpPr/>
            <p:nvPr/>
          </p:nvSpPr>
          <p:spPr>
            <a:xfrm>
              <a:off x="3008405" y="1431006"/>
              <a:ext cx="1802981" cy="12019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023" tIns="122682" rIns="61341" bIns="12268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Improved visibility</a:t>
              </a:r>
              <a:endParaRPr lang="en-US" sz="2800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343400" y="2667000"/>
            <a:ext cx="4724400" cy="3657600"/>
            <a:chOff x="3581400" y="2301325"/>
            <a:chExt cx="4724400" cy="3657600"/>
          </a:xfrm>
        </p:grpSpPr>
        <p:sp>
          <p:nvSpPr>
            <p:cNvPr id="46" name="AutoShape 3"/>
            <p:cNvSpPr>
              <a:spLocks noChangeArrowheads="1"/>
            </p:cNvSpPr>
            <p:nvPr/>
          </p:nvSpPr>
          <p:spPr bwMode="auto">
            <a:xfrm>
              <a:off x="4419599" y="3157203"/>
              <a:ext cx="1616964" cy="1426464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Arial Unicode MS" charset="0"/>
                  <a:cs typeface="Trebuchet MS"/>
                </a:rPr>
                <a:t>TE</a:t>
              </a:r>
            </a:p>
          </p:txBody>
        </p:sp>
        <p:sp>
          <p:nvSpPr>
            <p:cNvPr id="47" name="AutoShape 3"/>
            <p:cNvSpPr>
              <a:spLocks noChangeArrowheads="1"/>
            </p:cNvSpPr>
            <p:nvPr/>
          </p:nvSpPr>
          <p:spPr bwMode="auto">
            <a:xfrm>
              <a:off x="6694932" y="3157203"/>
              <a:ext cx="1610868" cy="1426464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Arial Unicode MS" pitchFamily="34" charset="-122"/>
                  <a:cs typeface="Trebuchet MS"/>
                </a:rPr>
                <a:t>SS</a:t>
              </a:r>
            </a:p>
          </p:txBody>
        </p:sp>
        <p:sp>
          <p:nvSpPr>
            <p:cNvPr id="48" name="U-Turn Arrow 47"/>
            <p:cNvSpPr/>
            <p:nvPr/>
          </p:nvSpPr>
          <p:spPr>
            <a:xfrm>
              <a:off x="5049010" y="2301325"/>
              <a:ext cx="2798065" cy="766670"/>
            </a:xfrm>
            <a:prstGeom prst="uturnArrow">
              <a:avLst/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l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topology,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routing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939284" y="4654991"/>
              <a:ext cx="2852928" cy="909316"/>
              <a:chOff x="2743201" y="4743508"/>
              <a:chExt cx="3962400" cy="971491"/>
            </a:xfrm>
          </p:grpSpPr>
          <p:sp>
            <p:nvSpPr>
              <p:cNvPr id="52" name="U-Turn Arrow 51"/>
              <p:cNvSpPr/>
              <p:nvPr/>
            </p:nvSpPr>
            <p:spPr>
              <a:xfrm rot="10800000">
                <a:off x="2743201" y="4743508"/>
                <a:ext cx="3962400" cy="971491"/>
              </a:xfrm>
              <a:prstGeom prst="uturnArrow">
                <a:avLst>
                  <a:gd name="adj1" fmla="val 18464"/>
                  <a:gd name="adj2" fmla="val 25000"/>
                  <a:gd name="adj3" fmla="val 23693"/>
                  <a:gd name="adj4" fmla="val 43750"/>
                  <a:gd name="adj5" fmla="val 75000"/>
                </a:avLst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352800" y="4752626"/>
                <a:ext cx="2971801" cy="75628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Trebuchet MS"/>
                    <a:ea typeface="+mn-ea"/>
                    <a:cs typeface="Trebuchet MS"/>
                  </a:rPr>
                  <a:t>complete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Trebuchet MS"/>
                    <a:ea typeface="+mn-ea"/>
                    <a:cs typeface="Trebuchet MS"/>
                  </a:rPr>
                  <a:t>traffic matrix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endParaRPr>
              </a:p>
            </p:txBody>
          </p:sp>
        </p:grpSp>
        <p:sp>
          <p:nvSpPr>
            <p:cNvPr id="50" name="U-Turn Arrow 49"/>
            <p:cNvSpPr/>
            <p:nvPr/>
          </p:nvSpPr>
          <p:spPr>
            <a:xfrm rot="10800000" flipH="1">
              <a:off x="3886201" y="4653283"/>
              <a:ext cx="1011936" cy="909316"/>
            </a:xfrm>
            <a:prstGeom prst="uturnArrow">
              <a:avLst>
                <a:gd name="adj1" fmla="val 18464"/>
                <a:gd name="adj2" fmla="val 25000"/>
                <a:gd name="adj3" fmla="val 23693"/>
                <a:gd name="adj4" fmla="val 43750"/>
                <a:gd name="adj5" fmla="val 75000"/>
              </a:avLst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81400" y="5558815"/>
              <a:ext cx="1828800" cy="40011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other traffic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52400" y="2209800"/>
            <a:ext cx="4876800" cy="316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77900">
              <a:lnSpc>
                <a:spcPct val="90000"/>
              </a:lnSpc>
              <a:defRPr/>
            </a:pPr>
            <a:r>
              <a:rPr lang="en-US" sz="2400" b="1" dirty="0" smtClean="0">
                <a:latin typeface="Trebuchet MS"/>
                <a:cs typeface="Trebuchet MS"/>
              </a:rPr>
              <a:t>Theorem </a:t>
            </a:r>
          </a:p>
          <a:p>
            <a:pPr marL="0" lvl="1" defTabSz="977900">
              <a:lnSpc>
                <a:spcPct val="90000"/>
              </a:lnSpc>
              <a:defRPr/>
            </a:pP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There exists a </a:t>
            </a:r>
            <a:r>
              <a:rPr lang="en-US" sz="2400" dirty="0">
                <a:solidFill>
                  <a:srgbClr val="606060"/>
                </a:solidFill>
                <a:latin typeface="Trebuchet MS"/>
                <a:cs typeface="Trebuchet MS"/>
              </a:rPr>
              <a:t>Nash </a:t>
            </a:r>
            <a:r>
              <a:rPr lang="en-US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equilibrium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with improved visibility</a:t>
            </a: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.</a:t>
            </a: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0" lvl="1" defTabSz="977900">
              <a:lnSpc>
                <a:spcPct val="90000"/>
              </a:lnSpc>
              <a:defRPr/>
            </a:pPr>
            <a:endParaRPr kumimoji="0" lang="en-US" sz="2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lvl="1" defTabSz="977900">
              <a:lnSpc>
                <a:spcPct val="90000"/>
              </a:lnSpc>
              <a:defRPr/>
            </a:pPr>
            <a:endParaRPr kumimoji="0"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Sharing information does not cause oscillation</a:t>
            </a:r>
          </a:p>
          <a:p>
            <a:pPr marL="0" lvl="1" defTabSz="977900">
              <a:lnSpc>
                <a:spcPct val="90000"/>
              </a:lnSpc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</p:txBody>
      </p:sp>
      <p:pic>
        <p:nvPicPr>
          <p:cNvPr id="56" name="Picture 55" descr="Smiley1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0"/>
            <a:ext cx="731520" cy="7315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Managing the 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7" name="Cloud 6"/>
          <p:cNvSpPr>
            <a:spLocks noChangeAspect="1"/>
          </p:cNvSpPr>
          <p:nvPr/>
        </p:nvSpPr>
        <p:spPr>
          <a:xfrm>
            <a:off x="685800" y="1219140"/>
            <a:ext cx="6858000" cy="447675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800" kern="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		Internet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2800" i="1" kern="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2800" i="1" kern="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2800" i="1" kern="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2800" i="1" kern="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38290"/>
            <a:ext cx="685800" cy="688684"/>
          </a:xfrm>
          <a:prstGeom prst="rect">
            <a:avLst/>
          </a:prstGeom>
          <a:noFill/>
        </p:spPr>
      </p:pic>
      <p:pic>
        <p:nvPicPr>
          <p:cNvPr id="12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43290"/>
            <a:ext cx="685800" cy="688684"/>
          </a:xfrm>
          <a:prstGeom prst="rect">
            <a:avLst/>
          </a:prstGeom>
          <a:noFill/>
        </p:spPr>
      </p:pic>
      <p:pic>
        <p:nvPicPr>
          <p:cNvPr id="13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705290"/>
            <a:ext cx="685800" cy="688684"/>
          </a:xfrm>
          <a:prstGeom prst="rect">
            <a:avLst/>
          </a:prstGeom>
          <a:noFill/>
        </p:spPr>
      </p:pic>
      <p:pic>
        <p:nvPicPr>
          <p:cNvPr id="14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76490"/>
            <a:ext cx="685800" cy="688684"/>
          </a:xfrm>
          <a:prstGeom prst="rect">
            <a:avLst/>
          </a:prstGeom>
          <a:noFill/>
        </p:spPr>
      </p:pic>
      <p:pic>
        <p:nvPicPr>
          <p:cNvPr id="63" name="Picture 62" descr="j041146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5791200"/>
            <a:ext cx="602298" cy="665639"/>
          </a:xfrm>
          <a:prstGeom prst="rect">
            <a:avLst/>
          </a:prstGeom>
        </p:spPr>
      </p:pic>
      <p:pic>
        <p:nvPicPr>
          <p:cNvPr id="39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105090"/>
            <a:ext cx="685800" cy="688684"/>
          </a:xfrm>
          <a:prstGeom prst="rect">
            <a:avLst/>
          </a:prstGeom>
          <a:noFill/>
        </p:spPr>
      </p:pic>
      <p:pic>
        <p:nvPicPr>
          <p:cNvPr id="43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733490"/>
            <a:ext cx="685800" cy="68868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057400" y="386709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1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Content Distribution Network</a:t>
            </a:r>
          </a:p>
          <a:p>
            <a:pPr algn="ctr"/>
            <a:r>
              <a:rPr kumimoji="0" lang="en-US" b="1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(CDN)</a:t>
            </a:r>
          </a:p>
        </p:txBody>
      </p:sp>
      <p:cxnSp>
        <p:nvCxnSpPr>
          <p:cNvPr id="45" name="Straight Arrow Connector 44"/>
          <p:cNvCxnSpPr>
            <a:stCxn id="13" idx="2"/>
          </p:cNvCxnSpPr>
          <p:nvPr/>
        </p:nvCxnSpPr>
        <p:spPr>
          <a:xfrm flipH="1">
            <a:off x="3810000" y="5393974"/>
            <a:ext cx="495300" cy="606716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pic>
        <p:nvPicPr>
          <p:cNvPr id="15" name="Picture 14" descr="j041146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1239361"/>
            <a:ext cx="602298" cy="665639"/>
          </a:xfrm>
          <a:prstGeom prst="rect">
            <a:avLst/>
          </a:prstGeom>
        </p:spPr>
      </p:pic>
      <p:pic>
        <p:nvPicPr>
          <p:cNvPr id="16" name="Picture 15" descr="j041146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352490"/>
            <a:ext cx="602298" cy="665639"/>
          </a:xfrm>
          <a:prstGeom prst="rect">
            <a:avLst/>
          </a:prstGeom>
        </p:spPr>
      </p:pic>
      <p:pic>
        <p:nvPicPr>
          <p:cNvPr id="17" name="Picture 16" descr="j041146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324290"/>
            <a:ext cx="602298" cy="6656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0" y="61530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1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Client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81909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Content Providers (CPs) deploy content using CDNs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30</a:t>
            </a:fld>
            <a:endParaRPr lang="en-US" altLang="ko-KR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610600" cy="762000"/>
          </a:xfrm>
        </p:spPr>
        <p:txBody>
          <a:bodyPr/>
          <a:lstStyle/>
          <a:p>
            <a:r>
              <a:rPr lang="en-US" dirty="0" smtClean="0"/>
              <a:t>Improved Visibility: Optimality Results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76432" y="855412"/>
            <a:ext cx="3004968" cy="973388"/>
            <a:chOff x="3436" y="1431006"/>
            <a:chExt cx="3004968" cy="1201988"/>
          </a:xfrm>
        </p:grpSpPr>
        <p:sp>
          <p:nvSpPr>
            <p:cNvPr id="37" name="Pentagon 36"/>
            <p:cNvSpPr/>
            <p:nvPr/>
          </p:nvSpPr>
          <p:spPr>
            <a:xfrm>
              <a:off x="3436" y="1431007"/>
              <a:ext cx="3004968" cy="1201987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/>
                <a:t>Limited </a:t>
              </a:r>
            </a:p>
            <a:p>
              <a:pPr algn="ctr"/>
              <a:r>
                <a:rPr lang="en-US" sz="2800" dirty="0" smtClean="0"/>
                <a:t>visibility</a:t>
              </a:r>
            </a:p>
          </p:txBody>
        </p:sp>
        <p:sp>
          <p:nvSpPr>
            <p:cNvPr id="38" name="Pentagon 4"/>
            <p:cNvSpPr/>
            <p:nvPr/>
          </p:nvSpPr>
          <p:spPr>
            <a:xfrm>
              <a:off x="3436" y="1431006"/>
              <a:ext cx="2704471" cy="1201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708" tIns="165354" rIns="82677" bIns="165354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9516" y="855413"/>
            <a:ext cx="3004968" cy="973387"/>
            <a:chOff x="2407411" y="1431006"/>
            <a:chExt cx="3004968" cy="1201987"/>
          </a:xfrm>
          <a:solidFill>
            <a:schemeClr val="accent3">
              <a:lumMod val="75000"/>
            </a:schemeClr>
          </a:solidFill>
        </p:grpSpPr>
        <p:sp>
          <p:nvSpPr>
            <p:cNvPr id="40" name="Chevron 39"/>
            <p:cNvSpPr/>
            <p:nvPr/>
          </p:nvSpPr>
          <p:spPr>
            <a:xfrm>
              <a:off x="2407411" y="1431006"/>
              <a:ext cx="3004968" cy="1201987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6"/>
            <p:cNvSpPr/>
            <p:nvPr/>
          </p:nvSpPr>
          <p:spPr>
            <a:xfrm>
              <a:off x="3008405" y="1431006"/>
              <a:ext cx="1802981" cy="12019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023" tIns="122682" rIns="61341" bIns="12268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Improved visibility</a:t>
              </a:r>
              <a:endParaRPr lang="en-US" sz="2800" kern="1200" dirty="0"/>
            </a:p>
          </p:txBody>
        </p:sp>
      </p:grpSp>
      <p:pic>
        <p:nvPicPr>
          <p:cNvPr id="45" name="Picture 44" descr="Smiley1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0"/>
            <a:ext cx="731520" cy="73152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5181599" y="2667000"/>
            <a:ext cx="3886201" cy="3262982"/>
            <a:chOff x="4419599" y="2301325"/>
            <a:chExt cx="3886201" cy="3262982"/>
          </a:xfrm>
        </p:grpSpPr>
        <p:sp>
          <p:nvSpPr>
            <p:cNvPr id="47" name="AutoShape 3"/>
            <p:cNvSpPr>
              <a:spLocks noChangeArrowheads="1"/>
            </p:cNvSpPr>
            <p:nvPr/>
          </p:nvSpPr>
          <p:spPr bwMode="auto">
            <a:xfrm>
              <a:off x="4419599" y="3157203"/>
              <a:ext cx="1616964" cy="1426464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Arial Unicode MS" charset="0"/>
                  <a:cs typeface="Trebuchet MS"/>
                </a:rPr>
                <a:t>TE</a:t>
              </a:r>
            </a:p>
          </p:txBody>
        </p:sp>
        <p:sp>
          <p:nvSpPr>
            <p:cNvPr id="48" name="AutoShape 3"/>
            <p:cNvSpPr>
              <a:spLocks noChangeArrowheads="1"/>
            </p:cNvSpPr>
            <p:nvPr/>
          </p:nvSpPr>
          <p:spPr bwMode="auto">
            <a:xfrm>
              <a:off x="6694932" y="3157203"/>
              <a:ext cx="1610868" cy="1426464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Arial Unicode MS" pitchFamily="34" charset="-122"/>
                  <a:cs typeface="Trebuchet MS"/>
                </a:rPr>
                <a:t>SS</a:t>
              </a:r>
            </a:p>
          </p:txBody>
        </p:sp>
        <p:sp>
          <p:nvSpPr>
            <p:cNvPr id="49" name="U-Turn Arrow 48"/>
            <p:cNvSpPr/>
            <p:nvPr/>
          </p:nvSpPr>
          <p:spPr>
            <a:xfrm>
              <a:off x="5049010" y="2301325"/>
              <a:ext cx="2798065" cy="766670"/>
            </a:xfrm>
            <a:prstGeom prst="uturnArrow">
              <a:avLst/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l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topology,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routing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939284" y="4654991"/>
              <a:ext cx="2852928" cy="909316"/>
              <a:chOff x="2743201" y="4743508"/>
              <a:chExt cx="3962400" cy="971491"/>
            </a:xfrm>
          </p:grpSpPr>
          <p:sp>
            <p:nvSpPr>
              <p:cNvPr id="53" name="U-Turn Arrow 52"/>
              <p:cNvSpPr/>
              <p:nvPr/>
            </p:nvSpPr>
            <p:spPr>
              <a:xfrm rot="10800000">
                <a:off x="2743201" y="4743508"/>
                <a:ext cx="3962400" cy="971491"/>
              </a:xfrm>
              <a:prstGeom prst="uturnArrow">
                <a:avLst>
                  <a:gd name="adj1" fmla="val 18464"/>
                  <a:gd name="adj2" fmla="val 25000"/>
                  <a:gd name="adj3" fmla="val 23693"/>
                  <a:gd name="adj4" fmla="val 43750"/>
                  <a:gd name="adj5" fmla="val 75000"/>
                </a:avLst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352800" y="4752626"/>
                <a:ext cx="2971801" cy="75628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Trebuchet MS"/>
                    <a:ea typeface="+mn-ea"/>
                    <a:cs typeface="Trebuchet MS"/>
                  </a:rPr>
                  <a:t>complete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Trebuchet MS"/>
                    <a:ea typeface="+mn-ea"/>
                    <a:cs typeface="Trebuchet MS"/>
                  </a:rPr>
                  <a:t>traffic matrix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152400" y="2209800"/>
            <a:ext cx="4876800" cy="360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77900">
              <a:lnSpc>
                <a:spcPct val="90000"/>
              </a:lnSpc>
              <a:defRPr/>
            </a:pPr>
            <a:r>
              <a:rPr lang="en-US" sz="2400" b="1" dirty="0" smtClean="0">
                <a:latin typeface="Trebuchet MS"/>
                <a:cs typeface="Trebuchet MS"/>
              </a:rPr>
              <a:t>Theorem </a:t>
            </a:r>
          </a:p>
          <a:p>
            <a:pPr marL="0" lvl="1" defTabSz="977900">
              <a:lnSpc>
                <a:spcPct val="90000"/>
              </a:lnSpc>
              <a:defRPr/>
            </a:pP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The equilibrium is </a:t>
            </a:r>
            <a:r>
              <a:rPr lang="en-US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unique</a:t>
            </a: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, globally </a:t>
            </a:r>
            <a:r>
              <a:rPr lang="en-US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optimal</a:t>
            </a: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, and can be realized by </a:t>
            </a:r>
            <a:r>
              <a:rPr lang="en-US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separate</a:t>
            </a: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 optimizations, given that</a:t>
            </a: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endParaRPr kumimoji="0"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TE and SS have identical costs</a:t>
            </a: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No other traffic</a:t>
            </a:r>
          </a:p>
          <a:p>
            <a:pPr marL="0" lvl="1" defTabSz="977900">
              <a:lnSpc>
                <a:spcPct val="90000"/>
              </a:lnSpc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610600" cy="762000"/>
          </a:xfrm>
        </p:spPr>
        <p:txBody>
          <a:bodyPr/>
          <a:lstStyle/>
          <a:p>
            <a:r>
              <a:rPr lang="en-US" dirty="0" smtClean="0"/>
              <a:t>Improved Visibility: Optimality Results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76432" y="855412"/>
            <a:ext cx="3004968" cy="973388"/>
            <a:chOff x="3436" y="1431006"/>
            <a:chExt cx="3004968" cy="1201988"/>
          </a:xfrm>
        </p:grpSpPr>
        <p:sp>
          <p:nvSpPr>
            <p:cNvPr id="37" name="Pentagon 36"/>
            <p:cNvSpPr/>
            <p:nvPr/>
          </p:nvSpPr>
          <p:spPr>
            <a:xfrm>
              <a:off x="3436" y="1431007"/>
              <a:ext cx="3004968" cy="1201987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/>
                <a:t>Limited </a:t>
              </a:r>
            </a:p>
            <a:p>
              <a:pPr algn="ctr"/>
              <a:r>
                <a:rPr lang="en-US" sz="2800" dirty="0" smtClean="0"/>
                <a:t>visibility</a:t>
              </a:r>
            </a:p>
          </p:txBody>
        </p:sp>
        <p:sp>
          <p:nvSpPr>
            <p:cNvPr id="38" name="Pentagon 4"/>
            <p:cNvSpPr/>
            <p:nvPr/>
          </p:nvSpPr>
          <p:spPr>
            <a:xfrm>
              <a:off x="3436" y="1431006"/>
              <a:ext cx="2704471" cy="1201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708" tIns="165354" rIns="82677" bIns="165354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9516" y="855413"/>
            <a:ext cx="3004968" cy="973387"/>
            <a:chOff x="2407411" y="1431006"/>
            <a:chExt cx="3004968" cy="1201987"/>
          </a:xfrm>
          <a:solidFill>
            <a:schemeClr val="accent3">
              <a:lumMod val="75000"/>
            </a:schemeClr>
          </a:solidFill>
        </p:grpSpPr>
        <p:sp>
          <p:nvSpPr>
            <p:cNvPr id="40" name="Chevron 39"/>
            <p:cNvSpPr/>
            <p:nvPr/>
          </p:nvSpPr>
          <p:spPr>
            <a:xfrm>
              <a:off x="2407411" y="1431006"/>
              <a:ext cx="3004968" cy="1201987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6"/>
            <p:cNvSpPr/>
            <p:nvPr/>
          </p:nvSpPr>
          <p:spPr>
            <a:xfrm>
              <a:off x="3008405" y="1431006"/>
              <a:ext cx="1802981" cy="12019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023" tIns="122682" rIns="61341" bIns="12268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Improved visibility</a:t>
              </a:r>
              <a:endParaRPr lang="en-US" sz="2800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81599" y="2667000"/>
            <a:ext cx="3886201" cy="3262982"/>
            <a:chOff x="4419599" y="2301325"/>
            <a:chExt cx="3886201" cy="3262982"/>
          </a:xfrm>
        </p:grpSpPr>
        <p:sp>
          <p:nvSpPr>
            <p:cNvPr id="46" name="AutoShape 3"/>
            <p:cNvSpPr>
              <a:spLocks noChangeArrowheads="1"/>
            </p:cNvSpPr>
            <p:nvPr/>
          </p:nvSpPr>
          <p:spPr bwMode="auto">
            <a:xfrm>
              <a:off x="4419599" y="3157203"/>
              <a:ext cx="1616964" cy="1426464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Arial Unicode MS" charset="0"/>
                  <a:cs typeface="Trebuchet MS"/>
                </a:rPr>
                <a:t>TE</a:t>
              </a:r>
            </a:p>
          </p:txBody>
        </p:sp>
        <p:sp>
          <p:nvSpPr>
            <p:cNvPr id="47" name="AutoShape 3"/>
            <p:cNvSpPr>
              <a:spLocks noChangeArrowheads="1"/>
            </p:cNvSpPr>
            <p:nvPr/>
          </p:nvSpPr>
          <p:spPr bwMode="auto">
            <a:xfrm>
              <a:off x="6694932" y="3157203"/>
              <a:ext cx="1610868" cy="1426464"/>
            </a:xfrm>
            <a:prstGeom prst="roundRect">
              <a:avLst>
                <a:gd name="adj" fmla="val 19167"/>
              </a:avLst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Arial Unicode MS" pitchFamily="34" charset="-122"/>
                  <a:cs typeface="Trebuchet MS"/>
                </a:rPr>
                <a:t>SS</a:t>
              </a:r>
            </a:p>
          </p:txBody>
        </p:sp>
        <p:sp>
          <p:nvSpPr>
            <p:cNvPr id="48" name="U-Turn Arrow 47"/>
            <p:cNvSpPr/>
            <p:nvPr/>
          </p:nvSpPr>
          <p:spPr>
            <a:xfrm>
              <a:off x="5049010" y="2301325"/>
              <a:ext cx="2798065" cy="766670"/>
            </a:xfrm>
            <a:prstGeom prst="uturnArrow">
              <a:avLst/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l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topology,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routing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939284" y="4654991"/>
              <a:ext cx="2852928" cy="909316"/>
              <a:chOff x="2743201" y="4743508"/>
              <a:chExt cx="3962400" cy="971491"/>
            </a:xfrm>
          </p:grpSpPr>
          <p:sp>
            <p:nvSpPr>
              <p:cNvPr id="52" name="U-Turn Arrow 51"/>
              <p:cNvSpPr/>
              <p:nvPr/>
            </p:nvSpPr>
            <p:spPr>
              <a:xfrm rot="10800000">
                <a:off x="2743201" y="4743508"/>
                <a:ext cx="3962400" cy="971491"/>
              </a:xfrm>
              <a:prstGeom prst="uturnArrow">
                <a:avLst>
                  <a:gd name="adj1" fmla="val 18464"/>
                  <a:gd name="adj2" fmla="val 25000"/>
                  <a:gd name="adj3" fmla="val 23693"/>
                  <a:gd name="adj4" fmla="val 43750"/>
                  <a:gd name="adj5" fmla="val 75000"/>
                </a:avLst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352800" y="4752626"/>
                <a:ext cx="2971801" cy="75628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Trebuchet MS"/>
                    <a:ea typeface="+mn-ea"/>
                    <a:cs typeface="Trebuchet MS"/>
                  </a:rPr>
                  <a:t>complete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Trebuchet MS"/>
                    <a:ea typeface="+mn-ea"/>
                    <a:cs typeface="Trebuchet MS"/>
                  </a:rPr>
                  <a:t>traffic matrix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endParaRPr>
              </a:p>
            </p:txBody>
          </p:sp>
        </p:grpSp>
      </p:grpSp>
      <p:pic>
        <p:nvPicPr>
          <p:cNvPr id="54" name="Picture 53" descr="Smiley1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0"/>
            <a:ext cx="731520" cy="73152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52400" y="2209800"/>
            <a:ext cx="4876800" cy="312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77900">
              <a:lnSpc>
                <a:spcPct val="90000"/>
              </a:lnSpc>
              <a:defRPr/>
            </a:pPr>
            <a:r>
              <a:rPr lang="en-US" sz="2400" b="1" dirty="0" smtClean="0">
                <a:latin typeface="Trebuchet MS"/>
                <a:cs typeface="Trebuchet MS"/>
              </a:rPr>
              <a:t>Implications</a:t>
            </a:r>
          </a:p>
          <a:p>
            <a:endParaRPr kumimoji="0"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Given sufficient information and same objectives, TE and SS are synergistic</a:t>
            </a: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A good motivation for ISP-CDN, e.g., AT&amp;T</a:t>
            </a:r>
          </a:p>
          <a:p>
            <a:pPr marL="0" lvl="1" defTabSz="977900">
              <a:lnSpc>
                <a:spcPct val="90000"/>
              </a:lnSpc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610600" cy="762000"/>
          </a:xfrm>
        </p:spPr>
        <p:txBody>
          <a:bodyPr/>
          <a:lstStyle/>
          <a:p>
            <a:r>
              <a:rPr lang="en-US" dirty="0" smtClean="0"/>
              <a:t>Improved Visibility: Non-optimality Results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4727448" y="2362200"/>
            <a:ext cx="3997452" cy="3984486"/>
            <a:chOff x="4727448" y="2362200"/>
            <a:chExt cx="3997452" cy="3984486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3771900" y="4489817"/>
              <a:ext cx="2819401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" name="Straight Arrow Connector 42"/>
            <p:cNvCxnSpPr/>
            <p:nvPr/>
          </p:nvCxnSpPr>
          <p:spPr>
            <a:xfrm>
              <a:off x="5180806" y="5900311"/>
              <a:ext cx="2896394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4" name="Freeform 43"/>
            <p:cNvSpPr/>
            <p:nvPr/>
          </p:nvSpPr>
          <p:spPr>
            <a:xfrm>
              <a:off x="5372100" y="3410316"/>
              <a:ext cx="2197100" cy="2336801"/>
            </a:xfrm>
            <a:custGeom>
              <a:avLst/>
              <a:gdLst>
                <a:gd name="connsiteX0" fmla="*/ 0 w 2197100"/>
                <a:gd name="connsiteY0" fmla="*/ 0 h 2336800"/>
                <a:gd name="connsiteX1" fmla="*/ 520700 w 2197100"/>
                <a:gd name="connsiteY1" fmla="*/ 1816100 h 2336800"/>
                <a:gd name="connsiteX2" fmla="*/ 2197100 w 2197100"/>
                <a:gd name="connsiteY2" fmla="*/ 2336800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7100" h="2336800">
                  <a:moveTo>
                    <a:pt x="0" y="0"/>
                  </a:moveTo>
                  <a:cubicBezTo>
                    <a:pt x="77258" y="713316"/>
                    <a:pt x="154517" y="1426633"/>
                    <a:pt x="520700" y="1816100"/>
                  </a:cubicBezTo>
                  <a:cubicBezTo>
                    <a:pt x="886883" y="2205567"/>
                    <a:pt x="1541991" y="2271183"/>
                    <a:pt x="2197100" y="2336800"/>
                  </a:cubicBezTo>
                </a:path>
              </a:pathLst>
            </a:custGeom>
            <a:noFill/>
            <a:ln w="25400" cap="flat" cmpd="sng" algn="ctr">
              <a:solidFill>
                <a:srgbClr val="8064A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7448" y="2362200"/>
              <a:ext cx="171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SS </a:t>
              </a:r>
              <a:b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</a:b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(</a:t>
              </a:r>
              <a:r>
                <a:rPr kumimoji="0" lang="en-US" sz="2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perf</a:t>
              </a: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. cost)</a:t>
              </a:r>
              <a:endPara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48400" y="5946576"/>
              <a:ext cx="1984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TE (congestion)</a:t>
              </a:r>
              <a:endPara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  <p:grpSp>
          <p:nvGrpSpPr>
            <p:cNvPr id="47" name="Group 15"/>
            <p:cNvGrpSpPr/>
            <p:nvPr/>
          </p:nvGrpSpPr>
          <p:grpSpPr>
            <a:xfrm>
              <a:off x="6400800" y="2827347"/>
              <a:ext cx="2324100" cy="1015663"/>
              <a:chOff x="1597152" y="1981200"/>
              <a:chExt cx="2324100" cy="1015663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597152" y="1981200"/>
                <a:ext cx="23241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rebuchet MS"/>
                    <a:cs typeface="Trebuchet MS"/>
                  </a:rPr>
                  <a:t>No coop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Trebuchet MS"/>
                    <a:cs typeface="Trebuchet MS"/>
                  </a:rPr>
                  <a:t>Info share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Trebuchet MS"/>
                    <a:cs typeface="Trebuchet MS"/>
                  </a:rPr>
                  <a:t>Pareto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Trebuchet MS"/>
                  <a:cs typeface="Trebuchet M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387852" y="2055318"/>
                <a:ext cx="228600" cy="228600"/>
              </a:xfrm>
              <a:prstGeom prst="ellipse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9525" cap="flat" cmpd="sng" algn="ctr">
                <a:solidFill>
                  <a:srgbClr val="9BBB59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3197352" y="2821920"/>
                <a:ext cx="682752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48" name="Oval 47"/>
            <p:cNvSpPr/>
            <p:nvPr/>
          </p:nvSpPr>
          <p:spPr>
            <a:xfrm>
              <a:off x="8191500" y="3276600"/>
              <a:ext cx="228600" cy="228600"/>
            </a:xfrm>
            <a:prstGeom prst="ellipse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515100" y="3932247"/>
              <a:ext cx="228600" cy="2286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9BBB59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629400" y="4724400"/>
              <a:ext cx="228600" cy="228600"/>
            </a:xfrm>
            <a:prstGeom prst="ellipse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>
              <a:stCxn id="49" idx="4"/>
              <a:endCxn id="50" idx="0"/>
            </p:cNvCxnSpPr>
            <p:nvPr/>
          </p:nvCxnSpPr>
          <p:spPr>
            <a:xfrm rot="16200000" flipH="1">
              <a:off x="6404774" y="4385473"/>
              <a:ext cx="563553" cy="114300"/>
            </a:xfrm>
            <a:prstGeom prst="straightConnector1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ysDash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2" name="Group 31"/>
          <p:cNvGrpSpPr/>
          <p:nvPr/>
        </p:nvGrpSpPr>
        <p:grpSpPr>
          <a:xfrm>
            <a:off x="576432" y="855412"/>
            <a:ext cx="3004968" cy="973388"/>
            <a:chOff x="3436" y="1431006"/>
            <a:chExt cx="3004968" cy="1201988"/>
          </a:xfrm>
        </p:grpSpPr>
        <p:sp>
          <p:nvSpPr>
            <p:cNvPr id="33" name="Pentagon 32"/>
            <p:cNvSpPr/>
            <p:nvPr/>
          </p:nvSpPr>
          <p:spPr>
            <a:xfrm>
              <a:off x="3436" y="1431007"/>
              <a:ext cx="3004968" cy="1201987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/>
                <a:t>Limited </a:t>
              </a:r>
            </a:p>
            <a:p>
              <a:pPr algn="ctr"/>
              <a:r>
                <a:rPr lang="en-US" sz="2800" dirty="0" smtClean="0"/>
                <a:t>visibility</a:t>
              </a:r>
            </a:p>
          </p:txBody>
        </p:sp>
        <p:sp>
          <p:nvSpPr>
            <p:cNvPr id="34" name="Pentagon 4"/>
            <p:cNvSpPr/>
            <p:nvPr/>
          </p:nvSpPr>
          <p:spPr>
            <a:xfrm>
              <a:off x="3436" y="1431006"/>
              <a:ext cx="2704471" cy="1201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708" tIns="165354" rIns="82677" bIns="165354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69516" y="855413"/>
            <a:ext cx="3004968" cy="973387"/>
            <a:chOff x="2407411" y="1431006"/>
            <a:chExt cx="3004968" cy="1201987"/>
          </a:xfrm>
          <a:solidFill>
            <a:schemeClr val="accent3">
              <a:lumMod val="75000"/>
            </a:schemeClr>
          </a:solidFill>
        </p:grpSpPr>
        <p:sp>
          <p:nvSpPr>
            <p:cNvPr id="36" name="Chevron 35"/>
            <p:cNvSpPr/>
            <p:nvPr/>
          </p:nvSpPr>
          <p:spPr>
            <a:xfrm>
              <a:off x="2407411" y="1431006"/>
              <a:ext cx="3004968" cy="1201987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6"/>
            <p:cNvSpPr/>
            <p:nvPr/>
          </p:nvSpPr>
          <p:spPr>
            <a:xfrm>
              <a:off x="3008405" y="1431006"/>
              <a:ext cx="1802981" cy="12019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023" tIns="122682" rIns="61341" bIns="12268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Improved visibility</a:t>
              </a:r>
              <a:endParaRPr lang="en-US" sz="2800" kern="1200" dirty="0"/>
            </a:p>
          </p:txBody>
        </p:sp>
      </p:grpSp>
      <p:pic>
        <p:nvPicPr>
          <p:cNvPr id="56" name="Picture 55" descr="sad-f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0"/>
            <a:ext cx="658368" cy="65836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52400" y="2209800"/>
            <a:ext cx="4876800" cy="345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The </a:t>
            </a:r>
            <a:r>
              <a:rPr lang="en-US" sz="2400" dirty="0">
                <a:solidFill>
                  <a:srgbClr val="606060"/>
                </a:solidFill>
                <a:latin typeface="Trebuchet MS"/>
                <a:cs typeface="Trebuchet MS"/>
              </a:rPr>
              <a:t>equilibrium is not Pareto-</a:t>
            </a: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optimal in general</a:t>
            </a: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CDN </a:t>
            </a:r>
            <a:r>
              <a:rPr lang="en-US" sz="2400" dirty="0">
                <a:solidFill>
                  <a:srgbClr val="606060"/>
                </a:solidFill>
                <a:latin typeface="Trebuchet MS"/>
                <a:cs typeface="Trebuchet MS"/>
              </a:rPr>
              <a:t>improvement may be at the cost of TE degradation</a:t>
            </a: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0" lvl="1" defTabSz="977900">
              <a:lnSpc>
                <a:spcPct val="90000"/>
              </a:lnSpc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33</a:t>
            </a:fld>
            <a:endParaRPr lang="en-US" altLang="ko-KR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610600" cy="762000"/>
          </a:xfrm>
        </p:spPr>
        <p:txBody>
          <a:bodyPr/>
          <a:lstStyle/>
          <a:p>
            <a:r>
              <a:rPr lang="en-US" dirty="0" smtClean="0"/>
              <a:t>Improved Visibility: Paradox of Extra Info</a:t>
            </a:r>
            <a:endParaRPr lang="en-US" dirty="0"/>
          </a:p>
        </p:txBody>
      </p:sp>
      <p:grpSp>
        <p:nvGrpSpPr>
          <p:cNvPr id="2" name="Group 40"/>
          <p:cNvGrpSpPr/>
          <p:nvPr/>
        </p:nvGrpSpPr>
        <p:grpSpPr>
          <a:xfrm>
            <a:off x="4727448" y="2362200"/>
            <a:ext cx="3997452" cy="3984486"/>
            <a:chOff x="4727448" y="2362200"/>
            <a:chExt cx="3997452" cy="3984486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3771900" y="4489817"/>
              <a:ext cx="2819401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" name="Straight Arrow Connector 42"/>
            <p:cNvCxnSpPr/>
            <p:nvPr/>
          </p:nvCxnSpPr>
          <p:spPr>
            <a:xfrm>
              <a:off x="5180806" y="5900311"/>
              <a:ext cx="2896394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4" name="Freeform 43"/>
            <p:cNvSpPr/>
            <p:nvPr/>
          </p:nvSpPr>
          <p:spPr>
            <a:xfrm>
              <a:off x="5372100" y="3410316"/>
              <a:ext cx="2197100" cy="2336801"/>
            </a:xfrm>
            <a:custGeom>
              <a:avLst/>
              <a:gdLst>
                <a:gd name="connsiteX0" fmla="*/ 0 w 2197100"/>
                <a:gd name="connsiteY0" fmla="*/ 0 h 2336800"/>
                <a:gd name="connsiteX1" fmla="*/ 520700 w 2197100"/>
                <a:gd name="connsiteY1" fmla="*/ 1816100 h 2336800"/>
                <a:gd name="connsiteX2" fmla="*/ 2197100 w 2197100"/>
                <a:gd name="connsiteY2" fmla="*/ 2336800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7100" h="2336800">
                  <a:moveTo>
                    <a:pt x="0" y="0"/>
                  </a:moveTo>
                  <a:cubicBezTo>
                    <a:pt x="77258" y="713316"/>
                    <a:pt x="154517" y="1426633"/>
                    <a:pt x="520700" y="1816100"/>
                  </a:cubicBezTo>
                  <a:cubicBezTo>
                    <a:pt x="886883" y="2205567"/>
                    <a:pt x="1541991" y="2271183"/>
                    <a:pt x="2197100" y="2336800"/>
                  </a:cubicBezTo>
                </a:path>
              </a:pathLst>
            </a:custGeom>
            <a:noFill/>
            <a:ln w="25400" cap="flat" cmpd="sng" algn="ctr">
              <a:solidFill>
                <a:srgbClr val="8064A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7448" y="2362200"/>
              <a:ext cx="171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SS </a:t>
              </a:r>
              <a:b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</a:b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(</a:t>
              </a:r>
              <a:r>
                <a:rPr kumimoji="0" lang="en-US" sz="2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perf</a:t>
              </a: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. cost)</a:t>
              </a:r>
              <a:endPara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48400" y="5946576"/>
              <a:ext cx="1984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TE (congestion)</a:t>
              </a:r>
              <a:endPara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  <p:grpSp>
          <p:nvGrpSpPr>
            <p:cNvPr id="3" name="Group 15"/>
            <p:cNvGrpSpPr/>
            <p:nvPr/>
          </p:nvGrpSpPr>
          <p:grpSpPr>
            <a:xfrm>
              <a:off x="6400800" y="2827347"/>
              <a:ext cx="2324100" cy="1015663"/>
              <a:chOff x="1597152" y="1981200"/>
              <a:chExt cx="2324100" cy="1015663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597152" y="1981200"/>
                <a:ext cx="23241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rebuchet MS"/>
                    <a:cs typeface="Trebuchet MS"/>
                  </a:rPr>
                  <a:t>No coop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Trebuchet MS"/>
                    <a:cs typeface="Trebuchet MS"/>
                  </a:rPr>
                  <a:t>Info share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Trebuchet MS"/>
                    <a:cs typeface="Trebuchet MS"/>
                  </a:rPr>
                  <a:t>Pareto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Trebuchet MS"/>
                  <a:cs typeface="Trebuchet M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387852" y="2055318"/>
                <a:ext cx="228600" cy="228600"/>
              </a:xfrm>
              <a:prstGeom prst="ellipse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9525" cap="flat" cmpd="sng" algn="ctr">
                <a:solidFill>
                  <a:srgbClr val="9BBB59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3197352" y="2821920"/>
                <a:ext cx="682752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48" name="Oval 47"/>
            <p:cNvSpPr/>
            <p:nvPr/>
          </p:nvSpPr>
          <p:spPr>
            <a:xfrm>
              <a:off x="8191500" y="3276600"/>
              <a:ext cx="228600" cy="228600"/>
            </a:xfrm>
            <a:prstGeom prst="ellipse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172200" y="4343400"/>
              <a:ext cx="228600" cy="228600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9BBB59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72200" y="3657600"/>
              <a:ext cx="228600" cy="228600"/>
            </a:xfrm>
            <a:prstGeom prst="ellipse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>
              <a:stCxn id="49" idx="0"/>
              <a:endCxn id="50" idx="4"/>
            </p:cNvCxnSpPr>
            <p:nvPr/>
          </p:nvCxnSpPr>
          <p:spPr>
            <a:xfrm rot="5400000" flipH="1" flipV="1">
              <a:off x="6057900" y="4114800"/>
              <a:ext cx="457200" cy="1588"/>
            </a:xfrm>
            <a:prstGeom prst="straightConnector1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ysDash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2" name="Group 31"/>
          <p:cNvGrpSpPr/>
          <p:nvPr/>
        </p:nvGrpSpPr>
        <p:grpSpPr>
          <a:xfrm>
            <a:off x="576432" y="855412"/>
            <a:ext cx="3004968" cy="973388"/>
            <a:chOff x="3436" y="1431006"/>
            <a:chExt cx="3004968" cy="1201988"/>
          </a:xfrm>
        </p:grpSpPr>
        <p:sp>
          <p:nvSpPr>
            <p:cNvPr id="33" name="Pentagon 32"/>
            <p:cNvSpPr/>
            <p:nvPr/>
          </p:nvSpPr>
          <p:spPr>
            <a:xfrm>
              <a:off x="3436" y="1431007"/>
              <a:ext cx="3004968" cy="1201987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/>
                <a:t>Limited </a:t>
              </a:r>
            </a:p>
            <a:p>
              <a:pPr algn="ctr"/>
              <a:r>
                <a:rPr lang="en-US" sz="2800" dirty="0" smtClean="0"/>
                <a:t>visibility</a:t>
              </a:r>
            </a:p>
          </p:txBody>
        </p:sp>
        <p:sp>
          <p:nvSpPr>
            <p:cNvPr id="34" name="Pentagon 4"/>
            <p:cNvSpPr/>
            <p:nvPr/>
          </p:nvSpPr>
          <p:spPr>
            <a:xfrm>
              <a:off x="3436" y="1431006"/>
              <a:ext cx="2704471" cy="1201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708" tIns="165354" rIns="82677" bIns="165354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69516" y="855413"/>
            <a:ext cx="3004968" cy="973387"/>
            <a:chOff x="2407411" y="1431006"/>
            <a:chExt cx="3004968" cy="1201987"/>
          </a:xfrm>
          <a:solidFill>
            <a:schemeClr val="accent3">
              <a:lumMod val="75000"/>
            </a:schemeClr>
          </a:solidFill>
        </p:grpSpPr>
        <p:sp>
          <p:nvSpPr>
            <p:cNvPr id="36" name="Chevron 35"/>
            <p:cNvSpPr/>
            <p:nvPr/>
          </p:nvSpPr>
          <p:spPr>
            <a:xfrm>
              <a:off x="2407411" y="1431006"/>
              <a:ext cx="3004968" cy="1201987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6"/>
            <p:cNvSpPr/>
            <p:nvPr/>
          </p:nvSpPr>
          <p:spPr>
            <a:xfrm>
              <a:off x="3008405" y="1431006"/>
              <a:ext cx="1802981" cy="12019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023" tIns="122682" rIns="61341" bIns="12268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Improved visibility</a:t>
              </a:r>
              <a:endParaRPr lang="en-US" sz="2800" kern="1200" dirty="0"/>
            </a:p>
          </p:txBody>
        </p:sp>
      </p:grpSp>
      <p:pic>
        <p:nvPicPr>
          <p:cNvPr id="41" name="Picture 40" descr="sad-f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0"/>
            <a:ext cx="658368" cy="65836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52400" y="1752600"/>
            <a:ext cx="4876800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en-US" sz="2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kumimoji="0" 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Theorem [Paradox of Extra Information]</a:t>
            </a: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0" lvl="1" defTabSz="977900">
              <a:lnSpc>
                <a:spcPct val="90000"/>
              </a:lnSpc>
              <a:defRPr/>
            </a:pPr>
            <a:r>
              <a:rPr lang="en-US" sz="2400" dirty="0">
                <a:solidFill>
                  <a:srgbClr val="606060"/>
                </a:solidFill>
                <a:latin typeface="Trebuchet MS"/>
                <a:cs typeface="Trebuchet MS"/>
              </a:rPr>
              <a:t>When CP is given </a:t>
            </a: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more visibility, </a:t>
            </a:r>
            <a:r>
              <a:rPr lang="en-US" sz="2400" dirty="0">
                <a:solidFill>
                  <a:srgbClr val="606060"/>
                </a:solidFill>
                <a:latin typeface="Trebuchet MS"/>
                <a:cs typeface="Trebuchet MS"/>
              </a:rPr>
              <a:t>the </a:t>
            </a: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CDN performance at the equilibrium can even degrade</a:t>
            </a:r>
            <a:r>
              <a:rPr lang="en-US" sz="2400" dirty="0">
                <a:solidFill>
                  <a:srgbClr val="606060"/>
                </a:solidFill>
                <a:latin typeface="Trebuchet MS"/>
                <a:cs typeface="Trebuchet MS"/>
              </a:rPr>
              <a:t>, and such </a:t>
            </a: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degradation </a:t>
            </a:r>
            <a:r>
              <a:rPr lang="en-US" sz="2400" dirty="0">
                <a:solidFill>
                  <a:srgbClr val="606060"/>
                </a:solidFill>
                <a:latin typeface="Trebuchet MS"/>
                <a:cs typeface="Trebuchet MS"/>
              </a:rPr>
              <a:t>can be unbounded. </a:t>
            </a: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0" lvl="1" defTabSz="977900">
              <a:lnSpc>
                <a:spcPct val="90000"/>
              </a:lnSpc>
              <a:defRPr/>
            </a:pP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err="1">
                <a:solidFill>
                  <a:srgbClr val="606060"/>
                </a:solidFill>
                <a:latin typeface="Trebuchet MS"/>
                <a:cs typeface="Trebuchet MS"/>
              </a:rPr>
              <a:t>Braess’s</a:t>
            </a:r>
            <a:r>
              <a:rPr lang="en-US" sz="2400" dirty="0">
                <a:solidFill>
                  <a:srgbClr val="606060"/>
                </a:solidFill>
                <a:latin typeface="Trebuchet MS"/>
                <a:cs typeface="Trebuchet MS"/>
              </a:rPr>
              <a:t> Paradox</a:t>
            </a: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The existence of multiple </a:t>
            </a:r>
            <a:r>
              <a:rPr lang="en-US" sz="2400" dirty="0" err="1" smtClean="0">
                <a:solidFill>
                  <a:srgbClr val="606060"/>
                </a:solidFill>
                <a:latin typeface="Trebuchet MS"/>
                <a:cs typeface="Trebuchet MS"/>
              </a:rPr>
              <a:t>equilibria</a:t>
            </a: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34</a:t>
            </a:fld>
            <a:endParaRPr lang="en-US" altLang="ko-KR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610600" cy="762000"/>
          </a:xfrm>
        </p:spPr>
        <p:txBody>
          <a:bodyPr/>
          <a:lstStyle/>
          <a:p>
            <a:r>
              <a:rPr lang="en-US" dirty="0" smtClean="0"/>
              <a:t>The Need for A Joint Design</a:t>
            </a:r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89612" y="2057400"/>
            <a:ext cx="4177588" cy="4191000"/>
            <a:chOff x="89612" y="2057400"/>
            <a:chExt cx="4177588" cy="4191000"/>
          </a:xfrm>
        </p:grpSpPr>
        <p:sp>
          <p:nvSpPr>
            <p:cNvPr id="99" name="Cloud 98"/>
            <p:cNvSpPr>
              <a:spLocks noChangeAspect="1"/>
            </p:cNvSpPr>
            <p:nvPr/>
          </p:nvSpPr>
          <p:spPr bwMode="auto">
            <a:xfrm>
              <a:off x="356333" y="2988243"/>
              <a:ext cx="3266324" cy="2881232"/>
            </a:xfrm>
            <a:prstGeom prst="cloud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"/>
                </a:rPr>
                <a:t>        </a:t>
              </a: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</a:endParaRPr>
            </a:p>
          </p:txBody>
        </p:sp>
        <p:sp>
          <p:nvSpPr>
            <p:cNvPr id="100" name="Oval 10"/>
            <p:cNvSpPr>
              <a:spLocks noChangeAspect="1" noChangeArrowheads="1"/>
            </p:cNvSpPr>
            <p:nvPr/>
          </p:nvSpPr>
          <p:spPr bwMode="auto">
            <a:xfrm>
              <a:off x="2604514" y="5013416"/>
              <a:ext cx="479996" cy="480060"/>
            </a:xfrm>
            <a:prstGeom prst="ellipse">
              <a:avLst/>
            </a:prstGeom>
            <a:gradFill flip="none" rotWithShape="1">
              <a:gsLst>
                <a:gs pos="0">
                  <a:srgbClr val="A04DA3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9050" cap="flat" cmpd="sng" algn="ctr">
              <a:solidFill>
                <a:srgbClr val="A04DA3">
                  <a:lumMod val="60000"/>
                  <a:lumOff val="40000"/>
                </a:srgbClr>
              </a:solidFill>
              <a:prstDash val="solid"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1" name="Oval 10"/>
            <p:cNvSpPr>
              <a:spLocks noChangeAspect="1" noChangeArrowheads="1"/>
            </p:cNvSpPr>
            <p:nvPr/>
          </p:nvSpPr>
          <p:spPr bwMode="auto">
            <a:xfrm>
              <a:off x="888911" y="5013415"/>
              <a:ext cx="479996" cy="480060"/>
            </a:xfrm>
            <a:prstGeom prst="ellipse">
              <a:avLst/>
            </a:prstGeom>
            <a:gradFill flip="none" rotWithShape="1">
              <a:gsLst>
                <a:gs pos="0">
                  <a:srgbClr val="A04DA3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9050" cap="flat" cmpd="sng" algn="ctr">
              <a:solidFill>
                <a:srgbClr val="A04DA3">
                  <a:lumMod val="60000"/>
                  <a:lumOff val="40000"/>
                </a:srgbClr>
              </a:solidFill>
              <a:prstDash val="solid"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2" name="Oval 10"/>
            <p:cNvSpPr>
              <a:spLocks noChangeAspect="1" noChangeArrowheads="1"/>
            </p:cNvSpPr>
            <p:nvPr/>
          </p:nvSpPr>
          <p:spPr bwMode="auto">
            <a:xfrm>
              <a:off x="889706" y="3415994"/>
              <a:ext cx="479996" cy="480060"/>
            </a:xfrm>
            <a:prstGeom prst="ellipse">
              <a:avLst/>
            </a:prstGeom>
            <a:gradFill flip="none" rotWithShape="1">
              <a:gsLst>
                <a:gs pos="0">
                  <a:srgbClr val="A04DA3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9050" cap="flat" cmpd="sng" algn="ctr">
              <a:solidFill>
                <a:srgbClr val="A04DA3">
                  <a:lumMod val="60000"/>
                  <a:lumOff val="40000"/>
                </a:srgbClr>
              </a:solidFill>
              <a:prstDash val="solid"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3" name="Oval 10"/>
            <p:cNvSpPr>
              <a:spLocks noChangeAspect="1" noChangeArrowheads="1"/>
            </p:cNvSpPr>
            <p:nvPr/>
          </p:nvSpPr>
          <p:spPr bwMode="auto">
            <a:xfrm>
              <a:off x="2604514" y="3414406"/>
              <a:ext cx="479996" cy="480060"/>
            </a:xfrm>
            <a:prstGeom prst="ellipse">
              <a:avLst/>
            </a:prstGeom>
            <a:gradFill flip="none" rotWithShape="1">
              <a:gsLst>
                <a:gs pos="0">
                  <a:srgbClr val="A04DA3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9050" cap="flat" cmpd="sng" algn="ctr">
              <a:solidFill>
                <a:srgbClr val="A04DA3">
                  <a:lumMod val="60000"/>
                  <a:lumOff val="40000"/>
                </a:srgbClr>
              </a:solidFill>
              <a:prstDash val="solid"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4" name="Oval 103"/>
            <p:cNvSpPr>
              <a:spLocks noChangeAspect="1" noChangeArrowheads="1"/>
            </p:cNvSpPr>
            <p:nvPr/>
          </p:nvSpPr>
          <p:spPr bwMode="auto">
            <a:xfrm>
              <a:off x="3084510" y="4175692"/>
              <a:ext cx="479996" cy="480060"/>
            </a:xfrm>
            <a:prstGeom prst="ellipse">
              <a:avLst/>
            </a:prstGeom>
            <a:gradFill flip="none" rotWithShape="1">
              <a:gsLst>
                <a:gs pos="0">
                  <a:srgbClr val="A04DA3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9050" cap="flat" cmpd="sng" algn="ctr">
              <a:solidFill>
                <a:srgbClr val="A04DA3">
                  <a:lumMod val="60000"/>
                  <a:lumOff val="40000"/>
                </a:srgbClr>
              </a:solidFill>
              <a:prstDash val="solid"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5" name="Oval 104"/>
            <p:cNvSpPr>
              <a:spLocks noChangeAspect="1" noChangeArrowheads="1"/>
            </p:cNvSpPr>
            <p:nvPr/>
          </p:nvSpPr>
          <p:spPr bwMode="auto">
            <a:xfrm>
              <a:off x="1777814" y="4200219"/>
              <a:ext cx="479996" cy="480060"/>
            </a:xfrm>
            <a:prstGeom prst="ellipse">
              <a:avLst/>
            </a:prstGeom>
            <a:gradFill flip="none" rotWithShape="1">
              <a:gsLst>
                <a:gs pos="0">
                  <a:srgbClr val="A04DA3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  <a:tileRect/>
            </a:gradFill>
            <a:ln w="19050" cap="flat" cmpd="sng" algn="ctr">
              <a:solidFill>
                <a:srgbClr val="A04DA3">
                  <a:lumMod val="60000"/>
                  <a:lumOff val="40000"/>
                </a:srgbClr>
              </a:solidFill>
              <a:prstDash val="solid"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06" name="Straight Connector 105"/>
            <p:cNvCxnSpPr>
              <a:stCxn id="102" idx="6"/>
              <a:endCxn id="103" idx="2"/>
            </p:cNvCxnSpPr>
            <p:nvPr/>
          </p:nvCxnSpPr>
          <p:spPr>
            <a:xfrm flipV="1">
              <a:off x="1369702" y="3654436"/>
              <a:ext cx="1234812" cy="1588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07" name="Straight Connector 106"/>
            <p:cNvCxnSpPr>
              <a:stCxn id="102" idx="4"/>
              <a:endCxn id="101" idx="0"/>
            </p:cNvCxnSpPr>
            <p:nvPr/>
          </p:nvCxnSpPr>
          <p:spPr>
            <a:xfrm rot="5400000">
              <a:off x="570627" y="4454337"/>
              <a:ext cx="1117361" cy="795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08" name="Straight Connector 107"/>
            <p:cNvCxnSpPr>
              <a:stCxn id="101" idx="4"/>
            </p:cNvCxnSpPr>
            <p:nvPr/>
          </p:nvCxnSpPr>
          <p:spPr>
            <a:xfrm rot="16200000" flipH="1">
              <a:off x="941307" y="5681077"/>
              <a:ext cx="375999" cy="794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09" name="Straight Connector 108"/>
            <p:cNvCxnSpPr>
              <a:stCxn id="105" idx="3"/>
              <a:endCxn id="101" idx="7"/>
            </p:cNvCxnSpPr>
            <p:nvPr/>
          </p:nvCxnSpPr>
          <p:spPr>
            <a:xfrm rot="5400000">
              <a:off x="1336490" y="4572100"/>
              <a:ext cx="473742" cy="549495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10" name="Straight Connector 109"/>
            <p:cNvCxnSpPr>
              <a:stCxn id="102" idx="5"/>
              <a:endCxn id="105" idx="1"/>
            </p:cNvCxnSpPr>
            <p:nvPr/>
          </p:nvCxnSpPr>
          <p:spPr>
            <a:xfrm rot="16200000" flipH="1">
              <a:off x="1351373" y="3773786"/>
              <a:ext cx="444771" cy="548700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11" name="Straight Connector 110"/>
            <p:cNvCxnSpPr>
              <a:stCxn id="105" idx="7"/>
              <a:endCxn id="103" idx="3"/>
            </p:cNvCxnSpPr>
            <p:nvPr/>
          </p:nvCxnSpPr>
          <p:spPr>
            <a:xfrm rot="5400000" flipH="1" flipV="1">
              <a:off x="2207983" y="3803697"/>
              <a:ext cx="446359" cy="487292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12" name="Straight Connector 111"/>
            <p:cNvCxnSpPr>
              <a:stCxn id="105" idx="5"/>
              <a:endCxn id="100" idx="1"/>
            </p:cNvCxnSpPr>
            <p:nvPr/>
          </p:nvCxnSpPr>
          <p:spPr>
            <a:xfrm rot="16200000" flipH="1">
              <a:off x="2194291" y="4603201"/>
              <a:ext cx="473743" cy="487292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13" name="Straight Connector 112"/>
            <p:cNvCxnSpPr>
              <a:stCxn id="101" idx="6"/>
              <a:endCxn id="100" idx="2"/>
            </p:cNvCxnSpPr>
            <p:nvPr/>
          </p:nvCxnSpPr>
          <p:spPr>
            <a:xfrm>
              <a:off x="1368907" y="5253445"/>
              <a:ext cx="1235607" cy="1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14" name="Straight Connector 113"/>
            <p:cNvCxnSpPr>
              <a:stCxn id="103" idx="5"/>
              <a:endCxn id="104" idx="0"/>
            </p:cNvCxnSpPr>
            <p:nvPr/>
          </p:nvCxnSpPr>
          <p:spPr>
            <a:xfrm rot="16200000" flipH="1">
              <a:off x="2993598" y="3844781"/>
              <a:ext cx="351529" cy="310292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15" name="Straight Connector 114"/>
            <p:cNvCxnSpPr>
              <a:stCxn id="104" idx="4"/>
              <a:endCxn id="100" idx="7"/>
            </p:cNvCxnSpPr>
            <p:nvPr/>
          </p:nvCxnSpPr>
          <p:spPr>
            <a:xfrm rot="5400000">
              <a:off x="2955379" y="4714589"/>
              <a:ext cx="427967" cy="310292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16" name="Straight Connector 115"/>
            <p:cNvCxnSpPr>
              <a:stCxn id="102" idx="0"/>
            </p:cNvCxnSpPr>
            <p:nvPr/>
          </p:nvCxnSpPr>
          <p:spPr>
            <a:xfrm rot="16200000" flipV="1">
              <a:off x="915034" y="3201324"/>
              <a:ext cx="427751" cy="1590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17" name="Straight Connector 116"/>
            <p:cNvCxnSpPr>
              <a:endCxn id="102" idx="2"/>
            </p:cNvCxnSpPr>
            <p:nvPr/>
          </p:nvCxnSpPr>
          <p:spPr>
            <a:xfrm>
              <a:off x="356333" y="3656024"/>
              <a:ext cx="533373" cy="1588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18" name="Straight Connector 117"/>
            <p:cNvCxnSpPr>
              <a:endCxn id="101" idx="2"/>
            </p:cNvCxnSpPr>
            <p:nvPr/>
          </p:nvCxnSpPr>
          <p:spPr>
            <a:xfrm>
              <a:off x="356333" y="5253445"/>
              <a:ext cx="532578" cy="1588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19" name="Straight Connector 118"/>
            <p:cNvCxnSpPr>
              <a:stCxn id="101" idx="3"/>
            </p:cNvCxnSpPr>
            <p:nvPr/>
          </p:nvCxnSpPr>
          <p:spPr>
            <a:xfrm rot="5400000">
              <a:off x="591909" y="5502178"/>
              <a:ext cx="446303" cy="288291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20" name="Straight Connector 119"/>
            <p:cNvCxnSpPr>
              <a:stCxn id="103" idx="7"/>
            </p:cNvCxnSpPr>
            <p:nvPr/>
          </p:nvCxnSpPr>
          <p:spPr>
            <a:xfrm rot="5400000" flipH="1" flipV="1">
              <a:off x="3041128" y="2961331"/>
              <a:ext cx="496466" cy="550290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21" name="Straight Connector 120"/>
            <p:cNvCxnSpPr>
              <a:stCxn id="104" idx="7"/>
            </p:cNvCxnSpPr>
            <p:nvPr/>
          </p:nvCxnSpPr>
          <p:spPr>
            <a:xfrm rot="5400000" flipH="1" flipV="1">
              <a:off x="3523287" y="3971120"/>
              <a:ext cx="245801" cy="303950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22" name="Straight Connector 121"/>
            <p:cNvCxnSpPr>
              <a:stCxn id="104" idx="6"/>
            </p:cNvCxnSpPr>
            <p:nvPr/>
          </p:nvCxnSpPr>
          <p:spPr>
            <a:xfrm>
              <a:off x="3564506" y="4415722"/>
              <a:ext cx="233657" cy="1588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23" name="Straight Connector 122"/>
            <p:cNvCxnSpPr>
              <a:stCxn id="100" idx="4"/>
            </p:cNvCxnSpPr>
            <p:nvPr/>
          </p:nvCxnSpPr>
          <p:spPr>
            <a:xfrm rot="16200000" flipH="1">
              <a:off x="2656513" y="5681474"/>
              <a:ext cx="375999" cy="1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24" name="Straight Connector 123"/>
            <p:cNvCxnSpPr>
              <a:stCxn id="103" idx="0"/>
            </p:cNvCxnSpPr>
            <p:nvPr/>
          </p:nvCxnSpPr>
          <p:spPr>
            <a:xfrm rot="5400000" flipH="1" flipV="1">
              <a:off x="2523075" y="3092969"/>
              <a:ext cx="642875" cy="1"/>
            </a:xfrm>
            <a:prstGeom prst="line">
              <a:avLst/>
            </a:prstGeom>
            <a:noFill/>
            <a:ln w="19050" cap="flat" cmpd="sng" algn="ctr">
              <a:solidFill>
                <a:srgbClr val="A04DA3">
                  <a:lumMod val="50000"/>
                </a:srgbClr>
              </a:solidFill>
              <a:prstDash val="soli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pic>
          <p:nvPicPr>
            <p:cNvPr id="125" name="Picture 3" descr="C:\Users\Joe Wenjie Jiang\AppData\Local\Microsoft\Windows\Temporary Internet Files\Content.IE5\7ME62IXH\MCj0404159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612" y="2551617"/>
              <a:ext cx="869594" cy="873252"/>
            </a:xfrm>
            <a:prstGeom prst="rect">
              <a:avLst/>
            </a:prstGeom>
            <a:noFill/>
          </p:spPr>
        </p:pic>
        <p:pic>
          <p:nvPicPr>
            <p:cNvPr id="126" name="Picture 3" descr="C:\Users\Joe Wenjie Jiang\AppData\Local\Microsoft\Windows\Temporary Internet Files\Content.IE5\7ME62IXH\MCj0404159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7406" y="2057400"/>
              <a:ext cx="869594" cy="873252"/>
            </a:xfrm>
            <a:prstGeom prst="rect">
              <a:avLst/>
            </a:prstGeom>
            <a:noFill/>
          </p:spPr>
        </p:pic>
        <p:pic>
          <p:nvPicPr>
            <p:cNvPr id="127" name="Picture 3" descr="C:\Users\Joe Wenjie Jiang\AppData\Local\Microsoft\Windows\Temporary Internet Files\Content.IE5\7ME62IXH\MCj0404159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97606" y="3068161"/>
              <a:ext cx="869594" cy="873252"/>
            </a:xfrm>
            <a:prstGeom prst="rect">
              <a:avLst/>
            </a:prstGeom>
            <a:noFill/>
          </p:spPr>
        </p:pic>
        <p:pic>
          <p:nvPicPr>
            <p:cNvPr id="128" name="Picture 127" descr="j0411468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212" y="5544101"/>
              <a:ext cx="602298" cy="665639"/>
            </a:xfrm>
            <a:prstGeom prst="rect">
              <a:avLst/>
            </a:prstGeom>
          </p:spPr>
        </p:pic>
        <p:pic>
          <p:nvPicPr>
            <p:cNvPr id="129" name="Picture 128" descr="j0411468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3206" y="5582761"/>
              <a:ext cx="602298" cy="665639"/>
            </a:xfrm>
            <a:prstGeom prst="rect">
              <a:avLst/>
            </a:prstGeom>
          </p:spPr>
        </p:pic>
        <p:sp>
          <p:nvSpPr>
            <p:cNvPr id="130" name="Freeform 129"/>
            <p:cNvSpPr/>
            <p:nvPr/>
          </p:nvSpPr>
          <p:spPr>
            <a:xfrm>
              <a:off x="2844513" y="3855357"/>
              <a:ext cx="684273" cy="1398088"/>
            </a:xfrm>
            <a:custGeom>
              <a:avLst/>
              <a:gdLst>
                <a:gd name="connsiteX0" fmla="*/ 535215 w 535215"/>
                <a:gd name="connsiteY0" fmla="*/ 0 h 1097643"/>
                <a:gd name="connsiteX1" fmla="*/ 0 w 535215"/>
                <a:gd name="connsiteY1" fmla="*/ 1097643 h 10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5215" h="1097643">
                  <a:moveTo>
                    <a:pt x="535215" y="0"/>
                  </a:moveTo>
                  <a:lnTo>
                    <a:pt x="0" y="1097643"/>
                  </a:lnTo>
                </a:path>
              </a:pathLst>
            </a:custGeom>
            <a:noFill/>
            <a:ln w="38100" cap="flat" cmpd="sng" algn="ctr">
              <a:solidFill>
                <a:srgbClr val="9BBB59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369154" y="3873500"/>
              <a:ext cx="1077989" cy="1279071"/>
            </a:xfrm>
            <a:custGeom>
              <a:avLst/>
              <a:gdLst>
                <a:gd name="connsiteX0" fmla="*/ 1077989 w 1077989"/>
                <a:gd name="connsiteY0" fmla="*/ 0 h 1279071"/>
                <a:gd name="connsiteX1" fmla="*/ 116417 w 1077989"/>
                <a:gd name="connsiteY1" fmla="*/ 444500 h 1279071"/>
                <a:gd name="connsiteX2" fmla="*/ 379489 w 1077989"/>
                <a:gd name="connsiteY2" fmla="*/ 1279071 h 127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7989" h="1279071">
                  <a:moveTo>
                    <a:pt x="1077989" y="0"/>
                  </a:moveTo>
                  <a:cubicBezTo>
                    <a:pt x="655411" y="115661"/>
                    <a:pt x="232834" y="231322"/>
                    <a:pt x="116417" y="444500"/>
                  </a:cubicBezTo>
                  <a:cubicBezTo>
                    <a:pt x="0" y="657678"/>
                    <a:pt x="379489" y="1279071"/>
                    <a:pt x="379489" y="1279071"/>
                  </a:cubicBezTo>
                </a:path>
              </a:pathLst>
            </a:custGeom>
            <a:noFill/>
            <a:ln w="38100" cap="flat" cmpd="sng" algn="ctr">
              <a:solidFill>
                <a:srgbClr val="9BBB59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99143" y="3518202"/>
              <a:ext cx="663726" cy="1607155"/>
            </a:xfrm>
            <a:custGeom>
              <a:avLst/>
              <a:gdLst>
                <a:gd name="connsiteX0" fmla="*/ 0 w 663726"/>
                <a:gd name="connsiteY0" fmla="*/ 74084 h 1607155"/>
                <a:gd name="connsiteX1" fmla="*/ 562428 w 663726"/>
                <a:gd name="connsiteY1" fmla="*/ 255512 h 1607155"/>
                <a:gd name="connsiteX2" fmla="*/ 607786 w 663726"/>
                <a:gd name="connsiteY2" fmla="*/ 1607155 h 160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726" h="1607155">
                  <a:moveTo>
                    <a:pt x="0" y="74084"/>
                  </a:moveTo>
                  <a:cubicBezTo>
                    <a:pt x="230565" y="37042"/>
                    <a:pt x="461130" y="0"/>
                    <a:pt x="562428" y="255512"/>
                  </a:cubicBezTo>
                  <a:cubicBezTo>
                    <a:pt x="663726" y="511024"/>
                    <a:pt x="635756" y="1059089"/>
                    <a:pt x="607786" y="1607155"/>
                  </a:cubicBezTo>
                </a:path>
              </a:pathLst>
            </a:custGeom>
            <a:noFill/>
            <a:ln w="38100" cap="flat" cmpd="sng" algn="ctr">
              <a:solidFill>
                <a:srgbClr val="9BBB59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89000" y="3329214"/>
              <a:ext cx="1005416" cy="2068286"/>
            </a:xfrm>
            <a:custGeom>
              <a:avLst/>
              <a:gdLst>
                <a:gd name="connsiteX0" fmla="*/ 0 w 1005416"/>
                <a:gd name="connsiteY0" fmla="*/ 0 h 2068286"/>
                <a:gd name="connsiteX1" fmla="*/ 979714 w 1005416"/>
                <a:gd name="connsiteY1" fmla="*/ 1070429 h 2068286"/>
                <a:gd name="connsiteX2" fmla="*/ 154214 w 1005416"/>
                <a:gd name="connsiteY2" fmla="*/ 2068286 h 206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416" h="2068286">
                  <a:moveTo>
                    <a:pt x="0" y="0"/>
                  </a:moveTo>
                  <a:cubicBezTo>
                    <a:pt x="477006" y="362857"/>
                    <a:pt x="954012" y="725715"/>
                    <a:pt x="979714" y="1070429"/>
                  </a:cubicBezTo>
                  <a:cubicBezTo>
                    <a:pt x="1005416" y="1415143"/>
                    <a:pt x="154214" y="2068286"/>
                    <a:pt x="154214" y="2068286"/>
                  </a:cubicBezTo>
                </a:path>
              </a:pathLst>
            </a:custGeom>
            <a:noFill/>
            <a:ln w="38100" cap="flat" cmpd="sng" algn="ctr">
              <a:solidFill>
                <a:srgbClr val="9BBB59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76432" y="855412"/>
            <a:ext cx="3004968" cy="973388"/>
            <a:chOff x="3436" y="1431006"/>
            <a:chExt cx="3004968" cy="1201988"/>
          </a:xfrm>
        </p:grpSpPr>
        <p:sp>
          <p:nvSpPr>
            <p:cNvPr id="53" name="Pentagon 52"/>
            <p:cNvSpPr/>
            <p:nvPr/>
          </p:nvSpPr>
          <p:spPr>
            <a:xfrm>
              <a:off x="3436" y="1431007"/>
              <a:ext cx="3004968" cy="1201987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/>
                <a:t>Limited </a:t>
              </a:r>
            </a:p>
            <a:p>
              <a:pPr algn="ctr"/>
              <a:r>
                <a:rPr lang="en-US" sz="2800" dirty="0" smtClean="0"/>
                <a:t>visibility</a:t>
              </a:r>
            </a:p>
          </p:txBody>
        </p:sp>
        <p:sp>
          <p:nvSpPr>
            <p:cNvPr id="54" name="Pentagon 4"/>
            <p:cNvSpPr/>
            <p:nvPr/>
          </p:nvSpPr>
          <p:spPr>
            <a:xfrm>
              <a:off x="3436" y="1431006"/>
              <a:ext cx="2704471" cy="1201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708" tIns="165354" rIns="82677" bIns="165354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69516" y="855413"/>
            <a:ext cx="3004968" cy="973387"/>
            <a:chOff x="2407411" y="1431006"/>
            <a:chExt cx="3004968" cy="1201987"/>
          </a:xfrm>
          <a:solidFill>
            <a:schemeClr val="accent3">
              <a:lumMod val="75000"/>
            </a:schemeClr>
          </a:solidFill>
        </p:grpSpPr>
        <p:sp>
          <p:nvSpPr>
            <p:cNvPr id="56" name="Chevron 55"/>
            <p:cNvSpPr/>
            <p:nvPr/>
          </p:nvSpPr>
          <p:spPr>
            <a:xfrm>
              <a:off x="2407411" y="1431006"/>
              <a:ext cx="3004968" cy="1201987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Chevron 6"/>
            <p:cNvSpPr/>
            <p:nvPr/>
          </p:nvSpPr>
          <p:spPr>
            <a:xfrm>
              <a:off x="3008405" y="1431006"/>
              <a:ext cx="1802981" cy="12019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023" tIns="122682" rIns="61341" bIns="12268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Improved visibility</a:t>
              </a:r>
              <a:endParaRPr lang="en-US" sz="2800" kern="12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62600" y="855413"/>
            <a:ext cx="3004968" cy="973387"/>
            <a:chOff x="4811386" y="1431006"/>
            <a:chExt cx="3004968" cy="1201987"/>
          </a:xfrm>
          <a:solidFill>
            <a:schemeClr val="accent3">
              <a:lumMod val="50000"/>
            </a:schemeClr>
          </a:solidFill>
        </p:grpSpPr>
        <p:sp>
          <p:nvSpPr>
            <p:cNvPr id="59" name="Chevron 58"/>
            <p:cNvSpPr/>
            <p:nvPr/>
          </p:nvSpPr>
          <p:spPr>
            <a:xfrm>
              <a:off x="4811386" y="1431006"/>
              <a:ext cx="3004968" cy="1201987"/>
            </a:xfrm>
            <a:prstGeom prst="chevron">
              <a:avLst>
                <a:gd name="adj" fmla="val 50318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Chevron 8"/>
            <p:cNvSpPr/>
            <p:nvPr/>
          </p:nvSpPr>
          <p:spPr>
            <a:xfrm>
              <a:off x="5412380" y="1431006"/>
              <a:ext cx="1926515" cy="12019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023" tIns="122682" rIns="61341" bIns="12268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Sharing objectives</a:t>
              </a:r>
              <a:endParaRPr lang="en-US" sz="2800" kern="12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419600" y="2011062"/>
            <a:ext cx="4876800" cy="416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en-US" sz="2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kumimoji="0" 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Design Requirements</a:t>
            </a:r>
            <a:endParaRPr kumimoji="0" 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lvl="1" defTabSz="977900">
              <a:lnSpc>
                <a:spcPct val="90000"/>
              </a:lnSpc>
              <a:defRPr/>
            </a:pP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Performance efficiency</a:t>
            </a: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W/o exposing internal structure</a:t>
            </a: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Functionality separation</a:t>
            </a: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Fairness</a:t>
            </a: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Nash Bargaining Solution (NBS)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35</a:t>
            </a:fld>
            <a:endParaRPr lang="en-US" altLang="ko-KR" dirty="0"/>
          </a:p>
        </p:txBody>
      </p:sp>
      <p:grpSp>
        <p:nvGrpSpPr>
          <p:cNvPr id="82" name="Group 81"/>
          <p:cNvGrpSpPr/>
          <p:nvPr/>
        </p:nvGrpSpPr>
        <p:grpSpPr>
          <a:xfrm>
            <a:off x="4727448" y="1600200"/>
            <a:ext cx="4035552" cy="4136886"/>
            <a:chOff x="4727448" y="1600200"/>
            <a:chExt cx="4035552" cy="4136886"/>
          </a:xfrm>
        </p:grpSpPr>
        <p:grpSp>
          <p:nvGrpSpPr>
            <p:cNvPr id="83" name="Group 40"/>
            <p:cNvGrpSpPr/>
            <p:nvPr/>
          </p:nvGrpSpPr>
          <p:grpSpPr>
            <a:xfrm>
              <a:off x="4727448" y="1752600"/>
              <a:ext cx="3505200" cy="3984486"/>
              <a:chOff x="4727448" y="2362200"/>
              <a:chExt cx="3505200" cy="3984486"/>
            </a:xfrm>
          </p:grpSpPr>
          <p:cxnSp>
            <p:nvCxnSpPr>
              <p:cNvPr id="92" name="Straight Arrow Connector 91"/>
              <p:cNvCxnSpPr/>
              <p:nvPr/>
            </p:nvCxnSpPr>
            <p:spPr>
              <a:xfrm rot="5400000" flipH="1" flipV="1">
                <a:off x="3771900" y="4489817"/>
                <a:ext cx="2819401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5180806" y="5900311"/>
                <a:ext cx="2896394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4" name="Freeform 93"/>
              <p:cNvSpPr/>
              <p:nvPr/>
            </p:nvSpPr>
            <p:spPr>
              <a:xfrm>
                <a:off x="5372100" y="3410316"/>
                <a:ext cx="2197100" cy="2336801"/>
              </a:xfrm>
              <a:custGeom>
                <a:avLst/>
                <a:gdLst>
                  <a:gd name="connsiteX0" fmla="*/ 0 w 2197100"/>
                  <a:gd name="connsiteY0" fmla="*/ 0 h 2336800"/>
                  <a:gd name="connsiteX1" fmla="*/ 520700 w 2197100"/>
                  <a:gd name="connsiteY1" fmla="*/ 1816100 h 2336800"/>
                  <a:gd name="connsiteX2" fmla="*/ 2197100 w 2197100"/>
                  <a:gd name="connsiteY2" fmla="*/ 2336800 h 233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7100" h="2336800">
                    <a:moveTo>
                      <a:pt x="0" y="0"/>
                    </a:moveTo>
                    <a:cubicBezTo>
                      <a:pt x="77258" y="713316"/>
                      <a:pt x="154517" y="1426633"/>
                      <a:pt x="520700" y="1816100"/>
                    </a:cubicBezTo>
                    <a:cubicBezTo>
                      <a:pt x="886883" y="2205567"/>
                      <a:pt x="1541991" y="2271183"/>
                      <a:pt x="2197100" y="233680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727448" y="2362200"/>
                <a:ext cx="17114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rebuchet MS"/>
                    <a:cs typeface="Trebuchet MS"/>
                  </a:rPr>
                  <a:t>SS </a:t>
                </a:r>
                <a:br>
                  <a:rPr kumimoji="0" lang="en-US" sz="2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rebuchet MS"/>
                    <a:cs typeface="Trebuchet MS"/>
                  </a:rPr>
                </a:br>
                <a:r>
                  <a:rPr kumimoji="0" lang="en-US" sz="2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rebuchet MS"/>
                    <a:cs typeface="Trebuchet MS"/>
                  </a:rPr>
                  <a:t>(</a:t>
                </a:r>
                <a:r>
                  <a:rPr kumimoji="0" lang="en-US" sz="2000" b="0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rebuchet MS"/>
                    <a:cs typeface="Trebuchet MS"/>
                  </a:rPr>
                  <a:t>perf</a:t>
                </a:r>
                <a:r>
                  <a:rPr kumimoji="0" lang="en-US" sz="2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rebuchet MS"/>
                    <a:cs typeface="Trebuchet MS"/>
                  </a:rPr>
                  <a:t>. cost)</a:t>
                </a:r>
                <a:endPara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248400" y="5946576"/>
                <a:ext cx="1984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rebuchet MS"/>
                    <a:cs typeface="Trebuchet MS"/>
                  </a:rPr>
                  <a:t>TE (congestion)</a:t>
                </a:r>
                <a:endPara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858000" y="3733800"/>
                <a:ext cx="228600" cy="228600"/>
              </a:xfrm>
              <a:prstGeom prst="ellipse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9525" cap="flat" cmpd="sng" algn="ctr">
                <a:solidFill>
                  <a:srgbClr val="9BBB59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7239001" y="3038444"/>
              <a:ext cx="12611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(TE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0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, SS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0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)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791200" y="4495800"/>
              <a:ext cx="228600" cy="228600"/>
            </a:xfrm>
            <a:prstGeom prst="ellipse">
              <a:avLst/>
            </a:prstGeom>
            <a:solidFill>
              <a:srgbClr val="9BBB59">
                <a:lumMod val="50000"/>
              </a:srgbClr>
            </a:solidFill>
            <a:ln w="9525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6" name="Straight Connector 85"/>
            <p:cNvCxnSpPr>
              <a:stCxn id="97" idx="2"/>
            </p:cNvCxnSpPr>
            <p:nvPr/>
          </p:nvCxnSpPr>
          <p:spPr>
            <a:xfrm rot="10800000">
              <a:off x="5905498" y="3238500"/>
              <a:ext cx="952502" cy="1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7" name="Straight Connector 86"/>
            <p:cNvCxnSpPr>
              <a:endCxn id="85" idx="0"/>
            </p:cNvCxnSpPr>
            <p:nvPr/>
          </p:nvCxnSpPr>
          <p:spPr>
            <a:xfrm rot="16200000" flipH="1">
              <a:off x="5276849" y="3867149"/>
              <a:ext cx="1257300" cy="1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8" name="Straight Connector 87"/>
            <p:cNvCxnSpPr>
              <a:stCxn id="97" idx="4"/>
            </p:cNvCxnSpPr>
            <p:nvPr/>
          </p:nvCxnSpPr>
          <p:spPr>
            <a:xfrm rot="5400000">
              <a:off x="6343650" y="3981450"/>
              <a:ext cx="1257300" cy="1588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9" name="Straight Connector 88"/>
            <p:cNvCxnSpPr>
              <a:endCxn id="85" idx="6"/>
            </p:cNvCxnSpPr>
            <p:nvPr/>
          </p:nvCxnSpPr>
          <p:spPr>
            <a:xfrm rot="10800000">
              <a:off x="6019800" y="4610100"/>
              <a:ext cx="953294" cy="794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0" name="TextBox 89"/>
            <p:cNvSpPr txBox="1"/>
            <p:nvPr/>
          </p:nvSpPr>
          <p:spPr>
            <a:xfrm>
              <a:off x="6400800" y="1600200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Starting point in the contract: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/>
                  <a:cs typeface="Trebuchet MS"/>
                </a:rPr>
                <a:t> </a:t>
              </a:r>
              <a:r>
                <a:rPr kumimoji="0" lang="en-US" sz="1800" kern="0" dirty="0" smtClean="0">
                  <a:solidFill>
                    <a:sysClr val="windowText" lastClr="000000"/>
                  </a:solidFill>
                  <a:latin typeface="Trebuchet MS"/>
                  <a:cs typeface="Trebuchet MS"/>
                </a:rPr>
                <a:t>e.g., today’s performance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rot="5400000">
              <a:off x="6990666" y="2742119"/>
              <a:ext cx="496669" cy="267494"/>
            </a:xfrm>
            <a:prstGeom prst="straightConnector1">
              <a:avLst/>
            </a:prstGeom>
            <a:noFill/>
            <a:ln w="25400" cap="flat" cmpd="sng" algn="ctr">
              <a:solidFill>
                <a:srgbClr val="9BBB59">
                  <a:lumMod val="60000"/>
                  <a:lumOff val="40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98" name="TextBox 97"/>
          <p:cNvSpPr txBox="1"/>
          <p:nvPr/>
        </p:nvSpPr>
        <p:spPr>
          <a:xfrm>
            <a:off x="76200" y="1654076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NBS</a:t>
            </a:r>
          </a:p>
          <a:p>
            <a:r>
              <a:rPr lang="en-US" sz="2400" dirty="0" smtClean="0">
                <a:latin typeface="+mn-lt"/>
              </a:rPr>
              <a:t>max    (</a:t>
            </a:r>
            <a:r>
              <a:rPr kumimoji="0" lang="en-US" sz="2400" kern="0" dirty="0" smtClean="0">
                <a:solidFill>
                  <a:sysClr val="windowText" lastClr="000000"/>
                </a:solidFill>
                <a:latin typeface="Trebuchet MS"/>
                <a:cs typeface="Trebuchet MS"/>
              </a:rPr>
              <a:t>TE</a:t>
            </a:r>
            <a:r>
              <a:rPr kumimoji="0" lang="en-US" sz="2400" kern="0" baseline="-25000" dirty="0" smtClean="0">
                <a:solidFill>
                  <a:sysClr val="windowText" lastClr="000000"/>
                </a:solidFill>
                <a:latin typeface="Trebuchet MS"/>
                <a:cs typeface="Trebuchet MS"/>
              </a:rPr>
              <a:t>0</a:t>
            </a:r>
            <a:r>
              <a:rPr kumimoji="0" lang="en-US" sz="2400" kern="0" dirty="0" smtClean="0">
                <a:solidFill>
                  <a:sysClr val="windowText" lastClr="000000"/>
                </a:solidFill>
                <a:latin typeface="Trebuchet MS"/>
                <a:cs typeface="Trebuchet MS"/>
              </a:rPr>
              <a:t>-TE)(SS</a:t>
            </a:r>
            <a:r>
              <a:rPr kumimoji="0" lang="en-US" sz="2400" kern="0" baseline="-25000" dirty="0" smtClean="0">
                <a:solidFill>
                  <a:sysClr val="windowText" lastClr="000000"/>
                </a:solidFill>
                <a:latin typeface="Trebuchet MS"/>
                <a:cs typeface="Trebuchet MS"/>
              </a:rPr>
              <a:t>0</a:t>
            </a:r>
            <a:r>
              <a:rPr kumimoji="0" lang="en-US" sz="2400" kern="0" dirty="0" smtClean="0">
                <a:solidFill>
                  <a:sysClr val="windowText" lastClr="000000"/>
                </a:solidFill>
                <a:latin typeface="Trebuchet MS"/>
                <a:cs typeface="Trebuchet MS"/>
              </a:rPr>
              <a:t>-SS</a:t>
            </a:r>
            <a:r>
              <a:rPr lang="en-US" sz="2400" dirty="0" smtClean="0">
                <a:latin typeface="+mn-lt"/>
              </a:rPr>
              <a:t>)</a:t>
            </a:r>
          </a:p>
          <a:p>
            <a:r>
              <a:rPr lang="en-US" sz="2400" dirty="0" err="1" smtClean="0">
                <a:latin typeface="+mn-lt"/>
              </a:rPr>
              <a:t>s.t.</a:t>
            </a:r>
            <a:r>
              <a:rPr lang="en-US" sz="2400" dirty="0" smtClean="0">
                <a:latin typeface="+mn-lt"/>
              </a:rPr>
              <a:t>      demand satisfaction</a:t>
            </a:r>
          </a:p>
          <a:p>
            <a:r>
              <a:rPr lang="en-US" sz="2400" dirty="0" err="1" smtClean="0">
                <a:latin typeface="+mn-lt"/>
              </a:rPr>
              <a:t>var</a:t>
            </a:r>
            <a:r>
              <a:rPr lang="en-US" sz="2400" dirty="0" smtClean="0">
                <a:latin typeface="+mn-lt"/>
              </a:rPr>
              <a:t>      rate(</a:t>
            </a:r>
            <a:r>
              <a:rPr lang="en-US" sz="2400" dirty="0" err="1" smtClean="0">
                <a:latin typeface="+mn-lt"/>
              </a:rPr>
              <a:t>c,s,p</a:t>
            </a:r>
            <a:r>
              <a:rPr lang="en-US" sz="2400" dirty="0" smtClean="0">
                <a:latin typeface="+mn-lt"/>
              </a:rPr>
              <a:t>): traffic for </a:t>
            </a:r>
          </a:p>
          <a:p>
            <a:r>
              <a:rPr lang="en-US" sz="2400" dirty="0" smtClean="0">
                <a:latin typeface="+mn-lt"/>
              </a:rPr>
              <a:t>           client c from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server s on      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           path p </a:t>
            </a:r>
            <a:endParaRPr lang="en-US" sz="2400" dirty="0">
              <a:latin typeface="+mn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181600" y="47814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(TE, SS)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4191000"/>
            <a:ext cx="4876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en-US" sz="24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kumimoji="0"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design requirement is assured by four axioms of NBS</a:t>
            </a:r>
            <a:endParaRPr kumimoji="0" 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NBS with Functional Separation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36</a:t>
            </a:fld>
            <a:endParaRPr lang="en-US" altLang="ko-KR" dirty="0"/>
          </a:p>
        </p:txBody>
      </p:sp>
      <p:grpSp>
        <p:nvGrpSpPr>
          <p:cNvPr id="33" name="Group 32"/>
          <p:cNvGrpSpPr/>
          <p:nvPr/>
        </p:nvGrpSpPr>
        <p:grpSpPr>
          <a:xfrm>
            <a:off x="228600" y="2438400"/>
            <a:ext cx="2819400" cy="1295400"/>
            <a:chOff x="381000" y="1371600"/>
            <a:chExt cx="2819400" cy="1295400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381000" y="1600200"/>
              <a:ext cx="2819400" cy="1066800"/>
            </a:xfrm>
            <a:prstGeom prst="roundRect">
              <a:avLst/>
            </a:prstGeom>
            <a:ln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굴림" pitchFamily="50" charset="-127"/>
              </a:endParaRPr>
            </a:p>
          </p:txBody>
        </p:sp>
        <p:graphicFrame>
          <p:nvGraphicFramePr>
            <p:cNvPr id="2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1286479"/>
                </p:ext>
              </p:extLst>
            </p:nvPr>
          </p:nvGraphicFramePr>
          <p:xfrm>
            <a:off x="449262" y="1878013"/>
            <a:ext cx="2751138" cy="788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93" name="Equation" r:id="rId4" imgW="1638300" imgH="469900" progId="Equation.3">
                    <p:embed/>
                  </p:oleObj>
                </mc:Choice>
                <mc:Fallback>
                  <p:oleObj name="Equation" r:id="rId4" imgW="16383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262" y="1878013"/>
                          <a:ext cx="2751138" cy="788987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ounded Rectangle 28"/>
            <p:cNvSpPr/>
            <p:nvPr/>
          </p:nvSpPr>
          <p:spPr bwMode="auto">
            <a:xfrm>
              <a:off x="457200" y="1371600"/>
              <a:ext cx="7620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굴림" pitchFamily="50" charset="-127"/>
                </a:rPr>
                <a:t>NBS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62400" y="838200"/>
            <a:ext cx="4648200" cy="1524000"/>
            <a:chOff x="3581400" y="685800"/>
            <a:chExt cx="4648200" cy="15240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3581400" y="838200"/>
              <a:ext cx="46482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굴림" pitchFamily="50" charset="-127"/>
              </a:endParaRPr>
            </a:p>
          </p:txBody>
        </p:sp>
        <p:graphicFrame>
          <p:nvGraphicFramePr>
            <p:cNvPr id="2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3423386"/>
                </p:ext>
              </p:extLst>
            </p:nvPr>
          </p:nvGraphicFramePr>
          <p:xfrm>
            <a:off x="4125913" y="1079500"/>
            <a:ext cx="3944937" cy="1085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94" name="Equation" r:id="rId6" imgW="2349500" imgH="647700" progId="Equation.3">
                    <p:embed/>
                  </p:oleObj>
                </mc:Choice>
                <mc:Fallback>
                  <p:oleObj name="Equation" r:id="rId6" imgW="2349500" imgH="647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5913" y="1079500"/>
                          <a:ext cx="3944937" cy="108585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ounded Rectangle 30"/>
            <p:cNvSpPr/>
            <p:nvPr/>
          </p:nvSpPr>
          <p:spPr bwMode="auto">
            <a:xfrm>
              <a:off x="3657600" y="685800"/>
              <a:ext cx="9906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굴림" pitchFamily="50" charset="-127"/>
                </a:rPr>
                <a:t>TE</a:t>
              </a:r>
              <a:r>
                <a:rPr kumimoji="0" lang="en-US" sz="2000" b="1" i="0" u="none" strike="noStrike" cap="none" normalizeH="0" baseline="-2500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굴림" pitchFamily="50" charset="-127"/>
                </a:rPr>
                <a:t>new</a:t>
              </a:r>
              <a:endPara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굴림" pitchFamily="50" charset="-127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62400" y="3886200"/>
            <a:ext cx="4648200" cy="1524000"/>
            <a:chOff x="3581400" y="2286000"/>
            <a:chExt cx="4648200" cy="152400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3581400" y="2438400"/>
              <a:ext cx="46482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굴림" pitchFamily="50" charset="-127"/>
              </a:endParaRPr>
            </a:p>
          </p:txBody>
        </p:sp>
        <p:graphicFrame>
          <p:nvGraphicFramePr>
            <p:cNvPr id="2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3123155"/>
                </p:ext>
              </p:extLst>
            </p:nvPr>
          </p:nvGraphicFramePr>
          <p:xfrm>
            <a:off x="4124325" y="2679700"/>
            <a:ext cx="4010025" cy="1085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95" name="Equation" r:id="rId8" imgW="2387600" imgH="647700" progId="Equation.3">
                    <p:embed/>
                  </p:oleObj>
                </mc:Choice>
                <mc:Fallback>
                  <p:oleObj name="Equation" r:id="rId8" imgW="2387600" imgH="647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4325" y="2679700"/>
                          <a:ext cx="4010025" cy="108585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ounded Rectangle 31"/>
            <p:cNvSpPr/>
            <p:nvPr/>
          </p:nvSpPr>
          <p:spPr bwMode="auto">
            <a:xfrm>
              <a:off x="3657600" y="2286000"/>
              <a:ext cx="9906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굴림" pitchFamily="50" charset="-127"/>
                </a:rPr>
                <a:t>SS</a:t>
              </a:r>
              <a:r>
                <a:rPr kumimoji="0" lang="en-US" sz="2000" b="1" i="0" u="none" strike="noStrike" cap="none" normalizeH="0" baseline="-2500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굴림" pitchFamily="50" charset="-127"/>
                </a:rPr>
                <a:t>new</a:t>
              </a:r>
              <a:endPara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굴림" pitchFamily="50" charset="-127"/>
              </a:endParaRPr>
            </a:p>
          </p:txBody>
        </p:sp>
      </p:grpSp>
      <p:cxnSp>
        <p:nvCxnSpPr>
          <p:cNvPr id="37" name="Straight Arrow Connector 36"/>
          <p:cNvCxnSpPr>
            <a:stCxn id="24" idx="3"/>
            <a:endCxn id="25" idx="1"/>
          </p:cNvCxnSpPr>
          <p:nvPr/>
        </p:nvCxnSpPr>
        <p:spPr bwMode="auto">
          <a:xfrm flipV="1">
            <a:off x="3048000" y="1676400"/>
            <a:ext cx="914400" cy="1524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endCxn id="26" idx="1"/>
          </p:cNvCxnSpPr>
          <p:nvPr/>
        </p:nvCxnSpPr>
        <p:spPr bwMode="auto">
          <a:xfrm>
            <a:off x="3048000" y="3124200"/>
            <a:ext cx="91440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Up Arrow 40"/>
          <p:cNvSpPr/>
          <p:nvPr/>
        </p:nvSpPr>
        <p:spPr>
          <a:xfrm>
            <a:off x="5638800" y="2514600"/>
            <a:ext cx="484632" cy="1395853"/>
          </a:xfrm>
          <a:prstGeom prst="upArrow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Up Arrow 42"/>
          <p:cNvSpPr/>
          <p:nvPr/>
        </p:nvSpPr>
        <p:spPr>
          <a:xfrm rot="10800000">
            <a:off x="6781801" y="2514600"/>
            <a:ext cx="484632" cy="1395853"/>
          </a:xfrm>
          <a:prstGeom prst="upArrow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9000" y="2743200"/>
            <a:ext cx="1752600" cy="70788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Consistency prices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</a:t>
            </a:r>
            <a:r>
              <a:rPr kumimoji="0" lang="en-US" sz="20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</a:t>
            </a:r>
            <a:r>
              <a:rPr kumimoji="0" lang="en-US" sz="20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</a:t>
            </a:r>
            <a:endParaRPr kumimoji="0" lang="en-US" sz="2000" b="0" i="1" u="none" strike="noStrike" kern="0" cap="none" spc="0" normalizeH="0" baseline="-2500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7200" y="2743200"/>
            <a:ext cx="1676400" cy="70788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Link usage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</a:t>
            </a:r>
            <a:r>
              <a:rPr kumimoji="0" lang="en-US" sz="2000" b="0" i="1" u="none" strike="noStrike" kern="0" cap="none" spc="0" normalizeH="0" baseline="3000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cp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f^</a:t>
            </a:r>
            <a:r>
              <a:rPr kumimoji="0" lang="en-US" sz="2000" b="0" i="1" u="none" strike="noStrike" kern="0" cap="none" spc="0" normalizeH="0" baseline="3000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bg</a:t>
            </a:r>
            <a:endParaRPr kumimoji="0" lang="en-US" sz="2000" b="0" i="1" u="none" strike="noStrike" kern="0" cap="none" spc="0" normalizeH="0" baseline="3000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5637514"/>
            <a:ext cx="8686800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77900">
              <a:lnSpc>
                <a:spcPct val="90000"/>
              </a:lnSpc>
              <a:defRPr/>
            </a:pPr>
            <a:r>
              <a:rPr lang="en-US" sz="2400" b="1" dirty="0" smtClean="0">
                <a:latin typeface="Trebuchet MS"/>
                <a:cs typeface="Trebuchet MS"/>
              </a:rPr>
              <a:t>Theorem </a:t>
            </a: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The distributed algorithm converges to the optimum of NBS.</a:t>
            </a: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894393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Where are the Sweet Spots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37</a:t>
            </a:fld>
            <a:endParaRPr lang="en-US" altLang="ko-KR" dirty="0"/>
          </a:p>
        </p:txBody>
      </p:sp>
      <p:pic>
        <p:nvPicPr>
          <p:cNvPr id="8" name="Picture 7" descr="improve_Abilene15_S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4328160" cy="4490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990600"/>
            <a:ext cx="4267200" cy="4752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77900">
              <a:lnSpc>
                <a:spcPct val="90000"/>
              </a:lnSpc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Evaluation on tier-1 ISP backbones</a:t>
            </a: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Realistic cost functions, traffic model and link distributions</a:t>
            </a: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 smtClean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Better improvement when CDN traffic is little or much</a:t>
            </a: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endParaRPr lang="en-US" sz="2400" dirty="0">
              <a:solidFill>
                <a:srgbClr val="606060"/>
              </a:solidFill>
              <a:latin typeface="Trebuchet MS"/>
              <a:cs typeface="Trebuchet MS"/>
            </a:endParaRPr>
          </a:p>
          <a:p>
            <a:pPr marL="342900" lvl="1" indent="-342900" defTabSz="977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606060"/>
                </a:solidFill>
                <a:latin typeface="Trebuchet MS"/>
                <a:cs typeface="Trebuchet MS"/>
              </a:rPr>
              <a:t>Confirms the existence of the paradox of extra info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management decisions do not coordinate well due to limited visibility into each other</a:t>
            </a:r>
          </a:p>
          <a:p>
            <a:endParaRPr lang="en-US" dirty="0"/>
          </a:p>
          <a:p>
            <a:r>
              <a:rPr lang="en-US" dirty="0" smtClean="0"/>
              <a:t>Three abstractions with an increasing amount of information share</a:t>
            </a:r>
          </a:p>
          <a:p>
            <a:pPr lvl="1"/>
            <a:r>
              <a:rPr lang="en-US" dirty="0" smtClean="0"/>
              <a:t>End-to-end measurement at the edge</a:t>
            </a:r>
          </a:p>
          <a:p>
            <a:pPr lvl="1"/>
            <a:r>
              <a:rPr lang="en-US" dirty="0" smtClean="0"/>
              <a:t>Expose more information, e.g., topology and routes, at the core</a:t>
            </a:r>
          </a:p>
          <a:p>
            <a:pPr lvl="1"/>
            <a:r>
              <a:rPr lang="en-US" dirty="0" smtClean="0"/>
              <a:t>Communicating objectives while keeping functional separation and internal info.</a:t>
            </a:r>
          </a:p>
          <a:p>
            <a:endParaRPr lang="en-US" dirty="0" smtClean="0"/>
          </a:p>
          <a:p>
            <a:r>
              <a:rPr lang="en-US" dirty="0" smtClean="0"/>
              <a:t>Theoretical proofs and experimental validation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Federating Content Distribution in </a:t>
            </a:r>
            <a:br>
              <a:rPr lang="en-US" sz="3200" dirty="0" smtClean="0"/>
            </a:br>
            <a:r>
              <a:rPr lang="en-US" sz="3200" dirty="0" smtClean="0"/>
              <a:t>Decentralized CDNs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/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Joint work w/ </a:t>
            </a:r>
            <a:r>
              <a:rPr lang="en-US" sz="2000" dirty="0" err="1" smtClean="0"/>
              <a:t>Stratis</a:t>
            </a:r>
            <a:r>
              <a:rPr lang="en-US" sz="2000" dirty="0" smtClean="0"/>
              <a:t> Ioannidis, Laurent </a:t>
            </a:r>
            <a:r>
              <a:rPr lang="en-US" sz="2000" dirty="0" err="1" smtClean="0"/>
              <a:t>Massoulie</a:t>
            </a:r>
            <a:r>
              <a:rPr lang="en-US" sz="2000" dirty="0" smtClean="0"/>
              <a:t> and Fabio </a:t>
            </a:r>
            <a:r>
              <a:rPr lang="en-US" sz="2000" dirty="0" err="1" smtClean="0"/>
              <a:t>Picconi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[In preparation]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362200" y="2133600"/>
            <a:ext cx="4160639" cy="3323188"/>
            <a:chOff x="457200" y="1066800"/>
            <a:chExt cx="6934398" cy="5538647"/>
          </a:xfrm>
        </p:grpSpPr>
        <p:sp>
          <p:nvSpPr>
            <p:cNvPr id="7" name="Cloud 6"/>
            <p:cNvSpPr/>
            <p:nvPr/>
          </p:nvSpPr>
          <p:spPr>
            <a:xfrm>
              <a:off x="1981200" y="2133600"/>
              <a:ext cx="4495800" cy="3124200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7" descr="set_top_box_zazou_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7200" y="5257800"/>
              <a:ext cx="1904802" cy="1347647"/>
            </a:xfrm>
            <a:prstGeom prst="rect">
              <a:avLst/>
            </a:prstGeom>
          </p:spPr>
        </p:pic>
        <p:pic>
          <p:nvPicPr>
            <p:cNvPr id="9" name="Picture 8" descr="set_top_box_zazou_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429000"/>
              <a:ext cx="1904802" cy="1347647"/>
            </a:xfrm>
            <a:prstGeom prst="rect">
              <a:avLst/>
            </a:prstGeom>
          </p:spPr>
        </p:pic>
        <p:pic>
          <p:nvPicPr>
            <p:cNvPr id="10" name="Picture 9" descr="set_top_box_zazou_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1600200"/>
              <a:ext cx="1904802" cy="1347647"/>
            </a:xfrm>
            <a:prstGeom prst="rect">
              <a:avLst/>
            </a:prstGeom>
          </p:spPr>
        </p:pic>
        <p:grpSp>
          <p:nvGrpSpPr>
            <p:cNvPr id="11" name="Group 59"/>
            <p:cNvGrpSpPr/>
            <p:nvPr/>
          </p:nvGrpSpPr>
          <p:grpSpPr>
            <a:xfrm>
              <a:off x="6781998" y="3505200"/>
              <a:ext cx="609600" cy="149087"/>
              <a:chOff x="533400" y="2826026"/>
              <a:chExt cx="609600" cy="149087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990600" y="2826026"/>
                <a:ext cx="152400" cy="149087"/>
              </a:xfrm>
              <a:prstGeom prst="rect">
                <a:avLst/>
              </a:prstGeom>
              <a:solidFill>
                <a:srgbClr val="E95F14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3400" y="2826026"/>
                <a:ext cx="152400" cy="149087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38200" y="2826026"/>
                <a:ext cx="152400" cy="149087"/>
              </a:xfrm>
              <a:prstGeom prst="rect">
                <a:avLst/>
              </a:prstGeom>
              <a:solidFill>
                <a:srgbClr val="0000FF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5800" y="2826026"/>
                <a:ext cx="152400" cy="149087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64"/>
            <p:cNvGrpSpPr/>
            <p:nvPr/>
          </p:nvGrpSpPr>
          <p:grpSpPr>
            <a:xfrm>
              <a:off x="3695799" y="5486400"/>
              <a:ext cx="609600" cy="149087"/>
              <a:chOff x="533400" y="3243470"/>
              <a:chExt cx="609600" cy="14908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38200" y="3243470"/>
                <a:ext cx="152400" cy="149087"/>
              </a:xfrm>
              <a:prstGeom prst="rect">
                <a:avLst/>
              </a:prstGeom>
              <a:solidFill>
                <a:srgbClr val="96BE17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85800" y="3243470"/>
                <a:ext cx="152400" cy="149087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90600" y="3243470"/>
                <a:ext cx="152400" cy="149087"/>
              </a:xfrm>
              <a:prstGeom prst="rect">
                <a:avLst/>
              </a:prstGeom>
              <a:solidFill>
                <a:srgbClr val="E95F14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33400" y="3243470"/>
                <a:ext cx="152400" cy="149087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69"/>
            <p:cNvGrpSpPr/>
            <p:nvPr/>
          </p:nvGrpSpPr>
          <p:grpSpPr>
            <a:xfrm>
              <a:off x="1752600" y="1828800"/>
              <a:ext cx="609600" cy="149087"/>
              <a:chOff x="533400" y="2438400"/>
              <a:chExt cx="609600" cy="14908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33400" y="2438400"/>
                <a:ext cx="152400" cy="149087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38200" y="2438400"/>
                <a:ext cx="152400" cy="149087"/>
              </a:xfrm>
              <a:prstGeom prst="rect">
                <a:avLst/>
              </a:prstGeom>
              <a:solidFill>
                <a:srgbClr val="0000FF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90600" y="2438400"/>
                <a:ext cx="152400" cy="149087"/>
              </a:xfrm>
              <a:prstGeom prst="rect">
                <a:avLst/>
              </a:prstGeom>
              <a:solidFill>
                <a:srgbClr val="961E6C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85800" y="2438400"/>
                <a:ext cx="152400" cy="149087"/>
              </a:xfrm>
              <a:prstGeom prst="rect">
                <a:avLst/>
              </a:prstGeom>
              <a:solidFill>
                <a:srgbClr val="66CCFF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4"/>
            <p:cNvGrpSpPr/>
            <p:nvPr/>
          </p:nvGrpSpPr>
          <p:grpSpPr>
            <a:xfrm>
              <a:off x="990600" y="3657600"/>
              <a:ext cx="609600" cy="149087"/>
              <a:chOff x="533400" y="3660913"/>
              <a:chExt cx="609600" cy="149087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38200" y="3660913"/>
                <a:ext cx="152400" cy="149087"/>
              </a:xfrm>
              <a:prstGeom prst="rect">
                <a:avLst/>
              </a:prstGeom>
              <a:solidFill>
                <a:srgbClr val="96BE17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85800" y="3660913"/>
                <a:ext cx="152400" cy="149087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33400" y="3660913"/>
                <a:ext cx="152400" cy="149087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90600" y="3660913"/>
                <a:ext cx="152400" cy="149087"/>
              </a:xfrm>
              <a:prstGeom prst="rect">
                <a:avLst/>
              </a:prstGeom>
              <a:solidFill>
                <a:srgbClr val="E95F14"/>
              </a:solidFill>
              <a:ln w="25400" cap="flat" cmpd="sng" algn="ctr">
                <a:solidFill>
                  <a:srgbClr val="5F5F5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pic>
          <p:nvPicPr>
            <p:cNvPr id="15" name="Picture 3" descr="C:\Users\Joe Wenjie Jiang\AppData\Local\Microsoft\Windows\Temporary Internet Files\Content.IE5\7ME62IXH\MCj0404159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1066800"/>
              <a:ext cx="869594" cy="873252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/>
            <p:nvPr/>
          </p:nvCxnSpPr>
          <p:spPr>
            <a:xfrm rot="16200000" flipH="1">
              <a:off x="1447801" y="3200400"/>
              <a:ext cx="2666998" cy="1447801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Straight Arrow Connector 16"/>
            <p:cNvCxnSpPr/>
            <p:nvPr/>
          </p:nvCxnSpPr>
          <p:spPr>
            <a:xfrm flipH="1">
              <a:off x="1905003" y="3860800"/>
              <a:ext cx="4648196" cy="254002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Straight Arrow Connector 17"/>
            <p:cNvCxnSpPr/>
            <p:nvPr/>
          </p:nvCxnSpPr>
          <p:spPr>
            <a:xfrm flipV="1">
              <a:off x="4648200" y="4445000"/>
              <a:ext cx="1752602" cy="10668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" name="Rectangle 18"/>
            <p:cNvSpPr/>
            <p:nvPr/>
          </p:nvSpPr>
          <p:spPr>
            <a:xfrm>
              <a:off x="5943600" y="4597400"/>
              <a:ext cx="152400" cy="149087"/>
            </a:xfrm>
            <a:prstGeom prst="rect">
              <a:avLst/>
            </a:prstGeom>
            <a:solidFill>
              <a:srgbClr val="96BE17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2895600" y="3200400"/>
              <a:ext cx="3352800" cy="9144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" name="Rectangle 20"/>
            <p:cNvSpPr/>
            <p:nvPr/>
          </p:nvSpPr>
          <p:spPr>
            <a:xfrm>
              <a:off x="4267200" y="4495800"/>
              <a:ext cx="152400" cy="149087"/>
            </a:xfrm>
            <a:prstGeom prst="rect">
              <a:avLst/>
            </a:prstGeom>
            <a:solidFill>
              <a:srgbClr val="961E6C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0" y="4495800"/>
              <a:ext cx="152400" cy="149087"/>
            </a:xfrm>
            <a:prstGeom prst="rect">
              <a:avLst/>
            </a:prstGeom>
            <a:solidFill>
              <a:srgbClr val="66CCFF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38400" y="3962400"/>
              <a:ext cx="152400" cy="149087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40" name="Picture 39" descr="technicolor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31842" y="4743450"/>
            <a:ext cx="2283558" cy="1047750"/>
          </a:xfrm>
          <a:prstGeom prst="rect">
            <a:avLst/>
          </a:prstGeom>
        </p:spPr>
      </p:pic>
      <p:pic>
        <p:nvPicPr>
          <p:cNvPr id="41" name="Picture 40" descr="set_top_box_zazou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58612"/>
            <a:ext cx="1142881" cy="8085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Who is Managing the Traffic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7" name="Cloud 6"/>
          <p:cNvSpPr>
            <a:spLocks noChangeAspect="1"/>
          </p:cNvSpPr>
          <p:nvPr/>
        </p:nvSpPr>
        <p:spPr>
          <a:xfrm>
            <a:off x="685800" y="1219140"/>
            <a:ext cx="6858000" cy="447675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800" kern="0" dirty="0" smtClean="0">
                <a:latin typeface="+mj-lt"/>
                <a:ea typeface="+mn-ea"/>
                <a:cs typeface="+mn-cs"/>
              </a:rPr>
              <a:t>		Internet</a:t>
            </a:r>
            <a:endParaRPr kumimoji="0" lang="en-US" sz="3200" kern="0" dirty="0">
              <a:latin typeface="Calibri"/>
              <a:ea typeface="+mn-ea"/>
              <a:cs typeface="+mn-cs"/>
            </a:endParaRPr>
          </a:p>
        </p:txBody>
      </p:sp>
      <p:pic>
        <p:nvPicPr>
          <p:cNvPr id="63" name="Picture 62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5791200"/>
            <a:ext cx="602298" cy="665639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2895600" y="5562600"/>
            <a:ext cx="152400" cy="6858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pic>
        <p:nvPicPr>
          <p:cNvPr id="15" name="Picture 14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1239361"/>
            <a:ext cx="602298" cy="665639"/>
          </a:xfrm>
          <a:prstGeom prst="rect">
            <a:avLst/>
          </a:prstGeom>
        </p:spPr>
      </p:pic>
      <p:pic>
        <p:nvPicPr>
          <p:cNvPr id="16" name="Picture 15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352490"/>
            <a:ext cx="602298" cy="665639"/>
          </a:xfrm>
          <a:prstGeom prst="rect">
            <a:avLst/>
          </a:prstGeom>
        </p:spPr>
      </p:pic>
      <p:pic>
        <p:nvPicPr>
          <p:cNvPr id="17" name="Picture 16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324290"/>
            <a:ext cx="602298" cy="6656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4600" y="516249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US" b="1" kern="0" dirty="0">
                <a:solidFill>
                  <a:sysClr val="windowText" lastClr="000000"/>
                </a:solidFill>
                <a:latin typeface="Trebuchet MS"/>
              </a:rPr>
              <a:t>Nano Data </a:t>
            </a:r>
            <a:r>
              <a:rPr kumimoji="0" lang="en-US" b="1" kern="0" dirty="0" smtClean="0">
                <a:solidFill>
                  <a:sysClr val="windowText" lastClr="000000"/>
                </a:solidFill>
                <a:latin typeface="Trebuchet MS"/>
              </a:rPr>
              <a:t>Centers</a:t>
            </a:r>
          </a:p>
          <a:p>
            <a:pPr lvl="0" algn="ctr"/>
            <a:r>
              <a:rPr kumimoji="0" lang="en-US" b="1" kern="0" dirty="0" smtClean="0">
                <a:solidFill>
                  <a:sysClr val="windowText" lastClr="000000"/>
                </a:solidFill>
                <a:latin typeface="Trebuchet MS"/>
              </a:rPr>
              <a:t>(</a:t>
            </a:r>
            <a:r>
              <a:rPr kumimoji="0" lang="en-US" b="1" kern="0" dirty="0" err="1">
                <a:solidFill>
                  <a:sysClr val="windowText" lastClr="000000"/>
                </a:solidFill>
                <a:latin typeface="Trebuchet MS"/>
              </a:rPr>
              <a:t>NaDa</a:t>
            </a:r>
            <a:r>
              <a:rPr kumimoji="0" lang="en-US" b="1" kern="0" dirty="0">
                <a:solidFill>
                  <a:sysClr val="windowText" lastClr="000000"/>
                </a:solidFill>
                <a:latin typeface="Trebuchet MS"/>
              </a:rPr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0" y="61530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1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Client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400" y="8190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Content Providers (CPs) use decentralized CDNs, e.g.,  </a:t>
            </a:r>
            <a:r>
              <a:rPr kumimoji="0" lang="en-US" kern="0" dirty="0" err="1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nano</a:t>
            </a:r>
            <a:r>
              <a:rPr kumimoji="0" lang="en-US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data centers</a:t>
            </a:r>
          </a:p>
        </p:txBody>
      </p:sp>
      <p:pic>
        <p:nvPicPr>
          <p:cNvPr id="24" name="Picture 23" descr="set_top_box_zazou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852753"/>
            <a:ext cx="1366286" cy="966647"/>
          </a:xfrm>
          <a:prstGeom prst="rect">
            <a:avLst/>
          </a:prstGeom>
        </p:spPr>
      </p:pic>
      <p:pic>
        <p:nvPicPr>
          <p:cNvPr id="25" name="Picture 24" descr="set_top_box_zazou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4876800"/>
            <a:ext cx="1366286" cy="966647"/>
          </a:xfrm>
          <a:prstGeom prst="rect">
            <a:avLst/>
          </a:prstGeom>
        </p:spPr>
      </p:pic>
      <p:pic>
        <p:nvPicPr>
          <p:cNvPr id="26" name="Picture 25" descr="set_top_box_zazou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6114" y="1700353"/>
            <a:ext cx="1366286" cy="966647"/>
          </a:xfrm>
          <a:prstGeom prst="rect">
            <a:avLst/>
          </a:prstGeom>
        </p:spPr>
      </p:pic>
      <p:pic>
        <p:nvPicPr>
          <p:cNvPr id="28" name="Picture 27" descr="set_top_box_zazou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886200"/>
            <a:ext cx="1366286" cy="9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20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Internet traffic &gt;10</a:t>
            </a:r>
            <a:r>
              <a:rPr lang="en-US" baseline="30000" dirty="0" smtClean="0"/>
              <a:t>19</a:t>
            </a:r>
            <a:r>
              <a:rPr lang="en-US" dirty="0" smtClean="0"/>
              <a:t> Bytes per month in 2011; video traffic alone predicted to grow 3x by 2015</a:t>
            </a:r>
            <a:r>
              <a:rPr lang="en-US" baseline="30000" dirty="0" smtClean="0"/>
              <a:t>1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ISPs build their own CDNs, and start to form federated CDNs</a:t>
            </a:r>
          </a:p>
          <a:p>
            <a:pPr lvl="1"/>
            <a:r>
              <a:rPr lang="en-US" altLang="ko-KR" dirty="0" smtClean="0"/>
              <a:t>IETF </a:t>
            </a:r>
            <a:r>
              <a:rPr lang="en-US" altLang="ko-KR" dirty="0" err="1" smtClean="0"/>
              <a:t>CDNi</a:t>
            </a:r>
            <a:r>
              <a:rPr lang="en-US" altLang="ko-KR" dirty="0" smtClean="0"/>
              <a:t> working group</a:t>
            </a:r>
          </a:p>
          <a:p>
            <a:pPr lvl="1"/>
            <a:r>
              <a:rPr lang="en-US" altLang="ko-KR" dirty="0" smtClean="0"/>
              <a:t>OCX </a:t>
            </a:r>
            <a:r>
              <a:rPr lang="en-US" altLang="ko-KR" dirty="0"/>
              <a:t>(Operator Carrier Exchange)</a:t>
            </a:r>
            <a:endParaRPr lang="en-US" altLang="ko-KR" dirty="0" smtClean="0"/>
          </a:p>
          <a:p>
            <a:endParaRPr lang="en-US" dirty="0" smtClean="0"/>
          </a:p>
          <a:p>
            <a:r>
              <a:rPr lang="en-US" dirty="0" smtClean="0"/>
              <a:t>Extending to decentralized CDNs: last-mile servers </a:t>
            </a:r>
          </a:p>
          <a:p>
            <a:pPr lvl="1"/>
            <a:r>
              <a:rPr lang="en-US" altLang="ko-KR" dirty="0"/>
              <a:t>Nano Data Center (</a:t>
            </a:r>
            <a:r>
              <a:rPr lang="en-US" altLang="ko-KR" dirty="0" err="1"/>
              <a:t>NaDa</a:t>
            </a:r>
            <a:r>
              <a:rPr lang="en-US" altLang="ko-KR" dirty="0"/>
              <a:t>) </a:t>
            </a:r>
            <a:r>
              <a:rPr lang="en-US" altLang="ko-KR" dirty="0" smtClean="0"/>
              <a:t>consortium, set-top boxes</a:t>
            </a:r>
          </a:p>
          <a:p>
            <a:pPr lvl="1"/>
            <a:r>
              <a:rPr lang="en-US" altLang="ko-KR" dirty="0" smtClean="0"/>
              <a:t>Managed peer-to-peer, e.g., Pando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40</a:t>
            </a:fld>
            <a:endParaRPr lang="en-US" altLang="ko-KR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096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kern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1</a:t>
            </a:r>
            <a:r>
              <a:rPr kumimoji="0" lang="en-US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Cisco visual networking index: Forecast and methodology, 2010-2015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Last-Mile CDNs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Closer to end </a:t>
            </a:r>
            <a:r>
              <a:rPr lang="en-US" dirty="0" smtClean="0"/>
              <a:t>users </a:t>
            </a:r>
            <a:r>
              <a:rPr lang="en-US" dirty="0"/>
              <a:t>and deep caching</a:t>
            </a:r>
          </a:p>
          <a:p>
            <a:pPr lvl="1"/>
            <a:r>
              <a:rPr lang="en-US" dirty="0"/>
              <a:t>Reduce </a:t>
            </a:r>
            <a:r>
              <a:rPr lang="en-US" dirty="0" smtClean="0"/>
              <a:t>latency, cross</a:t>
            </a:r>
            <a:r>
              <a:rPr lang="en-US" dirty="0"/>
              <a:t>-network traffic</a:t>
            </a:r>
          </a:p>
          <a:p>
            <a:endParaRPr lang="en-US" dirty="0" smtClean="0"/>
          </a:p>
          <a:p>
            <a:r>
              <a:rPr lang="en-US" dirty="0" smtClean="0"/>
              <a:t>Own the network backbone over which content is transmitted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dirty="0" smtClean="0">
                <a:solidFill>
                  <a:prstClr val="black"/>
                </a:solidFill>
              </a:rPr>
              <a:t>Better paths, more coordination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  <a:p>
            <a:r>
              <a:rPr lang="en-US" dirty="0" smtClean="0"/>
              <a:t>More POPs (point of presence) across the Internet</a:t>
            </a:r>
          </a:p>
          <a:p>
            <a:endParaRPr lang="en-US" dirty="0"/>
          </a:p>
          <a:p>
            <a:r>
              <a:rPr lang="en-US" dirty="0" smtClean="0"/>
              <a:t>Built-in bandwidth cost advantage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41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54487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Content Distribution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  <p:sp>
        <p:nvSpPr>
          <p:cNvPr id="34" name="Cloud 33"/>
          <p:cNvSpPr>
            <a:spLocks noChangeAspect="1"/>
          </p:cNvSpPr>
          <p:nvPr/>
        </p:nvSpPr>
        <p:spPr bwMode="auto">
          <a:xfrm>
            <a:off x="914400" y="2209800"/>
            <a:ext cx="2286427" cy="2016862"/>
          </a:xfrm>
          <a:prstGeom prst="cloud">
            <a:avLst/>
          </a:prstGeom>
          <a:solidFill>
            <a:srgbClr val="96BE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ISP 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39" name="Cloud 38"/>
          <p:cNvSpPr>
            <a:spLocks noChangeAspect="1"/>
          </p:cNvSpPr>
          <p:nvPr/>
        </p:nvSpPr>
        <p:spPr bwMode="auto">
          <a:xfrm>
            <a:off x="3429000" y="4419600"/>
            <a:ext cx="2286427" cy="2016862"/>
          </a:xfrm>
          <a:prstGeom prst="cloud">
            <a:avLst/>
          </a:prstGeom>
          <a:solidFill>
            <a:srgbClr val="96BE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ISP 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40" name="Cloud 39"/>
          <p:cNvSpPr>
            <a:spLocks noChangeAspect="1"/>
          </p:cNvSpPr>
          <p:nvPr/>
        </p:nvSpPr>
        <p:spPr bwMode="auto">
          <a:xfrm>
            <a:off x="5485973" y="1447800"/>
            <a:ext cx="2286427" cy="2016862"/>
          </a:xfrm>
          <a:prstGeom prst="cloud">
            <a:avLst/>
          </a:prstGeom>
          <a:solidFill>
            <a:srgbClr val="96BE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ISP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6" name="Picture 5" descr="server_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457200" cy="457200"/>
          </a:xfrm>
          <a:prstGeom prst="rect">
            <a:avLst/>
          </a:prstGeom>
        </p:spPr>
      </p:pic>
      <p:pic>
        <p:nvPicPr>
          <p:cNvPr id="51" name="Picture 50" descr="server_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05200"/>
            <a:ext cx="457200" cy="457200"/>
          </a:xfrm>
          <a:prstGeom prst="rect">
            <a:avLst/>
          </a:prstGeom>
        </p:spPr>
      </p:pic>
      <p:pic>
        <p:nvPicPr>
          <p:cNvPr id="52" name="Picture 51" descr="server_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5600"/>
            <a:ext cx="457200" cy="457200"/>
          </a:xfrm>
          <a:prstGeom prst="rect">
            <a:avLst/>
          </a:prstGeom>
        </p:spPr>
      </p:pic>
      <p:pic>
        <p:nvPicPr>
          <p:cNvPr id="53" name="Picture 52" descr="server_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457200" cy="457200"/>
          </a:xfrm>
          <a:prstGeom prst="rect">
            <a:avLst/>
          </a:prstGeom>
        </p:spPr>
      </p:pic>
      <p:pic>
        <p:nvPicPr>
          <p:cNvPr id="54" name="Picture 53" descr="server_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71800"/>
            <a:ext cx="457200" cy="457200"/>
          </a:xfrm>
          <a:prstGeom prst="rect">
            <a:avLst/>
          </a:prstGeom>
        </p:spPr>
      </p:pic>
      <p:pic>
        <p:nvPicPr>
          <p:cNvPr id="55" name="Picture 54" descr="server_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05000"/>
            <a:ext cx="457200" cy="457200"/>
          </a:xfrm>
          <a:prstGeom prst="rect">
            <a:avLst/>
          </a:prstGeom>
        </p:spPr>
      </p:pic>
      <p:pic>
        <p:nvPicPr>
          <p:cNvPr id="56" name="Picture 55" descr="server_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72000"/>
            <a:ext cx="457200" cy="457200"/>
          </a:xfrm>
          <a:prstGeom prst="rect">
            <a:avLst/>
          </a:prstGeom>
        </p:spPr>
      </p:pic>
      <p:pic>
        <p:nvPicPr>
          <p:cNvPr id="57" name="Picture 56" descr="server_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638800"/>
            <a:ext cx="457200" cy="457200"/>
          </a:xfrm>
          <a:prstGeom prst="rect">
            <a:avLst/>
          </a:prstGeom>
        </p:spPr>
      </p:pic>
      <p:pic>
        <p:nvPicPr>
          <p:cNvPr id="58" name="Picture 57" descr="server_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638800"/>
            <a:ext cx="457200" cy="457200"/>
          </a:xfrm>
          <a:prstGeom prst="rect">
            <a:avLst/>
          </a:prstGeom>
        </p:spPr>
      </p:pic>
      <p:pic>
        <p:nvPicPr>
          <p:cNvPr id="60" name="Picture 59" descr="j0411468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800600"/>
            <a:ext cx="690880" cy="762000"/>
          </a:xfrm>
          <a:prstGeom prst="rect">
            <a:avLst/>
          </a:prstGeom>
        </p:spPr>
      </p:pic>
      <p:cxnSp>
        <p:nvCxnSpPr>
          <p:cNvPr id="81" name="Straight Arrow Connector 80"/>
          <p:cNvCxnSpPr/>
          <p:nvPr/>
        </p:nvCxnSpPr>
        <p:spPr>
          <a:xfrm flipV="1">
            <a:off x="1488440" y="3962400"/>
            <a:ext cx="187960" cy="7620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82" name="Straight Arrow Connector 81"/>
          <p:cNvCxnSpPr>
            <a:stCxn id="51" idx="3"/>
          </p:cNvCxnSpPr>
          <p:nvPr/>
        </p:nvCxnSpPr>
        <p:spPr>
          <a:xfrm flipV="1">
            <a:off x="1981200" y="3276600"/>
            <a:ext cx="762000" cy="4572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83" name="Straight Arrow Connector 82"/>
          <p:cNvCxnSpPr/>
          <p:nvPr/>
        </p:nvCxnSpPr>
        <p:spPr>
          <a:xfrm>
            <a:off x="1752600" y="4114800"/>
            <a:ext cx="2514600" cy="6858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84" name="Straight Arrow Connector 83"/>
          <p:cNvCxnSpPr>
            <a:stCxn id="51" idx="2"/>
          </p:cNvCxnSpPr>
          <p:nvPr/>
        </p:nvCxnSpPr>
        <p:spPr>
          <a:xfrm flipV="1">
            <a:off x="1752600" y="3352800"/>
            <a:ext cx="4800600" cy="6096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pic>
        <p:nvPicPr>
          <p:cNvPr id="19" name="Picture 18" descr="vide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95800"/>
            <a:ext cx="731520" cy="7315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</a:t>
            </a:r>
            <a:r>
              <a:rPr lang="en-US" dirty="0"/>
              <a:t>server </a:t>
            </a:r>
            <a:r>
              <a:rPr lang="en-US" dirty="0" smtClean="0"/>
              <a:t>usually implies limited storage and bandwidth capacity</a:t>
            </a:r>
          </a:p>
          <a:p>
            <a:pPr lvl="1"/>
            <a:r>
              <a:rPr lang="en-US" dirty="0"/>
              <a:t>To handle a very large catalog of content, e.g., video</a:t>
            </a:r>
          </a:p>
          <a:p>
            <a:pPr lvl="1"/>
            <a:r>
              <a:rPr lang="en-US" dirty="0"/>
              <a:t>From latency-oriented to throughput-oriented services</a:t>
            </a:r>
          </a:p>
          <a:p>
            <a:endParaRPr lang="en-US" dirty="0"/>
          </a:p>
          <a:p>
            <a:r>
              <a:rPr lang="en-US" dirty="0" smtClean="0"/>
              <a:t>Inter-connecting multiple CDNs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dirty="0" smtClean="0">
                <a:solidFill>
                  <a:prstClr val="black"/>
                </a:solidFill>
              </a:rPr>
              <a:t>Directing requests from one CDN to another not straightforward</a:t>
            </a:r>
            <a:endParaRPr lang="en-US" dirty="0" smtClean="0"/>
          </a:p>
          <a:p>
            <a:pPr lvl="1"/>
            <a:r>
              <a:rPr lang="en-US" dirty="0" smtClean="0"/>
              <a:t>Replicating </a:t>
            </a:r>
            <a:r>
              <a:rPr lang="en-US" dirty="0"/>
              <a:t>content between different CDNs/servers can be a </a:t>
            </a:r>
            <a:r>
              <a:rPr lang="en-US" dirty="0" smtClean="0"/>
              <a:t>pain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43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479441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optimize </a:t>
            </a:r>
            <a:r>
              <a:rPr lang="en-US" dirty="0" smtClean="0">
                <a:solidFill>
                  <a:srgbClr val="FF0000"/>
                </a:solidFill>
              </a:rPr>
              <a:t>performance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cost</a:t>
            </a:r>
          </a:p>
          <a:p>
            <a:pPr lvl="1"/>
            <a:r>
              <a:rPr lang="en-US" altLang="ko-KR" dirty="0" smtClean="0"/>
              <a:t>Maximize the total throughput given the server resources</a:t>
            </a:r>
          </a:p>
          <a:p>
            <a:pPr lvl="1"/>
            <a:r>
              <a:rPr lang="en-US" altLang="ko-KR" dirty="0" smtClean="0"/>
              <a:t>Minimize cross-traffic costs</a:t>
            </a:r>
          </a:p>
          <a:p>
            <a:pPr lvl="2"/>
            <a:r>
              <a:rPr lang="en-US" altLang="ko-KR" dirty="0" smtClean="0"/>
              <a:t>Latency</a:t>
            </a:r>
            <a:endParaRPr lang="en-US" altLang="ko-KR" dirty="0"/>
          </a:p>
          <a:p>
            <a:pPr lvl="2"/>
            <a:r>
              <a:rPr lang="en-US" altLang="ko-KR" dirty="0"/>
              <a:t>Transit/billing cost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Joint control of </a:t>
            </a:r>
            <a:r>
              <a:rPr lang="en-US" dirty="0" smtClean="0">
                <a:solidFill>
                  <a:srgbClr val="0000FF"/>
                </a:solidFill>
              </a:rPr>
              <a:t>request routing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content placement </a:t>
            </a:r>
            <a:r>
              <a:rPr lang="en-US" dirty="0" smtClean="0"/>
              <a:t>across all CDNs</a:t>
            </a:r>
          </a:p>
          <a:p>
            <a:pPr lvl="1"/>
            <a:r>
              <a:rPr lang="en-US" altLang="ko-KR" dirty="0" smtClean="0"/>
              <a:t>Inter-ISP: which ISP to direct to, including local</a:t>
            </a:r>
            <a:endParaRPr lang="en-US" altLang="ko-KR" dirty="0"/>
          </a:p>
          <a:p>
            <a:pPr lvl="1"/>
            <a:r>
              <a:rPr lang="en-US" altLang="ko-KR" dirty="0" smtClean="0"/>
              <a:t>Intra-ISP: which particular server to choose</a:t>
            </a:r>
          </a:p>
          <a:p>
            <a:pPr lvl="1"/>
            <a:r>
              <a:rPr lang="en-US" altLang="ko-KR" dirty="0" smtClean="0"/>
              <a:t>Content placement: which set of content to place on each server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44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80845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Joint Design Difficult?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Size</a:t>
            </a:r>
            <a:r>
              <a:rPr lang="en-US" dirty="0"/>
              <a:t>: </a:t>
            </a:r>
            <a:r>
              <a:rPr lang="en-US" altLang="ko-KR" dirty="0"/>
              <a:t>10s ISPs, 10^3 servers/ISP, &gt;10^6 content </a:t>
            </a:r>
          </a:p>
          <a:p>
            <a:pPr lvl="1"/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Clr>
                <a:schemeClr val="tx1"/>
              </a:buClr>
              <a:buSzPct val="120000"/>
              <a:buNone/>
            </a:pPr>
            <a:r>
              <a:rPr lang="en-US" sz="2400" dirty="0">
                <a:solidFill>
                  <a:srgbClr val="0000FF"/>
                </a:solidFill>
              </a:rPr>
              <a:t>Complexity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placement is NP-hard</a:t>
            </a:r>
          </a:p>
          <a:p>
            <a:pPr lvl="1"/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Clr>
                <a:schemeClr val="tx1"/>
              </a:buClr>
              <a:buSzPct val="120000"/>
              <a:buNone/>
            </a:pPr>
            <a:r>
              <a:rPr lang="en-US" sz="2400" dirty="0">
                <a:solidFill>
                  <a:srgbClr val="0000FF"/>
                </a:solidFill>
              </a:rPr>
              <a:t>Optimality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separate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optimization is sub-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optimal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Clr>
                <a:schemeClr val="tx1"/>
              </a:buClr>
              <a:buSzPct val="120000"/>
              <a:buNone/>
            </a:pPr>
            <a:r>
              <a:rPr lang="en-US" sz="2400" dirty="0">
                <a:solidFill>
                  <a:srgbClr val="0000FF"/>
                </a:solidFill>
              </a:rPr>
              <a:t>Dynamics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changing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popularity</a:t>
            </a:r>
          </a:p>
          <a:p>
            <a:pPr lvl="1"/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Clr>
                <a:schemeClr val="tx1"/>
              </a:buClr>
              <a:buSzPct val="120000"/>
              <a:buNone/>
            </a:pPr>
            <a:r>
              <a:rPr lang="en-US" sz="2400" dirty="0">
                <a:solidFill>
                  <a:srgbClr val="0000FF"/>
                </a:solidFill>
              </a:rPr>
              <a:t>Time-scales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placement much slower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45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8003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Divide-and-Conquer Approach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46</a:t>
            </a:fld>
            <a:endParaRPr lang="en-US" altLang="ko-KR" dirty="0"/>
          </a:p>
        </p:txBody>
      </p:sp>
      <p:grpSp>
        <p:nvGrpSpPr>
          <p:cNvPr id="10" name="Group 9"/>
          <p:cNvGrpSpPr/>
          <p:nvPr/>
        </p:nvGrpSpPr>
        <p:grpSpPr>
          <a:xfrm>
            <a:off x="4953000" y="1600200"/>
            <a:ext cx="3048000" cy="2057400"/>
            <a:chOff x="3581400" y="1236993"/>
            <a:chExt cx="3048000" cy="2954007"/>
          </a:xfrm>
        </p:grpSpPr>
        <p:sp>
          <p:nvSpPr>
            <p:cNvPr id="25" name="Rounded Rectangle 24"/>
            <p:cNvSpPr>
              <a:spLocks noChangeAspect="1"/>
            </p:cNvSpPr>
            <p:nvPr/>
          </p:nvSpPr>
          <p:spPr>
            <a:xfrm>
              <a:off x="3581400" y="1295400"/>
              <a:ext cx="2975568" cy="2895600"/>
            </a:xfrm>
            <a:prstGeom prst="roundRect">
              <a:avLst>
                <a:gd name="adj" fmla="val 500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TextBox 25"/>
            <p:cNvSpPr txBox="1">
              <a:spLocks noChangeAspect="1"/>
            </p:cNvSpPr>
            <p:nvPr/>
          </p:nvSpPr>
          <p:spPr>
            <a:xfrm>
              <a:off x="3581400" y="1236993"/>
              <a:ext cx="304800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rebuchet MS"/>
                  <a:cs typeface="Trebuchet MS"/>
                </a:rPr>
                <a:t>Content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rebuchet MS"/>
                  <a:cs typeface="Trebuchet MS"/>
                </a:rPr>
                <a:t> Replication</a:t>
              </a:r>
              <a:endParaRPr kumimoji="0" lang="en-US" sz="1800" kern="0" dirty="0">
                <a:solidFill>
                  <a:sysClr val="windowText" lastClr="000000"/>
                </a:solidFill>
                <a:latin typeface="Trebuchet MS"/>
                <a:cs typeface="Trebuchet M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/>
                  <a:cs typeface="Trebuchet MS"/>
                </a:rPr>
                <a:t>Server-level content placement</a:t>
              </a:r>
              <a:endParaRPr kumimoji="0" lang="en-US" kern="0" dirty="0">
                <a:solidFill>
                  <a:srgbClr val="595959"/>
                </a:solidFill>
                <a:latin typeface="Trebuchet MS"/>
                <a:cs typeface="Trebuchet M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/>
                  <a:cs typeface="Trebuchet MS"/>
                </a:rPr>
                <a:t>Cost-efficient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/>
                  <a:cs typeface="Trebuchet MS"/>
                </a:rPr>
                <a:t> content shuffling</a:t>
              </a:r>
              <a:endParaRPr kumimoji="0" lang="en-US" kern="0" dirty="0">
                <a:solidFill>
                  <a:sysClr val="windowText" lastClr="000000"/>
                </a:solidFill>
                <a:latin typeface="Trebuchet MS"/>
                <a:cs typeface="Trebuchet M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rebuchet MS"/>
                  <a:cs typeface="Trebuchet MS"/>
                </a:rPr>
                <a:t>Algorithmic design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3000" y="3810000"/>
            <a:ext cx="2971800" cy="1676400"/>
            <a:chOff x="7658100" y="1219200"/>
            <a:chExt cx="2971800" cy="2362200"/>
          </a:xfrm>
        </p:grpSpPr>
        <p:sp>
          <p:nvSpPr>
            <p:cNvPr id="27" name="Rounded Rectangle 26"/>
            <p:cNvSpPr>
              <a:spLocks noChangeAspect="1"/>
            </p:cNvSpPr>
            <p:nvPr/>
          </p:nvSpPr>
          <p:spPr>
            <a:xfrm>
              <a:off x="7658100" y="1241525"/>
              <a:ext cx="2971800" cy="2339875"/>
            </a:xfrm>
            <a:prstGeom prst="roundRect">
              <a:avLst>
                <a:gd name="adj" fmla="val 5000"/>
              </a:avLst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TextBox 27"/>
            <p:cNvSpPr txBox="1">
              <a:spLocks noChangeAspect="1"/>
            </p:cNvSpPr>
            <p:nvPr/>
          </p:nvSpPr>
          <p:spPr>
            <a:xfrm>
              <a:off x="7658100" y="1219200"/>
              <a:ext cx="2971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Trebuchet MS"/>
                  <a:cs typeface="Trebuchet MS"/>
                </a:rPr>
                <a:t>Server Selection</a:t>
              </a:r>
              <a:endParaRPr kumimoji="0" lang="en-US" kern="0" dirty="0">
                <a:solidFill>
                  <a:srgbClr val="595959"/>
                </a:solidFill>
                <a:latin typeface="Trebuchet MS"/>
                <a:cs typeface="Trebuchet M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/>
                  <a:cs typeface="Trebuchet MS"/>
                </a:rPr>
                <a:t>Intra-ISP request routing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rebuchet MS"/>
                <a:cs typeface="Trebuchet M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kern="0" noProof="0" dirty="0" smtClean="0">
                  <a:solidFill>
                    <a:schemeClr val="accent3">
                      <a:lumMod val="75000"/>
                    </a:schemeClr>
                  </a:solidFill>
                  <a:latin typeface="Trebuchet MS"/>
                  <a:cs typeface="Trebuchet MS"/>
                </a:rPr>
                <a:t>Graph theory, 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Trebuchet MS"/>
                  <a:cs typeface="Trebuchet MS"/>
                </a:rPr>
                <a:t>dynamic fluid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Trebuchet MS"/>
                  <a:cs typeface="Trebuchet MS"/>
                </a:rPr>
                <a:t> theory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</p:grpSp>
      <p:sp>
        <p:nvSpPr>
          <p:cNvPr id="31" name="Extract 30"/>
          <p:cNvSpPr>
            <a:spLocks noChangeAspect="1"/>
          </p:cNvSpPr>
          <p:nvPr/>
        </p:nvSpPr>
        <p:spPr>
          <a:xfrm rot="10800000">
            <a:off x="7324033" y="3505200"/>
            <a:ext cx="524567" cy="446335"/>
          </a:xfrm>
          <a:prstGeom prst="flowChartExtra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6" name="Straight Connector 55"/>
          <p:cNvCxnSpPr>
            <a:stCxn id="21" idx="3"/>
            <a:endCxn id="27" idx="1"/>
          </p:cNvCxnSpPr>
          <p:nvPr/>
        </p:nvCxnSpPr>
        <p:spPr bwMode="auto">
          <a:xfrm>
            <a:off x="3204168" y="3406758"/>
            <a:ext cx="1748832" cy="12493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21" idx="3"/>
            <a:endCxn id="26" idx="1"/>
          </p:cNvCxnSpPr>
          <p:nvPr/>
        </p:nvCxnSpPr>
        <p:spPr bwMode="auto">
          <a:xfrm flipV="1">
            <a:off x="3204168" y="2296869"/>
            <a:ext cx="1748832" cy="1109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228600" y="2362200"/>
            <a:ext cx="3269503" cy="2424919"/>
            <a:chOff x="235697" y="2209800"/>
            <a:chExt cx="3269503" cy="2424919"/>
          </a:xfrm>
        </p:grpSpPr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235697" y="2269115"/>
              <a:ext cx="2975568" cy="2365604"/>
              <a:chOff x="628" y="1348761"/>
              <a:chExt cx="2705062" cy="2661781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628" y="1348762"/>
                <a:ext cx="2705062" cy="2217191"/>
              </a:xfrm>
              <a:prstGeom prst="roundRect">
                <a:avLst>
                  <a:gd name="adj" fmla="val 5000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 rot="16200000">
                <a:off x="-1059756" y="2409146"/>
                <a:ext cx="2661781" cy="541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06299" rIns="137795" bIns="0" numCol="1" spcCol="1270" anchor="t" anchorCtr="0">
                <a:noAutofit/>
              </a:bodyPr>
              <a:lstStyle/>
              <a:p>
                <a:pPr lvl="0" algn="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100" kern="1200" dirty="0"/>
              </a:p>
            </p:txBody>
          </p:sp>
        </p:grpSp>
        <p:sp>
          <p:nvSpPr>
            <p:cNvPr id="24" name="TextBox 23"/>
            <p:cNvSpPr txBox="1">
              <a:spLocks noChangeAspect="1"/>
            </p:cNvSpPr>
            <p:nvPr/>
          </p:nvSpPr>
          <p:spPr>
            <a:xfrm>
              <a:off x="235697" y="2209800"/>
              <a:ext cx="312420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rebuchet MS"/>
                  <a:cs typeface="Trebuchet MS"/>
                </a:rPr>
                <a:t>Global Optimization</a:t>
              </a:r>
              <a:endParaRPr kumimoji="0" lang="en-US" sz="1800" kern="0" dirty="0">
                <a:solidFill>
                  <a:sysClr val="windowText" lastClr="000000"/>
                </a:solidFill>
                <a:latin typeface="Trebuchet MS"/>
                <a:cs typeface="Trebuchet M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Trebuchet MS"/>
                </a:rPr>
                <a:t>Inter-ISP request routing</a:t>
              </a:r>
              <a:endParaRPr kumimoji="0"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Trebuchet MS"/>
                </a:rPr>
                <a:t>ISP-level content placement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rebuchet MS"/>
                  <a:cs typeface="Trebuchet MS"/>
                </a:rPr>
                <a:t>Distributed optimization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  <p:sp>
          <p:nvSpPr>
            <p:cNvPr id="23" name="Extract 22"/>
            <p:cNvSpPr>
              <a:spLocks noChangeAspect="1"/>
            </p:cNvSpPr>
            <p:nvPr/>
          </p:nvSpPr>
          <p:spPr>
            <a:xfrm rot="5400000">
              <a:off x="3019749" y="3068348"/>
              <a:ext cx="524567" cy="446335"/>
            </a:xfrm>
            <a:prstGeom prst="flowChartExtract">
              <a:avLst/>
            </a:prstGeom>
            <a:solidFill>
              <a:schemeClr val="bg1"/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8" name="TextBox 57"/>
          <p:cNvSpPr txBox="1"/>
          <p:nvPr/>
        </p:nvSpPr>
        <p:spPr>
          <a:xfrm>
            <a:off x="304800" y="1600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Optimized objective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Efficient computation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53000" y="8161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Accurate </a:t>
            </a:r>
            <a:r>
              <a:rPr kumimoji="0" lang="en-US" kern="0" dirty="0" smtClean="0">
                <a:latin typeface="Trebuchet MS"/>
                <a:cs typeface="Trebuchet MS"/>
              </a:rPr>
              <a:t>placement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/>
              <a:cs typeface="Trebuchet M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Inexpensive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 replication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05000" y="47023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Simple implementation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Optimal dropping prob.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90600" y="5522893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rebuchet MS"/>
                <a:cs typeface="Trebuchet MS"/>
              </a:rPr>
              <a:t>Scalable, adaptive, simple,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rebuchet MS"/>
                <a:cs typeface="Trebuchet MS"/>
              </a:rPr>
              <a:t> and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rebuchet MS"/>
                <a:cs typeface="Trebuchet MS"/>
              </a:rPr>
              <a:t>provably</a:t>
            </a:r>
            <a:r>
              <a:rPr kumimoji="0" lang="en-US" sz="2800" b="1" kern="0" dirty="0" smtClean="0">
                <a:solidFill>
                  <a:srgbClr val="3366FF"/>
                </a:solidFill>
                <a:latin typeface="Trebuchet MS"/>
                <a:cs typeface="Trebuchet MS"/>
              </a:rPr>
              <a:t>-optimal federated content distribution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6" name="Equal 65"/>
          <p:cNvSpPr>
            <a:spLocks noChangeAspect="1"/>
          </p:cNvSpPr>
          <p:nvPr/>
        </p:nvSpPr>
        <p:spPr bwMode="auto">
          <a:xfrm>
            <a:off x="457200" y="5715000"/>
            <a:ext cx="457200" cy="457200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>
              <a:latin typeface="Comic Sans MS" pitchFamily="66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010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charset="0"/>
              </a:rPr>
              <a:t>System Model: Costs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47</a:t>
            </a:fld>
            <a:endParaRPr lang="en-US" altLang="ko-KR" dirty="0"/>
          </a:p>
        </p:txBody>
      </p:sp>
      <p:sp>
        <p:nvSpPr>
          <p:cNvPr id="186" name="Cloud 185"/>
          <p:cNvSpPr>
            <a:spLocks noChangeAspect="1"/>
          </p:cNvSpPr>
          <p:nvPr/>
        </p:nvSpPr>
        <p:spPr bwMode="auto">
          <a:xfrm>
            <a:off x="914400" y="2209800"/>
            <a:ext cx="2286427" cy="2016862"/>
          </a:xfrm>
          <a:prstGeom prst="cloud">
            <a:avLst/>
          </a:prstGeom>
          <a:solidFill>
            <a:srgbClr val="96BE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ISP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d</a:t>
            </a:r>
            <a:endParaRPr kumimoji="0" lang="en-US" sz="280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187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944880"/>
            <a:ext cx="728448" cy="731520"/>
          </a:xfrm>
          <a:prstGeom prst="rect">
            <a:avLst/>
          </a:prstGeom>
          <a:noFill/>
        </p:spPr>
      </p:pic>
      <p:sp>
        <p:nvSpPr>
          <p:cNvPr id="188" name="Cloud 187"/>
          <p:cNvSpPr>
            <a:spLocks noChangeAspect="1"/>
          </p:cNvSpPr>
          <p:nvPr/>
        </p:nvSpPr>
        <p:spPr bwMode="auto">
          <a:xfrm>
            <a:off x="3429000" y="4419600"/>
            <a:ext cx="2286427" cy="2016862"/>
          </a:xfrm>
          <a:prstGeom prst="cloud">
            <a:avLst/>
          </a:prstGeom>
          <a:solidFill>
            <a:srgbClr val="96BE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ISP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d”</a:t>
            </a:r>
            <a:endParaRPr kumimoji="0" lang="en-US" sz="280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89" name="Cloud 188"/>
          <p:cNvSpPr>
            <a:spLocks noChangeAspect="1"/>
          </p:cNvSpPr>
          <p:nvPr/>
        </p:nvSpPr>
        <p:spPr bwMode="auto">
          <a:xfrm>
            <a:off x="5485973" y="1447800"/>
            <a:ext cx="2286427" cy="2016862"/>
          </a:xfrm>
          <a:prstGeom prst="cloud">
            <a:avLst/>
          </a:prstGeom>
          <a:solidFill>
            <a:srgbClr val="96BE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ISP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d’</a:t>
            </a:r>
            <a:endParaRPr kumimoji="0" lang="en-US" sz="280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190" name="Picture 189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457200" cy="457200"/>
          </a:xfrm>
          <a:prstGeom prst="rect">
            <a:avLst/>
          </a:prstGeom>
        </p:spPr>
      </p:pic>
      <p:pic>
        <p:nvPicPr>
          <p:cNvPr id="191" name="Picture 190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05200"/>
            <a:ext cx="457200" cy="457200"/>
          </a:xfrm>
          <a:prstGeom prst="rect">
            <a:avLst/>
          </a:prstGeom>
        </p:spPr>
      </p:pic>
      <p:pic>
        <p:nvPicPr>
          <p:cNvPr id="192" name="Picture 191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5600"/>
            <a:ext cx="457200" cy="457200"/>
          </a:xfrm>
          <a:prstGeom prst="rect">
            <a:avLst/>
          </a:prstGeom>
        </p:spPr>
      </p:pic>
      <p:pic>
        <p:nvPicPr>
          <p:cNvPr id="193" name="Picture 192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457200" cy="457200"/>
          </a:xfrm>
          <a:prstGeom prst="rect">
            <a:avLst/>
          </a:prstGeom>
        </p:spPr>
      </p:pic>
      <p:pic>
        <p:nvPicPr>
          <p:cNvPr id="194" name="Picture 193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71800"/>
            <a:ext cx="457200" cy="457200"/>
          </a:xfrm>
          <a:prstGeom prst="rect">
            <a:avLst/>
          </a:prstGeom>
        </p:spPr>
      </p:pic>
      <p:pic>
        <p:nvPicPr>
          <p:cNvPr id="195" name="Picture 194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05000"/>
            <a:ext cx="457200" cy="457200"/>
          </a:xfrm>
          <a:prstGeom prst="rect">
            <a:avLst/>
          </a:prstGeom>
        </p:spPr>
      </p:pic>
      <p:pic>
        <p:nvPicPr>
          <p:cNvPr id="196" name="Picture 195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72000"/>
            <a:ext cx="457200" cy="457200"/>
          </a:xfrm>
          <a:prstGeom prst="rect">
            <a:avLst/>
          </a:prstGeom>
        </p:spPr>
      </p:pic>
      <p:pic>
        <p:nvPicPr>
          <p:cNvPr id="197" name="Picture 196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638800"/>
            <a:ext cx="457200" cy="457200"/>
          </a:xfrm>
          <a:prstGeom prst="rect">
            <a:avLst/>
          </a:prstGeom>
        </p:spPr>
      </p:pic>
      <p:pic>
        <p:nvPicPr>
          <p:cNvPr id="198" name="Picture 197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638800"/>
            <a:ext cx="457200" cy="457200"/>
          </a:xfrm>
          <a:prstGeom prst="rect">
            <a:avLst/>
          </a:prstGeom>
        </p:spPr>
      </p:pic>
      <p:pic>
        <p:nvPicPr>
          <p:cNvPr id="199" name="Picture 198" descr="j0411468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800600"/>
            <a:ext cx="690880" cy="762000"/>
          </a:xfrm>
          <a:prstGeom prst="rect">
            <a:avLst/>
          </a:prstGeom>
        </p:spPr>
      </p:pic>
      <p:cxnSp>
        <p:nvCxnSpPr>
          <p:cNvPr id="200" name="Straight Arrow Connector 199"/>
          <p:cNvCxnSpPr/>
          <p:nvPr/>
        </p:nvCxnSpPr>
        <p:spPr>
          <a:xfrm flipV="1">
            <a:off x="1488440" y="3962400"/>
            <a:ext cx="187960" cy="7620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201" name="Straight Arrow Connector 200"/>
          <p:cNvCxnSpPr>
            <a:stCxn id="191" idx="3"/>
          </p:cNvCxnSpPr>
          <p:nvPr/>
        </p:nvCxnSpPr>
        <p:spPr>
          <a:xfrm flipV="1">
            <a:off x="1981200" y="3276600"/>
            <a:ext cx="762000" cy="4572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203" name="Straight Arrow Connector 202"/>
          <p:cNvCxnSpPr>
            <a:stCxn id="191" idx="2"/>
          </p:cNvCxnSpPr>
          <p:nvPr/>
        </p:nvCxnSpPr>
        <p:spPr>
          <a:xfrm flipV="1">
            <a:off x="1752600" y="3352800"/>
            <a:ext cx="4800600" cy="6096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204" name="Straight Arrow Connector 203"/>
          <p:cNvCxnSpPr/>
          <p:nvPr/>
        </p:nvCxnSpPr>
        <p:spPr>
          <a:xfrm flipV="1">
            <a:off x="1905000" y="1524000"/>
            <a:ext cx="2209800" cy="20574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sp>
        <p:nvSpPr>
          <p:cNvPr id="206" name="TextBox 205"/>
          <p:cNvSpPr txBox="1"/>
          <p:nvPr/>
        </p:nvSpPr>
        <p:spPr>
          <a:xfrm>
            <a:off x="1676400" y="9861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Backup server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sz="24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s</a:t>
            </a:r>
            <a:endParaRPr kumimoji="0" lang="en-US" sz="240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207" name="TextBox 206"/>
          <p:cNvSpPr txBox="1"/>
          <p:nvPr/>
        </p:nvSpPr>
        <p:spPr>
          <a:xfrm rot="21227327">
            <a:off x="3638887" y="3119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cost(</a:t>
            </a:r>
            <a:r>
              <a:rPr kumimoji="0" lang="en-US" sz="24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d,d</a:t>
            </a: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’)</a:t>
            </a:r>
          </a:p>
        </p:txBody>
      </p:sp>
      <p:sp>
        <p:nvSpPr>
          <p:cNvPr id="208" name="TextBox 207"/>
          <p:cNvSpPr txBox="1"/>
          <p:nvPr/>
        </p:nvSpPr>
        <p:spPr>
          <a:xfrm rot="21227327">
            <a:off x="2495887" y="178646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cost(</a:t>
            </a:r>
            <a:r>
              <a:rPr kumimoji="0" lang="en-US" sz="24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d,s</a:t>
            </a: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)</a:t>
            </a:r>
          </a:p>
        </p:txBody>
      </p:sp>
      <p:sp>
        <p:nvSpPr>
          <p:cNvPr id="209" name="TextBox 208"/>
          <p:cNvSpPr txBox="1"/>
          <p:nvPr/>
        </p:nvSpPr>
        <p:spPr>
          <a:xfrm rot="21227327">
            <a:off x="1962487" y="315806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cost(</a:t>
            </a:r>
            <a:r>
              <a:rPr kumimoji="0" lang="en-US" sz="24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d,d</a:t>
            </a:r>
            <a:r>
              <a:rPr kumimoji="0" lang="en-US" sz="2400" i="1" kern="0" dirty="0">
                <a:latin typeface="Trebuchet MS"/>
                <a:cs typeface="Trebuchet MS"/>
              </a:rPr>
              <a:t>)</a:t>
            </a:r>
            <a:endParaRPr kumimoji="0" lang="en-US" sz="240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0" y="5638800"/>
            <a:ext cx="3250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Unit download</a:t>
            </a:r>
            <a:r>
              <a:rPr kumimoji="0" lang="en-US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cost: latency &amp; traffic billing</a:t>
            </a:r>
          </a:p>
        </p:txBody>
      </p:sp>
    </p:spTree>
    <p:extLst>
      <p:ext uri="{BB962C8B-B14F-4D97-AF65-F5344CB8AC3E}">
        <p14:creationId xmlns:p14="http://schemas.microsoft.com/office/powerpoint/2010/main" val="26081594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charset="0"/>
              </a:rPr>
              <a:t>System Model: Decision Variables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48</a:t>
            </a:fld>
            <a:endParaRPr lang="en-US" altLang="ko-KR" dirty="0"/>
          </a:p>
        </p:txBody>
      </p:sp>
      <p:sp>
        <p:nvSpPr>
          <p:cNvPr id="186" name="Cloud 185"/>
          <p:cNvSpPr>
            <a:spLocks noChangeAspect="1"/>
          </p:cNvSpPr>
          <p:nvPr/>
        </p:nvSpPr>
        <p:spPr bwMode="auto">
          <a:xfrm>
            <a:off x="914400" y="2209800"/>
            <a:ext cx="2286427" cy="2016862"/>
          </a:xfrm>
          <a:prstGeom prst="cloud">
            <a:avLst/>
          </a:prstGeom>
          <a:solidFill>
            <a:srgbClr val="96BE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ISP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d</a:t>
            </a:r>
            <a:endParaRPr kumimoji="0" lang="en-US" sz="280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187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944880"/>
            <a:ext cx="728448" cy="731520"/>
          </a:xfrm>
          <a:prstGeom prst="rect">
            <a:avLst/>
          </a:prstGeom>
          <a:noFill/>
        </p:spPr>
      </p:pic>
      <p:sp>
        <p:nvSpPr>
          <p:cNvPr id="188" name="Cloud 187"/>
          <p:cNvSpPr>
            <a:spLocks noChangeAspect="1"/>
          </p:cNvSpPr>
          <p:nvPr/>
        </p:nvSpPr>
        <p:spPr bwMode="auto">
          <a:xfrm>
            <a:off x="3429000" y="4419600"/>
            <a:ext cx="2286427" cy="2016862"/>
          </a:xfrm>
          <a:prstGeom prst="cloud">
            <a:avLst/>
          </a:prstGeom>
          <a:solidFill>
            <a:srgbClr val="96BE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ISP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d’’</a:t>
            </a:r>
            <a:endParaRPr kumimoji="0" lang="en-US" sz="280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89" name="Cloud 188"/>
          <p:cNvSpPr>
            <a:spLocks noChangeAspect="1"/>
          </p:cNvSpPr>
          <p:nvPr/>
        </p:nvSpPr>
        <p:spPr bwMode="auto">
          <a:xfrm>
            <a:off x="5485973" y="1447800"/>
            <a:ext cx="2286427" cy="2016862"/>
          </a:xfrm>
          <a:prstGeom prst="cloud">
            <a:avLst/>
          </a:prstGeom>
          <a:solidFill>
            <a:srgbClr val="96BE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ISP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t>d’</a:t>
            </a:r>
            <a:endParaRPr kumimoji="0" lang="en-US" sz="280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190" name="Picture 189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457200" cy="457200"/>
          </a:xfrm>
          <a:prstGeom prst="rect">
            <a:avLst/>
          </a:prstGeom>
        </p:spPr>
      </p:pic>
      <p:pic>
        <p:nvPicPr>
          <p:cNvPr id="191" name="Picture 190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05200"/>
            <a:ext cx="457200" cy="457200"/>
          </a:xfrm>
          <a:prstGeom prst="rect">
            <a:avLst/>
          </a:prstGeom>
        </p:spPr>
      </p:pic>
      <p:pic>
        <p:nvPicPr>
          <p:cNvPr id="192" name="Picture 191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5600"/>
            <a:ext cx="457200" cy="457200"/>
          </a:xfrm>
          <a:prstGeom prst="rect">
            <a:avLst/>
          </a:prstGeom>
        </p:spPr>
      </p:pic>
      <p:pic>
        <p:nvPicPr>
          <p:cNvPr id="193" name="Picture 192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457200" cy="457200"/>
          </a:xfrm>
          <a:prstGeom prst="rect">
            <a:avLst/>
          </a:prstGeom>
        </p:spPr>
      </p:pic>
      <p:pic>
        <p:nvPicPr>
          <p:cNvPr id="194" name="Picture 193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71800"/>
            <a:ext cx="457200" cy="457200"/>
          </a:xfrm>
          <a:prstGeom prst="rect">
            <a:avLst/>
          </a:prstGeom>
        </p:spPr>
      </p:pic>
      <p:pic>
        <p:nvPicPr>
          <p:cNvPr id="195" name="Picture 194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05000"/>
            <a:ext cx="457200" cy="457200"/>
          </a:xfrm>
          <a:prstGeom prst="rect">
            <a:avLst/>
          </a:prstGeom>
        </p:spPr>
      </p:pic>
      <p:pic>
        <p:nvPicPr>
          <p:cNvPr id="196" name="Picture 195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72000"/>
            <a:ext cx="457200" cy="457200"/>
          </a:xfrm>
          <a:prstGeom prst="rect">
            <a:avLst/>
          </a:prstGeom>
        </p:spPr>
      </p:pic>
      <p:pic>
        <p:nvPicPr>
          <p:cNvPr id="197" name="Picture 196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638800"/>
            <a:ext cx="457200" cy="457200"/>
          </a:xfrm>
          <a:prstGeom prst="rect">
            <a:avLst/>
          </a:prstGeom>
        </p:spPr>
      </p:pic>
      <p:pic>
        <p:nvPicPr>
          <p:cNvPr id="198" name="Picture 197" descr="server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638800"/>
            <a:ext cx="457200" cy="457200"/>
          </a:xfrm>
          <a:prstGeom prst="rect">
            <a:avLst/>
          </a:prstGeom>
        </p:spPr>
      </p:pic>
      <p:pic>
        <p:nvPicPr>
          <p:cNvPr id="199" name="Picture 198" descr="j0411468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800600"/>
            <a:ext cx="690880" cy="762000"/>
          </a:xfrm>
          <a:prstGeom prst="rect">
            <a:avLst/>
          </a:prstGeom>
        </p:spPr>
      </p:pic>
      <p:cxnSp>
        <p:nvCxnSpPr>
          <p:cNvPr id="200" name="Straight Arrow Connector 199"/>
          <p:cNvCxnSpPr/>
          <p:nvPr/>
        </p:nvCxnSpPr>
        <p:spPr>
          <a:xfrm flipV="1">
            <a:off x="1488440" y="3962400"/>
            <a:ext cx="187960" cy="7620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201" name="Straight Arrow Connector 200"/>
          <p:cNvCxnSpPr>
            <a:stCxn id="191" idx="3"/>
          </p:cNvCxnSpPr>
          <p:nvPr/>
        </p:nvCxnSpPr>
        <p:spPr>
          <a:xfrm flipV="1">
            <a:off x="1981200" y="3276600"/>
            <a:ext cx="762000" cy="4572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203" name="Straight Arrow Connector 202"/>
          <p:cNvCxnSpPr>
            <a:stCxn id="191" idx="2"/>
          </p:cNvCxnSpPr>
          <p:nvPr/>
        </p:nvCxnSpPr>
        <p:spPr>
          <a:xfrm flipV="1">
            <a:off x="1752600" y="3352800"/>
            <a:ext cx="4800600" cy="6096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204" name="Straight Arrow Connector 203"/>
          <p:cNvCxnSpPr/>
          <p:nvPr/>
        </p:nvCxnSpPr>
        <p:spPr>
          <a:xfrm flipV="1">
            <a:off x="1905000" y="1524000"/>
            <a:ext cx="2209800" cy="20574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sp>
        <p:nvSpPr>
          <p:cNvPr id="206" name="TextBox 205"/>
          <p:cNvSpPr txBox="1"/>
          <p:nvPr/>
        </p:nvSpPr>
        <p:spPr>
          <a:xfrm>
            <a:off x="1676400" y="9861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Backup server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sz="24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s</a:t>
            </a:r>
            <a:endParaRPr kumimoji="0" lang="en-US" sz="240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/>
              <a:cs typeface="Trebuchet M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696200" y="1981200"/>
            <a:ext cx="609600" cy="149087"/>
            <a:chOff x="7467600" y="4114800"/>
            <a:chExt cx="609600" cy="149087"/>
          </a:xfrm>
        </p:grpSpPr>
        <p:sp>
          <p:nvSpPr>
            <p:cNvPr id="29" name="Rectangle 28"/>
            <p:cNvSpPr/>
            <p:nvPr/>
          </p:nvSpPr>
          <p:spPr>
            <a:xfrm>
              <a:off x="7467600" y="4114800"/>
              <a:ext cx="152400" cy="149087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72400" y="4114800"/>
              <a:ext cx="152400" cy="149087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24800" y="4114800"/>
              <a:ext cx="152400" cy="149087"/>
            </a:xfrm>
            <a:prstGeom prst="rect">
              <a:avLst/>
            </a:prstGeom>
            <a:solidFill>
              <a:srgbClr val="961E6C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20000" y="4114800"/>
              <a:ext cx="152400" cy="149087"/>
            </a:xfrm>
            <a:prstGeom prst="rect">
              <a:avLst/>
            </a:prstGeom>
            <a:solidFill>
              <a:srgbClr val="66CCFF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10400" y="3048000"/>
            <a:ext cx="609600" cy="149087"/>
            <a:chOff x="7467600" y="4919870"/>
            <a:chExt cx="609600" cy="149087"/>
          </a:xfrm>
        </p:grpSpPr>
        <p:sp>
          <p:nvSpPr>
            <p:cNvPr id="34" name="Rectangle 33"/>
            <p:cNvSpPr/>
            <p:nvPr/>
          </p:nvSpPr>
          <p:spPr>
            <a:xfrm>
              <a:off x="7772400" y="4919870"/>
              <a:ext cx="152400" cy="149087"/>
            </a:xfrm>
            <a:prstGeom prst="rect">
              <a:avLst/>
            </a:prstGeom>
            <a:solidFill>
              <a:srgbClr val="96BE17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20000" y="4919870"/>
              <a:ext cx="152400" cy="149087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924800" y="4919870"/>
              <a:ext cx="152400" cy="149087"/>
            </a:xfrm>
            <a:prstGeom prst="rect">
              <a:avLst/>
            </a:prstGeom>
            <a:solidFill>
              <a:srgbClr val="E95F14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67600" y="4919870"/>
              <a:ext cx="152400" cy="149087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29400" y="1679713"/>
            <a:ext cx="609600" cy="149087"/>
            <a:chOff x="7467600" y="4502426"/>
            <a:chExt cx="609600" cy="149087"/>
          </a:xfrm>
        </p:grpSpPr>
        <p:sp>
          <p:nvSpPr>
            <p:cNvPr id="39" name="Rectangle 38"/>
            <p:cNvSpPr/>
            <p:nvPr/>
          </p:nvSpPr>
          <p:spPr>
            <a:xfrm>
              <a:off x="7924800" y="4502426"/>
              <a:ext cx="152400" cy="149087"/>
            </a:xfrm>
            <a:prstGeom prst="rect">
              <a:avLst/>
            </a:prstGeom>
            <a:solidFill>
              <a:srgbClr val="E95F14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467600" y="4502426"/>
              <a:ext cx="152400" cy="149087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72400" y="4502426"/>
              <a:ext cx="152400" cy="149087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20000" y="4502426"/>
              <a:ext cx="152400" cy="149087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rgbClr val="5F5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181600" y="762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i="1" dirty="0" err="1">
                <a:solidFill>
                  <a:srgbClr val="0000FF"/>
                </a:solidFill>
                <a:latin typeface="Trebuchet MS" charset="0"/>
              </a:rPr>
              <a:t>p</a:t>
            </a:r>
            <a:r>
              <a:rPr lang="en-US" i="1" baseline="30000" dirty="0" err="1">
                <a:solidFill>
                  <a:srgbClr val="0000FF"/>
                </a:solidFill>
                <a:latin typeface="Trebuchet MS" charset="0"/>
              </a:rPr>
              <a:t>d</a:t>
            </a:r>
            <a:r>
              <a:rPr lang="en-US" i="1" baseline="-25000" dirty="0" err="1">
                <a:solidFill>
                  <a:srgbClr val="0000FF"/>
                </a:solidFill>
                <a:latin typeface="Trebuchet MS" charset="0"/>
              </a:rPr>
              <a:t>c</a:t>
            </a:r>
            <a:r>
              <a:rPr lang="en-US" i="1" dirty="0">
                <a:latin typeface="Trebuchet MS" charset="0"/>
              </a:rPr>
              <a:t>:</a:t>
            </a:r>
            <a:r>
              <a:rPr lang="en-US" dirty="0">
                <a:latin typeface="Trebuchet MS" charset="0"/>
              </a:rPr>
              <a:t> fraction of </a:t>
            </a:r>
            <a:r>
              <a:rPr lang="en-US" dirty="0" smtClean="0">
                <a:latin typeface="Trebuchet MS" charset="0"/>
              </a:rPr>
              <a:t>servers in ISP </a:t>
            </a:r>
            <a:r>
              <a:rPr lang="en-US" i="1" dirty="0" smtClean="0">
                <a:latin typeface="Trebuchet MS" charset="0"/>
              </a:rPr>
              <a:t>d</a:t>
            </a:r>
            <a:r>
              <a:rPr lang="en-US" dirty="0" smtClean="0">
                <a:latin typeface="Trebuchet MS" charset="0"/>
              </a:rPr>
              <a:t> </a:t>
            </a:r>
            <a:r>
              <a:rPr lang="en-US" dirty="0">
                <a:latin typeface="Trebuchet MS" charset="0"/>
              </a:rPr>
              <a:t>that cache </a:t>
            </a:r>
            <a:r>
              <a:rPr lang="en-US" dirty="0" smtClean="0">
                <a:latin typeface="Trebuchet MS" charset="0"/>
              </a:rPr>
              <a:t>content </a:t>
            </a:r>
            <a:r>
              <a:rPr lang="en-US" i="1" dirty="0" smtClean="0">
                <a:latin typeface="Trebuchet MS" charset="0"/>
              </a:rPr>
              <a:t>c</a:t>
            </a:r>
            <a:endParaRPr lang="en-US" i="1" dirty="0">
              <a:latin typeface="Trebuchet M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90800" y="37338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i="1" dirty="0" err="1">
                <a:solidFill>
                  <a:srgbClr val="0000FF"/>
                </a:solidFill>
                <a:latin typeface="Trebuchet MS" charset="0"/>
              </a:rPr>
              <a:t>R</a:t>
            </a:r>
            <a:r>
              <a:rPr lang="en-US" i="1" baseline="30000" dirty="0" err="1">
                <a:solidFill>
                  <a:srgbClr val="0000FF"/>
                </a:solidFill>
                <a:latin typeface="Trebuchet MS" charset="0"/>
              </a:rPr>
              <a:t>dd’</a:t>
            </a:r>
            <a:r>
              <a:rPr lang="en-US" i="1" baseline="-25000" dirty="0" err="1">
                <a:solidFill>
                  <a:srgbClr val="0000FF"/>
                </a:solidFill>
                <a:latin typeface="Trebuchet MS" charset="0"/>
              </a:rPr>
              <a:t>c</a:t>
            </a:r>
            <a:r>
              <a:rPr lang="en-US" i="1" dirty="0">
                <a:latin typeface="Trebuchet MS" charset="0"/>
              </a:rPr>
              <a:t>:</a:t>
            </a:r>
            <a:r>
              <a:rPr lang="en-US" dirty="0">
                <a:latin typeface="Trebuchet MS" charset="0"/>
              </a:rPr>
              <a:t> request rate of content </a:t>
            </a:r>
            <a:r>
              <a:rPr lang="en-US" i="1" dirty="0">
                <a:latin typeface="Trebuchet MS" charset="0"/>
              </a:rPr>
              <a:t>c</a:t>
            </a:r>
            <a:r>
              <a:rPr lang="en-US" dirty="0">
                <a:latin typeface="Trebuchet MS" charset="0"/>
              </a:rPr>
              <a:t> from </a:t>
            </a:r>
            <a:r>
              <a:rPr lang="en-US" i="1" dirty="0">
                <a:latin typeface="Trebuchet MS" charset="0"/>
              </a:rPr>
              <a:t>d</a:t>
            </a:r>
            <a:r>
              <a:rPr lang="en-US" dirty="0">
                <a:latin typeface="Trebuchet MS" charset="0"/>
              </a:rPr>
              <a:t> served by </a:t>
            </a:r>
            <a:r>
              <a:rPr lang="en-US" i="1" dirty="0">
                <a:latin typeface="Trebuchet MS" charset="0"/>
              </a:rPr>
              <a:t>d’</a:t>
            </a:r>
          </a:p>
        </p:txBody>
      </p:sp>
    </p:spTree>
    <p:extLst>
      <p:ext uri="{BB962C8B-B14F-4D97-AF65-F5344CB8AC3E}">
        <p14:creationId xmlns:p14="http://schemas.microsoft.com/office/powerpoint/2010/main" val="2251964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Optimization</a:t>
            </a:r>
            <a:r>
              <a:rPr lang="en-US" dirty="0"/>
              <a:t> </a:t>
            </a:r>
            <a:r>
              <a:rPr lang="en-US" dirty="0" smtClean="0"/>
              <a:t>for Minimizing Costs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49</a:t>
            </a:fld>
            <a:endParaRPr lang="en-US" altLang="ko-KR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513087"/>
              </p:ext>
            </p:extLst>
          </p:nvPr>
        </p:nvGraphicFramePr>
        <p:xfrm>
          <a:off x="346075" y="862013"/>
          <a:ext cx="4584700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2" name="Equation" r:id="rId4" imgW="3289300" imgH="2171700" progId="Equation.3">
                  <p:embed/>
                </p:oleObj>
              </mc:Choice>
              <mc:Fallback>
                <p:oleObj name="Equation" r:id="rId4" imgW="3289300" imgH="217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862013"/>
                        <a:ext cx="4584700" cy="302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34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Weighted download cost</a:t>
            </a:r>
            <a:endParaRPr lang="en-US" sz="1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Content capacity</a:t>
            </a:r>
            <a:endParaRPr lang="en-US" sz="18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038600" y="2133600"/>
            <a:ext cx="26670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048000" y="2667000"/>
            <a:ext cx="36576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934200" y="243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Total capacity</a:t>
            </a:r>
            <a:endParaRPr lang="en-US" sz="18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137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Cache size</a:t>
            </a:r>
            <a:endParaRPr lang="en-US" sz="18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Demand</a:t>
            </a:r>
            <a:endParaRPr lang="en-US" sz="1800" dirty="0"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743200" y="1600200"/>
            <a:ext cx="39624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181600" y="990600"/>
            <a:ext cx="15240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200400" y="3200400"/>
            <a:ext cx="3505200" cy="1166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381000" y="4038600"/>
            <a:ext cx="4876800" cy="2438400"/>
          </a:xfrm>
        </p:spPr>
        <p:txBody>
          <a:bodyPr/>
          <a:lstStyle/>
          <a:p>
            <a:pPr lvl="1">
              <a:buNone/>
            </a:pPr>
            <a:r>
              <a:rPr lang="en-US" sz="1600" i="1" dirty="0" err="1" smtClean="0">
                <a:solidFill>
                  <a:srgbClr val="0000FF"/>
                </a:solidFill>
                <a:latin typeface="Trebuchet MS" charset="0"/>
              </a:rPr>
              <a:t>R</a:t>
            </a:r>
            <a:r>
              <a:rPr lang="en-US" sz="1600" i="1" baseline="30000" dirty="0" err="1" smtClean="0">
                <a:solidFill>
                  <a:srgbClr val="0000FF"/>
                </a:solidFill>
                <a:latin typeface="Trebuchet MS" charset="0"/>
              </a:rPr>
              <a:t>dd’</a:t>
            </a:r>
            <a:r>
              <a:rPr lang="en-US" sz="1600" i="1" baseline="-25000" dirty="0" err="1" smtClean="0">
                <a:solidFill>
                  <a:srgbClr val="0000FF"/>
                </a:solidFill>
                <a:latin typeface="Trebuchet MS" charset="0"/>
              </a:rPr>
              <a:t>c</a:t>
            </a:r>
            <a:r>
              <a:rPr lang="en-US" sz="1600" dirty="0" smtClean="0">
                <a:solidFill>
                  <a:srgbClr val="0000FF"/>
                </a:solidFill>
                <a:latin typeface="Trebuchet MS" charset="0"/>
              </a:rPr>
              <a:t>: request rate of content </a:t>
            </a:r>
            <a:r>
              <a:rPr lang="en-US" sz="1600" i="1" dirty="0" err="1" smtClean="0">
                <a:solidFill>
                  <a:srgbClr val="0000FF"/>
                </a:solidFill>
                <a:latin typeface="Trebuchet MS" charset="0"/>
              </a:rPr>
              <a:t>c</a:t>
            </a:r>
            <a:r>
              <a:rPr lang="en-US" sz="1600" dirty="0" smtClean="0">
                <a:solidFill>
                  <a:srgbClr val="0000FF"/>
                </a:solidFill>
                <a:latin typeface="Trebuchet MS" charset="0"/>
              </a:rPr>
              <a:t> from </a:t>
            </a:r>
            <a:r>
              <a:rPr lang="en-US" sz="1600" i="1" dirty="0" err="1" smtClean="0">
                <a:solidFill>
                  <a:srgbClr val="0000FF"/>
                </a:solidFill>
                <a:latin typeface="Trebuchet MS" charset="0"/>
              </a:rPr>
              <a:t>d</a:t>
            </a:r>
            <a:r>
              <a:rPr lang="en-US" sz="1600" dirty="0" smtClean="0">
                <a:solidFill>
                  <a:srgbClr val="0000FF"/>
                </a:solidFill>
                <a:latin typeface="Trebuchet MS" charset="0"/>
              </a:rPr>
              <a:t> served by </a:t>
            </a:r>
            <a:r>
              <a:rPr lang="en-US" sz="1600" i="1" dirty="0" err="1" smtClean="0">
                <a:solidFill>
                  <a:srgbClr val="0000FF"/>
                </a:solidFill>
                <a:latin typeface="Trebuchet MS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Trebuchet MS" charset="0"/>
              </a:rPr>
              <a:t>’</a:t>
            </a:r>
          </a:p>
          <a:p>
            <a:pPr lvl="1">
              <a:buNone/>
            </a:pPr>
            <a:r>
              <a:rPr lang="en-US" sz="1600" i="1" dirty="0" err="1" smtClean="0">
                <a:solidFill>
                  <a:srgbClr val="0000FF"/>
                </a:solidFill>
                <a:latin typeface="Trebuchet MS" charset="0"/>
              </a:rPr>
              <a:t>p</a:t>
            </a:r>
            <a:r>
              <a:rPr lang="en-US" sz="1600" i="1" baseline="30000" dirty="0" err="1" smtClean="0">
                <a:solidFill>
                  <a:srgbClr val="0000FF"/>
                </a:solidFill>
                <a:latin typeface="Trebuchet MS" charset="0"/>
              </a:rPr>
              <a:t>d</a:t>
            </a:r>
            <a:r>
              <a:rPr lang="en-US" sz="1600" i="1" baseline="-25000" dirty="0" err="1" smtClean="0">
                <a:solidFill>
                  <a:srgbClr val="0000FF"/>
                </a:solidFill>
                <a:latin typeface="Trebuchet MS" charset="0"/>
              </a:rPr>
              <a:t>c</a:t>
            </a:r>
            <a:r>
              <a:rPr lang="en-US" sz="1600" dirty="0" smtClean="0">
                <a:solidFill>
                  <a:srgbClr val="0000FF"/>
                </a:solidFill>
                <a:latin typeface="Trebuchet MS" charset="0"/>
              </a:rPr>
              <a:t>: fraction of boxes in </a:t>
            </a:r>
            <a:r>
              <a:rPr lang="en-US" sz="1600" i="1" dirty="0" err="1" smtClean="0">
                <a:solidFill>
                  <a:srgbClr val="0000FF"/>
                </a:solidFill>
                <a:latin typeface="Trebuchet MS" charset="0"/>
              </a:rPr>
              <a:t>d</a:t>
            </a:r>
            <a:r>
              <a:rPr lang="en-US" sz="1600" dirty="0" smtClean="0">
                <a:solidFill>
                  <a:srgbClr val="0000FF"/>
                </a:solidFill>
                <a:latin typeface="Trebuchet MS" charset="0"/>
              </a:rPr>
              <a:t> that cache </a:t>
            </a:r>
            <a:r>
              <a:rPr lang="en-US" sz="1600" i="1" dirty="0" err="1" smtClean="0">
                <a:solidFill>
                  <a:srgbClr val="0000FF"/>
                </a:solidFill>
                <a:latin typeface="Trebuchet MS" charset="0"/>
              </a:rPr>
              <a:t>c</a:t>
            </a:r>
            <a:endParaRPr lang="en-US" sz="1600" i="1" dirty="0" smtClean="0">
              <a:solidFill>
                <a:srgbClr val="0000FF"/>
              </a:solidFill>
              <a:latin typeface="Trebuchet MS" charset="0"/>
            </a:endParaRPr>
          </a:p>
          <a:p>
            <a:pPr lvl="1">
              <a:buNone/>
            </a:pPr>
            <a:r>
              <a:rPr lang="en-US" sz="1600" i="1" dirty="0" err="1" smtClean="0">
                <a:latin typeface="Trebuchet MS" charset="0"/>
              </a:rPr>
              <a:t>c</a:t>
            </a:r>
            <a:r>
              <a:rPr lang="en-US" sz="1600" dirty="0" smtClean="0">
                <a:latin typeface="Trebuchet MS" charset="0"/>
              </a:rPr>
              <a:t>: content</a:t>
            </a:r>
          </a:p>
          <a:p>
            <a:pPr lvl="1">
              <a:buNone/>
            </a:pPr>
            <a:r>
              <a:rPr lang="en-US" sz="1600" i="1" dirty="0" err="1" smtClean="0">
                <a:latin typeface="Trebuchet MS" charset="0"/>
              </a:rPr>
              <a:t>d</a:t>
            </a:r>
            <a:r>
              <a:rPr lang="en-US" sz="1600" dirty="0" smtClean="0">
                <a:latin typeface="Trebuchet MS" charset="0"/>
              </a:rPr>
              <a:t>: ISP</a:t>
            </a:r>
          </a:p>
          <a:p>
            <a:pPr lvl="1">
              <a:buNone/>
            </a:pPr>
            <a:r>
              <a:rPr lang="en-US" sz="1600" i="1" dirty="0" smtClean="0">
                <a:latin typeface="Trebuchet MS" charset="0"/>
              </a:rPr>
              <a:t>B</a:t>
            </a:r>
            <a:r>
              <a:rPr lang="en-US" sz="1600" dirty="0" smtClean="0">
                <a:latin typeface="Trebuchet MS" charset="0"/>
              </a:rPr>
              <a:t>: # of boxes</a:t>
            </a:r>
          </a:p>
          <a:p>
            <a:pPr lvl="1">
              <a:buNone/>
            </a:pPr>
            <a:r>
              <a:rPr lang="en-US" sz="1600" i="1" dirty="0" smtClean="0">
                <a:latin typeface="Trebuchet MS" charset="0"/>
              </a:rPr>
              <a:t>U</a:t>
            </a:r>
            <a:r>
              <a:rPr lang="en-US" sz="1600" dirty="0" smtClean="0">
                <a:latin typeface="Trebuchet MS" charset="0"/>
              </a:rPr>
              <a:t>: # of upload slots</a:t>
            </a:r>
          </a:p>
          <a:p>
            <a:pPr lvl="1">
              <a:buNone/>
            </a:pPr>
            <a:r>
              <a:rPr lang="en-US" sz="1600" i="1" dirty="0" smtClean="0">
                <a:latin typeface="Trebuchet MS" charset="0"/>
              </a:rPr>
              <a:t>M</a:t>
            </a:r>
            <a:r>
              <a:rPr lang="en-US" sz="1600" dirty="0" smtClean="0">
                <a:latin typeface="Trebuchet MS" charset="0"/>
              </a:rPr>
              <a:t>: memory size</a:t>
            </a:r>
          </a:p>
          <a:p>
            <a:pPr lvl="1">
              <a:buNone/>
            </a:pPr>
            <a:r>
              <a:rPr lang="en-US" sz="1600" i="1" dirty="0" err="1" smtClean="0">
                <a:latin typeface="Trebuchet MS" charset="0"/>
              </a:rPr>
              <a:t>λ</a:t>
            </a:r>
            <a:r>
              <a:rPr lang="en-US" sz="1600" i="1" baseline="-25000" dirty="0" err="1" smtClean="0">
                <a:latin typeface="Trebuchet MS" charset="0"/>
              </a:rPr>
              <a:t>c</a:t>
            </a:r>
            <a:r>
              <a:rPr lang="en-US" sz="1600" dirty="0" smtClean="0">
                <a:latin typeface="Trebuchet MS" charset="0"/>
              </a:rPr>
              <a:t>: request rate of content </a:t>
            </a:r>
            <a:r>
              <a:rPr lang="en-US" sz="1600" i="1" dirty="0" err="1" smtClean="0">
                <a:latin typeface="Trebuchet MS" charset="0"/>
              </a:rPr>
              <a:t>c</a:t>
            </a:r>
            <a:endParaRPr lang="en-US" sz="1600" i="1" dirty="0" smtClean="0">
              <a:latin typeface="Trebuchet MS" charset="0"/>
            </a:endParaRPr>
          </a:p>
          <a:p>
            <a:pPr lvl="1"/>
            <a:endParaRPr lang="en-US" i="1" dirty="0" smtClean="0">
              <a:latin typeface="Trebuchet MS" charset="0"/>
            </a:endParaRPr>
          </a:p>
          <a:p>
            <a:pPr lvl="1"/>
            <a:endParaRPr lang="en-US" i="1" dirty="0" smtClean="0">
              <a:latin typeface="Trebuchet MS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8000" y="1295400"/>
            <a:ext cx="2057400" cy="2209800"/>
          </a:xfrm>
          <a:prstGeom prst="roundRect">
            <a:avLst/>
          </a:prstGeom>
          <a:solidFill>
            <a:sysClr val="window" lastClr="FFFFFF">
              <a:alpha val="0"/>
            </a:sysClr>
          </a:solidFill>
          <a:ln w="381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200" y="35593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Necessary (coarse-grain) conditions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7399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Who is Managing the 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7" name="Cloud 6"/>
          <p:cNvSpPr>
            <a:spLocks noChangeAspect="1"/>
          </p:cNvSpPr>
          <p:nvPr/>
        </p:nvSpPr>
        <p:spPr>
          <a:xfrm>
            <a:off x="685800" y="1219140"/>
            <a:ext cx="6858000" cy="447675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38290"/>
            <a:ext cx="685800" cy="688684"/>
          </a:xfrm>
          <a:prstGeom prst="rect">
            <a:avLst/>
          </a:prstGeom>
          <a:noFill/>
        </p:spPr>
      </p:pic>
      <p:pic>
        <p:nvPicPr>
          <p:cNvPr id="12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43290"/>
            <a:ext cx="685800" cy="688684"/>
          </a:xfrm>
          <a:prstGeom prst="rect">
            <a:avLst/>
          </a:prstGeom>
          <a:noFill/>
        </p:spPr>
      </p:pic>
      <p:pic>
        <p:nvPicPr>
          <p:cNvPr id="13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702406"/>
            <a:ext cx="685800" cy="688684"/>
          </a:xfrm>
          <a:prstGeom prst="rect">
            <a:avLst/>
          </a:prstGeom>
          <a:noFill/>
        </p:spPr>
      </p:pic>
      <p:pic>
        <p:nvPicPr>
          <p:cNvPr id="14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76490"/>
            <a:ext cx="685800" cy="688684"/>
          </a:xfrm>
          <a:prstGeom prst="rect">
            <a:avLst/>
          </a:prstGeom>
          <a:noFill/>
        </p:spPr>
      </p:pic>
      <p:cxnSp>
        <p:nvCxnSpPr>
          <p:cNvPr id="44" name="Straight Connector 43"/>
          <p:cNvCxnSpPr/>
          <p:nvPr/>
        </p:nvCxnSpPr>
        <p:spPr>
          <a:xfrm flipH="1">
            <a:off x="1828800" y="2419290"/>
            <a:ext cx="533400" cy="457200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 flipH="1" flipV="1">
            <a:off x="1638300" y="3320990"/>
            <a:ext cx="114300" cy="698500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67" name="Straight Connector 66"/>
          <p:cNvCxnSpPr/>
          <p:nvPr/>
        </p:nvCxnSpPr>
        <p:spPr>
          <a:xfrm flipV="1">
            <a:off x="7200900" y="1962090"/>
            <a:ext cx="571500" cy="1219200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 rot="5400000">
            <a:off x="2609850" y="3886140"/>
            <a:ext cx="990600" cy="647700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79" name="Straight Connector 78"/>
          <p:cNvCxnSpPr>
            <a:stCxn id="65" idx="1"/>
          </p:cNvCxnSpPr>
          <p:nvPr/>
        </p:nvCxnSpPr>
        <p:spPr>
          <a:xfrm flipH="1">
            <a:off x="4495800" y="2077832"/>
            <a:ext cx="1447800" cy="30308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83" name="Straight Connector 82"/>
          <p:cNvCxnSpPr>
            <a:endCxn id="13" idx="3"/>
          </p:cNvCxnSpPr>
          <p:nvPr/>
        </p:nvCxnSpPr>
        <p:spPr>
          <a:xfrm rot="10800000" flipV="1">
            <a:off x="4648200" y="4775140"/>
            <a:ext cx="914400" cy="271608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86" name="Straight Connector 85"/>
          <p:cNvCxnSpPr/>
          <p:nvPr/>
        </p:nvCxnSpPr>
        <p:spPr>
          <a:xfrm>
            <a:off x="3886200" y="3638490"/>
            <a:ext cx="1752600" cy="914400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90" name="Straight Connector 89"/>
          <p:cNvCxnSpPr>
            <a:stCxn id="13" idx="1"/>
          </p:cNvCxnSpPr>
          <p:nvPr/>
        </p:nvCxnSpPr>
        <p:spPr>
          <a:xfrm rot="10800000">
            <a:off x="3048000" y="4927540"/>
            <a:ext cx="914400" cy="119208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93" name="Straight Connector 92"/>
          <p:cNvCxnSpPr>
            <a:endCxn id="63" idx="0"/>
          </p:cNvCxnSpPr>
          <p:nvPr/>
        </p:nvCxnSpPr>
        <p:spPr>
          <a:xfrm rot="5400000">
            <a:off x="3575050" y="2451040"/>
            <a:ext cx="774700" cy="533400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96" name="Straight Connector 95"/>
          <p:cNvCxnSpPr/>
          <p:nvPr/>
        </p:nvCxnSpPr>
        <p:spPr>
          <a:xfrm flipH="1">
            <a:off x="3048000" y="2108140"/>
            <a:ext cx="914400" cy="158750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99" name="Straight Connector 98"/>
          <p:cNvCxnSpPr>
            <a:endCxn id="14" idx="1"/>
          </p:cNvCxnSpPr>
          <p:nvPr/>
        </p:nvCxnSpPr>
        <p:spPr>
          <a:xfrm>
            <a:off x="4343400" y="2266890"/>
            <a:ext cx="1219200" cy="953942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 flipV="1">
            <a:off x="6248400" y="3403540"/>
            <a:ext cx="685800" cy="6350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>
            <a:off x="6553200" y="2266890"/>
            <a:ext cx="457200" cy="914400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09" name="Straight Connector 108"/>
          <p:cNvCxnSpPr/>
          <p:nvPr/>
        </p:nvCxnSpPr>
        <p:spPr>
          <a:xfrm>
            <a:off x="2057400" y="4476690"/>
            <a:ext cx="457200" cy="450850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14" name="Straight Connector 113"/>
          <p:cNvCxnSpPr/>
          <p:nvPr/>
        </p:nvCxnSpPr>
        <p:spPr>
          <a:xfrm>
            <a:off x="5791200" y="3562290"/>
            <a:ext cx="38100" cy="990600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pic>
        <p:nvPicPr>
          <p:cNvPr id="125" name="Picture 124" descr="j041146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5791200"/>
            <a:ext cx="602298" cy="665639"/>
          </a:xfrm>
          <a:prstGeom prst="rect">
            <a:avLst/>
          </a:prstGeom>
        </p:spPr>
      </p:pic>
      <p:cxnSp>
        <p:nvCxnSpPr>
          <p:cNvPr id="127" name="Straight Connector 126"/>
          <p:cNvCxnSpPr>
            <a:endCxn id="125" idx="0"/>
          </p:cNvCxnSpPr>
          <p:nvPr/>
        </p:nvCxnSpPr>
        <p:spPr>
          <a:xfrm rot="16200000" flipH="1">
            <a:off x="2754074" y="5119925"/>
            <a:ext cx="698500" cy="644049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31" name="Straight Connector 130"/>
          <p:cNvCxnSpPr/>
          <p:nvPr/>
        </p:nvCxnSpPr>
        <p:spPr>
          <a:xfrm rot="10800000" flipV="1">
            <a:off x="6096000" y="4657110"/>
            <a:ext cx="990600" cy="118030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pic>
        <p:nvPicPr>
          <p:cNvPr id="63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105090"/>
            <a:ext cx="685800" cy="688684"/>
          </a:xfrm>
          <a:prstGeom prst="rect">
            <a:avLst/>
          </a:prstGeom>
          <a:noFill/>
        </p:spPr>
      </p:pic>
      <p:pic>
        <p:nvPicPr>
          <p:cNvPr id="65" name="Picture 3" descr="C:\Users\Joe Wenjie Jiang\AppData\Local\Microsoft\Windows\Temporary Internet Files\Content.IE5\7ME62IXH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733490"/>
            <a:ext cx="685800" cy="688684"/>
          </a:xfrm>
          <a:prstGeom prst="rect">
            <a:avLst/>
          </a:prstGeom>
          <a:noFill/>
        </p:spPr>
      </p:pic>
      <p:sp>
        <p:nvSpPr>
          <p:cNvPr id="77" name="Freeform 76"/>
          <p:cNvSpPr/>
          <p:nvPr/>
        </p:nvSpPr>
        <p:spPr bwMode="auto">
          <a:xfrm>
            <a:off x="2971800" y="3831537"/>
            <a:ext cx="687188" cy="2092953"/>
          </a:xfrm>
          <a:custGeom>
            <a:avLst/>
            <a:gdLst>
              <a:gd name="connsiteX0" fmla="*/ 642468 w 687188"/>
              <a:gd name="connsiteY0" fmla="*/ 0 h 2092953"/>
              <a:gd name="connsiteX1" fmla="*/ 7453 w 687188"/>
              <a:gd name="connsiteY1" fmla="*/ 992811 h 2092953"/>
              <a:gd name="connsiteX2" fmla="*/ 687188 w 687188"/>
              <a:gd name="connsiteY2" fmla="*/ 2092953 h 209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188" h="2092953">
                <a:moveTo>
                  <a:pt x="642468" y="0"/>
                </a:moveTo>
                <a:cubicBezTo>
                  <a:pt x="321234" y="321993"/>
                  <a:pt x="0" y="643986"/>
                  <a:pt x="7453" y="992811"/>
                </a:cubicBezTo>
                <a:cubicBezTo>
                  <a:pt x="14906" y="1341637"/>
                  <a:pt x="351047" y="1717295"/>
                  <a:pt x="687188" y="2092953"/>
                </a:cubicBezTo>
              </a:path>
            </a:pathLst>
          </a:custGeom>
          <a:noFill/>
          <a:ln w="44450" cap="flat" cmpd="sng" algn="ctr">
            <a:solidFill>
              <a:srgbClr val="9BBB59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굴림" pitchFamily="50" charset="-127"/>
            </a:endParaRPr>
          </a:p>
        </p:txBody>
      </p:sp>
      <p:pic>
        <p:nvPicPr>
          <p:cNvPr id="60" name="Picture 59" descr="j041146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1239361"/>
            <a:ext cx="602298" cy="665639"/>
          </a:xfrm>
          <a:prstGeom prst="rect">
            <a:avLst/>
          </a:prstGeom>
        </p:spPr>
      </p:pic>
      <p:pic>
        <p:nvPicPr>
          <p:cNvPr id="66" name="Picture 65" descr="j041146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352490"/>
            <a:ext cx="602298" cy="665639"/>
          </a:xfrm>
          <a:prstGeom prst="rect">
            <a:avLst/>
          </a:prstGeom>
        </p:spPr>
      </p:pic>
      <p:pic>
        <p:nvPicPr>
          <p:cNvPr id="68" name="Picture 67" descr="j041146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324290"/>
            <a:ext cx="602298" cy="665639"/>
          </a:xfrm>
          <a:prstGeom prst="rect">
            <a:avLst/>
          </a:prstGeom>
        </p:spPr>
      </p:pic>
      <p:cxnSp>
        <p:nvCxnSpPr>
          <p:cNvPr id="75" name="Straight Connector 74"/>
          <p:cNvCxnSpPr/>
          <p:nvPr/>
        </p:nvCxnSpPr>
        <p:spPr>
          <a:xfrm flipH="1" flipV="1">
            <a:off x="1295400" y="2038290"/>
            <a:ext cx="342900" cy="838200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81" name="Straight Connector 80"/>
          <p:cNvCxnSpPr>
            <a:stCxn id="63" idx="1"/>
          </p:cNvCxnSpPr>
          <p:nvPr/>
        </p:nvCxnSpPr>
        <p:spPr>
          <a:xfrm flipH="1" flipV="1">
            <a:off x="1905000" y="3098740"/>
            <a:ext cx="1447800" cy="350692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3810000" y="61530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b="1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Client</a:t>
            </a:r>
          </a:p>
        </p:txBody>
      </p:sp>
      <p:pic>
        <p:nvPicPr>
          <p:cNvPr id="9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18926"/>
            <a:ext cx="69696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0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62090"/>
            <a:ext cx="69696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1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81290"/>
            <a:ext cx="69696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81490"/>
            <a:ext cx="69696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52890"/>
            <a:ext cx="69696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152400" y="81909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kern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ISPs provide connectivity and route packets</a:t>
            </a:r>
          </a:p>
        </p:txBody>
      </p:sp>
      <p:pic>
        <p:nvPicPr>
          <p:cNvPr id="48" name="Picture 47" descr="set_top_box_zazou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1852753"/>
            <a:ext cx="1366286" cy="966647"/>
          </a:xfrm>
          <a:prstGeom prst="rect">
            <a:avLst/>
          </a:prstGeom>
        </p:spPr>
      </p:pic>
      <p:pic>
        <p:nvPicPr>
          <p:cNvPr id="49" name="Picture 48" descr="set_top_box_zazou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4876800"/>
            <a:ext cx="1366286" cy="966647"/>
          </a:xfrm>
          <a:prstGeom prst="rect">
            <a:avLst/>
          </a:prstGeom>
        </p:spPr>
      </p:pic>
      <p:pic>
        <p:nvPicPr>
          <p:cNvPr id="50" name="Picture 49" descr="set_top_box_zazou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6114" y="1700353"/>
            <a:ext cx="1366286" cy="966647"/>
          </a:xfrm>
          <a:prstGeom prst="rect">
            <a:avLst/>
          </a:prstGeom>
        </p:spPr>
      </p:pic>
      <p:pic>
        <p:nvPicPr>
          <p:cNvPr id="51" name="Picture 50" descr="set_top_box_zazou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3886200"/>
            <a:ext cx="1366286" cy="9666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Distributed Solution to the Global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global optimization is a linear programming</a:t>
            </a:r>
          </a:p>
          <a:p>
            <a:pPr lvl="1"/>
            <a:r>
              <a:rPr lang="en-US" altLang="ko-KR" dirty="0" smtClean="0"/>
              <a:t>Computationally-efficient solution, but …</a:t>
            </a:r>
          </a:p>
          <a:p>
            <a:pPr lvl="1"/>
            <a:endParaRPr lang="en-US" dirty="0"/>
          </a:p>
          <a:p>
            <a:r>
              <a:rPr lang="en-US" dirty="0" smtClean="0"/>
              <a:t>CDNs are administratively separate</a:t>
            </a:r>
          </a:p>
          <a:p>
            <a:pPr lvl="1"/>
            <a:r>
              <a:rPr lang="en-US" altLang="ko-KR" dirty="0" smtClean="0"/>
              <a:t>Hard </a:t>
            </a:r>
            <a:r>
              <a:rPr lang="en-US" altLang="ko-KR" dirty="0"/>
              <a:t>to deploy a global </a:t>
            </a:r>
            <a:r>
              <a:rPr lang="en-US" altLang="ko-KR" dirty="0" smtClean="0"/>
              <a:t>coordinator</a:t>
            </a:r>
          </a:p>
          <a:p>
            <a:pPr lvl="1"/>
            <a:r>
              <a:rPr lang="en-US" altLang="ko-KR" dirty="0" smtClean="0"/>
              <a:t>Do not want to expose internal information</a:t>
            </a:r>
          </a:p>
          <a:p>
            <a:pPr lvl="1"/>
            <a:endParaRPr lang="en-US" altLang="ko-KR" dirty="0" smtClean="0"/>
          </a:p>
          <a:p>
            <a:pPr lvl="0">
              <a:buClr>
                <a:prstClr val="black"/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We develop a distributed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algorithm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Each ISP solves a </a:t>
            </a:r>
            <a:r>
              <a:rPr lang="en-US" altLang="ko-KR" dirty="0" smtClean="0">
                <a:solidFill>
                  <a:srgbClr val="0000FF"/>
                </a:solidFill>
              </a:rPr>
              <a:t>local</a:t>
            </a:r>
            <a:r>
              <a:rPr lang="en-US" altLang="ko-KR" dirty="0" smtClean="0"/>
              <a:t> version of cost-minimization problem</a:t>
            </a:r>
          </a:p>
          <a:p>
            <a:pPr lvl="1"/>
            <a:r>
              <a:rPr lang="en-US" altLang="ko-KR" dirty="0" smtClean="0"/>
              <a:t>Only requires exchange of summary statistics, on </a:t>
            </a:r>
            <a:r>
              <a:rPr lang="en-US" altLang="ko-KR" dirty="0" smtClean="0">
                <a:solidFill>
                  <a:srgbClr val="0000FF"/>
                </a:solidFill>
              </a:rPr>
              <a:t>aggregated server/user</a:t>
            </a:r>
          </a:p>
          <a:p>
            <a:pPr lvl="1"/>
            <a:r>
              <a:rPr lang="en-US" altLang="ko-KR" dirty="0" smtClean="0"/>
              <a:t>Provably </a:t>
            </a:r>
            <a:r>
              <a:rPr lang="en-US" altLang="ko-KR" dirty="0" smtClean="0">
                <a:solidFill>
                  <a:srgbClr val="0000FF"/>
                </a:solidFill>
              </a:rPr>
              <a:t>converges</a:t>
            </a:r>
            <a:r>
              <a:rPr lang="en-US" altLang="ko-KR" dirty="0" smtClean="0"/>
              <a:t> to the global optimum </a:t>
            </a: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50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89428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Intra-ISP Server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3300"/>
                </a:solidFill>
              </a:rPr>
              <a:t>Goal</a:t>
            </a:r>
            <a:r>
              <a:rPr lang="en-US" dirty="0">
                <a:solidFill>
                  <a:srgbClr val="595959"/>
                </a:solidFill>
              </a:rPr>
              <a:t>: need to ensure that every arrived request is served given calculated rates </a:t>
            </a:r>
            <a:r>
              <a:rPr lang="en-US" i="1" dirty="0" err="1">
                <a:solidFill>
                  <a:srgbClr val="0000FF"/>
                </a:solidFill>
                <a:latin typeface="Trebuchet MS" charset="0"/>
              </a:rPr>
              <a:t>R</a:t>
            </a:r>
            <a:r>
              <a:rPr lang="en-US" i="1" baseline="30000" dirty="0" err="1">
                <a:solidFill>
                  <a:srgbClr val="0000FF"/>
                </a:solidFill>
                <a:latin typeface="Trebuchet MS" charset="0"/>
              </a:rPr>
              <a:t>dd’</a:t>
            </a:r>
            <a:r>
              <a:rPr lang="en-US" i="1" baseline="-25000" dirty="0" err="1">
                <a:solidFill>
                  <a:srgbClr val="0000FF"/>
                </a:solidFill>
                <a:latin typeface="Trebuchet MS" charset="0"/>
              </a:rPr>
              <a:t>c</a:t>
            </a:r>
            <a:r>
              <a:rPr lang="en-US" i="1" baseline="-25000" dirty="0">
                <a:solidFill>
                  <a:srgbClr val="0000FF"/>
                </a:solidFill>
                <a:latin typeface="Trebuchet MS" charset="0"/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and fractions </a:t>
            </a:r>
            <a:r>
              <a:rPr lang="en-US" i="1" dirty="0" err="1">
                <a:solidFill>
                  <a:srgbClr val="0000FF"/>
                </a:solidFill>
                <a:latin typeface="Trebuchet MS" charset="0"/>
              </a:rPr>
              <a:t>p</a:t>
            </a:r>
            <a:r>
              <a:rPr lang="en-US" i="1" baseline="30000" dirty="0" err="1">
                <a:solidFill>
                  <a:srgbClr val="0000FF"/>
                </a:solidFill>
                <a:latin typeface="Trebuchet MS" charset="0"/>
              </a:rPr>
              <a:t>d</a:t>
            </a:r>
            <a:r>
              <a:rPr lang="en-US" i="1" baseline="-25000" dirty="0" err="1">
                <a:solidFill>
                  <a:srgbClr val="0000FF"/>
                </a:solidFill>
                <a:latin typeface="Trebuchet MS" charset="0"/>
              </a:rPr>
              <a:t>c</a:t>
            </a:r>
            <a:r>
              <a:rPr lang="en-US" dirty="0">
                <a:solidFill>
                  <a:srgbClr val="595959"/>
                </a:solidFill>
              </a:rPr>
              <a:t> </a:t>
            </a:r>
          </a:p>
          <a:p>
            <a:endParaRPr lang="en-US" dirty="0" smtClean="0"/>
          </a:p>
          <a:p>
            <a:pPr lvl="0"/>
            <a:r>
              <a:rPr lang="en-US" dirty="0"/>
              <a:t>Simple strategy </a:t>
            </a:r>
            <a:r>
              <a:rPr lang="en-US" dirty="0" smtClean="0"/>
              <a:t>is sub-optimal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Randomly </a:t>
            </a:r>
            <a:r>
              <a:rPr lang="en-US" dirty="0"/>
              <a:t>assign a server that holds the requested content</a:t>
            </a:r>
          </a:p>
          <a:p>
            <a:pPr lvl="1"/>
            <a:r>
              <a:rPr lang="en-US" dirty="0"/>
              <a:t>May get stuck b/c servers with the desired content may not have free upload slots</a:t>
            </a:r>
          </a:p>
          <a:p>
            <a:pPr lvl="0"/>
            <a:endParaRPr lang="en-US" dirty="0"/>
          </a:p>
          <a:p>
            <a:pPr lvl="0"/>
            <a:r>
              <a:rPr lang="en-US" dirty="0" smtClean="0">
                <a:solidFill>
                  <a:srgbClr val="0000FF"/>
                </a:solidFill>
              </a:rPr>
              <a:t>Repacking</a:t>
            </a:r>
            <a:r>
              <a:rPr lang="en-US" dirty="0" smtClean="0"/>
              <a:t> is optimal but expensive</a:t>
            </a:r>
          </a:p>
          <a:p>
            <a:pPr lvl="1"/>
            <a:r>
              <a:rPr lang="en-US" dirty="0" smtClean="0"/>
              <a:t>Migrate existing downloads</a:t>
            </a:r>
          </a:p>
          <a:p>
            <a:pPr lvl="1"/>
            <a:r>
              <a:rPr lang="en-US" dirty="0" smtClean="0"/>
              <a:t>Expensive operation, service interruption</a:t>
            </a:r>
          </a:p>
          <a:p>
            <a:pPr lvl="1"/>
            <a:r>
              <a:rPr lang="en-US" dirty="0" smtClean="0"/>
              <a:t>Solving </a:t>
            </a:r>
            <a:r>
              <a:rPr lang="en-US" dirty="0"/>
              <a:t>a maximum matching problem (finding an augmenting path) for every request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51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35503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Intra-ISP Server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r>
              <a:rPr lang="en-US" dirty="0">
                <a:solidFill>
                  <a:srgbClr val="FF3300"/>
                </a:solidFill>
              </a:rPr>
              <a:t>Goal</a:t>
            </a:r>
            <a:r>
              <a:rPr lang="en-US" dirty="0">
                <a:solidFill>
                  <a:srgbClr val="595959"/>
                </a:solidFill>
              </a:rPr>
              <a:t>: need to ensure that every arrived request is served given calculated rates </a:t>
            </a:r>
            <a:r>
              <a:rPr lang="en-US" i="1" dirty="0" err="1">
                <a:solidFill>
                  <a:srgbClr val="0000FF"/>
                </a:solidFill>
                <a:latin typeface="Trebuchet MS" charset="0"/>
              </a:rPr>
              <a:t>R</a:t>
            </a:r>
            <a:r>
              <a:rPr lang="en-US" i="1" baseline="30000" dirty="0" err="1">
                <a:solidFill>
                  <a:srgbClr val="0000FF"/>
                </a:solidFill>
                <a:latin typeface="Trebuchet MS" charset="0"/>
              </a:rPr>
              <a:t>dd’</a:t>
            </a:r>
            <a:r>
              <a:rPr lang="en-US" i="1" baseline="-25000" dirty="0" err="1">
                <a:solidFill>
                  <a:srgbClr val="0000FF"/>
                </a:solidFill>
                <a:latin typeface="Trebuchet MS" charset="0"/>
              </a:rPr>
              <a:t>c</a:t>
            </a:r>
            <a:r>
              <a:rPr lang="en-US" i="1" baseline="-25000" dirty="0">
                <a:solidFill>
                  <a:srgbClr val="0000FF"/>
                </a:solidFill>
                <a:latin typeface="Trebuchet MS" charset="0"/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and fractions </a:t>
            </a:r>
            <a:r>
              <a:rPr lang="en-US" i="1" dirty="0" err="1">
                <a:solidFill>
                  <a:srgbClr val="0000FF"/>
                </a:solidFill>
                <a:latin typeface="Trebuchet MS" charset="0"/>
              </a:rPr>
              <a:t>p</a:t>
            </a:r>
            <a:r>
              <a:rPr lang="en-US" i="1" baseline="30000" dirty="0" err="1">
                <a:solidFill>
                  <a:srgbClr val="0000FF"/>
                </a:solidFill>
                <a:latin typeface="Trebuchet MS" charset="0"/>
              </a:rPr>
              <a:t>d</a:t>
            </a:r>
            <a:r>
              <a:rPr lang="en-US" i="1" baseline="-25000" dirty="0" err="1">
                <a:solidFill>
                  <a:srgbClr val="0000FF"/>
                </a:solidFill>
                <a:latin typeface="Trebuchet MS" charset="0"/>
              </a:rPr>
              <a:t>c</a:t>
            </a:r>
            <a:r>
              <a:rPr lang="en-US" dirty="0">
                <a:solidFill>
                  <a:srgbClr val="595959"/>
                </a:solidFill>
              </a:rPr>
              <a:t> </a:t>
            </a: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buClr>
                <a:prstClr val="black"/>
              </a:buClr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buClr>
                <a:prstClr val="black"/>
              </a:buClr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We propose </a:t>
            </a:r>
            <a:r>
              <a:rPr lang="en-US" dirty="0" smtClean="0">
                <a:solidFill>
                  <a:srgbClr val="FF0000"/>
                </a:solidFill>
              </a:rPr>
              <a:t>Uniform Slot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Randomly </a:t>
            </a:r>
            <a:r>
              <a:rPr lang="en-US" dirty="0"/>
              <a:t>choose a </a:t>
            </a:r>
            <a:r>
              <a:rPr lang="en-US" dirty="0" smtClean="0"/>
              <a:t>server that </a:t>
            </a:r>
            <a:r>
              <a:rPr lang="en-US" dirty="0"/>
              <a:t>has the content, w/ probability proportional to its free uploads </a:t>
            </a:r>
            <a:r>
              <a:rPr lang="en-US" dirty="0" smtClean="0"/>
              <a:t>slots</a:t>
            </a:r>
          </a:p>
          <a:p>
            <a:pPr lvl="1"/>
            <a:r>
              <a:rPr lang="en-US" altLang="ko-KR" dirty="0" smtClean="0"/>
              <a:t>No migration cost</a:t>
            </a:r>
            <a:endParaRPr lang="en-US" altLang="ko-KR" dirty="0"/>
          </a:p>
          <a:p>
            <a:pPr lvl="1"/>
            <a:r>
              <a:rPr lang="en-US" altLang="ko-KR" dirty="0" smtClean="0"/>
              <a:t>Easy to implement in practice</a:t>
            </a:r>
          </a:p>
          <a:p>
            <a:pPr lvl="1"/>
            <a:r>
              <a:rPr lang="en-US" dirty="0" smtClean="0"/>
              <a:t>Optimality?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52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20147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2743200" y="3200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343400" y="3200400"/>
            <a:ext cx="228600" cy="228600"/>
          </a:xfrm>
          <a:prstGeom prst="ellipse">
            <a:avLst/>
          </a:prstGeom>
          <a:solidFill>
            <a:srgbClr val="E46C0A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981700" y="32004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543800" y="3200400"/>
            <a:ext cx="228600" cy="2286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562600" y="5715000"/>
            <a:ext cx="1219200" cy="304800"/>
            <a:chOff x="5791200" y="4267200"/>
            <a:chExt cx="1219200" cy="304800"/>
          </a:xfrm>
        </p:grpSpPr>
        <p:sp>
          <p:nvSpPr>
            <p:cNvPr id="23" name="Rectangle 22"/>
            <p:cNvSpPr/>
            <p:nvPr/>
          </p:nvSpPr>
          <p:spPr>
            <a:xfrm rot="5400000">
              <a:off x="6705600" y="4267200"/>
              <a:ext cx="304800" cy="304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791200" y="42672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6400800" y="4267200"/>
              <a:ext cx="304800" cy="3048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6096000" y="42672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86200" y="5715000"/>
            <a:ext cx="1219200" cy="304800"/>
            <a:chOff x="3886200" y="4572000"/>
            <a:chExt cx="1219200" cy="304800"/>
          </a:xfrm>
        </p:grpSpPr>
        <p:sp>
          <p:nvSpPr>
            <p:cNvPr id="27" name="Rectangle 26"/>
            <p:cNvSpPr/>
            <p:nvPr/>
          </p:nvSpPr>
          <p:spPr>
            <a:xfrm rot="5400000">
              <a:off x="4495800" y="45720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4191000" y="45720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4800600" y="4572000"/>
              <a:ext cx="304800" cy="304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3886200" y="45720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50608" y="5715000"/>
            <a:ext cx="1231392" cy="304800"/>
            <a:chOff x="7379208" y="4267200"/>
            <a:chExt cx="1231392" cy="304800"/>
          </a:xfrm>
        </p:grpSpPr>
        <p:sp>
          <p:nvSpPr>
            <p:cNvPr id="19" name="Rectangle 18"/>
            <p:cNvSpPr/>
            <p:nvPr/>
          </p:nvSpPr>
          <p:spPr>
            <a:xfrm rot="5400000">
              <a:off x="7379208" y="42672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8001000" y="4267200"/>
              <a:ext cx="304800" cy="3048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305800" y="4267200"/>
              <a:ext cx="304800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7696200" y="4267200"/>
              <a:ext cx="304800" cy="304800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33600" y="5715000"/>
            <a:ext cx="1219200" cy="304800"/>
            <a:chOff x="2057400" y="4343400"/>
            <a:chExt cx="1219200" cy="304800"/>
          </a:xfrm>
        </p:grpSpPr>
        <p:sp>
          <p:nvSpPr>
            <p:cNvPr id="21" name="Rectangle 20"/>
            <p:cNvSpPr/>
            <p:nvPr/>
          </p:nvSpPr>
          <p:spPr>
            <a:xfrm rot="5400000">
              <a:off x="2667000" y="43434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2362200" y="43434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2057400" y="43434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2971800" y="4343400"/>
              <a:ext cx="304800" cy="304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>
            <a:spLocks noChangeAspect="1"/>
          </p:cNvSpPr>
          <p:nvPr/>
        </p:nvSpPr>
        <p:spPr>
          <a:xfrm>
            <a:off x="2743200" y="5041392"/>
            <a:ext cx="292608" cy="292608"/>
          </a:xfrm>
          <a:prstGeom prst="rect">
            <a:avLst/>
          </a:prstGeom>
          <a:solidFill>
            <a:srgbClr val="98A4AB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>
            <a:spLocks noChangeAspect="1"/>
          </p:cNvSpPr>
          <p:nvPr/>
        </p:nvSpPr>
        <p:spPr>
          <a:xfrm>
            <a:off x="4343400" y="5041392"/>
            <a:ext cx="292608" cy="292608"/>
          </a:xfrm>
          <a:prstGeom prst="rect">
            <a:avLst/>
          </a:prstGeom>
          <a:solidFill>
            <a:srgbClr val="98A4AB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>
            <a:spLocks noChangeAspect="1"/>
          </p:cNvSpPr>
          <p:nvPr/>
        </p:nvSpPr>
        <p:spPr>
          <a:xfrm>
            <a:off x="5981700" y="5041392"/>
            <a:ext cx="292608" cy="292608"/>
          </a:xfrm>
          <a:prstGeom prst="rect">
            <a:avLst/>
          </a:prstGeom>
          <a:solidFill>
            <a:srgbClr val="98A4AB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7543800" y="5041392"/>
            <a:ext cx="292608" cy="292608"/>
          </a:xfrm>
          <a:prstGeom prst="rect">
            <a:avLst/>
          </a:prstGeom>
          <a:solidFill>
            <a:srgbClr val="98A4AB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362200" y="3200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3124200" y="3200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3505200" y="3200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3962400" y="3200400"/>
            <a:ext cx="228600" cy="228600"/>
          </a:xfrm>
          <a:prstGeom prst="ellipse">
            <a:avLst/>
          </a:prstGeom>
          <a:solidFill>
            <a:srgbClr val="E46C0A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4724400" y="3200400"/>
            <a:ext cx="228600" cy="228600"/>
          </a:xfrm>
          <a:prstGeom prst="ellipse">
            <a:avLst/>
          </a:prstGeom>
          <a:solidFill>
            <a:srgbClr val="E46C0A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6324600" y="32004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9600" y="3048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requests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" y="4948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servers</a:t>
            </a:r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>
            <a:off x="2362200" y="5047488"/>
            <a:ext cx="292608" cy="292608"/>
          </a:xfrm>
          <a:prstGeom prst="rect">
            <a:avLst/>
          </a:prstGeom>
          <a:solidFill>
            <a:srgbClr val="98A4AB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>
            <a:spLocks noChangeAspect="1"/>
          </p:cNvSpPr>
          <p:nvPr/>
        </p:nvSpPr>
        <p:spPr>
          <a:xfrm>
            <a:off x="3124200" y="5041392"/>
            <a:ext cx="292608" cy="292608"/>
          </a:xfrm>
          <a:prstGeom prst="rect">
            <a:avLst/>
          </a:prstGeom>
          <a:solidFill>
            <a:srgbClr val="98A4AB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>
            <a:spLocks noChangeAspect="1"/>
          </p:cNvSpPr>
          <p:nvPr/>
        </p:nvSpPr>
        <p:spPr>
          <a:xfrm>
            <a:off x="3974592" y="5041392"/>
            <a:ext cx="292608" cy="292608"/>
          </a:xfrm>
          <a:prstGeom prst="rect">
            <a:avLst/>
          </a:prstGeom>
          <a:solidFill>
            <a:srgbClr val="98A4AB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>
            <a:spLocks noChangeAspect="1"/>
          </p:cNvSpPr>
          <p:nvPr/>
        </p:nvSpPr>
        <p:spPr>
          <a:xfrm>
            <a:off x="4736592" y="5041392"/>
            <a:ext cx="292608" cy="292608"/>
          </a:xfrm>
          <a:prstGeom prst="rect">
            <a:avLst/>
          </a:prstGeom>
          <a:solidFill>
            <a:srgbClr val="98A4AB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5562600" y="5041392"/>
            <a:ext cx="292608" cy="292608"/>
          </a:xfrm>
          <a:prstGeom prst="rect">
            <a:avLst/>
          </a:prstGeom>
          <a:solidFill>
            <a:srgbClr val="98A4AB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6412992" y="5041392"/>
            <a:ext cx="292608" cy="292608"/>
          </a:xfrm>
          <a:prstGeom prst="rect">
            <a:avLst/>
          </a:prstGeom>
          <a:solidFill>
            <a:srgbClr val="98A4AB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>
            <a:spLocks noChangeAspect="1"/>
          </p:cNvSpPr>
          <p:nvPr/>
        </p:nvSpPr>
        <p:spPr>
          <a:xfrm>
            <a:off x="7162800" y="5029200"/>
            <a:ext cx="292608" cy="292608"/>
          </a:xfrm>
          <a:prstGeom prst="rect">
            <a:avLst/>
          </a:prstGeom>
          <a:solidFill>
            <a:srgbClr val="98A4AB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>
            <a:spLocks noChangeAspect="1"/>
          </p:cNvSpPr>
          <p:nvPr/>
        </p:nvSpPr>
        <p:spPr>
          <a:xfrm>
            <a:off x="7936992" y="5029200"/>
            <a:ext cx="292608" cy="292608"/>
          </a:xfrm>
          <a:prstGeom prst="rect">
            <a:avLst/>
          </a:prstGeom>
          <a:solidFill>
            <a:srgbClr val="98A4AB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2133600" y="3048000"/>
            <a:ext cx="4724400" cy="2514600"/>
            <a:chOff x="1981200" y="1600200"/>
            <a:chExt cx="4724400" cy="2514600"/>
          </a:xfrm>
        </p:grpSpPr>
        <p:sp>
          <p:nvSpPr>
            <p:cNvPr id="59" name="Rounded Rectangle 58"/>
            <p:cNvSpPr/>
            <p:nvPr/>
          </p:nvSpPr>
          <p:spPr>
            <a:xfrm>
              <a:off x="1981200" y="3352800"/>
              <a:ext cx="4724400" cy="762000"/>
            </a:xfrm>
            <a:prstGeom prst="roundRect">
              <a:avLst/>
            </a:prstGeom>
            <a:solidFill>
              <a:srgbClr val="98A4AB">
                <a:alpha val="21000"/>
              </a:srgbClr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5400000">
              <a:off x="2019300" y="1638300"/>
              <a:ext cx="1752600" cy="16764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755335" y="2550468"/>
              <a:ext cx="1748132" cy="15239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3645408" y="3962400"/>
            <a:ext cx="252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6666"/>
                </a:solidFill>
                <a:latin typeface="Trebuchet MS" pitchFamily="34" charset="0"/>
              </a:rPr>
              <a:t>|</a:t>
            </a:r>
            <a:r>
              <a:rPr lang="en-US" sz="2800" i="1" dirty="0" smtClean="0">
                <a:solidFill>
                  <a:srgbClr val="666666"/>
                </a:solidFill>
                <a:latin typeface="Trebuchet MS" pitchFamily="34" charset="0"/>
              </a:rPr>
              <a:t>N</a:t>
            </a:r>
            <a:r>
              <a:rPr lang="en-US" sz="2800" dirty="0" smtClean="0">
                <a:solidFill>
                  <a:srgbClr val="666666"/>
                </a:solidFill>
                <a:latin typeface="Trebuchet MS" pitchFamily="34" charset="0"/>
              </a:rPr>
              <a:t>(</a:t>
            </a:r>
            <a:r>
              <a:rPr lang="en-US" sz="2800" i="1" dirty="0" smtClean="0">
                <a:solidFill>
                  <a:srgbClr val="666666"/>
                </a:solidFill>
                <a:latin typeface="Trebuchet MS" pitchFamily="34" charset="0"/>
              </a:rPr>
              <a:t>V</a:t>
            </a:r>
            <a:r>
              <a:rPr lang="en-US" sz="2800" dirty="0" smtClean="0">
                <a:solidFill>
                  <a:srgbClr val="666666"/>
                </a:solidFill>
                <a:latin typeface="Trebuchet MS" pitchFamily="34" charset="0"/>
              </a:rPr>
              <a:t>)| ≥ |</a:t>
            </a:r>
            <a:r>
              <a:rPr lang="en-US" sz="2800" i="1" dirty="0" smtClean="0">
                <a:solidFill>
                  <a:srgbClr val="666666"/>
                </a:solidFill>
                <a:latin typeface="Trebuchet MS" pitchFamily="34" charset="0"/>
              </a:rPr>
              <a:t>V</a:t>
            </a:r>
            <a:r>
              <a:rPr lang="en-US" sz="2800" dirty="0" smtClean="0">
                <a:solidFill>
                  <a:srgbClr val="666666"/>
                </a:solidFill>
                <a:latin typeface="Trebuchet MS" pitchFamily="34" charset="0"/>
              </a:rPr>
              <a:t>|</a:t>
            </a: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610600" cy="762000"/>
          </a:xfrm>
        </p:spPr>
        <p:txBody>
          <a:bodyPr/>
          <a:lstStyle/>
          <a:p>
            <a:r>
              <a:rPr lang="en-US" dirty="0" smtClean="0"/>
              <a:t>Matching Theory</a:t>
            </a:r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3886200" y="2971800"/>
            <a:ext cx="2819400" cy="762000"/>
          </a:xfrm>
          <a:prstGeom prst="roundRect">
            <a:avLst/>
          </a:prstGeom>
          <a:solidFill>
            <a:srgbClr val="98A4AB">
              <a:alpha val="21000"/>
            </a:srgbClr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480411"/>
              </p:ext>
            </p:extLst>
          </p:nvPr>
        </p:nvGraphicFramePr>
        <p:xfrm>
          <a:off x="3581400" y="1524000"/>
          <a:ext cx="40513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50" name="Equation" r:id="rId4" imgW="1879600" imgH="368300" progId="Equation.3">
                  <p:embed/>
                </p:oleObj>
              </mc:Choice>
              <mc:Fallback>
                <p:oleObj name="Equation" r:id="rId4" imgW="1879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24000"/>
                        <a:ext cx="405130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0" y="1600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Hall’s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cs typeface="Trebuchet MS"/>
              </a:rPr>
              <a:t>Condition: </a:t>
            </a:r>
          </a:p>
        </p:txBody>
      </p:sp>
    </p:spTree>
    <p:extLst>
      <p:ext uri="{BB962C8B-B14F-4D97-AF65-F5344CB8AC3E}">
        <p14:creationId xmlns:p14="http://schemas.microsoft.com/office/powerpoint/2010/main" val="186900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 of Uniform-Slot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Theorem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/>
              <a:t>Hall’s condition is both </a:t>
            </a:r>
            <a:r>
              <a:rPr lang="en-US" dirty="0" smtClean="0">
                <a:solidFill>
                  <a:srgbClr val="FF0000"/>
                </a:solidFill>
              </a:rPr>
              <a:t>necessary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sufficient</a:t>
            </a:r>
            <a:r>
              <a:rPr lang="en-US" dirty="0" smtClean="0"/>
              <a:t> condition such that the </a:t>
            </a:r>
            <a:r>
              <a:rPr lang="en-US" dirty="0" smtClean="0">
                <a:solidFill>
                  <a:srgbClr val="0000FF"/>
                </a:solidFill>
              </a:rPr>
              <a:t>uniform-slot policy </a:t>
            </a:r>
            <a:r>
              <a:rPr lang="en-US" dirty="0" smtClean="0"/>
              <a:t>achieves </a:t>
            </a:r>
            <a:r>
              <a:rPr lang="en-US" dirty="0" smtClean="0">
                <a:solidFill>
                  <a:srgbClr val="0000FF"/>
                </a:solidFill>
              </a:rPr>
              <a:t>zero request drops </a:t>
            </a:r>
            <a:r>
              <a:rPr lang="en-US" dirty="0" smtClean="0"/>
              <a:t>with a high probability (as the number of servers increases).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to ensure that Hall’s condition holds, by placing content on each server? </a:t>
            </a:r>
          </a:p>
          <a:p>
            <a:pPr lvl="1"/>
            <a:r>
              <a:rPr lang="en-US" dirty="0" smtClean="0"/>
              <a:t>Given </a:t>
            </a:r>
            <a:r>
              <a:rPr lang="en-US" dirty="0"/>
              <a:t>the calculated replication ratio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d</a:t>
            </a:r>
            <a:r>
              <a:rPr lang="en-US" i="1" baseline="-25000" dirty="0" err="1" smtClean="0"/>
              <a:t>c</a:t>
            </a:r>
            <a:endParaRPr lang="en-US" dirty="0" smtClean="0"/>
          </a:p>
          <a:p>
            <a:pPr lvl="1"/>
            <a:r>
              <a:rPr lang="en-US" dirty="0" smtClean="0"/>
              <a:t>A large number of constraints</a:t>
            </a:r>
            <a:endParaRPr lang="en-US" dirty="0"/>
          </a:p>
          <a:p>
            <a:pPr lvl="1"/>
            <a:r>
              <a:rPr lang="en-US" dirty="0" smtClean="0"/>
              <a:t>Need to consider the content shuffling cost, as popularity changes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54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52665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Replication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Designated Slot Placement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dirty="0" smtClean="0">
                <a:solidFill>
                  <a:prstClr val="black"/>
                </a:solidFill>
              </a:rPr>
              <a:t>Calculates the exact content </a:t>
            </a:r>
            <a:r>
              <a:rPr lang="en-US" dirty="0" smtClean="0">
                <a:solidFill>
                  <a:srgbClr val="0000FF"/>
                </a:solidFill>
              </a:rPr>
              <a:t>combination</a:t>
            </a:r>
            <a:r>
              <a:rPr lang="en-US" dirty="0" smtClean="0">
                <a:solidFill>
                  <a:prstClr val="black"/>
                </a:solidFill>
              </a:rPr>
              <a:t> on each server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dirty="0" smtClean="0">
                <a:solidFill>
                  <a:prstClr val="black"/>
                </a:solidFill>
              </a:rPr>
              <a:t>An algorithm to </a:t>
            </a:r>
            <a:r>
              <a:rPr lang="en-US" dirty="0" smtClean="0">
                <a:solidFill>
                  <a:srgbClr val="0000FF"/>
                </a:solidFill>
              </a:rPr>
              <a:t>incrementally</a:t>
            </a:r>
            <a:r>
              <a:rPr lang="en-US" dirty="0" smtClean="0">
                <a:solidFill>
                  <a:prstClr val="black"/>
                </a:solidFill>
              </a:rPr>
              <a:t> construct the content placement</a:t>
            </a:r>
          </a:p>
          <a:p>
            <a:pPr lvl="1">
              <a:buClr>
                <a:prstClr val="black">
                  <a:lumMod val="65000"/>
                  <a:lumOff val="35000"/>
                </a:prstClr>
              </a:buClr>
            </a:pPr>
            <a:r>
              <a:rPr lang="en-US" dirty="0" smtClean="0">
                <a:solidFill>
                  <a:srgbClr val="0000FF"/>
                </a:solidFill>
              </a:rPr>
              <a:t>Minimizes </a:t>
            </a:r>
            <a:r>
              <a:rPr lang="en-US" dirty="0" smtClean="0"/>
              <a:t>the content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shuffling cost</a:t>
            </a:r>
            <a:r>
              <a:rPr lang="en-US" dirty="0" smtClean="0">
                <a:solidFill>
                  <a:srgbClr val="000000"/>
                </a:solidFill>
              </a:rPr>
              <a:t>, e.g., # of moves needed between two replication profiles.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Theorem</a:t>
            </a:r>
          </a:p>
          <a:p>
            <a:r>
              <a:rPr lang="en-US" dirty="0" smtClean="0"/>
              <a:t>Given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d</a:t>
            </a:r>
            <a:r>
              <a:rPr lang="en-US" i="1" baseline="-25000" dirty="0" err="1" smtClean="0"/>
              <a:t>c</a:t>
            </a:r>
            <a:r>
              <a:rPr lang="en-US" dirty="0" smtClean="0"/>
              <a:t> calculated by global problem, Hall’s condition always holds under the designated slot placement strategy. 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55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0944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Uniform-Slot Policy</a:t>
            </a:r>
            <a:endParaRPr lang="en-US" dirty="0"/>
          </a:p>
        </p:txBody>
      </p:sp>
      <p:pic>
        <p:nvPicPr>
          <p:cNvPr id="6" name="Content Placeholder 5" descr="uniform_drop.pd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143000"/>
            <a:ext cx="7289800" cy="34163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56</a:t>
            </a:fld>
            <a:endParaRPr lang="en-US" altLang="ko-K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28600" y="48768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ＭＳ Ｐゴシック" pitchFamily="-108" charset="-128"/>
                <a:cs typeface="Trebuchet MS"/>
              </a:rPr>
              <a:t>Event-driven simulator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ＭＳ Ｐゴシック" pitchFamily="-108" charset="-128"/>
                <a:cs typeface="Trebuchet MS"/>
              </a:rPr>
              <a:t> that implements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charset="0"/>
                <a:ea typeface="ＭＳ Ｐゴシック" pitchFamily="-108" charset="-128"/>
                <a:cs typeface="Trebuchet MS"/>
              </a:rPr>
              <a:t>distributed optimization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ＭＳ Ｐゴシック" pitchFamily="-108" charset="-128"/>
                <a:cs typeface="Trebuchet MS"/>
              </a:rPr>
              <a:t>,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charset="0"/>
                <a:ea typeface="ＭＳ Ｐゴシック" pitchFamily="-108" charset="-128"/>
                <a:cs typeface="Trebuchet MS"/>
              </a:rPr>
              <a:t>Uniform Slot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ＭＳ Ｐゴシック" pitchFamily="-108" charset="-128"/>
                <a:cs typeface="Trebuchet MS"/>
              </a:rPr>
              <a:t>request-routing,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charset="0"/>
                <a:ea typeface="ＭＳ Ｐゴシック" pitchFamily="-108" charset="-128"/>
                <a:cs typeface="Trebuchet MS"/>
              </a:rPr>
              <a:t>Designated Slot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ＭＳ Ｐゴシック" pitchFamily="-108" charset="-128"/>
                <a:cs typeface="Trebuchet MS"/>
              </a:rPr>
              <a:t> Placement</a:t>
            </a:r>
            <a:endParaRPr kumimoji="0" lang="en-US" kern="0" dirty="0" smtClean="0">
              <a:latin typeface="Trebuchet MS" charset="0"/>
              <a:ea typeface="ＭＳ Ｐゴシック" pitchFamily="-108" charset="-128"/>
              <a:cs typeface="Trebuchet MS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Arial"/>
              <a:buChar char="•"/>
              <a:tabLst/>
              <a:defRPr/>
            </a:pPr>
            <a:r>
              <a:rPr kumimoji="0" lang="en-US" kern="0" dirty="0" smtClean="0">
                <a:latin typeface="Trebuchet MS" charset="0"/>
                <a:ea typeface="ＭＳ Ｐゴシック" pitchFamily="-108" charset="-128"/>
                <a:cs typeface="Trebuchet MS"/>
              </a:rPr>
              <a:t>Dropping probability decreases quickly as B grows 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Arial"/>
              <a:buChar char="•"/>
              <a:tabLst/>
              <a:defRPr/>
            </a:pPr>
            <a:r>
              <a:rPr kumimoji="0" lang="en-US" kern="0" dirty="0" smtClean="0">
                <a:latin typeface="Trebuchet MS" charset="0"/>
                <a:ea typeface="ＭＳ Ｐゴシック" pitchFamily="-108" charset="-128"/>
                <a:cs typeface="Trebuchet MS"/>
              </a:rPr>
              <a:t>A demonstration that the joint solution is self-scalable </a:t>
            </a:r>
          </a:p>
          <a:p>
            <a:pPr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Arial"/>
              <a:buChar char="•"/>
              <a:tabLst/>
              <a:defRPr/>
            </a:pP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charset="0"/>
              <a:ea typeface="ＭＳ Ｐゴシック" pitchFamily="-108" charset="-128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Real-life </a:t>
            </a:r>
            <a:r>
              <a:rPr lang="en-US" dirty="0" err="1" smtClean="0"/>
              <a:t>BitTorrent</a:t>
            </a:r>
            <a:r>
              <a:rPr lang="en-US" dirty="0" smtClean="0"/>
              <a:t> Trace-based Evaluation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57</a:t>
            </a:fld>
            <a:endParaRPr lang="en-US" altLang="ko-K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28600" y="4572000"/>
            <a:ext cx="8686800" cy="1828800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tx1"/>
              </a:buClr>
              <a:buFont typeface="Arial"/>
              <a:buChar char="•"/>
              <a:defRPr/>
            </a:pPr>
            <a:r>
              <a:rPr lang="en-US" sz="2000" dirty="0" smtClean="0">
                <a:latin typeface="Trebuchet MS" charset="0"/>
              </a:rPr>
              <a:t>30</a:t>
            </a:r>
            <a:r>
              <a:rPr lang="en-US" sz="2000" dirty="0">
                <a:latin typeface="Trebuchet MS" charset="0"/>
              </a:rPr>
              <a:t>-day trace of </a:t>
            </a:r>
            <a:r>
              <a:rPr lang="en-US" sz="2000" dirty="0" err="1">
                <a:latin typeface="Trebuchet MS" charset="0"/>
              </a:rPr>
              <a:t>Vuze</a:t>
            </a:r>
            <a:r>
              <a:rPr lang="en-US" sz="2000" dirty="0">
                <a:latin typeface="Trebuchet MS" charset="0"/>
              </a:rPr>
              <a:t> </a:t>
            </a:r>
            <a:r>
              <a:rPr lang="en-US" sz="2000" dirty="0" smtClean="0">
                <a:latin typeface="Trebuchet MS" charset="0"/>
              </a:rPr>
              <a:t>(largest BT client) global </a:t>
            </a:r>
            <a:r>
              <a:rPr lang="en-US" sz="2000" dirty="0">
                <a:latin typeface="Trebuchet MS" charset="0"/>
              </a:rPr>
              <a:t>network</a:t>
            </a:r>
          </a:p>
          <a:p>
            <a:pPr marL="342900" lvl="1" indent="-342900">
              <a:buClr>
                <a:schemeClr val="tx1"/>
              </a:buClr>
              <a:buFont typeface="Arial"/>
              <a:buChar char="•"/>
              <a:defRPr/>
            </a:pPr>
            <a:r>
              <a:rPr lang="en-US" sz="2000" dirty="0">
                <a:latin typeface="Trebuchet MS" charset="0"/>
              </a:rPr>
              <a:t>8M unique </a:t>
            </a:r>
            <a:r>
              <a:rPr lang="en-US" sz="2000" dirty="0" smtClean="0">
                <a:latin typeface="Trebuchet MS" charset="0"/>
              </a:rPr>
              <a:t>IPs</a:t>
            </a:r>
          </a:p>
          <a:p>
            <a:pPr marL="342900" lvl="1" indent="-342900">
              <a:buClr>
                <a:schemeClr val="tx1"/>
              </a:buClr>
              <a:buFont typeface="Arial"/>
              <a:buChar char="•"/>
              <a:defRPr/>
            </a:pPr>
            <a:r>
              <a:rPr lang="en-US" sz="2000" dirty="0">
                <a:latin typeface="Trebuchet MS" charset="0"/>
              </a:rPr>
              <a:t>Users grouped by country, top 30 </a:t>
            </a:r>
            <a:r>
              <a:rPr lang="en-US" sz="2000" dirty="0" smtClean="0">
                <a:latin typeface="Trebuchet MS" charset="0"/>
              </a:rPr>
              <a:t>countries</a:t>
            </a:r>
            <a:endParaRPr lang="en-US" sz="2000" dirty="0">
              <a:latin typeface="Trebuchet MS" charset="0"/>
            </a:endParaRPr>
          </a:p>
          <a:p>
            <a:pPr marL="342900" lvl="1" indent="-342900">
              <a:buClr>
                <a:schemeClr val="tx1"/>
              </a:buClr>
              <a:buFont typeface="Arial"/>
              <a:buChar char="•"/>
              <a:defRPr/>
            </a:pPr>
            <a:r>
              <a:rPr lang="en-US" sz="2000" dirty="0" smtClean="0">
                <a:latin typeface="Trebuchet MS" charset="0"/>
              </a:rPr>
              <a:t>Content </a:t>
            </a:r>
            <a:r>
              <a:rPr lang="en-US" sz="2000" dirty="0">
                <a:latin typeface="Trebuchet MS" charset="0"/>
              </a:rPr>
              <a:t>demand </a:t>
            </a:r>
            <a:r>
              <a:rPr lang="en-US" sz="2000" dirty="0" smtClean="0">
                <a:latin typeface="Trebuchet MS" charset="0"/>
              </a:rPr>
              <a:t>measured during a 24</a:t>
            </a:r>
            <a:r>
              <a:rPr lang="en-US" sz="2000" dirty="0">
                <a:latin typeface="Trebuchet MS" charset="0"/>
              </a:rPr>
              <a:t>-hour interval</a:t>
            </a:r>
          </a:p>
        </p:txBody>
      </p:sp>
      <p:pic>
        <p:nvPicPr>
          <p:cNvPr id="11" name="Picture 10" descr="country_CDF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66800"/>
            <a:ext cx="7061842" cy="2895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Joint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58</a:t>
            </a:fld>
            <a:endParaRPr lang="en-US" altLang="ko-KR" dirty="0"/>
          </a:p>
        </p:txBody>
      </p:sp>
      <p:pic>
        <p:nvPicPr>
          <p:cNvPr id="7" name="Picture 6" descr="trace_perf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6781800" cy="3704648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33400" y="5029200"/>
            <a:ext cx="5257800" cy="1219200"/>
          </a:xfrm>
        </p:spPr>
        <p:txBody>
          <a:bodyPr/>
          <a:lstStyle/>
          <a:p>
            <a:pPr lvl="1">
              <a:buNone/>
            </a:pPr>
            <a:r>
              <a:rPr lang="en-US" sz="2000" dirty="0" smtClean="0">
                <a:latin typeface="Trebuchet MS" charset="0"/>
              </a:rPr>
              <a:t>LRU: Least Recently Used</a:t>
            </a:r>
          </a:p>
          <a:p>
            <a:pPr lvl="1">
              <a:buNone/>
            </a:pPr>
            <a:r>
              <a:rPr lang="en-US" sz="2000" dirty="0" smtClean="0">
                <a:latin typeface="Trebuchet MS" charset="0"/>
              </a:rPr>
              <a:t>LFU: Least Frequently Used</a:t>
            </a:r>
          </a:p>
          <a:p>
            <a:pPr lvl="1">
              <a:buNone/>
            </a:pPr>
            <a:r>
              <a:rPr lang="en-US" sz="2000" dirty="0" smtClean="0">
                <a:latin typeface="Trebuchet MS" charset="0"/>
              </a:rPr>
              <a:t>Closest: first available ISP with min cost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02881"/>
              </p:ext>
            </p:extLst>
          </p:nvPr>
        </p:nvGraphicFramePr>
        <p:xfrm>
          <a:off x="6477000" y="914400"/>
          <a:ext cx="2365863" cy="1854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59093"/>
                <a:gridCol w="140677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metric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Remote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Unif</a:t>
                      </a:r>
                      <a:r>
                        <a:rPr lang="en-US" dirty="0" smtClean="0"/>
                        <a:t> [0, 1]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traffic management decisions do not enable a global optimality</a:t>
            </a:r>
          </a:p>
          <a:p>
            <a:endParaRPr lang="en-US" dirty="0"/>
          </a:p>
          <a:p>
            <a:r>
              <a:rPr lang="en-US" dirty="0"/>
              <a:t>Joint control of request routing and content placement in </a:t>
            </a:r>
            <a:r>
              <a:rPr lang="en-US" dirty="0" smtClean="0"/>
              <a:t>federated CDNs</a:t>
            </a:r>
            <a:endParaRPr lang="en-US" dirty="0"/>
          </a:p>
          <a:p>
            <a:pPr lvl="1"/>
            <a:r>
              <a:rPr lang="en-US" dirty="0" smtClean="0"/>
              <a:t>A divide-and-conquer approach for computational tractability</a:t>
            </a:r>
            <a:endParaRPr lang="en-US" dirty="0"/>
          </a:p>
          <a:p>
            <a:pPr lvl="1"/>
            <a:r>
              <a:rPr lang="en-US" dirty="0" smtClean="0"/>
              <a:t>Scalable, simple solutions with optimality guarantees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Theoretical </a:t>
            </a:r>
            <a:r>
              <a:rPr lang="en-US" dirty="0"/>
              <a:t>proofs and </a:t>
            </a:r>
            <a:r>
              <a:rPr lang="en-US" dirty="0" smtClean="0"/>
              <a:t>trace-based evaluation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59</a:t>
            </a:fld>
            <a:endParaRPr lang="en-US" altLang="ko-KR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Management: Server Selection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85" name="Cloud 84"/>
          <p:cNvSpPr/>
          <p:nvPr/>
        </p:nvSpPr>
        <p:spPr>
          <a:xfrm>
            <a:off x="349320" y="2464759"/>
            <a:ext cx="4495800" cy="3124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1143360" y="2449375"/>
            <a:ext cx="425160" cy="393500"/>
          </a:xfrm>
          <a:prstGeom prst="line">
            <a:avLst/>
          </a:prstGeom>
          <a:solidFill>
            <a:sysClr val="window" lastClr="FFFFFF"/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extLst/>
        </p:spPr>
      </p:cxnSp>
      <p:grpSp>
        <p:nvGrpSpPr>
          <p:cNvPr id="16" name="Group 15"/>
          <p:cNvGrpSpPr/>
          <p:nvPr/>
        </p:nvGrpSpPr>
        <p:grpSpPr>
          <a:xfrm>
            <a:off x="76200" y="914524"/>
            <a:ext cx="1797120" cy="1623551"/>
            <a:chOff x="76200" y="712004"/>
            <a:chExt cx="1797120" cy="1623551"/>
          </a:xfrm>
        </p:grpSpPr>
        <p:sp>
          <p:nvSpPr>
            <p:cNvPr id="96" name="Text Box 25"/>
            <p:cNvSpPr txBox="1">
              <a:spLocks noChangeArrowheads="1"/>
            </p:cNvSpPr>
            <p:nvPr/>
          </p:nvSpPr>
          <p:spPr bwMode="auto">
            <a:xfrm>
              <a:off x="104580" y="712004"/>
              <a:ext cx="1732320" cy="483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264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 charset="0"/>
                  <a:cs typeface="Helvetica"/>
                </a:rPr>
                <a:t>CDN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 Unicode MS" charset="0"/>
              </a:endParaRPr>
            </a:p>
          </p:txBody>
        </p:sp>
        <p:sp>
          <p:nvSpPr>
            <p:cNvPr id="97" name="Cloud 96"/>
            <p:cNvSpPr>
              <a:spLocks noChangeAspect="1"/>
            </p:cNvSpPr>
            <p:nvPr/>
          </p:nvSpPr>
          <p:spPr>
            <a:xfrm>
              <a:off x="76200" y="1162435"/>
              <a:ext cx="1797120" cy="1173120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408474" y="1162435"/>
              <a:ext cx="1261029" cy="584776"/>
              <a:chOff x="1517394" y="1426353"/>
              <a:chExt cx="1261029" cy="584776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1517394" y="1648009"/>
                <a:ext cx="285486" cy="340017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492937" y="1644206"/>
                <a:ext cx="285486" cy="340017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897700" y="1426353"/>
                <a:ext cx="53148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Times New Roman"/>
                  </a:rPr>
                  <a:t>…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Times New Roman"/>
                </a:endParaRPr>
              </a:p>
            </p:txBody>
          </p:sp>
        </p:grpSp>
        <p:sp>
          <p:nvSpPr>
            <p:cNvPr id="102" name="Text Box 25"/>
            <p:cNvSpPr txBox="1">
              <a:spLocks noChangeArrowheads="1"/>
            </p:cNvSpPr>
            <p:nvPr/>
          </p:nvSpPr>
          <p:spPr bwMode="auto">
            <a:xfrm>
              <a:off x="214250" y="1720263"/>
              <a:ext cx="1004115" cy="483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264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 charset="0"/>
                  <a:cs typeface="Helvetica"/>
                </a:rPr>
                <a:t>Server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 Unicode MS" charset="0"/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349320" y="5433675"/>
            <a:ext cx="830955" cy="38702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456091" y="5785180"/>
            <a:ext cx="830955" cy="38702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083120" y="5128875"/>
            <a:ext cx="830955" cy="38702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940120" y="5662275"/>
            <a:ext cx="830955" cy="38702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7" name="Straight Connector 106"/>
          <p:cNvCxnSpPr/>
          <p:nvPr/>
        </p:nvCxnSpPr>
        <p:spPr bwMode="auto">
          <a:xfrm flipH="1">
            <a:off x="3473520" y="2233275"/>
            <a:ext cx="457200" cy="381000"/>
          </a:xfrm>
          <a:prstGeom prst="line">
            <a:avLst/>
          </a:prstGeom>
          <a:solidFill>
            <a:sysClr val="window" lastClr="FFFFFF"/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extLst/>
        </p:spPr>
      </p:cxnSp>
      <p:sp>
        <p:nvSpPr>
          <p:cNvPr id="109" name="Rectangle 108"/>
          <p:cNvSpPr/>
          <p:nvPr/>
        </p:nvSpPr>
        <p:spPr>
          <a:xfrm>
            <a:off x="1187520" y="4290675"/>
            <a:ext cx="1160253" cy="56007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Mapping Node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863920" y="4062075"/>
            <a:ext cx="1160253" cy="56007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Mapping Node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V="1">
            <a:off x="951840" y="4956857"/>
            <a:ext cx="691200" cy="414764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112" name="Straight Arrow Connector 111"/>
          <p:cNvCxnSpPr/>
          <p:nvPr/>
        </p:nvCxnSpPr>
        <p:spPr>
          <a:xfrm flipV="1">
            <a:off x="1743840" y="4956857"/>
            <a:ext cx="106560" cy="553018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113" name="Straight Arrow Connector 112"/>
          <p:cNvCxnSpPr/>
          <p:nvPr/>
        </p:nvCxnSpPr>
        <p:spPr>
          <a:xfrm flipH="1" flipV="1">
            <a:off x="1644720" y="2919076"/>
            <a:ext cx="457200" cy="1219199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114" name="Straight Arrow Connector 113"/>
          <p:cNvCxnSpPr/>
          <p:nvPr/>
        </p:nvCxnSpPr>
        <p:spPr>
          <a:xfrm flipH="1" flipV="1">
            <a:off x="3666718" y="4773978"/>
            <a:ext cx="691202" cy="352687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115" name="Straight Arrow Connector 114"/>
          <p:cNvCxnSpPr/>
          <p:nvPr/>
        </p:nvCxnSpPr>
        <p:spPr>
          <a:xfrm flipH="1" flipV="1">
            <a:off x="3321120" y="4756548"/>
            <a:ext cx="138242" cy="829527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116" name="Straight Arrow Connector 115"/>
          <p:cNvCxnSpPr/>
          <p:nvPr/>
        </p:nvCxnSpPr>
        <p:spPr>
          <a:xfrm flipH="1" flipV="1">
            <a:off x="1949520" y="2919075"/>
            <a:ext cx="1371600" cy="10668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117" name="Straight Arrow Connector 116"/>
          <p:cNvCxnSpPr/>
          <p:nvPr/>
        </p:nvCxnSpPr>
        <p:spPr>
          <a:xfrm flipV="1">
            <a:off x="3473520" y="2842875"/>
            <a:ext cx="381000" cy="11414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118" name="Straight Arrow Connector 117"/>
          <p:cNvCxnSpPr/>
          <p:nvPr/>
        </p:nvCxnSpPr>
        <p:spPr>
          <a:xfrm flipH="1" flipV="1">
            <a:off x="1263720" y="2941847"/>
            <a:ext cx="400560" cy="1196428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3168720" y="1166475"/>
            <a:ext cx="1797120" cy="1173120"/>
            <a:chOff x="3810000" y="990600"/>
            <a:chExt cx="1797120" cy="1173120"/>
          </a:xfrm>
        </p:grpSpPr>
        <p:sp>
          <p:nvSpPr>
            <p:cNvPr id="108" name="Cloud 107"/>
            <p:cNvSpPr>
              <a:spLocks noChangeAspect="1"/>
            </p:cNvSpPr>
            <p:nvPr/>
          </p:nvSpPr>
          <p:spPr>
            <a:xfrm>
              <a:off x="3810000" y="990600"/>
              <a:ext cx="1797120" cy="1173120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4114800" y="990600"/>
              <a:ext cx="1261029" cy="584776"/>
              <a:chOff x="1517394" y="1426353"/>
              <a:chExt cx="1261029" cy="584776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1517394" y="1648009"/>
                <a:ext cx="285486" cy="340017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492937" y="1644206"/>
                <a:ext cx="285486" cy="340017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897700" y="1426353"/>
                <a:ext cx="53148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Times New Roman"/>
                  </a:rPr>
                  <a:t>…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Times New Roman"/>
                </a:endParaRPr>
              </a:p>
            </p:txBody>
          </p:sp>
        </p:grpSp>
      </p:grpSp>
      <p:sp>
        <p:nvSpPr>
          <p:cNvPr id="124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4038600" cy="53340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Who:</a:t>
            </a:r>
          </a:p>
          <a:p>
            <a:r>
              <a:rPr lang="en-US" dirty="0" smtClean="0"/>
              <a:t>CDN, Nano Data Centers</a:t>
            </a:r>
          </a:p>
          <a:p>
            <a:endParaRPr lang="en-US" i="1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Map one or multiple data centers (servers) to a client</a:t>
            </a:r>
            <a:endParaRPr lang="en-US" i="1" dirty="0" smtClean="0"/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Why: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Proximity, load balancing, cost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5038205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DONAR: Decentralized Server Selection </a:t>
            </a:r>
          </a:p>
          <a:p>
            <a:pPr algn="ctr"/>
            <a:r>
              <a:rPr lang="en-US" sz="3200" dirty="0" smtClean="0"/>
              <a:t>for Cloud Services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Joint work Patrick Wendell, Mike Freedman and Jennifer Rexford</a:t>
            </a:r>
          </a:p>
          <a:p>
            <a:pPr algn="r"/>
            <a:r>
              <a:rPr lang="en-US" sz="2000" dirty="0" smtClean="0"/>
              <a:t>[Sigcomm’10]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60</a:t>
            </a:fld>
            <a:endParaRPr lang="en-US" altLang="ko-KR" dirty="0"/>
          </a:p>
        </p:txBody>
      </p:sp>
      <p:pic>
        <p:nvPicPr>
          <p:cNvPr id="6" name="Picture 5" descr="C:\Users\patrick\Desktop\presults\closest_combi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62200"/>
            <a:ext cx="9151163" cy="29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Server Selection for Geo-Replicated Services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61</a:t>
            </a:fld>
            <a:endParaRPr lang="en-US" altLang="ko-KR" dirty="0"/>
          </a:p>
        </p:txBody>
      </p:sp>
      <p:sp>
        <p:nvSpPr>
          <p:cNvPr id="5" name="Cloud 4"/>
          <p:cNvSpPr/>
          <p:nvPr/>
        </p:nvSpPr>
        <p:spPr>
          <a:xfrm>
            <a:off x="20574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4196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9342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2302" y="5181600"/>
            <a:ext cx="602298" cy="665639"/>
          </a:xfrm>
          <a:prstGeom prst="rect">
            <a:avLst/>
          </a:prstGeom>
        </p:spPr>
      </p:pic>
      <p:pic>
        <p:nvPicPr>
          <p:cNvPr id="10" name="Picture 9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8102" y="5201761"/>
            <a:ext cx="602298" cy="665639"/>
          </a:xfrm>
          <a:prstGeom prst="rect">
            <a:avLst/>
          </a:prstGeom>
        </p:spPr>
      </p:pic>
      <p:pic>
        <p:nvPicPr>
          <p:cNvPr id="11" name="Picture 10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502" y="5181600"/>
            <a:ext cx="602298" cy="665639"/>
          </a:xfrm>
          <a:prstGeom prst="rect">
            <a:avLst/>
          </a:prstGeom>
        </p:spPr>
      </p:pic>
      <p:pic>
        <p:nvPicPr>
          <p:cNvPr id="12" name="Picture 11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181600"/>
            <a:ext cx="602298" cy="665639"/>
          </a:xfrm>
          <a:prstGeom prst="rect">
            <a:avLst/>
          </a:prstGeom>
        </p:spPr>
      </p:pic>
      <p:pic>
        <p:nvPicPr>
          <p:cNvPr id="13" name="Picture 12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5102" y="5181600"/>
            <a:ext cx="602298" cy="665639"/>
          </a:xfrm>
          <a:prstGeom prst="rect">
            <a:avLst/>
          </a:prstGeom>
        </p:spPr>
      </p:pic>
      <p:pic>
        <p:nvPicPr>
          <p:cNvPr id="14" name="Picture 13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0502" y="5181600"/>
            <a:ext cx="602298" cy="665639"/>
          </a:xfrm>
          <a:prstGeom prst="rect">
            <a:avLst/>
          </a:prstGeom>
        </p:spPr>
      </p:pic>
      <p:pic>
        <p:nvPicPr>
          <p:cNvPr id="15" name="Picture 14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5181600"/>
            <a:ext cx="602298" cy="665639"/>
          </a:xfrm>
          <a:prstGeom prst="rect">
            <a:avLst/>
          </a:prstGeom>
        </p:spPr>
      </p:pic>
      <p:pic>
        <p:nvPicPr>
          <p:cNvPr id="16" name="Picture 15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2102" y="5181600"/>
            <a:ext cx="602298" cy="66563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19050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굴림" pitchFamily="50" charset="-127"/>
              </a:rPr>
              <a:t>DNS/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 smtClean="0">
                <a:solidFill>
                  <a:schemeClr val="tx1"/>
                </a:solidFill>
                <a:ea typeface="굴림" pitchFamily="50" charset="-127"/>
              </a:rPr>
              <a:t>HTTP Proxy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434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굴림" pitchFamily="50" charset="-127"/>
              </a:rPr>
              <a:t>DNS/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 smtClean="0">
                <a:solidFill>
                  <a:schemeClr val="tx1"/>
                </a:solidFill>
                <a:ea typeface="굴림" pitchFamily="50" charset="-127"/>
              </a:rPr>
              <a:t>HTTP Proxy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7056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굴림" pitchFamily="50" charset="-127"/>
              </a:rPr>
              <a:t>DNS/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 smtClean="0">
                <a:solidFill>
                  <a:schemeClr val="tx1"/>
                </a:solidFill>
                <a:ea typeface="굴림" pitchFamily="50" charset="-127"/>
              </a:rPr>
              <a:t>HTTP Proxy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181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Client </a:t>
            </a:r>
          </a:p>
          <a:p>
            <a:r>
              <a:rPr lang="en-US" dirty="0" smtClean="0">
                <a:latin typeface="+mn-lt"/>
              </a:rPr>
              <a:t>Requests</a:t>
            </a:r>
            <a:endParaRPr lang="en-US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276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Mapping</a:t>
            </a:r>
          </a:p>
          <a:p>
            <a:r>
              <a:rPr lang="en-US" dirty="0" smtClean="0">
                <a:latin typeface="+mn-lt"/>
              </a:rPr>
              <a:t>Nodes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1143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Service Replicas</a:t>
            </a:r>
            <a:endParaRPr lang="en-US" dirty="0">
              <a:latin typeface="+mn-lt"/>
            </a:endParaRPr>
          </a:p>
        </p:txBody>
      </p:sp>
      <p:cxnSp>
        <p:nvCxnSpPr>
          <p:cNvPr id="24" name="Straight Arrow Connector 23"/>
          <p:cNvCxnSpPr>
            <a:stCxn id="9" idx="0"/>
          </p:cNvCxnSpPr>
          <p:nvPr/>
        </p:nvCxnSpPr>
        <p:spPr bwMode="auto">
          <a:xfrm rot="16200000" flipV="1">
            <a:off x="1602027" y="4570176"/>
            <a:ext cx="1219200" cy="36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5" name="Straight Arrow Connector 24"/>
          <p:cNvCxnSpPr>
            <a:stCxn id="10" idx="0"/>
          </p:cNvCxnSpPr>
          <p:nvPr/>
        </p:nvCxnSpPr>
        <p:spPr bwMode="auto">
          <a:xfrm rot="16200000" flipV="1">
            <a:off x="2277746" y="4580255"/>
            <a:ext cx="1239361" cy="36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8" name="Straight Arrow Connector 27"/>
          <p:cNvCxnSpPr>
            <a:stCxn id="17" idx="0"/>
            <a:endCxn id="5" idx="1"/>
          </p:cNvCxnSpPr>
          <p:nvPr/>
        </p:nvCxnSpPr>
        <p:spPr bwMode="auto">
          <a:xfrm rot="5400000" flipH="1" flipV="1">
            <a:off x="2018854" y="2514154"/>
            <a:ext cx="1296293" cy="76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1" name="Straight Arrow Connector 30"/>
          <p:cNvCxnSpPr>
            <a:stCxn id="17" idx="0"/>
            <a:endCxn id="6" idx="1"/>
          </p:cNvCxnSpPr>
          <p:nvPr/>
        </p:nvCxnSpPr>
        <p:spPr bwMode="auto">
          <a:xfrm rot="5400000" flipH="1" flipV="1">
            <a:off x="3199954" y="1333054"/>
            <a:ext cx="1296293" cy="2438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4" name="Straight Arrow Connector 33"/>
          <p:cNvCxnSpPr>
            <a:stCxn id="11" idx="0"/>
          </p:cNvCxnSpPr>
          <p:nvPr/>
        </p:nvCxnSpPr>
        <p:spPr bwMode="auto">
          <a:xfrm rot="5400000" flipH="1" flipV="1">
            <a:off x="3926126" y="4230925"/>
            <a:ext cx="1219200" cy="6821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7" name="Straight Arrow Connector 36"/>
          <p:cNvCxnSpPr>
            <a:stCxn id="12" idx="0"/>
            <a:endCxn id="18" idx="2"/>
          </p:cNvCxnSpPr>
          <p:nvPr/>
        </p:nvCxnSpPr>
        <p:spPr bwMode="auto">
          <a:xfrm rot="5400000" flipH="1" flipV="1">
            <a:off x="4360624" y="4474925"/>
            <a:ext cx="1219200" cy="1941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Straight Arrow Connector 42"/>
          <p:cNvCxnSpPr>
            <a:stCxn id="13" idx="0"/>
          </p:cNvCxnSpPr>
          <p:nvPr/>
        </p:nvCxnSpPr>
        <p:spPr bwMode="auto">
          <a:xfrm rot="16200000" flipV="1">
            <a:off x="4802426" y="4417774"/>
            <a:ext cx="1219200" cy="3084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7" name="Straight Arrow Connector 46"/>
          <p:cNvCxnSpPr>
            <a:stCxn id="14" idx="0"/>
          </p:cNvCxnSpPr>
          <p:nvPr/>
        </p:nvCxnSpPr>
        <p:spPr bwMode="auto">
          <a:xfrm rot="5400000" flipH="1" flipV="1">
            <a:off x="6440726" y="4383325"/>
            <a:ext cx="1219200" cy="3773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0" name="Straight Arrow Connector 49"/>
          <p:cNvCxnSpPr>
            <a:stCxn id="15" idx="0"/>
            <a:endCxn id="19" idx="2"/>
          </p:cNvCxnSpPr>
          <p:nvPr/>
        </p:nvCxnSpPr>
        <p:spPr bwMode="auto">
          <a:xfrm rot="16200000" flipV="1">
            <a:off x="6875225" y="4516675"/>
            <a:ext cx="1219200" cy="11064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3" name="Straight Arrow Connector 52"/>
          <p:cNvCxnSpPr>
            <a:stCxn id="16" idx="0"/>
          </p:cNvCxnSpPr>
          <p:nvPr/>
        </p:nvCxnSpPr>
        <p:spPr bwMode="auto">
          <a:xfrm rot="16200000" flipV="1">
            <a:off x="7317026" y="4265374"/>
            <a:ext cx="1219200" cy="6132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rot="5400000" flipH="1" flipV="1">
            <a:off x="4152901" y="2552699"/>
            <a:ext cx="1295400" cy="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1" name="Straight Arrow Connector 60"/>
          <p:cNvCxnSpPr>
            <a:stCxn id="18" idx="0"/>
            <a:endCxn id="6" idx="1"/>
          </p:cNvCxnSpPr>
          <p:nvPr/>
        </p:nvCxnSpPr>
        <p:spPr bwMode="auto">
          <a:xfrm rot="5400000" flipH="1" flipV="1">
            <a:off x="4419154" y="2552254"/>
            <a:ext cx="1296293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4" name="Straight Arrow Connector 63"/>
          <p:cNvCxnSpPr>
            <a:stCxn id="18" idx="0"/>
            <a:endCxn id="7" idx="1"/>
          </p:cNvCxnSpPr>
          <p:nvPr/>
        </p:nvCxnSpPr>
        <p:spPr bwMode="auto">
          <a:xfrm rot="5400000" flipH="1" flipV="1">
            <a:off x="5676454" y="1294954"/>
            <a:ext cx="1296293" cy="2514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7" name="Straight Arrow Connector 66"/>
          <p:cNvCxnSpPr>
            <a:stCxn id="19" idx="0"/>
            <a:endCxn id="7" idx="1"/>
          </p:cNvCxnSpPr>
          <p:nvPr/>
        </p:nvCxnSpPr>
        <p:spPr bwMode="auto">
          <a:xfrm rot="5400000" flipH="1" flipV="1">
            <a:off x="6857554" y="2476054"/>
            <a:ext cx="1296293" cy="152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0" name="Straight Arrow Connector 69"/>
          <p:cNvCxnSpPr>
            <a:stCxn id="19" idx="0"/>
            <a:endCxn id="6" idx="1"/>
          </p:cNvCxnSpPr>
          <p:nvPr/>
        </p:nvCxnSpPr>
        <p:spPr bwMode="auto">
          <a:xfrm rot="16200000" flipV="1">
            <a:off x="5600254" y="1371154"/>
            <a:ext cx="1296293" cy="2362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rot="5400000" flipH="1" flipV="1">
            <a:off x="7048501" y="2476500"/>
            <a:ext cx="1295400" cy="15240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Server-Selection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approaches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Location-aware</a:t>
            </a:r>
            <a:r>
              <a:rPr lang="en-US" dirty="0"/>
              <a:t>: selecting the closest </a:t>
            </a:r>
            <a:r>
              <a:rPr lang="en-US" dirty="0" smtClean="0"/>
              <a:t>node</a:t>
            </a:r>
            <a:endParaRPr lang="en-US" dirty="0"/>
          </a:p>
          <a:p>
            <a:pPr lvl="1"/>
            <a:r>
              <a:rPr lang="en-US" dirty="0">
                <a:solidFill>
                  <a:srgbClr val="0000FF"/>
                </a:solidFill>
              </a:rPr>
              <a:t>Load-aware</a:t>
            </a:r>
            <a:r>
              <a:rPr lang="en-US" dirty="0"/>
              <a:t>: round-</a:t>
            </a:r>
            <a:r>
              <a:rPr lang="en-US" dirty="0" smtClean="0"/>
              <a:t>robin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Heuristic-</a:t>
            </a:r>
            <a:r>
              <a:rPr lang="en-US" dirty="0">
                <a:solidFill>
                  <a:srgbClr val="0000FF"/>
                </a:solidFill>
              </a:rPr>
              <a:t>based</a:t>
            </a:r>
            <a:r>
              <a:rPr lang="en-US" dirty="0"/>
              <a:t>: closest-node from the pool of servers that have current load below a threshold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want more complex policy expression!</a:t>
            </a:r>
          </a:p>
          <a:p>
            <a:pPr lvl="1"/>
            <a:r>
              <a:rPr lang="en-US" dirty="0" smtClean="0"/>
              <a:t>For complex load-balancing </a:t>
            </a:r>
            <a:endParaRPr lang="en-US" dirty="0"/>
          </a:p>
          <a:p>
            <a:pPr lvl="1"/>
            <a:r>
              <a:rPr lang="en-US" dirty="0" smtClean="0"/>
              <a:t>For optimizing operational costs, such as traffic billing.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62</a:t>
            </a:fld>
            <a:endParaRPr lang="en-US" altLang="ko-KR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Policy Constraints Expression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63</a:t>
            </a:fld>
            <a:endParaRPr lang="en-US" altLang="ko-KR" dirty="0"/>
          </a:p>
        </p:txBody>
      </p:sp>
      <p:sp>
        <p:nvSpPr>
          <p:cNvPr id="5" name="Cloud 4"/>
          <p:cNvSpPr/>
          <p:nvPr/>
        </p:nvSpPr>
        <p:spPr>
          <a:xfrm>
            <a:off x="20574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4196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9342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2302" y="5181600"/>
            <a:ext cx="602298" cy="665639"/>
          </a:xfrm>
          <a:prstGeom prst="rect">
            <a:avLst/>
          </a:prstGeom>
        </p:spPr>
      </p:pic>
      <p:pic>
        <p:nvPicPr>
          <p:cNvPr id="10" name="Picture 9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8102" y="5201761"/>
            <a:ext cx="602298" cy="665639"/>
          </a:xfrm>
          <a:prstGeom prst="rect">
            <a:avLst/>
          </a:prstGeom>
        </p:spPr>
      </p:pic>
      <p:pic>
        <p:nvPicPr>
          <p:cNvPr id="11" name="Picture 10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502" y="5181600"/>
            <a:ext cx="602298" cy="665639"/>
          </a:xfrm>
          <a:prstGeom prst="rect">
            <a:avLst/>
          </a:prstGeom>
        </p:spPr>
      </p:pic>
      <p:pic>
        <p:nvPicPr>
          <p:cNvPr id="12" name="Picture 11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181600"/>
            <a:ext cx="602298" cy="665639"/>
          </a:xfrm>
          <a:prstGeom prst="rect">
            <a:avLst/>
          </a:prstGeom>
        </p:spPr>
      </p:pic>
      <p:pic>
        <p:nvPicPr>
          <p:cNvPr id="13" name="Picture 12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5102" y="5181600"/>
            <a:ext cx="602298" cy="665639"/>
          </a:xfrm>
          <a:prstGeom prst="rect">
            <a:avLst/>
          </a:prstGeom>
        </p:spPr>
      </p:pic>
      <p:pic>
        <p:nvPicPr>
          <p:cNvPr id="14" name="Picture 13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0502" y="5181600"/>
            <a:ext cx="602298" cy="665639"/>
          </a:xfrm>
          <a:prstGeom prst="rect">
            <a:avLst/>
          </a:prstGeom>
        </p:spPr>
      </p:pic>
      <p:pic>
        <p:nvPicPr>
          <p:cNvPr id="15" name="Picture 14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5181600"/>
            <a:ext cx="602298" cy="665639"/>
          </a:xfrm>
          <a:prstGeom prst="rect">
            <a:avLst/>
          </a:prstGeom>
        </p:spPr>
      </p:pic>
      <p:pic>
        <p:nvPicPr>
          <p:cNvPr id="16" name="Picture 15" descr="j041146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2102" y="5181600"/>
            <a:ext cx="602298" cy="66563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19050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굴림" pitchFamily="50" charset="-127"/>
              </a:rPr>
              <a:t>DONAR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434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굴림" pitchFamily="50" charset="-127"/>
              </a:rPr>
              <a:t>DONAR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67056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 smtClean="0">
                <a:solidFill>
                  <a:schemeClr val="tx1"/>
                </a:solidFill>
                <a:ea typeface="굴림" pitchFamily="50" charset="-127"/>
              </a:rPr>
              <a:t>DONAR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181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Client </a:t>
            </a:r>
          </a:p>
          <a:p>
            <a:r>
              <a:rPr lang="en-US" dirty="0" smtClean="0">
                <a:latin typeface="+mn-lt"/>
              </a:rPr>
              <a:t>Requests</a:t>
            </a:r>
            <a:endParaRPr lang="en-US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276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Mapping</a:t>
            </a:r>
          </a:p>
          <a:p>
            <a:r>
              <a:rPr lang="en-US" dirty="0" smtClean="0">
                <a:latin typeface="+mn-lt"/>
              </a:rPr>
              <a:t>Nodes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1143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Service Replicas</a:t>
            </a:r>
            <a:endParaRPr lang="en-US" dirty="0">
              <a:latin typeface="+mn-lt"/>
            </a:endParaRPr>
          </a:p>
        </p:txBody>
      </p:sp>
      <p:cxnSp>
        <p:nvCxnSpPr>
          <p:cNvPr id="24" name="Straight Arrow Connector 23"/>
          <p:cNvCxnSpPr>
            <a:stCxn id="9" idx="0"/>
          </p:cNvCxnSpPr>
          <p:nvPr/>
        </p:nvCxnSpPr>
        <p:spPr bwMode="auto">
          <a:xfrm rot="16200000" flipV="1">
            <a:off x="1602027" y="4570176"/>
            <a:ext cx="1219200" cy="36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5" name="Straight Arrow Connector 24"/>
          <p:cNvCxnSpPr>
            <a:stCxn id="10" idx="0"/>
          </p:cNvCxnSpPr>
          <p:nvPr/>
        </p:nvCxnSpPr>
        <p:spPr bwMode="auto">
          <a:xfrm rot="16200000" flipV="1">
            <a:off x="2277746" y="4580255"/>
            <a:ext cx="1239361" cy="36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8" name="Straight Arrow Connector 27"/>
          <p:cNvCxnSpPr>
            <a:stCxn id="17" idx="0"/>
            <a:endCxn id="5" idx="1"/>
          </p:cNvCxnSpPr>
          <p:nvPr/>
        </p:nvCxnSpPr>
        <p:spPr bwMode="auto">
          <a:xfrm rot="5400000" flipH="1" flipV="1">
            <a:off x="2018854" y="2514154"/>
            <a:ext cx="1296293" cy="76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1" name="Straight Arrow Connector 30"/>
          <p:cNvCxnSpPr>
            <a:stCxn id="17" idx="0"/>
            <a:endCxn id="6" idx="1"/>
          </p:cNvCxnSpPr>
          <p:nvPr/>
        </p:nvCxnSpPr>
        <p:spPr bwMode="auto">
          <a:xfrm rot="5400000" flipH="1" flipV="1">
            <a:off x="3199954" y="1333054"/>
            <a:ext cx="1296293" cy="2438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4" name="Straight Arrow Connector 33"/>
          <p:cNvCxnSpPr>
            <a:stCxn id="11" idx="0"/>
          </p:cNvCxnSpPr>
          <p:nvPr/>
        </p:nvCxnSpPr>
        <p:spPr bwMode="auto">
          <a:xfrm rot="5400000" flipH="1" flipV="1">
            <a:off x="3926126" y="4230925"/>
            <a:ext cx="1219200" cy="6821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7" name="Straight Arrow Connector 36"/>
          <p:cNvCxnSpPr>
            <a:stCxn id="12" idx="0"/>
            <a:endCxn id="18" idx="2"/>
          </p:cNvCxnSpPr>
          <p:nvPr/>
        </p:nvCxnSpPr>
        <p:spPr bwMode="auto">
          <a:xfrm rot="5400000" flipH="1" flipV="1">
            <a:off x="4360624" y="4474925"/>
            <a:ext cx="1219200" cy="1941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Straight Arrow Connector 42"/>
          <p:cNvCxnSpPr>
            <a:stCxn id="13" idx="0"/>
          </p:cNvCxnSpPr>
          <p:nvPr/>
        </p:nvCxnSpPr>
        <p:spPr bwMode="auto">
          <a:xfrm rot="16200000" flipV="1">
            <a:off x="4802426" y="4417774"/>
            <a:ext cx="1219200" cy="3084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7" name="Straight Arrow Connector 46"/>
          <p:cNvCxnSpPr>
            <a:stCxn id="14" idx="0"/>
          </p:cNvCxnSpPr>
          <p:nvPr/>
        </p:nvCxnSpPr>
        <p:spPr bwMode="auto">
          <a:xfrm rot="5400000" flipH="1" flipV="1">
            <a:off x="6440726" y="4383325"/>
            <a:ext cx="1219200" cy="3773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0" name="Straight Arrow Connector 49"/>
          <p:cNvCxnSpPr>
            <a:stCxn id="15" idx="0"/>
            <a:endCxn id="19" idx="2"/>
          </p:cNvCxnSpPr>
          <p:nvPr/>
        </p:nvCxnSpPr>
        <p:spPr bwMode="auto">
          <a:xfrm rot="16200000" flipV="1">
            <a:off x="6875225" y="4516675"/>
            <a:ext cx="1219200" cy="11064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3" name="Straight Arrow Connector 52"/>
          <p:cNvCxnSpPr>
            <a:stCxn id="16" idx="0"/>
          </p:cNvCxnSpPr>
          <p:nvPr/>
        </p:nvCxnSpPr>
        <p:spPr bwMode="auto">
          <a:xfrm rot="16200000" flipV="1">
            <a:off x="7317026" y="4265374"/>
            <a:ext cx="1219200" cy="6132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rot="5400000" flipH="1" flipV="1">
            <a:off x="4152901" y="2552699"/>
            <a:ext cx="1295400" cy="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1" name="Straight Arrow Connector 60"/>
          <p:cNvCxnSpPr>
            <a:stCxn id="18" idx="0"/>
            <a:endCxn id="6" idx="1"/>
          </p:cNvCxnSpPr>
          <p:nvPr/>
        </p:nvCxnSpPr>
        <p:spPr bwMode="auto">
          <a:xfrm rot="5400000" flipH="1" flipV="1">
            <a:off x="4419154" y="2552254"/>
            <a:ext cx="1296293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4" name="Straight Arrow Connector 63"/>
          <p:cNvCxnSpPr>
            <a:stCxn id="18" idx="0"/>
            <a:endCxn id="7" idx="1"/>
          </p:cNvCxnSpPr>
          <p:nvPr/>
        </p:nvCxnSpPr>
        <p:spPr bwMode="auto">
          <a:xfrm rot="5400000" flipH="1" flipV="1">
            <a:off x="5676454" y="1294954"/>
            <a:ext cx="1296293" cy="2514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7" name="Straight Arrow Connector 66"/>
          <p:cNvCxnSpPr>
            <a:stCxn id="19" idx="0"/>
            <a:endCxn id="7" idx="1"/>
          </p:cNvCxnSpPr>
          <p:nvPr/>
        </p:nvCxnSpPr>
        <p:spPr bwMode="auto">
          <a:xfrm rot="5400000" flipH="1" flipV="1">
            <a:off x="6857554" y="2476054"/>
            <a:ext cx="1296293" cy="152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0" name="Straight Arrow Connector 69"/>
          <p:cNvCxnSpPr>
            <a:stCxn id="19" idx="0"/>
            <a:endCxn id="6" idx="1"/>
          </p:cNvCxnSpPr>
          <p:nvPr/>
        </p:nvCxnSpPr>
        <p:spPr bwMode="auto">
          <a:xfrm rot="16200000" flipV="1">
            <a:off x="5600254" y="1371154"/>
            <a:ext cx="1296293" cy="2362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rot="5400000" flipH="1" flipV="1">
            <a:off x="7048501" y="2476500"/>
            <a:ext cx="1295400" cy="15240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39" name="TextBox 38"/>
          <p:cNvSpPr txBox="1"/>
          <p:nvPr/>
        </p:nvSpPr>
        <p:spPr>
          <a:xfrm>
            <a:off x="1600200" y="11209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Bandwidth cap 10,000 request/min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48400" y="11209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  <a:latin typeface="+mn-lt"/>
              </a:rPr>
              <a:t>Desire 10% traffic ratio allow </a:t>
            </a:r>
            <a:r>
              <a:rPr kumimoji="0" lang="en-US" kern="0" dirty="0" smtClean="0">
                <a:solidFill>
                  <a:srgbClr val="3366FF"/>
                </a:solidFill>
                <a:latin typeface="+mn-lt"/>
              </a:rPr>
              <a:t>±3% deviation</a:t>
            </a:r>
            <a:endParaRPr lang="en-US" dirty="0" smtClean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05200" y="1905000"/>
            <a:ext cx="3200400" cy="1219200"/>
          </a:xfrm>
          <a:prstGeom prst="roundRect">
            <a:avLst>
              <a:gd name="adj" fmla="val 18448"/>
            </a:avLst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Outsource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DONAR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Optimizing Performance w/ Policy Constraints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64</a:t>
            </a:fld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6089650" y="196111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Weighted network cost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3450" y="25590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Demand satisfaction</a:t>
            </a:r>
            <a:endParaRPr lang="en-US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9650" y="38544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Bandwidth cap</a:t>
            </a:r>
            <a:endParaRPr lang="en-US" sz="1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9650" y="431165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Server load split within tolerance</a:t>
            </a:r>
            <a:endParaRPr lang="en-US" sz="1800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946650" y="2132628"/>
            <a:ext cx="7620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727450" y="2787650"/>
            <a:ext cx="21336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889250" y="4006850"/>
            <a:ext cx="29718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498850" y="4616450"/>
            <a:ext cx="24384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15" name="TextBox 14"/>
          <p:cNvSpPr txBox="1"/>
          <p:nvPr/>
        </p:nvSpPr>
        <p:spPr>
          <a:xfrm>
            <a:off x="6089650" y="49974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Server selection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736850" y="5149850"/>
            <a:ext cx="32004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55774"/>
              </p:ext>
            </p:extLst>
          </p:nvPr>
        </p:nvGraphicFramePr>
        <p:xfrm>
          <a:off x="838200" y="1524000"/>
          <a:ext cx="327025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2" name="Equation" r:id="rId4" imgW="1968500" imgH="2273300" progId="Equation.3">
                  <p:embed/>
                </p:oleObj>
              </mc:Choice>
              <mc:Fallback>
                <p:oleObj name="Equation" r:id="rId4" imgW="1968500" imgH="2273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3270250" cy="377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 Decentralized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numbers</a:t>
            </a:r>
            <a:endParaRPr lang="en-US" dirty="0"/>
          </a:p>
          <a:p>
            <a:pPr lvl="1"/>
            <a:r>
              <a:rPr lang="en-US" dirty="0" smtClean="0"/>
              <a:t>DONAR nodes: </a:t>
            </a:r>
            <a:r>
              <a:rPr lang="en-US" i="1" dirty="0" smtClean="0"/>
              <a:t>N</a:t>
            </a:r>
            <a:r>
              <a:rPr lang="en-US" dirty="0" smtClean="0"/>
              <a:t> (10</a:t>
            </a:r>
            <a:r>
              <a:rPr lang="en-US" baseline="30000" dirty="0" smtClean="0"/>
              <a:t>2</a:t>
            </a:r>
            <a:r>
              <a:rPr lang="en-US" dirty="0" smtClean="0"/>
              <a:t>); servers: </a:t>
            </a:r>
            <a:r>
              <a:rPr lang="en-US" i="1" dirty="0" smtClean="0"/>
              <a:t>S</a:t>
            </a:r>
            <a:r>
              <a:rPr lang="en-US" dirty="0" smtClean="0"/>
              <a:t> (10</a:t>
            </a:r>
            <a:r>
              <a:rPr lang="en-US" baseline="30000" dirty="0" smtClean="0"/>
              <a:t>2</a:t>
            </a:r>
            <a:r>
              <a:rPr lang="en-US" dirty="0" smtClean="0"/>
              <a:t>); clients: </a:t>
            </a:r>
            <a:r>
              <a:rPr lang="en-US" i="1" dirty="0" smtClean="0"/>
              <a:t>C</a:t>
            </a:r>
            <a:r>
              <a:rPr lang="en-US" dirty="0" smtClean="0"/>
              <a:t> (10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 central coordinator</a:t>
            </a:r>
            <a:endParaRPr lang="en-US" dirty="0"/>
          </a:p>
          <a:p>
            <a:pPr lvl="1"/>
            <a:r>
              <a:rPr lang="en-US" dirty="0" smtClean="0"/>
              <a:t>Measure client traffic: </a:t>
            </a:r>
            <a:r>
              <a:rPr lang="en-US" i="1" dirty="0" smtClean="0"/>
              <a:t>O(C)</a:t>
            </a:r>
          </a:p>
          <a:p>
            <a:pPr lvl="1"/>
            <a:r>
              <a:rPr lang="en-US" dirty="0" smtClean="0"/>
              <a:t>Solve the global problem</a:t>
            </a:r>
          </a:p>
          <a:p>
            <a:pPr lvl="1"/>
            <a:r>
              <a:rPr lang="en-US" dirty="0" smtClean="0"/>
              <a:t>Return mapping decisions: </a:t>
            </a:r>
            <a:r>
              <a:rPr lang="en-US" i="1" dirty="0" smtClean="0"/>
              <a:t>O(C*S)</a:t>
            </a:r>
          </a:p>
          <a:p>
            <a:pPr lvl="1"/>
            <a:endParaRPr lang="en-US" dirty="0"/>
          </a:p>
          <a:p>
            <a:pPr lvl="0">
              <a:buClr>
                <a:prstClr val="black"/>
              </a:buClr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Each DONAR node does not need to share its own client space</a:t>
            </a:r>
          </a:p>
          <a:p>
            <a:pPr lvl="1"/>
            <a:r>
              <a:rPr lang="en-US" dirty="0" smtClean="0"/>
              <a:t>Make decision </a:t>
            </a:r>
            <a:r>
              <a:rPr lang="en-US" altLang="zh-CN" dirty="0" smtClean="0"/>
              <a:t>for</a:t>
            </a:r>
            <a:r>
              <a:rPr lang="en-US" dirty="0" smtClean="0"/>
              <a:t> local clients</a:t>
            </a:r>
            <a:endParaRPr lang="en-US" dirty="0"/>
          </a:p>
          <a:p>
            <a:pPr lvl="1"/>
            <a:r>
              <a:rPr lang="en-US" dirty="0" smtClean="0"/>
              <a:t>Yet be aware of global impact and server constraints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65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8484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Optimization w/ Mapping Nodes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66</a:t>
            </a:fld>
            <a:endParaRPr lang="en-US" altLang="ko-K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632124"/>
              </p:ext>
            </p:extLst>
          </p:nvPr>
        </p:nvGraphicFramePr>
        <p:xfrm>
          <a:off x="152400" y="1217612"/>
          <a:ext cx="5011891" cy="457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3" name="Equation" r:id="rId4" imgW="2476500" imgH="2260600" progId="Equation.3">
                  <p:embed/>
                </p:oleObj>
              </mc:Choice>
              <mc:Fallback>
                <p:oleObj name="Equation" r:id="rId4" imgW="2476500" imgH="2260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17612"/>
                        <a:ext cx="5011891" cy="4573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72200" y="173349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Weighted network cost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514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Demand satisfaction</a:t>
            </a:r>
            <a:endParaRPr lang="en-US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403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Bandwidth cap</a:t>
            </a:r>
            <a:endParaRPr lang="en-US" sz="1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724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Server load split within tolerance</a:t>
            </a:r>
            <a:endParaRPr lang="en-US" sz="18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181600" y="1905000"/>
            <a:ext cx="7620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886200" y="2743200"/>
            <a:ext cx="21336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971800" y="4267200"/>
            <a:ext cx="31242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581400" y="4876800"/>
            <a:ext cx="2514600" cy="1911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172200" y="5410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Server selection via mapping node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895600" y="5562600"/>
            <a:ext cx="3200400" cy="1911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2209800" y="1600200"/>
            <a:ext cx="4572000" cy="2362200"/>
            <a:chOff x="2209800" y="1600200"/>
            <a:chExt cx="4572000" cy="2362200"/>
          </a:xfrm>
        </p:grpSpPr>
        <p:sp>
          <p:nvSpPr>
            <p:cNvPr id="18" name="Rounded Rectangle 17"/>
            <p:cNvSpPr/>
            <p:nvPr/>
          </p:nvSpPr>
          <p:spPr>
            <a:xfrm>
              <a:off x="2209800" y="1600200"/>
              <a:ext cx="3200400" cy="838200"/>
            </a:xfrm>
            <a:prstGeom prst="roundRect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19400" y="3124200"/>
              <a:ext cx="1143000" cy="838200"/>
            </a:xfrm>
            <a:prstGeom prst="roundRect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9600" y="310509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Decomposable!</a:t>
              </a:r>
              <a:endParaRPr lang="en-US" sz="24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664648"/>
              </p:ext>
            </p:extLst>
          </p:nvPr>
        </p:nvGraphicFramePr>
        <p:xfrm>
          <a:off x="228600" y="2209800"/>
          <a:ext cx="65532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25" name="Equation" r:id="rId4" imgW="3771900" imgH="1930400" progId="Equation.3">
                  <p:embed/>
                </p:oleObj>
              </mc:Choice>
              <mc:Fallback>
                <p:oleObj name="Equation" r:id="rId4" imgW="3771900" imgH="193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6553200" cy="335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Algorithm: Local SS Problem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67</a:t>
            </a:fld>
            <a:endParaRPr lang="en-US" altLang="ko-KR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1600200" y="2667000"/>
            <a:ext cx="2590800" cy="6858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267200" y="2667000"/>
            <a:ext cx="2514600" cy="6858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2209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Local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Perf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.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209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+mj-lt"/>
              </a:rPr>
              <a:t>Global Load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590800" y="3962400"/>
            <a:ext cx="533400" cy="685800"/>
          </a:xfrm>
          <a:prstGeom prst="roundRect">
            <a:avLst/>
          </a:prstGeom>
          <a:noFill/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5800" y="4038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Traffic load from other nodes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52400" y="1371600"/>
            <a:ext cx="8991600" cy="838200"/>
            <a:chOff x="152400" y="1066800"/>
            <a:chExt cx="8991600" cy="838200"/>
          </a:xfrm>
        </p:grpSpPr>
        <p:sp>
          <p:nvSpPr>
            <p:cNvPr id="27" name="TextBox 26"/>
            <p:cNvSpPr txBox="1"/>
            <p:nvPr/>
          </p:nvSpPr>
          <p:spPr>
            <a:xfrm>
              <a:off x="152400" y="10668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Local Info</a:t>
              </a:r>
              <a:endParaRPr lang="en-US" b="1" dirty="0"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76400" y="1066800"/>
              <a:ext cx="297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Prices from all servers</a:t>
              </a:r>
              <a:endParaRPr lang="en-US" b="1" dirty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00600" y="1066800"/>
              <a:ext cx="434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Aggregate info from other nodes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31" name="Straight Connector 30"/>
            <p:cNvCxnSpPr>
              <a:stCxn id="27" idx="2"/>
            </p:cNvCxnSpPr>
            <p:nvPr/>
          </p:nvCxnSpPr>
          <p:spPr bwMode="auto">
            <a:xfrm>
              <a:off x="914400" y="1466910"/>
              <a:ext cx="533400" cy="4380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28" idx="2"/>
            </p:cNvCxnSpPr>
            <p:nvPr/>
          </p:nvCxnSpPr>
          <p:spPr bwMode="auto">
            <a:xfrm flipH="1">
              <a:off x="1828800" y="1466910"/>
              <a:ext cx="1333500" cy="4380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29" idx="2"/>
            </p:cNvCxnSpPr>
            <p:nvPr/>
          </p:nvCxnSpPr>
          <p:spPr bwMode="auto">
            <a:xfrm flipH="1">
              <a:off x="2286000" y="1466910"/>
              <a:ext cx="4686300" cy="4380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65079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DONAR Algorithm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68</a:t>
            </a:fld>
            <a:endParaRPr lang="en-US" altLang="ko-KR" dirty="0"/>
          </a:p>
        </p:txBody>
      </p:sp>
      <p:sp>
        <p:nvSpPr>
          <p:cNvPr id="5" name="Cloud 4"/>
          <p:cNvSpPr/>
          <p:nvPr/>
        </p:nvSpPr>
        <p:spPr>
          <a:xfrm>
            <a:off x="20574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4196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9342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050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굴림" pitchFamily="50" charset="-127"/>
              </a:rPr>
              <a:t>DONAR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434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굴림" pitchFamily="50" charset="-127"/>
              </a:rPr>
              <a:t>DONAR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67056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 smtClean="0">
                <a:solidFill>
                  <a:schemeClr val="tx1"/>
                </a:solidFill>
                <a:ea typeface="굴림" pitchFamily="50" charset="-127"/>
              </a:rPr>
              <a:t>DONAR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276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Mapping</a:t>
            </a:r>
          </a:p>
          <a:p>
            <a:r>
              <a:rPr lang="en-US" dirty="0" smtClean="0">
                <a:latin typeface="+mn-lt"/>
              </a:rPr>
              <a:t>Nodes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1143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Service Replicas</a:t>
            </a:r>
            <a:endParaRPr lang="en-US" dirty="0">
              <a:latin typeface="+mn-lt"/>
            </a:endParaRPr>
          </a:p>
        </p:txBody>
      </p:sp>
      <p:cxnSp>
        <p:nvCxnSpPr>
          <p:cNvPr id="28" name="Straight Arrow Connector 27"/>
          <p:cNvCxnSpPr>
            <a:stCxn id="17" idx="0"/>
            <a:endCxn id="5" idx="1"/>
          </p:cNvCxnSpPr>
          <p:nvPr/>
        </p:nvCxnSpPr>
        <p:spPr bwMode="auto">
          <a:xfrm rot="5400000" flipH="1" flipV="1">
            <a:off x="2018854" y="2514154"/>
            <a:ext cx="1296293" cy="76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1" name="Straight Arrow Connector 30"/>
          <p:cNvCxnSpPr>
            <a:stCxn id="17" idx="0"/>
            <a:endCxn id="6" idx="1"/>
          </p:cNvCxnSpPr>
          <p:nvPr/>
        </p:nvCxnSpPr>
        <p:spPr bwMode="auto">
          <a:xfrm rot="5400000" flipH="1" flipV="1">
            <a:off x="3199954" y="1333054"/>
            <a:ext cx="1296293" cy="2438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rot="5400000" flipH="1" flipV="1">
            <a:off x="4152901" y="2552699"/>
            <a:ext cx="1295400" cy="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1" name="Straight Arrow Connector 60"/>
          <p:cNvCxnSpPr>
            <a:stCxn id="18" idx="0"/>
            <a:endCxn id="6" idx="1"/>
          </p:cNvCxnSpPr>
          <p:nvPr/>
        </p:nvCxnSpPr>
        <p:spPr bwMode="auto">
          <a:xfrm rot="5400000" flipH="1" flipV="1">
            <a:off x="4419154" y="2552254"/>
            <a:ext cx="1296293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4" name="Straight Arrow Connector 63"/>
          <p:cNvCxnSpPr>
            <a:stCxn id="18" idx="0"/>
            <a:endCxn id="7" idx="1"/>
          </p:cNvCxnSpPr>
          <p:nvPr/>
        </p:nvCxnSpPr>
        <p:spPr bwMode="auto">
          <a:xfrm rot="5400000" flipH="1" flipV="1">
            <a:off x="5676454" y="1294954"/>
            <a:ext cx="1296293" cy="2514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7" name="Straight Arrow Connector 66"/>
          <p:cNvCxnSpPr>
            <a:stCxn id="19" idx="0"/>
            <a:endCxn id="7" idx="1"/>
          </p:cNvCxnSpPr>
          <p:nvPr/>
        </p:nvCxnSpPr>
        <p:spPr bwMode="auto">
          <a:xfrm rot="5400000" flipH="1" flipV="1">
            <a:off x="6857554" y="2476054"/>
            <a:ext cx="1296293" cy="152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0" name="Straight Arrow Connector 69"/>
          <p:cNvCxnSpPr>
            <a:stCxn id="19" idx="0"/>
            <a:endCxn id="6" idx="1"/>
          </p:cNvCxnSpPr>
          <p:nvPr/>
        </p:nvCxnSpPr>
        <p:spPr bwMode="auto">
          <a:xfrm rot="16200000" flipV="1">
            <a:off x="5600254" y="1371154"/>
            <a:ext cx="1296293" cy="2362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rot="5400000" flipH="1" flipV="1">
            <a:off x="7048501" y="2476500"/>
            <a:ext cx="1295400" cy="15240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23" name="Up Arrow 22"/>
          <p:cNvSpPr/>
          <p:nvPr/>
        </p:nvSpPr>
        <p:spPr bwMode="auto">
          <a:xfrm>
            <a:off x="2209800" y="4267200"/>
            <a:ext cx="381000" cy="11430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24" name="Curved Up Arrow 23"/>
          <p:cNvSpPr/>
          <p:nvPr/>
        </p:nvSpPr>
        <p:spPr bwMode="auto">
          <a:xfrm>
            <a:off x="2819400" y="4267200"/>
            <a:ext cx="4419600" cy="914400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>
              <a:latin typeface="Comic Sans MS" pitchFamily="66" charset="0"/>
              <a:ea typeface="굴림" pitchFamily="50" charset="-127"/>
              <a:cs typeface="+mn-cs"/>
            </a:endParaRPr>
          </a:p>
        </p:txBody>
      </p:sp>
      <p:sp>
        <p:nvSpPr>
          <p:cNvPr id="25" name="Curved Up Arrow 24"/>
          <p:cNvSpPr/>
          <p:nvPr/>
        </p:nvSpPr>
        <p:spPr bwMode="auto">
          <a:xfrm>
            <a:off x="3200400" y="4267200"/>
            <a:ext cx="1981200" cy="685800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>
              <a:solidFill>
                <a:schemeClr val="lt1"/>
              </a:solidFill>
              <a:latin typeface="Comic Sans MS" pitchFamily="66" charset="0"/>
              <a:ea typeface="굴림" pitchFamily="50" charset="-127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0" y="5410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Solve LOCAL</a:t>
            </a:r>
          </a:p>
          <a:p>
            <a:r>
              <a:rPr lang="en-US" sz="2400" dirty="0" smtClean="0">
                <a:latin typeface="+mn-lt"/>
              </a:rPr>
              <a:t>problem</a:t>
            </a:r>
            <a:endParaRPr lang="en-US" sz="2800" i="1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14800" y="5410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Share summary messages </a:t>
            </a:r>
            <a:r>
              <a:rPr lang="en-US" sz="2400" i="1" dirty="0" smtClean="0">
                <a:latin typeface="+mn-lt"/>
              </a:rPr>
              <a:t>O(S)</a:t>
            </a:r>
            <a:endParaRPr lang="en-US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2003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DONAR Algorithm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69</a:t>
            </a:fld>
            <a:endParaRPr lang="en-US" altLang="ko-KR" dirty="0"/>
          </a:p>
        </p:txBody>
      </p:sp>
      <p:sp>
        <p:nvSpPr>
          <p:cNvPr id="5" name="Cloud 4"/>
          <p:cNvSpPr/>
          <p:nvPr/>
        </p:nvSpPr>
        <p:spPr>
          <a:xfrm>
            <a:off x="20574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4196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9342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050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굴림" pitchFamily="50" charset="-127"/>
              </a:rPr>
              <a:t>DONAR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434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굴림" pitchFamily="50" charset="-127"/>
              </a:rPr>
              <a:t>DONAR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67056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 smtClean="0">
                <a:solidFill>
                  <a:schemeClr val="tx1"/>
                </a:solidFill>
                <a:ea typeface="굴림" pitchFamily="50" charset="-127"/>
              </a:rPr>
              <a:t>DONAR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276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Mapping</a:t>
            </a:r>
          </a:p>
          <a:p>
            <a:r>
              <a:rPr lang="en-US" dirty="0" smtClean="0">
                <a:latin typeface="+mn-lt"/>
              </a:rPr>
              <a:t>Nodes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1143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Service Replicas</a:t>
            </a:r>
            <a:endParaRPr lang="en-US" dirty="0">
              <a:latin typeface="+mn-lt"/>
            </a:endParaRPr>
          </a:p>
        </p:txBody>
      </p:sp>
      <p:cxnSp>
        <p:nvCxnSpPr>
          <p:cNvPr id="28" name="Straight Arrow Connector 27"/>
          <p:cNvCxnSpPr>
            <a:stCxn id="17" idx="0"/>
            <a:endCxn id="5" idx="1"/>
          </p:cNvCxnSpPr>
          <p:nvPr/>
        </p:nvCxnSpPr>
        <p:spPr bwMode="auto">
          <a:xfrm rot="5400000" flipH="1" flipV="1">
            <a:off x="2018854" y="2514154"/>
            <a:ext cx="1296293" cy="76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1" name="Straight Arrow Connector 30"/>
          <p:cNvCxnSpPr>
            <a:stCxn id="17" idx="0"/>
            <a:endCxn id="6" idx="1"/>
          </p:cNvCxnSpPr>
          <p:nvPr/>
        </p:nvCxnSpPr>
        <p:spPr bwMode="auto">
          <a:xfrm rot="5400000" flipH="1" flipV="1">
            <a:off x="3199954" y="1333054"/>
            <a:ext cx="1296293" cy="2438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rot="5400000" flipH="1" flipV="1">
            <a:off x="4152901" y="2552699"/>
            <a:ext cx="1295400" cy="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1" name="Straight Arrow Connector 60"/>
          <p:cNvCxnSpPr>
            <a:stCxn id="18" idx="0"/>
            <a:endCxn id="6" idx="1"/>
          </p:cNvCxnSpPr>
          <p:nvPr/>
        </p:nvCxnSpPr>
        <p:spPr bwMode="auto">
          <a:xfrm rot="5400000" flipH="1" flipV="1">
            <a:off x="4419154" y="2552254"/>
            <a:ext cx="1296293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4" name="Straight Arrow Connector 63"/>
          <p:cNvCxnSpPr>
            <a:stCxn id="18" idx="0"/>
            <a:endCxn id="7" idx="1"/>
          </p:cNvCxnSpPr>
          <p:nvPr/>
        </p:nvCxnSpPr>
        <p:spPr bwMode="auto">
          <a:xfrm rot="5400000" flipH="1" flipV="1">
            <a:off x="5676454" y="1294954"/>
            <a:ext cx="1296293" cy="2514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7" name="Straight Arrow Connector 66"/>
          <p:cNvCxnSpPr>
            <a:stCxn id="19" idx="0"/>
            <a:endCxn id="7" idx="1"/>
          </p:cNvCxnSpPr>
          <p:nvPr/>
        </p:nvCxnSpPr>
        <p:spPr bwMode="auto">
          <a:xfrm rot="5400000" flipH="1" flipV="1">
            <a:off x="6857554" y="2476054"/>
            <a:ext cx="1296293" cy="152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0" name="Straight Arrow Connector 69"/>
          <p:cNvCxnSpPr>
            <a:stCxn id="19" idx="0"/>
            <a:endCxn id="6" idx="1"/>
          </p:cNvCxnSpPr>
          <p:nvPr/>
        </p:nvCxnSpPr>
        <p:spPr bwMode="auto">
          <a:xfrm rot="16200000" flipV="1">
            <a:off x="5600254" y="1371154"/>
            <a:ext cx="1296293" cy="2362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rot="5400000" flipH="1" flipV="1">
            <a:off x="7048501" y="2476500"/>
            <a:ext cx="1295400" cy="15240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23" name="Up Arrow 22"/>
          <p:cNvSpPr/>
          <p:nvPr/>
        </p:nvSpPr>
        <p:spPr bwMode="auto">
          <a:xfrm>
            <a:off x="4876800" y="4191000"/>
            <a:ext cx="381000" cy="11430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25" name="Curved Up Arrow 24"/>
          <p:cNvSpPr/>
          <p:nvPr/>
        </p:nvSpPr>
        <p:spPr bwMode="auto">
          <a:xfrm>
            <a:off x="5562600" y="4191000"/>
            <a:ext cx="1981200" cy="685800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>
              <a:solidFill>
                <a:schemeClr val="lt1"/>
              </a:solidFill>
              <a:latin typeface="Comic Sans MS" pitchFamily="66" charset="0"/>
              <a:ea typeface="굴림" pitchFamily="50" charset="-127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4800" y="5410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Solve LOCAL</a:t>
            </a:r>
          </a:p>
          <a:p>
            <a:r>
              <a:rPr lang="en-US" sz="2400" dirty="0" smtClean="0">
                <a:latin typeface="+mn-lt"/>
              </a:rPr>
              <a:t>problem</a:t>
            </a:r>
            <a:endParaRPr lang="en-US" sz="2800" i="1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48400" y="5410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Share summary messages </a:t>
            </a:r>
            <a:r>
              <a:rPr lang="en-US" sz="2400" i="1" dirty="0" smtClean="0">
                <a:latin typeface="+mn-lt"/>
              </a:rPr>
              <a:t>O(S)</a:t>
            </a:r>
            <a:endParaRPr lang="en-US" sz="2800" i="1" dirty="0">
              <a:latin typeface="+mn-lt"/>
            </a:endParaRPr>
          </a:p>
        </p:txBody>
      </p:sp>
      <p:sp>
        <p:nvSpPr>
          <p:cNvPr id="3" name="Curved Down Arrow 2"/>
          <p:cNvSpPr/>
          <p:nvPr/>
        </p:nvSpPr>
        <p:spPr bwMode="auto">
          <a:xfrm rot="10800000">
            <a:off x="2667000" y="4267200"/>
            <a:ext cx="1905000" cy="609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>
              <a:solidFill>
                <a:schemeClr val="lt1"/>
              </a:solidFill>
              <a:latin typeface="Comic Sans MS" pitchFamily="66" charset="0"/>
              <a:ea typeface="굴림" pitchFamily="50" charset="-127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54174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  <a:latin typeface="+mn-lt"/>
              </a:rPr>
              <a:t>An order of 10</a:t>
            </a:r>
            <a:r>
              <a:rPr lang="en-US" sz="2400" b="1" baseline="30000" dirty="0" smtClean="0">
                <a:solidFill>
                  <a:srgbClr val="FF3300"/>
                </a:solidFill>
                <a:latin typeface="+mn-lt"/>
              </a:rPr>
              <a:t>4</a:t>
            </a:r>
            <a:r>
              <a:rPr lang="en-US" sz="2400" b="1" dirty="0" smtClean="0">
                <a:solidFill>
                  <a:srgbClr val="FF3300"/>
                </a:solidFill>
                <a:latin typeface="+mn-lt"/>
              </a:rPr>
              <a:t> message reduction!</a:t>
            </a:r>
            <a:endParaRPr lang="en-US" sz="2800" b="1" i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307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Management: Network 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124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4038600" cy="53340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Who</a:t>
            </a:r>
            <a:r>
              <a:rPr lang="en-US" i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/>
              <a:t>Network </a:t>
            </a:r>
            <a:r>
              <a:rPr lang="en-US" dirty="0"/>
              <a:t>operator (ISP)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FF0000"/>
                </a:solidFill>
              </a:rPr>
              <a:t>What:</a:t>
            </a:r>
            <a:r>
              <a:rPr lang="en-US" dirty="0"/>
              <a:t> </a:t>
            </a:r>
          </a:p>
          <a:p>
            <a:r>
              <a:rPr lang="en-US" dirty="0" smtClean="0"/>
              <a:t>One or multiple paths connecting client/server, traffic split ratio</a:t>
            </a:r>
            <a:endParaRPr lang="en-US" dirty="0"/>
          </a:p>
          <a:p>
            <a:endParaRPr lang="en-US" i="1" dirty="0"/>
          </a:p>
          <a:p>
            <a:r>
              <a:rPr lang="en-US" i="1" dirty="0">
                <a:solidFill>
                  <a:srgbClr val="FF0000"/>
                </a:solidFill>
              </a:rPr>
              <a:t>Why:</a:t>
            </a:r>
            <a:r>
              <a:rPr lang="en-US" i="1" dirty="0"/>
              <a:t> </a:t>
            </a:r>
          </a:p>
          <a:p>
            <a:r>
              <a:rPr lang="en-US" dirty="0" smtClean="0"/>
              <a:t>Improve throughput, avoid </a:t>
            </a:r>
            <a:r>
              <a:rPr lang="en-US" dirty="0"/>
              <a:t>congestion, </a:t>
            </a:r>
            <a:r>
              <a:rPr lang="en-US" dirty="0" smtClean="0"/>
              <a:t>enforce policy </a:t>
            </a:r>
            <a:r>
              <a:rPr lang="en-US" dirty="0"/>
              <a:t>constraints </a:t>
            </a:r>
          </a:p>
          <a:p>
            <a:endParaRPr lang="en-US" i="1" dirty="0" smtClean="0"/>
          </a:p>
        </p:txBody>
      </p:sp>
      <p:grpSp>
        <p:nvGrpSpPr>
          <p:cNvPr id="123" name="Group 122"/>
          <p:cNvGrpSpPr/>
          <p:nvPr/>
        </p:nvGrpSpPr>
        <p:grpSpPr>
          <a:xfrm>
            <a:off x="76200" y="914524"/>
            <a:ext cx="1797120" cy="1623551"/>
            <a:chOff x="76200" y="712004"/>
            <a:chExt cx="1797120" cy="1623551"/>
          </a:xfrm>
        </p:grpSpPr>
        <p:sp>
          <p:nvSpPr>
            <p:cNvPr id="125" name="Text Box 25"/>
            <p:cNvSpPr txBox="1">
              <a:spLocks noChangeArrowheads="1"/>
            </p:cNvSpPr>
            <p:nvPr/>
          </p:nvSpPr>
          <p:spPr bwMode="auto">
            <a:xfrm>
              <a:off x="104580" y="712004"/>
              <a:ext cx="1732320" cy="483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264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 charset="0"/>
                  <a:cs typeface="Helvetica"/>
                </a:rPr>
                <a:t>CDN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 Unicode MS" charset="0"/>
              </a:endParaRPr>
            </a:p>
          </p:txBody>
        </p:sp>
        <p:sp>
          <p:nvSpPr>
            <p:cNvPr id="126" name="Cloud 125"/>
            <p:cNvSpPr>
              <a:spLocks noChangeAspect="1"/>
            </p:cNvSpPr>
            <p:nvPr/>
          </p:nvSpPr>
          <p:spPr>
            <a:xfrm>
              <a:off x="76200" y="1162435"/>
              <a:ext cx="1797120" cy="1173120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408474" y="1162435"/>
              <a:ext cx="1261029" cy="584776"/>
              <a:chOff x="1517394" y="1426353"/>
              <a:chExt cx="1261029" cy="584776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1517394" y="1648009"/>
                <a:ext cx="285486" cy="340017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492937" y="1644206"/>
                <a:ext cx="285486" cy="340017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897700" y="1426353"/>
                <a:ext cx="53148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Times New Roman"/>
                  </a:rPr>
                  <a:t>…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Times New Roman"/>
                </a:endParaRPr>
              </a:p>
            </p:txBody>
          </p:sp>
        </p:grpSp>
        <p:sp>
          <p:nvSpPr>
            <p:cNvPr id="128" name="Text Box 25"/>
            <p:cNvSpPr txBox="1">
              <a:spLocks noChangeArrowheads="1"/>
            </p:cNvSpPr>
            <p:nvPr/>
          </p:nvSpPr>
          <p:spPr bwMode="auto">
            <a:xfrm>
              <a:off x="214250" y="1720263"/>
              <a:ext cx="1004115" cy="483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264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 charset="0"/>
                  <a:cs typeface="Helvetica"/>
                </a:rPr>
                <a:t>Server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 Unicode MS" charset="0"/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349320" y="5433675"/>
            <a:ext cx="830955" cy="38702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456091" y="5785180"/>
            <a:ext cx="830955" cy="38702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083120" y="5128875"/>
            <a:ext cx="830955" cy="38702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940120" y="5662275"/>
            <a:ext cx="830955" cy="38702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3168720" y="1166475"/>
            <a:ext cx="1797120" cy="1173120"/>
            <a:chOff x="3810000" y="990600"/>
            <a:chExt cx="1797120" cy="1173120"/>
          </a:xfrm>
        </p:grpSpPr>
        <p:sp>
          <p:nvSpPr>
            <p:cNvPr id="137" name="Cloud 136"/>
            <p:cNvSpPr>
              <a:spLocks noChangeAspect="1"/>
            </p:cNvSpPr>
            <p:nvPr/>
          </p:nvSpPr>
          <p:spPr>
            <a:xfrm>
              <a:off x="3810000" y="990600"/>
              <a:ext cx="1797120" cy="1173120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4114800" y="990600"/>
              <a:ext cx="1261029" cy="584776"/>
              <a:chOff x="1517394" y="1426353"/>
              <a:chExt cx="1261029" cy="584776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517394" y="1648009"/>
                <a:ext cx="285486" cy="340017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492937" y="1644206"/>
                <a:ext cx="285486" cy="340017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897700" y="1426353"/>
                <a:ext cx="53148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Times New Roman"/>
                  </a:rPr>
                  <a:t>…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Times New Roman"/>
                </a:endParaRPr>
              </a:p>
            </p:txBody>
          </p:sp>
        </p:grpSp>
      </p:grpSp>
      <p:sp>
        <p:nvSpPr>
          <p:cNvPr id="142" name="Cloud 141"/>
          <p:cNvSpPr/>
          <p:nvPr/>
        </p:nvSpPr>
        <p:spPr>
          <a:xfrm>
            <a:off x="457200" y="2438400"/>
            <a:ext cx="4495800" cy="3124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43" name="Straight Connector 142"/>
          <p:cNvCxnSpPr/>
          <p:nvPr/>
        </p:nvCxnSpPr>
        <p:spPr bwMode="auto">
          <a:xfrm flipH="1" flipV="1">
            <a:off x="1790361" y="4929004"/>
            <a:ext cx="38439" cy="557396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44" name="Straight Connector 143"/>
          <p:cNvCxnSpPr/>
          <p:nvPr/>
        </p:nvCxnSpPr>
        <p:spPr>
          <a:xfrm flipV="1">
            <a:off x="1755597" y="3194212"/>
            <a:ext cx="1422604" cy="42928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45" name="Straight Connector 144"/>
          <p:cNvCxnSpPr/>
          <p:nvPr/>
        </p:nvCxnSpPr>
        <p:spPr>
          <a:xfrm rot="16200000" flipH="1">
            <a:off x="1023082" y="3969681"/>
            <a:ext cx="1172033" cy="90998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46" name="Straight Connector 145"/>
          <p:cNvCxnSpPr/>
          <p:nvPr/>
        </p:nvCxnSpPr>
        <p:spPr>
          <a:xfrm rot="5400000">
            <a:off x="1828232" y="4077935"/>
            <a:ext cx="541632" cy="617376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47" name="Straight Connector 146"/>
          <p:cNvCxnSpPr/>
          <p:nvPr/>
        </p:nvCxnSpPr>
        <p:spPr>
          <a:xfrm rot="16200000" flipH="1">
            <a:off x="1817889" y="3254395"/>
            <a:ext cx="471321" cy="708374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48" name="Straight Connector 147"/>
          <p:cNvCxnSpPr/>
          <p:nvPr/>
        </p:nvCxnSpPr>
        <p:spPr>
          <a:xfrm rot="5400000" flipH="1" flipV="1">
            <a:off x="2699725" y="3309533"/>
            <a:ext cx="514249" cy="555173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49" name="Straight Connector 148"/>
          <p:cNvCxnSpPr/>
          <p:nvPr/>
        </p:nvCxnSpPr>
        <p:spPr>
          <a:xfrm rot="16200000" flipH="1">
            <a:off x="2636974" y="4158096"/>
            <a:ext cx="509551" cy="424972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50" name="Straight Connector 149"/>
          <p:cNvCxnSpPr/>
          <p:nvPr/>
        </p:nvCxnSpPr>
        <p:spPr>
          <a:xfrm flipV="1">
            <a:off x="1846595" y="4761140"/>
            <a:ext cx="1201405" cy="32081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51" name="Straight Connector 150"/>
          <p:cNvCxnSpPr/>
          <p:nvPr/>
        </p:nvCxnSpPr>
        <p:spPr>
          <a:xfrm rot="16200000" flipH="1">
            <a:off x="3461339" y="3374617"/>
            <a:ext cx="433480" cy="344233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52" name="Straight Connector 151"/>
          <p:cNvCxnSpPr/>
          <p:nvPr/>
        </p:nvCxnSpPr>
        <p:spPr>
          <a:xfrm rot="5400000">
            <a:off x="3374061" y="4149223"/>
            <a:ext cx="477836" cy="474434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53" name="Straight Connector 152"/>
          <p:cNvCxnSpPr/>
          <p:nvPr/>
        </p:nvCxnSpPr>
        <p:spPr>
          <a:xfrm>
            <a:off x="914400" y="3197516"/>
            <a:ext cx="457200" cy="39624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54" name="Straight Connector 153"/>
          <p:cNvCxnSpPr/>
          <p:nvPr/>
        </p:nvCxnSpPr>
        <p:spPr>
          <a:xfrm>
            <a:off x="990600" y="4645316"/>
            <a:ext cx="471998" cy="147905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55" name="Straight Connector 154"/>
          <p:cNvCxnSpPr/>
          <p:nvPr/>
        </p:nvCxnSpPr>
        <p:spPr>
          <a:xfrm flipH="1">
            <a:off x="1066800" y="4929003"/>
            <a:ext cx="452035" cy="328797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56" name="Straight Connector 155"/>
          <p:cNvCxnSpPr/>
          <p:nvPr/>
        </p:nvCxnSpPr>
        <p:spPr>
          <a:xfrm rot="5400000" flipH="1" flipV="1">
            <a:off x="4158380" y="3406095"/>
            <a:ext cx="241200" cy="586043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57" name="Straight Connector 156"/>
          <p:cNvCxnSpPr/>
          <p:nvPr/>
        </p:nvCxnSpPr>
        <p:spPr>
          <a:xfrm>
            <a:off x="4042194" y="3955498"/>
            <a:ext cx="606006" cy="80218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cxnSp>
        <p:nvCxnSpPr>
          <p:cNvPr id="158" name="Straight Connector 157"/>
          <p:cNvCxnSpPr/>
          <p:nvPr/>
        </p:nvCxnSpPr>
        <p:spPr>
          <a:xfrm>
            <a:off x="3375762" y="4896922"/>
            <a:ext cx="129438" cy="513278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pic>
        <p:nvPicPr>
          <p:cNvPr id="159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69696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69696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69696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69696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69696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69696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67" name="Straight Connector 166"/>
          <p:cNvCxnSpPr>
            <a:stCxn id="163" idx="3"/>
          </p:cNvCxnSpPr>
          <p:nvPr/>
        </p:nvCxnSpPr>
        <p:spPr>
          <a:xfrm>
            <a:off x="3668760" y="4779382"/>
            <a:ext cx="446040" cy="326018"/>
          </a:xfrm>
          <a:prstGeom prst="lin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</p:cxnSp>
      <p:sp>
        <p:nvSpPr>
          <p:cNvPr id="168" name="Freeform 167"/>
          <p:cNvSpPr/>
          <p:nvPr/>
        </p:nvSpPr>
        <p:spPr>
          <a:xfrm>
            <a:off x="1032499" y="2156187"/>
            <a:ext cx="3024396" cy="3216008"/>
          </a:xfrm>
          <a:custGeom>
            <a:avLst/>
            <a:gdLst>
              <a:gd name="connsiteX0" fmla="*/ 0 w 3024396"/>
              <a:gd name="connsiteY0" fmla="*/ 3216008 h 3216008"/>
              <a:gd name="connsiteX1" fmla="*/ 1251789 w 3024396"/>
              <a:gd name="connsiteY1" fmla="*/ 2357188 h 3216008"/>
              <a:gd name="connsiteX2" fmla="*/ 2530990 w 3024396"/>
              <a:gd name="connsiteY2" fmla="*/ 1041548 h 3216008"/>
              <a:gd name="connsiteX3" fmla="*/ 3024396 w 3024396"/>
              <a:gd name="connsiteY3" fmla="*/ 0 h 3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396" h="3216008">
                <a:moveTo>
                  <a:pt x="0" y="3216008"/>
                </a:moveTo>
                <a:cubicBezTo>
                  <a:pt x="414978" y="2967803"/>
                  <a:pt x="829957" y="2719598"/>
                  <a:pt x="1251789" y="2357188"/>
                </a:cubicBezTo>
                <a:cubicBezTo>
                  <a:pt x="1673621" y="1994778"/>
                  <a:pt x="2235556" y="1434413"/>
                  <a:pt x="2530990" y="1041548"/>
                </a:cubicBezTo>
                <a:cubicBezTo>
                  <a:pt x="2826424" y="648683"/>
                  <a:pt x="3024396" y="0"/>
                  <a:pt x="3024396" y="0"/>
                </a:cubicBezTo>
              </a:path>
            </a:pathLst>
          </a:custGeom>
          <a:ln w="38100">
            <a:solidFill>
              <a:srgbClr val="9BBB59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/>
          <p:cNvCxnSpPr/>
          <p:nvPr/>
        </p:nvCxnSpPr>
        <p:spPr bwMode="auto">
          <a:xfrm>
            <a:off x="1143360" y="2449375"/>
            <a:ext cx="425160" cy="393500"/>
          </a:xfrm>
          <a:prstGeom prst="line">
            <a:avLst/>
          </a:prstGeom>
          <a:solidFill>
            <a:sysClr val="window" lastClr="FFFFFF"/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extLst/>
        </p:spPr>
      </p:cxnSp>
      <p:cxnSp>
        <p:nvCxnSpPr>
          <p:cNvPr id="170" name="Straight Connector 169"/>
          <p:cNvCxnSpPr/>
          <p:nvPr/>
        </p:nvCxnSpPr>
        <p:spPr bwMode="auto">
          <a:xfrm flipH="1">
            <a:off x="3473520" y="2233275"/>
            <a:ext cx="457200" cy="381000"/>
          </a:xfrm>
          <a:prstGeom prst="line">
            <a:avLst/>
          </a:prstGeom>
          <a:solidFill>
            <a:sysClr val="window" lastClr="FFFFFF"/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extLst/>
        </p:spPr>
      </p:cxnSp>
    </p:spTree>
    <p:extLst>
      <p:ext uri="{BB962C8B-B14F-4D97-AF65-F5344CB8AC3E}">
        <p14:creationId xmlns:p14="http://schemas.microsoft.com/office/powerpoint/2010/main" val="2261436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DONAR Algorithm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70</a:t>
            </a:fld>
            <a:endParaRPr lang="en-US" altLang="ko-KR" dirty="0"/>
          </a:p>
        </p:txBody>
      </p:sp>
      <p:sp>
        <p:nvSpPr>
          <p:cNvPr id="5" name="Cloud 4"/>
          <p:cNvSpPr/>
          <p:nvPr/>
        </p:nvSpPr>
        <p:spPr>
          <a:xfrm>
            <a:off x="20574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4196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934200" y="1066800"/>
            <a:ext cx="1295400" cy="838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050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굴림" pitchFamily="50" charset="-127"/>
              </a:rPr>
              <a:t>DONAR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434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굴림" pitchFamily="50" charset="-127"/>
              </a:rPr>
              <a:t>DONAR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6705600" y="3200400"/>
            <a:ext cx="1447800" cy="762000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 smtClean="0">
                <a:solidFill>
                  <a:schemeClr val="tx1"/>
                </a:solidFill>
                <a:ea typeface="굴림" pitchFamily="50" charset="-127"/>
              </a:rPr>
              <a:t>DONAR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276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Mapping</a:t>
            </a:r>
          </a:p>
          <a:p>
            <a:r>
              <a:rPr lang="en-US" dirty="0" smtClean="0">
                <a:latin typeface="+mn-lt"/>
              </a:rPr>
              <a:t>Nodes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1143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Service Replicas</a:t>
            </a:r>
            <a:endParaRPr lang="en-US" dirty="0">
              <a:latin typeface="+mn-lt"/>
            </a:endParaRPr>
          </a:p>
        </p:txBody>
      </p:sp>
      <p:cxnSp>
        <p:nvCxnSpPr>
          <p:cNvPr id="28" name="Straight Arrow Connector 27"/>
          <p:cNvCxnSpPr>
            <a:stCxn id="17" idx="0"/>
            <a:endCxn id="5" idx="1"/>
          </p:cNvCxnSpPr>
          <p:nvPr/>
        </p:nvCxnSpPr>
        <p:spPr bwMode="auto">
          <a:xfrm rot="5400000" flipH="1" flipV="1">
            <a:off x="2018854" y="2514154"/>
            <a:ext cx="1296293" cy="76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1" name="Straight Arrow Connector 30"/>
          <p:cNvCxnSpPr>
            <a:stCxn id="17" idx="0"/>
            <a:endCxn id="6" idx="1"/>
          </p:cNvCxnSpPr>
          <p:nvPr/>
        </p:nvCxnSpPr>
        <p:spPr bwMode="auto">
          <a:xfrm rot="5400000" flipH="1" flipV="1">
            <a:off x="3199954" y="1333054"/>
            <a:ext cx="1296293" cy="2438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rot="5400000" flipH="1" flipV="1">
            <a:off x="4152901" y="2552699"/>
            <a:ext cx="1295400" cy="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1" name="Straight Arrow Connector 60"/>
          <p:cNvCxnSpPr>
            <a:stCxn id="18" idx="0"/>
            <a:endCxn id="6" idx="1"/>
          </p:cNvCxnSpPr>
          <p:nvPr/>
        </p:nvCxnSpPr>
        <p:spPr bwMode="auto">
          <a:xfrm rot="5400000" flipH="1" flipV="1">
            <a:off x="4419154" y="2552254"/>
            <a:ext cx="1296293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4" name="Straight Arrow Connector 63"/>
          <p:cNvCxnSpPr>
            <a:stCxn id="18" idx="0"/>
            <a:endCxn id="7" idx="1"/>
          </p:cNvCxnSpPr>
          <p:nvPr/>
        </p:nvCxnSpPr>
        <p:spPr bwMode="auto">
          <a:xfrm rot="5400000" flipH="1" flipV="1">
            <a:off x="5676454" y="1294954"/>
            <a:ext cx="1296293" cy="2514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7" name="Straight Arrow Connector 66"/>
          <p:cNvCxnSpPr>
            <a:stCxn id="19" idx="0"/>
            <a:endCxn id="7" idx="1"/>
          </p:cNvCxnSpPr>
          <p:nvPr/>
        </p:nvCxnSpPr>
        <p:spPr bwMode="auto">
          <a:xfrm rot="5400000" flipH="1" flipV="1">
            <a:off x="6857554" y="2476054"/>
            <a:ext cx="1296293" cy="152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0" name="Straight Arrow Connector 69"/>
          <p:cNvCxnSpPr>
            <a:stCxn id="19" idx="0"/>
            <a:endCxn id="6" idx="1"/>
          </p:cNvCxnSpPr>
          <p:nvPr/>
        </p:nvCxnSpPr>
        <p:spPr bwMode="auto">
          <a:xfrm rot="16200000" flipV="1">
            <a:off x="5600254" y="1371154"/>
            <a:ext cx="1296293" cy="2362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rot="5400000" flipH="1" flipV="1">
            <a:off x="7048501" y="2476500"/>
            <a:ext cx="1295400" cy="15240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23" name="Up Arrow 22"/>
          <p:cNvSpPr/>
          <p:nvPr/>
        </p:nvSpPr>
        <p:spPr bwMode="auto">
          <a:xfrm>
            <a:off x="4876800" y="4191000"/>
            <a:ext cx="381000" cy="11430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25" name="Curved Up Arrow 24"/>
          <p:cNvSpPr/>
          <p:nvPr/>
        </p:nvSpPr>
        <p:spPr bwMode="auto">
          <a:xfrm>
            <a:off x="5562600" y="4191000"/>
            <a:ext cx="1981200" cy="685800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>
              <a:solidFill>
                <a:schemeClr val="lt1"/>
              </a:solidFill>
              <a:latin typeface="Comic Sans MS" pitchFamily="66" charset="0"/>
              <a:ea typeface="굴림" pitchFamily="50" charset="-127"/>
              <a:cs typeface="+mn-cs"/>
            </a:endParaRPr>
          </a:p>
        </p:txBody>
      </p:sp>
      <p:sp>
        <p:nvSpPr>
          <p:cNvPr id="3" name="Curved Down Arrow 2"/>
          <p:cNvSpPr/>
          <p:nvPr/>
        </p:nvSpPr>
        <p:spPr bwMode="auto">
          <a:xfrm rot="10800000">
            <a:off x="2667000" y="4267200"/>
            <a:ext cx="1905000" cy="609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>
              <a:solidFill>
                <a:schemeClr val="lt1"/>
              </a:solidFill>
              <a:latin typeface="Comic Sans MS" pitchFamily="66" charset="0"/>
              <a:ea typeface="굴림" pitchFamily="50" charset="-127"/>
              <a:cs typeface="+mn-cs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52400" y="51816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ＭＳ Ｐゴシック" pitchFamily="-108" charset="-128"/>
                <a:cs typeface="Trebuchet MS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Wingdings" charset="2"/>
              <a:buChar char="§"/>
              <a:defRPr sz="2200">
                <a:solidFill>
                  <a:schemeClr val="tx1"/>
                </a:solidFill>
                <a:latin typeface="Trebuchet MS"/>
                <a:ea typeface="ＭＳ Ｐゴシック" pitchFamily="-108" charset="-128"/>
                <a:cs typeface="Trebuchet MS"/>
              </a:defRPr>
            </a:lvl2pPr>
            <a:lvl3pPr marL="582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  <a:latin typeface="Trebuchet MS"/>
                <a:ea typeface="ＭＳ Ｐゴシック" pitchFamily="-108" charset="-128"/>
                <a:cs typeface="Trebuchet MS"/>
              </a:defRPr>
            </a:lvl3pPr>
            <a:lvl4pPr marL="822325" indent="-22860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20000"/>
              <a:buFont typeface="Wingdings" charset="2"/>
              <a:buChar char="§"/>
              <a:tabLst/>
              <a:defRPr sz="1800" baseline="0">
                <a:solidFill>
                  <a:schemeClr val="tx1"/>
                </a:solidFill>
                <a:latin typeface="Trebuchet MS"/>
                <a:ea typeface="ＭＳ Ｐゴシック" pitchFamily="-108" charset="-128"/>
                <a:cs typeface="Trebuchet MS"/>
              </a:defRPr>
            </a:lvl4pPr>
            <a:lvl5pPr marL="1046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20000"/>
              <a:buFont typeface="Wingdings" charset="2"/>
              <a:buChar char="§"/>
              <a:tabLst/>
              <a:defRPr sz="1600" baseline="0">
                <a:solidFill>
                  <a:schemeClr val="tx1"/>
                </a:solidFill>
                <a:latin typeface="Trebuchet MS"/>
                <a:ea typeface="ＭＳ Ｐゴシック" pitchFamily="-108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Theorem</a:t>
            </a:r>
          </a:p>
          <a:p>
            <a:r>
              <a:rPr lang="en-US" dirty="0" smtClean="0"/>
              <a:t>The distributed algorithm converges to the optimum of the GLOBAL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44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with Real CDN Traffic Trace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71</a:t>
            </a:fld>
            <a:endParaRPr lang="en-US" altLang="ko-KR" dirty="0"/>
          </a:p>
        </p:txBody>
      </p:sp>
      <p:pic>
        <p:nvPicPr>
          <p:cNvPr id="7" name="Picture 6" descr="2hour_spli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12800"/>
            <a:ext cx="8115300" cy="40640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28600" y="4953000"/>
            <a:ext cx="8686800" cy="1524000"/>
          </a:xfrm>
        </p:spPr>
        <p:txBody>
          <a:bodyPr/>
          <a:lstStyle/>
          <a:p>
            <a:pPr lvl="1">
              <a:buNone/>
            </a:pPr>
            <a:r>
              <a:rPr lang="en-US" sz="2000" dirty="0" smtClean="0">
                <a:latin typeface="Trebuchet MS" charset="0"/>
              </a:rPr>
              <a:t>2-hour trace of request data from </a:t>
            </a:r>
            <a:r>
              <a:rPr lang="en-US" sz="2000" dirty="0" err="1" smtClean="0">
                <a:latin typeface="Trebuchet MS" charset="0"/>
              </a:rPr>
              <a:t>CoralCDN</a:t>
            </a:r>
            <a:endParaRPr lang="en-US" sz="2000" dirty="0" smtClean="0">
              <a:latin typeface="Trebuchet MS" charset="0"/>
            </a:endParaRPr>
          </a:p>
          <a:p>
            <a:pPr lvl="1">
              <a:buNone/>
            </a:pPr>
            <a:r>
              <a:rPr lang="en-US" sz="2000" dirty="0" smtClean="0">
                <a:latin typeface="Trebuchet MS" charset="0"/>
              </a:rPr>
              <a:t>DONAR algorithm adapts to split weight changes quickly</a:t>
            </a:r>
          </a:p>
          <a:p>
            <a:pPr lvl="1">
              <a:buNone/>
            </a:pPr>
            <a:r>
              <a:rPr lang="en-US" sz="2000" dirty="0" smtClean="0">
                <a:latin typeface="Trebuchet MS" charset="0"/>
              </a:rPr>
              <a:t>Very responsive to traffic load changes</a:t>
            </a:r>
          </a:p>
          <a:p>
            <a:pPr lvl="1">
              <a:buNone/>
            </a:pPr>
            <a:endParaRPr lang="en-US" sz="2800" i="1" dirty="0" smtClean="0">
              <a:latin typeface="Trebuchet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</a:t>
            </a:r>
            <a:r>
              <a:rPr lang="en-US" dirty="0" smtClean="0"/>
              <a:t>Implementation &amp; Deployment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72</a:t>
            </a:fld>
            <a:endParaRPr lang="en-US" altLang="ko-K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 t="18105" r="22624" b="17800"/>
          <a:stretch/>
        </p:blipFill>
        <p:spPr bwMode="auto">
          <a:xfrm>
            <a:off x="4724400" y="3896359"/>
            <a:ext cx="4114800" cy="258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t="17759" r="23009" b="16000"/>
          <a:stretch/>
        </p:blipFill>
        <p:spPr bwMode="auto">
          <a:xfrm>
            <a:off x="4541519" y="1154019"/>
            <a:ext cx="4145281" cy="265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15000" y="925419"/>
            <a:ext cx="2895600" cy="533400"/>
          </a:xfrm>
        </p:spPr>
        <p:txBody>
          <a:bodyPr/>
          <a:lstStyle/>
          <a:p>
            <a:pPr lvl="1">
              <a:buNone/>
            </a:pPr>
            <a:r>
              <a:rPr lang="en-US" sz="2000" dirty="0" smtClean="0">
                <a:latin typeface="Trebuchet MS" charset="0"/>
              </a:rPr>
              <a:t>Closest-Node Policy</a:t>
            </a:r>
            <a:endParaRPr lang="en-US" sz="2800" i="1" dirty="0" smtClean="0">
              <a:latin typeface="Trebuchet MS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5943600" y="4124959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ＭＳ Ｐゴシック" pitchFamily="-108" charset="-128"/>
                <a:cs typeface="Trebuchet MS"/>
              </a:rPr>
              <a:t>Equal-Split Policy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charset="0"/>
              <a:ea typeface="ＭＳ Ｐゴシック" pitchFamily="-108" charset="-128"/>
              <a:cs typeface="Trebuchet M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990600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ＭＳ Ｐゴシック" pitchFamily="-108" charset="-128"/>
                <a:cs typeface="Trebuchet MS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Wingdings" charset="2"/>
              <a:buChar char="§"/>
              <a:defRPr sz="2200">
                <a:solidFill>
                  <a:schemeClr val="tx1"/>
                </a:solidFill>
                <a:latin typeface="Trebuchet MS"/>
                <a:ea typeface="ＭＳ Ｐゴシック" pitchFamily="-108" charset="-128"/>
                <a:cs typeface="Trebuchet MS"/>
              </a:defRPr>
            </a:lvl2pPr>
            <a:lvl3pPr marL="582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  <a:latin typeface="Trebuchet MS"/>
                <a:ea typeface="ＭＳ Ｐゴシック" pitchFamily="-108" charset="-128"/>
                <a:cs typeface="Trebuchet MS"/>
              </a:defRPr>
            </a:lvl3pPr>
            <a:lvl4pPr marL="822325" indent="-22860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20000"/>
              <a:buFont typeface="Wingdings" charset="2"/>
              <a:buChar char="§"/>
              <a:tabLst/>
              <a:defRPr sz="1800" baseline="0">
                <a:solidFill>
                  <a:schemeClr val="tx1"/>
                </a:solidFill>
                <a:latin typeface="Trebuchet MS"/>
                <a:ea typeface="ＭＳ Ｐゴシック" pitchFamily="-108" charset="-128"/>
                <a:cs typeface="Trebuchet MS"/>
              </a:defRPr>
            </a:lvl4pPr>
            <a:lvl5pPr marL="1046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Pct val="120000"/>
              <a:buFont typeface="Wingdings" charset="2"/>
              <a:buChar char="§"/>
              <a:tabLst/>
              <a:defRPr sz="1600" baseline="0">
                <a:solidFill>
                  <a:schemeClr val="tx1"/>
                </a:solidFill>
                <a:latin typeface="Trebuchet MS"/>
                <a:ea typeface="ＭＳ Ｐゴシック" pitchFamily="-108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DONAR publicly deployed since 11/2009 (Patrick Wendell &amp; Andrew </a:t>
            </a:r>
            <a:r>
              <a:rPr lang="en-US" dirty="0" err="1" smtClean="0"/>
              <a:t>Schran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Production use for: </a:t>
            </a:r>
          </a:p>
          <a:p>
            <a:pPr lvl="1"/>
            <a:r>
              <a:rPr lang="en-US" dirty="0" err="1"/>
              <a:t>MeasurementLab</a:t>
            </a:r>
            <a:endParaRPr lang="en-US" dirty="0"/>
          </a:p>
          <a:p>
            <a:pPr lvl="1"/>
            <a:r>
              <a:rPr lang="en-US" dirty="0" err="1"/>
              <a:t>CoralCDN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Service receives around 1 million DNS requests per day.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implementation of traffic management solutions for large-scale geo-distributed services.</a:t>
            </a:r>
          </a:p>
          <a:p>
            <a:endParaRPr lang="en-US" dirty="0"/>
          </a:p>
          <a:p>
            <a:r>
              <a:rPr lang="en-US" dirty="0" smtClean="0"/>
              <a:t>A distributed system outsourcing server-selection for cloud services</a:t>
            </a:r>
          </a:p>
          <a:p>
            <a:pPr lvl="1">
              <a:defRPr/>
            </a:pPr>
            <a:r>
              <a:rPr lang="en-US" dirty="0"/>
              <a:t>Customized policies that balance </a:t>
            </a:r>
            <a:r>
              <a:rPr lang="en-US" dirty="0" smtClean="0"/>
              <a:t>performance, </a:t>
            </a:r>
            <a:r>
              <a:rPr lang="en-US" dirty="0"/>
              <a:t>load, and costs</a:t>
            </a:r>
          </a:p>
          <a:p>
            <a:pPr lvl="1">
              <a:defRPr/>
            </a:pPr>
            <a:r>
              <a:rPr lang="en-US" dirty="0" smtClean="0"/>
              <a:t>Distributed algorithm that is scalable</a:t>
            </a:r>
            <a:r>
              <a:rPr lang="en-US" dirty="0"/>
              <a:t>, responsive, </a:t>
            </a:r>
            <a:r>
              <a:rPr lang="en-US" dirty="0" smtClean="0"/>
              <a:t>and accurate </a:t>
            </a:r>
          </a:p>
          <a:p>
            <a:endParaRPr lang="en-US" dirty="0" smtClean="0"/>
          </a:p>
          <a:p>
            <a:r>
              <a:rPr lang="en-US" dirty="0" smtClean="0"/>
              <a:t>Theory-inspired design demonstrated by real-life deployment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73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85406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as a Discipline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“The ability to master complexity is valuable…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But not the same as the ability to extract simplicity,</a:t>
            </a:r>
          </a:p>
          <a:p>
            <a:pPr algn="ctr"/>
            <a:r>
              <a:rPr lang="en-US" i="1" dirty="0" smtClean="0"/>
              <a:t>which lays the intellectual foundations…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Abstractions are keys to extract simplicity.”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74</a:t>
            </a:fld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38446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j-lt"/>
              </a:rPr>
              <a:t>S. </a:t>
            </a:r>
            <a:r>
              <a:rPr lang="en-US" sz="1400" dirty="0" err="1">
                <a:latin typeface="+mj-lt"/>
              </a:rPr>
              <a:t>Shenker</a:t>
            </a:r>
            <a:r>
              <a:rPr lang="en-US" sz="1400" dirty="0">
                <a:latin typeface="+mj-lt"/>
              </a:rPr>
              <a:t>, “The future of networking, and the past of protocols.” </a:t>
            </a:r>
            <a:endParaRPr kumimoji="0" lang="en-US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594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625"/>
            <a:ext cx="8763000" cy="762000"/>
          </a:xfrm>
        </p:spPr>
        <p:txBody>
          <a:bodyPr/>
          <a:lstStyle/>
          <a:p>
            <a:r>
              <a:rPr lang="en-US" dirty="0" smtClean="0"/>
              <a:t>Synergistic Solutions Simplify CSP Traffic Mgmt.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75</a:t>
            </a:fld>
            <a:endParaRPr lang="en-US" altLang="ko-KR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95484"/>
              </p:ext>
            </p:extLst>
          </p:nvPr>
        </p:nvGraphicFramePr>
        <p:xfrm>
          <a:off x="0" y="1219200"/>
          <a:ext cx="9144000" cy="469963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13358"/>
                <a:gridCol w="2863442"/>
                <a:gridCol w="2362200"/>
                <a:gridCol w="1905000"/>
              </a:tblGrid>
              <a:tr h="119443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Traffic Management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Scope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Abstraction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1194435"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Sharing Information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Coordinate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routing and server-selection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Inside an ISP-CDN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network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Communication b/w layers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16330"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Joint Control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Jointly control content placement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and request routing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Across federated CDNs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Modularization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194435"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Decentralize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d Implementation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Outsource server-selection to DONAR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with customized policies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CDN-specific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Distributed states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004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Optimizing CSP operational costs</a:t>
            </a:r>
          </a:p>
          <a:p>
            <a:pPr lvl="1"/>
            <a:r>
              <a:rPr lang="en-US" dirty="0"/>
              <a:t>More complicated traffic billing models, such as 95-percentile</a:t>
            </a:r>
          </a:p>
          <a:p>
            <a:pPr lvl="1"/>
            <a:r>
              <a:rPr lang="en-US" dirty="0"/>
              <a:t>Location-dependent, time-varying costs, such as power draw</a:t>
            </a:r>
          </a:p>
          <a:p>
            <a:endParaRPr lang="en-US" dirty="0" smtClean="0"/>
          </a:p>
          <a:p>
            <a:r>
              <a:rPr lang="en-US" dirty="0" smtClean="0"/>
              <a:t>Other traffic management within a CSP backbone</a:t>
            </a:r>
          </a:p>
          <a:p>
            <a:pPr lvl="1"/>
            <a:r>
              <a:rPr lang="en-US" dirty="0" smtClean="0"/>
              <a:t>Operator also controls the server, e.g., sending rate</a:t>
            </a:r>
            <a:endParaRPr lang="en-US" dirty="0"/>
          </a:p>
          <a:p>
            <a:pPr lvl="1"/>
            <a:r>
              <a:rPr lang="en-US" dirty="0" smtClean="0"/>
              <a:t>Applications have different priorities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Long term server placement</a:t>
            </a:r>
          </a:p>
          <a:p>
            <a:pPr lvl="1"/>
            <a:r>
              <a:rPr lang="en-US" dirty="0" smtClean="0"/>
              <a:t>Need to upgrade their infrastructure</a:t>
            </a:r>
            <a:endParaRPr lang="en-US" dirty="0"/>
          </a:p>
          <a:p>
            <a:pPr lvl="1"/>
            <a:r>
              <a:rPr lang="en-US" dirty="0" smtClean="0"/>
              <a:t>More servers vs. more paths? Location?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76</a:t>
            </a:fld>
            <a:endParaRPr lang="en-US" altLang="ko-KR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6600" i="1" dirty="0" smtClean="0"/>
          </a:p>
          <a:p>
            <a:pPr algn="ctr"/>
            <a:r>
              <a:rPr lang="en-US" sz="7200" i="1" dirty="0" smtClean="0"/>
              <a:t>Thank You</a:t>
            </a:r>
            <a:endParaRPr lang="en-US" sz="7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77</a:t>
            </a:fld>
            <a:endParaRPr lang="en-US" altLang="ko-KR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Management: Content Placement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124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4038600" cy="5334000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Who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  <a:p>
            <a:r>
              <a:rPr lang="en-US" dirty="0" smtClean="0"/>
              <a:t>CP</a:t>
            </a:r>
            <a:endParaRPr lang="en-US" dirty="0"/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What: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Which </a:t>
            </a:r>
            <a:r>
              <a:rPr lang="en-US" dirty="0"/>
              <a:t>content to place on which server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Why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  <a:p>
            <a:r>
              <a:rPr lang="en-US" dirty="0" smtClean="0"/>
              <a:t>Throughput &amp; cost, a large catalog of content, </a:t>
            </a:r>
            <a:r>
              <a:rPr lang="en-US" dirty="0"/>
              <a:t>popularity changes</a:t>
            </a:r>
          </a:p>
          <a:p>
            <a:endParaRPr lang="en-US" i="1" dirty="0" smtClean="0"/>
          </a:p>
        </p:txBody>
      </p:sp>
      <p:grpSp>
        <p:nvGrpSpPr>
          <p:cNvPr id="123" name="Group 122"/>
          <p:cNvGrpSpPr/>
          <p:nvPr/>
        </p:nvGrpSpPr>
        <p:grpSpPr>
          <a:xfrm>
            <a:off x="76200" y="914524"/>
            <a:ext cx="1797120" cy="1623551"/>
            <a:chOff x="76200" y="712004"/>
            <a:chExt cx="1797120" cy="1623551"/>
          </a:xfrm>
        </p:grpSpPr>
        <p:sp>
          <p:nvSpPr>
            <p:cNvPr id="125" name="Text Box 25"/>
            <p:cNvSpPr txBox="1">
              <a:spLocks noChangeArrowheads="1"/>
            </p:cNvSpPr>
            <p:nvPr/>
          </p:nvSpPr>
          <p:spPr bwMode="auto">
            <a:xfrm>
              <a:off x="104580" y="712004"/>
              <a:ext cx="1732320" cy="483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264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 charset="0"/>
                  <a:cs typeface="Helvetica"/>
                </a:rPr>
                <a:t>CDN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 Unicode MS" charset="0"/>
              </a:endParaRPr>
            </a:p>
          </p:txBody>
        </p:sp>
        <p:sp>
          <p:nvSpPr>
            <p:cNvPr id="126" name="Cloud 125"/>
            <p:cNvSpPr>
              <a:spLocks noChangeAspect="1"/>
            </p:cNvSpPr>
            <p:nvPr/>
          </p:nvSpPr>
          <p:spPr>
            <a:xfrm>
              <a:off x="76200" y="1162435"/>
              <a:ext cx="1797120" cy="1173120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408474" y="1162435"/>
              <a:ext cx="1261029" cy="584776"/>
              <a:chOff x="1517394" y="1426353"/>
              <a:chExt cx="1261029" cy="584776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1517394" y="1648009"/>
                <a:ext cx="285486" cy="340017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492937" y="1644206"/>
                <a:ext cx="285486" cy="340017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897700" y="1426353"/>
                <a:ext cx="53148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Times New Roman"/>
                  </a:rPr>
                  <a:t>…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Times New Roman"/>
                </a:endParaRPr>
              </a:p>
            </p:txBody>
          </p:sp>
        </p:grpSp>
        <p:sp>
          <p:nvSpPr>
            <p:cNvPr id="128" name="Text Box 25"/>
            <p:cNvSpPr txBox="1">
              <a:spLocks noChangeArrowheads="1"/>
            </p:cNvSpPr>
            <p:nvPr/>
          </p:nvSpPr>
          <p:spPr bwMode="auto">
            <a:xfrm>
              <a:off x="214250" y="1720263"/>
              <a:ext cx="1004115" cy="483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264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 charset="0"/>
                  <a:cs typeface="Helvetica"/>
                </a:rPr>
                <a:t>Server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</a:tabLst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 Unicode MS" charset="0"/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349320" y="5433675"/>
            <a:ext cx="830955" cy="38702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456091" y="5785180"/>
            <a:ext cx="830955" cy="38702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083120" y="5128875"/>
            <a:ext cx="830955" cy="38702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940120" y="5662275"/>
            <a:ext cx="830955" cy="38702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3168720" y="1166475"/>
            <a:ext cx="1797120" cy="1173120"/>
            <a:chOff x="3810000" y="990600"/>
            <a:chExt cx="1797120" cy="1173120"/>
          </a:xfrm>
        </p:grpSpPr>
        <p:sp>
          <p:nvSpPr>
            <p:cNvPr id="137" name="Cloud 136"/>
            <p:cNvSpPr>
              <a:spLocks noChangeAspect="1"/>
            </p:cNvSpPr>
            <p:nvPr/>
          </p:nvSpPr>
          <p:spPr>
            <a:xfrm>
              <a:off x="3810000" y="990600"/>
              <a:ext cx="1797120" cy="1173120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4114800" y="990600"/>
              <a:ext cx="1261029" cy="584776"/>
              <a:chOff x="1517394" y="1426353"/>
              <a:chExt cx="1261029" cy="584776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517394" y="1648009"/>
                <a:ext cx="285486" cy="340017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492937" y="1644206"/>
                <a:ext cx="285486" cy="340017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897700" y="1426353"/>
                <a:ext cx="53148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Times New Roman"/>
                  </a:rPr>
                  <a:t>…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Times New Roman"/>
                </a:endParaRPr>
              </a:p>
            </p:txBody>
          </p:sp>
        </p:grpSp>
      </p:grpSp>
      <p:sp>
        <p:nvSpPr>
          <p:cNvPr id="142" name="Cloud 141"/>
          <p:cNvSpPr/>
          <p:nvPr/>
        </p:nvSpPr>
        <p:spPr>
          <a:xfrm>
            <a:off x="457200" y="2438400"/>
            <a:ext cx="4495800" cy="312420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1447800" y="1600200"/>
            <a:ext cx="152400" cy="152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1447800" y="1752600"/>
            <a:ext cx="152400" cy="152400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762000" y="2133600"/>
            <a:ext cx="685800" cy="32004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56" name="Straight Arrow Connector 55"/>
          <p:cNvCxnSpPr/>
          <p:nvPr/>
        </p:nvCxnSpPr>
        <p:spPr>
          <a:xfrm>
            <a:off x="1752600" y="1981200"/>
            <a:ext cx="2514600" cy="3048000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none" w="med" len="lg"/>
            <a:tailEnd type="triangle" w="med" len="lg"/>
          </a:ln>
          <a:effectLst/>
        </p:spPr>
      </p:cxnSp>
      <p:sp>
        <p:nvSpPr>
          <p:cNvPr id="59" name="Rounded Rectangle 58"/>
          <p:cNvSpPr/>
          <p:nvPr/>
        </p:nvSpPr>
        <p:spPr bwMode="auto">
          <a:xfrm>
            <a:off x="914400" y="5181600"/>
            <a:ext cx="152400" cy="1524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4343400" y="4876800"/>
            <a:ext cx="152400" cy="152400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1143360" y="2449375"/>
            <a:ext cx="425160" cy="393500"/>
          </a:xfrm>
          <a:prstGeom prst="line">
            <a:avLst/>
          </a:prstGeom>
          <a:solidFill>
            <a:sysClr val="window" lastClr="FFFFFF"/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extLst/>
        </p:spPr>
      </p:cxnSp>
      <p:cxnSp>
        <p:nvCxnSpPr>
          <p:cNvPr id="62" name="Straight Connector 61"/>
          <p:cNvCxnSpPr/>
          <p:nvPr/>
        </p:nvCxnSpPr>
        <p:spPr bwMode="auto">
          <a:xfrm flipH="1">
            <a:off x="3473520" y="2233275"/>
            <a:ext cx="457200" cy="381000"/>
          </a:xfrm>
          <a:prstGeom prst="line">
            <a:avLst/>
          </a:prstGeom>
          <a:solidFill>
            <a:sysClr val="window" lastClr="FFFFFF"/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extLst/>
        </p:spPr>
      </p:cxnSp>
    </p:spTree>
    <p:extLst>
      <p:ext uri="{BB962C8B-B14F-4D97-AF65-F5344CB8AC3E}">
        <p14:creationId xmlns:p14="http://schemas.microsoft.com/office/powerpoint/2010/main" val="82949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Opportunity for Coordinating Traffic Management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Cooperation b/w different </a:t>
            </a:r>
            <a:r>
              <a:rPr lang="en-US" dirty="0" smtClean="0"/>
              <a:t>institutions</a:t>
            </a:r>
          </a:p>
          <a:p>
            <a:endParaRPr lang="en-US" dirty="0" smtClean="0"/>
          </a:p>
          <a:p>
            <a:r>
              <a:rPr lang="en-US" dirty="0" smtClean="0"/>
              <a:t>Cloud Service Providers (CSPs) blur these boundaries</a:t>
            </a:r>
          </a:p>
          <a:p>
            <a:pPr lvl="1"/>
            <a:r>
              <a:rPr lang="en-US" altLang="ko-KR" sz="2000" dirty="0" smtClean="0"/>
              <a:t>ISP+CDN: AT&amp;T</a:t>
            </a:r>
          </a:p>
          <a:p>
            <a:pPr lvl="1"/>
            <a:r>
              <a:rPr lang="en-US" altLang="ko-KR" sz="2000" dirty="0" smtClean="0"/>
              <a:t>CDN+CP: YouTube</a:t>
            </a:r>
          </a:p>
          <a:p>
            <a:pPr lvl="1"/>
            <a:endParaRPr lang="en-US" dirty="0" smtClean="0"/>
          </a:p>
          <a:p>
            <a:r>
              <a:rPr lang="en-US" altLang="ko-KR" sz="2400" dirty="0" smtClean="0"/>
              <a:t> </a:t>
            </a:r>
            <a:endParaRPr lang="en-US" altLang="ko-KR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Wide-Area Traffic Management for Cloud Services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C992-70ED-4641-B913-1F316B05CAD3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10" name="Oval 9"/>
          <p:cNvSpPr/>
          <p:nvPr/>
        </p:nvSpPr>
        <p:spPr bwMode="auto">
          <a:xfrm>
            <a:off x="533400" y="5257800"/>
            <a:ext cx="2209800" cy="1143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Content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Placement</a:t>
            </a:r>
          </a:p>
        </p:txBody>
      </p:sp>
      <p:cxnSp>
        <p:nvCxnSpPr>
          <p:cNvPr id="12" name="Straight Arrow Connector 11"/>
          <p:cNvCxnSpPr>
            <a:stCxn id="48" idx="5"/>
            <a:endCxn id="49" idx="0"/>
          </p:cNvCxnSpPr>
          <p:nvPr/>
        </p:nvCxnSpPr>
        <p:spPr bwMode="auto">
          <a:xfrm>
            <a:off x="6229582" y="4099812"/>
            <a:ext cx="818918" cy="1157988"/>
          </a:xfrm>
          <a:prstGeom prst="straightConnector1">
            <a:avLst/>
          </a:prstGeom>
          <a:solidFill>
            <a:sysClr val="window" lastClr="FFFFFF"/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  <a:headEnd type="arrow" w="lg" len="med"/>
            <a:tailEnd type="arrow" w="lg" len="med"/>
          </a:ln>
          <a:effectLst/>
        </p:spPr>
      </p:cxnSp>
      <p:cxnSp>
        <p:nvCxnSpPr>
          <p:cNvPr id="13" name="Straight Arrow Connector 12"/>
          <p:cNvCxnSpPr>
            <a:stCxn id="10" idx="0"/>
            <a:endCxn id="48" idx="3"/>
          </p:cNvCxnSpPr>
          <p:nvPr/>
        </p:nvCxnSpPr>
        <p:spPr bwMode="auto">
          <a:xfrm flipV="1">
            <a:off x="1638300" y="4099812"/>
            <a:ext cx="3028718" cy="1157988"/>
          </a:xfrm>
          <a:prstGeom prst="straightConnector1">
            <a:avLst/>
          </a:prstGeom>
          <a:solidFill>
            <a:sysClr val="window" lastClr="FFFFFF"/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  <a:headEnd type="arrow" w="lg" len="med"/>
            <a:tailEnd type="arrow" w="lg" len="med"/>
          </a:ln>
          <a:effectLst/>
        </p:spPr>
      </p:cxnSp>
      <p:cxnSp>
        <p:nvCxnSpPr>
          <p:cNvPr id="14" name="Straight Arrow Connector 13"/>
          <p:cNvCxnSpPr>
            <a:stCxn id="10" idx="6"/>
            <a:endCxn id="49" idx="2"/>
          </p:cNvCxnSpPr>
          <p:nvPr/>
        </p:nvCxnSpPr>
        <p:spPr bwMode="auto">
          <a:xfrm>
            <a:off x="2743200" y="5829300"/>
            <a:ext cx="3200400" cy="0"/>
          </a:xfrm>
          <a:prstGeom prst="straightConnector1">
            <a:avLst/>
          </a:prstGeom>
          <a:solidFill>
            <a:sysClr val="window" lastClr="FFFFFF"/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  <a:headEnd type="arrow" w="lg" len="med"/>
            <a:tailEnd type="arrow" w="lg" len="med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4343400" y="3124200"/>
            <a:ext cx="2209800" cy="1143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Server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Selection</a:t>
            </a:r>
            <a:endParaRPr kumimoji="0" 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943600" y="5257800"/>
            <a:ext cx="2209800" cy="1143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Network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Routing</a:t>
            </a:r>
            <a:endParaRPr kumimoji="0" 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0954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2PSBATCH" val="latex --interaction=nonstopmode $(base).tex; dvips -D $(res) -E -o $(base).ps $(base).dvi"/>
  <p:tag name="USEAMSFONTS" val="True"/>
  <p:tag name="USEBOLDAMS" val="False"/>
  <p:tag name="TEX2PS" val="latex $(base).tex; dvips -D $(res) -E -o $(base).ps $(base).dvi"/>
  <p:tag name="EXTERNALEDITCOMMAND" val="notepad %"/>
  <p:tag name="GHOSTSCRIPTCOMMAND" val="&quot;C:\Program Files\gs\gs8.54\bin\gswin32c&quot;"/>
  <p:tag name="DEFAULTBITMAP" val="png256"/>
  <p:tag name="DEFAULTBLEND" val="False"/>
  <p:tag name="DEFAULTTRANSPARENT" val="False"/>
  <p:tag name="DEFAULTWORKAROUNDTRANSPARENCYBUG" val="False"/>
  <p:tag name="DEFAULTRESOLUTION" val="600"/>
  <p:tag name="DEFAULTMAGNIFICATION" val="2"/>
  <p:tag name="FIRSTADMINISTRATOR@CLTCRCHVUVWYY577" val="3240"/>
  <p:tag name="FIRSTYUNG20YI@YFGLRJQFUVWYY577" val="3263"/>
  <p:tag name="DEFAULTDISPLAYSOURCE" val="\documentclass{slides}\pagestyle{empty}&#10;\usepackage{graphics,color,amsmath}&#10;\usepackage{cmbright}&#10;%\pagecolor{yellow}&#10;\begin{document}&#10;&#10;\end{document}&#10;"/>
  <p:tag name="EMBEDFONTS" val="0"/>
  <p:tag name="DEFAULTFONTSIZE" val="10"/>
  <p:tag name="DEFAULTWIDTH" val="592"/>
  <p:tag name="DEFAULTHEIGHT" val="370"/>
</p:tagLst>
</file>

<file path=ppt/theme/theme1.xml><?xml version="1.0" encoding="utf-8"?>
<a:theme xmlns:a="http://schemas.openxmlformats.org/drawingml/2006/main" name="princeton ident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굴림" pitchFamily="50" charset="-127"/>
          </a:defRPr>
        </a:defPPr>
      </a:lstStyle>
    </a:lnDef>
  </a:objectDefaults>
  <a:extraClrSchemeLst>
    <a:extraClrScheme>
      <a:clrScheme name="princeton ident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 identi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 identi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 identi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 identi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eton identi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eton identi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eton identi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eton identi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eton identi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eton identi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eton identi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63775</TotalTime>
  <Words>4143</Words>
  <Application>Microsoft Macintosh PowerPoint</Application>
  <PresentationFormat>On-screen Show (4:3)</PresentationFormat>
  <Paragraphs>1160</Paragraphs>
  <Slides>77</Slides>
  <Notes>77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princeton identity</vt:lpstr>
      <vt:lpstr>Equation</vt:lpstr>
      <vt:lpstr>Wide-Area Traffic Management for  Cloud Services</vt:lpstr>
      <vt:lpstr>The Importance of Traffic Management</vt:lpstr>
      <vt:lpstr>Who is Managing the Traffic</vt:lpstr>
      <vt:lpstr>Who is Managing the Traffic</vt:lpstr>
      <vt:lpstr>Who is Managing the Traffic</vt:lpstr>
      <vt:lpstr>Traffic Management: Server Selection</vt:lpstr>
      <vt:lpstr>Traffic Management: Network Routing</vt:lpstr>
      <vt:lpstr>Traffic Management: Content Placement</vt:lpstr>
      <vt:lpstr>Opportunity for Coordinating Traffic Management</vt:lpstr>
      <vt:lpstr>The Need for Sharing Information</vt:lpstr>
      <vt:lpstr>The Need for Joint Control</vt:lpstr>
      <vt:lpstr>The Need for Distributed Implementation</vt:lpstr>
      <vt:lpstr>Our Contributions</vt:lpstr>
      <vt:lpstr>Part 1: Sharing Information</vt:lpstr>
      <vt:lpstr>Part 2: Joint Control</vt:lpstr>
      <vt:lpstr>Part 3: Decentralized Design</vt:lpstr>
      <vt:lpstr>Our Design Approaches</vt:lpstr>
      <vt:lpstr>A Revisit of Architectural Choices</vt:lpstr>
      <vt:lpstr>Part I</vt:lpstr>
      <vt:lpstr>Internet Service Providers (ISPs)</vt:lpstr>
      <vt:lpstr>Content Providers (CPs) </vt:lpstr>
      <vt:lpstr>Traffic Engineering Calculates Route</vt:lpstr>
      <vt:lpstr>Server Selection Decides Traffic</vt:lpstr>
      <vt:lpstr>TE-SS Interaction: Mirror Image </vt:lpstr>
      <vt:lpstr>No Cooperation: Today’s TE and CDN</vt:lpstr>
      <vt:lpstr>No Cooperation: Stability</vt:lpstr>
      <vt:lpstr>No Cooperation: Sub-optimal</vt:lpstr>
      <vt:lpstr>Improved Visibility</vt:lpstr>
      <vt:lpstr>Improved Visibility: Stability</vt:lpstr>
      <vt:lpstr>Improved Visibility: Optimality Results</vt:lpstr>
      <vt:lpstr>Improved Visibility: Optimality Results</vt:lpstr>
      <vt:lpstr>Improved Visibility: Non-optimality Results</vt:lpstr>
      <vt:lpstr>Improved Visibility: Paradox of Extra Info</vt:lpstr>
      <vt:lpstr>The Need for A Joint Design</vt:lpstr>
      <vt:lpstr>Nash Bargaining Solution (NBS)</vt:lpstr>
      <vt:lpstr>Implementing NBS with Functional Separation</vt:lpstr>
      <vt:lpstr>Evaluation: Where are the Sweet Spots</vt:lpstr>
      <vt:lpstr>Part I Conclusion</vt:lpstr>
      <vt:lpstr>Part II</vt:lpstr>
      <vt:lpstr>CDN Trends</vt:lpstr>
      <vt:lpstr>Advantages of Last-Mile CDNs</vt:lpstr>
      <vt:lpstr>Federated Content Distribution </vt:lpstr>
      <vt:lpstr>New Challenges</vt:lpstr>
      <vt:lpstr>System Design Objectives</vt:lpstr>
      <vt:lpstr>Why is the Joint Design Difficult?</vt:lpstr>
      <vt:lpstr>A Divide-and-Conquer Approach</vt:lpstr>
      <vt:lpstr>System Model: Costs</vt:lpstr>
      <vt:lpstr>System Model: Decision Variables</vt:lpstr>
      <vt:lpstr>Global Optimization for Minimizing Costs</vt:lpstr>
      <vt:lpstr>A Distributed Solution to the Global Problem </vt:lpstr>
      <vt:lpstr>Intra-ISP Server Selection</vt:lpstr>
      <vt:lpstr>Intra-ISP Server Selection</vt:lpstr>
      <vt:lpstr>Matching Theory</vt:lpstr>
      <vt:lpstr>Optimality of Uniform-Slot Policy</vt:lpstr>
      <vt:lpstr>Content Replication Strategy</vt:lpstr>
      <vt:lpstr>Accuracy of Uniform-Slot Policy</vt:lpstr>
      <vt:lpstr>Real-life BitTorrent Trace-based Evaluation</vt:lpstr>
      <vt:lpstr>Effectiveness of Joint Design</vt:lpstr>
      <vt:lpstr>Part II Conclusion</vt:lpstr>
      <vt:lpstr>Part III</vt:lpstr>
      <vt:lpstr>Server Selection for Geo-Replicated Services</vt:lpstr>
      <vt:lpstr>Expressing Server-Selection Policies</vt:lpstr>
      <vt:lpstr>Policy Constraints Expression</vt:lpstr>
      <vt:lpstr>Optimizing Performance w/ Policy Constraints</vt:lpstr>
      <vt:lpstr>Need for A Decentralized Solution</vt:lpstr>
      <vt:lpstr>Global Optimization w/ Mapping Nodes</vt:lpstr>
      <vt:lpstr>Distributed Algorithm: Local SS Problem </vt:lpstr>
      <vt:lpstr>DONAR Algorithm</vt:lpstr>
      <vt:lpstr>DONAR Algorithm</vt:lpstr>
      <vt:lpstr>DONAR Algorithm</vt:lpstr>
      <vt:lpstr>Evaluation with Real CDN Traffic Trace  </vt:lpstr>
      <vt:lpstr>Prototype Implementation &amp; Deployment</vt:lpstr>
      <vt:lpstr>Part III Conclusion</vt:lpstr>
      <vt:lpstr>Networking as a Discipline  </vt:lpstr>
      <vt:lpstr>Synergistic Solutions Simplify CSP Traffic Mgmt.</vt:lpstr>
      <vt:lpstr>Future Research Directions</vt:lpstr>
      <vt:lpstr>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Ph.D. Proposal</dc:title>
  <dc:subject>Ph.D.Proposal</dc:subject>
  <dc:creator>Yung Yi</dc:creator>
  <cp:lastModifiedBy>Joe</cp:lastModifiedBy>
  <cp:revision>10423</cp:revision>
  <dcterms:created xsi:type="dcterms:W3CDTF">2011-08-04T18:36:02Z</dcterms:created>
  <dcterms:modified xsi:type="dcterms:W3CDTF">2012-02-24T05:40:49Z</dcterms:modified>
</cp:coreProperties>
</file>