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Default Extension="gif" ContentType="image/gif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321" r:id="rId4"/>
    <p:sldId id="322" r:id="rId5"/>
    <p:sldId id="307" r:id="rId6"/>
    <p:sldId id="259" r:id="rId7"/>
    <p:sldId id="316" r:id="rId8"/>
    <p:sldId id="317" r:id="rId9"/>
    <p:sldId id="260" r:id="rId10"/>
    <p:sldId id="261" r:id="rId11"/>
    <p:sldId id="308" r:id="rId12"/>
    <p:sldId id="264" r:id="rId13"/>
    <p:sldId id="318" r:id="rId14"/>
    <p:sldId id="319" r:id="rId15"/>
    <p:sldId id="263" r:id="rId16"/>
    <p:sldId id="310" r:id="rId17"/>
    <p:sldId id="311" r:id="rId18"/>
    <p:sldId id="275" r:id="rId19"/>
    <p:sldId id="309" r:id="rId20"/>
    <p:sldId id="320" r:id="rId21"/>
    <p:sldId id="265" r:id="rId22"/>
    <p:sldId id="313" r:id="rId23"/>
    <p:sldId id="282" r:id="rId24"/>
    <p:sldId id="288" r:id="rId25"/>
    <p:sldId id="302" r:id="rId26"/>
    <p:sldId id="303" r:id="rId27"/>
    <p:sldId id="306" r:id="rId28"/>
    <p:sldId id="305" r:id="rId29"/>
    <p:sldId id="315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35" autoAdjust="0"/>
    <p:restoredTop sz="84470" autoAdjust="0"/>
  </p:normalViewPr>
  <p:slideViewPr>
    <p:cSldViewPr snapToGrid="0" snapToObjects="1">
      <p:cViewPr>
        <p:scale>
          <a:sx n="81" d="100"/>
          <a:sy n="81" d="100"/>
        </p:scale>
        <p:origin x="-1680" y="-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E62AF-39D3-B24E-A9EB-83BC04DF8687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91478-B743-3540-8D9A-32598BDB58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9279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0ACED-74A9-1645-B9D1-02BBA7DDEDF7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FB540-EAAA-7E46-A4EA-50BB9FF469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0305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more people learn about</a:t>
            </a:r>
            <a:r>
              <a:rPr lang="en-US" baseline="0" dirty="0" smtClean="0"/>
              <a:t> the Internet the more surprised they are that it actually works and well as it does. The BGP protocol contributes to this conundrum – it works but is it is not totally understood why it works.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first, let us see why BGP is important…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Gadget – not known what it is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655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BGP is important</a:t>
            </a:r>
            <a:r>
              <a:rPr lang="en-US" baseline="0" dirty="0" smtClean="0"/>
              <a:t> because it is the top-level routing protocol of the Internet. In a sense, it is the glue that holds it all together.  - known that this protocol does not always converge</a:t>
            </a:r>
          </a:p>
          <a:p>
            <a:r>
              <a:rPr lang="en-US" baseline="0" dirty="0" smtClean="0"/>
              <a:t>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the past 10+ years, researchers have been studying the stability properties of BGP.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-this work has involved creating proofs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counter-examples by hand.  -our work explores how to use formal methods to aid researchers in analyzing the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complexities of this protocol.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0468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BGP is important</a:t>
            </a:r>
            <a:r>
              <a:rPr lang="en-US" baseline="0" dirty="0" smtClean="0"/>
              <a:t> because it is the top-level routing protocol of the Internet. In a sense, it is the glue that holds it all together.  - known that this protocol does not always converge</a:t>
            </a:r>
          </a:p>
          <a:p>
            <a:r>
              <a:rPr lang="en-US" baseline="0" dirty="0" smtClean="0"/>
              <a:t>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the past 10+ years, researchers have been studying the stability properties of BGP.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-this work has involved creating proofs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counter-examples by hand.  -our work explores how to use formal methods to aid researchers in analyzing the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complexities of this protocol.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0468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Speeds</a:t>
            </a:r>
            <a:r>
              <a:rPr lang="en-US" baseline="0" dirty="0" smtClean="0"/>
              <a:t> up analysis by making it faster</a:t>
            </a:r>
          </a:p>
          <a:p>
            <a:r>
              <a:rPr lang="en-US" baseline="0" dirty="0" smtClean="0"/>
              <a:t>Forces rigorous thinking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hoped to use the formal model to rediscover some results and maybe find out something new along the way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… But first we need to create a conceptual model of what we are modeling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2321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SPP is one of a number of models of BGP. We picked it because it</a:t>
            </a:r>
            <a:r>
              <a:rPr lang="en-US" baseline="0" dirty="0" smtClean="0"/>
              <a:t> is a static formulation which is easier to model and because it has been used in a number of works related to BGP.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is SPP </a:t>
            </a:r>
            <a:r>
              <a:rPr lang="en-US" baseline="0" dirty="0" err="1" smtClean="0"/>
              <a:t>usefull</a:t>
            </a:r>
            <a:r>
              <a:rPr lang="en-US" baseline="0" dirty="0" smtClean="0"/>
              <a:t>? Why do we use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451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4498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an example of gadget=&gt;predicate translation.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B540-EAAA-7E46-A4EA-50BB9FF469F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519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627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671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333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486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369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19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833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434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021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322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273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D78A-CA7E-F44F-BDB3-7C8330529400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0BC0A-A2E6-B54F-B8CF-9AED5946F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941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Towards a Lightweight Model of BGP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2119" y="3886200"/>
            <a:ext cx="7219762" cy="2338724"/>
          </a:xfrm>
        </p:spPr>
        <p:txBody>
          <a:bodyPr>
            <a:normAutofit fontScale="70000" lnSpcReduction="20000"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Matvey Arye</a:t>
            </a:r>
          </a:p>
          <a:p>
            <a:r>
              <a:rPr lang="de-DE" dirty="0" err="1" smtClean="0">
                <a:solidFill>
                  <a:srgbClr val="000000"/>
                </a:solidFill>
              </a:rPr>
              <a:t>Princeton</a:t>
            </a:r>
            <a:r>
              <a:rPr lang="de-DE" dirty="0" smtClean="0">
                <a:solidFill>
                  <a:srgbClr val="000000"/>
                </a:solidFill>
              </a:rPr>
              <a:t> University</a:t>
            </a:r>
          </a:p>
          <a:p>
            <a:endParaRPr lang="de-DE" dirty="0" smtClean="0"/>
          </a:p>
          <a:p>
            <a:r>
              <a:rPr lang="de-DE" dirty="0" smtClean="0"/>
              <a:t>Joint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:</a:t>
            </a:r>
          </a:p>
          <a:p>
            <a:r>
              <a:rPr lang="de-DE" dirty="0" smtClean="0"/>
              <a:t>Rob Harrison, Richard Wang, Jennifer </a:t>
            </a:r>
            <a:r>
              <a:rPr lang="de-DE" dirty="0" err="1" smtClean="0"/>
              <a:t>Rexford</a:t>
            </a:r>
            <a:r>
              <a:rPr lang="de-DE" dirty="0" smtClean="0"/>
              <a:t> (</a:t>
            </a:r>
            <a:r>
              <a:rPr lang="de-DE" dirty="0" err="1" smtClean="0"/>
              <a:t>Princeton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Pamela </a:t>
            </a:r>
            <a:r>
              <a:rPr lang="de-DE" dirty="0" err="1" smtClean="0"/>
              <a:t>Zave</a:t>
            </a:r>
            <a:r>
              <a:rPr lang="de-DE" dirty="0" smtClean="0"/>
              <a:t> (AT&amp;T Research)</a:t>
            </a:r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9691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_03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458200" y="0"/>
            <a:ext cx="6604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93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Review of SPP and Model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Use 1: Gadget Generation</a:t>
            </a:r>
          </a:p>
          <a:p>
            <a:endParaRPr lang="en-US" dirty="0" smtClean="0"/>
          </a:p>
          <a:p>
            <a:r>
              <a:rPr lang="en-US" dirty="0" smtClean="0"/>
              <a:t>Use 2: Test Known </a:t>
            </a:r>
            <a:r>
              <a:rPr lang="en-US" dirty="0"/>
              <a:t>S</a:t>
            </a:r>
            <a:r>
              <a:rPr lang="en-US" dirty="0" smtClean="0"/>
              <a:t>olvability Predicates</a:t>
            </a:r>
          </a:p>
          <a:p>
            <a:endParaRPr lang="en-US" dirty="0" smtClean="0"/>
          </a:p>
          <a:p>
            <a:r>
              <a:rPr lang="en-US" dirty="0" smtClean="0"/>
              <a:t>Discuss 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61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513"/>
            <a:ext cx="8229600" cy="1143000"/>
          </a:xfrm>
        </p:spPr>
        <p:txBody>
          <a:bodyPr/>
          <a:lstStyle/>
          <a:p>
            <a:r>
              <a:rPr lang="en-US" dirty="0" smtClean="0"/>
              <a:t>SPP Topology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9" name="Straight Connector 8"/>
          <p:cNvCxnSpPr>
            <a:stCxn id="4" idx="4"/>
            <a:endCxn id="7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7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  <a:endCxn id="7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6"/>
            <a:endCxn id="5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6"/>
            <a:endCxn id="5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0"/>
            <a:endCxn id="4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Line Callout 1 13"/>
          <p:cNvSpPr/>
          <p:nvPr/>
        </p:nvSpPr>
        <p:spPr>
          <a:xfrm>
            <a:off x="752529" y="1603513"/>
            <a:ext cx="2482240" cy="889592"/>
          </a:xfrm>
          <a:prstGeom prst="borderCallout1">
            <a:avLst>
              <a:gd name="adj1" fmla="val 61053"/>
              <a:gd name="adj2" fmla="val 110815"/>
              <a:gd name="adj3" fmla="val 94874"/>
              <a:gd name="adj4" fmla="val 13453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Source Node</a:t>
            </a:r>
            <a:endParaRPr lang="en-US" sz="2800" dirty="0"/>
          </a:p>
        </p:txBody>
      </p:sp>
      <p:sp>
        <p:nvSpPr>
          <p:cNvPr id="15" name="Line Callout 1 14"/>
          <p:cNvSpPr/>
          <p:nvPr/>
        </p:nvSpPr>
        <p:spPr>
          <a:xfrm>
            <a:off x="125421" y="3015774"/>
            <a:ext cx="2889859" cy="889592"/>
          </a:xfrm>
          <a:prstGeom prst="borderCallout1">
            <a:avLst>
              <a:gd name="adj1" fmla="val 61053"/>
              <a:gd name="adj2" fmla="val 110815"/>
              <a:gd name="adj3" fmla="val 91349"/>
              <a:gd name="adj4" fmla="val 13438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Destination Node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772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513"/>
            <a:ext cx="8229600" cy="1143000"/>
          </a:xfrm>
        </p:spPr>
        <p:txBody>
          <a:bodyPr/>
          <a:lstStyle/>
          <a:p>
            <a:r>
              <a:rPr lang="en-US" dirty="0" smtClean="0"/>
              <a:t>SPP Permitted Paths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9" name="Straight Connector 8"/>
          <p:cNvCxnSpPr>
            <a:stCxn id="4" idx="4"/>
            <a:endCxn id="7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7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  <a:endCxn id="7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6"/>
            <a:endCxn id="5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6"/>
            <a:endCxn id="5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0"/>
            <a:endCxn id="4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542384" y="1783769"/>
            <a:ext cx="1362984" cy="1326084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6600"/>
                </a:solidFill>
              </a:rPr>
              <a:t>1d</a:t>
            </a: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12d</a:t>
            </a:r>
          </a:p>
          <a:p>
            <a:pPr algn="ctr"/>
            <a:r>
              <a:rPr lang="en-US" sz="2800" dirty="0" smtClean="0">
                <a:solidFill>
                  <a:srgbClr val="008000"/>
                </a:solidFill>
              </a:rPr>
              <a:t>13d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7103355" y="3542167"/>
            <a:ext cx="1832915" cy="1491084"/>
          </a:xfrm>
          <a:prstGeom prst="borderCallout1">
            <a:avLst>
              <a:gd name="adj1" fmla="val 18750"/>
              <a:gd name="adj2" fmla="val -8333"/>
              <a:gd name="adj3" fmla="val -21032"/>
              <a:gd name="adj4" fmla="val -3247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List of Permitted Paths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357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In Alloy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DstNode</a:t>
            </a:r>
            <a:r>
              <a:rPr lang="en-US" dirty="0" smtClean="0"/>
              <a:t>, </a:t>
            </a:r>
            <a:r>
              <a:rPr lang="en-US" dirty="0" err="1" smtClean="0"/>
              <a:t>SrcNode</a:t>
            </a:r>
            <a:r>
              <a:rPr lang="en-US" dirty="0" smtClean="0"/>
              <a:t>: Node</a:t>
            </a:r>
          </a:p>
          <a:p>
            <a:endParaRPr lang="en-US" dirty="0" smtClean="0"/>
          </a:p>
          <a:p>
            <a:r>
              <a:rPr lang="en-US" dirty="0" smtClean="0"/>
              <a:t>Path: Sequence of Nodes</a:t>
            </a:r>
          </a:p>
          <a:p>
            <a:pPr lvl="1"/>
            <a:r>
              <a:rPr lang="en-US" dirty="0"/>
              <a:t>Sequence is an ordered list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SrcNode.PermittedPaths</a:t>
            </a:r>
            <a:r>
              <a:rPr lang="en-US" dirty="0" smtClean="0"/>
              <a:t>: Sequence of Paths</a:t>
            </a:r>
          </a:p>
          <a:p>
            <a:pPr lvl="1"/>
            <a:r>
              <a:rPr lang="en-US" dirty="0" smtClean="0"/>
              <a:t>First path in list most preferred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396845" y="1538330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180824" y="1538330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103133" y="5081786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1d</a:t>
            </a:r>
            <a:endParaRPr lang="en-US" sz="2800" strike="sngStrike" dirty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/>
              <a:t>13d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5715353" y="2932143"/>
            <a:ext cx="1841284" cy="64287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21d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48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Ensure Valid Topology with </a:t>
            </a:r>
            <a:r>
              <a:rPr lang="en-US" dirty="0"/>
              <a:t>F</a:t>
            </a:r>
            <a:r>
              <a:rPr lang="en-US" dirty="0" smtClean="0"/>
              <a:t>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Facts define correctness of construction</a:t>
            </a:r>
          </a:p>
          <a:p>
            <a:pPr lvl="1"/>
            <a:r>
              <a:rPr lang="en-US" dirty="0" smtClean="0"/>
              <a:t>Assertions only run on </a:t>
            </a:r>
            <a:r>
              <a:rPr lang="en-US" dirty="0"/>
              <a:t>correct </a:t>
            </a:r>
            <a:r>
              <a:rPr lang="en-US" dirty="0" smtClean="0"/>
              <a:t>constructions</a:t>
            </a:r>
          </a:p>
          <a:p>
            <a:endParaRPr lang="en-US" dirty="0"/>
          </a:p>
          <a:p>
            <a:r>
              <a:rPr lang="en-US" dirty="0" smtClean="0"/>
              <a:t>Example: </a:t>
            </a:r>
            <a:r>
              <a:rPr lang="en-US" dirty="0" err="1" smtClean="0"/>
              <a:t>ValidNonEmptyPath</a:t>
            </a:r>
            <a:endParaRPr lang="en-US" dirty="0" smtClean="0"/>
          </a:p>
          <a:p>
            <a:pPr lvl="1"/>
            <a:r>
              <a:rPr lang="en-US" dirty="0" smtClean="0"/>
              <a:t>Sequence has at least one element</a:t>
            </a:r>
          </a:p>
          <a:p>
            <a:pPr lvl="1"/>
            <a:r>
              <a:rPr lang="en-US" dirty="0" smtClean="0"/>
              <a:t>No node appears more than once</a:t>
            </a:r>
          </a:p>
          <a:p>
            <a:pPr lvl="1"/>
            <a:r>
              <a:rPr lang="en-US" dirty="0" smtClean="0"/>
              <a:t>Last node is </a:t>
            </a:r>
            <a:r>
              <a:rPr lang="en-US" dirty="0" err="1" smtClean="0"/>
              <a:t>DstNode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Many more…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93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513"/>
            <a:ext cx="8229600" cy="1143000"/>
          </a:xfrm>
        </p:spPr>
        <p:txBody>
          <a:bodyPr/>
          <a:lstStyle/>
          <a:p>
            <a:r>
              <a:rPr lang="en-US" dirty="0" smtClean="0"/>
              <a:t>SPP Selection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9" name="Straight Connector 8"/>
          <p:cNvCxnSpPr>
            <a:stCxn id="4" idx="4"/>
            <a:endCxn id="7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7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  <a:endCxn id="7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6"/>
            <a:endCxn id="5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6"/>
            <a:endCxn id="5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0"/>
            <a:endCxn id="4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542384" y="1783768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1d</a:t>
            </a:r>
          </a:p>
          <a:p>
            <a:pPr algn="ctr"/>
            <a:r>
              <a:rPr lang="en-US" sz="2800" dirty="0" smtClean="0"/>
              <a:t>12d</a:t>
            </a:r>
          </a:p>
          <a:p>
            <a:pPr algn="ctr"/>
            <a:r>
              <a:rPr lang="en-US" sz="2800" dirty="0" smtClean="0"/>
              <a:t>13d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6905368" y="4422323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21d</a:t>
            </a:r>
          </a:p>
          <a:p>
            <a:pPr algn="ctr"/>
            <a:r>
              <a:rPr lang="en-US" sz="2800" dirty="0" smtClean="0"/>
              <a:t>2d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31407" y="4435280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32d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31d</a:t>
            </a:r>
          </a:p>
          <a:p>
            <a:pPr algn="ctr"/>
            <a:r>
              <a:rPr lang="en-US" sz="2800" dirty="0" smtClean="0"/>
              <a:t>3d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0770" y="6036765"/>
            <a:ext cx="8136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Each node selects exactly one path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35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513"/>
            <a:ext cx="8229600" cy="1143000"/>
          </a:xfrm>
        </p:spPr>
        <p:txBody>
          <a:bodyPr/>
          <a:lstStyle/>
          <a:p>
            <a:r>
              <a:rPr lang="en-US" dirty="0" smtClean="0"/>
              <a:t>SPP Solution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9" name="Straight Connector 8"/>
          <p:cNvCxnSpPr>
            <a:stCxn id="4" idx="4"/>
            <a:endCxn id="7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7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7"/>
            <a:endCxn id="7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6"/>
            <a:endCxn id="5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6"/>
            <a:endCxn id="5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0"/>
            <a:endCxn id="4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542384" y="1783768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1d</a:t>
            </a:r>
          </a:p>
          <a:p>
            <a:pPr algn="ctr"/>
            <a:r>
              <a:rPr lang="en-US" sz="2800" dirty="0" smtClean="0"/>
              <a:t>12d</a:t>
            </a:r>
          </a:p>
          <a:p>
            <a:pPr algn="ctr"/>
            <a:r>
              <a:rPr lang="en-US" sz="2800" dirty="0" smtClean="0"/>
              <a:t>13d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6905368" y="4422323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21d</a:t>
            </a:r>
          </a:p>
          <a:p>
            <a:pPr algn="ctr"/>
            <a:r>
              <a:rPr lang="en-US" sz="2800" dirty="0" smtClean="0"/>
              <a:t>2d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31407" y="4435280"/>
            <a:ext cx="1362984" cy="13258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32d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31d</a:t>
            </a:r>
          </a:p>
          <a:p>
            <a:pPr algn="ctr"/>
            <a:r>
              <a:rPr lang="en-US" sz="2800" dirty="0" smtClean="0"/>
              <a:t>3d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2766" y="6036765"/>
            <a:ext cx="8338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All nodes </a:t>
            </a:r>
            <a:r>
              <a:rPr lang="en-US" sz="3000" dirty="0"/>
              <a:t>h</a:t>
            </a:r>
            <a:r>
              <a:rPr lang="en-US" sz="3000" dirty="0" smtClean="0"/>
              <a:t>appy with their selection simultaneously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69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Happiness </a:t>
            </a:r>
            <a:br>
              <a:rPr lang="en-US" dirty="0" smtClean="0"/>
            </a:br>
            <a:r>
              <a:rPr lang="en-US" dirty="0" smtClean="0"/>
              <a:t>(within constraints)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Each node has </a:t>
            </a:r>
            <a:r>
              <a:rPr lang="en-US" dirty="0" smtClean="0">
                <a:solidFill>
                  <a:srgbClr val="FF0000"/>
                </a:solidFill>
              </a:rPr>
              <a:t>selected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best</a:t>
            </a:r>
            <a:r>
              <a:rPr lang="en-US" dirty="0" smtClean="0"/>
              <a:t> of its </a:t>
            </a:r>
            <a:r>
              <a:rPr lang="en-US" dirty="0" smtClean="0">
                <a:solidFill>
                  <a:srgbClr val="FF0000"/>
                </a:solidFill>
              </a:rPr>
              <a:t>choices.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Why?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 node can pick a better choice. 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Pred</a:t>
            </a:r>
            <a:r>
              <a:rPr lang="en-US" sz="2800" dirty="0"/>
              <a:t> </a:t>
            </a:r>
            <a:r>
              <a:rPr lang="en-US" sz="2800" dirty="0" err="1"/>
              <a:t>SelectionIsSolution</a:t>
            </a:r>
            <a:r>
              <a:rPr lang="en-US" sz="2800" dirty="0"/>
              <a:t>[selected]</a:t>
            </a:r>
          </a:p>
          <a:p>
            <a:pPr marL="0" indent="0">
              <a:buNone/>
            </a:pPr>
            <a:r>
              <a:rPr lang="en-US" sz="2800" dirty="0"/>
              <a:t>{</a:t>
            </a:r>
          </a:p>
          <a:p>
            <a:pPr marL="0" indent="0">
              <a:buNone/>
            </a:pPr>
            <a:r>
              <a:rPr lang="en-US" sz="2800" dirty="0"/>
              <a:t>	let choices = </a:t>
            </a:r>
            <a:r>
              <a:rPr lang="en-US" sz="2800" dirty="0" err="1"/>
              <a:t>GetChoices</a:t>
            </a:r>
            <a:r>
              <a:rPr lang="en-US" sz="2800" dirty="0"/>
              <a:t>[selected] |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smtClean="0"/>
              <a:t>  selected </a:t>
            </a:r>
            <a:r>
              <a:rPr lang="en-US" sz="2800" dirty="0"/>
              <a:t>= </a:t>
            </a:r>
            <a:r>
              <a:rPr lang="en-US" sz="2800" dirty="0" err="1"/>
              <a:t>GetBest</a:t>
            </a:r>
            <a:r>
              <a:rPr lang="en-US" sz="2800" dirty="0"/>
              <a:t>[choices]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  <a:p>
            <a:pPr lvl="2"/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>
            <a:stCxn id="3" idx="1"/>
            <a:endCxn id="3" idx="3"/>
          </p:cNvCxnSpPr>
          <p:nvPr/>
        </p:nvCxnSpPr>
        <p:spPr>
          <a:xfrm>
            <a:off x="457200" y="3863182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80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Constraint Dependencies</a:t>
            </a:r>
            <a:endParaRPr lang="en-US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1081596" y="1759313"/>
            <a:ext cx="2297561" cy="1600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Choices Node 1</a:t>
            </a:r>
            <a:endParaRPr lang="en-US" sz="2800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1081596" y="4588697"/>
            <a:ext cx="2297561" cy="1600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Selection Node 2</a:t>
            </a:r>
            <a:endParaRPr lang="en-US" sz="2800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5077769" y="1759313"/>
            <a:ext cx="2297561" cy="1600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Selection Node 1</a:t>
            </a:r>
            <a:endParaRPr lang="en-US" sz="2800" dirty="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5077769" y="4588697"/>
            <a:ext cx="2297561" cy="16002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Choices Node 2</a:t>
            </a:r>
            <a:endParaRPr lang="en-US" sz="2800" dirty="0"/>
          </a:p>
        </p:txBody>
      </p:sp>
      <p:cxnSp>
        <p:nvCxnSpPr>
          <p:cNvPr id="11" name="Straight Arrow Connector 10"/>
          <p:cNvCxnSpPr>
            <a:stCxn id="4" idx="6"/>
            <a:endCxn id="6" idx="2"/>
          </p:cNvCxnSpPr>
          <p:nvPr/>
        </p:nvCxnSpPr>
        <p:spPr>
          <a:xfrm>
            <a:off x="3379157" y="2559413"/>
            <a:ext cx="169861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4"/>
            <a:endCxn id="8" idx="0"/>
          </p:cNvCxnSpPr>
          <p:nvPr/>
        </p:nvCxnSpPr>
        <p:spPr>
          <a:xfrm>
            <a:off x="6226550" y="3359513"/>
            <a:ext cx="0" cy="1229184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2"/>
            <a:endCxn id="5" idx="6"/>
          </p:cNvCxnSpPr>
          <p:nvPr/>
        </p:nvCxnSpPr>
        <p:spPr>
          <a:xfrm flipH="1">
            <a:off x="3379157" y="5388797"/>
            <a:ext cx="169861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0"/>
            <a:endCxn id="4" idx="4"/>
          </p:cNvCxnSpPr>
          <p:nvPr/>
        </p:nvCxnSpPr>
        <p:spPr>
          <a:xfrm flipV="1">
            <a:off x="2230377" y="3359513"/>
            <a:ext cx="0" cy="1229184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230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SPP as 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SPP instance has 0, 1, or 1+ solutions</a:t>
            </a:r>
          </a:p>
          <a:p>
            <a:r>
              <a:rPr lang="en-US" dirty="0" smtClean="0"/>
              <a:t>Having exactly 1 solution is necessary but not sufficient for safety.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" y="3292781"/>
            <a:ext cx="8168066" cy="34182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All Instances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3347182" y="4348453"/>
            <a:ext cx="4640589" cy="221162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1 SPP Solution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554362" y="5221410"/>
            <a:ext cx="2304617" cy="13386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Safety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743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35" y="1599009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Internet is a network of </a:t>
            </a:r>
            <a:r>
              <a:rPr lang="en-US" dirty="0"/>
              <a:t>networks </a:t>
            </a:r>
            <a:r>
              <a:rPr lang="en-US" dirty="0" smtClean="0"/>
              <a:t>– </a:t>
            </a:r>
            <a:r>
              <a:rPr lang="en-US" dirty="0"/>
              <a:t>a</a:t>
            </a:r>
            <a:r>
              <a:rPr lang="en-US" dirty="0" smtClean="0"/>
              <a:t>utonomous systems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BGP is the routi</a:t>
            </a:r>
            <a:r>
              <a:rPr lang="en-US" dirty="0"/>
              <a:t>n</a:t>
            </a:r>
            <a:r>
              <a:rPr lang="en-US" dirty="0" smtClean="0"/>
              <a:t>g protocol between AS’s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BGP important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065184" y="2869544"/>
            <a:ext cx="5624684" cy="2369180"/>
            <a:chOff x="442574" y="2254074"/>
            <a:chExt cx="7884258" cy="3040785"/>
          </a:xfrm>
        </p:grpSpPr>
        <p:sp>
          <p:nvSpPr>
            <p:cNvPr id="5" name="Oval 4"/>
            <p:cNvSpPr/>
            <p:nvPr/>
          </p:nvSpPr>
          <p:spPr>
            <a:xfrm>
              <a:off x="1977364" y="2254074"/>
              <a:ext cx="1022239" cy="10222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sp>
          <p:nvSpPr>
            <p:cNvPr id="6" name="Oval 5"/>
            <p:cNvSpPr/>
            <p:nvPr/>
          </p:nvSpPr>
          <p:spPr>
            <a:xfrm>
              <a:off x="3480797" y="4272621"/>
              <a:ext cx="1022238" cy="10222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sp>
          <p:nvSpPr>
            <p:cNvPr id="7" name="Oval 6"/>
            <p:cNvSpPr/>
            <p:nvPr/>
          </p:nvSpPr>
          <p:spPr>
            <a:xfrm>
              <a:off x="442574" y="4272621"/>
              <a:ext cx="1022238" cy="10222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cxnSp>
          <p:nvCxnSpPr>
            <p:cNvPr id="9" name="Straight Connector 8"/>
            <p:cNvCxnSpPr>
              <a:stCxn id="5" idx="4"/>
            </p:cNvCxnSpPr>
            <p:nvPr/>
          </p:nvCxnSpPr>
          <p:spPr>
            <a:xfrm>
              <a:off x="2488483" y="3276312"/>
              <a:ext cx="0" cy="2658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1"/>
            </p:cNvCxnSpPr>
            <p:nvPr/>
          </p:nvCxnSpPr>
          <p:spPr>
            <a:xfrm flipH="1" flipV="1">
              <a:off x="2983924" y="4053286"/>
              <a:ext cx="646576" cy="3690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7"/>
            </p:cNvCxnSpPr>
            <p:nvPr/>
          </p:nvCxnSpPr>
          <p:spPr>
            <a:xfrm flipV="1">
              <a:off x="1315109" y="4053286"/>
              <a:ext cx="646577" cy="3690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6" idx="0"/>
            </p:cNvCxnSpPr>
            <p:nvPr/>
          </p:nvCxnSpPr>
          <p:spPr>
            <a:xfrm>
              <a:off x="2983924" y="2765193"/>
              <a:ext cx="1007992" cy="15074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6"/>
              <a:endCxn id="6" idx="2"/>
            </p:cNvCxnSpPr>
            <p:nvPr/>
          </p:nvCxnSpPr>
          <p:spPr>
            <a:xfrm>
              <a:off x="1464812" y="4783740"/>
              <a:ext cx="201598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0"/>
            </p:cNvCxnSpPr>
            <p:nvPr/>
          </p:nvCxnSpPr>
          <p:spPr>
            <a:xfrm flipV="1">
              <a:off x="953693" y="2765193"/>
              <a:ext cx="1007993" cy="15074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1961686" y="3527855"/>
              <a:ext cx="1022238" cy="10222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pic>
          <p:nvPicPr>
            <p:cNvPr id="16" name="Picture 1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2412" y="2461079"/>
              <a:ext cx="3524420" cy="216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8" name="Straight Connector 17"/>
            <p:cNvCxnSpPr>
              <a:stCxn id="6" idx="0"/>
            </p:cNvCxnSpPr>
            <p:nvPr/>
          </p:nvCxnSpPr>
          <p:spPr>
            <a:xfrm flipV="1">
              <a:off x="3991916" y="2765193"/>
              <a:ext cx="1307136" cy="15074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4"/>
            </p:cNvCxnSpPr>
            <p:nvPr/>
          </p:nvCxnSpPr>
          <p:spPr>
            <a:xfrm flipV="1">
              <a:off x="3991916" y="4422324"/>
              <a:ext cx="4129116" cy="87253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286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 Solvability Predicate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Logically,</a:t>
            </a:r>
          </a:p>
          <a:p>
            <a:pPr marL="0" indent="0">
              <a:buNone/>
            </a:pP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OneSolvable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ne</a:t>
            </a:r>
            <a:r>
              <a:rPr lang="en-US" dirty="0" smtClean="0"/>
              <a:t> selection where </a:t>
            </a:r>
            <a:r>
              <a:rPr lang="en-US" dirty="0" err="1" smtClean="0"/>
              <a:t>SelectionIsSolution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MultiSolvable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ome</a:t>
            </a:r>
            <a:r>
              <a:rPr lang="en-US" dirty="0" smtClean="0"/>
              <a:t> selection where </a:t>
            </a:r>
            <a:r>
              <a:rPr lang="en-US" dirty="0" err="1" smtClean="0"/>
              <a:t>SelectionIsSolution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Aside:</a:t>
            </a:r>
            <a:endParaRPr lang="en-US" dirty="0"/>
          </a:p>
          <a:p>
            <a:r>
              <a:rPr lang="en-US" dirty="0" smtClean="0"/>
              <a:t>Selection is a set</a:t>
            </a:r>
          </a:p>
          <a:p>
            <a:pPr lvl="1"/>
            <a:r>
              <a:rPr lang="en-US" dirty="0"/>
              <a:t>Q</a:t>
            </a:r>
            <a:r>
              <a:rPr lang="en-US" dirty="0" smtClean="0"/>
              <a:t>uantifying over it requires 2</a:t>
            </a:r>
            <a:r>
              <a:rPr lang="en-US" baseline="30000" dirty="0" smtClean="0"/>
              <a:t>nd</a:t>
            </a:r>
            <a:r>
              <a:rPr lang="en-US" dirty="0" smtClean="0"/>
              <a:t> order logic</a:t>
            </a:r>
            <a:endParaRPr lang="en-US" dirty="0"/>
          </a:p>
          <a:p>
            <a:pPr lvl="1"/>
            <a:r>
              <a:rPr lang="en-US" dirty="0"/>
              <a:t>H</a:t>
            </a:r>
            <a:r>
              <a:rPr lang="en-US" dirty="0" smtClean="0"/>
              <a:t>ard-code quantifications on a set-size basis for 1</a:t>
            </a:r>
            <a:r>
              <a:rPr lang="en-US" baseline="30000" dirty="0" smtClean="0"/>
              <a:t>st</a:t>
            </a:r>
            <a:r>
              <a:rPr lang="en-US" dirty="0" smtClean="0"/>
              <a:t> order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5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Solution (Bad Gadget)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8" name="Straight Connector 7"/>
          <p:cNvCxnSpPr>
            <a:stCxn id="4" idx="4"/>
            <a:endCxn id="7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7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7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6"/>
            <a:endCxn id="5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6"/>
            <a:endCxn id="5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  <a:endCxn id="4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542384" y="1783769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12d</a:t>
            </a:r>
          </a:p>
          <a:p>
            <a:pPr algn="ctr"/>
            <a:r>
              <a:rPr lang="en-US" sz="2800" dirty="0" smtClean="0"/>
              <a:t>1d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05368" y="4422324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23d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1407" y="4435281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31d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3d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56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Solutions (Disagree)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6" name="Oval 5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8" name="Straight Connector 7"/>
          <p:cNvCxnSpPr>
            <a:stCxn id="4" idx="4"/>
            <a:endCxn id="7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7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7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6"/>
            <a:endCxn id="5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6"/>
            <a:endCxn id="5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  <a:endCxn id="4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542384" y="1783769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12d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05368" y="4422324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21d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1407" y="4435281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32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Using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know “all instances are one solvable” is incorrect</a:t>
            </a:r>
          </a:p>
          <a:p>
            <a:pPr marL="0" indent="0">
              <a:buNone/>
            </a:pPr>
            <a:r>
              <a:rPr lang="en-US" dirty="0"/>
              <a:t>	=&gt; We use Alloy to give us example instances 		where predicate fails.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Use model to test solvability predicates</a:t>
            </a:r>
          </a:p>
          <a:p>
            <a:pPr lvl="1"/>
            <a:r>
              <a:rPr lang="en-US" dirty="0" smtClean="0"/>
              <a:t>“absence of dispute wheel implies one solvable”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00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1: Generating Counterexamples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Alloy Generate Counter Examples</a:t>
            </a:r>
          </a:p>
          <a:p>
            <a:pPr lvl="1"/>
            <a:r>
              <a:rPr lang="en-US" dirty="0" smtClean="0"/>
              <a:t>Gadgets with no (multiple) solutions</a:t>
            </a:r>
          </a:p>
          <a:p>
            <a:pPr lvl="1"/>
            <a:r>
              <a:rPr lang="en-US" dirty="0" smtClean="0"/>
              <a:t>Too Many (10000+ for 4 source </a:t>
            </a:r>
            <a:r>
              <a:rPr lang="en-US" dirty="0"/>
              <a:t>n</a:t>
            </a:r>
            <a:r>
              <a:rPr lang="en-US" dirty="0" smtClean="0"/>
              <a:t>odes)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Want </a:t>
            </a:r>
            <a:r>
              <a:rPr lang="en-US" dirty="0" smtClean="0">
                <a:solidFill>
                  <a:srgbClr val="FF0000"/>
                </a:solidFill>
              </a:rPr>
              <a:t>Interesting</a:t>
            </a:r>
            <a:r>
              <a:rPr lang="en-US" dirty="0" smtClean="0"/>
              <a:t> Counterexamples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66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nteresting Gadget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7" name="Oval 6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9" name="Straight Connector 8"/>
          <p:cNvCxnSpPr>
            <a:stCxn id="5" idx="4"/>
            <a:endCxn id="8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1"/>
            <a:endCxn id="8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7"/>
            <a:endCxn id="8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6"/>
            <a:endCxn id="6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6"/>
            <a:endCxn id="6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  <a:endCxn id="5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542384" y="1783769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12d</a:t>
            </a:r>
          </a:p>
          <a:p>
            <a:pPr algn="ctr"/>
            <a:r>
              <a:rPr lang="en-US" sz="2800" dirty="0" smtClean="0"/>
              <a:t>1d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05368" y="4422324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23d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1407" y="4435281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31d</a:t>
            </a:r>
          </a:p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3d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88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/>
              <a:t>interesting Gadget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023273" y="2254074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542384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7" name="Oval 6"/>
          <p:cNvSpPr/>
          <p:nvPr/>
        </p:nvSpPr>
        <p:spPr>
          <a:xfrm>
            <a:off x="2504161" y="4272621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4023273" y="3542167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9" name="Straight Connector 8"/>
          <p:cNvCxnSpPr>
            <a:stCxn id="5" idx="4"/>
            <a:endCxn id="8" idx="0"/>
          </p:cNvCxnSpPr>
          <p:nvPr/>
        </p:nvCxnSpPr>
        <p:spPr>
          <a:xfrm>
            <a:off x="4534392" y="3276312"/>
            <a:ext cx="0" cy="2658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1"/>
            <a:endCxn id="8" idx="6"/>
          </p:cNvCxnSpPr>
          <p:nvPr/>
        </p:nvCxnSpPr>
        <p:spPr>
          <a:xfrm flipH="1" flipV="1">
            <a:off x="5045511" y="4053286"/>
            <a:ext cx="646576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7"/>
            <a:endCxn id="8" idx="2"/>
          </p:cNvCxnSpPr>
          <p:nvPr/>
        </p:nvCxnSpPr>
        <p:spPr>
          <a:xfrm flipV="1">
            <a:off x="3376696" y="4053286"/>
            <a:ext cx="646577" cy="369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6"/>
            <a:endCxn id="6" idx="0"/>
          </p:cNvCxnSpPr>
          <p:nvPr/>
        </p:nvCxnSpPr>
        <p:spPr>
          <a:xfrm>
            <a:off x="5045511" y="2765193"/>
            <a:ext cx="1007992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6"/>
            <a:endCxn id="6" idx="2"/>
          </p:cNvCxnSpPr>
          <p:nvPr/>
        </p:nvCxnSpPr>
        <p:spPr>
          <a:xfrm>
            <a:off x="3526399" y="4783740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  <a:endCxn id="5" idx="2"/>
          </p:cNvCxnSpPr>
          <p:nvPr/>
        </p:nvCxnSpPr>
        <p:spPr>
          <a:xfrm flipV="1">
            <a:off x="3015280" y="2765193"/>
            <a:ext cx="1007993" cy="1507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542384" y="1783769"/>
            <a:ext cx="1362984" cy="13051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12d</a:t>
            </a:r>
          </a:p>
          <a:p>
            <a:pPr algn="ctr"/>
            <a:r>
              <a:rPr lang="en-US" sz="2800" dirty="0" smtClean="0"/>
              <a:t>1d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13d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05368" y="4422324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23d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1407" y="4435281"/>
            <a:ext cx="1362984" cy="11722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31d</a:t>
            </a:r>
          </a:p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3d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1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Gadget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Intuitively, </a:t>
            </a:r>
            <a:r>
              <a:rPr lang="en-US" dirty="0"/>
              <a:t>small gadgets are most interesting</a:t>
            </a:r>
          </a:p>
          <a:p>
            <a:endParaRPr lang="en-US" dirty="0" smtClean="0"/>
          </a:p>
          <a:p>
            <a:r>
              <a:rPr lang="en-US" dirty="0" smtClean="0"/>
              <a:t>Start small</a:t>
            </a:r>
            <a:endParaRPr lang="en-US" dirty="0"/>
          </a:p>
          <a:p>
            <a:pPr lvl="1"/>
            <a:r>
              <a:rPr lang="en-US" dirty="0" smtClean="0"/>
              <a:t>Find all gadgets for size</a:t>
            </a:r>
          </a:p>
          <a:p>
            <a:r>
              <a:rPr lang="en-US" dirty="0" smtClean="0"/>
              <a:t>Size++</a:t>
            </a:r>
          </a:p>
          <a:p>
            <a:endParaRPr lang="en-US" dirty="0"/>
          </a:p>
          <a:p>
            <a:r>
              <a:rPr lang="en-US" dirty="0" smtClean="0"/>
              <a:t>When analyzing bigger gadgets, exclude gadgets similar to those already found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970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Gadget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library-book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348596" y="1460921"/>
            <a:ext cx="2338204" cy="2352233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381641" y="2208184"/>
            <a:ext cx="1996924" cy="1026738"/>
            <a:chOff x="831407" y="1783769"/>
            <a:chExt cx="7436945" cy="3823777"/>
          </a:xfrm>
        </p:grpSpPr>
        <p:sp>
          <p:nvSpPr>
            <p:cNvPr id="5" name="Oval 4"/>
            <p:cNvSpPr/>
            <p:nvPr/>
          </p:nvSpPr>
          <p:spPr>
            <a:xfrm>
              <a:off x="4023273" y="2254074"/>
              <a:ext cx="1022238" cy="10222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sp>
          <p:nvSpPr>
            <p:cNvPr id="6" name="Oval 5"/>
            <p:cNvSpPr/>
            <p:nvPr/>
          </p:nvSpPr>
          <p:spPr>
            <a:xfrm>
              <a:off x="5542384" y="4272621"/>
              <a:ext cx="1022238" cy="10222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sp>
          <p:nvSpPr>
            <p:cNvPr id="7" name="Oval 6"/>
            <p:cNvSpPr/>
            <p:nvPr/>
          </p:nvSpPr>
          <p:spPr>
            <a:xfrm>
              <a:off x="2504161" y="4272621"/>
              <a:ext cx="1022237" cy="102223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sp>
          <p:nvSpPr>
            <p:cNvPr id="8" name="Oval 7"/>
            <p:cNvSpPr/>
            <p:nvPr/>
          </p:nvSpPr>
          <p:spPr>
            <a:xfrm>
              <a:off x="4023273" y="3542167"/>
              <a:ext cx="1022238" cy="102223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cxnSp>
          <p:nvCxnSpPr>
            <p:cNvPr id="9" name="Straight Connector 8"/>
            <p:cNvCxnSpPr>
              <a:stCxn id="5" idx="4"/>
              <a:endCxn id="8" idx="0"/>
            </p:cNvCxnSpPr>
            <p:nvPr/>
          </p:nvCxnSpPr>
          <p:spPr>
            <a:xfrm>
              <a:off x="4534392" y="3276312"/>
              <a:ext cx="0" cy="2658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1"/>
              <a:endCxn id="8" idx="6"/>
            </p:cNvCxnSpPr>
            <p:nvPr/>
          </p:nvCxnSpPr>
          <p:spPr>
            <a:xfrm flipH="1" flipV="1">
              <a:off x="5045511" y="4053286"/>
              <a:ext cx="646576" cy="3690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7"/>
              <a:endCxn id="8" idx="2"/>
            </p:cNvCxnSpPr>
            <p:nvPr/>
          </p:nvCxnSpPr>
          <p:spPr>
            <a:xfrm flipV="1">
              <a:off x="3376696" y="4053286"/>
              <a:ext cx="646577" cy="3690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5" idx="6"/>
              <a:endCxn id="6" idx="0"/>
            </p:cNvCxnSpPr>
            <p:nvPr/>
          </p:nvCxnSpPr>
          <p:spPr>
            <a:xfrm>
              <a:off x="5045511" y="2765193"/>
              <a:ext cx="1007992" cy="15074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6"/>
              <a:endCxn id="6" idx="2"/>
            </p:cNvCxnSpPr>
            <p:nvPr/>
          </p:nvCxnSpPr>
          <p:spPr>
            <a:xfrm>
              <a:off x="3526399" y="4783740"/>
              <a:ext cx="201598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0"/>
              <a:endCxn id="5" idx="2"/>
            </p:cNvCxnSpPr>
            <p:nvPr/>
          </p:nvCxnSpPr>
          <p:spPr>
            <a:xfrm flipV="1">
              <a:off x="3015280" y="2765193"/>
              <a:ext cx="1007993" cy="15074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5542384" y="1783769"/>
              <a:ext cx="1362984" cy="117226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905368" y="4422324"/>
              <a:ext cx="1362984" cy="117226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31407" y="4435281"/>
              <a:ext cx="1362984" cy="117226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Right Arrow 35"/>
          <p:cNvSpPr/>
          <p:nvPr/>
        </p:nvSpPr>
        <p:spPr>
          <a:xfrm>
            <a:off x="2633848" y="2524992"/>
            <a:ext cx="517363" cy="3916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5702294" y="2472804"/>
            <a:ext cx="517363" cy="3916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527476" y="2333624"/>
            <a:ext cx="1776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red</a:t>
            </a:r>
            <a:r>
              <a:rPr lang="en-US" dirty="0" smtClean="0"/>
              <a:t> Gadget123{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65964" y="4500471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Predicate detects gadgets similar to the gadget found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Makes path rankings relative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/>
              <a:t>Corrects for isomorphic reordering of node #s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Eliminate gadgets matching library predicates in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75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Gadgets Found</a:t>
            </a:r>
            <a:endParaRPr lang="en-US" dirty="0"/>
          </a:p>
        </p:txBody>
      </p:sp>
      <p:pic>
        <p:nvPicPr>
          <p:cNvPr id="7" name="Picture 6" descr="AllGadgets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63589" t="2345" r="16241" b="1746"/>
          <a:stretch/>
        </p:blipFill>
        <p:spPr>
          <a:xfrm rot="16200000">
            <a:off x="3888724" y="-2047725"/>
            <a:ext cx="1420425" cy="9197871"/>
          </a:xfrm>
          <a:prstGeom prst="rect">
            <a:avLst/>
          </a:prstGeom>
        </p:spPr>
      </p:pic>
      <p:pic>
        <p:nvPicPr>
          <p:cNvPr id="5" name="Picture 4" descr="AllGadgets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20840" t="2345" r="42562" b="1746"/>
          <a:stretch/>
        </p:blipFill>
        <p:spPr>
          <a:xfrm rot="16200000">
            <a:off x="3310245" y="860617"/>
            <a:ext cx="2577385" cy="91978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230" y="1361905"/>
            <a:ext cx="3047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Unsolvable</a:t>
            </a:r>
            <a:r>
              <a:rPr lang="en-US" dirty="0" smtClean="0"/>
              <a:t> </a:t>
            </a:r>
            <a:r>
              <a:rPr lang="en-US" sz="2800" dirty="0" smtClean="0"/>
              <a:t>Gadgets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9038" y="3489985"/>
            <a:ext cx="3945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Multiply Solvable</a:t>
            </a:r>
            <a:r>
              <a:rPr lang="en-US" dirty="0" smtClean="0"/>
              <a:t> </a:t>
            </a:r>
            <a:r>
              <a:rPr lang="en-US" sz="2800" dirty="0" smtClean="0"/>
              <a:t>Gadgets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427265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856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35" y="1568840"/>
            <a:ext cx="8229600" cy="5048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Each AS has a significant amount of freedom in choosing routes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Node 1 may prefer the purple path over the orange path to node 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Preferences in BGP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647009" y="2171848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</a:p>
        </p:txBody>
      </p:sp>
      <p:sp>
        <p:nvSpPr>
          <p:cNvPr id="21" name="Oval 20"/>
          <p:cNvSpPr/>
          <p:nvPr/>
        </p:nvSpPr>
        <p:spPr>
          <a:xfrm>
            <a:off x="5166120" y="4190395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en-US" sz="2800" dirty="0" smtClean="0"/>
          </a:p>
        </p:txBody>
      </p:sp>
      <p:sp>
        <p:nvSpPr>
          <p:cNvPr id="22" name="Oval 21"/>
          <p:cNvSpPr/>
          <p:nvPr/>
        </p:nvSpPr>
        <p:spPr>
          <a:xfrm>
            <a:off x="2127897" y="4190395"/>
            <a:ext cx="1022238" cy="10222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3647009" y="3459941"/>
            <a:ext cx="1022238" cy="102223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  <a:endParaRPr lang="en-US" sz="2800" dirty="0" smtClean="0"/>
          </a:p>
        </p:txBody>
      </p:sp>
      <p:cxnSp>
        <p:nvCxnSpPr>
          <p:cNvPr id="24" name="Straight Connector 23"/>
          <p:cNvCxnSpPr>
            <a:stCxn id="20" idx="4"/>
            <a:endCxn id="23" idx="0"/>
          </p:cNvCxnSpPr>
          <p:nvPr/>
        </p:nvCxnSpPr>
        <p:spPr>
          <a:xfrm>
            <a:off x="4158128" y="3194086"/>
            <a:ext cx="0" cy="265855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1"/>
            <a:endCxn id="23" idx="6"/>
          </p:cNvCxnSpPr>
          <p:nvPr/>
        </p:nvCxnSpPr>
        <p:spPr>
          <a:xfrm flipH="1" flipV="1">
            <a:off x="4669247" y="3971060"/>
            <a:ext cx="646576" cy="369038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2" idx="7"/>
            <a:endCxn id="23" idx="2"/>
          </p:cNvCxnSpPr>
          <p:nvPr/>
        </p:nvCxnSpPr>
        <p:spPr>
          <a:xfrm flipV="1">
            <a:off x="3000432" y="3971060"/>
            <a:ext cx="646577" cy="36903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6"/>
            <a:endCxn id="21" idx="0"/>
          </p:cNvCxnSpPr>
          <p:nvPr/>
        </p:nvCxnSpPr>
        <p:spPr>
          <a:xfrm>
            <a:off x="4669247" y="2682967"/>
            <a:ext cx="1007992" cy="1507428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2" idx="6"/>
            <a:endCxn id="21" idx="2"/>
          </p:cNvCxnSpPr>
          <p:nvPr/>
        </p:nvCxnSpPr>
        <p:spPr>
          <a:xfrm>
            <a:off x="3150135" y="4701514"/>
            <a:ext cx="201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0"/>
            <a:endCxn id="20" idx="2"/>
          </p:cNvCxnSpPr>
          <p:nvPr/>
        </p:nvCxnSpPr>
        <p:spPr>
          <a:xfrm flipV="1">
            <a:off x="2639016" y="2682967"/>
            <a:ext cx="1007993" cy="150742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650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2: Evaluating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Test Known Constraints</a:t>
            </a:r>
          </a:p>
          <a:p>
            <a:endParaRPr lang="en-US" dirty="0"/>
          </a:p>
          <a:p>
            <a:r>
              <a:rPr lang="en-US" dirty="0" smtClean="0"/>
              <a:t>Example: Create predicates for the dispute wheel</a:t>
            </a:r>
          </a:p>
          <a:p>
            <a:pPr lvl="1"/>
            <a:r>
              <a:rPr lang="en-US" dirty="0" smtClean="0"/>
              <a:t>Verify “absence of a DW implies solvability”</a:t>
            </a:r>
          </a:p>
          <a:p>
            <a:pPr lvl="1"/>
            <a:r>
              <a:rPr lang="en-US" dirty="0" smtClean="0"/>
              <a:t>Get instances that have a DW but are still solvable</a:t>
            </a:r>
          </a:p>
          <a:p>
            <a:r>
              <a:rPr lang="en-US" dirty="0" smtClean="0"/>
              <a:t>Quickly explore new conditions for solvability</a:t>
            </a:r>
          </a:p>
          <a:p>
            <a:pPr lvl="1"/>
            <a:r>
              <a:rPr lang="en-US" dirty="0" smtClean="0"/>
              <a:t>See if they are sufficient or necessary</a:t>
            </a:r>
            <a:endParaRPr lang="en-US" dirty="0"/>
          </a:p>
          <a:p>
            <a:pPr lvl="1"/>
            <a:r>
              <a:rPr lang="en-US" dirty="0" smtClean="0"/>
              <a:t>Get </a:t>
            </a:r>
            <a:r>
              <a:rPr lang="en-US" dirty="0" smtClean="0">
                <a:solidFill>
                  <a:srgbClr val="FF0000"/>
                </a:solidFill>
              </a:rPr>
              <a:t>counterexamples</a:t>
            </a:r>
            <a:r>
              <a:rPr lang="en-US" dirty="0" smtClean="0"/>
              <a:t> of how they don’t fully capture solvability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42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Created a lightweight model of BGP</a:t>
            </a:r>
          </a:p>
          <a:p>
            <a:endParaRPr lang="en-US" dirty="0"/>
          </a:p>
          <a:p>
            <a:r>
              <a:rPr lang="en-US" dirty="0" smtClean="0"/>
              <a:t>Used model to generate gadgets</a:t>
            </a:r>
          </a:p>
          <a:p>
            <a:endParaRPr lang="en-US" dirty="0"/>
          </a:p>
          <a:p>
            <a:r>
              <a:rPr lang="en-US" dirty="0" smtClean="0"/>
              <a:t>Used iterative elimination to get minimal set of interesting gadgets</a:t>
            </a:r>
          </a:p>
          <a:p>
            <a:endParaRPr lang="en-US" dirty="0" smtClean="0"/>
          </a:p>
          <a:p>
            <a:r>
              <a:rPr lang="en-US" dirty="0" smtClean="0"/>
              <a:t>Model could be used for quick “push button” analysis of new constraints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47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new solvability predicates and model existing ones</a:t>
            </a:r>
          </a:p>
          <a:p>
            <a:endParaRPr lang="en-US" dirty="0"/>
          </a:p>
          <a:p>
            <a:r>
              <a:rPr lang="en-US" dirty="0" smtClean="0"/>
              <a:t>Apply the model to checking BGP router configurations for solvability</a:t>
            </a:r>
          </a:p>
          <a:p>
            <a:endParaRPr lang="en-US" dirty="0"/>
          </a:p>
          <a:p>
            <a:r>
              <a:rPr lang="en-US" dirty="0" smtClean="0"/>
              <a:t>Model the dynamic SPVP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72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9227"/>
            <a:ext cx="8229600" cy="1143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0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Convergence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“Instance” is a topology and a set of AS preferences</a:t>
            </a:r>
          </a:p>
          <a:p>
            <a:endParaRPr lang="en-US" dirty="0"/>
          </a:p>
          <a:p>
            <a:r>
              <a:rPr lang="en-US" dirty="0" smtClean="0"/>
              <a:t>Some instances don’t converge (called Gadgets)</a:t>
            </a:r>
          </a:p>
          <a:p>
            <a:pPr lvl="1"/>
            <a:r>
              <a:rPr lang="en-US" dirty="0" smtClean="0"/>
              <a:t>BGP’s routing protocol can oscillate.</a:t>
            </a:r>
          </a:p>
          <a:p>
            <a:pPr lvl="1"/>
            <a:endParaRPr lang="en-US" dirty="0"/>
          </a:p>
          <a:p>
            <a:r>
              <a:rPr lang="en-US" dirty="0" smtClean="0"/>
              <a:t>Finding gadgets is hard and has previously been done by hand</a:t>
            </a:r>
          </a:p>
          <a:p>
            <a:endParaRPr lang="en-US" dirty="0"/>
          </a:p>
          <a:p>
            <a:r>
              <a:rPr lang="en-US" dirty="0" smtClean="0"/>
              <a:t>We use lightweight modeling to automate gadget generation and analysis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57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Lightweight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Formal modeling aids analysis</a:t>
            </a:r>
          </a:p>
          <a:p>
            <a:pPr lvl="1"/>
            <a:r>
              <a:rPr lang="en-US" dirty="0" smtClean="0"/>
              <a:t>Requires rigorous definition of concepts</a:t>
            </a:r>
          </a:p>
          <a:p>
            <a:pPr lvl="2"/>
            <a:r>
              <a:rPr lang="en-US" dirty="0" smtClean="0"/>
              <a:t>Encoded in a way that is “shareable” between researchers</a:t>
            </a:r>
          </a:p>
          <a:p>
            <a:pPr lvl="1"/>
            <a:r>
              <a:rPr lang="en-US" dirty="0" smtClean="0"/>
              <a:t>Automates analysis</a:t>
            </a:r>
          </a:p>
          <a:p>
            <a:pPr lvl="1"/>
            <a:endParaRPr lang="en-US" dirty="0"/>
          </a:p>
          <a:p>
            <a:r>
              <a:rPr lang="en-US" dirty="0" smtClean="0"/>
              <a:t>Lightweight modeling is easier</a:t>
            </a:r>
          </a:p>
          <a:p>
            <a:pPr lvl="1"/>
            <a:r>
              <a:rPr lang="en-US" dirty="0" smtClean="0"/>
              <a:t>Small model of key concepts</a:t>
            </a:r>
          </a:p>
          <a:p>
            <a:pPr lvl="1"/>
            <a:r>
              <a:rPr lang="en-US" dirty="0" smtClean="0"/>
              <a:t>Easier to develop than machine-verified proofs</a:t>
            </a:r>
          </a:p>
          <a:p>
            <a:pPr lvl="1"/>
            <a:r>
              <a:rPr lang="en-US" dirty="0" smtClean="0"/>
              <a:t>Push-button analysis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86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Stable Path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Useful Model</a:t>
            </a:r>
          </a:p>
          <a:p>
            <a:pPr lvl="1"/>
            <a:r>
              <a:rPr lang="en-US" dirty="0" smtClean="0"/>
              <a:t>Although static formulation of the BGP, captures important properties:</a:t>
            </a:r>
          </a:p>
          <a:p>
            <a:pPr lvl="2"/>
            <a:r>
              <a:rPr lang="en-US" dirty="0" smtClean="0"/>
              <a:t>SPP that is “solvable” is a prerequisite for BGP convergence</a:t>
            </a:r>
          </a:p>
          <a:p>
            <a:pPr lvl="2"/>
            <a:r>
              <a:rPr lang="en-US" dirty="0" smtClean="0"/>
              <a:t>Although doesn’t capture dynamic properties fully</a:t>
            </a:r>
          </a:p>
          <a:p>
            <a:pPr lvl="1"/>
            <a:r>
              <a:rPr lang="en-US" dirty="0" smtClean="0"/>
              <a:t>Extensively Studied</a:t>
            </a:r>
          </a:p>
          <a:p>
            <a:pPr lvl="2"/>
            <a:r>
              <a:rPr lang="en-US" dirty="0" smtClean="0"/>
              <a:t>Used in proofs of a lot of previous work</a:t>
            </a:r>
          </a:p>
          <a:p>
            <a:r>
              <a:rPr lang="en-US" dirty="0" smtClean="0"/>
              <a:t>Our model of SPP (almost) as compact as original description</a:t>
            </a:r>
          </a:p>
          <a:p>
            <a:r>
              <a:rPr lang="en-US" dirty="0" smtClean="0"/>
              <a:t>Automatically finding gadgets hard in SPP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67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r>
              <a:rPr lang="en-US" dirty="0" smtClean="0"/>
              <a:t>Wanted a tool to help us generate SPP gadgets</a:t>
            </a:r>
          </a:p>
          <a:p>
            <a:pPr marL="457200" indent="-457200"/>
            <a:endParaRPr lang="en-US" dirty="0" smtClean="0"/>
          </a:p>
          <a:p>
            <a:r>
              <a:rPr lang="en-US" dirty="0" smtClean="0"/>
              <a:t>Alloy is a </a:t>
            </a:r>
            <a:r>
              <a:rPr lang="en-US" dirty="0"/>
              <a:t>d</a:t>
            </a:r>
            <a:r>
              <a:rPr lang="en-US" dirty="0" smtClean="0"/>
              <a:t>eclarative </a:t>
            </a:r>
            <a:r>
              <a:rPr lang="en-US" dirty="0"/>
              <a:t>m</a:t>
            </a:r>
            <a:r>
              <a:rPr lang="en-US" dirty="0" smtClean="0"/>
              <a:t>odeling language</a:t>
            </a:r>
          </a:p>
          <a:p>
            <a:pPr lvl="1"/>
            <a:r>
              <a:rPr lang="en-US" dirty="0" smtClean="0"/>
              <a:t>Can test assertions on predicates </a:t>
            </a:r>
            <a:endParaRPr lang="en-US" dirty="0"/>
          </a:p>
          <a:p>
            <a:r>
              <a:rPr lang="en-US" dirty="0" smtClean="0"/>
              <a:t>Compiles to SAT problem</a:t>
            </a:r>
          </a:p>
          <a:p>
            <a:pPr lvl="1"/>
            <a:r>
              <a:rPr lang="en-US" dirty="0" smtClean="0"/>
              <a:t>SAT solvers are fast (on a lot of cases) </a:t>
            </a:r>
          </a:p>
          <a:p>
            <a:pPr lvl="1"/>
            <a:endParaRPr lang="en-US" dirty="0"/>
          </a:p>
          <a:p>
            <a:r>
              <a:rPr lang="en-US" dirty="0" smtClean="0"/>
              <a:t>Given a set of predicates, 2 answers:</a:t>
            </a:r>
          </a:p>
          <a:p>
            <a:pPr lvl="1"/>
            <a:r>
              <a:rPr lang="en-US" dirty="0" err="1" smtClean="0"/>
              <a:t>Satisfiable</a:t>
            </a:r>
            <a:endParaRPr lang="en-US" dirty="0" smtClean="0"/>
          </a:p>
          <a:p>
            <a:pPr lvl="1"/>
            <a:r>
              <a:rPr lang="en-US" dirty="0" err="1" smtClean="0"/>
              <a:t>Unsatisfiable</a:t>
            </a:r>
            <a:r>
              <a:rPr lang="en-US" dirty="0" smtClean="0"/>
              <a:t> &amp; Counterexample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78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Explore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ll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mall SPP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Small instances are often informative</a:t>
            </a:r>
          </a:p>
          <a:p>
            <a:pPr lvl="1"/>
            <a:r>
              <a:rPr lang="en-US" dirty="0" smtClean="0"/>
              <a:t>SPP gives each node a lot of degrees of freedom</a:t>
            </a:r>
          </a:p>
          <a:p>
            <a:pPr lvl="2"/>
            <a:r>
              <a:rPr lang="en-US" dirty="0" smtClean="0"/>
              <a:t>So properties of small instances are often interesting </a:t>
            </a:r>
          </a:p>
          <a:p>
            <a:pPr lvl="2"/>
            <a:r>
              <a:rPr lang="en-US" dirty="0" smtClean="0"/>
              <a:t>And often generalize to larger ones </a:t>
            </a:r>
          </a:p>
          <a:p>
            <a:pPr lvl="1"/>
            <a:r>
              <a:rPr lang="en-US" dirty="0" smtClean="0"/>
              <a:t>Counterexamples to assertions really useful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Explores full search space</a:t>
            </a:r>
          </a:p>
          <a:p>
            <a:pPr lvl="1"/>
            <a:r>
              <a:rPr lang="en-US" dirty="0" smtClean="0"/>
              <a:t>Can make generalized assertions</a:t>
            </a:r>
          </a:p>
          <a:p>
            <a:pPr lvl="2"/>
            <a:r>
              <a:rPr lang="en-US" dirty="0" smtClean="0"/>
              <a:t>Although only up to a certain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456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Created </a:t>
            </a:r>
            <a:r>
              <a:rPr lang="en-US" dirty="0" smtClean="0"/>
              <a:t>lightweight model </a:t>
            </a:r>
            <a:r>
              <a:rPr lang="en-US" dirty="0"/>
              <a:t>of </a:t>
            </a:r>
            <a:r>
              <a:rPr lang="en-US" dirty="0" smtClean="0"/>
              <a:t>SPP</a:t>
            </a:r>
          </a:p>
          <a:p>
            <a:pPr lvl="1"/>
            <a:r>
              <a:rPr lang="en-US" dirty="0" smtClean="0"/>
              <a:t>Model very compact, machine and human readable</a:t>
            </a:r>
          </a:p>
          <a:p>
            <a:pPr lvl="1"/>
            <a:r>
              <a:rPr lang="en-US" dirty="0" smtClean="0"/>
              <a:t>Full model in the paper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Automatically generated </a:t>
            </a:r>
            <a:r>
              <a:rPr lang="en-US" dirty="0"/>
              <a:t>u</a:t>
            </a:r>
            <a:r>
              <a:rPr lang="en-US" dirty="0" smtClean="0"/>
              <a:t>nstable SPP gadgets</a:t>
            </a:r>
          </a:p>
          <a:p>
            <a:pPr lvl="1"/>
            <a:r>
              <a:rPr lang="en-US" dirty="0" smtClean="0"/>
              <a:t>Bad Gadget, Disagree, many more</a:t>
            </a:r>
          </a:p>
          <a:p>
            <a:endParaRPr lang="en-US" dirty="0"/>
          </a:p>
          <a:p>
            <a:r>
              <a:rPr lang="en-US" dirty="0" smtClean="0"/>
              <a:t>Classified gadgets</a:t>
            </a:r>
          </a:p>
          <a:p>
            <a:pPr lvl="1"/>
            <a:r>
              <a:rPr lang="en-US" dirty="0" smtClean="0"/>
              <a:t>Full list of interesting gadgets under 4 source nodes</a:t>
            </a:r>
          </a:p>
          <a:p>
            <a:endParaRPr lang="en-US" dirty="0"/>
          </a:p>
          <a:p>
            <a:r>
              <a:rPr lang="en-US" dirty="0" smtClean="0"/>
              <a:t>Verified new and known solvability predicates </a:t>
            </a:r>
          </a:p>
          <a:p>
            <a:pPr lvl="1"/>
            <a:r>
              <a:rPr lang="en-US" dirty="0" smtClean="0"/>
              <a:t>“Absence of dispute </a:t>
            </a:r>
            <a:r>
              <a:rPr lang="en-US" dirty="0"/>
              <a:t>w</a:t>
            </a:r>
            <a:r>
              <a:rPr lang="en-US" dirty="0" smtClean="0"/>
              <a:t>heel implies solvability”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39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15056</TotalTime>
  <Words>1387</Words>
  <Application>Microsoft Macintosh PowerPoint</Application>
  <PresentationFormat>On-screen Show (4:3)</PresentationFormat>
  <Paragraphs>334</Paragraphs>
  <Slides>33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Towards a Lightweight Model of BGP Safety</vt:lpstr>
      <vt:lpstr>Why is BGP important</vt:lpstr>
      <vt:lpstr>AS Preferences in BGP</vt:lpstr>
      <vt:lpstr>BGP Convergence</vt:lpstr>
      <vt:lpstr>Why Lightweight Model</vt:lpstr>
      <vt:lpstr>Stable Path Problem</vt:lpstr>
      <vt:lpstr>Alloy</vt:lpstr>
      <vt:lpstr>Explore All Small SPP Instances</vt:lpstr>
      <vt:lpstr>Contributions</vt:lpstr>
      <vt:lpstr>Outline</vt:lpstr>
      <vt:lpstr>SPP Topology</vt:lpstr>
      <vt:lpstr>SPP Permitted Paths</vt:lpstr>
      <vt:lpstr>Representation In Alloy</vt:lpstr>
      <vt:lpstr>Ensure Valid Topology with Facts</vt:lpstr>
      <vt:lpstr>SPP Selection</vt:lpstr>
      <vt:lpstr>SPP Solution</vt:lpstr>
      <vt:lpstr>Individual Happiness  (within constraints)</vt:lpstr>
      <vt:lpstr>Constraint Dependencies</vt:lpstr>
      <vt:lpstr>SPP as a Model</vt:lpstr>
      <vt:lpstr>Specify Solvability Predicate</vt:lpstr>
      <vt:lpstr>No Solution (Bad Gadget)</vt:lpstr>
      <vt:lpstr>Two Solutions (Disagree)</vt:lpstr>
      <vt:lpstr>Analysis Using the Model</vt:lpstr>
      <vt:lpstr>Use 1: Generating Counterexamples</vt:lpstr>
      <vt:lpstr>Interesting Gadget</vt:lpstr>
      <vt:lpstr>Uninteresting Gadget</vt:lpstr>
      <vt:lpstr>Gadget Generation</vt:lpstr>
      <vt:lpstr>Gadget Library</vt:lpstr>
      <vt:lpstr>Gadgets Found</vt:lpstr>
      <vt:lpstr>Use 2: Evaluating Constraints</vt:lpstr>
      <vt:lpstr>Conclusion</vt:lpstr>
      <vt:lpstr>Future Work</vt:lpstr>
      <vt:lpstr>Thanks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Lightweight Model of BGP Safety</dc:title>
  <dc:creator>Matvey Arye</dc:creator>
  <cp:lastModifiedBy>Jennifer Rexford</cp:lastModifiedBy>
  <cp:revision>85</cp:revision>
  <cp:lastPrinted>2011-10-14T18:51:33Z</cp:lastPrinted>
  <dcterms:created xsi:type="dcterms:W3CDTF">2011-10-18T19:05:31Z</dcterms:created>
  <dcterms:modified xsi:type="dcterms:W3CDTF">2011-10-18T19:06:06Z</dcterms:modified>
</cp:coreProperties>
</file>