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50" r:id="rId1"/>
  </p:sldMasterIdLst>
  <p:notesMasterIdLst>
    <p:notesMasterId r:id="rId18"/>
  </p:notesMasterIdLst>
  <p:sldIdLst>
    <p:sldId id="256" r:id="rId2"/>
    <p:sldId id="269" r:id="rId3"/>
    <p:sldId id="285" r:id="rId4"/>
    <p:sldId id="297" r:id="rId5"/>
    <p:sldId id="299" r:id="rId6"/>
    <p:sldId id="275" r:id="rId7"/>
    <p:sldId id="292" r:id="rId8"/>
    <p:sldId id="279" r:id="rId9"/>
    <p:sldId id="298" r:id="rId10"/>
    <p:sldId id="281" r:id="rId11"/>
    <p:sldId id="287" r:id="rId12"/>
    <p:sldId id="293" r:id="rId13"/>
    <p:sldId id="295" r:id="rId14"/>
    <p:sldId id="286" r:id="rId15"/>
    <p:sldId id="268" r:id="rId16"/>
    <p:sldId id="300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555" autoAdjust="0"/>
    <p:restoredTop sz="80889" autoAdjust="0"/>
  </p:normalViewPr>
  <p:slideViewPr>
    <p:cSldViewPr snapToGrid="0">
      <p:cViewPr varScale="1">
        <p:scale>
          <a:sx n="83" d="100"/>
          <a:sy n="83" d="100"/>
        </p:scale>
        <p:origin x="516" y="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86B713-AA58-4701-B3E7-2D88D17B6E72}" type="datetimeFigureOut">
              <a:rPr lang="en-US" smtClean="0"/>
              <a:t>8/13/2019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0AAA36-82A1-4BE6-94BA-DE286BE07D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68680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en-US" dirty="0"/>
              <a:t>Elaborate on what IP addresses reveal (website, who user is, geographic location, etc.)</a:t>
            </a:r>
          </a:p>
          <a:p>
            <a:pPr marL="171450" indent="-171450"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70AAA36-82A1-4BE6-94BA-DE286BE07D5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22686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70AAA36-82A1-4BE6-94BA-DE286BE07D5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50255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- See where everything happens; show where keys are being installed from above (central controller)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70AAA36-82A1-4BE6-94BA-DE286BE07D5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2523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70AAA36-82A1-4BE6-94BA-DE286BE07D5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0028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70AAA36-82A1-4BE6-94BA-DE286BE07D56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0466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70AAA36-82A1-4BE6-94BA-DE286BE07D56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70455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en-US" dirty="0"/>
              <a:t>Quantify overhead from adding IPv6 header </a:t>
            </a:r>
          </a:p>
          <a:p>
            <a:pPr marL="6286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dirty="0"/>
              <a:t>20 bytes in IPv4 header</a:t>
            </a:r>
          </a:p>
          <a:p>
            <a:pPr marL="628650" lvl="1" indent="-171450">
              <a:buFontTx/>
              <a:buChar char="-"/>
            </a:pPr>
            <a:r>
              <a:rPr lang="en-US" dirty="0"/>
              <a:t>40 bytes in IPv6 header</a:t>
            </a:r>
          </a:p>
          <a:p>
            <a:pPr marL="628650" lvl="1" indent="-171450">
              <a:buFontTx/>
              <a:buChar char="-"/>
            </a:pPr>
            <a:r>
              <a:rPr lang="en-US" dirty="0"/>
              <a:t>20 bytes of overhead in header</a:t>
            </a:r>
          </a:p>
          <a:p>
            <a:pPr marL="171450" lvl="0" indent="-171450">
              <a:buFontTx/>
              <a:buChar char="-"/>
            </a:pPr>
            <a:r>
              <a:rPr lang="en-US" dirty="0"/>
              <a:t>Jumbo frames in core of internet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70AAA36-82A1-4BE6-94BA-DE286BE07D56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36739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en-US" dirty="0"/>
              <a:t>How often do you cycle keys? use packets/second in core to calculate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70AAA36-82A1-4BE6-94BA-DE286BE07D56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46840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77A4142-68A0-407B-869C-B2D3239A302D}" type="datetime1">
              <a:rPr lang="en-US" smtClean="0"/>
              <a:t>8/13/2019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EF23E639-1B3B-4E6A-B327-CC1F1D29F860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1437867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70814-1E20-4FF3-BF73-C4BA45062736}" type="datetime1">
              <a:rPr lang="en-US" smtClean="0"/>
              <a:t>8/13/2019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3E639-1B3B-4E6A-B327-CC1F1D29F8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78320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24660-659B-4334-A9C4-3EB95D538174}" type="datetime1">
              <a:rPr lang="en-US" smtClean="0"/>
              <a:t>8/13/2019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3E639-1B3B-4E6A-B327-CC1F1D29F8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42243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372CD-3D72-4633-86FA-DAAA90DB7099}" type="datetime1">
              <a:rPr lang="en-US" smtClean="0"/>
              <a:t>8/13/2019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3E639-1B3B-4E6A-B327-CC1F1D29F8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51270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60E0D22-2E9A-4C3A-8A36-AFBF11664A2B}" type="datetime1">
              <a:rPr lang="en-US" smtClean="0"/>
              <a:t>8/13/2019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F23E639-1B3B-4E6A-B327-CC1F1D29F860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45228792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0198D-E8B9-4190-87BF-13013A7F5BAF}" type="datetime1">
              <a:rPr lang="en-US" smtClean="0"/>
              <a:t>8/13/2019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3E639-1B3B-4E6A-B327-CC1F1D29F8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16693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80C69-EFFA-45E3-8F7B-BF6AEDB7BBA7}" type="datetime1">
              <a:rPr lang="en-US" smtClean="0"/>
              <a:t>8/13/2019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3E639-1B3B-4E6A-B327-CC1F1D29F8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13976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EB0DA-FA4E-4832-935A-F224BD73F828}" type="datetime1">
              <a:rPr lang="en-US" smtClean="0"/>
              <a:t>8/13/2019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3E639-1B3B-4E6A-B327-CC1F1D29F8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37126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AE58-6EDC-4B92-BFCF-3F9144CF7779}" type="datetime1">
              <a:rPr lang="en-US" smtClean="0"/>
              <a:t>8/13/2019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3E639-1B3B-4E6A-B327-CC1F1D29F8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12585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2B8E1D9-FAEF-4E69-B2AD-0B513F314322}" type="datetime1">
              <a:rPr lang="en-US" smtClean="0"/>
              <a:t>8/13/2019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F23E639-1B3B-4E6A-B327-CC1F1D29F860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2988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4855185-7A7B-4BC4-8FF5-AE7F53D4FDD1}" type="datetime1">
              <a:rPr lang="en-US" smtClean="0"/>
              <a:t>8/13/2019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F23E639-1B3B-4E6A-B327-CC1F1D29F860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8229768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553C8A1B-FFD4-42A8-BC07-3E171E1BB435}" type="datetime1">
              <a:rPr lang="en-US" smtClean="0"/>
              <a:t>8/13/2019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EF23E639-1B3B-4E6A-B327-CC1F1D29F860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1978820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51" r:id="rId1"/>
    <p:sldLayoutId id="2147484152" r:id="rId2"/>
    <p:sldLayoutId id="2147484153" r:id="rId3"/>
    <p:sldLayoutId id="2147484154" r:id="rId4"/>
    <p:sldLayoutId id="2147484155" r:id="rId5"/>
    <p:sldLayoutId id="2147484156" r:id="rId6"/>
    <p:sldLayoutId id="2147484157" r:id="rId7"/>
    <p:sldLayoutId id="2147484158" r:id="rId8"/>
    <p:sldLayoutId id="2147484159" r:id="rId9"/>
    <p:sldLayoutId id="2147484160" r:id="rId10"/>
    <p:sldLayoutId id="2147484161" r:id="rId11"/>
  </p:sldLayoutIdLst>
  <p:hf hdr="0" ftr="0" dt="0"/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hyperlink" Target="http://commons.wikimedia.org/wiki/File:Golden_key_icon.svg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SPINE-P4/spine-code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hyperlink" Target="http://commons.wikimedia.org/wiki/File:Golden_key_icon.svg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" name="Rectangle 7">
            <a:extLst>
              <a:ext uri="{FF2B5EF4-FFF2-40B4-BE49-F238E27FC236}">
                <a16:creationId xmlns:a16="http://schemas.microsoft.com/office/drawing/2014/main" id="{5ABA7F3F-D56F-4C06-84AC-03FC83B064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9">
            <a:extLst>
              <a:ext uri="{FF2B5EF4-FFF2-40B4-BE49-F238E27FC236}">
                <a16:creationId xmlns:a16="http://schemas.microsoft.com/office/drawing/2014/main" id="{715374B5-D7C8-4AA9-BE65-DB7A0CA9B4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>
              <a:extLst>
                <a:ext uri="{FF2B5EF4-FFF2-40B4-BE49-F238E27FC236}">
                  <a16:creationId xmlns:a16="http://schemas.microsoft.com/office/drawing/2014/main" id="{C73A7452-ED0F-4903-A620-8D103E556C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F6A3F6CE-D581-4C37-8822-4F4A68325E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accent2"/>
            </a:solidFill>
            <a:ln w="0">
              <a:noFill/>
              <a:prstDash val="solid"/>
              <a:round/>
              <a:headEnd/>
              <a:tailEnd/>
            </a:ln>
          </p:spPr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A4A345FE-11DE-4DDD-91B9-E4639A178A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15128" y="2292662"/>
            <a:ext cx="8361229" cy="2098226"/>
          </a:xfrm>
        </p:spPr>
        <p:txBody>
          <a:bodyPr>
            <a:normAutofit fontScale="90000"/>
          </a:bodyPr>
          <a:lstStyle/>
          <a:p>
            <a:r>
              <a:rPr lang="en-US" dirty="0"/>
              <a:t>SPINE: Surveillance protection in the network Elements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DD8BDC1-2973-4155-8E55-23D269FC89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79906" y="4460487"/>
            <a:ext cx="6831673" cy="1086237"/>
          </a:xfrm>
        </p:spPr>
        <p:txBody>
          <a:bodyPr>
            <a:normAutofit fontScale="92500"/>
          </a:bodyPr>
          <a:lstStyle/>
          <a:p>
            <a:r>
              <a:rPr lang="en-US" dirty="0"/>
              <a:t>Trisha Datta, Nick </a:t>
            </a:r>
            <a:r>
              <a:rPr lang="en-US" dirty="0" err="1"/>
              <a:t>Feamster</a:t>
            </a:r>
            <a:r>
              <a:rPr lang="en-US" dirty="0"/>
              <a:t>, Jennifer Rexford, Liang Wang</a:t>
            </a:r>
          </a:p>
          <a:p>
            <a:r>
              <a:rPr lang="en-US" dirty="0"/>
              <a:t>Princeton University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CB3DBA8-2FE9-4A10-97BC-33B74193F9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3E639-1B3B-4E6A-B327-CC1F1D29F86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62168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peech Bubble: Rectangle with Corners Rounded 74">
            <a:extLst>
              <a:ext uri="{FF2B5EF4-FFF2-40B4-BE49-F238E27FC236}">
                <a16:creationId xmlns:a16="http://schemas.microsoft.com/office/drawing/2014/main" id="{025D044C-A0F4-4FFA-927C-0A111C4EF4FA}"/>
              </a:ext>
            </a:extLst>
          </p:cNvPr>
          <p:cNvSpPr/>
          <p:nvPr/>
        </p:nvSpPr>
        <p:spPr>
          <a:xfrm>
            <a:off x="2791829" y="2194180"/>
            <a:ext cx="3035971" cy="1281835"/>
          </a:xfrm>
          <a:prstGeom prst="wedgeRoundRectCallout">
            <a:avLst>
              <a:gd name="adj1" fmla="val 32266"/>
              <a:gd name="adj2" fmla="val 144045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Encrypt and replace IPv4 header with IPv6 header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9EE38E-D2B5-4F5A-B12B-83DCC18E2D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10266218" cy="14859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SPINE Example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1965C7D0-49CD-4B22-86C9-2099132D1182}"/>
              </a:ext>
            </a:extLst>
          </p:cNvPr>
          <p:cNvSpPr txBox="1"/>
          <p:nvPr/>
        </p:nvSpPr>
        <p:spPr>
          <a:xfrm>
            <a:off x="8148733" y="4030771"/>
            <a:ext cx="150651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Trusted</a:t>
            </a:r>
          </a:p>
          <a:p>
            <a:pPr algn="ctr"/>
            <a:r>
              <a:rPr lang="en-US" sz="2800" b="1" dirty="0"/>
              <a:t>Entity #2</a:t>
            </a:r>
          </a:p>
        </p:txBody>
      </p:sp>
      <p:pic>
        <p:nvPicPr>
          <p:cNvPr id="32" name="Picture 4" descr="Computer clip art free download free clipart images 2">
            <a:extLst>
              <a:ext uri="{FF2B5EF4-FFF2-40B4-BE49-F238E27FC236}">
                <a16:creationId xmlns:a16="http://schemas.microsoft.com/office/drawing/2014/main" id="{89608866-E91B-4CE9-B930-C6B90F9FB4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00370" y="4319663"/>
            <a:ext cx="615639" cy="7081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3" name="Cloud 32">
            <a:extLst>
              <a:ext uri="{FF2B5EF4-FFF2-40B4-BE49-F238E27FC236}">
                <a16:creationId xmlns:a16="http://schemas.microsoft.com/office/drawing/2014/main" id="{47B8EB2A-2356-44BA-879F-BC1F83EAD484}"/>
              </a:ext>
            </a:extLst>
          </p:cNvPr>
          <p:cNvSpPr/>
          <p:nvPr/>
        </p:nvSpPr>
        <p:spPr>
          <a:xfrm>
            <a:off x="5447572" y="3904276"/>
            <a:ext cx="1829227" cy="1458410"/>
          </a:xfrm>
          <a:prstGeom prst="cloud">
            <a:avLst/>
          </a:prstGeom>
          <a:noFill/>
          <a:ln w="2857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34" name="Cloud 33">
            <a:extLst>
              <a:ext uri="{FF2B5EF4-FFF2-40B4-BE49-F238E27FC236}">
                <a16:creationId xmlns:a16="http://schemas.microsoft.com/office/drawing/2014/main" id="{54E4B1C0-5908-466F-9E78-EB77279D7C2E}"/>
              </a:ext>
            </a:extLst>
          </p:cNvPr>
          <p:cNvSpPr/>
          <p:nvPr/>
        </p:nvSpPr>
        <p:spPr>
          <a:xfrm>
            <a:off x="2789917" y="3791799"/>
            <a:ext cx="2343922" cy="1570887"/>
          </a:xfrm>
          <a:prstGeom prst="cloud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DABEE086-E122-444D-A210-5ADCC1E3AD40}"/>
              </a:ext>
            </a:extLst>
          </p:cNvPr>
          <p:cNvSpPr txBox="1"/>
          <p:nvPr/>
        </p:nvSpPr>
        <p:spPr>
          <a:xfrm>
            <a:off x="3137677" y="3929568"/>
            <a:ext cx="150651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Trusted</a:t>
            </a:r>
          </a:p>
          <a:p>
            <a:pPr algn="ctr"/>
            <a:r>
              <a:rPr lang="en-US" sz="2800" b="1" dirty="0"/>
              <a:t>Entity #1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2A500344-12DF-4945-9A79-768FC21D4458}"/>
              </a:ext>
            </a:extLst>
          </p:cNvPr>
          <p:cNvSpPr txBox="1"/>
          <p:nvPr/>
        </p:nvSpPr>
        <p:spPr>
          <a:xfrm>
            <a:off x="5555183" y="4223190"/>
            <a:ext cx="169534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Untrusted</a:t>
            </a:r>
          </a:p>
          <a:p>
            <a:pPr algn="ctr"/>
            <a:r>
              <a:rPr lang="en-US" sz="2800" b="1" dirty="0"/>
              <a:t>Entity</a:t>
            </a:r>
          </a:p>
        </p:txBody>
      </p:sp>
      <p:pic>
        <p:nvPicPr>
          <p:cNvPr id="38" name="Picture 37" descr="Related image">
            <a:extLst>
              <a:ext uri="{FF2B5EF4-FFF2-40B4-BE49-F238E27FC236}">
                <a16:creationId xmlns:a16="http://schemas.microsoft.com/office/drawing/2014/main" id="{94D237AE-C4AD-40BB-8632-AB87F34EC3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2872" y="4324018"/>
            <a:ext cx="780880" cy="780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9" name="TextBox 38">
            <a:extLst>
              <a:ext uri="{FF2B5EF4-FFF2-40B4-BE49-F238E27FC236}">
                <a16:creationId xmlns:a16="http://schemas.microsoft.com/office/drawing/2014/main" id="{5971041B-5B8E-4B31-A4E7-134CCB5E8C3E}"/>
              </a:ext>
            </a:extLst>
          </p:cNvPr>
          <p:cNvSpPr txBox="1"/>
          <p:nvPr/>
        </p:nvSpPr>
        <p:spPr>
          <a:xfrm>
            <a:off x="4645528" y="4814725"/>
            <a:ext cx="6697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R</a:t>
            </a:r>
            <a:r>
              <a:rPr lang="en-US" sz="2400" b="1" baseline="-25000" dirty="0"/>
              <a:t>1</a:t>
            </a:r>
            <a:endParaRPr lang="en-US" sz="2400" b="1" dirty="0"/>
          </a:p>
        </p:txBody>
      </p:sp>
      <p:sp>
        <p:nvSpPr>
          <p:cNvPr id="40" name="Arrow: Left-Right 39">
            <a:extLst>
              <a:ext uri="{FF2B5EF4-FFF2-40B4-BE49-F238E27FC236}">
                <a16:creationId xmlns:a16="http://schemas.microsoft.com/office/drawing/2014/main" id="{4FA70C89-DD60-4696-B0DD-E169D8721ADE}"/>
              </a:ext>
            </a:extLst>
          </p:cNvPr>
          <p:cNvSpPr/>
          <p:nvPr/>
        </p:nvSpPr>
        <p:spPr>
          <a:xfrm>
            <a:off x="2366575" y="4582879"/>
            <a:ext cx="505004" cy="263619"/>
          </a:xfrm>
          <a:prstGeom prst="left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1" name="Picture 4" descr="Computer clip art free download free clipart images 2">
            <a:extLst>
              <a:ext uri="{FF2B5EF4-FFF2-40B4-BE49-F238E27FC236}">
                <a16:creationId xmlns:a16="http://schemas.microsoft.com/office/drawing/2014/main" id="{7236148C-AA3C-4607-9A46-4BC821FDC3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825148" y="4335023"/>
            <a:ext cx="615639" cy="7081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2" name="TextBox 41">
            <a:extLst>
              <a:ext uri="{FF2B5EF4-FFF2-40B4-BE49-F238E27FC236}">
                <a16:creationId xmlns:a16="http://schemas.microsoft.com/office/drawing/2014/main" id="{0EEEBDA8-4A17-4E77-9E04-67D587D6D35E}"/>
              </a:ext>
            </a:extLst>
          </p:cNvPr>
          <p:cNvSpPr txBox="1"/>
          <p:nvPr/>
        </p:nvSpPr>
        <p:spPr>
          <a:xfrm>
            <a:off x="3595414" y="5423452"/>
            <a:ext cx="23439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/>
              <a:t>Original Traffic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D27F97DC-1915-4811-87B0-9849C5DBD867}"/>
              </a:ext>
            </a:extLst>
          </p:cNvPr>
          <p:cNvSpPr txBox="1"/>
          <p:nvPr/>
        </p:nvSpPr>
        <p:spPr>
          <a:xfrm>
            <a:off x="6441360" y="5442679"/>
            <a:ext cx="36602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SPINE (encrypted) Traffic</a:t>
            </a:r>
          </a:p>
        </p:txBody>
      </p:sp>
      <p:sp>
        <p:nvSpPr>
          <p:cNvPr id="44" name="Arrow: Left-Right 43">
            <a:extLst>
              <a:ext uri="{FF2B5EF4-FFF2-40B4-BE49-F238E27FC236}">
                <a16:creationId xmlns:a16="http://schemas.microsoft.com/office/drawing/2014/main" id="{277F28C6-341D-43B7-AE1F-24F0ADB84E5B}"/>
              </a:ext>
            </a:extLst>
          </p:cNvPr>
          <p:cNvSpPr/>
          <p:nvPr/>
        </p:nvSpPr>
        <p:spPr>
          <a:xfrm>
            <a:off x="3085582" y="5547490"/>
            <a:ext cx="505004" cy="263619"/>
          </a:xfrm>
          <a:prstGeom prst="left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5" name="Arrow: Left-Right 44">
            <a:extLst>
              <a:ext uri="{FF2B5EF4-FFF2-40B4-BE49-F238E27FC236}">
                <a16:creationId xmlns:a16="http://schemas.microsoft.com/office/drawing/2014/main" id="{43A28F3A-8B38-4590-B700-0665768BF313}"/>
              </a:ext>
            </a:extLst>
          </p:cNvPr>
          <p:cNvSpPr/>
          <p:nvPr/>
        </p:nvSpPr>
        <p:spPr>
          <a:xfrm>
            <a:off x="5047511" y="4620057"/>
            <a:ext cx="505004" cy="263619"/>
          </a:xfrm>
          <a:prstGeom prst="leftRightArrow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6" name="Arrow: Left-Right 45">
            <a:extLst>
              <a:ext uri="{FF2B5EF4-FFF2-40B4-BE49-F238E27FC236}">
                <a16:creationId xmlns:a16="http://schemas.microsoft.com/office/drawing/2014/main" id="{8BD5160D-DD12-46FB-B259-F16BF25DC8A3}"/>
              </a:ext>
            </a:extLst>
          </p:cNvPr>
          <p:cNvSpPr/>
          <p:nvPr/>
        </p:nvSpPr>
        <p:spPr>
          <a:xfrm>
            <a:off x="9983026" y="4542957"/>
            <a:ext cx="505004" cy="263619"/>
          </a:xfrm>
          <a:prstGeom prst="left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Arrow: Left-Right 46">
            <a:extLst>
              <a:ext uri="{FF2B5EF4-FFF2-40B4-BE49-F238E27FC236}">
                <a16:creationId xmlns:a16="http://schemas.microsoft.com/office/drawing/2014/main" id="{864F3050-AE1E-42FE-9958-1DBCEF952482}"/>
              </a:ext>
            </a:extLst>
          </p:cNvPr>
          <p:cNvSpPr/>
          <p:nvPr/>
        </p:nvSpPr>
        <p:spPr>
          <a:xfrm>
            <a:off x="5943831" y="5528263"/>
            <a:ext cx="505004" cy="263619"/>
          </a:xfrm>
          <a:prstGeom prst="leftRightArrow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8" name="Cloud 47">
            <a:extLst>
              <a:ext uri="{FF2B5EF4-FFF2-40B4-BE49-F238E27FC236}">
                <a16:creationId xmlns:a16="http://schemas.microsoft.com/office/drawing/2014/main" id="{B5733F00-B66D-4B19-A33E-430366F2B663}"/>
              </a:ext>
            </a:extLst>
          </p:cNvPr>
          <p:cNvSpPr/>
          <p:nvPr/>
        </p:nvSpPr>
        <p:spPr>
          <a:xfrm>
            <a:off x="7646971" y="3872806"/>
            <a:ext cx="2343922" cy="1570887"/>
          </a:xfrm>
          <a:prstGeom prst="cloud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9" name="Picture 8" descr="Related image">
            <a:extLst>
              <a:ext uri="{FF2B5EF4-FFF2-40B4-BE49-F238E27FC236}">
                <a16:creationId xmlns:a16="http://schemas.microsoft.com/office/drawing/2014/main" id="{4250E9B2-0413-419F-8588-862B44DA7C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34212" y="4335023"/>
            <a:ext cx="780880" cy="780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0" name="Arrow: Left-Right 49">
            <a:extLst>
              <a:ext uri="{FF2B5EF4-FFF2-40B4-BE49-F238E27FC236}">
                <a16:creationId xmlns:a16="http://schemas.microsoft.com/office/drawing/2014/main" id="{A85F2603-266A-4B72-B839-A6BE6B5C0B55}"/>
              </a:ext>
            </a:extLst>
          </p:cNvPr>
          <p:cNvSpPr/>
          <p:nvPr/>
        </p:nvSpPr>
        <p:spPr>
          <a:xfrm>
            <a:off x="7206650" y="4620056"/>
            <a:ext cx="505004" cy="263619"/>
          </a:xfrm>
          <a:prstGeom prst="leftRightArrow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51" name="Picture 50" descr="A close up of a logo&#10;&#10;Description automatically generated">
            <a:extLst>
              <a:ext uri="{FF2B5EF4-FFF2-40B4-BE49-F238E27FC236}">
                <a16:creationId xmlns:a16="http://schemas.microsoft.com/office/drawing/2014/main" id="{EAF94C5F-3EDA-4EB4-A72B-AF4A5A0A230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8654" y="3523874"/>
            <a:ext cx="772357" cy="772357"/>
          </a:xfrm>
          <a:prstGeom prst="rect">
            <a:avLst/>
          </a:prstGeom>
        </p:spPr>
      </p:pic>
      <p:sp>
        <p:nvSpPr>
          <p:cNvPr id="52" name="TextBox 51">
            <a:extLst>
              <a:ext uri="{FF2B5EF4-FFF2-40B4-BE49-F238E27FC236}">
                <a16:creationId xmlns:a16="http://schemas.microsoft.com/office/drawing/2014/main" id="{8AE66846-4D9E-4EC3-9941-91AA2FEA8494}"/>
              </a:ext>
            </a:extLst>
          </p:cNvPr>
          <p:cNvSpPr txBox="1"/>
          <p:nvPr/>
        </p:nvSpPr>
        <p:spPr>
          <a:xfrm>
            <a:off x="7857881" y="4846498"/>
            <a:ext cx="6697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R</a:t>
            </a:r>
            <a:r>
              <a:rPr lang="en-US" sz="2400" b="1" baseline="-25000" dirty="0"/>
              <a:t>2</a:t>
            </a:r>
            <a:endParaRPr lang="en-US" sz="2400" b="1" dirty="0"/>
          </a:p>
        </p:txBody>
      </p:sp>
      <p:sp>
        <p:nvSpPr>
          <p:cNvPr id="77" name="Speech Bubble: Rectangle with Corners Rounded 76">
            <a:extLst>
              <a:ext uri="{FF2B5EF4-FFF2-40B4-BE49-F238E27FC236}">
                <a16:creationId xmlns:a16="http://schemas.microsoft.com/office/drawing/2014/main" id="{A91B5FDF-F815-46BD-B6FE-1B687D4E2F06}"/>
              </a:ext>
            </a:extLst>
          </p:cNvPr>
          <p:cNvSpPr/>
          <p:nvPr/>
        </p:nvSpPr>
        <p:spPr>
          <a:xfrm>
            <a:off x="7065637" y="2165676"/>
            <a:ext cx="3035971" cy="1281835"/>
          </a:xfrm>
          <a:prstGeom prst="wedgeRoundRectCallout">
            <a:avLst>
              <a:gd name="adj1" fmla="val -38130"/>
              <a:gd name="adj2" fmla="val 149691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Decrypt and restore original IPv4 header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81ED4C6E-6042-4216-BBAD-2A94A5932ED9}"/>
              </a:ext>
            </a:extLst>
          </p:cNvPr>
          <p:cNvSpPr txBox="1"/>
          <p:nvPr/>
        </p:nvSpPr>
        <p:spPr>
          <a:xfrm>
            <a:off x="1371600" y="5005043"/>
            <a:ext cx="15065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Host A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A1FD587B-9168-417F-893D-BAFB4625A8BA}"/>
              </a:ext>
            </a:extLst>
          </p:cNvPr>
          <p:cNvSpPr txBox="1"/>
          <p:nvPr/>
        </p:nvSpPr>
        <p:spPr>
          <a:xfrm>
            <a:off x="9968429" y="4976914"/>
            <a:ext cx="15065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Host B</a:t>
            </a:r>
          </a:p>
        </p:txBody>
      </p:sp>
      <p:pic>
        <p:nvPicPr>
          <p:cNvPr id="80" name="Picture 79" descr="A close up of a logo&#10;&#10;Description automatically generated">
            <a:extLst>
              <a:ext uri="{FF2B5EF4-FFF2-40B4-BE49-F238E27FC236}">
                <a16:creationId xmlns:a16="http://schemas.microsoft.com/office/drawing/2014/main" id="{AC4F58E0-AA82-46BF-B040-C82BFEDC62D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3896" y="3853290"/>
            <a:ext cx="743936" cy="463720"/>
          </a:xfrm>
          <a:prstGeom prst="rect">
            <a:avLst/>
          </a:prstGeom>
          <a:solidFill>
            <a:schemeClr val="accent2"/>
          </a:solidFill>
        </p:spPr>
      </p:pic>
      <p:pic>
        <p:nvPicPr>
          <p:cNvPr id="64" name="Picture 63" descr="A close up of a logo&#10;&#10;Description automatically generated">
            <a:extLst>
              <a:ext uri="{FF2B5EF4-FFF2-40B4-BE49-F238E27FC236}">
                <a16:creationId xmlns:a16="http://schemas.microsoft.com/office/drawing/2014/main" id="{407ACF19-74A3-41F5-B8C8-4F5FF7BB505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0999" y="3856427"/>
            <a:ext cx="743936" cy="463720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82" name="Picture 81" descr="A close up of a logo&#10;&#10;Description automatically generated">
            <a:extLst>
              <a:ext uri="{FF2B5EF4-FFF2-40B4-BE49-F238E27FC236}">
                <a16:creationId xmlns:a16="http://schemas.microsoft.com/office/drawing/2014/main" id="{630372BC-2EF9-4061-A862-B4D736F18A7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583" y="3853290"/>
            <a:ext cx="743936" cy="463720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2AD5E45-221F-4473-A9C2-336AFDABBC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3E639-1B3B-4E6A-B327-CC1F1D29F860}" type="slidenum">
              <a:rPr lang="en-US" smtClean="0"/>
              <a:t>10</a:t>
            </a:fld>
            <a:endParaRPr lang="en-US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8470FAA5-31AC-4376-8A86-ACDCDBA5D5B0}"/>
              </a:ext>
            </a:extLst>
          </p:cNvPr>
          <p:cNvSpPr txBox="1"/>
          <p:nvPr/>
        </p:nvSpPr>
        <p:spPr>
          <a:xfrm>
            <a:off x="4402295" y="4464072"/>
            <a:ext cx="7414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SPINE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877511D6-5022-4E1E-98AE-BD559ADEAC87}"/>
              </a:ext>
            </a:extLst>
          </p:cNvPr>
          <p:cNvSpPr txBox="1"/>
          <p:nvPr/>
        </p:nvSpPr>
        <p:spPr>
          <a:xfrm>
            <a:off x="7644653" y="4478659"/>
            <a:ext cx="780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SPINE</a:t>
            </a:r>
          </a:p>
        </p:txBody>
      </p:sp>
    </p:spTree>
    <p:extLst>
      <p:ext uri="{BB962C8B-B14F-4D97-AF65-F5344CB8AC3E}">
        <p14:creationId xmlns:p14="http://schemas.microsoft.com/office/powerpoint/2010/main" val="5663814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7 -4.81481E-6 L 0.05781 -0.04143 C 0.06992 -0.05069 0.08789 -0.05555 0.10703 -0.05555 C 0.12865 -0.05555 0.14583 -0.05069 0.15794 -0.04143 L 0.21602 -4.81481E-6 " pathEditMode="relative" rAng="0" ptsTypes="AAAAA">
                                      <p:cBhvr>
                                        <p:cTn id="6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794" y="-27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58333E-6 0.00046 L 0.07096 -0.08773 C 0.08567 -0.10741 0.10781 -0.11805 0.13112 -0.11805 C 0.15768 -0.11805 0.1789 -0.10741 0.19362 -0.08773 L 0.26484 0.00046 " pathEditMode="relative" rAng="0" ptsTypes="AAAAA">
                                      <p:cBhvr>
                                        <p:cTn id="22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242" y="-5926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26 0.00046 L 0.05872 -0.05555 C 0.07083 -0.06805 0.08919 -0.07477 0.10846 -0.07477 C 0.13021 -0.07477 0.14779 -0.06805 0.15989 -0.05555 L 0.21849 0.00046 " pathEditMode="relative" rAng="0" ptsTypes="AAAAA">
                                      <p:cBhvr>
                                        <p:cTn id="38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911" y="-3773"/>
                                    </p:animMotion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" grpId="0" animBg="1"/>
      <p:bldP spid="75" grpId="1" animBg="1"/>
      <p:bldP spid="77" grpId="0" animBg="1"/>
      <p:bldP spid="77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D1262B-02C2-4EB6-8C6A-C88123F977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IPv4 to IPv6 Header Transformation</a:t>
            </a: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008C1F4F-7693-449E-90C1-6937701F3B21}"/>
              </a:ext>
            </a:extLst>
          </p:cNvPr>
          <p:cNvSpPr/>
          <p:nvPr/>
        </p:nvSpPr>
        <p:spPr>
          <a:xfrm>
            <a:off x="8134769" y="5273163"/>
            <a:ext cx="1467484" cy="599359"/>
          </a:xfrm>
          <a:prstGeom prst="rect">
            <a:avLst/>
          </a:prstGeom>
          <a:solidFill>
            <a:schemeClr val="accent6">
              <a:lumMod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/>
              <a:t>Encrypted IPv4 Address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38FC46BB-B995-438E-A0FE-AC21D5A353DB}"/>
              </a:ext>
            </a:extLst>
          </p:cNvPr>
          <p:cNvSpPr/>
          <p:nvPr/>
        </p:nvSpPr>
        <p:spPr>
          <a:xfrm>
            <a:off x="3440005" y="5268041"/>
            <a:ext cx="2805566" cy="599359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/>
              <a:t>Reserved IPv6 Prefix</a:t>
            </a:r>
          </a:p>
        </p:txBody>
      </p: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3D583D8E-0F30-4E1E-8A02-647EB2D77A2A}"/>
              </a:ext>
            </a:extLst>
          </p:cNvPr>
          <p:cNvCxnSpPr>
            <a:cxnSpLocks/>
          </p:cNvCxnSpPr>
          <p:nvPr/>
        </p:nvCxnSpPr>
        <p:spPr>
          <a:xfrm>
            <a:off x="3436174" y="6128719"/>
            <a:ext cx="6166079" cy="0"/>
          </a:xfrm>
          <a:prstGeom prst="straightConnector1">
            <a:avLst/>
          </a:prstGeom>
          <a:ln w="1905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>
            <a:extLst>
              <a:ext uri="{FF2B5EF4-FFF2-40B4-BE49-F238E27FC236}">
                <a16:creationId xmlns:a16="http://schemas.microsoft.com/office/drawing/2014/main" id="{D1ADB154-52DB-41F3-AFFC-3CAD67DF2D17}"/>
              </a:ext>
            </a:extLst>
          </p:cNvPr>
          <p:cNvSpPr txBox="1"/>
          <p:nvPr/>
        </p:nvSpPr>
        <p:spPr>
          <a:xfrm>
            <a:off x="5459324" y="5944053"/>
            <a:ext cx="2267105" cy="36933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New IPv6 Address</a:t>
            </a: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BCD224D0-1E9B-42D6-965D-BCE9C9C7658B}"/>
              </a:ext>
            </a:extLst>
          </p:cNvPr>
          <p:cNvSpPr/>
          <p:nvPr/>
        </p:nvSpPr>
        <p:spPr>
          <a:xfrm>
            <a:off x="6236972" y="5268042"/>
            <a:ext cx="1081640" cy="599359"/>
          </a:xfrm>
          <a:prstGeom prst="rect">
            <a:avLst/>
          </a:prstGeom>
          <a:solidFill>
            <a:schemeClr val="accent4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/>
              <a:t>Version #</a:t>
            </a: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881F19AC-26B6-4880-8A80-44DD03484C34}"/>
              </a:ext>
            </a:extLst>
          </p:cNvPr>
          <p:cNvSpPr/>
          <p:nvPr/>
        </p:nvSpPr>
        <p:spPr>
          <a:xfrm>
            <a:off x="7312960" y="5273163"/>
            <a:ext cx="826939" cy="599359"/>
          </a:xfrm>
          <a:prstGeom prst="rect">
            <a:avLst/>
          </a:prstGeom>
          <a:solidFill>
            <a:schemeClr val="accent4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/>
              <a:t>Nonce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4451FF2-F2E2-4A22-A9CD-30E8AE91D6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3E639-1B3B-4E6A-B327-CC1F1D29F860}" type="slidenum">
              <a:rPr lang="en-US" smtClean="0"/>
              <a:t>11</a:t>
            </a:fld>
            <a:endParaRPr lang="en-US"/>
          </a:p>
        </p:txBody>
      </p:sp>
      <p:sp>
        <p:nvSpPr>
          <p:cNvPr id="27" name="Content Placeholder 2">
            <a:extLst>
              <a:ext uri="{FF2B5EF4-FFF2-40B4-BE49-F238E27FC236}">
                <a16:creationId xmlns:a16="http://schemas.microsoft.com/office/drawing/2014/main" id="{0219F792-BEFE-4B71-880E-9E3B796B5D86}"/>
              </a:ext>
            </a:extLst>
          </p:cNvPr>
          <p:cNvSpPr txBox="1">
            <a:spLocks/>
          </p:cNvSpPr>
          <p:nvPr/>
        </p:nvSpPr>
        <p:spPr>
          <a:xfrm>
            <a:off x="1371599" y="2286000"/>
            <a:ext cx="9922625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84048" indent="-384048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71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28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860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7432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Most fields transferred directly</a:t>
            </a:r>
          </a:p>
          <a:p>
            <a:r>
              <a:rPr lang="en-US" sz="2400" dirty="0"/>
              <a:t>New IPv6 address</a:t>
            </a:r>
          </a:p>
          <a:p>
            <a:pPr lvl="1"/>
            <a:r>
              <a:rPr lang="en-US" sz="2400" i="0" dirty="0"/>
              <a:t>Encrypted IPv4 address</a:t>
            </a:r>
          </a:p>
          <a:p>
            <a:pPr lvl="1"/>
            <a:r>
              <a:rPr lang="en-US" sz="2400" i="0" dirty="0"/>
              <a:t>Encryption metadata</a:t>
            </a:r>
          </a:p>
          <a:p>
            <a:pPr lvl="1"/>
            <a:r>
              <a:rPr lang="en-US" sz="2400" i="0" dirty="0"/>
              <a:t>“Reserved IPv6 prefix” – owned and announced by receiving trusted entity but no services offered there  </a:t>
            </a:r>
          </a:p>
          <a:p>
            <a:pPr marL="530352" lvl="1" indent="0">
              <a:buNone/>
            </a:pPr>
            <a:endParaRPr lang="en-US" sz="2400" i="0" dirty="0">
              <a:sym typeface="Wingdings" panose="05000000000000000000" pitchFamily="2" charset="2"/>
            </a:endParaRPr>
          </a:p>
          <a:p>
            <a:endParaRPr lang="en-US" sz="2400" b="1" i="1" dirty="0"/>
          </a:p>
        </p:txBody>
      </p:sp>
    </p:spTree>
    <p:extLst>
      <p:ext uri="{BB962C8B-B14F-4D97-AF65-F5344CB8AC3E}">
        <p14:creationId xmlns:p14="http://schemas.microsoft.com/office/powerpoint/2010/main" val="13771217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p4 logo">
            <a:extLst>
              <a:ext uri="{FF2B5EF4-FFF2-40B4-BE49-F238E27FC236}">
                <a16:creationId xmlns:a16="http://schemas.microsoft.com/office/drawing/2014/main" id="{D84D46C4-C029-4E0C-AEC3-892A660C17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0475" y="3805526"/>
            <a:ext cx="3132584" cy="31325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F7EE047-1CE8-4EBB-A091-449D11A898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P4 Implementation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770752-ECEE-4F56-BDAD-13D260220B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2285999"/>
            <a:ext cx="9996457" cy="4260273"/>
          </a:xfrm>
        </p:spPr>
        <p:txBody>
          <a:bodyPr>
            <a:normAutofit/>
          </a:bodyPr>
          <a:lstStyle/>
          <a:p>
            <a:r>
              <a:rPr lang="en-US" sz="2400" dirty="0"/>
              <a:t>Advent of high-speed programmable data planes </a:t>
            </a:r>
            <a:r>
              <a:rPr lang="en-US" sz="2400" dirty="0">
                <a:sym typeface="Wingdings" panose="05000000000000000000" pitchFamily="2" charset="2"/>
              </a:rPr>
              <a:t> packet manipulation</a:t>
            </a:r>
          </a:p>
          <a:p>
            <a:r>
              <a:rPr lang="en-US" sz="2400" dirty="0"/>
              <a:t>P4 programs meant to run at line rates – “If it fits, it runs”</a:t>
            </a:r>
            <a:endParaRPr lang="en-US" sz="2400" i="0" dirty="0">
              <a:sym typeface="Wingdings" panose="05000000000000000000" pitchFamily="2" charset="2"/>
            </a:endParaRPr>
          </a:p>
          <a:p>
            <a:pPr lvl="1"/>
            <a:r>
              <a:rPr lang="en-US" sz="2400" i="0" dirty="0">
                <a:sym typeface="Wingdings" panose="05000000000000000000" pitchFamily="2" charset="2"/>
              </a:rPr>
              <a:t>Limit on operations (e.g., one-time pad encryption)</a:t>
            </a:r>
          </a:p>
          <a:p>
            <a:r>
              <a:rPr lang="en-US" sz="2400" dirty="0">
                <a:sym typeface="Wingdings" panose="05000000000000000000" pitchFamily="2" charset="2"/>
              </a:rPr>
              <a:t>P4 programs: series of match-action tables</a:t>
            </a:r>
            <a:endParaRPr lang="en-US" sz="2400" dirty="0"/>
          </a:p>
        </p:txBody>
      </p:sp>
      <p:sp>
        <p:nvSpPr>
          <p:cNvPr id="22" name="AutoShape 2" descr="Image result for protocol independent switch architecture">
            <a:extLst>
              <a:ext uri="{FF2B5EF4-FFF2-40B4-BE49-F238E27FC236}">
                <a16:creationId xmlns:a16="http://schemas.microsoft.com/office/drawing/2014/main" id="{8680D407-C2AA-4392-B7AC-B6FC592D80A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34EA9B5-0258-4D70-A831-1F9D924128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3E639-1B3B-4E6A-B327-CC1F1D29F860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7342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6" name="Straight Arrow Connector 65">
            <a:extLst>
              <a:ext uri="{FF2B5EF4-FFF2-40B4-BE49-F238E27FC236}">
                <a16:creationId xmlns:a16="http://schemas.microsoft.com/office/drawing/2014/main" id="{439E0545-C645-4AA6-A268-602F4F6766FA}"/>
              </a:ext>
            </a:extLst>
          </p:cNvPr>
          <p:cNvCxnSpPr>
            <a:cxnSpLocks/>
            <a:stCxn id="57" idx="3"/>
            <a:endCxn id="51" idx="1"/>
          </p:cNvCxnSpPr>
          <p:nvPr/>
        </p:nvCxnSpPr>
        <p:spPr>
          <a:xfrm>
            <a:off x="3140920" y="5878599"/>
            <a:ext cx="400834" cy="1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78">
            <a:extLst>
              <a:ext uri="{FF2B5EF4-FFF2-40B4-BE49-F238E27FC236}">
                <a16:creationId xmlns:a16="http://schemas.microsoft.com/office/drawing/2014/main" id="{21A907C5-D6EB-4665-BA91-EC7743601965}"/>
              </a:ext>
            </a:extLst>
          </p:cNvPr>
          <p:cNvCxnSpPr>
            <a:cxnSpLocks/>
          </p:cNvCxnSpPr>
          <p:nvPr/>
        </p:nvCxnSpPr>
        <p:spPr>
          <a:xfrm flipV="1">
            <a:off x="4681023" y="4083762"/>
            <a:ext cx="415820" cy="1733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81">
            <a:extLst>
              <a:ext uri="{FF2B5EF4-FFF2-40B4-BE49-F238E27FC236}">
                <a16:creationId xmlns:a16="http://schemas.microsoft.com/office/drawing/2014/main" id="{86F74763-06B0-4E82-9829-B4F8C100DAF7}"/>
              </a:ext>
            </a:extLst>
          </p:cNvPr>
          <p:cNvCxnSpPr>
            <a:cxnSpLocks/>
          </p:cNvCxnSpPr>
          <p:nvPr/>
        </p:nvCxnSpPr>
        <p:spPr>
          <a:xfrm>
            <a:off x="7595603" y="4083762"/>
            <a:ext cx="415820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Arrow Connector 85">
            <a:extLst>
              <a:ext uri="{FF2B5EF4-FFF2-40B4-BE49-F238E27FC236}">
                <a16:creationId xmlns:a16="http://schemas.microsoft.com/office/drawing/2014/main" id="{3AF09ACA-643F-4BF0-99F6-305629B76C4D}"/>
              </a:ext>
            </a:extLst>
          </p:cNvPr>
          <p:cNvCxnSpPr>
            <a:cxnSpLocks/>
            <a:stCxn id="51" idx="3"/>
            <a:endCxn id="52" idx="1"/>
          </p:cNvCxnSpPr>
          <p:nvPr/>
        </p:nvCxnSpPr>
        <p:spPr>
          <a:xfrm flipV="1">
            <a:off x="5067679" y="5873661"/>
            <a:ext cx="419518" cy="4939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1F7EE047-1CE8-4EBB-A091-449D11A898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P4 Pipeline</a:t>
            </a:r>
          </a:p>
        </p:txBody>
      </p:sp>
      <p:sp>
        <p:nvSpPr>
          <p:cNvPr id="35" name="Cloud 34">
            <a:extLst>
              <a:ext uri="{FF2B5EF4-FFF2-40B4-BE49-F238E27FC236}">
                <a16:creationId xmlns:a16="http://schemas.microsoft.com/office/drawing/2014/main" id="{ED14DBA0-D37A-4949-88B0-407B0CB785DA}"/>
              </a:ext>
            </a:extLst>
          </p:cNvPr>
          <p:cNvSpPr/>
          <p:nvPr/>
        </p:nvSpPr>
        <p:spPr>
          <a:xfrm>
            <a:off x="2348026" y="3233632"/>
            <a:ext cx="2524189" cy="1489880"/>
          </a:xfrm>
          <a:prstGeom prst="cloud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6" name="Picture 35" descr="Computer clip art free download free clipart images 2">
            <a:extLst>
              <a:ext uri="{FF2B5EF4-FFF2-40B4-BE49-F238E27FC236}">
                <a16:creationId xmlns:a16="http://schemas.microsoft.com/office/drawing/2014/main" id="{13E0A7CC-7573-4688-93D6-D028BE7E16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19556" y="3678179"/>
            <a:ext cx="615639" cy="7081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7" name="Cloud 36">
            <a:extLst>
              <a:ext uri="{FF2B5EF4-FFF2-40B4-BE49-F238E27FC236}">
                <a16:creationId xmlns:a16="http://schemas.microsoft.com/office/drawing/2014/main" id="{7BF91392-F4A5-45A5-989E-519A86E21E7A}"/>
              </a:ext>
            </a:extLst>
          </p:cNvPr>
          <p:cNvSpPr/>
          <p:nvPr/>
        </p:nvSpPr>
        <p:spPr>
          <a:xfrm>
            <a:off x="5166758" y="3262792"/>
            <a:ext cx="1858484" cy="1372114"/>
          </a:xfrm>
          <a:prstGeom prst="cloud">
            <a:avLst/>
          </a:prstGeom>
          <a:noFill/>
          <a:ln w="2857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0238BAFE-2C8B-4DF2-8511-37EE0D277D23}"/>
              </a:ext>
            </a:extLst>
          </p:cNvPr>
          <p:cNvSpPr txBox="1"/>
          <p:nvPr/>
        </p:nvSpPr>
        <p:spPr>
          <a:xfrm>
            <a:off x="2507686" y="3509307"/>
            <a:ext cx="158205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Trusted</a:t>
            </a:r>
          </a:p>
          <a:p>
            <a:pPr algn="ctr"/>
            <a:r>
              <a:rPr lang="en-US" sz="2800" b="1" dirty="0"/>
              <a:t>Entity #1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1AEF9B65-EECB-429B-83CE-745E4FCC8559}"/>
              </a:ext>
            </a:extLst>
          </p:cNvPr>
          <p:cNvSpPr txBox="1"/>
          <p:nvPr/>
        </p:nvSpPr>
        <p:spPr>
          <a:xfrm>
            <a:off x="5274369" y="3581706"/>
            <a:ext cx="169534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Untrusted</a:t>
            </a:r>
          </a:p>
          <a:p>
            <a:pPr algn="ctr"/>
            <a:r>
              <a:rPr lang="en-US" sz="2800" b="1" dirty="0"/>
              <a:t>Entity</a:t>
            </a:r>
          </a:p>
        </p:txBody>
      </p:sp>
      <p:pic>
        <p:nvPicPr>
          <p:cNvPr id="40" name="Picture 39" descr="Related image">
            <a:extLst>
              <a:ext uri="{FF2B5EF4-FFF2-40B4-BE49-F238E27FC236}">
                <a16:creationId xmlns:a16="http://schemas.microsoft.com/office/drawing/2014/main" id="{7AC517D9-C2C4-474F-9760-C89F65FA0C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2058" y="3682534"/>
            <a:ext cx="780880" cy="780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" name="TextBox 40">
            <a:extLst>
              <a:ext uri="{FF2B5EF4-FFF2-40B4-BE49-F238E27FC236}">
                <a16:creationId xmlns:a16="http://schemas.microsoft.com/office/drawing/2014/main" id="{FF328FAA-3578-44CC-9582-75D373449B3F}"/>
              </a:ext>
            </a:extLst>
          </p:cNvPr>
          <p:cNvSpPr txBox="1"/>
          <p:nvPr/>
        </p:nvSpPr>
        <p:spPr>
          <a:xfrm>
            <a:off x="4479888" y="4129485"/>
            <a:ext cx="6697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R</a:t>
            </a:r>
            <a:r>
              <a:rPr lang="en-US" sz="2400" b="1" baseline="-25000" dirty="0"/>
              <a:t>1</a:t>
            </a:r>
            <a:endParaRPr lang="en-US" sz="2400" b="1" dirty="0"/>
          </a:p>
        </p:txBody>
      </p:sp>
      <p:sp>
        <p:nvSpPr>
          <p:cNvPr id="42" name="Arrow: Left-Right 41">
            <a:extLst>
              <a:ext uri="{FF2B5EF4-FFF2-40B4-BE49-F238E27FC236}">
                <a16:creationId xmlns:a16="http://schemas.microsoft.com/office/drawing/2014/main" id="{1A26DB86-A120-4710-959F-6A011A57E1B7}"/>
              </a:ext>
            </a:extLst>
          </p:cNvPr>
          <p:cNvSpPr/>
          <p:nvPr/>
        </p:nvSpPr>
        <p:spPr>
          <a:xfrm>
            <a:off x="2085761" y="3941395"/>
            <a:ext cx="505004" cy="263619"/>
          </a:xfrm>
          <a:prstGeom prst="left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3" name="Picture 4" descr="Computer clip art free download free clipart images 2">
            <a:extLst>
              <a:ext uri="{FF2B5EF4-FFF2-40B4-BE49-F238E27FC236}">
                <a16:creationId xmlns:a16="http://schemas.microsoft.com/office/drawing/2014/main" id="{13F610B4-E824-498F-BFE7-2E481A985D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544334" y="3693539"/>
            <a:ext cx="615639" cy="7081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4" name="Arrow: Left-Right 43">
            <a:extLst>
              <a:ext uri="{FF2B5EF4-FFF2-40B4-BE49-F238E27FC236}">
                <a16:creationId xmlns:a16="http://schemas.microsoft.com/office/drawing/2014/main" id="{16B3A5EE-3BAE-4D38-A598-A819F6CC7D56}"/>
              </a:ext>
            </a:extLst>
          </p:cNvPr>
          <p:cNvSpPr/>
          <p:nvPr/>
        </p:nvSpPr>
        <p:spPr>
          <a:xfrm>
            <a:off x="4766697" y="3978573"/>
            <a:ext cx="505004" cy="263619"/>
          </a:xfrm>
          <a:prstGeom prst="leftRightArrow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5" name="Arrow: Left-Right 44">
            <a:extLst>
              <a:ext uri="{FF2B5EF4-FFF2-40B4-BE49-F238E27FC236}">
                <a16:creationId xmlns:a16="http://schemas.microsoft.com/office/drawing/2014/main" id="{7D81606F-CD39-4C42-89AE-49DBC7F9F35D}"/>
              </a:ext>
            </a:extLst>
          </p:cNvPr>
          <p:cNvSpPr/>
          <p:nvPr/>
        </p:nvSpPr>
        <p:spPr>
          <a:xfrm>
            <a:off x="9702212" y="3901473"/>
            <a:ext cx="505004" cy="263619"/>
          </a:xfrm>
          <a:prstGeom prst="left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6" name="Cloud 45">
            <a:extLst>
              <a:ext uri="{FF2B5EF4-FFF2-40B4-BE49-F238E27FC236}">
                <a16:creationId xmlns:a16="http://schemas.microsoft.com/office/drawing/2014/main" id="{3A1C54CB-F645-443E-A184-88A199249C3D}"/>
              </a:ext>
            </a:extLst>
          </p:cNvPr>
          <p:cNvSpPr/>
          <p:nvPr/>
        </p:nvSpPr>
        <p:spPr>
          <a:xfrm>
            <a:off x="7333207" y="3225941"/>
            <a:ext cx="2524189" cy="1489880"/>
          </a:xfrm>
          <a:prstGeom prst="cloud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7" name="Picture 8" descr="Related image">
            <a:extLst>
              <a:ext uri="{FF2B5EF4-FFF2-40B4-BE49-F238E27FC236}">
                <a16:creationId xmlns:a16="http://schemas.microsoft.com/office/drawing/2014/main" id="{B394502E-2013-43C9-8CED-7127E0F00A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3398" y="3693539"/>
            <a:ext cx="780880" cy="780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8" name="Arrow: Left-Right 47">
            <a:extLst>
              <a:ext uri="{FF2B5EF4-FFF2-40B4-BE49-F238E27FC236}">
                <a16:creationId xmlns:a16="http://schemas.microsoft.com/office/drawing/2014/main" id="{D4511B26-5A92-4BEF-942B-EA4626601627}"/>
              </a:ext>
            </a:extLst>
          </p:cNvPr>
          <p:cNvSpPr/>
          <p:nvPr/>
        </p:nvSpPr>
        <p:spPr>
          <a:xfrm>
            <a:off x="6925836" y="3978572"/>
            <a:ext cx="505004" cy="263619"/>
          </a:xfrm>
          <a:prstGeom prst="leftRightArrow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9" name="Picture 48" descr="A close up of a logo&#10;&#10;Description automatically generated">
            <a:extLst>
              <a:ext uri="{FF2B5EF4-FFF2-40B4-BE49-F238E27FC236}">
                <a16:creationId xmlns:a16="http://schemas.microsoft.com/office/drawing/2014/main" id="{61D20FEE-79F5-4D49-9ACE-9ABF38DB0BA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312" y="2985864"/>
            <a:ext cx="772357" cy="772357"/>
          </a:xfrm>
          <a:prstGeom prst="rect">
            <a:avLst/>
          </a:prstGeom>
        </p:spPr>
      </p:pic>
      <p:sp>
        <p:nvSpPr>
          <p:cNvPr id="50" name="TextBox 49">
            <a:extLst>
              <a:ext uri="{FF2B5EF4-FFF2-40B4-BE49-F238E27FC236}">
                <a16:creationId xmlns:a16="http://schemas.microsoft.com/office/drawing/2014/main" id="{C9CEF032-6E0F-4451-A96C-A2EBE22A1ECB}"/>
              </a:ext>
            </a:extLst>
          </p:cNvPr>
          <p:cNvSpPr txBox="1"/>
          <p:nvPr/>
        </p:nvSpPr>
        <p:spPr>
          <a:xfrm>
            <a:off x="7595603" y="4185981"/>
            <a:ext cx="6697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R</a:t>
            </a:r>
            <a:r>
              <a:rPr lang="en-US" sz="2400" b="1" baseline="-25000" dirty="0"/>
              <a:t>2</a:t>
            </a:r>
            <a:endParaRPr lang="en-US" sz="2400" b="1" dirty="0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B69DA128-B156-4757-A712-CF28056EA984}"/>
              </a:ext>
            </a:extLst>
          </p:cNvPr>
          <p:cNvSpPr/>
          <p:nvPr/>
        </p:nvSpPr>
        <p:spPr>
          <a:xfrm>
            <a:off x="9268449" y="3948849"/>
            <a:ext cx="217785" cy="154521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C07218DB-5A37-4CB4-9FD5-B7D7B2C534EC}"/>
              </a:ext>
            </a:extLst>
          </p:cNvPr>
          <p:cNvSpPr txBox="1"/>
          <p:nvPr/>
        </p:nvSpPr>
        <p:spPr>
          <a:xfrm>
            <a:off x="7955104" y="3405362"/>
            <a:ext cx="160257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Trusted</a:t>
            </a:r>
          </a:p>
          <a:p>
            <a:pPr algn="ctr"/>
            <a:r>
              <a:rPr lang="en-US" sz="2800" b="1" dirty="0"/>
              <a:t>Entity #2</a:t>
            </a:r>
          </a:p>
        </p:txBody>
      </p:sp>
      <p:sp>
        <p:nvSpPr>
          <p:cNvPr id="15" name="Speech Bubble: Rectangle 14">
            <a:extLst>
              <a:ext uri="{FF2B5EF4-FFF2-40B4-BE49-F238E27FC236}">
                <a16:creationId xmlns:a16="http://schemas.microsoft.com/office/drawing/2014/main" id="{B7105D8B-27A8-465C-B7BA-E95802FC732F}"/>
              </a:ext>
            </a:extLst>
          </p:cNvPr>
          <p:cNvSpPr/>
          <p:nvPr/>
        </p:nvSpPr>
        <p:spPr>
          <a:xfrm>
            <a:off x="1935117" y="4980858"/>
            <a:ext cx="8601260" cy="1766493"/>
          </a:xfrm>
          <a:prstGeom prst="wedgeRectCallout">
            <a:avLst>
              <a:gd name="adj1" fmla="val -20752"/>
              <a:gd name="adj2" fmla="val -88094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Flowchart: Process 50">
            <a:extLst>
              <a:ext uri="{FF2B5EF4-FFF2-40B4-BE49-F238E27FC236}">
                <a16:creationId xmlns:a16="http://schemas.microsoft.com/office/drawing/2014/main" id="{74F8874E-0762-45FB-B641-06DBEFF5534F}"/>
              </a:ext>
            </a:extLst>
          </p:cNvPr>
          <p:cNvSpPr/>
          <p:nvPr/>
        </p:nvSpPr>
        <p:spPr>
          <a:xfrm>
            <a:off x="3541754" y="5136195"/>
            <a:ext cx="1525925" cy="1484809"/>
          </a:xfrm>
          <a:prstGeom prst="flowChartProcess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Check IPv6 </a:t>
            </a:r>
            <a:r>
              <a:rPr lang="en-US" b="1" dirty="0" err="1"/>
              <a:t>Dst</a:t>
            </a:r>
            <a:r>
              <a:rPr lang="en-US" b="1" dirty="0"/>
              <a:t> </a:t>
            </a:r>
            <a:r>
              <a:rPr lang="en-US" b="1" dirty="0" err="1"/>
              <a:t>Addr</a:t>
            </a:r>
            <a:r>
              <a:rPr lang="en-US" b="1" dirty="0"/>
              <a:t> </a:t>
            </a:r>
            <a:r>
              <a:rPr lang="en-US" b="1" dirty="0">
                <a:sym typeface="Wingdings" panose="05000000000000000000" pitchFamily="2" charset="2"/>
              </a:rPr>
              <a:t> Decrypt if necessary </a:t>
            </a:r>
            <a:endParaRPr lang="en-US" b="1" dirty="0"/>
          </a:p>
        </p:txBody>
      </p:sp>
      <p:sp>
        <p:nvSpPr>
          <p:cNvPr id="52" name="Flowchart: Process 51">
            <a:extLst>
              <a:ext uri="{FF2B5EF4-FFF2-40B4-BE49-F238E27FC236}">
                <a16:creationId xmlns:a16="http://schemas.microsoft.com/office/drawing/2014/main" id="{2A095E5B-8BB2-4099-AB3C-FDBE96ECBF18}"/>
              </a:ext>
            </a:extLst>
          </p:cNvPr>
          <p:cNvSpPr/>
          <p:nvPr/>
        </p:nvSpPr>
        <p:spPr>
          <a:xfrm>
            <a:off x="5487197" y="5390773"/>
            <a:ext cx="1525925" cy="965775"/>
          </a:xfrm>
          <a:prstGeom prst="flowChartProcess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Set forwarding port</a:t>
            </a:r>
          </a:p>
        </p:txBody>
      </p:sp>
      <p:sp>
        <p:nvSpPr>
          <p:cNvPr id="56" name="Flowchart: Process 55">
            <a:extLst>
              <a:ext uri="{FF2B5EF4-FFF2-40B4-BE49-F238E27FC236}">
                <a16:creationId xmlns:a16="http://schemas.microsoft.com/office/drawing/2014/main" id="{9BA44580-C2CB-4638-893E-70EA310BD64F}"/>
              </a:ext>
            </a:extLst>
          </p:cNvPr>
          <p:cNvSpPr/>
          <p:nvPr/>
        </p:nvSpPr>
        <p:spPr>
          <a:xfrm>
            <a:off x="7395272" y="5131257"/>
            <a:ext cx="1525925" cy="1484809"/>
          </a:xfrm>
          <a:prstGeom prst="flowChartProcess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Check IPv4 </a:t>
            </a:r>
            <a:r>
              <a:rPr lang="en-US" b="1" dirty="0" err="1"/>
              <a:t>Dst</a:t>
            </a:r>
            <a:r>
              <a:rPr lang="en-US" b="1" dirty="0"/>
              <a:t> </a:t>
            </a:r>
            <a:r>
              <a:rPr lang="en-US" b="1" dirty="0" err="1"/>
              <a:t>Addr</a:t>
            </a:r>
            <a:r>
              <a:rPr lang="en-US" b="1" dirty="0"/>
              <a:t> </a:t>
            </a:r>
            <a:r>
              <a:rPr lang="en-US" b="1" dirty="0">
                <a:sym typeface="Wingdings" panose="05000000000000000000" pitchFamily="2" charset="2"/>
              </a:rPr>
              <a:t> Encrypt if necessary </a:t>
            </a:r>
            <a:endParaRPr lang="en-US" b="1" dirty="0"/>
          </a:p>
        </p:txBody>
      </p:sp>
      <p:sp>
        <p:nvSpPr>
          <p:cNvPr id="57" name="Flowchart: Process 56">
            <a:extLst>
              <a:ext uri="{FF2B5EF4-FFF2-40B4-BE49-F238E27FC236}">
                <a16:creationId xmlns:a16="http://schemas.microsoft.com/office/drawing/2014/main" id="{B16B952C-16CB-4912-8C7A-8421E150FBD8}"/>
              </a:ext>
            </a:extLst>
          </p:cNvPr>
          <p:cNvSpPr/>
          <p:nvPr/>
        </p:nvSpPr>
        <p:spPr>
          <a:xfrm>
            <a:off x="2070190" y="5136194"/>
            <a:ext cx="1070730" cy="1484809"/>
          </a:xfrm>
          <a:prstGeom prst="flowChartProcess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Parse headers</a:t>
            </a:r>
          </a:p>
        </p:txBody>
      </p:sp>
      <p:sp>
        <p:nvSpPr>
          <p:cNvPr id="58" name="Flowchart: Process 57">
            <a:extLst>
              <a:ext uri="{FF2B5EF4-FFF2-40B4-BE49-F238E27FC236}">
                <a16:creationId xmlns:a16="http://schemas.microsoft.com/office/drawing/2014/main" id="{11D3EC86-349A-400C-A67D-CAFC424367DE}"/>
              </a:ext>
            </a:extLst>
          </p:cNvPr>
          <p:cNvSpPr/>
          <p:nvPr/>
        </p:nvSpPr>
        <p:spPr>
          <a:xfrm>
            <a:off x="9322031" y="5131257"/>
            <a:ext cx="1070730" cy="1484809"/>
          </a:xfrm>
          <a:prstGeom prst="flowChartProcess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/>
              <a:t>Deparse</a:t>
            </a:r>
            <a:r>
              <a:rPr lang="en-US" b="1" dirty="0"/>
              <a:t> headers</a:t>
            </a:r>
          </a:p>
        </p:txBody>
      </p:sp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5624A1FE-5FB1-499E-9360-3A9CF139764B}"/>
              </a:ext>
            </a:extLst>
          </p:cNvPr>
          <p:cNvCxnSpPr>
            <a:cxnSpLocks/>
            <a:stCxn id="52" idx="3"/>
            <a:endCxn id="56" idx="1"/>
          </p:cNvCxnSpPr>
          <p:nvPr/>
        </p:nvCxnSpPr>
        <p:spPr>
          <a:xfrm>
            <a:off x="7013122" y="5873661"/>
            <a:ext cx="382150" cy="1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B403D625-D17C-4899-83BB-5E3443C5BE46}"/>
              </a:ext>
            </a:extLst>
          </p:cNvPr>
          <p:cNvCxnSpPr>
            <a:cxnSpLocks/>
            <a:stCxn id="56" idx="3"/>
            <a:endCxn id="58" idx="1"/>
          </p:cNvCxnSpPr>
          <p:nvPr/>
        </p:nvCxnSpPr>
        <p:spPr>
          <a:xfrm>
            <a:off x="8921197" y="5873662"/>
            <a:ext cx="400834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300C81C-2651-499E-B881-09D1795709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3E639-1B3B-4E6A-B327-CC1F1D29F860}" type="slidenum">
              <a:rPr lang="en-US" smtClean="0"/>
              <a:t>13</a:t>
            </a:fld>
            <a:endParaRPr lang="en-US"/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79B605BA-6F6B-4294-A163-AE67FB99B3BE}"/>
              </a:ext>
            </a:extLst>
          </p:cNvPr>
          <p:cNvCxnSpPr>
            <a:cxnSpLocks/>
          </p:cNvCxnSpPr>
          <p:nvPr/>
        </p:nvCxnSpPr>
        <p:spPr>
          <a:xfrm flipH="1">
            <a:off x="4590141" y="2903054"/>
            <a:ext cx="793887" cy="855167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>
            <a:extLst>
              <a:ext uri="{FF2B5EF4-FFF2-40B4-BE49-F238E27FC236}">
                <a16:creationId xmlns:a16="http://schemas.microsoft.com/office/drawing/2014/main" id="{46378E74-E0FD-4902-A8EB-D62A2E0C76C5}"/>
              </a:ext>
            </a:extLst>
          </p:cNvPr>
          <p:cNvSpPr/>
          <p:nvPr/>
        </p:nvSpPr>
        <p:spPr>
          <a:xfrm>
            <a:off x="4239530" y="2042943"/>
            <a:ext cx="1085282" cy="78749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SPINE Tables</a:t>
            </a:r>
          </a:p>
        </p:txBody>
      </p:sp>
      <p:pic>
        <p:nvPicPr>
          <p:cNvPr id="61" name="Picture 60">
            <a:extLst>
              <a:ext uri="{FF2B5EF4-FFF2-40B4-BE49-F238E27FC236}">
                <a16:creationId xmlns:a16="http://schemas.microsoft.com/office/drawing/2014/main" id="{9189B8D5-24FA-4D07-A2FA-DC52F559004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7"/>
              </a:ext>
            </a:extLst>
          </a:blip>
          <a:stretch>
            <a:fillRect/>
          </a:stretch>
        </p:blipFill>
        <p:spPr>
          <a:xfrm>
            <a:off x="5352394" y="2062029"/>
            <a:ext cx="650881" cy="650881"/>
          </a:xfrm>
          <a:prstGeom prst="rect">
            <a:avLst/>
          </a:prstGeom>
          <a:ln>
            <a:noFill/>
          </a:ln>
        </p:spPr>
      </p:pic>
      <p:pic>
        <p:nvPicPr>
          <p:cNvPr id="62" name="Picture 61">
            <a:extLst>
              <a:ext uri="{FF2B5EF4-FFF2-40B4-BE49-F238E27FC236}">
                <a16:creationId xmlns:a16="http://schemas.microsoft.com/office/drawing/2014/main" id="{7AC7BD38-4327-4EEF-81A1-F1C0DC400CD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7"/>
              </a:ext>
            </a:extLst>
          </a:blip>
          <a:stretch>
            <a:fillRect/>
          </a:stretch>
        </p:blipFill>
        <p:spPr>
          <a:xfrm>
            <a:off x="5504794" y="2214429"/>
            <a:ext cx="650881" cy="650881"/>
          </a:xfrm>
          <a:prstGeom prst="rect">
            <a:avLst/>
          </a:prstGeom>
          <a:ln>
            <a:noFill/>
          </a:ln>
        </p:spPr>
      </p:pic>
      <p:pic>
        <p:nvPicPr>
          <p:cNvPr id="63" name="Picture 62">
            <a:extLst>
              <a:ext uri="{FF2B5EF4-FFF2-40B4-BE49-F238E27FC236}">
                <a16:creationId xmlns:a16="http://schemas.microsoft.com/office/drawing/2014/main" id="{E6563770-781D-49BA-B572-623EAD2620C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7"/>
              </a:ext>
            </a:extLst>
          </a:blip>
          <a:stretch>
            <a:fillRect/>
          </a:stretch>
        </p:blipFill>
        <p:spPr>
          <a:xfrm>
            <a:off x="5657194" y="2366829"/>
            <a:ext cx="650881" cy="650881"/>
          </a:xfrm>
          <a:prstGeom prst="rect">
            <a:avLst/>
          </a:prstGeom>
          <a:ln>
            <a:noFill/>
          </a:ln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id="{7F85CB23-0494-47D5-8BF6-726C4FE549B9}"/>
              </a:ext>
            </a:extLst>
          </p:cNvPr>
          <p:cNvSpPr/>
          <p:nvPr/>
        </p:nvSpPr>
        <p:spPr>
          <a:xfrm>
            <a:off x="4136506" y="1954353"/>
            <a:ext cx="2270389" cy="96476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5AD9BC8F-D53B-4D3B-9A5A-AFECA0FCE3C5}"/>
              </a:ext>
            </a:extLst>
          </p:cNvPr>
          <p:cNvSpPr/>
          <p:nvPr/>
        </p:nvSpPr>
        <p:spPr>
          <a:xfrm>
            <a:off x="4136946" y="1561639"/>
            <a:ext cx="2270389" cy="42931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Central Controller</a:t>
            </a:r>
          </a:p>
        </p:txBody>
      </p:sp>
      <p:cxnSp>
        <p:nvCxnSpPr>
          <p:cNvPr id="69" name="Straight Arrow Connector 68">
            <a:extLst>
              <a:ext uri="{FF2B5EF4-FFF2-40B4-BE49-F238E27FC236}">
                <a16:creationId xmlns:a16="http://schemas.microsoft.com/office/drawing/2014/main" id="{DCC65278-8CE4-4E9F-9942-C68A4669F476}"/>
              </a:ext>
            </a:extLst>
          </p:cNvPr>
          <p:cNvCxnSpPr>
            <a:cxnSpLocks/>
          </p:cNvCxnSpPr>
          <p:nvPr/>
        </p:nvCxnSpPr>
        <p:spPr>
          <a:xfrm>
            <a:off x="3400883" y="2755425"/>
            <a:ext cx="924217" cy="1013837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6513583D-6065-4F4A-AC72-AD87F8F4DA12}"/>
              </a:ext>
            </a:extLst>
          </p:cNvPr>
          <p:cNvSpPr txBox="1"/>
          <p:nvPr/>
        </p:nvSpPr>
        <p:spPr>
          <a:xfrm rot="16200000">
            <a:off x="864178" y="5679438"/>
            <a:ext cx="17664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SPINE Program</a:t>
            </a: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81E1ECA6-892A-4E55-827D-BD9321104535}"/>
              </a:ext>
            </a:extLst>
          </p:cNvPr>
          <p:cNvSpPr/>
          <p:nvPr/>
        </p:nvSpPr>
        <p:spPr>
          <a:xfrm>
            <a:off x="2847917" y="2084024"/>
            <a:ext cx="1085282" cy="78749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Routing Tables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80BC76C6-6DD4-4172-B0BB-606A3F3DCBAB}"/>
              </a:ext>
            </a:extLst>
          </p:cNvPr>
          <p:cNvSpPr txBox="1"/>
          <p:nvPr/>
        </p:nvSpPr>
        <p:spPr>
          <a:xfrm>
            <a:off x="4109935" y="3827012"/>
            <a:ext cx="7414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SPINE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AF17F371-FE9B-421B-B3D1-9F6B038E4BD5}"/>
              </a:ext>
            </a:extLst>
          </p:cNvPr>
          <p:cNvSpPr txBox="1"/>
          <p:nvPr/>
        </p:nvSpPr>
        <p:spPr>
          <a:xfrm>
            <a:off x="7352293" y="3841599"/>
            <a:ext cx="780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SPINE</a:t>
            </a:r>
          </a:p>
        </p:txBody>
      </p:sp>
    </p:spTree>
    <p:extLst>
      <p:ext uri="{BB962C8B-B14F-4D97-AF65-F5344CB8AC3E}">
        <p14:creationId xmlns:p14="http://schemas.microsoft.com/office/powerpoint/2010/main" val="3915065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51" grpId="0" animBg="1"/>
      <p:bldP spid="52" grpId="0" animBg="1"/>
      <p:bldP spid="56" grpId="0" animBg="1"/>
      <p:bldP spid="57" grpId="0" animBg="1"/>
      <p:bldP spid="58" grpId="0" animBg="1"/>
      <p:bldP spid="5" grpId="0" animBg="1"/>
      <p:bldP spid="17" grpId="0" animBg="1"/>
      <p:bldP spid="67" grpId="0" animBg="1"/>
      <p:bldP spid="31" grpId="0"/>
      <p:bldP spid="6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718284-5367-41B0-B868-3560FF31AC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685800"/>
            <a:ext cx="10131203" cy="1485900"/>
          </a:xfrm>
        </p:spPr>
        <p:txBody>
          <a:bodyPr/>
          <a:lstStyle/>
          <a:p>
            <a:r>
              <a:rPr lang="en-US" dirty="0"/>
              <a:t>P4 Prototype and Resource Requirements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BE175E-135A-40B0-BCAC-A94A551884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286000"/>
            <a:ext cx="9601200" cy="4275826"/>
          </a:xfrm>
        </p:spPr>
        <p:txBody>
          <a:bodyPr>
            <a:normAutofit/>
          </a:bodyPr>
          <a:lstStyle/>
          <a:p>
            <a:r>
              <a:rPr lang="en-US" sz="2400" i="0" dirty="0"/>
              <a:t>Nonce generation: P4 random() function</a:t>
            </a:r>
          </a:p>
          <a:p>
            <a:r>
              <a:rPr lang="en-US" sz="2400" i="0" dirty="0"/>
              <a:t>Hash function: </a:t>
            </a:r>
            <a:r>
              <a:rPr lang="en-US" sz="2400" i="0" dirty="0" err="1"/>
              <a:t>SipHash</a:t>
            </a:r>
            <a:endParaRPr lang="en-US" sz="2400" i="0" dirty="0"/>
          </a:p>
          <a:p>
            <a:pPr lvl="1"/>
            <a:r>
              <a:rPr lang="en-US" sz="2400" i="0" dirty="0"/>
              <a:t>Pseudorandom function</a:t>
            </a:r>
          </a:p>
          <a:p>
            <a:pPr lvl="1"/>
            <a:r>
              <a:rPr lang="en-US" sz="2400" i="0" dirty="0"/>
              <a:t>Fast on short inputs</a:t>
            </a:r>
          </a:p>
          <a:p>
            <a:r>
              <a:rPr lang="en-US" sz="2400" dirty="0"/>
              <a:t>Central controller that controls keys and versions</a:t>
            </a:r>
          </a:p>
          <a:p>
            <a:r>
              <a:rPr lang="en-US" sz="2400" dirty="0"/>
              <a:t>Resource Requirements: ~140 KB</a:t>
            </a:r>
          </a:p>
          <a:p>
            <a:r>
              <a:rPr lang="en-US" sz="2400" dirty="0"/>
              <a:t>Ran simulations on </a:t>
            </a:r>
            <a:r>
              <a:rPr lang="en-US" sz="2400" dirty="0" err="1"/>
              <a:t>Mininet</a:t>
            </a:r>
            <a:r>
              <a:rPr lang="en-US" sz="2400" dirty="0"/>
              <a:t> software simulator</a:t>
            </a:r>
          </a:p>
          <a:p>
            <a:r>
              <a:rPr lang="en-US" sz="2400" dirty="0"/>
              <a:t>Working on running SPINE on Barefoot Tofino switches</a:t>
            </a:r>
          </a:p>
        </p:txBody>
      </p:sp>
      <p:pic>
        <p:nvPicPr>
          <p:cNvPr id="1026" name="Picture 2" descr="Related image">
            <a:extLst>
              <a:ext uri="{FF2B5EF4-FFF2-40B4-BE49-F238E27FC236}">
                <a16:creationId xmlns:a16="http://schemas.microsoft.com/office/drawing/2014/main" id="{3F9C1882-0AA1-4DF1-8829-7E65F8E15A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81768" y="3958937"/>
            <a:ext cx="2400301" cy="2400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8AD084E-8AF6-46C6-B221-C7555D78C3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3E639-1B3B-4E6A-B327-CC1F1D29F860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0971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10AF2D-5039-43C3-9D16-88B29F6D37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9D076C-DBFE-4047-ACF5-182F76CA4D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286000"/>
            <a:ext cx="10151918" cy="5694218"/>
          </a:xfrm>
        </p:spPr>
        <p:txBody>
          <a:bodyPr>
            <a:normAutofit/>
          </a:bodyPr>
          <a:lstStyle/>
          <a:p>
            <a:r>
              <a:rPr lang="en-US" sz="2400" dirty="0"/>
              <a:t>Header fields can leak information to intermediate networks</a:t>
            </a:r>
          </a:p>
          <a:p>
            <a:r>
              <a:rPr lang="en-US" sz="2400" dirty="0"/>
              <a:t>Developed SPINE to combat this threat</a:t>
            </a:r>
          </a:p>
          <a:p>
            <a:pPr lvl="1"/>
            <a:r>
              <a:rPr lang="en-US" sz="2400" i="0" dirty="0"/>
              <a:t>No cooperation from intermediate autonomous systems </a:t>
            </a:r>
          </a:p>
          <a:p>
            <a:pPr lvl="1"/>
            <a:r>
              <a:rPr lang="en-US" sz="2400" i="0" dirty="0"/>
              <a:t>No involvement from end users</a:t>
            </a:r>
          </a:p>
          <a:p>
            <a:pPr lvl="1"/>
            <a:r>
              <a:rPr lang="en-US" sz="2400" i="0" dirty="0"/>
              <a:t>Uses efficient encryption and implementable in P4</a:t>
            </a:r>
          </a:p>
          <a:p>
            <a:r>
              <a:rPr lang="en-US" sz="2400" i="0" dirty="0"/>
              <a:t>Using IPv6 bits for encryption purposes</a:t>
            </a:r>
          </a:p>
          <a:p>
            <a:r>
              <a:rPr lang="en-US" sz="2400" i="0" dirty="0" err="1"/>
              <a:t>Github</a:t>
            </a:r>
            <a:r>
              <a:rPr lang="en-US" sz="2400" i="0" dirty="0"/>
              <a:t> repo: </a:t>
            </a:r>
            <a:r>
              <a:rPr lang="en-US" sz="2400" dirty="0">
                <a:hlinkClick r:id="rId3"/>
              </a:rPr>
              <a:t>https://github.com/SPINE-P4/spine-code</a:t>
            </a:r>
            <a:endParaRPr lang="en-US" sz="2400" dirty="0"/>
          </a:p>
          <a:p>
            <a:r>
              <a:rPr lang="en-US" sz="2400" i="0" dirty="0"/>
              <a:t>Thank </a:t>
            </a:r>
            <a:r>
              <a:rPr lang="en-US" sz="2400" dirty="0"/>
              <a:t>you for your time!</a:t>
            </a:r>
            <a:endParaRPr lang="en-US" sz="2400" i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C401C3-F9E5-485E-B2CB-E66CCE26E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3E639-1B3B-4E6A-B327-CC1F1D29F860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096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519F5B-C19E-4AA1-9FB6-ECD0DE5C58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do we need </a:t>
            </a:r>
            <a:r>
              <a:rPr lang="en-US" dirty="0" err="1"/>
              <a:t>SipHash</a:t>
            </a:r>
            <a:r>
              <a:rPr lang="en-US" dirty="0"/>
              <a:t>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FE1F17-A10F-4296-A38E-30A9B4E532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2286000"/>
            <a:ext cx="10214733" cy="3581400"/>
          </a:xfrm>
        </p:spPr>
        <p:txBody>
          <a:bodyPr>
            <a:normAutofit/>
          </a:bodyPr>
          <a:lstStyle/>
          <a:p>
            <a:r>
              <a:rPr lang="en-US" sz="2400" dirty="0" err="1"/>
              <a:t>SipHash</a:t>
            </a:r>
            <a:r>
              <a:rPr lang="en-US" sz="2400" dirty="0"/>
              <a:t> is a pseudorandom function</a:t>
            </a:r>
          </a:p>
          <a:p>
            <a:pPr lvl="1"/>
            <a:r>
              <a:rPr lang="en-US" sz="2400" i="0" dirty="0"/>
              <a:t>PRF </a:t>
            </a:r>
            <a:r>
              <a:rPr lang="en-US" sz="2400" b="1" dirty="0"/>
              <a:t>f</a:t>
            </a:r>
            <a:r>
              <a:rPr lang="en-US" sz="2400" i="0" dirty="0"/>
              <a:t> and key </a:t>
            </a:r>
            <a:r>
              <a:rPr lang="en-US" sz="2400" b="1" dirty="0"/>
              <a:t>k</a:t>
            </a:r>
            <a:endParaRPr lang="en-US" sz="2400" b="1" i="0" dirty="0"/>
          </a:p>
          <a:p>
            <a:pPr lvl="1"/>
            <a:r>
              <a:rPr lang="en-US" sz="2400" i="0" dirty="0"/>
              <a:t>Given </a:t>
            </a:r>
            <a:r>
              <a:rPr lang="en-US" sz="2400" b="1" dirty="0"/>
              <a:t>x</a:t>
            </a:r>
            <a:r>
              <a:rPr lang="en-US" sz="2400" i="0" dirty="0"/>
              <a:t>, </a:t>
            </a:r>
            <a:r>
              <a:rPr lang="en-US" sz="2400" b="1" dirty="0"/>
              <a:t>f(k, x)</a:t>
            </a:r>
            <a:r>
              <a:rPr lang="en-US" sz="2400" i="0" dirty="0"/>
              <a:t>, and </a:t>
            </a:r>
            <a:r>
              <a:rPr lang="en-US" sz="2400" b="1" dirty="0"/>
              <a:t>y</a:t>
            </a:r>
            <a:r>
              <a:rPr lang="en-US" sz="2400" i="0" dirty="0"/>
              <a:t>, an attacker cannot guess </a:t>
            </a:r>
            <a:r>
              <a:rPr lang="en-US" sz="2400" b="1" dirty="0"/>
              <a:t>f(k, y)</a:t>
            </a:r>
            <a:endParaRPr lang="en-US" sz="2400" i="0" dirty="0"/>
          </a:p>
          <a:p>
            <a:r>
              <a:rPr lang="en-US" sz="2400" dirty="0"/>
              <a:t>One-time pad encryption: </a:t>
            </a:r>
            <a:r>
              <a:rPr lang="en-US" sz="2400" b="1" i="1" dirty="0"/>
              <a:t>E(</a:t>
            </a:r>
            <a:r>
              <a:rPr lang="en-US" sz="2400" b="1" i="1" dirty="0" err="1"/>
              <a:t>ip</a:t>
            </a:r>
            <a:r>
              <a:rPr lang="en-US" sz="2400" b="1" i="1" dirty="0"/>
              <a:t>) </a:t>
            </a:r>
            <a:r>
              <a:rPr lang="en-US" sz="2400" dirty="0"/>
              <a:t>= </a:t>
            </a:r>
            <a:r>
              <a:rPr lang="en-US" sz="2400" b="1" i="1" dirty="0" err="1"/>
              <a:t>ip</a:t>
            </a:r>
            <a:r>
              <a:rPr lang="en-US" sz="2400" dirty="0"/>
              <a:t> ⊕ </a:t>
            </a:r>
            <a:r>
              <a:rPr lang="en-US" sz="2400" b="1" i="1" dirty="0"/>
              <a:t>p</a:t>
            </a:r>
            <a:r>
              <a:rPr lang="en-US" sz="2400" dirty="0"/>
              <a:t>, where </a:t>
            </a:r>
            <a:r>
              <a:rPr lang="en-US" sz="2400" b="1" i="1" dirty="0"/>
              <a:t>p</a:t>
            </a:r>
            <a:r>
              <a:rPr lang="en-US" sz="2400" dirty="0"/>
              <a:t> = </a:t>
            </a:r>
            <a:r>
              <a:rPr lang="en-US" sz="2400" b="1" i="1" dirty="0"/>
              <a:t>f(k, nonce)</a:t>
            </a:r>
            <a:r>
              <a:rPr lang="en-US" sz="2400" dirty="0"/>
              <a:t> </a:t>
            </a:r>
          </a:p>
          <a:p>
            <a:pPr lvl="1"/>
            <a:r>
              <a:rPr lang="en-US" sz="2400" b="1" dirty="0" err="1"/>
              <a:t>ip</a:t>
            </a:r>
            <a:r>
              <a:rPr lang="en-US" sz="2400" i="0" dirty="0"/>
              <a:t> ⊕ </a:t>
            </a:r>
            <a:r>
              <a:rPr lang="en-US" sz="2400" b="1" dirty="0"/>
              <a:t>E(</a:t>
            </a:r>
            <a:r>
              <a:rPr lang="en-US" sz="2400" b="1" dirty="0" err="1"/>
              <a:t>ip</a:t>
            </a:r>
            <a:r>
              <a:rPr lang="en-US" sz="2400" b="1" dirty="0"/>
              <a:t>)</a:t>
            </a:r>
            <a:r>
              <a:rPr lang="en-US" sz="2400" i="0" dirty="0"/>
              <a:t> = </a:t>
            </a:r>
            <a:r>
              <a:rPr lang="en-US" sz="2400" b="1" dirty="0"/>
              <a:t>p</a:t>
            </a:r>
            <a:endParaRPr lang="en-US" sz="2400" i="0" dirty="0"/>
          </a:p>
          <a:p>
            <a:pPr lvl="1"/>
            <a:r>
              <a:rPr lang="en-US" sz="2400" i="0" dirty="0"/>
              <a:t>Attacker can send packet with IP address </a:t>
            </a:r>
            <a:r>
              <a:rPr lang="en-US" sz="2400" b="1" dirty="0" err="1"/>
              <a:t>ip</a:t>
            </a:r>
            <a:r>
              <a:rPr lang="en-US" sz="2400" i="0" dirty="0"/>
              <a:t>, observe </a:t>
            </a:r>
            <a:r>
              <a:rPr lang="en-US" sz="2400" b="1" dirty="0"/>
              <a:t>E(</a:t>
            </a:r>
            <a:r>
              <a:rPr lang="en-US" sz="2400" b="1" dirty="0" err="1"/>
              <a:t>ip</a:t>
            </a:r>
            <a:r>
              <a:rPr lang="en-US" sz="2400" b="1" dirty="0"/>
              <a:t>)</a:t>
            </a:r>
            <a:r>
              <a:rPr lang="en-US" sz="2400" i="0" dirty="0"/>
              <a:t>, and recover </a:t>
            </a:r>
            <a:r>
              <a:rPr lang="en-US" sz="2400" b="1" dirty="0"/>
              <a:t>p</a:t>
            </a:r>
          </a:p>
          <a:p>
            <a:pPr lvl="1"/>
            <a:r>
              <a:rPr lang="en-US" sz="2400" i="0" dirty="0"/>
              <a:t>If </a:t>
            </a:r>
            <a:r>
              <a:rPr lang="en-US" sz="2400" b="1" dirty="0"/>
              <a:t>f</a:t>
            </a:r>
            <a:r>
              <a:rPr lang="en-US" sz="2400" i="0" dirty="0"/>
              <a:t> is not a PRF, then </a:t>
            </a:r>
            <a:r>
              <a:rPr lang="en-US" sz="2400" b="1" dirty="0"/>
              <a:t>p</a:t>
            </a:r>
            <a:r>
              <a:rPr lang="en-US" sz="2400" i="0" dirty="0"/>
              <a:t> can leak information about </a:t>
            </a:r>
            <a:r>
              <a:rPr lang="en-US" sz="2400" b="1" dirty="0"/>
              <a:t>k</a:t>
            </a:r>
            <a:endParaRPr lang="en-US" sz="2400" i="0" dirty="0"/>
          </a:p>
          <a:p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387D37-F20A-422B-A247-B2D89FD761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3E639-1B3B-4E6A-B327-CC1F1D29F860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978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95E3D140-E395-4648-8ABF-DC7FCD590BA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84544" y="3792253"/>
            <a:ext cx="5562388" cy="2844483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DD7EA50-4E67-45DF-B89B-650C200947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10168932" cy="1485900"/>
          </a:xfrm>
        </p:spPr>
        <p:txBody>
          <a:bodyPr/>
          <a:lstStyle/>
          <a:p>
            <a:r>
              <a:rPr lang="en-US" dirty="0"/>
              <a:t>Privacy Threat from Plaintext IP Addresses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C6F1DB-E402-4030-87C8-32F3402B0E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286000"/>
            <a:ext cx="9993086" cy="3581400"/>
          </a:xfrm>
        </p:spPr>
        <p:txBody>
          <a:bodyPr>
            <a:normAutofit/>
          </a:bodyPr>
          <a:lstStyle/>
          <a:p>
            <a:r>
              <a:rPr lang="en-US" sz="2400" dirty="0"/>
              <a:t>IP addresses can reveal sensitive information about senders/recipients</a:t>
            </a:r>
          </a:p>
          <a:p>
            <a:r>
              <a:rPr lang="en-US" sz="2400" dirty="0"/>
              <a:t>Threat of surveillance by intermediate networks </a:t>
            </a:r>
          </a:p>
          <a:p>
            <a:r>
              <a:rPr lang="en-US" sz="2400" dirty="0"/>
              <a:t>Real world example: Brazil, Portugal, USA (adversary)</a:t>
            </a:r>
          </a:p>
          <a:p>
            <a:r>
              <a:rPr lang="en-US" sz="2400" dirty="0"/>
              <a:t>Threat model: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A559EA5-2F75-43D6-A391-285437F00D5B}"/>
              </a:ext>
            </a:extLst>
          </p:cNvPr>
          <p:cNvSpPr txBox="1"/>
          <p:nvPr/>
        </p:nvSpPr>
        <p:spPr>
          <a:xfrm>
            <a:off x="8105524" y="4855011"/>
            <a:ext cx="150651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Trusted</a:t>
            </a:r>
          </a:p>
          <a:p>
            <a:pPr algn="ctr"/>
            <a:r>
              <a:rPr lang="en-US" sz="2800" b="1" dirty="0"/>
              <a:t>Entity #2</a:t>
            </a:r>
          </a:p>
        </p:txBody>
      </p:sp>
      <p:pic>
        <p:nvPicPr>
          <p:cNvPr id="14" name="Picture 4" descr="Computer clip art free download free clipart images 2">
            <a:extLst>
              <a:ext uri="{FF2B5EF4-FFF2-40B4-BE49-F238E27FC236}">
                <a16:creationId xmlns:a16="http://schemas.microsoft.com/office/drawing/2014/main" id="{33FA9B89-A8E2-4F20-BE05-63649B6E75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57161" y="5143903"/>
            <a:ext cx="615639" cy="7081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Cloud 14">
            <a:extLst>
              <a:ext uri="{FF2B5EF4-FFF2-40B4-BE49-F238E27FC236}">
                <a16:creationId xmlns:a16="http://schemas.microsoft.com/office/drawing/2014/main" id="{11D21481-3510-48C3-9062-BA8F4ACF9B39}"/>
              </a:ext>
            </a:extLst>
          </p:cNvPr>
          <p:cNvSpPr/>
          <p:nvPr/>
        </p:nvSpPr>
        <p:spPr>
          <a:xfrm>
            <a:off x="5404363" y="4728516"/>
            <a:ext cx="1829227" cy="1458410"/>
          </a:xfrm>
          <a:prstGeom prst="cloud">
            <a:avLst/>
          </a:prstGeom>
          <a:noFill/>
          <a:ln w="2857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16" name="Cloud 15">
            <a:extLst>
              <a:ext uri="{FF2B5EF4-FFF2-40B4-BE49-F238E27FC236}">
                <a16:creationId xmlns:a16="http://schemas.microsoft.com/office/drawing/2014/main" id="{FB7752BB-444E-4E84-9230-4CD5C7426A4F}"/>
              </a:ext>
            </a:extLst>
          </p:cNvPr>
          <p:cNvSpPr/>
          <p:nvPr/>
        </p:nvSpPr>
        <p:spPr>
          <a:xfrm>
            <a:off x="2746708" y="4616039"/>
            <a:ext cx="2343922" cy="1570887"/>
          </a:xfrm>
          <a:prstGeom prst="cloud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B01B3E1-105F-46AD-97AA-663B0CEC96E7}"/>
              </a:ext>
            </a:extLst>
          </p:cNvPr>
          <p:cNvSpPr txBox="1"/>
          <p:nvPr/>
        </p:nvSpPr>
        <p:spPr>
          <a:xfrm>
            <a:off x="3094468" y="4753808"/>
            <a:ext cx="150651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Trusted</a:t>
            </a:r>
          </a:p>
          <a:p>
            <a:pPr algn="ctr"/>
            <a:r>
              <a:rPr lang="en-US" sz="2800" b="1" dirty="0"/>
              <a:t>Entity #1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FDBDEA1-EB09-475F-B5EB-EE8025EF868D}"/>
              </a:ext>
            </a:extLst>
          </p:cNvPr>
          <p:cNvSpPr txBox="1"/>
          <p:nvPr/>
        </p:nvSpPr>
        <p:spPr>
          <a:xfrm>
            <a:off x="5511974" y="5047430"/>
            <a:ext cx="169534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Untrusted</a:t>
            </a:r>
          </a:p>
          <a:p>
            <a:pPr algn="ctr"/>
            <a:r>
              <a:rPr lang="en-US" sz="2800" b="1" dirty="0"/>
              <a:t>Entity</a:t>
            </a:r>
          </a:p>
        </p:txBody>
      </p:sp>
      <p:pic>
        <p:nvPicPr>
          <p:cNvPr id="19" name="Picture 18" descr="Related image">
            <a:extLst>
              <a:ext uri="{FF2B5EF4-FFF2-40B4-BE49-F238E27FC236}">
                <a16:creationId xmlns:a16="http://schemas.microsoft.com/office/drawing/2014/main" id="{8E73920B-4C7D-4AC9-AD1C-7CFFB2CFEA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9663" y="5148258"/>
            <a:ext cx="780880" cy="780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AFCBA8BD-BFE2-40A4-B344-264718E7116B}"/>
              </a:ext>
            </a:extLst>
          </p:cNvPr>
          <p:cNvSpPr txBox="1"/>
          <p:nvPr/>
        </p:nvSpPr>
        <p:spPr>
          <a:xfrm>
            <a:off x="4602319" y="5638965"/>
            <a:ext cx="6697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R</a:t>
            </a:r>
            <a:r>
              <a:rPr lang="en-US" sz="2400" b="1" baseline="-25000" dirty="0"/>
              <a:t>1</a:t>
            </a:r>
            <a:endParaRPr lang="en-US" sz="2400" b="1" dirty="0"/>
          </a:p>
        </p:txBody>
      </p:sp>
      <p:sp>
        <p:nvSpPr>
          <p:cNvPr id="22" name="Arrow: Left-Right 21">
            <a:extLst>
              <a:ext uri="{FF2B5EF4-FFF2-40B4-BE49-F238E27FC236}">
                <a16:creationId xmlns:a16="http://schemas.microsoft.com/office/drawing/2014/main" id="{F459D437-A560-44CC-B8CB-01E394A269A9}"/>
              </a:ext>
            </a:extLst>
          </p:cNvPr>
          <p:cNvSpPr/>
          <p:nvPr/>
        </p:nvSpPr>
        <p:spPr>
          <a:xfrm>
            <a:off x="2323366" y="5407119"/>
            <a:ext cx="505004" cy="263619"/>
          </a:xfrm>
          <a:prstGeom prst="left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23" name="Picture 4" descr="Computer clip art free download free clipart images 2">
            <a:extLst>
              <a:ext uri="{FF2B5EF4-FFF2-40B4-BE49-F238E27FC236}">
                <a16:creationId xmlns:a16="http://schemas.microsoft.com/office/drawing/2014/main" id="{9AA44E55-4A0B-4589-BBFD-70702B57BD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781939" y="5159263"/>
            <a:ext cx="615639" cy="7081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Arrow: Left-Right 23">
            <a:extLst>
              <a:ext uri="{FF2B5EF4-FFF2-40B4-BE49-F238E27FC236}">
                <a16:creationId xmlns:a16="http://schemas.microsoft.com/office/drawing/2014/main" id="{26F46DBB-9CC8-44F2-B452-B268431F1DDB}"/>
              </a:ext>
            </a:extLst>
          </p:cNvPr>
          <p:cNvSpPr/>
          <p:nvPr/>
        </p:nvSpPr>
        <p:spPr>
          <a:xfrm>
            <a:off x="5004302" y="5444297"/>
            <a:ext cx="505004" cy="263619"/>
          </a:xfrm>
          <a:prstGeom prst="left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Arrow: Left-Right 24">
            <a:extLst>
              <a:ext uri="{FF2B5EF4-FFF2-40B4-BE49-F238E27FC236}">
                <a16:creationId xmlns:a16="http://schemas.microsoft.com/office/drawing/2014/main" id="{5F7652C6-C83E-4017-A1FD-976C518DED2A}"/>
              </a:ext>
            </a:extLst>
          </p:cNvPr>
          <p:cNvSpPr/>
          <p:nvPr/>
        </p:nvSpPr>
        <p:spPr>
          <a:xfrm>
            <a:off x="9939817" y="5367197"/>
            <a:ext cx="505004" cy="263619"/>
          </a:xfrm>
          <a:prstGeom prst="left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Cloud 25">
            <a:extLst>
              <a:ext uri="{FF2B5EF4-FFF2-40B4-BE49-F238E27FC236}">
                <a16:creationId xmlns:a16="http://schemas.microsoft.com/office/drawing/2014/main" id="{D77710CA-55C9-44F8-A8F3-1B580B9B367A}"/>
              </a:ext>
            </a:extLst>
          </p:cNvPr>
          <p:cNvSpPr/>
          <p:nvPr/>
        </p:nvSpPr>
        <p:spPr>
          <a:xfrm>
            <a:off x="7603762" y="4697046"/>
            <a:ext cx="2343922" cy="1570887"/>
          </a:xfrm>
          <a:prstGeom prst="cloud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27" name="Picture 8" descr="Related image">
            <a:extLst>
              <a:ext uri="{FF2B5EF4-FFF2-40B4-BE49-F238E27FC236}">
                <a16:creationId xmlns:a16="http://schemas.microsoft.com/office/drawing/2014/main" id="{131495FF-DF48-44B9-926A-5AECCA5379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1003" y="5159263"/>
            <a:ext cx="780880" cy="780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1" name="Arrow: Left-Right 30">
            <a:extLst>
              <a:ext uri="{FF2B5EF4-FFF2-40B4-BE49-F238E27FC236}">
                <a16:creationId xmlns:a16="http://schemas.microsoft.com/office/drawing/2014/main" id="{4244CE24-355F-4359-BB47-07F7B48BBC38}"/>
              </a:ext>
            </a:extLst>
          </p:cNvPr>
          <p:cNvSpPr/>
          <p:nvPr/>
        </p:nvSpPr>
        <p:spPr>
          <a:xfrm>
            <a:off x="7163441" y="5444296"/>
            <a:ext cx="505004" cy="263619"/>
          </a:xfrm>
          <a:prstGeom prst="left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2" name="Picture 31" descr="A close up of a logo&#10;&#10;Description automatically generated">
            <a:extLst>
              <a:ext uri="{FF2B5EF4-FFF2-40B4-BE49-F238E27FC236}">
                <a16:creationId xmlns:a16="http://schemas.microsoft.com/office/drawing/2014/main" id="{0D5BAAF6-23F1-402C-816A-B84095285B3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5445" y="4348114"/>
            <a:ext cx="772357" cy="772357"/>
          </a:xfrm>
          <a:prstGeom prst="rect">
            <a:avLst/>
          </a:prstGeom>
        </p:spPr>
      </p:pic>
      <p:sp>
        <p:nvSpPr>
          <p:cNvPr id="33" name="TextBox 32">
            <a:extLst>
              <a:ext uri="{FF2B5EF4-FFF2-40B4-BE49-F238E27FC236}">
                <a16:creationId xmlns:a16="http://schemas.microsoft.com/office/drawing/2014/main" id="{D6FBF496-D4D5-4F7F-8D8D-DF113101C724}"/>
              </a:ext>
            </a:extLst>
          </p:cNvPr>
          <p:cNvSpPr txBox="1"/>
          <p:nvPr/>
        </p:nvSpPr>
        <p:spPr>
          <a:xfrm>
            <a:off x="7814672" y="5670738"/>
            <a:ext cx="6697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R</a:t>
            </a:r>
            <a:r>
              <a:rPr lang="en-US" sz="2400" b="1" baseline="-25000" dirty="0"/>
              <a:t>2</a:t>
            </a:r>
            <a:endParaRPr lang="en-US" sz="2400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E633CF-DD91-4867-84FE-497FDB4BD2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3E639-1B3B-4E6A-B327-CC1F1D29F86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2338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5" grpId="0" animBg="1"/>
      <p:bldP spid="16" grpId="0" animBg="1"/>
      <p:bldP spid="17" grpId="0"/>
      <p:bldP spid="18" grpId="0"/>
      <p:bldP spid="21" grpId="0"/>
      <p:bldP spid="22" grpId="0" animBg="1"/>
      <p:bldP spid="24" grpId="0" animBg="1"/>
      <p:bldP spid="25" grpId="0" animBg="1"/>
      <p:bldP spid="26" grpId="0" animBg="1"/>
      <p:bldP spid="31" grpId="0" animBg="1"/>
      <p:bldP spid="3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DD45DB-26E3-4E18-9AF7-774791A159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685800"/>
            <a:ext cx="10666326" cy="1485900"/>
          </a:xfrm>
        </p:spPr>
        <p:txBody>
          <a:bodyPr/>
          <a:lstStyle/>
          <a:p>
            <a:r>
              <a:rPr lang="en-US" dirty="0"/>
              <a:t>Deployment Challenges in Existing Solutions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275EED-6292-4CD1-B24D-606E8ACC13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286000"/>
            <a:ext cx="10307782" cy="4572000"/>
          </a:xfrm>
        </p:spPr>
        <p:txBody>
          <a:bodyPr>
            <a:normAutofit/>
          </a:bodyPr>
          <a:lstStyle/>
          <a:p>
            <a:r>
              <a:rPr lang="en-US" sz="2400" dirty="0" err="1"/>
              <a:t>IPSec</a:t>
            </a:r>
            <a:r>
              <a:rPr lang="en-US" sz="2400" dirty="0"/>
              <a:t> Tunnels: encrypt entire packet</a:t>
            </a:r>
          </a:p>
          <a:p>
            <a:pPr lvl="1"/>
            <a:r>
              <a:rPr lang="en-US" sz="2400" i="0" dirty="0"/>
              <a:t>Computationally expensive</a:t>
            </a:r>
          </a:p>
          <a:p>
            <a:r>
              <a:rPr lang="en-US" sz="2400" dirty="0"/>
              <a:t>Network-Layer Anonymity Systems: nodes on path implement privacy-preserving protocol (e.g., Tor)</a:t>
            </a:r>
          </a:p>
          <a:p>
            <a:pPr lvl="1"/>
            <a:r>
              <a:rPr lang="en-US" sz="2400" i="0" dirty="0"/>
              <a:t>Require participation from (potentially adversarial) intermediate nodes </a:t>
            </a:r>
          </a:p>
          <a:p>
            <a:pPr lvl="1"/>
            <a:r>
              <a:rPr lang="en-US" sz="2400" i="0" dirty="0"/>
              <a:t>Require participation from (probably uninformed) end-users </a:t>
            </a:r>
          </a:p>
          <a:p>
            <a:r>
              <a:rPr lang="en-US" sz="2400" dirty="0"/>
              <a:t>We want a faster solution with fewer participants!</a:t>
            </a:r>
          </a:p>
        </p:txBody>
      </p:sp>
      <p:pic>
        <p:nvPicPr>
          <p:cNvPr id="4" name="Picture 2" descr="Image result for tor">
            <a:extLst>
              <a:ext uri="{FF2B5EF4-FFF2-40B4-BE49-F238E27FC236}">
                <a16:creationId xmlns:a16="http://schemas.microsoft.com/office/drawing/2014/main" id="{05495E8F-37A5-43BD-BDD2-4B3326CF81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9535" y="5276795"/>
            <a:ext cx="2386402" cy="14418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A013986-84D6-4F29-A151-9A1A2C8726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3E639-1B3B-4E6A-B327-CC1F1D29F86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241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DD45DB-26E3-4E18-9AF7-774791A159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685800"/>
            <a:ext cx="10666326" cy="1485900"/>
          </a:xfrm>
        </p:spPr>
        <p:txBody>
          <a:bodyPr/>
          <a:lstStyle/>
          <a:p>
            <a:r>
              <a:rPr lang="en-US" dirty="0"/>
              <a:t>Recent Technologies and Trends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275EED-6292-4CD1-B24D-606E8ACC13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2286000"/>
            <a:ext cx="10666325" cy="4572000"/>
          </a:xfrm>
        </p:spPr>
        <p:txBody>
          <a:bodyPr>
            <a:normAutofit/>
          </a:bodyPr>
          <a:lstStyle/>
          <a:p>
            <a:r>
              <a:rPr lang="en-US" sz="2400" dirty="0"/>
              <a:t>TLS use is widespread </a:t>
            </a:r>
            <a:r>
              <a:rPr lang="en-US" sz="2400" dirty="0">
                <a:sym typeface="Wingdings" panose="05000000000000000000" pitchFamily="2" charset="2"/>
              </a:rPr>
              <a:t> payloads are encrypted</a:t>
            </a:r>
          </a:p>
          <a:p>
            <a:r>
              <a:rPr lang="en-US" sz="2400" dirty="0">
                <a:sym typeface="Wingdings" panose="05000000000000000000" pitchFamily="2" charset="2"/>
              </a:rPr>
              <a:t>Programmable switches let us manipulate packets at switch hardware rates</a:t>
            </a:r>
          </a:p>
          <a:p>
            <a:r>
              <a:rPr lang="en-US" sz="2400" dirty="0">
                <a:sym typeface="Wingdings" panose="05000000000000000000" pitchFamily="2" charset="2"/>
              </a:rPr>
              <a:t>Increasing ubiquity of IPv6 (with longer 128-bit IP addresses) in network core</a:t>
            </a:r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F742DF-B608-41B0-958B-94C3419DE0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3E639-1B3B-4E6A-B327-CC1F1D29F86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27841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DFF62B-CC42-40CF-A4BE-6C91D2C5B6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SPINE Contributions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00872A-C279-4FB0-9178-4424035179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>
                <a:solidFill>
                  <a:schemeClr val="tx1"/>
                </a:solidFill>
              </a:rPr>
              <a:t>SPINE: practical solution to p</a:t>
            </a:r>
            <a:r>
              <a:rPr lang="en-US" sz="2400" dirty="0"/>
              <a:t>revent an adversary along an end-to-end path from observing source and destination IP addresses.</a:t>
            </a:r>
            <a:endParaRPr lang="en-US" sz="2400" dirty="0">
              <a:solidFill>
                <a:schemeClr val="tx1"/>
              </a:solidFill>
            </a:endParaRPr>
          </a:p>
          <a:p>
            <a:pPr lvl="1"/>
            <a:r>
              <a:rPr lang="en-US" sz="2400" i="0" dirty="0"/>
              <a:t>Processing performed at switch hardware rates</a:t>
            </a:r>
          </a:p>
          <a:p>
            <a:pPr lvl="1"/>
            <a:r>
              <a:rPr lang="en-US" sz="2400" i="0" dirty="0"/>
              <a:t>No cooperation from intermediate autonomous systems </a:t>
            </a:r>
          </a:p>
          <a:p>
            <a:pPr lvl="1"/>
            <a:r>
              <a:rPr lang="en-US" sz="2400" i="0" dirty="0"/>
              <a:t>No involvement from end users</a:t>
            </a:r>
          </a:p>
          <a:p>
            <a:pPr lvl="1"/>
            <a:r>
              <a:rPr lang="en-US" sz="2400" i="0" dirty="0"/>
              <a:t>Flow-packet “</a:t>
            </a:r>
            <a:r>
              <a:rPr lang="en-US" sz="2400" i="0" dirty="0" err="1"/>
              <a:t>unlinkability</a:t>
            </a:r>
            <a:r>
              <a:rPr lang="en-US" sz="2400" i="0" dirty="0"/>
              <a:t>”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1B4AD6-4307-4DDC-AFD9-CB51612078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3E639-1B3B-4E6A-B327-CC1F1D29F86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3269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6D3642-BCE3-492E-B31D-15925FC727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2286000"/>
            <a:ext cx="10820401" cy="1270890"/>
          </a:xfrm>
        </p:spPr>
        <p:txBody>
          <a:bodyPr>
            <a:normAutofit/>
          </a:bodyPr>
          <a:lstStyle/>
          <a:p>
            <a:r>
              <a:rPr lang="en-US" sz="2400" dirty="0"/>
              <a:t>How do we prevent information leakage from IP addresses and TCP sequence/acknowledgment numbers?</a:t>
            </a:r>
          </a:p>
          <a:p>
            <a:pPr lvl="1"/>
            <a:r>
              <a:rPr lang="en-US" sz="2400" i="0" dirty="0"/>
              <a:t>Encryption!</a:t>
            </a:r>
            <a:endParaRPr lang="en-US" sz="2400" dirty="0"/>
          </a:p>
        </p:txBody>
      </p:sp>
      <p:sp>
        <p:nvSpPr>
          <p:cNvPr id="22" name="Cloud 21">
            <a:extLst>
              <a:ext uri="{FF2B5EF4-FFF2-40B4-BE49-F238E27FC236}">
                <a16:creationId xmlns:a16="http://schemas.microsoft.com/office/drawing/2014/main" id="{29AE6BDD-D691-4110-A48E-C2F4AE91A528}"/>
              </a:ext>
            </a:extLst>
          </p:cNvPr>
          <p:cNvSpPr/>
          <p:nvPr/>
        </p:nvSpPr>
        <p:spPr>
          <a:xfrm>
            <a:off x="7603762" y="4812085"/>
            <a:ext cx="2343922" cy="1570887"/>
          </a:xfrm>
          <a:prstGeom prst="cloud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23" name="Picture 8" descr="Related image">
            <a:extLst>
              <a:ext uri="{FF2B5EF4-FFF2-40B4-BE49-F238E27FC236}">
                <a16:creationId xmlns:a16="http://schemas.microsoft.com/office/drawing/2014/main" id="{816EDFC4-9B74-4FF8-8F00-D5150A5513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1003" y="5274302"/>
            <a:ext cx="780880" cy="780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loud 5">
            <a:extLst>
              <a:ext uri="{FF2B5EF4-FFF2-40B4-BE49-F238E27FC236}">
                <a16:creationId xmlns:a16="http://schemas.microsoft.com/office/drawing/2014/main" id="{AC406DFB-E77D-4349-8DF1-CD8BC5C2645F}"/>
              </a:ext>
            </a:extLst>
          </p:cNvPr>
          <p:cNvSpPr/>
          <p:nvPr/>
        </p:nvSpPr>
        <p:spPr>
          <a:xfrm>
            <a:off x="2746708" y="4731078"/>
            <a:ext cx="2343922" cy="1570887"/>
          </a:xfrm>
          <a:prstGeom prst="cloud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9" name="Picture 8" descr="Related image">
            <a:extLst>
              <a:ext uri="{FF2B5EF4-FFF2-40B4-BE49-F238E27FC236}">
                <a16:creationId xmlns:a16="http://schemas.microsoft.com/office/drawing/2014/main" id="{5046C88A-08A8-4630-8957-EDCDFFC20A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9663" y="5263297"/>
            <a:ext cx="780880" cy="780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" name="Arrow: Left-Right 26">
            <a:extLst>
              <a:ext uri="{FF2B5EF4-FFF2-40B4-BE49-F238E27FC236}">
                <a16:creationId xmlns:a16="http://schemas.microsoft.com/office/drawing/2014/main" id="{CA423311-1D2D-489F-8BB0-8B7938D54A64}"/>
              </a:ext>
            </a:extLst>
          </p:cNvPr>
          <p:cNvSpPr/>
          <p:nvPr/>
        </p:nvSpPr>
        <p:spPr>
          <a:xfrm>
            <a:off x="5004302" y="5559335"/>
            <a:ext cx="505004" cy="263619"/>
          </a:xfrm>
          <a:prstGeom prst="left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Arrow: Left-Right 28">
            <a:extLst>
              <a:ext uri="{FF2B5EF4-FFF2-40B4-BE49-F238E27FC236}">
                <a16:creationId xmlns:a16="http://schemas.microsoft.com/office/drawing/2014/main" id="{7F808B36-2802-4AC9-8947-CFBE10706577}"/>
              </a:ext>
            </a:extLst>
          </p:cNvPr>
          <p:cNvSpPr/>
          <p:nvPr/>
        </p:nvSpPr>
        <p:spPr>
          <a:xfrm>
            <a:off x="7166174" y="5559335"/>
            <a:ext cx="505004" cy="263619"/>
          </a:xfrm>
          <a:prstGeom prst="left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252E0137-F42B-4FB4-B2CA-F747D762CF3F}"/>
              </a:ext>
            </a:extLst>
          </p:cNvPr>
          <p:cNvSpPr txBox="1"/>
          <p:nvPr/>
        </p:nvSpPr>
        <p:spPr>
          <a:xfrm>
            <a:off x="8105524" y="4970050"/>
            <a:ext cx="150651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Trusted</a:t>
            </a:r>
          </a:p>
          <a:p>
            <a:pPr algn="ctr"/>
            <a:r>
              <a:rPr lang="en-US" sz="2800" b="1" dirty="0"/>
              <a:t>Entity #2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D72020F-837F-4997-BB2B-4ABC39C85D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Encrypting Relevant Header Fields</a:t>
            </a:r>
          </a:p>
        </p:txBody>
      </p:sp>
      <p:pic>
        <p:nvPicPr>
          <p:cNvPr id="4" name="Picture 4" descr="Computer clip art free download free clipart images 2">
            <a:extLst>
              <a:ext uri="{FF2B5EF4-FFF2-40B4-BE49-F238E27FC236}">
                <a16:creationId xmlns:a16="http://schemas.microsoft.com/office/drawing/2014/main" id="{79646EB2-E456-4881-ADC6-27CDB2E486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57161" y="5258942"/>
            <a:ext cx="615639" cy="7081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loud 4">
            <a:extLst>
              <a:ext uri="{FF2B5EF4-FFF2-40B4-BE49-F238E27FC236}">
                <a16:creationId xmlns:a16="http://schemas.microsoft.com/office/drawing/2014/main" id="{D5110EDA-F746-4F4B-912C-3741B7734AFE}"/>
              </a:ext>
            </a:extLst>
          </p:cNvPr>
          <p:cNvSpPr/>
          <p:nvPr/>
        </p:nvSpPr>
        <p:spPr>
          <a:xfrm>
            <a:off x="5404363" y="4843555"/>
            <a:ext cx="1829227" cy="1458410"/>
          </a:xfrm>
          <a:prstGeom prst="cloud">
            <a:avLst/>
          </a:prstGeom>
          <a:noFill/>
          <a:ln w="2857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62626A4-7D30-4F0E-BED4-51D1D747951E}"/>
              </a:ext>
            </a:extLst>
          </p:cNvPr>
          <p:cNvSpPr txBox="1"/>
          <p:nvPr/>
        </p:nvSpPr>
        <p:spPr>
          <a:xfrm>
            <a:off x="3094468" y="4868847"/>
            <a:ext cx="150651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Trusted</a:t>
            </a:r>
          </a:p>
          <a:p>
            <a:pPr algn="ctr"/>
            <a:r>
              <a:rPr lang="en-US" sz="2800" b="1" dirty="0"/>
              <a:t>Entity #1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42BBDFC-EDF5-4443-A51D-6FFF71BAD411}"/>
              </a:ext>
            </a:extLst>
          </p:cNvPr>
          <p:cNvSpPr txBox="1"/>
          <p:nvPr/>
        </p:nvSpPr>
        <p:spPr>
          <a:xfrm>
            <a:off x="5511974" y="5162469"/>
            <a:ext cx="169534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Untrusted</a:t>
            </a:r>
          </a:p>
          <a:p>
            <a:pPr algn="ctr"/>
            <a:r>
              <a:rPr lang="en-US" sz="2800" b="1" dirty="0"/>
              <a:t>Entity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4E362BC-FCFA-4F33-AF40-02513996BBE1}"/>
              </a:ext>
            </a:extLst>
          </p:cNvPr>
          <p:cNvSpPr txBox="1"/>
          <p:nvPr/>
        </p:nvSpPr>
        <p:spPr>
          <a:xfrm>
            <a:off x="4602319" y="5754004"/>
            <a:ext cx="6697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R</a:t>
            </a:r>
            <a:r>
              <a:rPr lang="en-US" sz="2400" b="1" baseline="-25000" dirty="0"/>
              <a:t>1</a:t>
            </a:r>
            <a:endParaRPr lang="en-US" sz="2400" b="1" dirty="0"/>
          </a:p>
        </p:txBody>
      </p:sp>
      <p:sp>
        <p:nvSpPr>
          <p:cNvPr id="13" name="Arrow: Left-Right 12">
            <a:extLst>
              <a:ext uri="{FF2B5EF4-FFF2-40B4-BE49-F238E27FC236}">
                <a16:creationId xmlns:a16="http://schemas.microsoft.com/office/drawing/2014/main" id="{35BB231B-A753-4947-ADD3-B5D3A26773B3}"/>
              </a:ext>
            </a:extLst>
          </p:cNvPr>
          <p:cNvSpPr/>
          <p:nvPr/>
        </p:nvSpPr>
        <p:spPr>
          <a:xfrm>
            <a:off x="2323366" y="5522158"/>
            <a:ext cx="505004" cy="263619"/>
          </a:xfrm>
          <a:prstGeom prst="left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5" name="Picture 4" descr="Computer clip art free download free clipart images 2">
            <a:extLst>
              <a:ext uri="{FF2B5EF4-FFF2-40B4-BE49-F238E27FC236}">
                <a16:creationId xmlns:a16="http://schemas.microsoft.com/office/drawing/2014/main" id="{92463F89-2E61-456D-8B4E-6232F22BAD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781939" y="5274302"/>
            <a:ext cx="615639" cy="7081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CCCFB217-51CB-49F7-8C5C-044FD55E7C16}"/>
              </a:ext>
            </a:extLst>
          </p:cNvPr>
          <p:cNvSpPr txBox="1"/>
          <p:nvPr/>
        </p:nvSpPr>
        <p:spPr>
          <a:xfrm>
            <a:off x="3552205" y="6362731"/>
            <a:ext cx="23439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/>
              <a:t>Original Traffic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C0B52E7-77A1-4A44-AE05-72C8A0A0AC8C}"/>
              </a:ext>
            </a:extLst>
          </p:cNvPr>
          <p:cNvSpPr txBox="1"/>
          <p:nvPr/>
        </p:nvSpPr>
        <p:spPr>
          <a:xfrm>
            <a:off x="6398151" y="6381958"/>
            <a:ext cx="36602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SPINE (encrypted) Traffic</a:t>
            </a:r>
          </a:p>
        </p:txBody>
      </p:sp>
      <p:sp>
        <p:nvSpPr>
          <p:cNvPr id="18" name="Arrow: Left-Right 17">
            <a:extLst>
              <a:ext uri="{FF2B5EF4-FFF2-40B4-BE49-F238E27FC236}">
                <a16:creationId xmlns:a16="http://schemas.microsoft.com/office/drawing/2014/main" id="{B4E0C425-3AF0-4A5B-8978-4A36B9582C19}"/>
              </a:ext>
            </a:extLst>
          </p:cNvPr>
          <p:cNvSpPr/>
          <p:nvPr/>
        </p:nvSpPr>
        <p:spPr>
          <a:xfrm>
            <a:off x="3042373" y="6486769"/>
            <a:ext cx="505004" cy="263619"/>
          </a:xfrm>
          <a:prstGeom prst="left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Arrow: Left-Right 18">
            <a:extLst>
              <a:ext uri="{FF2B5EF4-FFF2-40B4-BE49-F238E27FC236}">
                <a16:creationId xmlns:a16="http://schemas.microsoft.com/office/drawing/2014/main" id="{3AA3B494-8ABF-4B74-94BA-D832DC32FF73}"/>
              </a:ext>
            </a:extLst>
          </p:cNvPr>
          <p:cNvSpPr/>
          <p:nvPr/>
        </p:nvSpPr>
        <p:spPr>
          <a:xfrm>
            <a:off x="5005636" y="5559335"/>
            <a:ext cx="505004" cy="263619"/>
          </a:xfrm>
          <a:prstGeom prst="leftRightArrow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Arrow: Left-Right 19">
            <a:extLst>
              <a:ext uri="{FF2B5EF4-FFF2-40B4-BE49-F238E27FC236}">
                <a16:creationId xmlns:a16="http://schemas.microsoft.com/office/drawing/2014/main" id="{33531231-54F2-4F8B-B506-AD21F73B7984}"/>
              </a:ext>
            </a:extLst>
          </p:cNvPr>
          <p:cNvSpPr/>
          <p:nvPr/>
        </p:nvSpPr>
        <p:spPr>
          <a:xfrm>
            <a:off x="9939817" y="5482236"/>
            <a:ext cx="505004" cy="263619"/>
          </a:xfrm>
          <a:prstGeom prst="left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Arrow: Left-Right 20">
            <a:extLst>
              <a:ext uri="{FF2B5EF4-FFF2-40B4-BE49-F238E27FC236}">
                <a16:creationId xmlns:a16="http://schemas.microsoft.com/office/drawing/2014/main" id="{291084C7-7259-4C68-9329-00FCE97A4FA5}"/>
              </a:ext>
            </a:extLst>
          </p:cNvPr>
          <p:cNvSpPr/>
          <p:nvPr/>
        </p:nvSpPr>
        <p:spPr>
          <a:xfrm>
            <a:off x="5900622" y="6467542"/>
            <a:ext cx="505004" cy="263619"/>
          </a:xfrm>
          <a:prstGeom prst="leftRightArrow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Arrow: Left-Right 23">
            <a:extLst>
              <a:ext uri="{FF2B5EF4-FFF2-40B4-BE49-F238E27FC236}">
                <a16:creationId xmlns:a16="http://schemas.microsoft.com/office/drawing/2014/main" id="{D8FF3F4F-FCBE-48A6-BB9B-3A5407474B4F}"/>
              </a:ext>
            </a:extLst>
          </p:cNvPr>
          <p:cNvSpPr/>
          <p:nvPr/>
        </p:nvSpPr>
        <p:spPr>
          <a:xfrm>
            <a:off x="7166174" y="5559335"/>
            <a:ext cx="505004" cy="263619"/>
          </a:xfrm>
          <a:prstGeom prst="leftRightArrow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28" name="Picture 27" descr="A close up of a logo&#10;&#10;Description automatically generated">
            <a:extLst>
              <a:ext uri="{FF2B5EF4-FFF2-40B4-BE49-F238E27FC236}">
                <a16:creationId xmlns:a16="http://schemas.microsoft.com/office/drawing/2014/main" id="{A5EC639E-51B4-4372-B2D8-6DD88E75FA2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5445" y="4463153"/>
            <a:ext cx="772357" cy="772357"/>
          </a:xfrm>
          <a:prstGeom prst="rect">
            <a:avLst/>
          </a:prstGeom>
        </p:spPr>
      </p:pic>
      <p:sp>
        <p:nvSpPr>
          <p:cNvPr id="30" name="TextBox 29">
            <a:extLst>
              <a:ext uri="{FF2B5EF4-FFF2-40B4-BE49-F238E27FC236}">
                <a16:creationId xmlns:a16="http://schemas.microsoft.com/office/drawing/2014/main" id="{8D094699-7DEF-4836-A39F-0C7CD2B55F98}"/>
              </a:ext>
            </a:extLst>
          </p:cNvPr>
          <p:cNvSpPr txBox="1"/>
          <p:nvPr/>
        </p:nvSpPr>
        <p:spPr>
          <a:xfrm>
            <a:off x="7814672" y="5785777"/>
            <a:ext cx="6697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R</a:t>
            </a:r>
            <a:r>
              <a:rPr lang="en-US" sz="2400" b="1" baseline="-25000" dirty="0"/>
              <a:t>2</a:t>
            </a:r>
            <a:endParaRPr lang="en-US" sz="2400" b="1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0BC4F7A6-2C1A-48C8-AC2D-1365A9C815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3E639-1B3B-4E6A-B327-CC1F1D29F860}" type="slidenum">
              <a:rPr lang="en-US" smtClean="0"/>
              <a:t>6</a:t>
            </a:fld>
            <a:endParaRPr lang="en-US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6DCCBC5D-3156-4DEE-BF23-C7E7D623E222}"/>
              </a:ext>
            </a:extLst>
          </p:cNvPr>
          <p:cNvSpPr/>
          <p:nvPr/>
        </p:nvSpPr>
        <p:spPr>
          <a:xfrm>
            <a:off x="5323326" y="3092313"/>
            <a:ext cx="1956593" cy="42931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Central Controller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A0D84A7C-33C6-4CF5-A471-AF54150D2DC1}"/>
              </a:ext>
            </a:extLst>
          </p:cNvPr>
          <p:cNvSpPr/>
          <p:nvPr/>
        </p:nvSpPr>
        <p:spPr>
          <a:xfrm>
            <a:off x="5420165" y="3568000"/>
            <a:ext cx="1762913" cy="78749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SPINE Tables and Keys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12326E7-C878-4170-A8B4-3ECA6C344553}"/>
              </a:ext>
            </a:extLst>
          </p:cNvPr>
          <p:cNvSpPr txBox="1"/>
          <p:nvPr/>
        </p:nvSpPr>
        <p:spPr>
          <a:xfrm>
            <a:off x="4335130" y="5384673"/>
            <a:ext cx="7414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SPINE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218820D4-FA63-4219-B3A8-4A2589129D5F}"/>
              </a:ext>
            </a:extLst>
          </p:cNvPr>
          <p:cNvSpPr txBox="1"/>
          <p:nvPr/>
        </p:nvSpPr>
        <p:spPr>
          <a:xfrm>
            <a:off x="7577488" y="5399260"/>
            <a:ext cx="780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SPINE</a:t>
            </a: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6DF7689A-1CC6-4109-BEA2-818CD2A464B4}"/>
              </a:ext>
            </a:extLst>
          </p:cNvPr>
          <p:cNvCxnSpPr>
            <a:cxnSpLocks/>
          </p:cNvCxnSpPr>
          <p:nvPr/>
        </p:nvCxnSpPr>
        <p:spPr>
          <a:xfrm flipH="1">
            <a:off x="4819744" y="4422422"/>
            <a:ext cx="957345" cy="972959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E8742240-A699-424F-BE22-6442D2DD36C5}"/>
              </a:ext>
            </a:extLst>
          </p:cNvPr>
          <p:cNvCxnSpPr>
            <a:cxnSpLocks/>
          </p:cNvCxnSpPr>
          <p:nvPr/>
        </p:nvCxnSpPr>
        <p:spPr>
          <a:xfrm>
            <a:off x="6917267" y="4422422"/>
            <a:ext cx="1028554" cy="972959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35">
            <a:extLst>
              <a:ext uri="{FF2B5EF4-FFF2-40B4-BE49-F238E27FC236}">
                <a16:creationId xmlns:a16="http://schemas.microsoft.com/office/drawing/2014/main" id="{E35B3F94-2C59-4E7C-84EC-6E98B8372818}"/>
              </a:ext>
            </a:extLst>
          </p:cNvPr>
          <p:cNvSpPr/>
          <p:nvPr/>
        </p:nvSpPr>
        <p:spPr>
          <a:xfrm>
            <a:off x="5323326" y="3485826"/>
            <a:ext cx="1956593" cy="96476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3944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6" grpId="0" animBg="1"/>
      <p:bldP spid="27" grpId="0" animBg="1"/>
      <p:bldP spid="29" grpId="0" animBg="1"/>
      <p:bldP spid="26" grpId="0"/>
      <p:bldP spid="5" grpId="0" animBg="1"/>
      <p:bldP spid="7" grpId="0"/>
      <p:bldP spid="8" grpId="0"/>
      <p:bldP spid="10" grpId="0"/>
      <p:bldP spid="13" grpId="0" animBg="1"/>
      <p:bldP spid="16" grpId="0"/>
      <p:bldP spid="17" grpId="0"/>
      <p:bldP spid="18" grpId="0" animBg="1"/>
      <p:bldP spid="19" grpId="0" animBg="1"/>
      <p:bldP spid="20" grpId="0" animBg="1"/>
      <p:bldP spid="21" grpId="0" animBg="1"/>
      <p:bldP spid="24" grpId="0" animBg="1"/>
      <p:bldP spid="30" grpId="0"/>
      <p:bldP spid="37" grpId="0" animBg="1"/>
      <p:bldP spid="38" grpId="0" animBg="1"/>
      <p:bldP spid="12" grpId="0"/>
      <p:bldP spid="39" grpId="0"/>
      <p:bldP spid="3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9D7301-EFC5-4506-B865-6CD9D0103F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Efficient Cryptography on Header Fields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A56CA5-B85E-4F26-9E17-B54DB0A938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285999"/>
            <a:ext cx="7848380" cy="4468092"/>
          </a:xfrm>
        </p:spPr>
        <p:txBody>
          <a:bodyPr>
            <a:noAutofit/>
          </a:bodyPr>
          <a:lstStyle/>
          <a:p>
            <a:r>
              <a:rPr lang="en-US" sz="2400" dirty="0"/>
              <a:t>One-time pad encryption – requires only one XOR operation</a:t>
            </a:r>
          </a:p>
          <a:p>
            <a:r>
              <a:rPr lang="en-US" sz="2400" dirty="0"/>
              <a:t>Encrypt(</a:t>
            </a:r>
            <a:r>
              <a:rPr lang="en-US" sz="2400" dirty="0" err="1"/>
              <a:t>ip</a:t>
            </a:r>
            <a:r>
              <a:rPr lang="en-US" sz="2400" dirty="0"/>
              <a:t>, k) = </a:t>
            </a:r>
            <a:r>
              <a:rPr lang="en-US" sz="2400" dirty="0" err="1"/>
              <a:t>ip</a:t>
            </a:r>
            <a:r>
              <a:rPr lang="en-US" sz="2400" dirty="0"/>
              <a:t> ⊕ H(k, nonce)</a:t>
            </a:r>
          </a:p>
          <a:p>
            <a:pPr lvl="1"/>
            <a:r>
              <a:rPr lang="en-US" sz="2400" i="0" dirty="0" err="1"/>
              <a:t>ip</a:t>
            </a:r>
            <a:r>
              <a:rPr lang="en-US" sz="2400" i="0" dirty="0"/>
              <a:t>: IP address (or TCP seq/ack no.)</a:t>
            </a:r>
          </a:p>
          <a:p>
            <a:pPr lvl="1"/>
            <a:r>
              <a:rPr lang="en-US" sz="2400" i="0" dirty="0"/>
              <a:t>k: secret key</a:t>
            </a:r>
          </a:p>
          <a:p>
            <a:pPr lvl="1"/>
            <a:r>
              <a:rPr lang="en-US" sz="2400" i="0" dirty="0"/>
              <a:t>nonce: public randomly-generated bit string</a:t>
            </a:r>
          </a:p>
          <a:p>
            <a:pPr lvl="1"/>
            <a:r>
              <a:rPr lang="en-US" sz="2400" i="0" dirty="0"/>
              <a:t>H: keyed hash function</a:t>
            </a:r>
          </a:p>
          <a:p>
            <a:r>
              <a:rPr lang="en-US" sz="2400" dirty="0"/>
              <a:t>Different nonce for each packet </a:t>
            </a:r>
            <a:r>
              <a:rPr lang="en-US" sz="2400" dirty="0">
                <a:sym typeface="Wingdings" panose="05000000000000000000" pitchFamily="2" charset="2"/>
              </a:rPr>
              <a:t></a:t>
            </a:r>
            <a:r>
              <a:rPr lang="en-US" sz="2400" dirty="0"/>
              <a:t> flow-packet </a:t>
            </a:r>
            <a:r>
              <a:rPr lang="en-US" sz="2400" dirty="0" err="1"/>
              <a:t>unlinkability</a:t>
            </a:r>
            <a:endParaRPr lang="en-US" sz="240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096DDA1-3858-445E-ADBA-3976A6B1E9F6}"/>
              </a:ext>
            </a:extLst>
          </p:cNvPr>
          <p:cNvSpPr/>
          <p:nvPr/>
        </p:nvSpPr>
        <p:spPr>
          <a:xfrm>
            <a:off x="9977974" y="5572841"/>
            <a:ext cx="1467484" cy="599359"/>
          </a:xfrm>
          <a:prstGeom prst="rect">
            <a:avLst/>
          </a:prstGeom>
          <a:solidFill>
            <a:schemeClr val="accent6">
              <a:lumMod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/>
              <a:t>Encrypted IPv4 Address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F59D85C8-DA05-4396-921D-D88B5A980DF4}"/>
              </a:ext>
            </a:extLst>
          </p:cNvPr>
          <p:cNvCxnSpPr>
            <a:cxnSpLocks/>
          </p:cNvCxnSpPr>
          <p:nvPr/>
        </p:nvCxnSpPr>
        <p:spPr>
          <a:xfrm>
            <a:off x="9159155" y="3464760"/>
            <a:ext cx="0" cy="285715"/>
          </a:xfrm>
          <a:prstGeom prst="straightConnector1">
            <a:avLst/>
          </a:prstGeom>
          <a:ln w="38100"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40CFF57D-B064-4C64-898F-38F0C2C50988}"/>
              </a:ext>
            </a:extLst>
          </p:cNvPr>
          <p:cNvCxnSpPr>
            <a:cxnSpLocks/>
            <a:endCxn id="11" idx="0"/>
          </p:cNvCxnSpPr>
          <p:nvPr/>
        </p:nvCxnSpPr>
        <p:spPr>
          <a:xfrm>
            <a:off x="10711716" y="4327790"/>
            <a:ext cx="2720" cy="429096"/>
          </a:xfrm>
          <a:prstGeom prst="straightConnector1">
            <a:avLst/>
          </a:prstGeom>
          <a:ln w="3810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3868E43D-FCCB-4177-862A-D4A4AF111BE6}"/>
              </a:ext>
            </a:extLst>
          </p:cNvPr>
          <p:cNvSpPr/>
          <p:nvPr/>
        </p:nvSpPr>
        <p:spPr>
          <a:xfrm>
            <a:off x="8876098" y="3750475"/>
            <a:ext cx="1025230" cy="521545"/>
          </a:xfrm>
          <a:prstGeom prst="rect">
            <a:avLst/>
          </a:prstGeom>
          <a:solidFill>
            <a:srgbClr val="606372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Hash Function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1C076870-15E3-4055-B810-9182344003BD}"/>
              </a:ext>
            </a:extLst>
          </p:cNvPr>
          <p:cNvCxnSpPr>
            <a:cxnSpLocks/>
          </p:cNvCxnSpPr>
          <p:nvPr/>
        </p:nvCxnSpPr>
        <p:spPr>
          <a:xfrm>
            <a:off x="9674316" y="3322107"/>
            <a:ext cx="0" cy="428368"/>
          </a:xfrm>
          <a:prstGeom prst="straightConnector1">
            <a:avLst/>
          </a:prstGeom>
          <a:ln w="38100"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>
            <a:extLst>
              <a:ext uri="{FF2B5EF4-FFF2-40B4-BE49-F238E27FC236}">
                <a16:creationId xmlns:a16="http://schemas.microsoft.com/office/drawing/2014/main" id="{3232E019-F2EB-4E11-9E1D-6EE40373F84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9419578" y="2894848"/>
            <a:ext cx="650881" cy="650881"/>
          </a:xfrm>
          <a:prstGeom prst="rect">
            <a:avLst/>
          </a:prstGeom>
        </p:spPr>
      </p:pic>
      <p:pic>
        <p:nvPicPr>
          <p:cNvPr id="11" name="Picture 2" descr="Image result for xor symbol">
            <a:extLst>
              <a:ext uri="{FF2B5EF4-FFF2-40B4-BE49-F238E27FC236}">
                <a16:creationId xmlns:a16="http://schemas.microsoft.com/office/drawing/2014/main" id="{1156E6F0-4942-43F5-80F8-F2B43629A4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68041" y="4756886"/>
            <a:ext cx="492789" cy="4927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E9D16C39-0FB0-4721-884B-30B6202B5663}"/>
              </a:ext>
            </a:extLst>
          </p:cNvPr>
          <p:cNvSpPr/>
          <p:nvPr/>
        </p:nvSpPr>
        <p:spPr>
          <a:xfrm>
            <a:off x="8563769" y="2934973"/>
            <a:ext cx="826939" cy="599359"/>
          </a:xfrm>
          <a:prstGeom prst="rect">
            <a:avLst/>
          </a:prstGeom>
          <a:solidFill>
            <a:schemeClr val="accent4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/>
              <a:t>Nonce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D414A5E-2452-435D-AA6A-B538B6BF5444}"/>
              </a:ext>
            </a:extLst>
          </p:cNvPr>
          <p:cNvSpPr txBox="1"/>
          <p:nvPr/>
        </p:nvSpPr>
        <p:spPr>
          <a:xfrm flipH="1">
            <a:off x="8847355" y="4680115"/>
            <a:ext cx="1089339" cy="64633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One-Time Pad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8B7D5F01-E0E5-4A78-BFD2-926A49061ACB}"/>
              </a:ext>
            </a:extLst>
          </p:cNvPr>
          <p:cNvCxnSpPr>
            <a:cxnSpLocks/>
            <a:stCxn id="8" idx="2"/>
            <a:endCxn id="14" idx="0"/>
          </p:cNvCxnSpPr>
          <p:nvPr/>
        </p:nvCxnSpPr>
        <p:spPr>
          <a:xfrm>
            <a:off x="9388713" y="4272020"/>
            <a:ext cx="3311" cy="408095"/>
          </a:xfrm>
          <a:prstGeom prst="straightConnector1">
            <a:avLst/>
          </a:prstGeom>
          <a:ln w="3810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746FD3C9-33F3-4D72-99CE-00DB4AD6976F}"/>
              </a:ext>
            </a:extLst>
          </p:cNvPr>
          <p:cNvCxnSpPr>
            <a:cxnSpLocks/>
            <a:stCxn id="14" idx="1"/>
            <a:endCxn id="11" idx="1"/>
          </p:cNvCxnSpPr>
          <p:nvPr/>
        </p:nvCxnSpPr>
        <p:spPr>
          <a:xfrm>
            <a:off x="9936694" y="5003281"/>
            <a:ext cx="531347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>
            <a:extLst>
              <a:ext uri="{FF2B5EF4-FFF2-40B4-BE49-F238E27FC236}">
                <a16:creationId xmlns:a16="http://schemas.microsoft.com/office/drawing/2014/main" id="{D7F0F70F-BE0D-4D3E-9E47-190912A4848A}"/>
              </a:ext>
            </a:extLst>
          </p:cNvPr>
          <p:cNvSpPr/>
          <p:nvPr/>
        </p:nvSpPr>
        <p:spPr>
          <a:xfrm>
            <a:off x="9977974" y="3728431"/>
            <a:ext cx="1467484" cy="599359"/>
          </a:xfrm>
          <a:prstGeom prst="rect">
            <a:avLst/>
          </a:prstGeom>
          <a:solidFill>
            <a:schemeClr val="accent6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Original IPv4 Address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64440DB9-15FE-4112-AC6F-D53294ADCB4C}"/>
              </a:ext>
            </a:extLst>
          </p:cNvPr>
          <p:cNvCxnSpPr>
            <a:cxnSpLocks/>
            <a:stCxn id="11" idx="2"/>
            <a:endCxn id="5" idx="0"/>
          </p:cNvCxnSpPr>
          <p:nvPr/>
        </p:nvCxnSpPr>
        <p:spPr>
          <a:xfrm flipH="1">
            <a:off x="10711716" y="5249675"/>
            <a:ext cx="2720" cy="323166"/>
          </a:xfrm>
          <a:prstGeom prst="straightConnector1">
            <a:avLst/>
          </a:prstGeom>
          <a:ln w="38100">
            <a:solidFill>
              <a:schemeClr val="accent6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B7CE426-5B6E-46CF-8405-690CA0B8DD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3E639-1B3B-4E6A-B327-CC1F1D29F86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7774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13" grpId="0" animBg="1"/>
      <p:bldP spid="14" grpId="0" animBg="1"/>
      <p:bldP spid="1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66291A-FFE0-4842-824E-36634708C0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Rotating Encryption Keys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11C461-F335-454C-8528-4BE538DD2D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286000"/>
            <a:ext cx="5922818" cy="4114800"/>
          </a:xfrm>
        </p:spPr>
        <p:txBody>
          <a:bodyPr>
            <a:noAutofit/>
          </a:bodyPr>
          <a:lstStyle/>
          <a:p>
            <a:r>
              <a:rPr lang="en-US" sz="2400" dirty="0"/>
              <a:t>We want:</a:t>
            </a:r>
          </a:p>
          <a:p>
            <a:pPr lvl="1"/>
            <a:r>
              <a:rPr lang="en-US" sz="2400" i="0" dirty="0"/>
              <a:t>No repeated one-time pads</a:t>
            </a:r>
          </a:p>
          <a:p>
            <a:pPr lvl="1"/>
            <a:r>
              <a:rPr lang="en-US" sz="2400" i="0" dirty="0"/>
              <a:t>To thwart authorities who might demand packet decryption</a:t>
            </a:r>
          </a:p>
          <a:p>
            <a:r>
              <a:rPr lang="en-US" sz="2400" dirty="0"/>
              <a:t>Solution: rotate keys</a:t>
            </a:r>
          </a:p>
          <a:p>
            <a:r>
              <a:rPr lang="en-US" sz="2400" dirty="0"/>
              <a:t>To prevent inconsistency, we use version numbers and remember old keys for </a:t>
            </a:r>
            <a:r>
              <a:rPr lang="en-US" sz="2400" i="1" dirty="0"/>
              <a:t>t</a:t>
            </a:r>
            <a:r>
              <a:rPr lang="en-US" sz="2400" dirty="0"/>
              <a:t> seconds</a:t>
            </a:r>
          </a:p>
        </p:txBody>
      </p:sp>
      <p:pic>
        <p:nvPicPr>
          <p:cNvPr id="4" name="Content Placeholder 5" descr="A screenshot of a cell phone&#10;&#10;Description automatically generated">
            <a:extLst>
              <a:ext uri="{FF2B5EF4-FFF2-40B4-BE49-F238E27FC236}">
                <a16:creationId xmlns:a16="http://schemas.microsoft.com/office/drawing/2014/main" id="{F910476C-B0EB-45FA-9418-58231D3524F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9596" y="1972001"/>
            <a:ext cx="4814873" cy="412300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959B2D7-5DD7-49C4-875F-8748487B5E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3E639-1B3B-4E6A-B327-CC1F1D29F860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6622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2BB6DA-A0BF-4097-BCDE-E94BAA10A7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685800"/>
            <a:ext cx="9819409" cy="1485900"/>
          </a:xfrm>
        </p:spPr>
        <p:txBody>
          <a:bodyPr/>
          <a:lstStyle/>
          <a:p>
            <a:r>
              <a:rPr lang="en-US" dirty="0"/>
              <a:t>Challenges with Encrypting IP Addresses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38A1DB-F735-4969-9ADD-FC423F5951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Sending encryption metadata with packet</a:t>
            </a:r>
          </a:p>
          <a:p>
            <a:r>
              <a:rPr lang="en-US" sz="2400" dirty="0"/>
              <a:t>Discerning which traffic is SPINE traffic</a:t>
            </a:r>
          </a:p>
          <a:p>
            <a:r>
              <a:rPr lang="en-US" sz="2400" dirty="0"/>
              <a:t>Ensuring successful routing</a:t>
            </a:r>
          </a:p>
          <a:p>
            <a:r>
              <a:rPr lang="en-US" sz="2400" b="1" i="1" dirty="0"/>
              <a:t>Solution: we need more space in the header </a:t>
            </a:r>
            <a:r>
              <a:rPr lang="en-US" sz="2400" b="1" i="1" dirty="0">
                <a:sym typeface="Wingdings" panose="05000000000000000000" pitchFamily="2" charset="2"/>
              </a:rPr>
              <a:t> IPv6  </a:t>
            </a:r>
            <a:endParaRPr lang="en-US" sz="2400" b="1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B4602C-84F2-4AF8-BFF3-6648304145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3E639-1B3B-4E6A-B327-CC1F1D29F860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5610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3787</TotalTime>
  <Words>845</Words>
  <Application>Microsoft Office PowerPoint</Application>
  <PresentationFormat>Widescreen</PresentationFormat>
  <Paragraphs>185</Paragraphs>
  <Slides>16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Calibri</vt:lpstr>
      <vt:lpstr>Franklin Gothic Book</vt:lpstr>
      <vt:lpstr>Crop</vt:lpstr>
      <vt:lpstr>SPINE: Surveillance protection in the network Elements</vt:lpstr>
      <vt:lpstr>Privacy Threat from Plaintext IP Addresses</vt:lpstr>
      <vt:lpstr>Deployment Challenges in Existing Solutions</vt:lpstr>
      <vt:lpstr>Recent Technologies and Trends</vt:lpstr>
      <vt:lpstr>SPINE Contributions</vt:lpstr>
      <vt:lpstr>Encrypting Relevant Header Fields</vt:lpstr>
      <vt:lpstr>Efficient Cryptography on Header Fields</vt:lpstr>
      <vt:lpstr>Rotating Encryption Keys</vt:lpstr>
      <vt:lpstr>Challenges with Encrypting IP Addresses </vt:lpstr>
      <vt:lpstr>SPINE Example</vt:lpstr>
      <vt:lpstr>IPv4 to IPv6 Header Transformation</vt:lpstr>
      <vt:lpstr>P4 Implementation</vt:lpstr>
      <vt:lpstr>P4 Pipeline</vt:lpstr>
      <vt:lpstr>P4 Prototype and Resource Requirements</vt:lpstr>
      <vt:lpstr>Conclusion</vt:lpstr>
      <vt:lpstr>Why do we need SipHash?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SPINE: Surveillance protection in the network Elements</dc:title>
  <dc:creator>Trisha</dc:creator>
  <cp:lastModifiedBy>Trisha</cp:lastModifiedBy>
  <cp:revision>484</cp:revision>
  <dcterms:created xsi:type="dcterms:W3CDTF">2019-07-22T16:31:02Z</dcterms:created>
  <dcterms:modified xsi:type="dcterms:W3CDTF">2019-08-13T16:00:45Z</dcterms:modified>
</cp:coreProperties>
</file>