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Default Extension="emf" ContentType="image/x-emf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slides/slide26.xml" ContentType="application/vnd.openxmlformats-officedocument.presentationml.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wdp" ContentType="image/vnd.ms-photo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27" r:id="rId1"/>
  </p:sldMasterIdLst>
  <p:notesMasterIdLst>
    <p:notesMasterId r:id="rId34"/>
  </p:notesMasterIdLst>
  <p:handoutMasterIdLst>
    <p:handoutMasterId r:id="rId35"/>
  </p:handoutMasterIdLst>
  <p:sldIdLst>
    <p:sldId id="416" r:id="rId2"/>
    <p:sldId id="871" r:id="rId3"/>
    <p:sldId id="867" r:id="rId4"/>
    <p:sldId id="813" r:id="rId5"/>
    <p:sldId id="890" r:id="rId6"/>
    <p:sldId id="891" r:id="rId7"/>
    <p:sldId id="902" r:id="rId8"/>
    <p:sldId id="872" r:id="rId9"/>
    <p:sldId id="859" r:id="rId10"/>
    <p:sldId id="896" r:id="rId11"/>
    <p:sldId id="892" r:id="rId12"/>
    <p:sldId id="897" r:id="rId13"/>
    <p:sldId id="838" r:id="rId14"/>
    <p:sldId id="881" r:id="rId15"/>
    <p:sldId id="882" r:id="rId16"/>
    <p:sldId id="883" r:id="rId17"/>
    <p:sldId id="884" r:id="rId18"/>
    <p:sldId id="873" r:id="rId19"/>
    <p:sldId id="852" r:id="rId20"/>
    <p:sldId id="780" r:id="rId21"/>
    <p:sldId id="898" r:id="rId22"/>
    <p:sldId id="874" r:id="rId23"/>
    <p:sldId id="829" r:id="rId24"/>
    <p:sldId id="830" r:id="rId25"/>
    <p:sldId id="805" r:id="rId26"/>
    <p:sldId id="801" r:id="rId27"/>
    <p:sldId id="800" r:id="rId28"/>
    <p:sldId id="899" r:id="rId29"/>
    <p:sldId id="901" r:id="rId30"/>
    <p:sldId id="900" r:id="rId31"/>
    <p:sldId id="809" r:id="rId32"/>
    <p:sldId id="79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5996FF"/>
    <a:srgbClr val="CCFFC2"/>
    <a:srgbClr val="22D500"/>
    <a:srgbClr val="FFFF66"/>
    <a:srgbClr val="00FF00"/>
    <a:srgbClr val="AFAD44"/>
    <a:srgbClr val="FF0000"/>
    <a:srgbClr val="A38257"/>
    <a:srgbClr val="0F0F0F"/>
    <a:srgbClr val="E3D33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350" autoAdjust="0"/>
    <p:restoredTop sz="87561" autoAdjust="0"/>
  </p:normalViewPr>
  <p:slideViewPr>
    <p:cSldViewPr snapToObjects="1">
      <p:cViewPr>
        <p:scale>
          <a:sx n="100" d="100"/>
          <a:sy n="100" d="100"/>
        </p:scale>
        <p:origin x="-800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AC2B-E102-224D-9F9C-BD463F94C5B0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CE91-7E58-914B-A6DF-6D1153974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46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77AA9-3A82-1349-9BE1-537CC4B4F64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B928-BA8B-0D47-B427-63DFEBF4F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101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None/>
            </a:pPr>
            <a:r>
              <a:rPr lang="en-US" dirty="0" smtClean="0"/>
              <a:t>Talk</a:t>
            </a:r>
            <a:r>
              <a:rPr lang="en-US" baseline="0" dirty="0" smtClean="0"/>
              <a:t> about updating state in tables.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Next: These</a:t>
            </a:r>
            <a:r>
              <a:rPr lang="en-US" baseline="0" dirty="0" smtClean="0"/>
              <a:t> services have vastly different/complex requirements in comparison to the simple resource sharing offered by host-host model.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Wide-area:</a:t>
            </a:r>
            <a:r>
              <a:rPr lang="en-US" baseline="0" dirty="0" smtClean="0"/>
              <a:t> DNS, local: load balancers</a:t>
            </a:r>
          </a:p>
          <a:p>
            <a:r>
              <a:rPr lang="en-US" baseline="0" dirty="0" smtClean="0"/>
              <a:t>Update DNS and load balancers on service instance failure/recovery</a:t>
            </a:r>
          </a:p>
          <a:p>
            <a:r>
              <a:rPr lang="en-US" baseline="0" dirty="0" smtClean="0"/>
              <a:t>DNS caching, all traffic through load balancer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8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r>
              <a:rPr lang="en-US" dirty="0"/>
              <a:t>of service resolution threefold: 1) redirect clients to nearby replica, 2) one that is live, and 3) not overloaded. This gives users a good service experience and evenly spreads the load across all replicas, allowing the service to scale.</a:t>
            </a:r>
          </a:p>
          <a:p>
            <a:endParaRPr lang="en-US" dirty="0"/>
          </a:p>
          <a:p>
            <a:r>
              <a:rPr lang="en-US" dirty="0"/>
              <a:t>With multiplicity in replicas, challenges are: keep state of live replicas up-to-date, find good one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DNS load balancers:</a:t>
            </a:r>
            <a:r>
              <a:rPr lang="en-US" baseline="0" dirty="0" smtClean="0"/>
              <a:t> caching is pervasive throughout the network, leading to slow failover and clumsy load balancing. TTLs are often ignored to give faster response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86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spread a</a:t>
            </a:r>
            <a:r>
              <a:rPr lang="en-US" baseline="0" dirty="0" smtClean="0"/>
              <a:t> single connection over multiple interfaces, or keep a connection alive across changes in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86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foundations, allowing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937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spcAft>
                <a:spcPts val="1200"/>
              </a:spcAft>
            </a:pPr>
            <a:r>
              <a:rPr lang="en-US" dirty="0" smtClean="0"/>
              <a:t>Mention</a:t>
            </a:r>
            <a:r>
              <a:rPr lang="en-US" baseline="0" dirty="0" smtClean="0"/>
              <a:t> rationale for position of SAL in the stack</a:t>
            </a:r>
          </a:p>
          <a:p>
            <a:pPr lvl="1">
              <a:spcAft>
                <a:spcPts val="1200"/>
              </a:spcAft>
            </a:pPr>
            <a:r>
              <a:rPr lang="en-US" baseline="0" dirty="0" smtClean="0"/>
              <a:t>Connection handling in the SAL allows reuse of functionality across multiple transport protocols.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/>
              <a:buNone/>
            </a:pPr>
            <a:r>
              <a:rPr lang="en-US" dirty="0" smtClean="0"/>
              <a:t>Talk</a:t>
            </a:r>
            <a:r>
              <a:rPr lang="en-US" baseline="0" dirty="0" smtClean="0"/>
              <a:t> about updating state in tables.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CDE935-DC8B-0D4F-8248-8C91F3C3773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3E2F49-F2A2-814B-97CE-E8C49686BA44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41C46A-3D94-2944-A990-CDC3C7B8D339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0"/>
            <a:ext cx="8516016" cy="5258007"/>
          </a:xfrm>
        </p:spPr>
        <p:txBody>
          <a:bodyPr/>
          <a:lstStyle>
            <a:lvl1pPr marL="347472" indent="-347472" algn="l">
              <a:lnSpc>
                <a:spcPts val="3840"/>
              </a:lnSpc>
              <a:spcBef>
                <a:spcPts val="1872"/>
              </a:spcBef>
              <a:buFont typeface="Arial"/>
              <a:buChar char="•"/>
              <a:defRPr/>
            </a:lvl1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New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9B50FB-8B25-E547-8C08-E91CF69083B2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7CE81-F35F-3541-8C1C-88662546B7E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E6BE8-968D-FE4A-ABCD-498A6B76A63F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0765F2-B32A-2F48-A685-BF29D8E9F0F4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F28F37-7CB3-6D49-8344-7BBACE299D75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30E6CF-F9D3-0743-9DF2-C767B66A9B6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9D64B-587A-B04C-A2C6-14F705D5ECC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A4ED59-8F73-4345-B302-D01909589DB4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gradFill flip="none" rotWithShape="1">
          <a:gsLst>
            <a:gs pos="73000">
              <a:schemeClr val="bg1"/>
            </a:gs>
            <a:gs pos="92000">
              <a:schemeClr val="bg1">
                <a:lumMod val="85000"/>
                <a:lumOff val="1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1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78" y="1388900"/>
            <a:ext cx="8620438" cy="525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Second main level</a:t>
            </a:r>
          </a:p>
          <a:p>
            <a:pPr lvl="0"/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7472" marR="0" indent="-347472" algn="l" defTabSz="457200" rtl="0" eaLnBrk="1" fontAlgn="auto" latinLnBrk="0" hangingPunct="1">
        <a:lnSpc>
          <a:spcPts val="3840"/>
        </a:lnSpc>
        <a:spcBef>
          <a:spcPts val="1872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C6D9F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4.wdp"/><Relationship Id="rId5" Type="http://schemas.openxmlformats.org/officeDocument/2006/relationships/image" Target="../media/image12.w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2.w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2.w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2.w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5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339975"/>
            <a:ext cx="87630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Serval</a:t>
            </a:r>
            <a:r>
              <a:rPr lang="en-US" dirty="0" smtClean="0"/>
              <a:t>: Software Defined </a:t>
            </a:r>
            <a:br>
              <a:rPr lang="en-US" dirty="0" smtClean="0"/>
            </a:br>
            <a:r>
              <a:rPr lang="en-US" dirty="0" smtClean="0"/>
              <a:t>Service</a:t>
            </a:r>
            <a:r>
              <a:rPr lang="en-US" dirty="0"/>
              <a:t>-Centric </a:t>
            </a:r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Jen Rexford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Erik Nordstrom, David </a:t>
            </a:r>
            <a:r>
              <a:rPr lang="en-US" sz="2000" dirty="0" err="1" smtClean="0">
                <a:solidFill>
                  <a:srgbClr val="FFFF00"/>
                </a:solidFill>
              </a:rPr>
              <a:t>Shue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Prem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Gopalan</a:t>
            </a:r>
            <a:r>
              <a:rPr lang="en-US" sz="2000" dirty="0">
                <a:solidFill>
                  <a:srgbClr val="FFFF00"/>
                </a:solidFill>
              </a:rPr>
              <a:t>,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Rob Kiefer, Mat </a:t>
            </a:r>
            <a:r>
              <a:rPr lang="en-US" sz="2000" dirty="0" err="1" smtClean="0">
                <a:solidFill>
                  <a:srgbClr val="FFFF00"/>
                </a:solidFill>
              </a:rPr>
              <a:t>Arye</a:t>
            </a:r>
            <a:r>
              <a:rPr lang="en-US" sz="2000" dirty="0" smtClean="0">
                <a:solidFill>
                  <a:srgbClr val="FFFF00"/>
                </a:solidFill>
              </a:rPr>
              <a:t>, Steven </a:t>
            </a:r>
            <a:r>
              <a:rPr lang="en-US" sz="2000" dirty="0" err="1" smtClean="0">
                <a:solidFill>
                  <a:srgbClr val="FFFF00"/>
                </a:solidFill>
              </a:rPr>
              <a:t>Ko</a:t>
            </a:r>
            <a:r>
              <a:rPr lang="en-US" sz="2000" dirty="0" smtClean="0">
                <a:solidFill>
                  <a:srgbClr val="FFFF00"/>
                </a:solidFill>
              </a:rPr>
              <a:t>, Mike Freedman</a:t>
            </a:r>
          </a:p>
          <a:p>
            <a:pPr>
              <a:lnSpc>
                <a:spcPct val="50000"/>
              </a:lnSpc>
            </a:pPr>
            <a:r>
              <a:rPr lang="en-US" sz="2000" dirty="0" smtClean="0">
                <a:solidFill>
                  <a:srgbClr val="FF6600"/>
                </a:solidFill>
              </a:rPr>
              <a:t>Princeton University</a:t>
            </a:r>
          </a:p>
        </p:txBody>
      </p:sp>
      <p:pic>
        <p:nvPicPr>
          <p:cNvPr id="14" name="Picture 13" descr="serval-only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25170"/>
            <a:ext cx="4760721" cy="1364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0975" y="1184821"/>
            <a:ext cx="235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serval-arch.org</a:t>
            </a:r>
            <a:endParaRPr lang="en-US" sz="2800" dirty="0" smtClean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11"/>
    </mc:Choice>
    <mc:Fallback>
      <p:transition spd="slow" advTm="7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Names (</a:t>
            </a:r>
            <a:r>
              <a:rPr lang="en-US" dirty="0" err="1" smtClean="0"/>
              <a:t>ServiceID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Different </a:t>
            </a:r>
            <a:r>
              <a:rPr lang="en-US" dirty="0" smtClean="0"/>
              <a:t>granularities of services</a:t>
            </a:r>
          </a:p>
          <a:p>
            <a:pPr lvl="1"/>
            <a:r>
              <a:rPr lang="en-US" dirty="0" smtClean="0"/>
              <a:t>Entire distributed Web service</a:t>
            </a:r>
          </a:p>
          <a:p>
            <a:pPr lvl="1"/>
            <a:r>
              <a:rPr lang="en-US" dirty="0" smtClean="0"/>
              <a:t>Replicated partition in back-end storage</a:t>
            </a:r>
          </a:p>
          <a:p>
            <a:pPr lvl="1"/>
            <a:r>
              <a:rPr lang="en-US" dirty="0" smtClean="0"/>
              <a:t>Set of peers distributing a common file</a:t>
            </a:r>
          </a:p>
          <a:p>
            <a:r>
              <a:rPr lang="en-US" dirty="0" err="1" smtClean="0"/>
              <a:t>ServiceIDs</a:t>
            </a:r>
            <a:r>
              <a:rPr lang="en-US" dirty="0" smtClean="0"/>
              <a:t> allocated in blocks</a:t>
            </a:r>
          </a:p>
          <a:p>
            <a:pPr lvl="1"/>
            <a:r>
              <a:rPr lang="en-US" dirty="0" smtClean="0"/>
              <a:t>Ensures global uniqueness</a:t>
            </a:r>
          </a:p>
          <a:p>
            <a:pPr lvl="1"/>
            <a:r>
              <a:rPr lang="en-US" dirty="0" smtClean="0"/>
              <a:t>Enables prefix-based aggregation</a:t>
            </a:r>
          </a:p>
          <a:p>
            <a:r>
              <a:rPr lang="en-US" dirty="0" err="1" smtClean="0"/>
              <a:t>ServiceID</a:t>
            </a:r>
            <a:r>
              <a:rPr lang="en-US" dirty="0" smtClean="0"/>
              <a:t> carried in network packets</a:t>
            </a:r>
          </a:p>
          <a:p>
            <a:pPr lvl="1"/>
            <a:r>
              <a:rPr lang="en-US" dirty="0" smtClean="0"/>
              <a:t>Service-level routing</a:t>
            </a:r>
          </a:p>
          <a:p>
            <a:pPr lvl="1"/>
            <a:r>
              <a:rPr lang="en-US" dirty="0" smtClean="0"/>
              <a:t>Late-binding to a service instance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Sockets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should operate on service names</a:t>
            </a:r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2150" y="2533650"/>
            <a:ext cx="3362494" cy="52322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connect(fd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serviceID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278438" y="2228850"/>
            <a:ext cx="2844574" cy="95410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bind(fd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serviceID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listen(fd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66800" y="5200650"/>
            <a:ext cx="3124200" cy="1200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Network stack must </a:t>
            </a:r>
            <a:r>
              <a:rPr lang="en-US" sz="2400" i="1">
                <a:solidFill>
                  <a:srgbClr val="000000"/>
                </a:solidFill>
              </a:rPr>
              <a:t>resolve </a:t>
            </a:r>
            <a:r>
              <a:rPr lang="en-US" sz="2400">
                <a:solidFill>
                  <a:srgbClr val="000000"/>
                </a:solidFill>
              </a:rPr>
              <a:t>service to instance for </a:t>
            </a:r>
            <a:r>
              <a:rPr lang="en-US" sz="2400" i="1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562600" y="5200650"/>
            <a:ext cx="2895600" cy="1200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Network stack must </a:t>
            </a:r>
            <a:r>
              <a:rPr lang="en-US" sz="2400" i="1">
                <a:solidFill>
                  <a:srgbClr val="000000"/>
                </a:solidFill>
              </a:rPr>
              <a:t>advertise </a:t>
            </a:r>
            <a:r>
              <a:rPr lang="en-US" sz="2400">
                <a:solidFill>
                  <a:srgbClr val="000000"/>
                </a:solidFill>
              </a:rPr>
              <a:t>service for </a:t>
            </a:r>
            <a:r>
              <a:rPr lang="en-US" sz="2400" i="1">
                <a:solidFill>
                  <a:srgbClr val="000000"/>
                </a:solidFill>
              </a:rPr>
              <a:t>server</a:t>
            </a:r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828801" y="4057650"/>
            <a:ext cx="1676400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6172994" y="4133056"/>
            <a:ext cx="1676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Control and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68300" y="4853937"/>
            <a:ext cx="4919472" cy="100584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559" y="3787141"/>
            <a:ext cx="1084602" cy="112466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dirty="0" smtClean="0"/>
              <a:t>Kernel</a:t>
            </a:r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Network</a:t>
            </a:r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568300" y="3846550"/>
            <a:ext cx="4919472" cy="10058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1063359" y="1753021"/>
            <a:ext cx="5424413" cy="2088980"/>
            <a:chOff x="1427014" y="1312588"/>
            <a:chExt cx="5424413" cy="2088980"/>
          </a:xfrm>
        </p:grpSpPr>
        <p:sp>
          <p:nvSpPr>
            <p:cNvPr id="4" name="Rectangle 3"/>
            <p:cNvSpPr/>
            <p:nvPr/>
          </p:nvSpPr>
          <p:spPr>
            <a:xfrm>
              <a:off x="1931955" y="2670048"/>
              <a:ext cx="4919472" cy="731520"/>
            </a:xfrm>
            <a:prstGeom prst="rect">
              <a:avLst/>
            </a:prstGeom>
            <a:solidFill>
              <a:srgbClr val="80000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27014" y="1312588"/>
              <a:ext cx="1600200" cy="685800"/>
            </a:xfrm>
            <a:prstGeom prst="rect">
              <a:avLst/>
            </a:prstGeom>
            <a:solidFill>
              <a:srgbClr val="B5B500"/>
            </a:solidFill>
            <a:ln>
              <a:solidFill>
                <a:srgbClr val="C1C14D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5928" y="1422594"/>
              <a:ext cx="1362372" cy="40011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Application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4152" y="1312588"/>
              <a:ext cx="1752601" cy="685800"/>
            </a:xfrm>
            <a:prstGeom prst="rect">
              <a:avLst/>
            </a:prstGeom>
            <a:solidFill>
              <a:srgbClr val="B5B500"/>
            </a:solidFill>
            <a:ln>
              <a:solidFill>
                <a:srgbClr val="C1C14D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6014" y="1335529"/>
              <a:ext cx="1788877" cy="639919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000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Service Controller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18860" y="2889884"/>
              <a:ext cx="3745663" cy="378309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Data Delivery</a:t>
              </a:r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1651623" y="2168649"/>
            <a:ext cx="1485049" cy="1134500"/>
            <a:chOff x="2015278" y="1728216"/>
            <a:chExt cx="1485049" cy="1134500"/>
          </a:xfrm>
        </p:grpSpPr>
        <p:sp>
          <p:nvSpPr>
            <p:cNvPr id="11" name="Can 1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15278" y="1728216"/>
              <a:ext cx="866660" cy="30777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Socket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36614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71587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rot="5400000">
            <a:off x="5201877" y="3182839"/>
            <a:ext cx="1481328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047889" y="3182839"/>
            <a:ext cx="1481328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69343" y="2174473"/>
            <a:ext cx="1960669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63098" y="2007785"/>
            <a:ext cx="1960669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arrow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58336" y="2479545"/>
            <a:ext cx="1329423" cy="587768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900" b="1" dirty="0" smtClean="0"/>
              <a:t>Service</a:t>
            </a:r>
          </a:p>
          <a:p>
            <a:pPr algn="ctr">
              <a:lnSpc>
                <a:spcPts val="1900"/>
              </a:lnSpc>
            </a:pPr>
            <a:r>
              <a:rPr lang="en-US" sz="1900" b="1" dirty="0" smtClean="0"/>
              <a:t>Control API</a:t>
            </a:r>
            <a:endParaRPr lang="en-US" sz="1900" b="1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485827" y="3924297"/>
          <a:ext cx="2911532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006533"/>
                <a:gridCol w="762000"/>
                <a:gridCol w="1142999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789524" y="4271769"/>
            <a:ext cx="2304138" cy="3680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 smtClean="0">
                <a:solidFill>
                  <a:schemeClr val="bg1"/>
                </a:solidFill>
              </a:rPr>
              <a:t>Service Table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70623" y="2488689"/>
            <a:ext cx="1739629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bind(X)     close()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81236" y="2220033"/>
            <a:ext cx="2862764" cy="14042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dirty="0" smtClean="0"/>
              <a:t> Control-Plane Protocol</a:t>
            </a:r>
          </a:p>
          <a:p>
            <a:pPr marL="400050" indent="-174625" defTabSz="282575">
              <a:lnSpc>
                <a:spcPts val="2100"/>
              </a:lnSpc>
              <a:spcAft>
                <a:spcPts val="600"/>
              </a:spcAft>
              <a:buFont typeface="Arial"/>
              <a:buChar char="•"/>
            </a:pPr>
            <a:r>
              <a:rPr lang="en-US" sz="1900" dirty="0" smtClean="0"/>
              <a:t>Service controller</a:t>
            </a:r>
          </a:p>
          <a:p>
            <a:pPr marL="400050" indent="-174625" defTabSz="282575">
              <a:lnSpc>
                <a:spcPts val="2100"/>
              </a:lnSpc>
              <a:spcAft>
                <a:spcPts val="600"/>
              </a:spcAft>
              <a:buFont typeface="Arial"/>
              <a:buChar char="•"/>
            </a:pPr>
            <a:r>
              <a:rPr lang="en-US" sz="1900" dirty="0" smtClean="0"/>
              <a:t>DNS or other database</a:t>
            </a:r>
          </a:p>
          <a:p>
            <a:pPr marL="400050" indent="-174625" defTabSz="282575">
              <a:lnSpc>
                <a:spcPts val="2100"/>
              </a:lnSpc>
              <a:spcAft>
                <a:spcPts val="600"/>
              </a:spcAft>
              <a:buFont typeface="Arial"/>
              <a:buChar char="•"/>
            </a:pPr>
            <a:r>
              <a:rPr lang="en-US" sz="1900" dirty="0" err="1" smtClean="0"/>
              <a:t>OpenFlow</a:t>
            </a:r>
            <a:r>
              <a:rPr lang="en-US" sz="1900" dirty="0" smtClean="0"/>
              <a:t> controller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611500" y="4975860"/>
          <a:ext cx="2834640" cy="7772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17320"/>
                <a:gridCol w="1417320"/>
              </a:tblGrid>
              <a:tr h="2914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Address</a:t>
                      </a:r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Next Hop</a:t>
                      </a:r>
                      <a:endParaRPr lang="en-US" sz="16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2888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882201" y="5277609"/>
            <a:ext cx="2277461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IP Forwarding Table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3" name="Bent-Up Arrow 42"/>
          <p:cNvSpPr/>
          <p:nvPr/>
        </p:nvSpPr>
        <p:spPr>
          <a:xfrm rot="5400000">
            <a:off x="2547203" y="3316213"/>
            <a:ext cx="918169" cy="976011"/>
          </a:xfrm>
          <a:prstGeom prst="bentUpArrow">
            <a:avLst>
              <a:gd name="adj1" fmla="val 15442"/>
              <a:gd name="adj2" fmla="val 24497"/>
              <a:gd name="adj3" fmla="val 222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63098" y="1371600"/>
            <a:ext cx="1883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(un)register 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448" y="4169224"/>
            <a:ext cx="35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07727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91827"/>
    </mc:Choice>
    <mc:Fallback>
      <p:transition spd="slow" advTm="91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 build="allAtOnce"/>
      <p:bldP spid="33" grpId="1" build="allAtOnce"/>
      <p:bldP spid="43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Plane: The Service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9407761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4414"/>
    </mc:Choice>
    <mc:Fallback>
      <p:transition spd="slow" advTm="13441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Table (SIB)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4532267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685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657600"/>
            <a:ext cx="7948577" cy="2792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810740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4414"/>
    </mc:Choice>
    <mc:Fallback>
      <p:transition spd="slow" advTm="13441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Table (SIB)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2725472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371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267200"/>
            <a:ext cx="7948577" cy="2183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771560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4414"/>
    </mc:Choice>
    <mc:Fallback>
      <p:transition spd="slow" advTm="13441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Table (SIB)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0571895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7948577" cy="13448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650933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4414"/>
    </mc:Choice>
    <mc:Fallback>
      <p:transition spd="slow" advTm="13441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Service Table (SIB)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907673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*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2819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7948577" cy="659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741895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4414"/>
    </mc:Choice>
    <mc:Fallback>
      <p:transition spd="slow" advTm="13441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Service Discovery</a:t>
            </a:r>
            <a:endParaRPr lang="en-US" dirty="0"/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14:imgLayer r:embed="rId4">
                    <a14:imgEffect>
                      <a14:backgroundRemoval t="833" b="98500" l="26154" r="77385"/>
                    </a14:imgEffect>
                  </a14:imgLayer>
                </a14:imgProps>
              </a:ext>
            </a:extLst>
          </a:blip>
          <a:srcRect l="24655" r="23750"/>
          <a:stretch>
            <a:fillRect/>
          </a:stretch>
        </p:blipFill>
        <p:spPr bwMode="auto">
          <a:xfrm>
            <a:off x="2418337" y="2609603"/>
            <a:ext cx="1154617" cy="20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87" descr="j0424192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99420" y="1608963"/>
            <a:ext cx="1480372" cy="1220825"/>
          </a:xfrm>
          <a:prstGeom prst="rect">
            <a:avLst/>
          </a:prstGeom>
          <a:effectLst/>
        </p:spPr>
      </p:pic>
      <p:cxnSp>
        <p:nvCxnSpPr>
          <p:cNvPr id="89" name="Shape 53"/>
          <p:cNvCxnSpPr>
            <a:stCxn id="87" idx="3"/>
            <a:endCxn id="98" idx="3"/>
          </p:cNvCxnSpPr>
          <p:nvPr/>
        </p:nvCxnSpPr>
        <p:spPr bwMode="auto">
          <a:xfrm flipV="1">
            <a:off x="3572954" y="2372587"/>
            <a:ext cx="3263911" cy="1269849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618084"/>
              </p:ext>
            </p:extLst>
          </p:nvPr>
        </p:nvGraphicFramePr>
        <p:xfrm>
          <a:off x="1133245" y="5072663"/>
          <a:ext cx="3469398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5406"/>
                <a:gridCol w="1132242"/>
                <a:gridCol w="1361750"/>
              </a:tblGrid>
              <a:tr h="32173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Service</a:t>
                      </a:r>
                      <a:r>
                        <a:rPr lang="en-US" sz="1600" baseline="0" dirty="0" err="1" smtClean="0"/>
                        <a:t>ID</a:t>
                      </a:r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Rule</a:t>
                      </a:r>
                      <a:r>
                        <a:rPr lang="en-US" sz="1600" baseline="0" dirty="0" smtClean="0"/>
                        <a:t> State</a:t>
                      </a:r>
                      <a:endParaRPr lang="en-US" sz="16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FORWARD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192.168.1.255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" name="Picture 91" descr="j0424192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51820" y="4527713"/>
            <a:ext cx="1480372" cy="1220825"/>
          </a:xfrm>
          <a:prstGeom prst="rect">
            <a:avLst/>
          </a:prstGeom>
          <a:effectLst/>
        </p:spPr>
      </p:pic>
      <p:sp>
        <p:nvSpPr>
          <p:cNvPr id="93" name="TextBox 92"/>
          <p:cNvSpPr txBox="1"/>
          <p:nvPr/>
        </p:nvSpPr>
        <p:spPr>
          <a:xfrm rot="20653838">
            <a:off x="5001618" y="2983187"/>
            <a:ext cx="76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</a:t>
            </a:r>
            <a:endParaRPr lang="en-US" sz="2200" b="1" dirty="0"/>
          </a:p>
        </p:txBody>
      </p:sp>
      <p:sp>
        <p:nvSpPr>
          <p:cNvPr id="94" name="TextBox 93"/>
          <p:cNvSpPr txBox="1"/>
          <p:nvPr/>
        </p:nvSpPr>
        <p:spPr>
          <a:xfrm rot="499061">
            <a:off x="4993149" y="3764346"/>
            <a:ext cx="764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</a:t>
            </a:r>
            <a:endParaRPr lang="en-US" sz="2200" b="1" dirty="0"/>
          </a:p>
        </p:txBody>
      </p:sp>
      <p:grpSp>
        <p:nvGrpSpPr>
          <p:cNvPr id="97" name="Group 96"/>
          <p:cNvGrpSpPr/>
          <p:nvPr/>
        </p:nvGrpSpPr>
        <p:grpSpPr>
          <a:xfrm>
            <a:off x="6557742" y="1762987"/>
            <a:ext cx="558245" cy="609600"/>
            <a:chOff x="21882655" y="29718000"/>
            <a:chExt cx="558245" cy="609600"/>
          </a:xfrm>
        </p:grpSpPr>
        <p:sp>
          <p:nvSpPr>
            <p:cNvPr id="98" name="Can 97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697442" y="4681739"/>
            <a:ext cx="558245" cy="609600"/>
            <a:chOff x="21882655" y="29718000"/>
            <a:chExt cx="558245" cy="609600"/>
          </a:xfrm>
        </p:grpSpPr>
        <p:sp>
          <p:nvSpPr>
            <p:cNvPr id="101" name="Can 100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cxnSp>
        <p:nvCxnSpPr>
          <p:cNvPr id="103" name="Shape 57"/>
          <p:cNvCxnSpPr>
            <a:stCxn id="87" idx="3"/>
            <a:endCxn id="101" idx="1"/>
          </p:cNvCxnSpPr>
          <p:nvPr/>
        </p:nvCxnSpPr>
        <p:spPr bwMode="auto">
          <a:xfrm>
            <a:off x="3572954" y="3642436"/>
            <a:ext cx="3403611" cy="1039303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105" name="Oval 104"/>
          <p:cNvSpPr>
            <a:spLocks noChangeAspect="1"/>
          </p:cNvSpPr>
          <p:nvPr/>
        </p:nvSpPr>
        <p:spPr>
          <a:xfrm>
            <a:off x="938783" y="4377230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418337" y="2072344"/>
            <a:ext cx="1575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connect(X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2068313" y="2157644"/>
            <a:ext cx="33323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/>
              <a:t>2</a:t>
            </a: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4644003" y="3145162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3</a:t>
            </a:r>
            <a:endParaRPr lang="en-US" sz="2300" dirty="0"/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 flipV="1">
            <a:off x="3572955" y="4203494"/>
            <a:ext cx="2984787" cy="81887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3381425" y="2288254"/>
            <a:ext cx="2985262" cy="72080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11" name="Oval 110"/>
          <p:cNvSpPr>
            <a:spLocks noChangeAspect="1"/>
          </p:cNvSpPr>
          <p:nvPr/>
        </p:nvSpPr>
        <p:spPr>
          <a:xfrm>
            <a:off x="5928822" y="4371783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5928822" y="1708584"/>
            <a:ext cx="347472" cy="347472"/>
          </a:xfrm>
          <a:prstGeom prst="ellipse">
            <a:avLst/>
          </a:prstGeom>
          <a:solidFill>
            <a:srgbClr val="0000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54864" rtlCol="0" anchor="ctr"/>
          <a:lstStyle/>
          <a:p>
            <a:pPr algn="ctr"/>
            <a:r>
              <a:rPr lang="en-US" sz="2300" dirty="0" smtClean="0"/>
              <a:t>4</a:t>
            </a:r>
            <a:endParaRPr lang="en-US" sz="2300" dirty="0"/>
          </a:p>
        </p:txBody>
      </p:sp>
      <p:sp>
        <p:nvSpPr>
          <p:cNvPr id="113" name="TextBox 112"/>
          <p:cNvSpPr txBox="1"/>
          <p:nvPr/>
        </p:nvSpPr>
        <p:spPr>
          <a:xfrm rot="1029979">
            <a:off x="4303073" y="4536319"/>
            <a:ext cx="1469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SYN-ACK</a:t>
            </a:r>
            <a:endParaRPr lang="en-US" sz="2200" b="1" dirty="0"/>
          </a:p>
        </p:txBody>
      </p:sp>
      <p:sp>
        <p:nvSpPr>
          <p:cNvPr id="114" name="TextBox 113"/>
          <p:cNvSpPr txBox="1"/>
          <p:nvPr/>
        </p:nvSpPr>
        <p:spPr>
          <a:xfrm rot="20947782">
            <a:off x="4403190" y="2174324"/>
            <a:ext cx="1469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SYN-ACK</a:t>
            </a:r>
            <a:endParaRPr lang="en-US" sz="2200" b="1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716987" y="2595473"/>
            <a:ext cx="1499702" cy="1600973"/>
            <a:chOff x="716987" y="2595473"/>
            <a:chExt cx="1499702" cy="1600973"/>
          </a:xfrm>
        </p:grpSpPr>
        <p:sp>
          <p:nvSpPr>
            <p:cNvPr id="141" name="Rectangle 140"/>
            <p:cNvSpPr/>
            <p:nvPr/>
          </p:nvSpPr>
          <p:spPr>
            <a:xfrm rot="17940000">
              <a:off x="1413247" y="2819997"/>
              <a:ext cx="756825" cy="30777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i="1" dirty="0" err="1" smtClean="0">
                  <a:latin typeface="Tahoma"/>
                  <a:cs typeface="Tahoma"/>
                </a:rPr>
                <a:t>flowID</a:t>
              </a:r>
              <a:endParaRPr lang="en-US" sz="1400" i="1" dirty="0">
                <a:latin typeface="Tahoma"/>
                <a:cs typeface="Tahoma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716987" y="2703965"/>
              <a:ext cx="1499702" cy="1202878"/>
              <a:chOff x="1663943" y="1544542"/>
              <a:chExt cx="1499702" cy="1202878"/>
            </a:xfrm>
          </p:grpSpPr>
          <p:grpSp>
            <p:nvGrpSpPr>
              <p:cNvPr id="145" name="Group 251"/>
              <p:cNvGrpSpPr/>
              <p:nvPr/>
            </p:nvGrpSpPr>
            <p:grpSpPr>
              <a:xfrm>
                <a:off x="2234468" y="2126637"/>
                <a:ext cx="855158" cy="587279"/>
                <a:chOff x="612886" y="1056249"/>
                <a:chExt cx="855158" cy="587279"/>
              </a:xfrm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51" name="TextBox 150"/>
                <p:cNvSpPr txBox="1">
                  <a:spLocks noChangeAspect="1"/>
                </p:cNvSpPr>
                <p:nvPr/>
              </p:nvSpPr>
              <p:spPr>
                <a:xfrm>
                  <a:off x="612886" y="135114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i="1" dirty="0">
                      <a:latin typeface="Tahoma"/>
                      <a:cs typeface="Tahoma"/>
                    </a:rPr>
                    <a:t>*</a:t>
                  </a:r>
                </a:p>
              </p:txBody>
            </p:sp>
            <p:sp>
              <p:nvSpPr>
                <p:cNvPr id="152" name="TextBox 151"/>
                <p:cNvSpPr txBox="1">
                  <a:spLocks noChangeAspect="1"/>
                </p:cNvSpPr>
                <p:nvPr/>
              </p:nvSpPr>
              <p:spPr>
                <a:xfrm>
                  <a:off x="89792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i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3" name="TextBox 152"/>
                <p:cNvSpPr txBox="1">
                  <a:spLocks noChangeAspect="1"/>
                </p:cNvSpPr>
                <p:nvPr/>
              </p:nvSpPr>
              <p:spPr>
                <a:xfrm>
                  <a:off x="118296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i="1" dirty="0" smtClean="0">
                      <a:latin typeface="Tahoma"/>
                      <a:cs typeface="Tahoma"/>
                    </a:rPr>
                    <a:t>X</a:t>
                  </a:r>
                  <a:endParaRPr lang="en-US" sz="1900" i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4" name="TextBox 153"/>
                <p:cNvSpPr txBox="1">
                  <a:spLocks noChangeAspect="1"/>
                </p:cNvSpPr>
                <p:nvPr/>
              </p:nvSpPr>
              <p:spPr>
                <a:xfrm>
                  <a:off x="612886" y="105628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i="1" dirty="0" smtClean="0">
                      <a:latin typeface="Tahoma"/>
                      <a:cs typeface="Tahoma"/>
                    </a:rPr>
                    <a:t>a</a:t>
                  </a:r>
                  <a:endParaRPr lang="en-US" sz="1900" i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5" name="TextBox 154"/>
                <p:cNvSpPr txBox="1">
                  <a:spLocks noChangeAspect="1"/>
                </p:cNvSpPr>
                <p:nvPr/>
              </p:nvSpPr>
              <p:spPr>
                <a:xfrm>
                  <a:off x="89792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i="1" dirty="0" smtClean="0">
                      <a:latin typeface="Tahoma"/>
                      <a:cs typeface="Tahoma"/>
                    </a:rPr>
                    <a:t>1</a:t>
                  </a:r>
                  <a:endParaRPr lang="en-US" sz="1900" i="1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6" name="TextBox 155"/>
                <p:cNvSpPr txBox="1">
                  <a:spLocks noChangeAspect="1"/>
                </p:cNvSpPr>
                <p:nvPr/>
              </p:nvSpPr>
              <p:spPr>
                <a:xfrm>
                  <a:off x="118296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i="1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668871" y="2102797"/>
                <a:ext cx="639681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i="1" dirty="0" smtClean="0">
                    <a:latin typeface="Tahoma"/>
                    <a:cs typeface="Tahoma"/>
                  </a:rPr>
                  <a:t>SRC</a:t>
                </a:r>
                <a:endParaRPr lang="en-US" sz="1700" i="1" dirty="0">
                  <a:latin typeface="Tahoma"/>
                  <a:cs typeface="Tahoma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1663943" y="2393477"/>
                <a:ext cx="648623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i="1" dirty="0" smtClean="0">
                    <a:latin typeface="Tahoma"/>
                    <a:cs typeface="Tahoma"/>
                  </a:rPr>
                  <a:t>DST</a:t>
                </a:r>
                <a:endParaRPr lang="en-US" sz="1700" i="1" dirty="0">
                  <a:latin typeface="Tahoma"/>
                  <a:cs typeface="Tahoma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 rot="17869399">
                <a:off x="2110308" y="1736408"/>
                <a:ext cx="596575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 dirty="0" err="1" smtClean="0">
                    <a:latin typeface="Tahoma"/>
                    <a:cs typeface="Tahoma"/>
                  </a:rPr>
                  <a:t>addr</a:t>
                </a:r>
                <a:endParaRPr lang="en-US" sz="1400" i="1" dirty="0">
                  <a:latin typeface="Tahoma"/>
                  <a:cs typeface="Tahoma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 rot="17943964">
                <a:off x="2678683" y="1721727"/>
                <a:ext cx="662148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i="1" dirty="0" err="1">
                    <a:latin typeface="Tahoma"/>
                    <a:cs typeface="Tahoma"/>
                  </a:rPr>
                  <a:t>srvID</a:t>
                </a:r>
                <a:endParaRPr lang="en-US" sz="1400" i="1" dirty="0">
                  <a:latin typeface="Tahoma"/>
                  <a:cs typeface="Tahoma"/>
                </a:endParaRP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1239911" y="3857892"/>
              <a:ext cx="615072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ahoma"/>
                  <a:cs typeface="Tahoma"/>
                </a:rPr>
                <a:t>SYN</a:t>
              </a:r>
              <a:endParaRPr lang="en-US" sz="1600" i="1" dirty="0">
                <a:latin typeface="Tahoma"/>
                <a:cs typeface="Tahoma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432192" y="1288670"/>
            <a:ext cx="1513800" cy="1573722"/>
            <a:chOff x="716987" y="2622724"/>
            <a:chExt cx="1513800" cy="1573722"/>
          </a:xfrm>
        </p:grpSpPr>
        <p:sp>
          <p:nvSpPr>
            <p:cNvPr id="159" name="Rectangle 158"/>
            <p:cNvSpPr/>
            <p:nvPr/>
          </p:nvSpPr>
          <p:spPr>
            <a:xfrm rot="17940000">
              <a:off x="1440498" y="2819997"/>
              <a:ext cx="702323" cy="30777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>
                  <a:latin typeface="Tahoma"/>
                  <a:cs typeface="Tahoma"/>
                </a:rPr>
                <a:t>flowID</a:t>
              </a:r>
              <a:endParaRPr lang="en-US" sz="1400" dirty="0">
                <a:latin typeface="Tahoma"/>
                <a:cs typeface="Tahoma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716987" y="2731216"/>
              <a:ext cx="1499702" cy="1175627"/>
              <a:chOff x="1663943" y="1571793"/>
              <a:chExt cx="1499702" cy="1175627"/>
            </a:xfrm>
          </p:grpSpPr>
          <p:grpSp>
            <p:nvGrpSpPr>
              <p:cNvPr id="162" name="Group 251"/>
              <p:cNvGrpSpPr/>
              <p:nvPr/>
            </p:nvGrpSpPr>
            <p:grpSpPr>
              <a:xfrm>
                <a:off x="2234468" y="2126637"/>
                <a:ext cx="855158" cy="587279"/>
                <a:chOff x="612886" y="1056249"/>
                <a:chExt cx="855158" cy="587279"/>
              </a:xfrm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67" name="TextBox 166"/>
                <p:cNvSpPr txBox="1">
                  <a:spLocks noChangeAspect="1"/>
                </p:cNvSpPr>
                <p:nvPr/>
              </p:nvSpPr>
              <p:spPr>
                <a:xfrm>
                  <a:off x="612886" y="135114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a</a:t>
                  </a:r>
                </a:p>
              </p:txBody>
            </p:sp>
            <p:sp>
              <p:nvSpPr>
                <p:cNvPr id="168" name="TextBox 167"/>
                <p:cNvSpPr txBox="1">
                  <a:spLocks noChangeAspect="1"/>
                </p:cNvSpPr>
                <p:nvPr/>
              </p:nvSpPr>
              <p:spPr>
                <a:xfrm>
                  <a:off x="89792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1</a:t>
                  </a:r>
                </a:p>
              </p:txBody>
            </p:sp>
            <p:sp>
              <p:nvSpPr>
                <p:cNvPr id="169" name="TextBox 168"/>
                <p:cNvSpPr txBox="1">
                  <a:spLocks noChangeAspect="1"/>
                </p:cNvSpPr>
                <p:nvPr/>
              </p:nvSpPr>
              <p:spPr>
                <a:xfrm>
                  <a:off x="118296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70" name="TextBox 169"/>
                <p:cNvSpPr txBox="1">
                  <a:spLocks noChangeAspect="1"/>
                </p:cNvSpPr>
                <p:nvPr/>
              </p:nvSpPr>
              <p:spPr>
                <a:xfrm>
                  <a:off x="612886" y="105628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b</a:t>
                  </a:r>
                </a:p>
              </p:txBody>
            </p:sp>
            <p:sp>
              <p:nvSpPr>
                <p:cNvPr id="171" name="TextBox 170"/>
                <p:cNvSpPr txBox="1">
                  <a:spLocks noChangeAspect="1"/>
                </p:cNvSpPr>
                <p:nvPr/>
              </p:nvSpPr>
              <p:spPr>
                <a:xfrm>
                  <a:off x="89792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3</a:t>
                  </a:r>
                </a:p>
              </p:txBody>
            </p:sp>
            <p:sp>
              <p:nvSpPr>
                <p:cNvPr id="172" name="TextBox 171"/>
                <p:cNvSpPr txBox="1">
                  <a:spLocks noChangeAspect="1"/>
                </p:cNvSpPr>
                <p:nvPr/>
              </p:nvSpPr>
              <p:spPr>
                <a:xfrm>
                  <a:off x="118296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63" name="TextBox 162"/>
              <p:cNvSpPr txBox="1"/>
              <p:nvPr/>
            </p:nvSpPr>
            <p:spPr>
              <a:xfrm>
                <a:off x="1668871" y="2102797"/>
                <a:ext cx="572355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SRC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663943" y="2393477"/>
                <a:ext cx="582211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DST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17869399">
                <a:off x="2137559" y="1736408"/>
                <a:ext cx="542073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 smtClean="0">
                    <a:latin typeface="Tahoma"/>
                    <a:cs typeface="Tahoma"/>
                  </a:rPr>
                  <a:t>addr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7943964">
                <a:off x="2705934" y="1721727"/>
                <a:ext cx="607646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>
                    <a:latin typeface="Tahoma"/>
                    <a:cs typeface="Tahoma"/>
                  </a:rPr>
                  <a:t>srvID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161" name="TextBox 160"/>
            <p:cNvSpPr txBox="1"/>
            <p:nvPr/>
          </p:nvSpPr>
          <p:spPr>
            <a:xfrm>
              <a:off x="1239911" y="3857892"/>
              <a:ext cx="990876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/>
                  <a:cs typeface="Tahoma"/>
                </a:rPr>
                <a:t>SYN-ACK</a:t>
              </a:r>
              <a:endParaRPr lang="en-US" sz="1600" dirty="0">
                <a:latin typeface="Tahoma"/>
                <a:cs typeface="Tahoma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509700" y="4371783"/>
            <a:ext cx="1513800" cy="1573722"/>
            <a:chOff x="716987" y="2622724"/>
            <a:chExt cx="1513800" cy="1573722"/>
          </a:xfrm>
        </p:grpSpPr>
        <p:sp>
          <p:nvSpPr>
            <p:cNvPr id="174" name="Rectangle 173"/>
            <p:cNvSpPr/>
            <p:nvPr/>
          </p:nvSpPr>
          <p:spPr>
            <a:xfrm rot="17940000">
              <a:off x="1440498" y="2819997"/>
              <a:ext cx="702323" cy="30777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>
                  <a:latin typeface="Tahoma"/>
                  <a:cs typeface="Tahoma"/>
                </a:rPr>
                <a:t>flowID</a:t>
              </a:r>
              <a:endParaRPr lang="en-US" sz="1400" dirty="0">
                <a:latin typeface="Tahoma"/>
                <a:cs typeface="Tahoma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16987" y="2731216"/>
              <a:ext cx="1499702" cy="1175627"/>
              <a:chOff x="1663943" y="1571793"/>
              <a:chExt cx="1499702" cy="1175627"/>
            </a:xfrm>
          </p:grpSpPr>
          <p:grpSp>
            <p:nvGrpSpPr>
              <p:cNvPr id="177" name="Group 251"/>
              <p:cNvGrpSpPr/>
              <p:nvPr/>
            </p:nvGrpSpPr>
            <p:grpSpPr>
              <a:xfrm>
                <a:off x="2234468" y="2126637"/>
                <a:ext cx="855158" cy="587279"/>
                <a:chOff x="612886" y="1056249"/>
                <a:chExt cx="855158" cy="587279"/>
              </a:xfrm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2" name="TextBox 181"/>
                <p:cNvSpPr txBox="1">
                  <a:spLocks noChangeAspect="1"/>
                </p:cNvSpPr>
                <p:nvPr/>
              </p:nvSpPr>
              <p:spPr>
                <a:xfrm>
                  <a:off x="612886" y="135114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a</a:t>
                  </a:r>
                </a:p>
              </p:txBody>
            </p:sp>
            <p:sp>
              <p:nvSpPr>
                <p:cNvPr id="183" name="TextBox 182"/>
                <p:cNvSpPr txBox="1">
                  <a:spLocks noChangeAspect="1"/>
                </p:cNvSpPr>
                <p:nvPr/>
              </p:nvSpPr>
              <p:spPr>
                <a:xfrm>
                  <a:off x="89792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1</a:t>
                  </a:r>
                </a:p>
              </p:txBody>
            </p:sp>
            <p:sp>
              <p:nvSpPr>
                <p:cNvPr id="184" name="TextBox 183"/>
                <p:cNvSpPr txBox="1">
                  <a:spLocks noChangeAspect="1"/>
                </p:cNvSpPr>
                <p:nvPr/>
              </p:nvSpPr>
              <p:spPr>
                <a:xfrm>
                  <a:off x="118296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85" name="TextBox 184"/>
                <p:cNvSpPr txBox="1">
                  <a:spLocks noChangeAspect="1"/>
                </p:cNvSpPr>
                <p:nvPr/>
              </p:nvSpPr>
              <p:spPr>
                <a:xfrm>
                  <a:off x="612886" y="105628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c</a:t>
                  </a:r>
                </a:p>
              </p:txBody>
            </p:sp>
            <p:sp>
              <p:nvSpPr>
                <p:cNvPr id="186" name="TextBox 185"/>
                <p:cNvSpPr txBox="1">
                  <a:spLocks noChangeAspect="1"/>
                </p:cNvSpPr>
                <p:nvPr/>
              </p:nvSpPr>
              <p:spPr>
                <a:xfrm>
                  <a:off x="89792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latin typeface="Tahoma"/>
                      <a:cs typeface="Tahoma"/>
                    </a:rPr>
                    <a:t>4</a:t>
                  </a:r>
                </a:p>
              </p:txBody>
            </p:sp>
            <p:sp>
              <p:nvSpPr>
                <p:cNvPr id="187" name="TextBox 186"/>
                <p:cNvSpPr txBox="1">
                  <a:spLocks noChangeAspect="1"/>
                </p:cNvSpPr>
                <p:nvPr/>
              </p:nvSpPr>
              <p:spPr>
                <a:xfrm>
                  <a:off x="118296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78" name="TextBox 177"/>
              <p:cNvSpPr txBox="1"/>
              <p:nvPr/>
            </p:nvSpPr>
            <p:spPr>
              <a:xfrm>
                <a:off x="1668871" y="2102797"/>
                <a:ext cx="572355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SRC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663943" y="2393477"/>
                <a:ext cx="582211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DST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7869399">
                <a:off x="2137559" y="1736408"/>
                <a:ext cx="542073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 smtClean="0">
                    <a:latin typeface="Tahoma"/>
                    <a:cs typeface="Tahoma"/>
                  </a:rPr>
                  <a:t>addr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17943964">
                <a:off x="2705934" y="1721727"/>
                <a:ext cx="607646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>
                    <a:latin typeface="Tahoma"/>
                    <a:cs typeface="Tahoma"/>
                  </a:rPr>
                  <a:t>srvID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176" name="TextBox 175"/>
            <p:cNvSpPr txBox="1"/>
            <p:nvPr/>
          </p:nvSpPr>
          <p:spPr>
            <a:xfrm>
              <a:off x="1239911" y="3857892"/>
              <a:ext cx="990876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/>
                  <a:cs typeface="Tahoma"/>
                </a:rPr>
                <a:t>SYN-ACK</a:t>
              </a:r>
              <a:endParaRPr lang="en-US" sz="1600" dirty="0">
                <a:latin typeface="Tahoma"/>
                <a:cs typeface="Tahoma"/>
              </a:endParaRPr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2968305" y="4556413"/>
            <a:ext cx="33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855875" y="5687342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802401" y="2758532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07785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36023"/>
    </mc:Choice>
    <mc:Fallback>
      <p:transition spd="slow" advTm="13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5" grpId="0" animBg="1"/>
      <p:bldP spid="106" grpId="0"/>
      <p:bldP spid="107" grpId="0" animBg="1"/>
      <p:bldP spid="108" grpId="0" animBg="1"/>
      <p:bldP spid="111" grpId="0" animBg="1"/>
      <p:bldP spid="112" grpId="0" animBg="1"/>
      <p:bldP spid="113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Service-Level Forwarding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31955" y="4413504"/>
            <a:ext cx="4919472" cy="100584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1214" y="3346708"/>
            <a:ext cx="1084602" cy="112466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dirty="0" smtClean="0"/>
              <a:t>Kernel</a:t>
            </a:r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Network</a:t>
            </a:r>
          </a:p>
          <a:p>
            <a:pPr algn="ctr">
              <a:lnSpc>
                <a:spcPts val="2700"/>
              </a:lnSpc>
            </a:pPr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13" name="Bent-Up Arrow 12"/>
          <p:cNvSpPr/>
          <p:nvPr/>
        </p:nvSpPr>
        <p:spPr>
          <a:xfrm>
            <a:off x="1427015" y="5431536"/>
            <a:ext cx="1554480" cy="594360"/>
          </a:xfrm>
          <a:prstGeom prst="bentUp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6273333" y="4971289"/>
            <a:ext cx="640080" cy="1554480"/>
          </a:xfrm>
          <a:prstGeom prst="bentUp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31955" y="3406117"/>
            <a:ext cx="4919472" cy="10058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24422" y="3483864"/>
          <a:ext cx="1727200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863600"/>
                <a:gridCol w="8636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35996" y="3831336"/>
            <a:ext cx="1504052" cy="3680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 smtClean="0">
                <a:solidFill>
                  <a:srgbClr val="000000"/>
                </a:solidFill>
              </a:rPr>
              <a:t>Flow Table</a:t>
            </a:r>
            <a:endParaRPr lang="en-US" sz="2100" b="1" dirty="0">
              <a:solidFill>
                <a:srgbClr val="00000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849482" y="3483864"/>
          <a:ext cx="2911532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006533"/>
                <a:gridCol w="762000"/>
                <a:gridCol w="1142999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53179" y="3831336"/>
            <a:ext cx="2304138" cy="3680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 smtClean="0">
                <a:solidFill>
                  <a:schemeClr val="bg1"/>
                </a:solidFill>
              </a:rPr>
              <a:t>Service Table</a:t>
            </a:r>
            <a:endParaRPr lang="en-US" sz="21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975155" y="4535427"/>
          <a:ext cx="2834640" cy="7772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17320"/>
                <a:gridCol w="1417320"/>
              </a:tblGrid>
              <a:tr h="2914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Address</a:t>
                      </a:r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Next Hop</a:t>
                      </a:r>
                      <a:endParaRPr lang="en-US" sz="16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2888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245856" y="4837176"/>
            <a:ext cx="2277461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IP Forwarding Table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7" name="Up Arrow 46"/>
          <p:cNvSpPr/>
          <p:nvPr/>
        </p:nvSpPr>
        <p:spPr>
          <a:xfrm flipV="1">
            <a:off x="5523317" y="4214553"/>
            <a:ext cx="292816" cy="674475"/>
          </a:xfrm>
          <a:prstGeom prst="upArrow">
            <a:avLst>
              <a:gd name="adj1" fmla="val 46064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30394" y="3587604"/>
            <a:ext cx="1497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Service-level</a:t>
            </a:r>
          </a:p>
          <a:p>
            <a:r>
              <a:rPr lang="en-US" sz="2000" dirty="0" smtClean="0"/>
              <a:t>Forwarding</a:t>
            </a:r>
          </a:p>
        </p:txBody>
      </p:sp>
      <p:sp>
        <p:nvSpPr>
          <p:cNvPr id="39" name="Bent-Up Arrow 38"/>
          <p:cNvSpPr/>
          <p:nvPr/>
        </p:nvSpPr>
        <p:spPr>
          <a:xfrm>
            <a:off x="3983847" y="4214553"/>
            <a:ext cx="530352" cy="696114"/>
          </a:xfrm>
          <a:prstGeom prst="bentUpArrow">
            <a:avLst/>
          </a:prstGeom>
          <a:gradFill>
            <a:gsLst>
              <a:gs pos="0">
                <a:srgbClr val="6EB74D"/>
              </a:gs>
              <a:gs pos="100000">
                <a:srgbClr val="C6FFAC"/>
              </a:gs>
            </a:gsLst>
          </a:gra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5100"/>
    </mc:Choice>
    <mc:Fallback>
      <p:transition spd="slow" advTm="35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4" grpId="0" animBg="1"/>
      <p:bldP spid="14" grpId="1" animBg="1"/>
      <p:bldP spid="47" grpId="0" animBg="1"/>
      <p:bldP spid="47" grpId="1" animBg="1"/>
      <p:bldP spid="37" grpId="0"/>
      <p:bldP spid="39" grpId="2" animBg="1"/>
      <p:bldP spid="39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the 1970s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57200" y="1388900"/>
            <a:ext cx="8204199" cy="1169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Network designed for accessing a specific </a:t>
            </a:r>
            <a:r>
              <a:rPr lang="en-US" dirty="0" smtClean="0">
                <a:solidFill>
                  <a:srgbClr val="FFFF66"/>
                </a:solidFill>
              </a:rPr>
              <a:t>host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1095851" y="3687618"/>
            <a:ext cx="6575088" cy="1947107"/>
            <a:chOff x="744368" y="2274092"/>
            <a:chExt cx="6575088" cy="1947107"/>
          </a:xfrm>
        </p:grpSpPr>
        <p:sp>
          <p:nvSpPr>
            <p:cNvPr id="5" name="Oval 4"/>
            <p:cNvSpPr/>
            <p:nvPr/>
          </p:nvSpPr>
          <p:spPr>
            <a:xfrm>
              <a:off x="1049658" y="2643424"/>
              <a:ext cx="570183" cy="5571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5" idx="6"/>
            </p:cNvCxnSpPr>
            <p:nvPr/>
          </p:nvCxnSpPr>
          <p:spPr>
            <a:xfrm>
              <a:off x="1619841" y="2922020"/>
              <a:ext cx="725688" cy="27859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049658" y="3664007"/>
              <a:ext cx="570183" cy="5571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619841" y="3508511"/>
              <a:ext cx="725688" cy="31099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345529" y="2922020"/>
              <a:ext cx="914400" cy="741987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45529" y="3002178"/>
              <a:ext cx="90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IMP 0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7480" y="2691187"/>
              <a:ext cx="50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h1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9658" y="3664007"/>
              <a:ext cx="50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h2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59929" y="3229915"/>
              <a:ext cx="1677345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937274" y="2922020"/>
              <a:ext cx="914400" cy="741987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7274" y="3046846"/>
              <a:ext cx="90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IMP 1</a:t>
              </a:r>
              <a:endParaRPr lang="en-US" sz="24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70639" y="3664007"/>
              <a:ext cx="570183" cy="5571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70639" y="3664007"/>
              <a:ext cx="505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h4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602817" y="2643424"/>
              <a:ext cx="570183" cy="557192"/>
            </a:xfrm>
            <a:prstGeom prst="ellipse">
              <a:avLst/>
            </a:prstGeom>
            <a:noFill/>
            <a:ln w="222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70639" y="2691187"/>
              <a:ext cx="50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h3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5877129" y="2922020"/>
              <a:ext cx="725688" cy="310991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7" idx="1"/>
            </p:cNvCxnSpPr>
            <p:nvPr/>
          </p:nvCxnSpPr>
          <p:spPr>
            <a:xfrm>
              <a:off x="5877129" y="3508511"/>
              <a:ext cx="793510" cy="386329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28451" y="2506521"/>
              <a:ext cx="875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PDP-11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4368" y="2274092"/>
              <a:ext cx="1177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SDS Sigma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65349" y="227409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SDS 940</a:t>
              </a:r>
              <a:endParaRPr 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79362" y="5765800"/>
            <a:ext cx="68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UCLA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89293" y="5765800"/>
            <a:ext cx="98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 rot="5197382">
            <a:off x="4199786" y="836485"/>
            <a:ext cx="861811" cy="4572603"/>
          </a:xfrm>
          <a:custGeom>
            <a:avLst/>
            <a:gdLst>
              <a:gd name="connsiteX0" fmla="*/ 140469 w 152015"/>
              <a:gd name="connsiteY0" fmla="*/ 0 h 427182"/>
              <a:gd name="connsiteX1" fmla="*/ 1924 w 152015"/>
              <a:gd name="connsiteY1" fmla="*/ 207818 h 427182"/>
              <a:gd name="connsiteX2" fmla="*/ 152015 w 152015"/>
              <a:gd name="connsiteY2" fmla="*/ 427182 h 4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15" h="427182">
                <a:moveTo>
                  <a:pt x="140469" y="0"/>
                </a:moveTo>
                <a:cubicBezTo>
                  <a:pt x="70234" y="68310"/>
                  <a:pt x="0" y="136621"/>
                  <a:pt x="1924" y="207818"/>
                </a:cubicBezTo>
                <a:cubicBezTo>
                  <a:pt x="3848" y="279015"/>
                  <a:pt x="77931" y="353098"/>
                  <a:pt x="152015" y="427182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ysDash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66673" y="2806699"/>
            <a:ext cx="1422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ftp, telnet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19227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529"/>
    </mc:Choice>
    <mc:Fallback>
      <p:transition spd="slow" advTm="152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635" y="3972530"/>
            <a:ext cx="1746780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Service Access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31431" y="2983591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31431" y="2535157"/>
            <a:ext cx="594360" cy="13716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1893136" y="4123413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1893136" y="3647335"/>
            <a:ext cx="640080" cy="155448"/>
          </a:xfrm>
          <a:prstGeom prst="can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2013999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38684" y="2862244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83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00011" y="1839206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sp>
        <p:nvSpPr>
          <p:cNvPr id="73" name="Rectangular Callout 72"/>
          <p:cNvSpPr/>
          <p:nvPr/>
        </p:nvSpPr>
        <p:spPr>
          <a:xfrm>
            <a:off x="4430889" y="2415466"/>
            <a:ext cx="753744" cy="621792"/>
          </a:xfrm>
          <a:prstGeom prst="wedgeRectCallout">
            <a:avLst>
              <a:gd name="adj1" fmla="val 45165"/>
              <a:gd name="adj2" fmla="val 69997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0612168"/>
              </p:ext>
            </p:extLst>
          </p:nvPr>
        </p:nvGraphicFramePr>
        <p:xfrm>
          <a:off x="4430889" y="2450416"/>
          <a:ext cx="71582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509"/>
                <a:gridCol w="364312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a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89139" y="3523298"/>
            <a:ext cx="1095172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Transport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93201" y="4334750"/>
            <a:ext cx="364202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s</a:t>
            </a:r>
            <a:r>
              <a:rPr lang="en-US" sz="1800" baseline="-25000" dirty="0" err="1" smtClean="0"/>
              <a:t>X</a:t>
            </a:r>
            <a:endParaRPr lang="en-US" sz="1800" baseline="-25000" dirty="0"/>
          </a:p>
        </p:txBody>
      </p:sp>
      <p:sp>
        <p:nvSpPr>
          <p:cNvPr id="112" name="Rectangular Callout 111"/>
          <p:cNvSpPr/>
          <p:nvPr/>
        </p:nvSpPr>
        <p:spPr>
          <a:xfrm>
            <a:off x="7919408" y="4869720"/>
            <a:ext cx="603504" cy="621792"/>
          </a:xfrm>
          <a:prstGeom prst="wedgeRectCallout">
            <a:avLst>
              <a:gd name="adj1" fmla="val -68581"/>
              <a:gd name="adj2" fmla="val 59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3646689"/>
              </p:ext>
            </p:extLst>
          </p:nvPr>
        </p:nvGraphicFramePr>
        <p:xfrm>
          <a:off x="7957508" y="4890559"/>
          <a:ext cx="527481" cy="552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err="1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1800" b="0" baseline="-25000" dirty="0" err="1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800" b="0" baseline="-2500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*</a:t>
                      </a:r>
                      <a:endParaRPr lang="en-US" sz="1800" b="0" baseline="0" dirty="0" smtClean="0">
                        <a:solidFill>
                          <a:srgbClr val="000000"/>
                        </a:solidFill>
                        <a:latin typeface="Tahoma"/>
                        <a:ea typeface="Wingdings"/>
                        <a:cs typeface="Tahoma"/>
                      </a:endParaRP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933132" y="3101477"/>
            <a:ext cx="556387" cy="3539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ahoma"/>
                <a:cs typeface="Tahoma"/>
              </a:rPr>
              <a:t>App</a:t>
            </a:r>
            <a:endParaRPr lang="en-US" sz="1700" dirty="0">
              <a:latin typeface="Tahoma"/>
              <a:cs typeface="Tahoma"/>
            </a:endParaRPr>
          </a:p>
        </p:txBody>
      </p:sp>
      <p:sp>
        <p:nvSpPr>
          <p:cNvPr id="117" name="Rectangular Callout 116"/>
          <p:cNvSpPr/>
          <p:nvPr/>
        </p:nvSpPr>
        <p:spPr>
          <a:xfrm>
            <a:off x="2428487" y="3805207"/>
            <a:ext cx="603504" cy="356616"/>
          </a:xfrm>
          <a:prstGeom prst="wedgeRectCallout">
            <a:avLst>
              <a:gd name="adj1" fmla="val -72945"/>
              <a:gd name="adj2" fmla="val 52025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2221892"/>
              </p:ext>
            </p:extLst>
          </p:nvPr>
        </p:nvGraphicFramePr>
        <p:xfrm>
          <a:off x="2466989" y="3845421"/>
          <a:ext cx="527481" cy="276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23"/>
                <a:gridCol w="268458"/>
              </a:tblGrid>
              <a:tr h="27613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800"/>
                        </a:spcAft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Tahoma"/>
                          <a:ea typeface="Wingdings"/>
                          <a:cs typeface="Tahoma"/>
                        </a:rPr>
                        <a:t>X</a:t>
                      </a:r>
                    </a:p>
                  </a:txBody>
                  <a:tcPr marL="0" marR="0" marT="18288" marB="0" anchor="b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b</a:t>
                      </a:r>
                      <a:endParaRPr lang="en-US" sz="1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20666" y="2495791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7645400" y="4562816"/>
            <a:ext cx="80585" cy="8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rot="10800000" flipV="1">
            <a:off x="7697256" y="4581244"/>
            <a:ext cx="260252" cy="27432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884" y="4461006"/>
            <a:ext cx="40988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IP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31431" y="3448958"/>
            <a:ext cx="594360" cy="13716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2541683" y="4659367"/>
            <a:ext cx="2900194" cy="3870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517538"/>
            <a:ext cx="649474" cy="114569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n 39"/>
          <p:cNvSpPr/>
          <p:nvPr/>
        </p:nvSpPr>
        <p:spPr>
          <a:xfrm>
            <a:off x="1901603" y="4581643"/>
            <a:ext cx="640080" cy="155448"/>
          </a:xfrm>
          <a:prstGeom prst="can">
            <a:avLst>
              <a:gd name="adj" fmla="val 50000"/>
            </a:avLst>
          </a:prstGeom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2031390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30218" y="3319144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73445" y="4663237"/>
            <a:ext cx="312562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a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9627" y="3757873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ahoma"/>
                <a:cs typeface="Tahoma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8232" y="3551402"/>
            <a:ext cx="319343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d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27250" y="5735644"/>
            <a:ext cx="312919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ahoma"/>
                <a:cs typeface="Tahoma"/>
              </a:rPr>
              <a:t>e</a:t>
            </a:r>
            <a:endParaRPr lang="en-US" sz="19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2541683" y="3715155"/>
            <a:ext cx="2747993" cy="944212"/>
          </a:xfrm>
          <a:prstGeom prst="line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72800" y="4732839"/>
            <a:ext cx="297095" cy="3847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ahoma"/>
                <a:cs typeface="Tahoma"/>
              </a:rPr>
              <a:t>c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173026" y="3176748"/>
            <a:ext cx="5536510" cy="2480344"/>
            <a:chOff x="2173026" y="3176748"/>
            <a:chExt cx="5536510" cy="2480344"/>
          </a:xfrm>
        </p:grpSpPr>
        <p:sp>
          <p:nvSpPr>
            <p:cNvPr id="63" name="Freeform 62"/>
            <p:cNvSpPr/>
            <p:nvPr/>
          </p:nvSpPr>
          <p:spPr>
            <a:xfrm>
              <a:off x="2173026" y="3176748"/>
              <a:ext cx="5463358" cy="2470653"/>
            </a:xfrm>
            <a:custGeom>
              <a:avLst/>
              <a:gdLst>
                <a:gd name="connsiteX0" fmla="*/ 0 w 5453759"/>
                <a:gd name="connsiteY0" fmla="*/ 1100101 h 2542248"/>
                <a:gd name="connsiteX1" fmla="*/ 42334 w 5453759"/>
                <a:gd name="connsiteY1" fmla="*/ 1339990 h 2542248"/>
                <a:gd name="connsiteX2" fmla="*/ 254000 w 5453759"/>
                <a:gd name="connsiteY2" fmla="*/ 1481101 h 2542248"/>
                <a:gd name="connsiteX3" fmla="*/ 2497667 w 5453759"/>
                <a:gd name="connsiteY3" fmla="*/ 676768 h 2542248"/>
                <a:gd name="connsiteX4" fmla="*/ 2892778 w 5453759"/>
                <a:gd name="connsiteY4" fmla="*/ 338101 h 2542248"/>
                <a:gd name="connsiteX5" fmla="*/ 2977445 w 5453759"/>
                <a:gd name="connsiteY5" fmla="*/ 55879 h 2542248"/>
                <a:gd name="connsiteX6" fmla="*/ 3273778 w 5453759"/>
                <a:gd name="connsiteY6" fmla="*/ 41768 h 2542248"/>
                <a:gd name="connsiteX7" fmla="*/ 3245556 w 5453759"/>
                <a:gd name="connsiteY7" fmla="*/ 507435 h 2542248"/>
                <a:gd name="connsiteX8" fmla="*/ 3640667 w 5453759"/>
                <a:gd name="connsiteY8" fmla="*/ 1424657 h 2542248"/>
                <a:gd name="connsiteX9" fmla="*/ 5080000 w 5453759"/>
                <a:gd name="connsiteY9" fmla="*/ 2440657 h 2542248"/>
                <a:gd name="connsiteX10" fmla="*/ 5404556 w 5453759"/>
                <a:gd name="connsiteY10" fmla="*/ 2426546 h 2542248"/>
                <a:gd name="connsiteX11" fmla="*/ 5446889 w 5453759"/>
                <a:gd name="connsiteY11" fmla="*/ 1735101 h 2542248"/>
                <a:gd name="connsiteX0" fmla="*/ 0 w 5453759"/>
                <a:gd name="connsiteY0" fmla="*/ 1110634 h 2552781"/>
                <a:gd name="connsiteX1" fmla="*/ 42334 w 5453759"/>
                <a:gd name="connsiteY1" fmla="*/ 1350523 h 2552781"/>
                <a:gd name="connsiteX2" fmla="*/ 254000 w 5453759"/>
                <a:gd name="connsiteY2" fmla="*/ 1491634 h 2552781"/>
                <a:gd name="connsiteX3" fmla="*/ 2497667 w 5453759"/>
                <a:gd name="connsiteY3" fmla="*/ 687301 h 2552781"/>
                <a:gd name="connsiteX4" fmla="*/ 2836334 w 5453759"/>
                <a:gd name="connsiteY4" fmla="*/ 546190 h 2552781"/>
                <a:gd name="connsiteX5" fmla="*/ 2977445 w 5453759"/>
                <a:gd name="connsiteY5" fmla="*/ 66412 h 2552781"/>
                <a:gd name="connsiteX6" fmla="*/ 3273778 w 5453759"/>
                <a:gd name="connsiteY6" fmla="*/ 52301 h 2552781"/>
                <a:gd name="connsiteX7" fmla="*/ 3245556 w 5453759"/>
                <a:gd name="connsiteY7" fmla="*/ 517968 h 2552781"/>
                <a:gd name="connsiteX8" fmla="*/ 3640667 w 5453759"/>
                <a:gd name="connsiteY8" fmla="*/ 1435190 h 2552781"/>
                <a:gd name="connsiteX9" fmla="*/ 5080000 w 5453759"/>
                <a:gd name="connsiteY9" fmla="*/ 2451190 h 2552781"/>
                <a:gd name="connsiteX10" fmla="*/ 5404556 w 5453759"/>
                <a:gd name="connsiteY10" fmla="*/ 2437079 h 2552781"/>
                <a:gd name="connsiteX11" fmla="*/ 5446889 w 5453759"/>
                <a:gd name="connsiteY11" fmla="*/ 1745634 h 2552781"/>
                <a:gd name="connsiteX0" fmla="*/ 0 w 5453759"/>
                <a:gd name="connsiteY0" fmla="*/ 1110634 h 2552781"/>
                <a:gd name="connsiteX1" fmla="*/ 42334 w 5453759"/>
                <a:gd name="connsiteY1" fmla="*/ 1350523 h 2552781"/>
                <a:gd name="connsiteX2" fmla="*/ 254000 w 5453759"/>
                <a:gd name="connsiteY2" fmla="*/ 1491634 h 2552781"/>
                <a:gd name="connsiteX3" fmla="*/ 1651000 w 5453759"/>
                <a:gd name="connsiteY3" fmla="*/ 969523 h 2552781"/>
                <a:gd name="connsiteX4" fmla="*/ 2836334 w 5453759"/>
                <a:gd name="connsiteY4" fmla="*/ 546190 h 2552781"/>
                <a:gd name="connsiteX5" fmla="*/ 2977445 w 5453759"/>
                <a:gd name="connsiteY5" fmla="*/ 66412 h 2552781"/>
                <a:gd name="connsiteX6" fmla="*/ 3273778 w 5453759"/>
                <a:gd name="connsiteY6" fmla="*/ 52301 h 2552781"/>
                <a:gd name="connsiteX7" fmla="*/ 3245556 w 5453759"/>
                <a:gd name="connsiteY7" fmla="*/ 517968 h 2552781"/>
                <a:gd name="connsiteX8" fmla="*/ 3640667 w 5453759"/>
                <a:gd name="connsiteY8" fmla="*/ 1435190 h 2552781"/>
                <a:gd name="connsiteX9" fmla="*/ 5080000 w 5453759"/>
                <a:gd name="connsiteY9" fmla="*/ 2451190 h 2552781"/>
                <a:gd name="connsiteX10" fmla="*/ 5404556 w 5453759"/>
                <a:gd name="connsiteY10" fmla="*/ 2437079 h 2552781"/>
                <a:gd name="connsiteX11" fmla="*/ 5446889 w 5453759"/>
                <a:gd name="connsiteY11" fmla="*/ 1745634 h 2552781"/>
                <a:gd name="connsiteX0" fmla="*/ 14196 w 5467955"/>
                <a:gd name="connsiteY0" fmla="*/ 1110634 h 2552781"/>
                <a:gd name="connsiteX1" fmla="*/ 56530 w 5467955"/>
                <a:gd name="connsiteY1" fmla="*/ 1350523 h 2552781"/>
                <a:gd name="connsiteX2" fmla="*/ 578640 w 5467955"/>
                <a:gd name="connsiteY2" fmla="*/ 1364634 h 2552781"/>
                <a:gd name="connsiteX3" fmla="*/ 1665196 w 5467955"/>
                <a:gd name="connsiteY3" fmla="*/ 969523 h 2552781"/>
                <a:gd name="connsiteX4" fmla="*/ 2850530 w 5467955"/>
                <a:gd name="connsiteY4" fmla="*/ 546190 h 2552781"/>
                <a:gd name="connsiteX5" fmla="*/ 2991641 w 5467955"/>
                <a:gd name="connsiteY5" fmla="*/ 66412 h 2552781"/>
                <a:gd name="connsiteX6" fmla="*/ 3287974 w 5467955"/>
                <a:gd name="connsiteY6" fmla="*/ 52301 h 2552781"/>
                <a:gd name="connsiteX7" fmla="*/ 3259752 w 5467955"/>
                <a:gd name="connsiteY7" fmla="*/ 517968 h 2552781"/>
                <a:gd name="connsiteX8" fmla="*/ 3654863 w 5467955"/>
                <a:gd name="connsiteY8" fmla="*/ 1435190 h 2552781"/>
                <a:gd name="connsiteX9" fmla="*/ 5094196 w 5467955"/>
                <a:gd name="connsiteY9" fmla="*/ 2451190 h 2552781"/>
                <a:gd name="connsiteX10" fmla="*/ 5418752 w 5467955"/>
                <a:gd name="connsiteY10" fmla="*/ 2437079 h 2552781"/>
                <a:gd name="connsiteX11" fmla="*/ 5461085 w 5467955"/>
                <a:gd name="connsiteY11" fmla="*/ 1745634 h 2552781"/>
                <a:gd name="connsiteX0" fmla="*/ 14196 w 5467955"/>
                <a:gd name="connsiteY0" fmla="*/ 1109013 h 2551160"/>
                <a:gd name="connsiteX1" fmla="*/ 56530 w 5467955"/>
                <a:gd name="connsiteY1" fmla="*/ 1348902 h 2551160"/>
                <a:gd name="connsiteX2" fmla="*/ 578640 w 5467955"/>
                <a:gd name="connsiteY2" fmla="*/ 1363013 h 2551160"/>
                <a:gd name="connsiteX3" fmla="*/ 1665196 w 5467955"/>
                <a:gd name="connsiteY3" fmla="*/ 967902 h 2551160"/>
                <a:gd name="connsiteX4" fmla="*/ 2779975 w 5467955"/>
                <a:gd name="connsiteY4" fmla="*/ 516347 h 2551160"/>
                <a:gd name="connsiteX5" fmla="*/ 2991641 w 5467955"/>
                <a:gd name="connsiteY5" fmla="*/ 64791 h 2551160"/>
                <a:gd name="connsiteX6" fmla="*/ 3287974 w 5467955"/>
                <a:gd name="connsiteY6" fmla="*/ 50680 h 2551160"/>
                <a:gd name="connsiteX7" fmla="*/ 3259752 w 5467955"/>
                <a:gd name="connsiteY7" fmla="*/ 516347 h 2551160"/>
                <a:gd name="connsiteX8" fmla="*/ 3654863 w 5467955"/>
                <a:gd name="connsiteY8" fmla="*/ 1433569 h 2551160"/>
                <a:gd name="connsiteX9" fmla="*/ 5094196 w 5467955"/>
                <a:gd name="connsiteY9" fmla="*/ 2449569 h 2551160"/>
                <a:gd name="connsiteX10" fmla="*/ 5418752 w 5467955"/>
                <a:gd name="connsiteY10" fmla="*/ 2435458 h 2551160"/>
                <a:gd name="connsiteX11" fmla="*/ 5461085 w 5467955"/>
                <a:gd name="connsiteY11" fmla="*/ 1744013 h 2551160"/>
                <a:gd name="connsiteX0" fmla="*/ 14196 w 5467955"/>
                <a:gd name="connsiteY0" fmla="*/ 1102308 h 2544455"/>
                <a:gd name="connsiteX1" fmla="*/ 56530 w 5467955"/>
                <a:gd name="connsiteY1" fmla="*/ 1342197 h 2544455"/>
                <a:gd name="connsiteX2" fmla="*/ 578640 w 5467955"/>
                <a:gd name="connsiteY2" fmla="*/ 1356308 h 2544455"/>
                <a:gd name="connsiteX3" fmla="*/ 1665196 w 5467955"/>
                <a:gd name="connsiteY3" fmla="*/ 961197 h 2544455"/>
                <a:gd name="connsiteX4" fmla="*/ 2779975 w 5467955"/>
                <a:gd name="connsiteY4" fmla="*/ 509642 h 2544455"/>
                <a:gd name="connsiteX5" fmla="*/ 2935196 w 5467955"/>
                <a:gd name="connsiteY5" fmla="*/ 72198 h 2544455"/>
                <a:gd name="connsiteX6" fmla="*/ 3287974 w 5467955"/>
                <a:gd name="connsiteY6" fmla="*/ 43975 h 2544455"/>
                <a:gd name="connsiteX7" fmla="*/ 3259752 w 5467955"/>
                <a:gd name="connsiteY7" fmla="*/ 509642 h 2544455"/>
                <a:gd name="connsiteX8" fmla="*/ 3654863 w 5467955"/>
                <a:gd name="connsiteY8" fmla="*/ 1426864 h 2544455"/>
                <a:gd name="connsiteX9" fmla="*/ 5094196 w 5467955"/>
                <a:gd name="connsiteY9" fmla="*/ 2442864 h 2544455"/>
                <a:gd name="connsiteX10" fmla="*/ 5418752 w 5467955"/>
                <a:gd name="connsiteY10" fmla="*/ 2428753 h 2544455"/>
                <a:gd name="connsiteX11" fmla="*/ 5461085 w 5467955"/>
                <a:gd name="connsiteY11" fmla="*/ 1737308 h 2544455"/>
                <a:gd name="connsiteX0" fmla="*/ 14196 w 5467955"/>
                <a:gd name="connsiteY0" fmla="*/ 1048840 h 2490987"/>
                <a:gd name="connsiteX1" fmla="*/ 56530 w 5467955"/>
                <a:gd name="connsiteY1" fmla="*/ 1288729 h 2490987"/>
                <a:gd name="connsiteX2" fmla="*/ 578640 w 5467955"/>
                <a:gd name="connsiteY2" fmla="*/ 1302840 h 2490987"/>
                <a:gd name="connsiteX3" fmla="*/ 1665196 w 5467955"/>
                <a:gd name="connsiteY3" fmla="*/ 907729 h 2490987"/>
                <a:gd name="connsiteX4" fmla="*/ 2779975 w 5467955"/>
                <a:gd name="connsiteY4" fmla="*/ 456174 h 2490987"/>
                <a:gd name="connsiteX5" fmla="*/ 2935196 w 5467955"/>
                <a:gd name="connsiteY5" fmla="*/ 18730 h 2490987"/>
                <a:gd name="connsiteX6" fmla="*/ 3245641 w 5467955"/>
                <a:gd name="connsiteY6" fmla="*/ 117507 h 2490987"/>
                <a:gd name="connsiteX7" fmla="*/ 3259752 w 5467955"/>
                <a:gd name="connsiteY7" fmla="*/ 456174 h 2490987"/>
                <a:gd name="connsiteX8" fmla="*/ 3654863 w 5467955"/>
                <a:gd name="connsiteY8" fmla="*/ 1373396 h 2490987"/>
                <a:gd name="connsiteX9" fmla="*/ 5094196 w 5467955"/>
                <a:gd name="connsiteY9" fmla="*/ 2389396 h 2490987"/>
                <a:gd name="connsiteX10" fmla="*/ 5418752 w 5467955"/>
                <a:gd name="connsiteY10" fmla="*/ 2375285 h 2490987"/>
                <a:gd name="connsiteX11" fmla="*/ 5461085 w 5467955"/>
                <a:gd name="connsiteY11" fmla="*/ 1683840 h 2490987"/>
                <a:gd name="connsiteX0" fmla="*/ 14196 w 5467955"/>
                <a:gd name="connsiteY0" fmla="*/ 1048840 h 2489030"/>
                <a:gd name="connsiteX1" fmla="*/ 56530 w 5467955"/>
                <a:gd name="connsiteY1" fmla="*/ 1288729 h 2489030"/>
                <a:gd name="connsiteX2" fmla="*/ 578640 w 5467955"/>
                <a:gd name="connsiteY2" fmla="*/ 1302840 h 2489030"/>
                <a:gd name="connsiteX3" fmla="*/ 1665196 w 5467955"/>
                <a:gd name="connsiteY3" fmla="*/ 907729 h 2489030"/>
                <a:gd name="connsiteX4" fmla="*/ 2779975 w 5467955"/>
                <a:gd name="connsiteY4" fmla="*/ 456174 h 2489030"/>
                <a:gd name="connsiteX5" fmla="*/ 2935196 w 5467955"/>
                <a:gd name="connsiteY5" fmla="*/ 18730 h 2489030"/>
                <a:gd name="connsiteX6" fmla="*/ 3245641 w 5467955"/>
                <a:gd name="connsiteY6" fmla="*/ 117507 h 2489030"/>
                <a:gd name="connsiteX7" fmla="*/ 3259752 w 5467955"/>
                <a:gd name="connsiteY7" fmla="*/ 456174 h 2489030"/>
                <a:gd name="connsiteX8" fmla="*/ 3795974 w 5467955"/>
                <a:gd name="connsiteY8" fmla="*/ 1401618 h 2489030"/>
                <a:gd name="connsiteX9" fmla="*/ 5094196 w 5467955"/>
                <a:gd name="connsiteY9" fmla="*/ 2389396 h 2489030"/>
                <a:gd name="connsiteX10" fmla="*/ 5418752 w 5467955"/>
                <a:gd name="connsiteY10" fmla="*/ 2375285 h 2489030"/>
                <a:gd name="connsiteX11" fmla="*/ 5461085 w 5467955"/>
                <a:gd name="connsiteY11" fmla="*/ 1683840 h 2489030"/>
                <a:gd name="connsiteX0" fmla="*/ 14196 w 5467955"/>
                <a:gd name="connsiteY0" fmla="*/ 1048840 h 2481272"/>
                <a:gd name="connsiteX1" fmla="*/ 56530 w 5467955"/>
                <a:gd name="connsiteY1" fmla="*/ 1288729 h 2481272"/>
                <a:gd name="connsiteX2" fmla="*/ 578640 w 5467955"/>
                <a:gd name="connsiteY2" fmla="*/ 1302840 h 2481272"/>
                <a:gd name="connsiteX3" fmla="*/ 1665196 w 5467955"/>
                <a:gd name="connsiteY3" fmla="*/ 907729 h 2481272"/>
                <a:gd name="connsiteX4" fmla="*/ 2779975 w 5467955"/>
                <a:gd name="connsiteY4" fmla="*/ 456174 h 2481272"/>
                <a:gd name="connsiteX5" fmla="*/ 2935196 w 5467955"/>
                <a:gd name="connsiteY5" fmla="*/ 18730 h 2481272"/>
                <a:gd name="connsiteX6" fmla="*/ 3245641 w 5467955"/>
                <a:gd name="connsiteY6" fmla="*/ 117507 h 2481272"/>
                <a:gd name="connsiteX7" fmla="*/ 3259752 w 5467955"/>
                <a:gd name="connsiteY7" fmla="*/ 456174 h 2481272"/>
                <a:gd name="connsiteX8" fmla="*/ 3795974 w 5467955"/>
                <a:gd name="connsiteY8" fmla="*/ 1514507 h 2481272"/>
                <a:gd name="connsiteX9" fmla="*/ 5094196 w 5467955"/>
                <a:gd name="connsiteY9" fmla="*/ 2389396 h 2481272"/>
                <a:gd name="connsiteX10" fmla="*/ 5418752 w 5467955"/>
                <a:gd name="connsiteY10" fmla="*/ 2375285 h 2481272"/>
                <a:gd name="connsiteX11" fmla="*/ 5461085 w 5467955"/>
                <a:gd name="connsiteY11" fmla="*/ 1683840 h 2481272"/>
                <a:gd name="connsiteX0" fmla="*/ 14196 w 5473649"/>
                <a:gd name="connsiteY0" fmla="*/ 1048840 h 2563912"/>
                <a:gd name="connsiteX1" fmla="*/ 56530 w 5473649"/>
                <a:gd name="connsiteY1" fmla="*/ 1288729 h 2563912"/>
                <a:gd name="connsiteX2" fmla="*/ 578640 w 5473649"/>
                <a:gd name="connsiteY2" fmla="*/ 1302840 h 2563912"/>
                <a:gd name="connsiteX3" fmla="*/ 1665196 w 5473649"/>
                <a:gd name="connsiteY3" fmla="*/ 907729 h 2563912"/>
                <a:gd name="connsiteX4" fmla="*/ 2779975 w 5473649"/>
                <a:gd name="connsiteY4" fmla="*/ 456174 h 2563912"/>
                <a:gd name="connsiteX5" fmla="*/ 2935196 w 5473649"/>
                <a:gd name="connsiteY5" fmla="*/ 18730 h 2563912"/>
                <a:gd name="connsiteX6" fmla="*/ 3245641 w 5473649"/>
                <a:gd name="connsiteY6" fmla="*/ 117507 h 2563912"/>
                <a:gd name="connsiteX7" fmla="*/ 3259752 w 5473649"/>
                <a:gd name="connsiteY7" fmla="*/ 456174 h 2563912"/>
                <a:gd name="connsiteX8" fmla="*/ 3795974 w 5473649"/>
                <a:gd name="connsiteY8" fmla="*/ 1514507 h 2563912"/>
                <a:gd name="connsiteX9" fmla="*/ 4981307 w 5473649"/>
                <a:gd name="connsiteY9" fmla="*/ 2502285 h 2563912"/>
                <a:gd name="connsiteX10" fmla="*/ 5418752 w 5473649"/>
                <a:gd name="connsiteY10" fmla="*/ 2375285 h 2563912"/>
                <a:gd name="connsiteX11" fmla="*/ 5461085 w 5473649"/>
                <a:gd name="connsiteY11" fmla="*/ 1683840 h 2563912"/>
                <a:gd name="connsiteX0" fmla="*/ 14196 w 5473649"/>
                <a:gd name="connsiteY0" fmla="*/ 1077289 h 2592361"/>
                <a:gd name="connsiteX1" fmla="*/ 56530 w 5473649"/>
                <a:gd name="connsiteY1" fmla="*/ 1317178 h 2592361"/>
                <a:gd name="connsiteX2" fmla="*/ 578640 w 5473649"/>
                <a:gd name="connsiteY2" fmla="*/ 1331289 h 2592361"/>
                <a:gd name="connsiteX3" fmla="*/ 1665196 w 5473649"/>
                <a:gd name="connsiteY3" fmla="*/ 936178 h 2592361"/>
                <a:gd name="connsiteX4" fmla="*/ 2779975 w 5473649"/>
                <a:gd name="connsiteY4" fmla="*/ 484623 h 2592361"/>
                <a:gd name="connsiteX5" fmla="*/ 2935196 w 5473649"/>
                <a:gd name="connsiteY5" fmla="*/ 47179 h 2592361"/>
                <a:gd name="connsiteX6" fmla="*/ 3189196 w 5473649"/>
                <a:gd name="connsiteY6" fmla="*/ 61289 h 2592361"/>
                <a:gd name="connsiteX7" fmla="*/ 3259752 w 5473649"/>
                <a:gd name="connsiteY7" fmla="*/ 484623 h 2592361"/>
                <a:gd name="connsiteX8" fmla="*/ 3795974 w 5473649"/>
                <a:gd name="connsiteY8" fmla="*/ 1542956 h 2592361"/>
                <a:gd name="connsiteX9" fmla="*/ 4981307 w 5473649"/>
                <a:gd name="connsiteY9" fmla="*/ 2530734 h 2592361"/>
                <a:gd name="connsiteX10" fmla="*/ 5418752 w 5473649"/>
                <a:gd name="connsiteY10" fmla="*/ 2403734 h 2592361"/>
                <a:gd name="connsiteX11" fmla="*/ 5461085 w 5473649"/>
                <a:gd name="connsiteY11" fmla="*/ 1712289 h 2592361"/>
                <a:gd name="connsiteX0" fmla="*/ 14196 w 5473649"/>
                <a:gd name="connsiteY0" fmla="*/ 1079203 h 2594275"/>
                <a:gd name="connsiteX1" fmla="*/ 56530 w 5473649"/>
                <a:gd name="connsiteY1" fmla="*/ 1319092 h 2594275"/>
                <a:gd name="connsiteX2" fmla="*/ 578640 w 5473649"/>
                <a:gd name="connsiteY2" fmla="*/ 1333203 h 2594275"/>
                <a:gd name="connsiteX3" fmla="*/ 1665196 w 5473649"/>
                <a:gd name="connsiteY3" fmla="*/ 938092 h 2594275"/>
                <a:gd name="connsiteX4" fmla="*/ 2836420 w 5473649"/>
                <a:gd name="connsiteY4" fmla="*/ 514759 h 2594275"/>
                <a:gd name="connsiteX5" fmla="*/ 2935196 w 5473649"/>
                <a:gd name="connsiteY5" fmla="*/ 49093 h 2594275"/>
                <a:gd name="connsiteX6" fmla="*/ 3189196 w 5473649"/>
                <a:gd name="connsiteY6" fmla="*/ 63203 h 2594275"/>
                <a:gd name="connsiteX7" fmla="*/ 3259752 w 5473649"/>
                <a:gd name="connsiteY7" fmla="*/ 486537 h 2594275"/>
                <a:gd name="connsiteX8" fmla="*/ 3795974 w 5473649"/>
                <a:gd name="connsiteY8" fmla="*/ 1544870 h 2594275"/>
                <a:gd name="connsiteX9" fmla="*/ 4981307 w 5473649"/>
                <a:gd name="connsiteY9" fmla="*/ 2532648 h 2594275"/>
                <a:gd name="connsiteX10" fmla="*/ 5418752 w 5473649"/>
                <a:gd name="connsiteY10" fmla="*/ 2405648 h 2594275"/>
                <a:gd name="connsiteX11" fmla="*/ 5461085 w 5473649"/>
                <a:gd name="connsiteY11" fmla="*/ 1714203 h 2594275"/>
                <a:gd name="connsiteX0" fmla="*/ 14196 w 5473649"/>
                <a:gd name="connsiteY0" fmla="*/ 1070695 h 2585767"/>
                <a:gd name="connsiteX1" fmla="*/ 56530 w 5473649"/>
                <a:gd name="connsiteY1" fmla="*/ 1310584 h 2585767"/>
                <a:gd name="connsiteX2" fmla="*/ 578640 w 5473649"/>
                <a:gd name="connsiteY2" fmla="*/ 1324695 h 2585767"/>
                <a:gd name="connsiteX3" fmla="*/ 1665196 w 5473649"/>
                <a:gd name="connsiteY3" fmla="*/ 929584 h 2585767"/>
                <a:gd name="connsiteX4" fmla="*/ 2836420 w 5473649"/>
                <a:gd name="connsiteY4" fmla="*/ 506251 h 2585767"/>
                <a:gd name="connsiteX5" fmla="*/ 2977530 w 5473649"/>
                <a:gd name="connsiteY5" fmla="*/ 54696 h 2585767"/>
                <a:gd name="connsiteX6" fmla="*/ 3189196 w 5473649"/>
                <a:gd name="connsiteY6" fmla="*/ 54695 h 2585767"/>
                <a:gd name="connsiteX7" fmla="*/ 3259752 w 5473649"/>
                <a:gd name="connsiteY7" fmla="*/ 478029 h 2585767"/>
                <a:gd name="connsiteX8" fmla="*/ 3795974 w 5473649"/>
                <a:gd name="connsiteY8" fmla="*/ 1536362 h 2585767"/>
                <a:gd name="connsiteX9" fmla="*/ 4981307 w 5473649"/>
                <a:gd name="connsiteY9" fmla="*/ 2524140 h 2585767"/>
                <a:gd name="connsiteX10" fmla="*/ 5418752 w 5473649"/>
                <a:gd name="connsiteY10" fmla="*/ 2397140 h 2585767"/>
                <a:gd name="connsiteX11" fmla="*/ 5461085 w 5473649"/>
                <a:gd name="connsiteY11" fmla="*/ 1705695 h 2585767"/>
                <a:gd name="connsiteX0" fmla="*/ 14196 w 5473649"/>
                <a:gd name="connsiteY0" fmla="*/ 1070695 h 2590965"/>
                <a:gd name="connsiteX1" fmla="*/ 56530 w 5473649"/>
                <a:gd name="connsiteY1" fmla="*/ 1310584 h 2590965"/>
                <a:gd name="connsiteX2" fmla="*/ 578640 w 5473649"/>
                <a:gd name="connsiteY2" fmla="*/ 1324695 h 2590965"/>
                <a:gd name="connsiteX3" fmla="*/ 1665196 w 5473649"/>
                <a:gd name="connsiteY3" fmla="*/ 929584 h 2590965"/>
                <a:gd name="connsiteX4" fmla="*/ 2836420 w 5473649"/>
                <a:gd name="connsiteY4" fmla="*/ 506251 h 2590965"/>
                <a:gd name="connsiteX5" fmla="*/ 2977530 w 5473649"/>
                <a:gd name="connsiteY5" fmla="*/ 54696 h 2590965"/>
                <a:gd name="connsiteX6" fmla="*/ 3189196 w 5473649"/>
                <a:gd name="connsiteY6" fmla="*/ 54695 h 2590965"/>
                <a:gd name="connsiteX7" fmla="*/ 3259752 w 5473649"/>
                <a:gd name="connsiteY7" fmla="*/ 478029 h 2590965"/>
                <a:gd name="connsiteX8" fmla="*/ 3937085 w 5473649"/>
                <a:gd name="connsiteY8" fmla="*/ 1465806 h 2590965"/>
                <a:gd name="connsiteX9" fmla="*/ 4981307 w 5473649"/>
                <a:gd name="connsiteY9" fmla="*/ 2524140 h 2590965"/>
                <a:gd name="connsiteX10" fmla="*/ 5418752 w 5473649"/>
                <a:gd name="connsiteY10" fmla="*/ 2397140 h 2590965"/>
                <a:gd name="connsiteX11" fmla="*/ 5461085 w 5473649"/>
                <a:gd name="connsiteY11" fmla="*/ 1705695 h 2590965"/>
                <a:gd name="connsiteX0" fmla="*/ 14196 w 5473649"/>
                <a:gd name="connsiteY0" fmla="*/ 1070695 h 2594085"/>
                <a:gd name="connsiteX1" fmla="*/ 56530 w 5473649"/>
                <a:gd name="connsiteY1" fmla="*/ 1310584 h 2594085"/>
                <a:gd name="connsiteX2" fmla="*/ 578640 w 5473649"/>
                <a:gd name="connsiteY2" fmla="*/ 1324695 h 2594085"/>
                <a:gd name="connsiteX3" fmla="*/ 1665196 w 5473649"/>
                <a:gd name="connsiteY3" fmla="*/ 929584 h 2594085"/>
                <a:gd name="connsiteX4" fmla="*/ 2836420 w 5473649"/>
                <a:gd name="connsiteY4" fmla="*/ 506251 h 2594085"/>
                <a:gd name="connsiteX5" fmla="*/ 2977530 w 5473649"/>
                <a:gd name="connsiteY5" fmla="*/ 54696 h 2594085"/>
                <a:gd name="connsiteX6" fmla="*/ 3189196 w 5473649"/>
                <a:gd name="connsiteY6" fmla="*/ 54695 h 2594085"/>
                <a:gd name="connsiteX7" fmla="*/ 3259752 w 5473649"/>
                <a:gd name="connsiteY7" fmla="*/ 478029 h 2594085"/>
                <a:gd name="connsiteX8" fmla="*/ 4007641 w 5473649"/>
                <a:gd name="connsiteY8" fmla="*/ 1423473 h 2594085"/>
                <a:gd name="connsiteX9" fmla="*/ 4981307 w 5473649"/>
                <a:gd name="connsiteY9" fmla="*/ 2524140 h 2594085"/>
                <a:gd name="connsiteX10" fmla="*/ 5418752 w 5473649"/>
                <a:gd name="connsiteY10" fmla="*/ 2397140 h 2594085"/>
                <a:gd name="connsiteX11" fmla="*/ 5461085 w 5473649"/>
                <a:gd name="connsiteY11" fmla="*/ 1705695 h 2594085"/>
                <a:gd name="connsiteX0" fmla="*/ 14196 w 5469216"/>
                <a:gd name="connsiteY0" fmla="*/ 1070695 h 2452085"/>
                <a:gd name="connsiteX1" fmla="*/ 56530 w 5469216"/>
                <a:gd name="connsiteY1" fmla="*/ 1310584 h 2452085"/>
                <a:gd name="connsiteX2" fmla="*/ 578640 w 5469216"/>
                <a:gd name="connsiteY2" fmla="*/ 1324695 h 2452085"/>
                <a:gd name="connsiteX3" fmla="*/ 1665196 w 5469216"/>
                <a:gd name="connsiteY3" fmla="*/ 929584 h 2452085"/>
                <a:gd name="connsiteX4" fmla="*/ 2836420 w 5469216"/>
                <a:gd name="connsiteY4" fmla="*/ 506251 h 2452085"/>
                <a:gd name="connsiteX5" fmla="*/ 2977530 w 5469216"/>
                <a:gd name="connsiteY5" fmla="*/ 54696 h 2452085"/>
                <a:gd name="connsiteX6" fmla="*/ 3189196 w 5469216"/>
                <a:gd name="connsiteY6" fmla="*/ 54695 h 2452085"/>
                <a:gd name="connsiteX7" fmla="*/ 3259752 w 5469216"/>
                <a:gd name="connsiteY7" fmla="*/ 478029 h 2452085"/>
                <a:gd name="connsiteX8" fmla="*/ 4007641 w 5469216"/>
                <a:gd name="connsiteY8" fmla="*/ 1423473 h 2452085"/>
                <a:gd name="connsiteX9" fmla="*/ 5065974 w 5469216"/>
                <a:gd name="connsiteY9" fmla="*/ 2298362 h 2452085"/>
                <a:gd name="connsiteX10" fmla="*/ 5418752 w 5469216"/>
                <a:gd name="connsiteY10" fmla="*/ 2397140 h 2452085"/>
                <a:gd name="connsiteX11" fmla="*/ 5461085 w 5469216"/>
                <a:gd name="connsiteY11" fmla="*/ 1705695 h 2452085"/>
                <a:gd name="connsiteX0" fmla="*/ 14196 w 5463714"/>
                <a:gd name="connsiteY0" fmla="*/ 1070695 h 2384139"/>
                <a:gd name="connsiteX1" fmla="*/ 56530 w 5463714"/>
                <a:gd name="connsiteY1" fmla="*/ 1310584 h 2384139"/>
                <a:gd name="connsiteX2" fmla="*/ 578640 w 5463714"/>
                <a:gd name="connsiteY2" fmla="*/ 1324695 h 2384139"/>
                <a:gd name="connsiteX3" fmla="*/ 1665196 w 5463714"/>
                <a:gd name="connsiteY3" fmla="*/ 929584 h 2384139"/>
                <a:gd name="connsiteX4" fmla="*/ 2836420 w 5463714"/>
                <a:gd name="connsiteY4" fmla="*/ 506251 h 2384139"/>
                <a:gd name="connsiteX5" fmla="*/ 2977530 w 5463714"/>
                <a:gd name="connsiteY5" fmla="*/ 54696 h 2384139"/>
                <a:gd name="connsiteX6" fmla="*/ 3189196 w 5463714"/>
                <a:gd name="connsiteY6" fmla="*/ 54695 h 2384139"/>
                <a:gd name="connsiteX7" fmla="*/ 3259752 w 5463714"/>
                <a:gd name="connsiteY7" fmla="*/ 478029 h 2384139"/>
                <a:gd name="connsiteX8" fmla="*/ 4007641 w 5463714"/>
                <a:gd name="connsiteY8" fmla="*/ 1423473 h 2384139"/>
                <a:gd name="connsiteX9" fmla="*/ 5065974 w 5463714"/>
                <a:gd name="connsiteY9" fmla="*/ 2298362 h 2384139"/>
                <a:gd name="connsiteX10" fmla="*/ 5390530 w 5463714"/>
                <a:gd name="connsiteY10" fmla="*/ 2284251 h 2384139"/>
                <a:gd name="connsiteX11" fmla="*/ 5461085 w 5463714"/>
                <a:gd name="connsiteY11" fmla="*/ 1705695 h 2384139"/>
                <a:gd name="connsiteX0" fmla="*/ 14196 w 5463714"/>
                <a:gd name="connsiteY0" fmla="*/ 1070695 h 2403398"/>
                <a:gd name="connsiteX1" fmla="*/ 56530 w 5463714"/>
                <a:gd name="connsiteY1" fmla="*/ 1310584 h 2403398"/>
                <a:gd name="connsiteX2" fmla="*/ 578640 w 5463714"/>
                <a:gd name="connsiteY2" fmla="*/ 1324695 h 2403398"/>
                <a:gd name="connsiteX3" fmla="*/ 1665196 w 5463714"/>
                <a:gd name="connsiteY3" fmla="*/ 929584 h 2403398"/>
                <a:gd name="connsiteX4" fmla="*/ 2836420 w 5463714"/>
                <a:gd name="connsiteY4" fmla="*/ 506251 h 2403398"/>
                <a:gd name="connsiteX5" fmla="*/ 2977530 w 5463714"/>
                <a:gd name="connsiteY5" fmla="*/ 54696 h 2403398"/>
                <a:gd name="connsiteX6" fmla="*/ 3189196 w 5463714"/>
                <a:gd name="connsiteY6" fmla="*/ 54695 h 2403398"/>
                <a:gd name="connsiteX7" fmla="*/ 3259752 w 5463714"/>
                <a:gd name="connsiteY7" fmla="*/ 478029 h 2403398"/>
                <a:gd name="connsiteX8" fmla="*/ 4007641 w 5463714"/>
                <a:gd name="connsiteY8" fmla="*/ 1423473 h 2403398"/>
                <a:gd name="connsiteX9" fmla="*/ 5065974 w 5463714"/>
                <a:gd name="connsiteY9" fmla="*/ 2298362 h 2403398"/>
                <a:gd name="connsiteX10" fmla="*/ 5390530 w 5463714"/>
                <a:gd name="connsiteY10" fmla="*/ 2284251 h 2403398"/>
                <a:gd name="connsiteX11" fmla="*/ 5461085 w 5463714"/>
                <a:gd name="connsiteY11" fmla="*/ 1705695 h 2403398"/>
                <a:gd name="connsiteX0" fmla="*/ 14196 w 5470816"/>
                <a:gd name="connsiteY0" fmla="*/ 1070695 h 2313321"/>
                <a:gd name="connsiteX1" fmla="*/ 56530 w 5470816"/>
                <a:gd name="connsiteY1" fmla="*/ 1310584 h 2313321"/>
                <a:gd name="connsiteX2" fmla="*/ 578640 w 5470816"/>
                <a:gd name="connsiteY2" fmla="*/ 1324695 h 2313321"/>
                <a:gd name="connsiteX3" fmla="*/ 1665196 w 5470816"/>
                <a:gd name="connsiteY3" fmla="*/ 929584 h 2313321"/>
                <a:gd name="connsiteX4" fmla="*/ 2836420 w 5470816"/>
                <a:gd name="connsiteY4" fmla="*/ 506251 h 2313321"/>
                <a:gd name="connsiteX5" fmla="*/ 2977530 w 5470816"/>
                <a:gd name="connsiteY5" fmla="*/ 54696 h 2313321"/>
                <a:gd name="connsiteX6" fmla="*/ 3189196 w 5470816"/>
                <a:gd name="connsiteY6" fmla="*/ 54695 h 2313321"/>
                <a:gd name="connsiteX7" fmla="*/ 3259752 w 5470816"/>
                <a:gd name="connsiteY7" fmla="*/ 478029 h 2313321"/>
                <a:gd name="connsiteX8" fmla="*/ 4007641 w 5470816"/>
                <a:gd name="connsiteY8" fmla="*/ 1423473 h 2313321"/>
                <a:gd name="connsiteX9" fmla="*/ 4826085 w 5470816"/>
                <a:gd name="connsiteY9" fmla="*/ 2143140 h 2313321"/>
                <a:gd name="connsiteX10" fmla="*/ 5390530 w 5470816"/>
                <a:gd name="connsiteY10" fmla="*/ 2284251 h 2313321"/>
                <a:gd name="connsiteX11" fmla="*/ 5461085 w 5470816"/>
                <a:gd name="connsiteY11" fmla="*/ 1705695 h 2313321"/>
                <a:gd name="connsiteX0" fmla="*/ 14196 w 5463358"/>
                <a:gd name="connsiteY0" fmla="*/ 1070695 h 2481873"/>
                <a:gd name="connsiteX1" fmla="*/ 56530 w 5463358"/>
                <a:gd name="connsiteY1" fmla="*/ 1310584 h 2481873"/>
                <a:gd name="connsiteX2" fmla="*/ 578640 w 5463358"/>
                <a:gd name="connsiteY2" fmla="*/ 1324695 h 2481873"/>
                <a:gd name="connsiteX3" fmla="*/ 1665196 w 5463358"/>
                <a:gd name="connsiteY3" fmla="*/ 929584 h 2481873"/>
                <a:gd name="connsiteX4" fmla="*/ 2836420 w 5463358"/>
                <a:gd name="connsiteY4" fmla="*/ 506251 h 2481873"/>
                <a:gd name="connsiteX5" fmla="*/ 2977530 w 5463358"/>
                <a:gd name="connsiteY5" fmla="*/ 54696 h 2481873"/>
                <a:gd name="connsiteX6" fmla="*/ 3189196 w 5463358"/>
                <a:gd name="connsiteY6" fmla="*/ 54695 h 2481873"/>
                <a:gd name="connsiteX7" fmla="*/ 3259752 w 5463358"/>
                <a:gd name="connsiteY7" fmla="*/ 478029 h 2481873"/>
                <a:gd name="connsiteX8" fmla="*/ 4007641 w 5463358"/>
                <a:gd name="connsiteY8" fmla="*/ 1423473 h 2481873"/>
                <a:gd name="connsiteX9" fmla="*/ 4826085 w 5463358"/>
                <a:gd name="connsiteY9" fmla="*/ 2143140 h 2481873"/>
                <a:gd name="connsiteX10" fmla="*/ 5348197 w 5463358"/>
                <a:gd name="connsiteY10" fmla="*/ 2467696 h 2481873"/>
                <a:gd name="connsiteX11" fmla="*/ 5461085 w 5463358"/>
                <a:gd name="connsiteY11" fmla="*/ 1705695 h 2481873"/>
                <a:gd name="connsiteX0" fmla="*/ 14196 w 5463358"/>
                <a:gd name="connsiteY0" fmla="*/ 1070695 h 2470653"/>
                <a:gd name="connsiteX1" fmla="*/ 56530 w 5463358"/>
                <a:gd name="connsiteY1" fmla="*/ 1310584 h 2470653"/>
                <a:gd name="connsiteX2" fmla="*/ 578640 w 5463358"/>
                <a:gd name="connsiteY2" fmla="*/ 1324695 h 2470653"/>
                <a:gd name="connsiteX3" fmla="*/ 1665196 w 5463358"/>
                <a:gd name="connsiteY3" fmla="*/ 929584 h 2470653"/>
                <a:gd name="connsiteX4" fmla="*/ 2836420 w 5463358"/>
                <a:gd name="connsiteY4" fmla="*/ 506251 h 2470653"/>
                <a:gd name="connsiteX5" fmla="*/ 2977530 w 5463358"/>
                <a:gd name="connsiteY5" fmla="*/ 54696 h 2470653"/>
                <a:gd name="connsiteX6" fmla="*/ 3189196 w 5463358"/>
                <a:gd name="connsiteY6" fmla="*/ 54695 h 2470653"/>
                <a:gd name="connsiteX7" fmla="*/ 3259752 w 5463358"/>
                <a:gd name="connsiteY7" fmla="*/ 478029 h 2470653"/>
                <a:gd name="connsiteX8" fmla="*/ 4007641 w 5463358"/>
                <a:gd name="connsiteY8" fmla="*/ 1423473 h 2470653"/>
                <a:gd name="connsiteX9" fmla="*/ 4826085 w 5463358"/>
                <a:gd name="connsiteY9" fmla="*/ 2143140 h 2470653"/>
                <a:gd name="connsiteX10" fmla="*/ 5348197 w 5463358"/>
                <a:gd name="connsiteY10" fmla="*/ 2467696 h 2470653"/>
                <a:gd name="connsiteX11" fmla="*/ 5461085 w 5463358"/>
                <a:gd name="connsiteY11" fmla="*/ 1973806 h 247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63358" h="2470653">
                  <a:moveTo>
                    <a:pt x="14196" y="1070695"/>
                  </a:moveTo>
                  <a:cubicBezTo>
                    <a:pt x="14196" y="1158889"/>
                    <a:pt x="-37544" y="1268251"/>
                    <a:pt x="56530" y="1310584"/>
                  </a:cubicBezTo>
                  <a:cubicBezTo>
                    <a:pt x="150604" y="1352917"/>
                    <a:pt x="310529" y="1388195"/>
                    <a:pt x="578640" y="1324695"/>
                  </a:cubicBezTo>
                  <a:cubicBezTo>
                    <a:pt x="846751" y="1261195"/>
                    <a:pt x="1288899" y="1065991"/>
                    <a:pt x="1665196" y="929584"/>
                  </a:cubicBezTo>
                  <a:cubicBezTo>
                    <a:pt x="2041493" y="793177"/>
                    <a:pt x="2617698" y="652066"/>
                    <a:pt x="2836420" y="506251"/>
                  </a:cubicBezTo>
                  <a:cubicBezTo>
                    <a:pt x="3055142" y="360436"/>
                    <a:pt x="2918734" y="129955"/>
                    <a:pt x="2977530" y="54696"/>
                  </a:cubicBezTo>
                  <a:cubicBezTo>
                    <a:pt x="3036326" y="-20563"/>
                    <a:pt x="3142159" y="-15861"/>
                    <a:pt x="3189196" y="54695"/>
                  </a:cubicBezTo>
                  <a:cubicBezTo>
                    <a:pt x="3236233" y="125251"/>
                    <a:pt x="3123345" y="249899"/>
                    <a:pt x="3259752" y="478029"/>
                  </a:cubicBezTo>
                  <a:cubicBezTo>
                    <a:pt x="3396160" y="706159"/>
                    <a:pt x="3746586" y="1145955"/>
                    <a:pt x="4007641" y="1423473"/>
                  </a:cubicBezTo>
                  <a:cubicBezTo>
                    <a:pt x="4268696" y="1700991"/>
                    <a:pt x="4602659" y="1969103"/>
                    <a:pt x="4826085" y="2143140"/>
                  </a:cubicBezTo>
                  <a:cubicBezTo>
                    <a:pt x="5049511" y="2317177"/>
                    <a:pt x="5242364" y="2495918"/>
                    <a:pt x="5348197" y="2467696"/>
                  </a:cubicBezTo>
                  <a:cubicBezTo>
                    <a:pt x="5454030" y="2439474"/>
                    <a:pt x="5470492" y="2260732"/>
                    <a:pt x="5461085" y="1973806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 bwMode="auto">
            <a:xfrm rot="5400000">
              <a:off x="2449602" y="4460051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4260000">
              <a:off x="3829669" y="4003933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9" name="Isosceles Triangle 98"/>
            <p:cNvSpPr/>
            <p:nvPr/>
          </p:nvSpPr>
          <p:spPr bwMode="auto">
            <a:xfrm rot="480000">
              <a:off x="5059447" y="3362169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0" name="Isosceles Triangle 99"/>
            <p:cNvSpPr/>
            <p:nvPr/>
          </p:nvSpPr>
          <p:spPr bwMode="auto">
            <a:xfrm rot="10440000">
              <a:off x="5298224" y="3381078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 rot="8580000">
              <a:off x="5956629" y="435409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 rot="8100000">
              <a:off x="7236834" y="5510788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 rot="480000">
              <a:off x="7563232" y="512703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988976" y="4261140"/>
            <a:ext cx="5876333" cy="1546567"/>
            <a:chOff x="1988976" y="4261140"/>
            <a:chExt cx="5876333" cy="1546567"/>
          </a:xfrm>
        </p:grpSpPr>
        <p:sp>
          <p:nvSpPr>
            <p:cNvPr id="83" name="Freeform 82"/>
            <p:cNvSpPr/>
            <p:nvPr/>
          </p:nvSpPr>
          <p:spPr>
            <a:xfrm>
              <a:off x="2063045" y="4267200"/>
              <a:ext cx="5750660" cy="1540507"/>
            </a:xfrm>
            <a:custGeom>
              <a:avLst/>
              <a:gdLst>
                <a:gd name="connsiteX0" fmla="*/ 5804181 w 5824517"/>
                <a:gd name="connsiteY0" fmla="*/ 1100667 h 1672793"/>
                <a:gd name="connsiteX1" fmla="*/ 5775959 w 5824517"/>
                <a:gd name="connsiteY1" fmla="*/ 1524000 h 1672793"/>
                <a:gd name="connsiteX2" fmla="*/ 5380848 w 5824517"/>
                <a:gd name="connsiteY2" fmla="*/ 1608667 h 1672793"/>
                <a:gd name="connsiteX3" fmla="*/ 4209626 w 5824517"/>
                <a:gd name="connsiteY3" fmla="*/ 620889 h 1672793"/>
                <a:gd name="connsiteX4" fmla="*/ 3715737 w 5824517"/>
                <a:gd name="connsiteY4" fmla="*/ 550334 h 1672793"/>
                <a:gd name="connsiteX5" fmla="*/ 441959 w 5824517"/>
                <a:gd name="connsiteY5" fmla="*/ 536223 h 1672793"/>
                <a:gd name="connsiteX6" fmla="*/ 32737 w 5824517"/>
                <a:gd name="connsiteY6" fmla="*/ 0 h 1672793"/>
                <a:gd name="connsiteX0" fmla="*/ 5804181 w 5824517"/>
                <a:gd name="connsiteY0" fmla="*/ 1100667 h 1667592"/>
                <a:gd name="connsiteX1" fmla="*/ 5775959 w 5824517"/>
                <a:gd name="connsiteY1" fmla="*/ 1524000 h 1667592"/>
                <a:gd name="connsiteX2" fmla="*/ 5380848 w 5824517"/>
                <a:gd name="connsiteY2" fmla="*/ 1608667 h 1667592"/>
                <a:gd name="connsiteX3" fmla="*/ 4223738 w 5824517"/>
                <a:gd name="connsiteY3" fmla="*/ 691445 h 1667592"/>
                <a:gd name="connsiteX4" fmla="*/ 3715737 w 5824517"/>
                <a:gd name="connsiteY4" fmla="*/ 550334 h 1667592"/>
                <a:gd name="connsiteX5" fmla="*/ 441959 w 5824517"/>
                <a:gd name="connsiteY5" fmla="*/ 536223 h 1667592"/>
                <a:gd name="connsiteX6" fmla="*/ 32737 w 5824517"/>
                <a:gd name="connsiteY6" fmla="*/ 0 h 1667592"/>
                <a:gd name="connsiteX0" fmla="*/ 5781288 w 5801624"/>
                <a:gd name="connsiteY0" fmla="*/ 1100667 h 1667592"/>
                <a:gd name="connsiteX1" fmla="*/ 5753066 w 5801624"/>
                <a:gd name="connsiteY1" fmla="*/ 1524000 h 1667592"/>
                <a:gd name="connsiteX2" fmla="*/ 5357955 w 5801624"/>
                <a:gd name="connsiteY2" fmla="*/ 1608667 h 1667592"/>
                <a:gd name="connsiteX3" fmla="*/ 4200845 w 5801624"/>
                <a:gd name="connsiteY3" fmla="*/ 691445 h 1667592"/>
                <a:gd name="connsiteX4" fmla="*/ 3128399 w 5801624"/>
                <a:gd name="connsiteY4" fmla="*/ 550334 h 1667592"/>
                <a:gd name="connsiteX5" fmla="*/ 419066 w 5801624"/>
                <a:gd name="connsiteY5" fmla="*/ 536223 h 1667592"/>
                <a:gd name="connsiteX6" fmla="*/ 9844 w 5801624"/>
                <a:gd name="connsiteY6" fmla="*/ 0 h 1667592"/>
                <a:gd name="connsiteX0" fmla="*/ 5781288 w 5801624"/>
                <a:gd name="connsiteY0" fmla="*/ 1100667 h 1671752"/>
                <a:gd name="connsiteX1" fmla="*/ 5753066 w 5801624"/>
                <a:gd name="connsiteY1" fmla="*/ 1524000 h 1671752"/>
                <a:gd name="connsiteX2" fmla="*/ 5357955 w 5801624"/>
                <a:gd name="connsiteY2" fmla="*/ 1608667 h 1671752"/>
                <a:gd name="connsiteX3" fmla="*/ 4102067 w 5801624"/>
                <a:gd name="connsiteY3" fmla="*/ 635000 h 1671752"/>
                <a:gd name="connsiteX4" fmla="*/ 3128399 w 5801624"/>
                <a:gd name="connsiteY4" fmla="*/ 550334 h 1671752"/>
                <a:gd name="connsiteX5" fmla="*/ 419066 w 5801624"/>
                <a:gd name="connsiteY5" fmla="*/ 536223 h 1671752"/>
                <a:gd name="connsiteX6" fmla="*/ 9844 w 5801624"/>
                <a:gd name="connsiteY6" fmla="*/ 0 h 1671752"/>
                <a:gd name="connsiteX0" fmla="*/ 5781288 w 5801624"/>
                <a:gd name="connsiteY0" fmla="*/ 1100667 h 1666552"/>
                <a:gd name="connsiteX1" fmla="*/ 5753066 w 5801624"/>
                <a:gd name="connsiteY1" fmla="*/ 1524000 h 1666552"/>
                <a:gd name="connsiteX2" fmla="*/ 5357955 w 5801624"/>
                <a:gd name="connsiteY2" fmla="*/ 1608667 h 1666552"/>
                <a:gd name="connsiteX3" fmla="*/ 4130289 w 5801624"/>
                <a:gd name="connsiteY3" fmla="*/ 705556 h 1666552"/>
                <a:gd name="connsiteX4" fmla="*/ 3128399 w 5801624"/>
                <a:gd name="connsiteY4" fmla="*/ 550334 h 1666552"/>
                <a:gd name="connsiteX5" fmla="*/ 419066 w 5801624"/>
                <a:gd name="connsiteY5" fmla="*/ 536223 h 1666552"/>
                <a:gd name="connsiteX6" fmla="*/ 9844 w 5801624"/>
                <a:gd name="connsiteY6" fmla="*/ 0 h 1666552"/>
                <a:gd name="connsiteX0" fmla="*/ 5781288 w 5801624"/>
                <a:gd name="connsiteY0" fmla="*/ 1100667 h 1669672"/>
                <a:gd name="connsiteX1" fmla="*/ 5753066 w 5801624"/>
                <a:gd name="connsiteY1" fmla="*/ 1524000 h 1669672"/>
                <a:gd name="connsiteX2" fmla="*/ 5357955 w 5801624"/>
                <a:gd name="connsiteY2" fmla="*/ 1608667 h 1669672"/>
                <a:gd name="connsiteX3" fmla="*/ 4116178 w 5801624"/>
                <a:gd name="connsiteY3" fmla="*/ 663222 h 1669672"/>
                <a:gd name="connsiteX4" fmla="*/ 3128399 w 5801624"/>
                <a:gd name="connsiteY4" fmla="*/ 550334 h 1669672"/>
                <a:gd name="connsiteX5" fmla="*/ 419066 w 5801624"/>
                <a:gd name="connsiteY5" fmla="*/ 536223 h 1669672"/>
                <a:gd name="connsiteX6" fmla="*/ 9844 w 5801624"/>
                <a:gd name="connsiteY6" fmla="*/ 0 h 1669672"/>
                <a:gd name="connsiteX0" fmla="*/ 5781288 w 5785423"/>
                <a:gd name="connsiteY0" fmla="*/ 1100667 h 1683814"/>
                <a:gd name="connsiteX1" fmla="*/ 5668399 w 5785423"/>
                <a:gd name="connsiteY1" fmla="*/ 1566334 h 1683814"/>
                <a:gd name="connsiteX2" fmla="*/ 5357955 w 5785423"/>
                <a:gd name="connsiteY2" fmla="*/ 1608667 h 1683814"/>
                <a:gd name="connsiteX3" fmla="*/ 4116178 w 5785423"/>
                <a:gd name="connsiteY3" fmla="*/ 663222 h 1683814"/>
                <a:gd name="connsiteX4" fmla="*/ 3128399 w 5785423"/>
                <a:gd name="connsiteY4" fmla="*/ 550334 h 1683814"/>
                <a:gd name="connsiteX5" fmla="*/ 419066 w 5785423"/>
                <a:gd name="connsiteY5" fmla="*/ 536223 h 1683814"/>
                <a:gd name="connsiteX6" fmla="*/ 9844 w 5785423"/>
                <a:gd name="connsiteY6" fmla="*/ 0 h 1683814"/>
                <a:gd name="connsiteX0" fmla="*/ 5708968 w 5713103"/>
                <a:gd name="connsiteY0" fmla="*/ 1072444 h 1655591"/>
                <a:gd name="connsiteX1" fmla="*/ 5596079 w 5713103"/>
                <a:gd name="connsiteY1" fmla="*/ 1538111 h 1655591"/>
                <a:gd name="connsiteX2" fmla="*/ 5285635 w 5713103"/>
                <a:gd name="connsiteY2" fmla="*/ 1580444 h 1655591"/>
                <a:gd name="connsiteX3" fmla="*/ 4043858 w 5713103"/>
                <a:gd name="connsiteY3" fmla="*/ 634999 h 1655591"/>
                <a:gd name="connsiteX4" fmla="*/ 3056079 w 5713103"/>
                <a:gd name="connsiteY4" fmla="*/ 522111 h 1655591"/>
                <a:gd name="connsiteX5" fmla="*/ 346746 w 5713103"/>
                <a:gd name="connsiteY5" fmla="*/ 508000 h 1655591"/>
                <a:gd name="connsiteX6" fmla="*/ 36302 w 5713103"/>
                <a:gd name="connsiteY6" fmla="*/ 0 h 1655591"/>
                <a:gd name="connsiteX0" fmla="*/ 5685747 w 5689882"/>
                <a:gd name="connsiteY0" fmla="*/ 1072444 h 1655591"/>
                <a:gd name="connsiteX1" fmla="*/ 5572858 w 5689882"/>
                <a:gd name="connsiteY1" fmla="*/ 1538111 h 1655591"/>
                <a:gd name="connsiteX2" fmla="*/ 5262414 w 5689882"/>
                <a:gd name="connsiteY2" fmla="*/ 1580444 h 1655591"/>
                <a:gd name="connsiteX3" fmla="*/ 4020637 w 5689882"/>
                <a:gd name="connsiteY3" fmla="*/ 634999 h 1655591"/>
                <a:gd name="connsiteX4" fmla="*/ 3032858 w 5689882"/>
                <a:gd name="connsiteY4" fmla="*/ 522111 h 1655591"/>
                <a:gd name="connsiteX5" fmla="*/ 394081 w 5689882"/>
                <a:gd name="connsiteY5" fmla="*/ 522111 h 1655591"/>
                <a:gd name="connsiteX6" fmla="*/ 13081 w 5689882"/>
                <a:gd name="connsiteY6" fmla="*/ 0 h 1655591"/>
                <a:gd name="connsiteX0" fmla="*/ 5688924 w 5693059"/>
                <a:gd name="connsiteY0" fmla="*/ 1072444 h 1655591"/>
                <a:gd name="connsiteX1" fmla="*/ 5576035 w 5693059"/>
                <a:gd name="connsiteY1" fmla="*/ 1538111 h 1655591"/>
                <a:gd name="connsiteX2" fmla="*/ 5265591 w 5693059"/>
                <a:gd name="connsiteY2" fmla="*/ 1580444 h 1655591"/>
                <a:gd name="connsiteX3" fmla="*/ 4023814 w 5693059"/>
                <a:gd name="connsiteY3" fmla="*/ 634999 h 1655591"/>
                <a:gd name="connsiteX4" fmla="*/ 3036035 w 5693059"/>
                <a:gd name="connsiteY4" fmla="*/ 522111 h 1655591"/>
                <a:gd name="connsiteX5" fmla="*/ 397258 w 5693059"/>
                <a:gd name="connsiteY5" fmla="*/ 522111 h 1655591"/>
                <a:gd name="connsiteX6" fmla="*/ 16258 w 5693059"/>
                <a:gd name="connsiteY6" fmla="*/ 0 h 1655591"/>
                <a:gd name="connsiteX0" fmla="*/ 5688924 w 5696754"/>
                <a:gd name="connsiteY0" fmla="*/ 1072444 h 1630122"/>
                <a:gd name="connsiteX1" fmla="*/ 5618368 w 5696754"/>
                <a:gd name="connsiteY1" fmla="*/ 1453444 h 1630122"/>
                <a:gd name="connsiteX2" fmla="*/ 5265591 w 5696754"/>
                <a:gd name="connsiteY2" fmla="*/ 1580444 h 1630122"/>
                <a:gd name="connsiteX3" fmla="*/ 4023814 w 5696754"/>
                <a:gd name="connsiteY3" fmla="*/ 634999 h 1630122"/>
                <a:gd name="connsiteX4" fmla="*/ 3036035 w 5696754"/>
                <a:gd name="connsiteY4" fmla="*/ 522111 h 1630122"/>
                <a:gd name="connsiteX5" fmla="*/ 397258 w 5696754"/>
                <a:gd name="connsiteY5" fmla="*/ 522111 h 1630122"/>
                <a:gd name="connsiteX6" fmla="*/ 16258 w 5696754"/>
                <a:gd name="connsiteY6" fmla="*/ 0 h 1630122"/>
                <a:gd name="connsiteX0" fmla="*/ 5688924 w 5701477"/>
                <a:gd name="connsiteY0" fmla="*/ 1072444 h 1540507"/>
                <a:gd name="connsiteX1" fmla="*/ 5618368 w 5701477"/>
                <a:gd name="connsiteY1" fmla="*/ 1453444 h 1540507"/>
                <a:gd name="connsiteX2" fmla="*/ 5110368 w 5701477"/>
                <a:gd name="connsiteY2" fmla="*/ 1467555 h 1540507"/>
                <a:gd name="connsiteX3" fmla="*/ 4023814 w 5701477"/>
                <a:gd name="connsiteY3" fmla="*/ 634999 h 1540507"/>
                <a:gd name="connsiteX4" fmla="*/ 3036035 w 5701477"/>
                <a:gd name="connsiteY4" fmla="*/ 522111 h 1540507"/>
                <a:gd name="connsiteX5" fmla="*/ 397258 w 5701477"/>
                <a:gd name="connsiteY5" fmla="*/ 522111 h 1540507"/>
                <a:gd name="connsiteX6" fmla="*/ 16258 w 5701477"/>
                <a:gd name="connsiteY6" fmla="*/ 0 h 1540507"/>
                <a:gd name="connsiteX0" fmla="*/ 5745369 w 5750660"/>
                <a:gd name="connsiteY0" fmla="*/ 1072444 h 1540507"/>
                <a:gd name="connsiteX1" fmla="*/ 5618368 w 5750660"/>
                <a:gd name="connsiteY1" fmla="*/ 1453444 h 1540507"/>
                <a:gd name="connsiteX2" fmla="*/ 5110368 w 5750660"/>
                <a:gd name="connsiteY2" fmla="*/ 1467555 h 1540507"/>
                <a:gd name="connsiteX3" fmla="*/ 4023814 w 5750660"/>
                <a:gd name="connsiteY3" fmla="*/ 634999 h 1540507"/>
                <a:gd name="connsiteX4" fmla="*/ 3036035 w 5750660"/>
                <a:gd name="connsiteY4" fmla="*/ 522111 h 1540507"/>
                <a:gd name="connsiteX5" fmla="*/ 397258 w 5750660"/>
                <a:gd name="connsiteY5" fmla="*/ 522111 h 1540507"/>
                <a:gd name="connsiteX6" fmla="*/ 16258 w 5750660"/>
                <a:gd name="connsiteY6" fmla="*/ 0 h 15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660" h="1540507">
                  <a:moveTo>
                    <a:pt x="5745369" y="1072444"/>
                  </a:moveTo>
                  <a:cubicBezTo>
                    <a:pt x="5766536" y="1241777"/>
                    <a:pt x="5724201" y="1387592"/>
                    <a:pt x="5618368" y="1453444"/>
                  </a:cubicBezTo>
                  <a:cubicBezTo>
                    <a:pt x="5512535" y="1519296"/>
                    <a:pt x="5376127" y="1603963"/>
                    <a:pt x="5110368" y="1467555"/>
                  </a:cubicBezTo>
                  <a:cubicBezTo>
                    <a:pt x="4844609" y="1331147"/>
                    <a:pt x="4369536" y="792573"/>
                    <a:pt x="4023814" y="634999"/>
                  </a:cubicBezTo>
                  <a:cubicBezTo>
                    <a:pt x="3678092" y="477425"/>
                    <a:pt x="3640461" y="540926"/>
                    <a:pt x="3036035" y="522111"/>
                  </a:cubicBezTo>
                  <a:cubicBezTo>
                    <a:pt x="2431609" y="503296"/>
                    <a:pt x="914665" y="566797"/>
                    <a:pt x="397258" y="522111"/>
                  </a:cubicBezTo>
                  <a:cubicBezTo>
                    <a:pt x="-120149" y="477425"/>
                    <a:pt x="16258" y="0"/>
                    <a:pt x="16258" y="0"/>
                  </a:cubicBezTo>
                </a:path>
              </a:pathLst>
            </a:custGeom>
            <a:ln w="38100">
              <a:solidFill>
                <a:srgbClr val="599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 bwMode="auto">
            <a:xfrm rot="16200000">
              <a:off x="4208466" y="470972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 bwMode="auto">
            <a:xfrm rot="16200000">
              <a:off x="2473190" y="4716186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 bwMode="auto">
            <a:xfrm rot="18660000">
              <a:off x="6522689" y="519819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9" name="Isosceles Triangle 108"/>
            <p:cNvSpPr/>
            <p:nvPr/>
          </p:nvSpPr>
          <p:spPr bwMode="auto">
            <a:xfrm rot="11880000">
              <a:off x="7719005" y="5495978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>
              <a:off x="1988976" y="4261140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608433" y="1021190"/>
            <a:ext cx="1347351" cy="2113644"/>
            <a:chOff x="4608433" y="1021190"/>
            <a:chExt cx="1347351" cy="2113644"/>
          </a:xfrm>
        </p:grpSpPr>
        <p:sp>
          <p:nvSpPr>
            <p:cNvPr id="145" name="TextBox 144"/>
            <p:cNvSpPr txBox="1"/>
            <p:nvPr/>
          </p:nvSpPr>
          <p:spPr>
            <a:xfrm>
              <a:off x="5015954" y="1021190"/>
              <a:ext cx="5541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/>
                  <a:cs typeface="Tahoma"/>
                </a:rPr>
                <a:t>SYN</a:t>
              </a:r>
              <a:endParaRPr lang="en-US" sz="1600" dirty="0">
                <a:latin typeface="Tahoma"/>
                <a:cs typeface="Tahoma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608433" y="1328587"/>
              <a:ext cx="1347351" cy="1806247"/>
              <a:chOff x="4608433" y="1328587"/>
              <a:chExt cx="1347351" cy="1806247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rot="5400000">
                <a:off x="4633350" y="2513042"/>
                <a:ext cx="1243584" cy="0"/>
              </a:xfrm>
              <a:prstGeom prst="line">
                <a:avLst/>
              </a:prstGeom>
              <a:ln w="8890" cap="rnd" cmpd="sng" algn="ctr">
                <a:solidFill>
                  <a:schemeClr val="tx1"/>
                </a:solidFill>
                <a:prstDash val="sysDash"/>
                <a:bevel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8" name="Group 252"/>
              <p:cNvGrpSpPr/>
              <p:nvPr/>
            </p:nvGrpSpPr>
            <p:grpSpPr>
              <a:xfrm>
                <a:off x="5100626" y="1328587"/>
                <a:ext cx="855158" cy="587279"/>
                <a:chOff x="612886" y="1056249"/>
                <a:chExt cx="855158" cy="587279"/>
              </a:xfrm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9" name="TextBox 138"/>
                <p:cNvSpPr txBox="1">
                  <a:spLocks noChangeAspect="1"/>
                </p:cNvSpPr>
                <p:nvPr/>
              </p:nvSpPr>
              <p:spPr>
                <a:xfrm>
                  <a:off x="612886" y="1351140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>
                      <a:solidFill>
                        <a:srgbClr val="FF0000"/>
                      </a:solidFill>
                      <a:latin typeface="Tahoma"/>
                      <a:cs typeface="Tahoma"/>
                    </a:rPr>
                    <a:t>e</a:t>
                  </a:r>
                </a:p>
              </p:txBody>
            </p:sp>
            <p:sp>
              <p:nvSpPr>
                <p:cNvPr id="140" name="TextBox 139"/>
                <p:cNvSpPr txBox="1">
                  <a:spLocks noChangeAspect="1"/>
                </p:cNvSpPr>
                <p:nvPr/>
              </p:nvSpPr>
              <p:spPr>
                <a:xfrm>
                  <a:off x="897926" y="1351129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41" name="TextBox 140"/>
                <p:cNvSpPr txBox="1">
                  <a:spLocks noChangeAspect="1"/>
                </p:cNvSpPr>
                <p:nvPr/>
              </p:nvSpPr>
              <p:spPr>
                <a:xfrm>
                  <a:off x="1182966" y="1351129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rgbClr val="FF0000"/>
                      </a:solidFill>
                      <a:latin typeface="Tahoma"/>
                      <a:cs typeface="Tahoma"/>
                    </a:rPr>
                    <a:t>X</a:t>
                  </a:r>
                  <a:endParaRPr lang="en-US" sz="1900" dirty="0">
                    <a:solidFill>
                      <a:srgbClr val="FF0000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142" name="TextBox 141"/>
                <p:cNvSpPr txBox="1">
                  <a:spLocks noChangeAspect="1"/>
                </p:cNvSpPr>
                <p:nvPr/>
              </p:nvSpPr>
              <p:spPr>
                <a:xfrm>
                  <a:off x="612886" y="1056280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latin typeface="Tahoma"/>
                      <a:cs typeface="Tahoma"/>
                    </a:rPr>
                    <a:t>a</a:t>
                  </a:r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43" name="TextBox 142"/>
                <p:cNvSpPr txBox="1">
                  <a:spLocks noChangeAspect="1"/>
                </p:cNvSpPr>
                <p:nvPr/>
              </p:nvSpPr>
              <p:spPr>
                <a:xfrm>
                  <a:off x="897926" y="1056249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latin typeface="Tahoma"/>
                      <a:cs typeface="Tahoma"/>
                    </a:rPr>
                    <a:t>1</a:t>
                  </a:r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44" name="TextBox 143"/>
                <p:cNvSpPr txBox="1">
                  <a:spLocks noChangeAspect="1"/>
                </p:cNvSpPr>
                <p:nvPr/>
              </p:nvSpPr>
              <p:spPr>
                <a:xfrm>
                  <a:off x="1182966" y="1056249"/>
                  <a:ext cx="285078" cy="29238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4608433" y="1694232"/>
                <a:ext cx="320040" cy="320040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54864" rtlCol="0" anchor="ctr"/>
              <a:lstStyle/>
              <a:p>
                <a:pPr algn="ctr"/>
                <a:r>
                  <a:rPr lang="en-US" sz="2300" dirty="0" smtClean="0"/>
                  <a:t>2</a:t>
                </a:r>
                <a:endParaRPr lang="en-US" sz="2300" dirty="0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1663943" y="1463301"/>
            <a:ext cx="1979841" cy="3066389"/>
            <a:chOff x="1663943" y="1463301"/>
            <a:chExt cx="1979841" cy="3066389"/>
          </a:xfrm>
        </p:grpSpPr>
        <p:sp>
          <p:nvSpPr>
            <p:cNvPr id="132" name="Rectangle 131"/>
            <p:cNvSpPr/>
            <p:nvPr/>
          </p:nvSpPr>
          <p:spPr>
            <a:xfrm rot="17940000">
              <a:off x="2387454" y="1660574"/>
              <a:ext cx="702323" cy="30777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err="1" smtClean="0">
                  <a:latin typeface="Tahoma"/>
                  <a:cs typeface="Tahoma"/>
                </a:rPr>
                <a:t>flowID</a:t>
              </a:r>
              <a:endParaRPr lang="en-US" sz="1400" dirty="0">
                <a:latin typeface="Tahoma"/>
                <a:cs typeface="Tahoma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663943" y="1571793"/>
              <a:ext cx="1499702" cy="2957897"/>
              <a:chOff x="1663943" y="1571793"/>
              <a:chExt cx="1499702" cy="2957897"/>
            </a:xfrm>
          </p:grpSpPr>
          <p:cxnSp>
            <p:nvCxnSpPr>
              <p:cNvPr id="134" name="Straight Connector 133"/>
              <p:cNvCxnSpPr>
                <a:stCxn id="120" idx="2"/>
              </p:cNvCxnSpPr>
              <p:nvPr/>
            </p:nvCxnSpPr>
            <p:spPr>
              <a:xfrm>
                <a:off x="2947087" y="2713905"/>
                <a:ext cx="0" cy="1815785"/>
              </a:xfrm>
              <a:prstGeom prst="line">
                <a:avLst/>
              </a:prstGeom>
              <a:ln w="8890" cap="rnd" cmpd="sng" algn="ctr">
                <a:solidFill>
                  <a:schemeClr val="tx1"/>
                </a:solidFill>
                <a:prstDash val="sysDash"/>
                <a:bevel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251"/>
              <p:cNvGrpSpPr/>
              <p:nvPr/>
            </p:nvGrpSpPr>
            <p:grpSpPr>
              <a:xfrm>
                <a:off x="2234468" y="2126637"/>
                <a:ext cx="855158" cy="587279"/>
                <a:chOff x="612886" y="1056249"/>
                <a:chExt cx="855158" cy="587279"/>
              </a:xfrm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15" name="TextBox 114"/>
                <p:cNvSpPr txBox="1">
                  <a:spLocks noChangeAspect="1"/>
                </p:cNvSpPr>
                <p:nvPr/>
              </p:nvSpPr>
              <p:spPr>
                <a:xfrm>
                  <a:off x="612886" y="135114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rgbClr val="FF0000"/>
                      </a:solidFill>
                      <a:latin typeface="Tahoma"/>
                      <a:cs typeface="Tahoma"/>
                    </a:rPr>
                    <a:t>b</a:t>
                  </a:r>
                  <a:endParaRPr lang="en-US" sz="1900" dirty="0">
                    <a:solidFill>
                      <a:srgbClr val="FF0000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119" name="TextBox 118"/>
                <p:cNvSpPr txBox="1">
                  <a:spLocks noChangeAspect="1"/>
                </p:cNvSpPr>
                <p:nvPr/>
              </p:nvSpPr>
              <p:spPr>
                <a:xfrm>
                  <a:off x="89792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20" name="TextBox 119"/>
                <p:cNvSpPr txBox="1">
                  <a:spLocks noChangeAspect="1"/>
                </p:cNvSpPr>
                <p:nvPr/>
              </p:nvSpPr>
              <p:spPr>
                <a:xfrm>
                  <a:off x="1182966" y="135112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solidFill>
                        <a:srgbClr val="FF0000"/>
                      </a:solidFill>
                      <a:latin typeface="Tahoma"/>
                      <a:cs typeface="Tahoma"/>
                    </a:rPr>
                    <a:t>X</a:t>
                  </a:r>
                  <a:endParaRPr lang="en-US" sz="1900" dirty="0">
                    <a:solidFill>
                      <a:srgbClr val="FF0000"/>
                    </a:solidFill>
                    <a:latin typeface="Tahoma"/>
                    <a:cs typeface="Tahoma"/>
                  </a:endParaRPr>
                </a:p>
              </p:txBody>
            </p:sp>
            <p:sp>
              <p:nvSpPr>
                <p:cNvPr id="126" name="TextBox 125"/>
                <p:cNvSpPr txBox="1">
                  <a:spLocks noChangeAspect="1"/>
                </p:cNvSpPr>
                <p:nvPr/>
              </p:nvSpPr>
              <p:spPr>
                <a:xfrm>
                  <a:off x="612886" y="1056280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latin typeface="Tahoma"/>
                      <a:cs typeface="Tahoma"/>
                    </a:rPr>
                    <a:t>a</a:t>
                  </a:r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27" name="TextBox 126"/>
                <p:cNvSpPr txBox="1">
                  <a:spLocks noChangeAspect="1"/>
                </p:cNvSpPr>
                <p:nvPr/>
              </p:nvSpPr>
              <p:spPr>
                <a:xfrm>
                  <a:off x="89792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900" dirty="0" smtClean="0">
                      <a:latin typeface="Tahoma"/>
                      <a:cs typeface="Tahoma"/>
                    </a:rPr>
                    <a:t>1</a:t>
                  </a:r>
                  <a:endParaRPr lang="en-US" sz="19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28" name="TextBox 127"/>
                <p:cNvSpPr txBox="1">
                  <a:spLocks noChangeAspect="1"/>
                </p:cNvSpPr>
                <p:nvPr/>
              </p:nvSpPr>
              <p:spPr>
                <a:xfrm>
                  <a:off x="1182966" y="1056249"/>
                  <a:ext cx="285078" cy="292388"/>
                </a:xfrm>
                <a:prstGeom prst="rect">
                  <a:avLst/>
                </a:prstGeom>
                <a:solidFill>
                  <a:srgbClr val="262626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endParaRPr lang="en-US" sz="1900" dirty="0">
                    <a:latin typeface="Tahoma"/>
                    <a:cs typeface="Tahoma"/>
                  </a:endParaRPr>
                </a:p>
              </p:txBody>
            </p:sp>
          </p:grpSp>
          <p:sp>
            <p:nvSpPr>
              <p:cNvPr id="129" name="TextBox 128"/>
              <p:cNvSpPr txBox="1"/>
              <p:nvPr/>
            </p:nvSpPr>
            <p:spPr>
              <a:xfrm>
                <a:off x="1668871" y="2102797"/>
                <a:ext cx="572355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SRC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663943" y="2393477"/>
                <a:ext cx="582211" cy="35394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latin typeface="Tahoma"/>
                    <a:cs typeface="Tahoma"/>
                  </a:rPr>
                  <a:t>DST</a:t>
                </a:r>
                <a:endParaRPr lang="en-US" sz="1700" dirty="0">
                  <a:latin typeface="Tahoma"/>
                  <a:cs typeface="Tahoma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 rot="17869399">
                <a:off x="2137559" y="1736408"/>
                <a:ext cx="542073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 smtClean="0">
                    <a:latin typeface="Tahoma"/>
                    <a:cs typeface="Tahoma"/>
                  </a:rPr>
                  <a:t>addr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>
                <a:off x="2416841" y="2816835"/>
                <a:ext cx="320040" cy="320040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54864" rtlCol="0" anchor="ctr"/>
              <a:lstStyle/>
              <a:p>
                <a:pPr algn="ctr"/>
                <a:r>
                  <a:rPr lang="en-US" sz="2300" dirty="0" smtClean="0"/>
                  <a:t>1</a:t>
                </a:r>
                <a:endParaRPr lang="en-US" sz="2300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17943964">
                <a:off x="2705934" y="1721727"/>
                <a:ext cx="607646" cy="307777"/>
              </a:xfrm>
              <a:prstGeom prst="rect">
                <a:avLst/>
              </a:prstGeo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>
                    <a:latin typeface="Tahoma"/>
                    <a:cs typeface="Tahoma"/>
                  </a:rPr>
                  <a:t>srvID</a:t>
                </a:r>
                <a:endParaRPr lang="en-US" sz="14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3089626" y="2224200"/>
              <a:ext cx="5541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/>
                  <a:cs typeface="Tahoma"/>
                </a:rPr>
                <a:t>SYN</a:t>
              </a:r>
              <a:endParaRPr lang="en-US" sz="1600" dirty="0">
                <a:latin typeface="Tahoma"/>
                <a:cs typeface="Tahoma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319229" y="5044201"/>
            <a:ext cx="1998728" cy="765975"/>
            <a:chOff x="3319229" y="5044201"/>
            <a:chExt cx="1998728" cy="765975"/>
          </a:xfrm>
        </p:grpSpPr>
        <p:grpSp>
          <p:nvGrpSpPr>
            <p:cNvPr id="95" name="Group 94"/>
            <p:cNvGrpSpPr/>
            <p:nvPr/>
          </p:nvGrpSpPr>
          <p:grpSpPr>
            <a:xfrm>
              <a:off x="3319229" y="5044201"/>
              <a:ext cx="1998728" cy="765975"/>
              <a:chOff x="3319229" y="5044201"/>
              <a:chExt cx="1998728" cy="765975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3319229" y="5165553"/>
                <a:ext cx="1998728" cy="644623"/>
                <a:chOff x="1955960" y="5037619"/>
                <a:chExt cx="1998728" cy="644623"/>
              </a:xfrm>
            </p:grpSpPr>
            <p:grpSp>
              <p:nvGrpSpPr>
                <p:cNvPr id="148" name="Group 322"/>
                <p:cNvGrpSpPr/>
                <p:nvPr/>
              </p:nvGrpSpPr>
              <p:grpSpPr>
                <a:xfrm>
                  <a:off x="2509022" y="5050228"/>
                  <a:ext cx="570118" cy="587279"/>
                  <a:chOff x="2045944" y="4116928"/>
                  <a:chExt cx="570118" cy="587279"/>
                </a:xfrm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152" name="TextBox 151"/>
                  <p:cNvSpPr txBox="1">
                    <a:spLocks noChangeAspect="1"/>
                  </p:cNvSpPr>
                  <p:nvPr/>
                </p:nvSpPr>
                <p:spPr>
                  <a:xfrm>
                    <a:off x="2045944" y="4411819"/>
                    <a:ext cx="285078" cy="29238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900" dirty="0" smtClean="0">
                        <a:latin typeface="Tahoma"/>
                        <a:cs typeface="Tahoma"/>
                      </a:rPr>
                      <a:t>a</a:t>
                    </a:r>
                    <a:endParaRPr lang="en-US" sz="1900" dirty="0">
                      <a:latin typeface="Tahoma"/>
                      <a:cs typeface="Tahoma"/>
                    </a:endParaRPr>
                  </a:p>
                </p:txBody>
              </p:sp>
              <p:sp>
                <p:nvSpPr>
                  <p:cNvPr id="153" name="TextBox 152"/>
                  <p:cNvSpPr txBox="1">
                    <a:spLocks noChangeAspect="1"/>
                  </p:cNvSpPr>
                  <p:nvPr/>
                </p:nvSpPr>
                <p:spPr>
                  <a:xfrm>
                    <a:off x="2330984" y="4411808"/>
                    <a:ext cx="285078" cy="29238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900" dirty="0" smtClean="0">
                        <a:latin typeface="Tahoma"/>
                        <a:cs typeface="Tahoma"/>
                      </a:rPr>
                      <a:t>1</a:t>
                    </a:r>
                    <a:endParaRPr lang="en-US" sz="1900" dirty="0">
                      <a:latin typeface="Tahoma"/>
                      <a:cs typeface="Tahoma"/>
                    </a:endParaRPr>
                  </a:p>
                </p:txBody>
              </p:sp>
              <p:sp>
                <p:nvSpPr>
                  <p:cNvPr id="154" name="TextBox 153"/>
                  <p:cNvSpPr txBox="1">
                    <a:spLocks noChangeAspect="1"/>
                  </p:cNvSpPr>
                  <p:nvPr/>
                </p:nvSpPr>
                <p:spPr>
                  <a:xfrm>
                    <a:off x="2045944" y="4116959"/>
                    <a:ext cx="285078" cy="29238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900" dirty="0">
                        <a:solidFill>
                          <a:srgbClr val="FF0000"/>
                        </a:solidFill>
                        <a:latin typeface="Tahoma"/>
                        <a:cs typeface="Tahoma"/>
                      </a:rPr>
                      <a:t>e</a:t>
                    </a:r>
                  </a:p>
                </p:txBody>
              </p:sp>
              <p:sp>
                <p:nvSpPr>
                  <p:cNvPr id="155" name="TextBox 154"/>
                  <p:cNvSpPr txBox="1">
                    <a:spLocks noChangeAspect="1"/>
                  </p:cNvSpPr>
                  <p:nvPr/>
                </p:nvSpPr>
                <p:spPr>
                  <a:xfrm>
                    <a:off x="2330984" y="4116928"/>
                    <a:ext cx="285078" cy="29238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US" sz="1900" dirty="0" smtClean="0">
                        <a:solidFill>
                          <a:srgbClr val="FF0000"/>
                        </a:solidFill>
                        <a:latin typeface="Tahoma"/>
                        <a:cs typeface="Tahoma"/>
                      </a:rPr>
                      <a:t>2</a:t>
                    </a:r>
                    <a:endParaRPr lang="en-US" sz="1900" dirty="0">
                      <a:solidFill>
                        <a:srgbClr val="FF0000"/>
                      </a:solidFill>
                      <a:latin typeface="Tahoma"/>
                      <a:cs typeface="Tahoma"/>
                    </a:endParaRPr>
                  </a:p>
                </p:txBody>
              </p:sp>
            </p:grpSp>
            <p:sp>
              <p:nvSpPr>
                <p:cNvPr id="149" name="TextBox 148"/>
                <p:cNvSpPr txBox="1"/>
                <p:nvPr/>
              </p:nvSpPr>
              <p:spPr>
                <a:xfrm rot="1320000">
                  <a:off x="3064588" y="5187849"/>
                  <a:ext cx="890100" cy="30777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Tahoma"/>
                      <a:cs typeface="Tahoma"/>
                    </a:rPr>
                    <a:t>SYN-ACK</a:t>
                  </a:r>
                  <a:endParaRPr lang="en-US" sz="14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1960888" y="5037619"/>
                  <a:ext cx="572355" cy="35394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00" dirty="0" smtClean="0">
                      <a:latin typeface="Tahoma"/>
                      <a:cs typeface="Tahoma"/>
                    </a:rPr>
                    <a:t>SRC</a:t>
                  </a:r>
                  <a:endParaRPr lang="en-US" sz="1700" dirty="0">
                    <a:latin typeface="Tahoma"/>
                    <a:cs typeface="Tahoma"/>
                  </a:endParaRP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955960" y="5328299"/>
                  <a:ext cx="582211" cy="35394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00" dirty="0" smtClean="0">
                      <a:latin typeface="Tahoma"/>
                      <a:cs typeface="Tahoma"/>
                    </a:rPr>
                    <a:t>DST</a:t>
                  </a:r>
                  <a:endParaRPr lang="en-US" sz="1700" dirty="0">
                    <a:latin typeface="Tahoma"/>
                    <a:cs typeface="Tahoma"/>
                  </a:endParaRPr>
                </a:p>
              </p:txBody>
            </p:sp>
          </p:grp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3446229" y="5044201"/>
                <a:ext cx="1289203" cy="3757"/>
              </a:xfrm>
              <a:prstGeom prst="straightConnector1">
                <a:avLst/>
              </a:prstGeom>
              <a:ln>
                <a:solidFill>
                  <a:srgbClr val="5996FF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839237" y="5044201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300" dirty="0" smtClean="0"/>
                <a:t>4</a:t>
              </a:r>
              <a:endParaRPr lang="en-US" sz="23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7672604" y="1757514"/>
            <a:ext cx="1101962" cy="2967380"/>
            <a:chOff x="7672604" y="2237892"/>
            <a:chExt cx="1101962" cy="2967380"/>
          </a:xfrm>
        </p:grpSpPr>
        <p:cxnSp>
          <p:nvCxnSpPr>
            <p:cNvPr id="158" name="Straight Connector 157"/>
            <p:cNvCxnSpPr>
              <a:endCxn id="104" idx="5"/>
            </p:cNvCxnSpPr>
            <p:nvPr/>
          </p:nvCxnSpPr>
          <p:spPr>
            <a:xfrm flipH="1">
              <a:off x="7672604" y="3307344"/>
              <a:ext cx="246804" cy="1897928"/>
            </a:xfrm>
            <a:prstGeom prst="line">
              <a:avLst/>
            </a:prstGeom>
            <a:ln w="8890" cap="rnd" cmpd="sng" algn="ctr">
              <a:solidFill>
                <a:schemeClr val="tx1"/>
              </a:solidFill>
              <a:prstDash val="sysDash"/>
              <a:bevel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296"/>
            <p:cNvGrpSpPr/>
            <p:nvPr/>
          </p:nvGrpSpPr>
          <p:grpSpPr>
            <a:xfrm>
              <a:off x="7919408" y="2720065"/>
              <a:ext cx="855158" cy="587279"/>
              <a:chOff x="612886" y="1056249"/>
              <a:chExt cx="855158" cy="587279"/>
            </a:xfrm>
            <a:solidFill>
              <a:schemeClr val="bg1">
                <a:lumMod val="85000"/>
                <a:lumOff val="1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60" name="TextBox 159"/>
              <p:cNvSpPr txBox="1">
                <a:spLocks noChangeAspect="1"/>
              </p:cNvSpPr>
              <p:nvPr/>
            </p:nvSpPr>
            <p:spPr>
              <a:xfrm>
                <a:off x="612886" y="1351140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>
                    <a:solidFill>
                      <a:srgbClr val="FF0000"/>
                    </a:solidFill>
                    <a:latin typeface="Tahoma"/>
                    <a:cs typeface="Tahoma"/>
                  </a:rPr>
                  <a:t>e</a:t>
                </a:r>
              </a:p>
            </p:txBody>
          </p:sp>
          <p:sp>
            <p:nvSpPr>
              <p:cNvPr id="161" name="TextBox 160"/>
              <p:cNvSpPr txBox="1">
                <a:spLocks noChangeAspect="1"/>
              </p:cNvSpPr>
              <p:nvPr/>
            </p:nvSpPr>
            <p:spPr>
              <a:xfrm>
                <a:off x="897926" y="135112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162" name="TextBox 161"/>
              <p:cNvSpPr txBox="1">
                <a:spLocks noChangeAspect="1"/>
              </p:cNvSpPr>
              <p:nvPr/>
            </p:nvSpPr>
            <p:spPr>
              <a:xfrm>
                <a:off x="1182966" y="135112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FF0000"/>
                    </a:solidFill>
                    <a:latin typeface="Tahoma"/>
                    <a:cs typeface="Tahoma"/>
                  </a:rPr>
                  <a:t>X</a:t>
                </a:r>
                <a:endParaRPr lang="en-US" sz="1900" dirty="0">
                  <a:solidFill>
                    <a:srgbClr val="FF0000"/>
                  </a:solidFill>
                  <a:latin typeface="Tahoma"/>
                  <a:cs typeface="Tahoma"/>
                </a:endParaRPr>
              </a:p>
            </p:txBody>
          </p:sp>
          <p:sp>
            <p:nvSpPr>
              <p:cNvPr id="163" name="TextBox 162"/>
              <p:cNvSpPr txBox="1">
                <a:spLocks noChangeAspect="1"/>
              </p:cNvSpPr>
              <p:nvPr/>
            </p:nvSpPr>
            <p:spPr>
              <a:xfrm>
                <a:off x="612886" y="1056280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a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164" name="TextBox 163"/>
              <p:cNvSpPr txBox="1">
                <a:spLocks noChangeAspect="1"/>
              </p:cNvSpPr>
              <p:nvPr/>
            </p:nvSpPr>
            <p:spPr>
              <a:xfrm>
                <a:off x="897926" y="105624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900" dirty="0" smtClean="0">
                    <a:latin typeface="Tahoma"/>
                    <a:cs typeface="Tahoma"/>
                  </a:rPr>
                  <a:t>1</a:t>
                </a:r>
                <a:endParaRPr lang="en-US" sz="1900" dirty="0">
                  <a:latin typeface="Tahoma"/>
                  <a:cs typeface="Tahoma"/>
                </a:endParaRPr>
              </a:p>
            </p:txBody>
          </p:sp>
          <p:sp>
            <p:nvSpPr>
              <p:cNvPr id="165" name="TextBox 164"/>
              <p:cNvSpPr txBox="1">
                <a:spLocks noChangeAspect="1"/>
              </p:cNvSpPr>
              <p:nvPr/>
            </p:nvSpPr>
            <p:spPr>
              <a:xfrm>
                <a:off x="1182966" y="1056249"/>
                <a:ext cx="285078" cy="292388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endParaRPr lang="en-US" sz="19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7834736" y="2412668"/>
              <a:ext cx="554158" cy="33855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ahoma"/>
                  <a:cs typeface="Tahoma"/>
                </a:rPr>
                <a:t>SYN</a:t>
              </a:r>
              <a:endParaRPr lang="en-US" sz="1600" dirty="0">
                <a:latin typeface="Tahoma"/>
                <a:cs typeface="Tahoma"/>
              </a:endParaRPr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8388894" y="2237892"/>
              <a:ext cx="320040" cy="32004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/>
            <a:lstStyle/>
            <a:p>
              <a:pPr algn="ctr"/>
              <a:r>
                <a:rPr lang="en-US" sz="2300" dirty="0" smtClean="0"/>
                <a:t>3</a:t>
              </a:r>
              <a:endParaRPr lang="en-US" sz="2300" dirty="0"/>
            </a:p>
          </p:txBody>
        </p:sp>
      </p:grp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69760"/>
    </mc:Choice>
    <mc:Fallback>
      <p:transition spd="slow" advTm="69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9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931955" y="2670048"/>
            <a:ext cx="4919472" cy="73152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931955" y="4413504"/>
            <a:ext cx="4919472" cy="100584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42555" y="2835753"/>
            <a:ext cx="118115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1931955" y="3406117"/>
            <a:ext cx="4919472" cy="10058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024422" y="3483864"/>
          <a:ext cx="1727200" cy="85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863600"/>
                <a:gridCol w="863600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135996" y="3831336"/>
            <a:ext cx="1504052" cy="36804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 smtClean="0">
                <a:solidFill>
                  <a:srgbClr val="000000"/>
                </a:solidFill>
              </a:rPr>
              <a:t>Flow Table</a:t>
            </a:r>
            <a:endParaRPr lang="en-US" sz="2100" b="1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42555" y="3590360"/>
            <a:ext cx="932692" cy="6373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dirty="0" smtClean="0"/>
              <a:t>Service</a:t>
            </a:r>
          </a:p>
          <a:p>
            <a:pPr>
              <a:lnSpc>
                <a:spcPts val="2100"/>
              </a:lnSpc>
            </a:pPr>
            <a:r>
              <a:rPr lang="en-US" sz="2000" dirty="0" smtClean="0"/>
              <a:t>Access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942555" y="4716369"/>
            <a:ext cx="1084602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4724303" y="3418401"/>
            <a:ext cx="0" cy="2432304"/>
          </a:xfrm>
          <a:prstGeom prst="line">
            <a:avLst/>
          </a:prstGeom>
          <a:noFill/>
          <a:ln w="101600">
            <a:solidFill>
              <a:schemeClr val="tx1"/>
            </a:solidFill>
            <a:prstDash val="sysDot"/>
            <a:round/>
            <a:headEnd type="none"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>
            <a:off x="3956288" y="3418401"/>
            <a:ext cx="0" cy="2432304"/>
          </a:xfrm>
          <a:prstGeom prst="line">
            <a:avLst/>
          </a:prstGeom>
          <a:noFill/>
          <a:ln w="101600">
            <a:solidFill>
              <a:schemeClr val="tx1"/>
            </a:solidFill>
            <a:prstDash val="sysDot"/>
            <a:round/>
            <a:headEnd type="none"/>
            <a:tailEnd type="none" w="lg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3609267" y="4801762"/>
            <a:ext cx="694042" cy="384048"/>
          </a:xfrm>
          <a:prstGeom prst="rect">
            <a:avLst/>
          </a:prstGeom>
          <a:solidFill>
            <a:srgbClr val="800000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4490029" y="4801762"/>
            <a:ext cx="694042" cy="384048"/>
          </a:xfrm>
          <a:prstGeom prst="rect">
            <a:avLst/>
          </a:prstGeom>
          <a:solidFill>
            <a:srgbClr val="800000"/>
          </a:solidFill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5181" y="3868362"/>
            <a:ext cx="151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flowID</a:t>
            </a:r>
            <a:r>
              <a:rPr lang="en-US" sz="2400" dirty="0" smtClean="0"/>
              <a:t>  </a:t>
            </a:r>
            <a:r>
              <a:rPr lang="en-US" sz="2400" b="1" dirty="0" smtClean="0"/>
              <a:t>f</a:t>
            </a:r>
            <a:r>
              <a:rPr lang="en-US" sz="3200" b="1" baseline="-25000" dirty="0" smtClean="0"/>
              <a:t>C2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2109088" y="4498170"/>
            <a:ext cx="141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 </a:t>
            </a:r>
          </a:p>
          <a:p>
            <a:pPr algn="ctr"/>
            <a:r>
              <a:rPr lang="en-US" sz="2400" dirty="0" smtClean="0"/>
              <a:t>interfaces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848183" y="2935052"/>
            <a:ext cx="582648" cy="38404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232231" y="2935053"/>
            <a:ext cx="582648" cy="38404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11673" y="1453196"/>
            <a:ext cx="119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Socket </a:t>
            </a:r>
            <a:r>
              <a:rPr lang="en-US" sz="2400" dirty="0" err="1" smtClean="0"/>
              <a:t>s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042961" y="3420808"/>
            <a:ext cx="151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flowID</a:t>
            </a:r>
            <a:r>
              <a:rPr lang="en-US" sz="2400" dirty="0" smtClean="0">
                <a:solidFill>
                  <a:srgbClr val="FFFFFF"/>
                </a:solidFill>
              </a:rPr>
              <a:t>  </a:t>
            </a:r>
            <a:r>
              <a:rPr lang="en-US" sz="2400" b="1" dirty="0" smtClean="0">
                <a:solidFill>
                  <a:srgbClr val="FFFFFF"/>
                </a:solidFill>
              </a:rPr>
              <a:t>f</a:t>
            </a:r>
            <a:r>
              <a:rPr lang="en-US" sz="3200" b="1" baseline="-25000" dirty="0" smtClean="0">
                <a:solidFill>
                  <a:srgbClr val="FFFFFF"/>
                </a:solidFill>
              </a:rPr>
              <a:t>C1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37440" y="3701347"/>
            <a:ext cx="1024128" cy="1588"/>
          </a:xfrm>
          <a:prstGeom prst="straightConnector1">
            <a:avLst/>
          </a:prstGeom>
          <a:ln w="38100">
            <a:solidFill>
              <a:srgbClr val="CCFFC2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5171" y="5802769"/>
            <a:ext cx="9144000" cy="942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demux’d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by unique local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flowID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, not “5 </a:t>
            </a:r>
            <a:r>
              <a:rPr lang="en-US" sz="32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tuple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427014" y="131258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45928" y="1422594"/>
            <a:ext cx="1362372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Application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823081" y="4155464"/>
            <a:ext cx="530352" cy="1588"/>
          </a:xfrm>
          <a:prstGeom prst="straightConnector1">
            <a:avLst/>
          </a:prstGeom>
          <a:ln w="38100">
            <a:solidFill>
              <a:srgbClr val="CCFFC2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870691" y="2374910"/>
            <a:ext cx="921683" cy="158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with Multiple Flows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and Multipath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6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>
            <a:stCxn id="32" idx="3"/>
            <a:endCxn id="34" idx="1"/>
          </p:cNvCxnSpPr>
          <p:nvPr/>
        </p:nvCxnSpPr>
        <p:spPr>
          <a:xfrm>
            <a:off x="3002136" y="2025173"/>
            <a:ext cx="3095429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71431" y="2537331"/>
            <a:ext cx="6605910" cy="623891"/>
            <a:chOff x="1271431" y="2537331"/>
            <a:chExt cx="6605910" cy="623891"/>
          </a:xfrm>
        </p:grpSpPr>
        <p:cxnSp>
          <p:nvCxnSpPr>
            <p:cNvPr id="20" name="Straight Connector 19"/>
            <p:cNvCxnSpPr>
              <a:stCxn id="33" idx="3"/>
              <a:endCxn id="41" idx="1"/>
            </p:cNvCxnSpPr>
            <p:nvPr/>
          </p:nvCxnSpPr>
          <p:spPr>
            <a:xfrm>
              <a:off x="3002136" y="2945785"/>
              <a:ext cx="3095429" cy="1588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  <a:headEnd type="none" w="lg" len="lg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660051" y="2148712"/>
              <a:ext cx="320040" cy="109728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80061" y="2537331"/>
              <a:ext cx="1097280" cy="32004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18055" y="2576446"/>
              <a:ext cx="599226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S2</a:t>
              </a:r>
              <a:endParaRPr lang="en-US" sz="3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7878" y="2541811"/>
              <a:ext cx="682531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C2</a:t>
              </a:r>
              <a:endParaRPr lang="en-US" sz="3400" baseline="-25000" dirty="0"/>
            </a:p>
          </p:txBody>
        </p:sp>
      </p:grp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252349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0051"/>
    </mc:Choice>
    <mc:Fallback>
      <p:transition spd="slow" advTm="20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and Multipath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85415" y="5267428"/>
          <a:ext cx="31546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</a:tblGrid>
              <a:tr h="58119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flowID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Interface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 Interface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</a:tr>
              <a:tr h="349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C1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</a:rPr>
                        <a:t>a1</a:t>
                      </a:r>
                      <a:endParaRPr lang="en-US" sz="3200" b="1" baseline="-25000" dirty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a3</a:t>
                      </a:r>
                      <a:endParaRPr lang="en-US" sz="2000" b="1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C2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</a:rPr>
                        <a:t>a2</a:t>
                      </a:r>
                      <a:endParaRPr lang="en-US" sz="3200" b="1" baseline="-2500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a4</a:t>
                      </a: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85415" y="4151449"/>
          <a:ext cx="5257800" cy="9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</a:tblGrid>
              <a:tr h="51216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Socket Descriptor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ServiceID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Cntrl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Seq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#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flowIDs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interfaces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22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X</a:t>
                      </a:r>
                      <a:endParaRPr lang="en-US" sz="20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err="1" smtClean="0">
                          <a:solidFill>
                            <a:srgbClr val="3366FF"/>
                          </a:solidFill>
                        </a:rPr>
                        <a:t>seq</a:t>
                      </a:r>
                      <a:r>
                        <a:rPr lang="en-US" sz="2800" b="1" baseline="-25000" dirty="0" err="1" smtClean="0">
                          <a:solidFill>
                            <a:srgbClr val="3366FF"/>
                          </a:solidFill>
                        </a:rPr>
                        <a:t>C</a:t>
                      </a:r>
                      <a:endParaRPr lang="en-US" sz="2000" b="1" baseline="0" dirty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366FF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3366FF"/>
                          </a:solidFill>
                        </a:rPr>
                        <a:t>C1</a:t>
                      </a:r>
                      <a:r>
                        <a:rPr lang="en-US" sz="2000" b="1" baseline="0" dirty="0" smtClean="0">
                          <a:solidFill>
                            <a:srgbClr val="3366FF"/>
                          </a:solidFill>
                        </a:rPr>
                        <a:t>, f</a:t>
                      </a:r>
                      <a:r>
                        <a:rPr lang="en-US" sz="2800" b="1" baseline="-25000" dirty="0" smtClean="0">
                          <a:solidFill>
                            <a:srgbClr val="3366FF"/>
                          </a:solidFill>
                        </a:rPr>
                        <a:t>C2</a:t>
                      </a:r>
                      <a:endParaRPr lang="en-US" sz="3200" b="1" baseline="-2500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a3, a4</a:t>
                      </a:r>
                      <a:endParaRPr lang="en-US" sz="20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46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>
            <a:stCxn id="32" idx="3"/>
            <a:endCxn id="34" idx="1"/>
          </p:cNvCxnSpPr>
          <p:nvPr/>
        </p:nvCxnSpPr>
        <p:spPr>
          <a:xfrm>
            <a:off x="3002136" y="2025173"/>
            <a:ext cx="3095429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71431" y="2537331"/>
            <a:ext cx="6605910" cy="623891"/>
            <a:chOff x="1271431" y="2537331"/>
            <a:chExt cx="6605910" cy="623891"/>
          </a:xfrm>
        </p:grpSpPr>
        <p:cxnSp>
          <p:nvCxnSpPr>
            <p:cNvPr id="20" name="Straight Connector 19"/>
            <p:cNvCxnSpPr>
              <a:stCxn id="33" idx="3"/>
              <a:endCxn id="41" idx="1"/>
            </p:cNvCxnSpPr>
            <p:nvPr/>
          </p:nvCxnSpPr>
          <p:spPr>
            <a:xfrm>
              <a:off x="3002136" y="2945785"/>
              <a:ext cx="3095429" cy="1588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  <a:headEnd type="none" w="lg" len="lg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660051" y="2148712"/>
              <a:ext cx="320040" cy="109728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80061" y="2537331"/>
              <a:ext cx="1097280" cy="32004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18055" y="2576446"/>
              <a:ext cx="599226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S2</a:t>
              </a:r>
              <a:endParaRPr lang="en-US" sz="3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7878" y="2541811"/>
              <a:ext cx="682531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C2</a:t>
              </a:r>
              <a:endParaRPr lang="en-US" sz="3400" baseline="-25000" dirty="0"/>
            </a:p>
          </p:txBody>
        </p:sp>
      </p:grp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04907" y="4369785"/>
            <a:ext cx="21577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Socket State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631"/>
    </mc:Choice>
    <mc:Fallback>
      <p:transition spd="slow" advTm="263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Migration and Multipath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85415" y="5267428"/>
          <a:ext cx="315468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</a:tblGrid>
              <a:tr h="58119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flowID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Interface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 Interface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</a:tr>
              <a:tr h="349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C1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</a:rPr>
                        <a:t>a1</a:t>
                      </a:r>
                      <a:endParaRPr lang="en-US" sz="3200" b="1" baseline="-25000" dirty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</a:rPr>
                        <a:t>a3</a:t>
                      </a:r>
                      <a:endParaRPr lang="en-US" sz="2000" b="1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C2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366FF"/>
                          </a:solidFill>
                        </a:rPr>
                        <a:t>a2</a:t>
                      </a:r>
                      <a:endParaRPr lang="en-US" sz="3200" b="1" baseline="-2500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a4</a:t>
                      </a: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85415" y="4151449"/>
          <a:ext cx="5257800" cy="9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051560"/>
                <a:gridCol w="1051560"/>
                <a:gridCol w="1051560"/>
                <a:gridCol w="1051560"/>
              </a:tblGrid>
              <a:tr h="512168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Socket Descriptor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</a:t>
                      </a:r>
                    </a:p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ServiceID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Cntrl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Seq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#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Local </a:t>
                      </a: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</a:rPr>
                        <a:t>flowIDs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Remote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interfaces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22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endParaRPr lang="en-US" sz="3200" b="1" baseline="-250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36576" marB="73152" anchor="ctr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X</a:t>
                      </a:r>
                      <a:endParaRPr lang="en-US" sz="20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err="1" smtClean="0">
                          <a:solidFill>
                            <a:srgbClr val="3366FF"/>
                          </a:solidFill>
                        </a:rPr>
                        <a:t>seq</a:t>
                      </a:r>
                      <a:r>
                        <a:rPr lang="en-US" sz="2800" b="1" baseline="-25000" dirty="0" err="1" smtClean="0">
                          <a:solidFill>
                            <a:srgbClr val="3366FF"/>
                          </a:solidFill>
                        </a:rPr>
                        <a:t>C</a:t>
                      </a:r>
                      <a:endParaRPr lang="en-US" sz="2000" b="1" baseline="0" dirty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3366FF"/>
                          </a:solidFill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3366FF"/>
                          </a:solidFill>
                        </a:rPr>
                        <a:t>C1</a:t>
                      </a:r>
                      <a:r>
                        <a:rPr lang="en-US" sz="2000" b="1" baseline="0" dirty="0" smtClean="0">
                          <a:solidFill>
                            <a:srgbClr val="3366FF"/>
                          </a:solidFill>
                        </a:rPr>
                        <a:t>, f</a:t>
                      </a:r>
                      <a:r>
                        <a:rPr lang="en-US" sz="2800" b="1" baseline="-25000" dirty="0" smtClean="0">
                          <a:solidFill>
                            <a:srgbClr val="3366FF"/>
                          </a:solidFill>
                        </a:rPr>
                        <a:t>C2</a:t>
                      </a:r>
                      <a:endParaRPr lang="en-US" sz="3200" b="1" baseline="-2500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0" marR="0" marT="36576" marB="73152" anchor="ctr"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en-US" sz="2000" b="1" baseline="0" dirty="0" smtClean="0">
                          <a:solidFill>
                            <a:srgbClr val="008000"/>
                          </a:solidFill>
                        </a:rPr>
                        <a:t>a3, a4</a:t>
                      </a:r>
                      <a:endParaRPr lang="en-US" sz="2000" b="1" baseline="0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36576" marB="73152" anchor="ctr"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68517" y="2356661"/>
            <a:ext cx="1127844" cy="429768"/>
          </a:xfrm>
          <a:custGeom>
            <a:avLst/>
            <a:gdLst>
              <a:gd name="connsiteX0" fmla="*/ 0 w 1073728"/>
              <a:gd name="connsiteY0" fmla="*/ 448348 h 448348"/>
              <a:gd name="connsiteX1" fmla="*/ 277091 w 1073728"/>
              <a:gd name="connsiteY1" fmla="*/ 44258 h 448348"/>
              <a:gd name="connsiteX2" fmla="*/ 1073728 w 1073728"/>
              <a:gd name="connsiteY2" fmla="*/ 182803 h 44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3728" h="448348">
                <a:moveTo>
                  <a:pt x="0" y="448348"/>
                </a:moveTo>
                <a:cubicBezTo>
                  <a:pt x="49068" y="268432"/>
                  <a:pt x="98136" y="88516"/>
                  <a:pt x="277091" y="44258"/>
                </a:cubicBezTo>
                <a:cubicBezTo>
                  <a:pt x="456046" y="0"/>
                  <a:pt x="1073728" y="182803"/>
                  <a:pt x="1073728" y="182803"/>
                </a:cubicBezTo>
              </a:path>
            </a:pathLst>
          </a:custGeom>
          <a:ln w="50800" cap="flat">
            <a:solidFill>
              <a:schemeClr val="tx1"/>
            </a:solidFill>
            <a:prstDash val="sysDot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79046" y="2136708"/>
            <a:ext cx="138075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6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44" y="1472947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>
            <a:stCxn id="32" idx="3"/>
            <a:endCxn id="34" idx="1"/>
          </p:cNvCxnSpPr>
          <p:nvPr/>
        </p:nvCxnSpPr>
        <p:spPr>
          <a:xfrm>
            <a:off x="3002136" y="2025173"/>
            <a:ext cx="3095429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3" idx="3"/>
            <a:endCxn id="41" idx="1"/>
          </p:cNvCxnSpPr>
          <p:nvPr/>
        </p:nvCxnSpPr>
        <p:spPr>
          <a:xfrm>
            <a:off x="3002136" y="2945785"/>
            <a:ext cx="3095429" cy="1588"/>
          </a:xfrm>
          <a:prstGeom prst="line">
            <a:avLst/>
          </a:prstGeom>
          <a:ln w="50800" cap="flat">
            <a:solidFill>
              <a:srgbClr val="00FF00"/>
            </a:solidFill>
            <a:prstDash val="sysDash"/>
            <a:round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56459" y="2251832"/>
            <a:ext cx="1039248" cy="605539"/>
          </a:xfrm>
          <a:prstGeom prst="line">
            <a:avLst/>
          </a:prstGeom>
          <a:ln w="50800">
            <a:solidFill>
              <a:schemeClr val="tx1"/>
            </a:solidFill>
            <a:prstDash val="sysDot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660051" y="2148712"/>
            <a:ext cx="320040" cy="1097280"/>
          </a:xfrm>
          <a:prstGeom prst="line">
            <a:avLst/>
          </a:prstGeom>
          <a:ln w="50800" cap="flat">
            <a:solidFill>
              <a:srgbClr val="00FF00"/>
            </a:solidFill>
            <a:prstDash val="sysDash"/>
            <a:rou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0061" y="2537331"/>
            <a:ext cx="1097280" cy="320040"/>
          </a:xfrm>
          <a:prstGeom prst="line">
            <a:avLst/>
          </a:prstGeom>
          <a:ln w="50800" cap="flat">
            <a:solidFill>
              <a:srgbClr val="00FF00"/>
            </a:solidFill>
            <a:prstDash val="sysDash"/>
            <a:rou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7218055" y="2576446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S2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317878" y="2541811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C2</a:t>
            </a:r>
            <a:endParaRPr lang="en-US" sz="3400" baseline="-25000" dirty="0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629814" y="2096685"/>
            <a:ext cx="137160" cy="365760"/>
          </a:xfrm>
          <a:custGeom>
            <a:avLst/>
            <a:gdLst>
              <a:gd name="connsiteX0" fmla="*/ 140469 w 152015"/>
              <a:gd name="connsiteY0" fmla="*/ 0 h 427182"/>
              <a:gd name="connsiteX1" fmla="*/ 1924 w 152015"/>
              <a:gd name="connsiteY1" fmla="*/ 207818 h 427182"/>
              <a:gd name="connsiteX2" fmla="*/ 152015 w 152015"/>
              <a:gd name="connsiteY2" fmla="*/ 427182 h 4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15" h="427182">
                <a:moveTo>
                  <a:pt x="140469" y="0"/>
                </a:moveTo>
                <a:cubicBezTo>
                  <a:pt x="70234" y="68310"/>
                  <a:pt x="0" y="136621"/>
                  <a:pt x="1924" y="207818"/>
                </a:cubicBezTo>
                <a:cubicBezTo>
                  <a:pt x="3848" y="279015"/>
                  <a:pt x="77931" y="353098"/>
                  <a:pt x="152015" y="427182"/>
                </a:cubicBezTo>
              </a:path>
            </a:pathLst>
          </a:cu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 flipH="1">
            <a:off x="5716381" y="5762625"/>
            <a:ext cx="479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a4</a:t>
            </a:r>
          </a:p>
          <a:p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Lightning Bolt 42"/>
          <p:cNvSpPr>
            <a:spLocks noChangeAspect="1"/>
          </p:cNvSpPr>
          <p:nvPr/>
        </p:nvSpPr>
        <p:spPr>
          <a:xfrm>
            <a:off x="5697261" y="1823381"/>
            <a:ext cx="374904" cy="374904"/>
          </a:xfrm>
          <a:prstGeom prst="lightningBol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ghtning Bolt 43"/>
          <p:cNvSpPr>
            <a:spLocks noChangeAspect="1"/>
          </p:cNvSpPr>
          <p:nvPr/>
        </p:nvSpPr>
        <p:spPr>
          <a:xfrm>
            <a:off x="5409249" y="5786634"/>
            <a:ext cx="374904" cy="374904"/>
          </a:xfrm>
          <a:prstGeom prst="lightningBol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04907" y="4369785"/>
            <a:ext cx="21577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Socket State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9430"/>
    </mc:Choice>
    <mc:Fallback>
      <p:transition spd="slow" advTm="19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39" grpId="1" animBg="1"/>
      <p:bldP spid="73" grpId="0"/>
      <p:bldP spid="43" grpId="0" animBg="1"/>
      <p:bldP spid="43" grpId="1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End-host network stack</a:t>
            </a:r>
          </a:p>
          <a:p>
            <a:pPr lvl="1"/>
            <a:r>
              <a:rPr lang="en-US" dirty="0" smtClean="0"/>
              <a:t>Linux kernel module</a:t>
            </a:r>
          </a:p>
          <a:p>
            <a:pPr lvl="1"/>
            <a:r>
              <a:rPr lang="en-US" dirty="0" smtClean="0"/>
              <a:t>BSD sockets with AF_SERVAL protocol family</a:t>
            </a:r>
          </a:p>
          <a:p>
            <a:pPr lvl="1"/>
            <a:r>
              <a:rPr lang="en-US" dirty="0" smtClean="0"/>
              <a:t>AF_INET sockets can be accessed simultaneously</a:t>
            </a:r>
          </a:p>
          <a:p>
            <a:r>
              <a:rPr lang="en-US" dirty="0" smtClean="0"/>
              <a:t>Legacy </a:t>
            </a:r>
            <a:r>
              <a:rPr lang="en-US" dirty="0" err="1"/>
              <a:t>middleboxes</a:t>
            </a:r>
            <a:r>
              <a:rPr lang="en-US" dirty="0"/>
              <a:t> / NATs </a:t>
            </a:r>
            <a:r>
              <a:rPr lang="en-US" dirty="0" smtClean="0"/>
              <a:t>handled via </a:t>
            </a:r>
            <a:r>
              <a:rPr lang="en-US" dirty="0" err="1" smtClean="0"/>
              <a:t>encap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Translator for incremental deployment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nmodified apps and end-hosts</a:t>
            </a:r>
          </a:p>
          <a:p>
            <a:pPr lvl="1"/>
            <a:r>
              <a:rPr lang="en-US" dirty="0" err="1" smtClean="0"/>
              <a:t>Serval</a:t>
            </a:r>
            <a:r>
              <a:rPr lang="en-US" dirty="0" smtClean="0"/>
              <a:t> apps with unmodified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5893"/>
    </mc:Choice>
    <mc:Fallback>
      <p:transition spd="slow" advTm="75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Performance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2033" t="5475" r="2541" b="10403"/>
          <a:stretch>
            <a:fillRect/>
          </a:stretch>
        </p:blipFill>
        <p:spPr>
          <a:xfrm>
            <a:off x="2227188" y="1422698"/>
            <a:ext cx="4689624" cy="2558295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1192" t="5517" r="834" b="23448"/>
          <a:stretch>
            <a:fillRect/>
          </a:stretch>
        </p:blipFill>
        <p:spPr>
          <a:xfrm>
            <a:off x="1353821" y="4307520"/>
            <a:ext cx="6436359" cy="2143887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42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are Easy to 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595" y="1947307"/>
            <a:ext cx="7772400" cy="365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4595" y="1947307"/>
            <a:ext cx="7772400" cy="19569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4595" y="4279214"/>
            <a:ext cx="7772400" cy="1324293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39117"/>
    </mc:Choice>
    <mc:Fallback>
      <p:transition spd="slow" advTm="39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replicas</a:t>
            </a:r>
          </a:p>
          <a:p>
            <a:pPr lvl="1"/>
            <a:r>
              <a:rPr lang="en-US" dirty="0" smtClean="0"/>
              <a:t>Multiple Mongoose servers</a:t>
            </a:r>
          </a:p>
          <a:p>
            <a:pPr lvl="1"/>
            <a:r>
              <a:rPr lang="en-US" dirty="0" smtClean="0"/>
              <a:t>Balancing load over live server instances</a:t>
            </a:r>
          </a:p>
          <a:p>
            <a:r>
              <a:rPr lang="en-US" dirty="0" smtClean="0"/>
              <a:t>Key-value store partition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Memcached</a:t>
            </a:r>
            <a:r>
              <a:rPr lang="en-US" dirty="0" smtClean="0"/>
              <a:t> servers</a:t>
            </a:r>
          </a:p>
          <a:p>
            <a:pPr lvl="1"/>
            <a:r>
              <a:rPr lang="en-US" dirty="0" smtClean="0"/>
              <a:t>Routing requests to partitions based on the key</a:t>
            </a:r>
          </a:p>
          <a:p>
            <a:r>
              <a:rPr lang="en-US" dirty="0" smtClean="0"/>
              <a:t>Migrating flows</a:t>
            </a:r>
          </a:p>
          <a:p>
            <a:pPr lvl="1"/>
            <a:r>
              <a:rPr lang="en-US" dirty="0" smtClean="0"/>
              <a:t>Load balancing across network interface cards</a:t>
            </a:r>
          </a:p>
          <a:p>
            <a:pPr lvl="1"/>
            <a:r>
              <a:rPr lang="en-US" dirty="0" smtClean="0"/>
              <a:t>Migrating virtual machines across layer-3 networks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an 146"/>
          <p:cNvSpPr/>
          <p:nvPr/>
        </p:nvSpPr>
        <p:spPr>
          <a:xfrm>
            <a:off x="4963574" y="40894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Can 145"/>
          <p:cNvSpPr/>
          <p:nvPr/>
        </p:nvSpPr>
        <p:spPr>
          <a:xfrm>
            <a:off x="2188821" y="42799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an 144"/>
          <p:cNvSpPr/>
          <p:nvPr/>
        </p:nvSpPr>
        <p:spPr>
          <a:xfrm>
            <a:off x="2857500" y="56261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Can 143"/>
          <p:cNvSpPr/>
          <p:nvPr/>
        </p:nvSpPr>
        <p:spPr>
          <a:xfrm>
            <a:off x="5943600" y="5071439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Can 142"/>
          <p:cNvSpPr/>
          <p:nvPr/>
        </p:nvSpPr>
        <p:spPr>
          <a:xfrm>
            <a:off x="3848100" y="4584700"/>
            <a:ext cx="838200" cy="381000"/>
          </a:xfrm>
          <a:prstGeom prst="can">
            <a:avLst>
              <a:gd name="adj" fmla="val 47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endCxn id="19" idx="2"/>
          </p:cNvCxnSpPr>
          <p:nvPr/>
        </p:nvCxnSpPr>
        <p:spPr>
          <a:xfrm flipV="1">
            <a:off x="1515721" y="5829300"/>
            <a:ext cx="1333500" cy="398122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3" idx="2"/>
          </p:cNvCxnSpPr>
          <p:nvPr/>
        </p:nvCxnSpPr>
        <p:spPr>
          <a:xfrm>
            <a:off x="1503021" y="3695700"/>
            <a:ext cx="685800" cy="7747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4" idx="4"/>
          </p:cNvCxnSpPr>
          <p:nvPr/>
        </p:nvCxnSpPr>
        <p:spPr>
          <a:xfrm>
            <a:off x="6781800" y="5261939"/>
            <a:ext cx="914400" cy="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3"/>
            <a:endCxn id="14" idx="1"/>
          </p:cNvCxnSpPr>
          <p:nvPr/>
        </p:nvCxnSpPr>
        <p:spPr>
          <a:xfrm>
            <a:off x="5382674" y="4470400"/>
            <a:ext cx="980026" cy="601039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Making Service Management Easier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3695700" y="1828800"/>
            <a:ext cx="1371600" cy="685800"/>
          </a:xfrm>
          <a:prstGeom prst="cube">
            <a:avLst>
              <a:gd name="adj" fmla="val 20454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Controller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5943600" y="5071439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2849221" y="56388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4963574" y="40894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2188821" y="42799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3848100" y="4584700"/>
            <a:ext cx="838200" cy="381000"/>
          </a:xfrm>
          <a:prstGeom prst="can">
            <a:avLst>
              <a:gd name="adj" fmla="val 47917"/>
            </a:avLst>
          </a:prstGeom>
          <a:solidFill>
            <a:srgbClr val="5996FF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9" idx="1"/>
            <a:endCxn id="25" idx="3"/>
          </p:cNvCxnSpPr>
          <p:nvPr/>
        </p:nvCxnSpPr>
        <p:spPr>
          <a:xfrm flipV="1">
            <a:off x="3268321" y="4965700"/>
            <a:ext cx="998879" cy="6731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2"/>
            <a:endCxn id="23" idx="4"/>
          </p:cNvCxnSpPr>
          <p:nvPr/>
        </p:nvCxnSpPr>
        <p:spPr>
          <a:xfrm flipH="1" flipV="1">
            <a:off x="3027021" y="4470400"/>
            <a:ext cx="821079" cy="3048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2"/>
            <a:endCxn id="25" idx="4"/>
          </p:cNvCxnSpPr>
          <p:nvPr/>
        </p:nvCxnSpPr>
        <p:spPr>
          <a:xfrm flipH="1">
            <a:off x="4686300" y="4279900"/>
            <a:ext cx="277274" cy="4953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4"/>
            <a:endCxn id="14" idx="2"/>
          </p:cNvCxnSpPr>
          <p:nvPr/>
        </p:nvCxnSpPr>
        <p:spPr>
          <a:xfrm flipV="1">
            <a:off x="3687421" y="5261939"/>
            <a:ext cx="2256179" cy="567361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2"/>
            <a:endCxn id="23" idx="3"/>
          </p:cNvCxnSpPr>
          <p:nvPr/>
        </p:nvCxnSpPr>
        <p:spPr>
          <a:xfrm flipH="1" flipV="1">
            <a:off x="2607921" y="4660900"/>
            <a:ext cx="241300" cy="1168400"/>
          </a:xfrm>
          <a:prstGeom prst="line">
            <a:avLst/>
          </a:prstGeom>
          <a:ln w="38100">
            <a:solidFill>
              <a:srgbClr val="3366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15200" y="4224679"/>
            <a:ext cx="1591921" cy="1591921"/>
          </a:xfrm>
          <a:prstGeom prst="rect">
            <a:avLst/>
          </a:prstGeom>
        </p:spPr>
      </p:pic>
      <p:pic>
        <p:nvPicPr>
          <p:cNvPr id="58" name="Picture 57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533400" y="2268879"/>
            <a:ext cx="1591921" cy="1591921"/>
          </a:xfrm>
          <a:prstGeom prst="rect">
            <a:avLst/>
          </a:prstGeom>
        </p:spPr>
      </p:pic>
      <p:pic>
        <p:nvPicPr>
          <p:cNvPr id="66" name="Picture 65" descr="server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 flipH="1">
            <a:off x="152400" y="5020639"/>
            <a:ext cx="1591921" cy="1591921"/>
          </a:xfrm>
          <a:prstGeom prst="rect">
            <a:avLst/>
          </a:prstGeom>
        </p:spPr>
      </p:pic>
      <p:sp>
        <p:nvSpPr>
          <p:cNvPr id="70" name="Cube 69"/>
          <p:cNvSpPr/>
          <p:nvPr/>
        </p:nvSpPr>
        <p:spPr>
          <a:xfrm>
            <a:off x="4876800" y="1828800"/>
            <a:ext cx="685800" cy="685800"/>
          </a:xfrm>
          <a:prstGeom prst="cube">
            <a:avLst>
              <a:gd name="adj" fmla="val 20454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2" name="Straight Arrow Connector 71"/>
          <p:cNvCxnSpPr>
            <a:stCxn id="10" idx="3"/>
            <a:endCxn id="25" idx="1"/>
          </p:cNvCxnSpPr>
          <p:nvPr/>
        </p:nvCxnSpPr>
        <p:spPr>
          <a:xfrm flipH="1">
            <a:off x="4267200" y="2514600"/>
            <a:ext cx="44163" cy="20701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0" idx="3"/>
            <a:endCxn id="23" idx="1"/>
          </p:cNvCxnSpPr>
          <p:nvPr/>
        </p:nvCxnSpPr>
        <p:spPr>
          <a:xfrm flipH="1">
            <a:off x="2607921" y="2514600"/>
            <a:ext cx="1703442" cy="17653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0" idx="3"/>
            <a:endCxn id="19" idx="1"/>
          </p:cNvCxnSpPr>
          <p:nvPr/>
        </p:nvCxnSpPr>
        <p:spPr>
          <a:xfrm flipH="1">
            <a:off x="3268321" y="2514600"/>
            <a:ext cx="1043042" cy="31242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0" idx="3"/>
            <a:endCxn id="21" idx="1"/>
          </p:cNvCxnSpPr>
          <p:nvPr/>
        </p:nvCxnSpPr>
        <p:spPr>
          <a:xfrm>
            <a:off x="4311363" y="2514600"/>
            <a:ext cx="1071311" cy="1574800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0" idx="3"/>
            <a:endCxn id="14" idx="1"/>
          </p:cNvCxnSpPr>
          <p:nvPr/>
        </p:nvCxnSpPr>
        <p:spPr>
          <a:xfrm>
            <a:off x="4311363" y="2514600"/>
            <a:ext cx="2051337" cy="2556839"/>
          </a:xfrm>
          <a:prstGeom prst="straightConnector1">
            <a:avLst/>
          </a:prstGeom>
          <a:ln w="31750">
            <a:solidFill>
              <a:schemeClr val="accent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5943600" y="4880939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4963574" y="3873500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2188821" y="4064000"/>
            <a:ext cx="838200" cy="381000"/>
          </a:xfrm>
          <a:prstGeom prst="can">
            <a:avLst>
              <a:gd name="adj" fmla="val 47917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70" idx="3"/>
            <a:endCxn id="135" idx="4"/>
          </p:cNvCxnSpPr>
          <p:nvPr/>
        </p:nvCxnSpPr>
        <p:spPr>
          <a:xfrm flipH="1">
            <a:off x="1905000" y="2514600"/>
            <a:ext cx="3244563" cy="5715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70" idx="3"/>
            <a:endCxn id="24" idx="1"/>
          </p:cNvCxnSpPr>
          <p:nvPr/>
        </p:nvCxnSpPr>
        <p:spPr>
          <a:xfrm flipH="1">
            <a:off x="2607921" y="2514600"/>
            <a:ext cx="2541642" cy="15494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3"/>
            <a:endCxn id="16" idx="1"/>
          </p:cNvCxnSpPr>
          <p:nvPr/>
        </p:nvCxnSpPr>
        <p:spPr>
          <a:xfrm>
            <a:off x="5149563" y="2514600"/>
            <a:ext cx="1213137" cy="2366339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3"/>
            <a:endCxn id="22" idx="1"/>
          </p:cNvCxnSpPr>
          <p:nvPr/>
        </p:nvCxnSpPr>
        <p:spPr>
          <a:xfrm>
            <a:off x="5149563" y="2514600"/>
            <a:ext cx="233111" cy="13589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70" idx="3"/>
          </p:cNvCxnSpPr>
          <p:nvPr/>
        </p:nvCxnSpPr>
        <p:spPr>
          <a:xfrm>
            <a:off x="5149563" y="2514600"/>
            <a:ext cx="2394237" cy="23241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70" idx="3"/>
            <a:endCxn id="133" idx="4"/>
          </p:cNvCxnSpPr>
          <p:nvPr/>
        </p:nvCxnSpPr>
        <p:spPr>
          <a:xfrm flipH="1">
            <a:off x="1524000" y="2514600"/>
            <a:ext cx="3625563" cy="3492500"/>
          </a:xfrm>
          <a:prstGeom prst="straightConnector1">
            <a:avLst/>
          </a:prstGeom>
          <a:ln w="31750">
            <a:solidFill>
              <a:srgbClr val="22D500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Can 130"/>
          <p:cNvSpPr/>
          <p:nvPr/>
        </p:nvSpPr>
        <p:spPr>
          <a:xfrm>
            <a:off x="7543800" y="48387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3" name="Can 132"/>
          <p:cNvSpPr/>
          <p:nvPr/>
        </p:nvSpPr>
        <p:spPr>
          <a:xfrm>
            <a:off x="1143000" y="57404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5" name="Can 134"/>
          <p:cNvSpPr/>
          <p:nvPr/>
        </p:nvSpPr>
        <p:spPr>
          <a:xfrm>
            <a:off x="1524000" y="2819400"/>
            <a:ext cx="381000" cy="533400"/>
          </a:xfrm>
          <a:prstGeom prst="can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637632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0" grpId="0" animBg="1"/>
      <p:bldP spid="16" grpId="0" animBg="1"/>
      <p:bldP spid="22" grpId="0" animBg="1"/>
      <p:bldP spid="24" grpId="0" animBg="1"/>
      <p:bldP spid="131" grpId="0" animBg="1"/>
      <p:bldP spid="133" grpId="0" animBg="1"/>
      <p:bldP spid="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Service-Centric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17" y="1777579"/>
            <a:ext cx="1709583" cy="3119962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1970s</a:t>
            </a:r>
          </a:p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1980s</a:t>
            </a:r>
          </a:p>
          <a:p>
            <a:pPr>
              <a:buNone/>
            </a:pPr>
            <a:r>
              <a:rPr lang="en-US" dirty="0" smtClean="0">
                <a:solidFill>
                  <a:srgbClr val="7F7F7F"/>
                </a:solidFill>
              </a:rPr>
              <a:t>1990s</a:t>
            </a:r>
          </a:p>
          <a:p>
            <a:pPr>
              <a:buNone/>
            </a:pPr>
            <a:r>
              <a:rPr lang="en-US" dirty="0" smtClean="0"/>
              <a:t>2000s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600200"/>
            <a:ext cx="5486400" cy="173736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354652"/>
            <a:ext cx="5486400" cy="17373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7817" y="6116935"/>
            <a:ext cx="8465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 smtClean="0"/>
              <a:t>Users agnostic of actual service instance and its location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4751" y="5237976"/>
            <a:ext cx="7955214" cy="876302"/>
            <a:chOff x="553951" y="5237976"/>
            <a:chExt cx="7955214" cy="876302"/>
          </a:xfrm>
        </p:grpSpPr>
        <p:pic>
          <p:nvPicPr>
            <p:cNvPr id="5" name="Picture 4" descr="logo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r="77775"/>
            <a:stretch/>
          </p:blipFill>
          <p:spPr>
            <a:xfrm>
              <a:off x="1678300" y="5237977"/>
              <a:ext cx="903208" cy="876300"/>
            </a:xfrm>
            <a:prstGeom prst="rect">
              <a:avLst/>
            </a:prstGeom>
          </p:spPr>
        </p:pic>
        <p:pic>
          <p:nvPicPr>
            <p:cNvPr id="18" name="Picture 17" descr="Dropbox_Icon_for_Windows_by_redwolf.jpe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8">
                      <a14:imgEffect>
                        <a14:backgroundRemoval t="3125" b="97266" l="0" r="99219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3290" b="4469"/>
            <a:stretch/>
          </p:blipFill>
          <p:spPr>
            <a:xfrm>
              <a:off x="2834204" y="5237977"/>
              <a:ext cx="950019" cy="876301"/>
            </a:xfrm>
            <a:prstGeom prst="rect">
              <a:avLst/>
            </a:prstGeom>
          </p:spPr>
        </p:pic>
        <p:pic>
          <p:nvPicPr>
            <p:cNvPr id="19" name="Picture 18" descr="facebook_logo2-300x300.p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0">
                      <a14:imgEffect>
                        <a14:backgroundRemoval t="1667" b="99667" l="2000" r="98667">
                          <a14:foregroundMark x1="64000" y1="89667" x2="66333" y2="17000"/>
                          <a14:foregroundMark x1="51000" y1="43000" x2="78333" y2="42333"/>
                          <a14:foregroundMark x1="60667" y1="35667" x2="77000" y2="12000"/>
                          <a14:foregroundMark x1="85000" y1="16000" x2="77000" y2="1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038599" y="5237978"/>
              <a:ext cx="876300" cy="876300"/>
            </a:xfrm>
            <a:prstGeom prst="rect">
              <a:avLst/>
            </a:prstGeom>
          </p:spPr>
        </p:pic>
        <p:pic>
          <p:nvPicPr>
            <p:cNvPr id="20" name="Picture 19" descr="Amazon%20Black_512x512.pn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8676" t="9596" r="5004" b="5960"/>
            <a:stretch/>
          </p:blipFill>
          <p:spPr>
            <a:xfrm>
              <a:off x="5245100" y="5237978"/>
              <a:ext cx="895772" cy="876299"/>
            </a:xfrm>
            <a:prstGeom prst="rect">
              <a:avLst/>
            </a:prstGeom>
          </p:spPr>
        </p:pic>
        <p:pic>
          <p:nvPicPr>
            <p:cNvPr id="21" name="Picture 20" descr="gmail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8274" t="8273" r="8274" b="8983"/>
            <a:stretch/>
          </p:blipFill>
          <p:spPr>
            <a:xfrm>
              <a:off x="6460502" y="5237977"/>
              <a:ext cx="883810" cy="876299"/>
            </a:xfrm>
            <a:prstGeom prst="rect">
              <a:avLst/>
            </a:prstGeom>
          </p:spPr>
        </p:pic>
        <p:pic>
          <p:nvPicPr>
            <p:cNvPr id="25" name="Picture 24" descr="icloud_big_large_verge_medium_landscape.jpeg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14:imgLayer r:embed="rId14">
                      <a14:imgEffect>
                        <a14:backgroundRemoval t="1896" b="97472" l="3438" r="100000"/>
                      </a14:imgEffect>
                    </a14:imgLayer>
                  </a14:imgProps>
                </a:ex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4390" t="1773" r="3297" b="3518"/>
            <a:stretch/>
          </p:blipFill>
          <p:spPr>
            <a:xfrm>
              <a:off x="7645582" y="5237978"/>
              <a:ext cx="863583" cy="876298"/>
            </a:xfrm>
            <a:prstGeom prst="rect">
              <a:avLst/>
            </a:prstGeom>
          </p:spPr>
        </p:pic>
        <p:pic>
          <p:nvPicPr>
            <p:cNvPr id="27" name="Picture 26" descr="d93153b2.p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8296" t="10290" r="7202" b="8103"/>
            <a:stretch/>
          </p:blipFill>
          <p:spPr>
            <a:xfrm>
              <a:off x="553951" y="5237976"/>
              <a:ext cx="907374" cy="8763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024712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679"/>
    </mc:Choice>
    <mc:Fallback>
      <p:transition spd="slow" advTm="4067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Switches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 and service state similar</a:t>
            </a:r>
          </a:p>
          <a:p>
            <a:pPr lvl="1"/>
            <a:r>
              <a:rPr lang="en-US" dirty="0" smtClean="0"/>
              <a:t>FIB:  &lt;layer 2-3 mask | ACTION | STATE&gt;</a:t>
            </a:r>
          </a:p>
          <a:p>
            <a:pPr lvl="1"/>
            <a:r>
              <a:rPr lang="en-US" dirty="0" smtClean="0"/>
              <a:t>SIB:  &lt;service prefix | ACTION | STATE&gt;</a:t>
            </a:r>
          </a:p>
          <a:p>
            <a:r>
              <a:rPr lang="en-US" dirty="0" smtClean="0"/>
              <a:t>Software Defined Networking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focuses on layer-2/3</a:t>
            </a:r>
          </a:p>
          <a:p>
            <a:pPr lvl="1"/>
            <a:r>
              <a:rPr lang="en-US" dirty="0" err="1" smtClean="0"/>
              <a:t>Serval</a:t>
            </a:r>
            <a:r>
              <a:rPr lang="en-US" dirty="0" smtClean="0"/>
              <a:t> extends to hosts, services</a:t>
            </a:r>
          </a:p>
          <a:p>
            <a:r>
              <a:rPr lang="en-US" dirty="0" smtClean="0"/>
              <a:t>Read events and write rules</a:t>
            </a:r>
          </a:p>
          <a:p>
            <a:pPr lvl="1"/>
            <a:r>
              <a:rPr lang="en-US" dirty="0" smtClean="0"/>
              <a:t>With FIB:  packets, topology changes, flow counters</a:t>
            </a:r>
          </a:p>
          <a:p>
            <a:pPr lvl="1"/>
            <a:r>
              <a:rPr lang="en-US" dirty="0" smtClean="0"/>
              <a:t>With SIB:  host/interface changes, service instance changes, connection/host/service statistics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518" t="1154" r="647" b="923"/>
          <a:stretch>
            <a:fillRect/>
          </a:stretch>
        </p:blipFill>
        <p:spPr>
          <a:xfrm>
            <a:off x="7198307" y="1371600"/>
            <a:ext cx="1869493" cy="1039398"/>
          </a:xfrm>
          <a:prstGeom prst="rect">
            <a:avLst/>
          </a:prstGeom>
        </p:spPr>
      </p:pic>
      <p:grpSp>
        <p:nvGrpSpPr>
          <p:cNvPr id="4" name="Group 32"/>
          <p:cNvGrpSpPr/>
          <p:nvPr/>
        </p:nvGrpSpPr>
        <p:grpSpPr>
          <a:xfrm>
            <a:off x="6002507" y="3318459"/>
            <a:ext cx="1515893" cy="842772"/>
            <a:chOff x="5812007" y="3483559"/>
            <a:chExt cx="1515893" cy="842772"/>
          </a:xfrm>
        </p:grpSpPr>
        <p:cxnSp>
          <p:nvCxnSpPr>
            <p:cNvPr id="22" name="Straight Connector 21"/>
            <p:cNvCxnSpPr>
              <a:stCxn id="19" idx="3"/>
            </p:cNvCxnSpPr>
            <p:nvPr/>
          </p:nvCxnSpPr>
          <p:spPr>
            <a:xfrm flipV="1">
              <a:off x="6335755" y="3483559"/>
              <a:ext cx="966745" cy="498348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V="1">
              <a:off x="6196055" y="3483559"/>
              <a:ext cx="1106445" cy="357124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812007" y="3648659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51707" y="378988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04107" y="394228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u="sng"/>
            </a:p>
          </p:txBody>
        </p:sp>
        <p:cxnSp>
          <p:nvCxnSpPr>
            <p:cNvPr id="27" name="Straight Connector 26"/>
            <p:cNvCxnSpPr>
              <a:stCxn id="26" idx="3"/>
            </p:cNvCxnSpPr>
            <p:nvPr/>
          </p:nvCxnSpPr>
          <p:spPr>
            <a:xfrm flipV="1">
              <a:off x="6488155" y="3483559"/>
              <a:ext cx="839745" cy="650748"/>
            </a:xfrm>
            <a:prstGeom prst="line">
              <a:avLst/>
            </a:prstGeom>
            <a:ln w="19050" cap="flat" cmpd="sng" algn="ctr">
              <a:solidFill>
                <a:srgbClr val="5996FF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6450055" y="2667000"/>
            <a:ext cx="2617745" cy="2589199"/>
            <a:chOff x="5270206" y="1909390"/>
            <a:chExt cx="3683000" cy="3542945"/>
          </a:xfrm>
        </p:grpSpPr>
        <p:pic>
          <p:nvPicPr>
            <p:cNvPr id="15" name="Picture 6" descr="ofarch.emf"/>
            <p:cNvPicPr>
              <a:picLocks noChangeAspect="1"/>
            </p:cNvPicPr>
            <p:nvPr/>
          </p:nvPicPr>
          <p:blipFill>
            <a:blip r:embed="rId3">
              <a:duotone>
                <a:srgbClr val="FF0000"/>
                <a:srgbClr val="FFF1C1"/>
              </a:duotone>
            </a:blip>
            <a:srcRect/>
            <a:stretch>
              <a:fillRect/>
            </a:stretch>
          </p:blipFill>
          <p:spPr bwMode="auto">
            <a:xfrm>
              <a:off x="5270206" y="2533343"/>
              <a:ext cx="3683000" cy="236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108428" y="1909390"/>
              <a:ext cx="2006558" cy="58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66"/>
                  </a:solidFill>
                  <a:latin typeface="Myriad Pro" charset="0"/>
                </a:rPr>
                <a:t>Controller</a:t>
              </a:r>
            </a:p>
          </p:txBody>
        </p: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6019160" y="4862728"/>
              <a:ext cx="2185091" cy="58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66"/>
                  </a:solidFill>
                  <a:latin typeface="Myriad Pro" charset="0"/>
                </a:rPr>
                <a:t>Switches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SDN to the edges</a:t>
            </a:r>
          </a:p>
          <a:p>
            <a:pPr lvl="1"/>
            <a:r>
              <a:rPr lang="en-US" dirty="0" smtClean="0"/>
              <a:t>Joint end-host and switch control</a:t>
            </a:r>
          </a:p>
          <a:p>
            <a:r>
              <a:rPr lang="en-US" dirty="0" smtClean="0"/>
              <a:t>Software-defined service resolution</a:t>
            </a:r>
          </a:p>
          <a:p>
            <a:pPr lvl="1"/>
            <a:r>
              <a:rPr lang="en-US" dirty="0" smtClean="0"/>
              <a:t>Leveraging legacy systems like DNS and routing</a:t>
            </a:r>
          </a:p>
          <a:p>
            <a:pPr lvl="1"/>
            <a:r>
              <a:rPr lang="en-US" dirty="0" smtClean="0"/>
              <a:t>Ad hoc, local service discovery</a:t>
            </a:r>
          </a:p>
          <a:p>
            <a:r>
              <a:rPr lang="en-US" dirty="0" smtClean="0"/>
              <a:t>Software-defined path selection</a:t>
            </a:r>
          </a:p>
          <a:p>
            <a:pPr lvl="1"/>
            <a:r>
              <a:rPr lang="en-US" dirty="0" smtClean="0"/>
              <a:t>Multipath and interface migration in datacenter</a:t>
            </a:r>
          </a:p>
          <a:p>
            <a:pPr lvl="1"/>
            <a:r>
              <a:rPr lang="en-US" dirty="0" smtClean="0"/>
              <a:t>Interface selection and migration on mobile devices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75159"/>
    </mc:Choice>
    <mc:Fallback>
      <p:transition spd="slow" advTm="7515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11" y="3330221"/>
            <a:ext cx="9144000" cy="245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serval-arch.org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Papers, demos, source code (GPL) online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erval-only-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38" y="1608667"/>
            <a:ext cx="6007125" cy="1721554"/>
          </a:xfrm>
          <a:prstGeom prst="rect">
            <a:avLst/>
          </a:prstGeom>
        </p:spPr>
      </p:pic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5463"/>
    </mc:Choice>
    <mc:Fallback>
      <p:transition spd="slow" advTm="154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Multiplicity and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1"/>
            <a:ext cx="8516016" cy="1506700"/>
          </a:xfrm>
        </p:spPr>
        <p:txBody>
          <a:bodyPr>
            <a:normAutofit/>
          </a:bodyPr>
          <a:lstStyle/>
          <a:p>
            <a:r>
              <a:rPr lang="en-US" dirty="0" smtClean="0"/>
              <a:t>Service with dynamic pool of replicas</a:t>
            </a:r>
          </a:p>
          <a:p>
            <a:pPr lvl="1"/>
            <a:r>
              <a:rPr lang="en-US" b="1" dirty="0" smtClean="0"/>
              <a:t>Challenge</a:t>
            </a:r>
            <a:r>
              <a:rPr lang="en-US" dirty="0" smtClean="0"/>
              <a:t>: keep service resolution up-to-date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loud 3"/>
          <p:cNvSpPr/>
          <p:nvPr/>
        </p:nvSpPr>
        <p:spPr>
          <a:xfrm rot="360000">
            <a:off x="4799503" y="3404963"/>
            <a:ext cx="2803294" cy="3392015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 rot="325311">
            <a:off x="4790684" y="2398114"/>
            <a:ext cx="814726" cy="1152119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8"/>
          <p:cNvGrpSpPr/>
          <p:nvPr/>
        </p:nvGrpSpPr>
        <p:grpSpPr>
          <a:xfrm>
            <a:off x="5283746" y="4025759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8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Diagonal Stripe 13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74507" y="5883789"/>
            <a:ext cx="1471827" cy="498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dirty="0" smtClean="0"/>
              <a:t>Replicated</a:t>
            </a:r>
          </a:p>
          <a:p>
            <a:pPr algn="ctr">
              <a:lnSpc>
                <a:spcPts val="1900"/>
              </a:lnSpc>
            </a:pPr>
            <a:r>
              <a:rPr lang="en-US" sz="2000" dirty="0" smtClean="0"/>
              <a:t>Web Service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858674" y="5323815"/>
            <a:ext cx="1095172" cy="498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dirty="0" smtClean="0"/>
              <a:t>Load</a:t>
            </a:r>
          </a:p>
          <a:p>
            <a:pPr algn="ctr">
              <a:lnSpc>
                <a:spcPts val="1900"/>
              </a:lnSpc>
            </a:pPr>
            <a:r>
              <a:rPr lang="en-US" sz="2000" dirty="0" smtClean="0"/>
              <a:t>Balancer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975798" y="3902227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56"/>
          <p:cNvGrpSpPr/>
          <p:nvPr/>
        </p:nvGrpSpPr>
        <p:grpSpPr>
          <a:xfrm>
            <a:off x="5019645" y="2775308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35" name="Straight Connector 3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59"/>
          <p:cNvGrpSpPr/>
          <p:nvPr/>
        </p:nvGrpSpPr>
        <p:grpSpPr>
          <a:xfrm>
            <a:off x="5200323" y="2720737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" name="Rectangle 3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Diagonal Stripe 39"/>
          <p:cNvSpPr/>
          <p:nvPr/>
        </p:nvSpPr>
        <p:spPr>
          <a:xfrm rot="18915890">
            <a:off x="4914235" y="2823788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71991" y="3819964"/>
            <a:ext cx="814609" cy="19578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47" name="Lightning Bolt 46"/>
          <p:cNvSpPr>
            <a:spLocks noChangeAspect="1"/>
          </p:cNvSpPr>
          <p:nvPr/>
        </p:nvSpPr>
        <p:spPr>
          <a:xfrm>
            <a:off x="6105227" y="3858064"/>
            <a:ext cx="374904" cy="374904"/>
          </a:xfrm>
          <a:prstGeom prst="lightningBol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47"/>
          <p:cNvSpPr/>
          <p:nvPr/>
        </p:nvSpPr>
        <p:spPr>
          <a:xfrm rot="300000">
            <a:off x="2141481" y="2830581"/>
            <a:ext cx="2143812" cy="3175581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40" idx="2"/>
          </p:cNvCxnSpPr>
          <p:nvPr/>
        </p:nvCxnSpPr>
        <p:spPr>
          <a:xfrm flipV="1">
            <a:off x="4114800" y="2960500"/>
            <a:ext cx="839609" cy="468501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14" idx="2"/>
          </p:cNvCxnSpPr>
          <p:nvPr/>
        </p:nvCxnSpPr>
        <p:spPr>
          <a:xfrm flipV="1">
            <a:off x="3886200" y="4858122"/>
            <a:ext cx="1484590" cy="249676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13"/>
          <p:cNvGrpSpPr/>
          <p:nvPr/>
        </p:nvGrpSpPr>
        <p:grpSpPr>
          <a:xfrm>
            <a:off x="1295400" y="4015217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7" name="Rounded Rectangle 56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1549072" y="4370729"/>
            <a:ext cx="660728" cy="234179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49977" y="4015217"/>
            <a:ext cx="1113155" cy="43088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Internet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05"/>
    </mc:Choice>
    <mc:Fallback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Multiplicity and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with dynamic traffic demand</a:t>
            </a:r>
          </a:p>
          <a:p>
            <a:pPr lvl="1"/>
            <a:r>
              <a:rPr lang="en-US" dirty="0" smtClean="0"/>
              <a:t>Challenge: migrate </a:t>
            </a:r>
            <a:r>
              <a:rPr lang="en-US" dirty="0" err="1" smtClean="0"/>
              <a:t>VMs</a:t>
            </a:r>
            <a:r>
              <a:rPr lang="en-US" dirty="0" smtClean="0"/>
              <a:t> to balance network load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 rot="360000">
            <a:off x="4772021" y="3899621"/>
            <a:ext cx="2783349" cy="2514998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 rot="325311">
            <a:off x="4785927" y="2439446"/>
            <a:ext cx="1692386" cy="1211243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10200" y="5624286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3" name="Rectangle 32"/>
          <p:cNvSpPr/>
          <p:nvPr/>
        </p:nvSpPr>
        <p:spPr>
          <a:xfrm>
            <a:off x="5410200" y="4983843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34" name="Rectangle 33"/>
          <p:cNvSpPr/>
          <p:nvPr/>
        </p:nvSpPr>
        <p:spPr>
          <a:xfrm>
            <a:off x="5410200" y="4343400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49" name="Can 48"/>
          <p:cNvSpPr/>
          <p:nvPr/>
        </p:nvSpPr>
        <p:spPr>
          <a:xfrm>
            <a:off x="5689275" y="2574571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n 49"/>
          <p:cNvSpPr/>
          <p:nvPr/>
        </p:nvSpPr>
        <p:spPr>
          <a:xfrm>
            <a:off x="5689275" y="2810232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an 52"/>
          <p:cNvSpPr/>
          <p:nvPr/>
        </p:nvSpPr>
        <p:spPr>
          <a:xfrm>
            <a:off x="5916097" y="3040356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rved Down Arrow 53"/>
          <p:cNvSpPr/>
          <p:nvPr/>
        </p:nvSpPr>
        <p:spPr>
          <a:xfrm rot="2786848">
            <a:off x="5978484" y="2820716"/>
            <a:ext cx="274320" cy="125332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" name="Group 59"/>
          <p:cNvGrpSpPr/>
          <p:nvPr/>
        </p:nvGrpSpPr>
        <p:grpSpPr>
          <a:xfrm>
            <a:off x="5200323" y="2720738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9" name="Rectangle 58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Can 69"/>
          <p:cNvSpPr/>
          <p:nvPr/>
        </p:nvSpPr>
        <p:spPr>
          <a:xfrm>
            <a:off x="6559621" y="4627964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559621" y="4863625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6786443" y="5093749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urved Down Arrow 72"/>
          <p:cNvSpPr/>
          <p:nvPr/>
        </p:nvSpPr>
        <p:spPr>
          <a:xfrm rot="2786848">
            <a:off x="6848830" y="4874109"/>
            <a:ext cx="274320" cy="125332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19800" y="5111084"/>
            <a:ext cx="1101571" cy="37531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 smtClean="0"/>
              <a:t>VM</a:t>
            </a:r>
          </a:p>
          <a:p>
            <a:pPr algn="ctr">
              <a:lnSpc>
                <a:spcPts val="1400"/>
              </a:lnSpc>
            </a:pP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181600" y="3127816"/>
            <a:ext cx="1101571" cy="37531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dirty="0" smtClean="0"/>
              <a:t>VM</a:t>
            </a:r>
          </a:p>
          <a:p>
            <a:pPr algn="ctr">
              <a:lnSpc>
                <a:spcPts val="1400"/>
              </a:lnSpc>
            </a:pPr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76" name="Cloud 75"/>
          <p:cNvSpPr/>
          <p:nvPr/>
        </p:nvSpPr>
        <p:spPr>
          <a:xfrm rot="300000">
            <a:off x="2141481" y="2830581"/>
            <a:ext cx="2143812" cy="3175581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4114800" y="3127816"/>
            <a:ext cx="839609" cy="301186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86200" y="5107798"/>
            <a:ext cx="1068209" cy="150543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13"/>
          <p:cNvGrpSpPr/>
          <p:nvPr/>
        </p:nvGrpSpPr>
        <p:grpSpPr>
          <a:xfrm>
            <a:off x="1295400" y="4015217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0" name="Rounded Rectangle 79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2" name="Straight Connector 81"/>
          <p:cNvCxnSpPr/>
          <p:nvPr/>
        </p:nvCxnSpPr>
        <p:spPr>
          <a:xfrm>
            <a:off x="1549072" y="4370729"/>
            <a:ext cx="660728" cy="234179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749977" y="4015217"/>
            <a:ext cx="1113155" cy="43088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Internet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05"/>
    </mc:Choice>
    <mc:Fallback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Challenges: Multiplicity and Dynamism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end-hosts with multiple interfaces</a:t>
            </a:r>
          </a:p>
          <a:p>
            <a:pPr lvl="1"/>
            <a:r>
              <a:rPr lang="en-US" dirty="0" smtClean="0"/>
              <a:t>Challenge: seamless service access across virtual migrations and physical mobility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loud 5"/>
          <p:cNvSpPr/>
          <p:nvPr/>
        </p:nvSpPr>
        <p:spPr>
          <a:xfrm rot="360000">
            <a:off x="6043933" y="4269713"/>
            <a:ext cx="1639384" cy="1790382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781844" y="5141269"/>
            <a:ext cx="180383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342963" y="3878435"/>
            <a:ext cx="1373095" cy="130153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400243" y="4214247"/>
            <a:ext cx="1043995" cy="76060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3322649" y="4263012"/>
            <a:ext cx="1271492" cy="633981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21140" y="3753754"/>
            <a:ext cx="1379993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 rot="300000">
            <a:off x="3382530" y="4696151"/>
            <a:ext cx="1767614" cy="140549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 rot="300000">
            <a:off x="2841559" y="2842926"/>
            <a:ext cx="1478886" cy="1287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3"/>
          <p:cNvGrpSpPr/>
          <p:nvPr/>
        </p:nvGrpSpPr>
        <p:grpSpPr>
          <a:xfrm>
            <a:off x="1904714" y="4356844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5741" y="4976078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Cellular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906" y="3082713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Enterprise</a:t>
            </a:r>
          </a:p>
          <a:p>
            <a:pPr algn="ctr"/>
            <a:r>
              <a:rPr lang="en-US" sz="2200" dirty="0" smtClean="0"/>
              <a:t>Network</a:t>
            </a:r>
            <a:endParaRPr lang="en-US" sz="2200" dirty="0"/>
          </a:p>
        </p:txBody>
      </p:sp>
      <p:sp>
        <p:nvSpPr>
          <p:cNvPr id="21" name="Cloud 20"/>
          <p:cNvSpPr/>
          <p:nvPr/>
        </p:nvSpPr>
        <p:spPr>
          <a:xfrm rot="300000">
            <a:off x="4645977" y="3256465"/>
            <a:ext cx="1478886" cy="1287114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364025" y="3955870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67158" y="4580717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/>
        </p:nvSpPr>
        <p:spPr>
          <a:xfrm rot="1145294">
            <a:off x="3319030" y="6076204"/>
            <a:ext cx="1428547" cy="457586"/>
          </a:xfrm>
          <a:prstGeom prst="curvedUpArrow">
            <a:avLst>
              <a:gd name="adj1" fmla="val 9949"/>
              <a:gd name="adj2" fmla="val 30553"/>
              <a:gd name="adj3" fmla="val 21533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2"/>
          <p:cNvGrpSpPr/>
          <p:nvPr/>
        </p:nvGrpSpPr>
        <p:grpSpPr>
          <a:xfrm>
            <a:off x="3798304" y="6165104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61065" y="6220108"/>
            <a:ext cx="966931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Physical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92085" y="4645351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88253" y="4964150"/>
            <a:ext cx="384048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6" name="TextBox 55"/>
          <p:cNvSpPr txBox="1"/>
          <p:nvPr/>
        </p:nvSpPr>
        <p:spPr>
          <a:xfrm>
            <a:off x="2512368" y="4199258"/>
            <a:ext cx="917514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Multi-</a:t>
            </a:r>
          </a:p>
          <a:p>
            <a:pPr algn="ctr">
              <a:lnSpc>
                <a:spcPts val="1800"/>
              </a:lnSpc>
            </a:pPr>
            <a:r>
              <a:rPr lang="en-US" dirty="0"/>
              <a:t>H</a:t>
            </a:r>
            <a:r>
              <a:rPr lang="en-US" dirty="0" smtClean="0"/>
              <a:t>oming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824824" y="3496252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Transit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grpSp>
        <p:nvGrpSpPr>
          <p:cNvPr id="74" name="Group 71"/>
          <p:cNvGrpSpPr/>
          <p:nvPr/>
        </p:nvGrpSpPr>
        <p:grpSpPr>
          <a:xfrm>
            <a:off x="3000869" y="5156653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5" name="Rectangle 74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8" name="Arc 8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5" name="Arc 8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88"/>
          <p:cNvGrpSpPr/>
          <p:nvPr/>
        </p:nvGrpSpPr>
        <p:grpSpPr>
          <a:xfrm>
            <a:off x="4496294" y="5597978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2" name="Rectangle 91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5" name="Arc 10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Arc 10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2" name="Arc 101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c 102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8" name="Group 105"/>
          <p:cNvGrpSpPr/>
          <p:nvPr/>
        </p:nvGrpSpPr>
        <p:grpSpPr>
          <a:xfrm>
            <a:off x="2046769" y="4075472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9" name="Arc 108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Arc 109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1" name="Arc 110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4005"/>
    </mc:Choice>
    <mc:Fallback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Modern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0"/>
            <a:ext cx="8516016" cy="5240500"/>
          </a:xfrm>
        </p:spPr>
        <p:txBody>
          <a:bodyPr>
            <a:normAutofit/>
          </a:bodyPr>
          <a:lstStyle/>
          <a:p>
            <a:r>
              <a:rPr lang="en-US" dirty="0" smtClean="0"/>
              <a:t>Defining “the right” </a:t>
            </a:r>
            <a:r>
              <a:rPr lang="en-US" dirty="0" smtClean="0"/>
              <a:t>abstractions</a:t>
            </a:r>
          </a:p>
          <a:p>
            <a:pPr lvl="1"/>
            <a:r>
              <a:rPr lang="en-US" dirty="0" smtClean="0"/>
              <a:t>Service naming</a:t>
            </a:r>
          </a:p>
          <a:p>
            <a:pPr lvl="1"/>
            <a:r>
              <a:rPr lang="en-US" dirty="0" smtClean="0"/>
              <a:t>Service-level events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ommon APIs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Separating </a:t>
            </a:r>
            <a:r>
              <a:rPr lang="en-US" dirty="0" smtClean="0"/>
              <a:t>control and data</a:t>
            </a:r>
          </a:p>
          <a:p>
            <a:pPr lvl="1"/>
            <a:r>
              <a:rPr lang="en-US" i="1" dirty="0" smtClean="0"/>
              <a:t>Programmability</a:t>
            </a:r>
            <a:r>
              <a:rPr lang="en-US" dirty="0" smtClean="0"/>
              <a:t> through a</a:t>
            </a:r>
            <a:r>
              <a:rPr lang="en-US" dirty="0" smtClean="0"/>
              <a:t> well</a:t>
            </a:r>
            <a:r>
              <a:rPr lang="en-US" dirty="0" smtClean="0"/>
              <a:t>-defined data plane</a:t>
            </a:r>
          </a:p>
          <a:p>
            <a:pPr lvl="1"/>
            <a:r>
              <a:rPr lang="en-US" i="1" dirty="0" smtClean="0"/>
              <a:t>Policy/control </a:t>
            </a:r>
            <a:r>
              <a:rPr lang="en-US" dirty="0" smtClean="0"/>
              <a:t>through a flexible control plane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097996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Tm="75352"/>
    </mc:Choice>
    <mc:Fallback>
      <p:transition spd="slow" advTm="75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Service-Centric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8900"/>
            <a:ext cx="8744616" cy="52580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Service = </a:t>
            </a:r>
            <a:r>
              <a:rPr lang="en-US" i="1" dirty="0" smtClean="0"/>
              <a:t>group</a:t>
            </a:r>
            <a:r>
              <a:rPr lang="en-US" dirty="0" smtClean="0"/>
              <a:t> of processes with same functionality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: IP address + port number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/>
              <a:t>: Slow DNS failover due to caching, inefficient</a:t>
            </a:r>
            <a:r>
              <a:rPr lang="en-US" dirty="0"/>
              <a:t> </a:t>
            </a:r>
            <a:r>
              <a:rPr lang="en-US" dirty="0" smtClean="0"/>
              <a:t>and costly </a:t>
            </a:r>
            <a:r>
              <a:rPr lang="en-US" dirty="0" err="1" smtClean="0"/>
              <a:t>stateful</a:t>
            </a:r>
            <a:r>
              <a:rPr lang="en-US" dirty="0" smtClean="0"/>
              <a:t> load balancers with fate</a:t>
            </a:r>
            <a:r>
              <a:rPr lang="en-US" dirty="0"/>
              <a:t> </a:t>
            </a:r>
            <a:r>
              <a:rPr lang="en-US" dirty="0" smtClean="0"/>
              <a:t>sharing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Want</a:t>
            </a:r>
            <a:r>
              <a:rPr lang="en-US" dirty="0"/>
              <a:t>: Service names with a group abstraction that hide composition and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Flow = </a:t>
            </a:r>
            <a:r>
              <a:rPr lang="en-US" i="1" dirty="0" smtClean="0"/>
              <a:t>dynamic</a:t>
            </a:r>
            <a:r>
              <a:rPr lang="en-US" dirty="0" smtClean="0"/>
              <a:t> service communication context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: Five-tuple, bound to interface and location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/>
              <a:t>: Connections break when addresses change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Want</a:t>
            </a:r>
            <a:r>
              <a:rPr lang="en-US" dirty="0"/>
              <a:t>:</a:t>
            </a:r>
            <a:r>
              <a:rPr lang="en-US" dirty="0" smtClean="0"/>
              <a:t> Flow </a:t>
            </a:r>
            <a:r>
              <a:rPr lang="en-US" dirty="0"/>
              <a:t>names decoupled from location and underlying communication interface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500103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61071"/>
    </mc:Choice>
    <mc:Fallback>
      <p:transition spd="slow" advTm="16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Clean Role Separation in the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 the right things at the right level</a:t>
            </a:r>
          </a:p>
          <a:p>
            <a:pPr lvl="1"/>
            <a:r>
              <a:rPr lang="en-US" dirty="0" smtClean="0"/>
              <a:t>What you access (</a:t>
            </a:r>
            <a:r>
              <a:rPr lang="en-US" dirty="0" err="1" smtClean="0"/>
              <a:t>serviceID</a:t>
            </a:r>
            <a:r>
              <a:rPr lang="en-US" dirty="0" smtClean="0"/>
              <a:t>), over which flows (</a:t>
            </a:r>
            <a:r>
              <a:rPr lang="en-US" dirty="0" err="1" smtClean="0"/>
              <a:t>flowIDs</a:t>
            </a:r>
            <a:r>
              <a:rPr lang="en-US" dirty="0" smtClean="0"/>
              <a:t>), and at which service instance (IP address)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2929" y="3189550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61884" y="3189550"/>
            <a:ext cx="94193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044131" y="447479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309522" y="447479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93661" y="4594775"/>
            <a:ext cx="138045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10580" y="4594775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44131" y="5972486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5" name="Group 24"/>
          <p:cNvGrpSpPr/>
          <p:nvPr/>
        </p:nvGrpSpPr>
        <p:grpSpPr>
          <a:xfrm>
            <a:off x="1309522" y="5235526"/>
            <a:ext cx="6639171" cy="640080"/>
            <a:chOff x="1309522" y="5235526"/>
            <a:chExt cx="6639171" cy="640080"/>
          </a:xfrm>
        </p:grpSpPr>
        <p:sp>
          <p:nvSpPr>
            <p:cNvPr id="12" name="TextBox 11"/>
            <p:cNvSpPr txBox="1"/>
            <p:nvPr/>
          </p:nvSpPr>
          <p:spPr>
            <a:xfrm>
              <a:off x="6684104" y="5308471"/>
              <a:ext cx="126458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  <a:endParaRPr lang="en-US" sz="2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09522" y="5235526"/>
              <a:ext cx="2377440" cy="640080"/>
              <a:chOff x="1309522" y="5235526"/>
              <a:chExt cx="2377440" cy="64008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09522" y="5235526"/>
                <a:ext cx="2377440" cy="640080"/>
              </a:xfrm>
              <a:prstGeom prst="rect">
                <a:avLst/>
              </a:prstGeom>
              <a:solidFill>
                <a:srgbClr val="00009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758106" y="5355511"/>
                <a:ext cx="1480273" cy="461665"/>
              </a:xfrm>
              <a:prstGeom prst="rect">
                <a:avLst/>
              </a:prstGeom>
              <a:noFill/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lIns="0" rIns="0" rtlCol="0">
                <a:spAutoFit/>
              </a:bodyPr>
              <a:lstStyle/>
              <a:p>
                <a:pPr algn="ctr"/>
                <a:r>
                  <a:rPr lang="en-US" sz="2400" dirty="0" smtClean="0"/>
                  <a:t>forward (IP)</a:t>
                </a:r>
                <a:endParaRPr lang="en-US" sz="2400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4492715" y="6092471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044131" y="372295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93661" y="3842935"/>
            <a:ext cx="159791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309522" y="372295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560561" y="3842935"/>
            <a:ext cx="187536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bind (IP + port)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55120" y="3842935"/>
            <a:ext cx="195546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bind (</a:t>
            </a:r>
            <a:r>
              <a:rPr lang="en-US" sz="2400" dirty="0" err="1" smtClean="0"/>
              <a:t>serviceID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50751" y="5223316"/>
            <a:ext cx="3825207" cy="647613"/>
            <a:chOff x="3950751" y="5227993"/>
            <a:chExt cx="3825207" cy="647613"/>
          </a:xfrm>
        </p:grpSpPr>
        <p:sp>
          <p:nvSpPr>
            <p:cNvPr id="21" name="TextBox 20"/>
            <p:cNvSpPr txBox="1"/>
            <p:nvPr/>
          </p:nvSpPr>
          <p:spPr>
            <a:xfrm>
              <a:off x="6693661" y="5227993"/>
              <a:ext cx="1082297" cy="64761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2400" dirty="0" smtClean="0"/>
                <a:t>Service</a:t>
              </a:r>
            </a:p>
            <a:p>
              <a:pPr>
                <a:lnSpc>
                  <a:spcPts val="2100"/>
                </a:lnSpc>
              </a:pPr>
              <a:r>
                <a:rPr lang="en-US" sz="2400" dirty="0" smtClean="0"/>
                <a:t>Access</a:t>
              </a:r>
              <a:endParaRPr lang="en-US" sz="24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950751" y="5229462"/>
              <a:ext cx="2470820" cy="640080"/>
              <a:chOff x="3593582" y="5932740"/>
              <a:chExt cx="2470820" cy="64008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686962" y="5932740"/>
                <a:ext cx="2377440" cy="640080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593582" y="5963521"/>
                <a:ext cx="2456712" cy="571951"/>
                <a:chOff x="5099835" y="6871803"/>
                <a:chExt cx="2456712" cy="571951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5099835" y="6871803"/>
                  <a:ext cx="2456712" cy="461665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pPr algn="ctr"/>
                  <a:r>
                    <a:rPr lang="en-US" sz="2400" dirty="0" err="1" smtClean="0"/>
                    <a:t>demux</a:t>
                  </a:r>
                  <a:r>
                    <a:rPr lang="en-US" sz="2400" dirty="0" smtClean="0"/>
                    <a:t> (                 )</a:t>
                  </a:r>
                  <a:endParaRPr lang="en-US" sz="2400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053813" y="6871803"/>
                  <a:ext cx="1279695" cy="571951"/>
                </a:xfrm>
                <a:prstGeom prst="rect">
                  <a:avLst/>
                </a:prstGeom>
                <a:noFill/>
              </p:spPr>
              <p:txBody>
                <a:bodyPr wrap="none" rIns="0" rtlCol="0">
                  <a:spAutoFit/>
                </a:bodyPr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sz="2400" dirty="0" smtClean="0"/>
                    <a:t>  </a:t>
                  </a:r>
                  <a:r>
                    <a:rPr lang="en-US" sz="2200" dirty="0" err="1" smtClean="0"/>
                    <a:t>serviceID</a:t>
                  </a:r>
                  <a:endParaRPr lang="en-US" sz="2200" dirty="0" smtClean="0"/>
                </a:p>
                <a:p>
                  <a:pPr algn="ctr">
                    <a:lnSpc>
                      <a:spcPts val="1800"/>
                    </a:lnSpc>
                  </a:pPr>
                  <a:r>
                    <a:rPr lang="en-US" sz="2200" dirty="0" smtClean="0"/>
                    <a:t>  </a:t>
                  </a:r>
                  <a:r>
                    <a:rPr lang="en-US" sz="2200" dirty="0" err="1" smtClean="0"/>
                    <a:t>flowID</a:t>
                  </a:r>
                  <a:endParaRPr lang="en-US" sz="2200" dirty="0"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482102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126807"/>
    </mc:Choice>
    <mc:Fallback>
      <p:transition spd="slow" advTm="126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769E-6 -4.35589E-6 L 4.15769E-6 0.10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4" grpId="0"/>
      <p:bldP spid="15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0.4|14.2|43.6|19.5|4.6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.4|3.1|3.4|15.8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.6|4.9|11.9|5.8|7.7|4.6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.3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.2|2.4|13.2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4.5|17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.9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7.8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0.9|0.8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0.9|0.8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9|0.9|0.8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8|8.6|7.4|11|13.3|3.4|8.2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0.8|72.6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0.5|5.8|6.9|8.1|22.6|4|6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3.7|29.4|26|4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CFFCC"/>
          </a:solidFill>
          <a:headEnd type="none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69340</TotalTime>
  <Words>1587</Words>
  <Application>Microsoft Macintosh PowerPoint</Application>
  <PresentationFormat>On-screen Show (4:3)</PresentationFormat>
  <Paragraphs>554</Paragraphs>
  <Slides>32</Slides>
  <Notes>22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Serval: Software Defined  Service-Centric Networking</vt:lpstr>
      <vt:lpstr>Internet of the 1970s</vt:lpstr>
      <vt:lpstr>Service-Centric Networking</vt:lpstr>
      <vt:lpstr>Challenges: Multiplicity and Dynamism</vt:lpstr>
      <vt:lpstr>Challenges: Multiplicity and Dynamism</vt:lpstr>
      <vt:lpstr>Challenges: Multiplicity and Dynamism</vt:lpstr>
      <vt:lpstr>Supporting Modern Services</vt:lpstr>
      <vt:lpstr>Service-Centric Abstractions</vt:lpstr>
      <vt:lpstr>A Clean Role Separation in the Stack </vt:lpstr>
      <vt:lpstr>Service Names (ServiceID)</vt:lpstr>
      <vt:lpstr>Active Sockets</vt:lpstr>
      <vt:lpstr>Separating Control and Data</vt:lpstr>
      <vt:lpstr>Data Plane: The Service Table</vt:lpstr>
      <vt:lpstr>The Service Table (SIB)</vt:lpstr>
      <vt:lpstr>The Service Table (SIB)</vt:lpstr>
      <vt:lpstr>The Service Table (SIB)</vt:lpstr>
      <vt:lpstr>The Service Table (SIB)</vt:lpstr>
      <vt:lpstr>Ad hoc Service Discovery</vt:lpstr>
      <vt:lpstr>Service-Level Forwarding</vt:lpstr>
      <vt:lpstr>Load Balancing Example</vt:lpstr>
      <vt:lpstr>Connections with Multiple Flows</vt:lpstr>
      <vt:lpstr>Migration and Multipath</vt:lpstr>
      <vt:lpstr>Migration and Multipath</vt:lpstr>
      <vt:lpstr>Migration and Multipath</vt:lpstr>
      <vt:lpstr>Prototype</vt:lpstr>
      <vt:lpstr>Competitive Performance</vt:lpstr>
      <vt:lpstr>Applications are Easy to Port</vt:lpstr>
      <vt:lpstr>Example Applications</vt:lpstr>
      <vt:lpstr>Making Service Management Easier</vt:lpstr>
      <vt:lpstr>Managing Switches and Services</vt:lpstr>
      <vt:lpstr>Ongoing Research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Jennifer Rexford</cp:lastModifiedBy>
  <cp:revision>3362</cp:revision>
  <cp:lastPrinted>2011-04-26T20:09:24Z</cp:lastPrinted>
  <dcterms:created xsi:type="dcterms:W3CDTF">2012-04-17T17:01:30Z</dcterms:created>
  <dcterms:modified xsi:type="dcterms:W3CDTF">2012-04-17T21:59:59Z</dcterms:modified>
</cp:coreProperties>
</file>