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ppt/tags/tag3.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4.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5.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6.xml" ContentType="application/vnd.openxmlformats-officedocument.presentationml.tags+xml"/>
  <Override PartName="/ppt/notesSlides/notesSlide13.xml" ContentType="application/vnd.openxmlformats-officedocument.presentationml.notesSlide+xml"/>
  <Override PartName="/ppt/tags/tag7.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8.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2" r:id="rId1"/>
  </p:sldMasterIdLst>
  <p:notesMasterIdLst>
    <p:notesMasterId r:id="rId34"/>
  </p:notesMasterIdLst>
  <p:handoutMasterIdLst>
    <p:handoutMasterId r:id="rId35"/>
  </p:handoutMasterIdLst>
  <p:sldIdLst>
    <p:sldId id="289" r:id="rId2"/>
    <p:sldId id="691" r:id="rId3"/>
    <p:sldId id="692" r:id="rId4"/>
    <p:sldId id="695" r:id="rId5"/>
    <p:sldId id="746" r:id="rId6"/>
    <p:sldId id="743" r:id="rId7"/>
    <p:sldId id="697" r:id="rId8"/>
    <p:sldId id="606" r:id="rId9"/>
    <p:sldId id="682" r:id="rId10"/>
    <p:sldId id="718" r:id="rId11"/>
    <p:sldId id="719" r:id="rId12"/>
    <p:sldId id="720" r:id="rId13"/>
    <p:sldId id="700" r:id="rId14"/>
    <p:sldId id="701" r:id="rId15"/>
    <p:sldId id="602" r:id="rId16"/>
    <p:sldId id="721" r:id="rId17"/>
    <p:sldId id="704" r:id="rId18"/>
    <p:sldId id="729" r:id="rId19"/>
    <p:sldId id="730" r:id="rId20"/>
    <p:sldId id="732" r:id="rId21"/>
    <p:sldId id="707" r:id="rId22"/>
    <p:sldId id="723" r:id="rId23"/>
    <p:sldId id="709" r:id="rId24"/>
    <p:sldId id="724" r:id="rId25"/>
    <p:sldId id="734" r:id="rId26"/>
    <p:sldId id="664" r:id="rId27"/>
    <p:sldId id="672" r:id="rId28"/>
    <p:sldId id="726" r:id="rId29"/>
    <p:sldId id="713" r:id="rId30"/>
    <p:sldId id="727" r:id="rId31"/>
    <p:sldId id="716" r:id="rId32"/>
    <p:sldId id="669"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pit Gupta"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40FF"/>
    <a:srgbClr val="00FDFF"/>
    <a:srgbClr val="00B0F0"/>
    <a:srgbClr val="F5B18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86" autoAdjust="0"/>
    <p:restoredTop sz="79946" autoAdjust="0"/>
  </p:normalViewPr>
  <p:slideViewPr>
    <p:cSldViewPr snapToGrid="0" snapToObjects="1">
      <p:cViewPr>
        <p:scale>
          <a:sx n="100" d="100"/>
          <a:sy n="100" d="100"/>
        </p:scale>
        <p:origin x="568" y="200"/>
      </p:cViewPr>
      <p:guideLst>
        <p:guide orient="horz" pos="2160"/>
        <p:guide pos="2880"/>
      </p:guideLst>
    </p:cSldViewPr>
  </p:slideViewPr>
  <p:outlineViewPr>
    <p:cViewPr>
      <p:scale>
        <a:sx n="33" d="100"/>
        <a:sy n="33" d="100"/>
      </p:scale>
      <p:origin x="0" y="18568"/>
    </p:cViewPr>
  </p:outlineViewPr>
  <p:notesTextViewPr>
    <p:cViewPr>
      <p:scale>
        <a:sx n="100" d="100"/>
        <a:sy n="100" d="100"/>
      </p:scale>
      <p:origin x="0" y="0"/>
    </p:cViewPr>
  </p:notesTextViewPr>
  <p:sorterViewPr>
    <p:cViewPr>
      <p:scale>
        <a:sx n="137" d="100"/>
        <a:sy n="137" d="100"/>
      </p:scale>
      <p:origin x="0" y="11688"/>
    </p:cViewPr>
  </p:sorterViewPr>
  <p:notesViewPr>
    <p:cSldViewPr snapToGrid="0" snapToObjects="1">
      <p:cViewPr varScale="1">
        <p:scale>
          <a:sx n="79" d="100"/>
          <a:sy n="79" d="100"/>
        </p:scale>
        <p:origin x="-3112"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commentAuthors" Target="commentAuthor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1ED6A4B-E7A7-8142-8CB1-B441A6F163BD}" type="datetimeFigureOut">
              <a:rPr lang="en-US" smtClean="0"/>
              <a:t>3/15/16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1D0285-E1AE-EB42-87BC-128C98804786}" type="slidenum">
              <a:rPr lang="en-US" smtClean="0"/>
              <a:t>‹#›</a:t>
            </a:fld>
            <a:endParaRPr lang="en-US"/>
          </a:p>
        </p:txBody>
      </p:sp>
    </p:spTree>
    <p:extLst>
      <p:ext uri="{BB962C8B-B14F-4D97-AF65-F5344CB8AC3E}">
        <p14:creationId xmlns:p14="http://schemas.microsoft.com/office/powerpoint/2010/main" val="31948527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6EA0B6-B635-6E4E-A0BD-AF165E473B62}" type="datetimeFigureOut">
              <a:rPr lang="en-US" smtClean="0"/>
              <a:t>3/15/16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37901C-08B4-6F48-8C7E-553DA0B03668}" type="slidenum">
              <a:rPr lang="en-US" smtClean="0"/>
              <a:t>‹#›</a:t>
            </a:fld>
            <a:endParaRPr lang="en-US"/>
          </a:p>
        </p:txBody>
      </p:sp>
    </p:spTree>
    <p:extLst>
      <p:ext uri="{BB962C8B-B14F-4D97-AF65-F5344CB8AC3E}">
        <p14:creationId xmlns:p14="http://schemas.microsoft.com/office/powerpoint/2010/main" val="139455071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kickoff </a:t>
            </a:r>
            <a:r>
              <a:rPr lang="en-US" baseline="0" dirty="0" smtClean="0"/>
              <a:t>NSDI </a:t>
            </a:r>
            <a:r>
              <a:rPr lang="en-US" baseline="0" dirty="0" smtClean="0"/>
              <a:t>2016 with a talk on software defined IXPs that we </a:t>
            </a:r>
            <a:r>
              <a:rPr lang="en-US" baseline="0" dirty="0" smtClean="0"/>
              <a:t>now believe are ready for production networks.</a:t>
            </a:r>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1</a:t>
            </a:fld>
            <a:endParaRPr lang="en-US"/>
          </a:p>
        </p:txBody>
      </p:sp>
    </p:spTree>
    <p:extLst>
      <p:ext uri="{BB962C8B-B14F-4D97-AF65-F5344CB8AC3E}">
        <p14:creationId xmlns:p14="http://schemas.microsoft.com/office/powerpoint/2010/main" val="41237927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used a policy generation model to generate SDN policies for the IXP participants. </a:t>
            </a:r>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10</a:t>
            </a:fld>
            <a:endParaRPr lang="en-US"/>
          </a:p>
        </p:txBody>
      </p:sp>
    </p:spTree>
    <p:extLst>
      <p:ext uri="{BB962C8B-B14F-4D97-AF65-F5344CB8AC3E}">
        <p14:creationId xmlns:p14="http://schemas.microsoft.com/office/powerpoint/2010/main" val="1285994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*Might be dropped</a:t>
            </a:r>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13</a:t>
            </a:fld>
            <a:endParaRPr lang="en-US"/>
          </a:p>
        </p:txBody>
      </p:sp>
    </p:spTree>
    <p:extLst>
      <p:ext uri="{BB962C8B-B14F-4D97-AF65-F5344CB8AC3E}">
        <p14:creationId xmlns:p14="http://schemas.microsoft.com/office/powerpoint/2010/main" val="599869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cannot match on group of prefixes, not yet, so each match on prefix corresponds to</a:t>
            </a:r>
            <a:r>
              <a:rPr lang="en-US" baseline="0" dirty="0" smtClean="0"/>
              <a:t> a new forwarding table entry</a:t>
            </a:r>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14</a:t>
            </a:fld>
            <a:endParaRPr lang="en-US"/>
          </a:p>
        </p:txBody>
      </p:sp>
    </p:spTree>
    <p:extLst>
      <p:ext uri="{BB962C8B-B14F-4D97-AF65-F5344CB8AC3E}">
        <p14:creationId xmlns:p14="http://schemas.microsoft.com/office/powerpoint/2010/main" val="11098618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15</a:t>
            </a:fld>
            <a:endParaRPr lang="en-US"/>
          </a:p>
        </p:txBody>
      </p:sp>
    </p:spTree>
    <p:extLst>
      <p:ext uri="{BB962C8B-B14F-4D97-AF65-F5344CB8AC3E}">
        <p14:creationId xmlns:p14="http://schemas.microsoft.com/office/powerpoint/2010/main" val="6711773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17</a:t>
            </a:fld>
            <a:endParaRPr lang="en-US"/>
          </a:p>
        </p:txBody>
      </p:sp>
    </p:spTree>
    <p:extLst>
      <p:ext uri="{BB962C8B-B14F-4D97-AF65-F5344CB8AC3E}">
        <p14:creationId xmlns:p14="http://schemas.microsoft.com/office/powerpoint/2010/main" val="12602103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18</a:t>
            </a:fld>
            <a:endParaRPr lang="en-US"/>
          </a:p>
        </p:txBody>
      </p:sp>
    </p:spTree>
    <p:extLst>
      <p:ext uri="{BB962C8B-B14F-4D97-AF65-F5344CB8AC3E}">
        <p14:creationId xmlns:p14="http://schemas.microsoft.com/office/powerpoint/2010/main" val="17622057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19</a:t>
            </a:fld>
            <a:endParaRPr lang="en-US"/>
          </a:p>
        </p:txBody>
      </p:sp>
    </p:spTree>
    <p:extLst>
      <p:ext uri="{BB962C8B-B14F-4D97-AF65-F5344CB8AC3E}">
        <p14:creationId xmlns:p14="http://schemas.microsoft.com/office/powerpoint/2010/main" val="1527779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how far we managed</a:t>
            </a:r>
            <a:r>
              <a:rPr lang="en-US" baseline="0" dirty="0" smtClean="0"/>
              <a:t> to reach in the previous iteration of SDX. As you can see it is good, but not good enough. There is no way we can afford these many flow table entries</a:t>
            </a:r>
          </a:p>
          <a:p>
            <a:r>
              <a:rPr lang="en-US" baseline="0" dirty="0" smtClean="0"/>
              <a:t>And update rate at larger IXPs. </a:t>
            </a:r>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20</a:t>
            </a:fld>
            <a:endParaRPr lang="en-US"/>
          </a:p>
        </p:txBody>
      </p:sp>
    </p:spTree>
    <p:extLst>
      <p:ext uri="{BB962C8B-B14F-4D97-AF65-F5344CB8AC3E}">
        <p14:creationId xmlns:p14="http://schemas.microsoft.com/office/powerpoint/2010/main" val="12735272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started with exploring</a:t>
            </a:r>
            <a:r>
              <a:rPr lang="en-US" baseline="0" dirty="0" smtClean="0"/>
              <a:t> </a:t>
            </a:r>
            <a:r>
              <a:rPr lang="en-US" dirty="0" smtClean="0"/>
              <a:t>schemes that</a:t>
            </a:r>
            <a:r>
              <a:rPr lang="en-US" baseline="0" dirty="0" smtClean="0"/>
              <a:t> can</a:t>
            </a:r>
            <a:r>
              <a:rPr lang="en-US" dirty="0" smtClean="0"/>
              <a:t> make FEC computation</a:t>
            </a:r>
            <a:r>
              <a:rPr lang="en-US" baseline="0" dirty="0" smtClean="0"/>
              <a:t> more efficient.</a:t>
            </a:r>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21</a:t>
            </a:fld>
            <a:endParaRPr lang="en-US"/>
          </a:p>
        </p:txBody>
      </p:sp>
    </p:spTree>
    <p:extLst>
      <p:ext uri="{BB962C8B-B14F-4D97-AF65-F5344CB8AC3E}">
        <p14:creationId xmlns:p14="http://schemas.microsoft.com/office/powerpoint/2010/main" val="15513650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23</a:t>
            </a:fld>
            <a:endParaRPr lang="en-US"/>
          </a:p>
        </p:txBody>
      </p:sp>
    </p:spTree>
    <p:extLst>
      <p:ext uri="{BB962C8B-B14F-4D97-AF65-F5344CB8AC3E}">
        <p14:creationId xmlns:p14="http://schemas.microsoft.com/office/powerpoint/2010/main" val="1517078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lvl="0" defTabSz="584200">
              <a:lnSpc>
                <a:spcPct val="100000"/>
              </a:lnSpc>
              <a:defRPr sz="1800"/>
            </a:pPr>
            <a:r>
              <a:rPr lang="en-US" sz="2200" dirty="0" smtClean="0">
                <a:latin typeface="Lucida Grande"/>
                <a:ea typeface="Lucida Grande"/>
                <a:cs typeface="Lucida Grande"/>
                <a:sym typeface="Lucida Grande"/>
              </a:rPr>
              <a:t>But, before </a:t>
            </a:r>
            <a:r>
              <a:rPr lang="en-US" sz="2200" dirty="0" smtClean="0">
                <a:latin typeface="Lucida Grande"/>
                <a:ea typeface="Lucida Grande"/>
                <a:cs typeface="Lucida Grande"/>
                <a:sym typeface="Lucida Grande"/>
              </a:rPr>
              <a:t>we talk about</a:t>
            </a:r>
            <a:r>
              <a:rPr lang="en-US" sz="2200" baseline="0" dirty="0" smtClean="0">
                <a:latin typeface="Lucida Grande"/>
                <a:ea typeface="Lucida Grande"/>
                <a:cs typeface="Lucida Grande"/>
                <a:sym typeface="Lucida Grande"/>
              </a:rPr>
              <a:t> software defined IXPs, let’s briefly talk about traditional IXPs. At any IXP, participants connect their border router to the IXP’s switching fabrics to exchange traffic. They establish BGP session with route server to exchange routes with </a:t>
            </a:r>
            <a:r>
              <a:rPr lang="en-US" sz="2200" baseline="0" dirty="0" smtClean="0">
                <a:latin typeface="Lucida Grande"/>
                <a:ea typeface="Lucida Grande"/>
                <a:cs typeface="Lucida Grande"/>
                <a:sym typeface="Lucida Grande"/>
              </a:rPr>
              <a:t>each other. </a:t>
            </a:r>
            <a:endParaRPr sz="2200" dirty="0">
              <a:latin typeface="Lucida Grande"/>
              <a:ea typeface="Lucida Grande"/>
              <a:cs typeface="Lucida Grande"/>
              <a:sym typeface="Lucida Grande"/>
            </a:endParaRPr>
          </a:p>
        </p:txBody>
      </p:sp>
    </p:spTree>
    <p:extLst>
      <p:ext uri="{BB962C8B-B14F-4D97-AF65-F5344CB8AC3E}">
        <p14:creationId xmlns:p14="http://schemas.microsoft.com/office/powerpoint/2010/main" val="2522444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Still required 15K flow-mods per second</a:t>
            </a:r>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24</a:t>
            </a:fld>
            <a:endParaRPr lang="en-US"/>
          </a:p>
        </p:txBody>
      </p:sp>
    </p:spTree>
    <p:extLst>
      <p:ext uri="{BB962C8B-B14F-4D97-AF65-F5344CB8AC3E}">
        <p14:creationId xmlns:p14="http://schemas.microsoft.com/office/powerpoint/2010/main" val="19015311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 us try to understand why SDX requires such</a:t>
            </a:r>
            <a:r>
              <a:rPr lang="en-US" baseline="0" dirty="0" smtClean="0"/>
              <a:t> high data plane update rates. </a:t>
            </a:r>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25</a:t>
            </a:fld>
            <a:endParaRPr lang="en-US"/>
          </a:p>
        </p:txBody>
      </p:sp>
    </p:spTree>
    <p:extLst>
      <p:ext uri="{BB962C8B-B14F-4D97-AF65-F5344CB8AC3E}">
        <p14:creationId xmlns:p14="http://schemas.microsoft.com/office/powerpoint/2010/main" val="14310314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goal is to make </a:t>
            </a:r>
            <a:r>
              <a:rPr lang="en-US" dirty="0" smtClean="0"/>
              <a:t>IXP</a:t>
            </a:r>
            <a:r>
              <a:rPr lang="en-US" baseline="0" dirty="0" smtClean="0"/>
              <a:t> data plane immune to BGP dynamics</a:t>
            </a:r>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26</a:t>
            </a:fld>
            <a:endParaRPr lang="en-US"/>
          </a:p>
        </p:txBody>
      </p:sp>
    </p:spTree>
    <p:extLst>
      <p:ext uri="{BB962C8B-B14F-4D97-AF65-F5344CB8AC3E}">
        <p14:creationId xmlns:p14="http://schemas.microsoft.com/office/powerpoint/2010/main" val="15333709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27</a:t>
            </a:fld>
            <a:endParaRPr lang="en-US"/>
          </a:p>
        </p:txBody>
      </p:sp>
    </p:spTree>
    <p:extLst>
      <p:ext uri="{BB962C8B-B14F-4D97-AF65-F5344CB8AC3E}">
        <p14:creationId xmlns:p14="http://schemas.microsoft.com/office/powerpoint/2010/main" val="1172604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 know</a:t>
            </a:r>
            <a:r>
              <a:rPr lang="en-US" baseline="0" dirty="0" smtClean="0"/>
              <a:t> what you are thinking…;)</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Partitioning of the control plane is still critical, as each participant, only consider the participant for which they have SDN policy for the reachability bitmask</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paper talks about how we can encode the reachability</a:t>
            </a:r>
            <a:r>
              <a:rPr lang="en-US" baseline="0" dirty="0" smtClean="0"/>
              <a:t> information for 100s of participants in limited </a:t>
            </a:r>
            <a:r>
              <a:rPr lang="en-US" baseline="0" dirty="0" err="1" smtClean="0"/>
              <a:t>bitspace</a:t>
            </a:r>
            <a:r>
              <a:rPr lang="en-US" baseline="0" dirty="0" smtClean="0"/>
              <a:t>. The paper talks about how addressed this problem in greater details. </a:t>
            </a:r>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28</a:t>
            </a:fld>
            <a:endParaRPr lang="en-US"/>
          </a:p>
        </p:txBody>
      </p:sp>
    </p:spTree>
    <p:extLst>
      <p:ext uri="{BB962C8B-B14F-4D97-AF65-F5344CB8AC3E}">
        <p14:creationId xmlns:p14="http://schemas.microsoft.com/office/powerpoint/2010/main" val="8254001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29</a:t>
            </a:fld>
            <a:endParaRPr lang="en-US"/>
          </a:p>
        </p:txBody>
      </p:sp>
    </p:spTree>
    <p:extLst>
      <p:ext uri="{BB962C8B-B14F-4D97-AF65-F5344CB8AC3E}">
        <p14:creationId xmlns:p14="http://schemas.microsoft.com/office/powerpoint/2010/main" val="9091415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lvl="0" defTabSz="584200">
              <a:lnSpc>
                <a:spcPct val="100000"/>
              </a:lnSpc>
              <a:defRPr sz="1800"/>
            </a:pPr>
            <a:endParaRPr lang="en-US" sz="2200" baseline="0" dirty="0" smtClean="0">
              <a:latin typeface="Lucida Grande"/>
              <a:ea typeface="Lucida Grande"/>
              <a:cs typeface="Lucida Grande"/>
              <a:sym typeface="Lucida Grande"/>
            </a:endParaRPr>
          </a:p>
        </p:txBody>
      </p:sp>
    </p:spTree>
    <p:extLst>
      <p:ext uri="{BB962C8B-B14F-4D97-AF65-F5344CB8AC3E}">
        <p14:creationId xmlns:p14="http://schemas.microsoft.com/office/powerpoint/2010/main" val="19379837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32</a:t>
            </a:fld>
            <a:endParaRPr lang="en-US"/>
          </a:p>
        </p:txBody>
      </p:sp>
    </p:spTree>
    <p:extLst>
      <p:ext uri="{BB962C8B-B14F-4D97-AF65-F5344CB8AC3E}">
        <p14:creationId xmlns:p14="http://schemas.microsoft.com/office/powerpoint/2010/main" val="184448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lvl="0" defTabSz="584200">
              <a:lnSpc>
                <a:spcPct val="100000"/>
              </a:lnSpc>
              <a:defRPr sz="1800"/>
            </a:pPr>
            <a:r>
              <a:rPr lang="en-US" sz="2200" baseline="0" dirty="0" smtClean="0">
                <a:latin typeface="Lucida Grande"/>
                <a:ea typeface="Lucida Grande"/>
                <a:cs typeface="Lucida Grande"/>
                <a:sym typeface="Lucida Grande"/>
              </a:rPr>
              <a:t>With respect to this traditional model of IXPs, what we proposed few years back was to replace the traditional L2 switching fabric with an SDN switch and route server with SDX controller. This SDX controller now subsumes the behavior of route server, that is it not only receives BGP update messages from the IXP participants, but it also receives SDN policies from them, combines these policies together and pushes them down to the data plane. </a:t>
            </a:r>
          </a:p>
        </p:txBody>
      </p:sp>
    </p:spTree>
    <p:extLst>
      <p:ext uri="{BB962C8B-B14F-4D97-AF65-F5344CB8AC3E}">
        <p14:creationId xmlns:p14="http://schemas.microsoft.com/office/powerpoint/2010/main" val="1977478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lvl="0" defTabSz="584200">
              <a:lnSpc>
                <a:spcPct val="100000"/>
              </a:lnSpc>
              <a:defRPr sz="1800"/>
            </a:pPr>
            <a:r>
              <a:rPr lang="en-US" sz="2200" baseline="0" dirty="0" smtClean="0">
                <a:latin typeface="Lucida Grande"/>
                <a:ea typeface="Lucida Grande"/>
                <a:cs typeface="Lucida Grande"/>
                <a:sym typeface="Lucida Grande"/>
              </a:rPr>
              <a:t>When we first proposed SDX, it resonated well with lot of IXP operators. We worked with various IXP operators to build SDX platforms ready for production networks. </a:t>
            </a:r>
            <a:endParaRPr lang="en-US" sz="2200" baseline="0" dirty="0" smtClean="0">
              <a:latin typeface="Lucida Grande"/>
              <a:ea typeface="Lucida Grande"/>
              <a:cs typeface="Lucida Grande"/>
              <a:sym typeface="Lucida Grande"/>
            </a:endParaRPr>
          </a:p>
          <a:p>
            <a:pPr lvl="0" defTabSz="584200">
              <a:lnSpc>
                <a:spcPct val="100000"/>
              </a:lnSpc>
              <a:defRPr sz="1800"/>
            </a:pPr>
            <a:r>
              <a:rPr lang="en-US" sz="2200" baseline="0" dirty="0" smtClean="0">
                <a:latin typeface="Lucida Grande"/>
                <a:ea typeface="Lucida Grande"/>
                <a:cs typeface="Lucida Grande"/>
                <a:sym typeface="Lucida Grande"/>
              </a:rPr>
              <a:t>From </a:t>
            </a:r>
            <a:r>
              <a:rPr lang="en-US" sz="2200" baseline="0" dirty="0" smtClean="0">
                <a:latin typeface="Lucida Grande"/>
                <a:ea typeface="Lucida Grande"/>
                <a:cs typeface="Lucida Grande"/>
                <a:sym typeface="Lucida Grande"/>
              </a:rPr>
              <a:t>our experiences we observed that there exist various fundamental challenges that need to solved before we can make SDX production ready. </a:t>
            </a:r>
          </a:p>
          <a:p>
            <a:pPr lvl="0" defTabSz="584200">
              <a:lnSpc>
                <a:spcPct val="100000"/>
              </a:lnSpc>
              <a:defRPr sz="1800"/>
            </a:pPr>
            <a:endParaRPr lang="en-US" sz="2200" baseline="0" dirty="0" smtClean="0">
              <a:latin typeface="Lucida Grande"/>
              <a:ea typeface="Lucida Grande"/>
              <a:cs typeface="Lucida Grande"/>
              <a:sym typeface="Lucida Grande"/>
            </a:endParaRPr>
          </a:p>
          <a:p>
            <a:pPr lvl="0" defTabSz="584200">
              <a:lnSpc>
                <a:spcPct val="100000"/>
              </a:lnSpc>
              <a:defRPr sz="1800"/>
            </a:pPr>
            <a:r>
              <a:rPr lang="en-US" sz="2200" baseline="0" dirty="0" smtClean="0">
                <a:latin typeface="Lucida Grande"/>
                <a:ea typeface="Lucida Grande"/>
                <a:cs typeface="Lucida Grande"/>
                <a:sym typeface="Lucida Grande"/>
              </a:rPr>
              <a:t>The most critical challenge is the scalability of the SDX platforms and that is the focus of my talk today</a:t>
            </a:r>
          </a:p>
        </p:txBody>
      </p:sp>
    </p:spTree>
    <p:extLst>
      <p:ext uri="{BB962C8B-B14F-4D97-AF65-F5344CB8AC3E}">
        <p14:creationId xmlns:p14="http://schemas.microsoft.com/office/powerpoint/2010/main" val="1071817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marL="0" marR="0" lvl="0" indent="0" algn="l" defTabSz="584200" rtl="0" eaLnBrk="1" fontAlgn="auto" latinLnBrk="0" hangingPunct="1">
              <a:lnSpc>
                <a:spcPct val="100000"/>
              </a:lnSpc>
              <a:spcBef>
                <a:spcPts val="0"/>
              </a:spcBef>
              <a:spcAft>
                <a:spcPts val="0"/>
              </a:spcAft>
              <a:buClrTx/>
              <a:buSzTx/>
              <a:buFontTx/>
              <a:buNone/>
              <a:tabLst/>
              <a:defRPr sz="1800"/>
            </a:pPr>
            <a:r>
              <a:rPr lang="en-US" sz="2200" baseline="0" dirty="0" smtClean="0">
                <a:latin typeface="Lucida Grande"/>
                <a:ea typeface="Lucida Grande"/>
                <a:cs typeface="Lucida Grande"/>
                <a:sym typeface="Lucida Grande"/>
              </a:rPr>
              <a:t>Even though SDN switches can support flexible match-action operations, they have limited data plane state and can only support about 2500 flow-mods/second.</a:t>
            </a:r>
          </a:p>
          <a:p>
            <a:pPr lvl="0" defTabSz="584200">
              <a:lnSpc>
                <a:spcPct val="100000"/>
              </a:lnSpc>
              <a:defRPr sz="1800"/>
            </a:pPr>
            <a:r>
              <a:rPr lang="en-US" sz="2200" baseline="0" dirty="0" smtClean="0">
                <a:latin typeface="Lucida Grande"/>
                <a:ea typeface="Lucida Grande"/>
                <a:cs typeface="Lucida Grande"/>
                <a:sym typeface="Lucida Grande"/>
              </a:rPr>
              <a:t>Making SDN policies congruent with BGP requires both large forwarding tables and </a:t>
            </a:r>
            <a:r>
              <a:rPr lang="en-US" sz="2200" baseline="0" dirty="0" smtClean="0">
                <a:latin typeface="Lucida Grande"/>
                <a:ea typeface="Lucida Grande"/>
                <a:cs typeface="Lucida Grande"/>
                <a:sym typeface="Lucida Grande"/>
              </a:rPr>
              <a:t>support for very </a:t>
            </a:r>
            <a:r>
              <a:rPr lang="en-US" sz="2200" baseline="0" dirty="0" smtClean="0">
                <a:latin typeface="Lucida Grande"/>
                <a:ea typeface="Lucida Grande"/>
                <a:cs typeface="Lucida Grande"/>
                <a:sym typeface="Lucida Grande"/>
              </a:rPr>
              <a:t>high data plane update rate.</a:t>
            </a:r>
          </a:p>
        </p:txBody>
      </p:sp>
    </p:spTree>
    <p:extLst>
      <p:ext uri="{BB962C8B-B14F-4D97-AF65-F5344CB8AC3E}">
        <p14:creationId xmlns:p14="http://schemas.microsoft.com/office/powerpoint/2010/main" val="1657193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lvl="0" defTabSz="584200">
              <a:lnSpc>
                <a:spcPct val="100000"/>
              </a:lnSpc>
              <a:defRPr sz="1800"/>
            </a:pPr>
            <a:r>
              <a:rPr lang="en-US" sz="2200" baseline="0" dirty="0" smtClean="0">
                <a:latin typeface="Lucida Grande"/>
                <a:ea typeface="Lucida Grande"/>
                <a:cs typeface="Lucida Grande"/>
                <a:sym typeface="Lucida Grande"/>
              </a:rPr>
              <a:t>To address the scalability problem we can leverage participants’ border routers at the IXP. Though these routers have a larger TCAM space which we can leverage but they can only support limited operations in the data plane. The problem of scaling SDX boils down to a classic problem, where we need to optimize the usage of multiple components with disparate capabilities and limitations to scale the performance of the system. </a:t>
            </a:r>
          </a:p>
        </p:txBody>
      </p:sp>
    </p:spTree>
    <p:extLst>
      <p:ext uri="{BB962C8B-B14F-4D97-AF65-F5344CB8AC3E}">
        <p14:creationId xmlns:p14="http://schemas.microsoft.com/office/powerpoint/2010/main" val="904577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talk we will refer to the simple example shown</a:t>
            </a:r>
            <a:r>
              <a:rPr lang="en-US" baseline="0" dirty="0" smtClean="0"/>
              <a:t> here to </a:t>
            </a:r>
            <a:r>
              <a:rPr lang="en-US" dirty="0" smtClean="0"/>
              <a:t>better understand the nature</a:t>
            </a:r>
            <a:r>
              <a:rPr lang="en-US" baseline="0" dirty="0" smtClean="0"/>
              <a:t> of the scalability challenges and how we addressed them. We have 5 IXP participants, </a:t>
            </a:r>
          </a:p>
          <a:p>
            <a:r>
              <a:rPr lang="en-US" baseline="0" dirty="0" smtClean="0"/>
              <a:t>Transition</a:t>
            </a:r>
          </a:p>
          <a:p>
            <a:r>
              <a:rPr lang="en-US" baseline="0" dirty="0" smtClean="0"/>
              <a:t>A-E. A &amp; B express outbound SDN policies forwarding traffic to C, D, and E. </a:t>
            </a:r>
            <a:endParaRPr lang="en-US" dirty="0" smtClean="0"/>
          </a:p>
          <a:p>
            <a:r>
              <a:rPr lang="en-US" dirty="0" smtClean="0"/>
              <a:t>A &amp; B </a:t>
            </a:r>
            <a:r>
              <a:rPr lang="en-US" baseline="0" dirty="0" smtClean="0"/>
              <a:t>will send their outbound SDN policies to SDX controller, which will compile them and send them to the data plane. Let’s see how many forwarding table entries are required for these SDN policies. </a:t>
            </a:r>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7</a:t>
            </a:fld>
            <a:endParaRPr lang="en-US"/>
          </a:p>
        </p:txBody>
      </p:sp>
    </p:spTree>
    <p:extLst>
      <p:ext uri="{BB962C8B-B14F-4D97-AF65-F5344CB8AC3E}">
        <p14:creationId xmlns:p14="http://schemas.microsoft.com/office/powerpoint/2010/main" val="214191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SDN policies are simple in</a:t>
            </a:r>
            <a:r>
              <a:rPr lang="en-US" baseline="0" dirty="0" smtClean="0"/>
              <a:t> nature and each require one flow table entry. </a:t>
            </a:r>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8</a:t>
            </a:fld>
            <a:endParaRPr lang="en-US"/>
          </a:p>
        </p:txBody>
      </p:sp>
    </p:spTree>
    <p:extLst>
      <p:ext uri="{BB962C8B-B14F-4D97-AF65-F5344CB8AC3E}">
        <p14:creationId xmlns:p14="http://schemas.microsoft.com/office/powerpoint/2010/main" val="850197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talk we will use a goal tracker to </a:t>
            </a:r>
            <a:r>
              <a:rPr lang="en-US" dirty="0" smtClean="0"/>
              <a:t>keep track of our</a:t>
            </a:r>
            <a:r>
              <a:rPr lang="en-US" baseline="0" dirty="0" smtClean="0"/>
              <a:t> progress so far. </a:t>
            </a:r>
            <a:endParaRPr lang="en-US" dirty="0" smtClean="0"/>
          </a:p>
          <a:p>
            <a:r>
              <a:rPr lang="en-US" dirty="0" smtClean="0"/>
              <a:t>To get a better sense</a:t>
            </a:r>
            <a:r>
              <a:rPr lang="en-US" baseline="0" dirty="0" smtClean="0"/>
              <a:t> </a:t>
            </a:r>
            <a:r>
              <a:rPr lang="en-US" baseline="0" dirty="0" smtClean="0"/>
              <a:t>of how these numbers map to real world scenarios, </a:t>
            </a:r>
            <a:r>
              <a:rPr lang="en-US" baseline="0" dirty="0" smtClean="0"/>
              <a:t>I will </a:t>
            </a:r>
            <a:r>
              <a:rPr lang="en-US" baseline="0" dirty="0" smtClean="0"/>
              <a:t>also present results from the analysis </a:t>
            </a:r>
            <a:r>
              <a:rPr lang="en-US" baseline="0" dirty="0" smtClean="0"/>
              <a:t>we ran </a:t>
            </a:r>
            <a:r>
              <a:rPr lang="en-US" baseline="0" dirty="0" smtClean="0"/>
              <a:t>using </a:t>
            </a:r>
            <a:r>
              <a:rPr lang="en-US" baseline="0" dirty="0" smtClean="0"/>
              <a:t>the </a:t>
            </a:r>
            <a:r>
              <a:rPr lang="en-US" baseline="0" dirty="0" smtClean="0"/>
              <a:t>data </a:t>
            </a:r>
            <a:r>
              <a:rPr lang="en-US" baseline="0" dirty="0" smtClean="0"/>
              <a:t>from a large IXP with more than 500 participants. </a:t>
            </a:r>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9</a:t>
            </a:fld>
            <a:endParaRPr lang="en-US"/>
          </a:p>
        </p:txBody>
      </p:sp>
    </p:spTree>
    <p:extLst>
      <p:ext uri="{BB962C8B-B14F-4D97-AF65-F5344CB8AC3E}">
        <p14:creationId xmlns:p14="http://schemas.microsoft.com/office/powerpoint/2010/main" val="802382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76E98A-7617-944E-8DFB-8CB72C1C05CD}" type="slidenum">
              <a:rPr lang="en-US"/>
              <a:pPr>
                <a:defRPr/>
              </a:pPr>
              <a:t>‹#›</a:t>
            </a:fld>
            <a:endParaRPr lang="en-US"/>
          </a:p>
        </p:txBody>
      </p:sp>
    </p:spTree>
    <p:extLst>
      <p:ext uri="{BB962C8B-B14F-4D97-AF65-F5344CB8AC3E}">
        <p14:creationId xmlns:p14="http://schemas.microsoft.com/office/powerpoint/2010/main" val="4254134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0193720-7C34-EC4D-B2EC-8A5176876ECE}" type="slidenum">
              <a:rPr lang="en-US"/>
              <a:pPr>
                <a:defRPr/>
              </a:pPr>
              <a:t>‹#›</a:t>
            </a:fld>
            <a:endParaRPr lang="en-US"/>
          </a:p>
        </p:txBody>
      </p:sp>
    </p:spTree>
    <p:extLst>
      <p:ext uri="{BB962C8B-B14F-4D97-AF65-F5344CB8AC3E}">
        <p14:creationId xmlns:p14="http://schemas.microsoft.com/office/powerpoint/2010/main" val="1556644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290513"/>
            <a:ext cx="2190750" cy="5835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290513"/>
            <a:ext cx="6419850" cy="5835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34F11E-9C30-FB49-AA82-45B2A56004DC}" type="slidenum">
              <a:rPr lang="en-US"/>
              <a:pPr>
                <a:defRPr/>
              </a:pPr>
              <a:t>‹#›</a:t>
            </a:fld>
            <a:endParaRPr lang="en-US"/>
          </a:p>
        </p:txBody>
      </p:sp>
    </p:spTree>
    <p:extLst>
      <p:ext uri="{BB962C8B-B14F-4D97-AF65-F5344CB8AC3E}">
        <p14:creationId xmlns:p14="http://schemas.microsoft.com/office/powerpoint/2010/main" val="826707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2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body" idx="1"/>
          </p:nvPr>
        </p:nvSpPr>
        <p:spPr>
          <a:xfrm>
            <a:off x="457200" y="1600201"/>
            <a:ext cx="8229600" cy="4967599"/>
          </a:xfrm>
          <a:prstGeom prst="rect">
            <a:avLst/>
          </a:prstGeom>
        </p:spPr>
        <p:txBody>
          <a:bodyPr lIns="91425" tIns="91425" rIns="91425" bIns="91425" anchor="t" anchorCtr="0"/>
          <a:lstStyle>
            <a:lvl1pPr>
              <a:defRPr/>
            </a:lvl1pPr>
            <a:lvl2pPr indent="457200">
              <a:defRPr/>
            </a:lvl2pPr>
            <a:lvl3pPr indent="914400">
              <a:defRPr/>
            </a:lvl3pPr>
            <a:lvl4pPr indent="1371600">
              <a:defRPr/>
            </a:lvl4pPr>
            <a:lvl5pPr>
              <a:defRPr/>
            </a:lvl5pPr>
            <a:lvl6pPr>
              <a:defRPr/>
            </a:lvl6pPr>
            <a:lvl7pPr>
              <a:defRPr/>
            </a:lvl7pPr>
            <a:lvl8pPr>
              <a:defRPr/>
            </a:lvl8pPr>
            <a:lvl9pPr>
              <a:defRPr/>
            </a:lvl9pPr>
          </a:lstStyle>
          <a:p>
            <a:endParaRPr/>
          </a:p>
        </p:txBody>
      </p:sp>
    </p:spTree>
    <p:extLst>
      <p:ext uri="{BB962C8B-B14F-4D97-AF65-F5344CB8AC3E}">
        <p14:creationId xmlns:p14="http://schemas.microsoft.com/office/powerpoint/2010/main" val="3144275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5ADB0F-E9F2-1D42-9E15-ECDE97EFB0F8}" type="slidenum">
              <a:rPr lang="en-US"/>
              <a:pPr>
                <a:defRPr/>
              </a:pPr>
              <a:t>‹#›</a:t>
            </a:fld>
            <a:endParaRPr lang="en-US"/>
          </a:p>
        </p:txBody>
      </p:sp>
    </p:spTree>
    <p:extLst>
      <p:ext uri="{BB962C8B-B14F-4D97-AF65-F5344CB8AC3E}">
        <p14:creationId xmlns:p14="http://schemas.microsoft.com/office/powerpoint/2010/main" val="115089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C11394-FAD8-EE4B-8333-A4B9D281CAA4}" type="slidenum">
              <a:rPr lang="en-US"/>
              <a:pPr>
                <a:defRPr/>
              </a:pPr>
              <a:t>‹#›</a:t>
            </a:fld>
            <a:endParaRPr lang="en-US"/>
          </a:p>
        </p:txBody>
      </p:sp>
    </p:spTree>
    <p:extLst>
      <p:ext uri="{BB962C8B-B14F-4D97-AF65-F5344CB8AC3E}">
        <p14:creationId xmlns:p14="http://schemas.microsoft.com/office/powerpoint/2010/main" val="1498307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C14B203-ED2B-C44F-9466-CA8C73E55BA9}" type="slidenum">
              <a:rPr lang="en-US"/>
              <a:pPr>
                <a:defRPr/>
              </a:pPr>
              <a:t>‹#›</a:t>
            </a:fld>
            <a:endParaRPr lang="en-US"/>
          </a:p>
        </p:txBody>
      </p:sp>
    </p:spTree>
    <p:extLst>
      <p:ext uri="{BB962C8B-B14F-4D97-AF65-F5344CB8AC3E}">
        <p14:creationId xmlns:p14="http://schemas.microsoft.com/office/powerpoint/2010/main" val="3419717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018A6FA-913C-904B-9D29-0CCC6C538FCC}" type="slidenum">
              <a:rPr lang="en-US"/>
              <a:pPr>
                <a:defRPr/>
              </a:pPr>
              <a:t>‹#›</a:t>
            </a:fld>
            <a:endParaRPr lang="en-US"/>
          </a:p>
        </p:txBody>
      </p:sp>
    </p:spTree>
    <p:extLst>
      <p:ext uri="{BB962C8B-B14F-4D97-AF65-F5344CB8AC3E}">
        <p14:creationId xmlns:p14="http://schemas.microsoft.com/office/powerpoint/2010/main" val="3335912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ADB1C28-92B6-8B47-9073-75D5621F4DE8}" type="slidenum">
              <a:rPr lang="en-US"/>
              <a:pPr>
                <a:defRPr/>
              </a:pPr>
              <a:t>‹#›</a:t>
            </a:fld>
            <a:endParaRPr lang="en-US"/>
          </a:p>
        </p:txBody>
      </p:sp>
    </p:spTree>
    <p:extLst>
      <p:ext uri="{BB962C8B-B14F-4D97-AF65-F5344CB8AC3E}">
        <p14:creationId xmlns:p14="http://schemas.microsoft.com/office/powerpoint/2010/main" val="2837161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36C02B4-4575-7243-9D87-AD52F727BE91}" type="slidenum">
              <a:rPr lang="en-US"/>
              <a:pPr>
                <a:defRPr/>
              </a:pPr>
              <a:t>‹#›</a:t>
            </a:fld>
            <a:endParaRPr lang="en-US"/>
          </a:p>
        </p:txBody>
      </p:sp>
    </p:spTree>
    <p:extLst>
      <p:ext uri="{BB962C8B-B14F-4D97-AF65-F5344CB8AC3E}">
        <p14:creationId xmlns:p14="http://schemas.microsoft.com/office/powerpoint/2010/main" val="1158391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7F97139-9D75-A746-A991-127502DC7ECB}" type="slidenum">
              <a:rPr lang="en-US"/>
              <a:pPr>
                <a:defRPr/>
              </a:pPr>
              <a:t>‹#›</a:t>
            </a:fld>
            <a:endParaRPr lang="en-US"/>
          </a:p>
        </p:txBody>
      </p:sp>
    </p:spTree>
    <p:extLst>
      <p:ext uri="{BB962C8B-B14F-4D97-AF65-F5344CB8AC3E}">
        <p14:creationId xmlns:p14="http://schemas.microsoft.com/office/powerpoint/2010/main" val="1667933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5CEA5DD-A5D5-4646-A80B-179105F9478F}" type="slidenum">
              <a:rPr lang="en-US"/>
              <a:pPr>
                <a:defRPr/>
              </a:pPr>
              <a:t>‹#›</a:t>
            </a:fld>
            <a:endParaRPr lang="en-US"/>
          </a:p>
        </p:txBody>
      </p:sp>
    </p:spTree>
    <p:extLst>
      <p:ext uri="{BB962C8B-B14F-4D97-AF65-F5344CB8AC3E}">
        <p14:creationId xmlns:p14="http://schemas.microsoft.com/office/powerpoint/2010/main" val="21647603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290513"/>
            <a:ext cx="8763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7010400" y="6477000"/>
            <a:ext cx="2133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BC8C012-C1F6-184D-9B14-78577182036A}" type="slidenum">
              <a:rPr lang="en-US"/>
              <a:pPr>
                <a:defRPr/>
              </a:pPr>
              <a:t>‹#›</a:t>
            </a:fld>
            <a:endParaRPr lang="en-US"/>
          </a:p>
        </p:txBody>
      </p:sp>
    </p:spTree>
    <p:extLst>
      <p:ext uri="{BB962C8B-B14F-4D97-AF65-F5344CB8AC3E}">
        <p14:creationId xmlns:p14="http://schemas.microsoft.com/office/powerpoint/2010/main" val="391795424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id="1" dur="indefinite" restart="never" nodeType="tmRoot"/>
      </p:par>
    </p:tnLst>
  </p:timing>
  <p:hf hdr="0" ftr="0" dt="0"/>
  <p:txStyles>
    <p:titleStyle>
      <a:lvl1pPr algn="l" rtl="0" eaLnBrk="0" fontAlgn="base" hangingPunct="0">
        <a:spcBef>
          <a:spcPct val="0"/>
        </a:spcBef>
        <a:spcAft>
          <a:spcPct val="0"/>
        </a:spcAft>
        <a:defRPr sz="4000" b="1">
          <a:solidFill>
            <a:srgbClr val="800000"/>
          </a:solidFill>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2pPr>
      <a:lvl3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3pPr>
      <a:lvl4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4pPr>
      <a:lvl5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5pPr>
      <a:lvl6pPr marL="457200" algn="l" rtl="0" fontAlgn="base">
        <a:spcBef>
          <a:spcPct val="0"/>
        </a:spcBef>
        <a:spcAft>
          <a:spcPct val="0"/>
        </a:spcAft>
        <a:defRPr sz="4000" b="1">
          <a:solidFill>
            <a:srgbClr val="FF0000"/>
          </a:solidFill>
          <a:latin typeface="Arial" charset="0"/>
        </a:defRPr>
      </a:lvl6pPr>
      <a:lvl7pPr marL="914400" algn="l" rtl="0" fontAlgn="base">
        <a:spcBef>
          <a:spcPct val="0"/>
        </a:spcBef>
        <a:spcAft>
          <a:spcPct val="0"/>
        </a:spcAft>
        <a:defRPr sz="4000" b="1">
          <a:solidFill>
            <a:srgbClr val="FF0000"/>
          </a:solidFill>
          <a:latin typeface="Arial" charset="0"/>
        </a:defRPr>
      </a:lvl7pPr>
      <a:lvl8pPr marL="1371600" algn="l" rtl="0" fontAlgn="base">
        <a:spcBef>
          <a:spcPct val="0"/>
        </a:spcBef>
        <a:spcAft>
          <a:spcPct val="0"/>
        </a:spcAft>
        <a:defRPr sz="4000" b="1">
          <a:solidFill>
            <a:srgbClr val="FF0000"/>
          </a:solidFill>
          <a:latin typeface="Arial" charset="0"/>
        </a:defRPr>
      </a:lvl8pPr>
      <a:lvl9pPr marL="1828800" algn="l" rtl="0" fontAlgn="base">
        <a:spcBef>
          <a:spcPct val="0"/>
        </a:spcBef>
        <a:spcAft>
          <a:spcPct val="0"/>
        </a:spcAft>
        <a:defRPr sz="4000" b="1">
          <a:solidFill>
            <a:srgbClr val="FF0000"/>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image" Target="../media/image1.jpeg"/><Relationship Id="rId5" Type="http://schemas.openxmlformats.org/officeDocument/2006/relationships/image" Target="../media/image3.png"/><Relationship Id="rId6" Type="http://schemas.openxmlformats.org/officeDocument/2006/relationships/image" Target="../media/image2.png"/><Relationship Id="rId1" Type="http://schemas.openxmlformats.org/officeDocument/2006/relationships/tags" Target="../tags/tag5.x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3.png"/><Relationship Id="rId5"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2.xml"/><Relationship Id="rId3"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2.xml"/><Relationship Id="rId3"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2.xml"/><Relationship Id="rId3"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hyperlink" Target="http://sdx.cs.princeton.edu/" TargetMode="External"/></Relationships>
</file>

<file path=ppt/slides/_rels/slide4.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2.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image" Target="../media/image2.png"/><Relationship Id="rId5" Type="http://schemas.openxmlformats.org/officeDocument/2006/relationships/image" Target="../media/image1.jpeg"/><Relationship Id="rId1" Type="http://schemas.openxmlformats.org/officeDocument/2006/relationships/tags" Target="../tags/tag2.x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image" Target="../media/image1.jpeg"/><Relationship Id="rId5" Type="http://schemas.openxmlformats.org/officeDocument/2006/relationships/image" Target="../media/image3.png"/><Relationship Id="rId6" Type="http://schemas.openxmlformats.org/officeDocument/2006/relationships/image" Target="../media/image2.png"/><Relationship Id="rId1" Type="http://schemas.openxmlformats.org/officeDocument/2006/relationships/tags" Target="../tags/tag3.x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2.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1307" y="1395412"/>
            <a:ext cx="7772400" cy="1470025"/>
          </a:xfrm>
        </p:spPr>
        <p:txBody>
          <a:bodyPr/>
          <a:lstStyle/>
          <a:p>
            <a:pPr algn="ctr"/>
            <a:r>
              <a:rPr lang="en-US" dirty="0" err="1" smtClean="0">
                <a:solidFill>
                  <a:schemeClr val="tx1"/>
                </a:solidFill>
              </a:rPr>
              <a:t>iSDX</a:t>
            </a:r>
            <a:r>
              <a:rPr lang="en-US" dirty="0" smtClean="0">
                <a:solidFill>
                  <a:schemeClr val="tx1"/>
                </a:solidFill>
              </a:rPr>
              <a:t>: An Industrial-Scale Software-Defined IXP</a:t>
            </a:r>
            <a:endParaRPr lang="en-US" dirty="0">
              <a:solidFill>
                <a:schemeClr val="tx1"/>
              </a:solidFill>
            </a:endParaRPr>
          </a:p>
        </p:txBody>
      </p:sp>
      <p:sp>
        <p:nvSpPr>
          <p:cNvPr id="6" name="Subtitle 2"/>
          <p:cNvSpPr>
            <a:spLocks noGrp="1"/>
          </p:cNvSpPr>
          <p:nvPr>
            <p:ph type="subTitle" idx="1"/>
          </p:nvPr>
        </p:nvSpPr>
        <p:spPr>
          <a:xfrm>
            <a:off x="152400" y="3462866"/>
            <a:ext cx="8839200" cy="3242734"/>
          </a:xfrm>
        </p:spPr>
        <p:txBody>
          <a:bodyPr>
            <a:normAutofit fontScale="85000" lnSpcReduction="20000"/>
          </a:bodyPr>
          <a:lstStyle/>
          <a:p>
            <a:r>
              <a:rPr lang="en-US" sz="5400" dirty="0" smtClean="0">
                <a:solidFill>
                  <a:srgbClr val="FF8000"/>
                </a:solidFill>
              </a:rPr>
              <a:t>Arpit Gupta</a:t>
            </a:r>
            <a:endParaRPr lang="en-US" sz="5400" dirty="0">
              <a:solidFill>
                <a:srgbClr val="FF8000"/>
              </a:solidFill>
            </a:endParaRPr>
          </a:p>
          <a:p>
            <a:r>
              <a:rPr lang="en-US" sz="4400" dirty="0" smtClean="0"/>
              <a:t>Princeton University</a:t>
            </a:r>
          </a:p>
          <a:p>
            <a:r>
              <a:rPr lang="en-US" sz="4400" dirty="0" smtClean="0">
                <a:solidFill>
                  <a:schemeClr val="bg2"/>
                </a:solidFill>
              </a:rPr>
              <a:t>http</a:t>
            </a:r>
            <a:r>
              <a:rPr lang="en-US" sz="4400" dirty="0">
                <a:solidFill>
                  <a:schemeClr val="bg2"/>
                </a:solidFill>
              </a:rPr>
              <a:t>://</a:t>
            </a:r>
            <a:r>
              <a:rPr lang="en-US" sz="4400" dirty="0" err="1" smtClean="0">
                <a:solidFill>
                  <a:schemeClr val="bg2"/>
                </a:solidFill>
              </a:rPr>
              <a:t>sdx.cs.princeton.edu</a:t>
            </a:r>
            <a:r>
              <a:rPr lang="en-US" sz="4400" dirty="0" smtClean="0">
                <a:solidFill>
                  <a:schemeClr val="bg2"/>
                </a:solidFill>
              </a:rPr>
              <a:t>  </a:t>
            </a:r>
            <a:endParaRPr lang="en-US" sz="4400" dirty="0">
              <a:solidFill>
                <a:schemeClr val="bg2"/>
              </a:solidFill>
            </a:endParaRPr>
          </a:p>
          <a:p>
            <a:pPr>
              <a:lnSpc>
                <a:spcPct val="120000"/>
              </a:lnSpc>
            </a:pPr>
            <a:endParaRPr lang="en-US" sz="3100" dirty="0" smtClean="0"/>
          </a:p>
          <a:p>
            <a:pPr>
              <a:lnSpc>
                <a:spcPct val="120000"/>
              </a:lnSpc>
            </a:pPr>
            <a:r>
              <a:rPr lang="en-US" dirty="0" smtClean="0"/>
              <a:t>Robert </a:t>
            </a:r>
            <a:r>
              <a:rPr lang="en-US" dirty="0" err="1" smtClean="0"/>
              <a:t>MacDavid</a:t>
            </a:r>
            <a:r>
              <a:rPr lang="en-US" dirty="0" smtClean="0"/>
              <a:t>, </a:t>
            </a:r>
            <a:r>
              <a:rPr lang="en-US" dirty="0" err="1" smtClean="0"/>
              <a:t>Rüdiger</a:t>
            </a:r>
            <a:r>
              <a:rPr lang="en-US" dirty="0" smtClean="0"/>
              <a:t> </a:t>
            </a:r>
            <a:r>
              <a:rPr lang="en-US" dirty="0" err="1" smtClean="0"/>
              <a:t>Birkner</a:t>
            </a:r>
            <a:r>
              <a:rPr lang="en-US" dirty="0" smtClean="0"/>
              <a:t>, Marco </a:t>
            </a:r>
            <a:r>
              <a:rPr lang="en-US" dirty="0" err="1" smtClean="0"/>
              <a:t>Canini</a:t>
            </a:r>
            <a:r>
              <a:rPr lang="en-US" dirty="0" smtClean="0"/>
              <a:t>, </a:t>
            </a:r>
          </a:p>
          <a:p>
            <a:pPr>
              <a:lnSpc>
                <a:spcPct val="120000"/>
              </a:lnSpc>
            </a:pPr>
            <a:r>
              <a:rPr lang="en-US" dirty="0" smtClean="0"/>
              <a:t>Nick </a:t>
            </a:r>
            <a:r>
              <a:rPr lang="en-US" dirty="0" err="1" smtClean="0"/>
              <a:t>Feamster</a:t>
            </a:r>
            <a:r>
              <a:rPr lang="en-US" dirty="0" smtClean="0"/>
              <a:t>, Jennifer Rexford, Laurent </a:t>
            </a:r>
            <a:r>
              <a:rPr lang="en-US" dirty="0" err="1" smtClean="0"/>
              <a:t>Vanbever</a:t>
            </a:r>
            <a:endParaRPr lang="en-US" dirty="0" smtClean="0"/>
          </a:p>
          <a:p>
            <a:pPr>
              <a:lnSpc>
                <a:spcPct val="120000"/>
              </a:lnSpc>
            </a:pPr>
            <a:endParaRPr lang="en-US" sz="2600" i="1" dirty="0" smtClean="0"/>
          </a:p>
        </p:txBody>
      </p:sp>
    </p:spTree>
    <p:extLst>
      <p:ext uri="{BB962C8B-B14F-4D97-AF65-F5344CB8AC3E}">
        <p14:creationId xmlns:p14="http://schemas.microsoft.com/office/powerpoint/2010/main" val="842331968"/>
      </p:ext>
    </p:extLst>
  </p:cSld>
  <p:clrMapOvr>
    <a:masterClrMapping/>
  </p:clrMapOvr>
  <mc:AlternateContent xmlns:mc="http://schemas.openxmlformats.org/markup-compatibility/2006">
    <mc:Choice xmlns:p14="http://schemas.microsoft.com/office/powerpoint/2010/main" Requires="p14">
      <p:transition spd="slow" p14:dur="2000" advTm="8145"/>
    </mc:Choice>
    <mc:Fallback>
      <p:transition spd="slow" advTm="8145"/>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0513"/>
            <a:ext cx="8991600" cy="1143000"/>
          </a:xfrm>
        </p:spPr>
        <p:txBody>
          <a:bodyPr/>
          <a:lstStyle/>
          <a:p>
            <a:r>
              <a:rPr lang="en-US" dirty="0">
                <a:solidFill>
                  <a:schemeClr val="tx1"/>
                </a:solidFill>
              </a:rPr>
              <a:t>Goal Tracker</a:t>
            </a:r>
          </a:p>
        </p:txBody>
      </p:sp>
      <p:sp>
        <p:nvSpPr>
          <p:cNvPr id="7" name="Content Placeholder 2"/>
          <p:cNvSpPr txBox="1">
            <a:spLocks/>
          </p:cNvSpPr>
          <p:nvPr/>
        </p:nvSpPr>
        <p:spPr bwMode="auto">
          <a:xfrm>
            <a:off x="457200" y="3754437"/>
            <a:ext cx="8229600" cy="272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a:lstStyle>
          <a:p>
            <a:pPr defTabSz="914400"/>
            <a:r>
              <a:rPr lang="en-US" b="1" kern="0" dirty="0" smtClean="0">
                <a:solidFill>
                  <a:srgbClr val="333399"/>
                </a:solidFill>
              </a:rPr>
              <a:t>Large IXP Dataset:</a:t>
            </a:r>
          </a:p>
          <a:p>
            <a:pPr lvl="1" defTabSz="914400"/>
            <a:r>
              <a:rPr lang="en-US" kern="0" dirty="0" smtClean="0"/>
              <a:t>BGP RIBs &amp; Updates from large IXP</a:t>
            </a:r>
            <a:endParaRPr lang="en-US" b="1" kern="0" dirty="0">
              <a:solidFill>
                <a:srgbClr val="333399"/>
              </a:solidFill>
            </a:endParaRPr>
          </a:p>
          <a:p>
            <a:pPr lvl="1" defTabSz="914400"/>
            <a:r>
              <a:rPr lang="en-US" kern="0" dirty="0"/>
              <a:t>511 IXP </a:t>
            </a:r>
            <a:r>
              <a:rPr lang="en-US" kern="0" dirty="0" smtClean="0"/>
              <a:t>participants</a:t>
            </a:r>
            <a:endParaRPr lang="en-US" kern="0" dirty="0"/>
          </a:p>
          <a:p>
            <a:pPr lvl="1" defTabSz="914400"/>
            <a:r>
              <a:rPr lang="en-US" kern="0" dirty="0"/>
              <a:t>96 million peering routes for 300K IP </a:t>
            </a:r>
            <a:r>
              <a:rPr lang="en-US" kern="0" dirty="0" smtClean="0"/>
              <a:t>prefixes</a:t>
            </a:r>
            <a:endParaRPr lang="en-US" kern="0" dirty="0"/>
          </a:p>
          <a:p>
            <a:pPr lvl="1" defTabSz="914400"/>
            <a:r>
              <a:rPr lang="en-US" kern="0" dirty="0"/>
              <a:t>25K BGP updates for 2-hour duration</a:t>
            </a:r>
          </a:p>
          <a:p>
            <a:pPr lvl="1" defTabSz="914400"/>
            <a:endParaRPr lang="en-US" b="1" kern="0" dirty="0" smtClean="0"/>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10</a:t>
            </a:fld>
            <a:endParaRPr lang="en-US"/>
          </a:p>
        </p:txBody>
      </p:sp>
      <p:graphicFrame>
        <p:nvGraphicFramePr>
          <p:cNvPr id="8" name="Content Placeholder 4"/>
          <p:cNvGraphicFramePr>
            <a:graphicFrameLocks noGrp="1"/>
          </p:cNvGraphicFramePr>
          <p:nvPr>
            <p:ph idx="1"/>
            <p:extLst>
              <p:ext uri="{D42A27DB-BD31-4B8C-83A1-F6EECF244321}">
                <p14:modId xmlns:p14="http://schemas.microsoft.com/office/powerpoint/2010/main" val="850958374"/>
              </p:ext>
            </p:extLst>
          </p:nvPr>
        </p:nvGraphicFramePr>
        <p:xfrm>
          <a:off x="457200" y="1600200"/>
          <a:ext cx="8331201" cy="1538393"/>
        </p:xfrm>
        <a:graphic>
          <a:graphicData uri="http://schemas.openxmlformats.org/drawingml/2006/table">
            <a:tbl>
              <a:tblPr firstRow="1" bandRow="1">
                <a:tableStyleId>{00A15C55-8517-42AA-B614-E9B94910E393}</a:tableStyleId>
              </a:tblPr>
              <a:tblGrid>
                <a:gridCol w="4241800"/>
                <a:gridCol w="2159000"/>
                <a:gridCol w="1930401"/>
              </a:tblGrid>
              <a:tr h="715433">
                <a:tc>
                  <a:txBody>
                    <a:bodyPr/>
                    <a:lstStyle/>
                    <a:p>
                      <a:pPr algn="ct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Simple Example</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Large IXP</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15433">
                <a:tc>
                  <a:txBody>
                    <a:bodyPr/>
                    <a:lstStyle/>
                    <a:p>
                      <a:pPr algn="ctr"/>
                      <a:r>
                        <a:rPr lang="en-US" sz="2400" b="1" dirty="0" smtClean="0"/>
                        <a:t>Baseline</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rPr>
                        <a:t>3</a:t>
                      </a:r>
                      <a:endParaRPr lang="en-US"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rPr>
                        <a:t>62K</a:t>
                      </a:r>
                      <a:endParaRPr lang="en-US"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50855678"/>
      </p:ext>
    </p:extLst>
  </p:cSld>
  <p:clrMapOvr>
    <a:masterClrMapping/>
  </p:clrMapOvr>
  <mc:AlternateContent xmlns:mc="http://schemas.openxmlformats.org/markup-compatibility/2006">
    <mc:Choice xmlns:p14="http://schemas.microsoft.com/office/powerpoint/2010/main" Requires="p14">
      <p:transition spd="slow" p14:dur="2000" advTm="18192"/>
    </mc:Choice>
    <mc:Fallback>
      <p:transition spd="slow" advTm="18192"/>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0513"/>
            <a:ext cx="8991600" cy="1143000"/>
          </a:xfrm>
        </p:spPr>
        <p:txBody>
          <a:bodyPr/>
          <a:lstStyle/>
          <a:p>
            <a:r>
              <a:rPr lang="en-US" dirty="0">
                <a:solidFill>
                  <a:schemeClr val="tx1"/>
                </a:solidFill>
              </a:rPr>
              <a:t>Goal Tracker</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67423693"/>
              </p:ext>
            </p:extLst>
          </p:nvPr>
        </p:nvGraphicFramePr>
        <p:xfrm>
          <a:off x="457200" y="1600200"/>
          <a:ext cx="8331201" cy="1538393"/>
        </p:xfrm>
        <a:graphic>
          <a:graphicData uri="http://schemas.openxmlformats.org/drawingml/2006/table">
            <a:tbl>
              <a:tblPr firstRow="1" bandRow="1">
                <a:tableStyleId>{00A15C55-8517-42AA-B614-E9B94910E393}</a:tableStyleId>
              </a:tblPr>
              <a:tblGrid>
                <a:gridCol w="4241800"/>
                <a:gridCol w="2159000"/>
                <a:gridCol w="1930401"/>
              </a:tblGrid>
              <a:tr h="715433">
                <a:tc>
                  <a:txBody>
                    <a:bodyPr/>
                    <a:lstStyle/>
                    <a:p>
                      <a:pPr algn="ct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Simple Example</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Large IXP</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15433">
                <a:tc>
                  <a:txBody>
                    <a:bodyPr/>
                    <a:lstStyle/>
                    <a:p>
                      <a:pPr algn="ctr"/>
                      <a:r>
                        <a:rPr lang="en-US" sz="2400" b="1" dirty="0" smtClean="0"/>
                        <a:t>Baseline</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rgbClr val="002060"/>
                          </a:solidFill>
                        </a:rPr>
                        <a:t>3</a:t>
                      </a:r>
                      <a:endParaRPr lang="en-US" sz="2400" b="1"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rPr>
                        <a:t>62K</a:t>
                      </a:r>
                      <a:endParaRPr lang="en-US"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TextBox 5"/>
          <p:cNvSpPr txBox="1"/>
          <p:nvPr/>
        </p:nvSpPr>
        <p:spPr>
          <a:xfrm>
            <a:off x="0" y="5167174"/>
            <a:ext cx="8915400" cy="646331"/>
          </a:xfrm>
          <a:prstGeom prst="rect">
            <a:avLst/>
          </a:prstGeom>
          <a:noFill/>
        </p:spPr>
        <p:txBody>
          <a:bodyPr wrap="square" rtlCol="0">
            <a:spAutoFit/>
          </a:bodyPr>
          <a:lstStyle/>
          <a:p>
            <a:pPr algn="ctr"/>
            <a:r>
              <a:rPr lang="en-US" sz="3600" dirty="0" smtClean="0">
                <a:solidFill>
                  <a:srgbClr val="C00000"/>
                </a:solidFill>
              </a:rPr>
              <a:t>Satisfies design goals, but …</a:t>
            </a:r>
            <a:endParaRPr lang="en-US" sz="3600" dirty="0">
              <a:solidFill>
                <a:srgbClr val="C00000"/>
              </a:solidFill>
            </a:endParaRPr>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11</a:t>
            </a:fld>
            <a:endParaRPr lang="en-US"/>
          </a:p>
        </p:txBody>
      </p:sp>
    </p:spTree>
    <p:extLst>
      <p:ext uri="{BB962C8B-B14F-4D97-AF65-F5344CB8AC3E}">
        <p14:creationId xmlns:p14="http://schemas.microsoft.com/office/powerpoint/2010/main" val="1193487521"/>
      </p:ext>
    </p:extLst>
  </p:cSld>
  <p:clrMapOvr>
    <a:masterClrMapping/>
  </p:clrMapOvr>
  <mc:AlternateContent xmlns:mc="http://schemas.openxmlformats.org/markup-compatibility/2006">
    <mc:Choice xmlns:p14="http://schemas.microsoft.com/office/powerpoint/2010/main" Requires="p14">
      <p:transition spd="slow" p14:dur="2000" advTm="4322"/>
    </mc:Choice>
    <mc:Fallback>
      <p:transition spd="slow" advTm="4322"/>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0513"/>
            <a:ext cx="8991600" cy="1143000"/>
          </a:xfrm>
        </p:spPr>
        <p:txBody>
          <a:bodyPr/>
          <a:lstStyle/>
          <a:p>
            <a:r>
              <a:rPr lang="en-US" dirty="0">
                <a:solidFill>
                  <a:schemeClr val="tx1"/>
                </a:solidFill>
              </a:rPr>
              <a:t>Goal Tracker</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25600996"/>
              </p:ext>
            </p:extLst>
          </p:nvPr>
        </p:nvGraphicFramePr>
        <p:xfrm>
          <a:off x="457200" y="1600200"/>
          <a:ext cx="8331201" cy="1538393"/>
        </p:xfrm>
        <a:graphic>
          <a:graphicData uri="http://schemas.openxmlformats.org/drawingml/2006/table">
            <a:tbl>
              <a:tblPr firstRow="1" bandRow="1">
                <a:tableStyleId>{00A15C55-8517-42AA-B614-E9B94910E393}</a:tableStyleId>
              </a:tblPr>
              <a:tblGrid>
                <a:gridCol w="4241800"/>
                <a:gridCol w="2159000"/>
                <a:gridCol w="1930401"/>
              </a:tblGrid>
              <a:tr h="715433">
                <a:tc>
                  <a:txBody>
                    <a:bodyPr/>
                    <a:lstStyle/>
                    <a:p>
                      <a:pPr algn="ct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Simple Example</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Large IXP</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15433">
                <a:tc>
                  <a:txBody>
                    <a:bodyPr/>
                    <a:lstStyle/>
                    <a:p>
                      <a:pPr algn="ctr"/>
                      <a:r>
                        <a:rPr lang="en-US" sz="2400" b="1" dirty="0" smtClean="0"/>
                        <a:t>Baseline</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rPr>
                        <a:t>3</a:t>
                      </a:r>
                      <a:endParaRPr lang="en-US"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rPr>
                        <a:t>62K</a:t>
                      </a:r>
                      <a:endParaRPr lang="en-US"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TextBox 5"/>
          <p:cNvSpPr txBox="1"/>
          <p:nvPr/>
        </p:nvSpPr>
        <p:spPr>
          <a:xfrm>
            <a:off x="0" y="5167174"/>
            <a:ext cx="8915400" cy="646331"/>
          </a:xfrm>
          <a:prstGeom prst="rect">
            <a:avLst/>
          </a:prstGeom>
          <a:noFill/>
        </p:spPr>
        <p:txBody>
          <a:bodyPr wrap="square" rtlCol="0">
            <a:spAutoFit/>
          </a:bodyPr>
          <a:lstStyle/>
          <a:p>
            <a:pPr algn="ctr"/>
            <a:r>
              <a:rPr lang="en-US" sz="3600" dirty="0" smtClean="0">
                <a:solidFill>
                  <a:srgbClr val="C00000"/>
                </a:solidFill>
              </a:rPr>
              <a:t>… not congruent with BGP!</a:t>
            </a:r>
            <a:endParaRPr lang="en-US" sz="3600" dirty="0">
              <a:solidFill>
                <a:srgbClr val="C00000"/>
              </a:solidFill>
            </a:endParaRPr>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12</a:t>
            </a:fld>
            <a:endParaRPr lang="en-US"/>
          </a:p>
        </p:txBody>
      </p:sp>
    </p:spTree>
    <p:extLst>
      <p:ext uri="{BB962C8B-B14F-4D97-AF65-F5344CB8AC3E}">
        <p14:creationId xmlns:p14="http://schemas.microsoft.com/office/powerpoint/2010/main" val="1718892419"/>
      </p:ext>
    </p:extLst>
  </p:cSld>
  <p:clrMapOvr>
    <a:masterClrMapping/>
  </p:clrMapOvr>
  <mc:AlternateContent xmlns:mc="http://schemas.openxmlformats.org/markup-compatibility/2006">
    <mc:Choice xmlns:p14="http://schemas.microsoft.com/office/powerpoint/2010/main" Requires="p14">
      <p:transition spd="slow" p14:dur="2000" advTm="4109"/>
    </mc:Choice>
    <mc:Fallback>
      <p:transition spd="slow" advTm="4109"/>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hape 636"/>
          <p:cNvSpPr/>
          <p:nvPr/>
        </p:nvSpPr>
        <p:spPr>
          <a:xfrm>
            <a:off x="1399187" y="3572243"/>
            <a:ext cx="1449256" cy="369332"/>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A</a:t>
            </a:r>
          </a:p>
        </p:txBody>
      </p:sp>
      <p:sp>
        <p:nvSpPr>
          <p:cNvPr id="27" name="Shape 636"/>
          <p:cNvSpPr/>
          <p:nvPr/>
        </p:nvSpPr>
        <p:spPr>
          <a:xfrm>
            <a:off x="4257944" y="3476769"/>
            <a:ext cx="1430776" cy="48013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lang="en-US" sz="2400" dirty="0" smtClean="0">
                <a:solidFill>
                  <a:srgbClr val="5E5E5E"/>
                </a:solidFill>
                <a:latin typeface="Arial" charset="0"/>
                <a:ea typeface="Arial" charset="0"/>
                <a:cs typeface="Arial" charset="0"/>
              </a:rPr>
              <a:t>IXP Fabric</a:t>
            </a:r>
            <a:endParaRPr sz="2400" dirty="0">
              <a:solidFill>
                <a:srgbClr val="5E5E5E"/>
              </a:solidFill>
              <a:latin typeface="Arial" charset="0"/>
              <a:ea typeface="Arial" charset="0"/>
              <a:cs typeface="Arial" charset="0"/>
            </a:endParaRPr>
          </a:p>
        </p:txBody>
      </p:sp>
      <p:sp>
        <p:nvSpPr>
          <p:cNvPr id="32" name="Shape 636"/>
          <p:cNvSpPr/>
          <p:nvPr/>
        </p:nvSpPr>
        <p:spPr>
          <a:xfrm>
            <a:off x="7054075" y="3546185"/>
            <a:ext cx="1650149" cy="1015663"/>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C</a:t>
            </a:r>
          </a:p>
          <a:p>
            <a:pPr lvl="0" algn="ctr">
              <a:lnSpc>
                <a:spcPct val="100000"/>
              </a:lnSpc>
              <a:defRPr sz="1800">
                <a:solidFill>
                  <a:srgbClr val="000000"/>
                </a:solidFill>
              </a:defRPr>
            </a:pPr>
            <a:r>
              <a:rPr lang="en-US" sz="2400" u="sng" dirty="0" smtClean="0">
                <a:solidFill>
                  <a:srgbClr val="5E5E5E"/>
                </a:solidFill>
                <a:latin typeface="Arial" charset="0"/>
                <a:ea typeface="Arial" charset="0"/>
                <a:cs typeface="Arial" charset="0"/>
              </a:rPr>
              <a:t>announces</a:t>
            </a:r>
          </a:p>
          <a:p>
            <a:pPr lvl="0" algn="ctr">
              <a:lnSpc>
                <a:spcPct val="100000"/>
              </a:lnSpc>
              <a:defRPr sz="1800">
                <a:solidFill>
                  <a:srgbClr val="000000"/>
                </a:solidFill>
              </a:defRPr>
            </a:pPr>
            <a:r>
              <a:rPr lang="en-US" b="1" dirty="0" smtClean="0">
                <a:solidFill>
                  <a:srgbClr val="C00000"/>
                </a:solidFill>
                <a:latin typeface="Arial" charset="0"/>
                <a:ea typeface="Arial" charset="0"/>
                <a:cs typeface="Arial" charset="0"/>
              </a:rPr>
              <a:t>10/8, 40/8</a:t>
            </a:r>
          </a:p>
        </p:txBody>
      </p:sp>
      <p:sp>
        <p:nvSpPr>
          <p:cNvPr id="42" name="Title 1"/>
          <p:cNvSpPr>
            <a:spLocks noGrp="1"/>
          </p:cNvSpPr>
          <p:nvPr>
            <p:ph type="title"/>
          </p:nvPr>
        </p:nvSpPr>
        <p:spPr>
          <a:xfrm>
            <a:off x="152400" y="290513"/>
            <a:ext cx="8839200" cy="1143000"/>
          </a:xfrm>
        </p:spPr>
        <p:txBody>
          <a:bodyPr/>
          <a:lstStyle/>
          <a:p>
            <a:r>
              <a:rPr lang="en-US" dirty="0">
                <a:solidFill>
                  <a:schemeClr val="tx1"/>
                </a:solidFill>
              </a:rPr>
              <a:t>Challenge: Congruence </a:t>
            </a:r>
            <a:r>
              <a:rPr lang="en-US" dirty="0" smtClean="0">
                <a:solidFill>
                  <a:schemeClr val="tx1"/>
                </a:solidFill>
              </a:rPr>
              <a:t>with BGP</a:t>
            </a:r>
            <a:endParaRPr lang="en-US" dirty="0">
              <a:solidFill>
                <a:schemeClr val="tx1"/>
              </a:solidFill>
            </a:endParaRPr>
          </a:p>
        </p:txBody>
      </p:sp>
      <p:cxnSp>
        <p:nvCxnSpPr>
          <p:cNvPr id="3" name="Straight Arrow Connector 2"/>
          <p:cNvCxnSpPr>
            <a:stCxn id="31" idx="3"/>
          </p:cNvCxnSpPr>
          <p:nvPr/>
        </p:nvCxnSpPr>
        <p:spPr>
          <a:xfrm flipV="1">
            <a:off x="2517258" y="4254549"/>
            <a:ext cx="1131299" cy="1"/>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4777619" y="4125287"/>
            <a:ext cx="1374896" cy="17894"/>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a:off x="4169924" y="2885741"/>
            <a:ext cx="7500" cy="996864"/>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pic>
        <p:nvPicPr>
          <p:cNvPr id="31" name="pasted-image.jpg"/>
          <p:cNvPicPr/>
          <p:nvPr/>
        </p:nvPicPr>
        <p:blipFill>
          <a:blip r:embed="rId4">
            <a:extLst/>
          </a:blip>
          <a:srcRect l="6992" t="10113" r="10135" b="11501"/>
          <a:stretch>
            <a:fillRect/>
          </a:stretch>
        </p:blipFill>
        <p:spPr>
          <a:xfrm>
            <a:off x="1738447" y="3947251"/>
            <a:ext cx="778811" cy="614597"/>
          </a:xfrm>
          <a:prstGeom prst="rect">
            <a:avLst/>
          </a:prstGeom>
          <a:ln w="12700">
            <a:miter lim="400000"/>
          </a:ln>
        </p:spPr>
      </p:pic>
      <p:pic>
        <p:nvPicPr>
          <p:cNvPr id="38" name="pasted-image.jpg"/>
          <p:cNvPicPr/>
          <p:nvPr/>
        </p:nvPicPr>
        <p:blipFill>
          <a:blip r:embed="rId4">
            <a:extLst/>
          </a:blip>
          <a:srcRect l="6992" t="10113" r="10135" b="11501"/>
          <a:stretch>
            <a:fillRect/>
          </a:stretch>
        </p:blipFill>
        <p:spPr>
          <a:xfrm>
            <a:off x="6142974" y="3864114"/>
            <a:ext cx="778811" cy="614597"/>
          </a:xfrm>
          <a:prstGeom prst="rect">
            <a:avLst/>
          </a:prstGeom>
          <a:ln w="12700">
            <a:miter lim="400000"/>
          </a:ln>
        </p:spPr>
      </p:pic>
      <p:pic>
        <p:nvPicPr>
          <p:cNvPr id="48" name="Picture 47"/>
          <p:cNvPicPr>
            <a:picLocks noChangeAspect="1"/>
          </p:cNvPicPr>
          <p:nvPr/>
        </p:nvPicPr>
        <p:blipFill>
          <a:blip r:embed="rId5"/>
          <a:stretch>
            <a:fillRect/>
          </a:stretch>
        </p:blipFill>
        <p:spPr>
          <a:xfrm>
            <a:off x="3679813" y="2116519"/>
            <a:ext cx="1144871" cy="1099077"/>
          </a:xfrm>
          <a:prstGeom prst="rect">
            <a:avLst/>
          </a:prstGeom>
        </p:spPr>
      </p:pic>
      <p:pic>
        <p:nvPicPr>
          <p:cNvPr id="50" name="droppedImage.pdf"/>
          <p:cNvPicPr/>
          <p:nvPr/>
        </p:nvPicPr>
        <p:blipFill>
          <a:blip r:embed="rId6">
            <a:extLst/>
          </a:blip>
          <a:stretch>
            <a:fillRect/>
          </a:stretch>
        </p:blipFill>
        <p:spPr>
          <a:xfrm>
            <a:off x="3630724" y="3975520"/>
            <a:ext cx="1144543" cy="489391"/>
          </a:xfrm>
          <a:prstGeom prst="rect">
            <a:avLst/>
          </a:prstGeom>
          <a:ln w="12700">
            <a:miter lim="400000"/>
          </a:ln>
        </p:spPr>
      </p:pic>
      <p:sp>
        <p:nvSpPr>
          <p:cNvPr id="2" name="TextBox 1"/>
          <p:cNvSpPr txBox="1"/>
          <p:nvPr/>
        </p:nvSpPr>
        <p:spPr>
          <a:xfrm>
            <a:off x="181194" y="4524244"/>
            <a:ext cx="2667718" cy="400110"/>
          </a:xfrm>
          <a:prstGeom prst="rect">
            <a:avLst/>
          </a:prstGeom>
          <a:noFill/>
        </p:spPr>
        <p:txBody>
          <a:bodyPr wrap="none" rtlCol="0">
            <a:spAutoFit/>
          </a:bodyPr>
          <a:lstStyle/>
          <a:p>
            <a:pPr marL="0" lvl="1" indent="0">
              <a:buNone/>
            </a:pPr>
            <a:r>
              <a:rPr lang="en-US" sz="2000" dirty="0" err="1"/>
              <a:t>dPort</a:t>
            </a:r>
            <a:r>
              <a:rPr lang="en-US" sz="2000" dirty="0"/>
              <a:t> = 443 → </a:t>
            </a:r>
            <a:r>
              <a:rPr lang="en-US" sz="2000" dirty="0" err="1" smtClean="0"/>
              <a:t>fwd</a:t>
            </a:r>
            <a:r>
              <a:rPr lang="en-US" sz="2000" dirty="0" smtClean="0"/>
              <a:t>(C)</a:t>
            </a:r>
            <a:endParaRPr lang="en-US" sz="2000" dirty="0"/>
          </a:p>
        </p:txBody>
      </p:sp>
      <p:sp>
        <p:nvSpPr>
          <p:cNvPr id="26" name="TextBox 25"/>
          <p:cNvSpPr txBox="1"/>
          <p:nvPr/>
        </p:nvSpPr>
        <p:spPr>
          <a:xfrm>
            <a:off x="977494" y="3535653"/>
            <a:ext cx="404002" cy="523220"/>
          </a:xfrm>
          <a:prstGeom prst="rect">
            <a:avLst/>
          </a:prstGeom>
          <a:solidFill>
            <a:schemeClr val="bg2">
              <a:lumMod val="20000"/>
              <a:lumOff val="80000"/>
            </a:schemeClr>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sysClr val="windowText" lastClr="000000"/>
                </a:solidFill>
                <a:effectLst/>
                <a:uLnTx/>
                <a:uFillTx/>
                <a:latin typeface="Arial"/>
                <a:cs typeface="Arial"/>
              </a:rPr>
              <a:t>p</a:t>
            </a:r>
            <a:endParaRPr kumimoji="0" lang="en-US" sz="2800" b="1" i="0" u="none" strike="noStrike" kern="0" cap="none" spc="0" normalizeH="0" baseline="0" noProof="0" dirty="0">
              <a:ln>
                <a:noFill/>
              </a:ln>
              <a:solidFill>
                <a:sysClr val="windowText" lastClr="000000"/>
              </a:solidFill>
              <a:effectLst/>
              <a:uLnTx/>
              <a:uFillTx/>
              <a:latin typeface="Arial"/>
              <a:cs typeface="Arial"/>
            </a:endParaRPr>
          </a:p>
        </p:txBody>
      </p:sp>
      <p:cxnSp>
        <p:nvCxnSpPr>
          <p:cNvPr id="33" name="Straight Arrow Connector 32"/>
          <p:cNvCxnSpPr/>
          <p:nvPr/>
        </p:nvCxnSpPr>
        <p:spPr>
          <a:xfrm>
            <a:off x="760209" y="4292019"/>
            <a:ext cx="978238" cy="0"/>
          </a:xfrm>
          <a:prstGeom prst="straightConnector1">
            <a:avLst/>
          </a:prstGeom>
          <a:ln w="50800">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sp>
        <p:nvSpPr>
          <p:cNvPr id="35" name="Shape 351"/>
          <p:cNvSpPr/>
          <p:nvPr/>
        </p:nvSpPr>
        <p:spPr>
          <a:xfrm>
            <a:off x="156890" y="3134124"/>
            <a:ext cx="3066737" cy="33855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err="1" smtClean="0">
                <a:solidFill>
                  <a:srgbClr val="C00000"/>
                </a:solidFill>
                <a:latin typeface="Arial"/>
                <a:ea typeface="Lucida Sans Regular"/>
                <a:cs typeface="Arial"/>
                <a:sym typeface="Lucida Sans Regular"/>
              </a:rPr>
              <a:t>dIP</a:t>
            </a:r>
            <a:r>
              <a:rPr lang="en-US" sz="2000" dirty="0" smtClean="0">
                <a:solidFill>
                  <a:srgbClr val="C00000"/>
                </a:solidFill>
                <a:latin typeface="Arial"/>
                <a:ea typeface="Lucida Sans Regular"/>
                <a:cs typeface="Arial"/>
                <a:sym typeface="Lucida Sans Regular"/>
              </a:rPr>
              <a:t> = 80.0.0.1, </a:t>
            </a:r>
            <a:r>
              <a:rPr lang="en-US" sz="2000" dirty="0" err="1" smtClean="0">
                <a:solidFill>
                  <a:srgbClr val="C00000"/>
                </a:solidFill>
                <a:latin typeface="Arial"/>
                <a:ea typeface="Lucida Sans Regular"/>
                <a:cs typeface="Arial"/>
                <a:sym typeface="Lucida Sans Regular"/>
              </a:rPr>
              <a:t>dPort</a:t>
            </a:r>
            <a:r>
              <a:rPr lang="en-US" sz="2000" dirty="0" smtClean="0">
                <a:solidFill>
                  <a:srgbClr val="C00000"/>
                </a:solidFill>
                <a:latin typeface="Arial"/>
                <a:ea typeface="Lucida Sans Regular"/>
                <a:cs typeface="Arial"/>
                <a:sym typeface="Lucida Sans Regular"/>
              </a:rPr>
              <a:t> = 443</a:t>
            </a:r>
            <a:endParaRPr sz="2000" dirty="0">
              <a:solidFill>
                <a:srgbClr val="C00000"/>
              </a:solidFill>
              <a:latin typeface="Arial"/>
              <a:ea typeface="Lucida Sans Regular"/>
              <a:cs typeface="Arial"/>
              <a:sym typeface="Lucida Sans Regular"/>
            </a:endParaRPr>
          </a:p>
        </p:txBody>
      </p:sp>
      <p:sp>
        <p:nvSpPr>
          <p:cNvPr id="41" name="TextBox 40"/>
          <p:cNvSpPr txBox="1"/>
          <p:nvPr/>
        </p:nvSpPr>
        <p:spPr>
          <a:xfrm>
            <a:off x="0" y="5476485"/>
            <a:ext cx="8915400" cy="646331"/>
          </a:xfrm>
          <a:prstGeom prst="rect">
            <a:avLst/>
          </a:prstGeom>
          <a:noFill/>
        </p:spPr>
        <p:txBody>
          <a:bodyPr wrap="square" rtlCol="0">
            <a:spAutoFit/>
          </a:bodyPr>
          <a:lstStyle/>
          <a:p>
            <a:pPr algn="ctr"/>
            <a:r>
              <a:rPr lang="en-US" sz="3600" dirty="0" smtClean="0">
                <a:solidFill>
                  <a:srgbClr val="C00000"/>
                </a:solidFill>
              </a:rPr>
              <a:t>Ensure </a:t>
            </a:r>
            <a:r>
              <a:rPr lang="en-US" sz="3600" b="1" dirty="0" smtClean="0">
                <a:solidFill>
                  <a:srgbClr val="C00000"/>
                </a:solidFill>
              </a:rPr>
              <a:t>p</a:t>
            </a:r>
            <a:r>
              <a:rPr lang="en-US" sz="3600" dirty="0" smtClean="0">
                <a:solidFill>
                  <a:srgbClr val="C00000"/>
                </a:solidFill>
              </a:rPr>
              <a:t> is not forwarded to C</a:t>
            </a:r>
            <a:endParaRPr lang="en-US" sz="3600" b="1" dirty="0">
              <a:solidFill>
                <a:srgbClr val="C00000"/>
              </a:solidFill>
            </a:endParaRPr>
          </a:p>
        </p:txBody>
      </p:sp>
      <p:sp>
        <p:nvSpPr>
          <p:cNvPr id="19" name="Shape 636"/>
          <p:cNvSpPr/>
          <p:nvPr/>
        </p:nvSpPr>
        <p:spPr>
          <a:xfrm>
            <a:off x="4774413" y="2310416"/>
            <a:ext cx="2055050" cy="48013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lang="en-US" sz="2400" dirty="0" smtClean="0">
                <a:solidFill>
                  <a:srgbClr val="5E5E5E"/>
                </a:solidFill>
                <a:latin typeface="Arial" charset="0"/>
                <a:ea typeface="Arial" charset="0"/>
                <a:cs typeface="Arial" charset="0"/>
              </a:rPr>
              <a:t>SDX Controller</a:t>
            </a:r>
            <a:endParaRPr sz="2400" dirty="0">
              <a:solidFill>
                <a:srgbClr val="5E5E5E"/>
              </a:solidFill>
              <a:latin typeface="Arial" charset="0"/>
              <a:ea typeface="Arial" charset="0"/>
              <a:cs typeface="Arial" charset="0"/>
            </a:endParaRPr>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13</a:t>
            </a:fld>
            <a:endParaRPr lang="en-US"/>
          </a:p>
        </p:txBody>
      </p:sp>
    </p:spTree>
    <p:custDataLst>
      <p:tags r:id="rId1"/>
    </p:custDataLst>
    <p:extLst>
      <p:ext uri="{BB962C8B-B14F-4D97-AF65-F5344CB8AC3E}">
        <p14:creationId xmlns:p14="http://schemas.microsoft.com/office/powerpoint/2010/main" val="473563055"/>
      </p:ext>
    </p:extLst>
  </p:cSld>
  <p:clrMapOvr>
    <a:masterClrMapping/>
  </p:clrMapOvr>
  <mc:AlternateContent xmlns:mc="http://schemas.openxmlformats.org/markup-compatibility/2006">
    <mc:Choice xmlns:p14="http://schemas.microsoft.com/office/powerpoint/2010/main" Requires="p14">
      <p:transition spd="slow" p14:dur="2000" advTm="15009"/>
    </mc:Choice>
    <mc:Fallback>
      <p:transition spd="slow" advTm="1500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5" grpId="0" animBg="1"/>
      <p:bldP spid="4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hape 636"/>
          <p:cNvSpPr/>
          <p:nvPr/>
        </p:nvSpPr>
        <p:spPr>
          <a:xfrm>
            <a:off x="1399187" y="3572243"/>
            <a:ext cx="1449256" cy="369332"/>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A</a:t>
            </a:r>
          </a:p>
        </p:txBody>
      </p:sp>
      <p:sp>
        <p:nvSpPr>
          <p:cNvPr id="27" name="Shape 636"/>
          <p:cNvSpPr/>
          <p:nvPr/>
        </p:nvSpPr>
        <p:spPr>
          <a:xfrm>
            <a:off x="4257944" y="3476769"/>
            <a:ext cx="1430776" cy="48013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lang="en-US" sz="2400" dirty="0" smtClean="0">
                <a:solidFill>
                  <a:srgbClr val="5E5E5E"/>
                </a:solidFill>
                <a:latin typeface="Arial" charset="0"/>
                <a:ea typeface="Arial" charset="0"/>
                <a:cs typeface="Arial" charset="0"/>
              </a:rPr>
              <a:t>IXP Fabric</a:t>
            </a:r>
            <a:endParaRPr sz="2400" dirty="0">
              <a:solidFill>
                <a:srgbClr val="5E5E5E"/>
              </a:solidFill>
              <a:latin typeface="Arial" charset="0"/>
              <a:ea typeface="Arial" charset="0"/>
              <a:cs typeface="Arial" charset="0"/>
            </a:endParaRPr>
          </a:p>
        </p:txBody>
      </p:sp>
      <p:sp>
        <p:nvSpPr>
          <p:cNvPr id="32" name="Shape 636"/>
          <p:cNvSpPr/>
          <p:nvPr/>
        </p:nvSpPr>
        <p:spPr>
          <a:xfrm>
            <a:off x="7054075" y="3546185"/>
            <a:ext cx="1650149" cy="1015663"/>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C</a:t>
            </a:r>
          </a:p>
          <a:p>
            <a:pPr lvl="0" algn="ctr">
              <a:lnSpc>
                <a:spcPct val="100000"/>
              </a:lnSpc>
              <a:defRPr sz="1800">
                <a:solidFill>
                  <a:srgbClr val="000000"/>
                </a:solidFill>
              </a:defRPr>
            </a:pPr>
            <a:r>
              <a:rPr lang="en-US" sz="2400" u="sng" dirty="0" smtClean="0">
                <a:solidFill>
                  <a:srgbClr val="5E5E5E"/>
                </a:solidFill>
                <a:latin typeface="Arial" charset="0"/>
                <a:ea typeface="Arial" charset="0"/>
                <a:cs typeface="Arial" charset="0"/>
              </a:rPr>
              <a:t>announces</a:t>
            </a:r>
          </a:p>
          <a:p>
            <a:pPr lvl="0" algn="ctr">
              <a:lnSpc>
                <a:spcPct val="100000"/>
              </a:lnSpc>
              <a:defRPr sz="1800">
                <a:solidFill>
                  <a:srgbClr val="000000"/>
                </a:solidFill>
              </a:defRPr>
            </a:pPr>
            <a:r>
              <a:rPr lang="en-US" b="1" dirty="0" smtClean="0">
                <a:solidFill>
                  <a:srgbClr val="C00000"/>
                </a:solidFill>
                <a:latin typeface="Arial" charset="0"/>
                <a:ea typeface="Arial" charset="0"/>
                <a:cs typeface="Arial" charset="0"/>
              </a:rPr>
              <a:t>10/8, 40/8</a:t>
            </a:r>
          </a:p>
        </p:txBody>
      </p:sp>
      <p:sp>
        <p:nvSpPr>
          <p:cNvPr id="42" name="Title 1"/>
          <p:cNvSpPr>
            <a:spLocks noGrp="1"/>
          </p:cNvSpPr>
          <p:nvPr>
            <p:ph type="title"/>
          </p:nvPr>
        </p:nvSpPr>
        <p:spPr>
          <a:xfrm>
            <a:off x="152400" y="290513"/>
            <a:ext cx="8801100" cy="1143000"/>
          </a:xfrm>
        </p:spPr>
        <p:txBody>
          <a:bodyPr/>
          <a:lstStyle/>
          <a:p>
            <a:r>
              <a:rPr lang="en-US" dirty="0">
                <a:solidFill>
                  <a:schemeClr val="tx1"/>
                </a:solidFill>
              </a:rPr>
              <a:t>Solution: SDN Policy Augmentation</a:t>
            </a:r>
          </a:p>
        </p:txBody>
      </p:sp>
      <p:cxnSp>
        <p:nvCxnSpPr>
          <p:cNvPr id="3" name="Straight Arrow Connector 2"/>
          <p:cNvCxnSpPr>
            <a:stCxn id="31" idx="3"/>
          </p:cNvCxnSpPr>
          <p:nvPr/>
        </p:nvCxnSpPr>
        <p:spPr>
          <a:xfrm flipV="1">
            <a:off x="2517258" y="4254549"/>
            <a:ext cx="1131299" cy="1"/>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4777619" y="4125287"/>
            <a:ext cx="1374896" cy="17894"/>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a:off x="4169924" y="2885741"/>
            <a:ext cx="7500" cy="996864"/>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pic>
        <p:nvPicPr>
          <p:cNvPr id="31" name="pasted-image.jpg"/>
          <p:cNvPicPr/>
          <p:nvPr/>
        </p:nvPicPr>
        <p:blipFill>
          <a:blip r:embed="rId3">
            <a:extLst/>
          </a:blip>
          <a:srcRect l="6992" t="10113" r="10135" b="11501"/>
          <a:stretch>
            <a:fillRect/>
          </a:stretch>
        </p:blipFill>
        <p:spPr>
          <a:xfrm>
            <a:off x="1738447" y="3947251"/>
            <a:ext cx="778811" cy="614597"/>
          </a:xfrm>
          <a:prstGeom prst="rect">
            <a:avLst/>
          </a:prstGeom>
          <a:ln w="12700">
            <a:miter lim="400000"/>
          </a:ln>
        </p:spPr>
      </p:pic>
      <p:pic>
        <p:nvPicPr>
          <p:cNvPr id="38" name="pasted-image.jpg"/>
          <p:cNvPicPr/>
          <p:nvPr/>
        </p:nvPicPr>
        <p:blipFill>
          <a:blip r:embed="rId3">
            <a:extLst/>
          </a:blip>
          <a:srcRect l="6992" t="10113" r="10135" b="11501"/>
          <a:stretch>
            <a:fillRect/>
          </a:stretch>
        </p:blipFill>
        <p:spPr>
          <a:xfrm>
            <a:off x="6142974" y="3864114"/>
            <a:ext cx="778811" cy="614597"/>
          </a:xfrm>
          <a:prstGeom prst="rect">
            <a:avLst/>
          </a:prstGeom>
          <a:ln w="12700">
            <a:miter lim="400000"/>
          </a:ln>
        </p:spPr>
      </p:pic>
      <p:pic>
        <p:nvPicPr>
          <p:cNvPr id="48" name="Picture 47"/>
          <p:cNvPicPr>
            <a:picLocks noChangeAspect="1"/>
          </p:cNvPicPr>
          <p:nvPr/>
        </p:nvPicPr>
        <p:blipFill>
          <a:blip r:embed="rId4"/>
          <a:stretch>
            <a:fillRect/>
          </a:stretch>
        </p:blipFill>
        <p:spPr>
          <a:xfrm>
            <a:off x="3679813" y="2116519"/>
            <a:ext cx="1144871" cy="1099077"/>
          </a:xfrm>
          <a:prstGeom prst="rect">
            <a:avLst/>
          </a:prstGeom>
        </p:spPr>
      </p:pic>
      <p:pic>
        <p:nvPicPr>
          <p:cNvPr id="50" name="droppedImage.pdf"/>
          <p:cNvPicPr/>
          <p:nvPr/>
        </p:nvPicPr>
        <p:blipFill>
          <a:blip r:embed="rId5">
            <a:extLst/>
          </a:blip>
          <a:stretch>
            <a:fillRect/>
          </a:stretch>
        </p:blipFill>
        <p:spPr>
          <a:xfrm>
            <a:off x="3630724" y="3975520"/>
            <a:ext cx="1144543" cy="489391"/>
          </a:xfrm>
          <a:prstGeom prst="rect">
            <a:avLst/>
          </a:prstGeom>
          <a:ln w="12700">
            <a:miter lim="400000"/>
          </a:ln>
        </p:spPr>
      </p:pic>
      <p:sp>
        <p:nvSpPr>
          <p:cNvPr id="2" name="TextBox 1"/>
          <p:cNvSpPr txBox="1"/>
          <p:nvPr/>
        </p:nvSpPr>
        <p:spPr>
          <a:xfrm>
            <a:off x="181194" y="4524244"/>
            <a:ext cx="2667718" cy="707886"/>
          </a:xfrm>
          <a:prstGeom prst="rect">
            <a:avLst/>
          </a:prstGeom>
          <a:noFill/>
        </p:spPr>
        <p:txBody>
          <a:bodyPr wrap="none" rtlCol="0">
            <a:spAutoFit/>
          </a:bodyPr>
          <a:lstStyle/>
          <a:p>
            <a:pPr marL="0" lvl="1" indent="0">
              <a:buNone/>
            </a:pPr>
            <a:r>
              <a:rPr lang="en-US" sz="2000" b="1" dirty="0" err="1">
                <a:solidFill>
                  <a:srgbClr val="C00000"/>
                </a:solidFill>
              </a:rPr>
              <a:t>dIP</a:t>
            </a:r>
            <a:r>
              <a:rPr lang="en-US" sz="2000" b="1" dirty="0">
                <a:solidFill>
                  <a:srgbClr val="C00000"/>
                </a:solidFill>
              </a:rPr>
              <a:t> ∈ </a:t>
            </a:r>
            <a:r>
              <a:rPr lang="en-US" sz="2000" b="1" dirty="0" smtClean="0">
                <a:solidFill>
                  <a:srgbClr val="C00000"/>
                </a:solidFill>
              </a:rPr>
              <a:t>{10/8, 40/8} </a:t>
            </a:r>
            <a:r>
              <a:rPr lang="en-US" sz="2000" dirty="0"/>
              <a:t>⋀</a:t>
            </a:r>
            <a:endParaRPr lang="en-US" sz="2000" b="1" dirty="0" smtClean="0"/>
          </a:p>
          <a:p>
            <a:pPr marL="0" lvl="1" indent="0">
              <a:buNone/>
            </a:pPr>
            <a:r>
              <a:rPr lang="en-US" sz="2000" dirty="0" err="1" smtClean="0"/>
              <a:t>dPort</a:t>
            </a:r>
            <a:r>
              <a:rPr lang="en-US" sz="2000" dirty="0" smtClean="0"/>
              <a:t> </a:t>
            </a:r>
            <a:r>
              <a:rPr lang="en-US" sz="2000" dirty="0"/>
              <a:t>= 443 → </a:t>
            </a:r>
            <a:r>
              <a:rPr lang="en-US" sz="2000" dirty="0" err="1" smtClean="0"/>
              <a:t>fwd</a:t>
            </a:r>
            <a:r>
              <a:rPr lang="en-US" sz="2000" dirty="0" smtClean="0"/>
              <a:t>(C)</a:t>
            </a:r>
            <a:endParaRPr lang="en-US" sz="2000" dirty="0"/>
          </a:p>
        </p:txBody>
      </p:sp>
      <p:sp>
        <p:nvSpPr>
          <p:cNvPr id="26" name="TextBox 25"/>
          <p:cNvSpPr txBox="1"/>
          <p:nvPr/>
        </p:nvSpPr>
        <p:spPr>
          <a:xfrm>
            <a:off x="977494" y="3535653"/>
            <a:ext cx="404002" cy="523220"/>
          </a:xfrm>
          <a:prstGeom prst="rect">
            <a:avLst/>
          </a:prstGeom>
          <a:solidFill>
            <a:schemeClr val="bg2">
              <a:lumMod val="20000"/>
              <a:lumOff val="80000"/>
            </a:schemeClr>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sysClr val="windowText" lastClr="000000"/>
                </a:solidFill>
                <a:effectLst/>
                <a:uLnTx/>
                <a:uFillTx/>
                <a:latin typeface="Arial"/>
                <a:cs typeface="Arial"/>
              </a:rPr>
              <a:t>p</a:t>
            </a:r>
            <a:endParaRPr kumimoji="0" lang="en-US" sz="2800" b="1" i="0" u="none" strike="noStrike" kern="0" cap="none" spc="0" normalizeH="0" baseline="0" noProof="0" dirty="0">
              <a:ln>
                <a:noFill/>
              </a:ln>
              <a:solidFill>
                <a:sysClr val="windowText" lastClr="000000"/>
              </a:solidFill>
              <a:effectLst/>
              <a:uLnTx/>
              <a:uFillTx/>
              <a:latin typeface="Arial"/>
              <a:cs typeface="Arial"/>
            </a:endParaRPr>
          </a:p>
        </p:txBody>
      </p:sp>
      <p:sp>
        <p:nvSpPr>
          <p:cNvPr id="29" name="Shape 351"/>
          <p:cNvSpPr/>
          <p:nvPr/>
        </p:nvSpPr>
        <p:spPr>
          <a:xfrm>
            <a:off x="156890" y="3134124"/>
            <a:ext cx="3066737" cy="33855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err="1" smtClean="0">
                <a:latin typeface="Arial"/>
                <a:ea typeface="Lucida Sans Regular"/>
                <a:cs typeface="Arial"/>
                <a:sym typeface="Lucida Sans Regular"/>
              </a:rPr>
              <a:t>dIP</a:t>
            </a:r>
            <a:r>
              <a:rPr lang="en-US" sz="2000" dirty="0" smtClean="0">
                <a:latin typeface="Arial"/>
                <a:ea typeface="Lucida Sans Regular"/>
                <a:cs typeface="Arial"/>
                <a:sym typeface="Lucida Sans Regular"/>
              </a:rPr>
              <a:t> = 80.0.0.1, </a:t>
            </a:r>
            <a:r>
              <a:rPr lang="en-US" sz="2000" dirty="0" err="1" smtClean="0">
                <a:latin typeface="Arial"/>
                <a:ea typeface="Lucida Sans Regular"/>
                <a:cs typeface="Arial"/>
                <a:sym typeface="Lucida Sans Regular"/>
              </a:rPr>
              <a:t>dPort</a:t>
            </a:r>
            <a:r>
              <a:rPr lang="en-US" sz="2000" dirty="0" smtClean="0">
                <a:latin typeface="Arial"/>
                <a:ea typeface="Lucida Sans Regular"/>
                <a:cs typeface="Arial"/>
                <a:sym typeface="Lucida Sans Regular"/>
              </a:rPr>
              <a:t> = 443</a:t>
            </a:r>
            <a:endParaRPr sz="2000" dirty="0">
              <a:latin typeface="Arial"/>
              <a:ea typeface="Lucida Sans Regular"/>
              <a:cs typeface="Arial"/>
              <a:sym typeface="Lucida Sans Regular"/>
            </a:endParaRPr>
          </a:p>
        </p:txBody>
      </p:sp>
      <p:cxnSp>
        <p:nvCxnSpPr>
          <p:cNvPr id="33" name="Straight Arrow Connector 32"/>
          <p:cNvCxnSpPr/>
          <p:nvPr/>
        </p:nvCxnSpPr>
        <p:spPr>
          <a:xfrm>
            <a:off x="760209" y="4292019"/>
            <a:ext cx="978238" cy="0"/>
          </a:xfrm>
          <a:prstGeom prst="straightConnector1">
            <a:avLst/>
          </a:prstGeom>
          <a:ln w="50800">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0" y="5476485"/>
            <a:ext cx="8915400" cy="646331"/>
          </a:xfrm>
          <a:prstGeom prst="rect">
            <a:avLst/>
          </a:prstGeom>
          <a:noFill/>
        </p:spPr>
        <p:txBody>
          <a:bodyPr wrap="square" rtlCol="0">
            <a:spAutoFit/>
          </a:bodyPr>
          <a:lstStyle/>
          <a:p>
            <a:pPr algn="ctr"/>
            <a:r>
              <a:rPr lang="en-US" sz="3600" dirty="0" smtClean="0">
                <a:solidFill>
                  <a:srgbClr val="C00000"/>
                </a:solidFill>
              </a:rPr>
              <a:t>Match on prefixes advertised by C</a:t>
            </a:r>
            <a:endParaRPr lang="en-US" sz="3600" b="1" dirty="0">
              <a:solidFill>
                <a:srgbClr val="C00000"/>
              </a:solidFill>
            </a:endParaRPr>
          </a:p>
        </p:txBody>
      </p:sp>
      <p:sp>
        <p:nvSpPr>
          <p:cNvPr id="19" name="Shape 636"/>
          <p:cNvSpPr/>
          <p:nvPr/>
        </p:nvSpPr>
        <p:spPr>
          <a:xfrm>
            <a:off x="4774413" y="2310416"/>
            <a:ext cx="2055050" cy="48013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lang="en-US" sz="2400" dirty="0" smtClean="0">
                <a:solidFill>
                  <a:srgbClr val="5E5E5E"/>
                </a:solidFill>
                <a:latin typeface="Arial" charset="0"/>
                <a:ea typeface="Arial" charset="0"/>
                <a:cs typeface="Arial" charset="0"/>
              </a:rPr>
              <a:t>SDX Controller</a:t>
            </a:r>
            <a:endParaRPr sz="2400" dirty="0">
              <a:solidFill>
                <a:srgbClr val="5E5E5E"/>
              </a:solidFill>
              <a:latin typeface="Arial" charset="0"/>
              <a:ea typeface="Arial" charset="0"/>
              <a:cs typeface="Arial" charset="0"/>
            </a:endParaRPr>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14</a:t>
            </a:fld>
            <a:endParaRPr lang="en-US"/>
          </a:p>
        </p:txBody>
      </p:sp>
    </p:spTree>
    <p:extLst>
      <p:ext uri="{BB962C8B-B14F-4D97-AF65-F5344CB8AC3E}">
        <p14:creationId xmlns:p14="http://schemas.microsoft.com/office/powerpoint/2010/main" val="91168305"/>
      </p:ext>
    </p:extLst>
  </p:cSld>
  <p:clrMapOvr>
    <a:masterClrMapping/>
  </p:clrMapOvr>
  <mc:AlternateContent xmlns:mc="http://schemas.openxmlformats.org/markup-compatibility/2006">
    <mc:Choice xmlns:p14="http://schemas.microsoft.com/office/powerpoint/2010/main" Requires="p14">
      <p:transition spd="slow" p14:dur="2000" advTm="19397"/>
    </mc:Choice>
    <mc:Fallback>
      <p:transition spd="slow" advTm="19397"/>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0513"/>
            <a:ext cx="8902700" cy="1143000"/>
          </a:xfrm>
        </p:spPr>
        <p:txBody>
          <a:bodyPr/>
          <a:lstStyle/>
          <a:p>
            <a:r>
              <a:rPr lang="en-US" dirty="0" smtClean="0">
                <a:solidFill>
                  <a:schemeClr val="tx1"/>
                </a:solidFill>
              </a:rPr>
              <a:t>Data Plane State Explosion!</a:t>
            </a:r>
            <a:endParaRPr lang="en-US" dirty="0">
              <a:solidFill>
                <a:schemeClr val="tx1"/>
              </a:solidFill>
            </a:endParaRPr>
          </a:p>
        </p:txBody>
      </p:sp>
      <p:sp>
        <p:nvSpPr>
          <p:cNvPr id="7" name="TextBox 6"/>
          <p:cNvSpPr txBox="1"/>
          <p:nvPr/>
        </p:nvSpPr>
        <p:spPr>
          <a:xfrm>
            <a:off x="0" y="5167174"/>
            <a:ext cx="8915400" cy="1200329"/>
          </a:xfrm>
          <a:prstGeom prst="rect">
            <a:avLst/>
          </a:prstGeom>
          <a:noFill/>
        </p:spPr>
        <p:txBody>
          <a:bodyPr wrap="square" rtlCol="0">
            <a:spAutoFit/>
          </a:bodyPr>
          <a:lstStyle/>
          <a:p>
            <a:pPr algn="ctr"/>
            <a:r>
              <a:rPr lang="en-US" sz="3600" dirty="0" smtClean="0">
                <a:solidFill>
                  <a:srgbClr val="C00000"/>
                </a:solidFill>
              </a:rPr>
              <a:t>SDN Policy Augmentation increases</a:t>
            </a:r>
          </a:p>
          <a:p>
            <a:pPr algn="ctr"/>
            <a:r>
              <a:rPr lang="en-US" sz="3600" dirty="0">
                <a:solidFill>
                  <a:srgbClr val="C00000"/>
                </a:solidFill>
              </a:rPr>
              <a:t>f</a:t>
            </a:r>
            <a:r>
              <a:rPr lang="en-US" sz="3600" dirty="0" smtClean="0">
                <a:solidFill>
                  <a:srgbClr val="C00000"/>
                </a:solidFill>
              </a:rPr>
              <a:t>orwarding table entries</a:t>
            </a:r>
            <a:endParaRPr lang="en-US" sz="3600" dirty="0">
              <a:solidFill>
                <a:srgbClr val="C00000"/>
              </a:solidFill>
            </a:endParaRPr>
          </a:p>
        </p:txBody>
      </p:sp>
      <p:graphicFrame>
        <p:nvGraphicFramePr>
          <p:cNvPr id="13" name="Content Placeholder 5"/>
          <p:cNvGraphicFramePr>
            <a:graphicFrameLocks noGrp="1"/>
          </p:cNvGraphicFramePr>
          <p:nvPr>
            <p:ph idx="1"/>
            <p:extLst>
              <p:ext uri="{D42A27DB-BD31-4B8C-83A1-F6EECF244321}">
                <p14:modId xmlns:p14="http://schemas.microsoft.com/office/powerpoint/2010/main" val="70291814"/>
              </p:ext>
            </p:extLst>
          </p:nvPr>
        </p:nvGraphicFramePr>
        <p:xfrm>
          <a:off x="152400" y="1689100"/>
          <a:ext cx="5806570" cy="3092344"/>
        </p:xfrm>
        <a:graphic>
          <a:graphicData uri="http://schemas.openxmlformats.org/drawingml/2006/table">
            <a:tbl>
              <a:tblPr firstRow="1">
                <a:tableStyleId>{5C22544A-7EE6-4342-B048-85BDC9FD1C3A}</a:tableStyleId>
              </a:tblPr>
              <a:tblGrid>
                <a:gridCol w="2768600"/>
                <a:gridCol w="1012657"/>
                <a:gridCol w="1012656"/>
                <a:gridCol w="1012657"/>
              </a:tblGrid>
              <a:tr h="605446">
                <a:tc rowSpan="2">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SDN Policies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en-US" sz="2400" dirty="0" smtClean="0">
                          <a:solidFill>
                            <a:schemeClr val="tx1"/>
                          </a:solidFill>
                        </a:rPr>
                        <a:t># Forwarding Table Entries</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605446">
                <a:tc vMerge="1">
                  <a:txBody>
                    <a:bodyPr/>
                    <a:lstStyle/>
                    <a:p>
                      <a:endParaRPr lang="en-US"/>
                    </a:p>
                  </a:txBody>
                  <a:tcPr/>
                </a:tc>
                <a:tc>
                  <a:txBody>
                    <a:bodyPr/>
                    <a:lstStyle/>
                    <a:p>
                      <a:pPr algn="ctr"/>
                      <a:r>
                        <a:rPr lang="en-US" sz="2400" dirty="0" smtClean="0">
                          <a:solidFill>
                            <a:srgbClr val="C00000"/>
                          </a:solidFill>
                        </a:rPr>
                        <a:t>10/8</a:t>
                      </a:r>
                      <a:endParaRPr lang="en-US" sz="240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rgbClr val="C00000"/>
                          </a:solidFill>
                        </a:rPr>
                        <a:t>40/8</a:t>
                      </a:r>
                      <a:endParaRPr lang="en-US" sz="240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rgbClr val="C00000"/>
                          </a:solidFill>
                        </a:rPr>
                        <a:t>80/8</a:t>
                      </a:r>
                      <a:endParaRPr lang="en-US" sz="240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4646">
                <a:tc>
                  <a:txBody>
                    <a:bodyPr/>
                    <a:lstStyle/>
                    <a:p>
                      <a:pPr marL="0" lvl="1" indent="0" algn="ctr">
                        <a:buNone/>
                      </a:pPr>
                      <a:r>
                        <a:rPr lang="en-US" dirty="0" err="1" smtClean="0"/>
                        <a:t>dPort</a:t>
                      </a:r>
                      <a:r>
                        <a:rPr lang="en-US" dirty="0" smtClean="0"/>
                        <a:t> = 443 → </a:t>
                      </a:r>
                      <a:r>
                        <a:rPr lang="en-US" dirty="0" err="1" smtClean="0"/>
                        <a:t>fwd</a:t>
                      </a:r>
                      <a:r>
                        <a:rPr lang="en-US" dirty="0" smtClean="0"/>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4646">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dPort</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 = 22 → </a:t>
                      </a: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fwd</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4646">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lang="en-US" dirty="0" err="1" smtClean="0"/>
                        <a:t>dPort</a:t>
                      </a:r>
                      <a:r>
                        <a:rPr lang="en-US" dirty="0" smtClean="0"/>
                        <a:t> = 443 </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 </a:t>
                      </a: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fwd</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(D)</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9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4" name="Right Brace 13"/>
          <p:cNvSpPr/>
          <p:nvPr/>
        </p:nvSpPr>
        <p:spPr>
          <a:xfrm>
            <a:off x="5970416" y="3167661"/>
            <a:ext cx="381021" cy="921707"/>
          </a:xfrm>
          <a:prstGeom prst="rightBrace">
            <a:avLst/>
          </a:prstGeom>
          <a:ln w="5080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TextBox 14"/>
          <p:cNvSpPr txBox="1"/>
          <p:nvPr/>
        </p:nvSpPr>
        <p:spPr>
          <a:xfrm>
            <a:off x="6351437" y="3329856"/>
            <a:ext cx="412292" cy="584775"/>
          </a:xfrm>
          <a:prstGeom prst="rect">
            <a:avLst/>
          </a:prstGeom>
          <a:noFill/>
          <a:ln>
            <a:noFill/>
          </a:ln>
        </p:spPr>
        <p:txBody>
          <a:bodyPr wrap="none" rtlCol="0">
            <a:spAutoFit/>
          </a:bodyPr>
          <a:lstStyle/>
          <a:p>
            <a:r>
              <a:rPr lang="en-US" sz="3200" b="1" dirty="0"/>
              <a:t>4</a:t>
            </a:r>
          </a:p>
        </p:txBody>
      </p:sp>
      <p:sp>
        <p:nvSpPr>
          <p:cNvPr id="16" name="TextBox 15"/>
          <p:cNvSpPr txBox="1"/>
          <p:nvPr/>
        </p:nvSpPr>
        <p:spPr>
          <a:xfrm>
            <a:off x="6336241" y="4196669"/>
            <a:ext cx="412292" cy="584775"/>
          </a:xfrm>
          <a:prstGeom prst="rect">
            <a:avLst/>
          </a:prstGeom>
          <a:noFill/>
          <a:ln>
            <a:noFill/>
          </a:ln>
        </p:spPr>
        <p:txBody>
          <a:bodyPr wrap="none" rtlCol="0">
            <a:spAutoFit/>
          </a:bodyPr>
          <a:lstStyle/>
          <a:p>
            <a:r>
              <a:rPr lang="en-US" sz="3200" b="1" dirty="0" smtClean="0"/>
              <a:t>3</a:t>
            </a:r>
            <a:endParaRPr lang="en-US" sz="3200" b="1" dirty="0"/>
          </a:p>
        </p:txBody>
      </p:sp>
      <p:sp>
        <p:nvSpPr>
          <p:cNvPr id="17" name="Right Brace 16"/>
          <p:cNvSpPr/>
          <p:nvPr/>
        </p:nvSpPr>
        <p:spPr>
          <a:xfrm>
            <a:off x="5970416" y="4274618"/>
            <a:ext cx="381021" cy="428879"/>
          </a:xfrm>
          <a:prstGeom prst="rightBrace">
            <a:avLst/>
          </a:prstGeom>
          <a:ln w="5080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chemeClr val="bg1">
                  <a:lumMod val="50000"/>
                </a:schemeClr>
              </a:solidFill>
            </a:endParaRPr>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15</a:t>
            </a:fld>
            <a:endParaRPr lang="en-US"/>
          </a:p>
        </p:txBody>
      </p:sp>
    </p:spTree>
    <p:custDataLst>
      <p:tags r:id="rId1"/>
    </p:custDataLst>
    <p:extLst>
      <p:ext uri="{BB962C8B-B14F-4D97-AF65-F5344CB8AC3E}">
        <p14:creationId xmlns:p14="http://schemas.microsoft.com/office/powerpoint/2010/main" val="184851285"/>
      </p:ext>
    </p:extLst>
  </p:cSld>
  <p:clrMapOvr>
    <a:masterClrMapping/>
  </p:clrMapOvr>
  <mc:AlternateContent xmlns:mc="http://schemas.openxmlformats.org/markup-compatibility/2006">
    <mc:Choice xmlns:p14="http://schemas.microsoft.com/office/powerpoint/2010/main" Requires="p14">
      <p:transition spd="slow" p14:dur="2000" advTm="13624"/>
    </mc:Choice>
    <mc:Fallback>
      <p:transition spd="slow" advTm="13624"/>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0513"/>
            <a:ext cx="8991600" cy="1143000"/>
          </a:xfrm>
        </p:spPr>
        <p:txBody>
          <a:bodyPr/>
          <a:lstStyle/>
          <a:p>
            <a:r>
              <a:rPr lang="en-US" dirty="0">
                <a:solidFill>
                  <a:schemeClr val="tx1"/>
                </a:solidFill>
              </a:rPr>
              <a:t>Goal Tracker</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73954837"/>
              </p:ext>
            </p:extLst>
          </p:nvPr>
        </p:nvGraphicFramePr>
        <p:xfrm>
          <a:off x="457200" y="1600200"/>
          <a:ext cx="8331201" cy="2253826"/>
        </p:xfrm>
        <a:graphic>
          <a:graphicData uri="http://schemas.openxmlformats.org/drawingml/2006/table">
            <a:tbl>
              <a:tblPr firstRow="1" bandRow="1">
                <a:tableStyleId>{00A15C55-8517-42AA-B614-E9B94910E393}</a:tableStyleId>
              </a:tblPr>
              <a:tblGrid>
                <a:gridCol w="4241800"/>
                <a:gridCol w="2159000"/>
                <a:gridCol w="1930401"/>
              </a:tblGrid>
              <a:tr h="715433">
                <a:tc>
                  <a:txBody>
                    <a:bodyPr/>
                    <a:lstStyle/>
                    <a:p>
                      <a:pPr algn="ct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Simple Example</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Large IXP</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15433">
                <a:tc>
                  <a:txBody>
                    <a:bodyPr/>
                    <a:lstStyle/>
                    <a:p>
                      <a:pPr algn="ctr"/>
                      <a:r>
                        <a:rPr lang="en-US" sz="2400" b="0" dirty="0" smtClean="0"/>
                        <a:t>Baseline</a:t>
                      </a:r>
                      <a:endParaRPr lang="en-US" sz="2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3</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62K</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15433">
                <a:tc>
                  <a:txBody>
                    <a:bodyPr/>
                    <a:lstStyle/>
                    <a:p>
                      <a:pPr algn="ctr"/>
                      <a:r>
                        <a:rPr lang="en-US" sz="2400" b="1" dirty="0" smtClean="0"/>
                        <a:t>Policy Augmentation</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rPr>
                        <a:t>7</a:t>
                      </a:r>
                      <a:endParaRPr lang="en-US"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rgbClr val="FF0000"/>
                          </a:solidFill>
                        </a:rPr>
                        <a:t>68M</a:t>
                      </a:r>
                      <a:endParaRPr lang="en-US"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TextBox 5"/>
          <p:cNvSpPr txBox="1"/>
          <p:nvPr/>
        </p:nvSpPr>
        <p:spPr>
          <a:xfrm>
            <a:off x="0" y="5167174"/>
            <a:ext cx="8915400" cy="1200329"/>
          </a:xfrm>
          <a:prstGeom prst="rect">
            <a:avLst/>
          </a:prstGeom>
          <a:noFill/>
        </p:spPr>
        <p:txBody>
          <a:bodyPr wrap="square" rtlCol="0">
            <a:spAutoFit/>
          </a:bodyPr>
          <a:lstStyle/>
          <a:p>
            <a:pPr algn="ctr"/>
            <a:r>
              <a:rPr lang="en-US" sz="3600" dirty="0" smtClean="0">
                <a:solidFill>
                  <a:srgbClr val="C00000"/>
                </a:solidFill>
              </a:rPr>
              <a:t>Not possible to support these many </a:t>
            </a:r>
          </a:p>
          <a:p>
            <a:pPr algn="ctr"/>
            <a:r>
              <a:rPr lang="en-US" sz="3600" dirty="0" smtClean="0">
                <a:solidFill>
                  <a:srgbClr val="C00000"/>
                </a:solidFill>
              </a:rPr>
              <a:t>forwarding table </a:t>
            </a:r>
            <a:r>
              <a:rPr lang="en-US" sz="3600" dirty="0" smtClean="0">
                <a:solidFill>
                  <a:srgbClr val="C00000"/>
                </a:solidFill>
              </a:rPr>
              <a:t>entries!</a:t>
            </a:r>
            <a:endParaRPr lang="en-US" sz="3600" dirty="0">
              <a:solidFill>
                <a:srgbClr val="C00000"/>
              </a:solidFill>
            </a:endParaRPr>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16</a:t>
            </a:fld>
            <a:endParaRPr lang="en-US"/>
          </a:p>
        </p:txBody>
      </p:sp>
    </p:spTree>
    <p:extLst>
      <p:ext uri="{BB962C8B-B14F-4D97-AF65-F5344CB8AC3E}">
        <p14:creationId xmlns:p14="http://schemas.microsoft.com/office/powerpoint/2010/main" val="1317977657"/>
      </p:ext>
    </p:extLst>
  </p:cSld>
  <p:clrMapOvr>
    <a:masterClrMapping/>
  </p:clrMapOvr>
  <mc:AlternateContent xmlns:mc="http://schemas.openxmlformats.org/markup-compatibility/2006" xmlns:p14="http://schemas.microsoft.com/office/powerpoint/2010/main">
    <mc:Choice Requires="p14">
      <p:transition spd="slow" p14:dur="2000" advTm="21056"/>
    </mc:Choice>
    <mc:Fallback xmlns="">
      <p:transition spd="slow" advTm="21056"/>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0513"/>
            <a:ext cx="8902700" cy="1143000"/>
          </a:xfrm>
        </p:spPr>
        <p:txBody>
          <a:bodyPr/>
          <a:lstStyle/>
          <a:p>
            <a:r>
              <a:rPr lang="en-US" dirty="0" smtClean="0">
                <a:solidFill>
                  <a:schemeClr val="tx1"/>
                </a:solidFill>
              </a:rPr>
              <a:t>Forwarding Equivalence Classes</a:t>
            </a:r>
            <a:endParaRPr lang="en-US" dirty="0">
              <a:solidFill>
                <a:schemeClr val="tx1"/>
              </a:solidFill>
            </a:endParaRPr>
          </a:p>
        </p:txBody>
      </p:sp>
      <p:graphicFrame>
        <p:nvGraphicFramePr>
          <p:cNvPr id="13" name="Content Placeholder 5"/>
          <p:cNvGraphicFramePr>
            <a:graphicFrameLocks noGrp="1"/>
          </p:cNvGraphicFramePr>
          <p:nvPr>
            <p:ph idx="1"/>
            <p:extLst/>
          </p:nvPr>
        </p:nvGraphicFramePr>
        <p:xfrm>
          <a:off x="152400" y="1689100"/>
          <a:ext cx="5806570" cy="3092344"/>
        </p:xfrm>
        <a:graphic>
          <a:graphicData uri="http://schemas.openxmlformats.org/drawingml/2006/table">
            <a:tbl>
              <a:tblPr firstRow="1">
                <a:tableStyleId>{5C22544A-7EE6-4342-B048-85BDC9FD1C3A}</a:tableStyleId>
              </a:tblPr>
              <a:tblGrid>
                <a:gridCol w="2768600"/>
                <a:gridCol w="1012657"/>
                <a:gridCol w="1012656"/>
                <a:gridCol w="1012657"/>
              </a:tblGrid>
              <a:tr h="605446">
                <a:tc rowSpan="2">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SDN Policies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en-US" sz="2400" dirty="0" smtClean="0">
                          <a:solidFill>
                            <a:schemeClr val="tx1"/>
                          </a:solidFill>
                        </a:rPr>
                        <a:t># Forwarding Table Entries</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605446">
                <a:tc vMerge="1">
                  <a:txBody>
                    <a:bodyPr/>
                    <a:lstStyle/>
                    <a:p>
                      <a:endParaRPr lang="en-US"/>
                    </a:p>
                  </a:txBody>
                  <a:tcPr/>
                </a:tc>
                <a:tc>
                  <a:txBody>
                    <a:bodyPr/>
                    <a:lstStyle/>
                    <a:p>
                      <a:pPr algn="ctr"/>
                      <a:r>
                        <a:rPr lang="en-US" sz="2400" dirty="0" smtClean="0">
                          <a:solidFill>
                            <a:srgbClr val="C00000"/>
                          </a:solidFill>
                        </a:rPr>
                        <a:t>10/8</a:t>
                      </a:r>
                      <a:endParaRPr lang="en-US" sz="240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rgbClr val="C00000"/>
                          </a:solidFill>
                        </a:rPr>
                        <a:t>40/8</a:t>
                      </a:r>
                      <a:endParaRPr lang="en-US" sz="240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rgbClr val="C00000"/>
                          </a:solidFill>
                        </a:rPr>
                        <a:t>80/8</a:t>
                      </a:r>
                      <a:endParaRPr lang="en-US" sz="240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4646">
                <a:tc>
                  <a:txBody>
                    <a:bodyPr/>
                    <a:lstStyle/>
                    <a:p>
                      <a:pPr marL="0" lvl="1" indent="0" algn="ctr">
                        <a:buNone/>
                      </a:pPr>
                      <a:r>
                        <a:rPr lang="en-US" dirty="0" err="1" smtClean="0"/>
                        <a:t>dPort</a:t>
                      </a:r>
                      <a:r>
                        <a:rPr lang="en-US" dirty="0" smtClean="0"/>
                        <a:t> = 443 → </a:t>
                      </a:r>
                      <a:r>
                        <a:rPr lang="en-US" dirty="0" err="1" smtClean="0"/>
                        <a:t>fwd</a:t>
                      </a:r>
                      <a:r>
                        <a:rPr lang="en-US" dirty="0" smtClean="0"/>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4646">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dPort</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 = 22 → </a:t>
                      </a: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fwd</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4646">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lang="en-US" dirty="0" err="1" smtClean="0"/>
                        <a:t>dPort</a:t>
                      </a:r>
                      <a:r>
                        <a:rPr lang="en-US" dirty="0" smtClean="0"/>
                        <a:t> = 443 </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 </a:t>
                      </a: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fwd</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(D)</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9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0" name="Rectangle 9"/>
          <p:cNvSpPr/>
          <p:nvPr/>
        </p:nvSpPr>
        <p:spPr>
          <a:xfrm>
            <a:off x="2908300" y="2501900"/>
            <a:ext cx="2032000" cy="2279544"/>
          </a:xfrm>
          <a:prstGeom prst="rect">
            <a:avLst/>
          </a:prstGeom>
          <a:noFill/>
          <a:ln w="508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117560" y="5594244"/>
            <a:ext cx="9341019" cy="646331"/>
          </a:xfrm>
          <a:prstGeom prst="rect">
            <a:avLst/>
          </a:prstGeom>
          <a:noFill/>
        </p:spPr>
        <p:txBody>
          <a:bodyPr wrap="none" rtlCol="0">
            <a:spAutoFit/>
          </a:bodyPr>
          <a:lstStyle/>
          <a:p>
            <a:pPr algn="ctr"/>
            <a:r>
              <a:rPr lang="en-US" sz="3600" b="1" dirty="0" smtClean="0">
                <a:solidFill>
                  <a:srgbClr val="C00000"/>
                </a:solidFill>
              </a:rPr>
              <a:t>10/8, 40/8 </a:t>
            </a:r>
            <a:r>
              <a:rPr lang="en-US" sz="3600" dirty="0" smtClean="0">
                <a:solidFill>
                  <a:srgbClr val="C00000"/>
                </a:solidFill>
              </a:rPr>
              <a:t>exhibit similar forwarding behavior</a:t>
            </a:r>
            <a:endParaRPr lang="en-US" sz="3600" dirty="0">
              <a:solidFill>
                <a:srgbClr val="C00000"/>
              </a:solidFill>
            </a:endParaRPr>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17</a:t>
            </a:fld>
            <a:endParaRPr lang="en-US"/>
          </a:p>
        </p:txBody>
      </p:sp>
    </p:spTree>
    <p:custDataLst>
      <p:tags r:id="rId1"/>
    </p:custDataLst>
    <p:extLst>
      <p:ext uri="{BB962C8B-B14F-4D97-AF65-F5344CB8AC3E}">
        <p14:creationId xmlns:p14="http://schemas.microsoft.com/office/powerpoint/2010/main" val="280792633"/>
      </p:ext>
    </p:extLst>
  </p:cSld>
  <p:clrMapOvr>
    <a:masterClrMapping/>
  </p:clrMapOvr>
  <mc:AlternateContent xmlns:mc="http://schemas.openxmlformats.org/markup-compatibility/2006" xmlns:p14="http://schemas.microsoft.com/office/powerpoint/2010/main">
    <mc:Choice Requires="p14">
      <p:transition spd="slow" p14:dur="2000" advTm="22054"/>
    </mc:Choice>
    <mc:Fallback xmlns="">
      <p:transition spd="slow" advTm="2205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0513"/>
            <a:ext cx="8991600" cy="1143000"/>
          </a:xfrm>
        </p:spPr>
        <p:txBody>
          <a:bodyPr/>
          <a:lstStyle/>
          <a:p>
            <a:r>
              <a:rPr lang="en-US" dirty="0">
                <a:solidFill>
                  <a:schemeClr val="tx1"/>
                </a:solidFill>
              </a:rPr>
              <a:t>Leveraging Forwarding Equivalence</a:t>
            </a:r>
          </a:p>
        </p:txBody>
      </p:sp>
      <p:sp>
        <p:nvSpPr>
          <p:cNvPr id="42" name="Rectangle 41"/>
          <p:cNvSpPr/>
          <p:nvPr/>
        </p:nvSpPr>
        <p:spPr>
          <a:xfrm>
            <a:off x="394946" y="2034402"/>
            <a:ext cx="2253676" cy="1856434"/>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6" name="Straight Connector 45"/>
          <p:cNvCxnSpPr/>
          <p:nvPr/>
        </p:nvCxnSpPr>
        <p:spPr>
          <a:xfrm>
            <a:off x="1177804" y="2034402"/>
            <a:ext cx="1" cy="1856434"/>
          </a:xfrm>
          <a:prstGeom prst="line">
            <a:avLst/>
          </a:prstGeom>
          <a:ln w="38100">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394116" y="2193204"/>
            <a:ext cx="783688" cy="461665"/>
          </a:xfrm>
          <a:prstGeom prst="rect">
            <a:avLst/>
          </a:prstGeom>
          <a:noFill/>
        </p:spPr>
        <p:txBody>
          <a:bodyPr wrap="none" rtlCol="0">
            <a:spAutoFit/>
          </a:bodyPr>
          <a:lstStyle/>
          <a:p>
            <a:r>
              <a:rPr lang="en-US" sz="2400" dirty="0" smtClean="0"/>
              <a:t>10/8</a:t>
            </a:r>
            <a:endParaRPr lang="en-US" sz="2400" dirty="0"/>
          </a:p>
        </p:txBody>
      </p:sp>
      <p:sp>
        <p:nvSpPr>
          <p:cNvPr id="50" name="TextBox 49"/>
          <p:cNvSpPr txBox="1"/>
          <p:nvPr/>
        </p:nvSpPr>
        <p:spPr>
          <a:xfrm>
            <a:off x="394116" y="2727760"/>
            <a:ext cx="783688" cy="461665"/>
          </a:xfrm>
          <a:prstGeom prst="rect">
            <a:avLst/>
          </a:prstGeom>
          <a:noFill/>
        </p:spPr>
        <p:txBody>
          <a:bodyPr wrap="none" rtlCol="0">
            <a:spAutoFit/>
          </a:bodyPr>
          <a:lstStyle/>
          <a:p>
            <a:r>
              <a:rPr lang="en-US" sz="2400" dirty="0" smtClean="0"/>
              <a:t>40/8</a:t>
            </a:r>
            <a:endParaRPr lang="en-US" sz="2400" dirty="0"/>
          </a:p>
        </p:txBody>
      </p:sp>
      <p:sp>
        <p:nvSpPr>
          <p:cNvPr id="51" name="TextBox 50"/>
          <p:cNvSpPr txBox="1"/>
          <p:nvPr/>
        </p:nvSpPr>
        <p:spPr>
          <a:xfrm>
            <a:off x="394116" y="3329914"/>
            <a:ext cx="784189" cy="461665"/>
          </a:xfrm>
          <a:prstGeom prst="rect">
            <a:avLst/>
          </a:prstGeom>
          <a:noFill/>
        </p:spPr>
        <p:txBody>
          <a:bodyPr wrap="none" rtlCol="0">
            <a:spAutoFit/>
          </a:bodyPr>
          <a:lstStyle/>
          <a:p>
            <a:r>
              <a:rPr lang="en-US" sz="2400" dirty="0"/>
              <a:t>8</a:t>
            </a:r>
            <a:r>
              <a:rPr lang="en-US" sz="2400" dirty="0" smtClean="0"/>
              <a:t>0/8</a:t>
            </a:r>
            <a:endParaRPr lang="en-US" sz="2400" dirty="0"/>
          </a:p>
        </p:txBody>
      </p:sp>
      <p:sp>
        <p:nvSpPr>
          <p:cNvPr id="53" name="TextBox 52"/>
          <p:cNvSpPr txBox="1"/>
          <p:nvPr/>
        </p:nvSpPr>
        <p:spPr>
          <a:xfrm>
            <a:off x="546090" y="1334699"/>
            <a:ext cx="1694319" cy="646331"/>
          </a:xfrm>
          <a:prstGeom prst="rect">
            <a:avLst/>
          </a:prstGeom>
          <a:noFill/>
        </p:spPr>
        <p:txBody>
          <a:bodyPr wrap="none" rtlCol="0">
            <a:spAutoFit/>
          </a:bodyPr>
          <a:lstStyle/>
          <a:p>
            <a:pPr algn="ctr"/>
            <a:r>
              <a:rPr lang="en-US" dirty="0">
                <a:solidFill>
                  <a:srgbClr val="FF0000"/>
                </a:solidFill>
              </a:rPr>
              <a:t>f</a:t>
            </a:r>
            <a:r>
              <a:rPr lang="en-US" dirty="0" smtClean="0">
                <a:solidFill>
                  <a:srgbClr val="FF0000"/>
                </a:solidFill>
              </a:rPr>
              <a:t>orward to</a:t>
            </a:r>
          </a:p>
          <a:p>
            <a:pPr algn="ctr"/>
            <a:r>
              <a:rPr lang="en-US" dirty="0" smtClean="0">
                <a:solidFill>
                  <a:srgbClr val="FF0000"/>
                </a:solidFill>
              </a:rPr>
              <a:t>BGP Next Hop</a:t>
            </a:r>
            <a:endParaRPr lang="en-US" dirty="0">
              <a:solidFill>
                <a:srgbClr val="FF0000"/>
              </a:solidFill>
            </a:endParaRPr>
          </a:p>
        </p:txBody>
      </p:sp>
      <p:sp>
        <p:nvSpPr>
          <p:cNvPr id="77" name="Shape 636"/>
          <p:cNvSpPr/>
          <p:nvPr/>
        </p:nvSpPr>
        <p:spPr>
          <a:xfrm>
            <a:off x="1786059" y="4537459"/>
            <a:ext cx="683585" cy="48013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lang="en-US" sz="2400" dirty="0" smtClean="0">
                <a:solidFill>
                  <a:srgbClr val="5E5E5E"/>
                </a:solidFill>
                <a:latin typeface="Arial"/>
                <a:cs typeface="Arial"/>
              </a:rPr>
              <a:t>AS </a:t>
            </a:r>
            <a:r>
              <a:rPr lang="en-US" sz="2400" dirty="0" smtClean="0">
                <a:solidFill>
                  <a:srgbClr val="5E5E5E"/>
                </a:solidFill>
                <a:latin typeface="Arial"/>
                <a:cs typeface="Arial"/>
              </a:rPr>
              <a:t>A</a:t>
            </a:r>
            <a:endParaRPr sz="2400" dirty="0">
              <a:solidFill>
                <a:srgbClr val="5E5E5E"/>
              </a:solidFill>
              <a:latin typeface="Arial"/>
              <a:cs typeface="Arial"/>
            </a:endParaRPr>
          </a:p>
        </p:txBody>
      </p:sp>
      <p:sp>
        <p:nvSpPr>
          <p:cNvPr id="75" name="Shape 636"/>
          <p:cNvSpPr/>
          <p:nvPr/>
        </p:nvSpPr>
        <p:spPr>
          <a:xfrm>
            <a:off x="7054075" y="3500019"/>
            <a:ext cx="1874025" cy="1107996"/>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C</a:t>
            </a:r>
          </a:p>
          <a:p>
            <a:pPr lvl="0" algn="ctr">
              <a:lnSpc>
                <a:spcPct val="100000"/>
              </a:lnSpc>
              <a:defRPr sz="1800">
                <a:solidFill>
                  <a:srgbClr val="000000"/>
                </a:solidFill>
              </a:defRPr>
            </a:pPr>
            <a:r>
              <a:rPr lang="en-US" sz="2400" u="sng" dirty="0" smtClean="0">
                <a:solidFill>
                  <a:srgbClr val="5E5E5E"/>
                </a:solidFill>
                <a:latin typeface="Arial" charset="0"/>
                <a:ea typeface="Arial" charset="0"/>
                <a:cs typeface="Arial" charset="0"/>
              </a:rPr>
              <a:t>announces</a:t>
            </a:r>
          </a:p>
          <a:p>
            <a:pPr lvl="0" algn="ctr">
              <a:lnSpc>
                <a:spcPct val="100000"/>
              </a:lnSpc>
              <a:defRPr sz="1800">
                <a:solidFill>
                  <a:srgbClr val="000000"/>
                </a:solidFill>
              </a:defRPr>
            </a:pPr>
            <a:r>
              <a:rPr lang="en-US" sz="2400" b="1" dirty="0" smtClean="0">
                <a:solidFill>
                  <a:srgbClr val="FF0000"/>
                </a:solidFill>
                <a:latin typeface="Arial" charset="0"/>
                <a:ea typeface="Arial" charset="0"/>
                <a:cs typeface="Arial" charset="0"/>
              </a:rPr>
              <a:t>10/8, 40/8</a:t>
            </a:r>
          </a:p>
        </p:txBody>
      </p:sp>
      <p:sp>
        <p:nvSpPr>
          <p:cNvPr id="81" name="Shape 636"/>
          <p:cNvSpPr/>
          <p:nvPr/>
        </p:nvSpPr>
        <p:spPr>
          <a:xfrm>
            <a:off x="6612951" y="4709546"/>
            <a:ext cx="2188149" cy="1107996"/>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D</a:t>
            </a:r>
          </a:p>
          <a:p>
            <a:pPr lvl="0" algn="ctr">
              <a:lnSpc>
                <a:spcPct val="100000"/>
              </a:lnSpc>
              <a:defRPr sz="1800">
                <a:solidFill>
                  <a:srgbClr val="000000"/>
                </a:solidFill>
              </a:defRPr>
            </a:pPr>
            <a:r>
              <a:rPr lang="en-US" sz="2400" u="sng" dirty="0" smtClean="0">
                <a:solidFill>
                  <a:srgbClr val="5E5E5E"/>
                </a:solidFill>
                <a:latin typeface="Arial" charset="0"/>
                <a:ea typeface="Arial" charset="0"/>
                <a:cs typeface="Arial" charset="0"/>
              </a:rPr>
              <a:t>announces</a:t>
            </a:r>
          </a:p>
          <a:p>
            <a:pPr lvl="0" algn="ctr">
              <a:lnSpc>
                <a:spcPct val="100000"/>
              </a:lnSpc>
              <a:defRPr sz="1800">
                <a:solidFill>
                  <a:srgbClr val="000000"/>
                </a:solidFill>
              </a:defRPr>
            </a:pPr>
            <a:r>
              <a:rPr lang="en-US" sz="2400" b="1" dirty="0" smtClean="0">
                <a:solidFill>
                  <a:srgbClr val="FF0000"/>
                </a:solidFill>
                <a:latin typeface="Arial" charset="0"/>
                <a:ea typeface="Arial" charset="0"/>
                <a:cs typeface="Arial" charset="0"/>
              </a:rPr>
              <a:t>10/8, 40/8, </a:t>
            </a:r>
            <a:r>
              <a:rPr lang="en-US" sz="2400" b="1" dirty="0" smtClean="0">
                <a:solidFill>
                  <a:srgbClr val="0070C0"/>
                </a:solidFill>
                <a:latin typeface="Arial" charset="0"/>
                <a:ea typeface="Arial" charset="0"/>
                <a:cs typeface="Arial" charset="0"/>
              </a:rPr>
              <a:t>80/8</a:t>
            </a:r>
            <a:r>
              <a:rPr lang="en-US" sz="2400" b="1" dirty="0" smtClean="0">
                <a:solidFill>
                  <a:srgbClr val="C00000"/>
                </a:solidFill>
                <a:latin typeface="Arial" charset="0"/>
                <a:ea typeface="Arial" charset="0"/>
                <a:cs typeface="Arial" charset="0"/>
              </a:rPr>
              <a:t> </a:t>
            </a:r>
            <a:endParaRPr sz="2400" b="1" dirty="0">
              <a:solidFill>
                <a:srgbClr val="C00000"/>
              </a:solidFill>
              <a:latin typeface="Arial" charset="0"/>
              <a:ea typeface="Arial" charset="0"/>
              <a:cs typeface="Arial" charset="0"/>
            </a:endParaRPr>
          </a:p>
        </p:txBody>
      </p:sp>
      <p:cxnSp>
        <p:nvCxnSpPr>
          <p:cNvPr id="83" name="Straight Arrow Connector 82"/>
          <p:cNvCxnSpPr/>
          <p:nvPr/>
        </p:nvCxnSpPr>
        <p:spPr>
          <a:xfrm flipV="1">
            <a:off x="2517258" y="4254549"/>
            <a:ext cx="1131299" cy="1"/>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p:nvPr/>
        </p:nvCxnSpPr>
        <p:spPr>
          <a:xfrm flipH="1" flipV="1">
            <a:off x="4655273" y="4292019"/>
            <a:ext cx="1304946" cy="607737"/>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p:nvPr/>
        </p:nvCxnSpPr>
        <p:spPr>
          <a:xfrm>
            <a:off x="4777619" y="4125287"/>
            <a:ext cx="1374896" cy="17894"/>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pic>
        <p:nvPicPr>
          <p:cNvPr id="86" name="pasted-image.jpg"/>
          <p:cNvPicPr/>
          <p:nvPr/>
        </p:nvPicPr>
        <p:blipFill>
          <a:blip r:embed="rId3">
            <a:extLst/>
          </a:blip>
          <a:srcRect l="6992" t="10113" r="10135" b="11501"/>
          <a:stretch>
            <a:fillRect/>
          </a:stretch>
        </p:blipFill>
        <p:spPr>
          <a:xfrm>
            <a:off x="1738447" y="3947251"/>
            <a:ext cx="778811" cy="614597"/>
          </a:xfrm>
          <a:prstGeom prst="rect">
            <a:avLst/>
          </a:prstGeom>
          <a:ln w="12700">
            <a:miter lim="400000"/>
          </a:ln>
        </p:spPr>
      </p:pic>
      <p:pic>
        <p:nvPicPr>
          <p:cNvPr id="87" name="pasted-image.jpg"/>
          <p:cNvPicPr/>
          <p:nvPr/>
        </p:nvPicPr>
        <p:blipFill>
          <a:blip r:embed="rId3">
            <a:extLst/>
          </a:blip>
          <a:srcRect l="6992" t="10113" r="10135" b="11501"/>
          <a:stretch>
            <a:fillRect/>
          </a:stretch>
        </p:blipFill>
        <p:spPr>
          <a:xfrm>
            <a:off x="5834140" y="4766346"/>
            <a:ext cx="778811" cy="614597"/>
          </a:xfrm>
          <a:prstGeom prst="rect">
            <a:avLst/>
          </a:prstGeom>
          <a:ln w="12700">
            <a:miter lim="400000"/>
          </a:ln>
        </p:spPr>
      </p:pic>
      <p:pic>
        <p:nvPicPr>
          <p:cNvPr id="88" name="pasted-image.jpg"/>
          <p:cNvPicPr/>
          <p:nvPr/>
        </p:nvPicPr>
        <p:blipFill>
          <a:blip r:embed="rId3">
            <a:extLst/>
          </a:blip>
          <a:srcRect l="6992" t="10113" r="10135" b="11501"/>
          <a:stretch>
            <a:fillRect/>
          </a:stretch>
        </p:blipFill>
        <p:spPr>
          <a:xfrm>
            <a:off x="6142974" y="3864114"/>
            <a:ext cx="778811" cy="614597"/>
          </a:xfrm>
          <a:prstGeom prst="rect">
            <a:avLst/>
          </a:prstGeom>
          <a:ln w="12700">
            <a:miter lim="400000"/>
          </a:ln>
        </p:spPr>
      </p:pic>
      <p:pic>
        <p:nvPicPr>
          <p:cNvPr id="89" name="droppedImage.pdf"/>
          <p:cNvPicPr/>
          <p:nvPr/>
        </p:nvPicPr>
        <p:blipFill>
          <a:blip r:embed="rId4">
            <a:extLst/>
          </a:blip>
          <a:stretch>
            <a:fillRect/>
          </a:stretch>
        </p:blipFill>
        <p:spPr>
          <a:xfrm>
            <a:off x="3630724" y="3975520"/>
            <a:ext cx="1144543" cy="489391"/>
          </a:xfrm>
          <a:prstGeom prst="rect">
            <a:avLst/>
          </a:prstGeom>
          <a:ln w="12700">
            <a:miter lim="400000"/>
          </a:ln>
        </p:spPr>
      </p:pic>
      <p:sp>
        <p:nvSpPr>
          <p:cNvPr id="90" name="Rectangle 89"/>
          <p:cNvSpPr/>
          <p:nvPr/>
        </p:nvSpPr>
        <p:spPr>
          <a:xfrm>
            <a:off x="1409944" y="2217394"/>
            <a:ext cx="939556" cy="288214"/>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1409944" y="2814486"/>
            <a:ext cx="939556" cy="288214"/>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384798" y="3416741"/>
            <a:ext cx="939556" cy="288214"/>
          </a:xfrm>
          <a:prstGeom prst="rect">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Shape 636"/>
          <p:cNvSpPr/>
          <p:nvPr/>
        </p:nvSpPr>
        <p:spPr>
          <a:xfrm>
            <a:off x="3502657" y="4532601"/>
            <a:ext cx="1430776" cy="48013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lang="en-US" sz="2400" dirty="0" smtClean="0">
                <a:solidFill>
                  <a:srgbClr val="5E5E5E"/>
                </a:solidFill>
                <a:latin typeface="Arial" charset="0"/>
                <a:ea typeface="Arial" charset="0"/>
                <a:cs typeface="Arial" charset="0"/>
              </a:rPr>
              <a:t>IXP Fabric</a:t>
            </a:r>
            <a:endParaRPr sz="2400" dirty="0">
              <a:solidFill>
                <a:srgbClr val="5E5E5E"/>
              </a:solidFill>
              <a:latin typeface="Arial" charset="0"/>
              <a:ea typeface="Arial" charset="0"/>
              <a:cs typeface="Arial" charset="0"/>
            </a:endParaRPr>
          </a:p>
        </p:txBody>
      </p:sp>
      <p:sp>
        <p:nvSpPr>
          <p:cNvPr id="33" name="TextBox 32"/>
          <p:cNvSpPr txBox="1"/>
          <p:nvPr/>
        </p:nvSpPr>
        <p:spPr>
          <a:xfrm>
            <a:off x="0" y="5290783"/>
            <a:ext cx="5834140" cy="1200329"/>
          </a:xfrm>
          <a:prstGeom prst="rect">
            <a:avLst/>
          </a:prstGeom>
          <a:noFill/>
        </p:spPr>
        <p:txBody>
          <a:bodyPr wrap="square" rtlCol="0">
            <a:spAutoFit/>
          </a:bodyPr>
          <a:lstStyle/>
          <a:p>
            <a:pPr algn="ctr"/>
            <a:r>
              <a:rPr lang="en-US" sz="3600">
                <a:solidFill>
                  <a:srgbClr val="C00000"/>
                </a:solidFill>
              </a:rPr>
              <a:t>Single BGP Next Hop for 10/8, 40/8</a:t>
            </a:r>
            <a:endParaRPr lang="en-US" sz="3600" dirty="0">
              <a:solidFill>
                <a:srgbClr val="C00000"/>
              </a:solidFill>
            </a:endParaRPr>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18</a:t>
            </a:fld>
            <a:endParaRPr lang="en-US"/>
          </a:p>
        </p:txBody>
      </p:sp>
      <p:sp>
        <p:nvSpPr>
          <p:cNvPr id="26" name="TextBox 25"/>
          <p:cNvSpPr txBox="1"/>
          <p:nvPr/>
        </p:nvSpPr>
        <p:spPr>
          <a:xfrm>
            <a:off x="963006" y="4953394"/>
            <a:ext cx="2667718" cy="400110"/>
          </a:xfrm>
          <a:prstGeom prst="rect">
            <a:avLst/>
          </a:prstGeom>
          <a:noFill/>
        </p:spPr>
        <p:txBody>
          <a:bodyPr wrap="none" rtlCol="0">
            <a:spAutoFit/>
          </a:bodyPr>
          <a:lstStyle/>
          <a:p>
            <a:pPr marL="0" lvl="1" indent="0">
              <a:buNone/>
            </a:pPr>
            <a:r>
              <a:rPr lang="en-US" sz="2000" dirty="0" err="1"/>
              <a:t>dPort</a:t>
            </a:r>
            <a:r>
              <a:rPr lang="en-US" sz="2000" dirty="0"/>
              <a:t> = 443 → </a:t>
            </a:r>
            <a:r>
              <a:rPr lang="en-US" sz="2000" dirty="0" err="1" smtClean="0"/>
              <a:t>fwd</a:t>
            </a:r>
            <a:r>
              <a:rPr lang="en-US" sz="2000" dirty="0" smtClean="0"/>
              <a:t>(C)</a:t>
            </a:r>
            <a:endParaRPr lang="en-US" sz="2000" dirty="0"/>
          </a:p>
        </p:txBody>
      </p:sp>
    </p:spTree>
    <p:extLst>
      <p:ext uri="{BB962C8B-B14F-4D97-AF65-F5344CB8AC3E}">
        <p14:creationId xmlns:p14="http://schemas.microsoft.com/office/powerpoint/2010/main" val="441177828"/>
      </p:ext>
    </p:extLst>
  </p:cSld>
  <p:clrMapOvr>
    <a:masterClrMapping/>
  </p:clrMapOvr>
  <mc:AlternateContent xmlns:mc="http://schemas.openxmlformats.org/markup-compatibility/2006" xmlns:p14="http://schemas.microsoft.com/office/powerpoint/2010/main">
    <mc:Choice Requires="p14">
      <p:transition spd="slow" p14:dur="2000" advTm="15826"/>
    </mc:Choice>
    <mc:Fallback xmlns="">
      <p:transition spd="slow" advTm="15826"/>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0513"/>
            <a:ext cx="8991600" cy="1143000"/>
          </a:xfrm>
        </p:spPr>
        <p:txBody>
          <a:bodyPr/>
          <a:lstStyle/>
          <a:p>
            <a:r>
              <a:rPr lang="en-US" dirty="0">
                <a:solidFill>
                  <a:schemeClr val="tx1"/>
                </a:solidFill>
              </a:rPr>
              <a:t>Leveraging Forwarding Equivalence</a:t>
            </a:r>
          </a:p>
        </p:txBody>
      </p:sp>
      <p:sp>
        <p:nvSpPr>
          <p:cNvPr id="42" name="Rectangle 41"/>
          <p:cNvSpPr/>
          <p:nvPr/>
        </p:nvSpPr>
        <p:spPr>
          <a:xfrm>
            <a:off x="394946" y="2034402"/>
            <a:ext cx="2253676" cy="1856434"/>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6" name="Straight Connector 45"/>
          <p:cNvCxnSpPr/>
          <p:nvPr/>
        </p:nvCxnSpPr>
        <p:spPr>
          <a:xfrm>
            <a:off x="1177804" y="2034402"/>
            <a:ext cx="1" cy="1856434"/>
          </a:xfrm>
          <a:prstGeom prst="line">
            <a:avLst/>
          </a:prstGeom>
          <a:ln w="38100">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394116" y="2193204"/>
            <a:ext cx="783688" cy="461665"/>
          </a:xfrm>
          <a:prstGeom prst="rect">
            <a:avLst/>
          </a:prstGeom>
          <a:noFill/>
        </p:spPr>
        <p:txBody>
          <a:bodyPr wrap="none" rtlCol="0">
            <a:spAutoFit/>
          </a:bodyPr>
          <a:lstStyle/>
          <a:p>
            <a:r>
              <a:rPr lang="en-US" sz="2400" dirty="0" smtClean="0"/>
              <a:t>10/8</a:t>
            </a:r>
            <a:endParaRPr lang="en-US" sz="2400" dirty="0"/>
          </a:p>
        </p:txBody>
      </p:sp>
      <p:sp>
        <p:nvSpPr>
          <p:cNvPr id="50" name="TextBox 49"/>
          <p:cNvSpPr txBox="1"/>
          <p:nvPr/>
        </p:nvSpPr>
        <p:spPr>
          <a:xfrm>
            <a:off x="394116" y="2727760"/>
            <a:ext cx="783688" cy="461665"/>
          </a:xfrm>
          <a:prstGeom prst="rect">
            <a:avLst/>
          </a:prstGeom>
          <a:noFill/>
        </p:spPr>
        <p:txBody>
          <a:bodyPr wrap="none" rtlCol="0">
            <a:spAutoFit/>
          </a:bodyPr>
          <a:lstStyle/>
          <a:p>
            <a:r>
              <a:rPr lang="en-US" sz="2400" dirty="0" smtClean="0"/>
              <a:t>40/8</a:t>
            </a:r>
            <a:endParaRPr lang="en-US" sz="2400" dirty="0"/>
          </a:p>
        </p:txBody>
      </p:sp>
      <p:sp>
        <p:nvSpPr>
          <p:cNvPr id="51" name="TextBox 50"/>
          <p:cNvSpPr txBox="1"/>
          <p:nvPr/>
        </p:nvSpPr>
        <p:spPr>
          <a:xfrm>
            <a:off x="394116" y="3329914"/>
            <a:ext cx="784189" cy="461665"/>
          </a:xfrm>
          <a:prstGeom prst="rect">
            <a:avLst/>
          </a:prstGeom>
          <a:noFill/>
        </p:spPr>
        <p:txBody>
          <a:bodyPr wrap="none" rtlCol="0">
            <a:spAutoFit/>
          </a:bodyPr>
          <a:lstStyle/>
          <a:p>
            <a:r>
              <a:rPr lang="en-US" sz="2400" dirty="0"/>
              <a:t>8</a:t>
            </a:r>
            <a:r>
              <a:rPr lang="en-US" sz="2400" dirty="0" smtClean="0"/>
              <a:t>0/8</a:t>
            </a:r>
            <a:endParaRPr lang="en-US" sz="2400" dirty="0"/>
          </a:p>
        </p:txBody>
      </p:sp>
      <p:sp>
        <p:nvSpPr>
          <p:cNvPr id="53" name="TextBox 52"/>
          <p:cNvSpPr txBox="1"/>
          <p:nvPr/>
        </p:nvSpPr>
        <p:spPr>
          <a:xfrm>
            <a:off x="546090" y="1334699"/>
            <a:ext cx="1694319" cy="646331"/>
          </a:xfrm>
          <a:prstGeom prst="rect">
            <a:avLst/>
          </a:prstGeom>
          <a:noFill/>
        </p:spPr>
        <p:txBody>
          <a:bodyPr wrap="none" rtlCol="0">
            <a:spAutoFit/>
          </a:bodyPr>
          <a:lstStyle/>
          <a:p>
            <a:pPr algn="ctr"/>
            <a:r>
              <a:rPr lang="en-US" dirty="0">
                <a:solidFill>
                  <a:srgbClr val="FF0000"/>
                </a:solidFill>
              </a:rPr>
              <a:t>f</a:t>
            </a:r>
            <a:r>
              <a:rPr lang="en-US" dirty="0" smtClean="0">
                <a:solidFill>
                  <a:srgbClr val="FF0000"/>
                </a:solidFill>
              </a:rPr>
              <a:t>orward to</a:t>
            </a:r>
          </a:p>
          <a:p>
            <a:pPr algn="ctr"/>
            <a:r>
              <a:rPr lang="en-US" dirty="0" smtClean="0">
                <a:solidFill>
                  <a:srgbClr val="FF0000"/>
                </a:solidFill>
              </a:rPr>
              <a:t>BGP Next Hop</a:t>
            </a:r>
            <a:endParaRPr lang="en-US" dirty="0">
              <a:solidFill>
                <a:srgbClr val="FF0000"/>
              </a:solidFill>
            </a:endParaRPr>
          </a:p>
        </p:txBody>
      </p:sp>
      <p:sp>
        <p:nvSpPr>
          <p:cNvPr id="77" name="Shape 636"/>
          <p:cNvSpPr/>
          <p:nvPr/>
        </p:nvSpPr>
        <p:spPr>
          <a:xfrm>
            <a:off x="1786059" y="4537459"/>
            <a:ext cx="683585" cy="48013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lang="en-US" sz="2400" dirty="0" smtClean="0">
                <a:solidFill>
                  <a:srgbClr val="5E5E5E"/>
                </a:solidFill>
                <a:latin typeface="Arial"/>
                <a:cs typeface="Arial"/>
              </a:rPr>
              <a:t>AS </a:t>
            </a:r>
            <a:r>
              <a:rPr lang="en-US" sz="2400" dirty="0" smtClean="0">
                <a:solidFill>
                  <a:srgbClr val="5E5E5E"/>
                </a:solidFill>
                <a:latin typeface="Arial"/>
                <a:cs typeface="Arial"/>
              </a:rPr>
              <a:t>A</a:t>
            </a:r>
            <a:endParaRPr sz="2400" dirty="0">
              <a:solidFill>
                <a:srgbClr val="5E5E5E"/>
              </a:solidFill>
              <a:latin typeface="Arial"/>
              <a:cs typeface="Arial"/>
            </a:endParaRPr>
          </a:p>
        </p:txBody>
      </p:sp>
      <p:cxnSp>
        <p:nvCxnSpPr>
          <p:cNvPr id="83" name="Straight Arrow Connector 82"/>
          <p:cNvCxnSpPr/>
          <p:nvPr/>
        </p:nvCxnSpPr>
        <p:spPr>
          <a:xfrm flipV="1">
            <a:off x="2517258" y="4254549"/>
            <a:ext cx="1131299" cy="1"/>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p:nvPr/>
        </p:nvCxnSpPr>
        <p:spPr>
          <a:xfrm flipH="1" flipV="1">
            <a:off x="4655273" y="4292019"/>
            <a:ext cx="1304946" cy="607737"/>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p:nvPr/>
        </p:nvCxnSpPr>
        <p:spPr>
          <a:xfrm>
            <a:off x="4777619" y="4125287"/>
            <a:ext cx="1374896" cy="17894"/>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pic>
        <p:nvPicPr>
          <p:cNvPr id="86" name="pasted-image.jpg"/>
          <p:cNvPicPr/>
          <p:nvPr/>
        </p:nvPicPr>
        <p:blipFill>
          <a:blip r:embed="rId3">
            <a:extLst/>
          </a:blip>
          <a:srcRect l="6992" t="10113" r="10135" b="11501"/>
          <a:stretch>
            <a:fillRect/>
          </a:stretch>
        </p:blipFill>
        <p:spPr>
          <a:xfrm>
            <a:off x="1738447" y="3947251"/>
            <a:ext cx="778811" cy="614597"/>
          </a:xfrm>
          <a:prstGeom prst="rect">
            <a:avLst/>
          </a:prstGeom>
          <a:ln w="12700">
            <a:miter lim="400000"/>
          </a:ln>
        </p:spPr>
      </p:pic>
      <p:pic>
        <p:nvPicPr>
          <p:cNvPr id="87" name="pasted-image.jpg"/>
          <p:cNvPicPr/>
          <p:nvPr/>
        </p:nvPicPr>
        <p:blipFill>
          <a:blip r:embed="rId3">
            <a:extLst/>
          </a:blip>
          <a:srcRect l="6992" t="10113" r="10135" b="11501"/>
          <a:stretch>
            <a:fillRect/>
          </a:stretch>
        </p:blipFill>
        <p:spPr>
          <a:xfrm>
            <a:off x="5834140" y="4766346"/>
            <a:ext cx="778811" cy="614597"/>
          </a:xfrm>
          <a:prstGeom prst="rect">
            <a:avLst/>
          </a:prstGeom>
          <a:ln w="12700">
            <a:miter lim="400000"/>
          </a:ln>
        </p:spPr>
      </p:pic>
      <p:pic>
        <p:nvPicPr>
          <p:cNvPr id="88" name="pasted-image.jpg"/>
          <p:cNvPicPr/>
          <p:nvPr/>
        </p:nvPicPr>
        <p:blipFill>
          <a:blip r:embed="rId3">
            <a:extLst/>
          </a:blip>
          <a:srcRect l="6992" t="10113" r="10135" b="11501"/>
          <a:stretch>
            <a:fillRect/>
          </a:stretch>
        </p:blipFill>
        <p:spPr>
          <a:xfrm>
            <a:off x="6142974" y="3864114"/>
            <a:ext cx="778811" cy="614597"/>
          </a:xfrm>
          <a:prstGeom prst="rect">
            <a:avLst/>
          </a:prstGeom>
          <a:ln w="12700">
            <a:miter lim="400000"/>
          </a:ln>
        </p:spPr>
      </p:pic>
      <p:pic>
        <p:nvPicPr>
          <p:cNvPr id="89" name="droppedImage.pdf"/>
          <p:cNvPicPr/>
          <p:nvPr/>
        </p:nvPicPr>
        <p:blipFill>
          <a:blip r:embed="rId4">
            <a:extLst/>
          </a:blip>
          <a:stretch>
            <a:fillRect/>
          </a:stretch>
        </p:blipFill>
        <p:spPr>
          <a:xfrm>
            <a:off x="3630724" y="3975520"/>
            <a:ext cx="1144543" cy="489391"/>
          </a:xfrm>
          <a:prstGeom prst="rect">
            <a:avLst/>
          </a:prstGeom>
          <a:ln w="12700">
            <a:miter lim="400000"/>
          </a:ln>
        </p:spPr>
      </p:pic>
      <p:sp>
        <p:nvSpPr>
          <p:cNvPr id="90" name="Rectangle 89"/>
          <p:cNvSpPr/>
          <p:nvPr/>
        </p:nvSpPr>
        <p:spPr>
          <a:xfrm>
            <a:off x="1409944" y="2217394"/>
            <a:ext cx="939556" cy="288214"/>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1409944" y="2814486"/>
            <a:ext cx="939556" cy="288214"/>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384798" y="3416741"/>
            <a:ext cx="939556" cy="288214"/>
          </a:xfrm>
          <a:prstGeom prst="rect">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Shape 636"/>
          <p:cNvSpPr/>
          <p:nvPr/>
        </p:nvSpPr>
        <p:spPr>
          <a:xfrm>
            <a:off x="3502657" y="4532601"/>
            <a:ext cx="1430776" cy="48013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lang="en-US" sz="2400" dirty="0" smtClean="0">
                <a:solidFill>
                  <a:srgbClr val="5E5E5E"/>
                </a:solidFill>
                <a:latin typeface="Arial" charset="0"/>
                <a:ea typeface="Arial" charset="0"/>
                <a:cs typeface="Arial" charset="0"/>
              </a:rPr>
              <a:t>IXP Fabric</a:t>
            </a:r>
            <a:endParaRPr sz="2400" dirty="0">
              <a:solidFill>
                <a:srgbClr val="5E5E5E"/>
              </a:solidFill>
              <a:latin typeface="Arial" charset="0"/>
              <a:ea typeface="Arial" charset="0"/>
              <a:cs typeface="Arial" charset="0"/>
            </a:endParaRPr>
          </a:p>
        </p:txBody>
      </p:sp>
      <p:sp>
        <p:nvSpPr>
          <p:cNvPr id="28" name="Rectangle 27"/>
          <p:cNvSpPr/>
          <p:nvPr/>
        </p:nvSpPr>
        <p:spPr>
          <a:xfrm>
            <a:off x="3301692" y="2018138"/>
            <a:ext cx="2422851" cy="1856434"/>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9" name="Straight Connector 28"/>
          <p:cNvCxnSpPr/>
          <p:nvPr/>
        </p:nvCxnSpPr>
        <p:spPr>
          <a:xfrm>
            <a:off x="4533900" y="2018138"/>
            <a:ext cx="1" cy="1856434"/>
          </a:xfrm>
          <a:prstGeom prst="line">
            <a:avLst/>
          </a:prstGeom>
          <a:ln w="38100">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4632578" y="2715522"/>
            <a:ext cx="1091966" cy="461665"/>
          </a:xfrm>
          <a:prstGeom prst="rect">
            <a:avLst/>
          </a:prstGeom>
          <a:noFill/>
        </p:spPr>
        <p:txBody>
          <a:bodyPr wrap="none" rtlCol="0">
            <a:spAutoFit/>
          </a:bodyPr>
          <a:lstStyle/>
          <a:p>
            <a:r>
              <a:rPr lang="en-US" sz="2400" dirty="0" err="1"/>
              <a:t>f</a:t>
            </a:r>
            <a:r>
              <a:rPr lang="en-US" sz="2400" dirty="0" err="1" smtClean="0"/>
              <a:t>wd</a:t>
            </a:r>
            <a:r>
              <a:rPr lang="en-US" sz="2400" dirty="0" smtClean="0"/>
              <a:t>(C)</a:t>
            </a:r>
            <a:endParaRPr lang="en-US" sz="2400" dirty="0"/>
          </a:p>
        </p:txBody>
      </p:sp>
      <p:sp>
        <p:nvSpPr>
          <p:cNvPr id="31" name="TextBox 30"/>
          <p:cNvSpPr txBox="1"/>
          <p:nvPr/>
        </p:nvSpPr>
        <p:spPr>
          <a:xfrm>
            <a:off x="3687034" y="1327770"/>
            <a:ext cx="1693733" cy="646331"/>
          </a:xfrm>
          <a:prstGeom prst="rect">
            <a:avLst/>
          </a:prstGeom>
          <a:noFill/>
        </p:spPr>
        <p:txBody>
          <a:bodyPr wrap="none" rtlCol="0">
            <a:spAutoFit/>
          </a:bodyPr>
          <a:lstStyle/>
          <a:p>
            <a:pPr algn="ctr"/>
            <a:r>
              <a:rPr lang="en-US" dirty="0">
                <a:solidFill>
                  <a:srgbClr val="FF0000"/>
                </a:solidFill>
              </a:rPr>
              <a:t>match on</a:t>
            </a:r>
          </a:p>
          <a:p>
            <a:pPr algn="ctr"/>
            <a:r>
              <a:rPr lang="en-US" dirty="0" smtClean="0">
                <a:solidFill>
                  <a:srgbClr val="FF0000"/>
                </a:solidFill>
              </a:rPr>
              <a:t>BGP Next Hop</a:t>
            </a:r>
            <a:endParaRPr lang="en-US" dirty="0">
              <a:solidFill>
                <a:srgbClr val="FF0000"/>
              </a:solidFill>
            </a:endParaRPr>
          </a:p>
        </p:txBody>
      </p:sp>
      <p:sp>
        <p:nvSpPr>
          <p:cNvPr id="32" name="Rectangle 31"/>
          <p:cNvSpPr/>
          <p:nvPr/>
        </p:nvSpPr>
        <p:spPr>
          <a:xfrm>
            <a:off x="3445605" y="2807801"/>
            <a:ext cx="939556" cy="288214"/>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Shape 636"/>
          <p:cNvSpPr/>
          <p:nvPr/>
        </p:nvSpPr>
        <p:spPr>
          <a:xfrm>
            <a:off x="7054075" y="3500019"/>
            <a:ext cx="1874025" cy="1107996"/>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C</a:t>
            </a:r>
          </a:p>
          <a:p>
            <a:pPr lvl="0" algn="ctr">
              <a:lnSpc>
                <a:spcPct val="100000"/>
              </a:lnSpc>
              <a:defRPr sz="1800">
                <a:solidFill>
                  <a:srgbClr val="000000"/>
                </a:solidFill>
              </a:defRPr>
            </a:pPr>
            <a:r>
              <a:rPr lang="en-US" sz="2400" u="sng" dirty="0" smtClean="0">
                <a:solidFill>
                  <a:srgbClr val="5E5E5E"/>
                </a:solidFill>
                <a:latin typeface="Arial" charset="0"/>
                <a:ea typeface="Arial" charset="0"/>
                <a:cs typeface="Arial" charset="0"/>
              </a:rPr>
              <a:t>announces</a:t>
            </a:r>
          </a:p>
          <a:p>
            <a:pPr lvl="0" algn="ctr">
              <a:lnSpc>
                <a:spcPct val="100000"/>
              </a:lnSpc>
              <a:defRPr sz="1800">
                <a:solidFill>
                  <a:srgbClr val="000000"/>
                </a:solidFill>
              </a:defRPr>
            </a:pPr>
            <a:r>
              <a:rPr lang="en-US" sz="2400" b="1" dirty="0" smtClean="0">
                <a:solidFill>
                  <a:srgbClr val="FF0000"/>
                </a:solidFill>
                <a:latin typeface="Arial" charset="0"/>
                <a:ea typeface="Arial" charset="0"/>
                <a:cs typeface="Arial" charset="0"/>
              </a:rPr>
              <a:t>10/8, 40/8</a:t>
            </a:r>
          </a:p>
        </p:txBody>
      </p:sp>
      <p:sp>
        <p:nvSpPr>
          <p:cNvPr id="35" name="Shape 636"/>
          <p:cNvSpPr/>
          <p:nvPr/>
        </p:nvSpPr>
        <p:spPr>
          <a:xfrm>
            <a:off x="6612951" y="4709546"/>
            <a:ext cx="2188149" cy="1107996"/>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D</a:t>
            </a:r>
          </a:p>
          <a:p>
            <a:pPr lvl="0" algn="ctr">
              <a:lnSpc>
                <a:spcPct val="100000"/>
              </a:lnSpc>
              <a:defRPr sz="1800">
                <a:solidFill>
                  <a:srgbClr val="000000"/>
                </a:solidFill>
              </a:defRPr>
            </a:pPr>
            <a:r>
              <a:rPr lang="en-US" sz="2400" u="sng" dirty="0" smtClean="0">
                <a:solidFill>
                  <a:srgbClr val="5E5E5E"/>
                </a:solidFill>
                <a:latin typeface="Arial" charset="0"/>
                <a:ea typeface="Arial" charset="0"/>
                <a:cs typeface="Arial" charset="0"/>
              </a:rPr>
              <a:t>announces</a:t>
            </a:r>
          </a:p>
          <a:p>
            <a:pPr lvl="0" algn="ctr">
              <a:lnSpc>
                <a:spcPct val="100000"/>
              </a:lnSpc>
              <a:defRPr sz="1800">
                <a:solidFill>
                  <a:srgbClr val="000000"/>
                </a:solidFill>
              </a:defRPr>
            </a:pPr>
            <a:r>
              <a:rPr lang="en-US" sz="2400" b="1" dirty="0" smtClean="0">
                <a:solidFill>
                  <a:srgbClr val="FF0000"/>
                </a:solidFill>
                <a:latin typeface="Arial" charset="0"/>
                <a:ea typeface="Arial" charset="0"/>
                <a:cs typeface="Arial" charset="0"/>
              </a:rPr>
              <a:t>10/8, 40/8, </a:t>
            </a:r>
            <a:r>
              <a:rPr lang="en-US" sz="2400" b="1" dirty="0" smtClean="0">
                <a:solidFill>
                  <a:srgbClr val="0070C0"/>
                </a:solidFill>
                <a:latin typeface="Arial" charset="0"/>
                <a:ea typeface="Arial" charset="0"/>
                <a:cs typeface="Arial" charset="0"/>
              </a:rPr>
              <a:t>80/8</a:t>
            </a:r>
            <a:r>
              <a:rPr lang="en-US" sz="2400" b="1" dirty="0" smtClean="0">
                <a:solidFill>
                  <a:srgbClr val="C00000"/>
                </a:solidFill>
                <a:latin typeface="Arial" charset="0"/>
                <a:ea typeface="Arial" charset="0"/>
                <a:cs typeface="Arial" charset="0"/>
              </a:rPr>
              <a:t> </a:t>
            </a:r>
            <a:endParaRPr sz="2400" b="1" dirty="0">
              <a:solidFill>
                <a:srgbClr val="C00000"/>
              </a:solidFill>
              <a:latin typeface="Arial" charset="0"/>
              <a:ea typeface="Arial" charset="0"/>
              <a:cs typeface="Arial" charset="0"/>
            </a:endParaRPr>
          </a:p>
        </p:txBody>
      </p:sp>
      <p:sp>
        <p:nvSpPr>
          <p:cNvPr id="36" name="TextBox 35"/>
          <p:cNvSpPr txBox="1"/>
          <p:nvPr/>
        </p:nvSpPr>
        <p:spPr>
          <a:xfrm>
            <a:off x="0" y="5281034"/>
            <a:ext cx="5834140" cy="1200329"/>
          </a:xfrm>
          <a:prstGeom prst="rect">
            <a:avLst/>
          </a:prstGeom>
          <a:noFill/>
        </p:spPr>
        <p:txBody>
          <a:bodyPr wrap="square" rtlCol="0">
            <a:spAutoFit/>
          </a:bodyPr>
          <a:lstStyle/>
          <a:p>
            <a:pPr algn="ctr"/>
            <a:r>
              <a:rPr lang="en-US" sz="3600" dirty="0" smtClean="0">
                <a:solidFill>
                  <a:srgbClr val="C00000"/>
                </a:solidFill>
              </a:rPr>
              <a:t>Flow Rules at SDX match on BGP Next Hops</a:t>
            </a:r>
            <a:endParaRPr lang="en-US" sz="3600" dirty="0">
              <a:solidFill>
                <a:srgbClr val="C00000"/>
              </a:solidFill>
            </a:endParaRPr>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19</a:t>
            </a:fld>
            <a:endParaRPr lang="en-US"/>
          </a:p>
        </p:txBody>
      </p:sp>
      <p:sp>
        <p:nvSpPr>
          <p:cNvPr id="33" name="TextBox 32"/>
          <p:cNvSpPr txBox="1"/>
          <p:nvPr/>
        </p:nvSpPr>
        <p:spPr>
          <a:xfrm>
            <a:off x="963006" y="4953394"/>
            <a:ext cx="2667718" cy="400110"/>
          </a:xfrm>
          <a:prstGeom prst="rect">
            <a:avLst/>
          </a:prstGeom>
          <a:noFill/>
        </p:spPr>
        <p:txBody>
          <a:bodyPr wrap="none" rtlCol="0">
            <a:spAutoFit/>
          </a:bodyPr>
          <a:lstStyle/>
          <a:p>
            <a:pPr marL="0" lvl="1" indent="0">
              <a:buNone/>
            </a:pPr>
            <a:r>
              <a:rPr lang="en-US" sz="2000" dirty="0" err="1"/>
              <a:t>dPort</a:t>
            </a:r>
            <a:r>
              <a:rPr lang="en-US" sz="2000" dirty="0"/>
              <a:t> = 443 → </a:t>
            </a:r>
            <a:r>
              <a:rPr lang="en-US" sz="2000" dirty="0" err="1" smtClean="0"/>
              <a:t>fwd</a:t>
            </a:r>
            <a:r>
              <a:rPr lang="en-US" sz="2000" dirty="0" smtClean="0"/>
              <a:t>(C)</a:t>
            </a:r>
            <a:endParaRPr lang="en-US" sz="2000" dirty="0"/>
          </a:p>
        </p:txBody>
      </p:sp>
    </p:spTree>
    <p:extLst>
      <p:ext uri="{BB962C8B-B14F-4D97-AF65-F5344CB8AC3E}">
        <p14:creationId xmlns:p14="http://schemas.microsoft.com/office/powerpoint/2010/main" val="2124575378"/>
      </p:ext>
    </p:extLst>
  </p:cSld>
  <p:clrMapOvr>
    <a:masterClrMapping/>
  </p:clrMapOvr>
  <mc:AlternateContent xmlns:mc="http://schemas.openxmlformats.org/markup-compatibility/2006" xmlns:p14="http://schemas.microsoft.com/office/powerpoint/2010/main">
    <mc:Choice Requires="p14">
      <p:transition spd="slow" p14:dur="2000" advTm="7611"/>
    </mc:Choice>
    <mc:Fallback xmlns="">
      <p:transition spd="slow" advTm="7611"/>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0518"/>
            <a:ext cx="8763000" cy="1143000"/>
          </a:xfrm>
        </p:spPr>
        <p:txBody>
          <a:bodyPr/>
          <a:lstStyle/>
          <a:p>
            <a:r>
              <a:rPr lang="en-US" dirty="0" smtClean="0">
                <a:solidFill>
                  <a:schemeClr val="tx1"/>
                </a:solidFill>
              </a:rPr>
              <a:t>Internet Exchange Points (IXPs)</a:t>
            </a:r>
            <a:endParaRPr lang="en-US" dirty="0">
              <a:solidFill>
                <a:schemeClr val="tx1"/>
              </a:solidFill>
            </a:endParaRPr>
          </a:p>
        </p:txBody>
      </p:sp>
      <p:sp>
        <p:nvSpPr>
          <p:cNvPr id="6" name="Shape 441"/>
          <p:cNvSpPr/>
          <p:nvPr/>
        </p:nvSpPr>
        <p:spPr>
          <a:xfrm flipH="1" flipV="1">
            <a:off x="4777739" y="4418577"/>
            <a:ext cx="1952292" cy="956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9" name="Shape 443"/>
          <p:cNvSpPr/>
          <p:nvPr/>
        </p:nvSpPr>
        <p:spPr>
          <a:xfrm flipH="1">
            <a:off x="2781082" y="4428127"/>
            <a:ext cx="1636292" cy="1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0" name="pasted-image.jpg"/>
          <p:cNvPicPr/>
          <p:nvPr/>
        </p:nvPicPr>
        <p:blipFill>
          <a:blip r:embed="rId3">
            <a:extLst/>
          </a:blip>
          <a:srcRect l="6992" t="10113" r="10135" b="11501"/>
          <a:stretch>
            <a:fillRect/>
          </a:stretch>
        </p:blipFill>
        <p:spPr>
          <a:xfrm>
            <a:off x="2002271" y="4125368"/>
            <a:ext cx="778811" cy="614597"/>
          </a:xfrm>
          <a:prstGeom prst="rect">
            <a:avLst/>
          </a:prstGeom>
          <a:ln w="12700">
            <a:miter lim="400000"/>
          </a:ln>
        </p:spPr>
      </p:pic>
      <p:pic>
        <p:nvPicPr>
          <p:cNvPr id="11" name="pasted-image.jpg"/>
          <p:cNvPicPr/>
          <p:nvPr/>
        </p:nvPicPr>
        <p:blipFill>
          <a:blip r:embed="rId3">
            <a:extLst/>
          </a:blip>
          <a:srcRect l="6992" t="10113" r="10135" b="11501"/>
          <a:stretch>
            <a:fillRect/>
          </a:stretch>
        </p:blipFill>
        <p:spPr>
          <a:xfrm>
            <a:off x="6638043" y="4076826"/>
            <a:ext cx="778812" cy="614598"/>
          </a:xfrm>
          <a:prstGeom prst="rect">
            <a:avLst/>
          </a:prstGeom>
          <a:ln w="12700">
            <a:miter lim="400000"/>
          </a:ln>
        </p:spPr>
      </p:pic>
      <p:sp>
        <p:nvSpPr>
          <p:cNvPr id="13" name="Shape 450"/>
          <p:cNvSpPr/>
          <p:nvPr/>
        </p:nvSpPr>
        <p:spPr>
          <a:xfrm flipV="1">
            <a:off x="4682487" y="4392289"/>
            <a:ext cx="0" cy="120704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4" name="pasted-image.jpg"/>
          <p:cNvPicPr/>
          <p:nvPr/>
        </p:nvPicPr>
        <p:blipFill>
          <a:blip r:embed="rId3">
            <a:extLst/>
          </a:blip>
          <a:srcRect l="6992" t="10113" r="10135" b="11501"/>
          <a:stretch>
            <a:fillRect/>
          </a:stretch>
        </p:blipFill>
        <p:spPr>
          <a:xfrm>
            <a:off x="4303709" y="5396242"/>
            <a:ext cx="778811" cy="614597"/>
          </a:xfrm>
          <a:prstGeom prst="rect">
            <a:avLst/>
          </a:prstGeom>
          <a:ln w="12700">
            <a:miter lim="400000"/>
          </a:ln>
        </p:spPr>
      </p:pic>
      <p:pic>
        <p:nvPicPr>
          <p:cNvPr id="16" name="droppedImage.pdf"/>
          <p:cNvPicPr/>
          <p:nvPr/>
        </p:nvPicPr>
        <p:blipFill>
          <a:blip r:embed="rId4">
            <a:extLst/>
          </a:blip>
          <a:stretch>
            <a:fillRect/>
          </a:stretch>
        </p:blipFill>
        <p:spPr>
          <a:xfrm>
            <a:off x="4125323" y="4183439"/>
            <a:ext cx="1144543" cy="489391"/>
          </a:xfrm>
          <a:prstGeom prst="rect">
            <a:avLst/>
          </a:prstGeom>
          <a:ln w="12700">
            <a:miter lim="400000"/>
          </a:ln>
        </p:spPr>
      </p:pic>
      <p:pic>
        <p:nvPicPr>
          <p:cNvPr id="18" name="Picture 17"/>
          <p:cNvPicPr>
            <a:picLocks noChangeAspect="1"/>
          </p:cNvPicPr>
          <p:nvPr/>
        </p:nvPicPr>
        <p:blipFill>
          <a:blip r:embed="rId5"/>
          <a:stretch>
            <a:fillRect/>
          </a:stretch>
        </p:blipFill>
        <p:spPr>
          <a:xfrm>
            <a:off x="4065809" y="2350139"/>
            <a:ext cx="1144871" cy="1099077"/>
          </a:xfrm>
          <a:prstGeom prst="rect">
            <a:avLst/>
          </a:prstGeom>
        </p:spPr>
      </p:pic>
      <p:sp>
        <p:nvSpPr>
          <p:cNvPr id="19" name="Shape 459"/>
          <p:cNvSpPr/>
          <p:nvPr/>
        </p:nvSpPr>
        <p:spPr>
          <a:xfrm>
            <a:off x="1371010" y="4773308"/>
            <a:ext cx="1721084"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chemeClr val="accent6"/>
                </a:solidFill>
                <a:latin typeface="Arial"/>
                <a:ea typeface="Lucida Sans Regular"/>
                <a:cs typeface="Arial"/>
                <a:sym typeface="Lucida Sans Regular"/>
              </a:rPr>
              <a:t>AS A Router</a:t>
            </a:r>
            <a:endParaRPr sz="2000" dirty="0">
              <a:solidFill>
                <a:schemeClr val="accent6"/>
              </a:solidFill>
              <a:latin typeface="Arial"/>
              <a:ea typeface="Lucida Sans Regular"/>
              <a:cs typeface="Arial"/>
              <a:sym typeface="Lucida Sans Regular"/>
            </a:endParaRPr>
          </a:p>
        </p:txBody>
      </p:sp>
      <p:sp>
        <p:nvSpPr>
          <p:cNvPr id="25" name="Shape 459"/>
          <p:cNvSpPr/>
          <p:nvPr/>
        </p:nvSpPr>
        <p:spPr>
          <a:xfrm>
            <a:off x="3759450" y="6087397"/>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a:t>
            </a:r>
            <a:r>
              <a:rPr lang="en-US" sz="2000" dirty="0" smtClean="0">
                <a:solidFill>
                  <a:schemeClr val="accent6"/>
                </a:solidFill>
                <a:ea typeface="Lucida Sans Regular"/>
                <a:cs typeface="Arial"/>
                <a:sym typeface="Lucida Sans Regular"/>
              </a:rPr>
              <a:t>C </a:t>
            </a:r>
            <a:r>
              <a:rPr lang="en-US" sz="2000" dirty="0">
                <a:solidFill>
                  <a:schemeClr val="accent6"/>
                </a:solidFill>
                <a:ea typeface="Lucida Sans Regular"/>
                <a:cs typeface="Arial"/>
                <a:sym typeface="Lucida Sans Regular"/>
              </a:rPr>
              <a:t>Router</a:t>
            </a:r>
          </a:p>
        </p:txBody>
      </p:sp>
      <p:sp>
        <p:nvSpPr>
          <p:cNvPr id="27" name="Shape 301"/>
          <p:cNvSpPr/>
          <p:nvPr/>
        </p:nvSpPr>
        <p:spPr>
          <a:xfrm rot="8310225" flipV="1">
            <a:off x="3680285" y="3450537"/>
            <a:ext cx="1324328" cy="1723242"/>
          </a:xfrm>
          <a:custGeom>
            <a:avLst/>
            <a:gdLst/>
            <a:ahLst/>
            <a:cxnLst>
              <a:cxn ang="0">
                <a:pos x="wd2" y="hd2"/>
              </a:cxn>
              <a:cxn ang="5400000">
                <a:pos x="wd2" y="hd2"/>
              </a:cxn>
              <a:cxn ang="10800000">
                <a:pos x="wd2" y="hd2"/>
              </a:cxn>
              <a:cxn ang="16200000">
                <a:pos x="wd2" y="hd2"/>
              </a:cxn>
            </a:cxnLst>
            <a:rect l="0" t="0" r="r" b="b"/>
            <a:pathLst>
              <a:path w="21600" h="21235" extrusionOk="0">
                <a:moveTo>
                  <a:pt x="21600" y="21235"/>
                </a:moveTo>
                <a:cubicBezTo>
                  <a:pt x="18143" y="6709"/>
                  <a:pt x="10943" y="-365"/>
                  <a:pt x="0" y="14"/>
                </a:cubicBezTo>
              </a:path>
            </a:pathLst>
          </a:custGeom>
          <a:noFill/>
          <a:ln w="38100">
            <a:solidFill>
              <a:schemeClr val="tx1"/>
            </a:solidFill>
            <a:prstDash val="sysDot"/>
            <a:miter lim="400000"/>
            <a:tailEnd type="none"/>
          </a:ln>
        </p:spPr>
        <p:txBody>
          <a:bodyPr lIns="64291" tIns="32146" rIns="64291" bIns="32146"/>
          <a:lstStyle/>
          <a:p>
            <a:pPr lvl="0"/>
            <a:endParaRPr>
              <a:solidFill>
                <a:srgbClr val="800000"/>
              </a:solidFill>
              <a:latin typeface="Arial"/>
              <a:cs typeface="Arial"/>
            </a:endParaRPr>
          </a:p>
        </p:txBody>
      </p:sp>
      <p:cxnSp>
        <p:nvCxnSpPr>
          <p:cNvPr id="28" name="Straight Connector 27"/>
          <p:cNvCxnSpPr>
            <a:stCxn id="10" idx="0"/>
            <a:endCxn id="18" idx="1"/>
          </p:cNvCxnSpPr>
          <p:nvPr/>
        </p:nvCxnSpPr>
        <p:spPr>
          <a:xfrm flipV="1">
            <a:off x="2391677" y="2899678"/>
            <a:ext cx="1674132" cy="1225690"/>
          </a:xfrm>
          <a:prstGeom prst="line">
            <a:avLst/>
          </a:prstGeom>
          <a:ln w="38100">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a:stCxn id="18" idx="3"/>
            <a:endCxn id="11" idx="0"/>
          </p:cNvCxnSpPr>
          <p:nvPr/>
        </p:nvCxnSpPr>
        <p:spPr>
          <a:xfrm>
            <a:off x="5210680" y="2899678"/>
            <a:ext cx="1816769" cy="1177148"/>
          </a:xfrm>
          <a:prstGeom prst="line">
            <a:avLst/>
          </a:prstGeom>
          <a:ln w="38100">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32" name="Shape 459"/>
          <p:cNvSpPr/>
          <p:nvPr/>
        </p:nvSpPr>
        <p:spPr>
          <a:xfrm>
            <a:off x="6220540" y="4806649"/>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B</a:t>
            </a:r>
            <a:r>
              <a:rPr lang="en-US" sz="2000" dirty="0" smtClean="0">
                <a:solidFill>
                  <a:schemeClr val="accent6"/>
                </a:solidFill>
                <a:ea typeface="Lucida Sans Regular"/>
                <a:cs typeface="Arial"/>
                <a:sym typeface="Lucida Sans Regular"/>
              </a:rPr>
              <a:t> </a:t>
            </a:r>
            <a:r>
              <a:rPr lang="en-US" sz="2000" dirty="0">
                <a:solidFill>
                  <a:schemeClr val="accent6"/>
                </a:solidFill>
                <a:ea typeface="Lucida Sans Regular"/>
                <a:cs typeface="Arial"/>
                <a:sym typeface="Lucida Sans Regular"/>
              </a:rPr>
              <a:t>Router</a:t>
            </a:r>
          </a:p>
        </p:txBody>
      </p:sp>
      <p:sp>
        <p:nvSpPr>
          <p:cNvPr id="33" name="Shape 459"/>
          <p:cNvSpPr/>
          <p:nvPr/>
        </p:nvSpPr>
        <p:spPr>
          <a:xfrm>
            <a:off x="1765807" y="3061360"/>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ea typeface="Lucida Sans Regular"/>
                <a:cs typeface="Arial"/>
                <a:sym typeface="Lucida Sans Regular"/>
              </a:rPr>
              <a:t>BGP Session</a:t>
            </a:r>
            <a:endParaRPr lang="en-US" sz="2000" dirty="0">
              <a:ea typeface="Lucida Sans Regular"/>
              <a:cs typeface="Arial"/>
              <a:sym typeface="Lucida Sans Regular"/>
            </a:endParaRPr>
          </a:p>
        </p:txBody>
      </p:sp>
      <p:sp>
        <p:nvSpPr>
          <p:cNvPr id="37" name="Shape 459"/>
          <p:cNvSpPr/>
          <p:nvPr/>
        </p:nvSpPr>
        <p:spPr>
          <a:xfrm>
            <a:off x="4738913" y="3778154"/>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nSpc>
                <a:spcPct val="110000"/>
              </a:lnSpc>
              <a:defRPr sz="1800"/>
            </a:pPr>
            <a:r>
              <a:rPr lang="en-US" sz="2000" dirty="0" smtClean="0">
                <a:solidFill>
                  <a:srgbClr val="000000"/>
                </a:solidFill>
                <a:ea typeface="Lucida Sans Regular"/>
                <a:cs typeface="Arial"/>
                <a:sym typeface="Lucida Sans Regular"/>
              </a:rPr>
              <a:t>Switching Fabric</a:t>
            </a:r>
            <a:endParaRPr lang="en-US" sz="2000" dirty="0">
              <a:solidFill>
                <a:srgbClr val="000000"/>
              </a:solidFill>
              <a:ea typeface="Lucida Sans Regular"/>
              <a:cs typeface="Arial"/>
              <a:sym typeface="Lucida Sans Regular"/>
            </a:endParaRPr>
          </a:p>
        </p:txBody>
      </p:sp>
      <p:sp>
        <p:nvSpPr>
          <p:cNvPr id="38" name="Rectangle 37"/>
          <p:cNvSpPr/>
          <p:nvPr/>
        </p:nvSpPr>
        <p:spPr>
          <a:xfrm>
            <a:off x="3596472" y="1831994"/>
            <a:ext cx="1922866" cy="2974655"/>
          </a:xfrm>
          <a:prstGeom prst="rect">
            <a:avLst/>
          </a:prstGeom>
          <a:noFill/>
          <a:ln>
            <a:solidFill>
              <a:srgbClr val="3C8C93"/>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Shape 378"/>
          <p:cNvSpPr/>
          <p:nvPr/>
        </p:nvSpPr>
        <p:spPr>
          <a:xfrm>
            <a:off x="4391749" y="3449216"/>
            <a:ext cx="490519"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defRPr sz="2000" b="1">
                <a:solidFill>
                  <a:srgbClr val="FF2600"/>
                </a:solidFill>
                <a:latin typeface="Lucida Sans Demibold Roman"/>
                <a:ea typeface="Lucida Sans Demibold Roman"/>
                <a:cs typeface="Lucida Sans Demibold Roman"/>
                <a:sym typeface="Lucida Sans Demibold Roman"/>
              </a:defRPr>
            </a:lvl1pPr>
          </a:lstStyle>
          <a:p>
            <a:pPr lvl="0" algn="ctr">
              <a:defRPr sz="1800" b="0">
                <a:solidFill>
                  <a:srgbClr val="000000"/>
                </a:solidFill>
              </a:defRPr>
            </a:pPr>
            <a:r>
              <a:rPr lang="en-US" sz="2400" dirty="0" smtClean="0">
                <a:solidFill>
                  <a:schemeClr val="tx1"/>
                </a:solidFill>
                <a:latin typeface="Arial"/>
                <a:cs typeface="Arial"/>
              </a:rPr>
              <a:t>IXP</a:t>
            </a:r>
            <a:endParaRPr sz="2400" dirty="0">
              <a:solidFill>
                <a:schemeClr val="tx1"/>
              </a:solidFill>
              <a:latin typeface="Arial"/>
              <a:cs typeface="Arial"/>
            </a:endParaRPr>
          </a:p>
        </p:txBody>
      </p:sp>
      <p:sp>
        <p:nvSpPr>
          <p:cNvPr id="40" name="Shape 459"/>
          <p:cNvSpPr/>
          <p:nvPr/>
        </p:nvSpPr>
        <p:spPr>
          <a:xfrm>
            <a:off x="3759450" y="1864544"/>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rgbClr val="000000"/>
                </a:solidFill>
                <a:ea typeface="Lucida Sans Regular"/>
                <a:cs typeface="Arial"/>
                <a:sym typeface="Lucida Sans Regular"/>
              </a:rPr>
              <a:t>Route Server</a:t>
            </a:r>
            <a:endParaRPr lang="en-US" sz="2000" dirty="0">
              <a:solidFill>
                <a:srgbClr val="000000"/>
              </a:solidFill>
              <a:ea typeface="Lucida Sans Regular"/>
              <a:cs typeface="Arial"/>
              <a:sym typeface="Lucida Sans Regular"/>
            </a:endParaRPr>
          </a:p>
        </p:txBody>
      </p:sp>
      <p:sp>
        <p:nvSpPr>
          <p:cNvPr id="4" name="Cloud 3"/>
          <p:cNvSpPr/>
          <p:nvPr/>
        </p:nvSpPr>
        <p:spPr>
          <a:xfrm>
            <a:off x="634980" y="4076827"/>
            <a:ext cx="2640623" cy="1522510"/>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Cloud 23"/>
          <p:cNvSpPr/>
          <p:nvPr/>
        </p:nvSpPr>
        <p:spPr>
          <a:xfrm>
            <a:off x="3362175" y="5344723"/>
            <a:ext cx="2640623" cy="1513277"/>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Cloud 25"/>
          <p:cNvSpPr/>
          <p:nvPr/>
        </p:nvSpPr>
        <p:spPr>
          <a:xfrm>
            <a:off x="6364498" y="3853089"/>
            <a:ext cx="2116598" cy="1822024"/>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pPr>
              <a:defRPr/>
            </a:pPr>
            <a:fld id="{495ADB0F-E9F2-1D42-9E15-ECDE97EFB0F8}" type="slidenum">
              <a:rPr lang="en-US" smtClean="0"/>
              <a:pPr>
                <a:defRPr/>
              </a:pPr>
              <a:t>2</a:t>
            </a:fld>
            <a:endParaRPr lang="en-US"/>
          </a:p>
        </p:txBody>
      </p:sp>
    </p:spTree>
    <p:extLst>
      <p:ext uri="{BB962C8B-B14F-4D97-AF65-F5344CB8AC3E}">
        <p14:creationId xmlns:p14="http://schemas.microsoft.com/office/powerpoint/2010/main" val="2016275611"/>
      </p:ext>
    </p:extLst>
  </p:cSld>
  <p:clrMapOvr>
    <a:masterClrMapping/>
  </p:clrMapOvr>
  <mc:AlternateContent xmlns:mc="http://schemas.openxmlformats.org/markup-compatibility/2006">
    <mc:Choice xmlns:p14="http://schemas.microsoft.com/office/powerpoint/2010/main" Requires="p14">
      <p:transition spd="slow" p14:dur="2000" advTm="17274"/>
    </mc:Choice>
    <mc:Fallback>
      <p:transition spd="slow" advTm="17274"/>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0513"/>
            <a:ext cx="8991600" cy="1143000"/>
          </a:xfrm>
        </p:spPr>
        <p:txBody>
          <a:bodyPr/>
          <a:lstStyle/>
          <a:p>
            <a:r>
              <a:rPr lang="en-US" dirty="0">
                <a:solidFill>
                  <a:schemeClr val="tx1"/>
                </a:solidFill>
              </a:rPr>
              <a:t>Goal Tracker</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23782304"/>
              </p:ext>
            </p:extLst>
          </p:nvPr>
        </p:nvGraphicFramePr>
        <p:xfrm>
          <a:off x="457200" y="1600200"/>
          <a:ext cx="8331201" cy="2969259"/>
        </p:xfrm>
        <a:graphic>
          <a:graphicData uri="http://schemas.openxmlformats.org/drawingml/2006/table">
            <a:tbl>
              <a:tblPr firstRow="1" bandRow="1">
                <a:tableStyleId>{00A15C55-8517-42AA-B614-E9B94910E393}</a:tableStyleId>
              </a:tblPr>
              <a:tblGrid>
                <a:gridCol w="4635500"/>
                <a:gridCol w="1765300"/>
                <a:gridCol w="1930401"/>
              </a:tblGrid>
              <a:tr h="715433">
                <a:tc>
                  <a:txBody>
                    <a:bodyPr/>
                    <a:lstStyle/>
                    <a:p>
                      <a:pPr algn="ct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Simple Example</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Large IXP</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15433">
                <a:tc>
                  <a:txBody>
                    <a:bodyPr/>
                    <a:lstStyle/>
                    <a:p>
                      <a:pPr algn="ctr"/>
                      <a:r>
                        <a:rPr lang="en-US" sz="2400" b="0" dirty="0" smtClean="0"/>
                        <a:t>Baseline</a:t>
                      </a:r>
                      <a:endParaRPr lang="en-US" sz="2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3</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62K</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15433">
                <a:tc>
                  <a:txBody>
                    <a:bodyPr/>
                    <a:lstStyle/>
                    <a:p>
                      <a:pPr algn="ctr"/>
                      <a:r>
                        <a:rPr lang="en-US" sz="2400" b="0" dirty="0" smtClean="0"/>
                        <a:t>Policy Augmentation</a:t>
                      </a:r>
                      <a:endParaRPr lang="en-US" sz="2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7</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68M</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15433">
                <a:tc>
                  <a:txBody>
                    <a:bodyPr/>
                    <a:lstStyle/>
                    <a:p>
                      <a:pPr algn="ctr"/>
                      <a:r>
                        <a:rPr lang="en-US" sz="2400" b="1" dirty="0" smtClean="0"/>
                        <a:t>*FEC Computation</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rPr>
                        <a:t>4</a:t>
                      </a:r>
                      <a:endParaRPr lang="en-US"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b="1" dirty="0" smtClean="0">
                          <a:solidFill>
                            <a:srgbClr val="FF0000"/>
                          </a:solidFill>
                        </a:rPr>
                        <a:t>21M</a:t>
                      </a:r>
                      <a:endParaRPr lang="en-US" sz="2400" b="1"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TextBox 5"/>
          <p:cNvSpPr txBox="1"/>
          <p:nvPr/>
        </p:nvSpPr>
        <p:spPr>
          <a:xfrm>
            <a:off x="0" y="5167174"/>
            <a:ext cx="8915400" cy="1200329"/>
          </a:xfrm>
          <a:prstGeom prst="rect">
            <a:avLst/>
          </a:prstGeom>
          <a:noFill/>
        </p:spPr>
        <p:txBody>
          <a:bodyPr wrap="square" rtlCol="0">
            <a:spAutoFit/>
          </a:bodyPr>
          <a:lstStyle/>
          <a:p>
            <a:pPr algn="ctr"/>
            <a:r>
              <a:rPr lang="en-US" sz="3600" dirty="0" smtClean="0">
                <a:solidFill>
                  <a:srgbClr val="C00000"/>
                </a:solidFill>
              </a:rPr>
              <a:t>Still not possible to support these many </a:t>
            </a:r>
          </a:p>
          <a:p>
            <a:pPr algn="ctr"/>
            <a:r>
              <a:rPr lang="en-US" sz="3600" dirty="0" smtClean="0">
                <a:solidFill>
                  <a:srgbClr val="C00000"/>
                </a:solidFill>
              </a:rPr>
              <a:t>forwarding table </a:t>
            </a:r>
            <a:r>
              <a:rPr lang="en-US" sz="3600" dirty="0" smtClean="0">
                <a:solidFill>
                  <a:srgbClr val="C00000"/>
                </a:solidFill>
              </a:rPr>
              <a:t>entries!</a:t>
            </a:r>
            <a:endParaRPr lang="en-US" sz="3600" dirty="0">
              <a:solidFill>
                <a:srgbClr val="C00000"/>
              </a:solidFill>
            </a:endParaRPr>
          </a:p>
        </p:txBody>
      </p:sp>
      <p:sp>
        <p:nvSpPr>
          <p:cNvPr id="7" name="TextBox 6"/>
          <p:cNvSpPr txBox="1"/>
          <p:nvPr/>
        </p:nvSpPr>
        <p:spPr>
          <a:xfrm>
            <a:off x="5531140" y="4657567"/>
            <a:ext cx="3483646" cy="400110"/>
          </a:xfrm>
          <a:prstGeom prst="rect">
            <a:avLst/>
          </a:prstGeom>
          <a:noFill/>
        </p:spPr>
        <p:txBody>
          <a:bodyPr wrap="none" rtlCol="0">
            <a:spAutoFit/>
          </a:bodyPr>
          <a:lstStyle/>
          <a:p>
            <a:r>
              <a:rPr lang="en-US" sz="2000" dirty="0" smtClean="0">
                <a:solidFill>
                  <a:schemeClr val="accent2"/>
                </a:solidFill>
                <a:ea typeface="ＭＳ Ｐゴシック" charset="-128"/>
              </a:rPr>
              <a:t>[*Gupta </a:t>
            </a:r>
            <a:r>
              <a:rPr lang="en-US" sz="2000" dirty="0">
                <a:solidFill>
                  <a:schemeClr val="accent2"/>
                </a:solidFill>
                <a:ea typeface="ＭＳ Ｐゴシック" charset="-128"/>
              </a:rPr>
              <a:t>et al., </a:t>
            </a:r>
            <a:r>
              <a:rPr lang="en-US" sz="2000" dirty="0" smtClean="0">
                <a:solidFill>
                  <a:schemeClr val="accent2"/>
                </a:solidFill>
                <a:ea typeface="ＭＳ Ｐゴシック" charset="-128"/>
              </a:rPr>
              <a:t>SIGCOMM’14]</a:t>
            </a:r>
            <a:endParaRPr lang="en-US" dirty="0">
              <a:solidFill>
                <a:schemeClr val="accent2"/>
              </a:solidFill>
            </a:endParaRPr>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20</a:t>
            </a:fld>
            <a:endParaRPr lang="en-US"/>
          </a:p>
        </p:txBody>
      </p:sp>
    </p:spTree>
    <p:extLst>
      <p:ext uri="{BB962C8B-B14F-4D97-AF65-F5344CB8AC3E}">
        <p14:creationId xmlns:p14="http://schemas.microsoft.com/office/powerpoint/2010/main" val="668025989"/>
      </p:ext>
    </p:extLst>
  </p:cSld>
  <p:clrMapOvr>
    <a:masterClrMapping/>
  </p:clrMapOvr>
  <mc:AlternateContent xmlns:mc="http://schemas.openxmlformats.org/markup-compatibility/2006" xmlns:p14="http://schemas.microsoft.com/office/powerpoint/2010/main">
    <mc:Choice Requires="p14">
      <p:transition spd="slow" p14:dur="2000" advTm="30407"/>
    </mc:Choice>
    <mc:Fallback xmlns="">
      <p:transition spd="slow" advTm="30407"/>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ontent Placeholder 5"/>
          <p:cNvGraphicFramePr>
            <a:graphicFrameLocks noGrp="1"/>
          </p:cNvGraphicFramePr>
          <p:nvPr>
            <p:ph idx="1"/>
            <p:extLst>
              <p:ext uri="{D42A27DB-BD31-4B8C-83A1-F6EECF244321}">
                <p14:modId xmlns:p14="http://schemas.microsoft.com/office/powerpoint/2010/main" val="2071012732"/>
              </p:ext>
            </p:extLst>
          </p:nvPr>
        </p:nvGraphicFramePr>
        <p:xfrm>
          <a:off x="152400" y="1689100"/>
          <a:ext cx="5806570" cy="3092344"/>
        </p:xfrm>
        <a:graphic>
          <a:graphicData uri="http://schemas.openxmlformats.org/drawingml/2006/table">
            <a:tbl>
              <a:tblPr firstRow="1">
                <a:tableStyleId>{5C22544A-7EE6-4342-B048-85BDC9FD1C3A}</a:tableStyleId>
              </a:tblPr>
              <a:tblGrid>
                <a:gridCol w="2768600"/>
                <a:gridCol w="2025313"/>
                <a:gridCol w="1012657"/>
              </a:tblGrid>
              <a:tr h="605446">
                <a:tc rowSpan="2">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SDN Policies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2400" dirty="0" smtClean="0">
                          <a:solidFill>
                            <a:schemeClr val="tx1"/>
                          </a:solidFill>
                        </a:rPr>
                        <a:t># Forwarding Table Entries</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r>
              <a:tr h="605446">
                <a:tc vMerge="1">
                  <a:txBody>
                    <a:bodyPr/>
                    <a:lstStyle/>
                    <a:p>
                      <a:endParaRPr lang="en-US"/>
                    </a:p>
                  </a:txBody>
                  <a:tcPr/>
                </a:tc>
                <a:tc>
                  <a:txBody>
                    <a:bodyPr/>
                    <a:lstStyle/>
                    <a:p>
                      <a:pPr algn="ctr"/>
                      <a:r>
                        <a:rPr lang="en-US" sz="2400" b="0" dirty="0" smtClean="0">
                          <a:solidFill>
                            <a:srgbClr val="C00000"/>
                          </a:solidFill>
                        </a:rPr>
                        <a:t>{10/8, 40/8}</a:t>
                      </a:r>
                      <a:endParaRPr lang="en-US" sz="2400" b="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rgbClr val="C00000"/>
                          </a:solidFill>
                        </a:rPr>
                        <a:t>80/8</a:t>
                      </a:r>
                      <a:endParaRPr lang="en-US" sz="240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4646">
                <a:tc>
                  <a:txBody>
                    <a:bodyPr/>
                    <a:lstStyle/>
                    <a:p>
                      <a:pPr marL="0" lvl="1" indent="0" algn="ctr">
                        <a:buNone/>
                      </a:pPr>
                      <a:r>
                        <a:rPr lang="en-US" dirty="0" err="1" smtClean="0"/>
                        <a:t>dPort</a:t>
                      </a:r>
                      <a:r>
                        <a:rPr lang="en-US" dirty="0" smtClean="0"/>
                        <a:t> = 443 → </a:t>
                      </a:r>
                      <a:r>
                        <a:rPr lang="en-US" dirty="0" err="1" smtClean="0"/>
                        <a:t>fwd</a:t>
                      </a:r>
                      <a:r>
                        <a:rPr lang="en-US" dirty="0" smtClean="0"/>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4646">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dPort</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 = 22 → </a:t>
                      </a: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fwd</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4646">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lang="en-US" dirty="0" err="1" smtClean="0"/>
                        <a:t>dPort</a:t>
                      </a:r>
                      <a:r>
                        <a:rPr lang="en-US" dirty="0" smtClean="0"/>
                        <a:t> = 443 </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 </a:t>
                      </a: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fwd</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(D)</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9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1" name="TextBox 10"/>
          <p:cNvSpPr txBox="1"/>
          <p:nvPr/>
        </p:nvSpPr>
        <p:spPr>
          <a:xfrm>
            <a:off x="1319858" y="5276671"/>
            <a:ext cx="6673622" cy="1200329"/>
          </a:xfrm>
          <a:prstGeom prst="rect">
            <a:avLst/>
          </a:prstGeom>
          <a:noFill/>
        </p:spPr>
        <p:txBody>
          <a:bodyPr wrap="none" rtlCol="0">
            <a:spAutoFit/>
          </a:bodyPr>
          <a:lstStyle/>
          <a:p>
            <a:pPr algn="ctr"/>
            <a:r>
              <a:rPr lang="en-US" sz="3600" dirty="0" smtClean="0">
                <a:solidFill>
                  <a:srgbClr val="C00000"/>
                </a:solidFill>
              </a:rPr>
              <a:t>Independent FEC Computation </a:t>
            </a:r>
          </a:p>
          <a:p>
            <a:pPr algn="ctr"/>
            <a:r>
              <a:rPr lang="en-US" sz="3600" dirty="0" smtClean="0">
                <a:solidFill>
                  <a:srgbClr val="C00000"/>
                </a:solidFill>
              </a:rPr>
              <a:t>can be more efficient</a:t>
            </a:r>
            <a:endParaRPr lang="en-US" sz="3600" dirty="0">
              <a:solidFill>
                <a:srgbClr val="C00000"/>
              </a:solidFill>
            </a:endParaRPr>
          </a:p>
        </p:txBody>
      </p:sp>
      <p:sp>
        <p:nvSpPr>
          <p:cNvPr id="15" name="Title 1"/>
          <p:cNvSpPr>
            <a:spLocks noGrp="1"/>
          </p:cNvSpPr>
          <p:nvPr>
            <p:ph type="title"/>
          </p:nvPr>
        </p:nvSpPr>
        <p:spPr>
          <a:xfrm>
            <a:off x="169333" y="274638"/>
            <a:ext cx="8974667" cy="1143000"/>
          </a:xfrm>
        </p:spPr>
        <p:txBody>
          <a:bodyPr>
            <a:normAutofit/>
          </a:bodyPr>
          <a:lstStyle/>
          <a:p>
            <a:r>
              <a:rPr lang="en-US" dirty="0" smtClean="0">
                <a:solidFill>
                  <a:schemeClr val="tx1"/>
                </a:solidFill>
              </a:rPr>
              <a:t>More Efficient FEC Computation</a:t>
            </a:r>
            <a:endParaRPr lang="en-US" dirty="0">
              <a:solidFill>
                <a:schemeClr val="tx1"/>
              </a:solidFill>
            </a:endParaRPr>
          </a:p>
        </p:txBody>
      </p:sp>
      <p:sp>
        <p:nvSpPr>
          <p:cNvPr id="16" name="Rectangle 15"/>
          <p:cNvSpPr/>
          <p:nvPr/>
        </p:nvSpPr>
        <p:spPr>
          <a:xfrm>
            <a:off x="2908300" y="4229100"/>
            <a:ext cx="3050670" cy="552344"/>
          </a:xfrm>
          <a:prstGeom prst="rect">
            <a:avLst/>
          </a:prstGeom>
          <a:noFill/>
          <a:ln w="508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21</a:t>
            </a:fld>
            <a:endParaRPr lang="en-US"/>
          </a:p>
        </p:txBody>
      </p:sp>
    </p:spTree>
    <p:custDataLst>
      <p:tags r:id="rId1"/>
    </p:custDataLst>
    <p:extLst>
      <p:ext uri="{BB962C8B-B14F-4D97-AF65-F5344CB8AC3E}">
        <p14:creationId xmlns:p14="http://schemas.microsoft.com/office/powerpoint/2010/main" val="2125087874"/>
      </p:ext>
    </p:extLst>
  </p:cSld>
  <p:clrMapOvr>
    <a:masterClrMapping/>
  </p:clrMapOvr>
  <mc:AlternateContent xmlns:mc="http://schemas.openxmlformats.org/markup-compatibility/2006" xmlns:p14="http://schemas.microsoft.com/office/powerpoint/2010/main">
    <mc:Choice Requires="p14">
      <p:transition spd="slow" p14:dur="2000" advTm="33012"/>
    </mc:Choice>
    <mc:Fallback xmlns="">
      <p:transition spd="slow" advTm="330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33" y="274638"/>
            <a:ext cx="8974667" cy="1143000"/>
          </a:xfrm>
        </p:spPr>
        <p:txBody>
          <a:bodyPr>
            <a:normAutofit/>
          </a:bodyPr>
          <a:lstStyle/>
          <a:p>
            <a:r>
              <a:rPr lang="en-US" dirty="0" smtClean="0">
                <a:solidFill>
                  <a:schemeClr val="tx1"/>
                </a:solidFill>
              </a:rPr>
              <a:t>Partitioning FEC Computation</a:t>
            </a:r>
            <a:endParaRPr lang="en-US" dirty="0">
              <a:solidFill>
                <a:schemeClr val="tx1"/>
              </a:solidFill>
            </a:endParaRPr>
          </a:p>
        </p:txBody>
      </p:sp>
      <p:sp>
        <p:nvSpPr>
          <p:cNvPr id="3" name="Content Placeholder 2"/>
          <p:cNvSpPr>
            <a:spLocks noGrp="1"/>
          </p:cNvSpPr>
          <p:nvPr>
            <p:ph idx="1"/>
          </p:nvPr>
        </p:nvSpPr>
        <p:spPr>
          <a:xfrm>
            <a:off x="457200" y="1600200"/>
            <a:ext cx="8229600" cy="4919133"/>
          </a:xfrm>
        </p:spPr>
        <p:txBody>
          <a:bodyPr>
            <a:normAutofit/>
          </a:bodyPr>
          <a:lstStyle/>
          <a:p>
            <a:r>
              <a:rPr lang="en-US" dirty="0" smtClean="0">
                <a:solidFill>
                  <a:srgbClr val="000090"/>
                </a:solidFill>
              </a:rPr>
              <a:t>Large number of SDX participants</a:t>
            </a:r>
          </a:p>
          <a:p>
            <a:pPr lvl="1"/>
            <a:r>
              <a:rPr lang="en-US" dirty="0" smtClean="0"/>
              <a:t>Many different policies on groups of prefixes</a:t>
            </a:r>
          </a:p>
          <a:p>
            <a:pPr lvl="1"/>
            <a:r>
              <a:rPr lang="en-US" dirty="0" smtClean="0"/>
              <a:t>Leads to a large number of small FECs of prefixes</a:t>
            </a:r>
          </a:p>
          <a:p>
            <a:pPr marL="457200" lvl="1" indent="0">
              <a:buNone/>
            </a:pPr>
            <a:endParaRPr lang="en-US" dirty="0" smtClean="0"/>
          </a:p>
          <a:p>
            <a:r>
              <a:rPr lang="en-US" dirty="0" smtClean="0">
                <a:solidFill>
                  <a:srgbClr val="000090"/>
                </a:solidFill>
              </a:rPr>
              <a:t>Compute FECs independently</a:t>
            </a:r>
          </a:p>
          <a:p>
            <a:pPr lvl="1"/>
            <a:r>
              <a:rPr lang="en-US" dirty="0" smtClean="0"/>
              <a:t>Separate computation per participant</a:t>
            </a:r>
          </a:p>
          <a:p>
            <a:pPr lvl="1"/>
            <a:r>
              <a:rPr lang="en-US" dirty="0" smtClean="0"/>
              <a:t>Leads to small number of large FECs, and less frequent </a:t>
            </a:r>
            <a:r>
              <a:rPr lang="en-US" dirty="0" err="1" smtClean="0"/>
              <a:t>recomputation</a:t>
            </a:r>
            <a:endParaRPr lang="en-US" dirty="0" smtClean="0"/>
          </a:p>
          <a:p>
            <a:pPr lvl="1"/>
            <a:r>
              <a:rPr lang="en-US" dirty="0" smtClean="0"/>
              <a:t>Enables “scale out” of the FEC computation</a:t>
            </a:r>
          </a:p>
          <a:p>
            <a:pPr lvl="1"/>
            <a:endParaRPr lang="en-US" dirty="0"/>
          </a:p>
        </p:txBody>
      </p:sp>
      <p:sp>
        <p:nvSpPr>
          <p:cNvPr id="5" name="Slide Number Placeholder 4"/>
          <p:cNvSpPr>
            <a:spLocks noGrp="1"/>
          </p:cNvSpPr>
          <p:nvPr>
            <p:ph type="sldNum" sz="quarter" idx="12"/>
          </p:nvPr>
        </p:nvSpPr>
        <p:spPr/>
        <p:txBody>
          <a:bodyPr/>
          <a:lstStyle/>
          <a:p>
            <a:pPr>
              <a:defRPr/>
            </a:pPr>
            <a:fld id="{495ADB0F-E9F2-1D42-9E15-ECDE97EFB0F8}" type="slidenum">
              <a:rPr lang="en-US" smtClean="0"/>
              <a:pPr>
                <a:defRPr/>
              </a:pPr>
              <a:t>22</a:t>
            </a:fld>
            <a:endParaRPr lang="en-US"/>
          </a:p>
        </p:txBody>
      </p:sp>
    </p:spTree>
    <p:extLst>
      <p:ext uri="{BB962C8B-B14F-4D97-AF65-F5344CB8AC3E}">
        <p14:creationId xmlns:p14="http://schemas.microsoft.com/office/powerpoint/2010/main" val="1050453675"/>
      </p:ext>
    </p:extLst>
  </p:cSld>
  <p:clrMapOvr>
    <a:masterClrMapping/>
  </p:clrMapOvr>
  <mc:AlternateContent xmlns:mc="http://schemas.openxmlformats.org/markup-compatibility/2006" xmlns:p14="http://schemas.microsoft.com/office/powerpoint/2010/main">
    <mc:Choice Requires="p14">
      <p:transition spd="slow" p14:dur="2000" advTm="9290"/>
    </mc:Choice>
    <mc:Fallback xmlns="">
      <p:transition spd="slow" advTm="929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ontent Placeholder 5"/>
          <p:cNvGraphicFramePr>
            <a:graphicFrameLocks noGrp="1"/>
          </p:cNvGraphicFramePr>
          <p:nvPr>
            <p:ph idx="1"/>
            <p:extLst/>
          </p:nvPr>
        </p:nvGraphicFramePr>
        <p:xfrm>
          <a:off x="152400" y="1689100"/>
          <a:ext cx="5806570" cy="2537698"/>
        </p:xfrm>
        <a:graphic>
          <a:graphicData uri="http://schemas.openxmlformats.org/drawingml/2006/table">
            <a:tbl>
              <a:tblPr firstRow="1">
                <a:tableStyleId>{5C22544A-7EE6-4342-B048-85BDC9FD1C3A}</a:tableStyleId>
              </a:tblPr>
              <a:tblGrid>
                <a:gridCol w="2768600"/>
                <a:gridCol w="2025313"/>
                <a:gridCol w="1012657"/>
              </a:tblGrid>
              <a:tr h="605446">
                <a:tc rowSpan="2">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SDN Policies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2400" dirty="0" smtClean="0">
                          <a:solidFill>
                            <a:schemeClr val="tx1"/>
                          </a:solidFill>
                        </a:rPr>
                        <a:t># Forwarding Table Entries</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r>
              <a:tr h="605446">
                <a:tc vMerge="1">
                  <a:txBody>
                    <a:bodyPr/>
                    <a:lstStyle/>
                    <a:p>
                      <a:endParaRPr lang="en-US"/>
                    </a:p>
                  </a:txBody>
                  <a:tcPr/>
                </a:tc>
                <a:tc>
                  <a:txBody>
                    <a:bodyPr/>
                    <a:lstStyle/>
                    <a:p>
                      <a:pPr algn="ctr"/>
                      <a:r>
                        <a:rPr lang="en-US" sz="2400" b="0" dirty="0" smtClean="0">
                          <a:solidFill>
                            <a:srgbClr val="C00000"/>
                          </a:solidFill>
                        </a:rPr>
                        <a:t>{10/8, 40/8}</a:t>
                      </a:r>
                      <a:endParaRPr lang="en-US" sz="2400" b="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rgbClr val="C00000"/>
                          </a:solidFill>
                        </a:rPr>
                        <a:t>80/8</a:t>
                      </a:r>
                      <a:endParaRPr lang="en-US" sz="240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4646">
                <a:tc>
                  <a:txBody>
                    <a:bodyPr/>
                    <a:lstStyle/>
                    <a:p>
                      <a:pPr marL="0" lvl="1" indent="0" algn="ctr">
                        <a:buNone/>
                      </a:pPr>
                      <a:r>
                        <a:rPr lang="en-US" dirty="0" err="1" smtClean="0"/>
                        <a:t>dPort</a:t>
                      </a:r>
                      <a:r>
                        <a:rPr lang="en-US" dirty="0" smtClean="0"/>
                        <a:t> = 443 → </a:t>
                      </a:r>
                      <a:r>
                        <a:rPr lang="en-US" dirty="0" err="1" smtClean="0"/>
                        <a:t>fwd</a:t>
                      </a:r>
                      <a:r>
                        <a:rPr lang="en-US" dirty="0" smtClean="0"/>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4646">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dPort</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 = 22 → </a:t>
                      </a: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fwd</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8" name="Content Placeholder 5"/>
          <p:cNvGraphicFramePr>
            <a:graphicFrameLocks/>
          </p:cNvGraphicFramePr>
          <p:nvPr>
            <p:extLst>
              <p:ext uri="{D42A27DB-BD31-4B8C-83A1-F6EECF244321}">
                <p14:modId xmlns:p14="http://schemas.microsoft.com/office/powerpoint/2010/main" val="910060374"/>
              </p:ext>
            </p:extLst>
          </p:nvPr>
        </p:nvGraphicFramePr>
        <p:xfrm>
          <a:off x="152400" y="4777579"/>
          <a:ext cx="5806570" cy="554646"/>
        </p:xfrm>
        <a:graphic>
          <a:graphicData uri="http://schemas.openxmlformats.org/drawingml/2006/table">
            <a:tbl>
              <a:tblPr firstRow="1">
                <a:tableStyleId>{5C22544A-7EE6-4342-B048-85BDC9FD1C3A}</a:tableStyleId>
              </a:tblPr>
              <a:tblGrid>
                <a:gridCol w="2768600"/>
                <a:gridCol w="3037970"/>
              </a:tblGrid>
              <a:tr h="554646">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lang="en-US" b="0" dirty="0" err="1" smtClean="0">
                          <a:solidFill>
                            <a:schemeClr val="tx1"/>
                          </a:solidFill>
                        </a:rPr>
                        <a:t>dPort</a:t>
                      </a:r>
                      <a:r>
                        <a:rPr lang="en-US" b="0" dirty="0" smtClean="0">
                          <a:solidFill>
                            <a:schemeClr val="tx1"/>
                          </a:solidFill>
                        </a:rPr>
                        <a:t> = 443 </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fwd</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(D)</a:t>
                      </a:r>
                      <a:endParaRPr lang="en-US"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90000"/>
                      </a:schemeClr>
                    </a:solidFill>
                  </a:tcPr>
                </a:tc>
                <a:tc>
                  <a:txBody>
                    <a:bodyPr/>
                    <a:lstStyle/>
                    <a:p>
                      <a:pPr algn="ctr"/>
                      <a:r>
                        <a:rPr lang="en-US" b="0" dirty="0" smtClean="0">
                          <a:solidFill>
                            <a:schemeClr val="tx1"/>
                          </a:solidFill>
                        </a:rPr>
                        <a:t>1</a:t>
                      </a:r>
                      <a:endParaRPr 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0" name="TextBox 9"/>
          <p:cNvSpPr txBox="1"/>
          <p:nvPr/>
        </p:nvSpPr>
        <p:spPr>
          <a:xfrm>
            <a:off x="0" y="5603687"/>
            <a:ext cx="8915400" cy="646331"/>
          </a:xfrm>
          <a:prstGeom prst="rect">
            <a:avLst/>
          </a:prstGeom>
          <a:noFill/>
        </p:spPr>
        <p:txBody>
          <a:bodyPr wrap="square" rtlCol="0">
            <a:spAutoFit/>
          </a:bodyPr>
          <a:lstStyle/>
          <a:p>
            <a:pPr algn="ctr"/>
            <a:r>
              <a:rPr lang="en-US" sz="3600" dirty="0">
                <a:solidFill>
                  <a:srgbClr val="C00000"/>
                </a:solidFill>
              </a:rPr>
              <a:t>A &amp; B independently compute FECs</a:t>
            </a:r>
          </a:p>
        </p:txBody>
      </p:sp>
      <p:sp>
        <p:nvSpPr>
          <p:cNvPr id="12" name="Title 1"/>
          <p:cNvSpPr>
            <a:spLocks noGrp="1"/>
          </p:cNvSpPr>
          <p:nvPr>
            <p:ph type="title"/>
          </p:nvPr>
        </p:nvSpPr>
        <p:spPr>
          <a:xfrm>
            <a:off x="169333" y="274638"/>
            <a:ext cx="8974667" cy="1143000"/>
          </a:xfrm>
        </p:spPr>
        <p:txBody>
          <a:bodyPr>
            <a:normAutofit fontScale="90000"/>
          </a:bodyPr>
          <a:lstStyle/>
          <a:p>
            <a:r>
              <a:rPr lang="en-US" dirty="0">
                <a:solidFill>
                  <a:schemeClr val="tx1"/>
                </a:solidFill>
              </a:rPr>
              <a:t>FEC Computation Partitioning in Action</a:t>
            </a:r>
          </a:p>
        </p:txBody>
      </p:sp>
      <p:sp>
        <p:nvSpPr>
          <p:cNvPr id="14" name="Right Brace 13"/>
          <p:cNvSpPr/>
          <p:nvPr/>
        </p:nvSpPr>
        <p:spPr>
          <a:xfrm>
            <a:off x="5970416" y="3167661"/>
            <a:ext cx="381021" cy="921707"/>
          </a:xfrm>
          <a:prstGeom prst="rightBrace">
            <a:avLst/>
          </a:prstGeom>
          <a:ln w="5080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TextBox 15"/>
          <p:cNvSpPr txBox="1"/>
          <p:nvPr/>
        </p:nvSpPr>
        <p:spPr>
          <a:xfrm>
            <a:off x="6351437" y="3329856"/>
            <a:ext cx="412292" cy="584775"/>
          </a:xfrm>
          <a:prstGeom prst="rect">
            <a:avLst/>
          </a:prstGeom>
          <a:noFill/>
          <a:ln>
            <a:noFill/>
          </a:ln>
        </p:spPr>
        <p:txBody>
          <a:bodyPr wrap="none" rtlCol="0">
            <a:spAutoFit/>
          </a:bodyPr>
          <a:lstStyle/>
          <a:p>
            <a:r>
              <a:rPr lang="en-US" sz="3200" b="1" dirty="0" smtClean="0"/>
              <a:t>2</a:t>
            </a:r>
            <a:endParaRPr lang="en-US" sz="3200" b="1" dirty="0"/>
          </a:p>
        </p:txBody>
      </p:sp>
      <p:sp>
        <p:nvSpPr>
          <p:cNvPr id="17" name="TextBox 16"/>
          <p:cNvSpPr txBox="1"/>
          <p:nvPr/>
        </p:nvSpPr>
        <p:spPr>
          <a:xfrm>
            <a:off x="6336241" y="4758215"/>
            <a:ext cx="412292" cy="584775"/>
          </a:xfrm>
          <a:prstGeom prst="rect">
            <a:avLst/>
          </a:prstGeom>
          <a:noFill/>
          <a:ln>
            <a:noFill/>
          </a:ln>
        </p:spPr>
        <p:txBody>
          <a:bodyPr wrap="none" rtlCol="0">
            <a:spAutoFit/>
          </a:bodyPr>
          <a:lstStyle/>
          <a:p>
            <a:r>
              <a:rPr lang="en-US" sz="3200" b="1" dirty="0" smtClean="0"/>
              <a:t>1</a:t>
            </a:r>
            <a:endParaRPr lang="en-US" sz="3200" b="1" dirty="0"/>
          </a:p>
        </p:txBody>
      </p:sp>
      <p:sp>
        <p:nvSpPr>
          <p:cNvPr id="18" name="Right Brace 17"/>
          <p:cNvSpPr/>
          <p:nvPr/>
        </p:nvSpPr>
        <p:spPr>
          <a:xfrm>
            <a:off x="5970416" y="4836164"/>
            <a:ext cx="381021" cy="428879"/>
          </a:xfrm>
          <a:prstGeom prst="rightBrace">
            <a:avLst/>
          </a:prstGeom>
          <a:ln w="5080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chemeClr val="bg1">
                  <a:lumMod val="50000"/>
                </a:schemeClr>
              </a:solidFill>
            </a:endParaRPr>
          </a:p>
        </p:txBody>
      </p:sp>
      <p:cxnSp>
        <p:nvCxnSpPr>
          <p:cNvPr id="19" name="Straight Connector 18"/>
          <p:cNvCxnSpPr/>
          <p:nvPr/>
        </p:nvCxnSpPr>
        <p:spPr>
          <a:xfrm>
            <a:off x="33866" y="4506118"/>
            <a:ext cx="6227234" cy="2382"/>
          </a:xfrm>
          <a:prstGeom prst="line">
            <a:avLst/>
          </a:prstGeom>
          <a:ln w="50800">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23</a:t>
            </a:fld>
            <a:endParaRPr lang="en-US"/>
          </a:p>
        </p:txBody>
      </p:sp>
    </p:spTree>
    <p:extLst>
      <p:ext uri="{BB962C8B-B14F-4D97-AF65-F5344CB8AC3E}">
        <p14:creationId xmlns:p14="http://schemas.microsoft.com/office/powerpoint/2010/main" val="12732221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0513"/>
            <a:ext cx="8991600" cy="1143000"/>
          </a:xfrm>
        </p:spPr>
        <p:txBody>
          <a:bodyPr/>
          <a:lstStyle/>
          <a:p>
            <a:r>
              <a:rPr lang="en-US" dirty="0">
                <a:solidFill>
                  <a:schemeClr val="tx1"/>
                </a:solidFill>
              </a:rPr>
              <a:t>Goal Tracker</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3887080"/>
              </p:ext>
            </p:extLst>
          </p:nvPr>
        </p:nvGraphicFramePr>
        <p:xfrm>
          <a:off x="457200" y="1600200"/>
          <a:ext cx="8331201" cy="3684692"/>
        </p:xfrm>
        <a:graphic>
          <a:graphicData uri="http://schemas.openxmlformats.org/drawingml/2006/table">
            <a:tbl>
              <a:tblPr firstRow="1" bandRow="1">
                <a:tableStyleId>{00A15C55-8517-42AA-B614-E9B94910E393}</a:tableStyleId>
              </a:tblPr>
              <a:tblGrid>
                <a:gridCol w="4737100"/>
                <a:gridCol w="1663700"/>
                <a:gridCol w="1930401"/>
              </a:tblGrid>
              <a:tr h="715433">
                <a:tc>
                  <a:txBody>
                    <a:bodyPr/>
                    <a:lstStyle/>
                    <a:p>
                      <a:pPr algn="ct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Simple Example</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Large IXP</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15433">
                <a:tc>
                  <a:txBody>
                    <a:bodyPr/>
                    <a:lstStyle/>
                    <a:p>
                      <a:pPr algn="ctr"/>
                      <a:r>
                        <a:rPr lang="en-US" sz="2400" b="0" dirty="0" smtClean="0"/>
                        <a:t>Baseline</a:t>
                      </a:r>
                      <a:endParaRPr lang="en-US" sz="2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3</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62K</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15433">
                <a:tc>
                  <a:txBody>
                    <a:bodyPr/>
                    <a:lstStyle/>
                    <a:p>
                      <a:pPr algn="ctr"/>
                      <a:r>
                        <a:rPr lang="en-US" sz="2400" b="0" dirty="0" smtClean="0"/>
                        <a:t>Policy Augmentation</a:t>
                      </a:r>
                      <a:endParaRPr lang="en-US" sz="2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7</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68M</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15433">
                <a:tc>
                  <a:txBody>
                    <a:bodyPr/>
                    <a:lstStyle/>
                    <a:p>
                      <a:pPr algn="ctr"/>
                      <a:r>
                        <a:rPr lang="en-US" sz="2400" b="0" dirty="0" smtClean="0"/>
                        <a:t>FEC Computation</a:t>
                      </a:r>
                      <a:endParaRPr lang="en-US" sz="2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4</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b="0" dirty="0" smtClean="0">
                          <a:solidFill>
                            <a:schemeClr val="tx1"/>
                          </a:solidFill>
                        </a:rPr>
                        <a:t>21M</a:t>
                      </a:r>
                      <a:endParaRPr lang="en-US" sz="24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15433">
                <a:tc>
                  <a:txBody>
                    <a:bodyPr/>
                    <a:lstStyle/>
                    <a:p>
                      <a:pPr algn="ctr"/>
                      <a:r>
                        <a:rPr lang="en-US" sz="2400" b="1" dirty="0" smtClean="0"/>
                        <a:t>Independent FEC Computation</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rPr>
                        <a:t>3</a:t>
                      </a:r>
                      <a:endParaRPr lang="en-US"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rgbClr val="FF0000"/>
                          </a:solidFill>
                        </a:rPr>
                        <a:t>763K</a:t>
                      </a:r>
                      <a:endParaRPr lang="en-US"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TextBox 5"/>
          <p:cNvSpPr txBox="1"/>
          <p:nvPr/>
        </p:nvSpPr>
        <p:spPr>
          <a:xfrm>
            <a:off x="0" y="5390971"/>
            <a:ext cx="8915400" cy="1200329"/>
          </a:xfrm>
          <a:prstGeom prst="rect">
            <a:avLst/>
          </a:prstGeom>
          <a:noFill/>
        </p:spPr>
        <p:txBody>
          <a:bodyPr wrap="square" rtlCol="0">
            <a:spAutoFit/>
          </a:bodyPr>
          <a:lstStyle/>
          <a:p>
            <a:pPr algn="ctr"/>
            <a:r>
              <a:rPr lang="en-US" sz="3600" dirty="0" smtClean="0">
                <a:solidFill>
                  <a:srgbClr val="C00000"/>
                </a:solidFill>
              </a:rPr>
              <a:t>Also requires support for </a:t>
            </a:r>
          </a:p>
          <a:p>
            <a:pPr algn="ctr"/>
            <a:r>
              <a:rPr lang="en-US" sz="3600" dirty="0" smtClean="0">
                <a:solidFill>
                  <a:srgbClr val="C00000"/>
                </a:solidFill>
              </a:rPr>
              <a:t>15K flow-mods/seconds</a:t>
            </a:r>
            <a:endParaRPr lang="en-US" sz="3600" dirty="0">
              <a:solidFill>
                <a:srgbClr val="C00000"/>
              </a:solidFill>
            </a:endParaRPr>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24</a:t>
            </a:fld>
            <a:endParaRPr lang="en-US"/>
          </a:p>
        </p:txBody>
      </p:sp>
    </p:spTree>
    <p:extLst>
      <p:ext uri="{BB962C8B-B14F-4D97-AF65-F5344CB8AC3E}">
        <p14:creationId xmlns:p14="http://schemas.microsoft.com/office/powerpoint/2010/main" val="1287921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Undesired BGP &amp; SDN Coupling</a:t>
            </a:r>
            <a:endParaRPr lang="en-US" dirty="0">
              <a:solidFill>
                <a:schemeClr val="tx1"/>
              </a:solidFill>
            </a:endParaRPr>
          </a:p>
        </p:txBody>
      </p:sp>
      <p:graphicFrame>
        <p:nvGraphicFramePr>
          <p:cNvPr id="6" name="Content Placeholder 5"/>
          <p:cNvGraphicFramePr>
            <a:graphicFrameLocks noGrp="1"/>
          </p:cNvGraphicFramePr>
          <p:nvPr>
            <p:ph idx="1"/>
            <p:extLst/>
          </p:nvPr>
        </p:nvGraphicFramePr>
        <p:xfrm>
          <a:off x="152400" y="1689100"/>
          <a:ext cx="5806571" cy="2537698"/>
        </p:xfrm>
        <a:graphic>
          <a:graphicData uri="http://schemas.openxmlformats.org/drawingml/2006/table">
            <a:tbl>
              <a:tblPr firstRow="1">
                <a:tableStyleId>{5C22544A-7EE6-4342-B048-85BDC9FD1C3A}</a:tableStyleId>
              </a:tblPr>
              <a:tblGrid>
                <a:gridCol w="2768600"/>
                <a:gridCol w="1012657"/>
                <a:gridCol w="1012657"/>
                <a:gridCol w="1012657"/>
              </a:tblGrid>
              <a:tr h="605446">
                <a:tc rowSpan="2">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SDN Policies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en-US" sz="2400" dirty="0" smtClean="0">
                          <a:solidFill>
                            <a:schemeClr val="tx1"/>
                          </a:solidFill>
                        </a:rPr>
                        <a:t># Forwarding Table Entries</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605446">
                <a:tc vMerge="1">
                  <a:txBody>
                    <a:bodyPr/>
                    <a:lstStyle/>
                    <a:p>
                      <a:endParaRPr lang="en-US"/>
                    </a:p>
                  </a:txBody>
                  <a:tcPr/>
                </a:tc>
                <a:tc>
                  <a:txBody>
                    <a:bodyPr/>
                    <a:lstStyle/>
                    <a:p>
                      <a:pPr algn="ctr"/>
                      <a:r>
                        <a:rPr lang="en-US" sz="2400" b="0" dirty="0" smtClean="0">
                          <a:solidFill>
                            <a:srgbClr val="C00000"/>
                          </a:solidFill>
                        </a:rPr>
                        <a:t>10/8 </a:t>
                      </a:r>
                      <a:endParaRPr lang="en-US" sz="2400" b="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b="0" dirty="0" smtClean="0">
                          <a:solidFill>
                            <a:srgbClr val="C00000"/>
                          </a:solidFill>
                        </a:rPr>
                        <a:t>40/8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rgbClr val="C00000"/>
                          </a:solidFill>
                        </a:rPr>
                        <a:t>80/8</a:t>
                      </a:r>
                      <a:endParaRPr lang="en-US" sz="240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4646">
                <a:tc>
                  <a:txBody>
                    <a:bodyPr/>
                    <a:lstStyle/>
                    <a:p>
                      <a:pPr marL="0" lvl="1" indent="0" algn="ctr">
                        <a:buNone/>
                      </a:pPr>
                      <a:r>
                        <a:rPr lang="en-US" dirty="0" err="1" smtClean="0"/>
                        <a:t>dPort</a:t>
                      </a:r>
                      <a:r>
                        <a:rPr lang="en-US" dirty="0" smtClean="0"/>
                        <a:t> = 443 → </a:t>
                      </a:r>
                      <a:r>
                        <a:rPr lang="en-US" dirty="0" err="1" smtClean="0"/>
                        <a:t>fwd</a:t>
                      </a:r>
                      <a:r>
                        <a:rPr lang="en-US" dirty="0" smtClean="0"/>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4646">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dPort</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 = 22 → </a:t>
                      </a: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fwd</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0</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7" name="Content Placeholder 5"/>
          <p:cNvGraphicFramePr>
            <a:graphicFrameLocks/>
          </p:cNvGraphicFramePr>
          <p:nvPr>
            <p:extLst/>
          </p:nvPr>
        </p:nvGraphicFramePr>
        <p:xfrm>
          <a:off x="152400" y="4777579"/>
          <a:ext cx="5806571" cy="554646"/>
        </p:xfrm>
        <a:graphic>
          <a:graphicData uri="http://schemas.openxmlformats.org/drawingml/2006/table">
            <a:tbl>
              <a:tblPr firstRow="1">
                <a:tableStyleId>{5C22544A-7EE6-4342-B048-85BDC9FD1C3A}</a:tableStyleId>
              </a:tblPr>
              <a:tblGrid>
                <a:gridCol w="2768600"/>
                <a:gridCol w="1012657"/>
                <a:gridCol w="1012657"/>
                <a:gridCol w="1012657"/>
              </a:tblGrid>
              <a:tr h="554646">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lang="en-US" b="0" dirty="0" err="1" smtClean="0">
                          <a:solidFill>
                            <a:schemeClr val="tx1"/>
                          </a:solidFill>
                        </a:rPr>
                        <a:t>dPort</a:t>
                      </a:r>
                      <a:r>
                        <a:rPr lang="en-US" b="0" dirty="0" smtClean="0">
                          <a:solidFill>
                            <a:schemeClr val="tx1"/>
                          </a:solidFill>
                        </a:rPr>
                        <a:t> = 443 </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fwd</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(D)</a:t>
                      </a:r>
                      <a:endParaRPr lang="en-US"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90000"/>
                      </a:schemeClr>
                    </a:solidFill>
                  </a:tcPr>
                </a:tc>
                <a:tc>
                  <a:txBody>
                    <a:bodyPr/>
                    <a:lstStyle/>
                    <a:p>
                      <a:pPr algn="ctr"/>
                      <a:r>
                        <a:rPr lang="en-US" b="1" dirty="0" smtClean="0">
                          <a:solidFill>
                            <a:srgbClr val="FF0000"/>
                          </a:solidFill>
                        </a:rPr>
                        <a:t>1 </a:t>
                      </a:r>
                      <a:r>
                        <a:rPr lang="en-US" b="1" dirty="0" smtClean="0">
                          <a:solidFill>
                            <a:srgbClr val="FF0000"/>
                          </a:solidFill>
                          <a:sym typeface="Wingdings"/>
                        </a:rPr>
                        <a:t> 0</a:t>
                      </a:r>
                      <a:endParaRPr lang="en-US"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rPr>
                        <a:t>1</a:t>
                      </a:r>
                      <a:endParaRPr 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rPr>
                        <a:t>1</a:t>
                      </a:r>
                      <a:endParaRPr 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8" name="Straight Connector 7"/>
          <p:cNvCxnSpPr/>
          <p:nvPr/>
        </p:nvCxnSpPr>
        <p:spPr>
          <a:xfrm>
            <a:off x="33866" y="4506118"/>
            <a:ext cx="6227234" cy="2382"/>
          </a:xfrm>
          <a:prstGeom prst="line">
            <a:avLst/>
          </a:prstGeom>
          <a:ln w="50800">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0" y="5390971"/>
            <a:ext cx="8915400" cy="1200329"/>
          </a:xfrm>
          <a:prstGeom prst="rect">
            <a:avLst/>
          </a:prstGeom>
          <a:noFill/>
        </p:spPr>
        <p:txBody>
          <a:bodyPr wrap="square" rtlCol="0">
            <a:spAutoFit/>
          </a:bodyPr>
          <a:lstStyle/>
          <a:p>
            <a:pPr algn="ctr"/>
            <a:r>
              <a:rPr lang="en-US" sz="3600" dirty="0" smtClean="0">
                <a:solidFill>
                  <a:srgbClr val="C00000"/>
                </a:solidFill>
              </a:rPr>
              <a:t>Incoming BGP Update:</a:t>
            </a:r>
          </a:p>
          <a:p>
            <a:pPr algn="ctr"/>
            <a:r>
              <a:rPr lang="en-US" sz="3600" i="1" dirty="0" smtClean="0">
                <a:solidFill>
                  <a:srgbClr val="C00000"/>
                </a:solidFill>
                <a:sym typeface="Wingdings"/>
              </a:rPr>
              <a:t>{AS D withdraws route for prefix 10/8}</a:t>
            </a:r>
            <a:endParaRPr lang="en-US" sz="3600" i="1" dirty="0">
              <a:solidFill>
                <a:srgbClr val="C00000"/>
              </a:solidFill>
            </a:endParaRPr>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25</a:t>
            </a:fld>
            <a:endParaRPr lang="en-US"/>
          </a:p>
        </p:txBody>
      </p:sp>
    </p:spTree>
    <p:extLst>
      <p:ext uri="{BB962C8B-B14F-4D97-AF65-F5344CB8AC3E}">
        <p14:creationId xmlns:p14="http://schemas.microsoft.com/office/powerpoint/2010/main" val="9269517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Decoupling BGP from </a:t>
            </a:r>
            <a:r>
              <a:rPr lang="en-US" dirty="0" smtClean="0">
                <a:solidFill>
                  <a:schemeClr val="tx1"/>
                </a:solidFill>
              </a:rPr>
              <a:t>SDN Policies</a:t>
            </a:r>
            <a:endParaRPr lang="en-US" dirty="0">
              <a:solidFill>
                <a:schemeClr val="tx1"/>
              </a:solidFill>
            </a:endParaRPr>
          </a:p>
        </p:txBody>
      </p:sp>
      <p:sp>
        <p:nvSpPr>
          <p:cNvPr id="3" name="Content Placeholder 2"/>
          <p:cNvSpPr>
            <a:spLocks noGrp="1"/>
          </p:cNvSpPr>
          <p:nvPr>
            <p:ph idx="1"/>
          </p:nvPr>
        </p:nvSpPr>
        <p:spPr>
          <a:xfrm>
            <a:off x="457200" y="1600200"/>
            <a:ext cx="8229600" cy="4651022"/>
          </a:xfrm>
        </p:spPr>
        <p:txBody>
          <a:bodyPr/>
          <a:lstStyle/>
          <a:p>
            <a:r>
              <a:rPr lang="en-US" dirty="0" smtClean="0">
                <a:solidFill>
                  <a:srgbClr val="000090"/>
                </a:solidFill>
              </a:rPr>
              <a:t>Leverage advances in commodity </a:t>
            </a:r>
            <a:r>
              <a:rPr lang="en-US" dirty="0" err="1" smtClean="0">
                <a:solidFill>
                  <a:srgbClr val="000090"/>
                </a:solidFill>
              </a:rPr>
              <a:t>hw</a:t>
            </a:r>
            <a:r>
              <a:rPr lang="en-US" dirty="0" smtClean="0">
                <a:solidFill>
                  <a:srgbClr val="000090"/>
                </a:solidFill>
              </a:rPr>
              <a:t> switches</a:t>
            </a:r>
          </a:p>
          <a:p>
            <a:pPr lvl="1"/>
            <a:r>
              <a:rPr lang="en-US" dirty="0" smtClean="0"/>
              <a:t>Support for Bitmask Matching </a:t>
            </a:r>
            <a:r>
              <a:rPr lang="en-US" dirty="0" smtClean="0"/>
              <a:t>(L2 headers)</a:t>
            </a:r>
            <a:endParaRPr lang="en-US" dirty="0" smtClean="0">
              <a:solidFill>
                <a:srgbClr val="000090"/>
              </a:solidFill>
            </a:endParaRPr>
          </a:p>
          <a:p>
            <a:endParaRPr lang="en-US" dirty="0" smtClean="0">
              <a:solidFill>
                <a:srgbClr val="000090"/>
              </a:solidFill>
            </a:endParaRPr>
          </a:p>
          <a:p>
            <a:r>
              <a:rPr lang="en-US" dirty="0" smtClean="0">
                <a:solidFill>
                  <a:srgbClr val="000090"/>
                </a:solidFill>
              </a:rPr>
              <a:t>Extend BGP “next hop” encoding</a:t>
            </a:r>
          </a:p>
          <a:p>
            <a:pPr lvl="1"/>
            <a:r>
              <a:rPr lang="en-US" dirty="0" smtClean="0"/>
              <a:t>So far: encode FECs (single field)</a:t>
            </a:r>
          </a:p>
          <a:p>
            <a:pPr lvl="1"/>
            <a:r>
              <a:rPr lang="en-US" dirty="0" smtClean="0"/>
              <a:t>New idea: </a:t>
            </a:r>
            <a:r>
              <a:rPr lang="en-US" dirty="0"/>
              <a:t>encode </a:t>
            </a:r>
            <a:r>
              <a:rPr lang="en-US" b="1" dirty="0" smtClean="0"/>
              <a:t>reachability bitmask </a:t>
            </a:r>
            <a:r>
              <a:rPr lang="en-US" dirty="0" smtClean="0"/>
              <a:t>(multi field)</a:t>
            </a:r>
          </a:p>
          <a:p>
            <a:pPr lvl="1"/>
            <a:endParaRPr lang="en-US" dirty="0" smtClean="0"/>
          </a:p>
          <a:p>
            <a:r>
              <a:rPr lang="en-US" dirty="0" smtClean="0">
                <a:solidFill>
                  <a:srgbClr val="000090"/>
                </a:solidFill>
              </a:rPr>
              <a:t>Changing only the BGP announcements</a:t>
            </a:r>
          </a:p>
          <a:p>
            <a:pPr lvl="1"/>
            <a:r>
              <a:rPr lang="en-US" dirty="0" smtClean="0"/>
              <a:t>No need to update the SDX data plane!</a:t>
            </a:r>
          </a:p>
          <a:p>
            <a:endParaRPr lang="en-US" dirty="0"/>
          </a:p>
        </p:txBody>
      </p:sp>
      <p:sp>
        <p:nvSpPr>
          <p:cNvPr id="5" name="Slide Number Placeholder 4"/>
          <p:cNvSpPr>
            <a:spLocks noGrp="1"/>
          </p:cNvSpPr>
          <p:nvPr>
            <p:ph type="sldNum" sz="quarter" idx="12"/>
          </p:nvPr>
        </p:nvSpPr>
        <p:spPr/>
        <p:txBody>
          <a:bodyPr/>
          <a:lstStyle/>
          <a:p>
            <a:pPr>
              <a:defRPr/>
            </a:pPr>
            <a:fld id="{495ADB0F-E9F2-1D42-9E15-ECDE97EFB0F8}" type="slidenum">
              <a:rPr lang="en-US" smtClean="0"/>
              <a:pPr>
                <a:defRPr/>
              </a:pPr>
              <a:t>26</a:t>
            </a:fld>
            <a:endParaRPr lang="en-US"/>
          </a:p>
        </p:txBody>
      </p:sp>
    </p:spTree>
    <p:extLst>
      <p:ext uri="{BB962C8B-B14F-4D97-AF65-F5344CB8AC3E}">
        <p14:creationId xmlns:p14="http://schemas.microsoft.com/office/powerpoint/2010/main" val="449393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Reachability Bitmask in Action</a:t>
            </a:r>
          </a:p>
        </p:txBody>
      </p:sp>
      <p:sp>
        <p:nvSpPr>
          <p:cNvPr id="42" name="Rectangle 41"/>
          <p:cNvSpPr/>
          <p:nvPr/>
        </p:nvSpPr>
        <p:spPr>
          <a:xfrm>
            <a:off x="394946" y="2034402"/>
            <a:ext cx="2253676" cy="1856434"/>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6" name="Straight Connector 45"/>
          <p:cNvCxnSpPr/>
          <p:nvPr/>
        </p:nvCxnSpPr>
        <p:spPr>
          <a:xfrm>
            <a:off x="1177804" y="2034402"/>
            <a:ext cx="1" cy="1856434"/>
          </a:xfrm>
          <a:prstGeom prst="line">
            <a:avLst/>
          </a:prstGeom>
          <a:ln w="38100">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394116" y="2193204"/>
            <a:ext cx="783688" cy="461665"/>
          </a:xfrm>
          <a:prstGeom prst="rect">
            <a:avLst/>
          </a:prstGeom>
          <a:noFill/>
        </p:spPr>
        <p:txBody>
          <a:bodyPr wrap="none" rtlCol="0">
            <a:spAutoFit/>
          </a:bodyPr>
          <a:lstStyle/>
          <a:p>
            <a:r>
              <a:rPr lang="en-US" sz="2400" dirty="0" smtClean="0"/>
              <a:t>10/8</a:t>
            </a:r>
            <a:endParaRPr lang="en-US" sz="2400" dirty="0"/>
          </a:p>
        </p:txBody>
      </p:sp>
      <p:sp>
        <p:nvSpPr>
          <p:cNvPr id="50" name="TextBox 49"/>
          <p:cNvSpPr txBox="1"/>
          <p:nvPr/>
        </p:nvSpPr>
        <p:spPr>
          <a:xfrm>
            <a:off x="394116" y="2727760"/>
            <a:ext cx="783688" cy="461665"/>
          </a:xfrm>
          <a:prstGeom prst="rect">
            <a:avLst/>
          </a:prstGeom>
          <a:noFill/>
        </p:spPr>
        <p:txBody>
          <a:bodyPr wrap="none" rtlCol="0">
            <a:spAutoFit/>
          </a:bodyPr>
          <a:lstStyle/>
          <a:p>
            <a:r>
              <a:rPr lang="en-US" sz="2400" dirty="0" smtClean="0"/>
              <a:t>40/8</a:t>
            </a:r>
            <a:endParaRPr lang="en-US" sz="2400" dirty="0"/>
          </a:p>
        </p:txBody>
      </p:sp>
      <p:sp>
        <p:nvSpPr>
          <p:cNvPr id="51" name="TextBox 50"/>
          <p:cNvSpPr txBox="1"/>
          <p:nvPr/>
        </p:nvSpPr>
        <p:spPr>
          <a:xfrm>
            <a:off x="394116" y="3329914"/>
            <a:ext cx="784189" cy="461665"/>
          </a:xfrm>
          <a:prstGeom prst="rect">
            <a:avLst/>
          </a:prstGeom>
          <a:noFill/>
        </p:spPr>
        <p:txBody>
          <a:bodyPr wrap="none" rtlCol="0">
            <a:spAutoFit/>
          </a:bodyPr>
          <a:lstStyle/>
          <a:p>
            <a:r>
              <a:rPr lang="en-US" sz="2400" dirty="0"/>
              <a:t>8</a:t>
            </a:r>
            <a:r>
              <a:rPr lang="en-US" sz="2400" dirty="0" smtClean="0"/>
              <a:t>0/8</a:t>
            </a:r>
            <a:endParaRPr lang="en-US" sz="2400" dirty="0"/>
          </a:p>
        </p:txBody>
      </p:sp>
      <p:sp>
        <p:nvSpPr>
          <p:cNvPr id="53" name="TextBox 52"/>
          <p:cNvSpPr txBox="1"/>
          <p:nvPr/>
        </p:nvSpPr>
        <p:spPr>
          <a:xfrm>
            <a:off x="546090" y="1334699"/>
            <a:ext cx="1694319" cy="646331"/>
          </a:xfrm>
          <a:prstGeom prst="rect">
            <a:avLst/>
          </a:prstGeom>
          <a:noFill/>
        </p:spPr>
        <p:txBody>
          <a:bodyPr wrap="none" rtlCol="0">
            <a:spAutoFit/>
          </a:bodyPr>
          <a:lstStyle/>
          <a:p>
            <a:pPr algn="ctr"/>
            <a:r>
              <a:rPr lang="en-US" dirty="0">
                <a:solidFill>
                  <a:srgbClr val="FF0000"/>
                </a:solidFill>
              </a:rPr>
              <a:t>f</a:t>
            </a:r>
            <a:r>
              <a:rPr lang="en-US" dirty="0" smtClean="0">
                <a:solidFill>
                  <a:srgbClr val="FF0000"/>
                </a:solidFill>
              </a:rPr>
              <a:t>orward to</a:t>
            </a:r>
          </a:p>
          <a:p>
            <a:pPr algn="ctr"/>
            <a:r>
              <a:rPr lang="en-US" dirty="0" smtClean="0">
                <a:solidFill>
                  <a:srgbClr val="FF0000"/>
                </a:solidFill>
              </a:rPr>
              <a:t>BGP Next Hop</a:t>
            </a:r>
            <a:endParaRPr lang="en-US" dirty="0">
              <a:solidFill>
                <a:srgbClr val="FF0000"/>
              </a:solidFill>
            </a:endParaRPr>
          </a:p>
        </p:txBody>
      </p:sp>
      <p:sp>
        <p:nvSpPr>
          <p:cNvPr id="73" name="Rectangle 72"/>
          <p:cNvSpPr/>
          <p:nvPr/>
        </p:nvSpPr>
        <p:spPr>
          <a:xfrm>
            <a:off x="5878292" y="2901341"/>
            <a:ext cx="163854" cy="259944"/>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TextBox 75"/>
          <p:cNvSpPr txBox="1"/>
          <p:nvPr/>
        </p:nvSpPr>
        <p:spPr>
          <a:xfrm>
            <a:off x="6142973" y="2801746"/>
            <a:ext cx="3001027" cy="461665"/>
          </a:xfrm>
          <a:prstGeom prst="rect">
            <a:avLst/>
          </a:prstGeom>
          <a:noFill/>
        </p:spPr>
        <p:txBody>
          <a:bodyPr wrap="square" rtlCol="0">
            <a:spAutoFit/>
          </a:bodyPr>
          <a:lstStyle/>
          <a:p>
            <a:r>
              <a:rPr lang="en-US" sz="2400" dirty="0" smtClean="0"/>
              <a:t>Reachable via AS C</a:t>
            </a:r>
            <a:endParaRPr lang="en-US" sz="2400" dirty="0"/>
          </a:p>
        </p:txBody>
      </p:sp>
      <p:sp>
        <p:nvSpPr>
          <p:cNvPr id="77" name="Shape 636"/>
          <p:cNvSpPr/>
          <p:nvPr/>
        </p:nvSpPr>
        <p:spPr>
          <a:xfrm>
            <a:off x="1786059" y="4537459"/>
            <a:ext cx="683585" cy="48013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lang="en-US" sz="2400" dirty="0" smtClean="0">
                <a:solidFill>
                  <a:srgbClr val="5E5E5E"/>
                </a:solidFill>
                <a:latin typeface="Arial"/>
                <a:cs typeface="Arial"/>
              </a:rPr>
              <a:t>AS </a:t>
            </a:r>
            <a:r>
              <a:rPr lang="en-US" sz="2400" dirty="0" smtClean="0">
                <a:solidFill>
                  <a:srgbClr val="5E5E5E"/>
                </a:solidFill>
                <a:latin typeface="Arial"/>
                <a:cs typeface="Arial"/>
              </a:rPr>
              <a:t>A</a:t>
            </a:r>
            <a:endParaRPr sz="2400" dirty="0">
              <a:solidFill>
                <a:srgbClr val="5E5E5E"/>
              </a:solidFill>
              <a:latin typeface="Arial"/>
              <a:cs typeface="Arial"/>
            </a:endParaRPr>
          </a:p>
        </p:txBody>
      </p:sp>
      <p:sp>
        <p:nvSpPr>
          <p:cNvPr id="75" name="Shape 636"/>
          <p:cNvSpPr/>
          <p:nvPr/>
        </p:nvSpPr>
        <p:spPr>
          <a:xfrm>
            <a:off x="7054075" y="3546185"/>
            <a:ext cx="1650149" cy="1015663"/>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C</a:t>
            </a:r>
          </a:p>
          <a:p>
            <a:pPr lvl="0" algn="ctr">
              <a:lnSpc>
                <a:spcPct val="100000"/>
              </a:lnSpc>
              <a:defRPr sz="1800">
                <a:solidFill>
                  <a:srgbClr val="000000"/>
                </a:solidFill>
              </a:defRPr>
            </a:pPr>
            <a:r>
              <a:rPr lang="en-US" sz="2400" u="sng" dirty="0" smtClean="0">
                <a:solidFill>
                  <a:srgbClr val="5E5E5E"/>
                </a:solidFill>
                <a:latin typeface="Arial" charset="0"/>
                <a:ea typeface="Arial" charset="0"/>
                <a:cs typeface="Arial" charset="0"/>
              </a:rPr>
              <a:t>announces</a:t>
            </a:r>
          </a:p>
          <a:p>
            <a:pPr lvl="0" algn="ctr">
              <a:lnSpc>
                <a:spcPct val="100000"/>
              </a:lnSpc>
              <a:defRPr sz="1800">
                <a:solidFill>
                  <a:srgbClr val="000000"/>
                </a:solidFill>
              </a:defRPr>
            </a:pPr>
            <a:r>
              <a:rPr lang="en-US" b="1" dirty="0" smtClean="0">
                <a:solidFill>
                  <a:srgbClr val="C00000"/>
                </a:solidFill>
                <a:latin typeface="Arial" charset="0"/>
                <a:ea typeface="Arial" charset="0"/>
                <a:cs typeface="Arial" charset="0"/>
              </a:rPr>
              <a:t>10/8, 40/8</a:t>
            </a:r>
          </a:p>
        </p:txBody>
      </p:sp>
      <p:sp>
        <p:nvSpPr>
          <p:cNvPr id="81" name="Shape 636"/>
          <p:cNvSpPr/>
          <p:nvPr/>
        </p:nvSpPr>
        <p:spPr>
          <a:xfrm>
            <a:off x="6612951" y="4755712"/>
            <a:ext cx="1650149" cy="1015663"/>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D</a:t>
            </a:r>
          </a:p>
          <a:p>
            <a:pPr lvl="0" algn="ctr">
              <a:lnSpc>
                <a:spcPct val="100000"/>
              </a:lnSpc>
              <a:defRPr sz="1800">
                <a:solidFill>
                  <a:srgbClr val="000000"/>
                </a:solidFill>
              </a:defRPr>
            </a:pPr>
            <a:r>
              <a:rPr lang="en-US" sz="2400" u="sng" dirty="0" smtClean="0">
                <a:solidFill>
                  <a:srgbClr val="5E5E5E"/>
                </a:solidFill>
                <a:latin typeface="Arial" charset="0"/>
                <a:ea typeface="Arial" charset="0"/>
                <a:cs typeface="Arial" charset="0"/>
              </a:rPr>
              <a:t>announces</a:t>
            </a:r>
          </a:p>
          <a:p>
            <a:pPr lvl="0" algn="ctr">
              <a:lnSpc>
                <a:spcPct val="100000"/>
              </a:lnSpc>
              <a:defRPr sz="1800">
                <a:solidFill>
                  <a:srgbClr val="000000"/>
                </a:solidFill>
              </a:defRPr>
            </a:pPr>
            <a:r>
              <a:rPr lang="en-US" b="1" dirty="0" smtClean="0">
                <a:solidFill>
                  <a:srgbClr val="C00000"/>
                </a:solidFill>
                <a:latin typeface="Arial" charset="0"/>
                <a:ea typeface="Arial" charset="0"/>
                <a:cs typeface="Arial" charset="0"/>
              </a:rPr>
              <a:t>10/8, 40/8, 80/8 </a:t>
            </a:r>
            <a:endParaRPr b="1" dirty="0">
              <a:solidFill>
                <a:srgbClr val="C00000"/>
              </a:solidFill>
              <a:latin typeface="Arial" charset="0"/>
              <a:ea typeface="Arial" charset="0"/>
              <a:cs typeface="Arial" charset="0"/>
            </a:endParaRPr>
          </a:p>
        </p:txBody>
      </p:sp>
      <p:cxnSp>
        <p:nvCxnSpPr>
          <p:cNvPr id="83" name="Straight Arrow Connector 82"/>
          <p:cNvCxnSpPr/>
          <p:nvPr/>
        </p:nvCxnSpPr>
        <p:spPr>
          <a:xfrm flipV="1">
            <a:off x="2517258" y="4254549"/>
            <a:ext cx="1131299" cy="1"/>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p:nvPr/>
        </p:nvCxnSpPr>
        <p:spPr>
          <a:xfrm flipH="1" flipV="1">
            <a:off x="4655273" y="4292019"/>
            <a:ext cx="1304946" cy="607737"/>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p:nvPr/>
        </p:nvCxnSpPr>
        <p:spPr>
          <a:xfrm>
            <a:off x="4777619" y="4125287"/>
            <a:ext cx="1374896" cy="17894"/>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pic>
        <p:nvPicPr>
          <p:cNvPr id="86" name="pasted-image.jpg"/>
          <p:cNvPicPr/>
          <p:nvPr/>
        </p:nvPicPr>
        <p:blipFill>
          <a:blip r:embed="rId3">
            <a:extLst/>
          </a:blip>
          <a:srcRect l="6992" t="10113" r="10135" b="11501"/>
          <a:stretch>
            <a:fillRect/>
          </a:stretch>
        </p:blipFill>
        <p:spPr>
          <a:xfrm>
            <a:off x="1738447" y="3947251"/>
            <a:ext cx="778811" cy="614597"/>
          </a:xfrm>
          <a:prstGeom prst="rect">
            <a:avLst/>
          </a:prstGeom>
          <a:ln w="12700">
            <a:miter lim="400000"/>
          </a:ln>
        </p:spPr>
      </p:pic>
      <p:pic>
        <p:nvPicPr>
          <p:cNvPr id="87" name="pasted-image.jpg"/>
          <p:cNvPicPr/>
          <p:nvPr/>
        </p:nvPicPr>
        <p:blipFill>
          <a:blip r:embed="rId3">
            <a:extLst/>
          </a:blip>
          <a:srcRect l="6992" t="10113" r="10135" b="11501"/>
          <a:stretch>
            <a:fillRect/>
          </a:stretch>
        </p:blipFill>
        <p:spPr>
          <a:xfrm>
            <a:off x="5834140" y="4766346"/>
            <a:ext cx="778811" cy="614597"/>
          </a:xfrm>
          <a:prstGeom prst="rect">
            <a:avLst/>
          </a:prstGeom>
          <a:ln w="12700">
            <a:miter lim="400000"/>
          </a:ln>
        </p:spPr>
      </p:pic>
      <p:pic>
        <p:nvPicPr>
          <p:cNvPr id="88" name="pasted-image.jpg"/>
          <p:cNvPicPr/>
          <p:nvPr/>
        </p:nvPicPr>
        <p:blipFill>
          <a:blip r:embed="rId3">
            <a:extLst/>
          </a:blip>
          <a:srcRect l="6992" t="10113" r="10135" b="11501"/>
          <a:stretch>
            <a:fillRect/>
          </a:stretch>
        </p:blipFill>
        <p:spPr>
          <a:xfrm>
            <a:off x="6142974" y="3864114"/>
            <a:ext cx="778811" cy="614597"/>
          </a:xfrm>
          <a:prstGeom prst="rect">
            <a:avLst/>
          </a:prstGeom>
          <a:ln w="12700">
            <a:miter lim="400000"/>
          </a:ln>
        </p:spPr>
      </p:pic>
      <p:pic>
        <p:nvPicPr>
          <p:cNvPr id="89" name="droppedImage.pdf"/>
          <p:cNvPicPr/>
          <p:nvPr/>
        </p:nvPicPr>
        <p:blipFill>
          <a:blip r:embed="rId4">
            <a:extLst/>
          </a:blip>
          <a:stretch>
            <a:fillRect/>
          </a:stretch>
        </p:blipFill>
        <p:spPr>
          <a:xfrm>
            <a:off x="3630724" y="3975520"/>
            <a:ext cx="1144543" cy="489391"/>
          </a:xfrm>
          <a:prstGeom prst="rect">
            <a:avLst/>
          </a:prstGeom>
          <a:ln w="12700">
            <a:miter lim="400000"/>
          </a:ln>
        </p:spPr>
      </p:pic>
      <p:sp>
        <p:nvSpPr>
          <p:cNvPr id="90" name="Rectangle 89"/>
          <p:cNvSpPr/>
          <p:nvPr/>
        </p:nvSpPr>
        <p:spPr>
          <a:xfrm>
            <a:off x="1409944" y="2217394"/>
            <a:ext cx="939556" cy="288214"/>
          </a:xfrm>
          <a:prstGeom prst="rect">
            <a:avLst/>
          </a:prstGeom>
          <a:solidFill>
            <a:schemeClr val="bg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1409944" y="2814486"/>
            <a:ext cx="939556" cy="288214"/>
          </a:xfrm>
          <a:prstGeom prst="rect">
            <a:avLst/>
          </a:prstGeom>
          <a:solidFill>
            <a:schemeClr val="bg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p:cNvSpPr/>
          <p:nvPr/>
        </p:nvSpPr>
        <p:spPr>
          <a:xfrm>
            <a:off x="1384798" y="3416741"/>
            <a:ext cx="939556" cy="288214"/>
          </a:xfrm>
          <a:prstGeom prst="rect">
            <a:avLst/>
          </a:prstGeom>
          <a:solidFill>
            <a:schemeClr val="bg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p:cNvSpPr/>
          <p:nvPr/>
        </p:nvSpPr>
        <p:spPr>
          <a:xfrm>
            <a:off x="1409114" y="2232020"/>
            <a:ext cx="175615" cy="256557"/>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Rectangle 93"/>
          <p:cNvSpPr/>
          <p:nvPr/>
        </p:nvSpPr>
        <p:spPr>
          <a:xfrm>
            <a:off x="1588651" y="2229205"/>
            <a:ext cx="174254" cy="266104"/>
          </a:xfrm>
          <a:prstGeom prst="rect">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p:cNvSpPr/>
          <p:nvPr/>
        </p:nvSpPr>
        <p:spPr>
          <a:xfrm>
            <a:off x="1405116" y="2840756"/>
            <a:ext cx="175615" cy="256557"/>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Rectangle 95"/>
          <p:cNvSpPr/>
          <p:nvPr/>
        </p:nvSpPr>
        <p:spPr>
          <a:xfrm>
            <a:off x="1584653" y="2837941"/>
            <a:ext cx="174254" cy="266104"/>
          </a:xfrm>
          <a:prstGeom prst="rect">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p:cNvSpPr/>
          <p:nvPr/>
        </p:nvSpPr>
        <p:spPr>
          <a:xfrm>
            <a:off x="1588651" y="3425153"/>
            <a:ext cx="174254" cy="266104"/>
          </a:xfrm>
          <a:prstGeom prst="rect">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Shape 636"/>
          <p:cNvSpPr/>
          <p:nvPr/>
        </p:nvSpPr>
        <p:spPr>
          <a:xfrm>
            <a:off x="3502657" y="4532601"/>
            <a:ext cx="1430776" cy="48013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lang="en-US" sz="2400" dirty="0" smtClean="0">
                <a:solidFill>
                  <a:srgbClr val="5E5E5E"/>
                </a:solidFill>
                <a:latin typeface="Arial" charset="0"/>
                <a:ea typeface="Arial" charset="0"/>
                <a:cs typeface="Arial" charset="0"/>
              </a:rPr>
              <a:t>IXP Fabric</a:t>
            </a:r>
            <a:endParaRPr sz="2400" dirty="0">
              <a:solidFill>
                <a:srgbClr val="5E5E5E"/>
              </a:solidFill>
              <a:latin typeface="Arial" charset="0"/>
              <a:ea typeface="Arial" charset="0"/>
              <a:cs typeface="Arial" charset="0"/>
            </a:endParaRPr>
          </a:p>
        </p:txBody>
      </p:sp>
      <p:sp>
        <p:nvSpPr>
          <p:cNvPr id="100" name="Rectangle 99"/>
          <p:cNvSpPr/>
          <p:nvPr/>
        </p:nvSpPr>
        <p:spPr>
          <a:xfrm>
            <a:off x="5878292" y="5917138"/>
            <a:ext cx="163854" cy="259944"/>
          </a:xfrm>
          <a:prstGeom prst="rect">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TextBox 100"/>
          <p:cNvSpPr txBox="1"/>
          <p:nvPr/>
        </p:nvSpPr>
        <p:spPr>
          <a:xfrm>
            <a:off x="6142973" y="5817543"/>
            <a:ext cx="3001027" cy="461665"/>
          </a:xfrm>
          <a:prstGeom prst="rect">
            <a:avLst/>
          </a:prstGeom>
          <a:noFill/>
        </p:spPr>
        <p:txBody>
          <a:bodyPr wrap="square" rtlCol="0">
            <a:spAutoFit/>
          </a:bodyPr>
          <a:lstStyle/>
          <a:p>
            <a:r>
              <a:rPr lang="en-US" sz="2400" dirty="0" smtClean="0"/>
              <a:t>Reachable via AS D</a:t>
            </a:r>
            <a:endParaRPr lang="en-US" sz="2400" dirty="0"/>
          </a:p>
        </p:txBody>
      </p:sp>
      <p:sp>
        <p:nvSpPr>
          <p:cNvPr id="33" name="TextBox 32"/>
          <p:cNvSpPr txBox="1"/>
          <p:nvPr/>
        </p:nvSpPr>
        <p:spPr>
          <a:xfrm>
            <a:off x="3082907" y="2028965"/>
            <a:ext cx="5359410" cy="523220"/>
          </a:xfrm>
          <a:prstGeom prst="rect">
            <a:avLst/>
          </a:prstGeom>
          <a:noFill/>
        </p:spPr>
        <p:txBody>
          <a:bodyPr wrap="square" rtlCol="0">
            <a:spAutoFit/>
          </a:bodyPr>
          <a:lstStyle/>
          <a:p>
            <a:pPr algn="ctr"/>
            <a:r>
              <a:rPr lang="en-US" sz="2800" dirty="0" smtClean="0">
                <a:solidFill>
                  <a:srgbClr val="C00000"/>
                </a:solidFill>
              </a:rPr>
              <a:t>Dedicate one bit per participant</a:t>
            </a:r>
          </a:p>
        </p:txBody>
      </p:sp>
      <p:sp>
        <p:nvSpPr>
          <p:cNvPr id="34" name="TextBox 33"/>
          <p:cNvSpPr txBox="1"/>
          <p:nvPr/>
        </p:nvSpPr>
        <p:spPr>
          <a:xfrm>
            <a:off x="963006" y="4953394"/>
            <a:ext cx="2667718" cy="400110"/>
          </a:xfrm>
          <a:prstGeom prst="rect">
            <a:avLst/>
          </a:prstGeom>
          <a:noFill/>
        </p:spPr>
        <p:txBody>
          <a:bodyPr wrap="none" rtlCol="0">
            <a:spAutoFit/>
          </a:bodyPr>
          <a:lstStyle/>
          <a:p>
            <a:pPr marL="0" lvl="1" indent="0">
              <a:buNone/>
            </a:pPr>
            <a:r>
              <a:rPr lang="en-US" sz="2000" dirty="0" err="1"/>
              <a:t>dPort</a:t>
            </a:r>
            <a:r>
              <a:rPr lang="en-US" sz="2000" dirty="0"/>
              <a:t> = 443 → </a:t>
            </a:r>
            <a:r>
              <a:rPr lang="en-US" sz="2000" dirty="0" err="1" smtClean="0"/>
              <a:t>fwd</a:t>
            </a:r>
            <a:r>
              <a:rPr lang="en-US" sz="2000" dirty="0" smtClean="0"/>
              <a:t>(C)</a:t>
            </a:r>
            <a:endParaRPr lang="en-US" sz="2000" dirty="0"/>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27</a:t>
            </a:fld>
            <a:endParaRPr lang="en-US"/>
          </a:p>
        </p:txBody>
      </p:sp>
    </p:spTree>
    <p:extLst>
      <p:ext uri="{BB962C8B-B14F-4D97-AF65-F5344CB8AC3E}">
        <p14:creationId xmlns:p14="http://schemas.microsoft.com/office/powerpoint/2010/main" val="13123651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Reachability Bitmask in Action</a:t>
            </a:r>
            <a:endParaRPr lang="en-US" dirty="0">
              <a:solidFill>
                <a:schemeClr val="tx1"/>
              </a:solidFill>
            </a:endParaRPr>
          </a:p>
        </p:txBody>
      </p:sp>
      <p:sp>
        <p:nvSpPr>
          <p:cNvPr id="73" name="Rectangle 72"/>
          <p:cNvSpPr/>
          <p:nvPr/>
        </p:nvSpPr>
        <p:spPr>
          <a:xfrm>
            <a:off x="6571555" y="3096015"/>
            <a:ext cx="163854" cy="259944"/>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6517123" y="5894549"/>
            <a:ext cx="174254" cy="266104"/>
          </a:xfrm>
          <a:prstGeom prst="rect">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TextBox 75"/>
          <p:cNvSpPr txBox="1"/>
          <p:nvPr/>
        </p:nvSpPr>
        <p:spPr>
          <a:xfrm>
            <a:off x="6740675" y="3040284"/>
            <a:ext cx="2597304" cy="369332"/>
          </a:xfrm>
          <a:prstGeom prst="rect">
            <a:avLst/>
          </a:prstGeom>
          <a:noFill/>
        </p:spPr>
        <p:txBody>
          <a:bodyPr wrap="square" rtlCol="0">
            <a:spAutoFit/>
          </a:bodyPr>
          <a:lstStyle/>
          <a:p>
            <a:r>
              <a:rPr lang="en-US" dirty="0" smtClean="0"/>
              <a:t>Reachable via AS C</a:t>
            </a:r>
            <a:endParaRPr lang="en-US" dirty="0"/>
          </a:p>
        </p:txBody>
      </p:sp>
      <p:sp>
        <p:nvSpPr>
          <p:cNvPr id="49" name="TextBox 48"/>
          <p:cNvSpPr txBox="1"/>
          <p:nvPr/>
        </p:nvSpPr>
        <p:spPr>
          <a:xfrm>
            <a:off x="6735409" y="5824807"/>
            <a:ext cx="2597304" cy="369332"/>
          </a:xfrm>
          <a:prstGeom prst="rect">
            <a:avLst/>
          </a:prstGeom>
          <a:noFill/>
        </p:spPr>
        <p:txBody>
          <a:bodyPr wrap="square" rtlCol="0">
            <a:spAutoFit/>
          </a:bodyPr>
          <a:lstStyle/>
          <a:p>
            <a:r>
              <a:rPr lang="en-US" dirty="0" smtClean="0"/>
              <a:t>Reachable via AS D</a:t>
            </a:r>
            <a:endParaRPr lang="en-US" dirty="0"/>
          </a:p>
        </p:txBody>
      </p:sp>
      <p:sp>
        <p:nvSpPr>
          <p:cNvPr id="77" name="Shape 636"/>
          <p:cNvSpPr/>
          <p:nvPr/>
        </p:nvSpPr>
        <p:spPr>
          <a:xfrm>
            <a:off x="1786059" y="4537459"/>
            <a:ext cx="683585" cy="48013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lang="en-US" sz="2400" dirty="0" smtClean="0">
                <a:solidFill>
                  <a:srgbClr val="5E5E5E"/>
                </a:solidFill>
                <a:latin typeface="Arial"/>
                <a:cs typeface="Arial"/>
              </a:rPr>
              <a:t>AS </a:t>
            </a:r>
            <a:r>
              <a:rPr lang="en-US" sz="2400" dirty="0" smtClean="0">
                <a:solidFill>
                  <a:srgbClr val="5E5E5E"/>
                </a:solidFill>
                <a:latin typeface="Arial"/>
                <a:cs typeface="Arial"/>
              </a:rPr>
              <a:t>A</a:t>
            </a:r>
            <a:endParaRPr sz="2400" dirty="0">
              <a:solidFill>
                <a:srgbClr val="5E5E5E"/>
              </a:solidFill>
              <a:latin typeface="Arial"/>
              <a:cs typeface="Arial"/>
            </a:endParaRPr>
          </a:p>
        </p:txBody>
      </p:sp>
      <p:sp>
        <p:nvSpPr>
          <p:cNvPr id="75" name="Shape 636"/>
          <p:cNvSpPr/>
          <p:nvPr/>
        </p:nvSpPr>
        <p:spPr>
          <a:xfrm>
            <a:off x="7054075" y="3546185"/>
            <a:ext cx="1650149" cy="1015663"/>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C</a:t>
            </a:r>
          </a:p>
          <a:p>
            <a:pPr lvl="0" algn="ctr">
              <a:lnSpc>
                <a:spcPct val="100000"/>
              </a:lnSpc>
              <a:defRPr sz="1800">
                <a:solidFill>
                  <a:srgbClr val="000000"/>
                </a:solidFill>
              </a:defRPr>
            </a:pPr>
            <a:r>
              <a:rPr lang="en-US" sz="2400" u="sng" dirty="0" smtClean="0">
                <a:solidFill>
                  <a:srgbClr val="5E5E5E"/>
                </a:solidFill>
                <a:latin typeface="Arial" charset="0"/>
                <a:ea typeface="Arial" charset="0"/>
                <a:cs typeface="Arial" charset="0"/>
              </a:rPr>
              <a:t>announces</a:t>
            </a:r>
          </a:p>
          <a:p>
            <a:pPr lvl="0" algn="ctr">
              <a:lnSpc>
                <a:spcPct val="100000"/>
              </a:lnSpc>
              <a:defRPr sz="1800">
                <a:solidFill>
                  <a:srgbClr val="000000"/>
                </a:solidFill>
              </a:defRPr>
            </a:pPr>
            <a:r>
              <a:rPr lang="en-US" b="1" dirty="0" smtClean="0">
                <a:solidFill>
                  <a:srgbClr val="C00000"/>
                </a:solidFill>
                <a:latin typeface="Arial" charset="0"/>
                <a:ea typeface="Arial" charset="0"/>
                <a:cs typeface="Arial" charset="0"/>
              </a:rPr>
              <a:t>10/8, 40/8</a:t>
            </a:r>
          </a:p>
        </p:txBody>
      </p:sp>
      <p:sp>
        <p:nvSpPr>
          <p:cNvPr id="81" name="Shape 636"/>
          <p:cNvSpPr/>
          <p:nvPr/>
        </p:nvSpPr>
        <p:spPr>
          <a:xfrm>
            <a:off x="6612951" y="4755712"/>
            <a:ext cx="1650149" cy="1015663"/>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D</a:t>
            </a:r>
          </a:p>
          <a:p>
            <a:pPr lvl="0" algn="ctr">
              <a:lnSpc>
                <a:spcPct val="100000"/>
              </a:lnSpc>
              <a:defRPr sz="1800">
                <a:solidFill>
                  <a:srgbClr val="000000"/>
                </a:solidFill>
              </a:defRPr>
            </a:pPr>
            <a:r>
              <a:rPr lang="en-US" sz="2400" u="sng" dirty="0" smtClean="0">
                <a:solidFill>
                  <a:srgbClr val="5E5E5E"/>
                </a:solidFill>
                <a:latin typeface="Arial" charset="0"/>
                <a:ea typeface="Arial" charset="0"/>
                <a:cs typeface="Arial" charset="0"/>
              </a:rPr>
              <a:t>announces</a:t>
            </a:r>
          </a:p>
          <a:p>
            <a:pPr lvl="0" algn="ctr">
              <a:lnSpc>
                <a:spcPct val="100000"/>
              </a:lnSpc>
              <a:defRPr sz="1800">
                <a:solidFill>
                  <a:srgbClr val="000000"/>
                </a:solidFill>
              </a:defRPr>
            </a:pPr>
            <a:r>
              <a:rPr lang="en-US" b="1" dirty="0" smtClean="0">
                <a:solidFill>
                  <a:srgbClr val="C00000"/>
                </a:solidFill>
                <a:latin typeface="Arial" charset="0"/>
                <a:ea typeface="Arial" charset="0"/>
                <a:cs typeface="Arial" charset="0"/>
              </a:rPr>
              <a:t>10/8, 40/8, 80/8 </a:t>
            </a:r>
            <a:endParaRPr b="1" dirty="0">
              <a:solidFill>
                <a:srgbClr val="C00000"/>
              </a:solidFill>
              <a:latin typeface="Arial" charset="0"/>
              <a:ea typeface="Arial" charset="0"/>
              <a:cs typeface="Arial" charset="0"/>
            </a:endParaRPr>
          </a:p>
        </p:txBody>
      </p:sp>
      <p:cxnSp>
        <p:nvCxnSpPr>
          <p:cNvPr id="84" name="Straight Arrow Connector 83"/>
          <p:cNvCxnSpPr/>
          <p:nvPr/>
        </p:nvCxnSpPr>
        <p:spPr>
          <a:xfrm flipH="1" flipV="1">
            <a:off x="4655273" y="4292019"/>
            <a:ext cx="1304946" cy="607737"/>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p:nvPr/>
        </p:nvCxnSpPr>
        <p:spPr>
          <a:xfrm>
            <a:off x="4777619" y="4125287"/>
            <a:ext cx="1374896" cy="17894"/>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pic>
        <p:nvPicPr>
          <p:cNvPr id="86" name="pasted-image.jpg"/>
          <p:cNvPicPr/>
          <p:nvPr/>
        </p:nvPicPr>
        <p:blipFill>
          <a:blip r:embed="rId3">
            <a:extLst/>
          </a:blip>
          <a:srcRect l="6992" t="10113" r="10135" b="11501"/>
          <a:stretch>
            <a:fillRect/>
          </a:stretch>
        </p:blipFill>
        <p:spPr>
          <a:xfrm>
            <a:off x="1738447" y="3947251"/>
            <a:ext cx="778811" cy="614597"/>
          </a:xfrm>
          <a:prstGeom prst="rect">
            <a:avLst/>
          </a:prstGeom>
          <a:ln w="12700">
            <a:miter lim="400000"/>
          </a:ln>
        </p:spPr>
      </p:pic>
      <p:pic>
        <p:nvPicPr>
          <p:cNvPr id="87" name="pasted-image.jpg"/>
          <p:cNvPicPr/>
          <p:nvPr/>
        </p:nvPicPr>
        <p:blipFill>
          <a:blip r:embed="rId3">
            <a:extLst/>
          </a:blip>
          <a:srcRect l="6992" t="10113" r="10135" b="11501"/>
          <a:stretch>
            <a:fillRect/>
          </a:stretch>
        </p:blipFill>
        <p:spPr>
          <a:xfrm>
            <a:off x="5834140" y="4766346"/>
            <a:ext cx="778811" cy="614597"/>
          </a:xfrm>
          <a:prstGeom prst="rect">
            <a:avLst/>
          </a:prstGeom>
          <a:ln w="12700">
            <a:miter lim="400000"/>
          </a:ln>
        </p:spPr>
      </p:pic>
      <p:pic>
        <p:nvPicPr>
          <p:cNvPr id="88" name="pasted-image.jpg"/>
          <p:cNvPicPr/>
          <p:nvPr/>
        </p:nvPicPr>
        <p:blipFill>
          <a:blip r:embed="rId3">
            <a:extLst/>
          </a:blip>
          <a:srcRect l="6992" t="10113" r="10135" b="11501"/>
          <a:stretch>
            <a:fillRect/>
          </a:stretch>
        </p:blipFill>
        <p:spPr>
          <a:xfrm>
            <a:off x="6142974" y="3864114"/>
            <a:ext cx="778811" cy="614597"/>
          </a:xfrm>
          <a:prstGeom prst="rect">
            <a:avLst/>
          </a:prstGeom>
          <a:ln w="12700">
            <a:miter lim="400000"/>
          </a:ln>
        </p:spPr>
      </p:pic>
      <p:pic>
        <p:nvPicPr>
          <p:cNvPr id="89" name="droppedImage.pdf"/>
          <p:cNvPicPr/>
          <p:nvPr/>
        </p:nvPicPr>
        <p:blipFill>
          <a:blip r:embed="rId4">
            <a:extLst/>
          </a:blip>
          <a:stretch>
            <a:fillRect/>
          </a:stretch>
        </p:blipFill>
        <p:spPr>
          <a:xfrm>
            <a:off x="3630724" y="3975520"/>
            <a:ext cx="1144543" cy="489391"/>
          </a:xfrm>
          <a:prstGeom prst="rect">
            <a:avLst/>
          </a:prstGeom>
          <a:ln w="12700">
            <a:miter lim="400000"/>
          </a:ln>
        </p:spPr>
      </p:pic>
      <p:sp>
        <p:nvSpPr>
          <p:cNvPr id="55" name="Rectangle 54"/>
          <p:cNvSpPr/>
          <p:nvPr/>
        </p:nvSpPr>
        <p:spPr>
          <a:xfrm>
            <a:off x="394946" y="2034402"/>
            <a:ext cx="2253676" cy="1856434"/>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6" name="Straight Connector 55"/>
          <p:cNvCxnSpPr/>
          <p:nvPr/>
        </p:nvCxnSpPr>
        <p:spPr>
          <a:xfrm>
            <a:off x="1177804" y="2034402"/>
            <a:ext cx="1" cy="1856434"/>
          </a:xfrm>
          <a:prstGeom prst="line">
            <a:avLst/>
          </a:prstGeom>
          <a:ln w="38100">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394116" y="2193204"/>
            <a:ext cx="783688" cy="461665"/>
          </a:xfrm>
          <a:prstGeom prst="rect">
            <a:avLst/>
          </a:prstGeom>
          <a:noFill/>
        </p:spPr>
        <p:txBody>
          <a:bodyPr wrap="none" rtlCol="0">
            <a:spAutoFit/>
          </a:bodyPr>
          <a:lstStyle/>
          <a:p>
            <a:r>
              <a:rPr lang="en-US" sz="2400" dirty="0" smtClean="0"/>
              <a:t>10/8</a:t>
            </a:r>
            <a:endParaRPr lang="en-US" sz="2400" dirty="0"/>
          </a:p>
        </p:txBody>
      </p:sp>
      <p:sp>
        <p:nvSpPr>
          <p:cNvPr id="58" name="TextBox 57"/>
          <p:cNvSpPr txBox="1"/>
          <p:nvPr/>
        </p:nvSpPr>
        <p:spPr>
          <a:xfrm>
            <a:off x="394116" y="2727760"/>
            <a:ext cx="783688" cy="461665"/>
          </a:xfrm>
          <a:prstGeom prst="rect">
            <a:avLst/>
          </a:prstGeom>
          <a:noFill/>
        </p:spPr>
        <p:txBody>
          <a:bodyPr wrap="none" rtlCol="0">
            <a:spAutoFit/>
          </a:bodyPr>
          <a:lstStyle/>
          <a:p>
            <a:r>
              <a:rPr lang="en-US" sz="2400" dirty="0" smtClean="0"/>
              <a:t>40/8</a:t>
            </a:r>
            <a:endParaRPr lang="en-US" sz="2400" dirty="0"/>
          </a:p>
        </p:txBody>
      </p:sp>
      <p:sp>
        <p:nvSpPr>
          <p:cNvPr id="59" name="TextBox 58"/>
          <p:cNvSpPr txBox="1"/>
          <p:nvPr/>
        </p:nvSpPr>
        <p:spPr>
          <a:xfrm>
            <a:off x="394116" y="3329914"/>
            <a:ext cx="784189" cy="461665"/>
          </a:xfrm>
          <a:prstGeom prst="rect">
            <a:avLst/>
          </a:prstGeom>
          <a:noFill/>
        </p:spPr>
        <p:txBody>
          <a:bodyPr wrap="none" rtlCol="0">
            <a:spAutoFit/>
          </a:bodyPr>
          <a:lstStyle/>
          <a:p>
            <a:r>
              <a:rPr lang="en-US" sz="2400" dirty="0"/>
              <a:t>8</a:t>
            </a:r>
            <a:r>
              <a:rPr lang="en-US" sz="2400" dirty="0" smtClean="0"/>
              <a:t>0/8</a:t>
            </a:r>
            <a:endParaRPr lang="en-US" sz="2400" dirty="0"/>
          </a:p>
        </p:txBody>
      </p:sp>
      <p:cxnSp>
        <p:nvCxnSpPr>
          <p:cNvPr id="61" name="Straight Arrow Connector 60"/>
          <p:cNvCxnSpPr/>
          <p:nvPr/>
        </p:nvCxnSpPr>
        <p:spPr>
          <a:xfrm flipV="1">
            <a:off x="2517258" y="4254549"/>
            <a:ext cx="1131299" cy="1"/>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sp>
        <p:nvSpPr>
          <p:cNvPr id="62" name="Rectangle 61"/>
          <p:cNvSpPr/>
          <p:nvPr/>
        </p:nvSpPr>
        <p:spPr>
          <a:xfrm>
            <a:off x="1409944" y="2217394"/>
            <a:ext cx="939556" cy="288214"/>
          </a:xfrm>
          <a:prstGeom prst="rect">
            <a:avLst/>
          </a:prstGeom>
          <a:solidFill>
            <a:schemeClr val="bg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1409944" y="2814486"/>
            <a:ext cx="939556" cy="288214"/>
          </a:xfrm>
          <a:prstGeom prst="rect">
            <a:avLst/>
          </a:prstGeom>
          <a:solidFill>
            <a:schemeClr val="bg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1384798" y="3416741"/>
            <a:ext cx="939556" cy="288214"/>
          </a:xfrm>
          <a:prstGeom prst="rect">
            <a:avLst/>
          </a:prstGeom>
          <a:solidFill>
            <a:schemeClr val="bg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1409114" y="2232020"/>
            <a:ext cx="175615" cy="256557"/>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1588651" y="2229205"/>
            <a:ext cx="174254" cy="266104"/>
          </a:xfrm>
          <a:prstGeom prst="rect">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ectangle 66"/>
          <p:cNvSpPr/>
          <p:nvPr/>
        </p:nvSpPr>
        <p:spPr>
          <a:xfrm>
            <a:off x="1405116" y="2840756"/>
            <a:ext cx="175615" cy="256557"/>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67"/>
          <p:cNvSpPr/>
          <p:nvPr/>
        </p:nvSpPr>
        <p:spPr>
          <a:xfrm>
            <a:off x="1584653" y="2837941"/>
            <a:ext cx="174254" cy="266104"/>
          </a:xfrm>
          <a:prstGeom prst="rect">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Rectangle 68"/>
          <p:cNvSpPr/>
          <p:nvPr/>
        </p:nvSpPr>
        <p:spPr>
          <a:xfrm>
            <a:off x="1588651" y="3425153"/>
            <a:ext cx="174254" cy="266104"/>
          </a:xfrm>
          <a:prstGeom prst="rect">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ectangle 69"/>
          <p:cNvSpPr/>
          <p:nvPr/>
        </p:nvSpPr>
        <p:spPr>
          <a:xfrm>
            <a:off x="3301692" y="2018138"/>
            <a:ext cx="2422851" cy="1856434"/>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1" name="Straight Connector 70"/>
          <p:cNvCxnSpPr/>
          <p:nvPr/>
        </p:nvCxnSpPr>
        <p:spPr>
          <a:xfrm>
            <a:off x="4533900" y="2018138"/>
            <a:ext cx="1" cy="1856434"/>
          </a:xfrm>
          <a:prstGeom prst="line">
            <a:avLst/>
          </a:prstGeom>
          <a:ln w="38100">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4632578" y="2715522"/>
            <a:ext cx="1091966" cy="461665"/>
          </a:xfrm>
          <a:prstGeom prst="rect">
            <a:avLst/>
          </a:prstGeom>
          <a:noFill/>
        </p:spPr>
        <p:txBody>
          <a:bodyPr wrap="none" rtlCol="0">
            <a:spAutoFit/>
          </a:bodyPr>
          <a:lstStyle/>
          <a:p>
            <a:r>
              <a:rPr lang="en-US" sz="2400" dirty="0" err="1"/>
              <a:t>f</a:t>
            </a:r>
            <a:r>
              <a:rPr lang="en-US" sz="2400" dirty="0" err="1" smtClean="0"/>
              <a:t>wd</a:t>
            </a:r>
            <a:r>
              <a:rPr lang="en-US" sz="2400" dirty="0" smtClean="0"/>
              <a:t>(C)</a:t>
            </a:r>
            <a:endParaRPr lang="en-US" sz="2400" dirty="0"/>
          </a:p>
        </p:txBody>
      </p:sp>
      <p:sp>
        <p:nvSpPr>
          <p:cNvPr id="80" name="TextBox 79"/>
          <p:cNvSpPr txBox="1"/>
          <p:nvPr/>
        </p:nvSpPr>
        <p:spPr>
          <a:xfrm>
            <a:off x="3370761" y="1327770"/>
            <a:ext cx="2326278" cy="646331"/>
          </a:xfrm>
          <a:prstGeom prst="rect">
            <a:avLst/>
          </a:prstGeom>
          <a:noFill/>
        </p:spPr>
        <p:txBody>
          <a:bodyPr wrap="none" rtlCol="0">
            <a:spAutoFit/>
          </a:bodyPr>
          <a:lstStyle/>
          <a:p>
            <a:pPr algn="ctr"/>
            <a:r>
              <a:rPr lang="en-US" dirty="0">
                <a:solidFill>
                  <a:srgbClr val="FF0000"/>
                </a:solidFill>
              </a:rPr>
              <a:t>match on</a:t>
            </a:r>
          </a:p>
          <a:p>
            <a:pPr algn="ctr"/>
            <a:r>
              <a:rPr lang="en-US" dirty="0">
                <a:solidFill>
                  <a:srgbClr val="FF0000"/>
                </a:solidFill>
              </a:rPr>
              <a:t>Reachability Bitmask</a:t>
            </a:r>
          </a:p>
        </p:txBody>
      </p:sp>
      <p:sp>
        <p:nvSpPr>
          <p:cNvPr id="121" name="Rectangle 120"/>
          <p:cNvSpPr/>
          <p:nvPr/>
        </p:nvSpPr>
        <p:spPr>
          <a:xfrm>
            <a:off x="3445605" y="2807801"/>
            <a:ext cx="939556" cy="288214"/>
          </a:xfrm>
          <a:prstGeom prst="rect">
            <a:avLst/>
          </a:prstGeom>
          <a:solidFill>
            <a:schemeClr val="bg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Rectangle 121"/>
          <p:cNvSpPr/>
          <p:nvPr/>
        </p:nvSpPr>
        <p:spPr>
          <a:xfrm>
            <a:off x="3440777" y="2834071"/>
            <a:ext cx="175615" cy="256557"/>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Shape 636"/>
          <p:cNvSpPr/>
          <p:nvPr/>
        </p:nvSpPr>
        <p:spPr>
          <a:xfrm>
            <a:off x="3502657" y="4532601"/>
            <a:ext cx="1430776" cy="48013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lang="en-US" sz="2400" dirty="0" smtClean="0">
                <a:solidFill>
                  <a:srgbClr val="5E5E5E"/>
                </a:solidFill>
                <a:latin typeface="Arial" charset="0"/>
                <a:ea typeface="Arial" charset="0"/>
                <a:cs typeface="Arial" charset="0"/>
              </a:rPr>
              <a:t>IXP Fabric</a:t>
            </a:r>
            <a:endParaRPr sz="2400" dirty="0">
              <a:solidFill>
                <a:srgbClr val="5E5E5E"/>
              </a:solidFill>
              <a:latin typeface="Arial" charset="0"/>
              <a:ea typeface="Arial" charset="0"/>
              <a:cs typeface="Arial" charset="0"/>
            </a:endParaRPr>
          </a:p>
        </p:txBody>
      </p:sp>
      <p:sp>
        <p:nvSpPr>
          <p:cNvPr id="124" name="TextBox 123"/>
          <p:cNvSpPr txBox="1"/>
          <p:nvPr/>
        </p:nvSpPr>
        <p:spPr>
          <a:xfrm>
            <a:off x="546090" y="1334699"/>
            <a:ext cx="1694319" cy="646331"/>
          </a:xfrm>
          <a:prstGeom prst="rect">
            <a:avLst/>
          </a:prstGeom>
          <a:noFill/>
        </p:spPr>
        <p:txBody>
          <a:bodyPr wrap="none" rtlCol="0">
            <a:spAutoFit/>
          </a:bodyPr>
          <a:lstStyle/>
          <a:p>
            <a:pPr algn="ctr"/>
            <a:r>
              <a:rPr lang="en-US" dirty="0">
                <a:solidFill>
                  <a:srgbClr val="FF0000"/>
                </a:solidFill>
              </a:rPr>
              <a:t>f</a:t>
            </a:r>
            <a:r>
              <a:rPr lang="en-US" dirty="0" smtClean="0">
                <a:solidFill>
                  <a:srgbClr val="FF0000"/>
                </a:solidFill>
              </a:rPr>
              <a:t>orward to</a:t>
            </a:r>
          </a:p>
          <a:p>
            <a:pPr algn="ctr"/>
            <a:r>
              <a:rPr lang="en-US" dirty="0" smtClean="0">
                <a:solidFill>
                  <a:srgbClr val="FF0000"/>
                </a:solidFill>
              </a:rPr>
              <a:t>BGP Next Hop</a:t>
            </a:r>
            <a:endParaRPr lang="en-US" dirty="0">
              <a:solidFill>
                <a:srgbClr val="FF0000"/>
              </a:solidFill>
            </a:endParaRPr>
          </a:p>
        </p:txBody>
      </p:sp>
      <p:sp>
        <p:nvSpPr>
          <p:cNvPr id="126" name="TextBox 125"/>
          <p:cNvSpPr txBox="1"/>
          <p:nvPr/>
        </p:nvSpPr>
        <p:spPr>
          <a:xfrm>
            <a:off x="152400" y="5391577"/>
            <a:ext cx="5697039" cy="646331"/>
          </a:xfrm>
          <a:prstGeom prst="rect">
            <a:avLst/>
          </a:prstGeom>
          <a:noFill/>
        </p:spPr>
        <p:txBody>
          <a:bodyPr wrap="square" rtlCol="0">
            <a:spAutoFit/>
          </a:bodyPr>
          <a:lstStyle/>
          <a:p>
            <a:r>
              <a:rPr lang="en-US" sz="3600" dirty="0" smtClean="0">
                <a:solidFill>
                  <a:srgbClr val="C00000"/>
                </a:solidFill>
              </a:rPr>
              <a:t>Immune to </a:t>
            </a:r>
            <a:r>
              <a:rPr lang="en-US" sz="3600" smtClean="0">
                <a:solidFill>
                  <a:srgbClr val="C00000"/>
                </a:solidFill>
              </a:rPr>
              <a:t>BGP Dynamics</a:t>
            </a:r>
            <a:endParaRPr lang="en-US" sz="3600" dirty="0" smtClean="0">
              <a:solidFill>
                <a:srgbClr val="C00000"/>
              </a:solidFill>
            </a:endParaRPr>
          </a:p>
        </p:txBody>
      </p:sp>
      <p:sp>
        <p:nvSpPr>
          <p:cNvPr id="40" name="TextBox 39"/>
          <p:cNvSpPr txBox="1"/>
          <p:nvPr/>
        </p:nvSpPr>
        <p:spPr>
          <a:xfrm>
            <a:off x="963006" y="4953394"/>
            <a:ext cx="2667718" cy="400110"/>
          </a:xfrm>
          <a:prstGeom prst="rect">
            <a:avLst/>
          </a:prstGeom>
          <a:noFill/>
        </p:spPr>
        <p:txBody>
          <a:bodyPr wrap="none" rtlCol="0">
            <a:spAutoFit/>
          </a:bodyPr>
          <a:lstStyle/>
          <a:p>
            <a:pPr marL="0" lvl="1" indent="0">
              <a:buNone/>
            </a:pPr>
            <a:r>
              <a:rPr lang="en-US" sz="2000" dirty="0" err="1"/>
              <a:t>dPort</a:t>
            </a:r>
            <a:r>
              <a:rPr lang="en-US" sz="2000" dirty="0"/>
              <a:t> = 443 → </a:t>
            </a:r>
            <a:r>
              <a:rPr lang="en-US" sz="2000" dirty="0" err="1" smtClean="0"/>
              <a:t>fwd</a:t>
            </a:r>
            <a:r>
              <a:rPr lang="en-US" sz="2000" dirty="0" smtClean="0"/>
              <a:t>(C)</a:t>
            </a:r>
            <a:endParaRPr lang="en-US" sz="2000" dirty="0"/>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28</a:t>
            </a:fld>
            <a:endParaRPr lang="en-US"/>
          </a:p>
        </p:txBody>
      </p:sp>
    </p:spTree>
    <p:extLst>
      <p:ext uri="{BB962C8B-B14F-4D97-AF65-F5344CB8AC3E}">
        <p14:creationId xmlns:p14="http://schemas.microsoft.com/office/powerpoint/2010/main" val="42144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Reachability Bitmask in Action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40536890"/>
              </p:ext>
            </p:extLst>
          </p:nvPr>
        </p:nvGraphicFramePr>
        <p:xfrm>
          <a:off x="152400" y="1689100"/>
          <a:ext cx="5806571" cy="2537698"/>
        </p:xfrm>
        <a:graphic>
          <a:graphicData uri="http://schemas.openxmlformats.org/drawingml/2006/table">
            <a:tbl>
              <a:tblPr firstRow="1">
                <a:tableStyleId>{5C22544A-7EE6-4342-B048-85BDC9FD1C3A}</a:tableStyleId>
              </a:tblPr>
              <a:tblGrid>
                <a:gridCol w="2768600"/>
                <a:gridCol w="3037971"/>
              </a:tblGrid>
              <a:tr h="605446">
                <a:tc rowSpan="2">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SDN Policies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 Forwarding Table Entries</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05446">
                <a:tc vMerge="1">
                  <a:txBody>
                    <a:bodyPr/>
                    <a:lstStyle/>
                    <a:p>
                      <a:endParaRPr lang="en-US"/>
                    </a:p>
                  </a:txBody>
                  <a:tcPr/>
                </a:tc>
                <a:tc>
                  <a:txBody>
                    <a:bodyPr/>
                    <a:lstStyle/>
                    <a:p>
                      <a:pPr algn="ctr"/>
                      <a:r>
                        <a:rPr lang="en-US" sz="2400" b="0" dirty="0" smtClean="0">
                          <a:solidFill>
                            <a:srgbClr val="C00000"/>
                          </a:solidFill>
                        </a:rPr>
                        <a:t>C</a:t>
                      </a:r>
                      <a:endParaRPr lang="en-US" sz="240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4646">
                <a:tc>
                  <a:txBody>
                    <a:bodyPr/>
                    <a:lstStyle/>
                    <a:p>
                      <a:pPr marL="0" lvl="1" indent="0" algn="ctr">
                        <a:buNone/>
                      </a:pPr>
                      <a:r>
                        <a:rPr lang="en-US" dirty="0" err="1" smtClean="0"/>
                        <a:t>dPort</a:t>
                      </a:r>
                      <a:r>
                        <a:rPr lang="en-US" dirty="0" smtClean="0"/>
                        <a:t> = 443 → </a:t>
                      </a:r>
                      <a:r>
                        <a:rPr lang="en-US" dirty="0" err="1" smtClean="0"/>
                        <a:t>fwd</a:t>
                      </a:r>
                      <a:r>
                        <a:rPr lang="en-US" dirty="0" smtClean="0"/>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4646">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dPort</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 = 22 → </a:t>
                      </a: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fwd</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7" name="Content Placeholder 5"/>
          <p:cNvGraphicFramePr>
            <a:graphicFrameLocks/>
          </p:cNvGraphicFramePr>
          <p:nvPr>
            <p:extLst>
              <p:ext uri="{D42A27DB-BD31-4B8C-83A1-F6EECF244321}">
                <p14:modId xmlns:p14="http://schemas.microsoft.com/office/powerpoint/2010/main" val="1927206943"/>
              </p:ext>
            </p:extLst>
          </p:nvPr>
        </p:nvGraphicFramePr>
        <p:xfrm>
          <a:off x="152400" y="4777579"/>
          <a:ext cx="5806571" cy="554646"/>
        </p:xfrm>
        <a:graphic>
          <a:graphicData uri="http://schemas.openxmlformats.org/drawingml/2006/table">
            <a:tbl>
              <a:tblPr firstRow="1">
                <a:tableStyleId>{5C22544A-7EE6-4342-B048-85BDC9FD1C3A}</a:tableStyleId>
              </a:tblPr>
              <a:tblGrid>
                <a:gridCol w="2768600"/>
                <a:gridCol w="3037971"/>
              </a:tblGrid>
              <a:tr h="554646">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lang="en-US" b="0" dirty="0" err="1" smtClean="0">
                          <a:solidFill>
                            <a:schemeClr val="tx1"/>
                          </a:solidFill>
                        </a:rPr>
                        <a:t>dPort</a:t>
                      </a:r>
                      <a:r>
                        <a:rPr lang="en-US" b="0" dirty="0" smtClean="0">
                          <a:solidFill>
                            <a:schemeClr val="tx1"/>
                          </a:solidFill>
                        </a:rPr>
                        <a:t> = 443 </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fwd</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(D)</a:t>
                      </a:r>
                      <a:endParaRPr lang="en-US"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90000"/>
                      </a:schemeClr>
                    </a:solidFill>
                  </a:tcPr>
                </a:tc>
                <a:tc>
                  <a:txBody>
                    <a:bodyPr/>
                    <a:lstStyle/>
                    <a:p>
                      <a:pPr algn="ctr"/>
                      <a:r>
                        <a:rPr lang="en-US" b="0" dirty="0" smtClean="0">
                          <a:solidFill>
                            <a:schemeClr val="tx1"/>
                          </a:solidFill>
                        </a:rPr>
                        <a:t>1</a:t>
                      </a:r>
                      <a:endParaRPr 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8" name="Straight Connector 7"/>
          <p:cNvCxnSpPr/>
          <p:nvPr/>
        </p:nvCxnSpPr>
        <p:spPr>
          <a:xfrm>
            <a:off x="33866" y="4506118"/>
            <a:ext cx="6227234" cy="2382"/>
          </a:xfrm>
          <a:prstGeom prst="line">
            <a:avLst/>
          </a:prstGeom>
          <a:ln w="50800">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0" y="5390971"/>
            <a:ext cx="8915400" cy="646331"/>
          </a:xfrm>
          <a:prstGeom prst="rect">
            <a:avLst/>
          </a:prstGeom>
          <a:noFill/>
        </p:spPr>
        <p:txBody>
          <a:bodyPr wrap="square" rtlCol="0">
            <a:spAutoFit/>
          </a:bodyPr>
          <a:lstStyle/>
          <a:p>
            <a:pPr algn="ctr"/>
            <a:r>
              <a:rPr lang="en-US" sz="3600" dirty="0" smtClean="0">
                <a:solidFill>
                  <a:srgbClr val="C00000"/>
                </a:solidFill>
              </a:rPr>
              <a:t>Reduces Data Plane State </a:t>
            </a:r>
          </a:p>
        </p:txBody>
      </p:sp>
      <p:sp>
        <p:nvSpPr>
          <p:cNvPr id="11" name="Right Brace 10"/>
          <p:cNvSpPr/>
          <p:nvPr/>
        </p:nvSpPr>
        <p:spPr>
          <a:xfrm>
            <a:off x="5970416" y="3167661"/>
            <a:ext cx="381021" cy="921707"/>
          </a:xfrm>
          <a:prstGeom prst="rightBrace">
            <a:avLst/>
          </a:prstGeom>
          <a:ln w="5080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TextBox 11"/>
          <p:cNvSpPr txBox="1"/>
          <p:nvPr/>
        </p:nvSpPr>
        <p:spPr>
          <a:xfrm>
            <a:off x="6351437" y="3329856"/>
            <a:ext cx="412292" cy="584775"/>
          </a:xfrm>
          <a:prstGeom prst="rect">
            <a:avLst/>
          </a:prstGeom>
          <a:noFill/>
          <a:ln>
            <a:noFill/>
          </a:ln>
        </p:spPr>
        <p:txBody>
          <a:bodyPr wrap="none" rtlCol="0">
            <a:spAutoFit/>
          </a:bodyPr>
          <a:lstStyle/>
          <a:p>
            <a:r>
              <a:rPr lang="en-US" sz="3200" b="1" dirty="0" smtClean="0"/>
              <a:t>2</a:t>
            </a:r>
            <a:endParaRPr lang="en-US" sz="3200" b="1" dirty="0"/>
          </a:p>
        </p:txBody>
      </p:sp>
      <p:sp>
        <p:nvSpPr>
          <p:cNvPr id="13" name="TextBox 12"/>
          <p:cNvSpPr txBox="1"/>
          <p:nvPr/>
        </p:nvSpPr>
        <p:spPr>
          <a:xfrm>
            <a:off x="6336241" y="4758215"/>
            <a:ext cx="412292" cy="584775"/>
          </a:xfrm>
          <a:prstGeom prst="rect">
            <a:avLst/>
          </a:prstGeom>
          <a:noFill/>
          <a:ln>
            <a:noFill/>
          </a:ln>
        </p:spPr>
        <p:txBody>
          <a:bodyPr wrap="none" rtlCol="0">
            <a:spAutoFit/>
          </a:bodyPr>
          <a:lstStyle/>
          <a:p>
            <a:r>
              <a:rPr lang="en-US" sz="3200" b="1" dirty="0" smtClean="0"/>
              <a:t>1</a:t>
            </a:r>
            <a:endParaRPr lang="en-US" sz="3200" b="1" dirty="0"/>
          </a:p>
        </p:txBody>
      </p:sp>
      <p:sp>
        <p:nvSpPr>
          <p:cNvPr id="14" name="Right Brace 13"/>
          <p:cNvSpPr/>
          <p:nvPr/>
        </p:nvSpPr>
        <p:spPr>
          <a:xfrm>
            <a:off x="5970416" y="4836164"/>
            <a:ext cx="381021" cy="428879"/>
          </a:xfrm>
          <a:prstGeom prst="rightBrace">
            <a:avLst/>
          </a:prstGeom>
          <a:ln w="5080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chemeClr val="bg1">
                  <a:lumMod val="50000"/>
                </a:schemeClr>
              </a:solidFill>
            </a:endParaRPr>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29</a:t>
            </a:fld>
            <a:endParaRPr lang="en-US"/>
          </a:p>
        </p:txBody>
      </p:sp>
    </p:spTree>
    <p:extLst>
      <p:ext uri="{BB962C8B-B14F-4D97-AF65-F5344CB8AC3E}">
        <p14:creationId xmlns:p14="http://schemas.microsoft.com/office/powerpoint/2010/main" val="25521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0518"/>
            <a:ext cx="8763000" cy="1143000"/>
          </a:xfrm>
        </p:spPr>
        <p:txBody>
          <a:bodyPr/>
          <a:lstStyle/>
          <a:p>
            <a:r>
              <a:rPr lang="en-US" dirty="0" smtClean="0">
                <a:solidFill>
                  <a:schemeClr val="tx1"/>
                </a:solidFill>
              </a:rPr>
              <a:t>Software Defined IXPs (SDXs)</a:t>
            </a:r>
            <a:endParaRPr lang="en-US" dirty="0">
              <a:solidFill>
                <a:schemeClr val="tx1"/>
              </a:solidFill>
            </a:endParaRPr>
          </a:p>
        </p:txBody>
      </p:sp>
      <p:sp>
        <p:nvSpPr>
          <p:cNvPr id="6" name="Shape 441"/>
          <p:cNvSpPr/>
          <p:nvPr/>
        </p:nvSpPr>
        <p:spPr>
          <a:xfrm flipH="1" flipV="1">
            <a:off x="4777739" y="4418577"/>
            <a:ext cx="1952292" cy="956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8" name="Shape 442"/>
          <p:cNvSpPr/>
          <p:nvPr/>
        </p:nvSpPr>
        <p:spPr>
          <a:xfrm flipH="1" flipV="1">
            <a:off x="4693114" y="3449216"/>
            <a:ext cx="15" cy="734223"/>
          </a:xfrm>
          <a:prstGeom prst="line">
            <a:avLst/>
          </a:prstGeom>
          <a:ln w="31750">
            <a:solidFill>
              <a:srgbClr val="FF6600"/>
            </a:solidFill>
            <a:prstDash val="dash"/>
            <a:miter lim="400000"/>
          </a:ln>
        </p:spPr>
        <p:txBody>
          <a:bodyPr lIns="0" tIns="0" rIns="0" bIns="0" anchor="ctr"/>
          <a:lstStyle/>
          <a:p>
            <a:pPr defTabSz="321457">
              <a:defRPr sz="1200">
                <a:latin typeface="Helvetica"/>
                <a:ea typeface="Helvetica"/>
                <a:cs typeface="Helvetica"/>
                <a:sym typeface="Helvetica"/>
              </a:defRPr>
            </a:pPr>
            <a:endParaRPr/>
          </a:p>
        </p:txBody>
      </p:sp>
      <p:sp>
        <p:nvSpPr>
          <p:cNvPr id="9" name="Shape 443"/>
          <p:cNvSpPr/>
          <p:nvPr/>
        </p:nvSpPr>
        <p:spPr>
          <a:xfrm flipH="1">
            <a:off x="2781082" y="4428127"/>
            <a:ext cx="1636292" cy="1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0" name="pasted-image.jpg"/>
          <p:cNvPicPr/>
          <p:nvPr/>
        </p:nvPicPr>
        <p:blipFill>
          <a:blip r:embed="rId3">
            <a:extLst/>
          </a:blip>
          <a:srcRect l="6992" t="10113" r="10135" b="11501"/>
          <a:stretch>
            <a:fillRect/>
          </a:stretch>
        </p:blipFill>
        <p:spPr>
          <a:xfrm>
            <a:off x="2002271" y="4125368"/>
            <a:ext cx="778811" cy="614597"/>
          </a:xfrm>
          <a:prstGeom prst="rect">
            <a:avLst/>
          </a:prstGeom>
          <a:ln w="12700">
            <a:miter lim="400000"/>
          </a:ln>
        </p:spPr>
      </p:pic>
      <p:pic>
        <p:nvPicPr>
          <p:cNvPr id="11" name="pasted-image.jpg"/>
          <p:cNvPicPr/>
          <p:nvPr/>
        </p:nvPicPr>
        <p:blipFill>
          <a:blip r:embed="rId3">
            <a:extLst/>
          </a:blip>
          <a:srcRect l="6992" t="10113" r="10135" b="11501"/>
          <a:stretch>
            <a:fillRect/>
          </a:stretch>
        </p:blipFill>
        <p:spPr>
          <a:xfrm>
            <a:off x="6638043" y="4076826"/>
            <a:ext cx="778812" cy="614598"/>
          </a:xfrm>
          <a:prstGeom prst="rect">
            <a:avLst/>
          </a:prstGeom>
          <a:ln w="12700">
            <a:miter lim="400000"/>
          </a:ln>
        </p:spPr>
      </p:pic>
      <p:sp>
        <p:nvSpPr>
          <p:cNvPr id="13" name="Shape 450"/>
          <p:cNvSpPr/>
          <p:nvPr/>
        </p:nvSpPr>
        <p:spPr>
          <a:xfrm flipV="1">
            <a:off x="4682487" y="4392289"/>
            <a:ext cx="0" cy="120704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4" name="pasted-image.jpg"/>
          <p:cNvPicPr/>
          <p:nvPr/>
        </p:nvPicPr>
        <p:blipFill>
          <a:blip r:embed="rId3">
            <a:extLst/>
          </a:blip>
          <a:srcRect l="6992" t="10113" r="10135" b="11501"/>
          <a:stretch>
            <a:fillRect/>
          </a:stretch>
        </p:blipFill>
        <p:spPr>
          <a:xfrm>
            <a:off x="4303709" y="5396242"/>
            <a:ext cx="778811" cy="614597"/>
          </a:xfrm>
          <a:prstGeom prst="rect">
            <a:avLst/>
          </a:prstGeom>
          <a:ln w="12700">
            <a:miter lim="400000"/>
          </a:ln>
        </p:spPr>
      </p:pic>
      <p:pic>
        <p:nvPicPr>
          <p:cNvPr id="16" name="droppedImage.pdf"/>
          <p:cNvPicPr/>
          <p:nvPr/>
        </p:nvPicPr>
        <p:blipFill>
          <a:blip r:embed="rId4">
            <a:extLst/>
          </a:blip>
          <a:stretch>
            <a:fillRect/>
          </a:stretch>
        </p:blipFill>
        <p:spPr>
          <a:xfrm>
            <a:off x="4125323" y="4183439"/>
            <a:ext cx="1144543" cy="489391"/>
          </a:xfrm>
          <a:prstGeom prst="rect">
            <a:avLst/>
          </a:prstGeom>
          <a:ln w="12700">
            <a:miter lim="400000"/>
          </a:ln>
        </p:spPr>
      </p:pic>
      <p:pic>
        <p:nvPicPr>
          <p:cNvPr id="18" name="Picture 17"/>
          <p:cNvPicPr>
            <a:picLocks noChangeAspect="1"/>
          </p:cNvPicPr>
          <p:nvPr/>
        </p:nvPicPr>
        <p:blipFill>
          <a:blip r:embed="rId5"/>
          <a:stretch>
            <a:fillRect/>
          </a:stretch>
        </p:blipFill>
        <p:spPr>
          <a:xfrm>
            <a:off x="4065809" y="2350139"/>
            <a:ext cx="1144871" cy="1099077"/>
          </a:xfrm>
          <a:prstGeom prst="rect">
            <a:avLst/>
          </a:prstGeom>
        </p:spPr>
      </p:pic>
      <p:sp>
        <p:nvSpPr>
          <p:cNvPr id="19" name="Shape 459"/>
          <p:cNvSpPr/>
          <p:nvPr/>
        </p:nvSpPr>
        <p:spPr>
          <a:xfrm>
            <a:off x="1371010" y="4773308"/>
            <a:ext cx="1721084"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chemeClr val="accent6"/>
                </a:solidFill>
                <a:latin typeface="Arial"/>
                <a:ea typeface="Lucida Sans Regular"/>
                <a:cs typeface="Arial"/>
                <a:sym typeface="Lucida Sans Regular"/>
              </a:rPr>
              <a:t>AS A Router</a:t>
            </a:r>
            <a:endParaRPr sz="2000" dirty="0">
              <a:solidFill>
                <a:schemeClr val="accent6"/>
              </a:solidFill>
              <a:latin typeface="Arial"/>
              <a:ea typeface="Lucida Sans Regular"/>
              <a:cs typeface="Arial"/>
              <a:sym typeface="Lucida Sans Regular"/>
            </a:endParaRPr>
          </a:p>
        </p:txBody>
      </p:sp>
      <p:sp>
        <p:nvSpPr>
          <p:cNvPr id="25" name="Shape 459"/>
          <p:cNvSpPr/>
          <p:nvPr/>
        </p:nvSpPr>
        <p:spPr>
          <a:xfrm>
            <a:off x="3759450" y="6087397"/>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a:t>
            </a:r>
            <a:r>
              <a:rPr lang="en-US" sz="2000" dirty="0" smtClean="0">
                <a:solidFill>
                  <a:schemeClr val="accent6"/>
                </a:solidFill>
                <a:ea typeface="Lucida Sans Regular"/>
                <a:cs typeface="Arial"/>
                <a:sym typeface="Lucida Sans Regular"/>
              </a:rPr>
              <a:t>C </a:t>
            </a:r>
            <a:r>
              <a:rPr lang="en-US" sz="2000" dirty="0">
                <a:solidFill>
                  <a:schemeClr val="accent6"/>
                </a:solidFill>
                <a:ea typeface="Lucida Sans Regular"/>
                <a:cs typeface="Arial"/>
                <a:sym typeface="Lucida Sans Regular"/>
              </a:rPr>
              <a:t>Router</a:t>
            </a:r>
          </a:p>
        </p:txBody>
      </p:sp>
      <p:sp>
        <p:nvSpPr>
          <p:cNvPr id="27" name="Shape 301"/>
          <p:cNvSpPr/>
          <p:nvPr/>
        </p:nvSpPr>
        <p:spPr>
          <a:xfrm rot="8310225" flipV="1">
            <a:off x="3680285" y="3450537"/>
            <a:ext cx="1324328" cy="1723242"/>
          </a:xfrm>
          <a:custGeom>
            <a:avLst/>
            <a:gdLst/>
            <a:ahLst/>
            <a:cxnLst>
              <a:cxn ang="0">
                <a:pos x="wd2" y="hd2"/>
              </a:cxn>
              <a:cxn ang="5400000">
                <a:pos x="wd2" y="hd2"/>
              </a:cxn>
              <a:cxn ang="10800000">
                <a:pos x="wd2" y="hd2"/>
              </a:cxn>
              <a:cxn ang="16200000">
                <a:pos x="wd2" y="hd2"/>
              </a:cxn>
            </a:cxnLst>
            <a:rect l="0" t="0" r="r" b="b"/>
            <a:pathLst>
              <a:path w="21600" h="21235" extrusionOk="0">
                <a:moveTo>
                  <a:pt x="21600" y="21235"/>
                </a:moveTo>
                <a:cubicBezTo>
                  <a:pt x="18143" y="6709"/>
                  <a:pt x="10943" y="-365"/>
                  <a:pt x="0" y="14"/>
                </a:cubicBezTo>
              </a:path>
            </a:pathLst>
          </a:custGeom>
          <a:noFill/>
          <a:ln w="38100">
            <a:solidFill>
              <a:schemeClr val="tx1"/>
            </a:solidFill>
            <a:prstDash val="sysDot"/>
            <a:miter lim="400000"/>
            <a:tailEnd type="none"/>
          </a:ln>
        </p:spPr>
        <p:txBody>
          <a:bodyPr lIns="64291" tIns="32146" rIns="64291" bIns="32146"/>
          <a:lstStyle/>
          <a:p>
            <a:pPr lvl="0"/>
            <a:endParaRPr>
              <a:solidFill>
                <a:srgbClr val="800000"/>
              </a:solidFill>
              <a:latin typeface="Arial"/>
              <a:cs typeface="Arial"/>
            </a:endParaRPr>
          </a:p>
        </p:txBody>
      </p:sp>
      <p:cxnSp>
        <p:nvCxnSpPr>
          <p:cNvPr id="28" name="Straight Connector 27"/>
          <p:cNvCxnSpPr>
            <a:stCxn id="10" idx="0"/>
            <a:endCxn id="18" idx="1"/>
          </p:cNvCxnSpPr>
          <p:nvPr/>
        </p:nvCxnSpPr>
        <p:spPr>
          <a:xfrm flipV="1">
            <a:off x="2391677" y="2899678"/>
            <a:ext cx="1674132" cy="1225690"/>
          </a:xfrm>
          <a:prstGeom prst="line">
            <a:avLst/>
          </a:prstGeom>
          <a:ln w="38100">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a:stCxn id="18" idx="3"/>
            <a:endCxn id="11" idx="0"/>
          </p:cNvCxnSpPr>
          <p:nvPr/>
        </p:nvCxnSpPr>
        <p:spPr>
          <a:xfrm>
            <a:off x="5210680" y="2899678"/>
            <a:ext cx="1816769" cy="1177148"/>
          </a:xfrm>
          <a:prstGeom prst="line">
            <a:avLst/>
          </a:prstGeom>
          <a:ln w="38100">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32" name="Shape 459"/>
          <p:cNvSpPr/>
          <p:nvPr/>
        </p:nvSpPr>
        <p:spPr>
          <a:xfrm>
            <a:off x="6220540" y="4806649"/>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B</a:t>
            </a:r>
            <a:r>
              <a:rPr lang="en-US" sz="2000" dirty="0" smtClean="0">
                <a:solidFill>
                  <a:schemeClr val="accent6"/>
                </a:solidFill>
                <a:ea typeface="Lucida Sans Regular"/>
                <a:cs typeface="Arial"/>
                <a:sym typeface="Lucida Sans Regular"/>
              </a:rPr>
              <a:t> </a:t>
            </a:r>
            <a:r>
              <a:rPr lang="en-US" sz="2000" dirty="0">
                <a:solidFill>
                  <a:schemeClr val="accent6"/>
                </a:solidFill>
                <a:ea typeface="Lucida Sans Regular"/>
                <a:cs typeface="Arial"/>
                <a:sym typeface="Lucida Sans Regular"/>
              </a:rPr>
              <a:t>Router</a:t>
            </a:r>
          </a:p>
        </p:txBody>
      </p:sp>
      <p:sp>
        <p:nvSpPr>
          <p:cNvPr id="33" name="Shape 459"/>
          <p:cNvSpPr/>
          <p:nvPr/>
        </p:nvSpPr>
        <p:spPr>
          <a:xfrm>
            <a:off x="1765807" y="3061360"/>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rgbClr val="000000"/>
                </a:solidFill>
                <a:ea typeface="Lucida Sans Regular"/>
                <a:cs typeface="Arial"/>
                <a:sym typeface="Lucida Sans Regular"/>
              </a:rPr>
              <a:t>BGP Session</a:t>
            </a:r>
            <a:endParaRPr lang="en-US" sz="2000" dirty="0">
              <a:solidFill>
                <a:srgbClr val="000000"/>
              </a:solidFill>
              <a:ea typeface="Lucida Sans Regular"/>
              <a:cs typeface="Arial"/>
              <a:sym typeface="Lucida Sans Regular"/>
            </a:endParaRPr>
          </a:p>
        </p:txBody>
      </p:sp>
      <p:sp>
        <p:nvSpPr>
          <p:cNvPr id="37" name="Shape 459"/>
          <p:cNvSpPr/>
          <p:nvPr/>
        </p:nvSpPr>
        <p:spPr>
          <a:xfrm>
            <a:off x="4738913" y="3791943"/>
            <a:ext cx="148162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nSpc>
                <a:spcPct val="110000"/>
              </a:lnSpc>
              <a:defRPr sz="1800"/>
            </a:pPr>
            <a:r>
              <a:rPr lang="en-US" sz="2000" dirty="0" smtClean="0">
                <a:solidFill>
                  <a:srgbClr val="FF0000"/>
                </a:solidFill>
                <a:ea typeface="Lucida Sans Regular"/>
                <a:cs typeface="Arial"/>
                <a:sym typeface="Lucida Sans Regular"/>
              </a:rPr>
              <a:t>SDN Switch</a:t>
            </a:r>
            <a:endParaRPr lang="en-US" sz="2000" dirty="0">
              <a:solidFill>
                <a:srgbClr val="FF0000"/>
              </a:solidFill>
              <a:ea typeface="Lucida Sans Regular"/>
              <a:cs typeface="Arial"/>
              <a:sym typeface="Lucida Sans Regular"/>
            </a:endParaRPr>
          </a:p>
        </p:txBody>
      </p:sp>
      <p:sp>
        <p:nvSpPr>
          <p:cNvPr id="38" name="Rectangle 37"/>
          <p:cNvSpPr/>
          <p:nvPr/>
        </p:nvSpPr>
        <p:spPr>
          <a:xfrm>
            <a:off x="3596472" y="1831994"/>
            <a:ext cx="1922866" cy="2974655"/>
          </a:xfrm>
          <a:prstGeom prst="rect">
            <a:avLst/>
          </a:prstGeom>
          <a:noFill/>
          <a:ln>
            <a:solidFill>
              <a:schemeClr val="accent1">
                <a:lumMod val="50000"/>
              </a:schemeClr>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Shape 459"/>
          <p:cNvSpPr/>
          <p:nvPr/>
        </p:nvSpPr>
        <p:spPr>
          <a:xfrm>
            <a:off x="3668116" y="1864544"/>
            <a:ext cx="1776795"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rgbClr val="FF0000"/>
                </a:solidFill>
                <a:ea typeface="Lucida Sans Regular"/>
                <a:cs typeface="Arial"/>
                <a:sym typeface="Lucida Sans Regular"/>
              </a:rPr>
              <a:t>SDX Controller</a:t>
            </a:r>
            <a:endParaRPr lang="en-US" sz="2000" dirty="0">
              <a:solidFill>
                <a:srgbClr val="FF0000"/>
              </a:solidFill>
              <a:ea typeface="Lucida Sans Regular"/>
              <a:cs typeface="Arial"/>
              <a:sym typeface="Lucida Sans Regular"/>
            </a:endParaRPr>
          </a:p>
        </p:txBody>
      </p:sp>
      <p:sp>
        <p:nvSpPr>
          <p:cNvPr id="26" name="Shape 378"/>
          <p:cNvSpPr/>
          <p:nvPr/>
        </p:nvSpPr>
        <p:spPr>
          <a:xfrm>
            <a:off x="5587704" y="2336715"/>
            <a:ext cx="632836"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defRPr sz="2000" b="1">
                <a:solidFill>
                  <a:srgbClr val="FF2600"/>
                </a:solidFill>
                <a:latin typeface="Lucida Sans Demibold Roman"/>
                <a:ea typeface="Lucida Sans Demibold Roman"/>
                <a:cs typeface="Lucida Sans Demibold Roman"/>
                <a:sym typeface="Lucida Sans Demibold Roman"/>
              </a:defRPr>
            </a:lvl1pPr>
          </a:lstStyle>
          <a:p>
            <a:pPr lvl="0" algn="ctr">
              <a:defRPr sz="1800" b="0">
                <a:solidFill>
                  <a:srgbClr val="000000"/>
                </a:solidFill>
              </a:defRPr>
            </a:pPr>
            <a:r>
              <a:rPr lang="en-US" sz="2400" dirty="0" smtClean="0">
                <a:solidFill>
                  <a:schemeClr val="tx1"/>
                </a:solidFill>
                <a:latin typeface="Arial"/>
                <a:cs typeface="Arial"/>
              </a:rPr>
              <a:t>SDX</a:t>
            </a:r>
            <a:endParaRPr sz="2400" dirty="0">
              <a:solidFill>
                <a:schemeClr val="tx1"/>
              </a:solidFill>
              <a:latin typeface="Arial"/>
              <a:cs typeface="Arial"/>
            </a:endParaRPr>
          </a:p>
        </p:txBody>
      </p:sp>
      <p:sp>
        <p:nvSpPr>
          <p:cNvPr id="30" name="Cloud 29"/>
          <p:cNvSpPr/>
          <p:nvPr/>
        </p:nvSpPr>
        <p:spPr>
          <a:xfrm>
            <a:off x="634980" y="4076827"/>
            <a:ext cx="2640623" cy="1522510"/>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Cloud 30"/>
          <p:cNvSpPr/>
          <p:nvPr/>
        </p:nvSpPr>
        <p:spPr>
          <a:xfrm>
            <a:off x="3362175" y="5344723"/>
            <a:ext cx="2640623" cy="1513277"/>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Cloud 33"/>
          <p:cNvSpPr/>
          <p:nvPr/>
        </p:nvSpPr>
        <p:spPr>
          <a:xfrm>
            <a:off x="6364498" y="3853089"/>
            <a:ext cx="2116598" cy="1822024"/>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3</a:t>
            </a:fld>
            <a:endParaRPr lang="en-US"/>
          </a:p>
        </p:txBody>
      </p:sp>
      <p:sp>
        <p:nvSpPr>
          <p:cNvPr id="35" name="TextBox 34"/>
          <p:cNvSpPr txBox="1"/>
          <p:nvPr/>
        </p:nvSpPr>
        <p:spPr>
          <a:xfrm>
            <a:off x="5626810" y="1747352"/>
            <a:ext cx="3483646" cy="400110"/>
          </a:xfrm>
          <a:prstGeom prst="rect">
            <a:avLst/>
          </a:prstGeom>
          <a:noFill/>
        </p:spPr>
        <p:txBody>
          <a:bodyPr wrap="none" rtlCol="0">
            <a:spAutoFit/>
          </a:bodyPr>
          <a:lstStyle/>
          <a:p>
            <a:r>
              <a:rPr lang="en-US" sz="2000" dirty="0" smtClean="0">
                <a:solidFill>
                  <a:schemeClr val="accent2"/>
                </a:solidFill>
                <a:ea typeface="ＭＳ Ｐゴシック" charset="-128"/>
              </a:rPr>
              <a:t>[*Gupta </a:t>
            </a:r>
            <a:r>
              <a:rPr lang="en-US" sz="2000" dirty="0">
                <a:solidFill>
                  <a:schemeClr val="accent2"/>
                </a:solidFill>
                <a:ea typeface="ＭＳ Ｐゴシック" charset="-128"/>
              </a:rPr>
              <a:t>et al., </a:t>
            </a:r>
            <a:r>
              <a:rPr lang="en-US" sz="2000" dirty="0" smtClean="0">
                <a:solidFill>
                  <a:schemeClr val="accent2"/>
                </a:solidFill>
                <a:ea typeface="ＭＳ Ｐゴシック" charset="-128"/>
              </a:rPr>
              <a:t>SIGCOMM’14]</a:t>
            </a:r>
            <a:endParaRPr lang="en-US" dirty="0">
              <a:solidFill>
                <a:schemeClr val="accent2"/>
              </a:solidFill>
            </a:endParaRPr>
          </a:p>
        </p:txBody>
      </p:sp>
    </p:spTree>
    <p:extLst>
      <p:ext uri="{BB962C8B-B14F-4D97-AF65-F5344CB8AC3E}">
        <p14:creationId xmlns:p14="http://schemas.microsoft.com/office/powerpoint/2010/main" val="30399899"/>
      </p:ext>
    </p:extLst>
  </p:cSld>
  <p:clrMapOvr>
    <a:masterClrMapping/>
  </p:clrMapOvr>
  <mc:AlternateContent xmlns:mc="http://schemas.openxmlformats.org/markup-compatibility/2006">
    <mc:Choice xmlns:p14="http://schemas.microsoft.com/office/powerpoint/2010/main" Requires="p14">
      <p:transition spd="slow" p14:dur="2000" advTm="27613"/>
    </mc:Choice>
    <mc:Fallback>
      <p:transition spd="slow" advTm="27613"/>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0513"/>
            <a:ext cx="8991600" cy="1143000"/>
          </a:xfrm>
        </p:spPr>
        <p:txBody>
          <a:bodyPr/>
          <a:lstStyle/>
          <a:p>
            <a:r>
              <a:rPr lang="en-US" dirty="0">
                <a:solidFill>
                  <a:schemeClr val="tx1"/>
                </a:solidFill>
              </a:rPr>
              <a:t>Goal Tracker</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57981910"/>
              </p:ext>
            </p:extLst>
          </p:nvPr>
        </p:nvGraphicFramePr>
        <p:xfrm>
          <a:off x="660401" y="1612900"/>
          <a:ext cx="7975600" cy="3997660"/>
        </p:xfrm>
        <a:graphic>
          <a:graphicData uri="http://schemas.openxmlformats.org/drawingml/2006/table">
            <a:tbl>
              <a:tblPr firstRow="1" bandRow="1">
                <a:tableStyleId>{00A15C55-8517-42AA-B614-E9B94910E393}</a:tableStyleId>
              </a:tblPr>
              <a:tblGrid>
                <a:gridCol w="4711699"/>
                <a:gridCol w="1524000"/>
                <a:gridCol w="1739901"/>
              </a:tblGrid>
              <a:tr h="730370">
                <a:tc>
                  <a:txBody>
                    <a:bodyPr/>
                    <a:lstStyle/>
                    <a:p>
                      <a:pPr algn="ct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Simple Example</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Large IXP</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4940">
                <a:tc>
                  <a:txBody>
                    <a:bodyPr/>
                    <a:lstStyle/>
                    <a:p>
                      <a:pPr algn="ctr"/>
                      <a:r>
                        <a:rPr lang="en-US" sz="2400" b="0" dirty="0" smtClean="0"/>
                        <a:t>Baseline</a:t>
                      </a:r>
                      <a:endParaRPr lang="en-US" sz="2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3</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62K</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4940">
                <a:tc>
                  <a:txBody>
                    <a:bodyPr/>
                    <a:lstStyle/>
                    <a:p>
                      <a:pPr algn="ctr"/>
                      <a:r>
                        <a:rPr lang="en-US" sz="2400" b="0" dirty="0" smtClean="0"/>
                        <a:t>Policy Augmentation</a:t>
                      </a:r>
                      <a:endParaRPr lang="en-US" sz="2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7</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68M</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4940">
                <a:tc>
                  <a:txBody>
                    <a:bodyPr/>
                    <a:lstStyle/>
                    <a:p>
                      <a:pPr algn="ctr"/>
                      <a:r>
                        <a:rPr lang="en-US" sz="2400" b="0" dirty="0" smtClean="0"/>
                        <a:t>FEC Computation</a:t>
                      </a:r>
                      <a:endParaRPr lang="en-US" sz="2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4</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b="0" dirty="0" smtClean="0">
                          <a:solidFill>
                            <a:schemeClr val="tx1"/>
                          </a:solidFill>
                        </a:rPr>
                        <a:t>21M</a:t>
                      </a:r>
                      <a:endParaRPr lang="en-US" sz="24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4940">
                <a:tc>
                  <a:txBody>
                    <a:bodyPr/>
                    <a:lstStyle/>
                    <a:p>
                      <a:pPr algn="ctr"/>
                      <a:r>
                        <a:rPr lang="en-US" sz="2400" b="0" dirty="0" smtClean="0"/>
                        <a:t>Independent FEC Computation</a:t>
                      </a:r>
                      <a:endParaRPr lang="en-US" sz="2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3</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763K</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4940">
                <a:tc>
                  <a:txBody>
                    <a:bodyPr/>
                    <a:lstStyle/>
                    <a:p>
                      <a:pPr algn="ctr"/>
                      <a:r>
                        <a:rPr lang="en-US" sz="2400" b="1" dirty="0" smtClean="0"/>
                        <a:t>Reachability Encoding</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rPr>
                        <a:t>3</a:t>
                      </a:r>
                      <a:endParaRPr lang="en-US"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rgbClr val="FF0000"/>
                          </a:solidFill>
                        </a:rPr>
                        <a:t>65K</a:t>
                      </a:r>
                      <a:endParaRPr lang="en-US"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TextBox 5"/>
          <p:cNvSpPr txBox="1"/>
          <p:nvPr/>
        </p:nvSpPr>
        <p:spPr>
          <a:xfrm>
            <a:off x="190500" y="5610560"/>
            <a:ext cx="8915400" cy="1200329"/>
          </a:xfrm>
          <a:prstGeom prst="rect">
            <a:avLst/>
          </a:prstGeom>
          <a:noFill/>
        </p:spPr>
        <p:txBody>
          <a:bodyPr wrap="square" rtlCol="0">
            <a:spAutoFit/>
          </a:bodyPr>
          <a:lstStyle/>
          <a:p>
            <a:pPr algn="ctr"/>
            <a:r>
              <a:rPr lang="en-US" sz="3600" dirty="0" smtClean="0">
                <a:solidFill>
                  <a:srgbClr val="C00000"/>
                </a:solidFill>
              </a:rPr>
              <a:t>We can now run SDX over</a:t>
            </a:r>
          </a:p>
          <a:p>
            <a:pPr algn="ctr"/>
            <a:r>
              <a:rPr lang="en-US" sz="3600" dirty="0" smtClean="0">
                <a:solidFill>
                  <a:srgbClr val="C00000"/>
                </a:solidFill>
              </a:rPr>
              <a:t>commodity hardware switches</a:t>
            </a:r>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30</a:t>
            </a:fld>
            <a:endParaRPr lang="en-US"/>
          </a:p>
        </p:txBody>
      </p:sp>
    </p:spTree>
    <p:extLst>
      <p:ext uri="{BB962C8B-B14F-4D97-AF65-F5344CB8AC3E}">
        <p14:creationId xmlns:p14="http://schemas.microsoft.com/office/powerpoint/2010/main" val="5595566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0518"/>
            <a:ext cx="8763000" cy="1143000"/>
          </a:xfrm>
        </p:spPr>
        <p:txBody>
          <a:bodyPr/>
          <a:lstStyle/>
          <a:p>
            <a:r>
              <a:rPr lang="en-US" dirty="0" err="1" smtClean="0">
                <a:solidFill>
                  <a:schemeClr val="tx1"/>
                </a:solidFill>
              </a:rPr>
              <a:t>iSDX</a:t>
            </a:r>
            <a:r>
              <a:rPr lang="en-US" dirty="0" smtClean="0">
                <a:solidFill>
                  <a:schemeClr val="tx1"/>
                </a:solidFill>
              </a:rPr>
              <a:t> Evaluation Summary</a:t>
            </a:r>
            <a:endParaRPr lang="en-US" dirty="0">
              <a:solidFill>
                <a:schemeClr val="tx1"/>
              </a:solidFill>
            </a:endParaRPr>
          </a:p>
        </p:txBody>
      </p:sp>
      <p:sp>
        <p:nvSpPr>
          <p:cNvPr id="35" name="Content Placeholder 2"/>
          <p:cNvSpPr>
            <a:spLocks noGrp="1"/>
          </p:cNvSpPr>
          <p:nvPr>
            <p:ph idx="1"/>
          </p:nvPr>
        </p:nvSpPr>
        <p:spPr>
          <a:xfrm>
            <a:off x="457200" y="1600200"/>
            <a:ext cx="8229600" cy="4525963"/>
          </a:xfrm>
        </p:spPr>
        <p:txBody>
          <a:bodyPr>
            <a:normAutofit lnSpcReduction="10000"/>
          </a:bodyPr>
          <a:lstStyle/>
          <a:p>
            <a:r>
              <a:rPr lang="en-US" b="1" dirty="0" smtClean="0">
                <a:solidFill>
                  <a:srgbClr val="333399"/>
                </a:solidFill>
              </a:rPr>
              <a:t>Data Plane State:</a:t>
            </a:r>
          </a:p>
          <a:p>
            <a:pPr lvl="1"/>
            <a:r>
              <a:rPr lang="en-US" dirty="0" smtClean="0"/>
              <a:t>Requires </a:t>
            </a:r>
            <a:r>
              <a:rPr lang="en-US" b="1" dirty="0"/>
              <a:t>65K  &lt; </a:t>
            </a:r>
            <a:r>
              <a:rPr lang="en-US" b="1" dirty="0" smtClean="0"/>
              <a:t>100K </a:t>
            </a:r>
            <a:r>
              <a:rPr lang="en-US" dirty="0" smtClean="0"/>
              <a:t>forwarding table entries</a:t>
            </a:r>
            <a:endParaRPr lang="en-US" b="1" dirty="0" smtClean="0">
              <a:solidFill>
                <a:srgbClr val="333399"/>
              </a:solidFill>
            </a:endParaRPr>
          </a:p>
          <a:p>
            <a:endParaRPr lang="en-US" b="1" dirty="0" smtClean="0">
              <a:solidFill>
                <a:srgbClr val="333399"/>
              </a:solidFill>
            </a:endParaRPr>
          </a:p>
          <a:p>
            <a:r>
              <a:rPr lang="en-US" b="1" dirty="0" smtClean="0">
                <a:solidFill>
                  <a:srgbClr val="333399"/>
                </a:solidFill>
              </a:rPr>
              <a:t>Data Plane Update Rate:</a:t>
            </a:r>
            <a:r>
              <a:rPr lang="en-US" dirty="0" smtClean="0"/>
              <a:t> </a:t>
            </a:r>
          </a:p>
          <a:p>
            <a:pPr lvl="1"/>
            <a:r>
              <a:rPr lang="en-US" dirty="0" smtClean="0"/>
              <a:t>Requires </a:t>
            </a:r>
            <a:r>
              <a:rPr lang="en-US" b="1" dirty="0" smtClean="0"/>
              <a:t>0</a:t>
            </a:r>
            <a:r>
              <a:rPr lang="en-US" dirty="0" smtClean="0"/>
              <a:t> &lt; </a:t>
            </a:r>
            <a:r>
              <a:rPr lang="en-US" b="1" dirty="0" smtClean="0"/>
              <a:t>2500 </a:t>
            </a:r>
            <a:r>
              <a:rPr lang="en-US" dirty="0" smtClean="0"/>
              <a:t>flow-mods</a:t>
            </a:r>
            <a:r>
              <a:rPr lang="en-US" dirty="0" smtClean="0"/>
              <a:t>/second</a:t>
            </a:r>
            <a:endParaRPr lang="en-US" dirty="0" smtClean="0"/>
          </a:p>
          <a:p>
            <a:endParaRPr lang="en-US" b="1" dirty="0" smtClean="0">
              <a:solidFill>
                <a:srgbClr val="333399"/>
              </a:solidFill>
            </a:endParaRPr>
          </a:p>
          <a:p>
            <a:r>
              <a:rPr lang="en-US" b="1" dirty="0" smtClean="0">
                <a:solidFill>
                  <a:srgbClr val="333399"/>
                </a:solidFill>
              </a:rPr>
              <a:t>Other Goals: </a:t>
            </a:r>
          </a:p>
          <a:p>
            <a:pPr lvl="1"/>
            <a:r>
              <a:rPr lang="en-US" dirty="0" smtClean="0"/>
              <a:t>Processes BGP update bursts in real time </a:t>
            </a:r>
            <a:r>
              <a:rPr lang="en-US" b="1" dirty="0" smtClean="0"/>
              <a:t>(50 </a:t>
            </a:r>
            <a:r>
              <a:rPr lang="en-US" b="1" dirty="0" err="1" smtClean="0"/>
              <a:t>ms</a:t>
            </a:r>
            <a:r>
              <a:rPr lang="en-US" b="1" dirty="0" smtClean="0"/>
              <a:t>)</a:t>
            </a:r>
          </a:p>
          <a:p>
            <a:pPr lvl="1"/>
            <a:r>
              <a:rPr lang="en-US" dirty="0" smtClean="0"/>
              <a:t>Requires only </a:t>
            </a:r>
            <a:r>
              <a:rPr lang="en-US" b="1" dirty="0" smtClean="0"/>
              <a:t>360 BGP Next Hops </a:t>
            </a:r>
            <a:r>
              <a:rPr lang="en-US" dirty="0" smtClean="0"/>
              <a:t>compared to 25K from previous solutions </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31</a:t>
            </a:fld>
            <a:endParaRPr lang="en-US"/>
          </a:p>
        </p:txBody>
      </p:sp>
    </p:spTree>
    <p:extLst>
      <p:ext uri="{BB962C8B-B14F-4D97-AF65-F5344CB8AC3E}">
        <p14:creationId xmlns:p14="http://schemas.microsoft.com/office/powerpoint/2010/main" val="1605329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You Can Run </a:t>
            </a:r>
            <a:r>
              <a:rPr lang="en-US" dirty="0" err="1" smtClean="0">
                <a:solidFill>
                  <a:schemeClr val="tx1"/>
                </a:solidFill>
              </a:rPr>
              <a:t>iSDX</a:t>
            </a:r>
            <a:r>
              <a:rPr lang="en-US" dirty="0" smtClean="0">
                <a:solidFill>
                  <a:schemeClr val="tx1"/>
                </a:solidFill>
              </a:rPr>
              <a:t> Today!</a:t>
            </a:r>
            <a:endParaRPr lang="en-US" dirty="0">
              <a:solidFill>
                <a:schemeClr val="tx1"/>
              </a:solidFill>
            </a:endParaRPr>
          </a:p>
        </p:txBody>
      </p:sp>
      <p:sp>
        <p:nvSpPr>
          <p:cNvPr id="37" name="Content Placeholder 2"/>
          <p:cNvSpPr>
            <a:spLocks noGrp="1"/>
          </p:cNvSpPr>
          <p:nvPr>
            <p:ph idx="1"/>
          </p:nvPr>
        </p:nvSpPr>
        <p:spPr>
          <a:xfrm>
            <a:off x="457199" y="1403471"/>
            <a:ext cx="8229600" cy="5103571"/>
          </a:xfrm>
        </p:spPr>
        <p:txBody>
          <a:bodyPr>
            <a:normAutofit/>
          </a:bodyPr>
          <a:lstStyle/>
          <a:p>
            <a:pPr marL="0" indent="0">
              <a:buNone/>
            </a:pPr>
            <a:endParaRPr lang="en-US" dirty="0" smtClean="0"/>
          </a:p>
          <a:p>
            <a:r>
              <a:rPr lang="en-US" dirty="0" smtClean="0">
                <a:solidFill>
                  <a:srgbClr val="000090"/>
                </a:solidFill>
              </a:rPr>
              <a:t>Running code</a:t>
            </a:r>
          </a:p>
          <a:p>
            <a:pPr lvl="1"/>
            <a:r>
              <a:rPr lang="en-US" dirty="0"/>
              <a:t>Vagrant &amp; </a:t>
            </a:r>
            <a:r>
              <a:rPr lang="en-US" dirty="0" err="1"/>
              <a:t>Docker</a:t>
            </a:r>
            <a:r>
              <a:rPr lang="en-US" dirty="0"/>
              <a:t> based </a:t>
            </a:r>
            <a:r>
              <a:rPr lang="en-US" dirty="0" smtClean="0"/>
              <a:t>setup</a:t>
            </a:r>
          </a:p>
          <a:p>
            <a:pPr lvl="1"/>
            <a:r>
              <a:rPr lang="en-US" dirty="0" smtClean="0"/>
              <a:t>Instructions to run with </a:t>
            </a:r>
            <a:r>
              <a:rPr lang="en-US" b="1" dirty="0" smtClean="0"/>
              <a:t>Hardware Switches</a:t>
            </a:r>
          </a:p>
          <a:p>
            <a:pPr marL="457200" lvl="1" indent="0">
              <a:buNone/>
            </a:pPr>
            <a:endParaRPr lang="en-US" dirty="0"/>
          </a:p>
          <a:p>
            <a:r>
              <a:rPr lang="en-US" dirty="0" smtClean="0">
                <a:solidFill>
                  <a:srgbClr val="000090"/>
                </a:solidFill>
              </a:rPr>
              <a:t>ONF’s Open Source SDN</a:t>
            </a:r>
            <a:endParaRPr lang="en-US" dirty="0" smtClean="0">
              <a:solidFill>
                <a:srgbClr val="000090"/>
              </a:solidFill>
            </a:endParaRPr>
          </a:p>
          <a:p>
            <a:pPr lvl="1"/>
            <a:r>
              <a:rPr lang="en-US" dirty="0" smtClean="0"/>
              <a:t>Community: </a:t>
            </a:r>
            <a:r>
              <a:rPr lang="en-US" sz="2000" u="sng" dirty="0" smtClean="0"/>
              <a:t>https://</a:t>
            </a:r>
            <a:r>
              <a:rPr lang="en-US" sz="2000" u="sng" dirty="0" err="1" smtClean="0"/>
              <a:t>community.opensourcesdn.org</a:t>
            </a:r>
            <a:r>
              <a:rPr lang="en-US" sz="2000" u="sng" dirty="0" smtClean="0"/>
              <a:t>/</a:t>
            </a:r>
            <a:r>
              <a:rPr lang="en-US" sz="2000" u="sng" dirty="0" err="1" smtClean="0"/>
              <a:t>wg</a:t>
            </a:r>
            <a:r>
              <a:rPr lang="en-US" sz="2000" u="sng" dirty="0" smtClean="0"/>
              <a:t>/</a:t>
            </a:r>
            <a:r>
              <a:rPr lang="en-US" sz="2000" u="sng" dirty="0" err="1" smtClean="0"/>
              <a:t>iSDX</a:t>
            </a:r>
            <a:r>
              <a:rPr lang="en-US" sz="2000" u="sng" dirty="0" smtClean="0"/>
              <a:t>/dashboard</a:t>
            </a:r>
            <a:endParaRPr lang="en-US" sz="2000" b="1" dirty="0" smtClean="0"/>
          </a:p>
          <a:p>
            <a:pPr lvl="1"/>
            <a:r>
              <a:rPr lang="en-US" dirty="0" smtClean="0"/>
              <a:t>Mailing List                 </a:t>
            </a:r>
            <a:r>
              <a:rPr lang="en-US" sz="2000" u="sng" dirty="0" err="1" smtClean="0"/>
              <a:t>isdx@community.OpenSourceSDN.org</a:t>
            </a:r>
            <a:endParaRPr lang="en-US" sz="2000" dirty="0" smtClean="0"/>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32</a:t>
            </a:fld>
            <a:endParaRPr lang="en-US"/>
          </a:p>
        </p:txBody>
      </p:sp>
      <p:sp>
        <p:nvSpPr>
          <p:cNvPr id="4" name="TextBox 3"/>
          <p:cNvSpPr txBox="1"/>
          <p:nvPr/>
        </p:nvSpPr>
        <p:spPr>
          <a:xfrm>
            <a:off x="1620785" y="1246430"/>
            <a:ext cx="5902429" cy="938719"/>
          </a:xfrm>
          <a:prstGeom prst="rect">
            <a:avLst/>
          </a:prstGeom>
          <a:noFill/>
        </p:spPr>
        <p:txBody>
          <a:bodyPr wrap="square" rtlCol="0">
            <a:spAutoFit/>
          </a:bodyPr>
          <a:lstStyle/>
          <a:p>
            <a:pPr lvl="0" algn="ctr" defTabSz="914400" eaLnBrk="0" fontAlgn="base" hangingPunct="0">
              <a:spcBef>
                <a:spcPct val="20000"/>
              </a:spcBef>
              <a:spcAft>
                <a:spcPct val="0"/>
              </a:spcAft>
            </a:pPr>
            <a:r>
              <a:rPr lang="en-US" sz="3700" kern="0" dirty="0">
                <a:solidFill>
                  <a:srgbClr val="808080"/>
                </a:solidFill>
                <a:ea typeface="ＭＳ Ｐゴシック" charset="-128"/>
                <a:cs typeface="ＭＳ Ｐゴシック" charset="-128"/>
                <a:hlinkClick r:id="rId3"/>
              </a:rPr>
              <a:t>http://</a:t>
            </a:r>
            <a:r>
              <a:rPr lang="en-US" sz="3700" kern="0" dirty="0" smtClean="0">
                <a:solidFill>
                  <a:srgbClr val="808080"/>
                </a:solidFill>
                <a:ea typeface="ＭＳ Ｐゴシック" charset="-128"/>
                <a:cs typeface="ＭＳ Ｐゴシック" charset="-128"/>
                <a:hlinkClick r:id="rId3"/>
              </a:rPr>
              <a:t>sdx.cs.princeton.edu</a:t>
            </a:r>
            <a:r>
              <a:rPr lang="en-US" sz="3700" kern="0" dirty="0" smtClean="0">
                <a:solidFill>
                  <a:srgbClr val="808080"/>
                </a:solidFill>
                <a:ea typeface="ＭＳ Ｐゴシック" charset="-128"/>
                <a:cs typeface="ＭＳ Ｐゴシック" charset="-128"/>
              </a:rPr>
              <a:t>   </a:t>
            </a:r>
            <a:endParaRPr lang="en-US" sz="3700" kern="0" dirty="0">
              <a:solidFill>
                <a:srgbClr val="808080"/>
              </a:solidFill>
              <a:ea typeface="ＭＳ Ｐゴシック" charset="-128"/>
              <a:cs typeface="ＭＳ Ｐゴシック" charset="-128"/>
            </a:endParaRPr>
          </a:p>
          <a:p>
            <a:endParaRPr lang="en-US" dirty="0"/>
          </a:p>
        </p:txBody>
      </p:sp>
    </p:spTree>
    <p:extLst>
      <p:ext uri="{BB962C8B-B14F-4D97-AF65-F5344CB8AC3E}">
        <p14:creationId xmlns:p14="http://schemas.microsoft.com/office/powerpoint/2010/main" val="586489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Content Placeholder 2"/>
          <p:cNvSpPr>
            <a:spLocks noGrp="1"/>
          </p:cNvSpPr>
          <p:nvPr>
            <p:ph idx="1"/>
          </p:nvPr>
        </p:nvSpPr>
        <p:spPr>
          <a:xfrm>
            <a:off x="457200" y="1600200"/>
            <a:ext cx="8229600" cy="4525963"/>
          </a:xfrm>
        </p:spPr>
        <p:txBody>
          <a:bodyPr>
            <a:normAutofit/>
          </a:bodyPr>
          <a:lstStyle/>
          <a:p>
            <a:r>
              <a:rPr lang="en-US" b="1" dirty="0" smtClean="0">
                <a:solidFill>
                  <a:srgbClr val="333399"/>
                </a:solidFill>
              </a:rPr>
              <a:t>Deployment Experience:</a:t>
            </a:r>
          </a:p>
          <a:p>
            <a:pPr lvl="1"/>
            <a:r>
              <a:rPr lang="en-US" dirty="0" smtClean="0"/>
              <a:t>Inter-Agency Exchange</a:t>
            </a:r>
          </a:p>
          <a:p>
            <a:pPr lvl="1"/>
            <a:r>
              <a:rPr lang="en-US" dirty="0" smtClean="0"/>
              <a:t>Large IXP in Europe</a:t>
            </a:r>
          </a:p>
          <a:p>
            <a:pPr lvl="1"/>
            <a:r>
              <a:rPr lang="en-US" dirty="0" smtClean="0"/>
              <a:t>Smaller IXPs in Asia</a:t>
            </a:r>
          </a:p>
          <a:p>
            <a:pPr marL="0" indent="0">
              <a:buNone/>
            </a:pPr>
            <a:endParaRPr lang="en-US" b="1" dirty="0" smtClean="0">
              <a:solidFill>
                <a:srgbClr val="333399"/>
              </a:solidFill>
            </a:endParaRPr>
          </a:p>
          <a:p>
            <a:r>
              <a:rPr lang="en-US" b="1" dirty="0" smtClean="0">
                <a:solidFill>
                  <a:srgbClr val="333399"/>
                </a:solidFill>
              </a:rPr>
              <a:t>Challenges:</a:t>
            </a:r>
            <a:r>
              <a:rPr lang="en-US" dirty="0" smtClean="0"/>
              <a:t> </a:t>
            </a:r>
          </a:p>
          <a:p>
            <a:pPr lvl="1"/>
            <a:r>
              <a:rPr lang="en-US" b="1" dirty="0" smtClean="0"/>
              <a:t>Data Plane Scalability</a:t>
            </a:r>
            <a:endParaRPr lang="en-US" b="1" dirty="0" smtClean="0"/>
          </a:p>
          <a:p>
            <a:pPr lvl="1"/>
            <a:r>
              <a:rPr lang="en-US" dirty="0" smtClean="0"/>
              <a:t>…</a:t>
            </a:r>
            <a:endParaRPr lang="en-US" dirty="0" smtClean="0"/>
          </a:p>
        </p:txBody>
      </p:sp>
      <p:sp>
        <p:nvSpPr>
          <p:cNvPr id="6" name="Title 2"/>
          <p:cNvSpPr>
            <a:spLocks noGrp="1"/>
          </p:cNvSpPr>
          <p:nvPr>
            <p:ph type="title"/>
          </p:nvPr>
        </p:nvSpPr>
        <p:spPr>
          <a:xfrm>
            <a:off x="457200" y="220518"/>
            <a:ext cx="8763000" cy="1143000"/>
          </a:xfrm>
        </p:spPr>
        <p:txBody>
          <a:bodyPr/>
          <a:lstStyle/>
          <a:p>
            <a:r>
              <a:rPr lang="en-US" dirty="0" smtClean="0">
                <a:solidFill>
                  <a:schemeClr val="tx1"/>
                </a:solidFill>
              </a:rPr>
              <a:t>Deployment Ready SDX is Hard!</a:t>
            </a:r>
            <a:endParaRPr lang="en-US" dirty="0">
              <a:solidFill>
                <a:schemeClr val="tx1"/>
              </a:solidFill>
            </a:endParaRPr>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4</a:t>
            </a:fld>
            <a:endParaRPr lang="en-US"/>
          </a:p>
        </p:txBody>
      </p:sp>
    </p:spTree>
    <p:custDataLst>
      <p:tags r:id="rId1"/>
    </p:custDataLst>
    <p:extLst>
      <p:ext uri="{BB962C8B-B14F-4D97-AF65-F5344CB8AC3E}">
        <p14:creationId xmlns:p14="http://schemas.microsoft.com/office/powerpoint/2010/main" val="137803248"/>
      </p:ext>
    </p:extLst>
  </p:cSld>
  <p:clrMapOvr>
    <a:masterClrMapping/>
  </p:clrMapOvr>
  <mc:AlternateContent xmlns:mc="http://schemas.openxmlformats.org/markup-compatibility/2006">
    <mc:Choice xmlns:p14="http://schemas.microsoft.com/office/powerpoint/2010/main" Requires="p14">
      <p:transition spd="slow" p14:dur="2000" advTm="24638"/>
    </mc:Choice>
    <mc:Fallback>
      <p:transition spd="slow" advTm="2463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0518"/>
            <a:ext cx="8763000" cy="1143000"/>
          </a:xfrm>
        </p:spPr>
        <p:txBody>
          <a:bodyPr/>
          <a:lstStyle/>
          <a:p>
            <a:r>
              <a:rPr lang="en-US" dirty="0" smtClean="0">
                <a:solidFill>
                  <a:schemeClr val="tx1"/>
                </a:solidFill>
              </a:rPr>
              <a:t>Data Plane Scalability Challenges</a:t>
            </a:r>
            <a:endParaRPr lang="en-US" dirty="0">
              <a:solidFill>
                <a:schemeClr val="tx1"/>
              </a:solidFill>
            </a:endParaRPr>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5</a:t>
            </a:fld>
            <a:endParaRPr lang="en-US"/>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615279495"/>
              </p:ext>
            </p:extLst>
          </p:nvPr>
        </p:nvGraphicFramePr>
        <p:xfrm>
          <a:off x="457200" y="1600200"/>
          <a:ext cx="8382000" cy="2569210"/>
        </p:xfrm>
        <a:graphic>
          <a:graphicData uri="http://schemas.openxmlformats.org/drawingml/2006/table">
            <a:tbl>
              <a:tblPr firstRow="1" bandRow="1">
                <a:tableStyleId>{00A15C55-8517-42AA-B614-E9B94910E393}</a:tableStyleId>
              </a:tblPr>
              <a:tblGrid>
                <a:gridCol w="1397000"/>
                <a:gridCol w="3263900"/>
                <a:gridCol w="1676400"/>
                <a:gridCol w="2044700"/>
              </a:tblGrid>
              <a:tr h="622426">
                <a:tc rowSpan="2">
                  <a:txBody>
                    <a:bodyPr/>
                    <a:lstStyle/>
                    <a:p>
                      <a:pPr algn="ctr"/>
                      <a:r>
                        <a:rPr lang="en-US" sz="2400" dirty="0" smtClean="0">
                          <a:solidFill>
                            <a:schemeClr val="tx1"/>
                          </a:solidFill>
                        </a:rPr>
                        <a:t>Devices</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2400" dirty="0" smtClean="0">
                          <a:solidFill>
                            <a:schemeClr val="tx1"/>
                          </a:solidFill>
                        </a:rPr>
                        <a:t>Operations</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2400" dirty="0" smtClean="0">
                          <a:solidFill>
                            <a:schemeClr val="tx1"/>
                          </a:solidFill>
                        </a:rPr>
                        <a:t>Data Plane Performance</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r>
              <a:tr h="723774">
                <a:tc vMerge="1">
                  <a:txBody>
                    <a:bodyPr/>
                    <a:lstStyle/>
                    <a:p>
                      <a:endParaRPr lang="en-US"/>
                    </a:p>
                  </a:txBody>
                  <a:tcPr/>
                </a:tc>
                <a:tc vMerge="1">
                  <a:txBody>
                    <a:bodyPr/>
                    <a:lstStyle/>
                    <a:p>
                      <a:endParaRPr lang="en-US"/>
                    </a:p>
                  </a:txBody>
                  <a:tcPr/>
                </a:tc>
                <a:tc>
                  <a:txBody>
                    <a:bodyPr/>
                    <a:lstStyle/>
                    <a:p>
                      <a:pPr algn="ctr"/>
                      <a:r>
                        <a:rPr lang="en-US" sz="2400" dirty="0" smtClean="0">
                          <a:solidFill>
                            <a:schemeClr val="tx1"/>
                          </a:solidFill>
                        </a:rPr>
                        <a:t>State</a:t>
                      </a:r>
                    </a:p>
                    <a:p>
                      <a:pPr algn="ctr"/>
                      <a:r>
                        <a:rPr lang="en-US" sz="2400" dirty="0" smtClean="0">
                          <a:solidFill>
                            <a:schemeClr val="tx1"/>
                          </a:solidFill>
                        </a:rPr>
                        <a:t>(# entries)</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Update</a:t>
                      </a:r>
                      <a:r>
                        <a:rPr lang="en-US" sz="2400" baseline="0" dirty="0" smtClean="0">
                          <a:solidFill>
                            <a:schemeClr val="tx1"/>
                          </a:solidFill>
                        </a:rPr>
                        <a:t> Rate</a:t>
                      </a:r>
                    </a:p>
                    <a:p>
                      <a:pPr algn="ctr"/>
                      <a:r>
                        <a:rPr lang="en-US" sz="2400" baseline="0" dirty="0" smtClean="0">
                          <a:solidFill>
                            <a:schemeClr val="tx1"/>
                          </a:solidFill>
                        </a:rPr>
                        <a:t>(flow-mods/s)</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23824">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2400" b="0" dirty="0" smtClean="0">
                        <a:solidFill>
                          <a:schemeClr val="tx1"/>
                        </a:solidFill>
                      </a:endParaRPr>
                    </a:p>
                    <a:p>
                      <a:pPr algn="ct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dirty="0" smtClean="0">
                          <a:solidFill>
                            <a:schemeClr val="tx1"/>
                          </a:solidFill>
                        </a:rPr>
                        <a:t>Match-Action on Multiple Headers</a:t>
                      </a:r>
                      <a:endParaRPr 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100K</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2,500</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7" name="droppedImage.pdf"/>
          <p:cNvPicPr/>
          <p:nvPr/>
        </p:nvPicPr>
        <p:blipFill>
          <a:blip r:embed="rId3">
            <a:extLst/>
          </a:blip>
          <a:stretch>
            <a:fillRect/>
          </a:stretch>
        </p:blipFill>
        <p:spPr>
          <a:xfrm>
            <a:off x="597990" y="3152428"/>
            <a:ext cx="1144543" cy="489391"/>
          </a:xfrm>
          <a:prstGeom prst="rect">
            <a:avLst/>
          </a:prstGeom>
          <a:ln w="12700">
            <a:miter lim="400000"/>
          </a:ln>
        </p:spPr>
      </p:pic>
    </p:spTree>
    <p:extLst>
      <p:ext uri="{BB962C8B-B14F-4D97-AF65-F5344CB8AC3E}">
        <p14:creationId xmlns:p14="http://schemas.microsoft.com/office/powerpoint/2010/main" val="77784688"/>
      </p:ext>
    </p:extLst>
  </p:cSld>
  <p:clrMapOvr>
    <a:masterClrMapping/>
  </p:clrMapOvr>
  <mc:AlternateContent xmlns:mc="http://schemas.openxmlformats.org/markup-compatibility/2006">
    <mc:Choice xmlns:p14="http://schemas.microsoft.com/office/powerpoint/2010/main" Requires="p14">
      <p:transition spd="slow" p14:dur="2000" advTm="47660"/>
    </mc:Choice>
    <mc:Fallback>
      <p:transition spd="slow" advTm="4766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0518"/>
            <a:ext cx="8763000" cy="1143000"/>
          </a:xfrm>
        </p:spPr>
        <p:txBody>
          <a:bodyPr/>
          <a:lstStyle/>
          <a:p>
            <a:r>
              <a:rPr lang="en-US" dirty="0">
                <a:solidFill>
                  <a:schemeClr val="tx1"/>
                </a:solidFill>
              </a:rPr>
              <a:t>Data Plane Scalability Challenges</a:t>
            </a:r>
            <a:endParaRPr lang="en-US" dirty="0">
              <a:solidFill>
                <a:schemeClr val="tx1"/>
              </a:solidFill>
            </a:endParaRPr>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6</a:t>
            </a:fld>
            <a:endParaRPr lang="en-US"/>
          </a:p>
        </p:txBody>
      </p:sp>
      <p:graphicFrame>
        <p:nvGraphicFramePr>
          <p:cNvPr id="6" name="Content Placeholder 4"/>
          <p:cNvGraphicFramePr>
            <a:graphicFrameLocks noGrp="1"/>
          </p:cNvGraphicFramePr>
          <p:nvPr>
            <p:ph idx="1"/>
            <p:extLst/>
          </p:nvPr>
        </p:nvGraphicFramePr>
        <p:xfrm>
          <a:off x="457200" y="1600200"/>
          <a:ext cx="8382000" cy="3693034"/>
        </p:xfrm>
        <a:graphic>
          <a:graphicData uri="http://schemas.openxmlformats.org/drawingml/2006/table">
            <a:tbl>
              <a:tblPr firstRow="1" bandRow="1">
                <a:tableStyleId>{00A15C55-8517-42AA-B614-E9B94910E393}</a:tableStyleId>
              </a:tblPr>
              <a:tblGrid>
                <a:gridCol w="1397000"/>
                <a:gridCol w="3263900"/>
                <a:gridCol w="1676400"/>
                <a:gridCol w="2044700"/>
              </a:tblGrid>
              <a:tr h="622426">
                <a:tc rowSpan="2">
                  <a:txBody>
                    <a:bodyPr/>
                    <a:lstStyle/>
                    <a:p>
                      <a:pPr algn="ctr"/>
                      <a:r>
                        <a:rPr lang="en-US" sz="2400" dirty="0" smtClean="0">
                          <a:solidFill>
                            <a:schemeClr val="tx1"/>
                          </a:solidFill>
                        </a:rPr>
                        <a:t>Devices</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2400" dirty="0" smtClean="0">
                          <a:solidFill>
                            <a:schemeClr val="tx1"/>
                          </a:solidFill>
                        </a:rPr>
                        <a:t>Operations</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2400" dirty="0" smtClean="0">
                          <a:solidFill>
                            <a:schemeClr val="tx1"/>
                          </a:solidFill>
                        </a:rPr>
                        <a:t>Data Plane Performance</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r>
              <a:tr h="723774">
                <a:tc vMerge="1">
                  <a:txBody>
                    <a:bodyPr/>
                    <a:lstStyle/>
                    <a:p>
                      <a:endParaRPr lang="en-US"/>
                    </a:p>
                  </a:txBody>
                  <a:tcPr/>
                </a:tc>
                <a:tc vMerge="1">
                  <a:txBody>
                    <a:bodyPr/>
                    <a:lstStyle/>
                    <a:p>
                      <a:endParaRPr lang="en-US"/>
                    </a:p>
                  </a:txBody>
                  <a:tcPr/>
                </a:tc>
                <a:tc>
                  <a:txBody>
                    <a:bodyPr/>
                    <a:lstStyle/>
                    <a:p>
                      <a:pPr algn="ctr"/>
                      <a:r>
                        <a:rPr lang="en-US" sz="2400" dirty="0" smtClean="0">
                          <a:solidFill>
                            <a:schemeClr val="tx1"/>
                          </a:solidFill>
                        </a:rPr>
                        <a:t>State</a:t>
                      </a:r>
                    </a:p>
                    <a:p>
                      <a:pPr algn="ctr"/>
                      <a:r>
                        <a:rPr lang="en-US" sz="2400" dirty="0" smtClean="0">
                          <a:solidFill>
                            <a:schemeClr val="tx1"/>
                          </a:solidFill>
                        </a:rPr>
                        <a:t>(# entries)</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Update</a:t>
                      </a:r>
                      <a:r>
                        <a:rPr lang="en-US" sz="2400" baseline="0" dirty="0" smtClean="0">
                          <a:solidFill>
                            <a:schemeClr val="tx1"/>
                          </a:solidFill>
                        </a:rPr>
                        <a:t> Rate</a:t>
                      </a:r>
                    </a:p>
                    <a:p>
                      <a:pPr algn="ctr"/>
                      <a:r>
                        <a:rPr lang="en-US" sz="2400" baseline="0" dirty="0" smtClean="0">
                          <a:solidFill>
                            <a:schemeClr val="tx1"/>
                          </a:solidFill>
                        </a:rPr>
                        <a:t>(flow-mods/s)</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23824">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2400" b="0" dirty="0" smtClean="0">
                        <a:solidFill>
                          <a:schemeClr val="tx1"/>
                        </a:solidFill>
                      </a:endParaRPr>
                    </a:p>
                    <a:p>
                      <a:pPr algn="ct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dirty="0" smtClean="0">
                          <a:solidFill>
                            <a:schemeClr val="tx1"/>
                          </a:solidFill>
                        </a:rPr>
                        <a:t>Match-Action on Multiple Headers</a:t>
                      </a:r>
                      <a:endParaRPr 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100K</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2,500</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23824">
                <a:tc>
                  <a:txBody>
                    <a:bodyPr/>
                    <a:lstStyle/>
                    <a:p>
                      <a:pPr algn="ct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baseline="0" dirty="0" smtClean="0">
                          <a:solidFill>
                            <a:schemeClr val="tx1"/>
                          </a:solidFill>
                        </a:rPr>
                        <a:t>Matches on IP Prefixes only</a:t>
                      </a:r>
                      <a:endParaRPr 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~1M</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rPr>
                        <a:t>N/A</a:t>
                      </a:r>
                      <a:endParaRPr 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7" name="droppedImage.pdf"/>
          <p:cNvPicPr/>
          <p:nvPr/>
        </p:nvPicPr>
        <p:blipFill>
          <a:blip r:embed="rId4">
            <a:extLst/>
          </a:blip>
          <a:stretch>
            <a:fillRect/>
          </a:stretch>
        </p:blipFill>
        <p:spPr>
          <a:xfrm>
            <a:off x="597990" y="3152428"/>
            <a:ext cx="1144543" cy="489391"/>
          </a:xfrm>
          <a:prstGeom prst="rect">
            <a:avLst/>
          </a:prstGeom>
          <a:ln w="12700">
            <a:miter lim="400000"/>
          </a:ln>
        </p:spPr>
      </p:pic>
      <p:pic>
        <p:nvPicPr>
          <p:cNvPr id="8" name="pasted-image.jpg"/>
          <p:cNvPicPr/>
          <p:nvPr/>
        </p:nvPicPr>
        <p:blipFill>
          <a:blip r:embed="rId5">
            <a:extLst/>
          </a:blip>
          <a:srcRect l="6992" t="10113" r="10135" b="11501"/>
          <a:stretch>
            <a:fillRect/>
          </a:stretch>
        </p:blipFill>
        <p:spPr>
          <a:xfrm>
            <a:off x="780855" y="4362940"/>
            <a:ext cx="778811" cy="614597"/>
          </a:xfrm>
          <a:prstGeom prst="rect">
            <a:avLst/>
          </a:prstGeom>
          <a:ln w="12700">
            <a:miter lim="400000"/>
          </a:ln>
        </p:spPr>
      </p:pic>
      <p:sp>
        <p:nvSpPr>
          <p:cNvPr id="9" name="TextBox 8"/>
          <p:cNvSpPr txBox="1"/>
          <p:nvPr/>
        </p:nvSpPr>
        <p:spPr>
          <a:xfrm>
            <a:off x="190500" y="5430730"/>
            <a:ext cx="8915400" cy="1200329"/>
          </a:xfrm>
          <a:prstGeom prst="rect">
            <a:avLst/>
          </a:prstGeom>
          <a:noFill/>
        </p:spPr>
        <p:txBody>
          <a:bodyPr wrap="square" rtlCol="0">
            <a:spAutoFit/>
          </a:bodyPr>
          <a:lstStyle/>
          <a:p>
            <a:pPr algn="ctr"/>
            <a:r>
              <a:rPr lang="en-US" sz="3600" b="1" dirty="0" smtClean="0">
                <a:solidFill>
                  <a:srgbClr val="C00000"/>
                </a:solidFill>
              </a:rPr>
              <a:t>Problem</a:t>
            </a:r>
            <a:r>
              <a:rPr lang="en-US" sz="3600" dirty="0" smtClean="0">
                <a:solidFill>
                  <a:srgbClr val="C00000"/>
                </a:solidFill>
              </a:rPr>
              <a:t>: Optimize the usage of available devices</a:t>
            </a:r>
          </a:p>
        </p:txBody>
      </p:sp>
    </p:spTree>
    <p:custDataLst>
      <p:tags r:id="rId1"/>
    </p:custDataLst>
    <p:extLst>
      <p:ext uri="{BB962C8B-B14F-4D97-AF65-F5344CB8AC3E}">
        <p14:creationId xmlns:p14="http://schemas.microsoft.com/office/powerpoint/2010/main" val="124632661"/>
      </p:ext>
    </p:extLst>
  </p:cSld>
  <p:clrMapOvr>
    <a:masterClrMapping/>
  </p:clrMapOvr>
  <mc:AlternateContent xmlns:mc="http://schemas.openxmlformats.org/markup-compatibility/2006">
    <mc:Choice xmlns:p14="http://schemas.microsoft.com/office/powerpoint/2010/main" Requires="p14">
      <p:transition spd="slow" p14:dur="2000" advTm="39242"/>
    </mc:Choice>
    <mc:Fallback>
      <p:transition spd="slow" advTm="3924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hape 636"/>
          <p:cNvSpPr/>
          <p:nvPr/>
        </p:nvSpPr>
        <p:spPr>
          <a:xfrm>
            <a:off x="1399187" y="3572243"/>
            <a:ext cx="1449256" cy="369332"/>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A</a:t>
            </a:r>
          </a:p>
        </p:txBody>
      </p:sp>
      <p:sp>
        <p:nvSpPr>
          <p:cNvPr id="27" name="Shape 636"/>
          <p:cNvSpPr/>
          <p:nvPr/>
        </p:nvSpPr>
        <p:spPr>
          <a:xfrm>
            <a:off x="4257944" y="3476769"/>
            <a:ext cx="1430776" cy="48013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lang="en-US" sz="2400" dirty="0" smtClean="0">
                <a:solidFill>
                  <a:srgbClr val="5E5E5E"/>
                </a:solidFill>
                <a:latin typeface="Arial" charset="0"/>
                <a:ea typeface="Arial" charset="0"/>
                <a:cs typeface="Arial" charset="0"/>
              </a:rPr>
              <a:t>IXP Fabric</a:t>
            </a:r>
            <a:endParaRPr sz="2400" dirty="0">
              <a:solidFill>
                <a:srgbClr val="5E5E5E"/>
              </a:solidFill>
              <a:latin typeface="Arial" charset="0"/>
              <a:ea typeface="Arial" charset="0"/>
              <a:cs typeface="Arial" charset="0"/>
            </a:endParaRPr>
          </a:p>
        </p:txBody>
      </p:sp>
      <p:sp>
        <p:nvSpPr>
          <p:cNvPr id="25" name="Shape 636"/>
          <p:cNvSpPr/>
          <p:nvPr/>
        </p:nvSpPr>
        <p:spPr>
          <a:xfrm>
            <a:off x="2848443" y="5448210"/>
            <a:ext cx="1449256" cy="369332"/>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B</a:t>
            </a:r>
          </a:p>
        </p:txBody>
      </p:sp>
      <p:sp>
        <p:nvSpPr>
          <p:cNvPr id="32" name="Shape 636"/>
          <p:cNvSpPr/>
          <p:nvPr/>
        </p:nvSpPr>
        <p:spPr>
          <a:xfrm>
            <a:off x="7054075" y="3546185"/>
            <a:ext cx="1650149" cy="1015663"/>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C</a:t>
            </a:r>
          </a:p>
          <a:p>
            <a:pPr lvl="0" algn="ctr">
              <a:lnSpc>
                <a:spcPct val="100000"/>
              </a:lnSpc>
              <a:defRPr sz="1800">
                <a:solidFill>
                  <a:srgbClr val="000000"/>
                </a:solidFill>
              </a:defRPr>
            </a:pPr>
            <a:r>
              <a:rPr lang="en-US" sz="2400" u="sng" dirty="0" smtClean="0">
                <a:solidFill>
                  <a:srgbClr val="5E5E5E"/>
                </a:solidFill>
                <a:latin typeface="Arial" charset="0"/>
                <a:ea typeface="Arial" charset="0"/>
                <a:cs typeface="Arial" charset="0"/>
              </a:rPr>
              <a:t>announces</a:t>
            </a:r>
          </a:p>
          <a:p>
            <a:pPr lvl="0" algn="ctr">
              <a:lnSpc>
                <a:spcPct val="100000"/>
              </a:lnSpc>
              <a:defRPr sz="1800">
                <a:solidFill>
                  <a:srgbClr val="000000"/>
                </a:solidFill>
              </a:defRPr>
            </a:pPr>
            <a:r>
              <a:rPr lang="en-US" dirty="0" smtClean="0">
                <a:solidFill>
                  <a:srgbClr val="C00000"/>
                </a:solidFill>
                <a:latin typeface="Arial" charset="0"/>
                <a:ea typeface="Arial" charset="0"/>
                <a:cs typeface="Arial" charset="0"/>
              </a:rPr>
              <a:t>10/8, 40/8</a:t>
            </a:r>
          </a:p>
        </p:txBody>
      </p:sp>
      <p:sp>
        <p:nvSpPr>
          <p:cNvPr id="39" name="Shape 636"/>
          <p:cNvSpPr/>
          <p:nvPr/>
        </p:nvSpPr>
        <p:spPr>
          <a:xfrm>
            <a:off x="6612951" y="4755712"/>
            <a:ext cx="1650149" cy="1015663"/>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D</a:t>
            </a:r>
          </a:p>
          <a:p>
            <a:pPr lvl="0" algn="ctr">
              <a:lnSpc>
                <a:spcPct val="100000"/>
              </a:lnSpc>
              <a:defRPr sz="1800">
                <a:solidFill>
                  <a:srgbClr val="000000"/>
                </a:solidFill>
              </a:defRPr>
            </a:pPr>
            <a:r>
              <a:rPr lang="en-US" sz="2400" u="sng" dirty="0" smtClean="0">
                <a:solidFill>
                  <a:srgbClr val="5E5E5E"/>
                </a:solidFill>
                <a:latin typeface="Arial" charset="0"/>
                <a:ea typeface="Arial" charset="0"/>
                <a:cs typeface="Arial" charset="0"/>
              </a:rPr>
              <a:t>announces</a:t>
            </a:r>
          </a:p>
          <a:p>
            <a:pPr lvl="0" algn="ctr">
              <a:lnSpc>
                <a:spcPct val="100000"/>
              </a:lnSpc>
              <a:defRPr sz="1800">
                <a:solidFill>
                  <a:srgbClr val="000000"/>
                </a:solidFill>
              </a:defRPr>
            </a:pPr>
            <a:r>
              <a:rPr lang="en-US" dirty="0" smtClean="0">
                <a:solidFill>
                  <a:srgbClr val="C00000"/>
                </a:solidFill>
                <a:latin typeface="Arial" charset="0"/>
                <a:ea typeface="Arial" charset="0"/>
                <a:cs typeface="Arial" charset="0"/>
              </a:rPr>
              <a:t>10/8, 40/8, 80/8 </a:t>
            </a:r>
            <a:endParaRPr dirty="0">
              <a:solidFill>
                <a:srgbClr val="C00000"/>
              </a:solidFill>
              <a:latin typeface="Arial" charset="0"/>
              <a:ea typeface="Arial" charset="0"/>
              <a:cs typeface="Arial" charset="0"/>
            </a:endParaRPr>
          </a:p>
        </p:txBody>
      </p:sp>
      <p:sp>
        <p:nvSpPr>
          <p:cNvPr id="40" name="Shape 636"/>
          <p:cNvSpPr/>
          <p:nvPr/>
        </p:nvSpPr>
        <p:spPr>
          <a:xfrm>
            <a:off x="5211910" y="5855270"/>
            <a:ext cx="1650149" cy="1015663"/>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lnSpc>
                <a:spcPct val="100000"/>
              </a:lnSpc>
              <a:defRPr sz="1800">
                <a:solidFill>
                  <a:srgbClr val="000000"/>
                </a:solidFill>
              </a:defRPr>
            </a:pPr>
            <a:r>
              <a:rPr lang="en-US" sz="2400" dirty="0" smtClean="0">
                <a:solidFill>
                  <a:srgbClr val="5E5E5E"/>
                </a:solidFill>
                <a:latin typeface="Arial" charset="0"/>
                <a:ea typeface="Arial" charset="0"/>
                <a:cs typeface="Arial" charset="0"/>
              </a:rPr>
              <a:t>AS E</a:t>
            </a:r>
          </a:p>
          <a:p>
            <a:pPr lvl="0" algn="ctr">
              <a:lnSpc>
                <a:spcPct val="100000"/>
              </a:lnSpc>
              <a:defRPr sz="1800">
                <a:solidFill>
                  <a:srgbClr val="000000"/>
                </a:solidFill>
              </a:defRPr>
            </a:pPr>
            <a:r>
              <a:rPr lang="en-US" sz="2400" u="sng" dirty="0" smtClean="0">
                <a:solidFill>
                  <a:srgbClr val="5E5E5E"/>
                </a:solidFill>
                <a:latin typeface="Arial" charset="0"/>
                <a:ea typeface="Arial" charset="0"/>
                <a:cs typeface="Arial" charset="0"/>
              </a:rPr>
              <a:t>announces</a:t>
            </a:r>
          </a:p>
          <a:p>
            <a:pPr lvl="0" algn="ctr">
              <a:lnSpc>
                <a:spcPct val="100000"/>
              </a:lnSpc>
              <a:defRPr sz="1800">
                <a:solidFill>
                  <a:srgbClr val="000000"/>
                </a:solidFill>
              </a:defRPr>
            </a:pPr>
            <a:r>
              <a:rPr lang="en-US" dirty="0" smtClean="0">
                <a:solidFill>
                  <a:srgbClr val="C00000"/>
                </a:solidFill>
                <a:latin typeface="Arial" charset="0"/>
                <a:ea typeface="Arial" charset="0"/>
                <a:cs typeface="Arial" charset="0"/>
              </a:rPr>
              <a:t>80/8</a:t>
            </a:r>
            <a:endParaRPr dirty="0">
              <a:solidFill>
                <a:srgbClr val="C00000"/>
              </a:solidFill>
              <a:latin typeface="Arial" charset="0"/>
              <a:ea typeface="Arial" charset="0"/>
              <a:cs typeface="Arial" charset="0"/>
            </a:endParaRPr>
          </a:p>
        </p:txBody>
      </p:sp>
      <p:sp>
        <p:nvSpPr>
          <p:cNvPr id="42" name="Title 1"/>
          <p:cNvSpPr>
            <a:spLocks noGrp="1"/>
          </p:cNvSpPr>
          <p:nvPr>
            <p:ph type="title"/>
          </p:nvPr>
        </p:nvSpPr>
        <p:spPr>
          <a:xfrm>
            <a:off x="152400" y="290513"/>
            <a:ext cx="8763000" cy="1143000"/>
          </a:xfrm>
        </p:spPr>
        <p:txBody>
          <a:bodyPr/>
          <a:lstStyle/>
          <a:p>
            <a:r>
              <a:rPr lang="en-US" dirty="0" smtClean="0">
                <a:solidFill>
                  <a:schemeClr val="tx1"/>
                </a:solidFill>
              </a:rPr>
              <a:t>Simple Example</a:t>
            </a:r>
            <a:endParaRPr lang="en-US" dirty="0">
              <a:solidFill>
                <a:schemeClr val="tx1"/>
              </a:solidFill>
            </a:endParaRPr>
          </a:p>
        </p:txBody>
      </p:sp>
      <p:cxnSp>
        <p:nvCxnSpPr>
          <p:cNvPr id="3" name="Straight Arrow Connector 2"/>
          <p:cNvCxnSpPr>
            <a:stCxn id="31" idx="3"/>
          </p:cNvCxnSpPr>
          <p:nvPr/>
        </p:nvCxnSpPr>
        <p:spPr>
          <a:xfrm flipV="1">
            <a:off x="2517258" y="4254549"/>
            <a:ext cx="1131299" cy="1"/>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a:stCxn id="30" idx="0"/>
          </p:cNvCxnSpPr>
          <p:nvPr/>
        </p:nvCxnSpPr>
        <p:spPr>
          <a:xfrm flipV="1">
            <a:off x="2786407" y="4414737"/>
            <a:ext cx="874440" cy="910841"/>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flipH="1" flipV="1">
            <a:off x="4655273" y="4292019"/>
            <a:ext cx="1304946" cy="607737"/>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a:endCxn id="36" idx="0"/>
          </p:cNvCxnSpPr>
          <p:nvPr/>
        </p:nvCxnSpPr>
        <p:spPr>
          <a:xfrm>
            <a:off x="4558216" y="4401662"/>
            <a:ext cx="653695" cy="928387"/>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4777619" y="4125287"/>
            <a:ext cx="1374896" cy="17894"/>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a:off x="4169924" y="2885741"/>
            <a:ext cx="7500" cy="996864"/>
          </a:xfrm>
          <a:prstGeom prst="straightConnector1">
            <a:avLst/>
          </a:prstGeom>
          <a:ln w="50800">
            <a:solidFill>
              <a:schemeClr val="tx1">
                <a:lumMod val="65000"/>
                <a:lumOff val="35000"/>
              </a:schemeClr>
            </a:solidFill>
            <a:headEnd type="none"/>
            <a:tailEnd type="none"/>
          </a:ln>
        </p:spPr>
        <p:style>
          <a:lnRef idx="2">
            <a:schemeClr val="accent1"/>
          </a:lnRef>
          <a:fillRef idx="0">
            <a:schemeClr val="accent1"/>
          </a:fillRef>
          <a:effectRef idx="1">
            <a:schemeClr val="accent1"/>
          </a:effectRef>
          <a:fontRef idx="minor">
            <a:schemeClr val="tx1"/>
          </a:fontRef>
        </p:style>
      </p:cxnSp>
      <p:pic>
        <p:nvPicPr>
          <p:cNvPr id="30" name="pasted-image.jpg"/>
          <p:cNvPicPr/>
          <p:nvPr/>
        </p:nvPicPr>
        <p:blipFill>
          <a:blip r:embed="rId4">
            <a:extLst/>
          </a:blip>
          <a:srcRect l="6992" t="10113" r="10135" b="11501"/>
          <a:stretch>
            <a:fillRect/>
          </a:stretch>
        </p:blipFill>
        <p:spPr>
          <a:xfrm>
            <a:off x="2397001" y="5325578"/>
            <a:ext cx="778811" cy="614597"/>
          </a:xfrm>
          <a:prstGeom prst="rect">
            <a:avLst/>
          </a:prstGeom>
          <a:ln w="12700">
            <a:miter lim="400000"/>
          </a:ln>
        </p:spPr>
      </p:pic>
      <p:pic>
        <p:nvPicPr>
          <p:cNvPr id="31" name="pasted-image.jpg"/>
          <p:cNvPicPr/>
          <p:nvPr/>
        </p:nvPicPr>
        <p:blipFill>
          <a:blip r:embed="rId4">
            <a:extLst/>
          </a:blip>
          <a:srcRect l="6992" t="10113" r="10135" b="11501"/>
          <a:stretch>
            <a:fillRect/>
          </a:stretch>
        </p:blipFill>
        <p:spPr>
          <a:xfrm>
            <a:off x="1738447" y="3947251"/>
            <a:ext cx="778811" cy="614597"/>
          </a:xfrm>
          <a:prstGeom prst="rect">
            <a:avLst/>
          </a:prstGeom>
          <a:ln w="12700">
            <a:miter lim="400000"/>
          </a:ln>
        </p:spPr>
      </p:pic>
      <p:pic>
        <p:nvPicPr>
          <p:cNvPr id="36" name="pasted-image.jpg"/>
          <p:cNvPicPr/>
          <p:nvPr/>
        </p:nvPicPr>
        <p:blipFill>
          <a:blip r:embed="rId4">
            <a:extLst/>
          </a:blip>
          <a:srcRect l="6992" t="10113" r="10135" b="11501"/>
          <a:stretch>
            <a:fillRect/>
          </a:stretch>
        </p:blipFill>
        <p:spPr>
          <a:xfrm>
            <a:off x="4822505" y="5330049"/>
            <a:ext cx="778811" cy="614597"/>
          </a:xfrm>
          <a:prstGeom prst="rect">
            <a:avLst/>
          </a:prstGeom>
          <a:ln w="12700">
            <a:miter lim="400000"/>
          </a:ln>
        </p:spPr>
      </p:pic>
      <p:pic>
        <p:nvPicPr>
          <p:cNvPr id="37" name="pasted-image.jpg"/>
          <p:cNvPicPr/>
          <p:nvPr/>
        </p:nvPicPr>
        <p:blipFill>
          <a:blip r:embed="rId4">
            <a:extLst/>
          </a:blip>
          <a:srcRect l="6992" t="10113" r="10135" b="11501"/>
          <a:stretch>
            <a:fillRect/>
          </a:stretch>
        </p:blipFill>
        <p:spPr>
          <a:xfrm>
            <a:off x="5834140" y="4766346"/>
            <a:ext cx="778811" cy="614597"/>
          </a:xfrm>
          <a:prstGeom prst="rect">
            <a:avLst/>
          </a:prstGeom>
          <a:ln w="12700">
            <a:miter lim="400000"/>
          </a:ln>
        </p:spPr>
      </p:pic>
      <p:pic>
        <p:nvPicPr>
          <p:cNvPr id="38" name="pasted-image.jpg"/>
          <p:cNvPicPr/>
          <p:nvPr/>
        </p:nvPicPr>
        <p:blipFill>
          <a:blip r:embed="rId4">
            <a:extLst/>
          </a:blip>
          <a:srcRect l="6992" t="10113" r="10135" b="11501"/>
          <a:stretch>
            <a:fillRect/>
          </a:stretch>
        </p:blipFill>
        <p:spPr>
          <a:xfrm>
            <a:off x="6142974" y="3864114"/>
            <a:ext cx="778811" cy="614597"/>
          </a:xfrm>
          <a:prstGeom prst="rect">
            <a:avLst/>
          </a:prstGeom>
          <a:ln w="12700">
            <a:miter lim="400000"/>
          </a:ln>
        </p:spPr>
      </p:pic>
      <p:pic>
        <p:nvPicPr>
          <p:cNvPr id="48" name="Picture 47"/>
          <p:cNvPicPr>
            <a:picLocks noChangeAspect="1"/>
          </p:cNvPicPr>
          <p:nvPr/>
        </p:nvPicPr>
        <p:blipFill>
          <a:blip r:embed="rId5"/>
          <a:stretch>
            <a:fillRect/>
          </a:stretch>
        </p:blipFill>
        <p:spPr>
          <a:xfrm>
            <a:off x="3679813" y="2116519"/>
            <a:ext cx="1144871" cy="1099077"/>
          </a:xfrm>
          <a:prstGeom prst="rect">
            <a:avLst/>
          </a:prstGeom>
        </p:spPr>
      </p:pic>
      <p:pic>
        <p:nvPicPr>
          <p:cNvPr id="50" name="droppedImage.pdf"/>
          <p:cNvPicPr/>
          <p:nvPr/>
        </p:nvPicPr>
        <p:blipFill>
          <a:blip r:embed="rId6">
            <a:extLst/>
          </a:blip>
          <a:stretch>
            <a:fillRect/>
          </a:stretch>
        </p:blipFill>
        <p:spPr>
          <a:xfrm>
            <a:off x="3630724" y="3975520"/>
            <a:ext cx="1144543" cy="489391"/>
          </a:xfrm>
          <a:prstGeom prst="rect">
            <a:avLst/>
          </a:prstGeom>
          <a:ln w="12700">
            <a:miter lim="400000"/>
          </a:ln>
        </p:spPr>
      </p:pic>
      <p:sp>
        <p:nvSpPr>
          <p:cNvPr id="2" name="TextBox 1"/>
          <p:cNvSpPr txBox="1"/>
          <p:nvPr/>
        </p:nvSpPr>
        <p:spPr>
          <a:xfrm>
            <a:off x="181194" y="4524244"/>
            <a:ext cx="2767104" cy="707886"/>
          </a:xfrm>
          <a:prstGeom prst="rect">
            <a:avLst/>
          </a:prstGeom>
          <a:noFill/>
        </p:spPr>
        <p:txBody>
          <a:bodyPr wrap="none" rtlCol="0">
            <a:spAutoFit/>
          </a:bodyPr>
          <a:lstStyle/>
          <a:p>
            <a:pPr marL="0" lvl="1" indent="0">
              <a:buNone/>
            </a:pPr>
            <a:r>
              <a:rPr lang="en-US" sz="2000" b="1" dirty="0" err="1">
                <a:solidFill>
                  <a:srgbClr val="C00000"/>
                </a:solidFill>
              </a:rPr>
              <a:t>dPort</a:t>
            </a:r>
            <a:r>
              <a:rPr lang="en-US" sz="2000" b="1" dirty="0">
                <a:solidFill>
                  <a:srgbClr val="C00000"/>
                </a:solidFill>
              </a:rPr>
              <a:t> = 443 → </a:t>
            </a:r>
            <a:r>
              <a:rPr lang="en-US" sz="2000" b="1" dirty="0" err="1">
                <a:solidFill>
                  <a:srgbClr val="C00000"/>
                </a:solidFill>
              </a:rPr>
              <a:t>fwd</a:t>
            </a:r>
            <a:r>
              <a:rPr lang="en-US" sz="2000" b="1" dirty="0">
                <a:solidFill>
                  <a:srgbClr val="C00000"/>
                </a:solidFill>
              </a:rPr>
              <a:t>(C)</a:t>
            </a:r>
          </a:p>
          <a:p>
            <a:pPr marL="0" lvl="1" indent="0">
              <a:buNone/>
            </a:pPr>
            <a:r>
              <a:rPr lang="en-US" sz="2000" b="1" dirty="0" err="1">
                <a:solidFill>
                  <a:srgbClr val="C00000"/>
                </a:solidFill>
              </a:rPr>
              <a:t>dPort</a:t>
            </a:r>
            <a:r>
              <a:rPr lang="en-US" sz="2000" b="1" dirty="0">
                <a:solidFill>
                  <a:srgbClr val="C00000"/>
                </a:solidFill>
              </a:rPr>
              <a:t> = </a:t>
            </a:r>
            <a:r>
              <a:rPr lang="en-US" sz="2000" b="1" dirty="0" smtClean="0">
                <a:solidFill>
                  <a:srgbClr val="C00000"/>
                </a:solidFill>
              </a:rPr>
              <a:t>22 </a:t>
            </a:r>
            <a:r>
              <a:rPr lang="en-US" sz="2000" b="1" dirty="0">
                <a:solidFill>
                  <a:srgbClr val="C00000"/>
                </a:solidFill>
              </a:rPr>
              <a:t>→ </a:t>
            </a:r>
            <a:r>
              <a:rPr lang="en-US" sz="2000" b="1" dirty="0" err="1" smtClean="0">
                <a:solidFill>
                  <a:srgbClr val="C00000"/>
                </a:solidFill>
              </a:rPr>
              <a:t>fwd</a:t>
            </a:r>
            <a:r>
              <a:rPr lang="en-US" sz="2000" b="1" dirty="0" smtClean="0">
                <a:solidFill>
                  <a:srgbClr val="C00000"/>
                </a:solidFill>
              </a:rPr>
              <a:t>(C)</a:t>
            </a:r>
            <a:endParaRPr lang="en-US" sz="2000" b="1" dirty="0">
              <a:solidFill>
                <a:srgbClr val="C00000"/>
              </a:solidFill>
            </a:endParaRPr>
          </a:p>
        </p:txBody>
      </p:sp>
      <p:sp>
        <p:nvSpPr>
          <p:cNvPr id="24" name="TextBox 23"/>
          <p:cNvSpPr txBox="1"/>
          <p:nvPr/>
        </p:nvSpPr>
        <p:spPr>
          <a:xfrm>
            <a:off x="176396" y="5855270"/>
            <a:ext cx="2610010" cy="400110"/>
          </a:xfrm>
          <a:prstGeom prst="rect">
            <a:avLst/>
          </a:prstGeom>
          <a:noFill/>
        </p:spPr>
        <p:txBody>
          <a:bodyPr wrap="none" rtlCol="0">
            <a:spAutoFit/>
          </a:bodyPr>
          <a:lstStyle/>
          <a:p>
            <a:pPr marL="0" lvl="1" indent="0">
              <a:buNone/>
            </a:pPr>
            <a:r>
              <a:rPr lang="en-US" sz="2000" b="1" dirty="0" err="1">
                <a:solidFill>
                  <a:srgbClr val="C00000"/>
                </a:solidFill>
              </a:rPr>
              <a:t>dPort</a:t>
            </a:r>
            <a:r>
              <a:rPr lang="en-US" sz="2000" b="1" dirty="0">
                <a:solidFill>
                  <a:srgbClr val="C00000"/>
                </a:solidFill>
              </a:rPr>
              <a:t> = </a:t>
            </a:r>
            <a:r>
              <a:rPr lang="en-US" sz="2000" b="1" dirty="0" smtClean="0">
                <a:solidFill>
                  <a:srgbClr val="C00000"/>
                </a:solidFill>
              </a:rPr>
              <a:t>80 </a:t>
            </a:r>
            <a:r>
              <a:rPr lang="en-US" sz="2000" b="1" dirty="0">
                <a:solidFill>
                  <a:srgbClr val="C00000"/>
                </a:solidFill>
              </a:rPr>
              <a:t>→ </a:t>
            </a:r>
            <a:r>
              <a:rPr lang="en-US" sz="2000" b="1" dirty="0" err="1" smtClean="0">
                <a:solidFill>
                  <a:srgbClr val="C00000"/>
                </a:solidFill>
              </a:rPr>
              <a:t>fwd</a:t>
            </a:r>
            <a:r>
              <a:rPr lang="en-US" sz="2000" b="1" dirty="0" smtClean="0">
                <a:solidFill>
                  <a:srgbClr val="C00000"/>
                </a:solidFill>
              </a:rPr>
              <a:t>(E)</a:t>
            </a:r>
            <a:endParaRPr lang="en-US" sz="2000" b="1" dirty="0">
              <a:solidFill>
                <a:srgbClr val="C00000"/>
              </a:solidFill>
            </a:endParaRPr>
          </a:p>
        </p:txBody>
      </p:sp>
      <p:sp>
        <p:nvSpPr>
          <p:cNvPr id="26" name="Shape 636"/>
          <p:cNvSpPr/>
          <p:nvPr/>
        </p:nvSpPr>
        <p:spPr>
          <a:xfrm>
            <a:off x="4774413" y="2310416"/>
            <a:ext cx="2055050" cy="48013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lang="en-US" sz="2400" dirty="0" smtClean="0">
                <a:solidFill>
                  <a:srgbClr val="5E5E5E"/>
                </a:solidFill>
                <a:latin typeface="Arial" charset="0"/>
                <a:ea typeface="Arial" charset="0"/>
                <a:cs typeface="Arial" charset="0"/>
              </a:rPr>
              <a:t>SDX Controller</a:t>
            </a:r>
            <a:endParaRPr sz="2400" dirty="0">
              <a:solidFill>
                <a:srgbClr val="5E5E5E"/>
              </a:solidFill>
              <a:latin typeface="Arial" charset="0"/>
              <a:ea typeface="Arial" charset="0"/>
              <a:cs typeface="Arial" charset="0"/>
            </a:endParaRPr>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7</a:t>
            </a:fld>
            <a:endParaRPr lang="en-US"/>
          </a:p>
        </p:txBody>
      </p:sp>
    </p:spTree>
    <p:custDataLst>
      <p:tags r:id="rId1"/>
    </p:custDataLst>
    <p:extLst>
      <p:ext uri="{BB962C8B-B14F-4D97-AF65-F5344CB8AC3E}">
        <p14:creationId xmlns:p14="http://schemas.microsoft.com/office/powerpoint/2010/main" val="1376513091"/>
      </p:ext>
    </p:extLst>
  </p:cSld>
  <p:clrMapOvr>
    <a:masterClrMapping/>
  </p:clrMapOvr>
  <mc:AlternateContent xmlns:mc="http://schemas.openxmlformats.org/markup-compatibility/2006">
    <mc:Choice xmlns:p14="http://schemas.microsoft.com/office/powerpoint/2010/main" Requires="p14">
      <p:transition spd="slow" p14:dur="2000" advTm="5881"/>
    </mc:Choice>
    <mc:Fallback>
      <p:transition spd="slow" advTm="588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Forwarding Table Entries at SDX</a:t>
            </a:r>
            <a:endParaRPr lang="en-US" dirty="0">
              <a:solidFill>
                <a:schemeClr val="tx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86352362"/>
              </p:ext>
            </p:extLst>
          </p:nvPr>
        </p:nvGraphicFramePr>
        <p:xfrm>
          <a:off x="152400" y="1689100"/>
          <a:ext cx="5806570" cy="2874830"/>
        </p:xfrm>
        <a:graphic>
          <a:graphicData uri="http://schemas.openxmlformats.org/drawingml/2006/table">
            <a:tbl>
              <a:tblPr firstRow="1">
                <a:tableStyleId>{5C22544A-7EE6-4342-B048-85BDC9FD1C3A}</a:tableStyleId>
              </a:tblPr>
              <a:tblGrid>
                <a:gridCol w="2768600"/>
                <a:gridCol w="3037970"/>
              </a:tblGrid>
              <a:tr h="1210892">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SDN Policies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 Forwarding Table Entries</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4646">
                <a:tc>
                  <a:txBody>
                    <a:bodyPr/>
                    <a:lstStyle/>
                    <a:p>
                      <a:pPr marL="0" lvl="1" indent="0" algn="ctr">
                        <a:buNone/>
                      </a:pPr>
                      <a:r>
                        <a:rPr lang="en-US" dirty="0" err="1" smtClean="0"/>
                        <a:t>dPort</a:t>
                      </a:r>
                      <a:r>
                        <a:rPr lang="en-US" dirty="0" smtClean="0"/>
                        <a:t> = 443 → </a:t>
                      </a:r>
                      <a:r>
                        <a:rPr lang="en-US" dirty="0" err="1" smtClean="0"/>
                        <a:t>fwd</a:t>
                      </a:r>
                      <a:r>
                        <a:rPr lang="en-US" dirty="0" smtClean="0"/>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4646">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dPort</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 = 22 → </a:t>
                      </a: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fwd</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4646">
                <a:tc>
                  <a:txBody>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lang="en-US" dirty="0" err="1" smtClean="0"/>
                        <a:t>dPort</a:t>
                      </a:r>
                      <a:r>
                        <a:rPr lang="en-US" dirty="0" smtClean="0"/>
                        <a:t> = 80 </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 </a:t>
                      </a:r>
                      <a:r>
                        <a:rPr kumimoji="0" lang="en-US" sz="1800" b="0" i="0" u="none" strike="noStrike" kern="1200" cap="none" spc="0" normalizeH="0" baseline="0" noProof="0" dirty="0" err="1" smtClean="0">
                          <a:ln>
                            <a:noFill/>
                          </a:ln>
                          <a:solidFill>
                            <a:srgbClr val="000000"/>
                          </a:solidFill>
                          <a:effectLst/>
                          <a:uLnTx/>
                          <a:uFillTx/>
                          <a:latin typeface="+mn-lt"/>
                          <a:ea typeface="+mn-ea"/>
                          <a:cs typeface="+mn-cs"/>
                        </a:rPr>
                        <a:t>fwd</a:t>
                      </a:r>
                      <a:r>
                        <a:rPr kumimoji="0" lang="en-US" sz="1800" b="0" i="0" u="none" strike="noStrike" kern="1200" cap="none" spc="0" normalizeH="0" baseline="0" noProof="0" dirty="0" smtClean="0">
                          <a:ln>
                            <a:noFill/>
                          </a:ln>
                          <a:solidFill>
                            <a:srgbClr val="000000"/>
                          </a:solidFill>
                          <a:effectLst/>
                          <a:uLnTx/>
                          <a:uFillTx/>
                          <a:latin typeface="+mn-lt"/>
                          <a:ea typeface="+mn-ea"/>
                          <a:cs typeface="+mn-cs"/>
                        </a:rPr>
                        <a:t>(E)</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90000"/>
                      </a:schemeClr>
                    </a:solidFill>
                  </a:tcPr>
                </a:tc>
                <a:tc>
                  <a:txBody>
                    <a:bodyPr/>
                    <a:lstStyle/>
                    <a:p>
                      <a:pPr algn="ctr"/>
                      <a:r>
                        <a:rPr lang="en-US" dirty="0" smtClean="0"/>
                        <a:t>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TextBox 6"/>
          <p:cNvSpPr txBox="1"/>
          <p:nvPr/>
        </p:nvSpPr>
        <p:spPr>
          <a:xfrm>
            <a:off x="610615" y="5320021"/>
            <a:ext cx="7930377" cy="1200329"/>
          </a:xfrm>
          <a:prstGeom prst="rect">
            <a:avLst/>
          </a:prstGeom>
          <a:noFill/>
        </p:spPr>
        <p:txBody>
          <a:bodyPr wrap="none" rtlCol="0">
            <a:spAutoFit/>
          </a:bodyPr>
          <a:lstStyle/>
          <a:p>
            <a:pPr algn="ctr"/>
            <a:r>
              <a:rPr lang="en-US" sz="3600" dirty="0" smtClean="0">
                <a:solidFill>
                  <a:srgbClr val="C00000"/>
                </a:solidFill>
              </a:rPr>
              <a:t>Number of forwarding table entries for</a:t>
            </a:r>
          </a:p>
          <a:p>
            <a:pPr algn="ctr"/>
            <a:r>
              <a:rPr lang="en-US" sz="3600" dirty="0">
                <a:solidFill>
                  <a:srgbClr val="C00000"/>
                </a:solidFill>
              </a:rPr>
              <a:t>A &amp; </a:t>
            </a:r>
            <a:r>
              <a:rPr lang="en-US" sz="3600" dirty="0" smtClean="0">
                <a:solidFill>
                  <a:srgbClr val="C00000"/>
                </a:solidFill>
              </a:rPr>
              <a:t>B’s Outbound SDN Policies</a:t>
            </a:r>
            <a:endParaRPr lang="en-US" sz="3600" dirty="0">
              <a:solidFill>
                <a:srgbClr val="C00000"/>
              </a:solidFill>
            </a:endParaRPr>
          </a:p>
        </p:txBody>
      </p:sp>
      <p:sp>
        <p:nvSpPr>
          <p:cNvPr id="8" name="Right Brace 7"/>
          <p:cNvSpPr/>
          <p:nvPr/>
        </p:nvSpPr>
        <p:spPr>
          <a:xfrm>
            <a:off x="5958970" y="2972254"/>
            <a:ext cx="381021" cy="921707"/>
          </a:xfrm>
          <a:prstGeom prst="rightBrace">
            <a:avLst/>
          </a:prstGeom>
          <a:ln w="50800">
            <a:solidFill>
              <a:schemeClr val="bg1">
                <a:lumMod val="5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TextBox 8"/>
          <p:cNvSpPr txBox="1"/>
          <p:nvPr/>
        </p:nvSpPr>
        <p:spPr>
          <a:xfrm>
            <a:off x="6339991" y="3134449"/>
            <a:ext cx="1150508" cy="584775"/>
          </a:xfrm>
          <a:prstGeom prst="rect">
            <a:avLst/>
          </a:prstGeom>
          <a:noFill/>
          <a:ln>
            <a:noFill/>
          </a:ln>
        </p:spPr>
        <p:txBody>
          <a:bodyPr wrap="none" rtlCol="0">
            <a:spAutoFit/>
          </a:bodyPr>
          <a:lstStyle/>
          <a:p>
            <a:r>
              <a:rPr lang="en-US" sz="3200" b="1" dirty="0" smtClean="0"/>
              <a:t>AS A</a:t>
            </a:r>
            <a:endParaRPr lang="en-US" sz="3200" b="1" dirty="0"/>
          </a:p>
        </p:txBody>
      </p:sp>
      <p:sp>
        <p:nvSpPr>
          <p:cNvPr id="10" name="TextBox 9"/>
          <p:cNvSpPr txBox="1"/>
          <p:nvPr/>
        </p:nvSpPr>
        <p:spPr>
          <a:xfrm>
            <a:off x="6324795" y="4001262"/>
            <a:ext cx="1165704" cy="584775"/>
          </a:xfrm>
          <a:prstGeom prst="rect">
            <a:avLst/>
          </a:prstGeom>
          <a:noFill/>
          <a:ln>
            <a:noFill/>
          </a:ln>
        </p:spPr>
        <p:txBody>
          <a:bodyPr wrap="none" rtlCol="0">
            <a:spAutoFit/>
          </a:bodyPr>
          <a:lstStyle/>
          <a:p>
            <a:r>
              <a:rPr lang="en-US" sz="3200" b="1" dirty="0" smtClean="0"/>
              <a:t>AS B</a:t>
            </a:r>
            <a:endParaRPr lang="en-US" sz="3200" b="1" dirty="0"/>
          </a:p>
        </p:txBody>
      </p:sp>
      <p:sp>
        <p:nvSpPr>
          <p:cNvPr id="11" name="Right Brace 10"/>
          <p:cNvSpPr/>
          <p:nvPr/>
        </p:nvSpPr>
        <p:spPr>
          <a:xfrm>
            <a:off x="5958970" y="4079211"/>
            <a:ext cx="381021" cy="428879"/>
          </a:xfrm>
          <a:prstGeom prst="rightBrace">
            <a:avLst/>
          </a:prstGeom>
          <a:ln w="50800">
            <a:solidFill>
              <a:schemeClr val="bg1">
                <a:lumMod val="5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chemeClr val="bg1">
                  <a:lumMod val="50000"/>
                </a:schemeClr>
              </a:solidFill>
            </a:endParaRPr>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8</a:t>
            </a:fld>
            <a:endParaRPr lang="en-US"/>
          </a:p>
        </p:txBody>
      </p:sp>
    </p:spTree>
    <p:extLst>
      <p:ext uri="{BB962C8B-B14F-4D97-AF65-F5344CB8AC3E}">
        <p14:creationId xmlns:p14="http://schemas.microsoft.com/office/powerpoint/2010/main" val="1669259236"/>
      </p:ext>
    </p:extLst>
  </p:cSld>
  <p:clrMapOvr>
    <a:masterClrMapping/>
  </p:clrMapOvr>
  <mc:AlternateContent xmlns:mc="http://schemas.openxmlformats.org/markup-compatibility/2006">
    <mc:Choice xmlns:p14="http://schemas.microsoft.com/office/powerpoint/2010/main" Requires="p14">
      <p:transition spd="slow" p14:dur="2000" advTm="15333"/>
    </mc:Choice>
    <mc:Fallback>
      <p:transition spd="slow" advTm="15333"/>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0513"/>
            <a:ext cx="8991600" cy="1143000"/>
          </a:xfrm>
        </p:spPr>
        <p:txBody>
          <a:bodyPr/>
          <a:lstStyle/>
          <a:p>
            <a:r>
              <a:rPr lang="en-US" dirty="0" smtClean="0">
                <a:solidFill>
                  <a:schemeClr val="tx1"/>
                </a:solidFill>
              </a:rPr>
              <a:t>Goal Tracker</a:t>
            </a:r>
            <a:endParaRPr lang="en-US" dirty="0">
              <a:solidFill>
                <a:schemeClr val="tx1"/>
              </a:solidFill>
            </a:endParaRPr>
          </a:p>
        </p:txBody>
      </p:sp>
      <p:sp>
        <p:nvSpPr>
          <p:cNvPr id="7" name="Content Placeholder 2"/>
          <p:cNvSpPr txBox="1">
            <a:spLocks/>
          </p:cNvSpPr>
          <p:nvPr/>
        </p:nvSpPr>
        <p:spPr bwMode="auto">
          <a:xfrm>
            <a:off x="457200" y="3754437"/>
            <a:ext cx="8229600" cy="272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a:lstStyle>
          <a:p>
            <a:pPr defTabSz="914400"/>
            <a:r>
              <a:rPr lang="en-US" b="1" kern="0" dirty="0" smtClean="0">
                <a:solidFill>
                  <a:srgbClr val="333399"/>
                </a:solidFill>
              </a:rPr>
              <a:t>Large IXP Dataset:</a:t>
            </a:r>
          </a:p>
          <a:p>
            <a:pPr lvl="1" defTabSz="914400"/>
            <a:r>
              <a:rPr lang="en-US" kern="0" dirty="0" smtClean="0"/>
              <a:t>BGP RIBs &amp; Updates from large IXP</a:t>
            </a:r>
            <a:endParaRPr lang="en-US" b="1" kern="0" dirty="0">
              <a:solidFill>
                <a:srgbClr val="333399"/>
              </a:solidFill>
            </a:endParaRPr>
          </a:p>
          <a:p>
            <a:pPr lvl="1" defTabSz="914400"/>
            <a:r>
              <a:rPr lang="en-US" kern="0" dirty="0"/>
              <a:t>511 IXP </a:t>
            </a:r>
            <a:r>
              <a:rPr lang="en-US" kern="0" dirty="0" smtClean="0"/>
              <a:t>participants</a:t>
            </a:r>
            <a:endParaRPr lang="en-US" kern="0" dirty="0"/>
          </a:p>
          <a:p>
            <a:pPr lvl="1" defTabSz="914400"/>
            <a:r>
              <a:rPr lang="en-US" kern="0" dirty="0"/>
              <a:t>96 million peering routes for 300K IP </a:t>
            </a:r>
            <a:r>
              <a:rPr lang="en-US" kern="0" dirty="0" smtClean="0"/>
              <a:t>prefixes</a:t>
            </a:r>
            <a:endParaRPr lang="en-US" kern="0" dirty="0"/>
          </a:p>
          <a:p>
            <a:pPr lvl="1" defTabSz="914400"/>
            <a:r>
              <a:rPr lang="en-US" kern="0" dirty="0" smtClean="0"/>
              <a:t>25K BGP updates for 2-hour duration</a:t>
            </a:r>
            <a:endParaRPr lang="en-US" kern="0" dirty="0"/>
          </a:p>
          <a:p>
            <a:pPr lvl="1" defTabSz="914400"/>
            <a:endParaRPr lang="en-US" b="1" kern="0" dirty="0" smtClean="0"/>
          </a:p>
        </p:txBody>
      </p:sp>
      <p:sp>
        <p:nvSpPr>
          <p:cNvPr id="3" name="Slide Number Placeholder 2"/>
          <p:cNvSpPr>
            <a:spLocks noGrp="1"/>
          </p:cNvSpPr>
          <p:nvPr>
            <p:ph type="sldNum" sz="quarter" idx="12"/>
          </p:nvPr>
        </p:nvSpPr>
        <p:spPr/>
        <p:txBody>
          <a:bodyPr/>
          <a:lstStyle/>
          <a:p>
            <a:pPr>
              <a:defRPr/>
            </a:pPr>
            <a:fld id="{495ADB0F-E9F2-1D42-9E15-ECDE97EFB0F8}" type="slidenum">
              <a:rPr lang="en-US" smtClean="0"/>
              <a:pPr>
                <a:defRPr/>
              </a:pPr>
              <a:t>9</a:t>
            </a:fld>
            <a:endParaRPr lang="en-US"/>
          </a:p>
        </p:txBody>
      </p:sp>
      <p:graphicFrame>
        <p:nvGraphicFramePr>
          <p:cNvPr id="10" name="Content Placeholder 4"/>
          <p:cNvGraphicFramePr>
            <a:graphicFrameLocks noGrp="1"/>
          </p:cNvGraphicFramePr>
          <p:nvPr>
            <p:ph idx="1"/>
            <p:extLst>
              <p:ext uri="{D42A27DB-BD31-4B8C-83A1-F6EECF244321}">
                <p14:modId xmlns:p14="http://schemas.microsoft.com/office/powerpoint/2010/main" val="1495606021"/>
              </p:ext>
            </p:extLst>
          </p:nvPr>
        </p:nvGraphicFramePr>
        <p:xfrm>
          <a:off x="457200" y="1600200"/>
          <a:ext cx="6400800" cy="1538393"/>
        </p:xfrm>
        <a:graphic>
          <a:graphicData uri="http://schemas.openxmlformats.org/drawingml/2006/table">
            <a:tbl>
              <a:tblPr firstRow="1" bandRow="1">
                <a:tableStyleId>{00A15C55-8517-42AA-B614-E9B94910E393}</a:tableStyleId>
              </a:tblPr>
              <a:tblGrid>
                <a:gridCol w="4241800"/>
                <a:gridCol w="2159000"/>
              </a:tblGrid>
              <a:tr h="715433">
                <a:tc>
                  <a:txBody>
                    <a:bodyPr/>
                    <a:lstStyle/>
                    <a:p>
                      <a:pPr algn="ct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rPr>
                        <a:t>Simple Example</a:t>
                      </a:r>
                      <a:endParaRPr 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15433">
                <a:tc>
                  <a:txBody>
                    <a:bodyPr/>
                    <a:lstStyle/>
                    <a:p>
                      <a:pPr algn="ctr"/>
                      <a:r>
                        <a:rPr lang="en-US" sz="2400" b="1" dirty="0" smtClean="0"/>
                        <a:t>Baseline</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rPr>
                        <a:t>3</a:t>
                      </a:r>
                      <a:endParaRPr lang="en-US"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ustDataLst>
      <p:tags r:id="rId1"/>
    </p:custDataLst>
    <p:extLst>
      <p:ext uri="{BB962C8B-B14F-4D97-AF65-F5344CB8AC3E}">
        <p14:creationId xmlns:p14="http://schemas.microsoft.com/office/powerpoint/2010/main" val="159309790"/>
      </p:ext>
    </p:extLst>
  </p:cSld>
  <p:clrMapOvr>
    <a:masterClrMapping/>
  </p:clrMapOvr>
  <mc:AlternateContent xmlns:mc="http://schemas.openxmlformats.org/markup-compatibility/2006">
    <mc:Choice xmlns:p14="http://schemas.microsoft.com/office/powerpoint/2010/main" Requires="p14">
      <p:transition spd="slow" p14:dur="2000" advTm="26842"/>
    </mc:Choice>
    <mc:Fallback>
      <p:transition spd="slow" advTm="2684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2.3"/>
</p:tagLst>
</file>

<file path=ppt/tags/tag2.xml><?xml version="1.0" encoding="utf-8"?>
<p:tagLst xmlns:a="http://schemas.openxmlformats.org/drawingml/2006/main" xmlns:r="http://schemas.openxmlformats.org/officeDocument/2006/relationships" xmlns:p="http://schemas.openxmlformats.org/presentationml/2006/main">
  <p:tag name="TIMING" val="|37.4"/>
</p:tagLst>
</file>

<file path=ppt/tags/tag3.xml><?xml version="1.0" encoding="utf-8"?>
<p:tagLst xmlns:a="http://schemas.openxmlformats.org/drawingml/2006/main" xmlns:r="http://schemas.openxmlformats.org/officeDocument/2006/relationships" xmlns:p="http://schemas.openxmlformats.org/presentationml/2006/main">
  <p:tag name="TIMING" val="|2.5"/>
</p:tagLst>
</file>

<file path=ppt/tags/tag4.xml><?xml version="1.0" encoding="utf-8"?>
<p:tagLst xmlns:a="http://schemas.openxmlformats.org/drawingml/2006/main" xmlns:r="http://schemas.openxmlformats.org/officeDocument/2006/relationships" xmlns:p="http://schemas.openxmlformats.org/presentationml/2006/main">
  <p:tag name="TIMING" val="|13.1"/>
</p:tagLst>
</file>

<file path=ppt/tags/tag5.xml><?xml version="1.0" encoding="utf-8"?>
<p:tagLst xmlns:a="http://schemas.openxmlformats.org/drawingml/2006/main" xmlns:r="http://schemas.openxmlformats.org/officeDocument/2006/relationships" xmlns:p="http://schemas.openxmlformats.org/presentationml/2006/main">
  <p:tag name="TIMING" val="|7.1|6.9"/>
</p:tagLst>
</file>

<file path=ppt/tags/tag6.xml><?xml version="1.0" encoding="utf-8"?>
<p:tagLst xmlns:a="http://schemas.openxmlformats.org/drawingml/2006/main" xmlns:r="http://schemas.openxmlformats.org/officeDocument/2006/relationships" xmlns:p="http://schemas.openxmlformats.org/presentationml/2006/main">
  <p:tag name="TIMING" val="|8.8"/>
</p:tagLst>
</file>

<file path=ppt/tags/tag7.xml><?xml version="1.0" encoding="utf-8"?>
<p:tagLst xmlns:a="http://schemas.openxmlformats.org/drawingml/2006/main" xmlns:r="http://schemas.openxmlformats.org/officeDocument/2006/relationships" xmlns:p="http://schemas.openxmlformats.org/presentationml/2006/main">
  <p:tag name="TIMING" val="|17.3"/>
</p:tagLst>
</file>

<file path=ppt/tags/tag8.xml><?xml version="1.0" encoding="utf-8"?>
<p:tagLst xmlns:a="http://schemas.openxmlformats.org/drawingml/2006/main" xmlns:r="http://schemas.openxmlformats.org/officeDocument/2006/relationships" xmlns:p="http://schemas.openxmlformats.org/presentationml/2006/main">
  <p:tag name="TIMING" val="|6"/>
</p:tagLst>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59616</TotalTime>
  <Words>2007</Words>
  <Application>Microsoft Macintosh PowerPoint</Application>
  <PresentationFormat>On-screen Show (4:3)</PresentationFormat>
  <Paragraphs>509</Paragraphs>
  <Slides>32</Slides>
  <Notes>27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Calibri</vt:lpstr>
      <vt:lpstr>Helvetica</vt:lpstr>
      <vt:lpstr>Lucida Grande</vt:lpstr>
      <vt:lpstr>Lucida Sans Demibold Roman</vt:lpstr>
      <vt:lpstr>Lucida Sans Regular</vt:lpstr>
      <vt:lpstr>ＭＳ Ｐゴシック</vt:lpstr>
      <vt:lpstr>Wingdings</vt:lpstr>
      <vt:lpstr>Arial</vt:lpstr>
      <vt:lpstr>1_Default Design</vt:lpstr>
      <vt:lpstr>iSDX: An Industrial-Scale Software-Defined IXP</vt:lpstr>
      <vt:lpstr>Internet Exchange Points (IXPs)</vt:lpstr>
      <vt:lpstr>Software Defined IXPs (SDXs)</vt:lpstr>
      <vt:lpstr>Deployment Ready SDX is Hard!</vt:lpstr>
      <vt:lpstr>Data Plane Scalability Challenges</vt:lpstr>
      <vt:lpstr>Data Plane Scalability Challenges</vt:lpstr>
      <vt:lpstr>Simple Example</vt:lpstr>
      <vt:lpstr>Forwarding Table Entries at SDX</vt:lpstr>
      <vt:lpstr>Goal Tracker</vt:lpstr>
      <vt:lpstr>Goal Tracker</vt:lpstr>
      <vt:lpstr>Goal Tracker</vt:lpstr>
      <vt:lpstr>Goal Tracker</vt:lpstr>
      <vt:lpstr>Challenge: Congruence with BGP</vt:lpstr>
      <vt:lpstr>Solution: SDN Policy Augmentation</vt:lpstr>
      <vt:lpstr>Data Plane State Explosion!</vt:lpstr>
      <vt:lpstr>Goal Tracker</vt:lpstr>
      <vt:lpstr>Forwarding Equivalence Classes</vt:lpstr>
      <vt:lpstr>Leveraging Forwarding Equivalence</vt:lpstr>
      <vt:lpstr>Leveraging Forwarding Equivalence</vt:lpstr>
      <vt:lpstr>Goal Tracker</vt:lpstr>
      <vt:lpstr>More Efficient FEC Computation</vt:lpstr>
      <vt:lpstr>Partitioning FEC Computation</vt:lpstr>
      <vt:lpstr>FEC Computation Partitioning in Action</vt:lpstr>
      <vt:lpstr>Goal Tracker</vt:lpstr>
      <vt:lpstr>Undesired BGP &amp; SDN Coupling</vt:lpstr>
      <vt:lpstr>Decoupling BGP from SDN Policies</vt:lpstr>
      <vt:lpstr>Reachability Bitmask in Action</vt:lpstr>
      <vt:lpstr>Reachability Bitmask in Action</vt:lpstr>
      <vt:lpstr>Reachability Bitmask in Action</vt:lpstr>
      <vt:lpstr>Goal Tracker</vt:lpstr>
      <vt:lpstr>iSDX Evaluation Summary</vt:lpstr>
      <vt:lpstr>You Can Run iSDX Today!</vt:lpstr>
    </vt:vector>
  </TitlesOfParts>
  <Manager/>
  <Company>Princeton</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SDX</dc:title>
  <dc:subject/>
  <dc:creator>Arpit Gupta</dc:creator>
  <cp:keywords/>
  <dc:description/>
  <cp:lastModifiedBy>Arpit Gupta</cp:lastModifiedBy>
  <cp:revision>4134</cp:revision>
  <cp:lastPrinted>2016-03-07T21:19:57Z</cp:lastPrinted>
  <dcterms:created xsi:type="dcterms:W3CDTF">2013-11-06T15:33:08Z</dcterms:created>
  <dcterms:modified xsi:type="dcterms:W3CDTF">2016-03-16T20:45:40Z</dcterms:modified>
  <cp:category/>
</cp:coreProperties>
</file>