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tags/tag5.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6.xml" ContentType="application/vnd.openxmlformats-officedocument.presentationml.tags+xml"/>
  <Override PartName="/ppt/notesSlides/notesSlide12.xml" ContentType="application/vnd.openxmlformats-officedocument.presentationml.notesSlide+xml"/>
  <Override PartName="/ppt/tags/tag7.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8.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8" r:id="rId1"/>
    <p:sldMasterId id="2147483660" r:id="rId2"/>
  </p:sldMasterIdLst>
  <p:notesMasterIdLst>
    <p:notesMasterId r:id="rId37"/>
  </p:notesMasterIdLst>
  <p:sldIdLst>
    <p:sldId id="309" r:id="rId3"/>
    <p:sldId id="258" r:id="rId4"/>
    <p:sldId id="277" r:id="rId5"/>
    <p:sldId id="278" r:id="rId6"/>
    <p:sldId id="279" r:id="rId7"/>
    <p:sldId id="280" r:id="rId8"/>
    <p:sldId id="281" r:id="rId9"/>
    <p:sldId id="282" r:id="rId10"/>
    <p:sldId id="283" r:id="rId11"/>
    <p:sldId id="284" r:id="rId12"/>
    <p:sldId id="285" r:id="rId13"/>
    <p:sldId id="286" r:id="rId14"/>
    <p:sldId id="287" r:id="rId15"/>
    <p:sldId id="288" r:id="rId16"/>
    <p:sldId id="289" r:id="rId17"/>
    <p:sldId id="290" r:id="rId18"/>
    <p:sldId id="291" r:id="rId19"/>
    <p:sldId id="292" r:id="rId20"/>
    <p:sldId id="293" r:id="rId21"/>
    <p:sldId id="294" r:id="rId22"/>
    <p:sldId id="295" r:id="rId23"/>
    <p:sldId id="296" r:id="rId24"/>
    <p:sldId id="297" r:id="rId25"/>
    <p:sldId id="298" r:id="rId26"/>
    <p:sldId id="299" r:id="rId27"/>
    <p:sldId id="300" r:id="rId28"/>
    <p:sldId id="301" r:id="rId29"/>
    <p:sldId id="302" r:id="rId30"/>
    <p:sldId id="303" r:id="rId31"/>
    <p:sldId id="304" r:id="rId32"/>
    <p:sldId id="305" r:id="rId33"/>
    <p:sldId id="306" r:id="rId34"/>
    <p:sldId id="307" r:id="rId35"/>
    <p:sldId id="308" r:id="rId3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DD4"/>
    <a:srgbClr val="333E44"/>
    <a:srgbClr val="2D2E2D"/>
    <a:srgbClr val="34A3B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541" autoAdjust="0"/>
    <p:restoredTop sz="94653" autoAdjust="0"/>
  </p:normalViewPr>
  <p:slideViewPr>
    <p:cSldViewPr snapToGrid="0" snapToObjects="1">
      <p:cViewPr>
        <p:scale>
          <a:sx n="110" d="100"/>
          <a:sy n="110" d="100"/>
        </p:scale>
        <p:origin x="1122" y="132"/>
      </p:cViewPr>
      <p:guideLst>
        <p:guide orient="horz" pos="2160"/>
        <p:guide pos="2880"/>
      </p:guideLst>
    </p:cSldViewPr>
  </p:slideViewPr>
  <p:outlineViewPr>
    <p:cViewPr>
      <p:scale>
        <a:sx n="33" d="100"/>
        <a:sy n="33" d="100"/>
      </p:scale>
      <p:origin x="0" y="-9156"/>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1439940-6E55-7D46-93FE-5E263C47A9D4}" type="datetimeFigureOut">
              <a:rPr lang="en-US" smtClean="0"/>
              <a:pPr/>
              <a:t>3/16/2016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5DEF4FA-1219-DF4D-97BC-0F2BB6EE4A45}" type="slidenum">
              <a:rPr lang="en-US" smtClean="0"/>
              <a:pPr/>
              <a:t>‹#›</a:t>
            </a:fld>
            <a:endParaRPr lang="en-US"/>
          </a:p>
        </p:txBody>
      </p:sp>
    </p:spTree>
    <p:extLst>
      <p:ext uri="{BB962C8B-B14F-4D97-AF65-F5344CB8AC3E}">
        <p14:creationId xmlns:p14="http://schemas.microsoft.com/office/powerpoint/2010/main" val="131470948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Shape 154"/>
          <p:cNvSpPr>
            <a:spLocks noGrp="1" noRot="1" noChangeAspect="1"/>
          </p:cNvSpPr>
          <p:nvPr>
            <p:ph type="sldImg"/>
          </p:nvPr>
        </p:nvSpPr>
        <p:spPr>
          <a:prstGeom prst="rect">
            <a:avLst/>
          </a:prstGeom>
        </p:spPr>
        <p:txBody>
          <a:bodyPr/>
          <a:lstStyle/>
          <a:p>
            <a:pPr lvl="0"/>
            <a:endParaRPr/>
          </a:p>
        </p:txBody>
      </p:sp>
      <p:sp>
        <p:nvSpPr>
          <p:cNvPr id="155" name="Shape 155"/>
          <p:cNvSpPr>
            <a:spLocks noGrp="1"/>
          </p:cNvSpPr>
          <p:nvPr>
            <p:ph type="body" sz="quarter" idx="1"/>
          </p:nvPr>
        </p:nvSpPr>
        <p:spPr>
          <a:prstGeom prst="rect">
            <a:avLst/>
          </a:prstGeom>
        </p:spPr>
        <p:txBody>
          <a:bodyPr/>
          <a:lstStyle/>
          <a:p>
            <a:pPr lvl="0" defTabSz="584200">
              <a:lnSpc>
                <a:spcPct val="100000"/>
              </a:lnSpc>
              <a:defRPr sz="1800"/>
            </a:pPr>
            <a:r>
              <a:rPr lang="en-US" sz="2200" dirty="0" smtClean="0">
                <a:latin typeface="Lucida Grande"/>
                <a:ea typeface="Lucida Grande"/>
                <a:cs typeface="Lucida Grande"/>
                <a:sym typeface="Lucida Grande"/>
              </a:rPr>
              <a:t>Before we talk about</a:t>
            </a:r>
            <a:r>
              <a:rPr lang="en-US" sz="2200" baseline="0" dirty="0" smtClean="0">
                <a:latin typeface="Lucida Grande"/>
                <a:ea typeface="Lucida Grande"/>
                <a:cs typeface="Lucida Grande"/>
                <a:sym typeface="Lucida Grande"/>
              </a:rPr>
              <a:t> software defined IXPs, let’s briefly talk about traditional IXPs. At any IXP, participants connect their border router to the IXP’s switching fabrics to exchange traffic. They establish BGP session with route server to exchange routes with other IXP participants. </a:t>
            </a:r>
            <a:endParaRPr sz="2200" dirty="0">
              <a:latin typeface="Lucida Grande"/>
              <a:ea typeface="Lucida Grande"/>
              <a:cs typeface="Lucida Grande"/>
              <a:sym typeface="Lucida Grande"/>
            </a:endParaRPr>
          </a:p>
        </p:txBody>
      </p:sp>
    </p:spTree>
    <p:extLst>
      <p:ext uri="{BB962C8B-B14F-4D97-AF65-F5344CB8AC3E}">
        <p14:creationId xmlns:p14="http://schemas.microsoft.com/office/powerpoint/2010/main" val="39434306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37901C-08B4-6F48-8C7E-553DA0B03668}" type="slidenum">
              <a:rPr lang="en-US" smtClean="0"/>
              <a:t>15</a:t>
            </a:fld>
            <a:endParaRPr lang="en-US"/>
          </a:p>
        </p:txBody>
      </p:sp>
    </p:spTree>
    <p:extLst>
      <p:ext uri="{BB962C8B-B14F-4D97-AF65-F5344CB8AC3E}">
        <p14:creationId xmlns:p14="http://schemas.microsoft.com/office/powerpoint/2010/main" val="12137340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cannot match on group of prefixes, not yet, so each match on prefix corresponds to</a:t>
            </a:r>
            <a:r>
              <a:rPr lang="en-US" baseline="0" dirty="0" smtClean="0"/>
              <a:t> a new forwarding table entry</a:t>
            </a:r>
            <a:endParaRPr lang="en-US" dirty="0"/>
          </a:p>
        </p:txBody>
      </p:sp>
      <p:sp>
        <p:nvSpPr>
          <p:cNvPr id="4" name="Slide Number Placeholder 3"/>
          <p:cNvSpPr>
            <a:spLocks noGrp="1"/>
          </p:cNvSpPr>
          <p:nvPr>
            <p:ph type="sldNum" sz="quarter" idx="10"/>
          </p:nvPr>
        </p:nvSpPr>
        <p:spPr/>
        <p:txBody>
          <a:bodyPr/>
          <a:lstStyle/>
          <a:p>
            <a:fld id="{6937901C-08B4-6F48-8C7E-553DA0B03668}" type="slidenum">
              <a:rPr lang="en-US" smtClean="0"/>
              <a:t>16</a:t>
            </a:fld>
            <a:endParaRPr lang="en-US"/>
          </a:p>
        </p:txBody>
      </p:sp>
    </p:spTree>
    <p:extLst>
      <p:ext uri="{BB962C8B-B14F-4D97-AF65-F5344CB8AC3E}">
        <p14:creationId xmlns:p14="http://schemas.microsoft.com/office/powerpoint/2010/main" val="40852206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37901C-08B4-6F48-8C7E-553DA0B03668}" type="slidenum">
              <a:rPr lang="en-US" smtClean="0"/>
              <a:t>17</a:t>
            </a:fld>
            <a:endParaRPr lang="en-US"/>
          </a:p>
        </p:txBody>
      </p:sp>
    </p:spTree>
    <p:extLst>
      <p:ext uri="{BB962C8B-B14F-4D97-AF65-F5344CB8AC3E}">
        <p14:creationId xmlns:p14="http://schemas.microsoft.com/office/powerpoint/2010/main" val="41231423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37901C-08B4-6F48-8C7E-553DA0B03668}" type="slidenum">
              <a:rPr lang="en-US" smtClean="0"/>
              <a:t>19</a:t>
            </a:fld>
            <a:endParaRPr lang="en-US"/>
          </a:p>
        </p:txBody>
      </p:sp>
    </p:spTree>
    <p:extLst>
      <p:ext uri="{BB962C8B-B14F-4D97-AF65-F5344CB8AC3E}">
        <p14:creationId xmlns:p14="http://schemas.microsoft.com/office/powerpoint/2010/main" val="5187706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6937901C-08B4-6F48-8C7E-553DA0B03668}" type="slidenum">
              <a:rPr lang="en-US" smtClean="0"/>
              <a:t>20</a:t>
            </a:fld>
            <a:endParaRPr lang="en-US"/>
          </a:p>
        </p:txBody>
      </p:sp>
    </p:spTree>
    <p:extLst>
      <p:ext uri="{BB962C8B-B14F-4D97-AF65-F5344CB8AC3E}">
        <p14:creationId xmlns:p14="http://schemas.microsoft.com/office/powerpoint/2010/main" val="13502278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6937901C-08B4-6F48-8C7E-553DA0B03668}" type="slidenum">
              <a:rPr lang="en-US" smtClean="0"/>
              <a:t>21</a:t>
            </a:fld>
            <a:endParaRPr lang="en-US"/>
          </a:p>
        </p:txBody>
      </p:sp>
    </p:spTree>
    <p:extLst>
      <p:ext uri="{BB962C8B-B14F-4D97-AF65-F5344CB8AC3E}">
        <p14:creationId xmlns:p14="http://schemas.microsoft.com/office/powerpoint/2010/main" val="9267179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how far we managed</a:t>
            </a:r>
            <a:r>
              <a:rPr lang="en-US" baseline="0" dirty="0" smtClean="0"/>
              <a:t> to reach in the previous iteration of SDX. As you can see it is good, but not good enough. There is no way we can afford these many flow table entries</a:t>
            </a:r>
          </a:p>
          <a:p>
            <a:r>
              <a:rPr lang="en-US" baseline="0" dirty="0" smtClean="0"/>
              <a:t>And update rate at larger IXPs. </a:t>
            </a:r>
            <a:endParaRPr lang="en-US" dirty="0"/>
          </a:p>
        </p:txBody>
      </p:sp>
      <p:sp>
        <p:nvSpPr>
          <p:cNvPr id="4" name="Slide Number Placeholder 3"/>
          <p:cNvSpPr>
            <a:spLocks noGrp="1"/>
          </p:cNvSpPr>
          <p:nvPr>
            <p:ph type="sldNum" sz="quarter" idx="10"/>
          </p:nvPr>
        </p:nvSpPr>
        <p:spPr/>
        <p:txBody>
          <a:bodyPr/>
          <a:lstStyle/>
          <a:p>
            <a:fld id="{6937901C-08B4-6F48-8C7E-553DA0B03668}" type="slidenum">
              <a:rPr lang="en-US" smtClean="0"/>
              <a:t>22</a:t>
            </a:fld>
            <a:endParaRPr lang="en-US"/>
          </a:p>
        </p:txBody>
      </p:sp>
    </p:spTree>
    <p:extLst>
      <p:ext uri="{BB962C8B-B14F-4D97-AF65-F5344CB8AC3E}">
        <p14:creationId xmlns:p14="http://schemas.microsoft.com/office/powerpoint/2010/main" val="20120703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started with exploring</a:t>
            </a:r>
            <a:r>
              <a:rPr lang="en-US" baseline="0" dirty="0" smtClean="0"/>
              <a:t> </a:t>
            </a:r>
            <a:r>
              <a:rPr lang="en-US" dirty="0" smtClean="0"/>
              <a:t>schemes that</a:t>
            </a:r>
            <a:r>
              <a:rPr lang="en-US" baseline="0" dirty="0" smtClean="0"/>
              <a:t> can</a:t>
            </a:r>
            <a:r>
              <a:rPr lang="en-US" dirty="0" smtClean="0"/>
              <a:t> make FEC computation</a:t>
            </a:r>
            <a:r>
              <a:rPr lang="en-US" baseline="0" dirty="0" smtClean="0"/>
              <a:t> more efficient.</a:t>
            </a:r>
            <a:endParaRPr lang="en-US" dirty="0"/>
          </a:p>
        </p:txBody>
      </p:sp>
      <p:sp>
        <p:nvSpPr>
          <p:cNvPr id="4" name="Slide Number Placeholder 3"/>
          <p:cNvSpPr>
            <a:spLocks noGrp="1"/>
          </p:cNvSpPr>
          <p:nvPr>
            <p:ph type="sldNum" sz="quarter" idx="10"/>
          </p:nvPr>
        </p:nvSpPr>
        <p:spPr/>
        <p:txBody>
          <a:bodyPr/>
          <a:lstStyle/>
          <a:p>
            <a:fld id="{6937901C-08B4-6F48-8C7E-553DA0B03668}" type="slidenum">
              <a:rPr lang="en-US" smtClean="0"/>
              <a:t>23</a:t>
            </a:fld>
            <a:endParaRPr lang="en-US"/>
          </a:p>
        </p:txBody>
      </p:sp>
    </p:spTree>
    <p:extLst>
      <p:ext uri="{BB962C8B-B14F-4D97-AF65-F5344CB8AC3E}">
        <p14:creationId xmlns:p14="http://schemas.microsoft.com/office/powerpoint/2010/main" val="28475953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37901C-08B4-6F48-8C7E-553DA0B03668}" type="slidenum">
              <a:rPr lang="en-US" smtClean="0"/>
              <a:t>25</a:t>
            </a:fld>
            <a:endParaRPr lang="en-US"/>
          </a:p>
        </p:txBody>
      </p:sp>
    </p:spTree>
    <p:extLst>
      <p:ext uri="{BB962C8B-B14F-4D97-AF65-F5344CB8AC3E}">
        <p14:creationId xmlns:p14="http://schemas.microsoft.com/office/powerpoint/2010/main" val="9632437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37901C-08B4-6F48-8C7E-553DA0B03668}" type="slidenum">
              <a:rPr lang="en-US" smtClean="0"/>
              <a:t>27</a:t>
            </a:fld>
            <a:endParaRPr lang="en-US"/>
          </a:p>
        </p:txBody>
      </p:sp>
    </p:spTree>
    <p:extLst>
      <p:ext uri="{BB962C8B-B14F-4D97-AF65-F5344CB8AC3E}">
        <p14:creationId xmlns:p14="http://schemas.microsoft.com/office/powerpoint/2010/main" val="42079649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Shape 154"/>
          <p:cNvSpPr>
            <a:spLocks noGrp="1" noRot="1" noChangeAspect="1"/>
          </p:cNvSpPr>
          <p:nvPr>
            <p:ph type="sldImg"/>
          </p:nvPr>
        </p:nvSpPr>
        <p:spPr>
          <a:prstGeom prst="rect">
            <a:avLst/>
          </a:prstGeom>
        </p:spPr>
        <p:txBody>
          <a:bodyPr/>
          <a:lstStyle/>
          <a:p>
            <a:pPr lvl="0"/>
            <a:endParaRPr/>
          </a:p>
        </p:txBody>
      </p:sp>
      <p:sp>
        <p:nvSpPr>
          <p:cNvPr id="155" name="Shape 155"/>
          <p:cNvSpPr>
            <a:spLocks noGrp="1"/>
          </p:cNvSpPr>
          <p:nvPr>
            <p:ph type="body" sz="quarter" idx="1"/>
          </p:nvPr>
        </p:nvSpPr>
        <p:spPr>
          <a:prstGeom prst="rect">
            <a:avLst/>
          </a:prstGeom>
        </p:spPr>
        <p:txBody>
          <a:bodyPr/>
          <a:lstStyle/>
          <a:p>
            <a:pPr lvl="0" defTabSz="584200">
              <a:lnSpc>
                <a:spcPct val="100000"/>
              </a:lnSpc>
              <a:defRPr sz="1800"/>
            </a:pPr>
            <a:r>
              <a:rPr lang="en-US" sz="2200" baseline="0" dirty="0" smtClean="0">
                <a:latin typeface="Lucida Grande"/>
                <a:ea typeface="Lucida Grande"/>
                <a:cs typeface="Lucida Grande"/>
                <a:sym typeface="Lucida Grande"/>
              </a:rPr>
              <a:t>With respect to this traditional model of IXPs, what we proposed few years back was to replace the traditional L2 switching fabric with an SDN switch and route server with SDX controller. This SDX controller now subsumes the behavior of route server, that is it not only receives BGP update messages from the IXP participants, but it also receives SDN policies from them, combines these policies together and pushes them down to the data plane. </a:t>
            </a:r>
          </a:p>
        </p:txBody>
      </p:sp>
    </p:spTree>
    <p:extLst>
      <p:ext uri="{BB962C8B-B14F-4D97-AF65-F5344CB8AC3E}">
        <p14:creationId xmlns:p14="http://schemas.microsoft.com/office/powerpoint/2010/main" val="20081325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Make IXP</a:t>
            </a:r>
            <a:r>
              <a:rPr lang="en-US" baseline="0" dirty="0" smtClean="0"/>
              <a:t> data plane immune to BGP dynamics</a:t>
            </a:r>
            <a:endParaRPr lang="en-US" dirty="0"/>
          </a:p>
        </p:txBody>
      </p:sp>
      <p:sp>
        <p:nvSpPr>
          <p:cNvPr id="4" name="Slide Number Placeholder 3"/>
          <p:cNvSpPr>
            <a:spLocks noGrp="1"/>
          </p:cNvSpPr>
          <p:nvPr>
            <p:ph type="sldNum" sz="quarter" idx="10"/>
          </p:nvPr>
        </p:nvSpPr>
        <p:spPr/>
        <p:txBody>
          <a:bodyPr/>
          <a:lstStyle/>
          <a:p>
            <a:fld id="{6937901C-08B4-6F48-8C7E-553DA0B03668}" type="slidenum">
              <a:rPr lang="en-US" smtClean="0"/>
              <a:t>28</a:t>
            </a:fld>
            <a:endParaRPr lang="en-US"/>
          </a:p>
        </p:txBody>
      </p:sp>
    </p:spTree>
    <p:extLst>
      <p:ext uri="{BB962C8B-B14F-4D97-AF65-F5344CB8AC3E}">
        <p14:creationId xmlns:p14="http://schemas.microsoft.com/office/powerpoint/2010/main" val="24069174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6937901C-08B4-6F48-8C7E-553DA0B03668}" type="slidenum">
              <a:rPr lang="en-US" smtClean="0"/>
              <a:t>29</a:t>
            </a:fld>
            <a:endParaRPr lang="en-US"/>
          </a:p>
        </p:txBody>
      </p:sp>
    </p:spTree>
    <p:extLst>
      <p:ext uri="{BB962C8B-B14F-4D97-AF65-F5344CB8AC3E}">
        <p14:creationId xmlns:p14="http://schemas.microsoft.com/office/powerpoint/2010/main" val="35516918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 know</a:t>
            </a:r>
            <a:r>
              <a:rPr lang="en-US" baseline="0" dirty="0" smtClean="0"/>
              <a:t> what you are thinking…;)</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Partitioning of the control plane is still critical, as each participant, only consider the participant for which they have SDN policy for the reachability bitmask</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paper talks about how we can encode the reachability</a:t>
            </a:r>
            <a:r>
              <a:rPr lang="en-US" baseline="0" dirty="0" smtClean="0"/>
              <a:t> information for 100s of participants in limited </a:t>
            </a:r>
            <a:r>
              <a:rPr lang="en-US" baseline="0" dirty="0" err="1" smtClean="0"/>
              <a:t>bitspace</a:t>
            </a:r>
            <a:r>
              <a:rPr lang="en-US" baseline="0" dirty="0" smtClean="0"/>
              <a:t>. The paper talks about how addressed this problem in greater details. </a:t>
            </a:r>
            <a:endParaRPr lang="en-US" dirty="0" smtClean="0"/>
          </a:p>
        </p:txBody>
      </p:sp>
      <p:sp>
        <p:nvSpPr>
          <p:cNvPr id="4" name="Slide Number Placeholder 3"/>
          <p:cNvSpPr>
            <a:spLocks noGrp="1"/>
          </p:cNvSpPr>
          <p:nvPr>
            <p:ph type="sldNum" sz="quarter" idx="10"/>
          </p:nvPr>
        </p:nvSpPr>
        <p:spPr/>
        <p:txBody>
          <a:bodyPr/>
          <a:lstStyle/>
          <a:p>
            <a:fld id="{6937901C-08B4-6F48-8C7E-553DA0B03668}" type="slidenum">
              <a:rPr lang="en-US" smtClean="0"/>
              <a:t>30</a:t>
            </a:fld>
            <a:endParaRPr lang="en-US"/>
          </a:p>
        </p:txBody>
      </p:sp>
    </p:spTree>
    <p:extLst>
      <p:ext uri="{BB962C8B-B14F-4D97-AF65-F5344CB8AC3E}">
        <p14:creationId xmlns:p14="http://schemas.microsoft.com/office/powerpoint/2010/main" val="30040903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37901C-08B4-6F48-8C7E-553DA0B03668}" type="slidenum">
              <a:rPr lang="en-US" smtClean="0"/>
              <a:t>31</a:t>
            </a:fld>
            <a:endParaRPr lang="en-US"/>
          </a:p>
        </p:txBody>
      </p:sp>
    </p:spTree>
    <p:extLst>
      <p:ext uri="{BB962C8B-B14F-4D97-AF65-F5344CB8AC3E}">
        <p14:creationId xmlns:p14="http://schemas.microsoft.com/office/powerpoint/2010/main" val="8028056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Shape 154"/>
          <p:cNvSpPr>
            <a:spLocks noGrp="1" noRot="1" noChangeAspect="1"/>
          </p:cNvSpPr>
          <p:nvPr>
            <p:ph type="sldImg"/>
          </p:nvPr>
        </p:nvSpPr>
        <p:spPr>
          <a:prstGeom prst="rect">
            <a:avLst/>
          </a:prstGeom>
        </p:spPr>
        <p:txBody>
          <a:bodyPr/>
          <a:lstStyle/>
          <a:p>
            <a:pPr lvl="0"/>
            <a:endParaRPr/>
          </a:p>
        </p:txBody>
      </p:sp>
      <p:sp>
        <p:nvSpPr>
          <p:cNvPr id="155" name="Shape 155"/>
          <p:cNvSpPr>
            <a:spLocks noGrp="1"/>
          </p:cNvSpPr>
          <p:nvPr>
            <p:ph type="body" sz="quarter" idx="1"/>
          </p:nvPr>
        </p:nvSpPr>
        <p:spPr>
          <a:prstGeom prst="rect">
            <a:avLst/>
          </a:prstGeom>
        </p:spPr>
        <p:txBody>
          <a:bodyPr/>
          <a:lstStyle/>
          <a:p>
            <a:pPr lvl="0" defTabSz="584200">
              <a:lnSpc>
                <a:spcPct val="100000"/>
              </a:lnSpc>
              <a:defRPr sz="1800"/>
            </a:pPr>
            <a:endParaRPr lang="en-US" sz="2200" baseline="0" dirty="0" smtClean="0">
              <a:latin typeface="Lucida Grande"/>
              <a:ea typeface="Lucida Grande"/>
              <a:cs typeface="Lucida Grande"/>
              <a:sym typeface="Lucida Grande"/>
            </a:endParaRPr>
          </a:p>
        </p:txBody>
      </p:sp>
    </p:spTree>
    <p:extLst>
      <p:ext uri="{BB962C8B-B14F-4D97-AF65-F5344CB8AC3E}">
        <p14:creationId xmlns:p14="http://schemas.microsoft.com/office/powerpoint/2010/main" val="29168821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6937901C-08B4-6F48-8C7E-553DA0B03668}" type="slidenum">
              <a:rPr lang="en-US" smtClean="0"/>
              <a:t>34</a:t>
            </a:fld>
            <a:endParaRPr lang="en-US"/>
          </a:p>
        </p:txBody>
      </p:sp>
    </p:spTree>
    <p:extLst>
      <p:ext uri="{BB962C8B-B14F-4D97-AF65-F5344CB8AC3E}">
        <p14:creationId xmlns:p14="http://schemas.microsoft.com/office/powerpoint/2010/main" val="42449789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When we first proposed Software defined IXPs,</a:t>
            </a:r>
            <a:r>
              <a:rPr lang="en-US" baseline="0" dirty="0" smtClean="0"/>
              <a:t> it resonated well with many IXP operators</a:t>
            </a:r>
            <a:endParaRPr lang="en-US" dirty="0"/>
          </a:p>
        </p:txBody>
      </p:sp>
      <p:sp>
        <p:nvSpPr>
          <p:cNvPr id="4" name="Slide Number Placeholder 3"/>
          <p:cNvSpPr>
            <a:spLocks noGrp="1"/>
          </p:cNvSpPr>
          <p:nvPr>
            <p:ph type="sldNum" sz="quarter" idx="10"/>
          </p:nvPr>
        </p:nvSpPr>
        <p:spPr/>
        <p:txBody>
          <a:bodyPr/>
          <a:lstStyle/>
          <a:p>
            <a:fld id="{6937901C-08B4-6F48-8C7E-553DA0B03668}" type="slidenum">
              <a:rPr lang="en-US" smtClean="0"/>
              <a:t>5</a:t>
            </a:fld>
            <a:endParaRPr lang="en-US"/>
          </a:p>
        </p:txBody>
      </p:sp>
    </p:spTree>
    <p:extLst>
      <p:ext uri="{BB962C8B-B14F-4D97-AF65-F5344CB8AC3E}">
        <p14:creationId xmlns:p14="http://schemas.microsoft.com/office/powerpoint/2010/main" val="30530585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Shape 154"/>
          <p:cNvSpPr>
            <a:spLocks noGrp="1" noRot="1" noChangeAspect="1"/>
          </p:cNvSpPr>
          <p:nvPr>
            <p:ph type="sldImg"/>
          </p:nvPr>
        </p:nvSpPr>
        <p:spPr>
          <a:prstGeom prst="rect">
            <a:avLst/>
          </a:prstGeom>
        </p:spPr>
        <p:txBody>
          <a:bodyPr/>
          <a:lstStyle/>
          <a:p>
            <a:pPr lvl="0"/>
            <a:endParaRPr/>
          </a:p>
        </p:txBody>
      </p:sp>
      <p:sp>
        <p:nvSpPr>
          <p:cNvPr id="155" name="Shape 155"/>
          <p:cNvSpPr>
            <a:spLocks noGrp="1"/>
          </p:cNvSpPr>
          <p:nvPr>
            <p:ph type="body" sz="quarter" idx="1"/>
          </p:nvPr>
        </p:nvSpPr>
        <p:spPr>
          <a:prstGeom prst="rect">
            <a:avLst/>
          </a:prstGeom>
        </p:spPr>
        <p:txBody>
          <a:bodyPr/>
          <a:lstStyle/>
          <a:p>
            <a:pPr lvl="0" defTabSz="584200">
              <a:lnSpc>
                <a:spcPct val="100000"/>
              </a:lnSpc>
              <a:defRPr sz="1800"/>
            </a:pPr>
            <a:r>
              <a:rPr lang="en-US" sz="2200" baseline="0" dirty="0" smtClean="0">
                <a:latin typeface="Lucida Grande"/>
                <a:ea typeface="Lucida Grande"/>
                <a:cs typeface="Lucida Grande"/>
                <a:sym typeface="Lucida Grande"/>
              </a:rPr>
              <a:t>But building an SDX that is deployable in production networks is hard. </a:t>
            </a:r>
          </a:p>
          <a:p>
            <a:pPr lvl="0" defTabSz="584200">
              <a:lnSpc>
                <a:spcPct val="100000"/>
              </a:lnSpc>
              <a:defRPr sz="1800"/>
            </a:pPr>
            <a:r>
              <a:rPr lang="en-US" sz="2200" baseline="0" dirty="0" smtClean="0">
                <a:latin typeface="Lucida Grande"/>
                <a:ea typeface="Lucida Grande"/>
                <a:cs typeface="Lucida Grande"/>
                <a:sym typeface="Lucida Grande"/>
              </a:rPr>
              <a:t>We participated in setting up SDXs with various IXP operators, </a:t>
            </a:r>
          </a:p>
          <a:p>
            <a:pPr lvl="0" defTabSz="584200">
              <a:lnSpc>
                <a:spcPct val="100000"/>
              </a:lnSpc>
              <a:defRPr sz="1800"/>
            </a:pPr>
            <a:r>
              <a:rPr lang="en-US" sz="2200" baseline="0" dirty="0" smtClean="0">
                <a:latin typeface="Lucida Grande"/>
                <a:ea typeface="Lucida Grande"/>
                <a:cs typeface="Lucida Grande"/>
                <a:sym typeface="Lucida Grande"/>
              </a:rPr>
              <a:t>From our experiences we observed that there exist various fundamental challenges that need to solved before we can make SDX production ready. </a:t>
            </a:r>
          </a:p>
          <a:p>
            <a:pPr lvl="0" defTabSz="584200">
              <a:lnSpc>
                <a:spcPct val="100000"/>
              </a:lnSpc>
              <a:defRPr sz="1800"/>
            </a:pPr>
            <a:endParaRPr lang="en-US" sz="2200" baseline="0" dirty="0" smtClean="0">
              <a:latin typeface="Lucida Grande"/>
              <a:ea typeface="Lucida Grande"/>
              <a:cs typeface="Lucida Grande"/>
              <a:sym typeface="Lucida Grande"/>
            </a:endParaRPr>
          </a:p>
          <a:p>
            <a:pPr lvl="0" defTabSz="584200">
              <a:lnSpc>
                <a:spcPct val="100000"/>
              </a:lnSpc>
              <a:defRPr sz="1800"/>
            </a:pPr>
            <a:r>
              <a:rPr lang="en-US" sz="2200" baseline="0" dirty="0" smtClean="0">
                <a:latin typeface="Lucida Grande"/>
                <a:ea typeface="Lucida Grande"/>
                <a:cs typeface="Lucida Grande"/>
                <a:sym typeface="Lucida Grande"/>
              </a:rPr>
              <a:t>The most critical challenge is the scalability of the SDX platforms and that is the focus of my talk today</a:t>
            </a:r>
          </a:p>
        </p:txBody>
      </p:sp>
    </p:spTree>
    <p:extLst>
      <p:ext uri="{BB962C8B-B14F-4D97-AF65-F5344CB8AC3E}">
        <p14:creationId xmlns:p14="http://schemas.microsoft.com/office/powerpoint/2010/main" val="35854162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Shape 154"/>
          <p:cNvSpPr>
            <a:spLocks noGrp="1" noRot="1" noChangeAspect="1"/>
          </p:cNvSpPr>
          <p:nvPr>
            <p:ph type="sldImg"/>
          </p:nvPr>
        </p:nvSpPr>
        <p:spPr>
          <a:prstGeom prst="rect">
            <a:avLst/>
          </a:prstGeom>
        </p:spPr>
        <p:txBody>
          <a:bodyPr/>
          <a:lstStyle/>
          <a:p>
            <a:pPr lvl="0"/>
            <a:endParaRPr/>
          </a:p>
        </p:txBody>
      </p:sp>
      <p:sp>
        <p:nvSpPr>
          <p:cNvPr id="155" name="Shape 155"/>
          <p:cNvSpPr>
            <a:spLocks noGrp="1"/>
          </p:cNvSpPr>
          <p:nvPr>
            <p:ph type="body" sz="quarter" idx="1"/>
          </p:nvPr>
        </p:nvSpPr>
        <p:spPr>
          <a:prstGeom prst="rect">
            <a:avLst/>
          </a:prstGeom>
        </p:spPr>
        <p:txBody>
          <a:bodyPr/>
          <a:lstStyle/>
          <a:p>
            <a:pPr marL="0" marR="0" lvl="0" indent="0" algn="l" defTabSz="584200" rtl="0" eaLnBrk="1" fontAlgn="auto" latinLnBrk="0" hangingPunct="1">
              <a:lnSpc>
                <a:spcPct val="100000"/>
              </a:lnSpc>
              <a:spcBef>
                <a:spcPts val="0"/>
              </a:spcBef>
              <a:spcAft>
                <a:spcPts val="0"/>
              </a:spcAft>
              <a:buClrTx/>
              <a:buSzTx/>
              <a:buFontTx/>
              <a:buNone/>
              <a:tabLst/>
              <a:defRPr sz="1800"/>
            </a:pPr>
            <a:r>
              <a:rPr lang="en-US" sz="2200" baseline="0" dirty="0" smtClean="0">
                <a:latin typeface="Lucida Grande"/>
                <a:ea typeface="Lucida Grande"/>
                <a:cs typeface="Lucida Grande"/>
                <a:sym typeface="Lucida Grande"/>
              </a:rPr>
              <a:t>Even though SDN switches can support flexible match-action operations, they have limited data plane state and can only support about 2500 flow-mods/second.</a:t>
            </a:r>
          </a:p>
          <a:p>
            <a:pPr lvl="0" defTabSz="584200">
              <a:lnSpc>
                <a:spcPct val="100000"/>
              </a:lnSpc>
              <a:defRPr sz="1800"/>
            </a:pPr>
            <a:r>
              <a:rPr lang="en-US" sz="2200" baseline="0" dirty="0" smtClean="0">
                <a:latin typeface="Lucida Grande"/>
                <a:ea typeface="Lucida Grande"/>
                <a:cs typeface="Lucida Grande"/>
                <a:sym typeface="Lucida Grande"/>
              </a:rPr>
              <a:t>Making SDN policies congruent with BGP requires both large forwarding tables and very high data plane update rate.</a:t>
            </a:r>
          </a:p>
        </p:txBody>
      </p:sp>
    </p:spTree>
    <p:extLst>
      <p:ext uri="{BB962C8B-B14F-4D97-AF65-F5344CB8AC3E}">
        <p14:creationId xmlns:p14="http://schemas.microsoft.com/office/powerpoint/2010/main" val="1529696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Shape 154"/>
          <p:cNvSpPr>
            <a:spLocks noGrp="1" noRot="1" noChangeAspect="1"/>
          </p:cNvSpPr>
          <p:nvPr>
            <p:ph type="sldImg"/>
          </p:nvPr>
        </p:nvSpPr>
        <p:spPr>
          <a:prstGeom prst="rect">
            <a:avLst/>
          </a:prstGeom>
        </p:spPr>
        <p:txBody>
          <a:bodyPr/>
          <a:lstStyle/>
          <a:p>
            <a:pPr lvl="0"/>
            <a:endParaRPr/>
          </a:p>
        </p:txBody>
      </p:sp>
      <p:sp>
        <p:nvSpPr>
          <p:cNvPr id="155" name="Shape 155"/>
          <p:cNvSpPr>
            <a:spLocks noGrp="1"/>
          </p:cNvSpPr>
          <p:nvPr>
            <p:ph type="body" sz="quarter" idx="1"/>
          </p:nvPr>
        </p:nvSpPr>
        <p:spPr>
          <a:prstGeom prst="rect">
            <a:avLst/>
          </a:prstGeom>
        </p:spPr>
        <p:txBody>
          <a:bodyPr/>
          <a:lstStyle/>
          <a:p>
            <a:pPr lvl="0" defTabSz="584200">
              <a:lnSpc>
                <a:spcPct val="100000"/>
              </a:lnSpc>
              <a:defRPr sz="1800"/>
            </a:pPr>
            <a:r>
              <a:rPr lang="en-US" sz="2200" baseline="0" dirty="0" smtClean="0">
                <a:latin typeface="Lucida Grande"/>
                <a:ea typeface="Lucida Grande"/>
                <a:cs typeface="Lucida Grande"/>
                <a:sym typeface="Lucida Grande"/>
              </a:rPr>
              <a:t>To address the scalability problem we can leverage participants’ border routers at the IXP. Though these routers have a larger TCAM space which we can leverage but they can only support limited operations in the data plane. The problem of scaling SDX boils down to a classic problem, where we need to optimize the usage of multiple components with disparate capabilities and limitations to scale the performance of the system. </a:t>
            </a:r>
          </a:p>
        </p:txBody>
      </p:sp>
    </p:spTree>
    <p:extLst>
      <p:ext uri="{BB962C8B-B14F-4D97-AF65-F5344CB8AC3E}">
        <p14:creationId xmlns:p14="http://schemas.microsoft.com/office/powerpoint/2010/main" val="15950169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talk we will refer to the simple example shown</a:t>
            </a:r>
            <a:r>
              <a:rPr lang="en-US" baseline="0" dirty="0" smtClean="0"/>
              <a:t> here to </a:t>
            </a:r>
            <a:r>
              <a:rPr lang="en-US" dirty="0" smtClean="0"/>
              <a:t>better understand the nature</a:t>
            </a:r>
            <a:r>
              <a:rPr lang="en-US" baseline="0" dirty="0" smtClean="0"/>
              <a:t> of the scalability challenges and how we addressed them. We have 5 IXP participants, </a:t>
            </a:r>
          </a:p>
          <a:p>
            <a:r>
              <a:rPr lang="en-US" baseline="0" dirty="0" smtClean="0"/>
              <a:t>Transition</a:t>
            </a:r>
          </a:p>
          <a:p>
            <a:r>
              <a:rPr lang="en-US" baseline="0" dirty="0" smtClean="0"/>
              <a:t>A-E. A &amp; B express outbound SDN policies forwarding traffic to C, D, and E. </a:t>
            </a:r>
            <a:endParaRPr lang="en-US" dirty="0" smtClean="0"/>
          </a:p>
          <a:p>
            <a:r>
              <a:rPr lang="en-US" dirty="0" smtClean="0"/>
              <a:t>A &amp; B </a:t>
            </a:r>
            <a:r>
              <a:rPr lang="en-US" baseline="0" dirty="0" smtClean="0"/>
              <a:t>will send their outbound SDN policies to SDX controller, which will compile them and send them to the data plane. Let’s see how many forwarding table entries are required for these SDN policies. </a:t>
            </a:r>
            <a:endParaRPr lang="en-US" dirty="0"/>
          </a:p>
        </p:txBody>
      </p:sp>
      <p:sp>
        <p:nvSpPr>
          <p:cNvPr id="4" name="Slide Number Placeholder 3"/>
          <p:cNvSpPr>
            <a:spLocks noGrp="1"/>
          </p:cNvSpPr>
          <p:nvPr>
            <p:ph type="sldNum" sz="quarter" idx="10"/>
          </p:nvPr>
        </p:nvSpPr>
        <p:spPr/>
        <p:txBody>
          <a:bodyPr/>
          <a:lstStyle/>
          <a:p>
            <a:fld id="{6937901C-08B4-6F48-8C7E-553DA0B03668}" type="slidenum">
              <a:rPr lang="en-US" smtClean="0"/>
              <a:t>9</a:t>
            </a:fld>
            <a:endParaRPr lang="en-US"/>
          </a:p>
        </p:txBody>
      </p:sp>
    </p:spTree>
    <p:extLst>
      <p:ext uri="{BB962C8B-B14F-4D97-AF65-F5344CB8AC3E}">
        <p14:creationId xmlns:p14="http://schemas.microsoft.com/office/powerpoint/2010/main" val="22668277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SDN policies are simple in</a:t>
            </a:r>
            <a:r>
              <a:rPr lang="en-US" baseline="0" dirty="0" smtClean="0"/>
              <a:t> nature and each require one flow table entry. </a:t>
            </a:r>
            <a:endParaRPr lang="en-US" dirty="0"/>
          </a:p>
        </p:txBody>
      </p:sp>
      <p:sp>
        <p:nvSpPr>
          <p:cNvPr id="4" name="Slide Number Placeholder 3"/>
          <p:cNvSpPr>
            <a:spLocks noGrp="1"/>
          </p:cNvSpPr>
          <p:nvPr>
            <p:ph type="sldNum" sz="quarter" idx="10"/>
          </p:nvPr>
        </p:nvSpPr>
        <p:spPr/>
        <p:txBody>
          <a:bodyPr/>
          <a:lstStyle/>
          <a:p>
            <a:fld id="{6937901C-08B4-6F48-8C7E-553DA0B03668}" type="slidenum">
              <a:rPr lang="en-US" smtClean="0"/>
              <a:t>10</a:t>
            </a:fld>
            <a:endParaRPr lang="en-US"/>
          </a:p>
        </p:txBody>
      </p:sp>
    </p:spTree>
    <p:extLst>
      <p:ext uri="{BB962C8B-B14F-4D97-AF65-F5344CB8AC3E}">
        <p14:creationId xmlns:p14="http://schemas.microsoft.com/office/powerpoint/2010/main" val="39411111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talk we will use a goal tracker to </a:t>
            </a:r>
          </a:p>
          <a:p>
            <a:r>
              <a:rPr lang="en-US" dirty="0" smtClean="0"/>
              <a:t>To get a better sense</a:t>
            </a:r>
            <a:r>
              <a:rPr lang="en-US" baseline="0" dirty="0" smtClean="0"/>
              <a:t> of the scalability challenges, I will compare the results for forwarding table entries with the actual experiment we ran </a:t>
            </a:r>
            <a:r>
              <a:rPr lang="en-US" baseline="0" dirty="0" err="1" smtClean="0"/>
              <a:t>usinf</a:t>
            </a:r>
            <a:r>
              <a:rPr lang="en-US" baseline="0" dirty="0" smtClean="0"/>
              <a:t> the BGP RIB data from a large IXP with more than 500 participants. </a:t>
            </a:r>
            <a:endParaRPr lang="en-US" dirty="0"/>
          </a:p>
        </p:txBody>
      </p:sp>
      <p:sp>
        <p:nvSpPr>
          <p:cNvPr id="4" name="Slide Number Placeholder 3"/>
          <p:cNvSpPr>
            <a:spLocks noGrp="1"/>
          </p:cNvSpPr>
          <p:nvPr>
            <p:ph type="sldNum" sz="quarter" idx="10"/>
          </p:nvPr>
        </p:nvSpPr>
        <p:spPr/>
        <p:txBody>
          <a:bodyPr/>
          <a:lstStyle/>
          <a:p>
            <a:fld id="{6937901C-08B4-6F48-8C7E-553DA0B03668}" type="slidenum">
              <a:rPr lang="en-US" smtClean="0"/>
              <a:t>11</a:t>
            </a:fld>
            <a:endParaRPr lang="en-US"/>
          </a:p>
        </p:txBody>
      </p:sp>
    </p:spTree>
    <p:extLst>
      <p:ext uri="{BB962C8B-B14F-4D97-AF65-F5344CB8AC3E}">
        <p14:creationId xmlns:p14="http://schemas.microsoft.com/office/powerpoint/2010/main" val="6862759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643445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290513"/>
            <a:ext cx="87630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r>
              <a:rPr lang="en-US" smtClean="0"/>
              <a:t>Open Source SDN</a:t>
            </a:r>
            <a:endParaRPr lang="en-US"/>
          </a:p>
        </p:txBody>
      </p:sp>
      <p:sp>
        <p:nvSpPr>
          <p:cNvPr id="6" name="Rectangle 6"/>
          <p:cNvSpPr>
            <a:spLocks noGrp="1" noChangeArrowheads="1"/>
          </p:cNvSpPr>
          <p:nvPr>
            <p:ph type="sldNum" sz="quarter" idx="12"/>
          </p:nvPr>
        </p:nvSpPr>
        <p:spPr>
          <a:xfrm>
            <a:off x="7010400" y="6477000"/>
            <a:ext cx="2133600" cy="228600"/>
          </a:xfrm>
          <a:prstGeom prst="rect">
            <a:avLst/>
          </a:prstGeom>
          <a:ln/>
        </p:spPr>
        <p:txBody>
          <a:bodyPr/>
          <a:lstStyle>
            <a:lvl1pPr>
              <a:defRPr/>
            </a:lvl1pPr>
          </a:lstStyle>
          <a:p>
            <a:pPr>
              <a:defRPr/>
            </a:pPr>
            <a:fld id="{495ADB0F-E9F2-1D42-9E15-ECDE97EFB0F8}" type="slidenum">
              <a:rPr lang="en-US"/>
              <a:pPr>
                <a:defRPr/>
              </a:pPr>
              <a:t>‹#›</a:t>
            </a:fld>
            <a:endParaRPr lang="en-US"/>
          </a:p>
        </p:txBody>
      </p:sp>
    </p:spTree>
    <p:extLst>
      <p:ext uri="{BB962C8B-B14F-4D97-AF65-F5344CB8AC3E}">
        <p14:creationId xmlns:p14="http://schemas.microsoft.com/office/powerpoint/2010/main" val="31487966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3_Section Header">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14" name="Picture 13" descr="OSSDN Links_info box 01-HD.jpg"/>
          <p:cNvPicPr>
            <a:picLocks noChangeAspect="1"/>
          </p:cNvPicPr>
          <p:nvPr userDrawn="1"/>
        </p:nvPicPr>
        <p:blipFill>
          <a:blip r:embed="rId2"/>
          <a:stretch>
            <a:fillRect/>
          </a:stretch>
        </p:blipFill>
        <p:spPr>
          <a:xfrm>
            <a:off x="0" y="3"/>
            <a:ext cx="9144000" cy="5143500"/>
          </a:xfrm>
          <a:prstGeom prst="rect">
            <a:avLst/>
          </a:prstGeom>
        </p:spPr>
      </p:pic>
      <p:pic>
        <p:nvPicPr>
          <p:cNvPr id="9" name="Picture 8" descr="OS-SDN-Logo-Web-Large.png"/>
          <p:cNvPicPr>
            <a:picLocks noChangeAspect="1"/>
          </p:cNvPicPr>
          <p:nvPr userDrawn="1"/>
        </p:nvPicPr>
        <p:blipFill>
          <a:blip r:embed="rId3"/>
          <a:stretch>
            <a:fillRect/>
          </a:stretch>
        </p:blipFill>
        <p:spPr>
          <a:xfrm>
            <a:off x="5428295" y="3"/>
            <a:ext cx="3715705" cy="1075264"/>
          </a:xfrm>
          <a:prstGeom prst="rect">
            <a:avLst/>
          </a:prstGeom>
        </p:spPr>
      </p:pic>
      <p:sp>
        <p:nvSpPr>
          <p:cNvPr id="11" name="Rectangle 10"/>
          <p:cNvSpPr/>
          <p:nvPr userDrawn="1"/>
        </p:nvSpPr>
        <p:spPr>
          <a:xfrm>
            <a:off x="0" y="3835399"/>
            <a:ext cx="9144000" cy="3033889"/>
          </a:xfrm>
          <a:prstGeom prst="rect">
            <a:avLst/>
          </a:prstGeom>
          <a:solidFill>
            <a:srgbClr val="333E4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itle 1"/>
          <p:cNvSpPr>
            <a:spLocks noGrp="1"/>
          </p:cNvSpPr>
          <p:nvPr>
            <p:ph type="title" hasCustomPrompt="1"/>
          </p:nvPr>
        </p:nvSpPr>
        <p:spPr>
          <a:xfrm>
            <a:off x="457200" y="4789667"/>
            <a:ext cx="8229600" cy="598487"/>
          </a:xfrm>
          <a:prstGeom prst="rect">
            <a:avLst/>
          </a:prstGeom>
        </p:spPr>
        <p:txBody>
          <a:bodyPr anchor="b">
            <a:normAutofit/>
          </a:bodyPr>
          <a:lstStyle>
            <a:lvl1pPr algn="ctr">
              <a:defRPr sz="2800" b="0" i="0" cap="none">
                <a:solidFill>
                  <a:schemeClr val="bg1"/>
                </a:solidFill>
                <a:latin typeface="Arial"/>
                <a:cs typeface="Arial"/>
              </a:defRPr>
            </a:lvl1pPr>
          </a:lstStyle>
          <a:p>
            <a:r>
              <a:rPr lang="en-US" dirty="0" smtClean="0"/>
              <a:t>Section Title</a:t>
            </a:r>
            <a:endParaRPr lang="en-US" dirty="0"/>
          </a:p>
        </p:txBody>
      </p:sp>
      <p:sp>
        <p:nvSpPr>
          <p:cNvPr id="13" name="Text Placeholder 2"/>
          <p:cNvSpPr>
            <a:spLocks noGrp="1"/>
          </p:cNvSpPr>
          <p:nvPr>
            <p:ph type="body" idx="1" hasCustomPrompt="1"/>
          </p:nvPr>
        </p:nvSpPr>
        <p:spPr>
          <a:xfrm>
            <a:off x="457200" y="5396887"/>
            <a:ext cx="8229600" cy="455612"/>
          </a:xfrm>
          <a:prstGeom prst="rect">
            <a:avLst/>
          </a:prstGeom>
        </p:spPr>
        <p:txBody>
          <a:bodyPr anchor="t">
            <a:normAutofit/>
          </a:bodyPr>
          <a:lstStyle>
            <a:lvl1pPr marL="0" indent="0" algn="ctr">
              <a:buNone/>
              <a:defRPr sz="16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Section Subtitle</a:t>
            </a:r>
          </a:p>
        </p:txBody>
      </p:sp>
    </p:spTree>
    <p:extLst>
      <p:ext uri="{BB962C8B-B14F-4D97-AF65-F5344CB8AC3E}">
        <p14:creationId xmlns:p14="http://schemas.microsoft.com/office/powerpoint/2010/main" val="6867048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 Column Bullet">
    <p:spTree>
      <p:nvGrpSpPr>
        <p:cNvPr id="1" name=""/>
        <p:cNvGrpSpPr/>
        <p:nvPr/>
      </p:nvGrpSpPr>
      <p:grpSpPr>
        <a:xfrm>
          <a:off x="0" y="0"/>
          <a:ext cx="0" cy="0"/>
          <a:chOff x="0" y="0"/>
          <a:chExt cx="0" cy="0"/>
        </a:xfrm>
      </p:grpSpPr>
      <p:sp>
        <p:nvSpPr>
          <p:cNvPr id="7" name="Content Placeholder 2"/>
          <p:cNvSpPr>
            <a:spLocks noGrp="1"/>
          </p:cNvSpPr>
          <p:nvPr>
            <p:ph idx="1"/>
          </p:nvPr>
        </p:nvSpPr>
        <p:spPr>
          <a:xfrm>
            <a:off x="457200" y="1143002"/>
            <a:ext cx="8229600" cy="49243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
        <p:nvSpPr>
          <p:cNvPr id="8" name="Rectangle 7"/>
          <p:cNvSpPr/>
          <p:nvPr userDrawn="1"/>
        </p:nvSpPr>
        <p:spPr>
          <a:xfrm>
            <a:off x="0" y="6236208"/>
            <a:ext cx="9144000" cy="621792"/>
          </a:xfrm>
          <a:prstGeom prst="rect">
            <a:avLst/>
          </a:prstGeom>
          <a:solidFill>
            <a:srgbClr val="333E4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Slide Number Placeholder 5"/>
          <p:cNvSpPr>
            <a:spLocks noGrp="1"/>
          </p:cNvSpPr>
          <p:nvPr>
            <p:ph type="sldNum" sz="quarter" idx="4"/>
          </p:nvPr>
        </p:nvSpPr>
        <p:spPr>
          <a:xfrm>
            <a:off x="6553200" y="6320027"/>
            <a:ext cx="2133600" cy="365125"/>
          </a:xfrm>
          <a:prstGeom prst="rect">
            <a:avLst/>
          </a:prstGeom>
        </p:spPr>
        <p:txBody>
          <a:bodyPr vert="horz" lIns="91440" tIns="45720" rIns="91440" bIns="45720" rtlCol="0" anchor="b"/>
          <a:lstStyle>
            <a:lvl1pPr algn="ctr">
              <a:defRPr sz="1100">
                <a:solidFill>
                  <a:schemeClr val="bg1"/>
                </a:solidFill>
              </a:defRPr>
            </a:lvl1pPr>
          </a:lstStyle>
          <a:p>
            <a:fld id="{95FB27F1-C2FE-E646-9E41-8F3092BBAFAE}" type="slidenum">
              <a:rPr lang="en-US" smtClean="0"/>
              <a:pPr/>
              <a:t>‹#›</a:t>
            </a:fld>
            <a:endParaRPr lang="en-US" dirty="0"/>
          </a:p>
        </p:txBody>
      </p:sp>
      <p:sp>
        <p:nvSpPr>
          <p:cNvPr id="10" name="Footer Placeholder 3"/>
          <p:cNvSpPr>
            <a:spLocks noGrp="1"/>
          </p:cNvSpPr>
          <p:nvPr>
            <p:ph type="ftr" sz="quarter" idx="3"/>
          </p:nvPr>
        </p:nvSpPr>
        <p:spPr>
          <a:xfrm>
            <a:off x="123142" y="6311317"/>
            <a:ext cx="4083098" cy="365125"/>
          </a:xfrm>
          <a:prstGeom prst="rect">
            <a:avLst/>
          </a:prstGeom>
        </p:spPr>
        <p:txBody>
          <a:bodyPr vert="horz" lIns="91440" tIns="45720" rIns="91440" bIns="45720" rtlCol="0" anchor="ctr"/>
          <a:lstStyle>
            <a:lvl1pPr algn="l">
              <a:defRPr sz="1100">
                <a:solidFill>
                  <a:schemeClr val="bg1"/>
                </a:solidFill>
              </a:defRPr>
            </a:lvl1pPr>
          </a:lstStyle>
          <a:p>
            <a:r>
              <a:rPr lang="en-US" dirty="0" smtClean="0"/>
              <a:t>Revision # v.7</a:t>
            </a:r>
            <a:br>
              <a:rPr lang="en-US" dirty="0" smtClean="0"/>
            </a:br>
            <a:r>
              <a:rPr lang="en-US" dirty="0" smtClean="0"/>
              <a:t>Sponsored by Open Networking Foundation</a:t>
            </a:r>
            <a:endParaRPr lang="en-US" dirty="0"/>
          </a:p>
        </p:txBody>
      </p:sp>
    </p:spTree>
    <p:extLst>
      <p:ext uri="{BB962C8B-B14F-4D97-AF65-F5344CB8AC3E}">
        <p14:creationId xmlns:p14="http://schemas.microsoft.com/office/powerpoint/2010/main" val="24408196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Above Tex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6474823" y="6329321"/>
            <a:ext cx="2133600" cy="365125"/>
          </a:xfrm>
          <a:prstGeom prst="rect">
            <a:avLst/>
          </a:prstGeom>
        </p:spPr>
        <p:txBody>
          <a:bodyPr/>
          <a:lstStyle/>
          <a:p>
            <a:fld id="{95FB27F1-C2FE-E646-9E41-8F3092BBAFAE}" type="slidenum">
              <a:rPr lang="en-US" smtClean="0"/>
              <a:pPr/>
              <a:t>‹#›</a:t>
            </a:fld>
            <a:endParaRPr lang="en-US" dirty="0"/>
          </a:p>
        </p:txBody>
      </p:sp>
      <p:sp>
        <p:nvSpPr>
          <p:cNvPr id="5" name="Title 1"/>
          <p:cNvSpPr>
            <a:spLocks noGrp="1"/>
          </p:cNvSpPr>
          <p:nvPr>
            <p:ph type="title"/>
          </p:nvPr>
        </p:nvSpPr>
        <p:spPr>
          <a:xfrm>
            <a:off x="457200" y="304800"/>
            <a:ext cx="5181600" cy="609600"/>
          </a:xfrm>
        </p:spPr>
        <p:txBody>
          <a:bodyPr/>
          <a:lstStyle>
            <a:lvl1pPr>
              <a:defRPr b="1"/>
            </a:lvl1pPr>
          </a:lstStyle>
          <a:p>
            <a:r>
              <a:rPr lang="en-US" dirty="0" smtClean="0"/>
              <a:t>Click to edit Master title style</a:t>
            </a:r>
            <a:endParaRPr lang="en-US" dirty="0"/>
          </a:p>
        </p:txBody>
      </p:sp>
      <p:sp>
        <p:nvSpPr>
          <p:cNvPr id="8" name="Text Placeholder 2"/>
          <p:cNvSpPr>
            <a:spLocks noGrp="1"/>
          </p:cNvSpPr>
          <p:nvPr>
            <p:ph type="body" idx="1" hasCustomPrompt="1"/>
          </p:nvPr>
        </p:nvSpPr>
        <p:spPr>
          <a:xfrm>
            <a:off x="457200" y="5410200"/>
            <a:ext cx="8229600" cy="762000"/>
          </a:xfrm>
        </p:spPr>
        <p:txBody>
          <a:bodyPr anchor="t">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Text, i.e. description of image / chart / table</a:t>
            </a:r>
          </a:p>
        </p:txBody>
      </p:sp>
      <p:sp>
        <p:nvSpPr>
          <p:cNvPr id="9" name="Content Placeholder 3"/>
          <p:cNvSpPr>
            <a:spLocks noGrp="1"/>
          </p:cNvSpPr>
          <p:nvPr>
            <p:ph sz="half" idx="2" hasCustomPrompt="1"/>
          </p:nvPr>
        </p:nvSpPr>
        <p:spPr>
          <a:xfrm>
            <a:off x="457200" y="1143003"/>
            <a:ext cx="8229600" cy="4068764"/>
          </a:xfrm>
        </p:spPr>
        <p:txBody>
          <a:bodyPr/>
          <a:lstStyle>
            <a:lvl1pPr>
              <a:buNone/>
              <a:defRPr sz="18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dirty="0" smtClean="0"/>
              <a:t>Image / Chart / Table</a:t>
            </a:r>
            <a:endParaRPr lang="en-US" dirty="0"/>
          </a:p>
        </p:txBody>
      </p:sp>
      <p:sp>
        <p:nvSpPr>
          <p:cNvPr id="6" name="Footer Placeholder 3"/>
          <p:cNvSpPr>
            <a:spLocks noGrp="1"/>
          </p:cNvSpPr>
          <p:nvPr>
            <p:ph type="ftr" sz="quarter" idx="3"/>
          </p:nvPr>
        </p:nvSpPr>
        <p:spPr>
          <a:xfrm>
            <a:off x="123142" y="6311317"/>
            <a:ext cx="4083098" cy="365125"/>
          </a:xfrm>
          <a:prstGeom prst="rect">
            <a:avLst/>
          </a:prstGeom>
        </p:spPr>
        <p:txBody>
          <a:bodyPr vert="horz" lIns="91440" tIns="45720" rIns="91440" bIns="45720" rtlCol="0" anchor="ctr"/>
          <a:lstStyle>
            <a:lvl1pPr algn="l">
              <a:defRPr sz="1100">
                <a:solidFill>
                  <a:schemeClr val="bg1"/>
                </a:solidFill>
              </a:defRPr>
            </a:lvl1pPr>
          </a:lstStyle>
          <a:p>
            <a:r>
              <a:rPr lang="en-US" dirty="0" smtClean="0"/>
              <a:t>Revision # v.7</a:t>
            </a:r>
            <a:br>
              <a:rPr lang="en-US" dirty="0" smtClean="0"/>
            </a:br>
            <a:r>
              <a:rPr lang="en-US" dirty="0" smtClean="0"/>
              <a:t>Sponsored by Open Networking Foundation</a:t>
            </a:r>
            <a:endParaRPr lang="en-US" dirty="0"/>
          </a:p>
        </p:txBody>
      </p:sp>
    </p:spTree>
    <p:extLst>
      <p:ext uri="{BB962C8B-B14F-4D97-AF65-F5344CB8AC3E}">
        <p14:creationId xmlns:p14="http://schemas.microsoft.com/office/powerpoint/2010/main" val="20140202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Column Bullet Lis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6858000" y="6356352"/>
            <a:ext cx="2133600" cy="365125"/>
          </a:xfrm>
          <a:prstGeom prst="rect">
            <a:avLst/>
          </a:prstGeom>
        </p:spPr>
        <p:txBody>
          <a:bodyPr/>
          <a:lstStyle/>
          <a:p>
            <a:fld id="{95FB27F1-C2FE-E646-9E41-8F3092BBAFAE}" type="slidenum">
              <a:rPr lang="en-US" smtClean="0"/>
              <a:pPr/>
              <a:t>‹#›</a:t>
            </a:fld>
            <a:endParaRPr lang="en-US" dirty="0"/>
          </a:p>
        </p:txBody>
      </p:sp>
      <p:sp>
        <p:nvSpPr>
          <p:cNvPr id="5" name="Content Placeholder 2"/>
          <p:cNvSpPr>
            <a:spLocks noGrp="1"/>
          </p:cNvSpPr>
          <p:nvPr>
            <p:ph sz="half" idx="1"/>
          </p:nvPr>
        </p:nvSpPr>
        <p:spPr>
          <a:xfrm>
            <a:off x="457200" y="1143002"/>
            <a:ext cx="4038600" cy="49395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3"/>
          <p:cNvSpPr>
            <a:spLocks noGrp="1"/>
          </p:cNvSpPr>
          <p:nvPr>
            <p:ph sz="half" idx="2"/>
          </p:nvPr>
        </p:nvSpPr>
        <p:spPr>
          <a:xfrm>
            <a:off x="4648200" y="1143002"/>
            <a:ext cx="4038600" cy="49395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1"/>
          <p:cNvSpPr>
            <a:spLocks noGrp="1"/>
          </p:cNvSpPr>
          <p:nvPr>
            <p:ph type="title"/>
          </p:nvPr>
        </p:nvSpPr>
        <p:spPr>
          <a:xfrm>
            <a:off x="457200" y="304800"/>
            <a:ext cx="5181600" cy="609600"/>
          </a:xfrm>
        </p:spPr>
        <p:txBody>
          <a:bodyPr/>
          <a:lstStyle>
            <a:lvl1pPr>
              <a:defRPr b="1"/>
            </a:lvl1pPr>
          </a:lstStyle>
          <a:p>
            <a:r>
              <a:rPr lang="en-US" smtClean="0"/>
              <a:t>Click to edit Master title style</a:t>
            </a:r>
            <a:endParaRPr lang="en-US" dirty="0"/>
          </a:p>
        </p:txBody>
      </p:sp>
      <p:sp>
        <p:nvSpPr>
          <p:cNvPr id="8" name="Footer Placeholder 3"/>
          <p:cNvSpPr>
            <a:spLocks noGrp="1"/>
          </p:cNvSpPr>
          <p:nvPr>
            <p:ph type="ftr" sz="quarter" idx="3"/>
          </p:nvPr>
        </p:nvSpPr>
        <p:spPr>
          <a:xfrm>
            <a:off x="123142" y="6311317"/>
            <a:ext cx="4083098" cy="365125"/>
          </a:xfrm>
          <a:prstGeom prst="rect">
            <a:avLst/>
          </a:prstGeom>
        </p:spPr>
        <p:txBody>
          <a:bodyPr vert="horz" lIns="91440" tIns="45720" rIns="91440" bIns="45720" rtlCol="0" anchor="ctr"/>
          <a:lstStyle>
            <a:lvl1pPr algn="l">
              <a:defRPr sz="1100">
                <a:solidFill>
                  <a:schemeClr val="bg1"/>
                </a:solidFill>
              </a:defRPr>
            </a:lvl1pPr>
          </a:lstStyle>
          <a:p>
            <a:r>
              <a:rPr lang="en-US" dirty="0" smtClean="0"/>
              <a:t>Revision # v.7</a:t>
            </a:r>
            <a:br>
              <a:rPr lang="en-US" dirty="0" smtClean="0"/>
            </a:br>
            <a:r>
              <a:rPr lang="en-US" dirty="0" smtClean="0"/>
              <a:t>Sponsored by Open Networking Foundation</a:t>
            </a:r>
            <a:endParaRPr lang="en-US" dirty="0"/>
          </a:p>
        </p:txBody>
      </p:sp>
    </p:spTree>
    <p:extLst>
      <p:ext uri="{BB962C8B-B14F-4D97-AF65-F5344CB8AC3E}">
        <p14:creationId xmlns:p14="http://schemas.microsoft.com/office/powerpoint/2010/main" val="32078804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llet Left &amp; Image Righ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3505200" y="6356352"/>
            <a:ext cx="2133600" cy="365125"/>
          </a:xfrm>
          <a:prstGeom prst="rect">
            <a:avLst/>
          </a:prstGeom>
        </p:spPr>
        <p:txBody>
          <a:bodyPr/>
          <a:lstStyle/>
          <a:p>
            <a:fld id="{95FB27F1-C2FE-E646-9E41-8F3092BBAFAE}" type="slidenum">
              <a:rPr lang="en-US" smtClean="0"/>
              <a:pPr/>
              <a:t>‹#›</a:t>
            </a:fld>
            <a:endParaRPr lang="en-US" dirty="0"/>
          </a:p>
        </p:txBody>
      </p:sp>
      <p:sp>
        <p:nvSpPr>
          <p:cNvPr id="5" name="Content Placeholder 2"/>
          <p:cNvSpPr>
            <a:spLocks noGrp="1"/>
          </p:cNvSpPr>
          <p:nvPr>
            <p:ph sz="half" idx="1"/>
          </p:nvPr>
        </p:nvSpPr>
        <p:spPr>
          <a:xfrm>
            <a:off x="457200" y="1143002"/>
            <a:ext cx="2895600" cy="4939500"/>
          </a:xfrm>
        </p:spPr>
        <p:txBody>
          <a:bodyPr/>
          <a:lstStyle>
            <a:lvl1pPr>
              <a:defRPr sz="18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p:txBody>
      </p:sp>
      <p:sp>
        <p:nvSpPr>
          <p:cNvPr id="6" name="Content Placeholder 3"/>
          <p:cNvSpPr>
            <a:spLocks noGrp="1"/>
          </p:cNvSpPr>
          <p:nvPr>
            <p:ph sz="half" idx="2" hasCustomPrompt="1"/>
          </p:nvPr>
        </p:nvSpPr>
        <p:spPr>
          <a:xfrm>
            <a:off x="3505200" y="1143002"/>
            <a:ext cx="5181600" cy="4939500"/>
          </a:xfrm>
        </p:spPr>
        <p:txBody>
          <a:bodyPr/>
          <a:lstStyle>
            <a:lvl1pPr>
              <a:buNone/>
              <a:defRPr sz="18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dirty="0" smtClean="0"/>
              <a:t>Image / Chart / Table</a:t>
            </a:r>
            <a:endParaRPr lang="en-US" dirty="0"/>
          </a:p>
        </p:txBody>
      </p:sp>
      <p:sp>
        <p:nvSpPr>
          <p:cNvPr id="7" name="Title 1"/>
          <p:cNvSpPr>
            <a:spLocks noGrp="1"/>
          </p:cNvSpPr>
          <p:nvPr>
            <p:ph type="title"/>
          </p:nvPr>
        </p:nvSpPr>
        <p:spPr>
          <a:xfrm>
            <a:off x="457203" y="304800"/>
            <a:ext cx="5181597" cy="609600"/>
          </a:xfrm>
        </p:spPr>
        <p:txBody>
          <a:bodyPr/>
          <a:lstStyle>
            <a:lvl1pPr>
              <a:defRPr b="1"/>
            </a:lvl1pPr>
          </a:lstStyle>
          <a:p>
            <a:r>
              <a:rPr lang="en-US" smtClean="0"/>
              <a:t>Click to edit Master title style</a:t>
            </a:r>
            <a:endParaRPr lang="en-US" dirty="0"/>
          </a:p>
        </p:txBody>
      </p:sp>
    </p:spTree>
    <p:extLst>
      <p:ext uri="{BB962C8B-B14F-4D97-AF65-F5344CB8AC3E}">
        <p14:creationId xmlns:p14="http://schemas.microsoft.com/office/powerpoint/2010/main" val="40884246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Left &amp; Text Right">
    <p:spTree>
      <p:nvGrpSpPr>
        <p:cNvPr id="1" name=""/>
        <p:cNvGrpSpPr/>
        <p:nvPr/>
      </p:nvGrpSpPr>
      <p:grpSpPr>
        <a:xfrm>
          <a:off x="0" y="0"/>
          <a:ext cx="0" cy="0"/>
          <a:chOff x="0" y="0"/>
          <a:chExt cx="0" cy="0"/>
        </a:xfrm>
      </p:grpSpPr>
      <p:sp>
        <p:nvSpPr>
          <p:cNvPr id="5" name="Title 1"/>
          <p:cNvSpPr>
            <a:spLocks noGrp="1"/>
          </p:cNvSpPr>
          <p:nvPr>
            <p:ph type="title"/>
          </p:nvPr>
        </p:nvSpPr>
        <p:spPr>
          <a:xfrm>
            <a:off x="457203" y="304800"/>
            <a:ext cx="5181598" cy="609600"/>
          </a:xfrm>
        </p:spPr>
        <p:txBody>
          <a:bodyPr/>
          <a:lstStyle>
            <a:lvl1pPr>
              <a:defRPr b="1"/>
            </a:lvl1pPr>
          </a:lstStyle>
          <a:p>
            <a:r>
              <a:rPr lang="en-US" smtClean="0"/>
              <a:t>Click to edit Master title style</a:t>
            </a:r>
            <a:endParaRPr lang="en-US" dirty="0"/>
          </a:p>
        </p:txBody>
      </p:sp>
      <p:sp>
        <p:nvSpPr>
          <p:cNvPr id="6" name="Content Placeholder 3"/>
          <p:cNvSpPr>
            <a:spLocks noGrp="1"/>
          </p:cNvSpPr>
          <p:nvPr>
            <p:ph sz="half" idx="2" hasCustomPrompt="1"/>
          </p:nvPr>
        </p:nvSpPr>
        <p:spPr>
          <a:xfrm>
            <a:off x="457200" y="1143002"/>
            <a:ext cx="5181600" cy="4924313"/>
          </a:xfrm>
        </p:spPr>
        <p:txBody>
          <a:bodyPr/>
          <a:lstStyle>
            <a:lvl1pPr>
              <a:buNone/>
              <a:defRPr sz="18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dirty="0" smtClean="0"/>
              <a:t>Image / Chart / Table</a:t>
            </a:r>
            <a:endParaRPr lang="en-US" dirty="0"/>
          </a:p>
        </p:txBody>
      </p:sp>
      <p:sp>
        <p:nvSpPr>
          <p:cNvPr id="7" name="Text Placeholder 2"/>
          <p:cNvSpPr>
            <a:spLocks noGrp="1"/>
          </p:cNvSpPr>
          <p:nvPr>
            <p:ph type="body" idx="1" hasCustomPrompt="1"/>
          </p:nvPr>
        </p:nvSpPr>
        <p:spPr>
          <a:xfrm>
            <a:off x="5791200" y="1143002"/>
            <a:ext cx="2895600" cy="4924313"/>
          </a:xfrm>
        </p:spPr>
        <p:txBody>
          <a:bodyPr anchor="t">
            <a:normAutofit/>
          </a:bodyPr>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Text, i.e. description of image / chart / table</a:t>
            </a:r>
          </a:p>
        </p:txBody>
      </p:sp>
      <p:sp>
        <p:nvSpPr>
          <p:cNvPr id="10" name="Slide Number Placeholder 5"/>
          <p:cNvSpPr>
            <a:spLocks noGrp="1"/>
          </p:cNvSpPr>
          <p:nvPr>
            <p:ph type="sldNum" sz="quarter" idx="4"/>
          </p:nvPr>
        </p:nvSpPr>
        <p:spPr>
          <a:xfrm>
            <a:off x="3505200" y="6356352"/>
            <a:ext cx="2133600" cy="365125"/>
          </a:xfrm>
          <a:prstGeom prst="rect">
            <a:avLst/>
          </a:prstGeom>
        </p:spPr>
        <p:txBody>
          <a:bodyPr vert="horz" lIns="91440" tIns="45720" rIns="91440" bIns="45720" rtlCol="0" anchor="b"/>
          <a:lstStyle>
            <a:lvl1pPr algn="ctr">
              <a:defRPr sz="900">
                <a:solidFill>
                  <a:schemeClr val="bg1">
                    <a:lumMod val="75000"/>
                  </a:schemeClr>
                </a:solidFill>
              </a:defRPr>
            </a:lvl1pPr>
          </a:lstStyle>
          <a:p>
            <a:fld id="{95FB27F1-C2FE-E646-9E41-8F3092BBAFAE}" type="slidenum">
              <a:rPr lang="en-US" smtClean="0"/>
              <a:pPr/>
              <a:t>‹#›</a:t>
            </a:fld>
            <a:endParaRPr lang="en-US" dirty="0"/>
          </a:p>
        </p:txBody>
      </p:sp>
    </p:spTree>
    <p:extLst>
      <p:ext uri="{BB962C8B-B14F-4D97-AF65-F5344CB8AC3E}">
        <p14:creationId xmlns:p14="http://schemas.microsoft.com/office/powerpoint/2010/main" val="331964797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6.xml"/><Relationship Id="rId7" Type="http://schemas.openxmlformats.org/officeDocument/2006/relationships/image" Target="../media/image4.gif"/><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theme" Target="../theme/theme2.xml"/><Relationship Id="rId5" Type="http://schemas.openxmlformats.org/officeDocument/2006/relationships/slideLayout" Target="../slideLayouts/slideLayout8.xml"/><Relationship Id="rId4"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5">
            <a:alphaModFix amt="0"/>
          </a:blip>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5114778"/>
      </p:ext>
    </p:extLst>
  </p:cSld>
  <p:clrMap bg1="lt1" tx1="dk1" bg2="lt2" tx2="dk2" accent1="accent1" accent2="accent2" accent3="accent3" accent4="accent4" accent5="accent5" accent6="accent6" hlink="hlink" folHlink="folHlink"/>
  <p:sldLayoutIdLst>
    <p:sldLayoutId id="2147483669" r:id="rId1"/>
    <p:sldLayoutId id="2147483683" r:id="rId2"/>
    <p:sldLayoutId id="2147483684" r:id="rId3"/>
  </p:sldLayoutIdLst>
  <p:hf hdr="0" dt="0"/>
  <p:txStyles>
    <p:titleStyle>
      <a:lvl1pPr algn="l" defTabSz="457200" rtl="0" eaLnBrk="1" latinLnBrk="0" hangingPunct="1">
        <a:spcBef>
          <a:spcPct val="0"/>
        </a:spcBef>
        <a:buNone/>
        <a:defRPr sz="2800" b="1"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None/>
        <a:defRPr sz="1600" kern="1200">
          <a:solidFill>
            <a:schemeClr val="bg1"/>
          </a:solidFill>
          <a:latin typeface="+mn-lt"/>
          <a:ea typeface="+mn-ea"/>
          <a:cs typeface="+mn-cs"/>
        </a:defRPr>
      </a:lvl1pPr>
      <a:lvl2pPr marL="742950" indent="-285750" algn="l" defTabSz="457200" rtl="0" eaLnBrk="1" latinLnBrk="0" hangingPunct="1">
        <a:spcBef>
          <a:spcPct val="20000"/>
        </a:spcBef>
        <a:buFont typeface="Arial"/>
        <a:buNone/>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None/>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None/>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7">
            <a:alphaModFix amt="0"/>
          </a:blip>
          <a:stretch>
            <a:fillRect/>
          </a:stretch>
        </a:blipFill>
        <a:effectLst/>
      </p:bgPr>
    </p:bg>
    <p:spTree>
      <p:nvGrpSpPr>
        <p:cNvPr id="1" name=""/>
        <p:cNvGrpSpPr/>
        <p:nvPr/>
      </p:nvGrpSpPr>
      <p:grpSpPr>
        <a:xfrm>
          <a:off x="0" y="0"/>
          <a:ext cx="0" cy="0"/>
          <a:chOff x="0" y="0"/>
          <a:chExt cx="0" cy="0"/>
        </a:xfrm>
      </p:grpSpPr>
      <p:sp>
        <p:nvSpPr>
          <p:cNvPr id="10" name="Rectangle 9"/>
          <p:cNvSpPr/>
          <p:nvPr userDrawn="1"/>
        </p:nvSpPr>
        <p:spPr>
          <a:xfrm>
            <a:off x="0" y="6236208"/>
            <a:ext cx="9144000" cy="621792"/>
          </a:xfrm>
          <a:prstGeom prst="rect">
            <a:avLst/>
          </a:prstGeom>
          <a:solidFill>
            <a:srgbClr val="333E4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3" y="304800"/>
            <a:ext cx="5181597" cy="609600"/>
          </a:xfrm>
          <a:prstGeom prst="rect">
            <a:avLst/>
          </a:prstGeom>
        </p:spPr>
        <p:txBody>
          <a:bodyPr vert="horz" lIns="91440" tIns="45720" rIns="91440" bIns="45720" rtlCol="0" anchor="t">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143002"/>
            <a:ext cx="8229600" cy="4878751"/>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5"/>
          <p:cNvSpPr>
            <a:spLocks noGrp="1"/>
          </p:cNvSpPr>
          <p:nvPr>
            <p:ph type="sldNum" sz="quarter" idx="4"/>
          </p:nvPr>
        </p:nvSpPr>
        <p:spPr>
          <a:xfrm>
            <a:off x="6553200" y="6320027"/>
            <a:ext cx="2133600" cy="365125"/>
          </a:xfrm>
          <a:prstGeom prst="rect">
            <a:avLst/>
          </a:prstGeom>
        </p:spPr>
        <p:txBody>
          <a:bodyPr vert="horz" lIns="91440" tIns="45720" rIns="91440" bIns="45720" rtlCol="0" anchor="b"/>
          <a:lstStyle>
            <a:lvl1pPr algn="ctr">
              <a:defRPr sz="1100">
                <a:solidFill>
                  <a:schemeClr val="bg1"/>
                </a:solidFill>
              </a:defRPr>
            </a:lvl1pPr>
          </a:lstStyle>
          <a:p>
            <a:fld id="{95FB27F1-C2FE-E646-9E41-8F3092BBAFAE}" type="slidenum">
              <a:rPr lang="en-US" smtClean="0"/>
              <a:pPr/>
              <a:t>‹#›</a:t>
            </a:fld>
            <a:endParaRPr lang="en-US" dirty="0"/>
          </a:p>
        </p:txBody>
      </p:sp>
      <p:pic>
        <p:nvPicPr>
          <p:cNvPr id="12" name="Picture 11" descr="OS-SDN-Logo-Web-Large.png"/>
          <p:cNvPicPr>
            <a:picLocks noChangeAspect="1"/>
          </p:cNvPicPr>
          <p:nvPr userDrawn="1"/>
        </p:nvPicPr>
        <p:blipFill>
          <a:blip r:embed="rId8"/>
          <a:stretch>
            <a:fillRect/>
          </a:stretch>
        </p:blipFill>
        <p:spPr>
          <a:xfrm>
            <a:off x="5428295" y="3"/>
            <a:ext cx="3715705" cy="1075264"/>
          </a:xfrm>
          <a:prstGeom prst="rect">
            <a:avLst/>
          </a:prstGeom>
        </p:spPr>
      </p:pic>
      <p:sp>
        <p:nvSpPr>
          <p:cNvPr id="4" name="Footer Placeholder 3"/>
          <p:cNvSpPr>
            <a:spLocks noGrp="1"/>
          </p:cNvSpPr>
          <p:nvPr>
            <p:ph type="ftr" sz="quarter" idx="3"/>
          </p:nvPr>
        </p:nvSpPr>
        <p:spPr>
          <a:xfrm>
            <a:off x="123142" y="6311317"/>
            <a:ext cx="4083098" cy="365125"/>
          </a:xfrm>
          <a:prstGeom prst="rect">
            <a:avLst/>
          </a:prstGeom>
        </p:spPr>
        <p:txBody>
          <a:bodyPr vert="horz" lIns="91440" tIns="45720" rIns="91440" bIns="45720" rtlCol="0" anchor="ctr"/>
          <a:lstStyle>
            <a:lvl1pPr algn="l">
              <a:defRPr sz="1100">
                <a:solidFill>
                  <a:schemeClr val="bg1"/>
                </a:solidFill>
              </a:defRPr>
            </a:lvl1pPr>
          </a:lstStyle>
          <a:p>
            <a:r>
              <a:rPr lang="en-US" dirty="0" smtClean="0"/>
              <a:t>Revision # v.7</a:t>
            </a:r>
            <a:br>
              <a:rPr lang="en-US" dirty="0" smtClean="0"/>
            </a:br>
            <a:r>
              <a:rPr lang="en-US" dirty="0" smtClean="0"/>
              <a:t>Sponsored by Open Networking Foundation</a:t>
            </a:r>
            <a:endParaRPr lang="en-US" dirty="0"/>
          </a:p>
        </p:txBody>
      </p:sp>
    </p:spTree>
    <p:extLst>
      <p:ext uri="{BB962C8B-B14F-4D97-AF65-F5344CB8AC3E}">
        <p14:creationId xmlns:p14="http://schemas.microsoft.com/office/powerpoint/2010/main" val="217627921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Lst>
  <p:timing>
    <p:tnLst>
      <p:par>
        <p:cTn id="1" dur="indefinite" restart="never" nodeType="tmRoot"/>
      </p:par>
    </p:tnLst>
  </p:timing>
  <p:hf hdr="0" dt="0"/>
  <p:txStyles>
    <p:titleStyle>
      <a:lvl1pPr algn="l" defTabSz="457200" rtl="0" eaLnBrk="1" latinLnBrk="0" hangingPunct="1">
        <a:spcBef>
          <a:spcPct val="0"/>
        </a:spcBef>
        <a:buNone/>
        <a:defRPr sz="2400" b="1" kern="1200">
          <a:solidFill>
            <a:srgbClr val="00BDD4"/>
          </a:solidFill>
          <a:latin typeface="+mj-lt"/>
          <a:ea typeface="+mj-ea"/>
          <a:cs typeface="+mj-cs"/>
        </a:defRPr>
      </a:lvl1pPr>
    </p:titleStyle>
    <p:bodyStyle>
      <a:lvl1pPr marL="342900" indent="-342900" algn="l" defTabSz="457200" rtl="0" eaLnBrk="1" latinLnBrk="0" hangingPunct="1">
        <a:spcBef>
          <a:spcPct val="20000"/>
        </a:spcBef>
        <a:spcAft>
          <a:spcPts val="0"/>
        </a:spcAft>
        <a:buFont typeface="Arial"/>
        <a:buChar char="•"/>
        <a:defRPr sz="20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dx.cs.princeton.edu/" TargetMode="Externa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5.xml"/><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image" Target="../media/image5.jpeg"/></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6.xm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7.xml"/></Relationships>
</file>

<file path=ppt/slides/_rels/slide2.xml.rels><?xml version="1.0" encoding="UTF-8" standalone="yes"?>
<Relationships xmlns="http://schemas.openxmlformats.org/package/2006/relationships"><Relationship Id="rId2" Type="http://schemas.openxmlformats.org/officeDocument/2006/relationships/hyperlink" Target="http://creativecommons.org/licenses/by/4.0/legalcode" TargetMode="Externa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tags" Target="../tags/tag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hyperlink" Target="https://community.opensourcesdn.org/wg/iSDX/dashboard" TargetMode="External"/><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hyperlink" Target="http://sdx.cs.princeton.edu/" TargetMode="External"/><Relationship Id="rId5" Type="http://schemas.openxmlformats.org/officeDocument/2006/relationships/hyperlink" Target="https://www.opensourcesdn.org/" TargetMode="External"/><Relationship Id="rId4" Type="http://schemas.openxmlformats.org/officeDocument/2006/relationships/hyperlink" Target="mailto:isdx@community.OpenSourceSDN.or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tags" Target="../tags/tag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tags" Target="../tags/tag2.xml"/><Relationship Id="rId5" Type="http://schemas.openxmlformats.org/officeDocument/2006/relationships/image" Target="../media/image5.jpe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3.xml"/><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4075564"/>
            <a:ext cx="8229600" cy="598487"/>
          </a:xfrm>
        </p:spPr>
        <p:txBody>
          <a:bodyPr/>
          <a:lstStyle/>
          <a:p>
            <a:r>
              <a:rPr lang="en-US" dirty="0"/>
              <a:t>iSDX: An Industrial-Scale Software-Defined IXP</a:t>
            </a:r>
            <a:endParaRPr lang="en-US" dirty="0"/>
          </a:p>
        </p:txBody>
      </p:sp>
      <p:sp>
        <p:nvSpPr>
          <p:cNvPr id="5" name="Text Placeholder 4"/>
          <p:cNvSpPr>
            <a:spLocks noGrp="1"/>
          </p:cNvSpPr>
          <p:nvPr>
            <p:ph type="body" idx="1"/>
          </p:nvPr>
        </p:nvSpPr>
        <p:spPr>
          <a:xfrm>
            <a:off x="209005" y="4674052"/>
            <a:ext cx="8804365" cy="2005422"/>
          </a:xfrm>
        </p:spPr>
        <p:txBody>
          <a:bodyPr>
            <a:normAutofit/>
          </a:bodyPr>
          <a:lstStyle/>
          <a:p>
            <a:pPr lvl="0">
              <a:defRPr/>
            </a:pPr>
            <a:r>
              <a:rPr lang="fr-FR" sz="2800" b="1" dirty="0"/>
              <a:t>Arpit Gupta, Princeton University</a:t>
            </a:r>
          </a:p>
          <a:p>
            <a:pPr lvl="0">
              <a:defRPr/>
            </a:pPr>
            <a:r>
              <a:rPr lang="fr-FR" dirty="0">
                <a:hlinkClick r:id="rId2"/>
              </a:rPr>
              <a:t>http://</a:t>
            </a:r>
            <a:r>
              <a:rPr lang="fr-FR" dirty="0" smtClean="0">
                <a:hlinkClick r:id="rId2"/>
              </a:rPr>
              <a:t>sdx.cs.princeton.edu</a:t>
            </a:r>
            <a:r>
              <a:rPr lang="fr-FR" dirty="0" smtClean="0"/>
              <a:t>  </a:t>
            </a:r>
            <a:endParaRPr lang="fr-FR" dirty="0"/>
          </a:p>
          <a:p>
            <a:pPr lvl="0">
              <a:defRPr/>
            </a:pPr>
            <a:endParaRPr lang="fr-FR" dirty="0">
              <a:solidFill>
                <a:schemeClr val="bg1"/>
              </a:solidFill>
            </a:endParaRPr>
          </a:p>
          <a:p>
            <a:pPr>
              <a:lnSpc>
                <a:spcPct val="120000"/>
              </a:lnSpc>
            </a:pPr>
            <a:r>
              <a:rPr lang="en-US" sz="2000" dirty="0"/>
              <a:t>Robert MacDavid, Rüdiger Birkner, Marco Canini, </a:t>
            </a:r>
          </a:p>
          <a:p>
            <a:pPr>
              <a:lnSpc>
                <a:spcPct val="120000"/>
              </a:lnSpc>
            </a:pPr>
            <a:r>
              <a:rPr lang="en-US" sz="2000" dirty="0"/>
              <a:t>Nick Feamster, Jennifer Rexford, Laurent Vanbever</a:t>
            </a:r>
            <a:endParaRPr lang="en-US" sz="2000" dirty="0"/>
          </a:p>
        </p:txBody>
      </p:sp>
    </p:spTree>
    <p:extLst>
      <p:ext uri="{BB962C8B-B14F-4D97-AF65-F5344CB8AC3E}">
        <p14:creationId xmlns:p14="http://schemas.microsoft.com/office/powerpoint/2010/main" val="16113536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3" y="304800"/>
            <a:ext cx="5181597" cy="609600"/>
          </a:xfrm>
        </p:spPr>
        <p:txBody>
          <a:bodyPr/>
          <a:lstStyle/>
          <a:p>
            <a:r>
              <a:rPr lang="en-US" dirty="0" smtClean="0">
                <a:solidFill>
                  <a:schemeClr val="tx1"/>
                </a:solidFill>
              </a:rPr>
              <a:t>Forwarding Table Entries at SDX</a:t>
            </a:r>
            <a:endParaRPr lang="en-US" dirty="0">
              <a:solidFill>
                <a:schemeClr val="tx1"/>
              </a:solidFill>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635449339"/>
              </p:ext>
            </p:extLst>
          </p:nvPr>
        </p:nvGraphicFramePr>
        <p:xfrm>
          <a:off x="457200" y="1143000"/>
          <a:ext cx="6422571" cy="2874830"/>
        </p:xfrm>
        <a:graphic>
          <a:graphicData uri="http://schemas.openxmlformats.org/drawingml/2006/table">
            <a:tbl>
              <a:tblPr firstRow="1">
                <a:tableStyleId>{5C22544A-7EE6-4342-B048-85BDC9FD1C3A}</a:tableStyleId>
              </a:tblPr>
              <a:tblGrid>
                <a:gridCol w="3062312"/>
                <a:gridCol w="3360259"/>
              </a:tblGrid>
              <a:tr h="1210892">
                <a:tc>
                  <a:txBody>
                    <a:bodyPr/>
                    <a:lstStyle/>
                    <a:p>
                      <a:pPr marL="0" marR="0" lvl="1" indent="0" algn="ctr" defTabSz="457200" rtl="0" eaLnBrk="1" fontAlgn="auto" latinLnBrk="0" hangingPunct="1">
                        <a:lnSpc>
                          <a:spcPct val="100000"/>
                        </a:lnSpc>
                        <a:spcBef>
                          <a:spcPts val="0"/>
                        </a:spcBef>
                        <a:spcAft>
                          <a:spcPts val="0"/>
                        </a:spcAft>
                        <a:buClrTx/>
                        <a:buSzTx/>
                        <a:buFontTx/>
                        <a:buNone/>
                        <a:tabLst/>
                        <a:defRPr/>
                      </a:pPr>
                      <a:r>
                        <a:rPr lang="en-US" sz="2400" dirty="0" smtClean="0">
                          <a:solidFill>
                            <a:schemeClr val="tx1"/>
                          </a:solidFill>
                        </a:rPr>
                        <a:t>SDN Policies</a:t>
                      </a:r>
                    </a:p>
                  </a:txBody>
                  <a:tcPr marL="129586" marR="1295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smtClean="0">
                          <a:solidFill>
                            <a:schemeClr val="tx1"/>
                          </a:solidFill>
                        </a:rPr>
                        <a:t># Forwarding Table Entries</a:t>
                      </a:r>
                      <a:endParaRPr lang="en-US" sz="2400" dirty="0">
                        <a:solidFill>
                          <a:schemeClr val="tx1"/>
                        </a:solidFill>
                      </a:endParaRPr>
                    </a:p>
                  </a:txBody>
                  <a:tcPr marL="129586" marR="1295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54646">
                <a:tc>
                  <a:txBody>
                    <a:bodyPr/>
                    <a:lstStyle/>
                    <a:p>
                      <a:pPr marL="0" lvl="1" indent="0" algn="ctr">
                        <a:buNone/>
                      </a:pPr>
                      <a:r>
                        <a:rPr lang="en-US" dirty="0" err="1" smtClean="0"/>
                        <a:t>dPort</a:t>
                      </a:r>
                      <a:r>
                        <a:rPr lang="en-US" dirty="0" smtClean="0"/>
                        <a:t> = 443 → </a:t>
                      </a:r>
                      <a:r>
                        <a:rPr lang="en-US" dirty="0" err="1" smtClean="0"/>
                        <a:t>fwd</a:t>
                      </a:r>
                      <a:r>
                        <a:rPr lang="en-US" dirty="0" smtClean="0"/>
                        <a:t>(C)</a:t>
                      </a:r>
                    </a:p>
                  </a:txBody>
                  <a:tcPr marL="129586" marR="1295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dirty="0" smtClean="0"/>
                        <a:t>1</a:t>
                      </a:r>
                      <a:endParaRPr lang="en-US" dirty="0"/>
                    </a:p>
                  </a:txBody>
                  <a:tcPr marL="129586" marR="1295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554646">
                <a:tc>
                  <a:txBody>
                    <a:bodyPr/>
                    <a:lstStyle/>
                    <a:p>
                      <a:pPr marL="0" marR="0" lvl="1"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smtClean="0">
                          <a:ln>
                            <a:noFill/>
                          </a:ln>
                          <a:solidFill>
                            <a:srgbClr val="000000"/>
                          </a:solidFill>
                          <a:effectLst/>
                          <a:uLnTx/>
                          <a:uFillTx/>
                          <a:latin typeface="+mn-lt"/>
                          <a:ea typeface="+mn-ea"/>
                          <a:cs typeface="+mn-cs"/>
                        </a:rPr>
                        <a:t>dPort</a:t>
                      </a:r>
                      <a:r>
                        <a:rPr kumimoji="0" lang="en-US" sz="1800" b="0" i="0" u="none" strike="noStrike" kern="1200" cap="none" spc="0" normalizeH="0" baseline="0" noProof="0" dirty="0" smtClean="0">
                          <a:ln>
                            <a:noFill/>
                          </a:ln>
                          <a:solidFill>
                            <a:srgbClr val="000000"/>
                          </a:solidFill>
                          <a:effectLst/>
                          <a:uLnTx/>
                          <a:uFillTx/>
                          <a:latin typeface="+mn-lt"/>
                          <a:ea typeface="+mn-ea"/>
                          <a:cs typeface="+mn-cs"/>
                        </a:rPr>
                        <a:t> = 22 → </a:t>
                      </a:r>
                      <a:r>
                        <a:rPr kumimoji="0" lang="en-US" sz="1800" b="0" i="0" u="none" strike="noStrike" kern="1200" cap="none" spc="0" normalizeH="0" baseline="0" noProof="0" dirty="0" err="1" smtClean="0">
                          <a:ln>
                            <a:noFill/>
                          </a:ln>
                          <a:solidFill>
                            <a:srgbClr val="000000"/>
                          </a:solidFill>
                          <a:effectLst/>
                          <a:uLnTx/>
                          <a:uFillTx/>
                          <a:latin typeface="+mn-lt"/>
                          <a:ea typeface="+mn-ea"/>
                          <a:cs typeface="+mn-cs"/>
                        </a:rPr>
                        <a:t>fwd</a:t>
                      </a:r>
                      <a:r>
                        <a:rPr kumimoji="0" lang="en-US" sz="1800" b="0" i="0" u="none" strike="noStrike" kern="1200" cap="none" spc="0" normalizeH="0" baseline="0" noProof="0" dirty="0" smtClean="0">
                          <a:ln>
                            <a:noFill/>
                          </a:ln>
                          <a:solidFill>
                            <a:srgbClr val="000000"/>
                          </a:solidFill>
                          <a:effectLst/>
                          <a:uLnTx/>
                          <a:uFillTx/>
                          <a:latin typeface="+mn-lt"/>
                          <a:ea typeface="+mn-ea"/>
                          <a:cs typeface="+mn-cs"/>
                        </a:rPr>
                        <a:t>(C)</a:t>
                      </a:r>
                    </a:p>
                  </a:txBody>
                  <a:tcPr marL="129586" marR="1295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dirty="0" smtClean="0"/>
                        <a:t>1</a:t>
                      </a:r>
                      <a:endParaRPr lang="en-US" dirty="0"/>
                    </a:p>
                  </a:txBody>
                  <a:tcPr marL="129586" marR="1295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554646">
                <a:tc>
                  <a:txBody>
                    <a:bodyPr/>
                    <a:lstStyle/>
                    <a:p>
                      <a:pPr marL="0" marR="0" lvl="1" indent="0" algn="ctr" defTabSz="457200" rtl="0" eaLnBrk="1" fontAlgn="auto" latinLnBrk="0" hangingPunct="1">
                        <a:lnSpc>
                          <a:spcPct val="100000"/>
                        </a:lnSpc>
                        <a:spcBef>
                          <a:spcPts val="0"/>
                        </a:spcBef>
                        <a:spcAft>
                          <a:spcPts val="0"/>
                        </a:spcAft>
                        <a:buClrTx/>
                        <a:buSzTx/>
                        <a:buFontTx/>
                        <a:buNone/>
                        <a:tabLst/>
                        <a:defRPr/>
                      </a:pPr>
                      <a:r>
                        <a:rPr lang="en-US" dirty="0" err="1" smtClean="0"/>
                        <a:t>dPort</a:t>
                      </a:r>
                      <a:r>
                        <a:rPr lang="en-US" dirty="0" smtClean="0"/>
                        <a:t> = 80 </a:t>
                      </a:r>
                      <a:r>
                        <a:rPr kumimoji="0" lang="en-US" sz="1800" b="0" i="0" u="none" strike="noStrike" kern="1200" cap="none" spc="0" normalizeH="0" baseline="0" noProof="0" dirty="0" smtClean="0">
                          <a:ln>
                            <a:noFill/>
                          </a:ln>
                          <a:solidFill>
                            <a:srgbClr val="000000"/>
                          </a:solidFill>
                          <a:effectLst/>
                          <a:uLnTx/>
                          <a:uFillTx/>
                          <a:latin typeface="+mn-lt"/>
                          <a:ea typeface="+mn-ea"/>
                          <a:cs typeface="+mn-cs"/>
                        </a:rPr>
                        <a:t>→ </a:t>
                      </a:r>
                      <a:r>
                        <a:rPr kumimoji="0" lang="en-US" sz="1800" b="0" i="0" u="none" strike="noStrike" kern="1200" cap="none" spc="0" normalizeH="0" baseline="0" noProof="0" dirty="0" err="1" smtClean="0">
                          <a:ln>
                            <a:noFill/>
                          </a:ln>
                          <a:solidFill>
                            <a:srgbClr val="000000"/>
                          </a:solidFill>
                          <a:effectLst/>
                          <a:uLnTx/>
                          <a:uFillTx/>
                          <a:latin typeface="+mn-lt"/>
                          <a:ea typeface="+mn-ea"/>
                          <a:cs typeface="+mn-cs"/>
                        </a:rPr>
                        <a:t>fwd</a:t>
                      </a:r>
                      <a:r>
                        <a:rPr kumimoji="0" lang="en-US" sz="1800" b="0" i="0" u="none" strike="noStrike" kern="1200" cap="none" spc="0" normalizeH="0" baseline="0" noProof="0" dirty="0" smtClean="0">
                          <a:ln>
                            <a:noFill/>
                          </a:ln>
                          <a:solidFill>
                            <a:srgbClr val="000000"/>
                          </a:solidFill>
                          <a:effectLst/>
                          <a:uLnTx/>
                          <a:uFillTx/>
                          <a:latin typeface="+mn-lt"/>
                          <a:ea typeface="+mn-ea"/>
                          <a:cs typeface="+mn-cs"/>
                        </a:rPr>
                        <a:t>(E)</a:t>
                      </a:r>
                      <a:endParaRPr lang="en-US" dirty="0" smtClean="0"/>
                    </a:p>
                  </a:txBody>
                  <a:tcPr marL="129586" marR="1295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90000"/>
                      </a:schemeClr>
                    </a:solidFill>
                  </a:tcPr>
                </a:tc>
                <a:tc>
                  <a:txBody>
                    <a:bodyPr/>
                    <a:lstStyle/>
                    <a:p>
                      <a:pPr algn="ctr"/>
                      <a:r>
                        <a:rPr lang="en-US" dirty="0" smtClean="0"/>
                        <a:t>1</a:t>
                      </a:r>
                      <a:endParaRPr lang="en-US" dirty="0"/>
                    </a:p>
                  </a:txBody>
                  <a:tcPr marL="129586" marR="1295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7" name="TextBox 6"/>
          <p:cNvSpPr txBox="1"/>
          <p:nvPr/>
        </p:nvSpPr>
        <p:spPr>
          <a:xfrm>
            <a:off x="610615" y="4457868"/>
            <a:ext cx="7930377" cy="1200329"/>
          </a:xfrm>
          <a:prstGeom prst="rect">
            <a:avLst/>
          </a:prstGeom>
          <a:noFill/>
        </p:spPr>
        <p:txBody>
          <a:bodyPr wrap="none" rtlCol="0">
            <a:spAutoFit/>
          </a:bodyPr>
          <a:lstStyle/>
          <a:p>
            <a:pPr algn="ctr"/>
            <a:r>
              <a:rPr lang="en-US" sz="3600" dirty="0" smtClean="0">
                <a:solidFill>
                  <a:srgbClr val="C00000"/>
                </a:solidFill>
              </a:rPr>
              <a:t>Number of forwarding table entries for</a:t>
            </a:r>
          </a:p>
          <a:p>
            <a:pPr algn="ctr"/>
            <a:r>
              <a:rPr lang="en-US" sz="3600" dirty="0">
                <a:solidFill>
                  <a:srgbClr val="C00000"/>
                </a:solidFill>
              </a:rPr>
              <a:t>A &amp; </a:t>
            </a:r>
            <a:r>
              <a:rPr lang="en-US" sz="3600" dirty="0" smtClean="0">
                <a:solidFill>
                  <a:srgbClr val="C00000"/>
                </a:solidFill>
              </a:rPr>
              <a:t>B’s Outbound SDN Policies</a:t>
            </a:r>
            <a:endParaRPr lang="en-US" sz="3600" dirty="0">
              <a:solidFill>
                <a:srgbClr val="C00000"/>
              </a:solidFill>
            </a:endParaRPr>
          </a:p>
        </p:txBody>
      </p:sp>
      <p:sp>
        <p:nvSpPr>
          <p:cNvPr id="8" name="Right Brace 7"/>
          <p:cNvSpPr/>
          <p:nvPr/>
        </p:nvSpPr>
        <p:spPr>
          <a:xfrm>
            <a:off x="6986583" y="2368731"/>
            <a:ext cx="381021" cy="1133345"/>
          </a:xfrm>
          <a:prstGeom prst="rightBrace">
            <a:avLst/>
          </a:prstGeom>
          <a:ln w="50800">
            <a:solidFill>
              <a:schemeClr val="bg1">
                <a:lumMod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TextBox 8"/>
          <p:cNvSpPr txBox="1"/>
          <p:nvPr/>
        </p:nvSpPr>
        <p:spPr>
          <a:xfrm>
            <a:off x="7367604" y="2742564"/>
            <a:ext cx="1150508" cy="584775"/>
          </a:xfrm>
          <a:prstGeom prst="rect">
            <a:avLst/>
          </a:prstGeom>
          <a:noFill/>
          <a:ln>
            <a:noFill/>
          </a:ln>
        </p:spPr>
        <p:txBody>
          <a:bodyPr wrap="none" rtlCol="0">
            <a:spAutoFit/>
          </a:bodyPr>
          <a:lstStyle/>
          <a:p>
            <a:r>
              <a:rPr lang="en-US" sz="3200" b="1" dirty="0" smtClean="0"/>
              <a:t>AS A</a:t>
            </a:r>
            <a:endParaRPr lang="en-US" sz="3200" b="1" dirty="0"/>
          </a:p>
        </p:txBody>
      </p:sp>
      <p:sp>
        <p:nvSpPr>
          <p:cNvPr id="10" name="TextBox 9"/>
          <p:cNvSpPr txBox="1"/>
          <p:nvPr/>
        </p:nvSpPr>
        <p:spPr>
          <a:xfrm>
            <a:off x="7352408" y="3522287"/>
            <a:ext cx="1165704" cy="584775"/>
          </a:xfrm>
          <a:prstGeom prst="rect">
            <a:avLst/>
          </a:prstGeom>
          <a:noFill/>
          <a:ln>
            <a:noFill/>
          </a:ln>
        </p:spPr>
        <p:txBody>
          <a:bodyPr wrap="none" rtlCol="0">
            <a:spAutoFit/>
          </a:bodyPr>
          <a:lstStyle/>
          <a:p>
            <a:r>
              <a:rPr lang="en-US" sz="3200" b="1" dirty="0" smtClean="0"/>
              <a:t>AS B</a:t>
            </a:r>
            <a:endParaRPr lang="en-US" sz="3200" b="1" dirty="0"/>
          </a:p>
        </p:txBody>
      </p:sp>
      <p:sp>
        <p:nvSpPr>
          <p:cNvPr id="11" name="Right Brace 10"/>
          <p:cNvSpPr/>
          <p:nvPr/>
        </p:nvSpPr>
        <p:spPr>
          <a:xfrm>
            <a:off x="6986583" y="3582818"/>
            <a:ext cx="381021" cy="428879"/>
          </a:xfrm>
          <a:prstGeom prst="rightBrace">
            <a:avLst/>
          </a:prstGeom>
          <a:ln w="50800">
            <a:solidFill>
              <a:schemeClr val="bg1">
                <a:lumMod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chemeClr val="bg1">
                  <a:lumMod val="50000"/>
                </a:schemeClr>
              </a:solidFill>
            </a:endParaRPr>
          </a:p>
        </p:txBody>
      </p:sp>
      <p:sp>
        <p:nvSpPr>
          <p:cNvPr id="12" name="Footer Placeholder 3"/>
          <p:cNvSpPr>
            <a:spLocks noGrp="1"/>
          </p:cNvSpPr>
          <p:nvPr>
            <p:ph type="ftr" sz="quarter" idx="3"/>
          </p:nvPr>
        </p:nvSpPr>
        <p:spPr>
          <a:xfrm>
            <a:off x="123142" y="6311317"/>
            <a:ext cx="4083098" cy="365125"/>
          </a:xfrm>
          <a:prstGeom prst="rect">
            <a:avLst/>
          </a:prstGeom>
        </p:spPr>
        <p:txBody>
          <a:bodyPr vert="horz" lIns="91440" tIns="45720" rIns="91440" bIns="45720" rtlCol="0" anchor="ctr"/>
          <a:lstStyle>
            <a:lvl1pPr algn="l">
              <a:defRPr sz="1100">
                <a:solidFill>
                  <a:schemeClr val="bg1"/>
                </a:solidFill>
              </a:defRPr>
            </a:lvl1pPr>
          </a:lstStyle>
          <a:p>
            <a:r>
              <a:rPr lang="en-US" dirty="0" smtClean="0"/>
              <a:t>Revision # v.7</a:t>
            </a:r>
            <a:br>
              <a:rPr lang="en-US" dirty="0" smtClean="0"/>
            </a:br>
            <a:r>
              <a:rPr lang="en-US" dirty="0" smtClean="0"/>
              <a:t>Sponsored by Open Networking Foundation</a:t>
            </a:r>
            <a:endParaRPr lang="en-US" dirty="0"/>
          </a:p>
        </p:txBody>
      </p:sp>
    </p:spTree>
    <p:extLst>
      <p:ext uri="{BB962C8B-B14F-4D97-AF65-F5344CB8AC3E}">
        <p14:creationId xmlns:p14="http://schemas.microsoft.com/office/powerpoint/2010/main" val="166790801"/>
      </p:ext>
    </p:extLst>
  </p:cSld>
  <p:clrMapOvr>
    <a:masterClrMapping/>
  </p:clrMapOvr>
  <mc:AlternateContent xmlns:mc="http://schemas.openxmlformats.org/markup-compatibility/2006" xmlns:p14="http://schemas.microsoft.com/office/powerpoint/2010/main">
    <mc:Choice Requires="p14">
      <p:transition spd="slow" p14:dur="2000" advTm="10247"/>
    </mc:Choice>
    <mc:Fallback xmlns="">
      <p:transition spd="slow" advTm="10247"/>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3" y="304800"/>
            <a:ext cx="5181597" cy="609600"/>
          </a:xfrm>
        </p:spPr>
        <p:txBody>
          <a:bodyPr/>
          <a:lstStyle/>
          <a:p>
            <a:r>
              <a:rPr lang="en-US" dirty="0" smtClean="0">
                <a:solidFill>
                  <a:schemeClr val="tx1"/>
                </a:solidFill>
              </a:rPr>
              <a:t>Goal Tracker</a:t>
            </a:r>
            <a:endParaRPr lang="en-US" dirty="0">
              <a:solidFill>
                <a:schemeClr val="tx1"/>
              </a:solidFill>
            </a:endParaRPr>
          </a:p>
        </p:txBody>
      </p:sp>
      <p:sp>
        <p:nvSpPr>
          <p:cNvPr id="3" name="Slide Number Placeholder 2"/>
          <p:cNvSpPr>
            <a:spLocks noGrp="1"/>
          </p:cNvSpPr>
          <p:nvPr>
            <p:ph type="sldNum" sz="quarter" idx="4"/>
          </p:nvPr>
        </p:nvSpPr>
        <p:spPr>
          <a:xfrm>
            <a:off x="3505200" y="6356352"/>
            <a:ext cx="2133600" cy="365125"/>
          </a:xfrm>
        </p:spPr>
        <p:txBody>
          <a:bodyPr/>
          <a:lstStyle/>
          <a:p>
            <a:pPr>
              <a:defRPr/>
            </a:pPr>
            <a:fld id="{495ADB0F-E9F2-1D42-9E15-ECDE97EFB0F8}" type="slidenum">
              <a:rPr lang="en-US" smtClean="0"/>
              <a:pPr>
                <a:defRPr/>
              </a:pPr>
              <a:t>11</a:t>
            </a:fld>
            <a:endParaRPr lang="en-US"/>
          </a:p>
        </p:txBody>
      </p:sp>
      <p:graphicFrame>
        <p:nvGraphicFramePr>
          <p:cNvPr id="10" name="Content Placeholder 4"/>
          <p:cNvGraphicFramePr>
            <a:graphicFrameLocks noGrp="1"/>
          </p:cNvGraphicFramePr>
          <p:nvPr>
            <p:ph idx="1"/>
            <p:extLst/>
          </p:nvPr>
        </p:nvGraphicFramePr>
        <p:xfrm>
          <a:off x="457200" y="1143000"/>
          <a:ext cx="8229600" cy="1430866"/>
        </p:xfrm>
        <a:graphic>
          <a:graphicData uri="http://schemas.openxmlformats.org/drawingml/2006/table">
            <a:tbl>
              <a:tblPr firstRow="1" bandRow="1">
                <a:tableStyleId>{00A15C55-8517-42AA-B614-E9B94910E393}</a:tableStyleId>
              </a:tblPr>
              <a:tblGrid>
                <a:gridCol w="5453743"/>
                <a:gridCol w="2775857"/>
              </a:tblGrid>
              <a:tr h="715433">
                <a:tc>
                  <a:txBody>
                    <a:bodyPr/>
                    <a:lstStyle/>
                    <a:p>
                      <a:pPr algn="ctr"/>
                      <a:endParaRPr lang="en-US" sz="2400" dirty="0">
                        <a:solidFill>
                          <a:schemeClr val="tx1"/>
                        </a:solidFill>
                      </a:endParaRPr>
                    </a:p>
                  </a:txBody>
                  <a:tcPr marL="117566" marR="1175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smtClean="0">
                          <a:solidFill>
                            <a:schemeClr val="tx1"/>
                          </a:solidFill>
                        </a:rPr>
                        <a:t>Simple Example</a:t>
                      </a:r>
                      <a:endParaRPr lang="en-US" sz="2400" dirty="0">
                        <a:solidFill>
                          <a:schemeClr val="tx1"/>
                        </a:solidFill>
                      </a:endParaRPr>
                    </a:p>
                  </a:txBody>
                  <a:tcPr marL="117566" marR="1175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15433">
                <a:tc>
                  <a:txBody>
                    <a:bodyPr/>
                    <a:lstStyle/>
                    <a:p>
                      <a:pPr algn="ctr"/>
                      <a:r>
                        <a:rPr lang="en-US" sz="2400" b="1" dirty="0" smtClean="0"/>
                        <a:t>Baseline</a:t>
                      </a:r>
                      <a:endParaRPr lang="en-US" sz="2400" b="1" dirty="0"/>
                    </a:p>
                  </a:txBody>
                  <a:tcPr marL="117566" marR="1175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dirty="0" smtClean="0">
                          <a:solidFill>
                            <a:schemeClr val="tx1"/>
                          </a:solidFill>
                        </a:rPr>
                        <a:t>3</a:t>
                      </a:r>
                      <a:endParaRPr lang="en-US" sz="2400" b="1" dirty="0">
                        <a:solidFill>
                          <a:schemeClr val="tx1"/>
                        </a:solidFill>
                      </a:endParaRPr>
                    </a:p>
                  </a:txBody>
                  <a:tcPr marL="117566" marR="1175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7" name="Content Placeholder 2"/>
          <p:cNvSpPr txBox="1">
            <a:spLocks/>
          </p:cNvSpPr>
          <p:nvPr/>
        </p:nvSpPr>
        <p:spPr bwMode="auto">
          <a:xfrm>
            <a:off x="457203" y="2892289"/>
            <a:ext cx="8229600" cy="27225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defTabSz="914400"/>
            <a:r>
              <a:rPr lang="en-US" b="1" kern="0" dirty="0" smtClean="0">
                <a:solidFill>
                  <a:srgbClr val="333399"/>
                </a:solidFill>
              </a:rPr>
              <a:t>Large IXP Dataset:</a:t>
            </a:r>
          </a:p>
          <a:p>
            <a:pPr lvl="1" defTabSz="914400"/>
            <a:r>
              <a:rPr lang="en-US" kern="0" dirty="0" smtClean="0"/>
              <a:t>BGP RIBs &amp; Updates from large IXP</a:t>
            </a:r>
            <a:endParaRPr lang="en-US" b="1" kern="0" dirty="0">
              <a:solidFill>
                <a:srgbClr val="333399"/>
              </a:solidFill>
            </a:endParaRPr>
          </a:p>
          <a:p>
            <a:pPr lvl="1" defTabSz="914400"/>
            <a:r>
              <a:rPr lang="en-US" kern="0" dirty="0"/>
              <a:t>511 IXP </a:t>
            </a:r>
            <a:r>
              <a:rPr lang="en-US" kern="0" dirty="0" smtClean="0"/>
              <a:t>participants</a:t>
            </a:r>
            <a:endParaRPr lang="en-US" kern="0" dirty="0"/>
          </a:p>
          <a:p>
            <a:pPr lvl="1" defTabSz="914400"/>
            <a:r>
              <a:rPr lang="en-US" kern="0" dirty="0"/>
              <a:t>96 million peering routes for 300K IP </a:t>
            </a:r>
            <a:r>
              <a:rPr lang="en-US" kern="0" dirty="0" smtClean="0"/>
              <a:t>prefixes</a:t>
            </a:r>
            <a:endParaRPr lang="en-US" kern="0" dirty="0"/>
          </a:p>
          <a:p>
            <a:pPr lvl="1" defTabSz="914400"/>
            <a:r>
              <a:rPr lang="en-US" kern="0" dirty="0" smtClean="0"/>
              <a:t>25K BGP updates for 2-hour duration</a:t>
            </a:r>
            <a:endParaRPr lang="en-US" kern="0" dirty="0"/>
          </a:p>
          <a:p>
            <a:pPr lvl="1" defTabSz="914400"/>
            <a:endParaRPr lang="en-US" b="1" kern="0" dirty="0" smtClean="0"/>
          </a:p>
        </p:txBody>
      </p:sp>
      <p:sp>
        <p:nvSpPr>
          <p:cNvPr id="8" name="Footer Placeholder 3"/>
          <p:cNvSpPr>
            <a:spLocks noGrp="1"/>
          </p:cNvSpPr>
          <p:nvPr>
            <p:ph type="ftr" sz="quarter" idx="3"/>
          </p:nvPr>
        </p:nvSpPr>
        <p:spPr>
          <a:xfrm>
            <a:off x="123142" y="6311317"/>
            <a:ext cx="4083098" cy="365125"/>
          </a:xfrm>
          <a:prstGeom prst="rect">
            <a:avLst/>
          </a:prstGeom>
        </p:spPr>
        <p:txBody>
          <a:bodyPr vert="horz" lIns="91440" tIns="45720" rIns="91440" bIns="45720" rtlCol="0" anchor="ctr"/>
          <a:lstStyle>
            <a:lvl1pPr algn="l">
              <a:defRPr sz="1100">
                <a:solidFill>
                  <a:schemeClr val="bg1"/>
                </a:solidFill>
              </a:defRPr>
            </a:lvl1pPr>
          </a:lstStyle>
          <a:p>
            <a:r>
              <a:rPr lang="en-US" dirty="0" smtClean="0"/>
              <a:t>Revision # v.7</a:t>
            </a:r>
            <a:br>
              <a:rPr lang="en-US" dirty="0" smtClean="0"/>
            </a:br>
            <a:r>
              <a:rPr lang="en-US" dirty="0" smtClean="0"/>
              <a:t>Sponsored by Open Networking Foundation</a:t>
            </a:r>
            <a:endParaRPr lang="en-US" dirty="0"/>
          </a:p>
        </p:txBody>
      </p:sp>
    </p:spTree>
    <p:custDataLst>
      <p:tags r:id="rId1"/>
    </p:custDataLst>
    <p:extLst>
      <p:ext uri="{BB962C8B-B14F-4D97-AF65-F5344CB8AC3E}">
        <p14:creationId xmlns:p14="http://schemas.microsoft.com/office/powerpoint/2010/main" val="4223593461"/>
      </p:ext>
    </p:extLst>
  </p:cSld>
  <p:clrMapOvr>
    <a:masterClrMapping/>
  </p:clrMapOvr>
  <mc:AlternateContent xmlns:mc="http://schemas.openxmlformats.org/markup-compatibility/2006" xmlns:p14="http://schemas.microsoft.com/office/powerpoint/2010/main">
    <mc:Choice Requires="p14">
      <p:transition spd="slow" p14:dur="2000" advTm="38971"/>
    </mc:Choice>
    <mc:Fallback xmlns="">
      <p:transition spd="slow" advTm="3897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3" y="304800"/>
            <a:ext cx="5181597" cy="609600"/>
          </a:xfrm>
        </p:spPr>
        <p:txBody>
          <a:bodyPr/>
          <a:lstStyle/>
          <a:p>
            <a:r>
              <a:rPr lang="en-US" dirty="0">
                <a:solidFill>
                  <a:schemeClr val="tx1"/>
                </a:solidFill>
              </a:rPr>
              <a:t>Goal Tracker</a:t>
            </a:r>
          </a:p>
        </p:txBody>
      </p:sp>
      <p:sp>
        <p:nvSpPr>
          <p:cNvPr id="3" name="Slide Number Placeholder 2"/>
          <p:cNvSpPr>
            <a:spLocks noGrp="1"/>
          </p:cNvSpPr>
          <p:nvPr>
            <p:ph type="sldNum" sz="quarter" idx="4"/>
          </p:nvPr>
        </p:nvSpPr>
        <p:spPr>
          <a:xfrm>
            <a:off x="3505200" y="6356352"/>
            <a:ext cx="2133600" cy="365125"/>
          </a:xfrm>
        </p:spPr>
        <p:txBody>
          <a:bodyPr/>
          <a:lstStyle/>
          <a:p>
            <a:pPr>
              <a:defRPr/>
            </a:pPr>
            <a:fld id="{495ADB0F-E9F2-1D42-9E15-ECDE97EFB0F8}" type="slidenum">
              <a:rPr lang="en-US" smtClean="0"/>
              <a:pPr>
                <a:defRPr/>
              </a:pPr>
              <a:t>12</a:t>
            </a:fld>
            <a:endParaRPr lang="en-US"/>
          </a:p>
        </p:txBody>
      </p:sp>
      <p:graphicFrame>
        <p:nvGraphicFramePr>
          <p:cNvPr id="8" name="Content Placeholder 4"/>
          <p:cNvGraphicFramePr>
            <a:graphicFrameLocks noGrp="1"/>
          </p:cNvGraphicFramePr>
          <p:nvPr>
            <p:ph idx="1"/>
            <p:extLst/>
          </p:nvPr>
        </p:nvGraphicFramePr>
        <p:xfrm>
          <a:off x="457200" y="1143000"/>
          <a:ext cx="8229602" cy="1538393"/>
        </p:xfrm>
        <a:graphic>
          <a:graphicData uri="http://schemas.openxmlformats.org/drawingml/2006/table">
            <a:tbl>
              <a:tblPr firstRow="1" bandRow="1">
                <a:tableStyleId>{00A15C55-8517-42AA-B614-E9B94910E393}</a:tableStyleId>
              </a:tblPr>
              <a:tblGrid>
                <a:gridCol w="4190071"/>
                <a:gridCol w="2132671"/>
                <a:gridCol w="1906860"/>
              </a:tblGrid>
              <a:tr h="715433">
                <a:tc>
                  <a:txBody>
                    <a:bodyPr/>
                    <a:lstStyle/>
                    <a:p>
                      <a:pPr algn="ctr"/>
                      <a:endParaRPr lang="en-US" sz="2400" dirty="0">
                        <a:solidFill>
                          <a:schemeClr val="tx1"/>
                        </a:solidFill>
                      </a:endParaRPr>
                    </a:p>
                  </a:txBody>
                  <a:tcPr marL="90325" marR="903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smtClean="0">
                          <a:solidFill>
                            <a:schemeClr val="tx1"/>
                          </a:solidFill>
                        </a:rPr>
                        <a:t>Simple Example</a:t>
                      </a:r>
                      <a:endParaRPr lang="en-US" sz="2400" dirty="0">
                        <a:solidFill>
                          <a:schemeClr val="tx1"/>
                        </a:solidFill>
                      </a:endParaRPr>
                    </a:p>
                  </a:txBody>
                  <a:tcPr marL="90325" marR="903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smtClean="0">
                          <a:solidFill>
                            <a:schemeClr val="tx1"/>
                          </a:solidFill>
                        </a:rPr>
                        <a:t>Large IXP</a:t>
                      </a:r>
                      <a:endParaRPr lang="en-US" sz="2400" dirty="0">
                        <a:solidFill>
                          <a:schemeClr val="tx1"/>
                        </a:solidFill>
                      </a:endParaRPr>
                    </a:p>
                  </a:txBody>
                  <a:tcPr marL="90325" marR="903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15433">
                <a:tc>
                  <a:txBody>
                    <a:bodyPr/>
                    <a:lstStyle/>
                    <a:p>
                      <a:pPr algn="ctr"/>
                      <a:r>
                        <a:rPr lang="en-US" sz="2400" b="1" dirty="0" smtClean="0"/>
                        <a:t>Baseline</a:t>
                      </a:r>
                      <a:endParaRPr lang="en-US" sz="2400" b="1" dirty="0"/>
                    </a:p>
                  </a:txBody>
                  <a:tcPr marL="90325" marR="903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dirty="0" smtClean="0">
                          <a:solidFill>
                            <a:schemeClr val="tx1"/>
                          </a:solidFill>
                        </a:rPr>
                        <a:t>3</a:t>
                      </a:r>
                      <a:endParaRPr lang="en-US" sz="2400" b="1" dirty="0">
                        <a:solidFill>
                          <a:schemeClr val="tx1"/>
                        </a:solidFill>
                      </a:endParaRPr>
                    </a:p>
                  </a:txBody>
                  <a:tcPr marL="90325" marR="903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dirty="0" smtClean="0">
                          <a:solidFill>
                            <a:schemeClr val="tx1"/>
                          </a:solidFill>
                        </a:rPr>
                        <a:t>62K (0)</a:t>
                      </a:r>
                      <a:endParaRPr lang="en-US" sz="2400" b="1" dirty="0">
                        <a:solidFill>
                          <a:schemeClr val="tx1"/>
                        </a:solidFill>
                      </a:endParaRPr>
                    </a:p>
                  </a:txBody>
                  <a:tcPr marL="90325" marR="903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7" name="Content Placeholder 2"/>
          <p:cNvSpPr txBox="1">
            <a:spLocks/>
          </p:cNvSpPr>
          <p:nvPr/>
        </p:nvSpPr>
        <p:spPr bwMode="auto">
          <a:xfrm>
            <a:off x="457200" y="3754437"/>
            <a:ext cx="8229600" cy="27225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defTabSz="914400"/>
            <a:r>
              <a:rPr lang="en-US" b="1" kern="0" dirty="0" smtClean="0">
                <a:solidFill>
                  <a:srgbClr val="333399"/>
                </a:solidFill>
              </a:rPr>
              <a:t>Large IXP Dataset:</a:t>
            </a:r>
          </a:p>
          <a:p>
            <a:pPr lvl="1" defTabSz="914400"/>
            <a:r>
              <a:rPr lang="en-US" kern="0" dirty="0" smtClean="0"/>
              <a:t>BGP RIBs &amp; Updates from large IXP</a:t>
            </a:r>
            <a:endParaRPr lang="en-US" b="1" kern="0" dirty="0">
              <a:solidFill>
                <a:srgbClr val="333399"/>
              </a:solidFill>
            </a:endParaRPr>
          </a:p>
          <a:p>
            <a:pPr lvl="1" defTabSz="914400"/>
            <a:r>
              <a:rPr lang="en-US" kern="0" dirty="0"/>
              <a:t>511 IXP </a:t>
            </a:r>
            <a:r>
              <a:rPr lang="en-US" kern="0" dirty="0" smtClean="0"/>
              <a:t>participants</a:t>
            </a:r>
            <a:endParaRPr lang="en-US" kern="0" dirty="0"/>
          </a:p>
          <a:p>
            <a:pPr lvl="1" defTabSz="914400"/>
            <a:r>
              <a:rPr lang="en-US" kern="0" dirty="0"/>
              <a:t>96 million peering routes for 300K IP </a:t>
            </a:r>
            <a:r>
              <a:rPr lang="en-US" kern="0" dirty="0" smtClean="0"/>
              <a:t>prefixes</a:t>
            </a:r>
            <a:endParaRPr lang="en-US" kern="0" dirty="0"/>
          </a:p>
          <a:p>
            <a:pPr lvl="1" defTabSz="914400"/>
            <a:r>
              <a:rPr lang="en-US" kern="0" dirty="0"/>
              <a:t>25K BGP updates for 2-hour duration</a:t>
            </a:r>
          </a:p>
          <a:p>
            <a:pPr lvl="1" defTabSz="914400"/>
            <a:endParaRPr lang="en-US" b="1" kern="0" dirty="0" smtClean="0"/>
          </a:p>
        </p:txBody>
      </p:sp>
      <p:sp>
        <p:nvSpPr>
          <p:cNvPr id="10" name="Footer Placeholder 3"/>
          <p:cNvSpPr>
            <a:spLocks noGrp="1"/>
          </p:cNvSpPr>
          <p:nvPr>
            <p:ph type="ftr" sz="quarter" idx="3"/>
          </p:nvPr>
        </p:nvSpPr>
        <p:spPr>
          <a:xfrm>
            <a:off x="123142" y="6311317"/>
            <a:ext cx="4083098" cy="365125"/>
          </a:xfrm>
          <a:prstGeom prst="rect">
            <a:avLst/>
          </a:prstGeom>
        </p:spPr>
        <p:txBody>
          <a:bodyPr vert="horz" lIns="91440" tIns="45720" rIns="91440" bIns="45720" rtlCol="0" anchor="ctr"/>
          <a:lstStyle>
            <a:lvl1pPr algn="l">
              <a:defRPr sz="1100">
                <a:solidFill>
                  <a:schemeClr val="bg1"/>
                </a:solidFill>
              </a:defRPr>
            </a:lvl1pPr>
          </a:lstStyle>
          <a:p>
            <a:r>
              <a:rPr lang="en-US" dirty="0" smtClean="0"/>
              <a:t>Revision # v.7</a:t>
            </a:r>
            <a:br>
              <a:rPr lang="en-US" dirty="0" smtClean="0"/>
            </a:br>
            <a:r>
              <a:rPr lang="en-US" dirty="0" smtClean="0"/>
              <a:t>Sponsored by Open Networking Foundation</a:t>
            </a:r>
            <a:endParaRPr lang="en-US" dirty="0"/>
          </a:p>
        </p:txBody>
      </p:sp>
    </p:spTree>
    <p:extLst>
      <p:ext uri="{BB962C8B-B14F-4D97-AF65-F5344CB8AC3E}">
        <p14:creationId xmlns:p14="http://schemas.microsoft.com/office/powerpoint/2010/main" val="2413561324"/>
      </p:ext>
    </p:extLst>
  </p:cSld>
  <p:clrMapOvr>
    <a:masterClrMapping/>
  </p:clrMapOvr>
  <mc:AlternateContent xmlns:mc="http://schemas.openxmlformats.org/markup-compatibility/2006" xmlns:p14="http://schemas.microsoft.com/office/powerpoint/2010/main">
    <mc:Choice Requires="p14">
      <p:transition spd="slow" p14:dur="2000" advTm="14211"/>
    </mc:Choice>
    <mc:Fallback xmlns="">
      <p:transition spd="slow" advTm="14211"/>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3" y="304800"/>
            <a:ext cx="5181597" cy="609600"/>
          </a:xfrm>
        </p:spPr>
        <p:txBody>
          <a:bodyPr/>
          <a:lstStyle/>
          <a:p>
            <a:r>
              <a:rPr lang="en-US" dirty="0">
                <a:solidFill>
                  <a:schemeClr val="tx1"/>
                </a:solidFill>
              </a:rPr>
              <a:t>Goal Tracker</a:t>
            </a:r>
          </a:p>
        </p:txBody>
      </p:sp>
      <p:sp>
        <p:nvSpPr>
          <p:cNvPr id="3" name="Slide Number Placeholder 2"/>
          <p:cNvSpPr>
            <a:spLocks noGrp="1"/>
          </p:cNvSpPr>
          <p:nvPr>
            <p:ph type="sldNum" sz="quarter" idx="4"/>
          </p:nvPr>
        </p:nvSpPr>
        <p:spPr>
          <a:xfrm>
            <a:off x="3505200" y="6356352"/>
            <a:ext cx="2133600" cy="365125"/>
          </a:xfrm>
        </p:spPr>
        <p:txBody>
          <a:bodyPr/>
          <a:lstStyle/>
          <a:p>
            <a:pPr>
              <a:defRPr/>
            </a:pPr>
            <a:fld id="{495ADB0F-E9F2-1D42-9E15-ECDE97EFB0F8}" type="slidenum">
              <a:rPr lang="en-US" smtClean="0"/>
              <a:pPr>
                <a:defRPr/>
              </a:pPr>
              <a:t>13</a:t>
            </a:fld>
            <a:endParaRPr lang="en-US"/>
          </a:p>
        </p:txBody>
      </p:sp>
      <p:graphicFrame>
        <p:nvGraphicFramePr>
          <p:cNvPr id="5" name="Content Placeholder 4"/>
          <p:cNvGraphicFramePr>
            <a:graphicFrameLocks noGrp="1"/>
          </p:cNvGraphicFramePr>
          <p:nvPr>
            <p:ph idx="1"/>
            <p:extLst/>
          </p:nvPr>
        </p:nvGraphicFramePr>
        <p:xfrm>
          <a:off x="457200" y="1143000"/>
          <a:ext cx="8229602" cy="1538393"/>
        </p:xfrm>
        <a:graphic>
          <a:graphicData uri="http://schemas.openxmlformats.org/drawingml/2006/table">
            <a:tbl>
              <a:tblPr firstRow="1" bandRow="1">
                <a:tableStyleId>{00A15C55-8517-42AA-B614-E9B94910E393}</a:tableStyleId>
              </a:tblPr>
              <a:tblGrid>
                <a:gridCol w="4190071"/>
                <a:gridCol w="2132671"/>
                <a:gridCol w="1906860"/>
              </a:tblGrid>
              <a:tr h="715433">
                <a:tc>
                  <a:txBody>
                    <a:bodyPr/>
                    <a:lstStyle/>
                    <a:p>
                      <a:pPr algn="ctr"/>
                      <a:endParaRPr lang="en-US" sz="2400" dirty="0">
                        <a:solidFill>
                          <a:schemeClr val="tx1"/>
                        </a:solidFill>
                      </a:endParaRPr>
                    </a:p>
                  </a:txBody>
                  <a:tcPr marL="90325" marR="903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smtClean="0">
                          <a:solidFill>
                            <a:schemeClr val="tx1"/>
                          </a:solidFill>
                        </a:rPr>
                        <a:t>Simple Example</a:t>
                      </a:r>
                      <a:endParaRPr lang="en-US" sz="2400" dirty="0">
                        <a:solidFill>
                          <a:schemeClr val="tx1"/>
                        </a:solidFill>
                      </a:endParaRPr>
                    </a:p>
                  </a:txBody>
                  <a:tcPr marL="90325" marR="903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smtClean="0">
                          <a:solidFill>
                            <a:schemeClr val="tx1"/>
                          </a:solidFill>
                        </a:rPr>
                        <a:t>Large IXP</a:t>
                      </a:r>
                      <a:endParaRPr lang="en-US" sz="2400" dirty="0">
                        <a:solidFill>
                          <a:schemeClr val="tx1"/>
                        </a:solidFill>
                      </a:endParaRPr>
                    </a:p>
                  </a:txBody>
                  <a:tcPr marL="90325" marR="903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15433">
                <a:tc>
                  <a:txBody>
                    <a:bodyPr/>
                    <a:lstStyle/>
                    <a:p>
                      <a:pPr algn="ctr"/>
                      <a:r>
                        <a:rPr lang="en-US" sz="2400" b="1" dirty="0" smtClean="0"/>
                        <a:t>Baseline</a:t>
                      </a:r>
                      <a:endParaRPr lang="en-US" sz="2400" b="1" dirty="0"/>
                    </a:p>
                  </a:txBody>
                  <a:tcPr marL="90325" marR="903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dirty="0" smtClean="0">
                          <a:solidFill>
                            <a:srgbClr val="002060"/>
                          </a:solidFill>
                        </a:rPr>
                        <a:t>3</a:t>
                      </a:r>
                      <a:endParaRPr lang="en-US" sz="2400" b="1" dirty="0">
                        <a:solidFill>
                          <a:srgbClr val="002060"/>
                        </a:solidFill>
                      </a:endParaRPr>
                    </a:p>
                  </a:txBody>
                  <a:tcPr marL="90325" marR="903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dirty="0" smtClean="0">
                          <a:solidFill>
                            <a:schemeClr val="tx1"/>
                          </a:solidFill>
                        </a:rPr>
                        <a:t>62K (0)</a:t>
                      </a:r>
                      <a:endParaRPr lang="en-US" sz="2400" b="1" dirty="0">
                        <a:solidFill>
                          <a:schemeClr val="tx1"/>
                        </a:solidFill>
                      </a:endParaRPr>
                    </a:p>
                  </a:txBody>
                  <a:tcPr marL="90325" marR="903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6" name="TextBox 5"/>
          <p:cNvSpPr txBox="1"/>
          <p:nvPr/>
        </p:nvSpPr>
        <p:spPr>
          <a:xfrm>
            <a:off x="0" y="5167174"/>
            <a:ext cx="8915400" cy="646331"/>
          </a:xfrm>
          <a:prstGeom prst="rect">
            <a:avLst/>
          </a:prstGeom>
          <a:noFill/>
        </p:spPr>
        <p:txBody>
          <a:bodyPr wrap="square" rtlCol="0">
            <a:spAutoFit/>
          </a:bodyPr>
          <a:lstStyle/>
          <a:p>
            <a:pPr algn="ctr"/>
            <a:r>
              <a:rPr lang="en-US" sz="3600" dirty="0" smtClean="0">
                <a:solidFill>
                  <a:srgbClr val="C00000"/>
                </a:solidFill>
              </a:rPr>
              <a:t>Satisfies design goals, but …</a:t>
            </a:r>
            <a:endParaRPr lang="en-US" sz="3600" dirty="0">
              <a:solidFill>
                <a:srgbClr val="C00000"/>
              </a:solidFill>
            </a:endParaRPr>
          </a:p>
        </p:txBody>
      </p:sp>
      <p:sp>
        <p:nvSpPr>
          <p:cNvPr id="7" name="Footer Placeholder 3"/>
          <p:cNvSpPr>
            <a:spLocks noGrp="1"/>
          </p:cNvSpPr>
          <p:nvPr>
            <p:ph type="ftr" sz="quarter" idx="3"/>
          </p:nvPr>
        </p:nvSpPr>
        <p:spPr>
          <a:xfrm>
            <a:off x="123142" y="6311317"/>
            <a:ext cx="4083098" cy="365125"/>
          </a:xfrm>
          <a:prstGeom prst="rect">
            <a:avLst/>
          </a:prstGeom>
        </p:spPr>
        <p:txBody>
          <a:bodyPr vert="horz" lIns="91440" tIns="45720" rIns="91440" bIns="45720" rtlCol="0" anchor="ctr"/>
          <a:lstStyle>
            <a:lvl1pPr algn="l">
              <a:defRPr sz="1100">
                <a:solidFill>
                  <a:schemeClr val="bg1"/>
                </a:solidFill>
              </a:defRPr>
            </a:lvl1pPr>
          </a:lstStyle>
          <a:p>
            <a:r>
              <a:rPr lang="en-US" dirty="0" smtClean="0"/>
              <a:t>Revision # v.7</a:t>
            </a:r>
            <a:br>
              <a:rPr lang="en-US" dirty="0" smtClean="0"/>
            </a:br>
            <a:r>
              <a:rPr lang="en-US" dirty="0" smtClean="0"/>
              <a:t>Sponsored by Open Networking Foundation</a:t>
            </a:r>
            <a:endParaRPr lang="en-US" dirty="0"/>
          </a:p>
        </p:txBody>
      </p:sp>
    </p:spTree>
    <p:extLst>
      <p:ext uri="{BB962C8B-B14F-4D97-AF65-F5344CB8AC3E}">
        <p14:creationId xmlns:p14="http://schemas.microsoft.com/office/powerpoint/2010/main" val="824818470"/>
      </p:ext>
    </p:extLst>
  </p:cSld>
  <p:clrMapOvr>
    <a:masterClrMapping/>
  </p:clrMapOvr>
  <mc:AlternateContent xmlns:mc="http://schemas.openxmlformats.org/markup-compatibility/2006" xmlns:p14="http://schemas.microsoft.com/office/powerpoint/2010/main">
    <mc:Choice Requires="p14">
      <p:transition spd="slow" p14:dur="2000" advTm="9149"/>
    </mc:Choice>
    <mc:Fallback xmlns="">
      <p:transition spd="slow" advTm="9149"/>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3" y="304800"/>
            <a:ext cx="5181597" cy="609600"/>
          </a:xfrm>
        </p:spPr>
        <p:txBody>
          <a:bodyPr/>
          <a:lstStyle/>
          <a:p>
            <a:r>
              <a:rPr lang="en-US" dirty="0">
                <a:solidFill>
                  <a:schemeClr val="tx1"/>
                </a:solidFill>
              </a:rPr>
              <a:t>Goal Tracker</a:t>
            </a:r>
          </a:p>
        </p:txBody>
      </p:sp>
      <p:sp>
        <p:nvSpPr>
          <p:cNvPr id="3" name="Slide Number Placeholder 2"/>
          <p:cNvSpPr>
            <a:spLocks noGrp="1"/>
          </p:cNvSpPr>
          <p:nvPr>
            <p:ph type="sldNum" sz="quarter" idx="4"/>
          </p:nvPr>
        </p:nvSpPr>
        <p:spPr>
          <a:xfrm>
            <a:off x="3505200" y="6356352"/>
            <a:ext cx="2133600" cy="365125"/>
          </a:xfrm>
        </p:spPr>
        <p:txBody>
          <a:bodyPr/>
          <a:lstStyle/>
          <a:p>
            <a:pPr>
              <a:defRPr/>
            </a:pPr>
            <a:fld id="{495ADB0F-E9F2-1D42-9E15-ECDE97EFB0F8}" type="slidenum">
              <a:rPr lang="en-US" smtClean="0"/>
              <a:pPr>
                <a:defRPr/>
              </a:pPr>
              <a:t>14</a:t>
            </a:fld>
            <a:endParaRPr lang="en-US"/>
          </a:p>
        </p:txBody>
      </p:sp>
      <p:graphicFrame>
        <p:nvGraphicFramePr>
          <p:cNvPr id="5" name="Content Placeholder 4"/>
          <p:cNvGraphicFramePr>
            <a:graphicFrameLocks noGrp="1"/>
          </p:cNvGraphicFramePr>
          <p:nvPr>
            <p:ph idx="1"/>
            <p:extLst/>
          </p:nvPr>
        </p:nvGraphicFramePr>
        <p:xfrm>
          <a:off x="457200" y="1143000"/>
          <a:ext cx="8229602" cy="1538393"/>
        </p:xfrm>
        <a:graphic>
          <a:graphicData uri="http://schemas.openxmlformats.org/drawingml/2006/table">
            <a:tbl>
              <a:tblPr firstRow="1" bandRow="1">
                <a:tableStyleId>{00A15C55-8517-42AA-B614-E9B94910E393}</a:tableStyleId>
              </a:tblPr>
              <a:tblGrid>
                <a:gridCol w="4190071"/>
                <a:gridCol w="2132671"/>
                <a:gridCol w="1906860"/>
              </a:tblGrid>
              <a:tr h="715433">
                <a:tc>
                  <a:txBody>
                    <a:bodyPr/>
                    <a:lstStyle/>
                    <a:p>
                      <a:pPr algn="ctr"/>
                      <a:endParaRPr lang="en-US" sz="2400" dirty="0">
                        <a:solidFill>
                          <a:schemeClr val="tx1"/>
                        </a:solidFill>
                      </a:endParaRPr>
                    </a:p>
                  </a:txBody>
                  <a:tcPr marL="90325" marR="903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smtClean="0">
                          <a:solidFill>
                            <a:schemeClr val="tx1"/>
                          </a:solidFill>
                        </a:rPr>
                        <a:t>Simple Example</a:t>
                      </a:r>
                      <a:endParaRPr lang="en-US" sz="2400" dirty="0">
                        <a:solidFill>
                          <a:schemeClr val="tx1"/>
                        </a:solidFill>
                      </a:endParaRPr>
                    </a:p>
                  </a:txBody>
                  <a:tcPr marL="90325" marR="903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smtClean="0">
                          <a:solidFill>
                            <a:schemeClr val="tx1"/>
                          </a:solidFill>
                        </a:rPr>
                        <a:t>Large IXP</a:t>
                      </a:r>
                      <a:endParaRPr lang="en-US" sz="2400" dirty="0">
                        <a:solidFill>
                          <a:schemeClr val="tx1"/>
                        </a:solidFill>
                      </a:endParaRPr>
                    </a:p>
                  </a:txBody>
                  <a:tcPr marL="90325" marR="903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15433">
                <a:tc>
                  <a:txBody>
                    <a:bodyPr/>
                    <a:lstStyle/>
                    <a:p>
                      <a:pPr algn="ctr"/>
                      <a:r>
                        <a:rPr lang="en-US" sz="2400" b="1" dirty="0" smtClean="0"/>
                        <a:t>Baseline</a:t>
                      </a:r>
                      <a:endParaRPr lang="en-US" sz="2400" b="1" dirty="0"/>
                    </a:p>
                  </a:txBody>
                  <a:tcPr marL="90325" marR="903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dirty="0" smtClean="0">
                          <a:solidFill>
                            <a:schemeClr val="tx1"/>
                          </a:solidFill>
                        </a:rPr>
                        <a:t>3</a:t>
                      </a:r>
                      <a:endParaRPr lang="en-US" sz="2400" b="1" dirty="0">
                        <a:solidFill>
                          <a:schemeClr val="tx1"/>
                        </a:solidFill>
                      </a:endParaRPr>
                    </a:p>
                  </a:txBody>
                  <a:tcPr marL="90325" marR="903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dirty="0" smtClean="0">
                          <a:solidFill>
                            <a:schemeClr val="tx1"/>
                          </a:solidFill>
                        </a:rPr>
                        <a:t>62K (0)</a:t>
                      </a:r>
                      <a:endParaRPr lang="en-US" sz="2400" b="1" dirty="0">
                        <a:solidFill>
                          <a:schemeClr val="tx1"/>
                        </a:solidFill>
                      </a:endParaRPr>
                    </a:p>
                  </a:txBody>
                  <a:tcPr marL="90325" marR="903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6" name="TextBox 5"/>
          <p:cNvSpPr txBox="1"/>
          <p:nvPr/>
        </p:nvSpPr>
        <p:spPr>
          <a:xfrm>
            <a:off x="0" y="4084580"/>
            <a:ext cx="8915400" cy="646331"/>
          </a:xfrm>
          <a:prstGeom prst="rect">
            <a:avLst/>
          </a:prstGeom>
          <a:noFill/>
        </p:spPr>
        <p:txBody>
          <a:bodyPr wrap="square" rtlCol="0">
            <a:spAutoFit/>
          </a:bodyPr>
          <a:lstStyle/>
          <a:p>
            <a:pPr algn="ctr"/>
            <a:r>
              <a:rPr lang="en-US" sz="3600" dirty="0" smtClean="0">
                <a:solidFill>
                  <a:srgbClr val="C00000"/>
                </a:solidFill>
              </a:rPr>
              <a:t>… not congruent with BGP!</a:t>
            </a:r>
            <a:endParaRPr lang="en-US" sz="3600" dirty="0">
              <a:solidFill>
                <a:srgbClr val="C00000"/>
              </a:solidFill>
            </a:endParaRPr>
          </a:p>
        </p:txBody>
      </p:sp>
      <p:sp>
        <p:nvSpPr>
          <p:cNvPr id="7" name="Footer Placeholder 3"/>
          <p:cNvSpPr>
            <a:spLocks noGrp="1"/>
          </p:cNvSpPr>
          <p:nvPr>
            <p:ph type="ftr" sz="quarter" idx="3"/>
          </p:nvPr>
        </p:nvSpPr>
        <p:spPr>
          <a:xfrm>
            <a:off x="123142" y="6311317"/>
            <a:ext cx="4083098" cy="365125"/>
          </a:xfrm>
          <a:prstGeom prst="rect">
            <a:avLst/>
          </a:prstGeom>
        </p:spPr>
        <p:txBody>
          <a:bodyPr vert="horz" lIns="91440" tIns="45720" rIns="91440" bIns="45720" rtlCol="0" anchor="ctr"/>
          <a:lstStyle>
            <a:lvl1pPr algn="l">
              <a:defRPr sz="1100">
                <a:solidFill>
                  <a:schemeClr val="bg1"/>
                </a:solidFill>
              </a:defRPr>
            </a:lvl1pPr>
          </a:lstStyle>
          <a:p>
            <a:r>
              <a:rPr lang="en-US" dirty="0" smtClean="0"/>
              <a:t>Revision # v.7</a:t>
            </a:r>
            <a:br>
              <a:rPr lang="en-US" dirty="0" smtClean="0"/>
            </a:br>
            <a:r>
              <a:rPr lang="en-US" dirty="0" smtClean="0"/>
              <a:t>Sponsored by Open Networking Foundation</a:t>
            </a:r>
            <a:endParaRPr lang="en-US" dirty="0"/>
          </a:p>
        </p:txBody>
      </p:sp>
    </p:spTree>
    <p:extLst>
      <p:ext uri="{BB962C8B-B14F-4D97-AF65-F5344CB8AC3E}">
        <p14:creationId xmlns:p14="http://schemas.microsoft.com/office/powerpoint/2010/main" val="662724008"/>
      </p:ext>
    </p:extLst>
  </p:cSld>
  <p:clrMapOvr>
    <a:masterClrMapping/>
  </p:clrMapOvr>
  <mc:AlternateContent xmlns:mc="http://schemas.openxmlformats.org/markup-compatibility/2006" xmlns:p14="http://schemas.microsoft.com/office/powerpoint/2010/main">
    <mc:Choice Requires="p14">
      <p:transition spd="slow" p14:dur="2000" advTm="4304"/>
    </mc:Choice>
    <mc:Fallback xmlns="">
      <p:transition spd="slow" advTm="4304"/>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hape 636"/>
          <p:cNvSpPr/>
          <p:nvPr/>
        </p:nvSpPr>
        <p:spPr>
          <a:xfrm>
            <a:off x="1399187" y="2544630"/>
            <a:ext cx="1449256" cy="36933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spAutoFit/>
          </a:bodyPr>
          <a:lstStyle>
            <a:lvl1pPr algn="l">
              <a:lnSpc>
                <a:spcPct val="130000"/>
              </a:lnSpc>
              <a:defRPr sz="2000">
                <a:solidFill>
                  <a:srgbClr val="5E5E5E"/>
                </a:solidFill>
                <a:latin typeface="Lucida Sans Regular"/>
                <a:ea typeface="Lucida Sans Regular"/>
                <a:cs typeface="Lucida Sans Regular"/>
                <a:sym typeface="Lucida Sans Regular"/>
              </a:defRPr>
            </a:lvl1pPr>
          </a:lstStyle>
          <a:p>
            <a:pPr lvl="0" algn="ctr">
              <a:lnSpc>
                <a:spcPct val="100000"/>
              </a:lnSpc>
              <a:defRPr sz="1800">
                <a:solidFill>
                  <a:srgbClr val="000000"/>
                </a:solidFill>
              </a:defRPr>
            </a:pPr>
            <a:r>
              <a:rPr lang="en-US" sz="2400" dirty="0" smtClean="0">
                <a:solidFill>
                  <a:srgbClr val="5E5E5E"/>
                </a:solidFill>
                <a:latin typeface="Arial" charset="0"/>
                <a:ea typeface="Arial" charset="0"/>
                <a:cs typeface="Arial" charset="0"/>
              </a:rPr>
              <a:t>AS A</a:t>
            </a:r>
          </a:p>
        </p:txBody>
      </p:sp>
      <p:sp>
        <p:nvSpPr>
          <p:cNvPr id="27" name="Shape 636"/>
          <p:cNvSpPr/>
          <p:nvPr/>
        </p:nvSpPr>
        <p:spPr>
          <a:xfrm>
            <a:off x="4257944" y="2449156"/>
            <a:ext cx="1430776" cy="48013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lgn="l">
              <a:lnSpc>
                <a:spcPct val="130000"/>
              </a:lnSpc>
              <a:defRPr sz="2000">
                <a:solidFill>
                  <a:srgbClr val="5E5E5E"/>
                </a:solidFill>
                <a:latin typeface="Lucida Sans Regular"/>
                <a:ea typeface="Lucida Sans Regular"/>
                <a:cs typeface="Lucida Sans Regular"/>
                <a:sym typeface="Lucida Sans Regular"/>
              </a:defRPr>
            </a:lvl1pPr>
          </a:lstStyle>
          <a:p>
            <a:pPr lvl="0" algn="ctr">
              <a:defRPr sz="1800">
                <a:solidFill>
                  <a:srgbClr val="000000"/>
                </a:solidFill>
              </a:defRPr>
            </a:pPr>
            <a:r>
              <a:rPr lang="en-US" sz="2400" dirty="0" smtClean="0">
                <a:solidFill>
                  <a:srgbClr val="5E5E5E"/>
                </a:solidFill>
                <a:latin typeface="Arial" charset="0"/>
                <a:ea typeface="Arial" charset="0"/>
                <a:cs typeface="Arial" charset="0"/>
              </a:rPr>
              <a:t>IXP Fabric</a:t>
            </a:r>
            <a:endParaRPr sz="2400" dirty="0">
              <a:solidFill>
                <a:srgbClr val="5E5E5E"/>
              </a:solidFill>
              <a:latin typeface="Arial" charset="0"/>
              <a:ea typeface="Arial" charset="0"/>
              <a:cs typeface="Arial" charset="0"/>
            </a:endParaRPr>
          </a:p>
        </p:txBody>
      </p:sp>
      <p:sp>
        <p:nvSpPr>
          <p:cNvPr id="32" name="Shape 636"/>
          <p:cNvSpPr/>
          <p:nvPr/>
        </p:nvSpPr>
        <p:spPr>
          <a:xfrm>
            <a:off x="7054075" y="2518572"/>
            <a:ext cx="1650149" cy="101566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spAutoFit/>
          </a:bodyPr>
          <a:lstStyle>
            <a:lvl1pPr algn="l">
              <a:lnSpc>
                <a:spcPct val="130000"/>
              </a:lnSpc>
              <a:defRPr sz="2000">
                <a:solidFill>
                  <a:srgbClr val="5E5E5E"/>
                </a:solidFill>
                <a:latin typeface="Lucida Sans Regular"/>
                <a:ea typeface="Lucida Sans Regular"/>
                <a:cs typeface="Lucida Sans Regular"/>
                <a:sym typeface="Lucida Sans Regular"/>
              </a:defRPr>
            </a:lvl1pPr>
          </a:lstStyle>
          <a:p>
            <a:pPr lvl="0" algn="ctr">
              <a:lnSpc>
                <a:spcPct val="100000"/>
              </a:lnSpc>
              <a:defRPr sz="1800">
                <a:solidFill>
                  <a:srgbClr val="000000"/>
                </a:solidFill>
              </a:defRPr>
            </a:pPr>
            <a:r>
              <a:rPr lang="en-US" sz="2400" dirty="0" smtClean="0">
                <a:solidFill>
                  <a:srgbClr val="5E5E5E"/>
                </a:solidFill>
                <a:latin typeface="Arial" charset="0"/>
                <a:ea typeface="Arial" charset="0"/>
                <a:cs typeface="Arial" charset="0"/>
              </a:rPr>
              <a:t>AS C</a:t>
            </a:r>
          </a:p>
          <a:p>
            <a:pPr lvl="0" algn="ctr">
              <a:lnSpc>
                <a:spcPct val="100000"/>
              </a:lnSpc>
              <a:defRPr sz="1800">
                <a:solidFill>
                  <a:srgbClr val="000000"/>
                </a:solidFill>
              </a:defRPr>
            </a:pPr>
            <a:r>
              <a:rPr lang="en-US" sz="2400" u="sng" dirty="0" smtClean="0">
                <a:solidFill>
                  <a:srgbClr val="5E5E5E"/>
                </a:solidFill>
                <a:latin typeface="Arial" charset="0"/>
                <a:ea typeface="Arial" charset="0"/>
                <a:cs typeface="Arial" charset="0"/>
              </a:rPr>
              <a:t>announces</a:t>
            </a:r>
          </a:p>
          <a:p>
            <a:pPr lvl="0" algn="ctr">
              <a:lnSpc>
                <a:spcPct val="100000"/>
              </a:lnSpc>
              <a:defRPr sz="1800">
                <a:solidFill>
                  <a:srgbClr val="000000"/>
                </a:solidFill>
              </a:defRPr>
            </a:pPr>
            <a:r>
              <a:rPr lang="en-US" b="1" dirty="0" smtClean="0">
                <a:solidFill>
                  <a:srgbClr val="C00000"/>
                </a:solidFill>
                <a:latin typeface="Arial" charset="0"/>
                <a:ea typeface="Arial" charset="0"/>
                <a:cs typeface="Arial" charset="0"/>
              </a:rPr>
              <a:t>10/8, 40/8</a:t>
            </a:r>
          </a:p>
        </p:txBody>
      </p:sp>
      <p:sp>
        <p:nvSpPr>
          <p:cNvPr id="42" name="Title 1"/>
          <p:cNvSpPr>
            <a:spLocks noGrp="1"/>
          </p:cNvSpPr>
          <p:nvPr>
            <p:ph type="title"/>
          </p:nvPr>
        </p:nvSpPr>
        <p:spPr>
          <a:xfrm>
            <a:off x="457203" y="304800"/>
            <a:ext cx="5181597" cy="609600"/>
          </a:xfrm>
        </p:spPr>
        <p:txBody>
          <a:bodyPr/>
          <a:lstStyle/>
          <a:p>
            <a:r>
              <a:rPr lang="en-US" dirty="0">
                <a:solidFill>
                  <a:schemeClr val="tx1"/>
                </a:solidFill>
              </a:rPr>
              <a:t>Challenge: Congruence </a:t>
            </a:r>
            <a:r>
              <a:rPr lang="en-US" dirty="0" smtClean="0">
                <a:solidFill>
                  <a:schemeClr val="tx1"/>
                </a:solidFill>
              </a:rPr>
              <a:t>with BGP</a:t>
            </a:r>
            <a:endParaRPr lang="en-US" dirty="0">
              <a:solidFill>
                <a:schemeClr val="tx1"/>
              </a:solidFill>
            </a:endParaRPr>
          </a:p>
        </p:txBody>
      </p:sp>
      <p:cxnSp>
        <p:nvCxnSpPr>
          <p:cNvPr id="3" name="Straight Arrow Connector 2"/>
          <p:cNvCxnSpPr>
            <a:stCxn id="31" idx="3"/>
          </p:cNvCxnSpPr>
          <p:nvPr/>
        </p:nvCxnSpPr>
        <p:spPr>
          <a:xfrm flipV="1">
            <a:off x="2517258" y="3226936"/>
            <a:ext cx="1131299" cy="1"/>
          </a:xfrm>
          <a:prstGeom prst="straightConnector1">
            <a:avLst/>
          </a:prstGeom>
          <a:ln w="50800">
            <a:solidFill>
              <a:schemeClr val="tx1">
                <a:lumMod val="65000"/>
                <a:lumOff val="35000"/>
              </a:schemeClr>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a:off x="4777619" y="3097674"/>
            <a:ext cx="1374896" cy="17894"/>
          </a:xfrm>
          <a:prstGeom prst="straightConnector1">
            <a:avLst/>
          </a:prstGeom>
          <a:ln w="50800">
            <a:solidFill>
              <a:schemeClr val="tx1">
                <a:lumMod val="65000"/>
                <a:lumOff val="35000"/>
              </a:schemeClr>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a:off x="4169924" y="1858128"/>
            <a:ext cx="7500" cy="996864"/>
          </a:xfrm>
          <a:prstGeom prst="straightConnector1">
            <a:avLst/>
          </a:prstGeom>
          <a:ln w="50800">
            <a:solidFill>
              <a:schemeClr val="tx1">
                <a:lumMod val="65000"/>
                <a:lumOff val="35000"/>
              </a:schemeClr>
            </a:solidFill>
            <a:headEnd type="none"/>
            <a:tailEnd type="none"/>
          </a:ln>
        </p:spPr>
        <p:style>
          <a:lnRef idx="2">
            <a:schemeClr val="accent1"/>
          </a:lnRef>
          <a:fillRef idx="0">
            <a:schemeClr val="accent1"/>
          </a:fillRef>
          <a:effectRef idx="1">
            <a:schemeClr val="accent1"/>
          </a:effectRef>
          <a:fontRef idx="minor">
            <a:schemeClr val="tx1"/>
          </a:fontRef>
        </p:style>
      </p:cxnSp>
      <p:pic>
        <p:nvPicPr>
          <p:cNvPr id="31" name="pasted-image.jpg"/>
          <p:cNvPicPr/>
          <p:nvPr/>
        </p:nvPicPr>
        <p:blipFill>
          <a:blip r:embed="rId4">
            <a:extLst/>
          </a:blip>
          <a:srcRect l="6992" t="10113" r="10135" b="11501"/>
          <a:stretch>
            <a:fillRect/>
          </a:stretch>
        </p:blipFill>
        <p:spPr>
          <a:xfrm>
            <a:off x="1738447" y="2919638"/>
            <a:ext cx="778811" cy="614597"/>
          </a:xfrm>
          <a:prstGeom prst="rect">
            <a:avLst/>
          </a:prstGeom>
          <a:ln w="12700">
            <a:miter lim="400000"/>
          </a:ln>
        </p:spPr>
      </p:pic>
      <p:pic>
        <p:nvPicPr>
          <p:cNvPr id="38" name="pasted-image.jpg"/>
          <p:cNvPicPr/>
          <p:nvPr/>
        </p:nvPicPr>
        <p:blipFill>
          <a:blip r:embed="rId4">
            <a:extLst/>
          </a:blip>
          <a:srcRect l="6992" t="10113" r="10135" b="11501"/>
          <a:stretch>
            <a:fillRect/>
          </a:stretch>
        </p:blipFill>
        <p:spPr>
          <a:xfrm>
            <a:off x="6142974" y="2836501"/>
            <a:ext cx="778811" cy="614597"/>
          </a:xfrm>
          <a:prstGeom prst="rect">
            <a:avLst/>
          </a:prstGeom>
          <a:ln w="12700">
            <a:miter lim="400000"/>
          </a:ln>
        </p:spPr>
      </p:pic>
      <p:pic>
        <p:nvPicPr>
          <p:cNvPr id="48" name="Picture 47"/>
          <p:cNvPicPr>
            <a:picLocks noChangeAspect="1"/>
          </p:cNvPicPr>
          <p:nvPr/>
        </p:nvPicPr>
        <p:blipFill>
          <a:blip r:embed="rId5"/>
          <a:stretch>
            <a:fillRect/>
          </a:stretch>
        </p:blipFill>
        <p:spPr>
          <a:xfrm>
            <a:off x="3679813" y="1088906"/>
            <a:ext cx="1144871" cy="1099077"/>
          </a:xfrm>
          <a:prstGeom prst="rect">
            <a:avLst/>
          </a:prstGeom>
        </p:spPr>
      </p:pic>
      <p:pic>
        <p:nvPicPr>
          <p:cNvPr id="50" name="droppedImage.pdf"/>
          <p:cNvPicPr/>
          <p:nvPr/>
        </p:nvPicPr>
        <p:blipFill>
          <a:blip r:embed="rId6">
            <a:extLst/>
          </a:blip>
          <a:stretch>
            <a:fillRect/>
          </a:stretch>
        </p:blipFill>
        <p:spPr>
          <a:xfrm>
            <a:off x="3630724" y="2947907"/>
            <a:ext cx="1144543" cy="489391"/>
          </a:xfrm>
          <a:prstGeom prst="rect">
            <a:avLst/>
          </a:prstGeom>
          <a:ln w="12700">
            <a:miter lim="400000"/>
          </a:ln>
        </p:spPr>
      </p:pic>
      <p:sp>
        <p:nvSpPr>
          <p:cNvPr id="2" name="TextBox 1"/>
          <p:cNvSpPr txBox="1"/>
          <p:nvPr/>
        </p:nvSpPr>
        <p:spPr>
          <a:xfrm>
            <a:off x="181194" y="3496631"/>
            <a:ext cx="2667718" cy="400110"/>
          </a:xfrm>
          <a:prstGeom prst="rect">
            <a:avLst/>
          </a:prstGeom>
          <a:noFill/>
        </p:spPr>
        <p:txBody>
          <a:bodyPr wrap="none" rtlCol="0">
            <a:spAutoFit/>
          </a:bodyPr>
          <a:lstStyle/>
          <a:p>
            <a:pPr marL="0" lvl="1" indent="0">
              <a:buNone/>
            </a:pPr>
            <a:r>
              <a:rPr lang="en-US" sz="2000" dirty="0" err="1"/>
              <a:t>dPort</a:t>
            </a:r>
            <a:r>
              <a:rPr lang="en-US" sz="2000" dirty="0"/>
              <a:t> = 443 → </a:t>
            </a:r>
            <a:r>
              <a:rPr lang="en-US" sz="2000" dirty="0" err="1" smtClean="0"/>
              <a:t>fwd</a:t>
            </a:r>
            <a:r>
              <a:rPr lang="en-US" sz="2000" dirty="0" smtClean="0"/>
              <a:t>(C)</a:t>
            </a:r>
            <a:endParaRPr lang="en-US" sz="2000" dirty="0"/>
          </a:p>
        </p:txBody>
      </p:sp>
      <p:sp>
        <p:nvSpPr>
          <p:cNvPr id="26" name="TextBox 25"/>
          <p:cNvSpPr txBox="1"/>
          <p:nvPr/>
        </p:nvSpPr>
        <p:spPr>
          <a:xfrm>
            <a:off x="977494" y="2508040"/>
            <a:ext cx="404002" cy="523220"/>
          </a:xfrm>
          <a:prstGeom prst="rect">
            <a:avLst/>
          </a:prstGeom>
          <a:solidFill>
            <a:schemeClr val="bg2">
              <a:lumMod val="20000"/>
              <a:lumOff val="80000"/>
            </a:schemeClr>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smtClean="0">
                <a:ln>
                  <a:noFill/>
                </a:ln>
                <a:solidFill>
                  <a:sysClr val="windowText" lastClr="000000"/>
                </a:solidFill>
                <a:effectLst/>
                <a:uLnTx/>
                <a:uFillTx/>
                <a:latin typeface="Arial"/>
                <a:cs typeface="Arial"/>
              </a:rPr>
              <a:t>p</a:t>
            </a:r>
            <a:endParaRPr kumimoji="0" lang="en-US" sz="2800" b="1" i="0" u="none" strike="noStrike" kern="0" cap="none" spc="0" normalizeH="0" baseline="0" noProof="0" dirty="0">
              <a:ln>
                <a:noFill/>
              </a:ln>
              <a:solidFill>
                <a:sysClr val="windowText" lastClr="000000"/>
              </a:solidFill>
              <a:effectLst/>
              <a:uLnTx/>
              <a:uFillTx/>
              <a:latin typeface="Arial"/>
              <a:cs typeface="Arial"/>
            </a:endParaRPr>
          </a:p>
        </p:txBody>
      </p:sp>
      <p:cxnSp>
        <p:nvCxnSpPr>
          <p:cNvPr id="33" name="Straight Arrow Connector 32"/>
          <p:cNvCxnSpPr/>
          <p:nvPr/>
        </p:nvCxnSpPr>
        <p:spPr>
          <a:xfrm>
            <a:off x="760209" y="3264406"/>
            <a:ext cx="978238" cy="0"/>
          </a:xfrm>
          <a:prstGeom prst="straightConnector1">
            <a:avLst/>
          </a:prstGeom>
          <a:ln w="50800">
            <a:solidFill>
              <a:schemeClr val="tx1"/>
            </a:solidFill>
            <a:prstDash val="sysDot"/>
            <a:tailEnd type="arrow"/>
          </a:ln>
        </p:spPr>
        <p:style>
          <a:lnRef idx="2">
            <a:schemeClr val="accent1"/>
          </a:lnRef>
          <a:fillRef idx="0">
            <a:schemeClr val="accent1"/>
          </a:fillRef>
          <a:effectRef idx="1">
            <a:schemeClr val="accent1"/>
          </a:effectRef>
          <a:fontRef idx="minor">
            <a:schemeClr val="tx1"/>
          </a:fontRef>
        </p:style>
      </p:cxnSp>
      <p:sp>
        <p:nvSpPr>
          <p:cNvPr id="35" name="Shape 351"/>
          <p:cNvSpPr/>
          <p:nvPr/>
        </p:nvSpPr>
        <p:spPr>
          <a:xfrm>
            <a:off x="156890" y="2106511"/>
            <a:ext cx="3066737" cy="338554"/>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p>
            <a:pPr lvl="0" algn="l">
              <a:lnSpc>
                <a:spcPct val="110000"/>
              </a:lnSpc>
              <a:defRPr sz="1800"/>
            </a:pPr>
            <a:r>
              <a:rPr lang="en-US" sz="2000" dirty="0" err="1" smtClean="0">
                <a:solidFill>
                  <a:srgbClr val="C00000"/>
                </a:solidFill>
                <a:latin typeface="Arial"/>
                <a:ea typeface="Lucida Sans Regular"/>
                <a:cs typeface="Arial"/>
                <a:sym typeface="Lucida Sans Regular"/>
              </a:rPr>
              <a:t>dIP</a:t>
            </a:r>
            <a:r>
              <a:rPr lang="en-US" sz="2000" dirty="0" smtClean="0">
                <a:solidFill>
                  <a:srgbClr val="C00000"/>
                </a:solidFill>
                <a:latin typeface="Arial"/>
                <a:ea typeface="Lucida Sans Regular"/>
                <a:cs typeface="Arial"/>
                <a:sym typeface="Lucida Sans Regular"/>
              </a:rPr>
              <a:t> = 80.0.0.1, </a:t>
            </a:r>
            <a:r>
              <a:rPr lang="en-US" sz="2000" dirty="0" err="1" smtClean="0">
                <a:solidFill>
                  <a:srgbClr val="C00000"/>
                </a:solidFill>
                <a:latin typeface="Arial"/>
                <a:ea typeface="Lucida Sans Regular"/>
                <a:cs typeface="Arial"/>
                <a:sym typeface="Lucida Sans Regular"/>
              </a:rPr>
              <a:t>dPort</a:t>
            </a:r>
            <a:r>
              <a:rPr lang="en-US" sz="2000" dirty="0" smtClean="0">
                <a:solidFill>
                  <a:srgbClr val="C00000"/>
                </a:solidFill>
                <a:latin typeface="Arial"/>
                <a:ea typeface="Lucida Sans Regular"/>
                <a:cs typeface="Arial"/>
                <a:sym typeface="Lucida Sans Regular"/>
              </a:rPr>
              <a:t> = 443</a:t>
            </a:r>
            <a:endParaRPr sz="2000" dirty="0">
              <a:solidFill>
                <a:srgbClr val="C00000"/>
              </a:solidFill>
              <a:latin typeface="Arial"/>
              <a:ea typeface="Lucida Sans Regular"/>
              <a:cs typeface="Arial"/>
              <a:sym typeface="Lucida Sans Regular"/>
            </a:endParaRPr>
          </a:p>
        </p:txBody>
      </p:sp>
      <p:sp>
        <p:nvSpPr>
          <p:cNvPr id="41" name="TextBox 40"/>
          <p:cNvSpPr txBox="1"/>
          <p:nvPr/>
        </p:nvSpPr>
        <p:spPr>
          <a:xfrm>
            <a:off x="0" y="4448872"/>
            <a:ext cx="8915400" cy="646331"/>
          </a:xfrm>
          <a:prstGeom prst="rect">
            <a:avLst/>
          </a:prstGeom>
          <a:noFill/>
        </p:spPr>
        <p:txBody>
          <a:bodyPr wrap="square" rtlCol="0">
            <a:spAutoFit/>
          </a:bodyPr>
          <a:lstStyle/>
          <a:p>
            <a:pPr algn="ctr"/>
            <a:r>
              <a:rPr lang="en-US" sz="3600" dirty="0" smtClean="0">
                <a:solidFill>
                  <a:srgbClr val="C00000"/>
                </a:solidFill>
              </a:rPr>
              <a:t>Ensure </a:t>
            </a:r>
            <a:r>
              <a:rPr lang="en-US" sz="3600" b="1" dirty="0" smtClean="0">
                <a:solidFill>
                  <a:srgbClr val="C00000"/>
                </a:solidFill>
              </a:rPr>
              <a:t>p</a:t>
            </a:r>
            <a:r>
              <a:rPr lang="en-US" sz="3600" dirty="0" smtClean="0">
                <a:solidFill>
                  <a:srgbClr val="C00000"/>
                </a:solidFill>
              </a:rPr>
              <a:t> is not forwarded to C</a:t>
            </a:r>
            <a:endParaRPr lang="en-US" sz="3600" b="1" dirty="0">
              <a:solidFill>
                <a:srgbClr val="C00000"/>
              </a:solidFill>
            </a:endParaRPr>
          </a:p>
        </p:txBody>
      </p:sp>
      <p:sp>
        <p:nvSpPr>
          <p:cNvPr id="19" name="Shape 636"/>
          <p:cNvSpPr/>
          <p:nvPr/>
        </p:nvSpPr>
        <p:spPr>
          <a:xfrm>
            <a:off x="4774413" y="1282803"/>
            <a:ext cx="2055050" cy="48013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lgn="l">
              <a:lnSpc>
                <a:spcPct val="130000"/>
              </a:lnSpc>
              <a:defRPr sz="2000">
                <a:solidFill>
                  <a:srgbClr val="5E5E5E"/>
                </a:solidFill>
                <a:latin typeface="Lucida Sans Regular"/>
                <a:ea typeface="Lucida Sans Regular"/>
                <a:cs typeface="Lucida Sans Regular"/>
                <a:sym typeface="Lucida Sans Regular"/>
              </a:defRPr>
            </a:lvl1pPr>
          </a:lstStyle>
          <a:p>
            <a:pPr lvl="0" algn="ctr">
              <a:defRPr sz="1800">
                <a:solidFill>
                  <a:srgbClr val="000000"/>
                </a:solidFill>
              </a:defRPr>
            </a:pPr>
            <a:r>
              <a:rPr lang="en-US" sz="2400" dirty="0" smtClean="0">
                <a:solidFill>
                  <a:srgbClr val="5E5E5E"/>
                </a:solidFill>
                <a:latin typeface="Arial" charset="0"/>
                <a:ea typeface="Arial" charset="0"/>
                <a:cs typeface="Arial" charset="0"/>
              </a:rPr>
              <a:t>SDX Controller</a:t>
            </a:r>
            <a:endParaRPr sz="2400" dirty="0">
              <a:solidFill>
                <a:srgbClr val="5E5E5E"/>
              </a:solidFill>
              <a:latin typeface="Arial" charset="0"/>
              <a:ea typeface="Arial" charset="0"/>
              <a:cs typeface="Arial" charset="0"/>
            </a:endParaRPr>
          </a:p>
        </p:txBody>
      </p:sp>
      <p:sp>
        <p:nvSpPr>
          <p:cNvPr id="22" name="Footer Placeholder 3"/>
          <p:cNvSpPr>
            <a:spLocks noGrp="1"/>
          </p:cNvSpPr>
          <p:nvPr>
            <p:ph type="ftr" sz="quarter" idx="3"/>
          </p:nvPr>
        </p:nvSpPr>
        <p:spPr>
          <a:xfrm>
            <a:off x="123142" y="6311317"/>
            <a:ext cx="4083098" cy="365125"/>
          </a:xfrm>
          <a:prstGeom prst="rect">
            <a:avLst/>
          </a:prstGeom>
        </p:spPr>
        <p:txBody>
          <a:bodyPr vert="horz" lIns="91440" tIns="45720" rIns="91440" bIns="45720" rtlCol="0" anchor="ctr"/>
          <a:lstStyle>
            <a:lvl1pPr algn="l">
              <a:defRPr sz="1100">
                <a:solidFill>
                  <a:schemeClr val="bg1"/>
                </a:solidFill>
              </a:defRPr>
            </a:lvl1pPr>
          </a:lstStyle>
          <a:p>
            <a:r>
              <a:rPr lang="en-US" dirty="0" smtClean="0"/>
              <a:t>Revision # v.7</a:t>
            </a:r>
            <a:br>
              <a:rPr lang="en-US" dirty="0" smtClean="0"/>
            </a:br>
            <a:r>
              <a:rPr lang="en-US" dirty="0" smtClean="0"/>
              <a:t>Sponsored by Open Networking Foundation</a:t>
            </a:r>
            <a:endParaRPr lang="en-US" dirty="0"/>
          </a:p>
        </p:txBody>
      </p:sp>
    </p:spTree>
    <p:custDataLst>
      <p:tags r:id="rId1"/>
    </p:custDataLst>
    <p:extLst>
      <p:ext uri="{BB962C8B-B14F-4D97-AF65-F5344CB8AC3E}">
        <p14:creationId xmlns:p14="http://schemas.microsoft.com/office/powerpoint/2010/main" val="1368379069"/>
      </p:ext>
    </p:extLst>
  </p:cSld>
  <p:clrMapOvr>
    <a:masterClrMapping/>
  </p:clrMapOvr>
  <mc:AlternateContent xmlns:mc="http://schemas.openxmlformats.org/markup-compatibility/2006" xmlns:p14="http://schemas.microsoft.com/office/powerpoint/2010/main">
    <mc:Choice Requires="p14">
      <p:transition spd="slow" p14:dur="2000" advTm="35223"/>
    </mc:Choice>
    <mc:Fallback xmlns="">
      <p:transition spd="slow" advTm="3522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5" grpId="0" animBg="1"/>
      <p:bldP spid="4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hape 636"/>
          <p:cNvSpPr/>
          <p:nvPr/>
        </p:nvSpPr>
        <p:spPr>
          <a:xfrm>
            <a:off x="1399187" y="2840723"/>
            <a:ext cx="1449256" cy="36933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spAutoFit/>
          </a:bodyPr>
          <a:lstStyle>
            <a:lvl1pPr algn="l">
              <a:lnSpc>
                <a:spcPct val="130000"/>
              </a:lnSpc>
              <a:defRPr sz="2000">
                <a:solidFill>
                  <a:srgbClr val="5E5E5E"/>
                </a:solidFill>
                <a:latin typeface="Lucida Sans Regular"/>
                <a:ea typeface="Lucida Sans Regular"/>
                <a:cs typeface="Lucida Sans Regular"/>
                <a:sym typeface="Lucida Sans Regular"/>
              </a:defRPr>
            </a:lvl1pPr>
          </a:lstStyle>
          <a:p>
            <a:pPr lvl="0" algn="ctr">
              <a:lnSpc>
                <a:spcPct val="100000"/>
              </a:lnSpc>
              <a:defRPr sz="1800">
                <a:solidFill>
                  <a:srgbClr val="000000"/>
                </a:solidFill>
              </a:defRPr>
            </a:pPr>
            <a:r>
              <a:rPr lang="en-US" sz="2400" dirty="0" smtClean="0">
                <a:solidFill>
                  <a:srgbClr val="5E5E5E"/>
                </a:solidFill>
                <a:latin typeface="Arial" charset="0"/>
                <a:ea typeface="Arial" charset="0"/>
                <a:cs typeface="Arial" charset="0"/>
              </a:rPr>
              <a:t>AS A</a:t>
            </a:r>
          </a:p>
        </p:txBody>
      </p:sp>
      <p:sp>
        <p:nvSpPr>
          <p:cNvPr id="27" name="Shape 636"/>
          <p:cNvSpPr/>
          <p:nvPr/>
        </p:nvSpPr>
        <p:spPr>
          <a:xfrm>
            <a:off x="4257944" y="2745249"/>
            <a:ext cx="1430776" cy="48013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lgn="l">
              <a:lnSpc>
                <a:spcPct val="130000"/>
              </a:lnSpc>
              <a:defRPr sz="2000">
                <a:solidFill>
                  <a:srgbClr val="5E5E5E"/>
                </a:solidFill>
                <a:latin typeface="Lucida Sans Regular"/>
                <a:ea typeface="Lucida Sans Regular"/>
                <a:cs typeface="Lucida Sans Regular"/>
                <a:sym typeface="Lucida Sans Regular"/>
              </a:defRPr>
            </a:lvl1pPr>
          </a:lstStyle>
          <a:p>
            <a:pPr lvl="0" algn="ctr">
              <a:defRPr sz="1800">
                <a:solidFill>
                  <a:srgbClr val="000000"/>
                </a:solidFill>
              </a:defRPr>
            </a:pPr>
            <a:r>
              <a:rPr lang="en-US" sz="2400" dirty="0" smtClean="0">
                <a:solidFill>
                  <a:srgbClr val="5E5E5E"/>
                </a:solidFill>
                <a:latin typeface="Arial" charset="0"/>
                <a:ea typeface="Arial" charset="0"/>
                <a:cs typeface="Arial" charset="0"/>
              </a:rPr>
              <a:t>IXP Fabric</a:t>
            </a:r>
            <a:endParaRPr sz="2400" dirty="0">
              <a:solidFill>
                <a:srgbClr val="5E5E5E"/>
              </a:solidFill>
              <a:latin typeface="Arial" charset="0"/>
              <a:ea typeface="Arial" charset="0"/>
              <a:cs typeface="Arial" charset="0"/>
            </a:endParaRPr>
          </a:p>
        </p:txBody>
      </p:sp>
      <p:sp>
        <p:nvSpPr>
          <p:cNvPr id="32" name="Shape 636"/>
          <p:cNvSpPr/>
          <p:nvPr/>
        </p:nvSpPr>
        <p:spPr>
          <a:xfrm>
            <a:off x="7054075" y="2814665"/>
            <a:ext cx="1650149" cy="101566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spAutoFit/>
          </a:bodyPr>
          <a:lstStyle>
            <a:lvl1pPr algn="l">
              <a:lnSpc>
                <a:spcPct val="130000"/>
              </a:lnSpc>
              <a:defRPr sz="2000">
                <a:solidFill>
                  <a:srgbClr val="5E5E5E"/>
                </a:solidFill>
                <a:latin typeface="Lucida Sans Regular"/>
                <a:ea typeface="Lucida Sans Regular"/>
                <a:cs typeface="Lucida Sans Regular"/>
                <a:sym typeface="Lucida Sans Regular"/>
              </a:defRPr>
            </a:lvl1pPr>
          </a:lstStyle>
          <a:p>
            <a:pPr lvl="0" algn="ctr">
              <a:lnSpc>
                <a:spcPct val="100000"/>
              </a:lnSpc>
              <a:defRPr sz="1800">
                <a:solidFill>
                  <a:srgbClr val="000000"/>
                </a:solidFill>
              </a:defRPr>
            </a:pPr>
            <a:r>
              <a:rPr lang="en-US" sz="2400" dirty="0" smtClean="0">
                <a:solidFill>
                  <a:srgbClr val="5E5E5E"/>
                </a:solidFill>
                <a:latin typeface="Arial" charset="0"/>
                <a:ea typeface="Arial" charset="0"/>
                <a:cs typeface="Arial" charset="0"/>
              </a:rPr>
              <a:t>AS C</a:t>
            </a:r>
          </a:p>
          <a:p>
            <a:pPr lvl="0" algn="ctr">
              <a:lnSpc>
                <a:spcPct val="100000"/>
              </a:lnSpc>
              <a:defRPr sz="1800">
                <a:solidFill>
                  <a:srgbClr val="000000"/>
                </a:solidFill>
              </a:defRPr>
            </a:pPr>
            <a:r>
              <a:rPr lang="en-US" sz="2400" u="sng" dirty="0" smtClean="0">
                <a:solidFill>
                  <a:srgbClr val="5E5E5E"/>
                </a:solidFill>
                <a:latin typeface="Arial" charset="0"/>
                <a:ea typeface="Arial" charset="0"/>
                <a:cs typeface="Arial" charset="0"/>
              </a:rPr>
              <a:t>announces</a:t>
            </a:r>
          </a:p>
          <a:p>
            <a:pPr lvl="0" algn="ctr">
              <a:lnSpc>
                <a:spcPct val="100000"/>
              </a:lnSpc>
              <a:defRPr sz="1800">
                <a:solidFill>
                  <a:srgbClr val="000000"/>
                </a:solidFill>
              </a:defRPr>
            </a:pPr>
            <a:r>
              <a:rPr lang="en-US" b="1" dirty="0" smtClean="0">
                <a:solidFill>
                  <a:srgbClr val="C00000"/>
                </a:solidFill>
                <a:latin typeface="Arial" charset="0"/>
                <a:ea typeface="Arial" charset="0"/>
                <a:cs typeface="Arial" charset="0"/>
              </a:rPr>
              <a:t>10/8, 40/8</a:t>
            </a:r>
          </a:p>
        </p:txBody>
      </p:sp>
      <p:sp>
        <p:nvSpPr>
          <p:cNvPr id="42" name="Title 1"/>
          <p:cNvSpPr>
            <a:spLocks noGrp="1"/>
          </p:cNvSpPr>
          <p:nvPr>
            <p:ph type="title"/>
          </p:nvPr>
        </p:nvSpPr>
        <p:spPr>
          <a:xfrm>
            <a:off x="457203" y="304800"/>
            <a:ext cx="5181597" cy="609600"/>
          </a:xfrm>
        </p:spPr>
        <p:txBody>
          <a:bodyPr>
            <a:normAutofit fontScale="90000"/>
          </a:bodyPr>
          <a:lstStyle/>
          <a:p>
            <a:r>
              <a:rPr lang="en-US" dirty="0">
                <a:solidFill>
                  <a:schemeClr val="tx1"/>
                </a:solidFill>
              </a:rPr>
              <a:t>Solution: SDN Policy Augmentation</a:t>
            </a:r>
          </a:p>
        </p:txBody>
      </p:sp>
      <p:sp>
        <p:nvSpPr>
          <p:cNvPr id="4" name="Slide Number Placeholder 3"/>
          <p:cNvSpPr>
            <a:spLocks noGrp="1"/>
          </p:cNvSpPr>
          <p:nvPr>
            <p:ph type="sldNum" sz="quarter" idx="4"/>
          </p:nvPr>
        </p:nvSpPr>
        <p:spPr>
          <a:xfrm>
            <a:off x="3505200" y="6356352"/>
            <a:ext cx="2133600" cy="365125"/>
          </a:xfrm>
        </p:spPr>
        <p:txBody>
          <a:bodyPr/>
          <a:lstStyle/>
          <a:p>
            <a:pPr>
              <a:defRPr/>
            </a:pPr>
            <a:fld id="{495ADB0F-E9F2-1D42-9E15-ECDE97EFB0F8}" type="slidenum">
              <a:rPr lang="en-US" smtClean="0"/>
              <a:pPr>
                <a:defRPr/>
              </a:pPr>
              <a:t>16</a:t>
            </a:fld>
            <a:endParaRPr lang="en-US"/>
          </a:p>
        </p:txBody>
      </p:sp>
      <p:cxnSp>
        <p:nvCxnSpPr>
          <p:cNvPr id="3" name="Straight Arrow Connector 2"/>
          <p:cNvCxnSpPr>
            <a:stCxn id="31" idx="3"/>
          </p:cNvCxnSpPr>
          <p:nvPr/>
        </p:nvCxnSpPr>
        <p:spPr>
          <a:xfrm flipV="1">
            <a:off x="2517258" y="3523029"/>
            <a:ext cx="1131299" cy="1"/>
          </a:xfrm>
          <a:prstGeom prst="straightConnector1">
            <a:avLst/>
          </a:prstGeom>
          <a:ln w="50800">
            <a:solidFill>
              <a:schemeClr val="tx1">
                <a:lumMod val="65000"/>
                <a:lumOff val="35000"/>
              </a:schemeClr>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a:off x="4777619" y="3393767"/>
            <a:ext cx="1374896" cy="17894"/>
          </a:xfrm>
          <a:prstGeom prst="straightConnector1">
            <a:avLst/>
          </a:prstGeom>
          <a:ln w="50800">
            <a:solidFill>
              <a:schemeClr val="tx1">
                <a:lumMod val="65000"/>
                <a:lumOff val="35000"/>
              </a:schemeClr>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a:off x="4169924" y="2154221"/>
            <a:ext cx="7500" cy="996864"/>
          </a:xfrm>
          <a:prstGeom prst="straightConnector1">
            <a:avLst/>
          </a:prstGeom>
          <a:ln w="50800">
            <a:solidFill>
              <a:schemeClr val="tx1">
                <a:lumMod val="65000"/>
                <a:lumOff val="35000"/>
              </a:schemeClr>
            </a:solidFill>
            <a:headEnd type="none"/>
            <a:tailEnd type="none"/>
          </a:ln>
        </p:spPr>
        <p:style>
          <a:lnRef idx="2">
            <a:schemeClr val="accent1"/>
          </a:lnRef>
          <a:fillRef idx="0">
            <a:schemeClr val="accent1"/>
          </a:fillRef>
          <a:effectRef idx="1">
            <a:schemeClr val="accent1"/>
          </a:effectRef>
          <a:fontRef idx="minor">
            <a:schemeClr val="tx1"/>
          </a:fontRef>
        </p:style>
      </p:cxnSp>
      <p:pic>
        <p:nvPicPr>
          <p:cNvPr id="31" name="pasted-image.jpg"/>
          <p:cNvPicPr/>
          <p:nvPr/>
        </p:nvPicPr>
        <p:blipFill>
          <a:blip r:embed="rId3">
            <a:extLst/>
          </a:blip>
          <a:srcRect l="6992" t="10113" r="10135" b="11501"/>
          <a:stretch>
            <a:fillRect/>
          </a:stretch>
        </p:blipFill>
        <p:spPr>
          <a:xfrm>
            <a:off x="1738447" y="3215731"/>
            <a:ext cx="778811" cy="614597"/>
          </a:xfrm>
          <a:prstGeom prst="rect">
            <a:avLst/>
          </a:prstGeom>
          <a:ln w="12700">
            <a:miter lim="400000"/>
          </a:ln>
        </p:spPr>
      </p:pic>
      <p:pic>
        <p:nvPicPr>
          <p:cNvPr id="38" name="pasted-image.jpg"/>
          <p:cNvPicPr/>
          <p:nvPr/>
        </p:nvPicPr>
        <p:blipFill>
          <a:blip r:embed="rId3">
            <a:extLst/>
          </a:blip>
          <a:srcRect l="6992" t="10113" r="10135" b="11501"/>
          <a:stretch>
            <a:fillRect/>
          </a:stretch>
        </p:blipFill>
        <p:spPr>
          <a:xfrm>
            <a:off x="6142974" y="3132594"/>
            <a:ext cx="778811" cy="614597"/>
          </a:xfrm>
          <a:prstGeom prst="rect">
            <a:avLst/>
          </a:prstGeom>
          <a:ln w="12700">
            <a:miter lim="400000"/>
          </a:ln>
        </p:spPr>
      </p:pic>
      <p:pic>
        <p:nvPicPr>
          <p:cNvPr id="48" name="Picture 47"/>
          <p:cNvPicPr>
            <a:picLocks noChangeAspect="1"/>
          </p:cNvPicPr>
          <p:nvPr/>
        </p:nvPicPr>
        <p:blipFill>
          <a:blip r:embed="rId4"/>
          <a:stretch>
            <a:fillRect/>
          </a:stretch>
        </p:blipFill>
        <p:spPr>
          <a:xfrm>
            <a:off x="3679813" y="1384999"/>
            <a:ext cx="1144871" cy="1099077"/>
          </a:xfrm>
          <a:prstGeom prst="rect">
            <a:avLst/>
          </a:prstGeom>
        </p:spPr>
      </p:pic>
      <p:pic>
        <p:nvPicPr>
          <p:cNvPr id="50" name="droppedImage.pdf"/>
          <p:cNvPicPr/>
          <p:nvPr/>
        </p:nvPicPr>
        <p:blipFill>
          <a:blip r:embed="rId5">
            <a:extLst/>
          </a:blip>
          <a:stretch>
            <a:fillRect/>
          </a:stretch>
        </p:blipFill>
        <p:spPr>
          <a:xfrm>
            <a:off x="3630724" y="3244000"/>
            <a:ext cx="1144543" cy="489391"/>
          </a:xfrm>
          <a:prstGeom prst="rect">
            <a:avLst/>
          </a:prstGeom>
          <a:ln w="12700">
            <a:miter lim="400000"/>
          </a:ln>
        </p:spPr>
      </p:pic>
      <p:sp>
        <p:nvSpPr>
          <p:cNvPr id="2" name="TextBox 1"/>
          <p:cNvSpPr txBox="1"/>
          <p:nvPr/>
        </p:nvSpPr>
        <p:spPr>
          <a:xfrm>
            <a:off x="181194" y="3792724"/>
            <a:ext cx="2667718" cy="707886"/>
          </a:xfrm>
          <a:prstGeom prst="rect">
            <a:avLst/>
          </a:prstGeom>
          <a:noFill/>
        </p:spPr>
        <p:txBody>
          <a:bodyPr wrap="none" rtlCol="0">
            <a:spAutoFit/>
          </a:bodyPr>
          <a:lstStyle/>
          <a:p>
            <a:pPr marL="0" lvl="1" indent="0">
              <a:buNone/>
            </a:pPr>
            <a:r>
              <a:rPr lang="en-US" sz="2000" b="1" dirty="0" err="1">
                <a:solidFill>
                  <a:srgbClr val="C00000"/>
                </a:solidFill>
              </a:rPr>
              <a:t>dIP</a:t>
            </a:r>
            <a:r>
              <a:rPr lang="en-US" sz="2000" b="1" dirty="0">
                <a:solidFill>
                  <a:srgbClr val="C00000"/>
                </a:solidFill>
              </a:rPr>
              <a:t> ∈ </a:t>
            </a:r>
            <a:r>
              <a:rPr lang="en-US" sz="2000" b="1" dirty="0" smtClean="0">
                <a:solidFill>
                  <a:srgbClr val="C00000"/>
                </a:solidFill>
              </a:rPr>
              <a:t>{10/8, 40/8} </a:t>
            </a:r>
            <a:r>
              <a:rPr lang="en-US" sz="2000" dirty="0"/>
              <a:t>⋀</a:t>
            </a:r>
            <a:endParaRPr lang="en-US" sz="2000" b="1" dirty="0" smtClean="0"/>
          </a:p>
          <a:p>
            <a:pPr marL="0" lvl="1" indent="0">
              <a:buNone/>
            </a:pPr>
            <a:r>
              <a:rPr lang="en-US" sz="2000" dirty="0" err="1" smtClean="0"/>
              <a:t>dPort</a:t>
            </a:r>
            <a:r>
              <a:rPr lang="en-US" sz="2000" dirty="0" smtClean="0"/>
              <a:t> </a:t>
            </a:r>
            <a:r>
              <a:rPr lang="en-US" sz="2000" dirty="0"/>
              <a:t>= 443 → </a:t>
            </a:r>
            <a:r>
              <a:rPr lang="en-US" sz="2000" dirty="0" err="1" smtClean="0"/>
              <a:t>fwd</a:t>
            </a:r>
            <a:r>
              <a:rPr lang="en-US" sz="2000" dirty="0" smtClean="0"/>
              <a:t>(C)</a:t>
            </a:r>
            <a:endParaRPr lang="en-US" sz="2000" dirty="0"/>
          </a:p>
        </p:txBody>
      </p:sp>
      <p:sp>
        <p:nvSpPr>
          <p:cNvPr id="26" name="TextBox 25"/>
          <p:cNvSpPr txBox="1"/>
          <p:nvPr/>
        </p:nvSpPr>
        <p:spPr>
          <a:xfrm>
            <a:off x="977494" y="2804133"/>
            <a:ext cx="404002" cy="523220"/>
          </a:xfrm>
          <a:prstGeom prst="rect">
            <a:avLst/>
          </a:prstGeom>
          <a:solidFill>
            <a:schemeClr val="bg2">
              <a:lumMod val="20000"/>
              <a:lumOff val="80000"/>
            </a:schemeClr>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smtClean="0">
                <a:ln>
                  <a:noFill/>
                </a:ln>
                <a:solidFill>
                  <a:sysClr val="windowText" lastClr="000000"/>
                </a:solidFill>
                <a:effectLst/>
                <a:uLnTx/>
                <a:uFillTx/>
                <a:latin typeface="Arial"/>
                <a:cs typeface="Arial"/>
              </a:rPr>
              <a:t>p</a:t>
            </a:r>
            <a:endParaRPr kumimoji="0" lang="en-US" sz="2800" b="1" i="0" u="none" strike="noStrike" kern="0" cap="none" spc="0" normalizeH="0" baseline="0" noProof="0" dirty="0">
              <a:ln>
                <a:noFill/>
              </a:ln>
              <a:solidFill>
                <a:sysClr val="windowText" lastClr="000000"/>
              </a:solidFill>
              <a:effectLst/>
              <a:uLnTx/>
              <a:uFillTx/>
              <a:latin typeface="Arial"/>
              <a:cs typeface="Arial"/>
            </a:endParaRPr>
          </a:p>
        </p:txBody>
      </p:sp>
      <p:sp>
        <p:nvSpPr>
          <p:cNvPr id="29" name="Shape 351"/>
          <p:cNvSpPr/>
          <p:nvPr/>
        </p:nvSpPr>
        <p:spPr>
          <a:xfrm>
            <a:off x="156890" y="2402604"/>
            <a:ext cx="3066737" cy="338554"/>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p>
            <a:pPr lvl="0" algn="l">
              <a:lnSpc>
                <a:spcPct val="110000"/>
              </a:lnSpc>
              <a:defRPr sz="1800"/>
            </a:pPr>
            <a:r>
              <a:rPr lang="en-US" sz="2000" dirty="0" err="1" smtClean="0">
                <a:latin typeface="Arial"/>
                <a:ea typeface="Lucida Sans Regular"/>
                <a:cs typeface="Arial"/>
                <a:sym typeface="Lucida Sans Regular"/>
              </a:rPr>
              <a:t>dIP</a:t>
            </a:r>
            <a:r>
              <a:rPr lang="en-US" sz="2000" dirty="0" smtClean="0">
                <a:latin typeface="Arial"/>
                <a:ea typeface="Lucida Sans Regular"/>
                <a:cs typeface="Arial"/>
                <a:sym typeface="Lucida Sans Regular"/>
              </a:rPr>
              <a:t> = 80.0.0.1, </a:t>
            </a:r>
            <a:r>
              <a:rPr lang="en-US" sz="2000" dirty="0" err="1" smtClean="0">
                <a:latin typeface="Arial"/>
                <a:ea typeface="Lucida Sans Regular"/>
                <a:cs typeface="Arial"/>
                <a:sym typeface="Lucida Sans Regular"/>
              </a:rPr>
              <a:t>dPort</a:t>
            </a:r>
            <a:r>
              <a:rPr lang="en-US" sz="2000" dirty="0" smtClean="0">
                <a:latin typeface="Arial"/>
                <a:ea typeface="Lucida Sans Regular"/>
                <a:cs typeface="Arial"/>
                <a:sym typeface="Lucida Sans Regular"/>
              </a:rPr>
              <a:t> = 443</a:t>
            </a:r>
            <a:endParaRPr sz="2000" dirty="0">
              <a:latin typeface="Arial"/>
              <a:ea typeface="Lucida Sans Regular"/>
              <a:cs typeface="Arial"/>
              <a:sym typeface="Lucida Sans Regular"/>
            </a:endParaRPr>
          </a:p>
        </p:txBody>
      </p:sp>
      <p:cxnSp>
        <p:nvCxnSpPr>
          <p:cNvPr id="33" name="Straight Arrow Connector 32"/>
          <p:cNvCxnSpPr/>
          <p:nvPr/>
        </p:nvCxnSpPr>
        <p:spPr>
          <a:xfrm>
            <a:off x="760209" y="3560499"/>
            <a:ext cx="978238" cy="0"/>
          </a:xfrm>
          <a:prstGeom prst="straightConnector1">
            <a:avLst/>
          </a:prstGeom>
          <a:ln w="50800">
            <a:solidFill>
              <a:schemeClr val="tx1"/>
            </a:solidFill>
            <a:prstDash val="sysDot"/>
            <a:tailEnd type="arrow"/>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0" y="4744965"/>
            <a:ext cx="8915400" cy="646331"/>
          </a:xfrm>
          <a:prstGeom prst="rect">
            <a:avLst/>
          </a:prstGeom>
          <a:noFill/>
        </p:spPr>
        <p:txBody>
          <a:bodyPr wrap="square" rtlCol="0">
            <a:spAutoFit/>
          </a:bodyPr>
          <a:lstStyle/>
          <a:p>
            <a:pPr algn="ctr"/>
            <a:r>
              <a:rPr lang="en-US" sz="3600" dirty="0" smtClean="0">
                <a:solidFill>
                  <a:srgbClr val="C00000"/>
                </a:solidFill>
              </a:rPr>
              <a:t>Match on prefixes advertised by C</a:t>
            </a:r>
            <a:endParaRPr lang="en-US" sz="3600" b="1" dirty="0">
              <a:solidFill>
                <a:srgbClr val="C00000"/>
              </a:solidFill>
            </a:endParaRPr>
          </a:p>
        </p:txBody>
      </p:sp>
      <p:sp>
        <p:nvSpPr>
          <p:cNvPr id="19" name="Shape 636"/>
          <p:cNvSpPr/>
          <p:nvPr/>
        </p:nvSpPr>
        <p:spPr>
          <a:xfrm>
            <a:off x="4774413" y="1578896"/>
            <a:ext cx="2055050" cy="48013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lgn="l">
              <a:lnSpc>
                <a:spcPct val="130000"/>
              </a:lnSpc>
              <a:defRPr sz="2000">
                <a:solidFill>
                  <a:srgbClr val="5E5E5E"/>
                </a:solidFill>
                <a:latin typeface="Lucida Sans Regular"/>
                <a:ea typeface="Lucida Sans Regular"/>
                <a:cs typeface="Lucida Sans Regular"/>
                <a:sym typeface="Lucida Sans Regular"/>
              </a:defRPr>
            </a:lvl1pPr>
          </a:lstStyle>
          <a:p>
            <a:pPr lvl="0" algn="ctr">
              <a:defRPr sz="1800">
                <a:solidFill>
                  <a:srgbClr val="000000"/>
                </a:solidFill>
              </a:defRPr>
            </a:pPr>
            <a:r>
              <a:rPr lang="en-US" sz="2400" dirty="0" smtClean="0">
                <a:solidFill>
                  <a:srgbClr val="5E5E5E"/>
                </a:solidFill>
                <a:latin typeface="Arial" charset="0"/>
                <a:ea typeface="Arial" charset="0"/>
                <a:cs typeface="Arial" charset="0"/>
              </a:rPr>
              <a:t>SDX Controller</a:t>
            </a:r>
            <a:endParaRPr sz="2400" dirty="0">
              <a:solidFill>
                <a:srgbClr val="5E5E5E"/>
              </a:solidFill>
              <a:latin typeface="Arial" charset="0"/>
              <a:ea typeface="Arial" charset="0"/>
              <a:cs typeface="Arial" charset="0"/>
            </a:endParaRPr>
          </a:p>
        </p:txBody>
      </p:sp>
      <p:sp>
        <p:nvSpPr>
          <p:cNvPr id="22" name="Footer Placeholder 3"/>
          <p:cNvSpPr>
            <a:spLocks noGrp="1"/>
          </p:cNvSpPr>
          <p:nvPr>
            <p:ph type="ftr" sz="quarter" idx="3"/>
          </p:nvPr>
        </p:nvSpPr>
        <p:spPr>
          <a:xfrm>
            <a:off x="123142" y="6311317"/>
            <a:ext cx="4083098" cy="365125"/>
          </a:xfrm>
          <a:prstGeom prst="rect">
            <a:avLst/>
          </a:prstGeom>
        </p:spPr>
        <p:txBody>
          <a:bodyPr vert="horz" lIns="91440" tIns="45720" rIns="91440" bIns="45720" rtlCol="0" anchor="ctr"/>
          <a:lstStyle>
            <a:lvl1pPr algn="l">
              <a:defRPr sz="1100">
                <a:solidFill>
                  <a:schemeClr val="bg1"/>
                </a:solidFill>
              </a:defRPr>
            </a:lvl1pPr>
          </a:lstStyle>
          <a:p>
            <a:r>
              <a:rPr lang="en-US" dirty="0" smtClean="0"/>
              <a:t>Revision # v.7</a:t>
            </a:r>
            <a:br>
              <a:rPr lang="en-US" dirty="0" smtClean="0"/>
            </a:br>
            <a:r>
              <a:rPr lang="en-US" dirty="0" smtClean="0"/>
              <a:t>Sponsored by Open Networking Foundation</a:t>
            </a:r>
            <a:endParaRPr lang="en-US" dirty="0"/>
          </a:p>
        </p:txBody>
      </p:sp>
    </p:spTree>
    <p:extLst>
      <p:ext uri="{BB962C8B-B14F-4D97-AF65-F5344CB8AC3E}">
        <p14:creationId xmlns:p14="http://schemas.microsoft.com/office/powerpoint/2010/main" val="1600476165"/>
      </p:ext>
    </p:extLst>
  </p:cSld>
  <p:clrMapOvr>
    <a:masterClrMapping/>
  </p:clrMapOvr>
  <mc:AlternateContent xmlns:mc="http://schemas.openxmlformats.org/markup-compatibility/2006" xmlns:p14="http://schemas.microsoft.com/office/powerpoint/2010/main">
    <mc:Choice Requires="p14">
      <p:transition spd="slow" p14:dur="2000" advTm="10306"/>
    </mc:Choice>
    <mc:Fallback xmlns="">
      <p:transition spd="slow" advTm="10306"/>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3" y="304800"/>
            <a:ext cx="5181597" cy="609600"/>
          </a:xfrm>
        </p:spPr>
        <p:txBody>
          <a:bodyPr/>
          <a:lstStyle/>
          <a:p>
            <a:r>
              <a:rPr lang="en-US" smtClean="0">
                <a:solidFill>
                  <a:schemeClr val="tx1"/>
                </a:solidFill>
              </a:rPr>
              <a:t>Data Plane State Explosion!</a:t>
            </a:r>
            <a:endParaRPr lang="en-US" dirty="0">
              <a:solidFill>
                <a:schemeClr val="tx1"/>
              </a:solidFill>
            </a:endParaRPr>
          </a:p>
        </p:txBody>
      </p:sp>
      <p:sp>
        <p:nvSpPr>
          <p:cNvPr id="3" name="Slide Number Placeholder 2"/>
          <p:cNvSpPr>
            <a:spLocks noGrp="1"/>
          </p:cNvSpPr>
          <p:nvPr>
            <p:ph type="sldNum" sz="quarter" idx="4"/>
          </p:nvPr>
        </p:nvSpPr>
        <p:spPr>
          <a:xfrm>
            <a:off x="3505200" y="6356352"/>
            <a:ext cx="2133600" cy="365125"/>
          </a:xfrm>
        </p:spPr>
        <p:txBody>
          <a:bodyPr/>
          <a:lstStyle/>
          <a:p>
            <a:pPr>
              <a:defRPr/>
            </a:pPr>
            <a:fld id="{495ADB0F-E9F2-1D42-9E15-ECDE97EFB0F8}" type="slidenum">
              <a:rPr lang="en-US" smtClean="0"/>
              <a:pPr>
                <a:defRPr/>
              </a:pPr>
              <a:t>17</a:t>
            </a:fld>
            <a:endParaRPr lang="en-US"/>
          </a:p>
        </p:txBody>
      </p:sp>
      <p:sp>
        <p:nvSpPr>
          <p:cNvPr id="7" name="TextBox 6"/>
          <p:cNvSpPr txBox="1"/>
          <p:nvPr/>
        </p:nvSpPr>
        <p:spPr>
          <a:xfrm>
            <a:off x="0" y="4749972"/>
            <a:ext cx="8915400" cy="1200329"/>
          </a:xfrm>
          <a:prstGeom prst="rect">
            <a:avLst/>
          </a:prstGeom>
          <a:noFill/>
        </p:spPr>
        <p:txBody>
          <a:bodyPr wrap="square" rtlCol="0">
            <a:spAutoFit/>
          </a:bodyPr>
          <a:lstStyle/>
          <a:p>
            <a:pPr algn="ctr"/>
            <a:r>
              <a:rPr lang="en-US" sz="3600" dirty="0" smtClean="0">
                <a:solidFill>
                  <a:srgbClr val="C00000"/>
                </a:solidFill>
              </a:rPr>
              <a:t>SDN Policy Augmentation increases</a:t>
            </a:r>
          </a:p>
          <a:p>
            <a:pPr algn="ctr"/>
            <a:r>
              <a:rPr lang="en-US" sz="3600" dirty="0">
                <a:solidFill>
                  <a:srgbClr val="C00000"/>
                </a:solidFill>
              </a:rPr>
              <a:t>f</a:t>
            </a:r>
            <a:r>
              <a:rPr lang="en-US" sz="3600" dirty="0" smtClean="0">
                <a:solidFill>
                  <a:srgbClr val="C00000"/>
                </a:solidFill>
              </a:rPr>
              <a:t>orwarding table entries</a:t>
            </a:r>
            <a:endParaRPr lang="en-US" sz="3600" dirty="0">
              <a:solidFill>
                <a:srgbClr val="C00000"/>
              </a:solidFill>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0510" y="1380665"/>
            <a:ext cx="6773243" cy="3340898"/>
          </a:xfrm>
          <a:prstGeom prst="rect">
            <a:avLst/>
          </a:prstGeom>
        </p:spPr>
      </p:pic>
      <p:sp>
        <p:nvSpPr>
          <p:cNvPr id="18" name="Footer Placeholder 3"/>
          <p:cNvSpPr>
            <a:spLocks noGrp="1"/>
          </p:cNvSpPr>
          <p:nvPr>
            <p:ph type="ftr" sz="quarter" idx="3"/>
          </p:nvPr>
        </p:nvSpPr>
        <p:spPr>
          <a:xfrm>
            <a:off x="123142" y="6311317"/>
            <a:ext cx="4083098" cy="365125"/>
          </a:xfrm>
          <a:prstGeom prst="rect">
            <a:avLst/>
          </a:prstGeom>
        </p:spPr>
        <p:txBody>
          <a:bodyPr vert="horz" lIns="91440" tIns="45720" rIns="91440" bIns="45720" rtlCol="0" anchor="ctr"/>
          <a:lstStyle>
            <a:lvl1pPr algn="l">
              <a:defRPr sz="1100">
                <a:solidFill>
                  <a:schemeClr val="bg1"/>
                </a:solidFill>
              </a:defRPr>
            </a:lvl1pPr>
          </a:lstStyle>
          <a:p>
            <a:r>
              <a:rPr lang="en-US" dirty="0" smtClean="0"/>
              <a:t>Revision # v.7</a:t>
            </a:r>
            <a:br>
              <a:rPr lang="en-US" dirty="0" smtClean="0"/>
            </a:br>
            <a:r>
              <a:rPr lang="en-US" dirty="0" smtClean="0"/>
              <a:t>Sponsored by Open Networking Foundation</a:t>
            </a:r>
            <a:endParaRPr lang="en-US" dirty="0"/>
          </a:p>
        </p:txBody>
      </p:sp>
    </p:spTree>
    <p:custDataLst>
      <p:tags r:id="rId1"/>
    </p:custDataLst>
    <p:extLst>
      <p:ext uri="{BB962C8B-B14F-4D97-AF65-F5344CB8AC3E}">
        <p14:creationId xmlns:p14="http://schemas.microsoft.com/office/powerpoint/2010/main" val="3185415637"/>
      </p:ext>
    </p:extLst>
  </p:cSld>
  <p:clrMapOvr>
    <a:masterClrMapping/>
  </p:clrMapOvr>
  <mc:AlternateContent xmlns:mc="http://schemas.openxmlformats.org/markup-compatibility/2006" xmlns:p14="http://schemas.microsoft.com/office/powerpoint/2010/main">
    <mc:Choice Requires="p14">
      <p:transition spd="slow" p14:dur="2000" advTm="11036"/>
    </mc:Choice>
    <mc:Fallback xmlns="">
      <p:transition spd="slow" advTm="110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3" y="304800"/>
            <a:ext cx="5181597" cy="609600"/>
          </a:xfrm>
        </p:spPr>
        <p:txBody>
          <a:bodyPr/>
          <a:lstStyle/>
          <a:p>
            <a:r>
              <a:rPr lang="en-US" dirty="0">
                <a:solidFill>
                  <a:schemeClr val="tx1"/>
                </a:solidFill>
              </a:rPr>
              <a:t>Goal Tracker</a:t>
            </a:r>
          </a:p>
        </p:txBody>
      </p:sp>
      <p:sp>
        <p:nvSpPr>
          <p:cNvPr id="3" name="Slide Number Placeholder 2"/>
          <p:cNvSpPr>
            <a:spLocks noGrp="1"/>
          </p:cNvSpPr>
          <p:nvPr>
            <p:ph type="sldNum" sz="quarter" idx="4"/>
          </p:nvPr>
        </p:nvSpPr>
        <p:spPr>
          <a:xfrm>
            <a:off x="3505200" y="6356352"/>
            <a:ext cx="2133600" cy="365125"/>
          </a:xfrm>
        </p:spPr>
        <p:txBody>
          <a:bodyPr/>
          <a:lstStyle/>
          <a:p>
            <a:pPr>
              <a:defRPr/>
            </a:pPr>
            <a:fld id="{495ADB0F-E9F2-1D42-9E15-ECDE97EFB0F8}" type="slidenum">
              <a:rPr lang="en-US" smtClean="0"/>
              <a:pPr>
                <a:defRPr/>
              </a:pPr>
              <a:t>18</a:t>
            </a:fld>
            <a:endParaRPr lang="en-US"/>
          </a:p>
        </p:txBody>
      </p:sp>
      <p:graphicFrame>
        <p:nvGraphicFramePr>
          <p:cNvPr id="5" name="Content Placeholder 4"/>
          <p:cNvGraphicFramePr>
            <a:graphicFrameLocks noGrp="1"/>
          </p:cNvGraphicFramePr>
          <p:nvPr>
            <p:ph idx="1"/>
            <p:extLst/>
          </p:nvPr>
        </p:nvGraphicFramePr>
        <p:xfrm>
          <a:off x="457200" y="1143000"/>
          <a:ext cx="8229602" cy="2253826"/>
        </p:xfrm>
        <a:graphic>
          <a:graphicData uri="http://schemas.openxmlformats.org/drawingml/2006/table">
            <a:tbl>
              <a:tblPr firstRow="1" bandRow="1">
                <a:tableStyleId>{00A15C55-8517-42AA-B614-E9B94910E393}</a:tableStyleId>
              </a:tblPr>
              <a:tblGrid>
                <a:gridCol w="4190071"/>
                <a:gridCol w="2132671"/>
                <a:gridCol w="1906860"/>
              </a:tblGrid>
              <a:tr h="715433">
                <a:tc>
                  <a:txBody>
                    <a:bodyPr/>
                    <a:lstStyle/>
                    <a:p>
                      <a:pPr algn="ctr"/>
                      <a:endParaRPr lang="en-US" sz="2400" dirty="0">
                        <a:solidFill>
                          <a:schemeClr val="tx1"/>
                        </a:solidFill>
                      </a:endParaRPr>
                    </a:p>
                  </a:txBody>
                  <a:tcPr marL="90325" marR="903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smtClean="0">
                          <a:solidFill>
                            <a:schemeClr val="tx1"/>
                          </a:solidFill>
                        </a:rPr>
                        <a:t>Simple Example</a:t>
                      </a:r>
                      <a:endParaRPr lang="en-US" sz="2400" dirty="0">
                        <a:solidFill>
                          <a:schemeClr val="tx1"/>
                        </a:solidFill>
                      </a:endParaRPr>
                    </a:p>
                  </a:txBody>
                  <a:tcPr marL="90325" marR="903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smtClean="0">
                          <a:solidFill>
                            <a:schemeClr val="tx1"/>
                          </a:solidFill>
                        </a:rPr>
                        <a:t>Large IXP</a:t>
                      </a:r>
                      <a:endParaRPr lang="en-US" sz="2400" dirty="0">
                        <a:solidFill>
                          <a:schemeClr val="tx1"/>
                        </a:solidFill>
                      </a:endParaRPr>
                    </a:p>
                  </a:txBody>
                  <a:tcPr marL="90325" marR="903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15433">
                <a:tc>
                  <a:txBody>
                    <a:bodyPr/>
                    <a:lstStyle/>
                    <a:p>
                      <a:pPr algn="ctr"/>
                      <a:r>
                        <a:rPr lang="en-US" sz="2400" b="0" dirty="0" smtClean="0"/>
                        <a:t>Baseline</a:t>
                      </a:r>
                      <a:endParaRPr lang="en-US" sz="2400" b="0" dirty="0"/>
                    </a:p>
                  </a:txBody>
                  <a:tcPr marL="90325" marR="903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0" dirty="0" smtClean="0">
                          <a:solidFill>
                            <a:schemeClr val="tx1"/>
                          </a:solidFill>
                        </a:rPr>
                        <a:t>3</a:t>
                      </a:r>
                      <a:endParaRPr lang="en-US" sz="2400" b="0" dirty="0">
                        <a:solidFill>
                          <a:schemeClr val="tx1"/>
                        </a:solidFill>
                      </a:endParaRPr>
                    </a:p>
                  </a:txBody>
                  <a:tcPr marL="90325" marR="903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0" dirty="0" smtClean="0">
                          <a:solidFill>
                            <a:schemeClr val="tx1"/>
                          </a:solidFill>
                        </a:rPr>
                        <a:t>62K (0)</a:t>
                      </a:r>
                      <a:endParaRPr lang="en-US" sz="2400" b="0" dirty="0">
                        <a:solidFill>
                          <a:schemeClr val="tx1"/>
                        </a:solidFill>
                      </a:endParaRPr>
                    </a:p>
                  </a:txBody>
                  <a:tcPr marL="90325" marR="903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15433">
                <a:tc>
                  <a:txBody>
                    <a:bodyPr/>
                    <a:lstStyle/>
                    <a:p>
                      <a:pPr algn="ctr"/>
                      <a:r>
                        <a:rPr lang="en-US" sz="2400" b="1" dirty="0" smtClean="0"/>
                        <a:t>Policy Augmentation</a:t>
                      </a:r>
                      <a:endParaRPr lang="en-US" sz="2400" b="1" dirty="0"/>
                    </a:p>
                  </a:txBody>
                  <a:tcPr marL="90325" marR="903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dirty="0" smtClean="0">
                          <a:solidFill>
                            <a:schemeClr val="tx1"/>
                          </a:solidFill>
                        </a:rPr>
                        <a:t>7</a:t>
                      </a:r>
                      <a:endParaRPr lang="en-US" sz="2400" b="1" dirty="0">
                        <a:solidFill>
                          <a:schemeClr val="tx1"/>
                        </a:solidFill>
                      </a:endParaRPr>
                    </a:p>
                  </a:txBody>
                  <a:tcPr marL="90325" marR="903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dirty="0" smtClean="0">
                          <a:solidFill>
                            <a:srgbClr val="FF0000"/>
                          </a:solidFill>
                        </a:rPr>
                        <a:t>68M (16K)</a:t>
                      </a:r>
                      <a:endParaRPr lang="en-US" sz="2400" b="1" dirty="0">
                        <a:solidFill>
                          <a:srgbClr val="FF0000"/>
                        </a:solidFill>
                      </a:endParaRPr>
                    </a:p>
                  </a:txBody>
                  <a:tcPr marL="90325" marR="903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6" name="TextBox 5"/>
          <p:cNvSpPr txBox="1"/>
          <p:nvPr/>
        </p:nvSpPr>
        <p:spPr>
          <a:xfrm>
            <a:off x="0" y="4345274"/>
            <a:ext cx="8915400" cy="1200329"/>
          </a:xfrm>
          <a:prstGeom prst="rect">
            <a:avLst/>
          </a:prstGeom>
          <a:noFill/>
        </p:spPr>
        <p:txBody>
          <a:bodyPr wrap="square" rtlCol="0">
            <a:spAutoFit/>
          </a:bodyPr>
          <a:lstStyle/>
          <a:p>
            <a:pPr algn="ctr"/>
            <a:r>
              <a:rPr lang="en-US" sz="3600" dirty="0" smtClean="0">
                <a:solidFill>
                  <a:srgbClr val="C00000"/>
                </a:solidFill>
              </a:rPr>
              <a:t>Not possible to support these many </a:t>
            </a:r>
          </a:p>
          <a:p>
            <a:pPr algn="ctr"/>
            <a:r>
              <a:rPr lang="en-US" sz="3600" dirty="0" smtClean="0">
                <a:solidFill>
                  <a:srgbClr val="C00000"/>
                </a:solidFill>
              </a:rPr>
              <a:t>forwarding table entries and update rate!</a:t>
            </a:r>
            <a:endParaRPr lang="en-US" sz="3600" dirty="0">
              <a:solidFill>
                <a:srgbClr val="C00000"/>
              </a:solidFill>
            </a:endParaRPr>
          </a:p>
        </p:txBody>
      </p:sp>
      <p:sp>
        <p:nvSpPr>
          <p:cNvPr id="7" name="Footer Placeholder 3"/>
          <p:cNvSpPr>
            <a:spLocks noGrp="1"/>
          </p:cNvSpPr>
          <p:nvPr>
            <p:ph type="ftr" sz="quarter" idx="3"/>
          </p:nvPr>
        </p:nvSpPr>
        <p:spPr>
          <a:xfrm>
            <a:off x="123142" y="6311317"/>
            <a:ext cx="4083098" cy="365125"/>
          </a:xfrm>
          <a:prstGeom prst="rect">
            <a:avLst/>
          </a:prstGeom>
        </p:spPr>
        <p:txBody>
          <a:bodyPr vert="horz" lIns="91440" tIns="45720" rIns="91440" bIns="45720" rtlCol="0" anchor="ctr"/>
          <a:lstStyle>
            <a:lvl1pPr algn="l">
              <a:defRPr sz="1100">
                <a:solidFill>
                  <a:schemeClr val="bg1"/>
                </a:solidFill>
              </a:defRPr>
            </a:lvl1pPr>
          </a:lstStyle>
          <a:p>
            <a:r>
              <a:rPr lang="en-US" dirty="0" smtClean="0"/>
              <a:t>Revision # v.7</a:t>
            </a:r>
            <a:br>
              <a:rPr lang="en-US" dirty="0" smtClean="0"/>
            </a:br>
            <a:r>
              <a:rPr lang="en-US" dirty="0" smtClean="0"/>
              <a:t>Sponsored by Open Networking Foundation</a:t>
            </a:r>
            <a:endParaRPr lang="en-US" dirty="0"/>
          </a:p>
        </p:txBody>
      </p:sp>
    </p:spTree>
    <p:extLst>
      <p:ext uri="{BB962C8B-B14F-4D97-AF65-F5344CB8AC3E}">
        <p14:creationId xmlns:p14="http://schemas.microsoft.com/office/powerpoint/2010/main" val="1125309969"/>
      </p:ext>
    </p:extLst>
  </p:cSld>
  <p:clrMapOvr>
    <a:masterClrMapping/>
  </p:clrMapOvr>
  <mc:AlternateContent xmlns:mc="http://schemas.openxmlformats.org/markup-compatibility/2006" xmlns:p14="http://schemas.microsoft.com/office/powerpoint/2010/main">
    <mc:Choice Requires="p14">
      <p:transition spd="slow" p14:dur="2000" advTm="21056"/>
    </mc:Choice>
    <mc:Fallback xmlns="">
      <p:transition spd="slow" advTm="21056"/>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3" y="304800"/>
            <a:ext cx="5181597" cy="609600"/>
          </a:xfrm>
        </p:spPr>
        <p:txBody>
          <a:bodyPr/>
          <a:lstStyle/>
          <a:p>
            <a:r>
              <a:rPr lang="en-US" dirty="0" smtClean="0">
                <a:solidFill>
                  <a:schemeClr val="tx1"/>
                </a:solidFill>
              </a:rPr>
              <a:t>Forwarding Equivalence Classes</a:t>
            </a:r>
            <a:endParaRPr lang="en-US" dirty="0">
              <a:solidFill>
                <a:schemeClr val="tx1"/>
              </a:solidFill>
            </a:endParaRPr>
          </a:p>
        </p:txBody>
      </p:sp>
      <p:sp>
        <p:nvSpPr>
          <p:cNvPr id="3" name="Slide Number Placeholder 2"/>
          <p:cNvSpPr>
            <a:spLocks noGrp="1"/>
          </p:cNvSpPr>
          <p:nvPr>
            <p:ph type="sldNum" sz="quarter" idx="4"/>
          </p:nvPr>
        </p:nvSpPr>
        <p:spPr>
          <a:xfrm>
            <a:off x="3505200" y="6356352"/>
            <a:ext cx="2133600" cy="365125"/>
          </a:xfrm>
        </p:spPr>
        <p:txBody>
          <a:bodyPr/>
          <a:lstStyle/>
          <a:p>
            <a:pPr>
              <a:defRPr/>
            </a:pPr>
            <a:fld id="{495ADB0F-E9F2-1D42-9E15-ECDE97EFB0F8}" type="slidenum">
              <a:rPr lang="en-US" smtClean="0"/>
              <a:pPr>
                <a:defRPr/>
              </a:pPr>
              <a:t>19</a:t>
            </a:fld>
            <a:endParaRPr lang="en-US"/>
          </a:p>
        </p:txBody>
      </p:sp>
      <p:graphicFrame>
        <p:nvGraphicFramePr>
          <p:cNvPr id="13" name="Content Placeholder 5"/>
          <p:cNvGraphicFramePr>
            <a:graphicFrameLocks noGrp="1"/>
          </p:cNvGraphicFramePr>
          <p:nvPr>
            <p:ph idx="1"/>
            <p:extLst/>
          </p:nvPr>
        </p:nvGraphicFramePr>
        <p:xfrm>
          <a:off x="457200" y="1143000"/>
          <a:ext cx="8228885" cy="2874830"/>
        </p:xfrm>
        <a:graphic>
          <a:graphicData uri="http://schemas.openxmlformats.org/drawingml/2006/table">
            <a:tbl>
              <a:tblPr firstRow="1">
                <a:tableStyleId>{5C22544A-7EE6-4342-B048-85BDC9FD1C3A}</a:tableStyleId>
              </a:tblPr>
              <a:tblGrid>
                <a:gridCol w="3923571"/>
                <a:gridCol w="1435105"/>
                <a:gridCol w="1435104"/>
                <a:gridCol w="1435105"/>
              </a:tblGrid>
              <a:tr h="605446">
                <a:tc rowSpan="2">
                  <a:txBody>
                    <a:bodyPr/>
                    <a:lstStyle/>
                    <a:p>
                      <a:pPr marL="0" marR="0" lvl="1" indent="0" algn="ctr" defTabSz="457200" rtl="0" eaLnBrk="1" fontAlgn="auto" latinLnBrk="0" hangingPunct="1">
                        <a:lnSpc>
                          <a:spcPct val="100000"/>
                        </a:lnSpc>
                        <a:spcBef>
                          <a:spcPts val="0"/>
                        </a:spcBef>
                        <a:spcAft>
                          <a:spcPts val="0"/>
                        </a:spcAft>
                        <a:buClrTx/>
                        <a:buSzTx/>
                        <a:buFontTx/>
                        <a:buNone/>
                        <a:tabLst/>
                        <a:defRPr/>
                      </a:pPr>
                      <a:r>
                        <a:rPr lang="en-US" sz="2400" dirty="0" smtClean="0">
                          <a:solidFill>
                            <a:schemeClr val="tx1"/>
                          </a:solidFill>
                        </a:rPr>
                        <a:t>SDN Policies</a:t>
                      </a:r>
                    </a:p>
                  </a:txBody>
                  <a:tcPr marL="129586" marR="1295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algn="ctr"/>
                      <a:r>
                        <a:rPr lang="en-US" sz="2400" dirty="0" smtClean="0">
                          <a:solidFill>
                            <a:schemeClr val="tx1"/>
                          </a:solidFill>
                        </a:rPr>
                        <a:t># Forwarding Table Entries</a:t>
                      </a:r>
                      <a:endParaRPr lang="en-US" sz="2400" dirty="0">
                        <a:solidFill>
                          <a:schemeClr val="tx1"/>
                        </a:solidFill>
                      </a:endParaRPr>
                    </a:p>
                  </a:txBody>
                  <a:tcPr marL="129586" marR="1295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r>
              <a:tr h="605446">
                <a:tc vMerge="1">
                  <a:txBody>
                    <a:bodyPr/>
                    <a:lstStyle/>
                    <a:p>
                      <a:endParaRPr lang="en-US"/>
                    </a:p>
                  </a:txBody>
                  <a:tcPr/>
                </a:tc>
                <a:tc>
                  <a:txBody>
                    <a:bodyPr/>
                    <a:lstStyle/>
                    <a:p>
                      <a:pPr algn="ctr"/>
                      <a:r>
                        <a:rPr lang="en-US" sz="2400" dirty="0" smtClean="0">
                          <a:solidFill>
                            <a:srgbClr val="C00000"/>
                          </a:solidFill>
                        </a:rPr>
                        <a:t>10/8</a:t>
                      </a:r>
                      <a:endParaRPr lang="en-US" sz="2400" dirty="0">
                        <a:solidFill>
                          <a:srgbClr val="C00000"/>
                        </a:solidFill>
                      </a:endParaRPr>
                    </a:p>
                  </a:txBody>
                  <a:tcPr marL="129586" marR="1295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smtClean="0">
                          <a:solidFill>
                            <a:srgbClr val="C00000"/>
                          </a:solidFill>
                        </a:rPr>
                        <a:t>40/8</a:t>
                      </a:r>
                      <a:endParaRPr lang="en-US" sz="2400" dirty="0">
                        <a:solidFill>
                          <a:srgbClr val="C00000"/>
                        </a:solidFill>
                      </a:endParaRPr>
                    </a:p>
                  </a:txBody>
                  <a:tcPr marL="129586" marR="1295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smtClean="0">
                          <a:solidFill>
                            <a:srgbClr val="C00000"/>
                          </a:solidFill>
                        </a:rPr>
                        <a:t>80/8</a:t>
                      </a:r>
                      <a:endParaRPr lang="en-US" sz="2400" dirty="0">
                        <a:solidFill>
                          <a:srgbClr val="C00000"/>
                        </a:solidFill>
                      </a:endParaRPr>
                    </a:p>
                  </a:txBody>
                  <a:tcPr marL="129586" marR="1295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54646">
                <a:tc>
                  <a:txBody>
                    <a:bodyPr/>
                    <a:lstStyle/>
                    <a:p>
                      <a:pPr marL="0" lvl="1" indent="0" algn="ctr">
                        <a:buNone/>
                      </a:pPr>
                      <a:r>
                        <a:rPr lang="en-US" dirty="0" err="1" smtClean="0"/>
                        <a:t>dPort</a:t>
                      </a:r>
                      <a:r>
                        <a:rPr lang="en-US" dirty="0" smtClean="0"/>
                        <a:t> = 443 → </a:t>
                      </a:r>
                      <a:r>
                        <a:rPr lang="en-US" dirty="0" err="1" smtClean="0"/>
                        <a:t>fwd</a:t>
                      </a:r>
                      <a:r>
                        <a:rPr lang="en-US" dirty="0" smtClean="0"/>
                        <a:t>(C)</a:t>
                      </a:r>
                    </a:p>
                  </a:txBody>
                  <a:tcPr marL="129586" marR="1295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dirty="0" smtClean="0"/>
                        <a:t>1</a:t>
                      </a:r>
                      <a:endParaRPr lang="en-US" dirty="0"/>
                    </a:p>
                  </a:txBody>
                  <a:tcPr marL="129586" marR="1295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t>1</a:t>
                      </a:r>
                      <a:endParaRPr lang="en-US" dirty="0"/>
                    </a:p>
                  </a:txBody>
                  <a:tcPr marL="129586" marR="1295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t>0</a:t>
                      </a:r>
                      <a:endParaRPr lang="en-US" dirty="0"/>
                    </a:p>
                  </a:txBody>
                  <a:tcPr marL="129586" marR="1295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554646">
                <a:tc>
                  <a:txBody>
                    <a:bodyPr/>
                    <a:lstStyle/>
                    <a:p>
                      <a:pPr marL="0" marR="0" lvl="1"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smtClean="0">
                          <a:ln>
                            <a:noFill/>
                          </a:ln>
                          <a:solidFill>
                            <a:srgbClr val="000000"/>
                          </a:solidFill>
                          <a:effectLst/>
                          <a:uLnTx/>
                          <a:uFillTx/>
                          <a:latin typeface="+mn-lt"/>
                          <a:ea typeface="+mn-ea"/>
                          <a:cs typeface="+mn-cs"/>
                        </a:rPr>
                        <a:t>dPort</a:t>
                      </a:r>
                      <a:r>
                        <a:rPr kumimoji="0" lang="en-US" sz="1800" b="0" i="0" u="none" strike="noStrike" kern="1200" cap="none" spc="0" normalizeH="0" baseline="0" noProof="0" dirty="0" smtClean="0">
                          <a:ln>
                            <a:noFill/>
                          </a:ln>
                          <a:solidFill>
                            <a:srgbClr val="000000"/>
                          </a:solidFill>
                          <a:effectLst/>
                          <a:uLnTx/>
                          <a:uFillTx/>
                          <a:latin typeface="+mn-lt"/>
                          <a:ea typeface="+mn-ea"/>
                          <a:cs typeface="+mn-cs"/>
                        </a:rPr>
                        <a:t> = 22 → </a:t>
                      </a:r>
                      <a:r>
                        <a:rPr kumimoji="0" lang="en-US" sz="1800" b="0" i="0" u="none" strike="noStrike" kern="1200" cap="none" spc="0" normalizeH="0" baseline="0" noProof="0" dirty="0" err="1" smtClean="0">
                          <a:ln>
                            <a:noFill/>
                          </a:ln>
                          <a:solidFill>
                            <a:srgbClr val="000000"/>
                          </a:solidFill>
                          <a:effectLst/>
                          <a:uLnTx/>
                          <a:uFillTx/>
                          <a:latin typeface="+mn-lt"/>
                          <a:ea typeface="+mn-ea"/>
                          <a:cs typeface="+mn-cs"/>
                        </a:rPr>
                        <a:t>fwd</a:t>
                      </a:r>
                      <a:r>
                        <a:rPr kumimoji="0" lang="en-US" sz="1800" b="0" i="0" u="none" strike="noStrike" kern="1200" cap="none" spc="0" normalizeH="0" baseline="0" noProof="0" dirty="0" smtClean="0">
                          <a:ln>
                            <a:noFill/>
                          </a:ln>
                          <a:solidFill>
                            <a:srgbClr val="000000"/>
                          </a:solidFill>
                          <a:effectLst/>
                          <a:uLnTx/>
                          <a:uFillTx/>
                          <a:latin typeface="+mn-lt"/>
                          <a:ea typeface="+mn-ea"/>
                          <a:cs typeface="+mn-cs"/>
                        </a:rPr>
                        <a:t>(C)</a:t>
                      </a:r>
                    </a:p>
                  </a:txBody>
                  <a:tcPr marL="129586" marR="1295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dirty="0" smtClean="0"/>
                        <a:t>1</a:t>
                      </a:r>
                      <a:endParaRPr lang="en-US" dirty="0"/>
                    </a:p>
                  </a:txBody>
                  <a:tcPr marL="129586" marR="1295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t>1</a:t>
                      </a:r>
                      <a:endParaRPr lang="en-US" dirty="0"/>
                    </a:p>
                  </a:txBody>
                  <a:tcPr marL="129586" marR="1295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t>0</a:t>
                      </a:r>
                      <a:endParaRPr lang="en-US" dirty="0"/>
                    </a:p>
                  </a:txBody>
                  <a:tcPr marL="129586" marR="1295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554646">
                <a:tc>
                  <a:txBody>
                    <a:bodyPr/>
                    <a:lstStyle/>
                    <a:p>
                      <a:pPr marL="0" marR="0" lvl="1" indent="0" algn="ctr" defTabSz="457200" rtl="0" eaLnBrk="1" fontAlgn="auto" latinLnBrk="0" hangingPunct="1">
                        <a:lnSpc>
                          <a:spcPct val="100000"/>
                        </a:lnSpc>
                        <a:spcBef>
                          <a:spcPts val="0"/>
                        </a:spcBef>
                        <a:spcAft>
                          <a:spcPts val="0"/>
                        </a:spcAft>
                        <a:buClrTx/>
                        <a:buSzTx/>
                        <a:buFontTx/>
                        <a:buNone/>
                        <a:tabLst/>
                        <a:defRPr/>
                      </a:pPr>
                      <a:r>
                        <a:rPr lang="en-US" dirty="0" err="1" smtClean="0"/>
                        <a:t>dPort</a:t>
                      </a:r>
                      <a:r>
                        <a:rPr lang="en-US" dirty="0" smtClean="0"/>
                        <a:t> = 443 </a:t>
                      </a:r>
                      <a:r>
                        <a:rPr kumimoji="0" lang="en-US" sz="1800" b="0" i="0" u="none" strike="noStrike" kern="1200" cap="none" spc="0" normalizeH="0" baseline="0" noProof="0" dirty="0" smtClean="0">
                          <a:ln>
                            <a:noFill/>
                          </a:ln>
                          <a:solidFill>
                            <a:srgbClr val="000000"/>
                          </a:solidFill>
                          <a:effectLst/>
                          <a:uLnTx/>
                          <a:uFillTx/>
                          <a:latin typeface="+mn-lt"/>
                          <a:ea typeface="+mn-ea"/>
                          <a:cs typeface="+mn-cs"/>
                        </a:rPr>
                        <a:t>→ </a:t>
                      </a:r>
                      <a:r>
                        <a:rPr kumimoji="0" lang="en-US" sz="1800" b="0" i="0" u="none" strike="noStrike" kern="1200" cap="none" spc="0" normalizeH="0" baseline="0" noProof="0" dirty="0" err="1" smtClean="0">
                          <a:ln>
                            <a:noFill/>
                          </a:ln>
                          <a:solidFill>
                            <a:srgbClr val="000000"/>
                          </a:solidFill>
                          <a:effectLst/>
                          <a:uLnTx/>
                          <a:uFillTx/>
                          <a:latin typeface="+mn-lt"/>
                          <a:ea typeface="+mn-ea"/>
                          <a:cs typeface="+mn-cs"/>
                        </a:rPr>
                        <a:t>fwd</a:t>
                      </a:r>
                      <a:r>
                        <a:rPr kumimoji="0" lang="en-US" sz="1800" b="0" i="0" u="none" strike="noStrike" kern="1200" cap="none" spc="0" normalizeH="0" baseline="0" noProof="0" dirty="0" smtClean="0">
                          <a:ln>
                            <a:noFill/>
                          </a:ln>
                          <a:solidFill>
                            <a:srgbClr val="000000"/>
                          </a:solidFill>
                          <a:effectLst/>
                          <a:uLnTx/>
                          <a:uFillTx/>
                          <a:latin typeface="+mn-lt"/>
                          <a:ea typeface="+mn-ea"/>
                          <a:cs typeface="+mn-cs"/>
                        </a:rPr>
                        <a:t>(D)</a:t>
                      </a:r>
                      <a:endParaRPr lang="en-US" dirty="0" smtClean="0"/>
                    </a:p>
                  </a:txBody>
                  <a:tcPr marL="129586" marR="1295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90000"/>
                      </a:schemeClr>
                    </a:solidFill>
                  </a:tcPr>
                </a:tc>
                <a:tc>
                  <a:txBody>
                    <a:bodyPr/>
                    <a:lstStyle/>
                    <a:p>
                      <a:pPr algn="ctr"/>
                      <a:r>
                        <a:rPr lang="en-US" dirty="0" smtClean="0"/>
                        <a:t>1</a:t>
                      </a:r>
                      <a:endParaRPr lang="en-US" dirty="0"/>
                    </a:p>
                  </a:txBody>
                  <a:tcPr marL="129586" marR="1295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t>1</a:t>
                      </a:r>
                      <a:endParaRPr lang="en-US" dirty="0"/>
                    </a:p>
                  </a:txBody>
                  <a:tcPr marL="129586" marR="1295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t>1</a:t>
                      </a:r>
                      <a:endParaRPr lang="en-US" dirty="0"/>
                    </a:p>
                  </a:txBody>
                  <a:tcPr marL="129586" marR="1295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10" name="Rectangle 9"/>
          <p:cNvSpPr/>
          <p:nvPr/>
        </p:nvSpPr>
        <p:spPr>
          <a:xfrm>
            <a:off x="4380048" y="1740611"/>
            <a:ext cx="2874191" cy="2279544"/>
          </a:xfrm>
          <a:prstGeom prst="rect">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98868" y="4485196"/>
            <a:ext cx="9341019" cy="646331"/>
          </a:xfrm>
          <a:prstGeom prst="rect">
            <a:avLst/>
          </a:prstGeom>
          <a:noFill/>
        </p:spPr>
        <p:txBody>
          <a:bodyPr wrap="none" rtlCol="0">
            <a:spAutoFit/>
          </a:bodyPr>
          <a:lstStyle/>
          <a:p>
            <a:pPr algn="ctr"/>
            <a:r>
              <a:rPr lang="en-US" sz="3600" b="1" dirty="0" smtClean="0">
                <a:solidFill>
                  <a:srgbClr val="C00000"/>
                </a:solidFill>
              </a:rPr>
              <a:t>10/8, 40/8 </a:t>
            </a:r>
            <a:r>
              <a:rPr lang="en-US" sz="3600" dirty="0" smtClean="0">
                <a:solidFill>
                  <a:srgbClr val="C00000"/>
                </a:solidFill>
              </a:rPr>
              <a:t>exhibit similar forwarding behavior</a:t>
            </a:r>
            <a:endParaRPr lang="en-US" sz="3600" dirty="0">
              <a:solidFill>
                <a:srgbClr val="C00000"/>
              </a:solidFill>
            </a:endParaRPr>
          </a:p>
        </p:txBody>
      </p:sp>
      <p:sp>
        <p:nvSpPr>
          <p:cNvPr id="8" name="Footer Placeholder 3"/>
          <p:cNvSpPr txBox="1">
            <a:spLocks/>
          </p:cNvSpPr>
          <p:nvPr/>
        </p:nvSpPr>
        <p:spPr>
          <a:xfrm>
            <a:off x="201519" y="6356352"/>
            <a:ext cx="4083098" cy="365125"/>
          </a:xfrm>
          <a:prstGeom prst="rect">
            <a:avLst/>
          </a:prstGeom>
        </p:spPr>
        <p:txBody>
          <a:bodyPr vert="horz" lIns="91440" tIns="45720" rIns="91440" bIns="45720" rtlCol="0" anchor="ctr"/>
          <a:lstStyle>
            <a:defPPr>
              <a:defRPr lang="en-US"/>
            </a:defPPr>
            <a:lvl1pPr marL="0" algn="l" defTabSz="457200" rtl="0" eaLnBrk="1" latinLnBrk="0" hangingPunct="1">
              <a:defRPr sz="11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t>Revision # v.7</a:t>
            </a:r>
            <a:br>
              <a:rPr lang="en-US" dirty="0" smtClean="0"/>
            </a:br>
            <a:r>
              <a:rPr lang="en-US" dirty="0" smtClean="0"/>
              <a:t>Sponsored by Open Networking Foundation</a:t>
            </a:r>
            <a:endParaRPr lang="en-US" dirty="0"/>
          </a:p>
        </p:txBody>
      </p:sp>
    </p:spTree>
    <p:custDataLst>
      <p:tags r:id="rId1"/>
    </p:custDataLst>
    <p:extLst>
      <p:ext uri="{BB962C8B-B14F-4D97-AF65-F5344CB8AC3E}">
        <p14:creationId xmlns:p14="http://schemas.microsoft.com/office/powerpoint/2010/main" val="3499773861"/>
      </p:ext>
    </p:extLst>
  </p:cSld>
  <p:clrMapOvr>
    <a:masterClrMapping/>
  </p:clrMapOvr>
  <mc:AlternateContent xmlns:mc="http://schemas.openxmlformats.org/markup-compatibility/2006" xmlns:p14="http://schemas.microsoft.com/office/powerpoint/2010/main">
    <mc:Choice Requires="p14">
      <p:transition spd="slow" p14:dur="2000" advTm="22054"/>
    </mc:Choice>
    <mc:Fallback xmlns="">
      <p:transition spd="slow" advTm="2205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3" y="304800"/>
            <a:ext cx="5181597" cy="609600"/>
          </a:xfrm>
        </p:spPr>
        <p:txBody>
          <a:bodyPr/>
          <a:lstStyle/>
          <a:p>
            <a:r>
              <a:rPr lang="en-US" dirty="0" smtClean="0"/>
              <a:t>Disclaimer</a:t>
            </a:r>
            <a:endParaRPr lang="en-US" dirty="0"/>
          </a:p>
        </p:txBody>
      </p:sp>
      <p:sp>
        <p:nvSpPr>
          <p:cNvPr id="3" name="Slide Number Placeholder 2"/>
          <p:cNvSpPr>
            <a:spLocks noGrp="1"/>
          </p:cNvSpPr>
          <p:nvPr>
            <p:ph type="sldNum" sz="quarter" idx="4"/>
          </p:nvPr>
        </p:nvSpPr>
        <p:spPr>
          <a:xfrm>
            <a:off x="3505200" y="6356352"/>
            <a:ext cx="2133600" cy="365125"/>
          </a:xfrm>
        </p:spPr>
        <p:txBody>
          <a:bodyPr/>
          <a:lstStyle/>
          <a:p>
            <a:fld id="{95FB27F1-C2FE-E646-9E41-8F3092BBAFAE}" type="slidenum">
              <a:rPr lang="en-US" smtClean="0"/>
              <a:pPr/>
              <a:t>2</a:t>
            </a:fld>
            <a:endParaRPr lang="en-US" dirty="0"/>
          </a:p>
        </p:txBody>
      </p:sp>
      <p:sp>
        <p:nvSpPr>
          <p:cNvPr id="4" name="Content Placeholder 3"/>
          <p:cNvSpPr>
            <a:spLocks noGrp="1"/>
          </p:cNvSpPr>
          <p:nvPr>
            <p:ph idx="1"/>
          </p:nvPr>
        </p:nvSpPr>
        <p:spPr/>
        <p:txBody>
          <a:bodyPr>
            <a:normAutofit/>
          </a:bodyPr>
          <a:lstStyle/>
          <a:p>
            <a:pPr>
              <a:buNone/>
            </a:pPr>
            <a:r>
              <a:rPr lang="en-US" sz="2400" dirty="0" smtClean="0"/>
              <a:t>Creative Commons Attribution 4.0 International Public License</a:t>
            </a:r>
            <a:r>
              <a:rPr lang="en-US" sz="3200" dirty="0" smtClean="0"/>
              <a:t/>
            </a:r>
            <a:br>
              <a:rPr lang="en-US" sz="3200" dirty="0" smtClean="0"/>
            </a:br>
            <a:r>
              <a:rPr lang="en-US" sz="1600" dirty="0" smtClean="0"/>
              <a:t/>
            </a:r>
            <a:br>
              <a:rPr lang="en-US" sz="1600" dirty="0" smtClean="0"/>
            </a:br>
            <a:r>
              <a:rPr lang="en-US" sz="1800" kern="0" dirty="0" smtClean="0"/>
              <a:t>By exercising the Licensed Rights (defined below), You accept and agree to be bound by the terms and conditions of this Creative Commons Attribution 4.0 International Public License ("Public License"). To the extent this Public License may be interpreted as a contract, you are granted the Licensed Rights in consideration of your acceptance of these terms and conditions, and the Licensor grants You such rights in consideration of benefits the Licensor receives from making the Licensed Material available under these terms and conditions. For full details, explanations, and examples of the use of this License, please visit: </a:t>
            </a:r>
            <a:br>
              <a:rPr lang="en-US" sz="1800" kern="0" dirty="0" smtClean="0"/>
            </a:br>
            <a:r>
              <a:rPr lang="en-US" sz="1800" kern="0" dirty="0" smtClean="0">
                <a:hlinkClick r:id="rId2"/>
              </a:rPr>
              <a:t>http://creativecommons.org/licenses/by/4.0/legalcode</a:t>
            </a:r>
            <a:r>
              <a:rPr lang="en-US" sz="1800" kern="0" dirty="0" smtClean="0"/>
              <a:t>. Nothing in this Public License constitutes or may be interpreted as a limitation upon, or waiver of, any privileges and immunities that apply to the Licensor or You, including from the legal processes of any jurisdiction or authority.</a:t>
            </a:r>
          </a:p>
        </p:txBody>
      </p:sp>
      <p:sp>
        <p:nvSpPr>
          <p:cNvPr id="7" name="Footer Placeholder 3"/>
          <p:cNvSpPr>
            <a:spLocks noGrp="1"/>
          </p:cNvSpPr>
          <p:nvPr>
            <p:ph type="ftr" sz="quarter" idx="3"/>
          </p:nvPr>
        </p:nvSpPr>
        <p:spPr>
          <a:xfrm>
            <a:off x="123142" y="6311317"/>
            <a:ext cx="4083098" cy="365125"/>
          </a:xfrm>
          <a:prstGeom prst="rect">
            <a:avLst/>
          </a:prstGeom>
        </p:spPr>
        <p:txBody>
          <a:bodyPr vert="horz" lIns="91440" tIns="45720" rIns="91440" bIns="45720" rtlCol="0" anchor="ctr"/>
          <a:lstStyle>
            <a:lvl1pPr algn="l">
              <a:defRPr sz="1100">
                <a:solidFill>
                  <a:schemeClr val="bg1"/>
                </a:solidFill>
              </a:defRPr>
            </a:lvl1pPr>
          </a:lstStyle>
          <a:p>
            <a:r>
              <a:rPr lang="en-US" dirty="0" smtClean="0"/>
              <a:t>Revision # v.7</a:t>
            </a:r>
            <a:br>
              <a:rPr lang="en-US" dirty="0" smtClean="0"/>
            </a:br>
            <a:r>
              <a:rPr lang="en-US" dirty="0" smtClean="0"/>
              <a:t>Sponsored by Open Networking Foundation</a:t>
            </a:r>
            <a:endParaRPr lang="en-US" dirty="0"/>
          </a:p>
        </p:txBody>
      </p:sp>
    </p:spTree>
    <p:extLst>
      <p:ext uri="{BB962C8B-B14F-4D97-AF65-F5344CB8AC3E}">
        <p14:creationId xmlns:p14="http://schemas.microsoft.com/office/powerpoint/2010/main" val="289322987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3" y="304800"/>
            <a:ext cx="5181597" cy="609600"/>
          </a:xfrm>
        </p:spPr>
        <p:txBody>
          <a:bodyPr>
            <a:normAutofit fontScale="90000"/>
          </a:bodyPr>
          <a:lstStyle/>
          <a:p>
            <a:r>
              <a:rPr lang="en-US" dirty="0">
                <a:solidFill>
                  <a:schemeClr val="tx1"/>
                </a:solidFill>
              </a:rPr>
              <a:t>Leveraging Forwarding Equivalence</a:t>
            </a:r>
          </a:p>
        </p:txBody>
      </p:sp>
      <p:sp>
        <p:nvSpPr>
          <p:cNvPr id="3" name="Slide Number Placeholder 2"/>
          <p:cNvSpPr>
            <a:spLocks noGrp="1"/>
          </p:cNvSpPr>
          <p:nvPr>
            <p:ph type="sldNum" sz="quarter" idx="4"/>
          </p:nvPr>
        </p:nvSpPr>
        <p:spPr>
          <a:xfrm>
            <a:off x="3505200" y="6356352"/>
            <a:ext cx="2133600" cy="365125"/>
          </a:xfrm>
        </p:spPr>
        <p:txBody>
          <a:bodyPr/>
          <a:lstStyle/>
          <a:p>
            <a:pPr>
              <a:defRPr/>
            </a:pPr>
            <a:fld id="{495ADB0F-E9F2-1D42-9E15-ECDE97EFB0F8}" type="slidenum">
              <a:rPr lang="en-US" smtClean="0"/>
              <a:pPr>
                <a:defRPr/>
              </a:pPr>
              <a:t>20</a:t>
            </a:fld>
            <a:endParaRPr lang="en-US"/>
          </a:p>
        </p:txBody>
      </p:sp>
      <p:sp>
        <p:nvSpPr>
          <p:cNvPr id="42" name="Rectangle 41"/>
          <p:cNvSpPr/>
          <p:nvPr/>
        </p:nvSpPr>
        <p:spPr>
          <a:xfrm>
            <a:off x="394946" y="1633804"/>
            <a:ext cx="2253676" cy="1856434"/>
          </a:xfrm>
          <a:prstGeom prst="rect">
            <a:avLst/>
          </a:prstGeom>
          <a:solidFill>
            <a:schemeClr val="accent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6" name="Straight Connector 45"/>
          <p:cNvCxnSpPr/>
          <p:nvPr/>
        </p:nvCxnSpPr>
        <p:spPr>
          <a:xfrm>
            <a:off x="1177804" y="1633804"/>
            <a:ext cx="1" cy="1856434"/>
          </a:xfrm>
          <a:prstGeom prst="line">
            <a:avLst/>
          </a:prstGeom>
          <a:ln w="38100">
            <a:solidFill>
              <a:schemeClr val="tx1"/>
            </a:solidFill>
            <a:prstDash val="sysDash"/>
          </a:ln>
        </p:spPr>
        <p:style>
          <a:lnRef idx="2">
            <a:schemeClr val="accent1"/>
          </a:lnRef>
          <a:fillRef idx="0">
            <a:schemeClr val="accent1"/>
          </a:fillRef>
          <a:effectRef idx="1">
            <a:schemeClr val="accent1"/>
          </a:effectRef>
          <a:fontRef idx="minor">
            <a:schemeClr val="tx1"/>
          </a:fontRef>
        </p:style>
      </p:cxnSp>
      <p:sp>
        <p:nvSpPr>
          <p:cNvPr id="48" name="TextBox 47"/>
          <p:cNvSpPr txBox="1"/>
          <p:nvPr/>
        </p:nvSpPr>
        <p:spPr>
          <a:xfrm>
            <a:off x="394116" y="1792606"/>
            <a:ext cx="783688" cy="461665"/>
          </a:xfrm>
          <a:prstGeom prst="rect">
            <a:avLst/>
          </a:prstGeom>
          <a:noFill/>
        </p:spPr>
        <p:txBody>
          <a:bodyPr wrap="none" rtlCol="0">
            <a:spAutoFit/>
          </a:bodyPr>
          <a:lstStyle/>
          <a:p>
            <a:r>
              <a:rPr lang="en-US" sz="2400" dirty="0" smtClean="0"/>
              <a:t>10/8</a:t>
            </a:r>
            <a:endParaRPr lang="en-US" sz="2400" dirty="0"/>
          </a:p>
        </p:txBody>
      </p:sp>
      <p:sp>
        <p:nvSpPr>
          <p:cNvPr id="50" name="TextBox 49"/>
          <p:cNvSpPr txBox="1"/>
          <p:nvPr/>
        </p:nvSpPr>
        <p:spPr>
          <a:xfrm>
            <a:off x="394116" y="2327162"/>
            <a:ext cx="783688" cy="461665"/>
          </a:xfrm>
          <a:prstGeom prst="rect">
            <a:avLst/>
          </a:prstGeom>
          <a:noFill/>
        </p:spPr>
        <p:txBody>
          <a:bodyPr wrap="none" rtlCol="0">
            <a:spAutoFit/>
          </a:bodyPr>
          <a:lstStyle/>
          <a:p>
            <a:r>
              <a:rPr lang="en-US" sz="2400" dirty="0" smtClean="0"/>
              <a:t>40/8</a:t>
            </a:r>
            <a:endParaRPr lang="en-US" sz="2400" dirty="0"/>
          </a:p>
        </p:txBody>
      </p:sp>
      <p:sp>
        <p:nvSpPr>
          <p:cNvPr id="51" name="TextBox 50"/>
          <p:cNvSpPr txBox="1"/>
          <p:nvPr/>
        </p:nvSpPr>
        <p:spPr>
          <a:xfrm>
            <a:off x="394116" y="2929316"/>
            <a:ext cx="784189" cy="461665"/>
          </a:xfrm>
          <a:prstGeom prst="rect">
            <a:avLst/>
          </a:prstGeom>
          <a:noFill/>
        </p:spPr>
        <p:txBody>
          <a:bodyPr wrap="none" rtlCol="0">
            <a:spAutoFit/>
          </a:bodyPr>
          <a:lstStyle/>
          <a:p>
            <a:r>
              <a:rPr lang="en-US" sz="2400" dirty="0"/>
              <a:t>8</a:t>
            </a:r>
            <a:r>
              <a:rPr lang="en-US" sz="2400" dirty="0" smtClean="0"/>
              <a:t>0/8</a:t>
            </a:r>
            <a:endParaRPr lang="en-US" sz="2400" dirty="0"/>
          </a:p>
        </p:txBody>
      </p:sp>
      <p:sp>
        <p:nvSpPr>
          <p:cNvPr id="53" name="TextBox 52"/>
          <p:cNvSpPr txBox="1"/>
          <p:nvPr/>
        </p:nvSpPr>
        <p:spPr>
          <a:xfrm>
            <a:off x="546090" y="934101"/>
            <a:ext cx="1694319" cy="646331"/>
          </a:xfrm>
          <a:prstGeom prst="rect">
            <a:avLst/>
          </a:prstGeom>
          <a:noFill/>
        </p:spPr>
        <p:txBody>
          <a:bodyPr wrap="none" rtlCol="0">
            <a:spAutoFit/>
          </a:bodyPr>
          <a:lstStyle/>
          <a:p>
            <a:pPr algn="ctr"/>
            <a:r>
              <a:rPr lang="en-US" dirty="0">
                <a:solidFill>
                  <a:srgbClr val="FF0000"/>
                </a:solidFill>
              </a:rPr>
              <a:t>f</a:t>
            </a:r>
            <a:r>
              <a:rPr lang="en-US" dirty="0" smtClean="0">
                <a:solidFill>
                  <a:srgbClr val="FF0000"/>
                </a:solidFill>
              </a:rPr>
              <a:t>orward to</a:t>
            </a:r>
          </a:p>
          <a:p>
            <a:pPr algn="ctr"/>
            <a:r>
              <a:rPr lang="en-US" dirty="0" smtClean="0">
                <a:solidFill>
                  <a:srgbClr val="FF0000"/>
                </a:solidFill>
              </a:rPr>
              <a:t>BGP Next Hop</a:t>
            </a:r>
            <a:endParaRPr lang="en-US" dirty="0">
              <a:solidFill>
                <a:srgbClr val="FF0000"/>
              </a:solidFill>
            </a:endParaRPr>
          </a:p>
        </p:txBody>
      </p:sp>
      <p:sp>
        <p:nvSpPr>
          <p:cNvPr id="77" name="Shape 636"/>
          <p:cNvSpPr/>
          <p:nvPr/>
        </p:nvSpPr>
        <p:spPr>
          <a:xfrm>
            <a:off x="1777595" y="4136861"/>
            <a:ext cx="700513" cy="48013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lgn="l">
              <a:lnSpc>
                <a:spcPct val="130000"/>
              </a:lnSpc>
              <a:defRPr sz="2000">
                <a:solidFill>
                  <a:srgbClr val="5E5E5E"/>
                </a:solidFill>
                <a:latin typeface="Lucida Sans Regular"/>
                <a:ea typeface="Lucida Sans Regular"/>
                <a:cs typeface="Lucida Sans Regular"/>
                <a:sym typeface="Lucida Sans Regular"/>
              </a:defRPr>
            </a:lvl1pPr>
          </a:lstStyle>
          <a:p>
            <a:pPr lvl="0" algn="ctr">
              <a:defRPr sz="1800">
                <a:solidFill>
                  <a:srgbClr val="000000"/>
                </a:solidFill>
              </a:defRPr>
            </a:pPr>
            <a:r>
              <a:rPr lang="en-US" sz="2400" smtClean="0">
                <a:solidFill>
                  <a:srgbClr val="5E5E5E"/>
                </a:solidFill>
                <a:latin typeface="Arial"/>
                <a:cs typeface="Arial"/>
              </a:rPr>
              <a:t>AS S</a:t>
            </a:r>
            <a:endParaRPr sz="2400" dirty="0">
              <a:solidFill>
                <a:srgbClr val="5E5E5E"/>
              </a:solidFill>
              <a:latin typeface="Arial"/>
              <a:cs typeface="Arial"/>
            </a:endParaRPr>
          </a:p>
        </p:txBody>
      </p:sp>
      <p:sp>
        <p:nvSpPr>
          <p:cNvPr id="75" name="Shape 636"/>
          <p:cNvSpPr/>
          <p:nvPr/>
        </p:nvSpPr>
        <p:spPr>
          <a:xfrm>
            <a:off x="7054075" y="3099421"/>
            <a:ext cx="1874025" cy="1107996"/>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spAutoFit/>
          </a:bodyPr>
          <a:lstStyle>
            <a:lvl1pPr algn="l">
              <a:lnSpc>
                <a:spcPct val="130000"/>
              </a:lnSpc>
              <a:defRPr sz="2000">
                <a:solidFill>
                  <a:srgbClr val="5E5E5E"/>
                </a:solidFill>
                <a:latin typeface="Lucida Sans Regular"/>
                <a:ea typeface="Lucida Sans Regular"/>
                <a:cs typeface="Lucida Sans Regular"/>
                <a:sym typeface="Lucida Sans Regular"/>
              </a:defRPr>
            </a:lvl1pPr>
          </a:lstStyle>
          <a:p>
            <a:pPr lvl="0" algn="ctr">
              <a:lnSpc>
                <a:spcPct val="100000"/>
              </a:lnSpc>
              <a:defRPr sz="1800">
                <a:solidFill>
                  <a:srgbClr val="000000"/>
                </a:solidFill>
              </a:defRPr>
            </a:pPr>
            <a:r>
              <a:rPr lang="en-US" sz="2400" dirty="0" smtClean="0">
                <a:solidFill>
                  <a:srgbClr val="5E5E5E"/>
                </a:solidFill>
                <a:latin typeface="Arial" charset="0"/>
                <a:ea typeface="Arial" charset="0"/>
                <a:cs typeface="Arial" charset="0"/>
              </a:rPr>
              <a:t>AS C</a:t>
            </a:r>
          </a:p>
          <a:p>
            <a:pPr lvl="0" algn="ctr">
              <a:lnSpc>
                <a:spcPct val="100000"/>
              </a:lnSpc>
              <a:defRPr sz="1800">
                <a:solidFill>
                  <a:srgbClr val="000000"/>
                </a:solidFill>
              </a:defRPr>
            </a:pPr>
            <a:r>
              <a:rPr lang="en-US" sz="2400" u="sng" dirty="0" smtClean="0">
                <a:solidFill>
                  <a:srgbClr val="5E5E5E"/>
                </a:solidFill>
                <a:latin typeface="Arial" charset="0"/>
                <a:ea typeface="Arial" charset="0"/>
                <a:cs typeface="Arial" charset="0"/>
              </a:rPr>
              <a:t>announces</a:t>
            </a:r>
          </a:p>
          <a:p>
            <a:pPr lvl="0" algn="ctr">
              <a:lnSpc>
                <a:spcPct val="100000"/>
              </a:lnSpc>
              <a:defRPr sz="1800">
                <a:solidFill>
                  <a:srgbClr val="000000"/>
                </a:solidFill>
              </a:defRPr>
            </a:pPr>
            <a:r>
              <a:rPr lang="en-US" sz="2400" b="1" dirty="0" smtClean="0">
                <a:solidFill>
                  <a:srgbClr val="FF0000"/>
                </a:solidFill>
                <a:latin typeface="Arial" charset="0"/>
                <a:ea typeface="Arial" charset="0"/>
                <a:cs typeface="Arial" charset="0"/>
              </a:rPr>
              <a:t>10/8, 40/8</a:t>
            </a:r>
          </a:p>
        </p:txBody>
      </p:sp>
      <p:sp>
        <p:nvSpPr>
          <p:cNvPr id="81" name="Shape 636"/>
          <p:cNvSpPr/>
          <p:nvPr/>
        </p:nvSpPr>
        <p:spPr>
          <a:xfrm>
            <a:off x="6612951" y="4308948"/>
            <a:ext cx="2188149" cy="1107996"/>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spAutoFit/>
          </a:bodyPr>
          <a:lstStyle>
            <a:lvl1pPr algn="l">
              <a:lnSpc>
                <a:spcPct val="130000"/>
              </a:lnSpc>
              <a:defRPr sz="2000">
                <a:solidFill>
                  <a:srgbClr val="5E5E5E"/>
                </a:solidFill>
                <a:latin typeface="Lucida Sans Regular"/>
                <a:ea typeface="Lucida Sans Regular"/>
                <a:cs typeface="Lucida Sans Regular"/>
                <a:sym typeface="Lucida Sans Regular"/>
              </a:defRPr>
            </a:lvl1pPr>
          </a:lstStyle>
          <a:p>
            <a:pPr lvl="0" algn="ctr">
              <a:lnSpc>
                <a:spcPct val="100000"/>
              </a:lnSpc>
              <a:defRPr sz="1800">
                <a:solidFill>
                  <a:srgbClr val="000000"/>
                </a:solidFill>
              </a:defRPr>
            </a:pPr>
            <a:r>
              <a:rPr lang="en-US" sz="2400" dirty="0" smtClean="0">
                <a:solidFill>
                  <a:srgbClr val="5E5E5E"/>
                </a:solidFill>
                <a:latin typeface="Arial" charset="0"/>
                <a:ea typeface="Arial" charset="0"/>
                <a:cs typeface="Arial" charset="0"/>
              </a:rPr>
              <a:t>AS D</a:t>
            </a:r>
          </a:p>
          <a:p>
            <a:pPr lvl="0" algn="ctr">
              <a:lnSpc>
                <a:spcPct val="100000"/>
              </a:lnSpc>
              <a:defRPr sz="1800">
                <a:solidFill>
                  <a:srgbClr val="000000"/>
                </a:solidFill>
              </a:defRPr>
            </a:pPr>
            <a:r>
              <a:rPr lang="en-US" sz="2400" u="sng" dirty="0" smtClean="0">
                <a:solidFill>
                  <a:srgbClr val="5E5E5E"/>
                </a:solidFill>
                <a:latin typeface="Arial" charset="0"/>
                <a:ea typeface="Arial" charset="0"/>
                <a:cs typeface="Arial" charset="0"/>
              </a:rPr>
              <a:t>announces</a:t>
            </a:r>
          </a:p>
          <a:p>
            <a:pPr lvl="0" algn="ctr">
              <a:lnSpc>
                <a:spcPct val="100000"/>
              </a:lnSpc>
              <a:defRPr sz="1800">
                <a:solidFill>
                  <a:srgbClr val="000000"/>
                </a:solidFill>
              </a:defRPr>
            </a:pPr>
            <a:r>
              <a:rPr lang="en-US" sz="2400" b="1" dirty="0" smtClean="0">
                <a:solidFill>
                  <a:srgbClr val="FF0000"/>
                </a:solidFill>
                <a:latin typeface="Arial" charset="0"/>
                <a:ea typeface="Arial" charset="0"/>
                <a:cs typeface="Arial" charset="0"/>
              </a:rPr>
              <a:t>10/8, 40/8, </a:t>
            </a:r>
            <a:r>
              <a:rPr lang="en-US" sz="2400" b="1" dirty="0" smtClean="0">
                <a:solidFill>
                  <a:srgbClr val="0070C0"/>
                </a:solidFill>
                <a:latin typeface="Arial" charset="0"/>
                <a:ea typeface="Arial" charset="0"/>
                <a:cs typeface="Arial" charset="0"/>
              </a:rPr>
              <a:t>80/8</a:t>
            </a:r>
            <a:r>
              <a:rPr lang="en-US" sz="2400" b="1" dirty="0" smtClean="0">
                <a:solidFill>
                  <a:srgbClr val="C00000"/>
                </a:solidFill>
                <a:latin typeface="Arial" charset="0"/>
                <a:ea typeface="Arial" charset="0"/>
                <a:cs typeface="Arial" charset="0"/>
              </a:rPr>
              <a:t> </a:t>
            </a:r>
            <a:endParaRPr sz="2400" b="1" dirty="0">
              <a:solidFill>
                <a:srgbClr val="C00000"/>
              </a:solidFill>
              <a:latin typeface="Arial" charset="0"/>
              <a:ea typeface="Arial" charset="0"/>
              <a:cs typeface="Arial" charset="0"/>
            </a:endParaRPr>
          </a:p>
        </p:txBody>
      </p:sp>
      <p:cxnSp>
        <p:nvCxnSpPr>
          <p:cNvPr id="83" name="Straight Arrow Connector 82"/>
          <p:cNvCxnSpPr/>
          <p:nvPr/>
        </p:nvCxnSpPr>
        <p:spPr>
          <a:xfrm flipV="1">
            <a:off x="2517258" y="3853951"/>
            <a:ext cx="1131299" cy="1"/>
          </a:xfrm>
          <a:prstGeom prst="straightConnector1">
            <a:avLst/>
          </a:prstGeom>
          <a:ln w="50800">
            <a:solidFill>
              <a:schemeClr val="tx1">
                <a:lumMod val="65000"/>
                <a:lumOff val="35000"/>
              </a:schemeClr>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84" name="Straight Arrow Connector 83"/>
          <p:cNvCxnSpPr/>
          <p:nvPr/>
        </p:nvCxnSpPr>
        <p:spPr>
          <a:xfrm flipH="1" flipV="1">
            <a:off x="4655273" y="3891421"/>
            <a:ext cx="1304946" cy="607737"/>
          </a:xfrm>
          <a:prstGeom prst="straightConnector1">
            <a:avLst/>
          </a:prstGeom>
          <a:ln w="50800">
            <a:solidFill>
              <a:schemeClr val="tx1">
                <a:lumMod val="65000"/>
                <a:lumOff val="35000"/>
              </a:schemeClr>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85" name="Straight Arrow Connector 84"/>
          <p:cNvCxnSpPr/>
          <p:nvPr/>
        </p:nvCxnSpPr>
        <p:spPr>
          <a:xfrm>
            <a:off x="4777619" y="3724689"/>
            <a:ext cx="1374896" cy="17894"/>
          </a:xfrm>
          <a:prstGeom prst="straightConnector1">
            <a:avLst/>
          </a:prstGeom>
          <a:ln w="50800">
            <a:solidFill>
              <a:schemeClr val="tx1">
                <a:lumMod val="65000"/>
                <a:lumOff val="35000"/>
              </a:schemeClr>
            </a:solidFill>
            <a:headEnd type="none"/>
            <a:tailEnd type="none"/>
          </a:ln>
        </p:spPr>
        <p:style>
          <a:lnRef idx="2">
            <a:schemeClr val="accent1"/>
          </a:lnRef>
          <a:fillRef idx="0">
            <a:schemeClr val="accent1"/>
          </a:fillRef>
          <a:effectRef idx="1">
            <a:schemeClr val="accent1"/>
          </a:effectRef>
          <a:fontRef idx="minor">
            <a:schemeClr val="tx1"/>
          </a:fontRef>
        </p:style>
      </p:cxnSp>
      <p:pic>
        <p:nvPicPr>
          <p:cNvPr id="86" name="pasted-image.jpg"/>
          <p:cNvPicPr/>
          <p:nvPr/>
        </p:nvPicPr>
        <p:blipFill>
          <a:blip r:embed="rId3">
            <a:extLst/>
          </a:blip>
          <a:srcRect l="6992" t="10113" r="10135" b="11501"/>
          <a:stretch>
            <a:fillRect/>
          </a:stretch>
        </p:blipFill>
        <p:spPr>
          <a:xfrm>
            <a:off x="1738447" y="3546653"/>
            <a:ext cx="778811" cy="614597"/>
          </a:xfrm>
          <a:prstGeom prst="rect">
            <a:avLst/>
          </a:prstGeom>
          <a:ln w="12700">
            <a:miter lim="400000"/>
          </a:ln>
        </p:spPr>
      </p:pic>
      <p:pic>
        <p:nvPicPr>
          <p:cNvPr id="87" name="pasted-image.jpg"/>
          <p:cNvPicPr/>
          <p:nvPr/>
        </p:nvPicPr>
        <p:blipFill>
          <a:blip r:embed="rId3">
            <a:extLst/>
          </a:blip>
          <a:srcRect l="6992" t="10113" r="10135" b="11501"/>
          <a:stretch>
            <a:fillRect/>
          </a:stretch>
        </p:blipFill>
        <p:spPr>
          <a:xfrm>
            <a:off x="5834140" y="4365748"/>
            <a:ext cx="778811" cy="614597"/>
          </a:xfrm>
          <a:prstGeom prst="rect">
            <a:avLst/>
          </a:prstGeom>
          <a:ln w="12700">
            <a:miter lim="400000"/>
          </a:ln>
        </p:spPr>
      </p:pic>
      <p:pic>
        <p:nvPicPr>
          <p:cNvPr id="88" name="pasted-image.jpg"/>
          <p:cNvPicPr/>
          <p:nvPr/>
        </p:nvPicPr>
        <p:blipFill>
          <a:blip r:embed="rId3">
            <a:extLst/>
          </a:blip>
          <a:srcRect l="6992" t="10113" r="10135" b="11501"/>
          <a:stretch>
            <a:fillRect/>
          </a:stretch>
        </p:blipFill>
        <p:spPr>
          <a:xfrm>
            <a:off x="6142974" y="3463516"/>
            <a:ext cx="778811" cy="614597"/>
          </a:xfrm>
          <a:prstGeom prst="rect">
            <a:avLst/>
          </a:prstGeom>
          <a:ln w="12700">
            <a:miter lim="400000"/>
          </a:ln>
        </p:spPr>
      </p:pic>
      <p:pic>
        <p:nvPicPr>
          <p:cNvPr id="89" name="droppedImage.pdf"/>
          <p:cNvPicPr/>
          <p:nvPr/>
        </p:nvPicPr>
        <p:blipFill>
          <a:blip r:embed="rId4">
            <a:extLst/>
          </a:blip>
          <a:stretch>
            <a:fillRect/>
          </a:stretch>
        </p:blipFill>
        <p:spPr>
          <a:xfrm>
            <a:off x="3630724" y="3574922"/>
            <a:ext cx="1144543" cy="489391"/>
          </a:xfrm>
          <a:prstGeom prst="rect">
            <a:avLst/>
          </a:prstGeom>
          <a:ln w="12700">
            <a:miter lim="400000"/>
          </a:ln>
        </p:spPr>
      </p:pic>
      <p:sp>
        <p:nvSpPr>
          <p:cNvPr id="90" name="Rectangle 89"/>
          <p:cNvSpPr/>
          <p:nvPr/>
        </p:nvSpPr>
        <p:spPr>
          <a:xfrm>
            <a:off x="1409944" y="1816796"/>
            <a:ext cx="939556" cy="288214"/>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Rectangle 90"/>
          <p:cNvSpPr/>
          <p:nvPr/>
        </p:nvSpPr>
        <p:spPr>
          <a:xfrm>
            <a:off x="1409944" y="2413888"/>
            <a:ext cx="939556" cy="288214"/>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Rectangle 91"/>
          <p:cNvSpPr/>
          <p:nvPr/>
        </p:nvSpPr>
        <p:spPr>
          <a:xfrm>
            <a:off x="1384798" y="3016143"/>
            <a:ext cx="939556" cy="288214"/>
          </a:xfrm>
          <a:prstGeom prst="rect">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Shape 636"/>
          <p:cNvSpPr/>
          <p:nvPr/>
        </p:nvSpPr>
        <p:spPr>
          <a:xfrm>
            <a:off x="3502657" y="4132003"/>
            <a:ext cx="1430776" cy="48013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lgn="l">
              <a:lnSpc>
                <a:spcPct val="130000"/>
              </a:lnSpc>
              <a:defRPr sz="2000">
                <a:solidFill>
                  <a:srgbClr val="5E5E5E"/>
                </a:solidFill>
                <a:latin typeface="Lucida Sans Regular"/>
                <a:ea typeface="Lucida Sans Regular"/>
                <a:cs typeface="Lucida Sans Regular"/>
                <a:sym typeface="Lucida Sans Regular"/>
              </a:defRPr>
            </a:lvl1pPr>
          </a:lstStyle>
          <a:p>
            <a:pPr lvl="0" algn="ctr">
              <a:defRPr sz="1800">
                <a:solidFill>
                  <a:srgbClr val="000000"/>
                </a:solidFill>
              </a:defRPr>
            </a:pPr>
            <a:r>
              <a:rPr lang="en-US" sz="2400" dirty="0" smtClean="0">
                <a:solidFill>
                  <a:srgbClr val="5E5E5E"/>
                </a:solidFill>
                <a:latin typeface="Arial" charset="0"/>
                <a:ea typeface="Arial" charset="0"/>
                <a:cs typeface="Arial" charset="0"/>
              </a:rPr>
              <a:t>IXP Fabric</a:t>
            </a:r>
            <a:endParaRPr sz="2400" dirty="0">
              <a:solidFill>
                <a:srgbClr val="5E5E5E"/>
              </a:solidFill>
              <a:latin typeface="Arial" charset="0"/>
              <a:ea typeface="Arial" charset="0"/>
              <a:cs typeface="Arial" charset="0"/>
            </a:endParaRPr>
          </a:p>
        </p:txBody>
      </p:sp>
      <p:sp>
        <p:nvSpPr>
          <p:cNvPr id="33" name="TextBox 32"/>
          <p:cNvSpPr txBox="1"/>
          <p:nvPr/>
        </p:nvSpPr>
        <p:spPr>
          <a:xfrm>
            <a:off x="0" y="5029518"/>
            <a:ext cx="5834140" cy="1200329"/>
          </a:xfrm>
          <a:prstGeom prst="rect">
            <a:avLst/>
          </a:prstGeom>
          <a:noFill/>
        </p:spPr>
        <p:txBody>
          <a:bodyPr wrap="square" rtlCol="0">
            <a:spAutoFit/>
          </a:bodyPr>
          <a:lstStyle/>
          <a:p>
            <a:pPr algn="ctr"/>
            <a:r>
              <a:rPr lang="en-US" sz="3600" dirty="0">
                <a:solidFill>
                  <a:srgbClr val="C00000"/>
                </a:solidFill>
              </a:rPr>
              <a:t>Single BGP Next Hop for 10/8, 40/8</a:t>
            </a:r>
          </a:p>
        </p:txBody>
      </p:sp>
      <p:sp>
        <p:nvSpPr>
          <p:cNvPr id="26" name="TextBox 25"/>
          <p:cNvSpPr txBox="1"/>
          <p:nvPr/>
        </p:nvSpPr>
        <p:spPr>
          <a:xfrm>
            <a:off x="963006" y="4552796"/>
            <a:ext cx="2667718" cy="400110"/>
          </a:xfrm>
          <a:prstGeom prst="rect">
            <a:avLst/>
          </a:prstGeom>
          <a:noFill/>
        </p:spPr>
        <p:txBody>
          <a:bodyPr wrap="none" rtlCol="0">
            <a:spAutoFit/>
          </a:bodyPr>
          <a:lstStyle/>
          <a:p>
            <a:pPr marL="0" lvl="1" indent="0">
              <a:buNone/>
            </a:pPr>
            <a:r>
              <a:rPr lang="en-US" sz="2000" dirty="0" err="1"/>
              <a:t>dPort</a:t>
            </a:r>
            <a:r>
              <a:rPr lang="en-US" sz="2000" dirty="0"/>
              <a:t> = 443 → </a:t>
            </a:r>
            <a:r>
              <a:rPr lang="en-US" sz="2000" dirty="0" err="1" smtClean="0"/>
              <a:t>fwd</a:t>
            </a:r>
            <a:r>
              <a:rPr lang="en-US" sz="2000" dirty="0" smtClean="0"/>
              <a:t>(C)</a:t>
            </a:r>
            <a:endParaRPr lang="en-US" sz="2000" dirty="0"/>
          </a:p>
        </p:txBody>
      </p:sp>
      <p:sp>
        <p:nvSpPr>
          <p:cNvPr id="28" name="Footer Placeholder 3"/>
          <p:cNvSpPr>
            <a:spLocks noGrp="1"/>
          </p:cNvSpPr>
          <p:nvPr>
            <p:ph type="ftr" sz="quarter" idx="3"/>
          </p:nvPr>
        </p:nvSpPr>
        <p:spPr>
          <a:xfrm>
            <a:off x="123142" y="6311317"/>
            <a:ext cx="4083098" cy="365125"/>
          </a:xfrm>
          <a:prstGeom prst="rect">
            <a:avLst/>
          </a:prstGeom>
        </p:spPr>
        <p:txBody>
          <a:bodyPr vert="horz" lIns="91440" tIns="45720" rIns="91440" bIns="45720" rtlCol="0" anchor="ctr"/>
          <a:lstStyle>
            <a:lvl1pPr algn="l">
              <a:defRPr sz="1100">
                <a:solidFill>
                  <a:schemeClr val="bg1"/>
                </a:solidFill>
              </a:defRPr>
            </a:lvl1pPr>
          </a:lstStyle>
          <a:p>
            <a:r>
              <a:rPr lang="en-US" dirty="0" smtClean="0"/>
              <a:t>Revision # v.7</a:t>
            </a:r>
            <a:br>
              <a:rPr lang="en-US" dirty="0" smtClean="0"/>
            </a:br>
            <a:r>
              <a:rPr lang="en-US" dirty="0" smtClean="0"/>
              <a:t>Sponsored by Open Networking Foundation</a:t>
            </a:r>
            <a:endParaRPr lang="en-US" dirty="0"/>
          </a:p>
        </p:txBody>
      </p:sp>
    </p:spTree>
    <p:extLst>
      <p:ext uri="{BB962C8B-B14F-4D97-AF65-F5344CB8AC3E}">
        <p14:creationId xmlns:p14="http://schemas.microsoft.com/office/powerpoint/2010/main" val="4139122749"/>
      </p:ext>
    </p:extLst>
  </p:cSld>
  <p:clrMapOvr>
    <a:masterClrMapping/>
  </p:clrMapOvr>
  <mc:AlternateContent xmlns:mc="http://schemas.openxmlformats.org/markup-compatibility/2006" xmlns:p14="http://schemas.microsoft.com/office/powerpoint/2010/main">
    <mc:Choice Requires="p14">
      <p:transition spd="slow" p14:dur="2000" advTm="15826"/>
    </mc:Choice>
    <mc:Fallback xmlns="">
      <p:transition spd="slow" advTm="15826"/>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3" y="304800"/>
            <a:ext cx="5181597" cy="609600"/>
          </a:xfrm>
        </p:spPr>
        <p:txBody>
          <a:bodyPr>
            <a:normAutofit fontScale="90000"/>
          </a:bodyPr>
          <a:lstStyle/>
          <a:p>
            <a:r>
              <a:rPr lang="en-US" dirty="0">
                <a:solidFill>
                  <a:schemeClr val="tx1"/>
                </a:solidFill>
              </a:rPr>
              <a:t>Leveraging Forwarding Equivalence</a:t>
            </a:r>
          </a:p>
        </p:txBody>
      </p:sp>
      <p:sp>
        <p:nvSpPr>
          <p:cNvPr id="3" name="Slide Number Placeholder 2"/>
          <p:cNvSpPr>
            <a:spLocks noGrp="1"/>
          </p:cNvSpPr>
          <p:nvPr>
            <p:ph type="sldNum" sz="quarter" idx="4"/>
          </p:nvPr>
        </p:nvSpPr>
        <p:spPr>
          <a:xfrm>
            <a:off x="3505200" y="6356352"/>
            <a:ext cx="2133600" cy="365125"/>
          </a:xfrm>
        </p:spPr>
        <p:txBody>
          <a:bodyPr/>
          <a:lstStyle/>
          <a:p>
            <a:pPr>
              <a:defRPr/>
            </a:pPr>
            <a:fld id="{495ADB0F-E9F2-1D42-9E15-ECDE97EFB0F8}" type="slidenum">
              <a:rPr lang="en-US" smtClean="0"/>
              <a:pPr>
                <a:defRPr/>
              </a:pPr>
              <a:t>21</a:t>
            </a:fld>
            <a:endParaRPr lang="en-US"/>
          </a:p>
        </p:txBody>
      </p:sp>
      <p:sp>
        <p:nvSpPr>
          <p:cNvPr id="42" name="Rectangle 41"/>
          <p:cNvSpPr/>
          <p:nvPr/>
        </p:nvSpPr>
        <p:spPr>
          <a:xfrm>
            <a:off x="394946" y="1529304"/>
            <a:ext cx="2253676" cy="1856434"/>
          </a:xfrm>
          <a:prstGeom prst="rect">
            <a:avLst/>
          </a:prstGeom>
          <a:solidFill>
            <a:schemeClr val="accent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6" name="Straight Connector 45"/>
          <p:cNvCxnSpPr/>
          <p:nvPr/>
        </p:nvCxnSpPr>
        <p:spPr>
          <a:xfrm>
            <a:off x="1177804" y="1529304"/>
            <a:ext cx="1" cy="1856434"/>
          </a:xfrm>
          <a:prstGeom prst="line">
            <a:avLst/>
          </a:prstGeom>
          <a:ln w="38100">
            <a:solidFill>
              <a:schemeClr val="tx1"/>
            </a:solidFill>
            <a:prstDash val="sysDash"/>
          </a:ln>
        </p:spPr>
        <p:style>
          <a:lnRef idx="2">
            <a:schemeClr val="accent1"/>
          </a:lnRef>
          <a:fillRef idx="0">
            <a:schemeClr val="accent1"/>
          </a:fillRef>
          <a:effectRef idx="1">
            <a:schemeClr val="accent1"/>
          </a:effectRef>
          <a:fontRef idx="minor">
            <a:schemeClr val="tx1"/>
          </a:fontRef>
        </p:style>
      </p:cxnSp>
      <p:sp>
        <p:nvSpPr>
          <p:cNvPr id="48" name="TextBox 47"/>
          <p:cNvSpPr txBox="1"/>
          <p:nvPr/>
        </p:nvSpPr>
        <p:spPr>
          <a:xfrm>
            <a:off x="394116" y="1688106"/>
            <a:ext cx="783688" cy="461665"/>
          </a:xfrm>
          <a:prstGeom prst="rect">
            <a:avLst/>
          </a:prstGeom>
          <a:noFill/>
        </p:spPr>
        <p:txBody>
          <a:bodyPr wrap="none" rtlCol="0">
            <a:spAutoFit/>
          </a:bodyPr>
          <a:lstStyle/>
          <a:p>
            <a:r>
              <a:rPr lang="en-US" sz="2400" dirty="0" smtClean="0"/>
              <a:t>10/8</a:t>
            </a:r>
            <a:endParaRPr lang="en-US" sz="2400" dirty="0"/>
          </a:p>
        </p:txBody>
      </p:sp>
      <p:sp>
        <p:nvSpPr>
          <p:cNvPr id="50" name="TextBox 49"/>
          <p:cNvSpPr txBox="1"/>
          <p:nvPr/>
        </p:nvSpPr>
        <p:spPr>
          <a:xfrm>
            <a:off x="394116" y="2222662"/>
            <a:ext cx="783688" cy="461665"/>
          </a:xfrm>
          <a:prstGeom prst="rect">
            <a:avLst/>
          </a:prstGeom>
          <a:noFill/>
        </p:spPr>
        <p:txBody>
          <a:bodyPr wrap="none" rtlCol="0">
            <a:spAutoFit/>
          </a:bodyPr>
          <a:lstStyle/>
          <a:p>
            <a:r>
              <a:rPr lang="en-US" sz="2400" dirty="0" smtClean="0"/>
              <a:t>40/8</a:t>
            </a:r>
            <a:endParaRPr lang="en-US" sz="2400" dirty="0"/>
          </a:p>
        </p:txBody>
      </p:sp>
      <p:sp>
        <p:nvSpPr>
          <p:cNvPr id="51" name="TextBox 50"/>
          <p:cNvSpPr txBox="1"/>
          <p:nvPr/>
        </p:nvSpPr>
        <p:spPr>
          <a:xfrm>
            <a:off x="394116" y="2824816"/>
            <a:ext cx="784189" cy="461665"/>
          </a:xfrm>
          <a:prstGeom prst="rect">
            <a:avLst/>
          </a:prstGeom>
          <a:noFill/>
        </p:spPr>
        <p:txBody>
          <a:bodyPr wrap="none" rtlCol="0">
            <a:spAutoFit/>
          </a:bodyPr>
          <a:lstStyle/>
          <a:p>
            <a:r>
              <a:rPr lang="en-US" sz="2400" dirty="0"/>
              <a:t>8</a:t>
            </a:r>
            <a:r>
              <a:rPr lang="en-US" sz="2400" dirty="0" smtClean="0"/>
              <a:t>0/8</a:t>
            </a:r>
            <a:endParaRPr lang="en-US" sz="2400" dirty="0"/>
          </a:p>
        </p:txBody>
      </p:sp>
      <p:sp>
        <p:nvSpPr>
          <p:cNvPr id="53" name="TextBox 52"/>
          <p:cNvSpPr txBox="1"/>
          <p:nvPr/>
        </p:nvSpPr>
        <p:spPr>
          <a:xfrm>
            <a:off x="546090" y="829601"/>
            <a:ext cx="1694319" cy="646331"/>
          </a:xfrm>
          <a:prstGeom prst="rect">
            <a:avLst/>
          </a:prstGeom>
          <a:noFill/>
        </p:spPr>
        <p:txBody>
          <a:bodyPr wrap="none" rtlCol="0">
            <a:spAutoFit/>
          </a:bodyPr>
          <a:lstStyle/>
          <a:p>
            <a:pPr algn="ctr"/>
            <a:r>
              <a:rPr lang="en-US" dirty="0">
                <a:solidFill>
                  <a:srgbClr val="FF0000"/>
                </a:solidFill>
              </a:rPr>
              <a:t>f</a:t>
            </a:r>
            <a:r>
              <a:rPr lang="en-US" dirty="0" smtClean="0">
                <a:solidFill>
                  <a:srgbClr val="FF0000"/>
                </a:solidFill>
              </a:rPr>
              <a:t>orward to</a:t>
            </a:r>
          </a:p>
          <a:p>
            <a:pPr algn="ctr"/>
            <a:r>
              <a:rPr lang="en-US" dirty="0" smtClean="0">
                <a:solidFill>
                  <a:srgbClr val="FF0000"/>
                </a:solidFill>
              </a:rPr>
              <a:t>BGP Next Hop</a:t>
            </a:r>
            <a:endParaRPr lang="en-US" dirty="0">
              <a:solidFill>
                <a:srgbClr val="FF0000"/>
              </a:solidFill>
            </a:endParaRPr>
          </a:p>
        </p:txBody>
      </p:sp>
      <p:sp>
        <p:nvSpPr>
          <p:cNvPr id="77" name="Shape 636"/>
          <p:cNvSpPr/>
          <p:nvPr/>
        </p:nvSpPr>
        <p:spPr>
          <a:xfrm>
            <a:off x="1777595" y="4032361"/>
            <a:ext cx="700513" cy="48013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lgn="l">
              <a:lnSpc>
                <a:spcPct val="130000"/>
              </a:lnSpc>
              <a:defRPr sz="2000">
                <a:solidFill>
                  <a:srgbClr val="5E5E5E"/>
                </a:solidFill>
                <a:latin typeface="Lucida Sans Regular"/>
                <a:ea typeface="Lucida Sans Regular"/>
                <a:cs typeface="Lucida Sans Regular"/>
                <a:sym typeface="Lucida Sans Regular"/>
              </a:defRPr>
            </a:lvl1pPr>
          </a:lstStyle>
          <a:p>
            <a:pPr lvl="0" algn="ctr">
              <a:defRPr sz="1800">
                <a:solidFill>
                  <a:srgbClr val="000000"/>
                </a:solidFill>
              </a:defRPr>
            </a:pPr>
            <a:r>
              <a:rPr lang="en-US" sz="2400" smtClean="0">
                <a:solidFill>
                  <a:srgbClr val="5E5E5E"/>
                </a:solidFill>
                <a:latin typeface="Arial"/>
                <a:cs typeface="Arial"/>
              </a:rPr>
              <a:t>AS S</a:t>
            </a:r>
            <a:endParaRPr sz="2400" dirty="0">
              <a:solidFill>
                <a:srgbClr val="5E5E5E"/>
              </a:solidFill>
              <a:latin typeface="Arial"/>
              <a:cs typeface="Arial"/>
            </a:endParaRPr>
          </a:p>
        </p:txBody>
      </p:sp>
      <p:cxnSp>
        <p:nvCxnSpPr>
          <p:cNvPr id="83" name="Straight Arrow Connector 82"/>
          <p:cNvCxnSpPr/>
          <p:nvPr/>
        </p:nvCxnSpPr>
        <p:spPr>
          <a:xfrm flipV="1">
            <a:off x="2517258" y="3749451"/>
            <a:ext cx="1131299" cy="1"/>
          </a:xfrm>
          <a:prstGeom prst="straightConnector1">
            <a:avLst/>
          </a:prstGeom>
          <a:ln w="50800">
            <a:solidFill>
              <a:schemeClr val="tx1">
                <a:lumMod val="65000"/>
                <a:lumOff val="35000"/>
              </a:schemeClr>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84" name="Straight Arrow Connector 83"/>
          <p:cNvCxnSpPr/>
          <p:nvPr/>
        </p:nvCxnSpPr>
        <p:spPr>
          <a:xfrm flipH="1" flipV="1">
            <a:off x="4655273" y="3786921"/>
            <a:ext cx="1304946" cy="607737"/>
          </a:xfrm>
          <a:prstGeom prst="straightConnector1">
            <a:avLst/>
          </a:prstGeom>
          <a:ln w="50800">
            <a:solidFill>
              <a:schemeClr val="tx1">
                <a:lumMod val="65000"/>
                <a:lumOff val="35000"/>
              </a:schemeClr>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85" name="Straight Arrow Connector 84"/>
          <p:cNvCxnSpPr/>
          <p:nvPr/>
        </p:nvCxnSpPr>
        <p:spPr>
          <a:xfrm>
            <a:off x="4777619" y="3620189"/>
            <a:ext cx="1374896" cy="17894"/>
          </a:xfrm>
          <a:prstGeom prst="straightConnector1">
            <a:avLst/>
          </a:prstGeom>
          <a:ln w="50800">
            <a:solidFill>
              <a:schemeClr val="tx1">
                <a:lumMod val="65000"/>
                <a:lumOff val="35000"/>
              </a:schemeClr>
            </a:solidFill>
            <a:headEnd type="none"/>
            <a:tailEnd type="none"/>
          </a:ln>
        </p:spPr>
        <p:style>
          <a:lnRef idx="2">
            <a:schemeClr val="accent1"/>
          </a:lnRef>
          <a:fillRef idx="0">
            <a:schemeClr val="accent1"/>
          </a:fillRef>
          <a:effectRef idx="1">
            <a:schemeClr val="accent1"/>
          </a:effectRef>
          <a:fontRef idx="minor">
            <a:schemeClr val="tx1"/>
          </a:fontRef>
        </p:style>
      </p:cxnSp>
      <p:pic>
        <p:nvPicPr>
          <p:cNvPr id="86" name="pasted-image.jpg"/>
          <p:cNvPicPr/>
          <p:nvPr/>
        </p:nvPicPr>
        <p:blipFill>
          <a:blip r:embed="rId3">
            <a:extLst/>
          </a:blip>
          <a:srcRect l="6992" t="10113" r="10135" b="11501"/>
          <a:stretch>
            <a:fillRect/>
          </a:stretch>
        </p:blipFill>
        <p:spPr>
          <a:xfrm>
            <a:off x="1738447" y="3442153"/>
            <a:ext cx="778811" cy="614597"/>
          </a:xfrm>
          <a:prstGeom prst="rect">
            <a:avLst/>
          </a:prstGeom>
          <a:ln w="12700">
            <a:miter lim="400000"/>
          </a:ln>
        </p:spPr>
      </p:pic>
      <p:pic>
        <p:nvPicPr>
          <p:cNvPr id="87" name="pasted-image.jpg"/>
          <p:cNvPicPr/>
          <p:nvPr/>
        </p:nvPicPr>
        <p:blipFill>
          <a:blip r:embed="rId3">
            <a:extLst/>
          </a:blip>
          <a:srcRect l="6992" t="10113" r="10135" b="11501"/>
          <a:stretch>
            <a:fillRect/>
          </a:stretch>
        </p:blipFill>
        <p:spPr>
          <a:xfrm>
            <a:off x="5834140" y="4261248"/>
            <a:ext cx="778811" cy="614597"/>
          </a:xfrm>
          <a:prstGeom prst="rect">
            <a:avLst/>
          </a:prstGeom>
          <a:ln w="12700">
            <a:miter lim="400000"/>
          </a:ln>
        </p:spPr>
      </p:pic>
      <p:pic>
        <p:nvPicPr>
          <p:cNvPr id="88" name="pasted-image.jpg"/>
          <p:cNvPicPr/>
          <p:nvPr/>
        </p:nvPicPr>
        <p:blipFill>
          <a:blip r:embed="rId3">
            <a:extLst/>
          </a:blip>
          <a:srcRect l="6992" t="10113" r="10135" b="11501"/>
          <a:stretch>
            <a:fillRect/>
          </a:stretch>
        </p:blipFill>
        <p:spPr>
          <a:xfrm>
            <a:off x="6142974" y="3359016"/>
            <a:ext cx="778811" cy="614597"/>
          </a:xfrm>
          <a:prstGeom prst="rect">
            <a:avLst/>
          </a:prstGeom>
          <a:ln w="12700">
            <a:miter lim="400000"/>
          </a:ln>
        </p:spPr>
      </p:pic>
      <p:pic>
        <p:nvPicPr>
          <p:cNvPr id="89" name="droppedImage.pdf"/>
          <p:cNvPicPr/>
          <p:nvPr/>
        </p:nvPicPr>
        <p:blipFill>
          <a:blip r:embed="rId4">
            <a:extLst/>
          </a:blip>
          <a:stretch>
            <a:fillRect/>
          </a:stretch>
        </p:blipFill>
        <p:spPr>
          <a:xfrm>
            <a:off x="3630724" y="3470422"/>
            <a:ext cx="1144543" cy="489391"/>
          </a:xfrm>
          <a:prstGeom prst="rect">
            <a:avLst/>
          </a:prstGeom>
          <a:ln w="12700">
            <a:miter lim="400000"/>
          </a:ln>
        </p:spPr>
      </p:pic>
      <p:sp>
        <p:nvSpPr>
          <p:cNvPr id="90" name="Rectangle 89"/>
          <p:cNvSpPr/>
          <p:nvPr/>
        </p:nvSpPr>
        <p:spPr>
          <a:xfrm>
            <a:off x="1409944" y="1712296"/>
            <a:ext cx="939556" cy="288214"/>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Rectangle 90"/>
          <p:cNvSpPr/>
          <p:nvPr/>
        </p:nvSpPr>
        <p:spPr>
          <a:xfrm>
            <a:off x="1409944" y="2309388"/>
            <a:ext cx="939556" cy="288214"/>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Rectangle 91"/>
          <p:cNvSpPr/>
          <p:nvPr/>
        </p:nvSpPr>
        <p:spPr>
          <a:xfrm>
            <a:off x="1384798" y="2911643"/>
            <a:ext cx="939556" cy="288214"/>
          </a:xfrm>
          <a:prstGeom prst="rect">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Shape 636"/>
          <p:cNvSpPr/>
          <p:nvPr/>
        </p:nvSpPr>
        <p:spPr>
          <a:xfrm>
            <a:off x="3502657" y="4027503"/>
            <a:ext cx="1430776" cy="48013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lgn="l">
              <a:lnSpc>
                <a:spcPct val="130000"/>
              </a:lnSpc>
              <a:defRPr sz="2000">
                <a:solidFill>
                  <a:srgbClr val="5E5E5E"/>
                </a:solidFill>
                <a:latin typeface="Lucida Sans Regular"/>
                <a:ea typeface="Lucida Sans Regular"/>
                <a:cs typeface="Lucida Sans Regular"/>
                <a:sym typeface="Lucida Sans Regular"/>
              </a:defRPr>
            </a:lvl1pPr>
          </a:lstStyle>
          <a:p>
            <a:pPr lvl="0" algn="ctr">
              <a:defRPr sz="1800">
                <a:solidFill>
                  <a:srgbClr val="000000"/>
                </a:solidFill>
              </a:defRPr>
            </a:pPr>
            <a:r>
              <a:rPr lang="en-US" sz="2400" dirty="0" smtClean="0">
                <a:solidFill>
                  <a:srgbClr val="5E5E5E"/>
                </a:solidFill>
                <a:latin typeface="Arial" charset="0"/>
                <a:ea typeface="Arial" charset="0"/>
                <a:cs typeface="Arial" charset="0"/>
              </a:rPr>
              <a:t>IXP Fabric</a:t>
            </a:r>
            <a:endParaRPr sz="2400" dirty="0">
              <a:solidFill>
                <a:srgbClr val="5E5E5E"/>
              </a:solidFill>
              <a:latin typeface="Arial" charset="0"/>
              <a:ea typeface="Arial" charset="0"/>
              <a:cs typeface="Arial" charset="0"/>
            </a:endParaRPr>
          </a:p>
        </p:txBody>
      </p:sp>
      <p:sp>
        <p:nvSpPr>
          <p:cNvPr id="28" name="Rectangle 27"/>
          <p:cNvSpPr/>
          <p:nvPr/>
        </p:nvSpPr>
        <p:spPr>
          <a:xfrm>
            <a:off x="3301692" y="1513040"/>
            <a:ext cx="2422851" cy="1856434"/>
          </a:xfrm>
          <a:prstGeom prst="rect">
            <a:avLst/>
          </a:prstGeom>
          <a:solidFill>
            <a:schemeClr val="accent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9" name="Straight Connector 28"/>
          <p:cNvCxnSpPr/>
          <p:nvPr/>
        </p:nvCxnSpPr>
        <p:spPr>
          <a:xfrm>
            <a:off x="4533900" y="1513040"/>
            <a:ext cx="1" cy="1856434"/>
          </a:xfrm>
          <a:prstGeom prst="line">
            <a:avLst/>
          </a:prstGeom>
          <a:ln w="38100">
            <a:solidFill>
              <a:schemeClr val="tx1"/>
            </a:solidFill>
            <a:prstDash val="sysDash"/>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4632578" y="2210424"/>
            <a:ext cx="1091966" cy="461665"/>
          </a:xfrm>
          <a:prstGeom prst="rect">
            <a:avLst/>
          </a:prstGeom>
          <a:noFill/>
        </p:spPr>
        <p:txBody>
          <a:bodyPr wrap="none" rtlCol="0">
            <a:spAutoFit/>
          </a:bodyPr>
          <a:lstStyle/>
          <a:p>
            <a:r>
              <a:rPr lang="en-US" sz="2400" dirty="0" err="1"/>
              <a:t>f</a:t>
            </a:r>
            <a:r>
              <a:rPr lang="en-US" sz="2400" dirty="0" err="1" smtClean="0"/>
              <a:t>wd</a:t>
            </a:r>
            <a:r>
              <a:rPr lang="en-US" sz="2400" dirty="0" smtClean="0"/>
              <a:t>(C)</a:t>
            </a:r>
            <a:endParaRPr lang="en-US" sz="2400" dirty="0"/>
          </a:p>
        </p:txBody>
      </p:sp>
      <p:sp>
        <p:nvSpPr>
          <p:cNvPr id="31" name="TextBox 30"/>
          <p:cNvSpPr txBox="1"/>
          <p:nvPr/>
        </p:nvSpPr>
        <p:spPr>
          <a:xfrm>
            <a:off x="3687034" y="822672"/>
            <a:ext cx="1693733" cy="646331"/>
          </a:xfrm>
          <a:prstGeom prst="rect">
            <a:avLst/>
          </a:prstGeom>
          <a:noFill/>
        </p:spPr>
        <p:txBody>
          <a:bodyPr wrap="none" rtlCol="0">
            <a:spAutoFit/>
          </a:bodyPr>
          <a:lstStyle/>
          <a:p>
            <a:pPr algn="ctr"/>
            <a:r>
              <a:rPr lang="en-US" dirty="0">
                <a:solidFill>
                  <a:srgbClr val="FF0000"/>
                </a:solidFill>
              </a:rPr>
              <a:t>match on</a:t>
            </a:r>
          </a:p>
          <a:p>
            <a:pPr algn="ctr"/>
            <a:r>
              <a:rPr lang="en-US" dirty="0" smtClean="0">
                <a:solidFill>
                  <a:srgbClr val="FF0000"/>
                </a:solidFill>
              </a:rPr>
              <a:t>BGP Next Hop</a:t>
            </a:r>
            <a:endParaRPr lang="en-US" dirty="0">
              <a:solidFill>
                <a:srgbClr val="FF0000"/>
              </a:solidFill>
            </a:endParaRPr>
          </a:p>
        </p:txBody>
      </p:sp>
      <p:sp>
        <p:nvSpPr>
          <p:cNvPr id="32" name="Rectangle 31"/>
          <p:cNvSpPr/>
          <p:nvPr/>
        </p:nvSpPr>
        <p:spPr>
          <a:xfrm>
            <a:off x="3445605" y="2302703"/>
            <a:ext cx="939556" cy="288214"/>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Shape 636"/>
          <p:cNvSpPr/>
          <p:nvPr/>
        </p:nvSpPr>
        <p:spPr>
          <a:xfrm>
            <a:off x="7054075" y="2994921"/>
            <a:ext cx="1874025" cy="1107996"/>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spAutoFit/>
          </a:bodyPr>
          <a:lstStyle>
            <a:lvl1pPr algn="l">
              <a:lnSpc>
                <a:spcPct val="130000"/>
              </a:lnSpc>
              <a:defRPr sz="2000">
                <a:solidFill>
                  <a:srgbClr val="5E5E5E"/>
                </a:solidFill>
                <a:latin typeface="Lucida Sans Regular"/>
                <a:ea typeface="Lucida Sans Regular"/>
                <a:cs typeface="Lucida Sans Regular"/>
                <a:sym typeface="Lucida Sans Regular"/>
              </a:defRPr>
            </a:lvl1pPr>
          </a:lstStyle>
          <a:p>
            <a:pPr lvl="0" algn="ctr">
              <a:lnSpc>
                <a:spcPct val="100000"/>
              </a:lnSpc>
              <a:defRPr sz="1800">
                <a:solidFill>
                  <a:srgbClr val="000000"/>
                </a:solidFill>
              </a:defRPr>
            </a:pPr>
            <a:r>
              <a:rPr lang="en-US" sz="2400" dirty="0" smtClean="0">
                <a:solidFill>
                  <a:srgbClr val="5E5E5E"/>
                </a:solidFill>
                <a:latin typeface="Arial" charset="0"/>
                <a:ea typeface="Arial" charset="0"/>
                <a:cs typeface="Arial" charset="0"/>
              </a:rPr>
              <a:t>AS C</a:t>
            </a:r>
          </a:p>
          <a:p>
            <a:pPr lvl="0" algn="ctr">
              <a:lnSpc>
                <a:spcPct val="100000"/>
              </a:lnSpc>
              <a:defRPr sz="1800">
                <a:solidFill>
                  <a:srgbClr val="000000"/>
                </a:solidFill>
              </a:defRPr>
            </a:pPr>
            <a:r>
              <a:rPr lang="en-US" sz="2400" u="sng" dirty="0" smtClean="0">
                <a:solidFill>
                  <a:srgbClr val="5E5E5E"/>
                </a:solidFill>
                <a:latin typeface="Arial" charset="0"/>
                <a:ea typeface="Arial" charset="0"/>
                <a:cs typeface="Arial" charset="0"/>
              </a:rPr>
              <a:t>announces</a:t>
            </a:r>
          </a:p>
          <a:p>
            <a:pPr lvl="0" algn="ctr">
              <a:lnSpc>
                <a:spcPct val="100000"/>
              </a:lnSpc>
              <a:defRPr sz="1800">
                <a:solidFill>
                  <a:srgbClr val="000000"/>
                </a:solidFill>
              </a:defRPr>
            </a:pPr>
            <a:r>
              <a:rPr lang="en-US" sz="2400" b="1" dirty="0" smtClean="0">
                <a:solidFill>
                  <a:srgbClr val="FF0000"/>
                </a:solidFill>
                <a:latin typeface="Arial" charset="0"/>
                <a:ea typeface="Arial" charset="0"/>
                <a:cs typeface="Arial" charset="0"/>
              </a:rPr>
              <a:t>10/8, 40/8</a:t>
            </a:r>
          </a:p>
        </p:txBody>
      </p:sp>
      <p:sp>
        <p:nvSpPr>
          <p:cNvPr id="35" name="Shape 636"/>
          <p:cNvSpPr/>
          <p:nvPr/>
        </p:nvSpPr>
        <p:spPr>
          <a:xfrm>
            <a:off x="6612951" y="4204448"/>
            <a:ext cx="2188149" cy="1107996"/>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spAutoFit/>
          </a:bodyPr>
          <a:lstStyle>
            <a:lvl1pPr algn="l">
              <a:lnSpc>
                <a:spcPct val="130000"/>
              </a:lnSpc>
              <a:defRPr sz="2000">
                <a:solidFill>
                  <a:srgbClr val="5E5E5E"/>
                </a:solidFill>
                <a:latin typeface="Lucida Sans Regular"/>
                <a:ea typeface="Lucida Sans Regular"/>
                <a:cs typeface="Lucida Sans Regular"/>
                <a:sym typeface="Lucida Sans Regular"/>
              </a:defRPr>
            </a:lvl1pPr>
          </a:lstStyle>
          <a:p>
            <a:pPr lvl="0" algn="ctr">
              <a:lnSpc>
                <a:spcPct val="100000"/>
              </a:lnSpc>
              <a:defRPr sz="1800">
                <a:solidFill>
                  <a:srgbClr val="000000"/>
                </a:solidFill>
              </a:defRPr>
            </a:pPr>
            <a:r>
              <a:rPr lang="en-US" sz="2400" dirty="0" smtClean="0">
                <a:solidFill>
                  <a:srgbClr val="5E5E5E"/>
                </a:solidFill>
                <a:latin typeface="Arial" charset="0"/>
                <a:ea typeface="Arial" charset="0"/>
                <a:cs typeface="Arial" charset="0"/>
              </a:rPr>
              <a:t>AS D</a:t>
            </a:r>
          </a:p>
          <a:p>
            <a:pPr lvl="0" algn="ctr">
              <a:lnSpc>
                <a:spcPct val="100000"/>
              </a:lnSpc>
              <a:defRPr sz="1800">
                <a:solidFill>
                  <a:srgbClr val="000000"/>
                </a:solidFill>
              </a:defRPr>
            </a:pPr>
            <a:r>
              <a:rPr lang="en-US" sz="2400" u="sng" dirty="0" smtClean="0">
                <a:solidFill>
                  <a:srgbClr val="5E5E5E"/>
                </a:solidFill>
                <a:latin typeface="Arial" charset="0"/>
                <a:ea typeface="Arial" charset="0"/>
                <a:cs typeface="Arial" charset="0"/>
              </a:rPr>
              <a:t>announces</a:t>
            </a:r>
          </a:p>
          <a:p>
            <a:pPr lvl="0" algn="ctr">
              <a:lnSpc>
                <a:spcPct val="100000"/>
              </a:lnSpc>
              <a:defRPr sz="1800">
                <a:solidFill>
                  <a:srgbClr val="000000"/>
                </a:solidFill>
              </a:defRPr>
            </a:pPr>
            <a:r>
              <a:rPr lang="en-US" sz="2400" b="1" dirty="0" smtClean="0">
                <a:solidFill>
                  <a:srgbClr val="FF0000"/>
                </a:solidFill>
                <a:latin typeface="Arial" charset="0"/>
                <a:ea typeface="Arial" charset="0"/>
                <a:cs typeface="Arial" charset="0"/>
              </a:rPr>
              <a:t>10/8, 40/8, </a:t>
            </a:r>
            <a:r>
              <a:rPr lang="en-US" sz="2400" b="1" dirty="0" smtClean="0">
                <a:solidFill>
                  <a:srgbClr val="0070C0"/>
                </a:solidFill>
                <a:latin typeface="Arial" charset="0"/>
                <a:ea typeface="Arial" charset="0"/>
                <a:cs typeface="Arial" charset="0"/>
              </a:rPr>
              <a:t>80/8</a:t>
            </a:r>
            <a:r>
              <a:rPr lang="en-US" sz="2400" b="1" dirty="0" smtClean="0">
                <a:solidFill>
                  <a:srgbClr val="C00000"/>
                </a:solidFill>
                <a:latin typeface="Arial" charset="0"/>
                <a:ea typeface="Arial" charset="0"/>
                <a:cs typeface="Arial" charset="0"/>
              </a:rPr>
              <a:t> </a:t>
            </a:r>
            <a:endParaRPr sz="2400" b="1" dirty="0">
              <a:solidFill>
                <a:srgbClr val="C00000"/>
              </a:solidFill>
              <a:latin typeface="Arial" charset="0"/>
              <a:ea typeface="Arial" charset="0"/>
              <a:cs typeface="Arial" charset="0"/>
            </a:endParaRPr>
          </a:p>
        </p:txBody>
      </p:sp>
      <p:sp>
        <p:nvSpPr>
          <p:cNvPr id="36" name="TextBox 35"/>
          <p:cNvSpPr txBox="1"/>
          <p:nvPr/>
        </p:nvSpPr>
        <p:spPr>
          <a:xfrm>
            <a:off x="0" y="4775936"/>
            <a:ext cx="5834140" cy="1200329"/>
          </a:xfrm>
          <a:prstGeom prst="rect">
            <a:avLst/>
          </a:prstGeom>
          <a:noFill/>
        </p:spPr>
        <p:txBody>
          <a:bodyPr wrap="square" rtlCol="0">
            <a:spAutoFit/>
          </a:bodyPr>
          <a:lstStyle/>
          <a:p>
            <a:pPr algn="ctr"/>
            <a:r>
              <a:rPr lang="en-US" sz="3600" dirty="0" smtClean="0">
                <a:solidFill>
                  <a:srgbClr val="C00000"/>
                </a:solidFill>
              </a:rPr>
              <a:t>Flow Rules at SDX match on BGP Next Hops</a:t>
            </a:r>
            <a:endParaRPr lang="en-US" sz="3600" dirty="0">
              <a:solidFill>
                <a:srgbClr val="C00000"/>
              </a:solidFill>
            </a:endParaRPr>
          </a:p>
        </p:txBody>
      </p:sp>
      <p:sp>
        <p:nvSpPr>
          <p:cNvPr id="33" name="TextBox 32"/>
          <p:cNvSpPr txBox="1"/>
          <p:nvPr/>
        </p:nvSpPr>
        <p:spPr>
          <a:xfrm>
            <a:off x="963006" y="4448296"/>
            <a:ext cx="2667718" cy="400110"/>
          </a:xfrm>
          <a:prstGeom prst="rect">
            <a:avLst/>
          </a:prstGeom>
          <a:noFill/>
        </p:spPr>
        <p:txBody>
          <a:bodyPr wrap="none" rtlCol="0">
            <a:spAutoFit/>
          </a:bodyPr>
          <a:lstStyle/>
          <a:p>
            <a:pPr marL="0" lvl="1" indent="0">
              <a:buNone/>
            </a:pPr>
            <a:r>
              <a:rPr lang="en-US" sz="2000" dirty="0" err="1"/>
              <a:t>dPort</a:t>
            </a:r>
            <a:r>
              <a:rPr lang="en-US" sz="2000" dirty="0"/>
              <a:t> = 443 → </a:t>
            </a:r>
            <a:r>
              <a:rPr lang="en-US" sz="2000" dirty="0" err="1" smtClean="0"/>
              <a:t>fwd</a:t>
            </a:r>
            <a:r>
              <a:rPr lang="en-US" sz="2000" dirty="0" smtClean="0"/>
              <a:t>(C)</a:t>
            </a:r>
            <a:endParaRPr lang="en-US" sz="2000" dirty="0"/>
          </a:p>
        </p:txBody>
      </p:sp>
      <p:sp>
        <p:nvSpPr>
          <p:cNvPr id="37" name="Footer Placeholder 3"/>
          <p:cNvSpPr>
            <a:spLocks noGrp="1"/>
          </p:cNvSpPr>
          <p:nvPr>
            <p:ph type="ftr" sz="quarter" idx="3"/>
          </p:nvPr>
        </p:nvSpPr>
        <p:spPr>
          <a:xfrm>
            <a:off x="123142" y="6311317"/>
            <a:ext cx="4083098" cy="365125"/>
          </a:xfrm>
          <a:prstGeom prst="rect">
            <a:avLst/>
          </a:prstGeom>
        </p:spPr>
        <p:txBody>
          <a:bodyPr vert="horz" lIns="91440" tIns="45720" rIns="91440" bIns="45720" rtlCol="0" anchor="ctr"/>
          <a:lstStyle>
            <a:lvl1pPr algn="l">
              <a:defRPr sz="1100">
                <a:solidFill>
                  <a:schemeClr val="bg1"/>
                </a:solidFill>
              </a:defRPr>
            </a:lvl1pPr>
          </a:lstStyle>
          <a:p>
            <a:r>
              <a:rPr lang="en-US" dirty="0" smtClean="0"/>
              <a:t>Revision # v.7</a:t>
            </a:r>
            <a:br>
              <a:rPr lang="en-US" dirty="0" smtClean="0"/>
            </a:br>
            <a:r>
              <a:rPr lang="en-US" dirty="0" smtClean="0"/>
              <a:t>Sponsored by Open Networking Foundation</a:t>
            </a:r>
            <a:endParaRPr lang="en-US" dirty="0"/>
          </a:p>
        </p:txBody>
      </p:sp>
    </p:spTree>
    <p:extLst>
      <p:ext uri="{BB962C8B-B14F-4D97-AF65-F5344CB8AC3E}">
        <p14:creationId xmlns:p14="http://schemas.microsoft.com/office/powerpoint/2010/main" val="1815344941"/>
      </p:ext>
    </p:extLst>
  </p:cSld>
  <p:clrMapOvr>
    <a:masterClrMapping/>
  </p:clrMapOvr>
  <mc:AlternateContent xmlns:mc="http://schemas.openxmlformats.org/markup-compatibility/2006" xmlns:p14="http://schemas.microsoft.com/office/powerpoint/2010/main">
    <mc:Choice Requires="p14">
      <p:transition spd="slow" p14:dur="2000" advTm="7611"/>
    </mc:Choice>
    <mc:Fallback xmlns="">
      <p:transition spd="slow" advTm="7611"/>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3" y="304800"/>
            <a:ext cx="5181597" cy="609600"/>
          </a:xfrm>
        </p:spPr>
        <p:txBody>
          <a:bodyPr/>
          <a:lstStyle/>
          <a:p>
            <a:r>
              <a:rPr lang="en-US" dirty="0">
                <a:solidFill>
                  <a:schemeClr val="tx1"/>
                </a:solidFill>
              </a:rPr>
              <a:t>Goal Tracker</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533472905"/>
              </p:ext>
            </p:extLst>
          </p:nvPr>
        </p:nvGraphicFramePr>
        <p:xfrm>
          <a:off x="457200" y="1143000"/>
          <a:ext cx="8229602" cy="2969259"/>
        </p:xfrm>
        <a:graphic>
          <a:graphicData uri="http://schemas.openxmlformats.org/drawingml/2006/table">
            <a:tbl>
              <a:tblPr firstRow="1" bandRow="1">
                <a:tableStyleId>{00A15C55-8517-42AA-B614-E9B94910E393}</a:tableStyleId>
              </a:tblPr>
              <a:tblGrid>
                <a:gridCol w="4578970"/>
                <a:gridCol w="1743772"/>
                <a:gridCol w="1906860"/>
              </a:tblGrid>
              <a:tr h="715433">
                <a:tc>
                  <a:txBody>
                    <a:bodyPr/>
                    <a:lstStyle/>
                    <a:p>
                      <a:pPr algn="ctr"/>
                      <a:endParaRPr lang="en-US" sz="2400" dirty="0">
                        <a:solidFill>
                          <a:schemeClr val="tx1"/>
                        </a:solidFill>
                      </a:endParaRPr>
                    </a:p>
                  </a:txBody>
                  <a:tcPr marL="90325" marR="903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smtClean="0">
                          <a:solidFill>
                            <a:schemeClr val="tx1"/>
                          </a:solidFill>
                        </a:rPr>
                        <a:t>Simple Example</a:t>
                      </a:r>
                      <a:endParaRPr lang="en-US" sz="2400" dirty="0">
                        <a:solidFill>
                          <a:schemeClr val="tx1"/>
                        </a:solidFill>
                      </a:endParaRPr>
                    </a:p>
                  </a:txBody>
                  <a:tcPr marL="90325" marR="903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smtClean="0">
                          <a:solidFill>
                            <a:schemeClr val="tx1"/>
                          </a:solidFill>
                        </a:rPr>
                        <a:t>Large IXP</a:t>
                      </a:r>
                      <a:endParaRPr lang="en-US" sz="2400" dirty="0">
                        <a:solidFill>
                          <a:schemeClr val="tx1"/>
                        </a:solidFill>
                      </a:endParaRPr>
                    </a:p>
                  </a:txBody>
                  <a:tcPr marL="90325" marR="903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15433">
                <a:tc>
                  <a:txBody>
                    <a:bodyPr/>
                    <a:lstStyle/>
                    <a:p>
                      <a:pPr algn="ctr"/>
                      <a:r>
                        <a:rPr lang="en-US" sz="2400" b="0" dirty="0" smtClean="0"/>
                        <a:t>Baseline</a:t>
                      </a:r>
                      <a:endParaRPr lang="en-US" sz="2400" b="0" dirty="0"/>
                    </a:p>
                  </a:txBody>
                  <a:tcPr marL="90325" marR="903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0" dirty="0" smtClean="0">
                          <a:solidFill>
                            <a:schemeClr val="tx1"/>
                          </a:solidFill>
                        </a:rPr>
                        <a:t>3</a:t>
                      </a:r>
                      <a:endParaRPr lang="en-US" sz="2400" b="0" dirty="0">
                        <a:solidFill>
                          <a:schemeClr val="tx1"/>
                        </a:solidFill>
                      </a:endParaRPr>
                    </a:p>
                  </a:txBody>
                  <a:tcPr marL="90325" marR="903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0" dirty="0" smtClean="0">
                          <a:solidFill>
                            <a:schemeClr val="tx1"/>
                          </a:solidFill>
                        </a:rPr>
                        <a:t>62K (0)</a:t>
                      </a:r>
                      <a:endParaRPr lang="en-US" sz="2400" b="0" dirty="0">
                        <a:solidFill>
                          <a:schemeClr val="tx1"/>
                        </a:solidFill>
                      </a:endParaRPr>
                    </a:p>
                  </a:txBody>
                  <a:tcPr marL="90325" marR="903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15433">
                <a:tc>
                  <a:txBody>
                    <a:bodyPr/>
                    <a:lstStyle/>
                    <a:p>
                      <a:pPr algn="ctr"/>
                      <a:r>
                        <a:rPr lang="en-US" sz="2400" b="0" dirty="0" smtClean="0"/>
                        <a:t>Policy Augmentation</a:t>
                      </a:r>
                      <a:endParaRPr lang="en-US" sz="2400" b="0" dirty="0"/>
                    </a:p>
                  </a:txBody>
                  <a:tcPr marL="90325" marR="903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0" dirty="0" smtClean="0">
                          <a:solidFill>
                            <a:schemeClr val="tx1"/>
                          </a:solidFill>
                        </a:rPr>
                        <a:t>7</a:t>
                      </a:r>
                      <a:endParaRPr lang="en-US" sz="2400" b="0" dirty="0">
                        <a:solidFill>
                          <a:schemeClr val="tx1"/>
                        </a:solidFill>
                      </a:endParaRPr>
                    </a:p>
                  </a:txBody>
                  <a:tcPr marL="90325" marR="903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0" dirty="0" smtClean="0">
                          <a:solidFill>
                            <a:schemeClr val="tx1"/>
                          </a:solidFill>
                        </a:rPr>
                        <a:t>68M (16K)</a:t>
                      </a:r>
                      <a:endParaRPr lang="en-US" sz="2400" b="0" dirty="0">
                        <a:solidFill>
                          <a:schemeClr val="tx1"/>
                        </a:solidFill>
                      </a:endParaRPr>
                    </a:p>
                  </a:txBody>
                  <a:tcPr marL="90325" marR="903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15433">
                <a:tc>
                  <a:txBody>
                    <a:bodyPr/>
                    <a:lstStyle/>
                    <a:p>
                      <a:pPr algn="ctr"/>
                      <a:r>
                        <a:rPr lang="en-US" sz="2400" b="1" dirty="0" smtClean="0"/>
                        <a:t>*FEC Computation</a:t>
                      </a:r>
                      <a:endParaRPr lang="en-US" sz="2400" b="1" dirty="0"/>
                    </a:p>
                  </a:txBody>
                  <a:tcPr marL="90325" marR="903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dirty="0" smtClean="0">
                          <a:solidFill>
                            <a:schemeClr val="tx1"/>
                          </a:solidFill>
                        </a:rPr>
                        <a:t>4</a:t>
                      </a:r>
                      <a:endParaRPr lang="en-US" sz="2400" b="1" dirty="0">
                        <a:solidFill>
                          <a:schemeClr val="tx1"/>
                        </a:solidFill>
                      </a:endParaRPr>
                    </a:p>
                  </a:txBody>
                  <a:tcPr marL="90325" marR="903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1" dirty="0" smtClean="0">
                          <a:solidFill>
                            <a:srgbClr val="FF0000"/>
                          </a:solidFill>
                        </a:rPr>
                        <a:t>21M (35K)</a:t>
                      </a:r>
                    </a:p>
                  </a:txBody>
                  <a:tcPr marL="90325" marR="903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6" name="TextBox 5"/>
          <p:cNvSpPr txBox="1"/>
          <p:nvPr/>
        </p:nvSpPr>
        <p:spPr>
          <a:xfrm>
            <a:off x="0" y="4609825"/>
            <a:ext cx="8915400" cy="1200329"/>
          </a:xfrm>
          <a:prstGeom prst="rect">
            <a:avLst/>
          </a:prstGeom>
          <a:noFill/>
        </p:spPr>
        <p:txBody>
          <a:bodyPr wrap="square" rtlCol="0">
            <a:spAutoFit/>
          </a:bodyPr>
          <a:lstStyle/>
          <a:p>
            <a:pPr algn="ctr"/>
            <a:r>
              <a:rPr lang="en-US" sz="3600" dirty="0" smtClean="0">
                <a:solidFill>
                  <a:srgbClr val="C00000"/>
                </a:solidFill>
              </a:rPr>
              <a:t>Still not possible to support these many </a:t>
            </a:r>
          </a:p>
          <a:p>
            <a:pPr algn="ctr"/>
            <a:r>
              <a:rPr lang="en-US" sz="3600" dirty="0" smtClean="0">
                <a:solidFill>
                  <a:srgbClr val="C00000"/>
                </a:solidFill>
              </a:rPr>
              <a:t>forwarding table entries and update rate!</a:t>
            </a:r>
            <a:endParaRPr lang="en-US" sz="3600" dirty="0">
              <a:solidFill>
                <a:srgbClr val="C00000"/>
              </a:solidFill>
            </a:endParaRPr>
          </a:p>
        </p:txBody>
      </p:sp>
      <p:sp>
        <p:nvSpPr>
          <p:cNvPr id="7" name="TextBox 6"/>
          <p:cNvSpPr txBox="1"/>
          <p:nvPr/>
        </p:nvSpPr>
        <p:spPr>
          <a:xfrm>
            <a:off x="5531140" y="4100218"/>
            <a:ext cx="3483646" cy="400110"/>
          </a:xfrm>
          <a:prstGeom prst="rect">
            <a:avLst/>
          </a:prstGeom>
          <a:noFill/>
        </p:spPr>
        <p:txBody>
          <a:bodyPr wrap="none" rtlCol="0">
            <a:spAutoFit/>
          </a:bodyPr>
          <a:lstStyle/>
          <a:p>
            <a:r>
              <a:rPr lang="en-US" sz="2000" dirty="0" smtClean="0">
                <a:solidFill>
                  <a:schemeClr val="accent2"/>
                </a:solidFill>
                <a:ea typeface="ＭＳ Ｐゴシック" charset="-128"/>
              </a:rPr>
              <a:t>[*Gupta </a:t>
            </a:r>
            <a:r>
              <a:rPr lang="en-US" sz="2000" dirty="0">
                <a:solidFill>
                  <a:schemeClr val="accent2"/>
                </a:solidFill>
                <a:ea typeface="ＭＳ Ｐゴシック" charset="-128"/>
              </a:rPr>
              <a:t>et al., </a:t>
            </a:r>
            <a:r>
              <a:rPr lang="en-US" sz="2000" dirty="0" smtClean="0">
                <a:solidFill>
                  <a:schemeClr val="accent2"/>
                </a:solidFill>
                <a:ea typeface="ＭＳ Ｐゴシック" charset="-128"/>
              </a:rPr>
              <a:t>SIGCOMM’14]</a:t>
            </a:r>
            <a:endParaRPr lang="en-US" dirty="0">
              <a:solidFill>
                <a:schemeClr val="accent2"/>
              </a:solidFill>
            </a:endParaRPr>
          </a:p>
        </p:txBody>
      </p:sp>
      <p:sp>
        <p:nvSpPr>
          <p:cNvPr id="9" name="Footer Placeholder 3"/>
          <p:cNvSpPr>
            <a:spLocks noGrp="1"/>
          </p:cNvSpPr>
          <p:nvPr>
            <p:ph type="ftr" sz="quarter" idx="3"/>
          </p:nvPr>
        </p:nvSpPr>
        <p:spPr>
          <a:xfrm>
            <a:off x="123142" y="6311317"/>
            <a:ext cx="4083098" cy="365125"/>
          </a:xfrm>
          <a:prstGeom prst="rect">
            <a:avLst/>
          </a:prstGeom>
        </p:spPr>
        <p:txBody>
          <a:bodyPr vert="horz" lIns="91440" tIns="45720" rIns="91440" bIns="45720" rtlCol="0" anchor="ctr"/>
          <a:lstStyle>
            <a:lvl1pPr algn="l">
              <a:defRPr sz="1100">
                <a:solidFill>
                  <a:schemeClr val="bg1"/>
                </a:solidFill>
              </a:defRPr>
            </a:lvl1pPr>
          </a:lstStyle>
          <a:p>
            <a:r>
              <a:rPr lang="en-US" dirty="0" smtClean="0"/>
              <a:t>Revision # v.7</a:t>
            </a:r>
            <a:br>
              <a:rPr lang="en-US" dirty="0" smtClean="0"/>
            </a:br>
            <a:r>
              <a:rPr lang="en-US" dirty="0" smtClean="0"/>
              <a:t>Sponsored by Open Networking Foundation</a:t>
            </a:r>
            <a:endParaRPr lang="en-US" dirty="0"/>
          </a:p>
        </p:txBody>
      </p:sp>
    </p:spTree>
    <p:extLst>
      <p:ext uri="{BB962C8B-B14F-4D97-AF65-F5344CB8AC3E}">
        <p14:creationId xmlns:p14="http://schemas.microsoft.com/office/powerpoint/2010/main" val="3339012872"/>
      </p:ext>
    </p:extLst>
  </p:cSld>
  <p:clrMapOvr>
    <a:masterClrMapping/>
  </p:clrMapOvr>
  <mc:AlternateContent xmlns:mc="http://schemas.openxmlformats.org/markup-compatibility/2006" xmlns:p14="http://schemas.microsoft.com/office/powerpoint/2010/main">
    <mc:Choice Requires="p14">
      <p:transition spd="slow" p14:dur="2000" advTm="30407"/>
    </mc:Choice>
    <mc:Fallback xmlns="">
      <p:transition spd="slow" advTm="30407"/>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noGrp="1"/>
          </p:cNvSpPr>
          <p:nvPr>
            <p:ph type="title"/>
          </p:nvPr>
        </p:nvSpPr>
        <p:spPr>
          <a:xfrm>
            <a:off x="457203" y="304800"/>
            <a:ext cx="5181597" cy="609600"/>
          </a:xfrm>
        </p:spPr>
        <p:txBody>
          <a:bodyPr>
            <a:normAutofit/>
          </a:bodyPr>
          <a:lstStyle/>
          <a:p>
            <a:r>
              <a:rPr lang="en-US" dirty="0" smtClean="0">
                <a:solidFill>
                  <a:schemeClr val="tx1"/>
                </a:solidFill>
              </a:rPr>
              <a:t>More Efficient FEC Computation</a:t>
            </a:r>
            <a:endParaRPr lang="en-US" dirty="0">
              <a:solidFill>
                <a:schemeClr val="tx1"/>
              </a:solidFill>
            </a:endParaRPr>
          </a:p>
        </p:txBody>
      </p:sp>
      <p:sp>
        <p:nvSpPr>
          <p:cNvPr id="2" name="Slide Number Placeholder 1"/>
          <p:cNvSpPr>
            <a:spLocks noGrp="1"/>
          </p:cNvSpPr>
          <p:nvPr>
            <p:ph type="sldNum" sz="quarter" idx="4"/>
          </p:nvPr>
        </p:nvSpPr>
        <p:spPr>
          <a:xfrm>
            <a:off x="3505200" y="6356352"/>
            <a:ext cx="2133600" cy="365125"/>
          </a:xfrm>
        </p:spPr>
        <p:txBody>
          <a:bodyPr/>
          <a:lstStyle/>
          <a:p>
            <a:pPr>
              <a:defRPr/>
            </a:pPr>
            <a:fld id="{495ADB0F-E9F2-1D42-9E15-ECDE97EFB0F8}" type="slidenum">
              <a:rPr lang="en-US" smtClean="0"/>
              <a:pPr>
                <a:defRPr/>
              </a:pPr>
              <a:t>23</a:t>
            </a:fld>
            <a:endParaRPr lang="en-US"/>
          </a:p>
        </p:txBody>
      </p:sp>
      <p:graphicFrame>
        <p:nvGraphicFramePr>
          <p:cNvPr id="13" name="Content Placeholder 5"/>
          <p:cNvGraphicFramePr>
            <a:graphicFrameLocks noGrp="1"/>
          </p:cNvGraphicFramePr>
          <p:nvPr>
            <p:ph idx="1"/>
            <p:extLst/>
          </p:nvPr>
        </p:nvGraphicFramePr>
        <p:xfrm>
          <a:off x="457200" y="1143000"/>
          <a:ext cx="8228884" cy="2874830"/>
        </p:xfrm>
        <a:graphic>
          <a:graphicData uri="http://schemas.openxmlformats.org/drawingml/2006/table">
            <a:tbl>
              <a:tblPr firstRow="1">
                <a:tableStyleId>{5C22544A-7EE6-4342-B048-85BDC9FD1C3A}</a:tableStyleId>
              </a:tblPr>
              <a:tblGrid>
                <a:gridCol w="3923571"/>
                <a:gridCol w="2870208"/>
                <a:gridCol w="1435105"/>
              </a:tblGrid>
              <a:tr h="605446">
                <a:tc rowSpan="2">
                  <a:txBody>
                    <a:bodyPr/>
                    <a:lstStyle/>
                    <a:p>
                      <a:pPr marL="0" marR="0" lvl="1" indent="0" algn="ctr" defTabSz="457200" rtl="0" eaLnBrk="1" fontAlgn="auto" latinLnBrk="0" hangingPunct="1">
                        <a:lnSpc>
                          <a:spcPct val="100000"/>
                        </a:lnSpc>
                        <a:spcBef>
                          <a:spcPts val="0"/>
                        </a:spcBef>
                        <a:spcAft>
                          <a:spcPts val="0"/>
                        </a:spcAft>
                        <a:buClrTx/>
                        <a:buSzTx/>
                        <a:buFontTx/>
                        <a:buNone/>
                        <a:tabLst/>
                        <a:defRPr/>
                      </a:pPr>
                      <a:r>
                        <a:rPr lang="en-US" sz="2400" dirty="0" smtClean="0">
                          <a:solidFill>
                            <a:schemeClr val="tx1"/>
                          </a:solidFill>
                        </a:rPr>
                        <a:t>SDN Policies</a:t>
                      </a:r>
                    </a:p>
                  </a:txBody>
                  <a:tcPr marL="129586" marR="1295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n-US" sz="2400" dirty="0" smtClean="0">
                          <a:solidFill>
                            <a:schemeClr val="tx1"/>
                          </a:solidFill>
                        </a:rPr>
                        <a:t># Forwarding Table Entries</a:t>
                      </a:r>
                      <a:endParaRPr lang="en-US" sz="2400" dirty="0">
                        <a:solidFill>
                          <a:schemeClr val="tx1"/>
                        </a:solidFill>
                      </a:endParaRPr>
                    </a:p>
                  </a:txBody>
                  <a:tcPr marL="129586" marR="1295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r>
              <a:tr h="605446">
                <a:tc vMerge="1">
                  <a:txBody>
                    <a:bodyPr/>
                    <a:lstStyle/>
                    <a:p>
                      <a:endParaRPr lang="en-US"/>
                    </a:p>
                  </a:txBody>
                  <a:tcPr/>
                </a:tc>
                <a:tc>
                  <a:txBody>
                    <a:bodyPr/>
                    <a:lstStyle/>
                    <a:p>
                      <a:pPr algn="ctr"/>
                      <a:r>
                        <a:rPr lang="en-US" sz="2400" b="0" dirty="0" smtClean="0">
                          <a:solidFill>
                            <a:srgbClr val="C00000"/>
                          </a:solidFill>
                        </a:rPr>
                        <a:t>{10/8, 40/8}</a:t>
                      </a:r>
                      <a:endParaRPr lang="en-US" sz="2400" b="0" dirty="0">
                        <a:solidFill>
                          <a:srgbClr val="C00000"/>
                        </a:solidFill>
                      </a:endParaRPr>
                    </a:p>
                  </a:txBody>
                  <a:tcPr marL="129586" marR="1295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smtClean="0">
                          <a:solidFill>
                            <a:srgbClr val="C00000"/>
                          </a:solidFill>
                        </a:rPr>
                        <a:t>80/8</a:t>
                      </a:r>
                      <a:endParaRPr lang="en-US" sz="2400" dirty="0">
                        <a:solidFill>
                          <a:srgbClr val="C00000"/>
                        </a:solidFill>
                      </a:endParaRPr>
                    </a:p>
                  </a:txBody>
                  <a:tcPr marL="129586" marR="1295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54646">
                <a:tc>
                  <a:txBody>
                    <a:bodyPr/>
                    <a:lstStyle/>
                    <a:p>
                      <a:pPr marL="0" lvl="1" indent="0" algn="ctr">
                        <a:buNone/>
                      </a:pPr>
                      <a:r>
                        <a:rPr lang="en-US" dirty="0" err="1" smtClean="0"/>
                        <a:t>dPort</a:t>
                      </a:r>
                      <a:r>
                        <a:rPr lang="en-US" dirty="0" smtClean="0"/>
                        <a:t> = 443 → </a:t>
                      </a:r>
                      <a:r>
                        <a:rPr lang="en-US" dirty="0" err="1" smtClean="0"/>
                        <a:t>fwd</a:t>
                      </a:r>
                      <a:r>
                        <a:rPr lang="en-US" dirty="0" smtClean="0"/>
                        <a:t>(C)</a:t>
                      </a:r>
                    </a:p>
                  </a:txBody>
                  <a:tcPr marL="129586" marR="1295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dirty="0" smtClean="0"/>
                        <a:t>1</a:t>
                      </a:r>
                      <a:endParaRPr lang="en-US" dirty="0"/>
                    </a:p>
                  </a:txBody>
                  <a:tcPr marL="129586" marR="1295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t>0</a:t>
                      </a:r>
                      <a:endParaRPr lang="en-US" dirty="0"/>
                    </a:p>
                  </a:txBody>
                  <a:tcPr marL="129586" marR="1295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554646">
                <a:tc>
                  <a:txBody>
                    <a:bodyPr/>
                    <a:lstStyle/>
                    <a:p>
                      <a:pPr marL="0" marR="0" lvl="1"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smtClean="0">
                          <a:ln>
                            <a:noFill/>
                          </a:ln>
                          <a:solidFill>
                            <a:srgbClr val="000000"/>
                          </a:solidFill>
                          <a:effectLst/>
                          <a:uLnTx/>
                          <a:uFillTx/>
                          <a:latin typeface="+mn-lt"/>
                          <a:ea typeface="+mn-ea"/>
                          <a:cs typeface="+mn-cs"/>
                        </a:rPr>
                        <a:t>dPort</a:t>
                      </a:r>
                      <a:r>
                        <a:rPr kumimoji="0" lang="en-US" sz="1800" b="0" i="0" u="none" strike="noStrike" kern="1200" cap="none" spc="0" normalizeH="0" baseline="0" noProof="0" dirty="0" smtClean="0">
                          <a:ln>
                            <a:noFill/>
                          </a:ln>
                          <a:solidFill>
                            <a:srgbClr val="000000"/>
                          </a:solidFill>
                          <a:effectLst/>
                          <a:uLnTx/>
                          <a:uFillTx/>
                          <a:latin typeface="+mn-lt"/>
                          <a:ea typeface="+mn-ea"/>
                          <a:cs typeface="+mn-cs"/>
                        </a:rPr>
                        <a:t> = 22 → </a:t>
                      </a:r>
                      <a:r>
                        <a:rPr kumimoji="0" lang="en-US" sz="1800" b="0" i="0" u="none" strike="noStrike" kern="1200" cap="none" spc="0" normalizeH="0" baseline="0" noProof="0" dirty="0" err="1" smtClean="0">
                          <a:ln>
                            <a:noFill/>
                          </a:ln>
                          <a:solidFill>
                            <a:srgbClr val="000000"/>
                          </a:solidFill>
                          <a:effectLst/>
                          <a:uLnTx/>
                          <a:uFillTx/>
                          <a:latin typeface="+mn-lt"/>
                          <a:ea typeface="+mn-ea"/>
                          <a:cs typeface="+mn-cs"/>
                        </a:rPr>
                        <a:t>fwd</a:t>
                      </a:r>
                      <a:r>
                        <a:rPr kumimoji="0" lang="en-US" sz="1800" b="0" i="0" u="none" strike="noStrike" kern="1200" cap="none" spc="0" normalizeH="0" baseline="0" noProof="0" dirty="0" smtClean="0">
                          <a:ln>
                            <a:noFill/>
                          </a:ln>
                          <a:solidFill>
                            <a:srgbClr val="000000"/>
                          </a:solidFill>
                          <a:effectLst/>
                          <a:uLnTx/>
                          <a:uFillTx/>
                          <a:latin typeface="+mn-lt"/>
                          <a:ea typeface="+mn-ea"/>
                          <a:cs typeface="+mn-cs"/>
                        </a:rPr>
                        <a:t>(C)</a:t>
                      </a:r>
                    </a:p>
                  </a:txBody>
                  <a:tcPr marL="129586" marR="1295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dirty="0" smtClean="0"/>
                        <a:t>1</a:t>
                      </a:r>
                      <a:endParaRPr lang="en-US" dirty="0"/>
                    </a:p>
                  </a:txBody>
                  <a:tcPr marL="129586" marR="1295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t>0</a:t>
                      </a:r>
                      <a:endParaRPr lang="en-US" dirty="0"/>
                    </a:p>
                  </a:txBody>
                  <a:tcPr marL="129586" marR="1295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554646">
                <a:tc>
                  <a:txBody>
                    <a:bodyPr/>
                    <a:lstStyle/>
                    <a:p>
                      <a:pPr marL="0" marR="0" lvl="1" indent="0" algn="ctr" defTabSz="457200" rtl="0" eaLnBrk="1" fontAlgn="auto" latinLnBrk="0" hangingPunct="1">
                        <a:lnSpc>
                          <a:spcPct val="100000"/>
                        </a:lnSpc>
                        <a:spcBef>
                          <a:spcPts val="0"/>
                        </a:spcBef>
                        <a:spcAft>
                          <a:spcPts val="0"/>
                        </a:spcAft>
                        <a:buClrTx/>
                        <a:buSzTx/>
                        <a:buFontTx/>
                        <a:buNone/>
                        <a:tabLst/>
                        <a:defRPr/>
                      </a:pPr>
                      <a:r>
                        <a:rPr lang="en-US" dirty="0" err="1" smtClean="0"/>
                        <a:t>dPort</a:t>
                      </a:r>
                      <a:r>
                        <a:rPr lang="en-US" dirty="0" smtClean="0"/>
                        <a:t> = 443 </a:t>
                      </a:r>
                      <a:r>
                        <a:rPr kumimoji="0" lang="en-US" sz="1800" b="0" i="0" u="none" strike="noStrike" kern="1200" cap="none" spc="0" normalizeH="0" baseline="0" noProof="0" dirty="0" smtClean="0">
                          <a:ln>
                            <a:noFill/>
                          </a:ln>
                          <a:solidFill>
                            <a:srgbClr val="000000"/>
                          </a:solidFill>
                          <a:effectLst/>
                          <a:uLnTx/>
                          <a:uFillTx/>
                          <a:latin typeface="+mn-lt"/>
                          <a:ea typeface="+mn-ea"/>
                          <a:cs typeface="+mn-cs"/>
                        </a:rPr>
                        <a:t>→ </a:t>
                      </a:r>
                      <a:r>
                        <a:rPr kumimoji="0" lang="en-US" sz="1800" b="0" i="0" u="none" strike="noStrike" kern="1200" cap="none" spc="0" normalizeH="0" baseline="0" noProof="0" dirty="0" err="1" smtClean="0">
                          <a:ln>
                            <a:noFill/>
                          </a:ln>
                          <a:solidFill>
                            <a:srgbClr val="000000"/>
                          </a:solidFill>
                          <a:effectLst/>
                          <a:uLnTx/>
                          <a:uFillTx/>
                          <a:latin typeface="+mn-lt"/>
                          <a:ea typeface="+mn-ea"/>
                          <a:cs typeface="+mn-cs"/>
                        </a:rPr>
                        <a:t>fwd</a:t>
                      </a:r>
                      <a:r>
                        <a:rPr kumimoji="0" lang="en-US" sz="1800" b="0" i="0" u="none" strike="noStrike" kern="1200" cap="none" spc="0" normalizeH="0" baseline="0" noProof="0" dirty="0" smtClean="0">
                          <a:ln>
                            <a:noFill/>
                          </a:ln>
                          <a:solidFill>
                            <a:srgbClr val="000000"/>
                          </a:solidFill>
                          <a:effectLst/>
                          <a:uLnTx/>
                          <a:uFillTx/>
                          <a:latin typeface="+mn-lt"/>
                          <a:ea typeface="+mn-ea"/>
                          <a:cs typeface="+mn-cs"/>
                        </a:rPr>
                        <a:t>(D)</a:t>
                      </a:r>
                      <a:endParaRPr lang="en-US" dirty="0" smtClean="0"/>
                    </a:p>
                  </a:txBody>
                  <a:tcPr marL="129586" marR="1295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90000"/>
                      </a:schemeClr>
                    </a:solidFill>
                  </a:tcPr>
                </a:tc>
                <a:tc>
                  <a:txBody>
                    <a:bodyPr/>
                    <a:lstStyle/>
                    <a:p>
                      <a:pPr algn="ctr"/>
                      <a:r>
                        <a:rPr lang="en-US" dirty="0" smtClean="0"/>
                        <a:t>1</a:t>
                      </a:r>
                      <a:endParaRPr lang="en-US" dirty="0"/>
                    </a:p>
                  </a:txBody>
                  <a:tcPr marL="129586" marR="1295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t>1</a:t>
                      </a:r>
                      <a:endParaRPr lang="en-US" dirty="0"/>
                    </a:p>
                  </a:txBody>
                  <a:tcPr marL="129586" marR="1295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11" name="TextBox 10"/>
          <p:cNvSpPr txBox="1"/>
          <p:nvPr/>
        </p:nvSpPr>
        <p:spPr>
          <a:xfrm>
            <a:off x="1319858" y="4475800"/>
            <a:ext cx="6673622" cy="1200329"/>
          </a:xfrm>
          <a:prstGeom prst="rect">
            <a:avLst/>
          </a:prstGeom>
          <a:noFill/>
        </p:spPr>
        <p:txBody>
          <a:bodyPr wrap="none" rtlCol="0">
            <a:spAutoFit/>
          </a:bodyPr>
          <a:lstStyle/>
          <a:p>
            <a:pPr algn="ctr"/>
            <a:r>
              <a:rPr lang="en-US" sz="3600" dirty="0" smtClean="0">
                <a:solidFill>
                  <a:srgbClr val="C00000"/>
                </a:solidFill>
              </a:rPr>
              <a:t>Independent FEC Computation </a:t>
            </a:r>
          </a:p>
          <a:p>
            <a:pPr algn="ctr"/>
            <a:r>
              <a:rPr lang="en-US" sz="3600" dirty="0" smtClean="0">
                <a:solidFill>
                  <a:srgbClr val="C00000"/>
                </a:solidFill>
              </a:rPr>
              <a:t>can be more efficient</a:t>
            </a:r>
            <a:endParaRPr lang="en-US" sz="3600" dirty="0">
              <a:solidFill>
                <a:srgbClr val="C00000"/>
              </a:solidFill>
            </a:endParaRPr>
          </a:p>
        </p:txBody>
      </p:sp>
      <p:sp>
        <p:nvSpPr>
          <p:cNvPr id="16" name="Rectangle 15"/>
          <p:cNvSpPr/>
          <p:nvPr/>
        </p:nvSpPr>
        <p:spPr>
          <a:xfrm>
            <a:off x="4433634" y="3465486"/>
            <a:ext cx="4252449" cy="552344"/>
          </a:xfrm>
          <a:prstGeom prst="rect">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ooter Placeholder 3"/>
          <p:cNvSpPr>
            <a:spLocks noGrp="1"/>
          </p:cNvSpPr>
          <p:nvPr>
            <p:ph type="ftr" sz="quarter" idx="3"/>
          </p:nvPr>
        </p:nvSpPr>
        <p:spPr>
          <a:xfrm>
            <a:off x="123142" y="6311317"/>
            <a:ext cx="4083098" cy="365125"/>
          </a:xfrm>
          <a:prstGeom prst="rect">
            <a:avLst/>
          </a:prstGeom>
        </p:spPr>
        <p:txBody>
          <a:bodyPr vert="horz" lIns="91440" tIns="45720" rIns="91440" bIns="45720" rtlCol="0" anchor="ctr"/>
          <a:lstStyle>
            <a:lvl1pPr algn="l">
              <a:defRPr sz="1100">
                <a:solidFill>
                  <a:schemeClr val="bg1"/>
                </a:solidFill>
              </a:defRPr>
            </a:lvl1pPr>
          </a:lstStyle>
          <a:p>
            <a:r>
              <a:rPr lang="en-US" dirty="0" smtClean="0"/>
              <a:t>Revision # v.7</a:t>
            </a:r>
            <a:br>
              <a:rPr lang="en-US" dirty="0" smtClean="0"/>
            </a:br>
            <a:r>
              <a:rPr lang="en-US" dirty="0" smtClean="0"/>
              <a:t>Sponsored by Open Networking Foundation</a:t>
            </a:r>
            <a:endParaRPr lang="en-US" dirty="0"/>
          </a:p>
        </p:txBody>
      </p:sp>
    </p:spTree>
    <p:custDataLst>
      <p:tags r:id="rId1"/>
    </p:custDataLst>
    <p:extLst>
      <p:ext uri="{BB962C8B-B14F-4D97-AF65-F5344CB8AC3E}">
        <p14:creationId xmlns:p14="http://schemas.microsoft.com/office/powerpoint/2010/main" val="2616338440"/>
      </p:ext>
    </p:extLst>
  </p:cSld>
  <p:clrMapOvr>
    <a:masterClrMapping/>
  </p:clrMapOvr>
  <mc:AlternateContent xmlns:mc="http://schemas.openxmlformats.org/markup-compatibility/2006" xmlns:p14="http://schemas.microsoft.com/office/powerpoint/2010/main">
    <mc:Choice Requires="p14">
      <p:transition spd="slow" p14:dur="2000" advTm="33012"/>
    </mc:Choice>
    <mc:Fallback xmlns="">
      <p:transition spd="slow" advTm="3301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3" y="304800"/>
            <a:ext cx="5181597" cy="609600"/>
          </a:xfrm>
        </p:spPr>
        <p:txBody>
          <a:bodyPr>
            <a:normAutofit/>
          </a:bodyPr>
          <a:lstStyle/>
          <a:p>
            <a:r>
              <a:rPr lang="en-US" dirty="0" smtClean="0">
                <a:solidFill>
                  <a:schemeClr val="tx1"/>
                </a:solidFill>
              </a:rPr>
              <a:t>Partitioning FEC Computation</a:t>
            </a:r>
            <a:endParaRPr lang="en-US" dirty="0">
              <a:solidFill>
                <a:schemeClr val="tx1"/>
              </a:solidFill>
            </a:endParaRPr>
          </a:p>
        </p:txBody>
      </p:sp>
      <p:sp>
        <p:nvSpPr>
          <p:cNvPr id="5" name="Slide Number Placeholder 4"/>
          <p:cNvSpPr>
            <a:spLocks noGrp="1"/>
          </p:cNvSpPr>
          <p:nvPr>
            <p:ph type="sldNum" sz="quarter" idx="4"/>
          </p:nvPr>
        </p:nvSpPr>
        <p:spPr>
          <a:xfrm>
            <a:off x="3505200" y="6356352"/>
            <a:ext cx="2133600" cy="365125"/>
          </a:xfrm>
        </p:spPr>
        <p:txBody>
          <a:bodyPr/>
          <a:lstStyle/>
          <a:p>
            <a:pPr>
              <a:defRPr/>
            </a:pPr>
            <a:fld id="{495ADB0F-E9F2-1D42-9E15-ECDE97EFB0F8}" type="slidenum">
              <a:rPr lang="en-US" smtClean="0"/>
              <a:pPr>
                <a:defRPr/>
              </a:pPr>
              <a:t>24</a:t>
            </a:fld>
            <a:endParaRPr lang="en-US"/>
          </a:p>
        </p:txBody>
      </p:sp>
      <p:sp>
        <p:nvSpPr>
          <p:cNvPr id="3" name="Content Placeholder 2"/>
          <p:cNvSpPr>
            <a:spLocks noGrp="1"/>
          </p:cNvSpPr>
          <p:nvPr>
            <p:ph idx="1"/>
          </p:nvPr>
        </p:nvSpPr>
        <p:spPr/>
        <p:txBody>
          <a:bodyPr>
            <a:normAutofit/>
          </a:bodyPr>
          <a:lstStyle/>
          <a:p>
            <a:r>
              <a:rPr lang="en-US" dirty="0" smtClean="0">
                <a:solidFill>
                  <a:srgbClr val="000090"/>
                </a:solidFill>
              </a:rPr>
              <a:t>Large number of SDX participants</a:t>
            </a:r>
          </a:p>
          <a:p>
            <a:pPr lvl="1"/>
            <a:r>
              <a:rPr lang="en-US" dirty="0" smtClean="0"/>
              <a:t>Many different policies on groups of prefixes</a:t>
            </a:r>
          </a:p>
          <a:p>
            <a:pPr lvl="1"/>
            <a:r>
              <a:rPr lang="en-US" dirty="0" smtClean="0"/>
              <a:t>Leads to a large number of small FECs of prefixes</a:t>
            </a:r>
          </a:p>
          <a:p>
            <a:pPr marL="457200" lvl="1" indent="0">
              <a:buNone/>
            </a:pPr>
            <a:endParaRPr lang="en-US" dirty="0" smtClean="0"/>
          </a:p>
          <a:p>
            <a:r>
              <a:rPr lang="en-US" dirty="0" smtClean="0">
                <a:solidFill>
                  <a:srgbClr val="000090"/>
                </a:solidFill>
              </a:rPr>
              <a:t>Compute FECs independently</a:t>
            </a:r>
          </a:p>
          <a:p>
            <a:pPr lvl="1"/>
            <a:r>
              <a:rPr lang="en-US" dirty="0" smtClean="0"/>
              <a:t>Separate computation per participant</a:t>
            </a:r>
          </a:p>
          <a:p>
            <a:pPr lvl="1"/>
            <a:r>
              <a:rPr lang="en-US" dirty="0" smtClean="0"/>
              <a:t>Leads to small number of large FECs, and less frequent </a:t>
            </a:r>
            <a:r>
              <a:rPr lang="en-US" dirty="0" err="1" smtClean="0"/>
              <a:t>recomputation</a:t>
            </a:r>
            <a:endParaRPr lang="en-US" dirty="0" smtClean="0"/>
          </a:p>
          <a:p>
            <a:pPr lvl="1"/>
            <a:r>
              <a:rPr lang="en-US" dirty="0" smtClean="0"/>
              <a:t>Enables “scale out” of the FEC computation</a:t>
            </a:r>
          </a:p>
          <a:p>
            <a:pPr lvl="1"/>
            <a:endParaRPr lang="en-US" dirty="0"/>
          </a:p>
        </p:txBody>
      </p:sp>
      <p:sp>
        <p:nvSpPr>
          <p:cNvPr id="6" name="Footer Placeholder 3"/>
          <p:cNvSpPr>
            <a:spLocks noGrp="1"/>
          </p:cNvSpPr>
          <p:nvPr>
            <p:ph type="ftr" sz="quarter" idx="3"/>
          </p:nvPr>
        </p:nvSpPr>
        <p:spPr>
          <a:xfrm>
            <a:off x="123142" y="6311317"/>
            <a:ext cx="4083098" cy="365125"/>
          </a:xfrm>
          <a:prstGeom prst="rect">
            <a:avLst/>
          </a:prstGeom>
        </p:spPr>
        <p:txBody>
          <a:bodyPr vert="horz" lIns="91440" tIns="45720" rIns="91440" bIns="45720" rtlCol="0" anchor="ctr"/>
          <a:lstStyle>
            <a:lvl1pPr algn="l">
              <a:defRPr sz="1100">
                <a:solidFill>
                  <a:schemeClr val="bg1"/>
                </a:solidFill>
              </a:defRPr>
            </a:lvl1pPr>
          </a:lstStyle>
          <a:p>
            <a:r>
              <a:rPr lang="en-US" dirty="0" smtClean="0"/>
              <a:t>Revision # v.7</a:t>
            </a:r>
            <a:br>
              <a:rPr lang="en-US" dirty="0" smtClean="0"/>
            </a:br>
            <a:r>
              <a:rPr lang="en-US" dirty="0" smtClean="0"/>
              <a:t>Sponsored by Open Networking Foundation</a:t>
            </a:r>
            <a:endParaRPr lang="en-US" dirty="0"/>
          </a:p>
        </p:txBody>
      </p:sp>
    </p:spTree>
    <p:extLst>
      <p:ext uri="{BB962C8B-B14F-4D97-AF65-F5344CB8AC3E}">
        <p14:creationId xmlns:p14="http://schemas.microsoft.com/office/powerpoint/2010/main" val="403021940"/>
      </p:ext>
    </p:extLst>
  </p:cSld>
  <p:clrMapOvr>
    <a:masterClrMapping/>
  </p:clrMapOvr>
  <mc:AlternateContent xmlns:mc="http://schemas.openxmlformats.org/markup-compatibility/2006" xmlns:p14="http://schemas.microsoft.com/office/powerpoint/2010/main">
    <mc:Choice Requires="p14">
      <p:transition spd="slow" p14:dur="2000" advTm="9290"/>
    </mc:Choice>
    <mc:Fallback xmlns="">
      <p:transition spd="slow" advTm="929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0" y="5378304"/>
            <a:ext cx="8915400" cy="646331"/>
          </a:xfrm>
          <a:prstGeom prst="rect">
            <a:avLst/>
          </a:prstGeom>
          <a:noFill/>
        </p:spPr>
        <p:txBody>
          <a:bodyPr wrap="square" rtlCol="0">
            <a:spAutoFit/>
          </a:bodyPr>
          <a:lstStyle/>
          <a:p>
            <a:pPr algn="ctr"/>
            <a:r>
              <a:rPr lang="en-US" sz="3600" dirty="0">
                <a:solidFill>
                  <a:srgbClr val="C00000"/>
                </a:solidFill>
              </a:rPr>
              <a:t>A &amp; B independently compute FECs</a:t>
            </a:r>
          </a:p>
        </p:txBody>
      </p:sp>
      <p:sp>
        <p:nvSpPr>
          <p:cNvPr id="12" name="Title 1"/>
          <p:cNvSpPr>
            <a:spLocks noGrp="1"/>
          </p:cNvSpPr>
          <p:nvPr>
            <p:ph type="title"/>
          </p:nvPr>
        </p:nvSpPr>
        <p:spPr>
          <a:xfrm>
            <a:off x="457203" y="304800"/>
            <a:ext cx="5181597" cy="609600"/>
          </a:xfrm>
        </p:spPr>
        <p:txBody>
          <a:bodyPr>
            <a:normAutofit fontScale="90000"/>
          </a:bodyPr>
          <a:lstStyle/>
          <a:p>
            <a:r>
              <a:rPr lang="en-US" dirty="0">
                <a:solidFill>
                  <a:schemeClr val="tx1"/>
                </a:solidFill>
              </a:rPr>
              <a:t>FEC Computation Partitioning in Action</a:t>
            </a:r>
          </a:p>
        </p:txBody>
      </p:sp>
      <p:sp>
        <p:nvSpPr>
          <p:cNvPr id="2" name="Slide Number Placeholder 1"/>
          <p:cNvSpPr>
            <a:spLocks noGrp="1"/>
          </p:cNvSpPr>
          <p:nvPr>
            <p:ph type="sldNum" sz="quarter" idx="4"/>
          </p:nvPr>
        </p:nvSpPr>
        <p:spPr>
          <a:xfrm>
            <a:off x="3505200" y="6356352"/>
            <a:ext cx="2133600" cy="365125"/>
          </a:xfrm>
        </p:spPr>
        <p:txBody>
          <a:bodyPr/>
          <a:lstStyle/>
          <a:p>
            <a:pPr>
              <a:defRPr/>
            </a:pPr>
            <a:fld id="{495ADB0F-E9F2-1D42-9E15-ECDE97EFB0F8}" type="slidenum">
              <a:rPr lang="en-US" smtClean="0"/>
              <a:pPr>
                <a:defRPr/>
              </a:pPr>
              <a:t>25</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2220" y="1475062"/>
            <a:ext cx="6919560" cy="3907875"/>
          </a:xfrm>
          <a:prstGeom prst="rect">
            <a:avLst/>
          </a:prstGeom>
        </p:spPr>
      </p:pic>
      <p:sp>
        <p:nvSpPr>
          <p:cNvPr id="20" name="Footer Placeholder 3"/>
          <p:cNvSpPr>
            <a:spLocks noGrp="1"/>
          </p:cNvSpPr>
          <p:nvPr>
            <p:ph type="ftr" sz="quarter" idx="3"/>
          </p:nvPr>
        </p:nvSpPr>
        <p:spPr>
          <a:xfrm>
            <a:off x="123142" y="6311317"/>
            <a:ext cx="4083098" cy="365125"/>
          </a:xfrm>
          <a:prstGeom prst="rect">
            <a:avLst/>
          </a:prstGeom>
        </p:spPr>
        <p:txBody>
          <a:bodyPr vert="horz" lIns="91440" tIns="45720" rIns="91440" bIns="45720" rtlCol="0" anchor="ctr"/>
          <a:lstStyle>
            <a:lvl1pPr algn="l">
              <a:defRPr sz="1100">
                <a:solidFill>
                  <a:schemeClr val="bg1"/>
                </a:solidFill>
              </a:defRPr>
            </a:lvl1pPr>
          </a:lstStyle>
          <a:p>
            <a:r>
              <a:rPr lang="en-US" dirty="0" smtClean="0"/>
              <a:t>Revision # v.7</a:t>
            </a:r>
            <a:br>
              <a:rPr lang="en-US" dirty="0" smtClean="0"/>
            </a:br>
            <a:r>
              <a:rPr lang="en-US" dirty="0" smtClean="0"/>
              <a:t>Sponsored by Open Networking Foundation</a:t>
            </a:r>
            <a:endParaRPr lang="en-US" dirty="0"/>
          </a:p>
        </p:txBody>
      </p:sp>
    </p:spTree>
    <p:extLst>
      <p:ext uri="{BB962C8B-B14F-4D97-AF65-F5344CB8AC3E}">
        <p14:creationId xmlns:p14="http://schemas.microsoft.com/office/powerpoint/2010/main" val="386578643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nvPr>
        </p:nvGraphicFramePr>
        <p:xfrm>
          <a:off x="457200" y="1143000"/>
          <a:ext cx="8229601" cy="3684692"/>
        </p:xfrm>
        <a:graphic>
          <a:graphicData uri="http://schemas.openxmlformats.org/drawingml/2006/table">
            <a:tbl>
              <a:tblPr firstRow="1" bandRow="1">
                <a:tableStyleId>{00A15C55-8517-42AA-B614-E9B94910E393}</a:tableStyleId>
              </a:tblPr>
              <a:tblGrid>
                <a:gridCol w="4679330"/>
                <a:gridCol w="1643411"/>
                <a:gridCol w="1906860"/>
              </a:tblGrid>
              <a:tr h="715433">
                <a:tc>
                  <a:txBody>
                    <a:bodyPr/>
                    <a:lstStyle/>
                    <a:p>
                      <a:pPr algn="ctr"/>
                      <a:endParaRPr lang="en-US" sz="2400" dirty="0">
                        <a:solidFill>
                          <a:schemeClr val="tx1"/>
                        </a:solidFill>
                      </a:endParaRPr>
                    </a:p>
                  </a:txBody>
                  <a:tcPr marL="90325" marR="903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smtClean="0">
                          <a:solidFill>
                            <a:schemeClr val="tx1"/>
                          </a:solidFill>
                        </a:rPr>
                        <a:t>Simple Example</a:t>
                      </a:r>
                      <a:endParaRPr lang="en-US" sz="2400" dirty="0">
                        <a:solidFill>
                          <a:schemeClr val="tx1"/>
                        </a:solidFill>
                      </a:endParaRPr>
                    </a:p>
                  </a:txBody>
                  <a:tcPr marL="90325" marR="903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smtClean="0">
                          <a:solidFill>
                            <a:schemeClr val="tx1"/>
                          </a:solidFill>
                        </a:rPr>
                        <a:t>Large IXP</a:t>
                      </a:r>
                      <a:endParaRPr lang="en-US" sz="2400" dirty="0">
                        <a:solidFill>
                          <a:schemeClr val="tx1"/>
                        </a:solidFill>
                      </a:endParaRPr>
                    </a:p>
                  </a:txBody>
                  <a:tcPr marL="90325" marR="903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15433">
                <a:tc>
                  <a:txBody>
                    <a:bodyPr/>
                    <a:lstStyle/>
                    <a:p>
                      <a:pPr algn="ctr"/>
                      <a:r>
                        <a:rPr lang="en-US" sz="2400" b="0" dirty="0" smtClean="0"/>
                        <a:t>Baseline</a:t>
                      </a:r>
                      <a:endParaRPr lang="en-US" sz="2400" b="0" dirty="0"/>
                    </a:p>
                  </a:txBody>
                  <a:tcPr marL="90325" marR="903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0" dirty="0" smtClean="0">
                          <a:solidFill>
                            <a:schemeClr val="tx1"/>
                          </a:solidFill>
                        </a:rPr>
                        <a:t>3</a:t>
                      </a:r>
                      <a:endParaRPr lang="en-US" sz="2400" b="0" dirty="0">
                        <a:solidFill>
                          <a:schemeClr val="tx1"/>
                        </a:solidFill>
                      </a:endParaRPr>
                    </a:p>
                  </a:txBody>
                  <a:tcPr marL="90325" marR="903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0" dirty="0" smtClean="0">
                          <a:solidFill>
                            <a:schemeClr val="tx1"/>
                          </a:solidFill>
                        </a:rPr>
                        <a:t>62K (0)</a:t>
                      </a:r>
                      <a:endParaRPr lang="en-US" sz="2400" b="0" dirty="0">
                        <a:solidFill>
                          <a:schemeClr val="tx1"/>
                        </a:solidFill>
                      </a:endParaRPr>
                    </a:p>
                  </a:txBody>
                  <a:tcPr marL="90325" marR="903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15433">
                <a:tc>
                  <a:txBody>
                    <a:bodyPr/>
                    <a:lstStyle/>
                    <a:p>
                      <a:pPr algn="ctr"/>
                      <a:r>
                        <a:rPr lang="en-US" sz="2400" b="0" dirty="0" smtClean="0"/>
                        <a:t>Policy Augmentation</a:t>
                      </a:r>
                      <a:endParaRPr lang="en-US" sz="2400" b="0" dirty="0"/>
                    </a:p>
                  </a:txBody>
                  <a:tcPr marL="90325" marR="903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0" dirty="0" smtClean="0">
                          <a:solidFill>
                            <a:schemeClr val="tx1"/>
                          </a:solidFill>
                        </a:rPr>
                        <a:t>7</a:t>
                      </a:r>
                      <a:endParaRPr lang="en-US" sz="2400" b="0" dirty="0">
                        <a:solidFill>
                          <a:schemeClr val="tx1"/>
                        </a:solidFill>
                      </a:endParaRPr>
                    </a:p>
                  </a:txBody>
                  <a:tcPr marL="90325" marR="903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0" dirty="0" smtClean="0">
                          <a:solidFill>
                            <a:schemeClr val="tx1"/>
                          </a:solidFill>
                        </a:rPr>
                        <a:t>68M (16K)</a:t>
                      </a:r>
                      <a:endParaRPr lang="en-US" sz="2400" b="0" dirty="0">
                        <a:solidFill>
                          <a:schemeClr val="tx1"/>
                        </a:solidFill>
                      </a:endParaRPr>
                    </a:p>
                  </a:txBody>
                  <a:tcPr marL="90325" marR="903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15433">
                <a:tc>
                  <a:txBody>
                    <a:bodyPr/>
                    <a:lstStyle/>
                    <a:p>
                      <a:pPr algn="ctr"/>
                      <a:r>
                        <a:rPr lang="en-US" sz="2400" b="0" dirty="0" smtClean="0"/>
                        <a:t>FEC Computation</a:t>
                      </a:r>
                      <a:endParaRPr lang="en-US" sz="2400" b="0" dirty="0"/>
                    </a:p>
                  </a:txBody>
                  <a:tcPr marL="90325" marR="903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0" dirty="0" smtClean="0">
                          <a:solidFill>
                            <a:schemeClr val="tx1"/>
                          </a:solidFill>
                        </a:rPr>
                        <a:t>4</a:t>
                      </a:r>
                      <a:endParaRPr lang="en-US" sz="2400" b="0" dirty="0">
                        <a:solidFill>
                          <a:schemeClr val="tx1"/>
                        </a:solidFill>
                      </a:endParaRPr>
                    </a:p>
                  </a:txBody>
                  <a:tcPr marL="90325" marR="903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0" dirty="0" smtClean="0">
                          <a:solidFill>
                            <a:schemeClr val="tx1"/>
                          </a:solidFill>
                        </a:rPr>
                        <a:t>21M (35K)</a:t>
                      </a:r>
                    </a:p>
                  </a:txBody>
                  <a:tcPr marL="90325" marR="903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15433">
                <a:tc>
                  <a:txBody>
                    <a:bodyPr/>
                    <a:lstStyle/>
                    <a:p>
                      <a:pPr algn="ctr"/>
                      <a:r>
                        <a:rPr lang="en-US" sz="2400" b="1" dirty="0" smtClean="0"/>
                        <a:t>Independent FEC Computation</a:t>
                      </a:r>
                      <a:endParaRPr lang="en-US" sz="2400" b="1" dirty="0"/>
                    </a:p>
                  </a:txBody>
                  <a:tcPr marL="90325" marR="903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dirty="0" smtClean="0">
                          <a:solidFill>
                            <a:schemeClr val="tx1"/>
                          </a:solidFill>
                        </a:rPr>
                        <a:t>3</a:t>
                      </a:r>
                      <a:endParaRPr lang="en-US" sz="2400" b="1" dirty="0">
                        <a:solidFill>
                          <a:schemeClr val="tx1"/>
                        </a:solidFill>
                      </a:endParaRPr>
                    </a:p>
                  </a:txBody>
                  <a:tcPr marL="90325" marR="903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dirty="0" smtClean="0">
                          <a:solidFill>
                            <a:srgbClr val="FF0000"/>
                          </a:solidFill>
                        </a:rPr>
                        <a:t>763K (15K)</a:t>
                      </a:r>
                      <a:endParaRPr lang="en-US" sz="2400" b="1" dirty="0">
                        <a:solidFill>
                          <a:srgbClr val="FF0000"/>
                        </a:solidFill>
                      </a:endParaRPr>
                    </a:p>
                  </a:txBody>
                  <a:tcPr marL="90325" marR="903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2" name="Title 1"/>
          <p:cNvSpPr>
            <a:spLocks noGrp="1"/>
          </p:cNvSpPr>
          <p:nvPr>
            <p:ph type="title"/>
          </p:nvPr>
        </p:nvSpPr>
        <p:spPr/>
        <p:txBody>
          <a:bodyPr/>
          <a:lstStyle/>
          <a:p>
            <a:r>
              <a:rPr lang="en-US" dirty="0">
                <a:solidFill>
                  <a:schemeClr val="tx1"/>
                </a:solidFill>
              </a:rPr>
              <a:t>Goal Tracker</a:t>
            </a:r>
          </a:p>
        </p:txBody>
      </p:sp>
      <p:sp>
        <p:nvSpPr>
          <p:cNvPr id="3" name="Slide Number Placeholder 2"/>
          <p:cNvSpPr>
            <a:spLocks noGrp="1"/>
          </p:cNvSpPr>
          <p:nvPr>
            <p:ph type="sldNum" sz="quarter" idx="4"/>
          </p:nvPr>
        </p:nvSpPr>
        <p:spPr/>
        <p:txBody>
          <a:bodyPr/>
          <a:lstStyle/>
          <a:p>
            <a:pPr>
              <a:defRPr/>
            </a:pPr>
            <a:fld id="{495ADB0F-E9F2-1D42-9E15-ECDE97EFB0F8}" type="slidenum">
              <a:rPr lang="en-US" smtClean="0"/>
              <a:pPr>
                <a:defRPr/>
              </a:pPr>
              <a:t>26</a:t>
            </a:fld>
            <a:endParaRPr lang="en-US"/>
          </a:p>
        </p:txBody>
      </p:sp>
      <p:sp>
        <p:nvSpPr>
          <p:cNvPr id="6" name="TextBox 5"/>
          <p:cNvSpPr txBox="1"/>
          <p:nvPr/>
        </p:nvSpPr>
        <p:spPr>
          <a:xfrm>
            <a:off x="114300" y="4903291"/>
            <a:ext cx="8915400" cy="1200329"/>
          </a:xfrm>
          <a:prstGeom prst="rect">
            <a:avLst/>
          </a:prstGeom>
          <a:noFill/>
        </p:spPr>
        <p:txBody>
          <a:bodyPr wrap="square" rtlCol="0">
            <a:spAutoFit/>
          </a:bodyPr>
          <a:lstStyle/>
          <a:p>
            <a:pPr algn="ctr"/>
            <a:r>
              <a:rPr lang="en-US" sz="3600" dirty="0" smtClean="0">
                <a:solidFill>
                  <a:srgbClr val="C00000"/>
                </a:solidFill>
              </a:rPr>
              <a:t>Still not possible to support these many </a:t>
            </a:r>
          </a:p>
          <a:p>
            <a:pPr algn="ctr"/>
            <a:r>
              <a:rPr lang="en-US" sz="3600" dirty="0" smtClean="0">
                <a:solidFill>
                  <a:srgbClr val="C00000"/>
                </a:solidFill>
              </a:rPr>
              <a:t>forwarding table entries and update rate!</a:t>
            </a:r>
            <a:endParaRPr lang="en-US" sz="3600" dirty="0">
              <a:solidFill>
                <a:srgbClr val="C00000"/>
              </a:solidFill>
            </a:endParaRPr>
          </a:p>
        </p:txBody>
      </p:sp>
      <p:sp>
        <p:nvSpPr>
          <p:cNvPr id="7" name="Footer Placeholder 3"/>
          <p:cNvSpPr>
            <a:spLocks noGrp="1"/>
          </p:cNvSpPr>
          <p:nvPr>
            <p:ph type="ftr" sz="quarter" idx="3"/>
          </p:nvPr>
        </p:nvSpPr>
        <p:spPr>
          <a:xfrm>
            <a:off x="123142" y="6311317"/>
            <a:ext cx="4083098" cy="365125"/>
          </a:xfrm>
          <a:prstGeom prst="rect">
            <a:avLst/>
          </a:prstGeom>
        </p:spPr>
        <p:txBody>
          <a:bodyPr vert="horz" lIns="91440" tIns="45720" rIns="91440" bIns="45720" rtlCol="0" anchor="ctr"/>
          <a:lstStyle>
            <a:lvl1pPr algn="l">
              <a:defRPr sz="1100">
                <a:solidFill>
                  <a:schemeClr val="bg1"/>
                </a:solidFill>
              </a:defRPr>
            </a:lvl1pPr>
          </a:lstStyle>
          <a:p>
            <a:r>
              <a:rPr lang="en-US" dirty="0" smtClean="0"/>
              <a:t>Revision # v.7</a:t>
            </a:r>
            <a:br>
              <a:rPr lang="en-US" dirty="0" smtClean="0"/>
            </a:br>
            <a:r>
              <a:rPr lang="en-US" dirty="0" smtClean="0"/>
              <a:t>Sponsored by Open Networking Foundation</a:t>
            </a:r>
            <a:endParaRPr lang="en-US" dirty="0"/>
          </a:p>
        </p:txBody>
      </p:sp>
    </p:spTree>
    <p:extLst>
      <p:ext uri="{BB962C8B-B14F-4D97-AF65-F5344CB8AC3E}">
        <p14:creationId xmlns:p14="http://schemas.microsoft.com/office/powerpoint/2010/main" val="406171715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Undesired BGP &amp; SDN Coupling</a:t>
            </a:r>
            <a:endParaRPr lang="en-US" dirty="0">
              <a:solidFill>
                <a:schemeClr val="tx1"/>
              </a:solidFill>
            </a:endParaRPr>
          </a:p>
        </p:txBody>
      </p:sp>
      <p:sp>
        <p:nvSpPr>
          <p:cNvPr id="3" name="Slide Number Placeholder 2"/>
          <p:cNvSpPr>
            <a:spLocks noGrp="1"/>
          </p:cNvSpPr>
          <p:nvPr>
            <p:ph type="sldNum" sz="quarter" idx="4"/>
          </p:nvPr>
        </p:nvSpPr>
        <p:spPr/>
        <p:txBody>
          <a:bodyPr/>
          <a:lstStyle/>
          <a:p>
            <a:pPr>
              <a:defRPr/>
            </a:pPr>
            <a:fld id="{495ADB0F-E9F2-1D42-9E15-ECDE97EFB0F8}" type="slidenum">
              <a:rPr lang="en-US" smtClean="0"/>
              <a:pPr>
                <a:defRPr/>
              </a:pPr>
              <a:t>27</a:t>
            </a:fld>
            <a:endParaRPr lang="en-US"/>
          </a:p>
        </p:txBody>
      </p:sp>
      <p:sp>
        <p:nvSpPr>
          <p:cNvPr id="9" name="TextBox 8"/>
          <p:cNvSpPr txBox="1"/>
          <p:nvPr/>
        </p:nvSpPr>
        <p:spPr>
          <a:xfrm>
            <a:off x="0" y="4862464"/>
            <a:ext cx="8915400" cy="1200329"/>
          </a:xfrm>
          <a:prstGeom prst="rect">
            <a:avLst/>
          </a:prstGeom>
          <a:noFill/>
        </p:spPr>
        <p:txBody>
          <a:bodyPr wrap="square" rtlCol="0">
            <a:spAutoFit/>
          </a:bodyPr>
          <a:lstStyle/>
          <a:p>
            <a:pPr algn="ctr"/>
            <a:r>
              <a:rPr lang="en-US" sz="3600" dirty="0" smtClean="0">
                <a:solidFill>
                  <a:srgbClr val="C00000"/>
                </a:solidFill>
              </a:rPr>
              <a:t>Incoming BGP Update:</a:t>
            </a:r>
          </a:p>
          <a:p>
            <a:pPr algn="ctr"/>
            <a:r>
              <a:rPr lang="en-US" sz="3600" i="1" dirty="0" smtClean="0">
                <a:solidFill>
                  <a:srgbClr val="C00000"/>
                </a:solidFill>
                <a:sym typeface="Wingdings"/>
              </a:rPr>
              <a:t>{AS D withdraws route for prefix 10/8}</a:t>
            </a:r>
            <a:endParaRPr lang="en-US" sz="3600" i="1" dirty="0">
              <a:solidFill>
                <a:srgbClr val="C00000"/>
              </a:solidFill>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3725" y="862013"/>
            <a:ext cx="6340390" cy="3712786"/>
          </a:xfrm>
          <a:prstGeom prst="rect">
            <a:avLst/>
          </a:prstGeom>
        </p:spPr>
      </p:pic>
      <p:sp>
        <p:nvSpPr>
          <p:cNvPr id="12" name="Footer Placeholder 3"/>
          <p:cNvSpPr>
            <a:spLocks noGrp="1"/>
          </p:cNvSpPr>
          <p:nvPr>
            <p:ph type="ftr" sz="quarter" idx="3"/>
          </p:nvPr>
        </p:nvSpPr>
        <p:spPr>
          <a:xfrm>
            <a:off x="123142" y="6311317"/>
            <a:ext cx="4083098" cy="365125"/>
          </a:xfrm>
          <a:prstGeom prst="rect">
            <a:avLst/>
          </a:prstGeom>
        </p:spPr>
        <p:txBody>
          <a:bodyPr vert="horz" lIns="91440" tIns="45720" rIns="91440" bIns="45720" rtlCol="0" anchor="ctr"/>
          <a:lstStyle>
            <a:lvl1pPr algn="l">
              <a:defRPr sz="1100">
                <a:solidFill>
                  <a:schemeClr val="bg1"/>
                </a:solidFill>
              </a:defRPr>
            </a:lvl1pPr>
          </a:lstStyle>
          <a:p>
            <a:r>
              <a:rPr lang="en-US" dirty="0" smtClean="0"/>
              <a:t>Revision # v.7</a:t>
            </a:r>
            <a:br>
              <a:rPr lang="en-US" dirty="0" smtClean="0"/>
            </a:br>
            <a:r>
              <a:rPr lang="en-US" dirty="0" smtClean="0"/>
              <a:t>Sponsored by Open Networking Foundation</a:t>
            </a:r>
            <a:endParaRPr lang="en-US" dirty="0"/>
          </a:p>
        </p:txBody>
      </p:sp>
    </p:spTree>
    <p:extLst>
      <p:ext uri="{BB962C8B-B14F-4D97-AF65-F5344CB8AC3E}">
        <p14:creationId xmlns:p14="http://schemas.microsoft.com/office/powerpoint/2010/main" val="259212073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3" y="304800"/>
            <a:ext cx="5181597" cy="609600"/>
          </a:xfrm>
        </p:spPr>
        <p:txBody>
          <a:bodyPr/>
          <a:lstStyle/>
          <a:p>
            <a:r>
              <a:rPr lang="en-US" dirty="0" smtClean="0">
                <a:solidFill>
                  <a:schemeClr val="tx1"/>
                </a:solidFill>
              </a:rPr>
              <a:t>Decoupling BGP from SDN</a:t>
            </a:r>
            <a:endParaRPr lang="en-US" dirty="0">
              <a:solidFill>
                <a:schemeClr val="tx1"/>
              </a:solidFill>
            </a:endParaRPr>
          </a:p>
        </p:txBody>
      </p:sp>
      <p:sp>
        <p:nvSpPr>
          <p:cNvPr id="5" name="Slide Number Placeholder 4"/>
          <p:cNvSpPr>
            <a:spLocks noGrp="1"/>
          </p:cNvSpPr>
          <p:nvPr>
            <p:ph type="sldNum" sz="quarter" idx="4"/>
          </p:nvPr>
        </p:nvSpPr>
        <p:spPr>
          <a:xfrm>
            <a:off x="3505200" y="6356352"/>
            <a:ext cx="2133600" cy="365125"/>
          </a:xfrm>
        </p:spPr>
        <p:txBody>
          <a:bodyPr/>
          <a:lstStyle/>
          <a:p>
            <a:pPr>
              <a:defRPr/>
            </a:pPr>
            <a:fld id="{495ADB0F-E9F2-1D42-9E15-ECDE97EFB0F8}" type="slidenum">
              <a:rPr lang="en-US" smtClean="0"/>
              <a:pPr>
                <a:defRPr/>
              </a:pPr>
              <a:t>28</a:t>
            </a:fld>
            <a:endParaRPr lang="en-US"/>
          </a:p>
        </p:txBody>
      </p:sp>
      <p:sp>
        <p:nvSpPr>
          <p:cNvPr id="3" name="Content Placeholder 2"/>
          <p:cNvSpPr>
            <a:spLocks noGrp="1"/>
          </p:cNvSpPr>
          <p:nvPr>
            <p:ph idx="1"/>
          </p:nvPr>
        </p:nvSpPr>
        <p:spPr/>
        <p:txBody>
          <a:bodyPr/>
          <a:lstStyle/>
          <a:p>
            <a:r>
              <a:rPr lang="en-US" dirty="0" smtClean="0">
                <a:solidFill>
                  <a:srgbClr val="000090"/>
                </a:solidFill>
              </a:rPr>
              <a:t>Leverage advances in commodity </a:t>
            </a:r>
            <a:r>
              <a:rPr lang="en-US" dirty="0" err="1" smtClean="0">
                <a:solidFill>
                  <a:srgbClr val="000090"/>
                </a:solidFill>
              </a:rPr>
              <a:t>hw</a:t>
            </a:r>
            <a:r>
              <a:rPr lang="en-US" dirty="0" smtClean="0">
                <a:solidFill>
                  <a:srgbClr val="000090"/>
                </a:solidFill>
              </a:rPr>
              <a:t> switches</a:t>
            </a:r>
          </a:p>
          <a:p>
            <a:pPr lvl="1"/>
            <a:r>
              <a:rPr lang="en-US" dirty="0" smtClean="0"/>
              <a:t>Support for Bitmask Matching (OF 1.3)</a:t>
            </a:r>
            <a:endParaRPr lang="en-US" dirty="0" smtClean="0">
              <a:solidFill>
                <a:srgbClr val="000090"/>
              </a:solidFill>
            </a:endParaRPr>
          </a:p>
          <a:p>
            <a:endParaRPr lang="en-US" dirty="0" smtClean="0">
              <a:solidFill>
                <a:srgbClr val="000090"/>
              </a:solidFill>
            </a:endParaRPr>
          </a:p>
          <a:p>
            <a:r>
              <a:rPr lang="en-US" dirty="0" smtClean="0">
                <a:solidFill>
                  <a:srgbClr val="000090"/>
                </a:solidFill>
              </a:rPr>
              <a:t>Extend BGP “next hop” encoding</a:t>
            </a:r>
          </a:p>
          <a:p>
            <a:pPr lvl="1"/>
            <a:r>
              <a:rPr lang="en-US" dirty="0" smtClean="0"/>
              <a:t>So far: encode FECs (single field)</a:t>
            </a:r>
          </a:p>
          <a:p>
            <a:pPr lvl="1"/>
            <a:r>
              <a:rPr lang="en-US" dirty="0" smtClean="0"/>
              <a:t>New idea: </a:t>
            </a:r>
            <a:r>
              <a:rPr lang="en-US" dirty="0"/>
              <a:t>encode </a:t>
            </a:r>
            <a:r>
              <a:rPr lang="en-US" b="1" dirty="0" smtClean="0"/>
              <a:t>reachability bitmask </a:t>
            </a:r>
            <a:r>
              <a:rPr lang="en-US" dirty="0" smtClean="0"/>
              <a:t>(multi field)</a:t>
            </a:r>
          </a:p>
          <a:p>
            <a:pPr lvl="1"/>
            <a:endParaRPr lang="en-US" dirty="0" smtClean="0"/>
          </a:p>
          <a:p>
            <a:r>
              <a:rPr lang="en-US" dirty="0" smtClean="0">
                <a:solidFill>
                  <a:srgbClr val="000090"/>
                </a:solidFill>
              </a:rPr>
              <a:t>Changing only the BGP announcements</a:t>
            </a:r>
          </a:p>
          <a:p>
            <a:pPr lvl="1"/>
            <a:r>
              <a:rPr lang="en-US" dirty="0" smtClean="0"/>
              <a:t>No need to update the SDX data plane!</a:t>
            </a:r>
          </a:p>
          <a:p>
            <a:endParaRPr lang="en-US" dirty="0"/>
          </a:p>
        </p:txBody>
      </p:sp>
      <p:sp>
        <p:nvSpPr>
          <p:cNvPr id="6" name="Footer Placeholder 3"/>
          <p:cNvSpPr>
            <a:spLocks noGrp="1"/>
          </p:cNvSpPr>
          <p:nvPr>
            <p:ph type="ftr" sz="quarter" idx="3"/>
          </p:nvPr>
        </p:nvSpPr>
        <p:spPr>
          <a:xfrm>
            <a:off x="123142" y="6311317"/>
            <a:ext cx="4083098" cy="365125"/>
          </a:xfrm>
          <a:prstGeom prst="rect">
            <a:avLst/>
          </a:prstGeom>
        </p:spPr>
        <p:txBody>
          <a:bodyPr vert="horz" lIns="91440" tIns="45720" rIns="91440" bIns="45720" rtlCol="0" anchor="ctr"/>
          <a:lstStyle>
            <a:lvl1pPr algn="l">
              <a:defRPr sz="1100">
                <a:solidFill>
                  <a:schemeClr val="bg1"/>
                </a:solidFill>
              </a:defRPr>
            </a:lvl1pPr>
          </a:lstStyle>
          <a:p>
            <a:r>
              <a:rPr lang="en-US" dirty="0" smtClean="0"/>
              <a:t>Revision # v.7</a:t>
            </a:r>
            <a:br>
              <a:rPr lang="en-US" dirty="0" smtClean="0"/>
            </a:br>
            <a:r>
              <a:rPr lang="en-US" dirty="0" smtClean="0"/>
              <a:t>Sponsored by Open Networking Foundation</a:t>
            </a:r>
            <a:endParaRPr lang="en-US" dirty="0"/>
          </a:p>
        </p:txBody>
      </p:sp>
    </p:spTree>
    <p:extLst>
      <p:ext uri="{BB962C8B-B14F-4D97-AF65-F5344CB8AC3E}">
        <p14:creationId xmlns:p14="http://schemas.microsoft.com/office/powerpoint/2010/main" val="2802769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3" y="304800"/>
            <a:ext cx="5181597" cy="609600"/>
          </a:xfrm>
        </p:spPr>
        <p:txBody>
          <a:bodyPr/>
          <a:lstStyle/>
          <a:p>
            <a:r>
              <a:rPr lang="en-US" dirty="0">
                <a:solidFill>
                  <a:schemeClr val="tx1"/>
                </a:solidFill>
              </a:rPr>
              <a:t>Reachability Bitmask in Action</a:t>
            </a:r>
          </a:p>
        </p:txBody>
      </p:sp>
      <p:sp>
        <p:nvSpPr>
          <p:cNvPr id="3" name="Slide Number Placeholder 2"/>
          <p:cNvSpPr>
            <a:spLocks noGrp="1"/>
          </p:cNvSpPr>
          <p:nvPr>
            <p:ph type="sldNum" sz="quarter" idx="4"/>
          </p:nvPr>
        </p:nvSpPr>
        <p:spPr>
          <a:xfrm>
            <a:off x="3505200" y="6356352"/>
            <a:ext cx="2133600" cy="365125"/>
          </a:xfrm>
        </p:spPr>
        <p:txBody>
          <a:bodyPr/>
          <a:lstStyle/>
          <a:p>
            <a:pPr>
              <a:defRPr/>
            </a:pPr>
            <a:fld id="{495ADB0F-E9F2-1D42-9E15-ECDE97EFB0F8}" type="slidenum">
              <a:rPr lang="en-US" smtClean="0"/>
              <a:pPr>
                <a:defRPr/>
              </a:pPr>
              <a:t>29</a:t>
            </a:fld>
            <a:endParaRPr lang="en-US"/>
          </a:p>
        </p:txBody>
      </p:sp>
      <p:sp>
        <p:nvSpPr>
          <p:cNvPr id="42" name="Rectangle 41"/>
          <p:cNvSpPr/>
          <p:nvPr/>
        </p:nvSpPr>
        <p:spPr>
          <a:xfrm>
            <a:off x="394946" y="1581555"/>
            <a:ext cx="2253676" cy="1856434"/>
          </a:xfrm>
          <a:prstGeom prst="rect">
            <a:avLst/>
          </a:prstGeom>
          <a:solidFill>
            <a:schemeClr val="accent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6" name="Straight Connector 45"/>
          <p:cNvCxnSpPr/>
          <p:nvPr/>
        </p:nvCxnSpPr>
        <p:spPr>
          <a:xfrm>
            <a:off x="1177804" y="1581555"/>
            <a:ext cx="1" cy="1856434"/>
          </a:xfrm>
          <a:prstGeom prst="line">
            <a:avLst/>
          </a:prstGeom>
          <a:ln w="38100">
            <a:solidFill>
              <a:schemeClr val="tx1"/>
            </a:solidFill>
            <a:prstDash val="sysDash"/>
          </a:ln>
        </p:spPr>
        <p:style>
          <a:lnRef idx="2">
            <a:schemeClr val="accent1"/>
          </a:lnRef>
          <a:fillRef idx="0">
            <a:schemeClr val="accent1"/>
          </a:fillRef>
          <a:effectRef idx="1">
            <a:schemeClr val="accent1"/>
          </a:effectRef>
          <a:fontRef idx="minor">
            <a:schemeClr val="tx1"/>
          </a:fontRef>
        </p:style>
      </p:cxnSp>
      <p:sp>
        <p:nvSpPr>
          <p:cNvPr id="48" name="TextBox 47"/>
          <p:cNvSpPr txBox="1"/>
          <p:nvPr/>
        </p:nvSpPr>
        <p:spPr>
          <a:xfrm>
            <a:off x="394116" y="1740357"/>
            <a:ext cx="783688" cy="461665"/>
          </a:xfrm>
          <a:prstGeom prst="rect">
            <a:avLst/>
          </a:prstGeom>
          <a:noFill/>
        </p:spPr>
        <p:txBody>
          <a:bodyPr wrap="none" rtlCol="0">
            <a:spAutoFit/>
          </a:bodyPr>
          <a:lstStyle/>
          <a:p>
            <a:r>
              <a:rPr lang="en-US" sz="2400" dirty="0" smtClean="0"/>
              <a:t>10/8</a:t>
            </a:r>
            <a:endParaRPr lang="en-US" sz="2400" dirty="0"/>
          </a:p>
        </p:txBody>
      </p:sp>
      <p:sp>
        <p:nvSpPr>
          <p:cNvPr id="50" name="TextBox 49"/>
          <p:cNvSpPr txBox="1"/>
          <p:nvPr/>
        </p:nvSpPr>
        <p:spPr>
          <a:xfrm>
            <a:off x="394116" y="2274913"/>
            <a:ext cx="783688" cy="461665"/>
          </a:xfrm>
          <a:prstGeom prst="rect">
            <a:avLst/>
          </a:prstGeom>
          <a:noFill/>
        </p:spPr>
        <p:txBody>
          <a:bodyPr wrap="none" rtlCol="0">
            <a:spAutoFit/>
          </a:bodyPr>
          <a:lstStyle/>
          <a:p>
            <a:r>
              <a:rPr lang="en-US" sz="2400" dirty="0" smtClean="0"/>
              <a:t>40/8</a:t>
            </a:r>
            <a:endParaRPr lang="en-US" sz="2400" dirty="0"/>
          </a:p>
        </p:txBody>
      </p:sp>
      <p:sp>
        <p:nvSpPr>
          <p:cNvPr id="51" name="TextBox 50"/>
          <p:cNvSpPr txBox="1"/>
          <p:nvPr/>
        </p:nvSpPr>
        <p:spPr>
          <a:xfrm>
            <a:off x="394116" y="2877067"/>
            <a:ext cx="784189" cy="461665"/>
          </a:xfrm>
          <a:prstGeom prst="rect">
            <a:avLst/>
          </a:prstGeom>
          <a:noFill/>
        </p:spPr>
        <p:txBody>
          <a:bodyPr wrap="none" rtlCol="0">
            <a:spAutoFit/>
          </a:bodyPr>
          <a:lstStyle/>
          <a:p>
            <a:r>
              <a:rPr lang="en-US" sz="2400" dirty="0"/>
              <a:t>8</a:t>
            </a:r>
            <a:r>
              <a:rPr lang="en-US" sz="2400" dirty="0" smtClean="0"/>
              <a:t>0/8</a:t>
            </a:r>
            <a:endParaRPr lang="en-US" sz="2400" dirty="0"/>
          </a:p>
        </p:txBody>
      </p:sp>
      <p:sp>
        <p:nvSpPr>
          <p:cNvPr id="53" name="TextBox 52"/>
          <p:cNvSpPr txBox="1"/>
          <p:nvPr/>
        </p:nvSpPr>
        <p:spPr>
          <a:xfrm>
            <a:off x="546090" y="881852"/>
            <a:ext cx="1694319" cy="646331"/>
          </a:xfrm>
          <a:prstGeom prst="rect">
            <a:avLst/>
          </a:prstGeom>
          <a:noFill/>
        </p:spPr>
        <p:txBody>
          <a:bodyPr wrap="none" rtlCol="0">
            <a:spAutoFit/>
          </a:bodyPr>
          <a:lstStyle/>
          <a:p>
            <a:pPr algn="ctr"/>
            <a:r>
              <a:rPr lang="en-US" dirty="0">
                <a:solidFill>
                  <a:srgbClr val="FF0000"/>
                </a:solidFill>
              </a:rPr>
              <a:t>f</a:t>
            </a:r>
            <a:r>
              <a:rPr lang="en-US" dirty="0" smtClean="0">
                <a:solidFill>
                  <a:srgbClr val="FF0000"/>
                </a:solidFill>
              </a:rPr>
              <a:t>orward to</a:t>
            </a:r>
          </a:p>
          <a:p>
            <a:pPr algn="ctr"/>
            <a:r>
              <a:rPr lang="en-US" dirty="0" smtClean="0">
                <a:solidFill>
                  <a:srgbClr val="FF0000"/>
                </a:solidFill>
              </a:rPr>
              <a:t>BGP Next Hop</a:t>
            </a:r>
            <a:endParaRPr lang="en-US" dirty="0">
              <a:solidFill>
                <a:srgbClr val="FF0000"/>
              </a:solidFill>
            </a:endParaRPr>
          </a:p>
        </p:txBody>
      </p:sp>
      <p:sp>
        <p:nvSpPr>
          <p:cNvPr id="73" name="Rectangle 72"/>
          <p:cNvSpPr/>
          <p:nvPr/>
        </p:nvSpPr>
        <p:spPr>
          <a:xfrm>
            <a:off x="5878292" y="2448494"/>
            <a:ext cx="163854" cy="259944"/>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TextBox 75"/>
          <p:cNvSpPr txBox="1"/>
          <p:nvPr/>
        </p:nvSpPr>
        <p:spPr>
          <a:xfrm>
            <a:off x="6142973" y="2348899"/>
            <a:ext cx="3001027" cy="461665"/>
          </a:xfrm>
          <a:prstGeom prst="rect">
            <a:avLst/>
          </a:prstGeom>
          <a:noFill/>
        </p:spPr>
        <p:txBody>
          <a:bodyPr wrap="square" rtlCol="0">
            <a:spAutoFit/>
          </a:bodyPr>
          <a:lstStyle/>
          <a:p>
            <a:r>
              <a:rPr lang="en-US" sz="2400" dirty="0" smtClean="0"/>
              <a:t>Reachable via AS C</a:t>
            </a:r>
            <a:endParaRPr lang="en-US" sz="2400" dirty="0"/>
          </a:p>
        </p:txBody>
      </p:sp>
      <p:sp>
        <p:nvSpPr>
          <p:cNvPr id="77" name="Shape 636"/>
          <p:cNvSpPr/>
          <p:nvPr/>
        </p:nvSpPr>
        <p:spPr>
          <a:xfrm>
            <a:off x="1777595" y="4084612"/>
            <a:ext cx="700513" cy="48013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lgn="l">
              <a:lnSpc>
                <a:spcPct val="130000"/>
              </a:lnSpc>
              <a:defRPr sz="2000">
                <a:solidFill>
                  <a:srgbClr val="5E5E5E"/>
                </a:solidFill>
                <a:latin typeface="Lucida Sans Regular"/>
                <a:ea typeface="Lucida Sans Regular"/>
                <a:cs typeface="Lucida Sans Regular"/>
                <a:sym typeface="Lucida Sans Regular"/>
              </a:defRPr>
            </a:lvl1pPr>
          </a:lstStyle>
          <a:p>
            <a:pPr lvl="0" algn="ctr">
              <a:defRPr sz="1800">
                <a:solidFill>
                  <a:srgbClr val="000000"/>
                </a:solidFill>
              </a:defRPr>
            </a:pPr>
            <a:r>
              <a:rPr lang="en-US" sz="2400" smtClean="0">
                <a:solidFill>
                  <a:srgbClr val="5E5E5E"/>
                </a:solidFill>
                <a:latin typeface="Arial"/>
                <a:cs typeface="Arial"/>
              </a:rPr>
              <a:t>AS S</a:t>
            </a:r>
            <a:endParaRPr sz="2400" dirty="0">
              <a:solidFill>
                <a:srgbClr val="5E5E5E"/>
              </a:solidFill>
              <a:latin typeface="Arial"/>
              <a:cs typeface="Arial"/>
            </a:endParaRPr>
          </a:p>
        </p:txBody>
      </p:sp>
      <p:sp>
        <p:nvSpPr>
          <p:cNvPr id="75" name="Shape 636"/>
          <p:cNvSpPr/>
          <p:nvPr/>
        </p:nvSpPr>
        <p:spPr>
          <a:xfrm>
            <a:off x="7054075" y="3093338"/>
            <a:ext cx="1650149" cy="101566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spAutoFit/>
          </a:bodyPr>
          <a:lstStyle>
            <a:lvl1pPr algn="l">
              <a:lnSpc>
                <a:spcPct val="130000"/>
              </a:lnSpc>
              <a:defRPr sz="2000">
                <a:solidFill>
                  <a:srgbClr val="5E5E5E"/>
                </a:solidFill>
                <a:latin typeface="Lucida Sans Regular"/>
                <a:ea typeface="Lucida Sans Regular"/>
                <a:cs typeface="Lucida Sans Regular"/>
                <a:sym typeface="Lucida Sans Regular"/>
              </a:defRPr>
            </a:lvl1pPr>
          </a:lstStyle>
          <a:p>
            <a:pPr lvl="0" algn="ctr">
              <a:lnSpc>
                <a:spcPct val="100000"/>
              </a:lnSpc>
              <a:defRPr sz="1800">
                <a:solidFill>
                  <a:srgbClr val="000000"/>
                </a:solidFill>
              </a:defRPr>
            </a:pPr>
            <a:r>
              <a:rPr lang="en-US" sz="2400" dirty="0" smtClean="0">
                <a:solidFill>
                  <a:srgbClr val="5E5E5E"/>
                </a:solidFill>
                <a:latin typeface="Arial" charset="0"/>
                <a:ea typeface="Arial" charset="0"/>
                <a:cs typeface="Arial" charset="0"/>
              </a:rPr>
              <a:t>AS C</a:t>
            </a:r>
          </a:p>
          <a:p>
            <a:pPr lvl="0" algn="ctr">
              <a:lnSpc>
                <a:spcPct val="100000"/>
              </a:lnSpc>
              <a:defRPr sz="1800">
                <a:solidFill>
                  <a:srgbClr val="000000"/>
                </a:solidFill>
              </a:defRPr>
            </a:pPr>
            <a:r>
              <a:rPr lang="en-US" sz="2400" u="sng" dirty="0" smtClean="0">
                <a:solidFill>
                  <a:srgbClr val="5E5E5E"/>
                </a:solidFill>
                <a:latin typeface="Arial" charset="0"/>
                <a:ea typeface="Arial" charset="0"/>
                <a:cs typeface="Arial" charset="0"/>
              </a:rPr>
              <a:t>announces</a:t>
            </a:r>
          </a:p>
          <a:p>
            <a:pPr lvl="0" algn="ctr">
              <a:lnSpc>
                <a:spcPct val="100000"/>
              </a:lnSpc>
              <a:defRPr sz="1800">
                <a:solidFill>
                  <a:srgbClr val="000000"/>
                </a:solidFill>
              </a:defRPr>
            </a:pPr>
            <a:r>
              <a:rPr lang="en-US" b="1" dirty="0" smtClean="0">
                <a:solidFill>
                  <a:srgbClr val="C00000"/>
                </a:solidFill>
                <a:latin typeface="Arial" charset="0"/>
                <a:ea typeface="Arial" charset="0"/>
                <a:cs typeface="Arial" charset="0"/>
              </a:rPr>
              <a:t>10/8, 40/8</a:t>
            </a:r>
          </a:p>
        </p:txBody>
      </p:sp>
      <p:sp>
        <p:nvSpPr>
          <p:cNvPr id="81" name="Shape 636"/>
          <p:cNvSpPr/>
          <p:nvPr/>
        </p:nvSpPr>
        <p:spPr>
          <a:xfrm>
            <a:off x="6612951" y="4302865"/>
            <a:ext cx="1650149" cy="101566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spAutoFit/>
          </a:bodyPr>
          <a:lstStyle>
            <a:lvl1pPr algn="l">
              <a:lnSpc>
                <a:spcPct val="130000"/>
              </a:lnSpc>
              <a:defRPr sz="2000">
                <a:solidFill>
                  <a:srgbClr val="5E5E5E"/>
                </a:solidFill>
                <a:latin typeface="Lucida Sans Regular"/>
                <a:ea typeface="Lucida Sans Regular"/>
                <a:cs typeface="Lucida Sans Regular"/>
                <a:sym typeface="Lucida Sans Regular"/>
              </a:defRPr>
            </a:lvl1pPr>
          </a:lstStyle>
          <a:p>
            <a:pPr lvl="0" algn="ctr">
              <a:lnSpc>
                <a:spcPct val="100000"/>
              </a:lnSpc>
              <a:defRPr sz="1800">
                <a:solidFill>
                  <a:srgbClr val="000000"/>
                </a:solidFill>
              </a:defRPr>
            </a:pPr>
            <a:r>
              <a:rPr lang="en-US" sz="2400" dirty="0" smtClean="0">
                <a:solidFill>
                  <a:srgbClr val="5E5E5E"/>
                </a:solidFill>
                <a:latin typeface="Arial" charset="0"/>
                <a:ea typeface="Arial" charset="0"/>
                <a:cs typeface="Arial" charset="0"/>
              </a:rPr>
              <a:t>AS D</a:t>
            </a:r>
          </a:p>
          <a:p>
            <a:pPr lvl="0" algn="ctr">
              <a:lnSpc>
                <a:spcPct val="100000"/>
              </a:lnSpc>
              <a:defRPr sz="1800">
                <a:solidFill>
                  <a:srgbClr val="000000"/>
                </a:solidFill>
              </a:defRPr>
            </a:pPr>
            <a:r>
              <a:rPr lang="en-US" sz="2400" u="sng" dirty="0" smtClean="0">
                <a:solidFill>
                  <a:srgbClr val="5E5E5E"/>
                </a:solidFill>
                <a:latin typeface="Arial" charset="0"/>
                <a:ea typeface="Arial" charset="0"/>
                <a:cs typeface="Arial" charset="0"/>
              </a:rPr>
              <a:t>announces</a:t>
            </a:r>
          </a:p>
          <a:p>
            <a:pPr lvl="0" algn="ctr">
              <a:lnSpc>
                <a:spcPct val="100000"/>
              </a:lnSpc>
              <a:defRPr sz="1800">
                <a:solidFill>
                  <a:srgbClr val="000000"/>
                </a:solidFill>
              </a:defRPr>
            </a:pPr>
            <a:r>
              <a:rPr lang="en-US" b="1" dirty="0" smtClean="0">
                <a:solidFill>
                  <a:srgbClr val="C00000"/>
                </a:solidFill>
                <a:latin typeface="Arial" charset="0"/>
                <a:ea typeface="Arial" charset="0"/>
                <a:cs typeface="Arial" charset="0"/>
              </a:rPr>
              <a:t>10/8, 40/8, 80/8 </a:t>
            </a:r>
            <a:endParaRPr b="1" dirty="0">
              <a:solidFill>
                <a:srgbClr val="C00000"/>
              </a:solidFill>
              <a:latin typeface="Arial" charset="0"/>
              <a:ea typeface="Arial" charset="0"/>
              <a:cs typeface="Arial" charset="0"/>
            </a:endParaRPr>
          </a:p>
        </p:txBody>
      </p:sp>
      <p:cxnSp>
        <p:nvCxnSpPr>
          <p:cNvPr id="83" name="Straight Arrow Connector 82"/>
          <p:cNvCxnSpPr/>
          <p:nvPr/>
        </p:nvCxnSpPr>
        <p:spPr>
          <a:xfrm flipV="1">
            <a:off x="2517258" y="3801702"/>
            <a:ext cx="1131299" cy="1"/>
          </a:xfrm>
          <a:prstGeom prst="straightConnector1">
            <a:avLst/>
          </a:prstGeom>
          <a:ln w="50800">
            <a:solidFill>
              <a:schemeClr val="tx1">
                <a:lumMod val="65000"/>
                <a:lumOff val="35000"/>
              </a:schemeClr>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84" name="Straight Arrow Connector 83"/>
          <p:cNvCxnSpPr/>
          <p:nvPr/>
        </p:nvCxnSpPr>
        <p:spPr>
          <a:xfrm flipH="1" flipV="1">
            <a:off x="4655273" y="3839172"/>
            <a:ext cx="1304946" cy="607737"/>
          </a:xfrm>
          <a:prstGeom prst="straightConnector1">
            <a:avLst/>
          </a:prstGeom>
          <a:ln w="50800">
            <a:solidFill>
              <a:schemeClr val="tx1">
                <a:lumMod val="65000"/>
                <a:lumOff val="35000"/>
              </a:schemeClr>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85" name="Straight Arrow Connector 84"/>
          <p:cNvCxnSpPr/>
          <p:nvPr/>
        </p:nvCxnSpPr>
        <p:spPr>
          <a:xfrm>
            <a:off x="4777619" y="3672440"/>
            <a:ext cx="1374896" cy="17894"/>
          </a:xfrm>
          <a:prstGeom prst="straightConnector1">
            <a:avLst/>
          </a:prstGeom>
          <a:ln w="50800">
            <a:solidFill>
              <a:schemeClr val="tx1">
                <a:lumMod val="65000"/>
                <a:lumOff val="35000"/>
              </a:schemeClr>
            </a:solidFill>
            <a:headEnd type="none"/>
            <a:tailEnd type="none"/>
          </a:ln>
        </p:spPr>
        <p:style>
          <a:lnRef idx="2">
            <a:schemeClr val="accent1"/>
          </a:lnRef>
          <a:fillRef idx="0">
            <a:schemeClr val="accent1"/>
          </a:fillRef>
          <a:effectRef idx="1">
            <a:schemeClr val="accent1"/>
          </a:effectRef>
          <a:fontRef idx="minor">
            <a:schemeClr val="tx1"/>
          </a:fontRef>
        </p:style>
      </p:cxnSp>
      <p:pic>
        <p:nvPicPr>
          <p:cNvPr id="86" name="pasted-image.jpg"/>
          <p:cNvPicPr/>
          <p:nvPr/>
        </p:nvPicPr>
        <p:blipFill>
          <a:blip r:embed="rId3">
            <a:extLst/>
          </a:blip>
          <a:srcRect l="6992" t="10113" r="10135" b="11501"/>
          <a:stretch>
            <a:fillRect/>
          </a:stretch>
        </p:blipFill>
        <p:spPr>
          <a:xfrm>
            <a:off x="1738447" y="3494404"/>
            <a:ext cx="778811" cy="614597"/>
          </a:xfrm>
          <a:prstGeom prst="rect">
            <a:avLst/>
          </a:prstGeom>
          <a:ln w="12700">
            <a:miter lim="400000"/>
          </a:ln>
        </p:spPr>
      </p:pic>
      <p:pic>
        <p:nvPicPr>
          <p:cNvPr id="87" name="pasted-image.jpg"/>
          <p:cNvPicPr/>
          <p:nvPr/>
        </p:nvPicPr>
        <p:blipFill>
          <a:blip r:embed="rId3">
            <a:extLst/>
          </a:blip>
          <a:srcRect l="6992" t="10113" r="10135" b="11501"/>
          <a:stretch>
            <a:fillRect/>
          </a:stretch>
        </p:blipFill>
        <p:spPr>
          <a:xfrm>
            <a:off x="5834140" y="4313499"/>
            <a:ext cx="778811" cy="614597"/>
          </a:xfrm>
          <a:prstGeom prst="rect">
            <a:avLst/>
          </a:prstGeom>
          <a:ln w="12700">
            <a:miter lim="400000"/>
          </a:ln>
        </p:spPr>
      </p:pic>
      <p:pic>
        <p:nvPicPr>
          <p:cNvPr id="88" name="pasted-image.jpg"/>
          <p:cNvPicPr/>
          <p:nvPr/>
        </p:nvPicPr>
        <p:blipFill>
          <a:blip r:embed="rId3">
            <a:extLst/>
          </a:blip>
          <a:srcRect l="6992" t="10113" r="10135" b="11501"/>
          <a:stretch>
            <a:fillRect/>
          </a:stretch>
        </p:blipFill>
        <p:spPr>
          <a:xfrm>
            <a:off x="6142974" y="3411267"/>
            <a:ext cx="778811" cy="614597"/>
          </a:xfrm>
          <a:prstGeom prst="rect">
            <a:avLst/>
          </a:prstGeom>
          <a:ln w="12700">
            <a:miter lim="400000"/>
          </a:ln>
        </p:spPr>
      </p:pic>
      <p:pic>
        <p:nvPicPr>
          <p:cNvPr id="89" name="droppedImage.pdf"/>
          <p:cNvPicPr/>
          <p:nvPr/>
        </p:nvPicPr>
        <p:blipFill>
          <a:blip r:embed="rId4">
            <a:extLst/>
          </a:blip>
          <a:stretch>
            <a:fillRect/>
          </a:stretch>
        </p:blipFill>
        <p:spPr>
          <a:xfrm>
            <a:off x="3630724" y="3522673"/>
            <a:ext cx="1144543" cy="489391"/>
          </a:xfrm>
          <a:prstGeom prst="rect">
            <a:avLst/>
          </a:prstGeom>
          <a:ln w="12700">
            <a:miter lim="400000"/>
          </a:ln>
        </p:spPr>
      </p:pic>
      <p:sp>
        <p:nvSpPr>
          <p:cNvPr id="90" name="Rectangle 89"/>
          <p:cNvSpPr/>
          <p:nvPr/>
        </p:nvSpPr>
        <p:spPr>
          <a:xfrm>
            <a:off x="1409944" y="1764547"/>
            <a:ext cx="939556" cy="288214"/>
          </a:xfrm>
          <a:prstGeom prst="rect">
            <a:avLst/>
          </a:prstGeom>
          <a:solidFill>
            <a:schemeClr val="bg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Rectangle 90"/>
          <p:cNvSpPr/>
          <p:nvPr/>
        </p:nvSpPr>
        <p:spPr>
          <a:xfrm>
            <a:off x="1409944" y="2361639"/>
            <a:ext cx="939556" cy="288214"/>
          </a:xfrm>
          <a:prstGeom prst="rect">
            <a:avLst/>
          </a:prstGeom>
          <a:solidFill>
            <a:schemeClr val="bg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Rectangle 91"/>
          <p:cNvSpPr/>
          <p:nvPr/>
        </p:nvSpPr>
        <p:spPr>
          <a:xfrm>
            <a:off x="1384798" y="2963894"/>
            <a:ext cx="939556" cy="288214"/>
          </a:xfrm>
          <a:prstGeom prst="rect">
            <a:avLst/>
          </a:prstGeom>
          <a:solidFill>
            <a:schemeClr val="bg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p:cNvSpPr/>
          <p:nvPr/>
        </p:nvSpPr>
        <p:spPr>
          <a:xfrm>
            <a:off x="1409114" y="1779173"/>
            <a:ext cx="175615" cy="256557"/>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Rectangle 93"/>
          <p:cNvSpPr/>
          <p:nvPr/>
        </p:nvSpPr>
        <p:spPr>
          <a:xfrm>
            <a:off x="1588651" y="1776358"/>
            <a:ext cx="174254" cy="266104"/>
          </a:xfrm>
          <a:prstGeom prst="rect">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Rectangle 94"/>
          <p:cNvSpPr/>
          <p:nvPr/>
        </p:nvSpPr>
        <p:spPr>
          <a:xfrm>
            <a:off x="1405116" y="2387909"/>
            <a:ext cx="175615" cy="256557"/>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Rectangle 95"/>
          <p:cNvSpPr/>
          <p:nvPr/>
        </p:nvSpPr>
        <p:spPr>
          <a:xfrm>
            <a:off x="1584653" y="2385094"/>
            <a:ext cx="174254" cy="266104"/>
          </a:xfrm>
          <a:prstGeom prst="rect">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Rectangle 97"/>
          <p:cNvSpPr/>
          <p:nvPr/>
        </p:nvSpPr>
        <p:spPr>
          <a:xfrm>
            <a:off x="1588651" y="2972306"/>
            <a:ext cx="174254" cy="266104"/>
          </a:xfrm>
          <a:prstGeom prst="rect">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Shape 636"/>
          <p:cNvSpPr/>
          <p:nvPr/>
        </p:nvSpPr>
        <p:spPr>
          <a:xfrm>
            <a:off x="3502657" y="4079754"/>
            <a:ext cx="1430776" cy="48013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lgn="l">
              <a:lnSpc>
                <a:spcPct val="130000"/>
              </a:lnSpc>
              <a:defRPr sz="2000">
                <a:solidFill>
                  <a:srgbClr val="5E5E5E"/>
                </a:solidFill>
                <a:latin typeface="Lucida Sans Regular"/>
                <a:ea typeface="Lucida Sans Regular"/>
                <a:cs typeface="Lucida Sans Regular"/>
                <a:sym typeface="Lucida Sans Regular"/>
              </a:defRPr>
            </a:lvl1pPr>
          </a:lstStyle>
          <a:p>
            <a:pPr lvl="0" algn="ctr">
              <a:defRPr sz="1800">
                <a:solidFill>
                  <a:srgbClr val="000000"/>
                </a:solidFill>
              </a:defRPr>
            </a:pPr>
            <a:r>
              <a:rPr lang="en-US" sz="2400" dirty="0" smtClean="0">
                <a:solidFill>
                  <a:srgbClr val="5E5E5E"/>
                </a:solidFill>
                <a:latin typeface="Arial" charset="0"/>
                <a:ea typeface="Arial" charset="0"/>
                <a:cs typeface="Arial" charset="0"/>
              </a:rPr>
              <a:t>IXP Fabric</a:t>
            </a:r>
            <a:endParaRPr sz="2400" dirty="0">
              <a:solidFill>
                <a:srgbClr val="5E5E5E"/>
              </a:solidFill>
              <a:latin typeface="Arial" charset="0"/>
              <a:ea typeface="Arial" charset="0"/>
              <a:cs typeface="Arial" charset="0"/>
            </a:endParaRPr>
          </a:p>
        </p:txBody>
      </p:sp>
      <p:sp>
        <p:nvSpPr>
          <p:cNvPr id="100" name="Rectangle 99"/>
          <p:cNvSpPr/>
          <p:nvPr/>
        </p:nvSpPr>
        <p:spPr>
          <a:xfrm>
            <a:off x="5878292" y="5464291"/>
            <a:ext cx="163854" cy="259944"/>
          </a:xfrm>
          <a:prstGeom prst="rect">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TextBox 100"/>
          <p:cNvSpPr txBox="1"/>
          <p:nvPr/>
        </p:nvSpPr>
        <p:spPr>
          <a:xfrm>
            <a:off x="6142973" y="5364696"/>
            <a:ext cx="3001027" cy="461665"/>
          </a:xfrm>
          <a:prstGeom prst="rect">
            <a:avLst/>
          </a:prstGeom>
          <a:noFill/>
        </p:spPr>
        <p:txBody>
          <a:bodyPr wrap="square" rtlCol="0">
            <a:spAutoFit/>
          </a:bodyPr>
          <a:lstStyle/>
          <a:p>
            <a:r>
              <a:rPr lang="en-US" sz="2400" dirty="0" smtClean="0"/>
              <a:t>Reachable via AS D</a:t>
            </a:r>
            <a:endParaRPr lang="en-US" sz="2400" dirty="0"/>
          </a:p>
        </p:txBody>
      </p:sp>
      <p:sp>
        <p:nvSpPr>
          <p:cNvPr id="33" name="TextBox 32"/>
          <p:cNvSpPr txBox="1"/>
          <p:nvPr/>
        </p:nvSpPr>
        <p:spPr>
          <a:xfrm>
            <a:off x="3082907" y="1576118"/>
            <a:ext cx="5359410" cy="523220"/>
          </a:xfrm>
          <a:prstGeom prst="rect">
            <a:avLst/>
          </a:prstGeom>
          <a:noFill/>
        </p:spPr>
        <p:txBody>
          <a:bodyPr wrap="square" rtlCol="0">
            <a:spAutoFit/>
          </a:bodyPr>
          <a:lstStyle/>
          <a:p>
            <a:pPr algn="ctr"/>
            <a:r>
              <a:rPr lang="en-US" sz="2800" dirty="0" smtClean="0">
                <a:solidFill>
                  <a:srgbClr val="C00000"/>
                </a:solidFill>
              </a:rPr>
              <a:t>Dedicate one bit per participant</a:t>
            </a:r>
          </a:p>
        </p:txBody>
      </p:sp>
      <p:sp>
        <p:nvSpPr>
          <p:cNvPr id="34" name="TextBox 33"/>
          <p:cNvSpPr txBox="1"/>
          <p:nvPr/>
        </p:nvSpPr>
        <p:spPr>
          <a:xfrm>
            <a:off x="963006" y="4500547"/>
            <a:ext cx="2667718" cy="400110"/>
          </a:xfrm>
          <a:prstGeom prst="rect">
            <a:avLst/>
          </a:prstGeom>
          <a:noFill/>
        </p:spPr>
        <p:txBody>
          <a:bodyPr wrap="none" rtlCol="0">
            <a:spAutoFit/>
          </a:bodyPr>
          <a:lstStyle/>
          <a:p>
            <a:pPr marL="0" lvl="1" indent="0">
              <a:buNone/>
            </a:pPr>
            <a:r>
              <a:rPr lang="en-US" sz="2000" dirty="0" err="1"/>
              <a:t>dPort</a:t>
            </a:r>
            <a:r>
              <a:rPr lang="en-US" sz="2000" dirty="0"/>
              <a:t> = 443 → </a:t>
            </a:r>
            <a:r>
              <a:rPr lang="en-US" sz="2000" dirty="0" err="1" smtClean="0"/>
              <a:t>fwd</a:t>
            </a:r>
            <a:r>
              <a:rPr lang="en-US" sz="2000" dirty="0" smtClean="0"/>
              <a:t>(C)</a:t>
            </a:r>
            <a:endParaRPr lang="en-US" sz="2000" dirty="0"/>
          </a:p>
        </p:txBody>
      </p:sp>
      <p:sp>
        <p:nvSpPr>
          <p:cNvPr id="37" name="Footer Placeholder 3"/>
          <p:cNvSpPr>
            <a:spLocks noGrp="1"/>
          </p:cNvSpPr>
          <p:nvPr>
            <p:ph type="ftr" sz="quarter" idx="3"/>
          </p:nvPr>
        </p:nvSpPr>
        <p:spPr>
          <a:xfrm>
            <a:off x="123142" y="6311317"/>
            <a:ext cx="4083098" cy="365125"/>
          </a:xfrm>
          <a:prstGeom prst="rect">
            <a:avLst/>
          </a:prstGeom>
        </p:spPr>
        <p:txBody>
          <a:bodyPr vert="horz" lIns="91440" tIns="45720" rIns="91440" bIns="45720" rtlCol="0" anchor="ctr"/>
          <a:lstStyle>
            <a:lvl1pPr algn="l">
              <a:defRPr sz="1100">
                <a:solidFill>
                  <a:schemeClr val="bg1"/>
                </a:solidFill>
              </a:defRPr>
            </a:lvl1pPr>
          </a:lstStyle>
          <a:p>
            <a:r>
              <a:rPr lang="en-US" dirty="0" smtClean="0"/>
              <a:t>Revision # v.7</a:t>
            </a:r>
            <a:br>
              <a:rPr lang="en-US" dirty="0" smtClean="0"/>
            </a:br>
            <a:r>
              <a:rPr lang="en-US" dirty="0" smtClean="0"/>
              <a:t>Sponsored by Open Networking Foundation</a:t>
            </a:r>
            <a:endParaRPr lang="en-US" dirty="0"/>
          </a:p>
        </p:txBody>
      </p:sp>
    </p:spTree>
    <p:extLst>
      <p:ext uri="{BB962C8B-B14F-4D97-AF65-F5344CB8AC3E}">
        <p14:creationId xmlns:p14="http://schemas.microsoft.com/office/powerpoint/2010/main" val="702335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3" y="304800"/>
            <a:ext cx="5181597" cy="609600"/>
          </a:xfrm>
        </p:spPr>
        <p:txBody>
          <a:bodyPr/>
          <a:lstStyle/>
          <a:p>
            <a:r>
              <a:rPr lang="en-US" dirty="0" smtClean="0">
                <a:solidFill>
                  <a:schemeClr val="tx1"/>
                </a:solidFill>
              </a:rPr>
              <a:t>Internet Exchange Points (IXPs)</a:t>
            </a:r>
            <a:endParaRPr lang="en-US" dirty="0">
              <a:solidFill>
                <a:schemeClr val="tx1"/>
              </a:solidFill>
            </a:endParaRPr>
          </a:p>
        </p:txBody>
      </p:sp>
      <p:sp>
        <p:nvSpPr>
          <p:cNvPr id="5" name="Slide Number Placeholder 4"/>
          <p:cNvSpPr>
            <a:spLocks noGrp="1"/>
          </p:cNvSpPr>
          <p:nvPr>
            <p:ph type="sldNum" sz="quarter" idx="4"/>
          </p:nvPr>
        </p:nvSpPr>
        <p:spPr>
          <a:xfrm>
            <a:off x="3505200" y="5476785"/>
            <a:ext cx="2133600" cy="365125"/>
          </a:xfrm>
        </p:spPr>
        <p:txBody>
          <a:bodyPr/>
          <a:lstStyle/>
          <a:p>
            <a:pPr>
              <a:defRPr/>
            </a:pPr>
            <a:fld id="{495ADB0F-E9F2-1D42-9E15-ECDE97EFB0F8}" type="slidenum">
              <a:rPr lang="en-US" smtClean="0"/>
              <a:pPr>
                <a:defRPr/>
              </a:pPr>
              <a:t>3</a:t>
            </a:fld>
            <a:endParaRPr lang="en-US"/>
          </a:p>
        </p:txBody>
      </p:sp>
      <p:sp>
        <p:nvSpPr>
          <p:cNvPr id="6" name="Shape 441"/>
          <p:cNvSpPr/>
          <p:nvPr/>
        </p:nvSpPr>
        <p:spPr>
          <a:xfrm flipH="1" flipV="1">
            <a:off x="4777739" y="3539010"/>
            <a:ext cx="1952292" cy="9565"/>
          </a:xfrm>
          <a:prstGeom prst="line">
            <a:avLst/>
          </a:prstGeom>
          <a:ln w="22225">
            <a:solidFill/>
            <a:miter lim="400000"/>
          </a:ln>
        </p:spPr>
        <p:txBody>
          <a:bodyPr lIns="0" tIns="0" rIns="0" bIns="0" anchor="ctr"/>
          <a:lstStyle/>
          <a:p>
            <a:pPr defTabSz="321457">
              <a:defRPr sz="1200">
                <a:latin typeface="Helvetica"/>
                <a:ea typeface="Helvetica"/>
                <a:cs typeface="Helvetica"/>
                <a:sym typeface="Helvetica"/>
              </a:defRPr>
            </a:pPr>
            <a:endParaRPr/>
          </a:p>
        </p:txBody>
      </p:sp>
      <p:sp>
        <p:nvSpPr>
          <p:cNvPr id="9" name="Shape 443"/>
          <p:cNvSpPr/>
          <p:nvPr/>
        </p:nvSpPr>
        <p:spPr>
          <a:xfrm flipH="1">
            <a:off x="2781082" y="3548560"/>
            <a:ext cx="1636292" cy="15"/>
          </a:xfrm>
          <a:prstGeom prst="line">
            <a:avLst/>
          </a:prstGeom>
          <a:ln w="22225">
            <a:solidFill/>
            <a:miter lim="400000"/>
          </a:ln>
        </p:spPr>
        <p:txBody>
          <a:bodyPr lIns="0" tIns="0" rIns="0" bIns="0" anchor="ctr"/>
          <a:lstStyle/>
          <a:p>
            <a:pPr defTabSz="321457">
              <a:defRPr sz="1200">
                <a:latin typeface="Helvetica"/>
                <a:ea typeface="Helvetica"/>
                <a:cs typeface="Helvetica"/>
                <a:sym typeface="Helvetica"/>
              </a:defRPr>
            </a:pPr>
            <a:endParaRPr/>
          </a:p>
        </p:txBody>
      </p:sp>
      <p:pic>
        <p:nvPicPr>
          <p:cNvPr id="10" name="pasted-image.jpg"/>
          <p:cNvPicPr/>
          <p:nvPr/>
        </p:nvPicPr>
        <p:blipFill>
          <a:blip r:embed="rId3">
            <a:extLst/>
          </a:blip>
          <a:srcRect l="6992" t="10113" r="10135" b="11501"/>
          <a:stretch>
            <a:fillRect/>
          </a:stretch>
        </p:blipFill>
        <p:spPr>
          <a:xfrm>
            <a:off x="2002271" y="3245801"/>
            <a:ext cx="778811" cy="614597"/>
          </a:xfrm>
          <a:prstGeom prst="rect">
            <a:avLst/>
          </a:prstGeom>
          <a:ln w="12700">
            <a:miter lim="400000"/>
          </a:ln>
        </p:spPr>
      </p:pic>
      <p:pic>
        <p:nvPicPr>
          <p:cNvPr id="11" name="pasted-image.jpg"/>
          <p:cNvPicPr/>
          <p:nvPr/>
        </p:nvPicPr>
        <p:blipFill>
          <a:blip r:embed="rId3">
            <a:extLst/>
          </a:blip>
          <a:srcRect l="6992" t="10113" r="10135" b="11501"/>
          <a:stretch>
            <a:fillRect/>
          </a:stretch>
        </p:blipFill>
        <p:spPr>
          <a:xfrm>
            <a:off x="6638043" y="3197259"/>
            <a:ext cx="778812" cy="614598"/>
          </a:xfrm>
          <a:prstGeom prst="rect">
            <a:avLst/>
          </a:prstGeom>
          <a:ln w="12700">
            <a:miter lim="400000"/>
          </a:ln>
        </p:spPr>
      </p:pic>
      <p:sp>
        <p:nvSpPr>
          <p:cNvPr id="13" name="Shape 450"/>
          <p:cNvSpPr/>
          <p:nvPr/>
        </p:nvSpPr>
        <p:spPr>
          <a:xfrm flipV="1">
            <a:off x="4682487" y="3512722"/>
            <a:ext cx="0" cy="1207047"/>
          </a:xfrm>
          <a:prstGeom prst="line">
            <a:avLst/>
          </a:prstGeom>
          <a:ln w="22225">
            <a:solidFill/>
            <a:miter lim="400000"/>
          </a:ln>
        </p:spPr>
        <p:txBody>
          <a:bodyPr lIns="0" tIns="0" rIns="0" bIns="0" anchor="ctr"/>
          <a:lstStyle/>
          <a:p>
            <a:pPr defTabSz="321457">
              <a:defRPr sz="1200">
                <a:latin typeface="Helvetica"/>
                <a:ea typeface="Helvetica"/>
                <a:cs typeface="Helvetica"/>
                <a:sym typeface="Helvetica"/>
              </a:defRPr>
            </a:pPr>
            <a:endParaRPr/>
          </a:p>
        </p:txBody>
      </p:sp>
      <p:pic>
        <p:nvPicPr>
          <p:cNvPr id="14" name="pasted-image.jpg"/>
          <p:cNvPicPr/>
          <p:nvPr/>
        </p:nvPicPr>
        <p:blipFill>
          <a:blip r:embed="rId3">
            <a:extLst/>
          </a:blip>
          <a:srcRect l="6992" t="10113" r="10135" b="11501"/>
          <a:stretch>
            <a:fillRect/>
          </a:stretch>
        </p:blipFill>
        <p:spPr>
          <a:xfrm>
            <a:off x="4303709" y="4516675"/>
            <a:ext cx="778811" cy="614597"/>
          </a:xfrm>
          <a:prstGeom prst="rect">
            <a:avLst/>
          </a:prstGeom>
          <a:ln w="12700">
            <a:miter lim="400000"/>
          </a:ln>
        </p:spPr>
      </p:pic>
      <p:pic>
        <p:nvPicPr>
          <p:cNvPr id="16" name="droppedImage.pdf"/>
          <p:cNvPicPr/>
          <p:nvPr/>
        </p:nvPicPr>
        <p:blipFill>
          <a:blip r:embed="rId4">
            <a:extLst/>
          </a:blip>
          <a:stretch>
            <a:fillRect/>
          </a:stretch>
        </p:blipFill>
        <p:spPr>
          <a:xfrm>
            <a:off x="4125323" y="3303872"/>
            <a:ext cx="1144543" cy="489391"/>
          </a:xfrm>
          <a:prstGeom prst="rect">
            <a:avLst/>
          </a:prstGeom>
          <a:ln w="12700">
            <a:miter lim="400000"/>
          </a:ln>
        </p:spPr>
      </p:pic>
      <p:pic>
        <p:nvPicPr>
          <p:cNvPr id="18" name="Picture 17"/>
          <p:cNvPicPr>
            <a:picLocks noChangeAspect="1"/>
          </p:cNvPicPr>
          <p:nvPr/>
        </p:nvPicPr>
        <p:blipFill>
          <a:blip r:embed="rId5"/>
          <a:stretch>
            <a:fillRect/>
          </a:stretch>
        </p:blipFill>
        <p:spPr>
          <a:xfrm>
            <a:off x="4065809" y="1470572"/>
            <a:ext cx="1144871" cy="1099077"/>
          </a:xfrm>
          <a:prstGeom prst="rect">
            <a:avLst/>
          </a:prstGeom>
        </p:spPr>
      </p:pic>
      <p:sp>
        <p:nvSpPr>
          <p:cNvPr id="19" name="Shape 459"/>
          <p:cNvSpPr/>
          <p:nvPr/>
        </p:nvSpPr>
        <p:spPr>
          <a:xfrm>
            <a:off x="1371010" y="3893741"/>
            <a:ext cx="1721084" cy="333425"/>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spAutoFit/>
          </a:bodyPr>
          <a:lstStyle/>
          <a:p>
            <a:pPr lvl="0" algn="ctr">
              <a:lnSpc>
                <a:spcPct val="110000"/>
              </a:lnSpc>
              <a:defRPr sz="1800"/>
            </a:pPr>
            <a:r>
              <a:rPr lang="en-US" sz="2000" dirty="0" smtClean="0">
                <a:solidFill>
                  <a:schemeClr val="accent6"/>
                </a:solidFill>
                <a:latin typeface="Arial"/>
                <a:ea typeface="Lucida Sans Regular"/>
                <a:cs typeface="Arial"/>
                <a:sym typeface="Lucida Sans Regular"/>
              </a:rPr>
              <a:t>AS A Router</a:t>
            </a:r>
            <a:endParaRPr sz="2000" dirty="0">
              <a:solidFill>
                <a:schemeClr val="accent6"/>
              </a:solidFill>
              <a:latin typeface="Arial"/>
              <a:ea typeface="Lucida Sans Regular"/>
              <a:cs typeface="Arial"/>
              <a:sym typeface="Lucida Sans Regular"/>
            </a:endParaRPr>
          </a:p>
        </p:txBody>
      </p:sp>
      <p:sp>
        <p:nvSpPr>
          <p:cNvPr id="25" name="Shape 459"/>
          <p:cNvSpPr/>
          <p:nvPr/>
        </p:nvSpPr>
        <p:spPr>
          <a:xfrm>
            <a:off x="3759450" y="5207830"/>
            <a:ext cx="1867360" cy="333425"/>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spAutoFit/>
          </a:bodyPr>
          <a:lstStyle/>
          <a:p>
            <a:pPr lvl="0" algn="ctr">
              <a:lnSpc>
                <a:spcPct val="110000"/>
              </a:lnSpc>
              <a:defRPr sz="1800"/>
            </a:pPr>
            <a:r>
              <a:rPr lang="en-US" sz="2000" dirty="0">
                <a:solidFill>
                  <a:schemeClr val="accent6"/>
                </a:solidFill>
                <a:ea typeface="Lucida Sans Regular"/>
                <a:cs typeface="Arial"/>
                <a:sym typeface="Lucida Sans Regular"/>
              </a:rPr>
              <a:t>AS </a:t>
            </a:r>
            <a:r>
              <a:rPr lang="en-US" sz="2000" dirty="0" smtClean="0">
                <a:solidFill>
                  <a:schemeClr val="accent6"/>
                </a:solidFill>
                <a:ea typeface="Lucida Sans Regular"/>
                <a:cs typeface="Arial"/>
                <a:sym typeface="Lucida Sans Regular"/>
              </a:rPr>
              <a:t>C </a:t>
            </a:r>
            <a:r>
              <a:rPr lang="en-US" sz="2000" dirty="0">
                <a:solidFill>
                  <a:schemeClr val="accent6"/>
                </a:solidFill>
                <a:ea typeface="Lucida Sans Regular"/>
                <a:cs typeface="Arial"/>
                <a:sym typeface="Lucida Sans Regular"/>
              </a:rPr>
              <a:t>Router</a:t>
            </a:r>
          </a:p>
        </p:txBody>
      </p:sp>
      <p:sp>
        <p:nvSpPr>
          <p:cNvPr id="27" name="Shape 301"/>
          <p:cNvSpPr/>
          <p:nvPr/>
        </p:nvSpPr>
        <p:spPr>
          <a:xfrm rot="8310225" flipV="1">
            <a:off x="3680285" y="2570970"/>
            <a:ext cx="1324328" cy="1723242"/>
          </a:xfrm>
          <a:custGeom>
            <a:avLst/>
            <a:gdLst/>
            <a:ahLst/>
            <a:cxnLst>
              <a:cxn ang="0">
                <a:pos x="wd2" y="hd2"/>
              </a:cxn>
              <a:cxn ang="5400000">
                <a:pos x="wd2" y="hd2"/>
              </a:cxn>
              <a:cxn ang="10800000">
                <a:pos x="wd2" y="hd2"/>
              </a:cxn>
              <a:cxn ang="16200000">
                <a:pos x="wd2" y="hd2"/>
              </a:cxn>
            </a:cxnLst>
            <a:rect l="0" t="0" r="r" b="b"/>
            <a:pathLst>
              <a:path w="21600" h="21235" extrusionOk="0">
                <a:moveTo>
                  <a:pt x="21600" y="21235"/>
                </a:moveTo>
                <a:cubicBezTo>
                  <a:pt x="18143" y="6709"/>
                  <a:pt x="10943" y="-365"/>
                  <a:pt x="0" y="14"/>
                </a:cubicBezTo>
              </a:path>
            </a:pathLst>
          </a:custGeom>
          <a:noFill/>
          <a:ln w="38100">
            <a:solidFill>
              <a:schemeClr val="tx1"/>
            </a:solidFill>
            <a:prstDash val="sysDot"/>
            <a:miter lim="400000"/>
            <a:tailEnd type="none"/>
          </a:ln>
        </p:spPr>
        <p:txBody>
          <a:bodyPr lIns="64291" tIns="32146" rIns="64291" bIns="32146"/>
          <a:lstStyle/>
          <a:p>
            <a:pPr lvl="0"/>
            <a:endParaRPr>
              <a:solidFill>
                <a:srgbClr val="800000"/>
              </a:solidFill>
              <a:latin typeface="Arial"/>
              <a:cs typeface="Arial"/>
            </a:endParaRPr>
          </a:p>
        </p:txBody>
      </p:sp>
      <p:cxnSp>
        <p:nvCxnSpPr>
          <p:cNvPr id="28" name="Straight Connector 27"/>
          <p:cNvCxnSpPr>
            <a:stCxn id="10" idx="0"/>
            <a:endCxn id="18" idx="1"/>
          </p:cNvCxnSpPr>
          <p:nvPr/>
        </p:nvCxnSpPr>
        <p:spPr>
          <a:xfrm flipV="1">
            <a:off x="2391677" y="2020111"/>
            <a:ext cx="1674132" cy="1225690"/>
          </a:xfrm>
          <a:prstGeom prst="line">
            <a:avLst/>
          </a:prstGeom>
          <a:ln w="38100">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a:stCxn id="18" idx="3"/>
            <a:endCxn id="11" idx="0"/>
          </p:cNvCxnSpPr>
          <p:nvPr/>
        </p:nvCxnSpPr>
        <p:spPr>
          <a:xfrm>
            <a:off x="5210680" y="2020111"/>
            <a:ext cx="1816769" cy="1177148"/>
          </a:xfrm>
          <a:prstGeom prst="line">
            <a:avLst/>
          </a:prstGeom>
          <a:ln w="38100">
            <a:solidFill>
              <a:schemeClr val="tx1"/>
            </a:solidFill>
            <a:prstDash val="sysDot"/>
          </a:ln>
        </p:spPr>
        <p:style>
          <a:lnRef idx="2">
            <a:schemeClr val="accent1"/>
          </a:lnRef>
          <a:fillRef idx="0">
            <a:schemeClr val="accent1"/>
          </a:fillRef>
          <a:effectRef idx="1">
            <a:schemeClr val="accent1"/>
          </a:effectRef>
          <a:fontRef idx="minor">
            <a:schemeClr val="tx1"/>
          </a:fontRef>
        </p:style>
      </p:cxnSp>
      <p:sp>
        <p:nvSpPr>
          <p:cNvPr id="32" name="Shape 459"/>
          <p:cNvSpPr/>
          <p:nvPr/>
        </p:nvSpPr>
        <p:spPr>
          <a:xfrm>
            <a:off x="6220540" y="3927082"/>
            <a:ext cx="1613817" cy="333425"/>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spAutoFit/>
          </a:bodyPr>
          <a:lstStyle/>
          <a:p>
            <a:pPr lvl="0" algn="ctr">
              <a:lnSpc>
                <a:spcPct val="110000"/>
              </a:lnSpc>
              <a:defRPr sz="1800"/>
            </a:pPr>
            <a:r>
              <a:rPr lang="en-US" sz="2000" dirty="0">
                <a:solidFill>
                  <a:schemeClr val="accent6"/>
                </a:solidFill>
                <a:ea typeface="Lucida Sans Regular"/>
                <a:cs typeface="Arial"/>
                <a:sym typeface="Lucida Sans Regular"/>
              </a:rPr>
              <a:t>AS B</a:t>
            </a:r>
            <a:r>
              <a:rPr lang="en-US" sz="2000" dirty="0" smtClean="0">
                <a:solidFill>
                  <a:schemeClr val="accent6"/>
                </a:solidFill>
                <a:ea typeface="Lucida Sans Regular"/>
                <a:cs typeface="Arial"/>
                <a:sym typeface="Lucida Sans Regular"/>
              </a:rPr>
              <a:t> </a:t>
            </a:r>
            <a:r>
              <a:rPr lang="en-US" sz="2000" dirty="0">
                <a:solidFill>
                  <a:schemeClr val="accent6"/>
                </a:solidFill>
                <a:ea typeface="Lucida Sans Regular"/>
                <a:cs typeface="Arial"/>
                <a:sym typeface="Lucida Sans Regular"/>
              </a:rPr>
              <a:t>Router</a:t>
            </a:r>
          </a:p>
        </p:txBody>
      </p:sp>
      <p:sp>
        <p:nvSpPr>
          <p:cNvPr id="33" name="Shape 459"/>
          <p:cNvSpPr/>
          <p:nvPr/>
        </p:nvSpPr>
        <p:spPr>
          <a:xfrm>
            <a:off x="1765807" y="2181793"/>
            <a:ext cx="1613817" cy="333425"/>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spAutoFit/>
          </a:bodyPr>
          <a:lstStyle/>
          <a:p>
            <a:pPr lvl="0" algn="ctr">
              <a:lnSpc>
                <a:spcPct val="110000"/>
              </a:lnSpc>
              <a:defRPr sz="1800"/>
            </a:pPr>
            <a:r>
              <a:rPr lang="en-US" sz="2000" dirty="0" smtClean="0">
                <a:ea typeface="Lucida Sans Regular"/>
                <a:cs typeface="Arial"/>
                <a:sym typeface="Lucida Sans Regular"/>
              </a:rPr>
              <a:t>BGP Session</a:t>
            </a:r>
            <a:endParaRPr lang="en-US" sz="2000" dirty="0">
              <a:ea typeface="Lucida Sans Regular"/>
              <a:cs typeface="Arial"/>
              <a:sym typeface="Lucida Sans Regular"/>
            </a:endParaRPr>
          </a:p>
        </p:txBody>
      </p:sp>
      <p:sp>
        <p:nvSpPr>
          <p:cNvPr id="37" name="Shape 459"/>
          <p:cNvSpPr/>
          <p:nvPr/>
        </p:nvSpPr>
        <p:spPr>
          <a:xfrm>
            <a:off x="4738913" y="2898587"/>
            <a:ext cx="1867360" cy="333425"/>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spAutoFit/>
          </a:bodyPr>
          <a:lstStyle/>
          <a:p>
            <a:pPr lvl="0">
              <a:lnSpc>
                <a:spcPct val="110000"/>
              </a:lnSpc>
              <a:defRPr sz="1800"/>
            </a:pPr>
            <a:r>
              <a:rPr lang="en-US" sz="2000" dirty="0" smtClean="0">
                <a:solidFill>
                  <a:srgbClr val="000000"/>
                </a:solidFill>
                <a:ea typeface="Lucida Sans Regular"/>
                <a:cs typeface="Arial"/>
                <a:sym typeface="Lucida Sans Regular"/>
              </a:rPr>
              <a:t>Switching Fabric</a:t>
            </a:r>
            <a:endParaRPr lang="en-US" sz="2000" dirty="0">
              <a:solidFill>
                <a:srgbClr val="000000"/>
              </a:solidFill>
              <a:ea typeface="Lucida Sans Regular"/>
              <a:cs typeface="Arial"/>
              <a:sym typeface="Lucida Sans Regular"/>
            </a:endParaRPr>
          </a:p>
        </p:txBody>
      </p:sp>
      <p:sp>
        <p:nvSpPr>
          <p:cNvPr id="38" name="Rectangle 37"/>
          <p:cNvSpPr/>
          <p:nvPr/>
        </p:nvSpPr>
        <p:spPr>
          <a:xfrm>
            <a:off x="3596472" y="952427"/>
            <a:ext cx="1922866" cy="2974655"/>
          </a:xfrm>
          <a:prstGeom prst="rect">
            <a:avLst/>
          </a:prstGeom>
          <a:noFill/>
          <a:ln>
            <a:solidFill>
              <a:srgbClr val="3C8C93"/>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Shape 378"/>
          <p:cNvSpPr/>
          <p:nvPr/>
        </p:nvSpPr>
        <p:spPr>
          <a:xfrm>
            <a:off x="4391749" y="2569649"/>
            <a:ext cx="490519" cy="369332"/>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sz="2000" b="1">
                <a:solidFill>
                  <a:srgbClr val="FF2600"/>
                </a:solidFill>
                <a:latin typeface="Lucida Sans Demibold Roman"/>
                <a:ea typeface="Lucida Sans Demibold Roman"/>
                <a:cs typeface="Lucida Sans Demibold Roman"/>
                <a:sym typeface="Lucida Sans Demibold Roman"/>
              </a:defRPr>
            </a:lvl1pPr>
          </a:lstStyle>
          <a:p>
            <a:pPr lvl="0" algn="ctr">
              <a:defRPr sz="1800" b="0">
                <a:solidFill>
                  <a:srgbClr val="000000"/>
                </a:solidFill>
              </a:defRPr>
            </a:pPr>
            <a:r>
              <a:rPr lang="en-US" sz="2400" dirty="0" smtClean="0">
                <a:solidFill>
                  <a:schemeClr val="tx1"/>
                </a:solidFill>
                <a:latin typeface="Arial"/>
                <a:cs typeface="Arial"/>
              </a:rPr>
              <a:t>IXP</a:t>
            </a:r>
            <a:endParaRPr sz="2400" dirty="0">
              <a:solidFill>
                <a:schemeClr val="tx1"/>
              </a:solidFill>
              <a:latin typeface="Arial"/>
              <a:cs typeface="Arial"/>
            </a:endParaRPr>
          </a:p>
        </p:txBody>
      </p:sp>
      <p:sp>
        <p:nvSpPr>
          <p:cNvPr id="40" name="Shape 459"/>
          <p:cNvSpPr/>
          <p:nvPr/>
        </p:nvSpPr>
        <p:spPr>
          <a:xfrm>
            <a:off x="3759450" y="984977"/>
            <a:ext cx="1613817" cy="333425"/>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spAutoFit/>
          </a:bodyPr>
          <a:lstStyle/>
          <a:p>
            <a:pPr lvl="0" algn="ctr">
              <a:lnSpc>
                <a:spcPct val="110000"/>
              </a:lnSpc>
              <a:defRPr sz="1800"/>
            </a:pPr>
            <a:r>
              <a:rPr lang="en-US" sz="2000" dirty="0" smtClean="0">
                <a:solidFill>
                  <a:srgbClr val="000000"/>
                </a:solidFill>
                <a:ea typeface="Lucida Sans Regular"/>
                <a:cs typeface="Arial"/>
                <a:sym typeface="Lucida Sans Regular"/>
              </a:rPr>
              <a:t>Route Server</a:t>
            </a:r>
            <a:endParaRPr lang="en-US" sz="2000" dirty="0">
              <a:solidFill>
                <a:srgbClr val="000000"/>
              </a:solidFill>
              <a:ea typeface="Lucida Sans Regular"/>
              <a:cs typeface="Arial"/>
              <a:sym typeface="Lucida Sans Regular"/>
            </a:endParaRPr>
          </a:p>
        </p:txBody>
      </p:sp>
      <p:sp>
        <p:nvSpPr>
          <p:cNvPr id="4" name="Cloud 3"/>
          <p:cNvSpPr/>
          <p:nvPr/>
        </p:nvSpPr>
        <p:spPr>
          <a:xfrm>
            <a:off x="634980" y="3197260"/>
            <a:ext cx="2640623" cy="1522510"/>
          </a:xfrm>
          <a:prstGeom prst="cloud">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Cloud 23"/>
          <p:cNvSpPr/>
          <p:nvPr/>
        </p:nvSpPr>
        <p:spPr>
          <a:xfrm>
            <a:off x="3362175" y="4465156"/>
            <a:ext cx="2640623" cy="1513277"/>
          </a:xfrm>
          <a:prstGeom prst="cloud">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Cloud 25"/>
          <p:cNvSpPr/>
          <p:nvPr/>
        </p:nvSpPr>
        <p:spPr>
          <a:xfrm>
            <a:off x="6364498" y="2973522"/>
            <a:ext cx="2116598" cy="1822024"/>
          </a:xfrm>
          <a:prstGeom prst="cloud">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Footer Placeholder 3"/>
          <p:cNvSpPr>
            <a:spLocks noGrp="1"/>
          </p:cNvSpPr>
          <p:nvPr>
            <p:ph type="ftr" sz="quarter" idx="3"/>
          </p:nvPr>
        </p:nvSpPr>
        <p:spPr>
          <a:xfrm>
            <a:off x="123142" y="6311317"/>
            <a:ext cx="4083098" cy="365125"/>
          </a:xfrm>
          <a:prstGeom prst="rect">
            <a:avLst/>
          </a:prstGeom>
        </p:spPr>
        <p:txBody>
          <a:bodyPr vert="horz" lIns="91440" tIns="45720" rIns="91440" bIns="45720" rtlCol="0" anchor="ctr"/>
          <a:lstStyle>
            <a:lvl1pPr algn="l">
              <a:defRPr sz="1100">
                <a:solidFill>
                  <a:schemeClr val="bg1"/>
                </a:solidFill>
              </a:defRPr>
            </a:lvl1pPr>
          </a:lstStyle>
          <a:p>
            <a:r>
              <a:rPr lang="en-US" dirty="0" smtClean="0"/>
              <a:t>Revision # v.7</a:t>
            </a:r>
            <a:br>
              <a:rPr lang="en-US" dirty="0" smtClean="0"/>
            </a:br>
            <a:r>
              <a:rPr lang="en-US" dirty="0" smtClean="0"/>
              <a:t>Sponsored by Open Networking Foundation</a:t>
            </a:r>
            <a:endParaRPr lang="en-US" dirty="0"/>
          </a:p>
        </p:txBody>
      </p:sp>
      <p:sp>
        <p:nvSpPr>
          <p:cNvPr id="31" name="Slide Number Placeholder 2"/>
          <p:cNvSpPr txBox="1">
            <a:spLocks/>
          </p:cNvSpPr>
          <p:nvPr/>
        </p:nvSpPr>
        <p:spPr>
          <a:xfrm>
            <a:off x="3505200" y="6356352"/>
            <a:ext cx="2133600" cy="365125"/>
          </a:xfrm>
          <a:prstGeom prst="rect">
            <a:avLst/>
          </a:prstGeom>
        </p:spPr>
        <p:txBody>
          <a:bodyPr vert="horz" lIns="91440" tIns="45720" rIns="91440" bIns="45720" rtlCol="0" anchor="b"/>
          <a:lstStyle>
            <a:defPPr>
              <a:defRPr lang="en-US"/>
            </a:defPPr>
            <a:lvl1pPr marL="0" algn="ctr" defTabSz="457200" rtl="0" eaLnBrk="1" latinLnBrk="0" hangingPunct="1">
              <a:defRPr sz="11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dirty="0" smtClean="0"/>
              <a:t>3</a:t>
            </a:r>
            <a:endParaRPr lang="en-US" dirty="0"/>
          </a:p>
        </p:txBody>
      </p:sp>
    </p:spTree>
    <p:extLst>
      <p:ext uri="{BB962C8B-B14F-4D97-AF65-F5344CB8AC3E}">
        <p14:creationId xmlns:p14="http://schemas.microsoft.com/office/powerpoint/2010/main" val="2092515524"/>
      </p:ext>
    </p:extLst>
  </p:cSld>
  <p:clrMapOvr>
    <a:masterClrMapping/>
  </p:clrMapOvr>
  <mc:AlternateContent xmlns:mc="http://schemas.openxmlformats.org/markup-compatibility/2006" xmlns:p14="http://schemas.microsoft.com/office/powerpoint/2010/main">
    <mc:Choice Requires="p14">
      <p:transition spd="slow" p14:dur="2000" advTm="31564"/>
    </mc:Choice>
    <mc:Fallback xmlns="">
      <p:transition spd="slow" advTm="31564"/>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3" y="304800"/>
            <a:ext cx="5181597" cy="609600"/>
          </a:xfrm>
        </p:spPr>
        <p:txBody>
          <a:bodyPr/>
          <a:lstStyle/>
          <a:p>
            <a:r>
              <a:rPr lang="en-US" dirty="0" smtClean="0">
                <a:solidFill>
                  <a:schemeClr val="tx1"/>
                </a:solidFill>
              </a:rPr>
              <a:t>Reachability Bitmask in Action</a:t>
            </a:r>
            <a:endParaRPr lang="en-US" dirty="0">
              <a:solidFill>
                <a:schemeClr val="tx1"/>
              </a:solidFill>
            </a:endParaRPr>
          </a:p>
        </p:txBody>
      </p:sp>
      <p:sp>
        <p:nvSpPr>
          <p:cNvPr id="3" name="Slide Number Placeholder 2"/>
          <p:cNvSpPr>
            <a:spLocks noGrp="1"/>
          </p:cNvSpPr>
          <p:nvPr>
            <p:ph type="sldNum" sz="quarter" idx="4"/>
          </p:nvPr>
        </p:nvSpPr>
        <p:spPr>
          <a:xfrm>
            <a:off x="3505200" y="6356352"/>
            <a:ext cx="2133600" cy="365125"/>
          </a:xfrm>
        </p:spPr>
        <p:txBody>
          <a:bodyPr/>
          <a:lstStyle/>
          <a:p>
            <a:pPr>
              <a:defRPr/>
            </a:pPr>
            <a:fld id="{495ADB0F-E9F2-1D42-9E15-ECDE97EFB0F8}" type="slidenum">
              <a:rPr lang="en-US" smtClean="0"/>
              <a:pPr>
                <a:defRPr/>
              </a:pPr>
              <a:t>30</a:t>
            </a:fld>
            <a:endParaRPr lang="en-US"/>
          </a:p>
        </p:txBody>
      </p:sp>
      <p:sp>
        <p:nvSpPr>
          <p:cNvPr id="73" name="Rectangle 72"/>
          <p:cNvSpPr/>
          <p:nvPr/>
        </p:nvSpPr>
        <p:spPr>
          <a:xfrm>
            <a:off x="6571555" y="2643168"/>
            <a:ext cx="163854" cy="259944"/>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Rectangle 73"/>
          <p:cNvSpPr/>
          <p:nvPr/>
        </p:nvSpPr>
        <p:spPr>
          <a:xfrm>
            <a:off x="6517123" y="5441702"/>
            <a:ext cx="174254" cy="266104"/>
          </a:xfrm>
          <a:prstGeom prst="rect">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TextBox 75"/>
          <p:cNvSpPr txBox="1"/>
          <p:nvPr/>
        </p:nvSpPr>
        <p:spPr>
          <a:xfrm>
            <a:off x="6740675" y="2587437"/>
            <a:ext cx="2597304" cy="369332"/>
          </a:xfrm>
          <a:prstGeom prst="rect">
            <a:avLst/>
          </a:prstGeom>
          <a:noFill/>
        </p:spPr>
        <p:txBody>
          <a:bodyPr wrap="square" rtlCol="0">
            <a:spAutoFit/>
          </a:bodyPr>
          <a:lstStyle/>
          <a:p>
            <a:r>
              <a:rPr lang="en-US" dirty="0" smtClean="0"/>
              <a:t>Reachable via AS C</a:t>
            </a:r>
            <a:endParaRPr lang="en-US" dirty="0"/>
          </a:p>
        </p:txBody>
      </p:sp>
      <p:sp>
        <p:nvSpPr>
          <p:cNvPr id="49" name="TextBox 48"/>
          <p:cNvSpPr txBox="1"/>
          <p:nvPr/>
        </p:nvSpPr>
        <p:spPr>
          <a:xfrm>
            <a:off x="6735409" y="5371960"/>
            <a:ext cx="2597304" cy="369332"/>
          </a:xfrm>
          <a:prstGeom prst="rect">
            <a:avLst/>
          </a:prstGeom>
          <a:noFill/>
        </p:spPr>
        <p:txBody>
          <a:bodyPr wrap="square" rtlCol="0">
            <a:spAutoFit/>
          </a:bodyPr>
          <a:lstStyle/>
          <a:p>
            <a:r>
              <a:rPr lang="en-US" dirty="0" smtClean="0"/>
              <a:t>Reachable via AS D</a:t>
            </a:r>
            <a:endParaRPr lang="en-US" dirty="0"/>
          </a:p>
        </p:txBody>
      </p:sp>
      <p:sp>
        <p:nvSpPr>
          <p:cNvPr id="77" name="Shape 636"/>
          <p:cNvSpPr/>
          <p:nvPr/>
        </p:nvSpPr>
        <p:spPr>
          <a:xfrm>
            <a:off x="1777595" y="4084612"/>
            <a:ext cx="700513" cy="48013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lgn="l">
              <a:lnSpc>
                <a:spcPct val="130000"/>
              </a:lnSpc>
              <a:defRPr sz="2000">
                <a:solidFill>
                  <a:srgbClr val="5E5E5E"/>
                </a:solidFill>
                <a:latin typeface="Lucida Sans Regular"/>
                <a:ea typeface="Lucida Sans Regular"/>
                <a:cs typeface="Lucida Sans Regular"/>
                <a:sym typeface="Lucida Sans Regular"/>
              </a:defRPr>
            </a:lvl1pPr>
          </a:lstStyle>
          <a:p>
            <a:pPr lvl="0" algn="ctr">
              <a:defRPr sz="1800">
                <a:solidFill>
                  <a:srgbClr val="000000"/>
                </a:solidFill>
              </a:defRPr>
            </a:pPr>
            <a:r>
              <a:rPr lang="en-US" sz="2400" smtClean="0">
                <a:solidFill>
                  <a:srgbClr val="5E5E5E"/>
                </a:solidFill>
                <a:latin typeface="Arial"/>
                <a:cs typeface="Arial"/>
              </a:rPr>
              <a:t>AS S</a:t>
            </a:r>
            <a:endParaRPr sz="2400" dirty="0">
              <a:solidFill>
                <a:srgbClr val="5E5E5E"/>
              </a:solidFill>
              <a:latin typeface="Arial"/>
              <a:cs typeface="Arial"/>
            </a:endParaRPr>
          </a:p>
        </p:txBody>
      </p:sp>
      <p:sp>
        <p:nvSpPr>
          <p:cNvPr id="75" name="Shape 636"/>
          <p:cNvSpPr/>
          <p:nvPr/>
        </p:nvSpPr>
        <p:spPr>
          <a:xfrm>
            <a:off x="7054075" y="3093338"/>
            <a:ext cx="1650149" cy="101566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spAutoFit/>
          </a:bodyPr>
          <a:lstStyle>
            <a:lvl1pPr algn="l">
              <a:lnSpc>
                <a:spcPct val="130000"/>
              </a:lnSpc>
              <a:defRPr sz="2000">
                <a:solidFill>
                  <a:srgbClr val="5E5E5E"/>
                </a:solidFill>
                <a:latin typeface="Lucida Sans Regular"/>
                <a:ea typeface="Lucida Sans Regular"/>
                <a:cs typeface="Lucida Sans Regular"/>
                <a:sym typeface="Lucida Sans Regular"/>
              </a:defRPr>
            </a:lvl1pPr>
          </a:lstStyle>
          <a:p>
            <a:pPr lvl="0" algn="ctr">
              <a:lnSpc>
                <a:spcPct val="100000"/>
              </a:lnSpc>
              <a:defRPr sz="1800">
                <a:solidFill>
                  <a:srgbClr val="000000"/>
                </a:solidFill>
              </a:defRPr>
            </a:pPr>
            <a:r>
              <a:rPr lang="en-US" sz="2400" dirty="0" smtClean="0">
                <a:solidFill>
                  <a:srgbClr val="5E5E5E"/>
                </a:solidFill>
                <a:latin typeface="Arial" charset="0"/>
                <a:ea typeface="Arial" charset="0"/>
                <a:cs typeface="Arial" charset="0"/>
              </a:rPr>
              <a:t>AS C</a:t>
            </a:r>
          </a:p>
          <a:p>
            <a:pPr lvl="0" algn="ctr">
              <a:lnSpc>
                <a:spcPct val="100000"/>
              </a:lnSpc>
              <a:defRPr sz="1800">
                <a:solidFill>
                  <a:srgbClr val="000000"/>
                </a:solidFill>
              </a:defRPr>
            </a:pPr>
            <a:r>
              <a:rPr lang="en-US" sz="2400" u="sng" dirty="0" smtClean="0">
                <a:solidFill>
                  <a:srgbClr val="5E5E5E"/>
                </a:solidFill>
                <a:latin typeface="Arial" charset="0"/>
                <a:ea typeface="Arial" charset="0"/>
                <a:cs typeface="Arial" charset="0"/>
              </a:rPr>
              <a:t>announces</a:t>
            </a:r>
          </a:p>
          <a:p>
            <a:pPr lvl="0" algn="ctr">
              <a:lnSpc>
                <a:spcPct val="100000"/>
              </a:lnSpc>
              <a:defRPr sz="1800">
                <a:solidFill>
                  <a:srgbClr val="000000"/>
                </a:solidFill>
              </a:defRPr>
            </a:pPr>
            <a:r>
              <a:rPr lang="en-US" b="1" dirty="0" smtClean="0">
                <a:solidFill>
                  <a:srgbClr val="C00000"/>
                </a:solidFill>
                <a:latin typeface="Arial" charset="0"/>
                <a:ea typeface="Arial" charset="0"/>
                <a:cs typeface="Arial" charset="0"/>
              </a:rPr>
              <a:t>10/8, 40/8</a:t>
            </a:r>
          </a:p>
        </p:txBody>
      </p:sp>
      <p:sp>
        <p:nvSpPr>
          <p:cNvPr id="81" name="Shape 636"/>
          <p:cNvSpPr/>
          <p:nvPr/>
        </p:nvSpPr>
        <p:spPr>
          <a:xfrm>
            <a:off x="6612951" y="4302865"/>
            <a:ext cx="1650149" cy="101566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spAutoFit/>
          </a:bodyPr>
          <a:lstStyle>
            <a:lvl1pPr algn="l">
              <a:lnSpc>
                <a:spcPct val="130000"/>
              </a:lnSpc>
              <a:defRPr sz="2000">
                <a:solidFill>
                  <a:srgbClr val="5E5E5E"/>
                </a:solidFill>
                <a:latin typeface="Lucida Sans Regular"/>
                <a:ea typeface="Lucida Sans Regular"/>
                <a:cs typeface="Lucida Sans Regular"/>
                <a:sym typeface="Lucida Sans Regular"/>
              </a:defRPr>
            </a:lvl1pPr>
          </a:lstStyle>
          <a:p>
            <a:pPr lvl="0" algn="ctr">
              <a:lnSpc>
                <a:spcPct val="100000"/>
              </a:lnSpc>
              <a:defRPr sz="1800">
                <a:solidFill>
                  <a:srgbClr val="000000"/>
                </a:solidFill>
              </a:defRPr>
            </a:pPr>
            <a:r>
              <a:rPr lang="en-US" sz="2400" dirty="0" smtClean="0">
                <a:solidFill>
                  <a:srgbClr val="5E5E5E"/>
                </a:solidFill>
                <a:latin typeface="Arial" charset="0"/>
                <a:ea typeface="Arial" charset="0"/>
                <a:cs typeface="Arial" charset="0"/>
              </a:rPr>
              <a:t>AS D</a:t>
            </a:r>
          </a:p>
          <a:p>
            <a:pPr lvl="0" algn="ctr">
              <a:lnSpc>
                <a:spcPct val="100000"/>
              </a:lnSpc>
              <a:defRPr sz="1800">
                <a:solidFill>
                  <a:srgbClr val="000000"/>
                </a:solidFill>
              </a:defRPr>
            </a:pPr>
            <a:r>
              <a:rPr lang="en-US" sz="2400" u="sng" dirty="0" smtClean="0">
                <a:solidFill>
                  <a:srgbClr val="5E5E5E"/>
                </a:solidFill>
                <a:latin typeface="Arial" charset="0"/>
                <a:ea typeface="Arial" charset="0"/>
                <a:cs typeface="Arial" charset="0"/>
              </a:rPr>
              <a:t>announces</a:t>
            </a:r>
          </a:p>
          <a:p>
            <a:pPr lvl="0" algn="ctr">
              <a:lnSpc>
                <a:spcPct val="100000"/>
              </a:lnSpc>
              <a:defRPr sz="1800">
                <a:solidFill>
                  <a:srgbClr val="000000"/>
                </a:solidFill>
              </a:defRPr>
            </a:pPr>
            <a:r>
              <a:rPr lang="en-US" b="1" dirty="0" smtClean="0">
                <a:solidFill>
                  <a:srgbClr val="C00000"/>
                </a:solidFill>
                <a:latin typeface="Arial" charset="0"/>
                <a:ea typeface="Arial" charset="0"/>
                <a:cs typeface="Arial" charset="0"/>
              </a:rPr>
              <a:t>10/8, 40/8, 80/8 </a:t>
            </a:r>
            <a:endParaRPr b="1" dirty="0">
              <a:solidFill>
                <a:srgbClr val="C00000"/>
              </a:solidFill>
              <a:latin typeface="Arial" charset="0"/>
              <a:ea typeface="Arial" charset="0"/>
              <a:cs typeface="Arial" charset="0"/>
            </a:endParaRPr>
          </a:p>
        </p:txBody>
      </p:sp>
      <p:cxnSp>
        <p:nvCxnSpPr>
          <p:cNvPr id="84" name="Straight Arrow Connector 83"/>
          <p:cNvCxnSpPr/>
          <p:nvPr/>
        </p:nvCxnSpPr>
        <p:spPr>
          <a:xfrm flipH="1" flipV="1">
            <a:off x="4655273" y="3839172"/>
            <a:ext cx="1304946" cy="607737"/>
          </a:xfrm>
          <a:prstGeom prst="straightConnector1">
            <a:avLst/>
          </a:prstGeom>
          <a:ln w="50800">
            <a:solidFill>
              <a:schemeClr val="tx1">
                <a:lumMod val="65000"/>
                <a:lumOff val="35000"/>
              </a:schemeClr>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85" name="Straight Arrow Connector 84"/>
          <p:cNvCxnSpPr/>
          <p:nvPr/>
        </p:nvCxnSpPr>
        <p:spPr>
          <a:xfrm>
            <a:off x="4777619" y="3672440"/>
            <a:ext cx="1374896" cy="17894"/>
          </a:xfrm>
          <a:prstGeom prst="straightConnector1">
            <a:avLst/>
          </a:prstGeom>
          <a:ln w="50800">
            <a:solidFill>
              <a:schemeClr val="tx1">
                <a:lumMod val="65000"/>
                <a:lumOff val="35000"/>
              </a:schemeClr>
            </a:solidFill>
            <a:headEnd type="none"/>
            <a:tailEnd type="none"/>
          </a:ln>
        </p:spPr>
        <p:style>
          <a:lnRef idx="2">
            <a:schemeClr val="accent1"/>
          </a:lnRef>
          <a:fillRef idx="0">
            <a:schemeClr val="accent1"/>
          </a:fillRef>
          <a:effectRef idx="1">
            <a:schemeClr val="accent1"/>
          </a:effectRef>
          <a:fontRef idx="minor">
            <a:schemeClr val="tx1"/>
          </a:fontRef>
        </p:style>
      </p:cxnSp>
      <p:pic>
        <p:nvPicPr>
          <p:cNvPr id="86" name="pasted-image.jpg"/>
          <p:cNvPicPr/>
          <p:nvPr/>
        </p:nvPicPr>
        <p:blipFill>
          <a:blip r:embed="rId3">
            <a:extLst/>
          </a:blip>
          <a:srcRect l="6992" t="10113" r="10135" b="11501"/>
          <a:stretch>
            <a:fillRect/>
          </a:stretch>
        </p:blipFill>
        <p:spPr>
          <a:xfrm>
            <a:off x="1738447" y="3494404"/>
            <a:ext cx="778811" cy="614597"/>
          </a:xfrm>
          <a:prstGeom prst="rect">
            <a:avLst/>
          </a:prstGeom>
          <a:ln w="12700">
            <a:miter lim="400000"/>
          </a:ln>
        </p:spPr>
      </p:pic>
      <p:pic>
        <p:nvPicPr>
          <p:cNvPr id="87" name="pasted-image.jpg"/>
          <p:cNvPicPr/>
          <p:nvPr/>
        </p:nvPicPr>
        <p:blipFill>
          <a:blip r:embed="rId3">
            <a:extLst/>
          </a:blip>
          <a:srcRect l="6992" t="10113" r="10135" b="11501"/>
          <a:stretch>
            <a:fillRect/>
          </a:stretch>
        </p:blipFill>
        <p:spPr>
          <a:xfrm>
            <a:off x="5834140" y="4313499"/>
            <a:ext cx="778811" cy="614597"/>
          </a:xfrm>
          <a:prstGeom prst="rect">
            <a:avLst/>
          </a:prstGeom>
          <a:ln w="12700">
            <a:miter lim="400000"/>
          </a:ln>
        </p:spPr>
      </p:pic>
      <p:pic>
        <p:nvPicPr>
          <p:cNvPr id="88" name="pasted-image.jpg"/>
          <p:cNvPicPr/>
          <p:nvPr/>
        </p:nvPicPr>
        <p:blipFill>
          <a:blip r:embed="rId3">
            <a:extLst/>
          </a:blip>
          <a:srcRect l="6992" t="10113" r="10135" b="11501"/>
          <a:stretch>
            <a:fillRect/>
          </a:stretch>
        </p:blipFill>
        <p:spPr>
          <a:xfrm>
            <a:off x="6142974" y="3411267"/>
            <a:ext cx="778811" cy="614597"/>
          </a:xfrm>
          <a:prstGeom prst="rect">
            <a:avLst/>
          </a:prstGeom>
          <a:ln w="12700">
            <a:miter lim="400000"/>
          </a:ln>
        </p:spPr>
      </p:pic>
      <p:pic>
        <p:nvPicPr>
          <p:cNvPr id="89" name="droppedImage.pdf"/>
          <p:cNvPicPr/>
          <p:nvPr/>
        </p:nvPicPr>
        <p:blipFill>
          <a:blip r:embed="rId4">
            <a:extLst/>
          </a:blip>
          <a:stretch>
            <a:fillRect/>
          </a:stretch>
        </p:blipFill>
        <p:spPr>
          <a:xfrm>
            <a:off x="3630724" y="3522673"/>
            <a:ext cx="1144543" cy="489391"/>
          </a:xfrm>
          <a:prstGeom prst="rect">
            <a:avLst/>
          </a:prstGeom>
          <a:ln w="12700">
            <a:miter lim="400000"/>
          </a:ln>
        </p:spPr>
      </p:pic>
      <p:sp>
        <p:nvSpPr>
          <p:cNvPr id="55" name="Rectangle 54"/>
          <p:cNvSpPr/>
          <p:nvPr/>
        </p:nvSpPr>
        <p:spPr>
          <a:xfrm>
            <a:off x="394946" y="1581555"/>
            <a:ext cx="2253676" cy="1856434"/>
          </a:xfrm>
          <a:prstGeom prst="rect">
            <a:avLst/>
          </a:prstGeom>
          <a:solidFill>
            <a:schemeClr val="accent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6" name="Straight Connector 55"/>
          <p:cNvCxnSpPr/>
          <p:nvPr/>
        </p:nvCxnSpPr>
        <p:spPr>
          <a:xfrm>
            <a:off x="1177804" y="1581555"/>
            <a:ext cx="1" cy="1856434"/>
          </a:xfrm>
          <a:prstGeom prst="line">
            <a:avLst/>
          </a:prstGeom>
          <a:ln w="38100">
            <a:solidFill>
              <a:schemeClr val="tx1"/>
            </a:solidFill>
            <a:prstDash val="sysDash"/>
          </a:ln>
        </p:spPr>
        <p:style>
          <a:lnRef idx="2">
            <a:schemeClr val="accent1"/>
          </a:lnRef>
          <a:fillRef idx="0">
            <a:schemeClr val="accent1"/>
          </a:fillRef>
          <a:effectRef idx="1">
            <a:schemeClr val="accent1"/>
          </a:effectRef>
          <a:fontRef idx="minor">
            <a:schemeClr val="tx1"/>
          </a:fontRef>
        </p:style>
      </p:cxnSp>
      <p:sp>
        <p:nvSpPr>
          <p:cNvPr id="57" name="TextBox 56"/>
          <p:cNvSpPr txBox="1"/>
          <p:nvPr/>
        </p:nvSpPr>
        <p:spPr>
          <a:xfrm>
            <a:off x="394116" y="1740357"/>
            <a:ext cx="783688" cy="461665"/>
          </a:xfrm>
          <a:prstGeom prst="rect">
            <a:avLst/>
          </a:prstGeom>
          <a:noFill/>
        </p:spPr>
        <p:txBody>
          <a:bodyPr wrap="none" rtlCol="0">
            <a:spAutoFit/>
          </a:bodyPr>
          <a:lstStyle/>
          <a:p>
            <a:r>
              <a:rPr lang="en-US" sz="2400" dirty="0" smtClean="0"/>
              <a:t>10/8</a:t>
            </a:r>
            <a:endParaRPr lang="en-US" sz="2400" dirty="0"/>
          </a:p>
        </p:txBody>
      </p:sp>
      <p:sp>
        <p:nvSpPr>
          <p:cNvPr id="58" name="TextBox 57"/>
          <p:cNvSpPr txBox="1"/>
          <p:nvPr/>
        </p:nvSpPr>
        <p:spPr>
          <a:xfrm>
            <a:off x="394116" y="2274913"/>
            <a:ext cx="783688" cy="461665"/>
          </a:xfrm>
          <a:prstGeom prst="rect">
            <a:avLst/>
          </a:prstGeom>
          <a:noFill/>
        </p:spPr>
        <p:txBody>
          <a:bodyPr wrap="none" rtlCol="0">
            <a:spAutoFit/>
          </a:bodyPr>
          <a:lstStyle/>
          <a:p>
            <a:r>
              <a:rPr lang="en-US" sz="2400" dirty="0" smtClean="0"/>
              <a:t>40/8</a:t>
            </a:r>
            <a:endParaRPr lang="en-US" sz="2400" dirty="0"/>
          </a:p>
        </p:txBody>
      </p:sp>
      <p:sp>
        <p:nvSpPr>
          <p:cNvPr id="59" name="TextBox 58"/>
          <p:cNvSpPr txBox="1"/>
          <p:nvPr/>
        </p:nvSpPr>
        <p:spPr>
          <a:xfrm>
            <a:off x="394116" y="2877067"/>
            <a:ext cx="784189" cy="461665"/>
          </a:xfrm>
          <a:prstGeom prst="rect">
            <a:avLst/>
          </a:prstGeom>
          <a:noFill/>
        </p:spPr>
        <p:txBody>
          <a:bodyPr wrap="none" rtlCol="0">
            <a:spAutoFit/>
          </a:bodyPr>
          <a:lstStyle/>
          <a:p>
            <a:r>
              <a:rPr lang="en-US" sz="2400" dirty="0"/>
              <a:t>8</a:t>
            </a:r>
            <a:r>
              <a:rPr lang="en-US" sz="2400" dirty="0" smtClean="0"/>
              <a:t>0/8</a:t>
            </a:r>
            <a:endParaRPr lang="en-US" sz="2400" dirty="0"/>
          </a:p>
        </p:txBody>
      </p:sp>
      <p:cxnSp>
        <p:nvCxnSpPr>
          <p:cNvPr id="61" name="Straight Arrow Connector 60"/>
          <p:cNvCxnSpPr/>
          <p:nvPr/>
        </p:nvCxnSpPr>
        <p:spPr>
          <a:xfrm flipV="1">
            <a:off x="2517258" y="3801702"/>
            <a:ext cx="1131299" cy="1"/>
          </a:xfrm>
          <a:prstGeom prst="straightConnector1">
            <a:avLst/>
          </a:prstGeom>
          <a:ln w="50800">
            <a:solidFill>
              <a:schemeClr val="tx1">
                <a:lumMod val="65000"/>
                <a:lumOff val="35000"/>
              </a:schemeClr>
            </a:solidFill>
            <a:headEnd type="none"/>
            <a:tailEnd type="none"/>
          </a:ln>
        </p:spPr>
        <p:style>
          <a:lnRef idx="2">
            <a:schemeClr val="accent1"/>
          </a:lnRef>
          <a:fillRef idx="0">
            <a:schemeClr val="accent1"/>
          </a:fillRef>
          <a:effectRef idx="1">
            <a:schemeClr val="accent1"/>
          </a:effectRef>
          <a:fontRef idx="minor">
            <a:schemeClr val="tx1"/>
          </a:fontRef>
        </p:style>
      </p:cxnSp>
      <p:sp>
        <p:nvSpPr>
          <p:cNvPr id="62" name="Rectangle 61"/>
          <p:cNvSpPr/>
          <p:nvPr/>
        </p:nvSpPr>
        <p:spPr>
          <a:xfrm>
            <a:off x="1409944" y="1764547"/>
            <a:ext cx="939556" cy="288214"/>
          </a:xfrm>
          <a:prstGeom prst="rect">
            <a:avLst/>
          </a:prstGeom>
          <a:solidFill>
            <a:schemeClr val="bg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Rectangle 62"/>
          <p:cNvSpPr/>
          <p:nvPr/>
        </p:nvSpPr>
        <p:spPr>
          <a:xfrm>
            <a:off x="1409944" y="2361639"/>
            <a:ext cx="939556" cy="288214"/>
          </a:xfrm>
          <a:prstGeom prst="rect">
            <a:avLst/>
          </a:prstGeom>
          <a:solidFill>
            <a:schemeClr val="bg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Rectangle 63"/>
          <p:cNvSpPr/>
          <p:nvPr/>
        </p:nvSpPr>
        <p:spPr>
          <a:xfrm>
            <a:off x="1384798" y="2963894"/>
            <a:ext cx="939556" cy="288214"/>
          </a:xfrm>
          <a:prstGeom prst="rect">
            <a:avLst/>
          </a:prstGeom>
          <a:solidFill>
            <a:schemeClr val="bg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Rectangle 64"/>
          <p:cNvSpPr/>
          <p:nvPr/>
        </p:nvSpPr>
        <p:spPr>
          <a:xfrm>
            <a:off x="1409114" y="1779173"/>
            <a:ext cx="175615" cy="256557"/>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Rectangle 65"/>
          <p:cNvSpPr/>
          <p:nvPr/>
        </p:nvSpPr>
        <p:spPr>
          <a:xfrm>
            <a:off x="1588651" y="1776358"/>
            <a:ext cx="174254" cy="266104"/>
          </a:xfrm>
          <a:prstGeom prst="rect">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Rectangle 66"/>
          <p:cNvSpPr/>
          <p:nvPr/>
        </p:nvSpPr>
        <p:spPr>
          <a:xfrm>
            <a:off x="1405116" y="2387909"/>
            <a:ext cx="175615" cy="256557"/>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Rectangle 67"/>
          <p:cNvSpPr/>
          <p:nvPr/>
        </p:nvSpPr>
        <p:spPr>
          <a:xfrm>
            <a:off x="1584653" y="2385094"/>
            <a:ext cx="174254" cy="266104"/>
          </a:xfrm>
          <a:prstGeom prst="rect">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Rectangle 68"/>
          <p:cNvSpPr/>
          <p:nvPr/>
        </p:nvSpPr>
        <p:spPr>
          <a:xfrm>
            <a:off x="1588651" y="2972306"/>
            <a:ext cx="174254" cy="266104"/>
          </a:xfrm>
          <a:prstGeom prst="rect">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Rectangle 69"/>
          <p:cNvSpPr/>
          <p:nvPr/>
        </p:nvSpPr>
        <p:spPr>
          <a:xfrm>
            <a:off x="3301692" y="1565291"/>
            <a:ext cx="2422851" cy="1856434"/>
          </a:xfrm>
          <a:prstGeom prst="rect">
            <a:avLst/>
          </a:prstGeom>
          <a:solidFill>
            <a:schemeClr val="accent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1" name="Straight Connector 70"/>
          <p:cNvCxnSpPr/>
          <p:nvPr/>
        </p:nvCxnSpPr>
        <p:spPr>
          <a:xfrm>
            <a:off x="4533900" y="1565291"/>
            <a:ext cx="1" cy="1856434"/>
          </a:xfrm>
          <a:prstGeom prst="line">
            <a:avLst/>
          </a:prstGeom>
          <a:ln w="38100">
            <a:solidFill>
              <a:schemeClr val="tx1"/>
            </a:solidFill>
            <a:prstDash val="sysDash"/>
          </a:ln>
        </p:spPr>
        <p:style>
          <a:lnRef idx="2">
            <a:schemeClr val="accent1"/>
          </a:lnRef>
          <a:fillRef idx="0">
            <a:schemeClr val="accent1"/>
          </a:fillRef>
          <a:effectRef idx="1">
            <a:schemeClr val="accent1"/>
          </a:effectRef>
          <a:fontRef idx="minor">
            <a:schemeClr val="tx1"/>
          </a:fontRef>
        </p:style>
      </p:cxnSp>
      <p:sp>
        <p:nvSpPr>
          <p:cNvPr id="78" name="TextBox 77"/>
          <p:cNvSpPr txBox="1"/>
          <p:nvPr/>
        </p:nvSpPr>
        <p:spPr>
          <a:xfrm>
            <a:off x="4632578" y="2262675"/>
            <a:ext cx="1091966" cy="461665"/>
          </a:xfrm>
          <a:prstGeom prst="rect">
            <a:avLst/>
          </a:prstGeom>
          <a:noFill/>
        </p:spPr>
        <p:txBody>
          <a:bodyPr wrap="none" rtlCol="0">
            <a:spAutoFit/>
          </a:bodyPr>
          <a:lstStyle/>
          <a:p>
            <a:r>
              <a:rPr lang="en-US" sz="2400" dirty="0" err="1"/>
              <a:t>f</a:t>
            </a:r>
            <a:r>
              <a:rPr lang="en-US" sz="2400" dirty="0" err="1" smtClean="0"/>
              <a:t>wd</a:t>
            </a:r>
            <a:r>
              <a:rPr lang="en-US" sz="2400" dirty="0" smtClean="0"/>
              <a:t>(C)</a:t>
            </a:r>
            <a:endParaRPr lang="en-US" sz="2400" dirty="0"/>
          </a:p>
        </p:txBody>
      </p:sp>
      <p:sp>
        <p:nvSpPr>
          <p:cNvPr id="80" name="TextBox 79"/>
          <p:cNvSpPr txBox="1"/>
          <p:nvPr/>
        </p:nvSpPr>
        <p:spPr>
          <a:xfrm>
            <a:off x="3370761" y="874923"/>
            <a:ext cx="2326278" cy="646331"/>
          </a:xfrm>
          <a:prstGeom prst="rect">
            <a:avLst/>
          </a:prstGeom>
          <a:noFill/>
        </p:spPr>
        <p:txBody>
          <a:bodyPr wrap="none" rtlCol="0">
            <a:spAutoFit/>
          </a:bodyPr>
          <a:lstStyle/>
          <a:p>
            <a:pPr algn="ctr"/>
            <a:r>
              <a:rPr lang="en-US" dirty="0">
                <a:solidFill>
                  <a:srgbClr val="FF0000"/>
                </a:solidFill>
              </a:rPr>
              <a:t>match on</a:t>
            </a:r>
          </a:p>
          <a:p>
            <a:pPr algn="ctr"/>
            <a:r>
              <a:rPr lang="en-US" dirty="0">
                <a:solidFill>
                  <a:srgbClr val="FF0000"/>
                </a:solidFill>
              </a:rPr>
              <a:t>Reachability Bitmask</a:t>
            </a:r>
          </a:p>
        </p:txBody>
      </p:sp>
      <p:sp>
        <p:nvSpPr>
          <p:cNvPr id="121" name="Rectangle 120"/>
          <p:cNvSpPr/>
          <p:nvPr/>
        </p:nvSpPr>
        <p:spPr>
          <a:xfrm>
            <a:off x="3445605" y="2354954"/>
            <a:ext cx="939556" cy="288214"/>
          </a:xfrm>
          <a:prstGeom prst="rect">
            <a:avLst/>
          </a:prstGeom>
          <a:solidFill>
            <a:schemeClr val="bg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 name="Rectangle 121"/>
          <p:cNvSpPr/>
          <p:nvPr/>
        </p:nvSpPr>
        <p:spPr>
          <a:xfrm>
            <a:off x="3440777" y="2381224"/>
            <a:ext cx="175615" cy="256557"/>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 name="Shape 636"/>
          <p:cNvSpPr/>
          <p:nvPr/>
        </p:nvSpPr>
        <p:spPr>
          <a:xfrm>
            <a:off x="3502657" y="4079754"/>
            <a:ext cx="1430776" cy="48013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lgn="l">
              <a:lnSpc>
                <a:spcPct val="130000"/>
              </a:lnSpc>
              <a:defRPr sz="2000">
                <a:solidFill>
                  <a:srgbClr val="5E5E5E"/>
                </a:solidFill>
                <a:latin typeface="Lucida Sans Regular"/>
                <a:ea typeface="Lucida Sans Regular"/>
                <a:cs typeface="Lucida Sans Regular"/>
                <a:sym typeface="Lucida Sans Regular"/>
              </a:defRPr>
            </a:lvl1pPr>
          </a:lstStyle>
          <a:p>
            <a:pPr lvl="0" algn="ctr">
              <a:defRPr sz="1800">
                <a:solidFill>
                  <a:srgbClr val="000000"/>
                </a:solidFill>
              </a:defRPr>
            </a:pPr>
            <a:r>
              <a:rPr lang="en-US" sz="2400" dirty="0" smtClean="0">
                <a:solidFill>
                  <a:srgbClr val="5E5E5E"/>
                </a:solidFill>
                <a:latin typeface="Arial" charset="0"/>
                <a:ea typeface="Arial" charset="0"/>
                <a:cs typeface="Arial" charset="0"/>
              </a:rPr>
              <a:t>IXP Fabric</a:t>
            </a:r>
            <a:endParaRPr sz="2400" dirty="0">
              <a:solidFill>
                <a:srgbClr val="5E5E5E"/>
              </a:solidFill>
              <a:latin typeface="Arial" charset="0"/>
              <a:ea typeface="Arial" charset="0"/>
              <a:cs typeface="Arial" charset="0"/>
            </a:endParaRPr>
          </a:p>
        </p:txBody>
      </p:sp>
      <p:sp>
        <p:nvSpPr>
          <p:cNvPr id="124" name="TextBox 123"/>
          <p:cNvSpPr txBox="1"/>
          <p:nvPr/>
        </p:nvSpPr>
        <p:spPr>
          <a:xfrm>
            <a:off x="546090" y="881852"/>
            <a:ext cx="1694319" cy="646331"/>
          </a:xfrm>
          <a:prstGeom prst="rect">
            <a:avLst/>
          </a:prstGeom>
          <a:noFill/>
        </p:spPr>
        <p:txBody>
          <a:bodyPr wrap="none" rtlCol="0">
            <a:spAutoFit/>
          </a:bodyPr>
          <a:lstStyle/>
          <a:p>
            <a:pPr algn="ctr"/>
            <a:r>
              <a:rPr lang="en-US" dirty="0">
                <a:solidFill>
                  <a:srgbClr val="FF0000"/>
                </a:solidFill>
              </a:rPr>
              <a:t>f</a:t>
            </a:r>
            <a:r>
              <a:rPr lang="en-US" dirty="0" smtClean="0">
                <a:solidFill>
                  <a:srgbClr val="FF0000"/>
                </a:solidFill>
              </a:rPr>
              <a:t>orward to</a:t>
            </a:r>
          </a:p>
          <a:p>
            <a:pPr algn="ctr"/>
            <a:r>
              <a:rPr lang="en-US" dirty="0" smtClean="0">
                <a:solidFill>
                  <a:srgbClr val="FF0000"/>
                </a:solidFill>
              </a:rPr>
              <a:t>BGP Next Hop</a:t>
            </a:r>
            <a:endParaRPr lang="en-US" dirty="0">
              <a:solidFill>
                <a:srgbClr val="FF0000"/>
              </a:solidFill>
            </a:endParaRPr>
          </a:p>
        </p:txBody>
      </p:sp>
      <p:sp>
        <p:nvSpPr>
          <p:cNvPr id="126" name="TextBox 125"/>
          <p:cNvSpPr txBox="1"/>
          <p:nvPr/>
        </p:nvSpPr>
        <p:spPr>
          <a:xfrm>
            <a:off x="152400" y="4938730"/>
            <a:ext cx="5697039" cy="646331"/>
          </a:xfrm>
          <a:prstGeom prst="rect">
            <a:avLst/>
          </a:prstGeom>
          <a:noFill/>
        </p:spPr>
        <p:txBody>
          <a:bodyPr wrap="square" rtlCol="0">
            <a:spAutoFit/>
          </a:bodyPr>
          <a:lstStyle/>
          <a:p>
            <a:r>
              <a:rPr lang="en-US" sz="3600" dirty="0" smtClean="0">
                <a:solidFill>
                  <a:srgbClr val="C00000"/>
                </a:solidFill>
              </a:rPr>
              <a:t>Immune to </a:t>
            </a:r>
            <a:r>
              <a:rPr lang="en-US" sz="3600" smtClean="0">
                <a:solidFill>
                  <a:srgbClr val="C00000"/>
                </a:solidFill>
              </a:rPr>
              <a:t>BGP Dynamics</a:t>
            </a:r>
            <a:endParaRPr lang="en-US" sz="3600" dirty="0" smtClean="0">
              <a:solidFill>
                <a:srgbClr val="C00000"/>
              </a:solidFill>
            </a:endParaRPr>
          </a:p>
        </p:txBody>
      </p:sp>
      <p:sp>
        <p:nvSpPr>
          <p:cNvPr id="40" name="TextBox 39"/>
          <p:cNvSpPr txBox="1"/>
          <p:nvPr/>
        </p:nvSpPr>
        <p:spPr>
          <a:xfrm>
            <a:off x="963006" y="4500547"/>
            <a:ext cx="2667718" cy="400110"/>
          </a:xfrm>
          <a:prstGeom prst="rect">
            <a:avLst/>
          </a:prstGeom>
          <a:noFill/>
        </p:spPr>
        <p:txBody>
          <a:bodyPr wrap="none" rtlCol="0">
            <a:spAutoFit/>
          </a:bodyPr>
          <a:lstStyle/>
          <a:p>
            <a:pPr marL="0" lvl="1" indent="0">
              <a:buNone/>
            </a:pPr>
            <a:r>
              <a:rPr lang="en-US" sz="2000" dirty="0" err="1"/>
              <a:t>dPort</a:t>
            </a:r>
            <a:r>
              <a:rPr lang="en-US" sz="2000" dirty="0"/>
              <a:t> = 443 → </a:t>
            </a:r>
            <a:r>
              <a:rPr lang="en-US" sz="2000" dirty="0" err="1" smtClean="0"/>
              <a:t>fwd</a:t>
            </a:r>
            <a:r>
              <a:rPr lang="en-US" sz="2000" dirty="0" smtClean="0"/>
              <a:t>(C)</a:t>
            </a:r>
            <a:endParaRPr lang="en-US" sz="2000" dirty="0"/>
          </a:p>
        </p:txBody>
      </p:sp>
      <p:sp>
        <p:nvSpPr>
          <p:cNvPr id="43" name="Rectangle 42"/>
          <p:cNvSpPr/>
          <p:nvPr/>
        </p:nvSpPr>
        <p:spPr>
          <a:xfrm>
            <a:off x="0" y="6236208"/>
            <a:ext cx="9144000" cy="621792"/>
          </a:xfrm>
          <a:prstGeom prst="rect">
            <a:avLst/>
          </a:prstGeom>
          <a:solidFill>
            <a:srgbClr val="333E4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Slide Number Placeholder 5"/>
          <p:cNvSpPr txBox="1">
            <a:spLocks/>
          </p:cNvSpPr>
          <p:nvPr/>
        </p:nvSpPr>
        <p:spPr>
          <a:xfrm>
            <a:off x="6553200" y="6320027"/>
            <a:ext cx="2133600" cy="365125"/>
          </a:xfrm>
          <a:prstGeom prst="rect">
            <a:avLst/>
          </a:prstGeom>
        </p:spPr>
        <p:txBody>
          <a:bodyPr vert="horz" lIns="91440" tIns="45720" rIns="91440" bIns="45720" rtlCol="0" anchor="b"/>
          <a:lstStyle>
            <a:defPPr>
              <a:defRPr lang="en-US"/>
            </a:defPPr>
            <a:lvl1pPr marL="0" algn="ctr" defTabSz="457200" rtl="0" eaLnBrk="1" latinLnBrk="0" hangingPunct="1">
              <a:defRPr sz="11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5FB27F1-C2FE-E646-9E41-8F3092BBAFAE}" type="slidenum">
              <a:rPr lang="en-US" smtClean="0"/>
              <a:pPr/>
              <a:t>‹#›</a:t>
            </a:fld>
            <a:endParaRPr lang="en-US" dirty="0"/>
          </a:p>
        </p:txBody>
      </p:sp>
      <p:sp>
        <p:nvSpPr>
          <p:cNvPr id="45" name="Footer Placeholder 3"/>
          <p:cNvSpPr>
            <a:spLocks noGrp="1"/>
          </p:cNvSpPr>
          <p:nvPr>
            <p:ph type="ftr" sz="quarter" idx="3"/>
          </p:nvPr>
        </p:nvSpPr>
        <p:spPr>
          <a:xfrm>
            <a:off x="123142" y="6311317"/>
            <a:ext cx="4083098" cy="365125"/>
          </a:xfrm>
          <a:prstGeom prst="rect">
            <a:avLst/>
          </a:prstGeom>
        </p:spPr>
        <p:txBody>
          <a:bodyPr vert="horz" lIns="91440" tIns="45720" rIns="91440" bIns="45720" rtlCol="0" anchor="ctr"/>
          <a:lstStyle>
            <a:lvl1pPr algn="l">
              <a:defRPr sz="1100">
                <a:solidFill>
                  <a:schemeClr val="bg1"/>
                </a:solidFill>
              </a:defRPr>
            </a:lvl1pPr>
          </a:lstStyle>
          <a:p>
            <a:r>
              <a:rPr lang="en-US" dirty="0" smtClean="0"/>
              <a:t>Revision # v.7</a:t>
            </a:r>
            <a:br>
              <a:rPr lang="en-US" dirty="0" smtClean="0"/>
            </a:br>
            <a:r>
              <a:rPr lang="en-US" dirty="0" smtClean="0"/>
              <a:t>Sponsored by Open Networking Foundation</a:t>
            </a:r>
            <a:endParaRPr lang="en-US" dirty="0"/>
          </a:p>
        </p:txBody>
      </p:sp>
    </p:spTree>
    <p:extLst>
      <p:ext uri="{BB962C8B-B14F-4D97-AF65-F5344CB8AC3E}">
        <p14:creationId xmlns:p14="http://schemas.microsoft.com/office/powerpoint/2010/main" val="3198120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3" y="304800"/>
            <a:ext cx="5181597" cy="609600"/>
          </a:xfrm>
        </p:spPr>
        <p:txBody>
          <a:bodyPr/>
          <a:lstStyle/>
          <a:p>
            <a:r>
              <a:rPr lang="en-US" dirty="0">
                <a:solidFill>
                  <a:schemeClr val="tx1"/>
                </a:solidFill>
              </a:rPr>
              <a:t>Reachability Bitmask in Action</a:t>
            </a:r>
          </a:p>
        </p:txBody>
      </p:sp>
      <p:sp>
        <p:nvSpPr>
          <p:cNvPr id="3" name="Slide Number Placeholder 2"/>
          <p:cNvSpPr>
            <a:spLocks noGrp="1"/>
          </p:cNvSpPr>
          <p:nvPr>
            <p:ph type="sldNum" sz="quarter" idx="4"/>
          </p:nvPr>
        </p:nvSpPr>
        <p:spPr>
          <a:xfrm>
            <a:off x="3505200" y="6356352"/>
            <a:ext cx="2133600" cy="365125"/>
          </a:xfrm>
        </p:spPr>
        <p:txBody>
          <a:bodyPr/>
          <a:lstStyle/>
          <a:p>
            <a:pPr>
              <a:defRPr/>
            </a:pPr>
            <a:fld id="{495ADB0F-E9F2-1D42-9E15-ECDE97EFB0F8}" type="slidenum">
              <a:rPr lang="en-US" smtClean="0"/>
              <a:pPr>
                <a:defRPr/>
              </a:pPr>
              <a:t>31</a:t>
            </a:fld>
            <a:endParaRPr lang="en-US"/>
          </a:p>
        </p:txBody>
      </p:sp>
      <p:sp>
        <p:nvSpPr>
          <p:cNvPr id="9" name="TextBox 8"/>
          <p:cNvSpPr txBox="1"/>
          <p:nvPr/>
        </p:nvSpPr>
        <p:spPr>
          <a:xfrm>
            <a:off x="0" y="5390971"/>
            <a:ext cx="8915400" cy="646331"/>
          </a:xfrm>
          <a:prstGeom prst="rect">
            <a:avLst/>
          </a:prstGeom>
          <a:noFill/>
        </p:spPr>
        <p:txBody>
          <a:bodyPr wrap="square" rtlCol="0">
            <a:spAutoFit/>
          </a:bodyPr>
          <a:lstStyle/>
          <a:p>
            <a:pPr algn="ctr"/>
            <a:r>
              <a:rPr lang="en-US" sz="3600" dirty="0" smtClean="0">
                <a:solidFill>
                  <a:srgbClr val="C00000"/>
                </a:solidFill>
              </a:rPr>
              <a:t>Reduces Data Plane State </a:t>
            </a: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2220" y="1475062"/>
            <a:ext cx="6919560" cy="3907875"/>
          </a:xfrm>
          <a:prstGeom prst="rect">
            <a:avLst/>
          </a:prstGeom>
        </p:spPr>
      </p:pic>
      <p:sp>
        <p:nvSpPr>
          <p:cNvPr id="16" name="Footer Placeholder 3"/>
          <p:cNvSpPr>
            <a:spLocks noGrp="1"/>
          </p:cNvSpPr>
          <p:nvPr>
            <p:ph type="ftr" sz="quarter" idx="3"/>
          </p:nvPr>
        </p:nvSpPr>
        <p:spPr>
          <a:xfrm>
            <a:off x="123142" y="6311317"/>
            <a:ext cx="4083098" cy="365125"/>
          </a:xfrm>
          <a:prstGeom prst="rect">
            <a:avLst/>
          </a:prstGeom>
        </p:spPr>
        <p:txBody>
          <a:bodyPr vert="horz" lIns="91440" tIns="45720" rIns="91440" bIns="45720" rtlCol="0" anchor="ctr"/>
          <a:lstStyle>
            <a:lvl1pPr algn="l">
              <a:defRPr sz="1100">
                <a:solidFill>
                  <a:schemeClr val="bg1"/>
                </a:solidFill>
              </a:defRPr>
            </a:lvl1pPr>
          </a:lstStyle>
          <a:p>
            <a:r>
              <a:rPr lang="en-US" dirty="0" smtClean="0"/>
              <a:t>Revision # v.7</a:t>
            </a:r>
            <a:br>
              <a:rPr lang="en-US" dirty="0" smtClean="0"/>
            </a:br>
            <a:r>
              <a:rPr lang="en-US" dirty="0" smtClean="0"/>
              <a:t>Sponsored by Open Networking Foundation</a:t>
            </a:r>
            <a:endParaRPr lang="en-US" dirty="0"/>
          </a:p>
        </p:txBody>
      </p:sp>
    </p:spTree>
    <p:extLst>
      <p:ext uri="{BB962C8B-B14F-4D97-AF65-F5344CB8AC3E}">
        <p14:creationId xmlns:p14="http://schemas.microsoft.com/office/powerpoint/2010/main" val="3863044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3" y="304800"/>
            <a:ext cx="5181597" cy="609600"/>
          </a:xfrm>
        </p:spPr>
        <p:txBody>
          <a:bodyPr/>
          <a:lstStyle/>
          <a:p>
            <a:r>
              <a:rPr lang="en-US" dirty="0">
                <a:solidFill>
                  <a:schemeClr val="tx1"/>
                </a:solidFill>
              </a:rPr>
              <a:t>Goal Tracker</a:t>
            </a:r>
          </a:p>
        </p:txBody>
      </p:sp>
      <p:sp>
        <p:nvSpPr>
          <p:cNvPr id="3" name="Slide Number Placeholder 2"/>
          <p:cNvSpPr>
            <a:spLocks noGrp="1"/>
          </p:cNvSpPr>
          <p:nvPr>
            <p:ph type="sldNum" sz="quarter" idx="4"/>
          </p:nvPr>
        </p:nvSpPr>
        <p:spPr>
          <a:xfrm>
            <a:off x="3505200" y="6356352"/>
            <a:ext cx="2133600" cy="365125"/>
          </a:xfrm>
        </p:spPr>
        <p:txBody>
          <a:bodyPr/>
          <a:lstStyle/>
          <a:p>
            <a:pPr>
              <a:defRPr/>
            </a:pPr>
            <a:fld id="{495ADB0F-E9F2-1D42-9E15-ECDE97EFB0F8}" type="slidenum">
              <a:rPr lang="en-US" smtClean="0"/>
              <a:pPr>
                <a:defRPr/>
              </a:pPr>
              <a:t>32</a:t>
            </a:fld>
            <a:endParaRPr lang="en-US"/>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276519868"/>
              </p:ext>
            </p:extLst>
          </p:nvPr>
        </p:nvGraphicFramePr>
        <p:xfrm>
          <a:off x="457200" y="975405"/>
          <a:ext cx="8229600" cy="3997660"/>
        </p:xfrm>
        <a:graphic>
          <a:graphicData uri="http://schemas.openxmlformats.org/drawingml/2006/table">
            <a:tbl>
              <a:tblPr firstRow="1" bandRow="1">
                <a:tableStyleId>{00A15C55-8517-42AA-B614-E9B94910E393}</a:tableStyleId>
              </a:tblPr>
              <a:tblGrid>
                <a:gridCol w="4861753"/>
                <a:gridCol w="1572535"/>
                <a:gridCol w="1795312"/>
              </a:tblGrid>
              <a:tr h="807720">
                <a:tc>
                  <a:txBody>
                    <a:bodyPr/>
                    <a:lstStyle/>
                    <a:p>
                      <a:pPr algn="ctr"/>
                      <a:endParaRPr lang="en-US" sz="2400" dirty="0">
                        <a:solidFill>
                          <a:schemeClr val="tx1"/>
                        </a:solidFill>
                      </a:endParaRPr>
                    </a:p>
                  </a:txBody>
                  <a:tcPr marL="94352" marR="943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smtClean="0">
                          <a:solidFill>
                            <a:schemeClr val="tx1"/>
                          </a:solidFill>
                        </a:rPr>
                        <a:t>Simple Example</a:t>
                      </a:r>
                      <a:endParaRPr lang="en-US" sz="2400" dirty="0">
                        <a:solidFill>
                          <a:schemeClr val="tx1"/>
                        </a:solidFill>
                      </a:endParaRPr>
                    </a:p>
                  </a:txBody>
                  <a:tcPr marL="94352" marR="943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smtClean="0">
                          <a:solidFill>
                            <a:schemeClr val="tx1"/>
                          </a:solidFill>
                        </a:rPr>
                        <a:t>Large IXP</a:t>
                      </a:r>
                      <a:endParaRPr lang="en-US" sz="2400" dirty="0">
                        <a:solidFill>
                          <a:schemeClr val="tx1"/>
                        </a:solidFill>
                      </a:endParaRPr>
                    </a:p>
                  </a:txBody>
                  <a:tcPr marL="94352" marR="943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634940">
                <a:tc>
                  <a:txBody>
                    <a:bodyPr/>
                    <a:lstStyle/>
                    <a:p>
                      <a:pPr algn="ctr"/>
                      <a:r>
                        <a:rPr lang="en-US" sz="2400" b="0" dirty="0" smtClean="0"/>
                        <a:t>Baseline</a:t>
                      </a:r>
                      <a:endParaRPr lang="en-US" sz="2400" b="0" dirty="0"/>
                    </a:p>
                  </a:txBody>
                  <a:tcPr marL="94352" marR="943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0" dirty="0" smtClean="0">
                          <a:solidFill>
                            <a:schemeClr val="tx1"/>
                          </a:solidFill>
                        </a:rPr>
                        <a:t>3</a:t>
                      </a:r>
                      <a:endParaRPr lang="en-US" sz="2400" b="0" dirty="0">
                        <a:solidFill>
                          <a:schemeClr val="tx1"/>
                        </a:solidFill>
                      </a:endParaRPr>
                    </a:p>
                  </a:txBody>
                  <a:tcPr marL="94352" marR="943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0" dirty="0" smtClean="0">
                          <a:solidFill>
                            <a:schemeClr val="tx1"/>
                          </a:solidFill>
                        </a:rPr>
                        <a:t>62K (0)</a:t>
                      </a:r>
                      <a:endParaRPr lang="en-US" sz="2400" b="0" dirty="0">
                        <a:solidFill>
                          <a:schemeClr val="tx1"/>
                        </a:solidFill>
                      </a:endParaRPr>
                    </a:p>
                  </a:txBody>
                  <a:tcPr marL="94352" marR="943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634940">
                <a:tc>
                  <a:txBody>
                    <a:bodyPr/>
                    <a:lstStyle/>
                    <a:p>
                      <a:pPr algn="ctr"/>
                      <a:r>
                        <a:rPr lang="en-US" sz="2400" b="0" dirty="0" smtClean="0"/>
                        <a:t>Policy Augmentation</a:t>
                      </a:r>
                      <a:endParaRPr lang="en-US" sz="2400" b="0" dirty="0"/>
                    </a:p>
                  </a:txBody>
                  <a:tcPr marL="94352" marR="943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0" dirty="0" smtClean="0">
                          <a:solidFill>
                            <a:schemeClr val="tx1"/>
                          </a:solidFill>
                        </a:rPr>
                        <a:t>7</a:t>
                      </a:r>
                      <a:endParaRPr lang="en-US" sz="2400" b="0" dirty="0">
                        <a:solidFill>
                          <a:schemeClr val="tx1"/>
                        </a:solidFill>
                      </a:endParaRPr>
                    </a:p>
                  </a:txBody>
                  <a:tcPr marL="94352" marR="943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0" dirty="0" smtClean="0">
                          <a:solidFill>
                            <a:schemeClr val="tx1"/>
                          </a:solidFill>
                        </a:rPr>
                        <a:t>68M (16K)</a:t>
                      </a:r>
                      <a:endParaRPr lang="en-US" sz="2400" b="0" dirty="0">
                        <a:solidFill>
                          <a:schemeClr val="tx1"/>
                        </a:solidFill>
                      </a:endParaRPr>
                    </a:p>
                  </a:txBody>
                  <a:tcPr marL="94352" marR="943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634940">
                <a:tc>
                  <a:txBody>
                    <a:bodyPr/>
                    <a:lstStyle/>
                    <a:p>
                      <a:pPr algn="ctr"/>
                      <a:r>
                        <a:rPr lang="en-US" sz="2400" b="0" dirty="0" smtClean="0"/>
                        <a:t>FEC Computation</a:t>
                      </a:r>
                      <a:endParaRPr lang="en-US" sz="2400" b="0" dirty="0"/>
                    </a:p>
                  </a:txBody>
                  <a:tcPr marL="94352" marR="943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0" dirty="0" smtClean="0">
                          <a:solidFill>
                            <a:schemeClr val="tx1"/>
                          </a:solidFill>
                        </a:rPr>
                        <a:t>4</a:t>
                      </a:r>
                      <a:endParaRPr lang="en-US" sz="2400" b="0" dirty="0">
                        <a:solidFill>
                          <a:schemeClr val="tx1"/>
                        </a:solidFill>
                      </a:endParaRPr>
                    </a:p>
                  </a:txBody>
                  <a:tcPr marL="94352" marR="943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0" dirty="0" smtClean="0">
                          <a:solidFill>
                            <a:schemeClr val="tx1"/>
                          </a:solidFill>
                        </a:rPr>
                        <a:t>21M (35K)</a:t>
                      </a:r>
                    </a:p>
                  </a:txBody>
                  <a:tcPr marL="94352" marR="943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634940">
                <a:tc>
                  <a:txBody>
                    <a:bodyPr/>
                    <a:lstStyle/>
                    <a:p>
                      <a:pPr algn="ctr"/>
                      <a:r>
                        <a:rPr lang="en-US" sz="2400" b="0" dirty="0" smtClean="0"/>
                        <a:t>Independent FEC Computation</a:t>
                      </a:r>
                      <a:endParaRPr lang="en-US" sz="2400" b="0" dirty="0"/>
                    </a:p>
                  </a:txBody>
                  <a:tcPr marL="94352" marR="943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0" dirty="0" smtClean="0">
                          <a:solidFill>
                            <a:schemeClr val="tx1"/>
                          </a:solidFill>
                        </a:rPr>
                        <a:t>3</a:t>
                      </a:r>
                      <a:endParaRPr lang="en-US" sz="2400" b="0" dirty="0">
                        <a:solidFill>
                          <a:schemeClr val="tx1"/>
                        </a:solidFill>
                      </a:endParaRPr>
                    </a:p>
                  </a:txBody>
                  <a:tcPr marL="94352" marR="943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0" dirty="0" smtClean="0">
                          <a:solidFill>
                            <a:schemeClr val="tx1"/>
                          </a:solidFill>
                        </a:rPr>
                        <a:t>763K (15K)</a:t>
                      </a:r>
                      <a:endParaRPr lang="en-US" sz="2400" b="0" dirty="0">
                        <a:solidFill>
                          <a:schemeClr val="tx1"/>
                        </a:solidFill>
                      </a:endParaRPr>
                    </a:p>
                  </a:txBody>
                  <a:tcPr marL="94352" marR="943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634940">
                <a:tc>
                  <a:txBody>
                    <a:bodyPr/>
                    <a:lstStyle/>
                    <a:p>
                      <a:pPr algn="ctr"/>
                      <a:r>
                        <a:rPr lang="en-US" sz="2400" b="1" dirty="0" smtClean="0"/>
                        <a:t>Reachability Encoding</a:t>
                      </a:r>
                      <a:endParaRPr lang="en-US" sz="2400" b="1" dirty="0"/>
                    </a:p>
                  </a:txBody>
                  <a:tcPr marL="94352" marR="943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dirty="0" smtClean="0">
                          <a:solidFill>
                            <a:schemeClr val="tx1"/>
                          </a:solidFill>
                        </a:rPr>
                        <a:t>3</a:t>
                      </a:r>
                      <a:endParaRPr lang="en-US" sz="2400" b="1" dirty="0">
                        <a:solidFill>
                          <a:schemeClr val="tx1"/>
                        </a:solidFill>
                      </a:endParaRPr>
                    </a:p>
                  </a:txBody>
                  <a:tcPr marL="94352" marR="943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dirty="0" smtClean="0">
                          <a:solidFill>
                            <a:srgbClr val="FF0000"/>
                          </a:solidFill>
                        </a:rPr>
                        <a:t>65K (0)</a:t>
                      </a:r>
                      <a:endParaRPr lang="en-US" sz="2400" b="1" dirty="0">
                        <a:solidFill>
                          <a:srgbClr val="FF0000"/>
                        </a:solidFill>
                      </a:endParaRPr>
                    </a:p>
                  </a:txBody>
                  <a:tcPr marL="94352" marR="943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7" name="Footer Placeholder 3"/>
          <p:cNvSpPr txBox="1">
            <a:spLocks/>
          </p:cNvSpPr>
          <p:nvPr/>
        </p:nvSpPr>
        <p:spPr>
          <a:xfrm>
            <a:off x="123142" y="6355769"/>
            <a:ext cx="4083098" cy="365125"/>
          </a:xfrm>
          <a:prstGeom prst="rect">
            <a:avLst/>
          </a:prstGeom>
        </p:spPr>
        <p:txBody>
          <a:bodyPr vert="horz" lIns="91440" tIns="45720" rIns="91440" bIns="45720" rtlCol="0" anchor="ctr"/>
          <a:lstStyle>
            <a:defPPr>
              <a:defRPr lang="en-US"/>
            </a:defPPr>
            <a:lvl1pPr marL="0" algn="l" defTabSz="457200" rtl="0" eaLnBrk="1" latinLnBrk="0" hangingPunct="1">
              <a:defRPr sz="11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t>Revision # v.7</a:t>
            </a:r>
            <a:br>
              <a:rPr lang="en-US" dirty="0" smtClean="0"/>
            </a:br>
            <a:r>
              <a:rPr lang="en-US" dirty="0" smtClean="0"/>
              <a:t>Sponsored by Open Networking Foundation</a:t>
            </a:r>
            <a:endParaRPr lang="en-US" dirty="0"/>
          </a:p>
        </p:txBody>
      </p:sp>
    </p:spTree>
    <p:extLst>
      <p:ext uri="{BB962C8B-B14F-4D97-AF65-F5344CB8AC3E}">
        <p14:creationId xmlns:p14="http://schemas.microsoft.com/office/powerpoint/2010/main" val="401980458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3" y="304800"/>
            <a:ext cx="5181597" cy="609600"/>
          </a:xfrm>
        </p:spPr>
        <p:txBody>
          <a:bodyPr/>
          <a:lstStyle/>
          <a:p>
            <a:r>
              <a:rPr lang="en-US" dirty="0" err="1" smtClean="0">
                <a:solidFill>
                  <a:schemeClr val="tx1"/>
                </a:solidFill>
              </a:rPr>
              <a:t>iSDX</a:t>
            </a:r>
            <a:r>
              <a:rPr lang="en-US" dirty="0" smtClean="0">
                <a:solidFill>
                  <a:schemeClr val="tx1"/>
                </a:solidFill>
              </a:rPr>
              <a:t> Evaluation Summary</a:t>
            </a:r>
            <a:endParaRPr lang="en-US" dirty="0">
              <a:solidFill>
                <a:schemeClr val="tx1"/>
              </a:solidFill>
            </a:endParaRPr>
          </a:p>
        </p:txBody>
      </p:sp>
      <p:sp>
        <p:nvSpPr>
          <p:cNvPr id="4" name="Slide Number Placeholder 3"/>
          <p:cNvSpPr>
            <a:spLocks noGrp="1"/>
          </p:cNvSpPr>
          <p:nvPr>
            <p:ph type="sldNum" sz="quarter" idx="4"/>
          </p:nvPr>
        </p:nvSpPr>
        <p:spPr>
          <a:xfrm>
            <a:off x="3505200" y="6356352"/>
            <a:ext cx="2133600" cy="365125"/>
          </a:xfrm>
        </p:spPr>
        <p:txBody>
          <a:bodyPr/>
          <a:lstStyle/>
          <a:p>
            <a:pPr>
              <a:defRPr/>
            </a:pPr>
            <a:fld id="{495ADB0F-E9F2-1D42-9E15-ECDE97EFB0F8}" type="slidenum">
              <a:rPr lang="en-US" smtClean="0"/>
              <a:pPr>
                <a:defRPr/>
              </a:pPr>
              <a:t>33</a:t>
            </a:fld>
            <a:endParaRPr lang="en-US"/>
          </a:p>
        </p:txBody>
      </p:sp>
      <p:sp>
        <p:nvSpPr>
          <p:cNvPr id="35" name="Content Placeholder 2"/>
          <p:cNvSpPr>
            <a:spLocks noGrp="1"/>
          </p:cNvSpPr>
          <p:nvPr>
            <p:ph idx="1"/>
          </p:nvPr>
        </p:nvSpPr>
        <p:spPr/>
        <p:txBody>
          <a:bodyPr>
            <a:normAutofit/>
          </a:bodyPr>
          <a:lstStyle/>
          <a:p>
            <a:r>
              <a:rPr lang="en-US" b="1" dirty="0" smtClean="0">
                <a:solidFill>
                  <a:srgbClr val="333399"/>
                </a:solidFill>
              </a:rPr>
              <a:t>Data Plane State:</a:t>
            </a:r>
          </a:p>
          <a:p>
            <a:pPr lvl="1"/>
            <a:r>
              <a:rPr lang="en-US" dirty="0" smtClean="0"/>
              <a:t>Requires </a:t>
            </a:r>
            <a:r>
              <a:rPr lang="en-US" b="1" dirty="0"/>
              <a:t>65K  &lt; </a:t>
            </a:r>
            <a:r>
              <a:rPr lang="en-US" b="1" dirty="0" smtClean="0"/>
              <a:t>100K </a:t>
            </a:r>
            <a:r>
              <a:rPr lang="en-US" dirty="0" smtClean="0"/>
              <a:t>forwarding table entries</a:t>
            </a:r>
            <a:endParaRPr lang="en-US" b="1" dirty="0" smtClean="0">
              <a:solidFill>
                <a:srgbClr val="333399"/>
              </a:solidFill>
            </a:endParaRPr>
          </a:p>
          <a:p>
            <a:endParaRPr lang="en-US" b="1" dirty="0" smtClean="0">
              <a:solidFill>
                <a:srgbClr val="333399"/>
              </a:solidFill>
            </a:endParaRPr>
          </a:p>
          <a:p>
            <a:r>
              <a:rPr lang="en-US" b="1" dirty="0" smtClean="0">
                <a:solidFill>
                  <a:srgbClr val="333399"/>
                </a:solidFill>
              </a:rPr>
              <a:t>Data Plane Update Rate:</a:t>
            </a:r>
            <a:r>
              <a:rPr lang="en-US" dirty="0" smtClean="0"/>
              <a:t> </a:t>
            </a:r>
          </a:p>
          <a:p>
            <a:pPr lvl="1"/>
            <a:r>
              <a:rPr lang="en-US" dirty="0" smtClean="0"/>
              <a:t>Requires </a:t>
            </a:r>
            <a:r>
              <a:rPr lang="en-US" b="1" dirty="0" smtClean="0"/>
              <a:t>0</a:t>
            </a:r>
            <a:r>
              <a:rPr lang="en-US" dirty="0" smtClean="0"/>
              <a:t> &lt; </a:t>
            </a:r>
            <a:r>
              <a:rPr lang="en-US" b="1" dirty="0" smtClean="0"/>
              <a:t>2500 </a:t>
            </a:r>
            <a:r>
              <a:rPr lang="en-US" dirty="0" smtClean="0"/>
              <a:t>updates/second</a:t>
            </a:r>
          </a:p>
          <a:p>
            <a:endParaRPr lang="en-US" b="1" dirty="0" smtClean="0">
              <a:solidFill>
                <a:srgbClr val="333399"/>
              </a:solidFill>
            </a:endParaRPr>
          </a:p>
          <a:p>
            <a:r>
              <a:rPr lang="en-US" b="1" dirty="0" smtClean="0">
                <a:solidFill>
                  <a:srgbClr val="333399"/>
                </a:solidFill>
              </a:rPr>
              <a:t>Other Goals: </a:t>
            </a:r>
          </a:p>
          <a:p>
            <a:pPr lvl="1"/>
            <a:r>
              <a:rPr lang="en-US" dirty="0" smtClean="0"/>
              <a:t>Processes BGP update bursts in real time </a:t>
            </a:r>
            <a:r>
              <a:rPr lang="en-US" b="1" dirty="0" smtClean="0"/>
              <a:t>(50 </a:t>
            </a:r>
            <a:r>
              <a:rPr lang="en-US" b="1" dirty="0" err="1" smtClean="0"/>
              <a:t>ms</a:t>
            </a:r>
            <a:r>
              <a:rPr lang="en-US" b="1" dirty="0" smtClean="0"/>
              <a:t>)</a:t>
            </a:r>
          </a:p>
          <a:p>
            <a:pPr lvl="1"/>
            <a:r>
              <a:rPr lang="en-US" dirty="0" smtClean="0"/>
              <a:t>Requires only </a:t>
            </a:r>
            <a:r>
              <a:rPr lang="en-US" b="1" dirty="0" smtClean="0"/>
              <a:t>360 BGP Next Hops </a:t>
            </a:r>
            <a:r>
              <a:rPr lang="en-US" dirty="0" smtClean="0"/>
              <a:t>compared to 25K from previous solutions </a:t>
            </a:r>
            <a:endParaRPr lang="en-US" dirty="0"/>
          </a:p>
        </p:txBody>
      </p:sp>
      <p:sp>
        <p:nvSpPr>
          <p:cNvPr id="6" name="Footer Placeholder 3"/>
          <p:cNvSpPr>
            <a:spLocks noGrp="1"/>
          </p:cNvSpPr>
          <p:nvPr>
            <p:ph type="ftr" sz="quarter" idx="3"/>
          </p:nvPr>
        </p:nvSpPr>
        <p:spPr>
          <a:xfrm>
            <a:off x="123142" y="6311317"/>
            <a:ext cx="4083098" cy="365125"/>
          </a:xfrm>
          <a:prstGeom prst="rect">
            <a:avLst/>
          </a:prstGeom>
        </p:spPr>
        <p:txBody>
          <a:bodyPr vert="horz" lIns="91440" tIns="45720" rIns="91440" bIns="45720" rtlCol="0" anchor="ctr"/>
          <a:lstStyle>
            <a:lvl1pPr algn="l">
              <a:defRPr sz="1100">
                <a:solidFill>
                  <a:schemeClr val="bg1"/>
                </a:solidFill>
              </a:defRPr>
            </a:lvl1pPr>
          </a:lstStyle>
          <a:p>
            <a:r>
              <a:rPr lang="en-US" dirty="0" smtClean="0"/>
              <a:t>Revision # v.7</a:t>
            </a:r>
            <a:br>
              <a:rPr lang="en-US" dirty="0" smtClean="0"/>
            </a:br>
            <a:r>
              <a:rPr lang="en-US" dirty="0" smtClean="0"/>
              <a:t>Sponsored by Open Networking Foundation</a:t>
            </a:r>
            <a:endParaRPr lang="en-US" dirty="0"/>
          </a:p>
        </p:txBody>
      </p:sp>
    </p:spTree>
    <p:extLst>
      <p:ext uri="{BB962C8B-B14F-4D97-AF65-F5344CB8AC3E}">
        <p14:creationId xmlns:p14="http://schemas.microsoft.com/office/powerpoint/2010/main" val="22535525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3" y="304800"/>
            <a:ext cx="5181597" cy="609600"/>
          </a:xfrm>
        </p:spPr>
        <p:txBody>
          <a:bodyPr/>
          <a:lstStyle/>
          <a:p>
            <a:r>
              <a:rPr lang="en-US" dirty="0" smtClean="0">
                <a:solidFill>
                  <a:schemeClr val="tx1"/>
                </a:solidFill>
              </a:rPr>
              <a:t>You Can Run </a:t>
            </a:r>
            <a:r>
              <a:rPr lang="en-US" dirty="0" err="1" smtClean="0">
                <a:solidFill>
                  <a:schemeClr val="tx1"/>
                </a:solidFill>
              </a:rPr>
              <a:t>iSDX</a:t>
            </a:r>
            <a:r>
              <a:rPr lang="en-US" dirty="0" smtClean="0">
                <a:solidFill>
                  <a:schemeClr val="tx1"/>
                </a:solidFill>
              </a:rPr>
              <a:t> Today!</a:t>
            </a:r>
            <a:endParaRPr lang="en-US" dirty="0">
              <a:solidFill>
                <a:schemeClr val="tx1"/>
              </a:solidFill>
            </a:endParaRPr>
          </a:p>
        </p:txBody>
      </p:sp>
      <p:sp>
        <p:nvSpPr>
          <p:cNvPr id="3" name="Slide Number Placeholder 2"/>
          <p:cNvSpPr>
            <a:spLocks noGrp="1"/>
          </p:cNvSpPr>
          <p:nvPr>
            <p:ph type="sldNum" sz="quarter" idx="4"/>
          </p:nvPr>
        </p:nvSpPr>
        <p:spPr>
          <a:xfrm>
            <a:off x="3505200" y="6356352"/>
            <a:ext cx="2133600" cy="365125"/>
          </a:xfrm>
        </p:spPr>
        <p:txBody>
          <a:bodyPr/>
          <a:lstStyle/>
          <a:p>
            <a:pPr>
              <a:defRPr/>
            </a:pPr>
            <a:fld id="{495ADB0F-E9F2-1D42-9E15-ECDE97EFB0F8}" type="slidenum">
              <a:rPr lang="en-US" smtClean="0"/>
              <a:pPr>
                <a:defRPr/>
              </a:pPr>
              <a:t>34</a:t>
            </a:fld>
            <a:endParaRPr lang="en-US"/>
          </a:p>
        </p:txBody>
      </p:sp>
      <p:sp>
        <p:nvSpPr>
          <p:cNvPr id="37" name="Content Placeholder 2"/>
          <p:cNvSpPr>
            <a:spLocks noGrp="1"/>
          </p:cNvSpPr>
          <p:nvPr>
            <p:ph idx="1"/>
          </p:nvPr>
        </p:nvSpPr>
        <p:spPr>
          <a:xfrm>
            <a:off x="457200" y="1854223"/>
            <a:ext cx="8229600" cy="4213092"/>
          </a:xfrm>
        </p:spPr>
        <p:txBody>
          <a:bodyPr>
            <a:normAutofit fontScale="92500" lnSpcReduction="20000"/>
          </a:bodyPr>
          <a:lstStyle/>
          <a:p>
            <a:r>
              <a:rPr lang="en-US" dirty="0" smtClean="0">
                <a:solidFill>
                  <a:srgbClr val="000090"/>
                </a:solidFill>
              </a:rPr>
              <a:t>Running </a:t>
            </a:r>
            <a:r>
              <a:rPr lang="en-US" dirty="0" smtClean="0">
                <a:solidFill>
                  <a:srgbClr val="000090"/>
                </a:solidFill>
              </a:rPr>
              <a:t>code</a:t>
            </a:r>
          </a:p>
          <a:p>
            <a:pPr lvl="1"/>
            <a:r>
              <a:rPr lang="en-US" dirty="0"/>
              <a:t>Vagrant &amp; </a:t>
            </a:r>
            <a:r>
              <a:rPr lang="en-US" dirty="0" err="1"/>
              <a:t>Docker</a:t>
            </a:r>
            <a:r>
              <a:rPr lang="en-US" dirty="0"/>
              <a:t> based </a:t>
            </a:r>
            <a:r>
              <a:rPr lang="en-US" dirty="0" smtClean="0"/>
              <a:t>setup</a:t>
            </a:r>
          </a:p>
          <a:p>
            <a:pPr lvl="1"/>
            <a:r>
              <a:rPr lang="en-US" dirty="0" smtClean="0"/>
              <a:t>Instructions to run with </a:t>
            </a:r>
            <a:r>
              <a:rPr lang="en-US" b="1" dirty="0" smtClean="0"/>
              <a:t>Hardware </a:t>
            </a:r>
            <a:r>
              <a:rPr lang="en-US" b="1" dirty="0" smtClean="0"/>
              <a:t>Switches</a:t>
            </a:r>
            <a:endParaRPr lang="en-US" dirty="0"/>
          </a:p>
          <a:p>
            <a:r>
              <a:rPr lang="en-US" dirty="0" smtClean="0">
                <a:solidFill>
                  <a:srgbClr val="000090"/>
                </a:solidFill>
              </a:rPr>
              <a:t>Ongoing efforts</a:t>
            </a:r>
          </a:p>
          <a:p>
            <a:pPr lvl="1"/>
            <a:r>
              <a:rPr lang="en-US" dirty="0" smtClean="0"/>
              <a:t>Hosted by </a:t>
            </a:r>
            <a:r>
              <a:rPr lang="en-US" b="1" dirty="0" smtClean="0"/>
              <a:t>Open Networking </a:t>
            </a:r>
            <a:r>
              <a:rPr lang="en-US" b="1" dirty="0" smtClean="0"/>
              <a:t>Foundation</a:t>
            </a:r>
          </a:p>
          <a:p>
            <a:pPr lvl="1"/>
            <a:r>
              <a:rPr lang="en-US" dirty="0" smtClean="0"/>
              <a:t>Community Link: </a:t>
            </a:r>
            <a:r>
              <a:rPr lang="en-US" u="sng" dirty="0">
                <a:hlinkClick r:id="rId3"/>
              </a:rPr>
              <a:t>https://community.opensourcesdn.org/wg/iSDX/dashboard</a:t>
            </a:r>
            <a:r>
              <a:rPr lang="en-US" dirty="0"/>
              <a:t> </a:t>
            </a:r>
          </a:p>
          <a:p>
            <a:pPr lvl="1"/>
            <a:r>
              <a:rPr lang="en-US" dirty="0" smtClean="0"/>
              <a:t>Mailing </a:t>
            </a:r>
            <a:r>
              <a:rPr lang="en-US" dirty="0"/>
              <a:t>List (general info, anyone in the world can </a:t>
            </a:r>
            <a:r>
              <a:rPr lang="en-US" dirty="0" smtClean="0"/>
              <a:t>register): </a:t>
            </a:r>
            <a:r>
              <a:rPr lang="en-US" u="sng" dirty="0" smtClean="0">
                <a:hlinkClick r:id="rId4"/>
              </a:rPr>
              <a:t>isdx@community.OpenSourceSDN.org</a:t>
            </a:r>
            <a:endParaRPr lang="en-US" u="sng" dirty="0" smtClean="0"/>
          </a:p>
          <a:p>
            <a:pPr lvl="1"/>
            <a:r>
              <a:rPr lang="en-US" dirty="0" smtClean="0"/>
              <a:t>More info and project landing page: </a:t>
            </a:r>
            <a:r>
              <a:rPr lang="en-US" u="sng" dirty="0" smtClean="0">
                <a:hlinkClick r:id="rId5"/>
              </a:rPr>
              <a:t>https://www.OpenSourceSDN.org</a:t>
            </a:r>
            <a:r>
              <a:rPr lang="en-US" u="sng" dirty="0" smtClean="0"/>
              <a:t> </a:t>
            </a:r>
            <a:endParaRPr lang="en-US" dirty="0"/>
          </a:p>
          <a:p>
            <a:r>
              <a:rPr lang="en-US" dirty="0"/>
              <a:t> </a:t>
            </a:r>
            <a:r>
              <a:rPr lang="en-US" dirty="0" smtClean="0"/>
              <a:t>Deployment</a:t>
            </a:r>
            <a:endParaRPr lang="en-US" dirty="0" smtClean="0"/>
          </a:p>
          <a:p>
            <a:pPr lvl="2"/>
            <a:r>
              <a:rPr lang="en-US" dirty="0" smtClean="0"/>
              <a:t>Inter-agency exchange </a:t>
            </a:r>
          </a:p>
          <a:p>
            <a:pPr lvl="2"/>
            <a:r>
              <a:rPr lang="en-US" dirty="0" smtClean="0"/>
              <a:t>IXPs in Europe &amp; Asia</a:t>
            </a:r>
          </a:p>
        </p:txBody>
      </p:sp>
      <p:sp>
        <p:nvSpPr>
          <p:cNvPr id="4" name="TextBox 3"/>
          <p:cNvSpPr txBox="1"/>
          <p:nvPr/>
        </p:nvSpPr>
        <p:spPr>
          <a:xfrm>
            <a:off x="1620785" y="915504"/>
            <a:ext cx="5902429" cy="938719"/>
          </a:xfrm>
          <a:prstGeom prst="rect">
            <a:avLst/>
          </a:prstGeom>
          <a:noFill/>
        </p:spPr>
        <p:txBody>
          <a:bodyPr wrap="square" rtlCol="0">
            <a:spAutoFit/>
          </a:bodyPr>
          <a:lstStyle/>
          <a:p>
            <a:pPr lvl="0" algn="ctr" defTabSz="914400" eaLnBrk="0" fontAlgn="base" hangingPunct="0">
              <a:spcBef>
                <a:spcPct val="20000"/>
              </a:spcBef>
              <a:spcAft>
                <a:spcPct val="0"/>
              </a:spcAft>
            </a:pPr>
            <a:r>
              <a:rPr lang="en-US" sz="3700" kern="0" dirty="0">
                <a:solidFill>
                  <a:srgbClr val="808080"/>
                </a:solidFill>
                <a:ea typeface="ＭＳ Ｐゴシック" charset="-128"/>
                <a:cs typeface="ＭＳ Ｐゴシック" charset="-128"/>
                <a:hlinkClick r:id="rId6"/>
              </a:rPr>
              <a:t>http://</a:t>
            </a:r>
            <a:r>
              <a:rPr lang="en-US" sz="3700" kern="0" dirty="0" smtClean="0">
                <a:solidFill>
                  <a:srgbClr val="808080"/>
                </a:solidFill>
                <a:ea typeface="ＭＳ Ｐゴシック" charset="-128"/>
                <a:cs typeface="ＭＳ Ｐゴシック" charset="-128"/>
                <a:hlinkClick r:id="rId6"/>
              </a:rPr>
              <a:t>sdx.cs.princeton.edu</a:t>
            </a:r>
            <a:r>
              <a:rPr lang="en-US" sz="3700" kern="0" dirty="0" smtClean="0">
                <a:solidFill>
                  <a:srgbClr val="808080"/>
                </a:solidFill>
                <a:ea typeface="ＭＳ Ｐゴシック" charset="-128"/>
                <a:cs typeface="ＭＳ Ｐゴシック" charset="-128"/>
              </a:rPr>
              <a:t>   </a:t>
            </a:r>
            <a:endParaRPr lang="en-US" sz="3700" kern="0" dirty="0">
              <a:solidFill>
                <a:srgbClr val="808080"/>
              </a:solidFill>
              <a:ea typeface="ＭＳ Ｐゴシック" charset="-128"/>
              <a:cs typeface="ＭＳ Ｐゴシック" charset="-128"/>
            </a:endParaRPr>
          </a:p>
          <a:p>
            <a:endParaRPr lang="en-US" dirty="0"/>
          </a:p>
        </p:txBody>
      </p:sp>
      <p:sp>
        <p:nvSpPr>
          <p:cNvPr id="7" name="Footer Placeholder 3"/>
          <p:cNvSpPr>
            <a:spLocks noGrp="1"/>
          </p:cNvSpPr>
          <p:nvPr>
            <p:ph type="ftr" sz="quarter" idx="3"/>
          </p:nvPr>
        </p:nvSpPr>
        <p:spPr>
          <a:xfrm>
            <a:off x="123142" y="6311317"/>
            <a:ext cx="4083098" cy="365125"/>
          </a:xfrm>
          <a:prstGeom prst="rect">
            <a:avLst/>
          </a:prstGeom>
        </p:spPr>
        <p:txBody>
          <a:bodyPr vert="horz" lIns="91440" tIns="45720" rIns="91440" bIns="45720" rtlCol="0" anchor="ctr"/>
          <a:lstStyle>
            <a:lvl1pPr algn="l">
              <a:defRPr sz="1100">
                <a:solidFill>
                  <a:schemeClr val="bg1"/>
                </a:solidFill>
              </a:defRPr>
            </a:lvl1pPr>
          </a:lstStyle>
          <a:p>
            <a:r>
              <a:rPr lang="en-US" dirty="0" smtClean="0"/>
              <a:t>Revision # v.7</a:t>
            </a:r>
            <a:br>
              <a:rPr lang="en-US" dirty="0" smtClean="0"/>
            </a:br>
            <a:r>
              <a:rPr lang="en-US" dirty="0" smtClean="0"/>
              <a:t>Sponsored by Open Networking Foundation</a:t>
            </a:r>
            <a:endParaRPr lang="en-US" dirty="0"/>
          </a:p>
        </p:txBody>
      </p:sp>
    </p:spTree>
    <p:extLst>
      <p:ext uri="{BB962C8B-B14F-4D97-AF65-F5344CB8AC3E}">
        <p14:creationId xmlns:p14="http://schemas.microsoft.com/office/powerpoint/2010/main" val="30767707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3" y="304800"/>
            <a:ext cx="5181597" cy="609600"/>
          </a:xfrm>
        </p:spPr>
        <p:txBody>
          <a:bodyPr/>
          <a:lstStyle/>
          <a:p>
            <a:r>
              <a:rPr lang="en-US" dirty="0" smtClean="0">
                <a:solidFill>
                  <a:schemeClr val="tx1"/>
                </a:solidFill>
              </a:rPr>
              <a:t>Software Defined IXPs (SDXs)</a:t>
            </a:r>
            <a:endParaRPr lang="en-US" dirty="0">
              <a:solidFill>
                <a:schemeClr val="tx1"/>
              </a:solidFill>
            </a:endParaRPr>
          </a:p>
        </p:txBody>
      </p:sp>
      <p:sp>
        <p:nvSpPr>
          <p:cNvPr id="5" name="Content Placeholder 4"/>
          <p:cNvSpPr>
            <a:spLocks noGrp="1"/>
          </p:cNvSpPr>
          <p:nvPr>
            <p:ph idx="1"/>
          </p:nvPr>
        </p:nvSpPr>
        <p:spPr/>
        <p:txBody>
          <a:bodyPr/>
          <a:lstStyle/>
          <a:p>
            <a:endParaRPr lang="en-US"/>
          </a:p>
        </p:txBody>
      </p:sp>
      <p:sp>
        <p:nvSpPr>
          <p:cNvPr id="6" name="Shape 441"/>
          <p:cNvSpPr/>
          <p:nvPr/>
        </p:nvSpPr>
        <p:spPr>
          <a:xfrm flipH="1" flipV="1">
            <a:off x="4777739" y="3591258"/>
            <a:ext cx="1952292" cy="9565"/>
          </a:xfrm>
          <a:prstGeom prst="line">
            <a:avLst/>
          </a:prstGeom>
          <a:ln w="22225">
            <a:solidFill/>
            <a:miter lim="400000"/>
          </a:ln>
        </p:spPr>
        <p:txBody>
          <a:bodyPr lIns="0" tIns="0" rIns="0" bIns="0" anchor="ctr"/>
          <a:lstStyle/>
          <a:p>
            <a:pPr defTabSz="321457">
              <a:defRPr sz="1200">
                <a:latin typeface="Helvetica"/>
                <a:ea typeface="Helvetica"/>
                <a:cs typeface="Helvetica"/>
                <a:sym typeface="Helvetica"/>
              </a:defRPr>
            </a:pPr>
            <a:endParaRPr/>
          </a:p>
        </p:txBody>
      </p:sp>
      <p:sp>
        <p:nvSpPr>
          <p:cNvPr id="8" name="Shape 442"/>
          <p:cNvSpPr/>
          <p:nvPr/>
        </p:nvSpPr>
        <p:spPr>
          <a:xfrm flipH="1" flipV="1">
            <a:off x="4693114" y="2621897"/>
            <a:ext cx="15" cy="734223"/>
          </a:xfrm>
          <a:prstGeom prst="line">
            <a:avLst/>
          </a:prstGeom>
          <a:ln w="31750">
            <a:solidFill>
              <a:srgbClr val="FF6600"/>
            </a:solidFill>
            <a:prstDash val="dash"/>
            <a:miter lim="400000"/>
          </a:ln>
        </p:spPr>
        <p:txBody>
          <a:bodyPr lIns="0" tIns="0" rIns="0" bIns="0" anchor="ctr"/>
          <a:lstStyle/>
          <a:p>
            <a:pPr defTabSz="321457">
              <a:defRPr sz="1200">
                <a:latin typeface="Helvetica"/>
                <a:ea typeface="Helvetica"/>
                <a:cs typeface="Helvetica"/>
                <a:sym typeface="Helvetica"/>
              </a:defRPr>
            </a:pPr>
            <a:endParaRPr/>
          </a:p>
        </p:txBody>
      </p:sp>
      <p:sp>
        <p:nvSpPr>
          <p:cNvPr id="9" name="Shape 443"/>
          <p:cNvSpPr/>
          <p:nvPr/>
        </p:nvSpPr>
        <p:spPr>
          <a:xfrm flipH="1">
            <a:off x="2781082" y="3600808"/>
            <a:ext cx="1636292" cy="15"/>
          </a:xfrm>
          <a:prstGeom prst="line">
            <a:avLst/>
          </a:prstGeom>
          <a:ln w="22225">
            <a:solidFill/>
            <a:miter lim="400000"/>
          </a:ln>
        </p:spPr>
        <p:txBody>
          <a:bodyPr lIns="0" tIns="0" rIns="0" bIns="0" anchor="ctr"/>
          <a:lstStyle/>
          <a:p>
            <a:pPr defTabSz="321457">
              <a:defRPr sz="1200">
                <a:latin typeface="Helvetica"/>
                <a:ea typeface="Helvetica"/>
                <a:cs typeface="Helvetica"/>
                <a:sym typeface="Helvetica"/>
              </a:defRPr>
            </a:pPr>
            <a:endParaRPr/>
          </a:p>
        </p:txBody>
      </p:sp>
      <p:pic>
        <p:nvPicPr>
          <p:cNvPr id="10" name="pasted-image.jpg"/>
          <p:cNvPicPr/>
          <p:nvPr/>
        </p:nvPicPr>
        <p:blipFill>
          <a:blip r:embed="rId3">
            <a:extLst/>
          </a:blip>
          <a:srcRect l="6992" t="10113" r="10135" b="11501"/>
          <a:stretch>
            <a:fillRect/>
          </a:stretch>
        </p:blipFill>
        <p:spPr>
          <a:xfrm>
            <a:off x="2002271" y="3298049"/>
            <a:ext cx="778811" cy="614597"/>
          </a:xfrm>
          <a:prstGeom prst="rect">
            <a:avLst/>
          </a:prstGeom>
          <a:ln w="12700">
            <a:miter lim="400000"/>
          </a:ln>
        </p:spPr>
      </p:pic>
      <p:pic>
        <p:nvPicPr>
          <p:cNvPr id="11" name="pasted-image.jpg"/>
          <p:cNvPicPr/>
          <p:nvPr/>
        </p:nvPicPr>
        <p:blipFill>
          <a:blip r:embed="rId3">
            <a:extLst/>
          </a:blip>
          <a:srcRect l="6992" t="10113" r="10135" b="11501"/>
          <a:stretch>
            <a:fillRect/>
          </a:stretch>
        </p:blipFill>
        <p:spPr>
          <a:xfrm>
            <a:off x="6638043" y="3249507"/>
            <a:ext cx="778812" cy="614598"/>
          </a:xfrm>
          <a:prstGeom prst="rect">
            <a:avLst/>
          </a:prstGeom>
          <a:ln w="12700">
            <a:miter lim="400000"/>
          </a:ln>
        </p:spPr>
      </p:pic>
      <p:sp>
        <p:nvSpPr>
          <p:cNvPr id="13" name="Shape 450"/>
          <p:cNvSpPr/>
          <p:nvPr/>
        </p:nvSpPr>
        <p:spPr>
          <a:xfrm flipV="1">
            <a:off x="4682487" y="3564970"/>
            <a:ext cx="0" cy="1207047"/>
          </a:xfrm>
          <a:prstGeom prst="line">
            <a:avLst/>
          </a:prstGeom>
          <a:ln w="22225">
            <a:solidFill/>
            <a:miter lim="400000"/>
          </a:ln>
        </p:spPr>
        <p:txBody>
          <a:bodyPr lIns="0" tIns="0" rIns="0" bIns="0" anchor="ctr"/>
          <a:lstStyle/>
          <a:p>
            <a:pPr defTabSz="321457">
              <a:defRPr sz="1200">
                <a:latin typeface="Helvetica"/>
                <a:ea typeface="Helvetica"/>
                <a:cs typeface="Helvetica"/>
                <a:sym typeface="Helvetica"/>
              </a:defRPr>
            </a:pPr>
            <a:endParaRPr/>
          </a:p>
        </p:txBody>
      </p:sp>
      <p:pic>
        <p:nvPicPr>
          <p:cNvPr id="14" name="pasted-image.jpg"/>
          <p:cNvPicPr/>
          <p:nvPr/>
        </p:nvPicPr>
        <p:blipFill>
          <a:blip r:embed="rId3">
            <a:extLst/>
          </a:blip>
          <a:srcRect l="6992" t="10113" r="10135" b="11501"/>
          <a:stretch>
            <a:fillRect/>
          </a:stretch>
        </p:blipFill>
        <p:spPr>
          <a:xfrm>
            <a:off x="4303709" y="4568923"/>
            <a:ext cx="778811" cy="614597"/>
          </a:xfrm>
          <a:prstGeom prst="rect">
            <a:avLst/>
          </a:prstGeom>
          <a:ln w="12700">
            <a:miter lim="400000"/>
          </a:ln>
        </p:spPr>
      </p:pic>
      <p:pic>
        <p:nvPicPr>
          <p:cNvPr id="16" name="droppedImage.pdf"/>
          <p:cNvPicPr/>
          <p:nvPr/>
        </p:nvPicPr>
        <p:blipFill>
          <a:blip r:embed="rId4">
            <a:extLst/>
          </a:blip>
          <a:stretch>
            <a:fillRect/>
          </a:stretch>
        </p:blipFill>
        <p:spPr>
          <a:xfrm>
            <a:off x="4125323" y="3356120"/>
            <a:ext cx="1144543" cy="489391"/>
          </a:xfrm>
          <a:prstGeom prst="rect">
            <a:avLst/>
          </a:prstGeom>
          <a:ln w="12700">
            <a:miter lim="400000"/>
          </a:ln>
        </p:spPr>
      </p:pic>
      <p:pic>
        <p:nvPicPr>
          <p:cNvPr id="18" name="Picture 17"/>
          <p:cNvPicPr>
            <a:picLocks noChangeAspect="1"/>
          </p:cNvPicPr>
          <p:nvPr/>
        </p:nvPicPr>
        <p:blipFill>
          <a:blip r:embed="rId5"/>
          <a:stretch>
            <a:fillRect/>
          </a:stretch>
        </p:blipFill>
        <p:spPr>
          <a:xfrm>
            <a:off x="4065809" y="1522820"/>
            <a:ext cx="1144871" cy="1099077"/>
          </a:xfrm>
          <a:prstGeom prst="rect">
            <a:avLst/>
          </a:prstGeom>
        </p:spPr>
      </p:pic>
      <p:sp>
        <p:nvSpPr>
          <p:cNvPr id="19" name="Shape 459"/>
          <p:cNvSpPr/>
          <p:nvPr/>
        </p:nvSpPr>
        <p:spPr>
          <a:xfrm>
            <a:off x="1371010" y="3945989"/>
            <a:ext cx="1721084" cy="333425"/>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spAutoFit/>
          </a:bodyPr>
          <a:lstStyle/>
          <a:p>
            <a:pPr lvl="0" algn="ctr">
              <a:lnSpc>
                <a:spcPct val="110000"/>
              </a:lnSpc>
              <a:defRPr sz="1800"/>
            </a:pPr>
            <a:r>
              <a:rPr lang="en-US" sz="2000" dirty="0" smtClean="0">
                <a:solidFill>
                  <a:schemeClr val="accent6"/>
                </a:solidFill>
                <a:latin typeface="Arial"/>
                <a:ea typeface="Lucida Sans Regular"/>
                <a:cs typeface="Arial"/>
                <a:sym typeface="Lucida Sans Regular"/>
              </a:rPr>
              <a:t>AS A Router</a:t>
            </a:r>
            <a:endParaRPr sz="2000" dirty="0">
              <a:solidFill>
                <a:schemeClr val="accent6"/>
              </a:solidFill>
              <a:latin typeface="Arial"/>
              <a:ea typeface="Lucida Sans Regular"/>
              <a:cs typeface="Arial"/>
              <a:sym typeface="Lucida Sans Regular"/>
            </a:endParaRPr>
          </a:p>
        </p:txBody>
      </p:sp>
      <p:sp>
        <p:nvSpPr>
          <p:cNvPr id="25" name="Shape 459"/>
          <p:cNvSpPr/>
          <p:nvPr/>
        </p:nvSpPr>
        <p:spPr>
          <a:xfrm>
            <a:off x="3759450" y="5260078"/>
            <a:ext cx="1867360" cy="333425"/>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spAutoFit/>
          </a:bodyPr>
          <a:lstStyle/>
          <a:p>
            <a:pPr lvl="0" algn="ctr">
              <a:lnSpc>
                <a:spcPct val="110000"/>
              </a:lnSpc>
              <a:defRPr sz="1800"/>
            </a:pPr>
            <a:r>
              <a:rPr lang="en-US" sz="2000" dirty="0">
                <a:solidFill>
                  <a:schemeClr val="accent6"/>
                </a:solidFill>
                <a:ea typeface="Lucida Sans Regular"/>
                <a:cs typeface="Arial"/>
                <a:sym typeface="Lucida Sans Regular"/>
              </a:rPr>
              <a:t>AS </a:t>
            </a:r>
            <a:r>
              <a:rPr lang="en-US" sz="2000" dirty="0" smtClean="0">
                <a:solidFill>
                  <a:schemeClr val="accent6"/>
                </a:solidFill>
                <a:ea typeface="Lucida Sans Regular"/>
                <a:cs typeface="Arial"/>
                <a:sym typeface="Lucida Sans Regular"/>
              </a:rPr>
              <a:t>C </a:t>
            </a:r>
            <a:r>
              <a:rPr lang="en-US" sz="2000" dirty="0">
                <a:solidFill>
                  <a:schemeClr val="accent6"/>
                </a:solidFill>
                <a:ea typeface="Lucida Sans Regular"/>
                <a:cs typeface="Arial"/>
                <a:sym typeface="Lucida Sans Regular"/>
              </a:rPr>
              <a:t>Router</a:t>
            </a:r>
          </a:p>
        </p:txBody>
      </p:sp>
      <p:sp>
        <p:nvSpPr>
          <p:cNvPr id="27" name="Shape 301"/>
          <p:cNvSpPr/>
          <p:nvPr/>
        </p:nvSpPr>
        <p:spPr>
          <a:xfrm rot="8310225" flipV="1">
            <a:off x="3680285" y="2623218"/>
            <a:ext cx="1324328" cy="1723242"/>
          </a:xfrm>
          <a:custGeom>
            <a:avLst/>
            <a:gdLst/>
            <a:ahLst/>
            <a:cxnLst>
              <a:cxn ang="0">
                <a:pos x="wd2" y="hd2"/>
              </a:cxn>
              <a:cxn ang="5400000">
                <a:pos x="wd2" y="hd2"/>
              </a:cxn>
              <a:cxn ang="10800000">
                <a:pos x="wd2" y="hd2"/>
              </a:cxn>
              <a:cxn ang="16200000">
                <a:pos x="wd2" y="hd2"/>
              </a:cxn>
            </a:cxnLst>
            <a:rect l="0" t="0" r="r" b="b"/>
            <a:pathLst>
              <a:path w="21600" h="21235" extrusionOk="0">
                <a:moveTo>
                  <a:pt x="21600" y="21235"/>
                </a:moveTo>
                <a:cubicBezTo>
                  <a:pt x="18143" y="6709"/>
                  <a:pt x="10943" y="-365"/>
                  <a:pt x="0" y="14"/>
                </a:cubicBezTo>
              </a:path>
            </a:pathLst>
          </a:custGeom>
          <a:noFill/>
          <a:ln w="38100">
            <a:solidFill>
              <a:schemeClr val="tx1"/>
            </a:solidFill>
            <a:prstDash val="sysDot"/>
            <a:miter lim="400000"/>
            <a:tailEnd type="none"/>
          </a:ln>
        </p:spPr>
        <p:txBody>
          <a:bodyPr lIns="64291" tIns="32146" rIns="64291" bIns="32146"/>
          <a:lstStyle/>
          <a:p>
            <a:pPr lvl="0"/>
            <a:endParaRPr>
              <a:solidFill>
                <a:srgbClr val="800000"/>
              </a:solidFill>
              <a:latin typeface="Arial"/>
              <a:cs typeface="Arial"/>
            </a:endParaRPr>
          </a:p>
        </p:txBody>
      </p:sp>
      <p:cxnSp>
        <p:nvCxnSpPr>
          <p:cNvPr id="28" name="Straight Connector 27"/>
          <p:cNvCxnSpPr>
            <a:stCxn id="10" idx="0"/>
            <a:endCxn id="18" idx="1"/>
          </p:cNvCxnSpPr>
          <p:nvPr/>
        </p:nvCxnSpPr>
        <p:spPr>
          <a:xfrm flipV="1">
            <a:off x="2391677" y="2072359"/>
            <a:ext cx="1674132" cy="1225690"/>
          </a:xfrm>
          <a:prstGeom prst="line">
            <a:avLst/>
          </a:prstGeom>
          <a:ln w="38100">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a:stCxn id="18" idx="3"/>
            <a:endCxn id="11" idx="0"/>
          </p:cNvCxnSpPr>
          <p:nvPr/>
        </p:nvCxnSpPr>
        <p:spPr>
          <a:xfrm>
            <a:off x="5210680" y="2072359"/>
            <a:ext cx="1816769" cy="1177148"/>
          </a:xfrm>
          <a:prstGeom prst="line">
            <a:avLst/>
          </a:prstGeom>
          <a:ln w="38100">
            <a:solidFill>
              <a:schemeClr val="tx1"/>
            </a:solidFill>
            <a:prstDash val="sysDot"/>
          </a:ln>
        </p:spPr>
        <p:style>
          <a:lnRef idx="2">
            <a:schemeClr val="accent1"/>
          </a:lnRef>
          <a:fillRef idx="0">
            <a:schemeClr val="accent1"/>
          </a:fillRef>
          <a:effectRef idx="1">
            <a:schemeClr val="accent1"/>
          </a:effectRef>
          <a:fontRef idx="minor">
            <a:schemeClr val="tx1"/>
          </a:fontRef>
        </p:style>
      </p:cxnSp>
      <p:sp>
        <p:nvSpPr>
          <p:cNvPr id="32" name="Shape 459"/>
          <p:cNvSpPr/>
          <p:nvPr/>
        </p:nvSpPr>
        <p:spPr>
          <a:xfrm>
            <a:off x="6220540" y="3979330"/>
            <a:ext cx="1613817" cy="333425"/>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spAutoFit/>
          </a:bodyPr>
          <a:lstStyle/>
          <a:p>
            <a:pPr lvl="0" algn="ctr">
              <a:lnSpc>
                <a:spcPct val="110000"/>
              </a:lnSpc>
              <a:defRPr sz="1800"/>
            </a:pPr>
            <a:r>
              <a:rPr lang="en-US" sz="2000" dirty="0">
                <a:solidFill>
                  <a:schemeClr val="accent6"/>
                </a:solidFill>
                <a:ea typeface="Lucida Sans Regular"/>
                <a:cs typeface="Arial"/>
                <a:sym typeface="Lucida Sans Regular"/>
              </a:rPr>
              <a:t>AS B</a:t>
            </a:r>
            <a:r>
              <a:rPr lang="en-US" sz="2000" dirty="0" smtClean="0">
                <a:solidFill>
                  <a:schemeClr val="accent6"/>
                </a:solidFill>
                <a:ea typeface="Lucida Sans Regular"/>
                <a:cs typeface="Arial"/>
                <a:sym typeface="Lucida Sans Regular"/>
              </a:rPr>
              <a:t> </a:t>
            </a:r>
            <a:r>
              <a:rPr lang="en-US" sz="2000" dirty="0">
                <a:solidFill>
                  <a:schemeClr val="accent6"/>
                </a:solidFill>
                <a:ea typeface="Lucida Sans Regular"/>
                <a:cs typeface="Arial"/>
                <a:sym typeface="Lucida Sans Regular"/>
              </a:rPr>
              <a:t>Router</a:t>
            </a:r>
          </a:p>
        </p:txBody>
      </p:sp>
      <p:sp>
        <p:nvSpPr>
          <p:cNvPr id="33" name="Shape 459"/>
          <p:cNvSpPr/>
          <p:nvPr/>
        </p:nvSpPr>
        <p:spPr>
          <a:xfrm>
            <a:off x="1765807" y="2234041"/>
            <a:ext cx="1613817" cy="333425"/>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spAutoFit/>
          </a:bodyPr>
          <a:lstStyle/>
          <a:p>
            <a:pPr lvl="0" algn="ctr">
              <a:lnSpc>
                <a:spcPct val="110000"/>
              </a:lnSpc>
              <a:defRPr sz="1800"/>
            </a:pPr>
            <a:r>
              <a:rPr lang="en-US" sz="2000" dirty="0" smtClean="0">
                <a:solidFill>
                  <a:srgbClr val="000000"/>
                </a:solidFill>
                <a:ea typeface="Lucida Sans Regular"/>
                <a:cs typeface="Arial"/>
                <a:sym typeface="Lucida Sans Regular"/>
              </a:rPr>
              <a:t>BGP Session</a:t>
            </a:r>
            <a:endParaRPr lang="en-US" sz="2000" dirty="0">
              <a:solidFill>
                <a:srgbClr val="000000"/>
              </a:solidFill>
              <a:ea typeface="Lucida Sans Regular"/>
              <a:cs typeface="Arial"/>
              <a:sym typeface="Lucida Sans Regular"/>
            </a:endParaRPr>
          </a:p>
        </p:txBody>
      </p:sp>
      <p:sp>
        <p:nvSpPr>
          <p:cNvPr id="37" name="Shape 459"/>
          <p:cNvSpPr/>
          <p:nvPr/>
        </p:nvSpPr>
        <p:spPr>
          <a:xfrm>
            <a:off x="4738913" y="2964624"/>
            <a:ext cx="1481627" cy="333425"/>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spAutoFit/>
          </a:bodyPr>
          <a:lstStyle/>
          <a:p>
            <a:pPr lvl="0">
              <a:lnSpc>
                <a:spcPct val="110000"/>
              </a:lnSpc>
              <a:defRPr sz="1800"/>
            </a:pPr>
            <a:r>
              <a:rPr lang="en-US" sz="2000" dirty="0" smtClean="0">
                <a:solidFill>
                  <a:srgbClr val="FF0000"/>
                </a:solidFill>
                <a:ea typeface="Lucida Sans Regular"/>
                <a:cs typeface="Arial"/>
                <a:sym typeface="Lucida Sans Regular"/>
              </a:rPr>
              <a:t>SDN Switch</a:t>
            </a:r>
            <a:endParaRPr lang="en-US" sz="2000" dirty="0">
              <a:solidFill>
                <a:srgbClr val="FF0000"/>
              </a:solidFill>
              <a:ea typeface="Lucida Sans Regular"/>
              <a:cs typeface="Arial"/>
              <a:sym typeface="Lucida Sans Regular"/>
            </a:endParaRPr>
          </a:p>
        </p:txBody>
      </p:sp>
      <p:sp>
        <p:nvSpPr>
          <p:cNvPr id="38" name="Rectangle 37"/>
          <p:cNvSpPr/>
          <p:nvPr/>
        </p:nvSpPr>
        <p:spPr>
          <a:xfrm>
            <a:off x="3596472" y="1004675"/>
            <a:ext cx="1922866" cy="2974655"/>
          </a:xfrm>
          <a:prstGeom prst="rect">
            <a:avLst/>
          </a:prstGeom>
          <a:noFill/>
          <a:ln>
            <a:solidFill>
              <a:schemeClr val="accent1">
                <a:lumMod val="50000"/>
              </a:schemeClr>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Shape 459"/>
          <p:cNvSpPr/>
          <p:nvPr/>
        </p:nvSpPr>
        <p:spPr>
          <a:xfrm>
            <a:off x="3668116" y="1037225"/>
            <a:ext cx="1776795" cy="333425"/>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spAutoFit/>
          </a:bodyPr>
          <a:lstStyle/>
          <a:p>
            <a:pPr lvl="0" algn="ctr">
              <a:lnSpc>
                <a:spcPct val="110000"/>
              </a:lnSpc>
              <a:defRPr sz="1800"/>
            </a:pPr>
            <a:r>
              <a:rPr lang="en-US" sz="2000" dirty="0" smtClean="0">
                <a:solidFill>
                  <a:srgbClr val="FF0000"/>
                </a:solidFill>
                <a:ea typeface="Lucida Sans Regular"/>
                <a:cs typeface="Arial"/>
                <a:sym typeface="Lucida Sans Regular"/>
              </a:rPr>
              <a:t>SDX Controller</a:t>
            </a:r>
            <a:endParaRPr lang="en-US" sz="2000" dirty="0">
              <a:solidFill>
                <a:srgbClr val="FF0000"/>
              </a:solidFill>
              <a:ea typeface="Lucida Sans Regular"/>
              <a:cs typeface="Arial"/>
              <a:sym typeface="Lucida Sans Regular"/>
            </a:endParaRPr>
          </a:p>
        </p:txBody>
      </p:sp>
      <p:sp>
        <p:nvSpPr>
          <p:cNvPr id="26" name="Shape 378"/>
          <p:cNvSpPr/>
          <p:nvPr/>
        </p:nvSpPr>
        <p:spPr>
          <a:xfrm>
            <a:off x="5587704" y="1509396"/>
            <a:ext cx="632836" cy="369332"/>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sz="2000" b="1">
                <a:solidFill>
                  <a:srgbClr val="FF2600"/>
                </a:solidFill>
                <a:latin typeface="Lucida Sans Demibold Roman"/>
                <a:ea typeface="Lucida Sans Demibold Roman"/>
                <a:cs typeface="Lucida Sans Demibold Roman"/>
                <a:sym typeface="Lucida Sans Demibold Roman"/>
              </a:defRPr>
            </a:lvl1pPr>
          </a:lstStyle>
          <a:p>
            <a:pPr lvl="0" algn="ctr">
              <a:defRPr sz="1800" b="0">
                <a:solidFill>
                  <a:srgbClr val="000000"/>
                </a:solidFill>
              </a:defRPr>
            </a:pPr>
            <a:r>
              <a:rPr lang="en-US" sz="2400" dirty="0" smtClean="0">
                <a:solidFill>
                  <a:schemeClr val="tx1"/>
                </a:solidFill>
                <a:latin typeface="Arial"/>
                <a:cs typeface="Arial"/>
              </a:rPr>
              <a:t>SDX</a:t>
            </a:r>
            <a:endParaRPr sz="2400" dirty="0">
              <a:solidFill>
                <a:schemeClr val="tx1"/>
              </a:solidFill>
              <a:latin typeface="Arial"/>
              <a:cs typeface="Arial"/>
            </a:endParaRPr>
          </a:p>
        </p:txBody>
      </p:sp>
      <p:sp>
        <p:nvSpPr>
          <p:cNvPr id="30" name="Cloud 29"/>
          <p:cNvSpPr/>
          <p:nvPr/>
        </p:nvSpPr>
        <p:spPr>
          <a:xfrm>
            <a:off x="634980" y="3249508"/>
            <a:ext cx="2640623" cy="1522510"/>
          </a:xfrm>
          <a:prstGeom prst="cloud">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Cloud 30"/>
          <p:cNvSpPr/>
          <p:nvPr/>
        </p:nvSpPr>
        <p:spPr>
          <a:xfrm>
            <a:off x="3362175" y="4517404"/>
            <a:ext cx="2640623" cy="1513277"/>
          </a:xfrm>
          <a:prstGeom prst="cloud">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Cloud 33"/>
          <p:cNvSpPr/>
          <p:nvPr/>
        </p:nvSpPr>
        <p:spPr>
          <a:xfrm>
            <a:off x="6364498" y="3025770"/>
            <a:ext cx="2116598" cy="1822024"/>
          </a:xfrm>
          <a:prstGeom prst="cloud">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Footer Placeholder 3"/>
          <p:cNvSpPr>
            <a:spLocks noGrp="1"/>
          </p:cNvSpPr>
          <p:nvPr>
            <p:ph type="ftr" sz="quarter" idx="3"/>
          </p:nvPr>
        </p:nvSpPr>
        <p:spPr>
          <a:xfrm>
            <a:off x="123142" y="6311317"/>
            <a:ext cx="4083098" cy="365125"/>
          </a:xfrm>
          <a:prstGeom prst="rect">
            <a:avLst/>
          </a:prstGeom>
        </p:spPr>
        <p:txBody>
          <a:bodyPr vert="horz" lIns="91440" tIns="45720" rIns="91440" bIns="45720" rtlCol="0" anchor="ctr"/>
          <a:lstStyle>
            <a:lvl1pPr algn="l">
              <a:defRPr sz="1100">
                <a:solidFill>
                  <a:schemeClr val="bg1"/>
                </a:solidFill>
              </a:defRPr>
            </a:lvl1pPr>
          </a:lstStyle>
          <a:p>
            <a:r>
              <a:rPr lang="en-US" dirty="0" smtClean="0"/>
              <a:t>Revision # v.7</a:t>
            </a:r>
            <a:br>
              <a:rPr lang="en-US" dirty="0" smtClean="0"/>
            </a:br>
            <a:r>
              <a:rPr lang="en-US" dirty="0" smtClean="0"/>
              <a:t>Sponsored by Open Networking Foundation</a:t>
            </a:r>
            <a:endParaRPr lang="en-US" dirty="0"/>
          </a:p>
        </p:txBody>
      </p:sp>
      <p:sp>
        <p:nvSpPr>
          <p:cNvPr id="36" name="Slide Number Placeholder 2"/>
          <p:cNvSpPr>
            <a:spLocks noGrp="1"/>
          </p:cNvSpPr>
          <p:nvPr>
            <p:ph type="sldNum" sz="quarter" idx="4"/>
          </p:nvPr>
        </p:nvSpPr>
        <p:spPr>
          <a:xfrm>
            <a:off x="3505200" y="6356352"/>
            <a:ext cx="2133600" cy="365125"/>
          </a:xfrm>
        </p:spPr>
        <p:txBody>
          <a:bodyPr/>
          <a:lstStyle/>
          <a:p>
            <a:pPr>
              <a:defRPr/>
            </a:pPr>
            <a:r>
              <a:rPr lang="en-US" dirty="0" smtClean="0"/>
              <a:t>4</a:t>
            </a:r>
            <a:endParaRPr lang="en-US" dirty="0"/>
          </a:p>
        </p:txBody>
      </p:sp>
    </p:spTree>
    <p:extLst>
      <p:ext uri="{BB962C8B-B14F-4D97-AF65-F5344CB8AC3E}">
        <p14:creationId xmlns:p14="http://schemas.microsoft.com/office/powerpoint/2010/main" val="2548143125"/>
      </p:ext>
    </p:extLst>
  </p:cSld>
  <p:clrMapOvr>
    <a:masterClrMapping/>
  </p:clrMapOvr>
  <mc:AlternateContent xmlns:mc="http://schemas.openxmlformats.org/markup-compatibility/2006" xmlns:p14="http://schemas.microsoft.com/office/powerpoint/2010/main">
    <mc:Choice Requires="p14">
      <p:transition spd="slow" p14:dur="2000" advTm="23946"/>
    </mc:Choice>
    <mc:Fallback xmlns="">
      <p:transition spd="slow" advTm="23946"/>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3" y="304800"/>
            <a:ext cx="5181597" cy="609600"/>
          </a:xfrm>
        </p:spPr>
        <p:txBody>
          <a:bodyPr/>
          <a:lstStyle/>
          <a:p>
            <a:r>
              <a:rPr lang="en-US" dirty="0" smtClean="0">
                <a:solidFill>
                  <a:schemeClr val="tx1"/>
                </a:solidFill>
              </a:rPr>
              <a:t>SDX Opens Up New Possibilities</a:t>
            </a:r>
            <a:endParaRPr lang="en-US" dirty="0">
              <a:solidFill>
                <a:schemeClr val="tx1"/>
              </a:solidFill>
            </a:endParaRPr>
          </a:p>
        </p:txBody>
      </p:sp>
      <p:sp>
        <p:nvSpPr>
          <p:cNvPr id="5" name="Slide Number Placeholder 4"/>
          <p:cNvSpPr>
            <a:spLocks noGrp="1"/>
          </p:cNvSpPr>
          <p:nvPr>
            <p:ph type="sldNum" sz="quarter" idx="4"/>
          </p:nvPr>
        </p:nvSpPr>
        <p:spPr>
          <a:xfrm>
            <a:off x="3505200" y="6356352"/>
            <a:ext cx="2133600" cy="365125"/>
          </a:xfrm>
        </p:spPr>
        <p:txBody>
          <a:bodyPr/>
          <a:lstStyle/>
          <a:p>
            <a:pPr>
              <a:defRPr/>
            </a:pPr>
            <a:fld id="{495ADB0F-E9F2-1D42-9E15-ECDE97EFB0F8}" type="slidenum">
              <a:rPr lang="en-US" smtClean="0"/>
              <a:pPr>
                <a:defRPr/>
              </a:pPr>
              <a:t>5</a:t>
            </a:fld>
            <a:endParaRPr lang="en-US"/>
          </a:p>
        </p:txBody>
      </p:sp>
      <p:sp>
        <p:nvSpPr>
          <p:cNvPr id="3" name="Content Placeholder 2"/>
          <p:cNvSpPr>
            <a:spLocks noGrp="1"/>
          </p:cNvSpPr>
          <p:nvPr>
            <p:ph idx="1"/>
          </p:nvPr>
        </p:nvSpPr>
        <p:spPr/>
        <p:txBody>
          <a:bodyPr/>
          <a:lstStyle/>
          <a:p>
            <a:r>
              <a:rPr lang="en-US" dirty="0" smtClean="0"/>
              <a:t>More </a:t>
            </a:r>
            <a:r>
              <a:rPr lang="en-US" dirty="0"/>
              <a:t>flexible </a:t>
            </a:r>
            <a:r>
              <a:rPr lang="en-US" b="1" dirty="0">
                <a:solidFill>
                  <a:srgbClr val="333399"/>
                </a:solidFill>
              </a:rPr>
              <a:t>business relationships</a:t>
            </a:r>
          </a:p>
          <a:p>
            <a:pPr lvl="1"/>
            <a:r>
              <a:rPr lang="en-US" dirty="0" smtClean="0"/>
              <a:t>Make peering decisions based </a:t>
            </a:r>
            <a:r>
              <a:rPr lang="en-US" dirty="0"/>
              <a:t>on </a:t>
            </a:r>
            <a:r>
              <a:rPr lang="en-US" dirty="0" smtClean="0"/>
              <a:t>time </a:t>
            </a:r>
            <a:r>
              <a:rPr lang="en-US" dirty="0"/>
              <a:t>of </a:t>
            </a:r>
            <a:r>
              <a:rPr lang="en-US" dirty="0" smtClean="0"/>
              <a:t>day, volume of traffic &amp; nature of application</a:t>
            </a:r>
          </a:p>
          <a:p>
            <a:endParaRPr lang="en-US" dirty="0" smtClean="0"/>
          </a:p>
          <a:p>
            <a:r>
              <a:rPr lang="en-US" dirty="0" smtClean="0"/>
              <a:t>More direct &amp; </a:t>
            </a:r>
            <a:r>
              <a:rPr lang="en-US" dirty="0"/>
              <a:t>flexible </a:t>
            </a:r>
            <a:r>
              <a:rPr lang="en-US" b="1" dirty="0">
                <a:solidFill>
                  <a:srgbClr val="333399"/>
                </a:solidFill>
              </a:rPr>
              <a:t>traffic control</a:t>
            </a:r>
            <a:endParaRPr lang="en-US" dirty="0"/>
          </a:p>
          <a:p>
            <a:pPr lvl="1"/>
            <a:r>
              <a:rPr lang="en-US" dirty="0" smtClean="0"/>
              <a:t>Define fine</a:t>
            </a:r>
            <a:r>
              <a:rPr lang="en-US" dirty="0"/>
              <a:t>-grained t</a:t>
            </a:r>
            <a:r>
              <a:rPr lang="en-US" dirty="0" smtClean="0"/>
              <a:t>raffic </a:t>
            </a:r>
            <a:r>
              <a:rPr lang="en-US" dirty="0"/>
              <a:t>e</a:t>
            </a:r>
            <a:r>
              <a:rPr lang="en-US" dirty="0" smtClean="0"/>
              <a:t>ngineering policies</a:t>
            </a:r>
            <a:endParaRPr lang="en-US" dirty="0"/>
          </a:p>
          <a:p>
            <a:endParaRPr lang="en-US" dirty="0" smtClean="0"/>
          </a:p>
          <a:p>
            <a:r>
              <a:rPr lang="en-US" dirty="0" smtClean="0"/>
              <a:t>Better </a:t>
            </a:r>
            <a:r>
              <a:rPr lang="en-US" b="1" dirty="0">
                <a:solidFill>
                  <a:srgbClr val="333399"/>
                </a:solidFill>
              </a:rPr>
              <a:t>security</a:t>
            </a:r>
          </a:p>
          <a:p>
            <a:pPr lvl="1"/>
            <a:r>
              <a:rPr lang="en-US" dirty="0" smtClean="0"/>
              <a:t>Prefer “</a:t>
            </a:r>
            <a:r>
              <a:rPr lang="en-US" dirty="0"/>
              <a:t>more secure” routes</a:t>
            </a:r>
          </a:p>
          <a:p>
            <a:pPr lvl="1"/>
            <a:r>
              <a:rPr lang="en-US" dirty="0" smtClean="0"/>
              <a:t>Automatically black hole attack traffic</a:t>
            </a:r>
            <a:endParaRPr lang="en-US" dirty="0"/>
          </a:p>
        </p:txBody>
      </p:sp>
      <p:sp>
        <p:nvSpPr>
          <p:cNvPr id="6" name="Footer Placeholder 3"/>
          <p:cNvSpPr>
            <a:spLocks noGrp="1"/>
          </p:cNvSpPr>
          <p:nvPr>
            <p:ph type="ftr" sz="quarter" idx="3"/>
          </p:nvPr>
        </p:nvSpPr>
        <p:spPr>
          <a:xfrm>
            <a:off x="123142" y="6311317"/>
            <a:ext cx="4083098" cy="365125"/>
          </a:xfrm>
          <a:prstGeom prst="rect">
            <a:avLst/>
          </a:prstGeom>
        </p:spPr>
        <p:txBody>
          <a:bodyPr vert="horz" lIns="91440" tIns="45720" rIns="91440" bIns="45720" rtlCol="0" anchor="ctr"/>
          <a:lstStyle>
            <a:lvl1pPr algn="l">
              <a:defRPr sz="1100">
                <a:solidFill>
                  <a:schemeClr val="bg1"/>
                </a:solidFill>
              </a:defRPr>
            </a:lvl1pPr>
          </a:lstStyle>
          <a:p>
            <a:r>
              <a:rPr lang="en-US" dirty="0" smtClean="0"/>
              <a:t>Revision # v.7</a:t>
            </a:r>
            <a:br>
              <a:rPr lang="en-US" dirty="0" smtClean="0"/>
            </a:br>
            <a:r>
              <a:rPr lang="en-US" dirty="0" smtClean="0"/>
              <a:t>Sponsored by Open Networking Foundation</a:t>
            </a:r>
            <a:endParaRPr lang="en-US" dirty="0"/>
          </a:p>
        </p:txBody>
      </p:sp>
    </p:spTree>
    <p:extLst>
      <p:ext uri="{BB962C8B-B14F-4D97-AF65-F5344CB8AC3E}">
        <p14:creationId xmlns:p14="http://schemas.microsoft.com/office/powerpoint/2010/main" val="2467415874"/>
      </p:ext>
    </p:extLst>
  </p:cSld>
  <p:clrMapOvr>
    <a:masterClrMapping/>
  </p:clrMapOvr>
  <mc:AlternateContent xmlns:mc="http://schemas.openxmlformats.org/markup-compatibility/2006" xmlns:p14="http://schemas.microsoft.com/office/powerpoint/2010/main">
    <mc:Choice Requires="p14">
      <p:transition spd="slow" p14:dur="2000" advTm="42601"/>
    </mc:Choice>
    <mc:Fallback xmlns="">
      <p:transition spd="slow" advTm="42601"/>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a:spLocks noGrp="1"/>
          </p:cNvSpPr>
          <p:nvPr>
            <p:ph type="title"/>
          </p:nvPr>
        </p:nvSpPr>
        <p:spPr>
          <a:xfrm>
            <a:off x="457203" y="304800"/>
            <a:ext cx="5181597" cy="609600"/>
          </a:xfrm>
        </p:spPr>
        <p:txBody>
          <a:bodyPr/>
          <a:lstStyle/>
          <a:p>
            <a:r>
              <a:rPr lang="en-US" dirty="0" smtClean="0">
                <a:solidFill>
                  <a:schemeClr val="tx1"/>
                </a:solidFill>
              </a:rPr>
              <a:t>Deployment Ready SDX is Hard!</a:t>
            </a:r>
            <a:endParaRPr lang="en-US" dirty="0">
              <a:solidFill>
                <a:schemeClr val="tx1"/>
              </a:solidFill>
            </a:endParaRPr>
          </a:p>
        </p:txBody>
      </p:sp>
      <p:sp>
        <p:nvSpPr>
          <p:cNvPr id="3" name="Slide Number Placeholder 2"/>
          <p:cNvSpPr>
            <a:spLocks noGrp="1"/>
          </p:cNvSpPr>
          <p:nvPr>
            <p:ph type="sldNum" sz="quarter" idx="4"/>
          </p:nvPr>
        </p:nvSpPr>
        <p:spPr>
          <a:xfrm>
            <a:off x="3505200" y="6356352"/>
            <a:ext cx="2133600" cy="365125"/>
          </a:xfrm>
        </p:spPr>
        <p:txBody>
          <a:bodyPr/>
          <a:lstStyle/>
          <a:p>
            <a:pPr>
              <a:defRPr/>
            </a:pPr>
            <a:fld id="{495ADB0F-E9F2-1D42-9E15-ECDE97EFB0F8}" type="slidenum">
              <a:rPr lang="en-US" smtClean="0"/>
              <a:pPr>
                <a:defRPr/>
              </a:pPr>
              <a:t>6</a:t>
            </a:fld>
            <a:endParaRPr lang="en-US" dirty="0"/>
          </a:p>
        </p:txBody>
      </p:sp>
      <p:sp>
        <p:nvSpPr>
          <p:cNvPr id="35" name="Content Placeholder 2"/>
          <p:cNvSpPr>
            <a:spLocks noGrp="1"/>
          </p:cNvSpPr>
          <p:nvPr>
            <p:ph idx="1"/>
          </p:nvPr>
        </p:nvSpPr>
        <p:spPr/>
        <p:txBody>
          <a:bodyPr>
            <a:normAutofit/>
          </a:bodyPr>
          <a:lstStyle/>
          <a:p>
            <a:r>
              <a:rPr lang="en-US" b="1" dirty="0" smtClean="0">
                <a:solidFill>
                  <a:srgbClr val="333399"/>
                </a:solidFill>
              </a:rPr>
              <a:t>Deployment Experience:</a:t>
            </a:r>
          </a:p>
          <a:p>
            <a:pPr lvl="1"/>
            <a:r>
              <a:rPr lang="en-US" dirty="0" smtClean="0"/>
              <a:t>Inter-Agency Exchange</a:t>
            </a:r>
          </a:p>
          <a:p>
            <a:pPr lvl="1"/>
            <a:r>
              <a:rPr lang="en-US" dirty="0" smtClean="0"/>
              <a:t>Large IXP in Europe</a:t>
            </a:r>
          </a:p>
          <a:p>
            <a:pPr lvl="1"/>
            <a:r>
              <a:rPr lang="en-US" dirty="0" smtClean="0"/>
              <a:t>Smaller IXPs in Asia</a:t>
            </a:r>
          </a:p>
          <a:p>
            <a:pPr marL="0" indent="0">
              <a:buNone/>
            </a:pPr>
            <a:endParaRPr lang="en-US" b="1" dirty="0" smtClean="0">
              <a:solidFill>
                <a:srgbClr val="333399"/>
              </a:solidFill>
            </a:endParaRPr>
          </a:p>
          <a:p>
            <a:r>
              <a:rPr lang="en-US" b="1" dirty="0" smtClean="0">
                <a:solidFill>
                  <a:srgbClr val="333399"/>
                </a:solidFill>
              </a:rPr>
              <a:t>Challenges:</a:t>
            </a:r>
            <a:r>
              <a:rPr lang="en-US" dirty="0" smtClean="0"/>
              <a:t> </a:t>
            </a:r>
          </a:p>
          <a:p>
            <a:pPr lvl="1"/>
            <a:r>
              <a:rPr lang="en-US" dirty="0" smtClean="0"/>
              <a:t>Scalability</a:t>
            </a:r>
          </a:p>
          <a:p>
            <a:pPr lvl="1"/>
            <a:r>
              <a:rPr lang="en-US" dirty="0" smtClean="0"/>
              <a:t>…</a:t>
            </a:r>
          </a:p>
          <a:p>
            <a:endParaRPr lang="en-US" dirty="0"/>
          </a:p>
          <a:p>
            <a:r>
              <a:rPr lang="en-US" dirty="0" smtClean="0"/>
              <a:t>We will focus on the </a:t>
            </a:r>
            <a:r>
              <a:rPr lang="en-US" b="1" dirty="0" smtClean="0"/>
              <a:t>Scalability Challenge </a:t>
            </a:r>
            <a:r>
              <a:rPr lang="en-US" dirty="0" smtClean="0"/>
              <a:t>today</a:t>
            </a:r>
            <a:endParaRPr lang="en-US" dirty="0"/>
          </a:p>
        </p:txBody>
      </p:sp>
      <p:sp>
        <p:nvSpPr>
          <p:cNvPr id="7" name="Footer Placeholder 3"/>
          <p:cNvSpPr>
            <a:spLocks noGrp="1"/>
          </p:cNvSpPr>
          <p:nvPr>
            <p:ph type="ftr" sz="quarter" idx="3"/>
          </p:nvPr>
        </p:nvSpPr>
        <p:spPr>
          <a:xfrm>
            <a:off x="123142" y="6311317"/>
            <a:ext cx="4083098" cy="365125"/>
          </a:xfrm>
          <a:prstGeom prst="rect">
            <a:avLst/>
          </a:prstGeom>
        </p:spPr>
        <p:txBody>
          <a:bodyPr vert="horz" lIns="91440" tIns="45720" rIns="91440" bIns="45720" rtlCol="0" anchor="ctr"/>
          <a:lstStyle>
            <a:lvl1pPr algn="l">
              <a:defRPr sz="1100">
                <a:solidFill>
                  <a:schemeClr val="bg1"/>
                </a:solidFill>
              </a:defRPr>
            </a:lvl1pPr>
          </a:lstStyle>
          <a:p>
            <a:r>
              <a:rPr lang="en-US" dirty="0" smtClean="0"/>
              <a:t>Revision # v.7</a:t>
            </a:r>
            <a:br>
              <a:rPr lang="en-US" dirty="0" smtClean="0"/>
            </a:br>
            <a:r>
              <a:rPr lang="en-US" dirty="0" smtClean="0"/>
              <a:t>Sponsored by Open Networking Foundation</a:t>
            </a:r>
            <a:endParaRPr lang="en-US" dirty="0"/>
          </a:p>
        </p:txBody>
      </p:sp>
    </p:spTree>
    <p:custDataLst>
      <p:tags r:id="rId1"/>
    </p:custDataLst>
    <p:extLst>
      <p:ext uri="{BB962C8B-B14F-4D97-AF65-F5344CB8AC3E}">
        <p14:creationId xmlns:p14="http://schemas.microsoft.com/office/powerpoint/2010/main" val="1619865287"/>
      </p:ext>
    </p:extLst>
  </p:cSld>
  <p:clrMapOvr>
    <a:masterClrMapping/>
  </p:clrMapOvr>
  <mc:AlternateContent xmlns:mc="http://schemas.openxmlformats.org/markup-compatibility/2006" xmlns:p14="http://schemas.microsoft.com/office/powerpoint/2010/main">
    <mc:Choice Requires="p14">
      <p:transition spd="slow" p14:dur="2000" advTm="29758"/>
    </mc:Choice>
    <mc:Fallback xmlns="">
      <p:transition spd="slow" advTm="2975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5">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3" y="304800"/>
            <a:ext cx="5181597" cy="609600"/>
          </a:xfrm>
        </p:spPr>
        <p:txBody>
          <a:bodyPr/>
          <a:lstStyle/>
          <a:p>
            <a:r>
              <a:rPr lang="en-US" dirty="0" smtClean="0">
                <a:solidFill>
                  <a:schemeClr val="tx1"/>
                </a:solidFill>
              </a:rPr>
              <a:t>Scalability Challenge</a:t>
            </a:r>
            <a:endParaRPr lang="en-US" dirty="0">
              <a:solidFill>
                <a:schemeClr val="tx1"/>
              </a:solidFill>
            </a:endParaRPr>
          </a:p>
        </p:txBody>
      </p:sp>
      <p:sp>
        <p:nvSpPr>
          <p:cNvPr id="4" name="Slide Number Placeholder 3"/>
          <p:cNvSpPr>
            <a:spLocks noGrp="1"/>
          </p:cNvSpPr>
          <p:nvPr>
            <p:ph type="sldNum" sz="quarter" idx="4"/>
          </p:nvPr>
        </p:nvSpPr>
        <p:spPr>
          <a:xfrm>
            <a:off x="3505200" y="6356352"/>
            <a:ext cx="2133600" cy="365125"/>
          </a:xfrm>
        </p:spPr>
        <p:txBody>
          <a:bodyPr/>
          <a:lstStyle/>
          <a:p>
            <a:pPr>
              <a:defRPr/>
            </a:pPr>
            <a:fld id="{495ADB0F-E9F2-1D42-9E15-ECDE97EFB0F8}" type="slidenum">
              <a:rPr lang="en-US" smtClean="0"/>
              <a:pPr>
                <a:defRPr/>
              </a:pPr>
              <a:t>7</a:t>
            </a:fld>
            <a:endParaRPr lang="en-US"/>
          </a:p>
        </p:txBody>
      </p:sp>
      <p:graphicFrame>
        <p:nvGraphicFramePr>
          <p:cNvPr id="6" name="Content Placeholder 4"/>
          <p:cNvGraphicFramePr>
            <a:graphicFrameLocks noGrp="1"/>
          </p:cNvGraphicFramePr>
          <p:nvPr>
            <p:ph idx="1"/>
            <p:extLst/>
          </p:nvPr>
        </p:nvGraphicFramePr>
        <p:xfrm>
          <a:off x="457200" y="1143000"/>
          <a:ext cx="8229600" cy="3135504"/>
        </p:xfrm>
        <a:graphic>
          <a:graphicData uri="http://schemas.openxmlformats.org/drawingml/2006/table">
            <a:tbl>
              <a:tblPr firstRow="1" bandRow="1">
                <a:tableStyleId>{00A15C55-8517-42AA-B614-E9B94910E393}</a:tableStyleId>
              </a:tblPr>
              <a:tblGrid>
                <a:gridCol w="1371600"/>
                <a:gridCol w="3204556"/>
                <a:gridCol w="1645920"/>
                <a:gridCol w="2007524"/>
              </a:tblGrid>
              <a:tr h="622426">
                <a:tc rowSpan="2">
                  <a:txBody>
                    <a:bodyPr/>
                    <a:lstStyle/>
                    <a:p>
                      <a:pPr algn="ctr"/>
                      <a:r>
                        <a:rPr lang="en-US" sz="2400" dirty="0" smtClean="0">
                          <a:solidFill>
                            <a:schemeClr val="tx1"/>
                          </a:solidFill>
                        </a:rPr>
                        <a:t>Devices</a:t>
                      </a:r>
                      <a:endParaRPr lang="en-US" sz="2400" dirty="0">
                        <a:solidFill>
                          <a:schemeClr val="tx1"/>
                        </a:solidFill>
                      </a:endParaRPr>
                    </a:p>
                  </a:txBody>
                  <a:tcPr marL="89777" marR="897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r>
                        <a:rPr lang="en-US" sz="2400" dirty="0" smtClean="0">
                          <a:solidFill>
                            <a:schemeClr val="tx1"/>
                          </a:solidFill>
                        </a:rPr>
                        <a:t>Operations</a:t>
                      </a:r>
                      <a:endParaRPr lang="en-US" sz="2400" dirty="0">
                        <a:solidFill>
                          <a:schemeClr val="tx1"/>
                        </a:solidFill>
                      </a:endParaRPr>
                    </a:p>
                  </a:txBody>
                  <a:tcPr marL="89777" marR="897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n-US" sz="2400" dirty="0" smtClean="0">
                          <a:solidFill>
                            <a:schemeClr val="tx1"/>
                          </a:solidFill>
                        </a:rPr>
                        <a:t>Data Plane Performance</a:t>
                      </a:r>
                      <a:endParaRPr lang="en-US" sz="2400" dirty="0">
                        <a:solidFill>
                          <a:schemeClr val="tx1"/>
                        </a:solidFill>
                      </a:endParaRPr>
                    </a:p>
                  </a:txBody>
                  <a:tcPr marL="89777" marR="897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r>
              <a:tr h="723774">
                <a:tc vMerge="1">
                  <a:txBody>
                    <a:bodyPr/>
                    <a:lstStyle/>
                    <a:p>
                      <a:endParaRPr lang="en-US"/>
                    </a:p>
                  </a:txBody>
                  <a:tcPr/>
                </a:tc>
                <a:tc vMerge="1">
                  <a:txBody>
                    <a:bodyPr/>
                    <a:lstStyle/>
                    <a:p>
                      <a:endParaRPr lang="en-US"/>
                    </a:p>
                  </a:txBody>
                  <a:tcPr/>
                </a:tc>
                <a:tc>
                  <a:txBody>
                    <a:bodyPr/>
                    <a:lstStyle/>
                    <a:p>
                      <a:pPr algn="ctr"/>
                      <a:r>
                        <a:rPr lang="en-US" sz="2400" dirty="0" smtClean="0">
                          <a:solidFill>
                            <a:schemeClr val="tx1"/>
                          </a:solidFill>
                        </a:rPr>
                        <a:t>State</a:t>
                      </a:r>
                    </a:p>
                    <a:p>
                      <a:pPr algn="ctr"/>
                      <a:r>
                        <a:rPr lang="en-US" sz="2400" dirty="0" smtClean="0">
                          <a:solidFill>
                            <a:schemeClr val="tx1"/>
                          </a:solidFill>
                        </a:rPr>
                        <a:t>(# entries)</a:t>
                      </a:r>
                      <a:endParaRPr lang="en-US" sz="2400" dirty="0">
                        <a:solidFill>
                          <a:schemeClr val="tx1"/>
                        </a:solidFill>
                      </a:endParaRPr>
                    </a:p>
                  </a:txBody>
                  <a:tcPr marL="89777" marR="897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smtClean="0">
                          <a:solidFill>
                            <a:schemeClr val="tx1"/>
                          </a:solidFill>
                        </a:rPr>
                        <a:t>Update</a:t>
                      </a:r>
                      <a:r>
                        <a:rPr lang="en-US" sz="2400" baseline="0" dirty="0" smtClean="0">
                          <a:solidFill>
                            <a:schemeClr val="tx1"/>
                          </a:solidFill>
                        </a:rPr>
                        <a:t> Rate</a:t>
                      </a:r>
                    </a:p>
                    <a:p>
                      <a:pPr algn="ctr"/>
                      <a:r>
                        <a:rPr lang="en-US" sz="2400" baseline="0" dirty="0" smtClean="0">
                          <a:solidFill>
                            <a:schemeClr val="tx1"/>
                          </a:solidFill>
                        </a:rPr>
                        <a:t>(flow-mods/s)</a:t>
                      </a:r>
                      <a:endParaRPr lang="en-US" sz="2400" dirty="0">
                        <a:solidFill>
                          <a:schemeClr val="tx1"/>
                        </a:solidFill>
                      </a:endParaRPr>
                    </a:p>
                  </a:txBody>
                  <a:tcPr marL="89777" marR="897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123824">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2400" b="0" dirty="0" smtClean="0">
                        <a:solidFill>
                          <a:schemeClr val="tx1"/>
                        </a:solidFill>
                      </a:endParaRPr>
                    </a:p>
                    <a:p>
                      <a:pPr algn="ctr"/>
                      <a:endParaRPr lang="en-US" sz="2400" b="1" dirty="0"/>
                    </a:p>
                  </a:txBody>
                  <a:tcPr marL="89777" marR="897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smtClean="0">
                          <a:solidFill>
                            <a:schemeClr val="tx1"/>
                          </a:solidFill>
                        </a:rPr>
                        <a:t>Match-Action on Multiple Headers</a:t>
                      </a:r>
                      <a:endParaRPr lang="en-US" sz="2000" b="0" dirty="0">
                        <a:solidFill>
                          <a:schemeClr val="tx1"/>
                        </a:solidFill>
                      </a:endParaRPr>
                    </a:p>
                  </a:txBody>
                  <a:tcPr marL="89777" marR="897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0" dirty="0" smtClean="0">
                          <a:solidFill>
                            <a:schemeClr val="tx1"/>
                          </a:solidFill>
                        </a:rPr>
                        <a:t>100K</a:t>
                      </a:r>
                      <a:endParaRPr lang="en-US" sz="2400" b="0" dirty="0">
                        <a:solidFill>
                          <a:schemeClr val="tx1"/>
                        </a:solidFill>
                      </a:endParaRPr>
                    </a:p>
                  </a:txBody>
                  <a:tcPr marL="89777" marR="897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0" dirty="0" smtClean="0">
                          <a:solidFill>
                            <a:schemeClr val="tx1"/>
                          </a:solidFill>
                        </a:rPr>
                        <a:t>2,500</a:t>
                      </a:r>
                      <a:endParaRPr lang="en-US" sz="2400" b="0" dirty="0">
                        <a:solidFill>
                          <a:schemeClr val="tx1"/>
                        </a:solidFill>
                      </a:endParaRPr>
                    </a:p>
                  </a:txBody>
                  <a:tcPr marL="89777" marR="897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pic>
        <p:nvPicPr>
          <p:cNvPr id="7" name="droppedImage.pdf"/>
          <p:cNvPicPr/>
          <p:nvPr/>
        </p:nvPicPr>
        <p:blipFill>
          <a:blip r:embed="rId3">
            <a:extLst/>
          </a:blip>
          <a:stretch>
            <a:fillRect/>
          </a:stretch>
        </p:blipFill>
        <p:spPr>
          <a:xfrm>
            <a:off x="597990" y="3152428"/>
            <a:ext cx="1144543" cy="489391"/>
          </a:xfrm>
          <a:prstGeom prst="rect">
            <a:avLst/>
          </a:prstGeom>
          <a:ln w="12700">
            <a:miter lim="400000"/>
          </a:ln>
        </p:spPr>
      </p:pic>
      <p:sp>
        <p:nvSpPr>
          <p:cNvPr id="8" name="Footer Placeholder 3"/>
          <p:cNvSpPr>
            <a:spLocks noGrp="1"/>
          </p:cNvSpPr>
          <p:nvPr>
            <p:ph type="ftr" sz="quarter" idx="3"/>
          </p:nvPr>
        </p:nvSpPr>
        <p:spPr>
          <a:xfrm>
            <a:off x="123142" y="6311317"/>
            <a:ext cx="4083098" cy="365125"/>
          </a:xfrm>
          <a:prstGeom prst="rect">
            <a:avLst/>
          </a:prstGeom>
        </p:spPr>
        <p:txBody>
          <a:bodyPr vert="horz" lIns="91440" tIns="45720" rIns="91440" bIns="45720" rtlCol="0" anchor="ctr"/>
          <a:lstStyle>
            <a:lvl1pPr algn="l">
              <a:defRPr sz="1100">
                <a:solidFill>
                  <a:schemeClr val="bg1"/>
                </a:solidFill>
              </a:defRPr>
            </a:lvl1pPr>
          </a:lstStyle>
          <a:p>
            <a:r>
              <a:rPr lang="en-US" dirty="0" smtClean="0"/>
              <a:t>Revision # v.7</a:t>
            </a:r>
            <a:br>
              <a:rPr lang="en-US" dirty="0" smtClean="0"/>
            </a:br>
            <a:r>
              <a:rPr lang="en-US" dirty="0" smtClean="0"/>
              <a:t>Sponsored by Open Networking Foundation</a:t>
            </a:r>
            <a:endParaRPr lang="en-US" dirty="0"/>
          </a:p>
        </p:txBody>
      </p:sp>
    </p:spTree>
    <p:extLst>
      <p:ext uri="{BB962C8B-B14F-4D97-AF65-F5344CB8AC3E}">
        <p14:creationId xmlns:p14="http://schemas.microsoft.com/office/powerpoint/2010/main" val="3646776291"/>
      </p:ext>
    </p:extLst>
  </p:cSld>
  <p:clrMapOvr>
    <a:masterClrMapping/>
  </p:clrMapOvr>
  <mc:AlternateContent xmlns:mc="http://schemas.openxmlformats.org/markup-compatibility/2006" xmlns:p14="http://schemas.microsoft.com/office/powerpoint/2010/main">
    <mc:Choice Requires="p14">
      <p:transition spd="slow" p14:dur="2000" advTm="35867"/>
    </mc:Choice>
    <mc:Fallback xmlns="">
      <p:transition spd="slow" advTm="35867"/>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3" y="304800"/>
            <a:ext cx="5181597" cy="609600"/>
          </a:xfrm>
        </p:spPr>
        <p:txBody>
          <a:bodyPr/>
          <a:lstStyle/>
          <a:p>
            <a:r>
              <a:rPr lang="en-US" dirty="0" smtClean="0">
                <a:solidFill>
                  <a:schemeClr val="tx1"/>
                </a:solidFill>
              </a:rPr>
              <a:t>Scalability Challenge</a:t>
            </a:r>
            <a:endParaRPr lang="en-US" dirty="0">
              <a:solidFill>
                <a:schemeClr val="tx1"/>
              </a:solidFill>
            </a:endParaRPr>
          </a:p>
        </p:txBody>
      </p:sp>
      <p:sp>
        <p:nvSpPr>
          <p:cNvPr id="4" name="Slide Number Placeholder 3"/>
          <p:cNvSpPr>
            <a:spLocks noGrp="1"/>
          </p:cNvSpPr>
          <p:nvPr>
            <p:ph type="sldNum" sz="quarter" idx="4"/>
          </p:nvPr>
        </p:nvSpPr>
        <p:spPr>
          <a:xfrm>
            <a:off x="3505200" y="6356352"/>
            <a:ext cx="2133600" cy="365125"/>
          </a:xfrm>
        </p:spPr>
        <p:txBody>
          <a:bodyPr/>
          <a:lstStyle/>
          <a:p>
            <a:pPr>
              <a:defRPr/>
            </a:pPr>
            <a:fld id="{495ADB0F-E9F2-1D42-9E15-ECDE97EFB0F8}" type="slidenum">
              <a:rPr lang="en-US" smtClean="0"/>
              <a:pPr>
                <a:defRPr/>
              </a:pPr>
              <a:t>8</a:t>
            </a:fld>
            <a:endParaRPr lang="en-US"/>
          </a:p>
        </p:txBody>
      </p:sp>
      <p:graphicFrame>
        <p:nvGraphicFramePr>
          <p:cNvPr id="6" name="Content Placeholder 4"/>
          <p:cNvGraphicFramePr>
            <a:graphicFrameLocks noGrp="1"/>
          </p:cNvGraphicFramePr>
          <p:nvPr>
            <p:ph idx="1"/>
            <p:extLst/>
          </p:nvPr>
        </p:nvGraphicFramePr>
        <p:xfrm>
          <a:off x="457200" y="1143000"/>
          <a:ext cx="8229600" cy="4259328"/>
        </p:xfrm>
        <a:graphic>
          <a:graphicData uri="http://schemas.openxmlformats.org/drawingml/2006/table">
            <a:tbl>
              <a:tblPr firstRow="1" bandRow="1">
                <a:tableStyleId>{00A15C55-8517-42AA-B614-E9B94910E393}</a:tableStyleId>
              </a:tblPr>
              <a:tblGrid>
                <a:gridCol w="1371600"/>
                <a:gridCol w="3204556"/>
                <a:gridCol w="1645920"/>
                <a:gridCol w="2007524"/>
              </a:tblGrid>
              <a:tr h="622426">
                <a:tc rowSpan="2">
                  <a:txBody>
                    <a:bodyPr/>
                    <a:lstStyle/>
                    <a:p>
                      <a:pPr algn="ctr"/>
                      <a:r>
                        <a:rPr lang="en-US" sz="2400" dirty="0" smtClean="0">
                          <a:solidFill>
                            <a:schemeClr val="tx1"/>
                          </a:solidFill>
                        </a:rPr>
                        <a:t>Devices</a:t>
                      </a:r>
                      <a:endParaRPr lang="en-US" sz="2400" dirty="0">
                        <a:solidFill>
                          <a:schemeClr val="tx1"/>
                        </a:solidFill>
                      </a:endParaRPr>
                    </a:p>
                  </a:txBody>
                  <a:tcPr marL="89777" marR="897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r>
                        <a:rPr lang="en-US" sz="2400" dirty="0" smtClean="0">
                          <a:solidFill>
                            <a:schemeClr val="tx1"/>
                          </a:solidFill>
                        </a:rPr>
                        <a:t>Operations</a:t>
                      </a:r>
                      <a:endParaRPr lang="en-US" sz="2400" dirty="0">
                        <a:solidFill>
                          <a:schemeClr val="tx1"/>
                        </a:solidFill>
                      </a:endParaRPr>
                    </a:p>
                  </a:txBody>
                  <a:tcPr marL="89777" marR="897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n-US" sz="2400" dirty="0" smtClean="0">
                          <a:solidFill>
                            <a:schemeClr val="tx1"/>
                          </a:solidFill>
                        </a:rPr>
                        <a:t>Data Plane Performance</a:t>
                      </a:r>
                      <a:endParaRPr lang="en-US" sz="2400" dirty="0">
                        <a:solidFill>
                          <a:schemeClr val="tx1"/>
                        </a:solidFill>
                      </a:endParaRPr>
                    </a:p>
                  </a:txBody>
                  <a:tcPr marL="89777" marR="897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r>
              <a:tr h="723774">
                <a:tc vMerge="1">
                  <a:txBody>
                    <a:bodyPr/>
                    <a:lstStyle/>
                    <a:p>
                      <a:endParaRPr lang="en-US"/>
                    </a:p>
                  </a:txBody>
                  <a:tcPr/>
                </a:tc>
                <a:tc vMerge="1">
                  <a:txBody>
                    <a:bodyPr/>
                    <a:lstStyle/>
                    <a:p>
                      <a:endParaRPr lang="en-US"/>
                    </a:p>
                  </a:txBody>
                  <a:tcPr/>
                </a:tc>
                <a:tc>
                  <a:txBody>
                    <a:bodyPr/>
                    <a:lstStyle/>
                    <a:p>
                      <a:pPr algn="ctr"/>
                      <a:r>
                        <a:rPr lang="en-US" sz="2400" dirty="0" smtClean="0">
                          <a:solidFill>
                            <a:schemeClr val="tx1"/>
                          </a:solidFill>
                        </a:rPr>
                        <a:t>State</a:t>
                      </a:r>
                    </a:p>
                    <a:p>
                      <a:pPr algn="ctr"/>
                      <a:r>
                        <a:rPr lang="en-US" sz="2400" dirty="0" smtClean="0">
                          <a:solidFill>
                            <a:schemeClr val="tx1"/>
                          </a:solidFill>
                        </a:rPr>
                        <a:t>(# entries)</a:t>
                      </a:r>
                      <a:endParaRPr lang="en-US" sz="2400" dirty="0">
                        <a:solidFill>
                          <a:schemeClr val="tx1"/>
                        </a:solidFill>
                      </a:endParaRPr>
                    </a:p>
                  </a:txBody>
                  <a:tcPr marL="89777" marR="897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smtClean="0">
                          <a:solidFill>
                            <a:schemeClr val="tx1"/>
                          </a:solidFill>
                        </a:rPr>
                        <a:t>Update</a:t>
                      </a:r>
                      <a:r>
                        <a:rPr lang="en-US" sz="2400" baseline="0" dirty="0" smtClean="0">
                          <a:solidFill>
                            <a:schemeClr val="tx1"/>
                          </a:solidFill>
                        </a:rPr>
                        <a:t> Rate</a:t>
                      </a:r>
                    </a:p>
                    <a:p>
                      <a:pPr algn="ctr"/>
                      <a:r>
                        <a:rPr lang="en-US" sz="2400" baseline="0" dirty="0" smtClean="0">
                          <a:solidFill>
                            <a:schemeClr val="tx1"/>
                          </a:solidFill>
                        </a:rPr>
                        <a:t>(flow-mods/s)</a:t>
                      </a:r>
                      <a:endParaRPr lang="en-US" sz="2400" dirty="0">
                        <a:solidFill>
                          <a:schemeClr val="tx1"/>
                        </a:solidFill>
                      </a:endParaRPr>
                    </a:p>
                  </a:txBody>
                  <a:tcPr marL="89777" marR="897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123824">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2400" b="0" dirty="0" smtClean="0">
                        <a:solidFill>
                          <a:schemeClr val="tx1"/>
                        </a:solidFill>
                      </a:endParaRPr>
                    </a:p>
                    <a:p>
                      <a:pPr algn="ctr"/>
                      <a:endParaRPr lang="en-US" sz="2400" b="1" dirty="0"/>
                    </a:p>
                  </a:txBody>
                  <a:tcPr marL="89777" marR="897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smtClean="0">
                          <a:solidFill>
                            <a:schemeClr val="tx1"/>
                          </a:solidFill>
                        </a:rPr>
                        <a:t>Match-Action on Multiple Headers</a:t>
                      </a:r>
                      <a:endParaRPr lang="en-US" sz="2000" b="0" dirty="0">
                        <a:solidFill>
                          <a:schemeClr val="tx1"/>
                        </a:solidFill>
                      </a:endParaRPr>
                    </a:p>
                  </a:txBody>
                  <a:tcPr marL="89777" marR="897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0" dirty="0" smtClean="0">
                          <a:solidFill>
                            <a:schemeClr val="tx1"/>
                          </a:solidFill>
                        </a:rPr>
                        <a:t>100K</a:t>
                      </a:r>
                      <a:endParaRPr lang="en-US" sz="2400" b="0" dirty="0">
                        <a:solidFill>
                          <a:schemeClr val="tx1"/>
                        </a:solidFill>
                      </a:endParaRPr>
                    </a:p>
                  </a:txBody>
                  <a:tcPr marL="89777" marR="897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0" dirty="0" smtClean="0">
                          <a:solidFill>
                            <a:schemeClr val="tx1"/>
                          </a:solidFill>
                        </a:rPr>
                        <a:t>2,500</a:t>
                      </a:r>
                      <a:endParaRPr lang="en-US" sz="2400" b="0" dirty="0">
                        <a:solidFill>
                          <a:schemeClr val="tx1"/>
                        </a:solidFill>
                      </a:endParaRPr>
                    </a:p>
                  </a:txBody>
                  <a:tcPr marL="89777" marR="897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123824">
                <a:tc>
                  <a:txBody>
                    <a:bodyPr/>
                    <a:lstStyle/>
                    <a:p>
                      <a:pPr algn="ctr"/>
                      <a:endParaRPr lang="en-US" sz="2400" b="1" dirty="0"/>
                    </a:p>
                  </a:txBody>
                  <a:tcPr marL="89777" marR="897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baseline="0" dirty="0" smtClean="0">
                          <a:solidFill>
                            <a:schemeClr val="tx1"/>
                          </a:solidFill>
                        </a:rPr>
                        <a:t>Matches on IP Prefixes only</a:t>
                      </a:r>
                      <a:endParaRPr lang="en-US" sz="2000" b="0" dirty="0">
                        <a:solidFill>
                          <a:schemeClr val="tx1"/>
                        </a:solidFill>
                      </a:endParaRPr>
                    </a:p>
                  </a:txBody>
                  <a:tcPr marL="89777" marR="897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0" dirty="0" smtClean="0">
                          <a:solidFill>
                            <a:schemeClr val="tx1"/>
                          </a:solidFill>
                        </a:rPr>
                        <a:t>~1M</a:t>
                      </a:r>
                      <a:endParaRPr lang="en-US" sz="2400" b="0" dirty="0">
                        <a:solidFill>
                          <a:schemeClr val="tx1"/>
                        </a:solidFill>
                      </a:endParaRPr>
                    </a:p>
                  </a:txBody>
                  <a:tcPr marL="89777" marR="897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0" dirty="0" smtClean="0">
                          <a:solidFill>
                            <a:schemeClr val="tx1"/>
                          </a:solidFill>
                        </a:rPr>
                        <a:t>N/A</a:t>
                      </a:r>
                      <a:endParaRPr lang="en-US" sz="2400" b="0" dirty="0">
                        <a:solidFill>
                          <a:schemeClr val="tx1"/>
                        </a:solidFill>
                      </a:endParaRPr>
                    </a:p>
                  </a:txBody>
                  <a:tcPr marL="89777" marR="897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pic>
        <p:nvPicPr>
          <p:cNvPr id="7" name="droppedImage.pdf"/>
          <p:cNvPicPr/>
          <p:nvPr/>
        </p:nvPicPr>
        <p:blipFill>
          <a:blip r:embed="rId4">
            <a:extLst/>
          </a:blip>
          <a:stretch>
            <a:fillRect/>
          </a:stretch>
        </p:blipFill>
        <p:spPr>
          <a:xfrm>
            <a:off x="597990" y="3152428"/>
            <a:ext cx="1144543" cy="489391"/>
          </a:xfrm>
          <a:prstGeom prst="rect">
            <a:avLst/>
          </a:prstGeom>
          <a:ln w="12700">
            <a:miter lim="400000"/>
          </a:ln>
        </p:spPr>
      </p:pic>
      <p:pic>
        <p:nvPicPr>
          <p:cNvPr id="8" name="pasted-image.jpg"/>
          <p:cNvPicPr/>
          <p:nvPr/>
        </p:nvPicPr>
        <p:blipFill>
          <a:blip r:embed="rId5">
            <a:extLst/>
          </a:blip>
          <a:srcRect l="6992" t="10113" r="10135" b="11501"/>
          <a:stretch>
            <a:fillRect/>
          </a:stretch>
        </p:blipFill>
        <p:spPr>
          <a:xfrm>
            <a:off x="780855" y="4362940"/>
            <a:ext cx="778811" cy="614597"/>
          </a:xfrm>
          <a:prstGeom prst="rect">
            <a:avLst/>
          </a:prstGeom>
          <a:ln w="12700">
            <a:miter lim="400000"/>
          </a:ln>
        </p:spPr>
      </p:pic>
      <p:sp>
        <p:nvSpPr>
          <p:cNvPr id="9" name="TextBox 8"/>
          <p:cNvSpPr txBox="1"/>
          <p:nvPr/>
        </p:nvSpPr>
        <p:spPr>
          <a:xfrm>
            <a:off x="114300" y="5501278"/>
            <a:ext cx="8915400" cy="523220"/>
          </a:xfrm>
          <a:prstGeom prst="rect">
            <a:avLst/>
          </a:prstGeom>
          <a:noFill/>
        </p:spPr>
        <p:txBody>
          <a:bodyPr wrap="square" rtlCol="0">
            <a:spAutoFit/>
          </a:bodyPr>
          <a:lstStyle/>
          <a:p>
            <a:pPr algn="ctr"/>
            <a:r>
              <a:rPr lang="en-US" sz="2800" b="1" dirty="0" smtClean="0">
                <a:solidFill>
                  <a:srgbClr val="C00000"/>
                </a:solidFill>
              </a:rPr>
              <a:t>Problem</a:t>
            </a:r>
            <a:r>
              <a:rPr lang="en-US" sz="2800" dirty="0" smtClean="0">
                <a:solidFill>
                  <a:srgbClr val="C00000"/>
                </a:solidFill>
              </a:rPr>
              <a:t>: Optimize the usage of available devices</a:t>
            </a:r>
          </a:p>
        </p:txBody>
      </p:sp>
      <p:sp>
        <p:nvSpPr>
          <p:cNvPr id="10" name="Footer Placeholder 3"/>
          <p:cNvSpPr>
            <a:spLocks noGrp="1"/>
          </p:cNvSpPr>
          <p:nvPr>
            <p:ph type="ftr" sz="quarter" idx="3"/>
          </p:nvPr>
        </p:nvSpPr>
        <p:spPr>
          <a:xfrm>
            <a:off x="123142" y="6311317"/>
            <a:ext cx="4083098" cy="365125"/>
          </a:xfrm>
          <a:prstGeom prst="rect">
            <a:avLst/>
          </a:prstGeom>
        </p:spPr>
        <p:txBody>
          <a:bodyPr vert="horz" lIns="91440" tIns="45720" rIns="91440" bIns="45720" rtlCol="0" anchor="ctr"/>
          <a:lstStyle>
            <a:lvl1pPr algn="l">
              <a:defRPr sz="1100">
                <a:solidFill>
                  <a:schemeClr val="bg1"/>
                </a:solidFill>
              </a:defRPr>
            </a:lvl1pPr>
          </a:lstStyle>
          <a:p>
            <a:r>
              <a:rPr lang="en-US" dirty="0" smtClean="0"/>
              <a:t>Revision # v.7</a:t>
            </a:r>
            <a:br>
              <a:rPr lang="en-US" dirty="0" smtClean="0"/>
            </a:br>
            <a:r>
              <a:rPr lang="en-US" dirty="0" smtClean="0"/>
              <a:t>Sponsored by Open Networking Foundation</a:t>
            </a:r>
            <a:endParaRPr lang="en-US" dirty="0"/>
          </a:p>
        </p:txBody>
      </p:sp>
    </p:spTree>
    <p:custDataLst>
      <p:tags r:id="rId1"/>
    </p:custDataLst>
    <p:extLst>
      <p:ext uri="{BB962C8B-B14F-4D97-AF65-F5344CB8AC3E}">
        <p14:creationId xmlns:p14="http://schemas.microsoft.com/office/powerpoint/2010/main" val="1572269636"/>
      </p:ext>
    </p:extLst>
  </p:cSld>
  <p:clrMapOvr>
    <a:masterClrMapping/>
  </p:clrMapOvr>
  <mc:AlternateContent xmlns:mc="http://schemas.openxmlformats.org/markup-compatibility/2006" xmlns:p14="http://schemas.microsoft.com/office/powerpoint/2010/main">
    <mc:Choice Requires="p14">
      <p:transition spd="slow" p14:dur="2000" advTm="60118"/>
    </mc:Choice>
    <mc:Fallback xmlns="">
      <p:transition spd="slow" advTm="6011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hape 636"/>
          <p:cNvSpPr/>
          <p:nvPr/>
        </p:nvSpPr>
        <p:spPr>
          <a:xfrm>
            <a:off x="1399187" y="2387876"/>
            <a:ext cx="1449256" cy="36933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spAutoFit/>
          </a:bodyPr>
          <a:lstStyle>
            <a:lvl1pPr algn="l">
              <a:lnSpc>
                <a:spcPct val="130000"/>
              </a:lnSpc>
              <a:defRPr sz="2000">
                <a:solidFill>
                  <a:srgbClr val="5E5E5E"/>
                </a:solidFill>
                <a:latin typeface="Lucida Sans Regular"/>
                <a:ea typeface="Lucida Sans Regular"/>
                <a:cs typeface="Lucida Sans Regular"/>
                <a:sym typeface="Lucida Sans Regular"/>
              </a:defRPr>
            </a:lvl1pPr>
          </a:lstStyle>
          <a:p>
            <a:pPr lvl="0" algn="ctr">
              <a:lnSpc>
                <a:spcPct val="100000"/>
              </a:lnSpc>
              <a:defRPr sz="1800">
                <a:solidFill>
                  <a:srgbClr val="000000"/>
                </a:solidFill>
              </a:defRPr>
            </a:pPr>
            <a:r>
              <a:rPr lang="en-US" sz="2400" dirty="0" smtClean="0">
                <a:solidFill>
                  <a:srgbClr val="5E5E5E"/>
                </a:solidFill>
                <a:latin typeface="Arial" charset="0"/>
                <a:ea typeface="Arial" charset="0"/>
                <a:cs typeface="Arial" charset="0"/>
              </a:rPr>
              <a:t>AS A</a:t>
            </a:r>
          </a:p>
        </p:txBody>
      </p:sp>
      <p:sp>
        <p:nvSpPr>
          <p:cNvPr id="27" name="Shape 636"/>
          <p:cNvSpPr/>
          <p:nvPr/>
        </p:nvSpPr>
        <p:spPr>
          <a:xfrm>
            <a:off x="4257944" y="2292402"/>
            <a:ext cx="1430776" cy="48013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lgn="l">
              <a:lnSpc>
                <a:spcPct val="130000"/>
              </a:lnSpc>
              <a:defRPr sz="2000">
                <a:solidFill>
                  <a:srgbClr val="5E5E5E"/>
                </a:solidFill>
                <a:latin typeface="Lucida Sans Regular"/>
                <a:ea typeface="Lucida Sans Regular"/>
                <a:cs typeface="Lucida Sans Regular"/>
                <a:sym typeface="Lucida Sans Regular"/>
              </a:defRPr>
            </a:lvl1pPr>
          </a:lstStyle>
          <a:p>
            <a:pPr lvl="0" algn="ctr">
              <a:defRPr sz="1800">
                <a:solidFill>
                  <a:srgbClr val="000000"/>
                </a:solidFill>
              </a:defRPr>
            </a:pPr>
            <a:r>
              <a:rPr lang="en-US" sz="2400" dirty="0" smtClean="0">
                <a:solidFill>
                  <a:srgbClr val="5E5E5E"/>
                </a:solidFill>
                <a:latin typeface="Arial" charset="0"/>
                <a:ea typeface="Arial" charset="0"/>
                <a:cs typeface="Arial" charset="0"/>
              </a:rPr>
              <a:t>IXP Fabric</a:t>
            </a:r>
            <a:endParaRPr sz="2400" dirty="0">
              <a:solidFill>
                <a:srgbClr val="5E5E5E"/>
              </a:solidFill>
              <a:latin typeface="Arial" charset="0"/>
              <a:ea typeface="Arial" charset="0"/>
              <a:cs typeface="Arial" charset="0"/>
            </a:endParaRPr>
          </a:p>
        </p:txBody>
      </p:sp>
      <p:sp>
        <p:nvSpPr>
          <p:cNvPr id="25" name="Shape 636"/>
          <p:cNvSpPr/>
          <p:nvPr/>
        </p:nvSpPr>
        <p:spPr>
          <a:xfrm>
            <a:off x="2848443" y="4263843"/>
            <a:ext cx="1449256" cy="36933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spAutoFit/>
          </a:bodyPr>
          <a:lstStyle>
            <a:lvl1pPr algn="l">
              <a:lnSpc>
                <a:spcPct val="130000"/>
              </a:lnSpc>
              <a:defRPr sz="2000">
                <a:solidFill>
                  <a:srgbClr val="5E5E5E"/>
                </a:solidFill>
                <a:latin typeface="Lucida Sans Regular"/>
                <a:ea typeface="Lucida Sans Regular"/>
                <a:cs typeface="Lucida Sans Regular"/>
                <a:sym typeface="Lucida Sans Regular"/>
              </a:defRPr>
            </a:lvl1pPr>
          </a:lstStyle>
          <a:p>
            <a:pPr lvl="0" algn="ctr">
              <a:lnSpc>
                <a:spcPct val="100000"/>
              </a:lnSpc>
              <a:defRPr sz="1800">
                <a:solidFill>
                  <a:srgbClr val="000000"/>
                </a:solidFill>
              </a:defRPr>
            </a:pPr>
            <a:r>
              <a:rPr lang="en-US" sz="2400" dirty="0" smtClean="0">
                <a:solidFill>
                  <a:srgbClr val="5E5E5E"/>
                </a:solidFill>
                <a:latin typeface="Arial" charset="0"/>
                <a:ea typeface="Arial" charset="0"/>
                <a:cs typeface="Arial" charset="0"/>
              </a:rPr>
              <a:t>AS B</a:t>
            </a:r>
          </a:p>
        </p:txBody>
      </p:sp>
      <p:sp>
        <p:nvSpPr>
          <p:cNvPr id="32" name="Shape 636"/>
          <p:cNvSpPr/>
          <p:nvPr/>
        </p:nvSpPr>
        <p:spPr>
          <a:xfrm>
            <a:off x="7054075" y="2361818"/>
            <a:ext cx="1650149" cy="101566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spAutoFit/>
          </a:bodyPr>
          <a:lstStyle>
            <a:lvl1pPr algn="l">
              <a:lnSpc>
                <a:spcPct val="130000"/>
              </a:lnSpc>
              <a:defRPr sz="2000">
                <a:solidFill>
                  <a:srgbClr val="5E5E5E"/>
                </a:solidFill>
                <a:latin typeface="Lucida Sans Regular"/>
                <a:ea typeface="Lucida Sans Regular"/>
                <a:cs typeface="Lucida Sans Regular"/>
                <a:sym typeface="Lucida Sans Regular"/>
              </a:defRPr>
            </a:lvl1pPr>
          </a:lstStyle>
          <a:p>
            <a:pPr lvl="0" algn="ctr">
              <a:lnSpc>
                <a:spcPct val="100000"/>
              </a:lnSpc>
              <a:defRPr sz="1800">
                <a:solidFill>
                  <a:srgbClr val="000000"/>
                </a:solidFill>
              </a:defRPr>
            </a:pPr>
            <a:r>
              <a:rPr lang="en-US" sz="2400" dirty="0" smtClean="0">
                <a:solidFill>
                  <a:srgbClr val="5E5E5E"/>
                </a:solidFill>
                <a:latin typeface="Arial" charset="0"/>
                <a:ea typeface="Arial" charset="0"/>
                <a:cs typeface="Arial" charset="0"/>
              </a:rPr>
              <a:t>AS C</a:t>
            </a:r>
          </a:p>
          <a:p>
            <a:pPr lvl="0" algn="ctr">
              <a:lnSpc>
                <a:spcPct val="100000"/>
              </a:lnSpc>
              <a:defRPr sz="1800">
                <a:solidFill>
                  <a:srgbClr val="000000"/>
                </a:solidFill>
              </a:defRPr>
            </a:pPr>
            <a:r>
              <a:rPr lang="en-US" sz="2400" u="sng" dirty="0" smtClean="0">
                <a:solidFill>
                  <a:srgbClr val="5E5E5E"/>
                </a:solidFill>
                <a:latin typeface="Arial" charset="0"/>
                <a:ea typeface="Arial" charset="0"/>
                <a:cs typeface="Arial" charset="0"/>
              </a:rPr>
              <a:t>announces</a:t>
            </a:r>
          </a:p>
          <a:p>
            <a:pPr lvl="0" algn="ctr">
              <a:lnSpc>
                <a:spcPct val="100000"/>
              </a:lnSpc>
              <a:defRPr sz="1800">
                <a:solidFill>
                  <a:srgbClr val="000000"/>
                </a:solidFill>
              </a:defRPr>
            </a:pPr>
            <a:r>
              <a:rPr lang="en-US" dirty="0" smtClean="0">
                <a:solidFill>
                  <a:srgbClr val="C00000"/>
                </a:solidFill>
                <a:latin typeface="Arial" charset="0"/>
                <a:ea typeface="Arial" charset="0"/>
                <a:cs typeface="Arial" charset="0"/>
              </a:rPr>
              <a:t>10/8, 40/8</a:t>
            </a:r>
          </a:p>
        </p:txBody>
      </p:sp>
      <p:sp>
        <p:nvSpPr>
          <p:cNvPr id="39" name="Shape 636"/>
          <p:cNvSpPr/>
          <p:nvPr/>
        </p:nvSpPr>
        <p:spPr>
          <a:xfrm>
            <a:off x="6612951" y="3571345"/>
            <a:ext cx="1650149" cy="101566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spAutoFit/>
          </a:bodyPr>
          <a:lstStyle>
            <a:lvl1pPr algn="l">
              <a:lnSpc>
                <a:spcPct val="130000"/>
              </a:lnSpc>
              <a:defRPr sz="2000">
                <a:solidFill>
                  <a:srgbClr val="5E5E5E"/>
                </a:solidFill>
                <a:latin typeface="Lucida Sans Regular"/>
                <a:ea typeface="Lucida Sans Regular"/>
                <a:cs typeface="Lucida Sans Regular"/>
                <a:sym typeface="Lucida Sans Regular"/>
              </a:defRPr>
            </a:lvl1pPr>
          </a:lstStyle>
          <a:p>
            <a:pPr lvl="0" algn="ctr">
              <a:lnSpc>
                <a:spcPct val="100000"/>
              </a:lnSpc>
              <a:defRPr sz="1800">
                <a:solidFill>
                  <a:srgbClr val="000000"/>
                </a:solidFill>
              </a:defRPr>
            </a:pPr>
            <a:r>
              <a:rPr lang="en-US" sz="2400" dirty="0" smtClean="0">
                <a:solidFill>
                  <a:srgbClr val="5E5E5E"/>
                </a:solidFill>
                <a:latin typeface="Arial" charset="0"/>
                <a:ea typeface="Arial" charset="0"/>
                <a:cs typeface="Arial" charset="0"/>
              </a:rPr>
              <a:t>AS D</a:t>
            </a:r>
          </a:p>
          <a:p>
            <a:pPr lvl="0" algn="ctr">
              <a:lnSpc>
                <a:spcPct val="100000"/>
              </a:lnSpc>
              <a:defRPr sz="1800">
                <a:solidFill>
                  <a:srgbClr val="000000"/>
                </a:solidFill>
              </a:defRPr>
            </a:pPr>
            <a:r>
              <a:rPr lang="en-US" sz="2400" u="sng" dirty="0" smtClean="0">
                <a:solidFill>
                  <a:srgbClr val="5E5E5E"/>
                </a:solidFill>
                <a:latin typeface="Arial" charset="0"/>
                <a:ea typeface="Arial" charset="0"/>
                <a:cs typeface="Arial" charset="0"/>
              </a:rPr>
              <a:t>announces</a:t>
            </a:r>
          </a:p>
          <a:p>
            <a:pPr lvl="0" algn="ctr">
              <a:lnSpc>
                <a:spcPct val="100000"/>
              </a:lnSpc>
              <a:defRPr sz="1800">
                <a:solidFill>
                  <a:srgbClr val="000000"/>
                </a:solidFill>
              </a:defRPr>
            </a:pPr>
            <a:r>
              <a:rPr lang="en-US" dirty="0" smtClean="0">
                <a:solidFill>
                  <a:srgbClr val="C00000"/>
                </a:solidFill>
                <a:latin typeface="Arial" charset="0"/>
                <a:ea typeface="Arial" charset="0"/>
                <a:cs typeface="Arial" charset="0"/>
              </a:rPr>
              <a:t>10/8, 40/8, 80/8 </a:t>
            </a:r>
            <a:endParaRPr dirty="0">
              <a:solidFill>
                <a:srgbClr val="C00000"/>
              </a:solidFill>
              <a:latin typeface="Arial" charset="0"/>
              <a:ea typeface="Arial" charset="0"/>
              <a:cs typeface="Arial" charset="0"/>
            </a:endParaRPr>
          </a:p>
        </p:txBody>
      </p:sp>
      <p:sp>
        <p:nvSpPr>
          <p:cNvPr id="40" name="Shape 636"/>
          <p:cNvSpPr/>
          <p:nvPr/>
        </p:nvSpPr>
        <p:spPr>
          <a:xfrm>
            <a:off x="5211910" y="4670903"/>
            <a:ext cx="1650149" cy="101566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spAutoFit/>
          </a:bodyPr>
          <a:lstStyle>
            <a:lvl1pPr algn="l">
              <a:lnSpc>
                <a:spcPct val="130000"/>
              </a:lnSpc>
              <a:defRPr sz="2000">
                <a:solidFill>
                  <a:srgbClr val="5E5E5E"/>
                </a:solidFill>
                <a:latin typeface="Lucida Sans Regular"/>
                <a:ea typeface="Lucida Sans Regular"/>
                <a:cs typeface="Lucida Sans Regular"/>
                <a:sym typeface="Lucida Sans Regular"/>
              </a:defRPr>
            </a:lvl1pPr>
          </a:lstStyle>
          <a:p>
            <a:pPr lvl="0" algn="ctr">
              <a:lnSpc>
                <a:spcPct val="100000"/>
              </a:lnSpc>
              <a:defRPr sz="1800">
                <a:solidFill>
                  <a:srgbClr val="000000"/>
                </a:solidFill>
              </a:defRPr>
            </a:pPr>
            <a:r>
              <a:rPr lang="en-US" sz="2400" dirty="0" smtClean="0">
                <a:solidFill>
                  <a:srgbClr val="5E5E5E"/>
                </a:solidFill>
                <a:latin typeface="Arial" charset="0"/>
                <a:ea typeface="Arial" charset="0"/>
                <a:cs typeface="Arial" charset="0"/>
              </a:rPr>
              <a:t>AS E</a:t>
            </a:r>
          </a:p>
          <a:p>
            <a:pPr lvl="0" algn="ctr">
              <a:lnSpc>
                <a:spcPct val="100000"/>
              </a:lnSpc>
              <a:defRPr sz="1800">
                <a:solidFill>
                  <a:srgbClr val="000000"/>
                </a:solidFill>
              </a:defRPr>
            </a:pPr>
            <a:r>
              <a:rPr lang="en-US" sz="2400" u="sng" dirty="0" smtClean="0">
                <a:solidFill>
                  <a:srgbClr val="5E5E5E"/>
                </a:solidFill>
                <a:latin typeface="Arial" charset="0"/>
                <a:ea typeface="Arial" charset="0"/>
                <a:cs typeface="Arial" charset="0"/>
              </a:rPr>
              <a:t>announces</a:t>
            </a:r>
          </a:p>
          <a:p>
            <a:pPr lvl="0" algn="ctr">
              <a:lnSpc>
                <a:spcPct val="100000"/>
              </a:lnSpc>
              <a:defRPr sz="1800">
                <a:solidFill>
                  <a:srgbClr val="000000"/>
                </a:solidFill>
              </a:defRPr>
            </a:pPr>
            <a:r>
              <a:rPr lang="en-US" dirty="0" smtClean="0">
                <a:solidFill>
                  <a:srgbClr val="C00000"/>
                </a:solidFill>
                <a:latin typeface="Arial" charset="0"/>
                <a:ea typeface="Arial" charset="0"/>
                <a:cs typeface="Arial" charset="0"/>
              </a:rPr>
              <a:t>80/8</a:t>
            </a:r>
            <a:endParaRPr dirty="0">
              <a:solidFill>
                <a:srgbClr val="C00000"/>
              </a:solidFill>
              <a:latin typeface="Arial" charset="0"/>
              <a:ea typeface="Arial" charset="0"/>
              <a:cs typeface="Arial" charset="0"/>
            </a:endParaRPr>
          </a:p>
        </p:txBody>
      </p:sp>
      <p:sp>
        <p:nvSpPr>
          <p:cNvPr id="42" name="Title 1"/>
          <p:cNvSpPr>
            <a:spLocks noGrp="1"/>
          </p:cNvSpPr>
          <p:nvPr>
            <p:ph type="title"/>
          </p:nvPr>
        </p:nvSpPr>
        <p:spPr>
          <a:xfrm>
            <a:off x="457203" y="304800"/>
            <a:ext cx="5181597" cy="609600"/>
          </a:xfrm>
        </p:spPr>
        <p:txBody>
          <a:bodyPr/>
          <a:lstStyle/>
          <a:p>
            <a:r>
              <a:rPr lang="en-US" dirty="0" smtClean="0">
                <a:solidFill>
                  <a:schemeClr val="tx1"/>
                </a:solidFill>
              </a:rPr>
              <a:t>Simple Example</a:t>
            </a:r>
            <a:endParaRPr lang="en-US" dirty="0">
              <a:solidFill>
                <a:schemeClr val="tx1"/>
              </a:solidFill>
            </a:endParaRPr>
          </a:p>
        </p:txBody>
      </p:sp>
      <p:cxnSp>
        <p:nvCxnSpPr>
          <p:cNvPr id="3" name="Straight Arrow Connector 2"/>
          <p:cNvCxnSpPr>
            <a:stCxn id="31" idx="3"/>
          </p:cNvCxnSpPr>
          <p:nvPr/>
        </p:nvCxnSpPr>
        <p:spPr>
          <a:xfrm flipV="1">
            <a:off x="2517258" y="3070182"/>
            <a:ext cx="1131299" cy="1"/>
          </a:xfrm>
          <a:prstGeom prst="straightConnector1">
            <a:avLst/>
          </a:prstGeom>
          <a:ln w="50800">
            <a:solidFill>
              <a:schemeClr val="tx1">
                <a:lumMod val="65000"/>
                <a:lumOff val="35000"/>
              </a:schemeClr>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a:stCxn id="30" idx="0"/>
          </p:cNvCxnSpPr>
          <p:nvPr/>
        </p:nvCxnSpPr>
        <p:spPr>
          <a:xfrm flipV="1">
            <a:off x="2786407" y="3230370"/>
            <a:ext cx="874440" cy="910841"/>
          </a:xfrm>
          <a:prstGeom prst="straightConnector1">
            <a:avLst/>
          </a:prstGeom>
          <a:ln w="50800">
            <a:solidFill>
              <a:schemeClr val="tx1">
                <a:lumMod val="65000"/>
                <a:lumOff val="35000"/>
              </a:schemeClr>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flipH="1" flipV="1">
            <a:off x="4655273" y="3107652"/>
            <a:ext cx="1304946" cy="607737"/>
          </a:xfrm>
          <a:prstGeom prst="straightConnector1">
            <a:avLst/>
          </a:prstGeom>
          <a:ln w="50800">
            <a:solidFill>
              <a:schemeClr val="tx1">
                <a:lumMod val="65000"/>
                <a:lumOff val="35000"/>
              </a:schemeClr>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a:endCxn id="36" idx="0"/>
          </p:cNvCxnSpPr>
          <p:nvPr/>
        </p:nvCxnSpPr>
        <p:spPr>
          <a:xfrm>
            <a:off x="4558216" y="3217295"/>
            <a:ext cx="653695" cy="928387"/>
          </a:xfrm>
          <a:prstGeom prst="straightConnector1">
            <a:avLst/>
          </a:prstGeom>
          <a:ln w="50800">
            <a:solidFill>
              <a:schemeClr val="tx1">
                <a:lumMod val="65000"/>
                <a:lumOff val="35000"/>
              </a:schemeClr>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a:off x="4777619" y="2940920"/>
            <a:ext cx="1374896" cy="17894"/>
          </a:xfrm>
          <a:prstGeom prst="straightConnector1">
            <a:avLst/>
          </a:prstGeom>
          <a:ln w="50800">
            <a:solidFill>
              <a:schemeClr val="tx1">
                <a:lumMod val="65000"/>
                <a:lumOff val="35000"/>
              </a:schemeClr>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a:off x="4169924" y="1701374"/>
            <a:ext cx="7500" cy="996864"/>
          </a:xfrm>
          <a:prstGeom prst="straightConnector1">
            <a:avLst/>
          </a:prstGeom>
          <a:ln w="50800">
            <a:solidFill>
              <a:schemeClr val="tx1">
                <a:lumMod val="65000"/>
                <a:lumOff val="35000"/>
              </a:schemeClr>
            </a:solidFill>
            <a:headEnd type="none"/>
            <a:tailEnd type="none"/>
          </a:ln>
        </p:spPr>
        <p:style>
          <a:lnRef idx="2">
            <a:schemeClr val="accent1"/>
          </a:lnRef>
          <a:fillRef idx="0">
            <a:schemeClr val="accent1"/>
          </a:fillRef>
          <a:effectRef idx="1">
            <a:schemeClr val="accent1"/>
          </a:effectRef>
          <a:fontRef idx="minor">
            <a:schemeClr val="tx1"/>
          </a:fontRef>
        </p:style>
      </p:cxnSp>
      <p:pic>
        <p:nvPicPr>
          <p:cNvPr id="30" name="pasted-image.jpg"/>
          <p:cNvPicPr/>
          <p:nvPr/>
        </p:nvPicPr>
        <p:blipFill>
          <a:blip r:embed="rId4">
            <a:extLst/>
          </a:blip>
          <a:srcRect l="6992" t="10113" r="10135" b="11501"/>
          <a:stretch>
            <a:fillRect/>
          </a:stretch>
        </p:blipFill>
        <p:spPr>
          <a:xfrm>
            <a:off x="2397001" y="4141211"/>
            <a:ext cx="778811" cy="614597"/>
          </a:xfrm>
          <a:prstGeom prst="rect">
            <a:avLst/>
          </a:prstGeom>
          <a:ln w="12700">
            <a:miter lim="400000"/>
          </a:ln>
        </p:spPr>
      </p:pic>
      <p:pic>
        <p:nvPicPr>
          <p:cNvPr id="31" name="pasted-image.jpg"/>
          <p:cNvPicPr/>
          <p:nvPr/>
        </p:nvPicPr>
        <p:blipFill>
          <a:blip r:embed="rId4">
            <a:extLst/>
          </a:blip>
          <a:srcRect l="6992" t="10113" r="10135" b="11501"/>
          <a:stretch>
            <a:fillRect/>
          </a:stretch>
        </p:blipFill>
        <p:spPr>
          <a:xfrm>
            <a:off x="1738447" y="2762884"/>
            <a:ext cx="778811" cy="614597"/>
          </a:xfrm>
          <a:prstGeom prst="rect">
            <a:avLst/>
          </a:prstGeom>
          <a:ln w="12700">
            <a:miter lim="400000"/>
          </a:ln>
        </p:spPr>
      </p:pic>
      <p:pic>
        <p:nvPicPr>
          <p:cNvPr id="36" name="pasted-image.jpg"/>
          <p:cNvPicPr/>
          <p:nvPr/>
        </p:nvPicPr>
        <p:blipFill>
          <a:blip r:embed="rId4">
            <a:extLst/>
          </a:blip>
          <a:srcRect l="6992" t="10113" r="10135" b="11501"/>
          <a:stretch>
            <a:fillRect/>
          </a:stretch>
        </p:blipFill>
        <p:spPr>
          <a:xfrm>
            <a:off x="4822505" y="4145682"/>
            <a:ext cx="778811" cy="614597"/>
          </a:xfrm>
          <a:prstGeom prst="rect">
            <a:avLst/>
          </a:prstGeom>
          <a:ln w="12700">
            <a:miter lim="400000"/>
          </a:ln>
        </p:spPr>
      </p:pic>
      <p:pic>
        <p:nvPicPr>
          <p:cNvPr id="37" name="pasted-image.jpg"/>
          <p:cNvPicPr/>
          <p:nvPr/>
        </p:nvPicPr>
        <p:blipFill>
          <a:blip r:embed="rId4">
            <a:extLst/>
          </a:blip>
          <a:srcRect l="6992" t="10113" r="10135" b="11501"/>
          <a:stretch>
            <a:fillRect/>
          </a:stretch>
        </p:blipFill>
        <p:spPr>
          <a:xfrm>
            <a:off x="5834140" y="3581979"/>
            <a:ext cx="778811" cy="614597"/>
          </a:xfrm>
          <a:prstGeom prst="rect">
            <a:avLst/>
          </a:prstGeom>
          <a:ln w="12700">
            <a:miter lim="400000"/>
          </a:ln>
        </p:spPr>
      </p:pic>
      <p:pic>
        <p:nvPicPr>
          <p:cNvPr id="38" name="pasted-image.jpg"/>
          <p:cNvPicPr/>
          <p:nvPr/>
        </p:nvPicPr>
        <p:blipFill>
          <a:blip r:embed="rId4">
            <a:extLst/>
          </a:blip>
          <a:srcRect l="6992" t="10113" r="10135" b="11501"/>
          <a:stretch>
            <a:fillRect/>
          </a:stretch>
        </p:blipFill>
        <p:spPr>
          <a:xfrm>
            <a:off x="6142974" y="2679747"/>
            <a:ext cx="778811" cy="614597"/>
          </a:xfrm>
          <a:prstGeom prst="rect">
            <a:avLst/>
          </a:prstGeom>
          <a:ln w="12700">
            <a:miter lim="400000"/>
          </a:ln>
        </p:spPr>
      </p:pic>
      <p:pic>
        <p:nvPicPr>
          <p:cNvPr id="48" name="Picture 47"/>
          <p:cNvPicPr>
            <a:picLocks noChangeAspect="1"/>
          </p:cNvPicPr>
          <p:nvPr/>
        </p:nvPicPr>
        <p:blipFill>
          <a:blip r:embed="rId5"/>
          <a:stretch>
            <a:fillRect/>
          </a:stretch>
        </p:blipFill>
        <p:spPr>
          <a:xfrm>
            <a:off x="3679813" y="932152"/>
            <a:ext cx="1144871" cy="1099077"/>
          </a:xfrm>
          <a:prstGeom prst="rect">
            <a:avLst/>
          </a:prstGeom>
        </p:spPr>
      </p:pic>
      <p:pic>
        <p:nvPicPr>
          <p:cNvPr id="50" name="droppedImage.pdf"/>
          <p:cNvPicPr/>
          <p:nvPr/>
        </p:nvPicPr>
        <p:blipFill>
          <a:blip r:embed="rId6">
            <a:extLst/>
          </a:blip>
          <a:stretch>
            <a:fillRect/>
          </a:stretch>
        </p:blipFill>
        <p:spPr>
          <a:xfrm>
            <a:off x="3630724" y="2791153"/>
            <a:ext cx="1144543" cy="489391"/>
          </a:xfrm>
          <a:prstGeom prst="rect">
            <a:avLst/>
          </a:prstGeom>
          <a:ln w="12700">
            <a:miter lim="400000"/>
          </a:ln>
        </p:spPr>
      </p:pic>
      <p:sp>
        <p:nvSpPr>
          <p:cNvPr id="2" name="TextBox 1"/>
          <p:cNvSpPr txBox="1"/>
          <p:nvPr/>
        </p:nvSpPr>
        <p:spPr>
          <a:xfrm>
            <a:off x="181194" y="3339877"/>
            <a:ext cx="2767104" cy="707886"/>
          </a:xfrm>
          <a:prstGeom prst="rect">
            <a:avLst/>
          </a:prstGeom>
          <a:noFill/>
        </p:spPr>
        <p:txBody>
          <a:bodyPr wrap="none" rtlCol="0">
            <a:spAutoFit/>
          </a:bodyPr>
          <a:lstStyle/>
          <a:p>
            <a:pPr marL="0" lvl="1" indent="0">
              <a:buNone/>
            </a:pPr>
            <a:r>
              <a:rPr lang="en-US" sz="2000" b="1" dirty="0" err="1">
                <a:solidFill>
                  <a:srgbClr val="C00000"/>
                </a:solidFill>
              </a:rPr>
              <a:t>dPort</a:t>
            </a:r>
            <a:r>
              <a:rPr lang="en-US" sz="2000" b="1" dirty="0">
                <a:solidFill>
                  <a:srgbClr val="C00000"/>
                </a:solidFill>
              </a:rPr>
              <a:t> = 443 → </a:t>
            </a:r>
            <a:r>
              <a:rPr lang="en-US" sz="2000" b="1" dirty="0" err="1">
                <a:solidFill>
                  <a:srgbClr val="C00000"/>
                </a:solidFill>
              </a:rPr>
              <a:t>fwd</a:t>
            </a:r>
            <a:r>
              <a:rPr lang="en-US" sz="2000" b="1" dirty="0">
                <a:solidFill>
                  <a:srgbClr val="C00000"/>
                </a:solidFill>
              </a:rPr>
              <a:t>(C)</a:t>
            </a:r>
          </a:p>
          <a:p>
            <a:pPr marL="0" lvl="1" indent="0">
              <a:buNone/>
            </a:pPr>
            <a:r>
              <a:rPr lang="en-US" sz="2000" b="1" dirty="0" err="1">
                <a:solidFill>
                  <a:srgbClr val="C00000"/>
                </a:solidFill>
              </a:rPr>
              <a:t>dPort</a:t>
            </a:r>
            <a:r>
              <a:rPr lang="en-US" sz="2000" b="1" dirty="0">
                <a:solidFill>
                  <a:srgbClr val="C00000"/>
                </a:solidFill>
              </a:rPr>
              <a:t> = </a:t>
            </a:r>
            <a:r>
              <a:rPr lang="en-US" sz="2000" b="1" dirty="0" smtClean="0">
                <a:solidFill>
                  <a:srgbClr val="C00000"/>
                </a:solidFill>
              </a:rPr>
              <a:t>22 </a:t>
            </a:r>
            <a:r>
              <a:rPr lang="en-US" sz="2000" b="1" dirty="0">
                <a:solidFill>
                  <a:srgbClr val="C00000"/>
                </a:solidFill>
              </a:rPr>
              <a:t>→ </a:t>
            </a:r>
            <a:r>
              <a:rPr lang="en-US" sz="2000" b="1" dirty="0" err="1" smtClean="0">
                <a:solidFill>
                  <a:srgbClr val="C00000"/>
                </a:solidFill>
              </a:rPr>
              <a:t>fwd</a:t>
            </a:r>
            <a:r>
              <a:rPr lang="en-US" sz="2000" b="1" dirty="0" smtClean="0">
                <a:solidFill>
                  <a:srgbClr val="C00000"/>
                </a:solidFill>
              </a:rPr>
              <a:t>(C)</a:t>
            </a:r>
            <a:endParaRPr lang="en-US" sz="2000" b="1" dirty="0">
              <a:solidFill>
                <a:srgbClr val="C00000"/>
              </a:solidFill>
            </a:endParaRPr>
          </a:p>
        </p:txBody>
      </p:sp>
      <p:sp>
        <p:nvSpPr>
          <p:cNvPr id="24" name="TextBox 23"/>
          <p:cNvSpPr txBox="1"/>
          <p:nvPr/>
        </p:nvSpPr>
        <p:spPr>
          <a:xfrm>
            <a:off x="176396" y="4670903"/>
            <a:ext cx="2610010" cy="400110"/>
          </a:xfrm>
          <a:prstGeom prst="rect">
            <a:avLst/>
          </a:prstGeom>
          <a:noFill/>
        </p:spPr>
        <p:txBody>
          <a:bodyPr wrap="none" rtlCol="0">
            <a:spAutoFit/>
          </a:bodyPr>
          <a:lstStyle/>
          <a:p>
            <a:pPr marL="0" lvl="1" indent="0">
              <a:buNone/>
            </a:pPr>
            <a:r>
              <a:rPr lang="en-US" sz="2000" b="1" dirty="0" err="1">
                <a:solidFill>
                  <a:srgbClr val="C00000"/>
                </a:solidFill>
              </a:rPr>
              <a:t>dPort</a:t>
            </a:r>
            <a:r>
              <a:rPr lang="en-US" sz="2000" b="1" dirty="0">
                <a:solidFill>
                  <a:srgbClr val="C00000"/>
                </a:solidFill>
              </a:rPr>
              <a:t> = </a:t>
            </a:r>
            <a:r>
              <a:rPr lang="en-US" sz="2000" b="1" dirty="0" smtClean="0">
                <a:solidFill>
                  <a:srgbClr val="C00000"/>
                </a:solidFill>
              </a:rPr>
              <a:t>80 </a:t>
            </a:r>
            <a:r>
              <a:rPr lang="en-US" sz="2000" b="1" dirty="0">
                <a:solidFill>
                  <a:srgbClr val="C00000"/>
                </a:solidFill>
              </a:rPr>
              <a:t>→ </a:t>
            </a:r>
            <a:r>
              <a:rPr lang="en-US" sz="2000" b="1" dirty="0" err="1" smtClean="0">
                <a:solidFill>
                  <a:srgbClr val="C00000"/>
                </a:solidFill>
              </a:rPr>
              <a:t>fwd</a:t>
            </a:r>
            <a:r>
              <a:rPr lang="en-US" sz="2000" b="1" dirty="0" smtClean="0">
                <a:solidFill>
                  <a:srgbClr val="C00000"/>
                </a:solidFill>
              </a:rPr>
              <a:t>(E)</a:t>
            </a:r>
            <a:endParaRPr lang="en-US" sz="2000" b="1" dirty="0">
              <a:solidFill>
                <a:srgbClr val="C00000"/>
              </a:solidFill>
            </a:endParaRPr>
          </a:p>
        </p:txBody>
      </p:sp>
      <p:sp>
        <p:nvSpPr>
          <p:cNvPr id="26" name="Shape 636"/>
          <p:cNvSpPr/>
          <p:nvPr/>
        </p:nvSpPr>
        <p:spPr>
          <a:xfrm>
            <a:off x="4774413" y="1126049"/>
            <a:ext cx="2055050" cy="48013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lgn="l">
              <a:lnSpc>
                <a:spcPct val="130000"/>
              </a:lnSpc>
              <a:defRPr sz="2000">
                <a:solidFill>
                  <a:srgbClr val="5E5E5E"/>
                </a:solidFill>
                <a:latin typeface="Lucida Sans Regular"/>
                <a:ea typeface="Lucida Sans Regular"/>
                <a:cs typeface="Lucida Sans Regular"/>
                <a:sym typeface="Lucida Sans Regular"/>
              </a:defRPr>
            </a:lvl1pPr>
          </a:lstStyle>
          <a:p>
            <a:pPr lvl="0" algn="ctr">
              <a:defRPr sz="1800">
                <a:solidFill>
                  <a:srgbClr val="000000"/>
                </a:solidFill>
              </a:defRPr>
            </a:pPr>
            <a:r>
              <a:rPr lang="en-US" sz="2400" dirty="0" smtClean="0">
                <a:solidFill>
                  <a:srgbClr val="5E5E5E"/>
                </a:solidFill>
                <a:latin typeface="Arial" charset="0"/>
                <a:ea typeface="Arial" charset="0"/>
                <a:cs typeface="Arial" charset="0"/>
              </a:rPr>
              <a:t>SDX Controller</a:t>
            </a:r>
            <a:endParaRPr sz="2400" dirty="0">
              <a:solidFill>
                <a:srgbClr val="5E5E5E"/>
              </a:solidFill>
              <a:latin typeface="Arial" charset="0"/>
              <a:ea typeface="Arial" charset="0"/>
              <a:cs typeface="Arial" charset="0"/>
            </a:endParaRPr>
          </a:p>
        </p:txBody>
      </p:sp>
      <p:sp>
        <p:nvSpPr>
          <p:cNvPr id="28" name="Footer Placeholder 3"/>
          <p:cNvSpPr>
            <a:spLocks noGrp="1"/>
          </p:cNvSpPr>
          <p:nvPr>
            <p:ph type="ftr" sz="quarter" idx="3"/>
          </p:nvPr>
        </p:nvSpPr>
        <p:spPr>
          <a:xfrm>
            <a:off x="123142" y="6311317"/>
            <a:ext cx="4083098" cy="365125"/>
          </a:xfrm>
          <a:prstGeom prst="rect">
            <a:avLst/>
          </a:prstGeom>
        </p:spPr>
        <p:txBody>
          <a:bodyPr vert="horz" lIns="91440" tIns="45720" rIns="91440" bIns="45720" rtlCol="0" anchor="ctr"/>
          <a:lstStyle>
            <a:lvl1pPr algn="l">
              <a:defRPr sz="1100">
                <a:solidFill>
                  <a:schemeClr val="bg1"/>
                </a:solidFill>
              </a:defRPr>
            </a:lvl1pPr>
          </a:lstStyle>
          <a:p>
            <a:r>
              <a:rPr lang="en-US" dirty="0" smtClean="0"/>
              <a:t>Revision # v.7</a:t>
            </a:r>
            <a:br>
              <a:rPr lang="en-US" dirty="0" smtClean="0"/>
            </a:br>
            <a:r>
              <a:rPr lang="en-US" dirty="0" smtClean="0"/>
              <a:t>Sponsored by Open Networking Foundation</a:t>
            </a:r>
            <a:endParaRPr lang="en-US" dirty="0"/>
          </a:p>
        </p:txBody>
      </p:sp>
    </p:spTree>
    <p:custDataLst>
      <p:tags r:id="rId1"/>
    </p:custDataLst>
    <p:extLst>
      <p:ext uri="{BB962C8B-B14F-4D97-AF65-F5344CB8AC3E}">
        <p14:creationId xmlns:p14="http://schemas.microsoft.com/office/powerpoint/2010/main" val="2783724432"/>
      </p:ext>
    </p:extLst>
  </p:cSld>
  <p:clrMapOvr>
    <a:masterClrMapping/>
  </p:clrMapOvr>
  <mc:AlternateContent xmlns:mc="http://schemas.openxmlformats.org/markup-compatibility/2006" xmlns:p14="http://schemas.microsoft.com/office/powerpoint/2010/main">
    <mc:Choice Requires="p14">
      <p:transition spd="slow" p14:dur="2000" advTm="30951"/>
    </mc:Choice>
    <mc:Fallback xmlns="">
      <p:transition spd="slow" advTm="3095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4"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7.1"/>
</p:tagLst>
</file>

<file path=ppt/tags/tag2.xml><?xml version="1.0" encoding="utf-8"?>
<p:tagLst xmlns:a="http://schemas.openxmlformats.org/drawingml/2006/main" xmlns:r="http://schemas.openxmlformats.org/officeDocument/2006/relationships" xmlns:p="http://schemas.openxmlformats.org/presentationml/2006/main">
  <p:tag name="TIMING" val="|26.2"/>
</p:tagLst>
</file>

<file path=ppt/tags/tag3.xml><?xml version="1.0" encoding="utf-8"?>
<p:tagLst xmlns:a="http://schemas.openxmlformats.org/drawingml/2006/main" xmlns:r="http://schemas.openxmlformats.org/officeDocument/2006/relationships" xmlns:p="http://schemas.openxmlformats.org/presentationml/2006/main">
  <p:tag name="TIMING" val="|17.7"/>
</p:tagLst>
</file>

<file path=ppt/tags/tag4.xml><?xml version="1.0" encoding="utf-8"?>
<p:tagLst xmlns:a="http://schemas.openxmlformats.org/drawingml/2006/main" xmlns:r="http://schemas.openxmlformats.org/officeDocument/2006/relationships" xmlns:p="http://schemas.openxmlformats.org/presentationml/2006/main">
  <p:tag name="TIMING" val="|18.6"/>
</p:tagLst>
</file>

<file path=ppt/tags/tag5.xml><?xml version="1.0" encoding="utf-8"?>
<p:tagLst xmlns:a="http://schemas.openxmlformats.org/drawingml/2006/main" xmlns:r="http://schemas.openxmlformats.org/officeDocument/2006/relationships" xmlns:p="http://schemas.openxmlformats.org/presentationml/2006/main">
  <p:tag name="TIMING" val="|10.7|18.8"/>
</p:tagLst>
</file>

<file path=ppt/tags/tag6.xml><?xml version="1.0" encoding="utf-8"?>
<p:tagLst xmlns:a="http://schemas.openxmlformats.org/drawingml/2006/main" xmlns:r="http://schemas.openxmlformats.org/officeDocument/2006/relationships" xmlns:p="http://schemas.openxmlformats.org/presentationml/2006/main">
  <p:tag name="TIMING" val="|6.7"/>
</p:tagLst>
</file>

<file path=ppt/tags/tag7.xml><?xml version="1.0" encoding="utf-8"?>
<p:tagLst xmlns:a="http://schemas.openxmlformats.org/drawingml/2006/main" xmlns:r="http://schemas.openxmlformats.org/officeDocument/2006/relationships" xmlns:p="http://schemas.openxmlformats.org/presentationml/2006/main">
  <p:tag name="TIMING" val="|17.3"/>
</p:tagLst>
</file>

<file path=ppt/tags/tag8.xml><?xml version="1.0" encoding="utf-8"?>
<p:tagLst xmlns:a="http://schemas.openxmlformats.org/drawingml/2006/main" xmlns:r="http://schemas.openxmlformats.org/officeDocument/2006/relationships" xmlns:p="http://schemas.openxmlformats.org/presentationml/2006/main">
  <p:tag name="TIMING" val="|6"/>
</p:tagLst>
</file>

<file path=ppt/theme/theme1.xml><?xml version="1.0" encoding="utf-8"?>
<a:theme xmlns:a="http://schemas.openxmlformats.org/drawingml/2006/main" name="ONF Title">
  <a:themeElements>
    <a:clrScheme name="ONF Theme">
      <a:dk1>
        <a:srgbClr val="141313"/>
      </a:dk1>
      <a:lt1>
        <a:srgbClr val="FFFFFF"/>
      </a:lt1>
      <a:dk2>
        <a:srgbClr val="0A3161"/>
      </a:dk2>
      <a:lt2>
        <a:srgbClr val="EEECE1"/>
      </a:lt2>
      <a:accent1>
        <a:srgbClr val="00B8D6"/>
      </a:accent1>
      <a:accent2>
        <a:srgbClr val="D6DC21"/>
      </a:accent2>
      <a:accent3>
        <a:srgbClr val="0A3161"/>
      </a:accent3>
      <a:accent4>
        <a:srgbClr val="E2A429"/>
      </a:accent4>
      <a:accent5>
        <a:srgbClr val="5AAB35"/>
      </a:accent5>
      <a:accent6>
        <a:srgbClr val="A42723"/>
      </a:accent6>
      <a:hlink>
        <a:srgbClr val="00B8D6"/>
      </a:hlink>
      <a:folHlink>
        <a:srgbClr val="59595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NF">
  <a:themeElements>
    <a:clrScheme name="Custom 2">
      <a:dk1>
        <a:srgbClr val="000000"/>
      </a:dk1>
      <a:lt1>
        <a:srgbClr val="FFFFFF"/>
      </a:lt1>
      <a:dk2>
        <a:srgbClr val="0A3161"/>
      </a:dk2>
      <a:lt2>
        <a:srgbClr val="EEECE1"/>
      </a:lt2>
      <a:accent1>
        <a:srgbClr val="39949F"/>
      </a:accent1>
      <a:accent2>
        <a:srgbClr val="D8E71F"/>
      </a:accent2>
      <a:accent3>
        <a:srgbClr val="153276"/>
      </a:accent3>
      <a:accent4>
        <a:srgbClr val="31AACB"/>
      </a:accent4>
      <a:accent5>
        <a:srgbClr val="17BB7E"/>
      </a:accent5>
      <a:accent6>
        <a:srgbClr val="DEC132"/>
      </a:accent6>
      <a:hlink>
        <a:srgbClr val="31AACB"/>
      </a:hlink>
      <a:folHlink>
        <a:srgbClr val="59595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650</TotalTime>
  <Words>2030</Words>
  <Application>Microsoft Office PowerPoint</Application>
  <PresentationFormat>On-screen Show (4:3)</PresentationFormat>
  <Paragraphs>490</Paragraphs>
  <Slides>34</Slides>
  <Notes>25</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34</vt:i4>
      </vt:variant>
    </vt:vector>
  </HeadingPairs>
  <TitlesOfParts>
    <vt:vector size="44" baseType="lpstr">
      <vt:lpstr>ＭＳ Ｐゴシック</vt:lpstr>
      <vt:lpstr>Arial</vt:lpstr>
      <vt:lpstr>Calibri</vt:lpstr>
      <vt:lpstr>Helvetica</vt:lpstr>
      <vt:lpstr>Lucida Grande</vt:lpstr>
      <vt:lpstr>Lucida Sans Demibold Roman</vt:lpstr>
      <vt:lpstr>Lucida Sans Regular</vt:lpstr>
      <vt:lpstr>Wingdings</vt:lpstr>
      <vt:lpstr>ONF Title</vt:lpstr>
      <vt:lpstr>ONF</vt:lpstr>
      <vt:lpstr>iSDX: An Industrial-Scale Software-Defined IXP</vt:lpstr>
      <vt:lpstr>Disclaimer</vt:lpstr>
      <vt:lpstr>Internet Exchange Points (IXPs)</vt:lpstr>
      <vt:lpstr>Software Defined IXPs (SDXs)</vt:lpstr>
      <vt:lpstr>SDX Opens Up New Possibilities</vt:lpstr>
      <vt:lpstr>Deployment Ready SDX is Hard!</vt:lpstr>
      <vt:lpstr>Scalability Challenge</vt:lpstr>
      <vt:lpstr>Scalability Challenge</vt:lpstr>
      <vt:lpstr>Simple Example</vt:lpstr>
      <vt:lpstr>Forwarding Table Entries at SDX</vt:lpstr>
      <vt:lpstr>Goal Tracker</vt:lpstr>
      <vt:lpstr>Goal Tracker</vt:lpstr>
      <vt:lpstr>Goal Tracker</vt:lpstr>
      <vt:lpstr>Goal Tracker</vt:lpstr>
      <vt:lpstr>Challenge: Congruence with BGP</vt:lpstr>
      <vt:lpstr>Solution: SDN Policy Augmentation</vt:lpstr>
      <vt:lpstr>Data Plane State Explosion!</vt:lpstr>
      <vt:lpstr>Goal Tracker</vt:lpstr>
      <vt:lpstr>Forwarding Equivalence Classes</vt:lpstr>
      <vt:lpstr>Leveraging Forwarding Equivalence</vt:lpstr>
      <vt:lpstr>Leveraging Forwarding Equivalence</vt:lpstr>
      <vt:lpstr>Goal Tracker</vt:lpstr>
      <vt:lpstr>More Efficient FEC Computation</vt:lpstr>
      <vt:lpstr>Partitioning FEC Computation</vt:lpstr>
      <vt:lpstr>FEC Computation Partitioning in Action</vt:lpstr>
      <vt:lpstr>Goal Tracker</vt:lpstr>
      <vt:lpstr>Undesired BGP &amp; SDN Coupling</vt:lpstr>
      <vt:lpstr>Decoupling BGP from SDN</vt:lpstr>
      <vt:lpstr>Reachability Bitmask in Action</vt:lpstr>
      <vt:lpstr>Reachability Bitmask in Action</vt:lpstr>
      <vt:lpstr>Reachability Bitmask in Action</vt:lpstr>
      <vt:lpstr>Goal Tracker</vt:lpstr>
      <vt:lpstr>iSDX Evaluation Summary</vt:lpstr>
      <vt:lpstr>You Can Run iSDX Today!</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dc:creator>
  <cp:lastModifiedBy>Rick Bauer</cp:lastModifiedBy>
  <cp:revision>68</cp:revision>
  <dcterms:created xsi:type="dcterms:W3CDTF">2016-03-14T23:38:51Z</dcterms:created>
  <dcterms:modified xsi:type="dcterms:W3CDTF">2016-03-16T21:33:01Z</dcterms:modified>
</cp:coreProperties>
</file>