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69"/>
  </p:notesMasterIdLst>
  <p:handoutMasterIdLst>
    <p:handoutMasterId r:id="rId70"/>
  </p:handoutMasterIdLst>
  <p:sldIdLst>
    <p:sldId id="289" r:id="rId2"/>
    <p:sldId id="468" r:id="rId3"/>
    <p:sldId id="469" r:id="rId4"/>
    <p:sldId id="471" r:id="rId5"/>
    <p:sldId id="498" r:id="rId6"/>
    <p:sldId id="353" r:id="rId7"/>
    <p:sldId id="472" r:id="rId8"/>
    <p:sldId id="291" r:id="rId9"/>
    <p:sldId id="294"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292" r:id="rId24"/>
    <p:sldId id="297" r:id="rId25"/>
    <p:sldId id="382" r:id="rId26"/>
    <p:sldId id="290" r:id="rId27"/>
    <p:sldId id="350" r:id="rId28"/>
    <p:sldId id="415" r:id="rId29"/>
    <p:sldId id="416" r:id="rId30"/>
    <p:sldId id="418" r:id="rId31"/>
    <p:sldId id="438" r:id="rId32"/>
    <p:sldId id="440" r:id="rId33"/>
    <p:sldId id="441" r:id="rId34"/>
    <p:sldId id="295" r:id="rId35"/>
    <p:sldId id="442" r:id="rId36"/>
    <p:sldId id="431" r:id="rId37"/>
    <p:sldId id="373" r:id="rId38"/>
    <p:sldId id="408" r:id="rId39"/>
    <p:sldId id="371" r:id="rId40"/>
    <p:sldId id="430" r:id="rId41"/>
    <p:sldId id="432" r:id="rId42"/>
    <p:sldId id="376" r:id="rId43"/>
    <p:sldId id="419" r:id="rId44"/>
    <p:sldId id="377" r:id="rId45"/>
    <p:sldId id="433" r:id="rId46"/>
    <p:sldId id="305" r:id="rId47"/>
    <p:sldId id="409" r:id="rId48"/>
    <p:sldId id="420" r:id="rId49"/>
    <p:sldId id="394" r:id="rId50"/>
    <p:sldId id="425" r:id="rId51"/>
    <p:sldId id="426" r:id="rId52"/>
    <p:sldId id="435" r:id="rId53"/>
    <p:sldId id="486" r:id="rId54"/>
    <p:sldId id="487" r:id="rId55"/>
    <p:sldId id="455" r:id="rId56"/>
    <p:sldId id="459" r:id="rId57"/>
    <p:sldId id="461" r:id="rId58"/>
    <p:sldId id="454" r:id="rId59"/>
    <p:sldId id="489" r:id="rId60"/>
    <p:sldId id="490" r:id="rId61"/>
    <p:sldId id="491" r:id="rId62"/>
    <p:sldId id="492" r:id="rId63"/>
    <p:sldId id="493" r:id="rId64"/>
    <p:sldId id="494" r:id="rId65"/>
    <p:sldId id="495" r:id="rId66"/>
    <p:sldId id="496" r:id="rId67"/>
    <p:sldId id="497"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pit Gupt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2" autoAdjust="0"/>
    <p:restoredTop sz="83115" autoAdjust="0"/>
  </p:normalViewPr>
  <p:slideViewPr>
    <p:cSldViewPr snapToGrid="0" snapToObjects="1">
      <p:cViewPr varScale="1">
        <p:scale>
          <a:sx n="78" d="100"/>
          <a:sy n="78" d="100"/>
        </p:scale>
        <p:origin x="-680" y="-112"/>
      </p:cViewPr>
      <p:guideLst>
        <p:guide orient="horz" pos="2160"/>
        <p:guide pos="2880"/>
      </p:guideLst>
    </p:cSldViewPr>
  </p:slideViewPr>
  <p:outlineViewPr>
    <p:cViewPr>
      <p:scale>
        <a:sx n="33" d="100"/>
        <a:sy n="33" d="100"/>
      </p:scale>
      <p:origin x="0" y="18568"/>
    </p:cViewPr>
  </p:outlineViewPr>
  <p:notesTextViewPr>
    <p:cViewPr>
      <p:scale>
        <a:sx n="100" d="100"/>
        <a:sy n="100" d="100"/>
      </p:scale>
      <p:origin x="0" y="0"/>
    </p:cViewPr>
  </p:notesTextViewPr>
  <p:sorterViewPr>
    <p:cViewPr>
      <p:scale>
        <a:sx n="137" d="100"/>
        <a:sy n="137" d="100"/>
      </p:scale>
      <p:origin x="0" y="0"/>
    </p:cViewPr>
  </p:sorterViewPr>
  <p:notesViewPr>
    <p:cSldViewPr snapToGrid="0" snapToObjects="1">
      <p:cViewPr varScale="1">
        <p:scale>
          <a:sx n="79" d="100"/>
          <a:sy n="79" d="100"/>
        </p:scale>
        <p:origin x="-31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commentAuthors" Target="commentAuthor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D6A4B-E7A7-8142-8CB1-B441A6F163BD}" type="datetimeFigureOut">
              <a:rPr lang="en-US" smtClean="0"/>
              <a:t>11/10/14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D0285-E1AE-EB42-87BC-128C98804786}" type="slidenum">
              <a:rPr lang="en-US" smtClean="0"/>
              <a:t>‹#›</a:t>
            </a:fld>
            <a:endParaRPr lang="en-US"/>
          </a:p>
        </p:txBody>
      </p:sp>
    </p:spTree>
    <p:extLst>
      <p:ext uri="{BB962C8B-B14F-4D97-AF65-F5344CB8AC3E}">
        <p14:creationId xmlns:p14="http://schemas.microsoft.com/office/powerpoint/2010/main" val="3194852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EA0B6-B635-6E4E-A0BD-AF165E473B62}" type="datetimeFigureOut">
              <a:rPr lang="en-US" smtClean="0"/>
              <a:t>11/10/14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7901C-08B4-6F48-8C7E-553DA0B03668}" type="slidenum">
              <a:rPr lang="en-US" smtClean="0"/>
              <a:t>‹#›</a:t>
            </a:fld>
            <a:endParaRPr lang="en-US"/>
          </a:p>
        </p:txBody>
      </p:sp>
    </p:spTree>
    <p:extLst>
      <p:ext uri="{BB962C8B-B14F-4D97-AF65-F5344CB8AC3E}">
        <p14:creationId xmlns:p14="http://schemas.microsoft.com/office/powerpoint/2010/main" val="13945507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37901C-08B4-6F48-8C7E-553DA0B03668}" type="slidenum">
              <a:rPr lang="en-US" smtClean="0"/>
              <a:t>1</a:t>
            </a:fld>
            <a:endParaRPr lang="en-US"/>
          </a:p>
        </p:txBody>
      </p:sp>
    </p:spTree>
    <p:extLst>
      <p:ext uri="{BB962C8B-B14F-4D97-AF65-F5344CB8AC3E}">
        <p14:creationId xmlns:p14="http://schemas.microsoft.com/office/powerpoint/2010/main" val="412379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12</a:t>
            </a:fld>
            <a:endParaRPr lang="en-US" dirty="0"/>
          </a:p>
        </p:txBody>
      </p:sp>
    </p:spTree>
    <p:extLst>
      <p:ext uri="{BB962C8B-B14F-4D97-AF65-F5344CB8AC3E}">
        <p14:creationId xmlns:p14="http://schemas.microsoft.com/office/powerpoint/2010/main" val="269825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13</a:t>
            </a:fld>
            <a:endParaRPr lang="en-US" dirty="0"/>
          </a:p>
        </p:txBody>
      </p:sp>
    </p:spTree>
    <p:extLst>
      <p:ext uri="{BB962C8B-B14F-4D97-AF65-F5344CB8AC3E}">
        <p14:creationId xmlns:p14="http://schemas.microsoft.com/office/powerpoint/2010/main" val="269825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15</a:t>
            </a:fld>
            <a:endParaRPr lang="en-US" dirty="0"/>
          </a:p>
        </p:txBody>
      </p:sp>
    </p:spTree>
    <p:extLst>
      <p:ext uri="{BB962C8B-B14F-4D97-AF65-F5344CB8AC3E}">
        <p14:creationId xmlns:p14="http://schemas.microsoft.com/office/powerpoint/2010/main" val="269825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16</a:t>
            </a:fld>
            <a:endParaRPr lang="en-US" dirty="0"/>
          </a:p>
        </p:txBody>
      </p:sp>
    </p:spTree>
    <p:extLst>
      <p:ext uri="{BB962C8B-B14F-4D97-AF65-F5344CB8AC3E}">
        <p14:creationId xmlns:p14="http://schemas.microsoft.com/office/powerpoint/2010/main" val="269825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A564-B5A9-1B48-9539-F4CC86F953AC}" type="slidenum">
              <a:rPr lang="en-US" smtClean="0"/>
              <a:t>20</a:t>
            </a:fld>
            <a:endParaRPr lang="en-US" dirty="0"/>
          </a:p>
        </p:txBody>
      </p:sp>
    </p:spTree>
    <p:extLst>
      <p:ext uri="{BB962C8B-B14F-4D97-AF65-F5344CB8AC3E}">
        <p14:creationId xmlns:p14="http://schemas.microsoft.com/office/powerpoint/2010/main" val="3893025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Content delivery</a:t>
            </a:r>
          </a:p>
          <a:p>
            <a:pPr marL="171450" indent="-171450">
              <a:buFontTx/>
              <a:buChar char="-"/>
            </a:pPr>
            <a:r>
              <a:rPr lang="en-US" baseline="0" dirty="0" smtClean="0"/>
              <a:t>Keep local traffic local (cost, performance, privacy/wiretapping)</a:t>
            </a:r>
            <a:endParaRPr lang="en-US" baseline="0"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23</a:t>
            </a:fld>
            <a:endParaRPr lang="en-US"/>
          </a:p>
        </p:txBody>
      </p:sp>
    </p:spTree>
    <p:extLst>
      <p:ext uri="{BB962C8B-B14F-4D97-AF65-F5344CB8AC3E}">
        <p14:creationId xmlns:p14="http://schemas.microsoft.com/office/powerpoint/2010/main" val="2742917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defTabSz="584200">
              <a:lnSpc>
                <a:spcPct val="100000"/>
              </a:lnSpc>
              <a:defRPr sz="1800"/>
            </a:pPr>
            <a:r>
              <a:rPr lang="en-US" sz="2200" dirty="0" smtClean="0">
                <a:latin typeface="Lucida Grande"/>
                <a:ea typeface="Lucida Grande"/>
                <a:cs typeface="Lucida Grande"/>
                <a:sym typeface="Lucida Grande"/>
              </a:rPr>
              <a:t>So let’s first take a look as what a typical Exchange Point looks like. </a:t>
            </a:r>
          </a:p>
          <a:p>
            <a:pPr lvl="0" defTabSz="584200">
              <a:lnSpc>
                <a:spcPct val="100000"/>
              </a:lnSpc>
              <a:defRPr sz="1800"/>
            </a:pPr>
            <a:r>
              <a:rPr lang="en-US" sz="2200" dirty="0" smtClean="0">
                <a:latin typeface="Lucida Grande"/>
                <a:ea typeface="Lucida Grande"/>
                <a:cs typeface="Lucida Grande"/>
                <a:sym typeface="Lucida Grande"/>
              </a:rPr>
              <a:t>Exchange points have multiple participants. Their edge routers are connected to each other using using IXP’s switching fabric. </a:t>
            </a:r>
          </a:p>
          <a:p>
            <a:pPr lvl="0" defTabSz="584200">
              <a:lnSpc>
                <a:spcPct val="100000"/>
              </a:lnSpc>
              <a:defRPr sz="1800"/>
            </a:pPr>
            <a:r>
              <a:rPr lang="en-US" sz="2200" dirty="0" smtClean="0">
                <a:latin typeface="Lucida Grande"/>
                <a:ea typeface="Lucida Grande"/>
                <a:cs typeface="Lucida Grande"/>
                <a:sym typeface="Lucida Grande"/>
              </a:rPr>
              <a:t>These edge routers use the IXP’s route server to exchange BGP routes with each other.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defTabSz="584200">
              <a:lnSpc>
                <a:spcPct val="100000"/>
              </a:lnSpc>
              <a:defRPr sz="1800"/>
            </a:pPr>
            <a:r>
              <a:rPr lang="en-US" sz="2200" dirty="0" smtClean="0">
                <a:latin typeface="Lucida Grande"/>
                <a:ea typeface="Lucida Grande"/>
                <a:cs typeface="Lucida Grande"/>
                <a:sym typeface="Lucida Grande"/>
              </a:rPr>
              <a:t>Compared to these </a:t>
            </a:r>
            <a:r>
              <a:rPr lang="en-US" sz="2200" baseline="0" dirty="0" smtClean="0">
                <a:latin typeface="Lucida Grande"/>
                <a:ea typeface="Lucida Grande"/>
                <a:cs typeface="Lucida Grande"/>
                <a:sym typeface="Lucida Grande"/>
              </a:rPr>
              <a:t>IXPs, we replace the switching fabric with SDN switches and the route server with SDX controller.</a:t>
            </a:r>
          </a:p>
          <a:p>
            <a:pPr lvl="0" defTabSz="584200">
              <a:lnSpc>
                <a:spcPct val="100000"/>
              </a:lnSpc>
              <a:defRPr sz="1800"/>
            </a:pPr>
            <a:r>
              <a:rPr lang="en-US" sz="2200" baseline="0" dirty="0" smtClean="0">
                <a:latin typeface="Lucida Grande"/>
                <a:ea typeface="Lucida Grande"/>
                <a:cs typeface="Lucida Grande"/>
                <a:sym typeface="Lucida Grande"/>
              </a:rPr>
              <a:t>This SDX controller,</a:t>
            </a:r>
          </a:p>
          <a:p>
            <a:pPr lvl="0" defTabSz="584200">
              <a:lnSpc>
                <a:spcPct val="100000"/>
              </a:lnSpc>
              <a:defRPr sz="1800"/>
            </a:pPr>
            <a:r>
              <a:rPr lang="en-US" sz="2200" baseline="0" dirty="0" smtClean="0">
                <a:latin typeface="Lucida Grande"/>
                <a:ea typeface="Lucida Grande"/>
                <a:cs typeface="Lucida Grande"/>
                <a:sym typeface="Lucida Grande"/>
              </a:rPr>
              <a:t>subsumes router server’s behavior of exchanging BGP routes </a:t>
            </a:r>
          </a:p>
          <a:p>
            <a:pPr lvl="0" defTabSz="584200">
              <a:lnSpc>
                <a:spcPct val="100000"/>
              </a:lnSpc>
              <a:defRPr sz="1800"/>
            </a:pPr>
            <a:r>
              <a:rPr lang="en-US" sz="2200" baseline="0" dirty="0" smtClean="0">
                <a:latin typeface="Lucida Grande"/>
                <a:ea typeface="Lucida Grande"/>
                <a:cs typeface="Lucida Grande"/>
                <a:sym typeface="Lucida Grande"/>
              </a:rPr>
              <a:t>It also takes participant’s SDN specific policies as input, combines them together and pushes down the set of OF rules.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SDX opens</a:t>
            </a:r>
            <a:r>
              <a:rPr lang="en-US" baseline="0" dirty="0" smtClean="0"/>
              <a:t> up new possibilities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SDX it is possible to have more flexible bus relationships, Network operators can now make </a:t>
            </a:r>
            <a:r>
              <a:rPr lang="en-US" baseline="0" dirty="0" err="1" smtClean="0"/>
              <a:t>peerinf</a:t>
            </a:r>
            <a:r>
              <a:rPr lang="en-US" baseline="0" dirty="0" smtClean="0"/>
              <a:t> decisions based on time of day, volume of traffic and nature of application.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SDX enables more direct and flexible traffic control, network operators can define fine grained inbound/outbound TE policies.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SDX also enables better security. It is now possible to prefer more secure routes and automatically </a:t>
            </a:r>
            <a:r>
              <a:rPr lang="en-US" baseline="0" dirty="0" err="1" smtClean="0"/>
              <a:t>blackhole</a:t>
            </a:r>
            <a:r>
              <a:rPr lang="en-US" baseline="0" dirty="0" smtClean="0"/>
              <a:t> attack traffic. Note that this blocking can now be done at a much finer level of granularity minimizing the collateral damage.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get a better sense of what new things are possible with SDX, let’s consider a simple use case.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26</a:t>
            </a:fld>
            <a:endParaRPr lang="en-US"/>
          </a:p>
        </p:txBody>
      </p:sp>
    </p:spTree>
    <p:extLst>
      <p:ext uri="{BB962C8B-B14F-4D97-AF65-F5344CB8AC3E}">
        <p14:creationId xmlns:p14="http://schemas.microsoft.com/office/powerpoint/2010/main" val="1152570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dirty="0" smtClean="0"/>
              <a:t>Now let’s consider another scenario</a:t>
            </a:r>
            <a:r>
              <a:rPr lang="en-US" sz="2400" baseline="0" dirty="0" smtClean="0"/>
              <a:t> where AS C’s policy is to receive HTTP traffic on C2. </a:t>
            </a:r>
            <a:endParaRPr lang="en-US" sz="2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system of interconnected computers</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a:t>
            </a:fld>
            <a:endParaRPr lang="en-US"/>
          </a:p>
        </p:txBody>
      </p:sp>
    </p:spTree>
    <p:extLst>
      <p:ext uri="{BB962C8B-B14F-4D97-AF65-F5344CB8AC3E}">
        <p14:creationId xmlns:p14="http://schemas.microsoft.com/office/powerpoint/2010/main" val="2267086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Now let’s consider another scenario</a:t>
            </a:r>
            <a:r>
              <a:rPr lang="en-US" sz="1200" baseline="0" dirty="0" smtClean="0"/>
              <a:t> where AS C’s policy is to receive HTTP traffic on C2.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such a fine grained policy is not possible with BGP</a:t>
            </a:r>
          </a:p>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28</a:t>
            </a:fld>
            <a:endParaRPr lang="en-US"/>
          </a:p>
        </p:txBody>
      </p:sp>
    </p:spTree>
    <p:extLst>
      <p:ext uri="{BB962C8B-B14F-4D97-AF65-F5344CB8AC3E}">
        <p14:creationId xmlns:p14="http://schemas.microsoft.com/office/powerpoint/2010/main" val="3788943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29</a:t>
            </a:fld>
            <a:endParaRPr lang="en-US"/>
          </a:p>
        </p:txBody>
      </p:sp>
    </p:spTree>
    <p:extLst>
      <p:ext uri="{BB962C8B-B14F-4D97-AF65-F5344CB8AC3E}">
        <p14:creationId xmlns:p14="http://schemas.microsoft.com/office/powerpoint/2010/main" val="3788943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SDX enables more direct &amp; fine grained traffic control which is not</a:t>
            </a:r>
            <a:r>
              <a:rPr lang="en-US" baseline="0" dirty="0" smtClean="0"/>
              <a:t> possible in current networks. </a:t>
            </a:r>
          </a:p>
          <a:p>
            <a:r>
              <a:rPr lang="en-US" baseline="0" dirty="0" smtClean="0"/>
              <a:t>There are bunch of other applications that are also possible with SDX and you find more details about them in the paper. </a:t>
            </a:r>
          </a:p>
        </p:txBody>
      </p:sp>
      <p:sp>
        <p:nvSpPr>
          <p:cNvPr id="4" name="Slide Number Placeholder 3"/>
          <p:cNvSpPr>
            <a:spLocks noGrp="1"/>
          </p:cNvSpPr>
          <p:nvPr>
            <p:ph type="sldNum" sz="quarter" idx="10"/>
          </p:nvPr>
        </p:nvSpPr>
        <p:spPr/>
        <p:txBody>
          <a:bodyPr/>
          <a:lstStyle/>
          <a:p>
            <a:fld id="{6937901C-08B4-6F48-8C7E-553DA0B03668}" type="slidenum">
              <a:rPr lang="en-US" smtClean="0"/>
              <a:t>30</a:t>
            </a:fld>
            <a:endParaRPr lang="en-US"/>
          </a:p>
        </p:txBody>
      </p:sp>
    </p:spTree>
    <p:extLst>
      <p:ext uri="{BB962C8B-B14F-4D97-AF65-F5344CB8AC3E}">
        <p14:creationId xmlns:p14="http://schemas.microsoft.com/office/powerpoint/2010/main" val="3788943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defTabSz="584200">
              <a:lnSpc>
                <a:spcPct val="100000"/>
              </a:lnSpc>
              <a:defRPr sz="1800"/>
            </a:pPr>
            <a:endParaRPr sz="2200" dirty="0">
              <a:latin typeface="Lucida Grande"/>
              <a:ea typeface="Lucida Grande"/>
              <a:cs typeface="Lucida Grande"/>
              <a:sym typeface="Lucida Grande"/>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defTabSz="584200">
              <a:lnSpc>
                <a:spcPct val="100000"/>
              </a:lnSpc>
              <a:defRPr sz="1800"/>
            </a:pPr>
            <a:endParaRPr sz="2200" dirty="0">
              <a:latin typeface="Lucida Grande"/>
              <a:ea typeface="Lucida Grande"/>
              <a:cs typeface="Lucida Grande"/>
              <a:sym typeface="Lucida Grande"/>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marL="0" marR="0" lvl="0" indent="0" algn="l" defTabSz="584200" rtl="0" eaLnBrk="1" fontAlgn="auto" latinLnBrk="0" hangingPunct="1">
              <a:lnSpc>
                <a:spcPct val="100000"/>
              </a:lnSpc>
              <a:spcBef>
                <a:spcPts val="0"/>
              </a:spcBef>
              <a:spcAft>
                <a:spcPts val="0"/>
              </a:spcAft>
              <a:buClrTx/>
              <a:buSzTx/>
              <a:buFontTx/>
              <a:buNone/>
              <a:tabLst/>
              <a:defRPr sz="1800"/>
            </a:pPr>
            <a:endParaRPr lang="en-US" sz="2400"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There are bunch of other applications that are also possible with SDX and you find more details about them in the paper.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34</a:t>
            </a:fld>
            <a:endParaRPr lang="en-US"/>
          </a:p>
        </p:txBody>
      </p:sp>
    </p:spTree>
    <p:extLst>
      <p:ext uri="{BB962C8B-B14F-4D97-AF65-F5344CB8AC3E}">
        <p14:creationId xmlns:p14="http://schemas.microsoft.com/office/powerpoint/2010/main" val="302630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far it looks like SDX is the solution which can enable more flexible peering arrangements, &amp; more direct &amp; flexible traffic control, but building a real deployable SDX is not easy.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first challenge is</a:t>
            </a:r>
            <a:r>
              <a:rPr lang="en-US" dirty="0" smtClean="0"/>
              <a:t> to define the right programming abstractions, </a:t>
            </a:r>
            <a:r>
              <a:rPr lang="en-US" dirty="0" err="1" smtClean="0"/>
              <a:t>i.e</a:t>
            </a:r>
            <a:r>
              <a:rPr lang="en-US" dirty="0" smtClean="0"/>
              <a:t> how can participants express policies independent</a:t>
            </a:r>
            <a:r>
              <a:rPr lang="en-US" baseline="0" dirty="0" smtClean="0"/>
              <a:t>ly. Another challenge is that all the SDX participants share the same switching fabric, so their policies need to be combined together and translated into set of flow rules. So we also need to define the right abstractions for combining participant’s policies together. </a:t>
            </a:r>
            <a:endParaRPr lang="en-US" dirty="0" smtClean="0"/>
          </a:p>
          <a:p>
            <a:r>
              <a:rPr lang="en-US" dirty="0" smtClean="0"/>
              <a:t>Another challenge is the fact that we have SDN specific policies at the IXP and every one else is using BGP. So we have to</a:t>
            </a:r>
            <a:r>
              <a:rPr lang="en-US" baseline="0" dirty="0" smtClean="0"/>
              <a:t> make sure that participants’ policies safely interact with BGP, w/o creating any forwarding loops or </a:t>
            </a:r>
            <a:r>
              <a:rPr lang="en-US" baseline="0" dirty="0" err="1" smtClean="0"/>
              <a:t>blackholes</a:t>
            </a:r>
            <a:r>
              <a:rPr lang="en-US" baseline="0" dirty="0" smtClean="0"/>
              <a:t>. </a:t>
            </a:r>
            <a:endParaRPr lang="en-US" dirty="0" smtClean="0"/>
          </a:p>
          <a:p>
            <a:r>
              <a:rPr lang="en-US" dirty="0" smtClean="0"/>
              <a:t>And finally we are talking about thousands of prefixes, hundreds of peers and matches on multiple header fields,</a:t>
            </a:r>
            <a:r>
              <a:rPr lang="en-US" baseline="0" dirty="0" smtClean="0"/>
              <a:t> </a:t>
            </a:r>
            <a:r>
              <a:rPr lang="en-US" dirty="0" smtClean="0"/>
              <a:t>we need to take scalability into considerations</a:t>
            </a:r>
          </a:p>
        </p:txBody>
      </p:sp>
      <p:sp>
        <p:nvSpPr>
          <p:cNvPr id="4" name="Slide Number Placeholder 3"/>
          <p:cNvSpPr>
            <a:spLocks noGrp="1"/>
          </p:cNvSpPr>
          <p:nvPr>
            <p:ph type="sldNum" sz="quarter" idx="10"/>
          </p:nvPr>
        </p:nvSpPr>
        <p:spPr/>
        <p:txBody>
          <a:bodyPr/>
          <a:lstStyle/>
          <a:p>
            <a:fld id="{6937901C-08B4-6F48-8C7E-553DA0B03668}" type="slidenum">
              <a:rPr lang="en-US" smtClean="0"/>
              <a:t>35</a:t>
            </a:fld>
            <a:endParaRPr lang="en-US"/>
          </a:p>
        </p:txBody>
      </p:sp>
    </p:spTree>
    <p:extLst>
      <p:ext uri="{BB962C8B-B14F-4D97-AF65-F5344CB8AC3E}">
        <p14:creationId xmlns:p14="http://schemas.microsoft.com/office/powerpoint/2010/main" val="3026309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36</a:t>
            </a:fld>
            <a:endParaRPr lang="en-US"/>
          </a:p>
        </p:txBody>
      </p:sp>
    </p:spTree>
    <p:extLst>
      <p:ext uri="{BB962C8B-B14F-4D97-AF65-F5344CB8AC3E}">
        <p14:creationId xmlns:p14="http://schemas.microsoft.com/office/powerpoint/2010/main" val="3026309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All the participants share the same switching fabric. One option is that they can all directly express policies for this switch.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37</a:t>
            </a:fld>
            <a:endParaRPr lang="en-US"/>
          </a:p>
        </p:txBody>
      </p:sp>
    </p:spTree>
    <p:extLst>
      <p:ext uri="{BB962C8B-B14F-4D97-AF65-F5344CB8AC3E}">
        <p14:creationId xmlns:p14="http://schemas.microsoft.com/office/powerpoint/2010/main" val="33731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system of interconnected computers</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a:t>
            </a:fld>
            <a:endParaRPr lang="en-US"/>
          </a:p>
        </p:txBody>
      </p:sp>
    </p:spTree>
    <p:extLst>
      <p:ext uri="{BB962C8B-B14F-4D97-AF65-F5344CB8AC3E}">
        <p14:creationId xmlns:p14="http://schemas.microsoft.com/office/powerpoint/2010/main" val="2267086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38</a:t>
            </a:fld>
            <a:endParaRPr lang="en-US"/>
          </a:p>
        </p:txBody>
      </p:sp>
    </p:spTree>
    <p:extLst>
      <p:ext uri="{BB962C8B-B14F-4D97-AF65-F5344CB8AC3E}">
        <p14:creationId xmlns:p14="http://schemas.microsoft.com/office/powerpoint/2010/main" val="3373103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that we came up with Virtual Switch Abstraction. Here</a:t>
            </a:r>
            <a:r>
              <a:rPr lang="en-US" baseline="0" dirty="0" smtClean="0"/>
              <a:t> each AS is provided with their own virtual SDX switch for which they express their policies.</a:t>
            </a:r>
          </a:p>
          <a:p>
            <a:endParaRPr lang="en-US" baseline="0" dirty="0" smtClean="0"/>
          </a:p>
          <a:p>
            <a:r>
              <a:rPr lang="en-US" baseline="0" dirty="0" smtClean="0"/>
              <a:t>These policies are applied only if traffic enters or leaves their network.</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39</a:t>
            </a:fld>
            <a:endParaRPr lang="en-US"/>
          </a:p>
        </p:txBody>
      </p:sp>
    </p:spTree>
    <p:extLst>
      <p:ext uri="{BB962C8B-B14F-4D97-AF65-F5344CB8AC3E}">
        <p14:creationId xmlns:p14="http://schemas.microsoft.com/office/powerpoint/2010/main" val="3373103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endParaRPr lang="en-US" dirty="0" smtClean="0"/>
          </a:p>
          <a:p>
            <a:r>
              <a:rPr lang="en-US" dirty="0" smtClean="0"/>
              <a:t>This approach naturally resolves policy conflicts, as it follows packets to determine the order in which policies should be applied. </a:t>
            </a:r>
          </a:p>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40</a:t>
            </a:fld>
            <a:endParaRPr lang="en-US"/>
          </a:p>
        </p:txBody>
      </p:sp>
    </p:spTree>
    <p:extLst>
      <p:ext uri="{BB962C8B-B14F-4D97-AF65-F5344CB8AC3E}">
        <p14:creationId xmlns:p14="http://schemas.microsoft.com/office/powerpoint/2010/main" val="68858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SDX enables flexible</a:t>
            </a:r>
            <a:r>
              <a:rPr lang="en-US" baseline="0" dirty="0" smtClean="0"/>
              <a:t> </a:t>
            </a:r>
            <a:r>
              <a:rPr lang="en-US" baseline="0" dirty="0" err="1" smtClean="0"/>
              <a:t>interdomain</a:t>
            </a:r>
            <a:r>
              <a:rPr lang="en-US" baseline="0" dirty="0" smtClean="0"/>
              <a:t> routing policies, but we need to make sure that this flexibility is not breaking the global routing system as everyone else is still using BGP. </a:t>
            </a:r>
          </a:p>
          <a:p>
            <a:r>
              <a:rPr lang="en-US" baseline="0" dirty="0" smtClean="0"/>
              <a:t>The challenge is how we provide these flexibilities w/o creating any forwarding loops or </a:t>
            </a:r>
            <a:r>
              <a:rPr lang="en-US" baseline="0" dirty="0" err="1" smtClean="0"/>
              <a:t>blackholes</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41</a:t>
            </a:fld>
            <a:endParaRPr lang="en-US"/>
          </a:p>
        </p:txBody>
      </p:sp>
    </p:spTree>
    <p:extLst>
      <p:ext uri="{BB962C8B-B14F-4D97-AF65-F5344CB8AC3E}">
        <p14:creationId xmlns:p14="http://schemas.microsoft.com/office/powerpoint/2010/main" val="3026309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BGP announcements are sort of permissions to send. How</a:t>
            </a:r>
            <a:r>
              <a:rPr lang="en-US" baseline="0" dirty="0" smtClean="0"/>
              <a:t> to make sure SDX policies are not breaking this permission model in global routing.</a:t>
            </a:r>
            <a:endParaRPr lang="en-US" dirty="0" smtClean="0"/>
          </a:p>
          <a:p>
            <a:endParaRPr lang="en-US" dirty="0" smtClean="0"/>
          </a:p>
          <a:p>
            <a:r>
              <a:rPr lang="en-US" dirty="0" smtClean="0"/>
              <a:t>To prevent forwarding loops,</a:t>
            </a:r>
            <a:r>
              <a:rPr lang="en-US" baseline="0" dirty="0" smtClean="0"/>
              <a:t> we want to make sure that forwarding is only along BGP Advertised routes. </a:t>
            </a:r>
          </a:p>
          <a:p>
            <a:endParaRPr lang="en-US" baseline="0" dirty="0" smtClean="0"/>
          </a:p>
          <a:p>
            <a:r>
              <a:rPr lang="en-US" baseline="0" dirty="0" smtClean="0"/>
              <a:t>In this example AS A has two peers, B &amp; C. It has policy of forwarding port 80 traffic to C.</a:t>
            </a:r>
          </a:p>
        </p:txBody>
      </p:sp>
      <p:sp>
        <p:nvSpPr>
          <p:cNvPr id="4" name="Slide Number Placeholder 3"/>
          <p:cNvSpPr>
            <a:spLocks noGrp="1"/>
          </p:cNvSpPr>
          <p:nvPr>
            <p:ph type="sldNum" sz="quarter" idx="10"/>
          </p:nvPr>
        </p:nvSpPr>
        <p:spPr/>
        <p:txBody>
          <a:bodyPr/>
          <a:lstStyle/>
          <a:p>
            <a:fld id="{6937901C-08B4-6F48-8C7E-553DA0B03668}" type="slidenum">
              <a:rPr lang="en-US" smtClean="0"/>
              <a:t>42</a:t>
            </a:fld>
            <a:endParaRPr lang="en-US"/>
          </a:p>
        </p:txBody>
      </p:sp>
    </p:spTree>
    <p:extLst>
      <p:ext uri="{BB962C8B-B14F-4D97-AF65-F5344CB8AC3E}">
        <p14:creationId xmlns:p14="http://schemas.microsoft.com/office/powerpoint/2010/main" val="905536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43</a:t>
            </a:fld>
            <a:endParaRPr lang="en-US"/>
          </a:p>
        </p:txBody>
      </p:sp>
    </p:spTree>
    <p:extLst>
      <p:ext uri="{BB962C8B-B14F-4D97-AF65-F5344CB8AC3E}">
        <p14:creationId xmlns:p14="http://schemas.microsoft.com/office/powerpoint/2010/main" val="905536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solution to this problem is to augment A’s policies by matching on prefixes advertised by C before forwarding. </a:t>
            </a:r>
          </a:p>
          <a:p>
            <a:endParaRPr lang="en-US" baseline="0" dirty="0" smtClean="0"/>
          </a:p>
          <a:p>
            <a:r>
              <a:rPr lang="en-US" baseline="0" dirty="0" smtClean="0"/>
              <a:t>This is one of the many solutions we developed to ensure safer interoperation with BGP. You can find more details in the paper.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44</a:t>
            </a:fld>
            <a:endParaRPr lang="en-US"/>
          </a:p>
        </p:txBody>
      </p:sp>
    </p:spTree>
    <p:extLst>
      <p:ext uri="{BB962C8B-B14F-4D97-AF65-F5344CB8AC3E}">
        <p14:creationId xmlns:p14="http://schemas.microsoft.com/office/powerpoint/2010/main" val="2560847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this should be good enough to give you an intuition that after</a:t>
            </a:r>
            <a:r>
              <a:rPr lang="en-US" baseline="0" dirty="0" smtClean="0"/>
              <a:t> policy augmentations, we can have matches for half a million IP prefixes, we are combining policies of hundreds of SDX participants matching on multiple header fields.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45</a:t>
            </a:fld>
            <a:endParaRPr lang="en-US"/>
          </a:p>
        </p:txBody>
      </p:sp>
    </p:spTree>
    <p:extLst>
      <p:ext uri="{BB962C8B-B14F-4D97-AF65-F5344CB8AC3E}">
        <p14:creationId xmlns:p14="http://schemas.microsoft.com/office/powerpoint/2010/main" val="3026309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Scalability</a:t>
            </a:r>
            <a:r>
              <a:rPr lang="en-US" baseline="0" dirty="0" smtClean="0"/>
              <a:t> challenges are two dimensional, we need to reduce the data plane state as we have limited switch memory, and we also need to reduce the time it takes to translate participant’s policies into set of of rules. </a:t>
            </a:r>
          </a:p>
          <a:p>
            <a:endParaRPr lang="en-US" baseline="0"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46</a:t>
            </a:fld>
            <a:endParaRPr lang="en-US"/>
          </a:p>
        </p:txBody>
      </p:sp>
    </p:spTree>
    <p:extLst>
      <p:ext uri="{BB962C8B-B14F-4D97-AF65-F5344CB8AC3E}">
        <p14:creationId xmlns:p14="http://schemas.microsoft.com/office/powerpoint/2010/main" val="1050173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given the scale of operations at Exchange Points, we are talking about flow rules of the order of few millions and policy compilation of the order of few hours.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47</a:t>
            </a:fld>
            <a:endParaRPr lang="en-US"/>
          </a:p>
        </p:txBody>
      </p:sp>
    </p:spTree>
    <p:extLst>
      <p:ext uri="{BB962C8B-B14F-4D97-AF65-F5344CB8AC3E}">
        <p14:creationId xmlns:p14="http://schemas.microsoft.com/office/powerpoint/2010/main" val="105017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4</a:t>
            </a:fld>
            <a:endParaRPr lang="en-US"/>
          </a:p>
        </p:txBody>
      </p:sp>
    </p:spTree>
    <p:extLst>
      <p:ext uri="{BB962C8B-B14F-4D97-AF65-F5344CB8AC3E}">
        <p14:creationId xmlns:p14="http://schemas.microsoft.com/office/powerpoint/2010/main" val="2267086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how we resolved these scalability challenges.</a:t>
            </a:r>
            <a:r>
              <a:rPr lang="en-US" baseline="0" dirty="0" smtClean="0"/>
              <a:t> </a:t>
            </a:r>
          </a:p>
          <a:p>
            <a:r>
              <a:rPr lang="en-US" baseline="0" dirty="0" smtClean="0"/>
              <a:t>We made two important observations, (1) most of the Internet routing policies are defined for group of prefixes, (2) participant’s edge routers are tailored to handle matched on hundreds of thousands of prefixes.</a:t>
            </a:r>
          </a:p>
          <a:p>
            <a:r>
              <a:rPr lang="en-US" baseline="0" dirty="0" smtClean="0"/>
              <a:t>These observations gave us an intuition, that we should not write flow rules for individual IP prefixes and somehow use participant’s edge routers to tag prefix groups.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48</a:t>
            </a:fld>
            <a:endParaRPr lang="en-US"/>
          </a:p>
        </p:txBody>
      </p:sp>
    </p:spTree>
    <p:extLst>
      <p:ext uri="{BB962C8B-B14F-4D97-AF65-F5344CB8AC3E}">
        <p14:creationId xmlns:p14="http://schemas.microsoft.com/office/powerpoint/2010/main" val="1286602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developed an algorithm to determine set of prefixes which have same forwarding behavior at SDX.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49</a:t>
            </a:fld>
            <a:endParaRPr lang="en-US"/>
          </a:p>
        </p:txBody>
      </p:sp>
    </p:spTree>
    <p:extLst>
      <p:ext uri="{BB962C8B-B14F-4D97-AF65-F5344CB8AC3E}">
        <p14:creationId xmlns:p14="http://schemas.microsoft.com/office/powerpoint/2010/main" val="1286602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each such prefix group we assign same BGP virtual next hop. . Participant’s edge routers match on IP prefixes and forward the traffic to assigned next hop</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50</a:t>
            </a:fld>
            <a:endParaRPr lang="en-US"/>
          </a:p>
        </p:txBody>
      </p:sp>
    </p:spTree>
    <p:extLst>
      <p:ext uri="{BB962C8B-B14F-4D97-AF65-F5344CB8AC3E}">
        <p14:creationId xmlns:p14="http://schemas.microsoft.com/office/powerpoint/2010/main" val="1286602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a result of that SDX needs to write rules matching for BGP next hops avoiding matches for individual prefixes.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51</a:t>
            </a:fld>
            <a:endParaRPr lang="en-US"/>
          </a:p>
        </p:txBody>
      </p:sp>
    </p:spTree>
    <p:extLst>
      <p:ext uri="{BB962C8B-B14F-4D97-AF65-F5344CB8AC3E}">
        <p14:creationId xmlns:p14="http://schemas.microsoft.com/office/powerpoint/2010/main" val="1286602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a result of that SDX needs to write rules matching for BGP next hops avoiding matches for individual prefixes. </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52</a:t>
            </a:fld>
            <a:endParaRPr lang="en-US"/>
          </a:p>
        </p:txBody>
      </p:sp>
    </p:spTree>
    <p:extLst>
      <p:ext uri="{BB962C8B-B14F-4D97-AF65-F5344CB8AC3E}">
        <p14:creationId xmlns:p14="http://schemas.microsoft.com/office/powerpoint/2010/main" val="1286602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55</a:t>
            </a:fld>
            <a:endParaRPr lang="en-US"/>
          </a:p>
        </p:txBody>
      </p:sp>
    </p:spTree>
    <p:extLst>
      <p:ext uri="{BB962C8B-B14F-4D97-AF65-F5344CB8AC3E}">
        <p14:creationId xmlns:p14="http://schemas.microsoft.com/office/powerpoint/2010/main" val="4237841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56</a:t>
            </a:fld>
            <a:endParaRPr lang="en-US"/>
          </a:p>
        </p:txBody>
      </p:sp>
    </p:spTree>
    <p:extLst>
      <p:ext uri="{BB962C8B-B14F-4D97-AF65-F5344CB8AC3E}">
        <p14:creationId xmlns:p14="http://schemas.microsoft.com/office/powerpoint/2010/main" val="4237841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57</a:t>
            </a:fld>
            <a:endParaRPr lang="en-US"/>
          </a:p>
        </p:txBody>
      </p:sp>
    </p:spTree>
    <p:extLst>
      <p:ext uri="{BB962C8B-B14F-4D97-AF65-F5344CB8AC3E}">
        <p14:creationId xmlns:p14="http://schemas.microsoft.com/office/powerpoint/2010/main" val="42378415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developed a prototype of SDX. We</a:t>
            </a:r>
            <a:r>
              <a:rPr lang="en-US" baseline="0" dirty="0" smtClean="0"/>
              <a:t> have two different types of SDX </a:t>
            </a:r>
            <a:r>
              <a:rPr lang="en-US" baseline="0" dirty="0" err="1" smtClean="0"/>
              <a:t>testbeds</a:t>
            </a:r>
            <a:r>
              <a:rPr lang="en-US" baseline="0" dirty="0" smtClean="0"/>
              <a:t>. One uses Transit portal to bring live traffic to the SDX switch and the other uses virtual containers in </a:t>
            </a:r>
            <a:r>
              <a:rPr lang="en-US" baseline="0" dirty="0" err="1" smtClean="0"/>
              <a:t>Mininet</a:t>
            </a:r>
            <a:r>
              <a:rPr lang="en-US" baseline="0" dirty="0" smtClean="0"/>
              <a:t> to emulate edge routers. We also have a demo after this session which shows how we develop two applications using SDX and how they interoperate with each other. </a:t>
            </a:r>
          </a:p>
          <a:p>
            <a:endParaRPr lang="en-US" baseline="0" dirty="0" smtClean="0"/>
          </a:p>
          <a:p>
            <a:r>
              <a:rPr lang="en-US" baseline="0" dirty="0" smtClean="0"/>
              <a:t>You can find more details about this </a:t>
            </a:r>
            <a:r>
              <a:rPr lang="en-US" baseline="0" dirty="0" err="1" smtClean="0"/>
              <a:t>testbed</a:t>
            </a:r>
            <a:r>
              <a:rPr lang="en-US" baseline="0" dirty="0" smtClean="0"/>
              <a:t> from our </a:t>
            </a:r>
            <a:r>
              <a:rPr lang="en-US" baseline="0" dirty="0" err="1" smtClean="0"/>
              <a:t>github</a:t>
            </a:r>
            <a:r>
              <a:rPr lang="en-US" baseline="0" dirty="0" smtClean="0"/>
              <a:t> repo. We also have instructions for users to get started with SDX and try out their own new applications.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58</a:t>
            </a:fld>
            <a:endParaRPr lang="en-US"/>
          </a:p>
        </p:txBody>
      </p:sp>
    </p:spTree>
    <p:extLst>
      <p:ext uri="{BB962C8B-B14F-4D97-AF65-F5344CB8AC3E}">
        <p14:creationId xmlns:p14="http://schemas.microsoft.com/office/powerpoint/2010/main" val="4237841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a:t>
            </a:r>
            <a:r>
              <a:rPr lang="en-US" baseline="0" dirty="0" smtClean="0"/>
              <a:t> (16.667%): 15.625%</a:t>
            </a:r>
            <a:endParaRPr lang="en-US" dirty="0" smtClean="0"/>
          </a:p>
          <a:p>
            <a:r>
              <a:rPr lang="en-US" dirty="0" smtClean="0"/>
              <a:t>1/3 (33.333%): 34.375%</a:t>
            </a:r>
          </a:p>
          <a:p>
            <a:r>
              <a:rPr lang="en-US" dirty="0" smtClean="0"/>
              <a:t>1/2 (50.000%):</a:t>
            </a:r>
            <a:r>
              <a:rPr lang="en-US" baseline="0" dirty="0" smtClean="0"/>
              <a:t> 50.000%</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63</a:t>
            </a:fld>
            <a:endParaRPr lang="en-US"/>
          </a:p>
        </p:txBody>
      </p:sp>
    </p:spTree>
    <p:extLst>
      <p:ext uri="{BB962C8B-B14F-4D97-AF65-F5344CB8AC3E}">
        <p14:creationId xmlns:p14="http://schemas.microsoft.com/office/powerpoint/2010/main" val="189606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Routing on IP address blocks</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5</a:t>
            </a:fld>
            <a:endParaRPr lang="en-US"/>
          </a:p>
        </p:txBody>
      </p:sp>
    </p:spTree>
    <p:extLst>
      <p:ext uri="{BB962C8B-B14F-4D97-AF65-F5344CB8AC3E}">
        <p14:creationId xmlns:p14="http://schemas.microsoft.com/office/powerpoint/2010/main" val="226708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recent years, to accommodate the growing demand for video content, these giant content providers like Google, Akamai, Netflix and others are peering at as many locations as possible.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has resulted in a flatter and densely </a:t>
            </a:r>
            <a:r>
              <a:rPr lang="en-US" baseline="0" dirty="0" err="1" smtClean="0"/>
              <a:t>interconnceted</a:t>
            </a:r>
            <a:r>
              <a:rPr lang="en-US" baseline="0" dirty="0" smtClean="0"/>
              <a:t> Internet.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new Internet requires richer peering arrangements and more direct &amp; flexible traffic control.</a:t>
            </a:r>
          </a:p>
        </p:txBody>
      </p:sp>
      <p:sp>
        <p:nvSpPr>
          <p:cNvPr id="4" name="Slide Number Placeholder 3"/>
          <p:cNvSpPr>
            <a:spLocks noGrp="1"/>
          </p:cNvSpPr>
          <p:nvPr>
            <p:ph type="sldNum" sz="quarter" idx="10"/>
          </p:nvPr>
        </p:nvSpPr>
        <p:spPr/>
        <p:txBody>
          <a:bodyPr/>
          <a:lstStyle/>
          <a:p>
            <a:fld id="{6937901C-08B4-6F48-8C7E-553DA0B03668}" type="slidenum">
              <a:rPr lang="en-US" smtClean="0"/>
              <a:t>6</a:t>
            </a:fld>
            <a:endParaRPr lang="en-US"/>
          </a:p>
        </p:txBody>
      </p:sp>
    </p:spTree>
    <p:extLst>
      <p:ext uri="{BB962C8B-B14F-4D97-AF65-F5344CB8AC3E}">
        <p14:creationId xmlns:p14="http://schemas.microsoft.com/office/powerpoint/2010/main" val="261674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Around 350-400 IXPs (like AMS-IX), half in U.S.</a:t>
            </a:r>
            <a:r>
              <a:rPr lang="en-US" baseline="0" dirty="0" smtClean="0"/>
              <a:t> and Europe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Direct delivery</a:t>
            </a:r>
            <a:r>
              <a:rPr lang="en-US" baseline="0" dirty="0" smtClean="0"/>
              <a:t> of content, particularly video</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Keeping</a:t>
            </a:r>
            <a:r>
              <a:rPr lang="en-US" baseline="0" dirty="0" smtClean="0"/>
              <a:t> local traffic local, particularly in developing regions</a:t>
            </a:r>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7</a:t>
            </a:fld>
            <a:endParaRPr lang="en-US"/>
          </a:p>
        </p:txBody>
      </p:sp>
    </p:spTree>
    <p:extLst>
      <p:ext uri="{BB962C8B-B14F-4D97-AF65-F5344CB8AC3E}">
        <p14:creationId xmlns:p14="http://schemas.microsoft.com/office/powerpoint/2010/main" val="261674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8</a:t>
            </a:fld>
            <a:endParaRPr lang="en-US"/>
          </a:p>
        </p:txBody>
      </p:sp>
    </p:spTree>
    <p:extLst>
      <p:ext uri="{BB962C8B-B14F-4D97-AF65-F5344CB8AC3E}">
        <p14:creationId xmlns:p14="http://schemas.microsoft.com/office/powerpoint/2010/main" val="40774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37901C-08B4-6F48-8C7E-553DA0B03668}" type="slidenum">
              <a:rPr lang="en-US" smtClean="0"/>
              <a:t>9</a:t>
            </a:fld>
            <a:endParaRPr lang="en-US"/>
          </a:p>
        </p:txBody>
      </p:sp>
    </p:spTree>
    <p:extLst>
      <p:ext uri="{BB962C8B-B14F-4D97-AF65-F5344CB8AC3E}">
        <p14:creationId xmlns:p14="http://schemas.microsoft.com/office/powerpoint/2010/main" val="285251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6E98A-7617-944E-8DFB-8CB72C1C05CD}" type="slidenum">
              <a:rPr lang="en-US"/>
              <a:pPr>
                <a:defRPr/>
              </a:pPr>
              <a:t>‹#›</a:t>
            </a:fld>
            <a:endParaRPr lang="en-US"/>
          </a:p>
        </p:txBody>
      </p:sp>
    </p:spTree>
    <p:extLst>
      <p:ext uri="{BB962C8B-B14F-4D97-AF65-F5344CB8AC3E}">
        <p14:creationId xmlns:p14="http://schemas.microsoft.com/office/powerpoint/2010/main" val="425413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93720-7C34-EC4D-B2EC-8A5176876ECE}" type="slidenum">
              <a:rPr lang="en-US"/>
              <a:pPr>
                <a:defRPr/>
              </a:pPr>
              <a:t>‹#›</a:t>
            </a:fld>
            <a:endParaRPr lang="en-US"/>
          </a:p>
        </p:txBody>
      </p:sp>
    </p:spTree>
    <p:extLst>
      <p:ext uri="{BB962C8B-B14F-4D97-AF65-F5344CB8AC3E}">
        <p14:creationId xmlns:p14="http://schemas.microsoft.com/office/powerpoint/2010/main" val="15566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34F11E-9C30-FB49-AA82-45B2A56004DC}" type="slidenum">
              <a:rPr lang="en-US"/>
              <a:pPr>
                <a:defRPr/>
              </a:pPr>
              <a:t>‹#›</a:t>
            </a:fld>
            <a:endParaRPr lang="en-US"/>
          </a:p>
        </p:txBody>
      </p:sp>
    </p:spTree>
    <p:extLst>
      <p:ext uri="{BB962C8B-B14F-4D97-AF65-F5344CB8AC3E}">
        <p14:creationId xmlns:p14="http://schemas.microsoft.com/office/powerpoint/2010/main" val="8267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14427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5ADB0F-E9F2-1D42-9E15-ECDE97EFB0F8}" type="slidenum">
              <a:rPr lang="en-US"/>
              <a:pPr>
                <a:defRPr/>
              </a:pPr>
              <a:t>‹#›</a:t>
            </a:fld>
            <a:endParaRPr lang="en-US"/>
          </a:p>
        </p:txBody>
      </p:sp>
    </p:spTree>
    <p:extLst>
      <p:ext uri="{BB962C8B-B14F-4D97-AF65-F5344CB8AC3E}">
        <p14:creationId xmlns:p14="http://schemas.microsoft.com/office/powerpoint/2010/main" val="115089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11394-FAD8-EE4B-8333-A4B9D281CAA4}" type="slidenum">
              <a:rPr lang="en-US"/>
              <a:pPr>
                <a:defRPr/>
              </a:pPr>
              <a:t>‹#›</a:t>
            </a:fld>
            <a:endParaRPr lang="en-US"/>
          </a:p>
        </p:txBody>
      </p:sp>
    </p:spTree>
    <p:extLst>
      <p:ext uri="{BB962C8B-B14F-4D97-AF65-F5344CB8AC3E}">
        <p14:creationId xmlns:p14="http://schemas.microsoft.com/office/powerpoint/2010/main" val="149830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14B203-ED2B-C44F-9466-CA8C73E55BA9}" type="slidenum">
              <a:rPr lang="en-US"/>
              <a:pPr>
                <a:defRPr/>
              </a:pPr>
              <a:t>‹#›</a:t>
            </a:fld>
            <a:endParaRPr lang="en-US"/>
          </a:p>
        </p:txBody>
      </p:sp>
    </p:spTree>
    <p:extLst>
      <p:ext uri="{BB962C8B-B14F-4D97-AF65-F5344CB8AC3E}">
        <p14:creationId xmlns:p14="http://schemas.microsoft.com/office/powerpoint/2010/main" val="34197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18A6FA-913C-904B-9D29-0CCC6C538FCC}" type="slidenum">
              <a:rPr lang="en-US"/>
              <a:pPr>
                <a:defRPr/>
              </a:pPr>
              <a:t>‹#›</a:t>
            </a:fld>
            <a:endParaRPr lang="en-US"/>
          </a:p>
        </p:txBody>
      </p:sp>
    </p:spTree>
    <p:extLst>
      <p:ext uri="{BB962C8B-B14F-4D97-AF65-F5344CB8AC3E}">
        <p14:creationId xmlns:p14="http://schemas.microsoft.com/office/powerpoint/2010/main" val="333591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DB1C28-92B6-8B47-9073-75D5621F4DE8}" type="slidenum">
              <a:rPr lang="en-US"/>
              <a:pPr>
                <a:defRPr/>
              </a:pPr>
              <a:t>‹#›</a:t>
            </a:fld>
            <a:endParaRPr lang="en-US"/>
          </a:p>
        </p:txBody>
      </p:sp>
    </p:spTree>
    <p:extLst>
      <p:ext uri="{BB962C8B-B14F-4D97-AF65-F5344CB8AC3E}">
        <p14:creationId xmlns:p14="http://schemas.microsoft.com/office/powerpoint/2010/main" val="283716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6C02B4-4575-7243-9D87-AD52F727BE91}" type="slidenum">
              <a:rPr lang="en-US"/>
              <a:pPr>
                <a:defRPr/>
              </a:pPr>
              <a:t>‹#›</a:t>
            </a:fld>
            <a:endParaRPr lang="en-US"/>
          </a:p>
        </p:txBody>
      </p:sp>
    </p:spTree>
    <p:extLst>
      <p:ext uri="{BB962C8B-B14F-4D97-AF65-F5344CB8AC3E}">
        <p14:creationId xmlns:p14="http://schemas.microsoft.com/office/powerpoint/2010/main" val="115839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F97139-9D75-A746-A991-127502DC7ECB}" type="slidenum">
              <a:rPr lang="en-US"/>
              <a:pPr>
                <a:defRPr/>
              </a:pPr>
              <a:t>‹#›</a:t>
            </a:fld>
            <a:endParaRPr lang="en-US"/>
          </a:p>
        </p:txBody>
      </p:sp>
    </p:spTree>
    <p:extLst>
      <p:ext uri="{BB962C8B-B14F-4D97-AF65-F5344CB8AC3E}">
        <p14:creationId xmlns:p14="http://schemas.microsoft.com/office/powerpoint/2010/main" val="16679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EA5DD-A5D5-4646-A80B-179105F9478F}" type="slidenum">
              <a:rPr lang="en-US"/>
              <a:pPr>
                <a:defRPr/>
              </a:pPr>
              <a:t>‹#›</a:t>
            </a:fld>
            <a:endParaRPr lang="en-US"/>
          </a:p>
        </p:txBody>
      </p:sp>
    </p:spTree>
    <p:extLst>
      <p:ext uri="{BB962C8B-B14F-4D97-AF65-F5344CB8AC3E}">
        <p14:creationId xmlns:p14="http://schemas.microsoft.com/office/powerpoint/2010/main" val="2164760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9051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70104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BC8C012-C1F6-184D-9B14-78577182036A}" type="slidenum">
              <a:rPr lang="en-US"/>
              <a:pPr>
                <a:defRPr/>
              </a:pPr>
              <a:t>‹#›</a:t>
            </a:fld>
            <a:endParaRPr lang="en-US"/>
          </a:p>
        </p:txBody>
      </p:sp>
    </p:spTree>
    <p:extLst>
      <p:ext uri="{BB962C8B-B14F-4D97-AF65-F5344CB8AC3E}">
        <p14:creationId xmlns:p14="http://schemas.microsoft.com/office/powerpoint/2010/main" val="3917954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b="1">
          <a:solidFill>
            <a:srgbClr val="800000"/>
          </a:solidFill>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wmf"/><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oleObject" Target="../embeddings/oleObject8.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image" Target="../media/image23.png"/><Relationship Id="rId9" Type="http://schemas.openxmlformats.org/officeDocument/2006/relationships/oleObject" Target="../embeddings/oleObject5.bin"/><Relationship Id="rId10"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oleObject" Target="../embeddings/oleObject15.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oleObject" Target="../embeddings/oleObject9.bin"/><Relationship Id="rId5" Type="http://schemas.openxmlformats.org/officeDocument/2006/relationships/image" Target="../media/image1.png"/><Relationship Id="rId6" Type="http://schemas.openxmlformats.org/officeDocument/2006/relationships/oleObject" Target="../embeddings/oleObject10.bin"/><Relationship Id="rId7" Type="http://schemas.openxmlformats.org/officeDocument/2006/relationships/oleObject" Target="../embeddings/oleObject11.bin"/><Relationship Id="rId8" Type="http://schemas.openxmlformats.org/officeDocument/2006/relationships/image" Target="../media/image23.png"/><Relationship Id="rId9" Type="http://schemas.openxmlformats.org/officeDocument/2006/relationships/oleObject" Target="../embeddings/oleObject12.bin"/><Relationship Id="rId10"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9.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0.emf"/></Relationships>
</file>

<file path=ppt/slides/_rels/slide57.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github.com/sdn-ixp/sd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 Id="rId11"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0.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097" y="2130425"/>
            <a:ext cx="8600433" cy="1470025"/>
          </a:xfrm>
        </p:spPr>
        <p:txBody>
          <a:bodyPr/>
          <a:lstStyle/>
          <a:p>
            <a:pPr algn="ctr"/>
            <a:r>
              <a:rPr lang="en-US" sz="4400" dirty="0" smtClean="0">
                <a:solidFill>
                  <a:srgbClr val="800000"/>
                </a:solidFill>
              </a:rPr>
              <a:t>Putting the “Inter” in “Internet”</a:t>
            </a:r>
            <a:endParaRPr lang="en-US" sz="4400" dirty="0">
              <a:solidFill>
                <a:srgbClr val="800000"/>
              </a:solidFill>
            </a:endParaRPr>
          </a:p>
        </p:txBody>
      </p:sp>
      <p:sp>
        <p:nvSpPr>
          <p:cNvPr id="3" name="Subtitle 2"/>
          <p:cNvSpPr>
            <a:spLocks noGrp="1"/>
          </p:cNvSpPr>
          <p:nvPr>
            <p:ph type="subTitle" idx="1"/>
          </p:nvPr>
        </p:nvSpPr>
        <p:spPr/>
        <p:txBody>
          <a:bodyPr>
            <a:normAutofit/>
          </a:bodyPr>
          <a:lstStyle/>
          <a:p>
            <a:r>
              <a:rPr lang="en-US" b="1" dirty="0" smtClean="0"/>
              <a:t>Jennifer Rexford</a:t>
            </a:r>
          </a:p>
          <a:p>
            <a:r>
              <a:rPr lang="en-US" b="1" dirty="0" smtClean="0"/>
              <a:t>Princeton University</a:t>
            </a:r>
            <a:endParaRPr lang="en-US" dirty="0" smtClean="0"/>
          </a:p>
        </p:txBody>
      </p:sp>
      <p:sp>
        <p:nvSpPr>
          <p:cNvPr id="4" name="Slide Number Placeholder 3"/>
          <p:cNvSpPr>
            <a:spLocks noGrp="1"/>
          </p:cNvSpPr>
          <p:nvPr>
            <p:ph type="sldNum" sz="quarter" idx="12"/>
          </p:nvPr>
        </p:nvSpPr>
        <p:spPr/>
        <p:txBody>
          <a:bodyPr/>
          <a:lstStyle/>
          <a:p>
            <a:pPr>
              <a:defRPr/>
            </a:pPr>
            <a:fld id="{3276E98A-7617-944E-8DFB-8CB72C1C05CD}" type="slidenum">
              <a:rPr lang="en-US" smtClean="0"/>
              <a:pPr>
                <a:defRPr/>
              </a:pPr>
              <a:t>1</a:t>
            </a:fld>
            <a:endParaRPr lang="en-US"/>
          </a:p>
        </p:txBody>
      </p:sp>
    </p:spTree>
    <p:extLst>
      <p:ext uri="{BB962C8B-B14F-4D97-AF65-F5344CB8AC3E}">
        <p14:creationId xmlns:p14="http://schemas.microsoft.com/office/powerpoint/2010/main" val="8423319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17156" y="2130425"/>
            <a:ext cx="7772400" cy="1470025"/>
          </a:xfrm>
        </p:spPr>
        <p:txBody>
          <a:bodyPr/>
          <a:lstStyle/>
          <a:p>
            <a:r>
              <a:rPr lang="en-US" dirty="0" smtClean="0"/>
              <a:t>Software-Defined Networking</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10</a:t>
            </a:fld>
            <a:endParaRPr lang="en-US"/>
          </a:p>
        </p:txBody>
      </p:sp>
    </p:spTree>
    <p:extLst>
      <p:ext uri="{BB962C8B-B14F-4D97-AF65-F5344CB8AC3E}">
        <p14:creationId xmlns:p14="http://schemas.microsoft.com/office/powerpoint/2010/main" val="30871491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83"/>
            <a:ext cx="8229600" cy="1143000"/>
          </a:xfrm>
        </p:spPr>
        <p:txBody>
          <a:bodyPr/>
          <a:lstStyle/>
          <a:p>
            <a:r>
              <a:rPr lang="en-US" dirty="0" smtClean="0"/>
              <a:t>Software Defined Networks</a:t>
            </a:r>
            <a:endParaRPr lang="en-US" dirty="0"/>
          </a:p>
        </p:txBody>
      </p:sp>
      <p:cxnSp>
        <p:nvCxnSpPr>
          <p:cNvPr id="39" name="Straight Connector 38"/>
          <p:cNvCxnSpPr/>
          <p:nvPr/>
        </p:nvCxnSpPr>
        <p:spPr>
          <a:xfrm>
            <a:off x="2593622" y="2962947"/>
            <a:ext cx="186266" cy="3364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23912" y="3095603"/>
            <a:ext cx="285044" cy="11632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2856092" y="3964934"/>
            <a:ext cx="183448" cy="23747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74770" y="4436608"/>
            <a:ext cx="535876" cy="13657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4770" y="3514258"/>
            <a:ext cx="664230" cy="85697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717" y="3341760"/>
            <a:ext cx="390764" cy="1724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985925" y="3665691"/>
            <a:ext cx="1165563" cy="87803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78149" y="3095603"/>
            <a:ext cx="1026941" cy="16574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6371" y="3427102"/>
            <a:ext cx="1026941" cy="53783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46334" y="3231139"/>
            <a:ext cx="421979" cy="16361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646334" y="3978572"/>
            <a:ext cx="794508" cy="28028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descr="cloud.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3653605" y="5385980"/>
            <a:ext cx="1440504" cy="866419"/>
          </a:xfrm>
          <a:prstGeom prst="rect">
            <a:avLst/>
          </a:prstGeom>
        </p:spPr>
      </p:pic>
      <p:pic>
        <p:nvPicPr>
          <p:cNvPr id="35" name="Picture 34" descr="cloud.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946497" y="5483042"/>
            <a:ext cx="1440504" cy="866419"/>
          </a:xfrm>
          <a:prstGeom prst="rect">
            <a:avLst/>
          </a:prstGeom>
        </p:spPr>
      </p:pic>
      <p:cxnSp>
        <p:nvCxnSpPr>
          <p:cNvPr id="44" name="Straight Connector 43"/>
          <p:cNvCxnSpPr/>
          <p:nvPr/>
        </p:nvCxnSpPr>
        <p:spPr>
          <a:xfrm>
            <a:off x="5875645" y="5285632"/>
            <a:ext cx="347354" cy="21152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19297" y="5075353"/>
            <a:ext cx="13450" cy="32473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475111" y="4407313"/>
            <a:ext cx="1763889" cy="42111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24309" y="3471926"/>
            <a:ext cx="451336" cy="44261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50632" y="4606514"/>
            <a:ext cx="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47889" y="4588689"/>
            <a:ext cx="104642" cy="742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566355" y="4414077"/>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3"/>
          <a:stretch>
            <a:fillRect/>
          </a:stretch>
        </p:blipFill>
        <p:spPr>
          <a:xfrm>
            <a:off x="1077931" y="1520433"/>
            <a:ext cx="584374" cy="748409"/>
          </a:xfrm>
          <a:prstGeom prst="rect">
            <a:avLst/>
          </a:prstGeom>
        </p:spPr>
      </p:pic>
      <p:pic>
        <p:nvPicPr>
          <p:cNvPr id="62" name="Picture 61"/>
          <p:cNvPicPr>
            <a:picLocks noChangeAspect="1"/>
          </p:cNvPicPr>
          <p:nvPr/>
        </p:nvPicPr>
        <p:blipFill>
          <a:blip r:embed="rId4"/>
          <a:stretch>
            <a:fillRect/>
          </a:stretch>
        </p:blipFill>
        <p:spPr>
          <a:xfrm>
            <a:off x="1868313" y="5607619"/>
            <a:ext cx="835392" cy="1113856"/>
          </a:xfrm>
          <a:prstGeom prst="rect">
            <a:avLst/>
          </a:prstGeom>
        </p:spPr>
      </p:pic>
      <p:cxnSp>
        <p:nvCxnSpPr>
          <p:cNvPr id="63" name="Straight Connector 62"/>
          <p:cNvCxnSpPr/>
          <p:nvPr/>
        </p:nvCxnSpPr>
        <p:spPr>
          <a:xfrm>
            <a:off x="1662305" y="2119336"/>
            <a:ext cx="259623" cy="24248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09333" y="6356892"/>
            <a:ext cx="2060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653605" y="6164710"/>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502431CD-A83D-384C-97C7-66FF0CCEF56F}" type="slidenum">
              <a:rPr lang="en-US" smtClean="0"/>
              <a:t>11</a:t>
            </a:fld>
            <a:endParaRPr lang="en-US" dirty="0"/>
          </a:p>
        </p:txBody>
      </p:sp>
      <p:grpSp>
        <p:nvGrpSpPr>
          <p:cNvPr id="110" name="Group 109"/>
          <p:cNvGrpSpPr/>
          <p:nvPr/>
        </p:nvGrpSpPr>
        <p:grpSpPr>
          <a:xfrm>
            <a:off x="2051756" y="2474710"/>
            <a:ext cx="5795490" cy="4145684"/>
            <a:chOff x="2051756" y="2474710"/>
            <a:chExt cx="5795490" cy="4145684"/>
          </a:xfrm>
        </p:grpSpPr>
        <p:sp>
          <p:nvSpPr>
            <p:cNvPr id="111" name="Rounded Rectangle 110"/>
            <p:cNvSpPr/>
            <p:nvPr/>
          </p:nvSpPr>
          <p:spPr>
            <a:xfrm>
              <a:off x="2051756" y="247471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Rounded Rectangle 111"/>
            <p:cNvSpPr/>
            <p:nvPr/>
          </p:nvSpPr>
          <p:spPr>
            <a:xfrm>
              <a:off x="2379133" y="4371232"/>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Rounded Rectangle 112"/>
            <p:cNvSpPr/>
            <p:nvPr/>
          </p:nvSpPr>
          <p:spPr>
            <a:xfrm>
              <a:off x="2856092" y="33417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Rounded Rectangle 113"/>
            <p:cNvSpPr/>
            <p:nvPr/>
          </p:nvSpPr>
          <p:spPr>
            <a:xfrm>
              <a:off x="7390046" y="4499757"/>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Rounded Rectangle 114"/>
            <p:cNvSpPr/>
            <p:nvPr/>
          </p:nvSpPr>
          <p:spPr>
            <a:xfrm>
              <a:off x="6002644" y="3956877"/>
              <a:ext cx="457200" cy="457200"/>
            </a:xfrm>
            <a:prstGeom prst="roundRect">
              <a:avLst/>
            </a:prstGeom>
            <a:solidFill>
              <a:srgbClr val="A6A6A6"/>
            </a:solidFill>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Rounded Rectangle 115"/>
            <p:cNvSpPr/>
            <p:nvPr/>
          </p:nvSpPr>
          <p:spPr>
            <a:xfrm>
              <a:off x="5997216" y="293755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Rounded Rectangle 116"/>
            <p:cNvSpPr/>
            <p:nvPr/>
          </p:nvSpPr>
          <p:spPr>
            <a:xfrm>
              <a:off x="4151488" y="309560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Rounded Rectangle 117"/>
            <p:cNvSpPr/>
            <p:nvPr/>
          </p:nvSpPr>
          <p:spPr>
            <a:xfrm>
              <a:off x="3959651" y="44799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Rounded Rectangle 118"/>
            <p:cNvSpPr/>
            <p:nvPr/>
          </p:nvSpPr>
          <p:spPr>
            <a:xfrm>
              <a:off x="5291446" y="4814321"/>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Rounded Rectangle 119"/>
            <p:cNvSpPr/>
            <p:nvPr/>
          </p:nvSpPr>
          <p:spPr>
            <a:xfrm>
              <a:off x="4865509" y="401357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Rounded Rectangle 120"/>
            <p:cNvSpPr/>
            <p:nvPr/>
          </p:nvSpPr>
          <p:spPr>
            <a:xfrm>
              <a:off x="3059581" y="6163194"/>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Rounded Rectangle 121"/>
            <p:cNvSpPr/>
            <p:nvPr/>
          </p:nvSpPr>
          <p:spPr>
            <a:xfrm>
              <a:off x="7267222" y="3366528"/>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3" name="Group 122"/>
          <p:cNvGrpSpPr/>
          <p:nvPr/>
        </p:nvGrpSpPr>
        <p:grpSpPr>
          <a:xfrm>
            <a:off x="2100679" y="2429563"/>
            <a:ext cx="5795490" cy="4145684"/>
            <a:chOff x="2100679" y="2429563"/>
            <a:chExt cx="5795490" cy="4145684"/>
          </a:xfrm>
        </p:grpSpPr>
        <p:sp>
          <p:nvSpPr>
            <p:cNvPr id="124" name="Rounded Rectangle 123"/>
            <p:cNvSpPr/>
            <p:nvPr/>
          </p:nvSpPr>
          <p:spPr>
            <a:xfrm>
              <a:off x="2100679" y="2429563"/>
              <a:ext cx="457200" cy="457200"/>
            </a:xfrm>
            <a:prstGeom prst="roundRect">
              <a:avLst/>
            </a:prstGeom>
            <a:solidFill>
              <a:schemeClr val="accent3">
                <a:lumMod val="60000"/>
                <a:lumOff val="40000"/>
              </a:schemeClr>
            </a:solidFill>
            <a:ln w="635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Rounded Rectangle 124"/>
            <p:cNvSpPr/>
            <p:nvPr/>
          </p:nvSpPr>
          <p:spPr>
            <a:xfrm>
              <a:off x="2428056" y="4326085"/>
              <a:ext cx="457200" cy="457200"/>
            </a:xfrm>
            <a:prstGeom prst="roundRect">
              <a:avLst/>
            </a:prstGeom>
            <a:solidFill>
              <a:schemeClr val="accent3">
                <a:lumMod val="50000"/>
              </a:schemeClr>
            </a:solidFill>
            <a:ln w="635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Rounded Rectangle 125"/>
            <p:cNvSpPr/>
            <p:nvPr/>
          </p:nvSpPr>
          <p:spPr>
            <a:xfrm>
              <a:off x="2905015" y="3296613"/>
              <a:ext cx="457200" cy="457200"/>
            </a:xfrm>
            <a:prstGeom prst="roundRect">
              <a:avLst/>
            </a:prstGeom>
            <a:solidFill>
              <a:schemeClr val="accent3"/>
            </a:solidFill>
            <a:ln w="63500">
              <a:solidFill>
                <a:schemeClr val="accent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Rounded Rectangle 126"/>
            <p:cNvSpPr/>
            <p:nvPr/>
          </p:nvSpPr>
          <p:spPr>
            <a:xfrm>
              <a:off x="7438969" y="4454610"/>
              <a:ext cx="457200" cy="457200"/>
            </a:xfrm>
            <a:prstGeom prst="roundRect">
              <a:avLst/>
            </a:prstGeom>
            <a:solidFill>
              <a:schemeClr val="accent4">
                <a:lumMod val="60000"/>
                <a:lumOff val="40000"/>
              </a:schemeClr>
            </a:solidFill>
            <a:ln w="635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Rounded Rectangle 127"/>
            <p:cNvSpPr/>
            <p:nvPr/>
          </p:nvSpPr>
          <p:spPr>
            <a:xfrm>
              <a:off x="6051567" y="3911730"/>
              <a:ext cx="457200" cy="457200"/>
            </a:xfrm>
            <a:prstGeom prst="roundRect">
              <a:avLst/>
            </a:prstGeom>
            <a:solidFill>
              <a:schemeClr val="accent4"/>
            </a:solidFill>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Rounded Rectangle 128"/>
            <p:cNvSpPr/>
            <p:nvPr/>
          </p:nvSpPr>
          <p:spPr>
            <a:xfrm>
              <a:off x="6046139" y="2892403"/>
              <a:ext cx="457200" cy="457200"/>
            </a:xfrm>
            <a:prstGeom prst="roundRect">
              <a:avLst/>
            </a:prstGeom>
            <a:solidFill>
              <a:schemeClr val="accent4">
                <a:lumMod val="75000"/>
              </a:schemeClr>
            </a:solidFill>
            <a:ln w="635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Rounded Rectangle 129"/>
            <p:cNvSpPr/>
            <p:nvPr/>
          </p:nvSpPr>
          <p:spPr>
            <a:xfrm>
              <a:off x="4200411" y="3050456"/>
              <a:ext cx="457200" cy="457200"/>
            </a:xfrm>
            <a:prstGeom prst="roundRect">
              <a:avLst/>
            </a:prstGeom>
            <a:solidFill>
              <a:schemeClr val="accent6"/>
            </a:solidFill>
            <a:ln w="63500">
              <a:solidFill>
                <a:schemeClr val="accent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Rounded Rectangle 130"/>
            <p:cNvSpPr/>
            <p:nvPr/>
          </p:nvSpPr>
          <p:spPr>
            <a:xfrm>
              <a:off x="4008574" y="4434813"/>
              <a:ext cx="457200" cy="457200"/>
            </a:xfrm>
            <a:prstGeom prst="roundRect">
              <a:avLst/>
            </a:prstGeom>
            <a:solidFill>
              <a:schemeClr val="accent5">
                <a:lumMod val="40000"/>
                <a:lumOff val="60000"/>
              </a:schemeClr>
            </a:solidFill>
            <a:ln w="63500">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Rounded Rectangle 131"/>
            <p:cNvSpPr/>
            <p:nvPr/>
          </p:nvSpPr>
          <p:spPr>
            <a:xfrm>
              <a:off x="5340369" y="4769174"/>
              <a:ext cx="457200" cy="457200"/>
            </a:xfrm>
            <a:prstGeom prst="roundRect">
              <a:avLst/>
            </a:prstGeom>
            <a:solidFill>
              <a:schemeClr val="accent5"/>
            </a:solidFill>
            <a:ln w="63500">
              <a:solidFill>
                <a:schemeClr val="accent5"/>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Rounded Rectangle 132"/>
            <p:cNvSpPr/>
            <p:nvPr/>
          </p:nvSpPr>
          <p:spPr>
            <a:xfrm>
              <a:off x="4914432" y="3968426"/>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Rounded Rectangle 133"/>
            <p:cNvSpPr/>
            <p:nvPr/>
          </p:nvSpPr>
          <p:spPr>
            <a:xfrm>
              <a:off x="3108504" y="6118047"/>
              <a:ext cx="457200" cy="457200"/>
            </a:xfrm>
            <a:prstGeom prst="roundRect">
              <a:avLst/>
            </a:prstGeom>
            <a:solidFill>
              <a:srgbClr val="D77C93"/>
            </a:solidFill>
            <a:ln w="63500">
              <a:solidFill>
                <a:srgbClr val="D77C9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Rounded Rectangle 134"/>
            <p:cNvSpPr/>
            <p:nvPr/>
          </p:nvSpPr>
          <p:spPr>
            <a:xfrm>
              <a:off x="7316145" y="3321381"/>
              <a:ext cx="457200" cy="457200"/>
            </a:xfrm>
            <a:prstGeom prst="roundRect">
              <a:avLst/>
            </a:prstGeom>
            <a:solidFill>
              <a:srgbClr val="C6AD06"/>
            </a:solidFill>
            <a:ln w="63500">
              <a:solidFill>
                <a:srgbClr val="C6AD0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6" name="Rectangle 55"/>
          <p:cNvSpPr/>
          <p:nvPr/>
        </p:nvSpPr>
        <p:spPr>
          <a:xfrm>
            <a:off x="2847344" y="1575943"/>
            <a:ext cx="6168271" cy="954107"/>
          </a:xfrm>
          <a:prstGeom prst="rect">
            <a:avLst/>
          </a:prstGeom>
        </p:spPr>
        <p:txBody>
          <a:bodyPr wrap="square">
            <a:spAutoFit/>
          </a:bodyPr>
          <a:lstStyle/>
          <a:p>
            <a:r>
              <a:rPr lang="en-US" sz="2800" b="1" dirty="0"/>
              <a:t>c</a:t>
            </a:r>
            <a:r>
              <a:rPr lang="en-US" sz="2800" b="1" dirty="0" smtClean="0"/>
              <a:t>ontrol plane</a:t>
            </a:r>
            <a:r>
              <a:rPr lang="en-US" sz="2800" dirty="0" smtClean="0"/>
              <a:t>: distributed algorithms</a:t>
            </a:r>
          </a:p>
          <a:p>
            <a:r>
              <a:rPr lang="en-US" sz="2800" b="1" dirty="0"/>
              <a:t>d</a:t>
            </a:r>
            <a:r>
              <a:rPr lang="en-US" sz="2800" b="1" dirty="0" smtClean="0"/>
              <a:t>ata plane</a:t>
            </a:r>
            <a:r>
              <a:rPr lang="en-US" sz="2800" dirty="0" smtClean="0"/>
              <a:t>: packet processing</a:t>
            </a:r>
            <a:endParaRPr lang="en-US" sz="2800" dirty="0"/>
          </a:p>
        </p:txBody>
      </p:sp>
    </p:spTree>
    <p:extLst>
      <p:ext uri="{BB962C8B-B14F-4D97-AF65-F5344CB8AC3E}">
        <p14:creationId xmlns:p14="http://schemas.microsoft.com/office/powerpoint/2010/main" val="313368501"/>
      </p:ext>
    </p:extLst>
  </p:cSld>
  <p:clrMapOvr>
    <a:masterClrMapping/>
  </p:clrMapOvr>
  <mc:AlternateContent xmlns:mc="http://schemas.openxmlformats.org/markup-compatibility/2006" xmlns:p14="http://schemas.microsoft.com/office/powerpoint/2010/main">
    <mc:Choice Requires="p14">
      <p:transition p14:dur="0" advTm="10760"/>
    </mc:Choice>
    <mc:Fallback xmlns="">
      <p:transition xmlns:p14="http://schemas.microsoft.com/office/powerpoint/2010/main" advTm="1076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2593622" y="2962947"/>
            <a:ext cx="186266" cy="3364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23912" y="3095603"/>
            <a:ext cx="285044" cy="11632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2856092" y="3964934"/>
            <a:ext cx="183448" cy="23747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74770" y="4436608"/>
            <a:ext cx="535876" cy="13657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4770" y="3514258"/>
            <a:ext cx="664230" cy="85697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717" y="3341760"/>
            <a:ext cx="390764" cy="1724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985925" y="3665691"/>
            <a:ext cx="1165563" cy="87803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78149" y="3095603"/>
            <a:ext cx="1026941" cy="16574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6371" y="3427102"/>
            <a:ext cx="1026941" cy="53783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46334" y="3231139"/>
            <a:ext cx="421979" cy="16361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646334" y="3978572"/>
            <a:ext cx="794508" cy="28028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653605" y="5385980"/>
            <a:ext cx="1440504" cy="866419"/>
          </a:xfrm>
          <a:prstGeom prst="rect">
            <a:avLst/>
          </a:prstGeom>
        </p:spPr>
      </p:pic>
      <p:pic>
        <p:nvPicPr>
          <p:cNvPr id="35" name="Picture 34"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946497" y="5483042"/>
            <a:ext cx="1440504" cy="866419"/>
          </a:xfrm>
          <a:prstGeom prst="rect">
            <a:avLst/>
          </a:prstGeom>
        </p:spPr>
      </p:pic>
      <p:cxnSp>
        <p:nvCxnSpPr>
          <p:cNvPr id="44" name="Straight Connector 43"/>
          <p:cNvCxnSpPr/>
          <p:nvPr/>
        </p:nvCxnSpPr>
        <p:spPr>
          <a:xfrm>
            <a:off x="5875645" y="5285632"/>
            <a:ext cx="347354" cy="21152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19297" y="5075353"/>
            <a:ext cx="13450" cy="32473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475111" y="4407313"/>
            <a:ext cx="1763889" cy="42111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24309" y="3471926"/>
            <a:ext cx="451336" cy="44261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50632" y="4606514"/>
            <a:ext cx="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47889" y="4588689"/>
            <a:ext cx="104642" cy="742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566355" y="4414077"/>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4"/>
          <a:stretch>
            <a:fillRect/>
          </a:stretch>
        </p:blipFill>
        <p:spPr>
          <a:xfrm>
            <a:off x="1077931" y="1520433"/>
            <a:ext cx="584374" cy="748409"/>
          </a:xfrm>
          <a:prstGeom prst="rect">
            <a:avLst/>
          </a:prstGeom>
        </p:spPr>
      </p:pic>
      <p:pic>
        <p:nvPicPr>
          <p:cNvPr id="62" name="Picture 61"/>
          <p:cNvPicPr>
            <a:picLocks noChangeAspect="1"/>
          </p:cNvPicPr>
          <p:nvPr/>
        </p:nvPicPr>
        <p:blipFill>
          <a:blip r:embed="rId5"/>
          <a:stretch>
            <a:fillRect/>
          </a:stretch>
        </p:blipFill>
        <p:spPr>
          <a:xfrm>
            <a:off x="1868313" y="5607619"/>
            <a:ext cx="835392" cy="1113856"/>
          </a:xfrm>
          <a:prstGeom prst="rect">
            <a:avLst/>
          </a:prstGeom>
        </p:spPr>
      </p:pic>
      <p:cxnSp>
        <p:nvCxnSpPr>
          <p:cNvPr id="63" name="Straight Connector 62"/>
          <p:cNvCxnSpPr/>
          <p:nvPr/>
        </p:nvCxnSpPr>
        <p:spPr>
          <a:xfrm>
            <a:off x="1662305" y="2119336"/>
            <a:ext cx="259623" cy="24248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09333" y="6356892"/>
            <a:ext cx="2060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653605" y="6164710"/>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051756" y="2474710"/>
            <a:ext cx="5795490" cy="4145684"/>
            <a:chOff x="2051756" y="2474710"/>
            <a:chExt cx="5795490" cy="4145684"/>
          </a:xfrm>
        </p:grpSpPr>
        <p:sp>
          <p:nvSpPr>
            <p:cNvPr id="59" name="Rounded Rectangle 58"/>
            <p:cNvSpPr/>
            <p:nvPr/>
          </p:nvSpPr>
          <p:spPr>
            <a:xfrm>
              <a:off x="2051756" y="247471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ounded Rectangle 59"/>
            <p:cNvSpPr/>
            <p:nvPr/>
          </p:nvSpPr>
          <p:spPr>
            <a:xfrm>
              <a:off x="2379133" y="4371232"/>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ounded Rectangle 64"/>
            <p:cNvSpPr/>
            <p:nvPr/>
          </p:nvSpPr>
          <p:spPr>
            <a:xfrm>
              <a:off x="2856092" y="33417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ounded Rectangle 65"/>
            <p:cNvSpPr/>
            <p:nvPr/>
          </p:nvSpPr>
          <p:spPr>
            <a:xfrm>
              <a:off x="7390046" y="4499757"/>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ounded Rectangle 66"/>
            <p:cNvSpPr/>
            <p:nvPr/>
          </p:nvSpPr>
          <p:spPr>
            <a:xfrm>
              <a:off x="6002644" y="3956877"/>
              <a:ext cx="457200" cy="457200"/>
            </a:xfrm>
            <a:prstGeom prst="roundRect">
              <a:avLst/>
            </a:prstGeom>
            <a:solidFill>
              <a:srgbClr val="A6A6A6"/>
            </a:solidFill>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ounded Rectangle 67"/>
            <p:cNvSpPr/>
            <p:nvPr/>
          </p:nvSpPr>
          <p:spPr>
            <a:xfrm>
              <a:off x="5997216" y="293755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Rounded Rectangle 68"/>
            <p:cNvSpPr/>
            <p:nvPr/>
          </p:nvSpPr>
          <p:spPr>
            <a:xfrm>
              <a:off x="4151488" y="309560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Rounded Rectangle 69"/>
            <p:cNvSpPr/>
            <p:nvPr/>
          </p:nvSpPr>
          <p:spPr>
            <a:xfrm>
              <a:off x="3959651" y="44799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ounded Rectangle 70"/>
            <p:cNvSpPr/>
            <p:nvPr/>
          </p:nvSpPr>
          <p:spPr>
            <a:xfrm>
              <a:off x="5291446" y="4814321"/>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ounded Rectangle 71"/>
            <p:cNvSpPr/>
            <p:nvPr/>
          </p:nvSpPr>
          <p:spPr>
            <a:xfrm>
              <a:off x="4865509" y="401357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Rounded Rectangle 79"/>
            <p:cNvSpPr/>
            <p:nvPr/>
          </p:nvSpPr>
          <p:spPr>
            <a:xfrm>
              <a:off x="3059581" y="6163194"/>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Rounded Rectangle 83"/>
            <p:cNvSpPr/>
            <p:nvPr/>
          </p:nvSpPr>
          <p:spPr>
            <a:xfrm>
              <a:off x="7267222" y="3366528"/>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 name="Rectangle 5"/>
          <p:cNvSpPr/>
          <p:nvPr/>
        </p:nvSpPr>
        <p:spPr>
          <a:xfrm>
            <a:off x="3289354" y="1496896"/>
            <a:ext cx="5549846" cy="954107"/>
          </a:xfrm>
          <a:prstGeom prst="rect">
            <a:avLst/>
          </a:prstGeom>
        </p:spPr>
        <p:txBody>
          <a:bodyPr wrap="square">
            <a:spAutoFit/>
          </a:bodyPr>
          <a:lstStyle/>
          <a:p>
            <a:r>
              <a:rPr lang="en-US" sz="2800" dirty="0" smtClean="0"/>
              <a:t>decouple </a:t>
            </a:r>
            <a:r>
              <a:rPr lang="en-US" sz="2800" dirty="0"/>
              <a:t>c</a:t>
            </a:r>
            <a:r>
              <a:rPr lang="en-US" sz="2800" dirty="0" smtClean="0"/>
              <a:t>ontrol </a:t>
            </a:r>
            <a:r>
              <a:rPr lang="en-US" sz="2800" dirty="0"/>
              <a:t>and </a:t>
            </a:r>
            <a:r>
              <a:rPr lang="en-US" sz="2800" dirty="0" smtClean="0"/>
              <a:t>data </a:t>
            </a:r>
            <a:r>
              <a:rPr lang="en-US" sz="2800" dirty="0"/>
              <a:t>p</a:t>
            </a:r>
            <a:r>
              <a:rPr lang="en-US" sz="2800" dirty="0" smtClean="0"/>
              <a:t>lanes</a:t>
            </a:r>
            <a:r>
              <a:rPr lang="en-US" sz="2800" dirty="0"/>
              <a:t/>
            </a:r>
            <a:br>
              <a:rPr lang="en-US" sz="2800" dirty="0"/>
            </a:br>
            <a:endParaRPr lang="en-US" sz="2800" dirty="0"/>
          </a:p>
        </p:txBody>
      </p:sp>
      <p:sp>
        <p:nvSpPr>
          <p:cNvPr id="109" name="Title 1"/>
          <p:cNvSpPr>
            <a:spLocks noGrp="1"/>
          </p:cNvSpPr>
          <p:nvPr>
            <p:ph type="title"/>
          </p:nvPr>
        </p:nvSpPr>
        <p:spPr>
          <a:xfrm>
            <a:off x="457200" y="301683"/>
            <a:ext cx="8229600" cy="1143000"/>
          </a:xfrm>
        </p:spPr>
        <p:txBody>
          <a:bodyPr/>
          <a:lstStyle/>
          <a:p>
            <a:r>
              <a:rPr lang="en-US" dirty="0" smtClean="0"/>
              <a:t>Software Defined Networks</a:t>
            </a:r>
            <a:endParaRPr lang="en-US" dirty="0"/>
          </a:p>
        </p:txBody>
      </p:sp>
      <p:sp>
        <p:nvSpPr>
          <p:cNvPr id="2" name="Slide Number Placeholder 1"/>
          <p:cNvSpPr>
            <a:spLocks noGrp="1"/>
          </p:cNvSpPr>
          <p:nvPr>
            <p:ph type="sldNum" sz="quarter" idx="12"/>
          </p:nvPr>
        </p:nvSpPr>
        <p:spPr/>
        <p:txBody>
          <a:bodyPr/>
          <a:lstStyle/>
          <a:p>
            <a:fld id="{502431CD-A83D-384C-97C7-66FF0CCEF56F}" type="slidenum">
              <a:rPr lang="en-US" smtClean="0"/>
              <a:t>12</a:t>
            </a:fld>
            <a:endParaRPr lang="en-US" dirty="0"/>
          </a:p>
        </p:txBody>
      </p:sp>
      <p:grpSp>
        <p:nvGrpSpPr>
          <p:cNvPr id="111" name="Group 110"/>
          <p:cNvGrpSpPr/>
          <p:nvPr/>
        </p:nvGrpSpPr>
        <p:grpSpPr>
          <a:xfrm>
            <a:off x="2100679" y="2161454"/>
            <a:ext cx="5795490" cy="4145684"/>
            <a:chOff x="2100679" y="2429563"/>
            <a:chExt cx="5795490" cy="4145684"/>
          </a:xfrm>
        </p:grpSpPr>
        <p:sp>
          <p:nvSpPr>
            <p:cNvPr id="112" name="Rounded Rectangle 111"/>
            <p:cNvSpPr/>
            <p:nvPr/>
          </p:nvSpPr>
          <p:spPr>
            <a:xfrm>
              <a:off x="2100679" y="2429563"/>
              <a:ext cx="457200" cy="457200"/>
            </a:xfrm>
            <a:prstGeom prst="roundRect">
              <a:avLst/>
            </a:prstGeom>
            <a:solidFill>
              <a:schemeClr val="accent3">
                <a:lumMod val="60000"/>
                <a:lumOff val="40000"/>
              </a:schemeClr>
            </a:solidFill>
            <a:ln w="635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Rounded Rectangle 112"/>
            <p:cNvSpPr/>
            <p:nvPr/>
          </p:nvSpPr>
          <p:spPr>
            <a:xfrm>
              <a:off x="2428056" y="4326085"/>
              <a:ext cx="457200" cy="457200"/>
            </a:xfrm>
            <a:prstGeom prst="roundRect">
              <a:avLst/>
            </a:prstGeom>
            <a:solidFill>
              <a:schemeClr val="accent3">
                <a:lumMod val="50000"/>
              </a:schemeClr>
            </a:solidFill>
            <a:ln w="635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Rounded Rectangle 113"/>
            <p:cNvSpPr/>
            <p:nvPr/>
          </p:nvSpPr>
          <p:spPr>
            <a:xfrm>
              <a:off x="2905015" y="3296613"/>
              <a:ext cx="457200" cy="457200"/>
            </a:xfrm>
            <a:prstGeom prst="roundRect">
              <a:avLst/>
            </a:prstGeom>
            <a:solidFill>
              <a:schemeClr val="accent3"/>
            </a:solidFill>
            <a:ln w="63500">
              <a:solidFill>
                <a:schemeClr val="accent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Rounded Rectangle 114"/>
            <p:cNvSpPr/>
            <p:nvPr/>
          </p:nvSpPr>
          <p:spPr>
            <a:xfrm>
              <a:off x="7438969" y="4454610"/>
              <a:ext cx="457200" cy="457200"/>
            </a:xfrm>
            <a:prstGeom prst="roundRect">
              <a:avLst/>
            </a:prstGeom>
            <a:solidFill>
              <a:schemeClr val="accent4">
                <a:lumMod val="60000"/>
                <a:lumOff val="40000"/>
              </a:schemeClr>
            </a:solidFill>
            <a:ln w="635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Rounded Rectangle 115"/>
            <p:cNvSpPr/>
            <p:nvPr/>
          </p:nvSpPr>
          <p:spPr>
            <a:xfrm>
              <a:off x="6051567" y="3911730"/>
              <a:ext cx="457200" cy="457200"/>
            </a:xfrm>
            <a:prstGeom prst="roundRect">
              <a:avLst/>
            </a:prstGeom>
            <a:solidFill>
              <a:schemeClr val="accent4"/>
            </a:solidFill>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Rounded Rectangle 116"/>
            <p:cNvSpPr/>
            <p:nvPr/>
          </p:nvSpPr>
          <p:spPr>
            <a:xfrm>
              <a:off x="6046139" y="2892403"/>
              <a:ext cx="457200" cy="457200"/>
            </a:xfrm>
            <a:prstGeom prst="roundRect">
              <a:avLst/>
            </a:prstGeom>
            <a:solidFill>
              <a:schemeClr val="accent4">
                <a:lumMod val="75000"/>
              </a:schemeClr>
            </a:solidFill>
            <a:ln w="635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Rounded Rectangle 117"/>
            <p:cNvSpPr/>
            <p:nvPr/>
          </p:nvSpPr>
          <p:spPr>
            <a:xfrm>
              <a:off x="4200411" y="3050456"/>
              <a:ext cx="457200" cy="457200"/>
            </a:xfrm>
            <a:prstGeom prst="roundRect">
              <a:avLst/>
            </a:prstGeom>
            <a:solidFill>
              <a:schemeClr val="accent6"/>
            </a:solidFill>
            <a:ln w="63500">
              <a:solidFill>
                <a:schemeClr val="accent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Rounded Rectangle 118"/>
            <p:cNvSpPr/>
            <p:nvPr/>
          </p:nvSpPr>
          <p:spPr>
            <a:xfrm>
              <a:off x="4008574" y="4434813"/>
              <a:ext cx="457200" cy="457200"/>
            </a:xfrm>
            <a:prstGeom prst="roundRect">
              <a:avLst/>
            </a:prstGeom>
            <a:solidFill>
              <a:schemeClr val="accent5">
                <a:lumMod val="40000"/>
                <a:lumOff val="60000"/>
              </a:schemeClr>
            </a:solidFill>
            <a:ln w="63500">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Rounded Rectangle 119"/>
            <p:cNvSpPr/>
            <p:nvPr/>
          </p:nvSpPr>
          <p:spPr>
            <a:xfrm>
              <a:off x="5340369" y="4769174"/>
              <a:ext cx="457200" cy="457200"/>
            </a:xfrm>
            <a:prstGeom prst="roundRect">
              <a:avLst/>
            </a:prstGeom>
            <a:solidFill>
              <a:schemeClr val="accent5"/>
            </a:solidFill>
            <a:ln w="63500">
              <a:solidFill>
                <a:schemeClr val="accent5"/>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Rounded Rectangle 120"/>
            <p:cNvSpPr/>
            <p:nvPr/>
          </p:nvSpPr>
          <p:spPr>
            <a:xfrm>
              <a:off x="4914432" y="3968426"/>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Rounded Rectangle 121"/>
            <p:cNvSpPr/>
            <p:nvPr/>
          </p:nvSpPr>
          <p:spPr>
            <a:xfrm>
              <a:off x="3108504" y="6118047"/>
              <a:ext cx="457200" cy="457200"/>
            </a:xfrm>
            <a:prstGeom prst="roundRect">
              <a:avLst/>
            </a:prstGeom>
            <a:solidFill>
              <a:srgbClr val="D77C93"/>
            </a:solidFill>
            <a:ln w="63500">
              <a:solidFill>
                <a:srgbClr val="D77C9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Rounded Rectangle 122"/>
            <p:cNvSpPr/>
            <p:nvPr/>
          </p:nvSpPr>
          <p:spPr>
            <a:xfrm>
              <a:off x="7316145" y="3321381"/>
              <a:ext cx="457200" cy="457200"/>
            </a:xfrm>
            <a:prstGeom prst="roundRect">
              <a:avLst/>
            </a:prstGeom>
            <a:solidFill>
              <a:srgbClr val="C6AD06"/>
            </a:solidFill>
            <a:ln w="63500">
              <a:solidFill>
                <a:srgbClr val="C6AD0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44251912"/>
      </p:ext>
    </p:extLst>
  </p:cSld>
  <p:clrMapOvr>
    <a:masterClrMapping/>
  </p:clrMapOvr>
  <mc:AlternateContent xmlns:mc="http://schemas.openxmlformats.org/markup-compatibility/2006" xmlns:p14="http://schemas.microsoft.com/office/powerpoint/2010/main">
    <mc:Choice Requires="p14">
      <p:transition spd="med" p14:dur="700" advTm="2574">
        <p:fade/>
      </p:transition>
    </mc:Choice>
    <mc:Fallback xmlns="">
      <p:transition xmlns:p14="http://schemas.microsoft.com/office/powerpoint/2010/main" spd="med" advTm="2574">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2593622" y="2962947"/>
            <a:ext cx="186266" cy="3364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23912" y="3095603"/>
            <a:ext cx="285044" cy="11632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2856092" y="3964934"/>
            <a:ext cx="183448" cy="23747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74770" y="4436608"/>
            <a:ext cx="535876" cy="13657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4770" y="3514258"/>
            <a:ext cx="664230" cy="85697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717" y="3341760"/>
            <a:ext cx="390764" cy="1724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985925" y="3665691"/>
            <a:ext cx="1165563" cy="87803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78149" y="3095603"/>
            <a:ext cx="1026941" cy="16574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6371" y="3427102"/>
            <a:ext cx="1026941" cy="53783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46334" y="3231139"/>
            <a:ext cx="421979" cy="16361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646334" y="3978572"/>
            <a:ext cx="794508" cy="28028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653605" y="5385980"/>
            <a:ext cx="1440504" cy="866419"/>
          </a:xfrm>
          <a:prstGeom prst="rect">
            <a:avLst/>
          </a:prstGeom>
        </p:spPr>
      </p:pic>
      <p:pic>
        <p:nvPicPr>
          <p:cNvPr id="35" name="Picture 34"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946497" y="5483042"/>
            <a:ext cx="1440504" cy="866419"/>
          </a:xfrm>
          <a:prstGeom prst="rect">
            <a:avLst/>
          </a:prstGeom>
        </p:spPr>
      </p:pic>
      <p:cxnSp>
        <p:nvCxnSpPr>
          <p:cNvPr id="44" name="Straight Connector 43"/>
          <p:cNvCxnSpPr/>
          <p:nvPr/>
        </p:nvCxnSpPr>
        <p:spPr>
          <a:xfrm>
            <a:off x="5875645" y="5285632"/>
            <a:ext cx="347354" cy="21152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19297" y="5075353"/>
            <a:ext cx="13450" cy="32473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475111" y="4407313"/>
            <a:ext cx="1763889" cy="42111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24309" y="3471926"/>
            <a:ext cx="451336" cy="44261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50632" y="4606514"/>
            <a:ext cx="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47889" y="4588689"/>
            <a:ext cx="104642" cy="742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566355" y="4414077"/>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4"/>
          <a:stretch>
            <a:fillRect/>
          </a:stretch>
        </p:blipFill>
        <p:spPr>
          <a:xfrm>
            <a:off x="1077931" y="1520433"/>
            <a:ext cx="584374" cy="748409"/>
          </a:xfrm>
          <a:prstGeom prst="rect">
            <a:avLst/>
          </a:prstGeom>
        </p:spPr>
      </p:pic>
      <p:pic>
        <p:nvPicPr>
          <p:cNvPr id="62" name="Picture 61"/>
          <p:cNvPicPr>
            <a:picLocks noChangeAspect="1"/>
          </p:cNvPicPr>
          <p:nvPr/>
        </p:nvPicPr>
        <p:blipFill>
          <a:blip r:embed="rId5"/>
          <a:stretch>
            <a:fillRect/>
          </a:stretch>
        </p:blipFill>
        <p:spPr>
          <a:xfrm>
            <a:off x="1868313" y="5607619"/>
            <a:ext cx="835392" cy="1113856"/>
          </a:xfrm>
          <a:prstGeom prst="rect">
            <a:avLst/>
          </a:prstGeom>
        </p:spPr>
      </p:pic>
      <p:cxnSp>
        <p:nvCxnSpPr>
          <p:cNvPr id="63" name="Straight Connector 62"/>
          <p:cNvCxnSpPr/>
          <p:nvPr/>
        </p:nvCxnSpPr>
        <p:spPr>
          <a:xfrm>
            <a:off x="1662305" y="2119336"/>
            <a:ext cx="259623" cy="24248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09333" y="6356892"/>
            <a:ext cx="2060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653605" y="6164710"/>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2051756" y="247471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ounded Rectangle 59"/>
          <p:cNvSpPr/>
          <p:nvPr/>
        </p:nvSpPr>
        <p:spPr>
          <a:xfrm>
            <a:off x="2379133" y="4371232"/>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ounded Rectangle 64"/>
          <p:cNvSpPr/>
          <p:nvPr/>
        </p:nvSpPr>
        <p:spPr>
          <a:xfrm>
            <a:off x="2856092" y="33417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ounded Rectangle 65"/>
          <p:cNvSpPr/>
          <p:nvPr/>
        </p:nvSpPr>
        <p:spPr>
          <a:xfrm>
            <a:off x="7390046" y="4499757"/>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ounded Rectangle 66"/>
          <p:cNvSpPr/>
          <p:nvPr/>
        </p:nvSpPr>
        <p:spPr>
          <a:xfrm>
            <a:off x="6002644" y="3956877"/>
            <a:ext cx="457200" cy="457200"/>
          </a:xfrm>
          <a:prstGeom prst="roundRect">
            <a:avLst/>
          </a:prstGeom>
          <a:solidFill>
            <a:srgbClr val="A6A6A6"/>
          </a:solidFill>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ounded Rectangle 67"/>
          <p:cNvSpPr/>
          <p:nvPr/>
        </p:nvSpPr>
        <p:spPr>
          <a:xfrm>
            <a:off x="5997216" y="293755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Rounded Rectangle 68"/>
          <p:cNvSpPr/>
          <p:nvPr/>
        </p:nvSpPr>
        <p:spPr>
          <a:xfrm>
            <a:off x="4151488" y="309560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Rounded Rectangle 69"/>
          <p:cNvSpPr/>
          <p:nvPr/>
        </p:nvSpPr>
        <p:spPr>
          <a:xfrm>
            <a:off x="3959651" y="44799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ounded Rectangle 70"/>
          <p:cNvSpPr/>
          <p:nvPr/>
        </p:nvSpPr>
        <p:spPr>
          <a:xfrm>
            <a:off x="5291446" y="4814321"/>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ounded Rectangle 71"/>
          <p:cNvSpPr/>
          <p:nvPr/>
        </p:nvSpPr>
        <p:spPr>
          <a:xfrm>
            <a:off x="4865509" y="401357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Rounded Rectangle 79"/>
          <p:cNvSpPr/>
          <p:nvPr/>
        </p:nvSpPr>
        <p:spPr>
          <a:xfrm>
            <a:off x="3059581" y="6163194"/>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Rounded Rectangle 83"/>
          <p:cNvSpPr/>
          <p:nvPr/>
        </p:nvSpPr>
        <p:spPr>
          <a:xfrm>
            <a:off x="7267222" y="3366528"/>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6" name="Straight Arrow Connector 55"/>
          <p:cNvCxnSpPr/>
          <p:nvPr/>
        </p:nvCxnSpPr>
        <p:spPr>
          <a:xfrm>
            <a:off x="2209802" y="2572787"/>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2404534" y="2542439"/>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2988038" y="3430979"/>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3182770" y="3400631"/>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2514601" y="4457324"/>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2709333" y="4426976"/>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286327" y="319071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4481059" y="316036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105706" y="457937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4300438" y="454902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225101" y="6270387"/>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3419833" y="6240039"/>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5432779" y="491665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5627511" y="488630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5013567" y="4114538"/>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5208299" y="4084190"/>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a:off x="6152444" y="4057080"/>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6347176" y="4026732"/>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6149622" y="3044999"/>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6344354" y="3014651"/>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7515579" y="4579373"/>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7710311" y="4549025"/>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7396344" y="3467121"/>
            <a:ext cx="0" cy="296962"/>
          </a:xfrm>
          <a:prstGeom prst="straightConnector1">
            <a:avLst/>
          </a:prstGeom>
          <a:ln w="635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7591076" y="3436773"/>
            <a:ext cx="0" cy="306929"/>
          </a:xfrm>
          <a:prstGeom prst="straightConnector1">
            <a:avLst/>
          </a:prstGeom>
          <a:ln w="63500" cmpd="sng">
            <a:solidFill>
              <a:schemeClr val="tx1">
                <a:lumMod val="75000"/>
                <a:lumOff val="25000"/>
              </a:schemeClr>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289354" y="1496896"/>
            <a:ext cx="5583713" cy="954107"/>
          </a:xfrm>
          <a:prstGeom prst="rect">
            <a:avLst/>
          </a:prstGeom>
        </p:spPr>
        <p:txBody>
          <a:bodyPr wrap="square">
            <a:spAutoFit/>
          </a:bodyPr>
          <a:lstStyle/>
          <a:p>
            <a:r>
              <a:rPr lang="en-US" sz="2800" dirty="0" smtClean="0"/>
              <a:t>decouple </a:t>
            </a:r>
            <a:r>
              <a:rPr lang="en-US" sz="2800" dirty="0"/>
              <a:t>c</a:t>
            </a:r>
            <a:r>
              <a:rPr lang="en-US" sz="2800" dirty="0" smtClean="0"/>
              <a:t>ontrol </a:t>
            </a:r>
            <a:r>
              <a:rPr lang="en-US" sz="2800" dirty="0"/>
              <a:t>and </a:t>
            </a:r>
            <a:r>
              <a:rPr lang="en-US" sz="2800" dirty="0" smtClean="0"/>
              <a:t>data </a:t>
            </a:r>
            <a:r>
              <a:rPr lang="en-US" sz="2800" dirty="0"/>
              <a:t>p</a:t>
            </a:r>
            <a:r>
              <a:rPr lang="en-US" sz="2800" dirty="0" smtClean="0"/>
              <a:t>lanes</a:t>
            </a:r>
            <a:r>
              <a:rPr lang="en-US" sz="2800" dirty="0"/>
              <a:t/>
            </a:r>
            <a:br>
              <a:rPr lang="en-US" sz="2800" dirty="0"/>
            </a:br>
            <a:r>
              <a:rPr lang="en-US" sz="2800" dirty="0" smtClean="0"/>
              <a:t>by </a:t>
            </a:r>
            <a:r>
              <a:rPr lang="en-US" sz="2800" dirty="0"/>
              <a:t>p</a:t>
            </a:r>
            <a:r>
              <a:rPr lang="en-US" sz="2800" dirty="0" smtClean="0"/>
              <a:t>roviding </a:t>
            </a:r>
            <a:r>
              <a:rPr lang="en-US" sz="2800" dirty="0"/>
              <a:t>o</a:t>
            </a:r>
            <a:r>
              <a:rPr lang="en-US" sz="2800" dirty="0" smtClean="0"/>
              <a:t>pen </a:t>
            </a:r>
            <a:r>
              <a:rPr lang="en-US" sz="2800" dirty="0"/>
              <a:t>s</a:t>
            </a:r>
            <a:r>
              <a:rPr lang="en-US" sz="2800" dirty="0" smtClean="0"/>
              <a:t>tandard </a:t>
            </a:r>
            <a:r>
              <a:rPr lang="en-US" sz="2800" dirty="0"/>
              <a:t>API</a:t>
            </a:r>
          </a:p>
        </p:txBody>
      </p:sp>
      <p:sp>
        <p:nvSpPr>
          <p:cNvPr id="109" name="Title 1"/>
          <p:cNvSpPr>
            <a:spLocks noGrp="1"/>
          </p:cNvSpPr>
          <p:nvPr>
            <p:ph type="title"/>
          </p:nvPr>
        </p:nvSpPr>
        <p:spPr/>
        <p:txBody>
          <a:bodyPr/>
          <a:lstStyle/>
          <a:p>
            <a:r>
              <a:rPr lang="en-US" dirty="0" smtClean="0"/>
              <a:t>Software Defined Networks</a:t>
            </a:r>
            <a:endParaRPr lang="en-US" dirty="0"/>
          </a:p>
        </p:txBody>
      </p:sp>
      <p:sp>
        <p:nvSpPr>
          <p:cNvPr id="2" name="Slide Number Placeholder 1"/>
          <p:cNvSpPr>
            <a:spLocks noGrp="1"/>
          </p:cNvSpPr>
          <p:nvPr>
            <p:ph type="sldNum" sz="quarter" idx="12"/>
          </p:nvPr>
        </p:nvSpPr>
        <p:spPr/>
        <p:txBody>
          <a:bodyPr/>
          <a:lstStyle/>
          <a:p>
            <a:fld id="{502431CD-A83D-384C-97C7-66FF0CCEF56F}" type="slidenum">
              <a:rPr lang="en-US" smtClean="0"/>
              <a:t>13</a:t>
            </a:fld>
            <a:endParaRPr lang="en-US" dirty="0"/>
          </a:p>
        </p:txBody>
      </p:sp>
      <p:grpSp>
        <p:nvGrpSpPr>
          <p:cNvPr id="110" name="Group 109"/>
          <p:cNvGrpSpPr/>
          <p:nvPr/>
        </p:nvGrpSpPr>
        <p:grpSpPr>
          <a:xfrm>
            <a:off x="2100679" y="2161454"/>
            <a:ext cx="5795490" cy="4145684"/>
            <a:chOff x="2100679" y="2429563"/>
            <a:chExt cx="5795490" cy="4145684"/>
          </a:xfrm>
        </p:grpSpPr>
        <p:sp>
          <p:nvSpPr>
            <p:cNvPr id="111" name="Rounded Rectangle 110"/>
            <p:cNvSpPr/>
            <p:nvPr/>
          </p:nvSpPr>
          <p:spPr>
            <a:xfrm>
              <a:off x="2100679" y="2429563"/>
              <a:ext cx="457200" cy="457200"/>
            </a:xfrm>
            <a:prstGeom prst="roundRect">
              <a:avLst/>
            </a:prstGeom>
            <a:solidFill>
              <a:schemeClr val="accent3">
                <a:lumMod val="60000"/>
                <a:lumOff val="40000"/>
              </a:schemeClr>
            </a:solidFill>
            <a:ln w="635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Rounded Rectangle 111"/>
            <p:cNvSpPr/>
            <p:nvPr/>
          </p:nvSpPr>
          <p:spPr>
            <a:xfrm>
              <a:off x="2428056" y="4326085"/>
              <a:ext cx="457200" cy="457200"/>
            </a:xfrm>
            <a:prstGeom prst="roundRect">
              <a:avLst/>
            </a:prstGeom>
            <a:solidFill>
              <a:schemeClr val="accent3">
                <a:lumMod val="50000"/>
              </a:schemeClr>
            </a:solidFill>
            <a:ln w="635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Rounded Rectangle 112"/>
            <p:cNvSpPr/>
            <p:nvPr/>
          </p:nvSpPr>
          <p:spPr>
            <a:xfrm>
              <a:off x="2905015" y="3296613"/>
              <a:ext cx="457200" cy="457200"/>
            </a:xfrm>
            <a:prstGeom prst="roundRect">
              <a:avLst/>
            </a:prstGeom>
            <a:solidFill>
              <a:schemeClr val="accent3"/>
            </a:solidFill>
            <a:ln w="63500">
              <a:solidFill>
                <a:schemeClr val="accent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Rounded Rectangle 113"/>
            <p:cNvSpPr/>
            <p:nvPr/>
          </p:nvSpPr>
          <p:spPr>
            <a:xfrm>
              <a:off x="7438969" y="4454610"/>
              <a:ext cx="457200" cy="457200"/>
            </a:xfrm>
            <a:prstGeom prst="roundRect">
              <a:avLst/>
            </a:prstGeom>
            <a:solidFill>
              <a:schemeClr val="accent4">
                <a:lumMod val="60000"/>
                <a:lumOff val="40000"/>
              </a:schemeClr>
            </a:solidFill>
            <a:ln w="635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Rounded Rectangle 114"/>
            <p:cNvSpPr/>
            <p:nvPr/>
          </p:nvSpPr>
          <p:spPr>
            <a:xfrm>
              <a:off x="6051567" y="3911730"/>
              <a:ext cx="457200" cy="457200"/>
            </a:xfrm>
            <a:prstGeom prst="roundRect">
              <a:avLst/>
            </a:prstGeom>
            <a:solidFill>
              <a:schemeClr val="accent4"/>
            </a:solidFill>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Rounded Rectangle 115"/>
            <p:cNvSpPr/>
            <p:nvPr/>
          </p:nvSpPr>
          <p:spPr>
            <a:xfrm>
              <a:off x="6046139" y="2892403"/>
              <a:ext cx="457200" cy="457200"/>
            </a:xfrm>
            <a:prstGeom prst="roundRect">
              <a:avLst/>
            </a:prstGeom>
            <a:solidFill>
              <a:schemeClr val="accent4">
                <a:lumMod val="75000"/>
              </a:schemeClr>
            </a:solidFill>
            <a:ln w="635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Rounded Rectangle 116"/>
            <p:cNvSpPr/>
            <p:nvPr/>
          </p:nvSpPr>
          <p:spPr>
            <a:xfrm>
              <a:off x="4200411" y="3050456"/>
              <a:ext cx="457200" cy="457200"/>
            </a:xfrm>
            <a:prstGeom prst="roundRect">
              <a:avLst/>
            </a:prstGeom>
            <a:solidFill>
              <a:schemeClr val="accent6"/>
            </a:solidFill>
            <a:ln w="63500">
              <a:solidFill>
                <a:schemeClr val="accent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Rounded Rectangle 117"/>
            <p:cNvSpPr/>
            <p:nvPr/>
          </p:nvSpPr>
          <p:spPr>
            <a:xfrm>
              <a:off x="4008574" y="4434813"/>
              <a:ext cx="457200" cy="457200"/>
            </a:xfrm>
            <a:prstGeom prst="roundRect">
              <a:avLst/>
            </a:prstGeom>
            <a:solidFill>
              <a:schemeClr val="accent5">
                <a:lumMod val="40000"/>
                <a:lumOff val="60000"/>
              </a:schemeClr>
            </a:solidFill>
            <a:ln w="63500">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Rounded Rectangle 118"/>
            <p:cNvSpPr/>
            <p:nvPr/>
          </p:nvSpPr>
          <p:spPr>
            <a:xfrm>
              <a:off x="5340369" y="4769174"/>
              <a:ext cx="457200" cy="457200"/>
            </a:xfrm>
            <a:prstGeom prst="roundRect">
              <a:avLst/>
            </a:prstGeom>
            <a:solidFill>
              <a:schemeClr val="accent5"/>
            </a:solidFill>
            <a:ln w="63500">
              <a:solidFill>
                <a:schemeClr val="accent5"/>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Rounded Rectangle 119"/>
            <p:cNvSpPr/>
            <p:nvPr/>
          </p:nvSpPr>
          <p:spPr>
            <a:xfrm>
              <a:off x="4914432" y="3968426"/>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Rounded Rectangle 120"/>
            <p:cNvSpPr/>
            <p:nvPr/>
          </p:nvSpPr>
          <p:spPr>
            <a:xfrm>
              <a:off x="3108504" y="6118047"/>
              <a:ext cx="457200" cy="457200"/>
            </a:xfrm>
            <a:prstGeom prst="roundRect">
              <a:avLst/>
            </a:prstGeom>
            <a:solidFill>
              <a:srgbClr val="D77C93"/>
            </a:solidFill>
            <a:ln w="63500">
              <a:solidFill>
                <a:srgbClr val="D77C9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Rounded Rectangle 121"/>
            <p:cNvSpPr/>
            <p:nvPr/>
          </p:nvSpPr>
          <p:spPr>
            <a:xfrm>
              <a:off x="7316145" y="3321381"/>
              <a:ext cx="457200" cy="457200"/>
            </a:xfrm>
            <a:prstGeom prst="roundRect">
              <a:avLst/>
            </a:prstGeom>
            <a:solidFill>
              <a:srgbClr val="C6AD06"/>
            </a:solidFill>
            <a:ln w="63500">
              <a:solidFill>
                <a:srgbClr val="C6AD0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74689308"/>
      </p:ext>
    </p:extLst>
  </p:cSld>
  <p:clrMapOvr>
    <a:masterClrMapping/>
  </p:clrMapOvr>
  <mc:AlternateContent xmlns:mc="http://schemas.openxmlformats.org/markup-compatibility/2006" xmlns:p14="http://schemas.microsoft.com/office/powerpoint/2010/main">
    <mc:Choice Requires="p14">
      <p:transition spd="med" p14:dur="700" advTm="12562">
        <p:fade/>
      </p:transition>
    </mc:Choice>
    <mc:Fallback xmlns="">
      <p:transition xmlns:p14="http://schemas.microsoft.com/office/powerpoint/2010/main" spd="med" advTm="12562">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dirty="0" smtClean="0">
                <a:latin typeface="Helvetica" charset="0"/>
                <a:ea typeface="ＭＳ Ｐゴシック" charset="0"/>
                <a:cs typeface="ＭＳ Ｐゴシック" charset="0"/>
              </a:rPr>
              <a:t>Simple, Open Data-Plane API</a:t>
            </a:r>
            <a:endParaRPr lang="en-US" dirty="0">
              <a:latin typeface="Helvetica" charset="0"/>
              <a:ea typeface="ＭＳ Ｐゴシック" charset="0"/>
              <a:cs typeface="ＭＳ Ｐゴシック" charset="0"/>
            </a:endParaRPr>
          </a:p>
        </p:txBody>
      </p:sp>
      <p:sp>
        <p:nvSpPr>
          <p:cNvPr id="26627" name="Content Placeholder 2"/>
          <p:cNvSpPr>
            <a:spLocks noGrp="1"/>
          </p:cNvSpPr>
          <p:nvPr>
            <p:ph idx="1"/>
          </p:nvPr>
        </p:nvSpPr>
        <p:spPr/>
        <p:txBody>
          <a:bodyPr/>
          <a:lstStyle/>
          <a:p>
            <a:r>
              <a:rPr lang="en-US" dirty="0" smtClean="0">
                <a:latin typeface="Arial" charset="0"/>
                <a:cs typeface="Arial" charset="0"/>
              </a:rPr>
              <a:t>Prioritized list of rules</a:t>
            </a:r>
            <a:endParaRPr lang="en-US" dirty="0">
              <a:latin typeface="Arial" charset="0"/>
              <a:cs typeface="Arial" charset="0"/>
            </a:endParaRPr>
          </a:p>
          <a:p>
            <a:pPr lvl="1"/>
            <a:r>
              <a:rPr lang="en-US" dirty="0">
                <a:latin typeface="Arial" charset="0"/>
                <a:ea typeface="Arial" charset="0"/>
                <a:cs typeface="Arial" charset="0"/>
              </a:rPr>
              <a:t>Pattern: match packet header bits</a:t>
            </a:r>
          </a:p>
          <a:p>
            <a:pPr lvl="1"/>
            <a:r>
              <a:rPr lang="en-US" dirty="0">
                <a:latin typeface="Arial" charset="0"/>
                <a:ea typeface="Arial" charset="0"/>
                <a:cs typeface="Arial" charset="0"/>
              </a:rPr>
              <a:t>Actions: drop, forward, modify, send to controller </a:t>
            </a:r>
          </a:p>
          <a:p>
            <a:pPr lvl="1"/>
            <a:r>
              <a:rPr lang="en-US" dirty="0">
                <a:latin typeface="Arial" charset="0"/>
                <a:ea typeface="Arial" charset="0"/>
                <a:cs typeface="Arial" charset="0"/>
              </a:rPr>
              <a:t>Priority: disambiguate overlapping patterns</a:t>
            </a:r>
          </a:p>
          <a:p>
            <a:pPr lvl="1"/>
            <a:r>
              <a:rPr lang="en-US" dirty="0">
                <a:latin typeface="Arial" charset="0"/>
                <a:ea typeface="Arial" charset="0"/>
                <a:cs typeface="Arial" charset="0"/>
              </a:rPr>
              <a:t>Counters: #bytes and #packets</a:t>
            </a:r>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DB1CAEF0-6963-8C48-93E1-E42E9664EAEF}" type="slidenum">
              <a:rPr lang="en-US" sz="1400" b="0">
                <a:latin typeface="Times New Roman" charset="0"/>
              </a:rPr>
              <a:pPr eaLnBrk="1" hangingPunct="1"/>
              <a:t>14</a:t>
            </a:fld>
            <a:endParaRPr lang="en-US" sz="1400" b="0">
              <a:latin typeface="Times New Roman" charset="0"/>
            </a:endParaRPr>
          </a:p>
        </p:txBody>
      </p:sp>
      <p:sp>
        <p:nvSpPr>
          <p:cNvPr id="16" name="Rectangle 15"/>
          <p:cNvSpPr/>
          <p:nvPr/>
        </p:nvSpPr>
        <p:spPr>
          <a:xfrm>
            <a:off x="829068" y="5342466"/>
            <a:ext cx="7248132"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l">
              <a:buFontTx/>
              <a:buAutoNum type="arabicPeriod"/>
            </a:pPr>
            <a:r>
              <a:rPr lang="en-US" sz="2400" dirty="0" err="1">
                <a:solidFill>
                  <a:srgbClr val="000000"/>
                </a:solidFill>
                <a:latin typeface="Calibri" charset="0"/>
                <a:ea typeface="ヒラギノ角ゴ Pro W3" charset="0"/>
                <a:cs typeface="ヒラギノ角ゴ Pro W3" charset="0"/>
              </a:rPr>
              <a:t>s</a:t>
            </a:r>
            <a:r>
              <a:rPr lang="en-US" sz="2400" dirty="0" err="1" smtClean="0">
                <a:solidFill>
                  <a:srgbClr val="000000"/>
                </a:solidFill>
                <a:latin typeface="Calibri" charset="0"/>
                <a:ea typeface="ヒラギノ角ゴ Pro W3" charset="0"/>
                <a:cs typeface="ヒラギノ角ゴ Pro W3" charset="0"/>
              </a:rPr>
              <a:t>rcip</a:t>
            </a:r>
            <a:r>
              <a:rPr lang="en-US" sz="2400" dirty="0" smtClean="0">
                <a:solidFill>
                  <a:srgbClr val="000000"/>
                </a:solidFill>
                <a:latin typeface="Calibri" charset="0"/>
                <a:ea typeface="ヒラギノ角ゴ Pro W3" charset="0"/>
                <a:cs typeface="ヒラギノ角ゴ Pro W3" charset="0"/>
              </a:rPr>
              <a:t> = 1.2</a:t>
            </a:r>
            <a:r>
              <a:rPr lang="en-US" sz="2400" dirty="0">
                <a:solidFill>
                  <a:srgbClr val="000000"/>
                </a:solidFill>
                <a:latin typeface="Calibri" charset="0"/>
                <a:ea typeface="ヒラギノ角ゴ Pro W3" charset="0"/>
                <a:cs typeface="ヒラギノ角ゴ Pro W3" charset="0"/>
              </a:rPr>
              <a:t>.*.*, </a:t>
            </a:r>
            <a:r>
              <a:rPr lang="en-US" sz="2400" dirty="0" err="1" smtClean="0">
                <a:solidFill>
                  <a:srgbClr val="000000"/>
                </a:solidFill>
                <a:latin typeface="Calibri" charset="0"/>
                <a:ea typeface="ヒラギノ角ゴ Pro W3" charset="0"/>
                <a:cs typeface="ヒラギノ角ゴ Pro W3" charset="0"/>
              </a:rPr>
              <a:t>dstip</a:t>
            </a:r>
            <a:r>
              <a:rPr lang="en-US" sz="2400" dirty="0" smtClean="0">
                <a:solidFill>
                  <a:srgbClr val="000000"/>
                </a:solidFill>
                <a:latin typeface="Calibri" charset="0"/>
                <a:ea typeface="ヒラギノ角ゴ Pro W3" charset="0"/>
                <a:cs typeface="ヒラギノ角ゴ Pro W3" charset="0"/>
              </a:rPr>
              <a:t> = 3.4.5</a:t>
            </a:r>
            <a:r>
              <a:rPr lang="en-US" sz="2400" dirty="0">
                <a:solidFill>
                  <a:srgbClr val="000000"/>
                </a:solidFill>
                <a:latin typeface="Calibri" charset="0"/>
                <a:ea typeface="ヒラギノ角ゴ Pro W3" charset="0"/>
                <a:cs typeface="ヒラギノ角ゴ Pro W3" charset="0"/>
              </a:rPr>
              <a:t>.* </a:t>
            </a:r>
            <a:r>
              <a:rPr lang="en-US" sz="2400" dirty="0" smtClean="0">
                <a:solidFill>
                  <a:srgbClr val="000000"/>
                </a:solidFill>
                <a:latin typeface="Calibri" charset="0"/>
                <a:ea typeface="ヒラギノ角ゴ Pro W3" charset="0"/>
                <a:cs typeface="ヒラギノ角ゴ Pro W3" charset="0"/>
              </a:rPr>
              <a:t>  </a:t>
            </a:r>
            <a:r>
              <a:rPr lang="en-US" sz="2400" dirty="0" smtClean="0">
                <a:solidFill>
                  <a:srgbClr val="000000"/>
                </a:solidFill>
                <a:latin typeface="Calibri" charset="0"/>
                <a:ea typeface="ヒラギノ角ゴ Pro W3" charset="0"/>
                <a:cs typeface="ヒラギノ角ゴ Pro W3" charset="0"/>
                <a:sym typeface="Wingdings" charset="0"/>
              </a:rPr>
              <a:t> </a:t>
            </a:r>
            <a:r>
              <a:rPr lang="en-US" sz="2400" dirty="0">
                <a:solidFill>
                  <a:srgbClr val="000000"/>
                </a:solidFill>
                <a:latin typeface="Calibri" charset="0"/>
                <a:ea typeface="ヒラギノ角ゴ Pro W3" charset="0"/>
                <a:cs typeface="ヒラギノ角ゴ Pro W3" charset="0"/>
                <a:sym typeface="Wingdings" charset="0"/>
              </a:rPr>
              <a:t>drop                        </a:t>
            </a:r>
          </a:p>
          <a:p>
            <a:pPr marL="457200" indent="-457200" algn="l">
              <a:buFontTx/>
              <a:buAutoNum type="arabicPeriod"/>
            </a:pPr>
            <a:r>
              <a:rPr lang="en-US" sz="2400" dirty="0" err="1" smtClean="0">
                <a:solidFill>
                  <a:srgbClr val="000000"/>
                </a:solidFill>
                <a:latin typeface="Calibri" charset="0"/>
                <a:ea typeface="ヒラギノ角ゴ Pro W3" charset="0"/>
                <a:cs typeface="ヒラギノ角ゴ Pro W3" charset="0"/>
                <a:sym typeface="Wingdings" charset="0"/>
              </a:rPr>
              <a:t>srcip</a:t>
            </a:r>
            <a:r>
              <a:rPr lang="en-US" sz="2400" dirty="0" smtClean="0">
                <a:solidFill>
                  <a:srgbClr val="000000"/>
                </a:solidFill>
                <a:latin typeface="Calibri" charset="0"/>
                <a:ea typeface="ヒラギノ角ゴ Pro W3" charset="0"/>
                <a:cs typeface="ヒラギノ角ゴ Pro W3" charset="0"/>
                <a:sym typeface="Wingdings" charset="0"/>
              </a:rPr>
              <a:t> </a:t>
            </a:r>
            <a:r>
              <a:rPr lang="en-US" sz="2400" dirty="0">
                <a:solidFill>
                  <a:srgbClr val="000000"/>
                </a:solidFill>
                <a:latin typeface="Calibri" charset="0"/>
                <a:ea typeface="ヒラギノ角ゴ Pro W3" charset="0"/>
                <a:cs typeface="ヒラギノ角ゴ Pro W3" charset="0"/>
                <a:sym typeface="Wingdings" charset="0"/>
              </a:rPr>
              <a:t>= *.*.*.*, </a:t>
            </a:r>
            <a:r>
              <a:rPr lang="en-US" sz="2400" dirty="0" err="1" smtClean="0">
                <a:solidFill>
                  <a:srgbClr val="000000"/>
                </a:solidFill>
                <a:latin typeface="Calibri" charset="0"/>
                <a:ea typeface="ヒラギノ角ゴ Pro W3" charset="0"/>
                <a:cs typeface="ヒラギノ角ゴ Pro W3" charset="0"/>
                <a:sym typeface="Wingdings" charset="0"/>
              </a:rPr>
              <a:t>dstip</a:t>
            </a:r>
            <a:r>
              <a:rPr lang="en-US" sz="2400" dirty="0" smtClean="0">
                <a:solidFill>
                  <a:srgbClr val="000000"/>
                </a:solidFill>
                <a:latin typeface="Calibri" charset="0"/>
                <a:ea typeface="ヒラギノ角ゴ Pro W3" charset="0"/>
                <a:cs typeface="ヒラギノ角ゴ Pro W3" charset="0"/>
                <a:sym typeface="Wingdings" charset="0"/>
              </a:rPr>
              <a:t> = 3.4</a:t>
            </a:r>
            <a:r>
              <a:rPr lang="en-US" sz="2400" dirty="0">
                <a:solidFill>
                  <a:srgbClr val="000000"/>
                </a:solidFill>
                <a:latin typeface="Calibri" charset="0"/>
                <a:ea typeface="ヒラギノ角ゴ Pro W3" charset="0"/>
                <a:cs typeface="ヒラギノ角ゴ Pro W3" charset="0"/>
                <a:sym typeface="Wingdings" charset="0"/>
              </a:rPr>
              <a:t>.*.* </a:t>
            </a:r>
            <a:r>
              <a:rPr lang="en-US" sz="2400" dirty="0" smtClean="0">
                <a:solidFill>
                  <a:srgbClr val="000000"/>
                </a:solidFill>
                <a:latin typeface="Calibri" charset="0"/>
                <a:ea typeface="ヒラギノ角ゴ Pro W3" charset="0"/>
                <a:cs typeface="ヒラギノ角ゴ Pro W3" charset="0"/>
                <a:sym typeface="Wingdings" charset="0"/>
              </a:rPr>
              <a:t>   </a:t>
            </a:r>
            <a:r>
              <a:rPr lang="en-US" sz="2400" dirty="0">
                <a:solidFill>
                  <a:srgbClr val="000000"/>
                </a:solidFill>
                <a:latin typeface="Calibri" charset="0"/>
                <a:ea typeface="ヒラギノ角ゴ Pro W3" charset="0"/>
                <a:cs typeface="ヒラギノ角ゴ Pro W3" charset="0"/>
                <a:sym typeface="Wingdings" charset="0"/>
              </a:rPr>
              <a:t>forward(2)</a:t>
            </a:r>
          </a:p>
          <a:p>
            <a:pPr marL="457200" indent="-457200" algn="l"/>
            <a:r>
              <a:rPr lang="en-US" sz="2400" dirty="0">
                <a:solidFill>
                  <a:srgbClr val="000000"/>
                </a:solidFill>
                <a:latin typeface="Calibri" charset="0"/>
                <a:ea typeface="ヒラギノ角ゴ Pro W3" charset="0"/>
                <a:cs typeface="ヒラギノ角ゴ Pro W3" charset="0"/>
                <a:sym typeface="Wingdings" charset="0"/>
              </a:rPr>
              <a:t>3.  </a:t>
            </a:r>
            <a:r>
              <a:rPr lang="en-US" sz="2400" dirty="0" smtClean="0">
                <a:solidFill>
                  <a:srgbClr val="000000"/>
                </a:solidFill>
                <a:latin typeface="Calibri" charset="0"/>
                <a:ea typeface="ヒラギノ角ゴ Pro W3" charset="0"/>
                <a:cs typeface="ヒラギノ角ゴ Pro W3" charset="0"/>
                <a:sym typeface="Wingdings" charset="0"/>
              </a:rPr>
              <a:t> </a:t>
            </a:r>
            <a:r>
              <a:rPr lang="en-US" sz="2400" dirty="0" err="1">
                <a:solidFill>
                  <a:srgbClr val="000000"/>
                </a:solidFill>
                <a:latin typeface="Calibri" charset="0"/>
                <a:ea typeface="ヒラギノ角ゴ Pro W3" charset="0"/>
                <a:cs typeface="ヒラギノ角ゴ Pro W3" charset="0"/>
                <a:sym typeface="Wingdings" charset="0"/>
              </a:rPr>
              <a:t>s</a:t>
            </a:r>
            <a:r>
              <a:rPr lang="en-US" sz="2400" dirty="0" err="1" smtClean="0">
                <a:solidFill>
                  <a:srgbClr val="000000"/>
                </a:solidFill>
                <a:latin typeface="Calibri" charset="0"/>
                <a:ea typeface="ヒラギノ角ゴ Pro W3" charset="0"/>
                <a:cs typeface="ヒラギノ角ゴ Pro W3" charset="0"/>
                <a:sym typeface="Wingdings" charset="0"/>
              </a:rPr>
              <a:t>rcip</a:t>
            </a:r>
            <a:r>
              <a:rPr lang="en-US" sz="2400" dirty="0" smtClean="0">
                <a:solidFill>
                  <a:srgbClr val="000000"/>
                </a:solidFill>
                <a:latin typeface="Calibri" charset="0"/>
                <a:ea typeface="ヒラギノ角ゴ Pro W3" charset="0"/>
                <a:cs typeface="ヒラギノ角ゴ Pro W3" charset="0"/>
                <a:sym typeface="Wingdings" charset="0"/>
              </a:rPr>
              <a:t> = 10.1.2.3</a:t>
            </a:r>
            <a:r>
              <a:rPr lang="en-US" sz="2400" dirty="0">
                <a:solidFill>
                  <a:srgbClr val="000000"/>
                </a:solidFill>
                <a:latin typeface="Calibri" charset="0"/>
                <a:ea typeface="ヒラギノ角ゴ Pro W3" charset="0"/>
                <a:cs typeface="ヒラギノ角ゴ Pro W3" charset="0"/>
                <a:sym typeface="Wingdings" charset="0"/>
              </a:rPr>
              <a:t>, </a:t>
            </a:r>
            <a:r>
              <a:rPr lang="en-US" sz="2400" dirty="0" err="1" smtClean="0">
                <a:solidFill>
                  <a:srgbClr val="000000"/>
                </a:solidFill>
                <a:latin typeface="Calibri" charset="0"/>
                <a:ea typeface="ヒラギノ角ゴ Pro W3" charset="0"/>
                <a:cs typeface="ヒラギノ角ゴ Pro W3" charset="0"/>
                <a:sym typeface="Wingdings" charset="0"/>
              </a:rPr>
              <a:t>dstip</a:t>
            </a:r>
            <a:r>
              <a:rPr lang="en-US" sz="2400" dirty="0" smtClean="0">
                <a:solidFill>
                  <a:srgbClr val="000000"/>
                </a:solidFill>
                <a:latin typeface="Calibri" charset="0"/>
                <a:ea typeface="ヒラギノ角ゴ Pro W3" charset="0"/>
                <a:cs typeface="ヒラギノ角ゴ Pro W3" charset="0"/>
                <a:sym typeface="Wingdings" charset="0"/>
              </a:rPr>
              <a:t> = *</a:t>
            </a:r>
            <a:r>
              <a:rPr lang="en-US" sz="2400" dirty="0">
                <a:solidFill>
                  <a:srgbClr val="000000"/>
                </a:solidFill>
                <a:latin typeface="Calibri" charset="0"/>
                <a:ea typeface="ヒラギノ角ゴ Pro W3" charset="0"/>
                <a:cs typeface="ヒラギノ角ゴ Pro W3" charset="0"/>
                <a:sym typeface="Wingdings" charset="0"/>
              </a:rPr>
              <a:t>.*.*.*  send to controller</a:t>
            </a:r>
            <a:endParaRPr lang="en-US" sz="2400" dirty="0">
              <a:solidFill>
                <a:srgbClr val="000000"/>
              </a:solidFill>
              <a:latin typeface="Calibri" charset="0"/>
              <a:ea typeface="ヒラギノ角ゴ Pro W3" charset="0"/>
              <a:cs typeface="ヒラギノ角ゴ Pro W3" charset="0"/>
            </a:endParaRPr>
          </a:p>
        </p:txBody>
      </p:sp>
      <p:cxnSp>
        <p:nvCxnSpPr>
          <p:cNvPr id="21" name="Straight Connector 20"/>
          <p:cNvCxnSpPr/>
          <p:nvPr/>
        </p:nvCxnSpPr>
        <p:spPr>
          <a:xfrm>
            <a:off x="3048000" y="4755440"/>
            <a:ext cx="1127125" cy="19050"/>
          </a:xfrm>
          <a:prstGeom prst="line">
            <a:avLst/>
          </a:prstGeom>
          <a:ln w="254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273675" y="4755440"/>
            <a:ext cx="1127125" cy="19050"/>
          </a:xfrm>
          <a:prstGeom prst="line">
            <a:avLst/>
          </a:prstGeom>
          <a:ln w="254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pic>
        <p:nvPicPr>
          <p:cNvPr id="26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360329"/>
            <a:ext cx="12795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60329"/>
            <a:ext cx="12795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360329"/>
            <a:ext cx="12795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Screen shot 2011-02-04 at 12.32.2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2114" y="1417638"/>
            <a:ext cx="2884573" cy="75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0771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2593622" y="2962947"/>
            <a:ext cx="186266" cy="3364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23912" y="3095603"/>
            <a:ext cx="285044" cy="11632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2856092" y="3964934"/>
            <a:ext cx="183448" cy="23747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74770" y="4436608"/>
            <a:ext cx="535876" cy="13657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4770" y="3514258"/>
            <a:ext cx="664230" cy="85697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717" y="3341760"/>
            <a:ext cx="390764" cy="1724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985925" y="3665691"/>
            <a:ext cx="1165563" cy="87803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78149" y="3095603"/>
            <a:ext cx="1026941" cy="16574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6371" y="3427102"/>
            <a:ext cx="1026941" cy="53783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46334" y="3231139"/>
            <a:ext cx="421979" cy="16361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646334" y="3978572"/>
            <a:ext cx="794508" cy="28028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653605" y="5385980"/>
            <a:ext cx="1440504" cy="866419"/>
          </a:xfrm>
          <a:prstGeom prst="rect">
            <a:avLst/>
          </a:prstGeom>
        </p:spPr>
      </p:pic>
      <p:pic>
        <p:nvPicPr>
          <p:cNvPr id="35" name="Picture 34"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946497" y="5483042"/>
            <a:ext cx="1440504" cy="866419"/>
          </a:xfrm>
          <a:prstGeom prst="rect">
            <a:avLst/>
          </a:prstGeom>
        </p:spPr>
      </p:pic>
      <p:cxnSp>
        <p:nvCxnSpPr>
          <p:cNvPr id="44" name="Straight Connector 43"/>
          <p:cNvCxnSpPr/>
          <p:nvPr/>
        </p:nvCxnSpPr>
        <p:spPr>
          <a:xfrm>
            <a:off x="5875645" y="5285632"/>
            <a:ext cx="347354" cy="21152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19297" y="5075353"/>
            <a:ext cx="13450" cy="32473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475111" y="4407313"/>
            <a:ext cx="1763889" cy="42111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24309" y="3471926"/>
            <a:ext cx="451336" cy="44261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50632" y="4606514"/>
            <a:ext cx="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47889" y="4588689"/>
            <a:ext cx="104642" cy="742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566355" y="4414077"/>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4"/>
          <a:stretch>
            <a:fillRect/>
          </a:stretch>
        </p:blipFill>
        <p:spPr>
          <a:xfrm>
            <a:off x="1077931" y="1520433"/>
            <a:ext cx="584374" cy="748409"/>
          </a:xfrm>
          <a:prstGeom prst="rect">
            <a:avLst/>
          </a:prstGeom>
        </p:spPr>
      </p:pic>
      <p:pic>
        <p:nvPicPr>
          <p:cNvPr id="62" name="Picture 61"/>
          <p:cNvPicPr>
            <a:picLocks noChangeAspect="1"/>
          </p:cNvPicPr>
          <p:nvPr/>
        </p:nvPicPr>
        <p:blipFill>
          <a:blip r:embed="rId5"/>
          <a:stretch>
            <a:fillRect/>
          </a:stretch>
        </p:blipFill>
        <p:spPr>
          <a:xfrm>
            <a:off x="1868313" y="5607619"/>
            <a:ext cx="835392" cy="1113856"/>
          </a:xfrm>
          <a:prstGeom prst="rect">
            <a:avLst/>
          </a:prstGeom>
        </p:spPr>
      </p:pic>
      <p:cxnSp>
        <p:nvCxnSpPr>
          <p:cNvPr id="63" name="Straight Connector 62"/>
          <p:cNvCxnSpPr/>
          <p:nvPr/>
        </p:nvCxnSpPr>
        <p:spPr>
          <a:xfrm>
            <a:off x="1662305" y="2119336"/>
            <a:ext cx="259623" cy="24248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09333" y="6356892"/>
            <a:ext cx="2060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653605" y="6164710"/>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2051756" y="247471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ounded Rectangle 59"/>
          <p:cNvSpPr/>
          <p:nvPr/>
        </p:nvSpPr>
        <p:spPr>
          <a:xfrm>
            <a:off x="2379133" y="4371232"/>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ounded Rectangle 64"/>
          <p:cNvSpPr/>
          <p:nvPr/>
        </p:nvSpPr>
        <p:spPr>
          <a:xfrm>
            <a:off x="2856092" y="33417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ounded Rectangle 65"/>
          <p:cNvSpPr/>
          <p:nvPr/>
        </p:nvSpPr>
        <p:spPr>
          <a:xfrm>
            <a:off x="7390046" y="4499757"/>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ounded Rectangle 66"/>
          <p:cNvSpPr/>
          <p:nvPr/>
        </p:nvSpPr>
        <p:spPr>
          <a:xfrm>
            <a:off x="6002644" y="3956877"/>
            <a:ext cx="457200" cy="457200"/>
          </a:xfrm>
          <a:prstGeom prst="roundRect">
            <a:avLst/>
          </a:prstGeom>
          <a:solidFill>
            <a:srgbClr val="A6A6A6"/>
          </a:solidFill>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ounded Rectangle 67"/>
          <p:cNvSpPr/>
          <p:nvPr/>
        </p:nvSpPr>
        <p:spPr>
          <a:xfrm>
            <a:off x="5997216" y="293755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Rounded Rectangle 68"/>
          <p:cNvSpPr/>
          <p:nvPr/>
        </p:nvSpPr>
        <p:spPr>
          <a:xfrm>
            <a:off x="4151488" y="309560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Rounded Rectangle 69"/>
          <p:cNvSpPr/>
          <p:nvPr/>
        </p:nvSpPr>
        <p:spPr>
          <a:xfrm>
            <a:off x="3959651" y="44799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ounded Rectangle 70"/>
          <p:cNvSpPr/>
          <p:nvPr/>
        </p:nvSpPr>
        <p:spPr>
          <a:xfrm>
            <a:off x="5291446" y="4814321"/>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ounded Rectangle 71"/>
          <p:cNvSpPr/>
          <p:nvPr/>
        </p:nvSpPr>
        <p:spPr>
          <a:xfrm>
            <a:off x="4865509" y="401357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Rounded Rectangle 79"/>
          <p:cNvSpPr/>
          <p:nvPr/>
        </p:nvSpPr>
        <p:spPr>
          <a:xfrm>
            <a:off x="3059581" y="6163194"/>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6" name="Group 85"/>
          <p:cNvGrpSpPr/>
          <p:nvPr/>
        </p:nvGrpSpPr>
        <p:grpSpPr>
          <a:xfrm>
            <a:off x="2593622" y="2119336"/>
            <a:ext cx="5144912" cy="3881414"/>
            <a:chOff x="2593622" y="2268842"/>
            <a:chExt cx="5144912" cy="3731908"/>
          </a:xfrm>
        </p:grpSpPr>
        <p:cxnSp>
          <p:nvCxnSpPr>
            <p:cNvPr id="87" name="Straight Arrow Connector 86"/>
            <p:cNvCxnSpPr/>
            <p:nvPr/>
          </p:nvCxnSpPr>
          <p:spPr>
            <a:xfrm flipH="1">
              <a:off x="2671957" y="2268842"/>
              <a:ext cx="609586" cy="324075"/>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2593622" y="2561168"/>
              <a:ext cx="790225" cy="167068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3267428" y="2571751"/>
              <a:ext cx="305798" cy="638222"/>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4151488" y="2561168"/>
              <a:ext cx="0" cy="1810064"/>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4369505" y="2540002"/>
              <a:ext cx="2200" cy="44411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6172905" y="2493439"/>
              <a:ext cx="2200" cy="44411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5094109" y="2613475"/>
              <a:ext cx="0" cy="1224620"/>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5476410" y="2592531"/>
              <a:ext cx="0" cy="2070427"/>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6360583" y="2592309"/>
              <a:ext cx="0" cy="1322235"/>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7738533" y="2613475"/>
              <a:ext cx="1" cy="1737329"/>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440842" y="2603261"/>
              <a:ext cx="0" cy="627878"/>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3313292" y="2540740"/>
              <a:ext cx="485079" cy="3460010"/>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84" name="Rounded Rectangle 83"/>
          <p:cNvSpPr/>
          <p:nvPr/>
        </p:nvSpPr>
        <p:spPr>
          <a:xfrm>
            <a:off x="7267222" y="3366528"/>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Title 1"/>
          <p:cNvSpPr>
            <a:spLocks noGrp="1"/>
          </p:cNvSpPr>
          <p:nvPr>
            <p:ph type="title"/>
          </p:nvPr>
        </p:nvSpPr>
        <p:spPr>
          <a:xfrm>
            <a:off x="352776" y="301683"/>
            <a:ext cx="8573911" cy="1143000"/>
          </a:xfrm>
        </p:spPr>
        <p:txBody>
          <a:bodyPr>
            <a:normAutofit/>
          </a:bodyPr>
          <a:lstStyle/>
          <a:p>
            <a:r>
              <a:rPr lang="en-US" dirty="0" smtClean="0"/>
              <a:t>(Logically) Centralized Controller</a:t>
            </a:r>
            <a:endParaRPr lang="en-US" dirty="0"/>
          </a:p>
        </p:txBody>
      </p:sp>
      <p:sp>
        <p:nvSpPr>
          <p:cNvPr id="110" name="Rounded Rectangle 109"/>
          <p:cNvSpPr/>
          <p:nvPr/>
        </p:nvSpPr>
        <p:spPr>
          <a:xfrm>
            <a:off x="3383847" y="1658619"/>
            <a:ext cx="4724400" cy="554340"/>
          </a:xfrm>
          <a:prstGeom prst="roundRect">
            <a:avLst/>
          </a:prstGeom>
          <a:solidFill>
            <a:srgbClr val="404040"/>
          </a:solidFill>
          <a:ln>
            <a:solidFill>
              <a:srgbClr val="40404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Controller Platform</a:t>
            </a:r>
            <a:endParaRPr lang="en-US" sz="2600" dirty="0">
              <a:solidFill>
                <a:srgbClr val="FFFFFF"/>
              </a:solidFill>
              <a:latin typeface="+mj-lt"/>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15</a:t>
            </a:fld>
            <a:endParaRPr lang="en-US" dirty="0"/>
          </a:p>
        </p:txBody>
      </p:sp>
      <p:grpSp>
        <p:nvGrpSpPr>
          <p:cNvPr id="73" name="Group 72"/>
          <p:cNvGrpSpPr/>
          <p:nvPr/>
        </p:nvGrpSpPr>
        <p:grpSpPr>
          <a:xfrm>
            <a:off x="2100679" y="2161454"/>
            <a:ext cx="5795490" cy="4145684"/>
            <a:chOff x="2100679" y="2429563"/>
            <a:chExt cx="5795490" cy="4145684"/>
          </a:xfrm>
        </p:grpSpPr>
        <p:sp>
          <p:nvSpPr>
            <p:cNvPr id="74" name="Rounded Rectangle 73"/>
            <p:cNvSpPr/>
            <p:nvPr/>
          </p:nvSpPr>
          <p:spPr>
            <a:xfrm>
              <a:off x="2100679" y="2429563"/>
              <a:ext cx="457200" cy="457200"/>
            </a:xfrm>
            <a:prstGeom prst="roundRect">
              <a:avLst/>
            </a:prstGeom>
            <a:solidFill>
              <a:schemeClr val="accent3">
                <a:lumMod val="60000"/>
                <a:lumOff val="40000"/>
              </a:schemeClr>
            </a:solidFill>
            <a:ln w="635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Rounded Rectangle 74"/>
            <p:cNvSpPr/>
            <p:nvPr/>
          </p:nvSpPr>
          <p:spPr>
            <a:xfrm>
              <a:off x="2428056" y="4326085"/>
              <a:ext cx="457200" cy="457200"/>
            </a:xfrm>
            <a:prstGeom prst="roundRect">
              <a:avLst/>
            </a:prstGeom>
            <a:solidFill>
              <a:schemeClr val="accent3">
                <a:lumMod val="50000"/>
              </a:schemeClr>
            </a:solidFill>
            <a:ln w="635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Rounded Rectangle 75"/>
            <p:cNvSpPr/>
            <p:nvPr/>
          </p:nvSpPr>
          <p:spPr>
            <a:xfrm>
              <a:off x="2905015" y="3296613"/>
              <a:ext cx="457200" cy="457200"/>
            </a:xfrm>
            <a:prstGeom prst="roundRect">
              <a:avLst/>
            </a:prstGeom>
            <a:solidFill>
              <a:schemeClr val="accent3"/>
            </a:solidFill>
            <a:ln w="63500">
              <a:solidFill>
                <a:schemeClr val="accent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Rounded Rectangle 76"/>
            <p:cNvSpPr/>
            <p:nvPr/>
          </p:nvSpPr>
          <p:spPr>
            <a:xfrm>
              <a:off x="7438969" y="4454610"/>
              <a:ext cx="457200" cy="457200"/>
            </a:xfrm>
            <a:prstGeom prst="roundRect">
              <a:avLst/>
            </a:prstGeom>
            <a:solidFill>
              <a:schemeClr val="accent4">
                <a:lumMod val="60000"/>
                <a:lumOff val="40000"/>
              </a:schemeClr>
            </a:solidFill>
            <a:ln w="635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Rounded Rectangle 77"/>
            <p:cNvSpPr/>
            <p:nvPr/>
          </p:nvSpPr>
          <p:spPr>
            <a:xfrm>
              <a:off x="6051567" y="3911730"/>
              <a:ext cx="457200" cy="457200"/>
            </a:xfrm>
            <a:prstGeom prst="roundRect">
              <a:avLst/>
            </a:prstGeom>
            <a:solidFill>
              <a:schemeClr val="accent4"/>
            </a:solidFill>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Rounded Rectangle 78"/>
            <p:cNvSpPr/>
            <p:nvPr/>
          </p:nvSpPr>
          <p:spPr>
            <a:xfrm>
              <a:off x="6046139" y="2892403"/>
              <a:ext cx="457200" cy="457200"/>
            </a:xfrm>
            <a:prstGeom prst="roundRect">
              <a:avLst/>
            </a:prstGeom>
            <a:solidFill>
              <a:schemeClr val="accent4">
                <a:lumMod val="75000"/>
              </a:schemeClr>
            </a:solidFill>
            <a:ln w="635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Rounded Rectangle 80"/>
            <p:cNvSpPr/>
            <p:nvPr/>
          </p:nvSpPr>
          <p:spPr>
            <a:xfrm>
              <a:off x="4200411" y="3050456"/>
              <a:ext cx="457200" cy="457200"/>
            </a:xfrm>
            <a:prstGeom prst="roundRect">
              <a:avLst/>
            </a:prstGeom>
            <a:solidFill>
              <a:schemeClr val="accent6"/>
            </a:solidFill>
            <a:ln w="63500">
              <a:solidFill>
                <a:schemeClr val="accent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Rounded Rectangle 81"/>
            <p:cNvSpPr/>
            <p:nvPr/>
          </p:nvSpPr>
          <p:spPr>
            <a:xfrm>
              <a:off x="4008574" y="4434813"/>
              <a:ext cx="457200" cy="457200"/>
            </a:xfrm>
            <a:prstGeom prst="roundRect">
              <a:avLst/>
            </a:prstGeom>
            <a:solidFill>
              <a:schemeClr val="accent5">
                <a:lumMod val="40000"/>
                <a:lumOff val="60000"/>
              </a:schemeClr>
            </a:solidFill>
            <a:ln w="63500">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Rounded Rectangle 82"/>
            <p:cNvSpPr/>
            <p:nvPr/>
          </p:nvSpPr>
          <p:spPr>
            <a:xfrm>
              <a:off x="5340369" y="4769174"/>
              <a:ext cx="457200" cy="457200"/>
            </a:xfrm>
            <a:prstGeom prst="roundRect">
              <a:avLst/>
            </a:prstGeom>
            <a:solidFill>
              <a:schemeClr val="accent5"/>
            </a:solidFill>
            <a:ln w="63500">
              <a:solidFill>
                <a:schemeClr val="accent5"/>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Rounded Rectangle 84"/>
            <p:cNvSpPr/>
            <p:nvPr/>
          </p:nvSpPr>
          <p:spPr>
            <a:xfrm>
              <a:off x="4914432" y="3968426"/>
              <a:ext cx="457200" cy="457200"/>
            </a:xfrm>
            <a:prstGeom prst="roundRect">
              <a:avLst/>
            </a:prstGeom>
            <a:solidFill>
              <a:srgbClr val="FF0000"/>
            </a:solidFill>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ounded Rectangle 97"/>
            <p:cNvSpPr/>
            <p:nvPr/>
          </p:nvSpPr>
          <p:spPr>
            <a:xfrm>
              <a:off x="3108504" y="6118047"/>
              <a:ext cx="457200" cy="457200"/>
            </a:xfrm>
            <a:prstGeom prst="roundRect">
              <a:avLst/>
            </a:prstGeom>
            <a:solidFill>
              <a:srgbClr val="D77C93"/>
            </a:solidFill>
            <a:ln w="63500">
              <a:solidFill>
                <a:srgbClr val="D77C93"/>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Rounded Rectangle 98"/>
            <p:cNvSpPr/>
            <p:nvPr/>
          </p:nvSpPr>
          <p:spPr>
            <a:xfrm>
              <a:off x="7316145" y="3321381"/>
              <a:ext cx="457200" cy="457200"/>
            </a:xfrm>
            <a:prstGeom prst="roundRect">
              <a:avLst/>
            </a:prstGeom>
            <a:solidFill>
              <a:srgbClr val="C6AD06"/>
            </a:solidFill>
            <a:ln w="63500">
              <a:solidFill>
                <a:srgbClr val="C6AD0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03155040"/>
      </p:ext>
    </p:extLst>
  </p:cSld>
  <p:clrMapOvr>
    <a:masterClrMapping/>
  </p:clrMapOvr>
  <mc:AlternateContent xmlns:mc="http://schemas.openxmlformats.org/markup-compatibility/2006" xmlns:p14="http://schemas.microsoft.com/office/powerpoint/2010/main">
    <mc:Choice Requires="p14">
      <p:transition spd="med" p14:dur="700" advTm="11249">
        <p:fade/>
      </p:transition>
    </mc:Choice>
    <mc:Fallback xmlns="">
      <p:transition xmlns:p14="http://schemas.microsoft.com/office/powerpoint/2010/main" spd="med" advTm="11249">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2593622" y="2962947"/>
            <a:ext cx="186266" cy="3364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23912" y="3095603"/>
            <a:ext cx="285044" cy="11632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2856092" y="3964934"/>
            <a:ext cx="183448" cy="23747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74770" y="4436608"/>
            <a:ext cx="535876" cy="13657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74770" y="3514258"/>
            <a:ext cx="664230" cy="85697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717" y="3341760"/>
            <a:ext cx="390764" cy="17249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985925" y="3665691"/>
            <a:ext cx="1165563" cy="87803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778149" y="3095603"/>
            <a:ext cx="1026941" cy="16574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06371" y="3427102"/>
            <a:ext cx="1026941" cy="53783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46334" y="3231139"/>
            <a:ext cx="421979" cy="16361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646334" y="3978572"/>
            <a:ext cx="794508" cy="280284"/>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653605" y="5385980"/>
            <a:ext cx="1440504" cy="866419"/>
          </a:xfrm>
          <a:prstGeom prst="rect">
            <a:avLst/>
          </a:prstGeom>
        </p:spPr>
      </p:pic>
      <p:pic>
        <p:nvPicPr>
          <p:cNvPr id="35" name="Picture 34" descr="clou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946497" y="5483042"/>
            <a:ext cx="1440504" cy="866419"/>
          </a:xfrm>
          <a:prstGeom prst="rect">
            <a:avLst/>
          </a:prstGeom>
        </p:spPr>
      </p:pic>
      <p:cxnSp>
        <p:nvCxnSpPr>
          <p:cNvPr id="44" name="Straight Connector 43"/>
          <p:cNvCxnSpPr/>
          <p:nvPr/>
        </p:nvCxnSpPr>
        <p:spPr>
          <a:xfrm>
            <a:off x="5875645" y="5285632"/>
            <a:ext cx="347354" cy="21152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19297" y="5075353"/>
            <a:ext cx="13450" cy="32473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475111" y="4407313"/>
            <a:ext cx="1763889" cy="42111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24309" y="3471926"/>
            <a:ext cx="451336" cy="44261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50632" y="4606514"/>
            <a:ext cx="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47889" y="4588689"/>
            <a:ext cx="104642" cy="742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566355" y="4414077"/>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4"/>
          <a:stretch>
            <a:fillRect/>
          </a:stretch>
        </p:blipFill>
        <p:spPr>
          <a:xfrm>
            <a:off x="1077931" y="1520433"/>
            <a:ext cx="584374" cy="748409"/>
          </a:xfrm>
          <a:prstGeom prst="rect">
            <a:avLst/>
          </a:prstGeom>
        </p:spPr>
      </p:pic>
      <p:pic>
        <p:nvPicPr>
          <p:cNvPr id="62" name="Picture 61"/>
          <p:cNvPicPr>
            <a:picLocks noChangeAspect="1"/>
          </p:cNvPicPr>
          <p:nvPr/>
        </p:nvPicPr>
        <p:blipFill>
          <a:blip r:embed="rId5"/>
          <a:stretch>
            <a:fillRect/>
          </a:stretch>
        </p:blipFill>
        <p:spPr>
          <a:xfrm>
            <a:off x="1868313" y="5607619"/>
            <a:ext cx="835392" cy="1113856"/>
          </a:xfrm>
          <a:prstGeom prst="rect">
            <a:avLst/>
          </a:prstGeom>
        </p:spPr>
      </p:pic>
      <p:cxnSp>
        <p:nvCxnSpPr>
          <p:cNvPr id="63" name="Straight Connector 62"/>
          <p:cNvCxnSpPr/>
          <p:nvPr/>
        </p:nvCxnSpPr>
        <p:spPr>
          <a:xfrm>
            <a:off x="1662305" y="2119336"/>
            <a:ext cx="259623" cy="24248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09333" y="6356892"/>
            <a:ext cx="2060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653605" y="6164710"/>
            <a:ext cx="169461" cy="1296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2051756" y="247471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ounded Rectangle 59"/>
          <p:cNvSpPr/>
          <p:nvPr/>
        </p:nvSpPr>
        <p:spPr>
          <a:xfrm>
            <a:off x="2379133" y="4371232"/>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ounded Rectangle 64"/>
          <p:cNvSpPr/>
          <p:nvPr/>
        </p:nvSpPr>
        <p:spPr>
          <a:xfrm>
            <a:off x="2856092" y="33417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ounded Rectangle 65"/>
          <p:cNvSpPr/>
          <p:nvPr/>
        </p:nvSpPr>
        <p:spPr>
          <a:xfrm>
            <a:off x="7390046" y="4499757"/>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ounded Rectangle 66"/>
          <p:cNvSpPr/>
          <p:nvPr/>
        </p:nvSpPr>
        <p:spPr>
          <a:xfrm>
            <a:off x="6002644" y="3956877"/>
            <a:ext cx="457200" cy="457200"/>
          </a:xfrm>
          <a:prstGeom prst="roundRect">
            <a:avLst/>
          </a:prstGeom>
          <a:solidFill>
            <a:srgbClr val="A6A6A6"/>
          </a:solidFill>
          <a:ln w="6350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ounded Rectangle 67"/>
          <p:cNvSpPr/>
          <p:nvPr/>
        </p:nvSpPr>
        <p:spPr>
          <a:xfrm>
            <a:off x="5997216" y="293755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Rounded Rectangle 68"/>
          <p:cNvSpPr/>
          <p:nvPr/>
        </p:nvSpPr>
        <p:spPr>
          <a:xfrm>
            <a:off x="4151488" y="309560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Rounded Rectangle 69"/>
          <p:cNvSpPr/>
          <p:nvPr/>
        </p:nvSpPr>
        <p:spPr>
          <a:xfrm>
            <a:off x="3959651" y="4479960"/>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ounded Rectangle 70"/>
          <p:cNvSpPr/>
          <p:nvPr/>
        </p:nvSpPr>
        <p:spPr>
          <a:xfrm>
            <a:off x="5291446" y="4814321"/>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ounded Rectangle 71"/>
          <p:cNvSpPr/>
          <p:nvPr/>
        </p:nvSpPr>
        <p:spPr>
          <a:xfrm>
            <a:off x="4865509" y="4013573"/>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Rounded Rectangle 79"/>
          <p:cNvSpPr/>
          <p:nvPr/>
        </p:nvSpPr>
        <p:spPr>
          <a:xfrm>
            <a:off x="3059581" y="6163194"/>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Rounded Rectangle 83"/>
          <p:cNvSpPr/>
          <p:nvPr/>
        </p:nvSpPr>
        <p:spPr>
          <a:xfrm>
            <a:off x="7267222" y="3366528"/>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Title 1"/>
          <p:cNvSpPr>
            <a:spLocks noGrp="1"/>
          </p:cNvSpPr>
          <p:nvPr>
            <p:ph type="title"/>
          </p:nvPr>
        </p:nvSpPr>
        <p:spPr>
          <a:xfrm>
            <a:off x="352776" y="301683"/>
            <a:ext cx="8573911" cy="1143000"/>
          </a:xfrm>
        </p:spPr>
        <p:txBody>
          <a:bodyPr>
            <a:normAutofit/>
          </a:bodyPr>
          <a:lstStyle/>
          <a:p>
            <a:r>
              <a:rPr lang="en-US" dirty="0"/>
              <a:t>Protocols </a:t>
            </a:r>
            <a:r>
              <a:rPr lang="en-US" dirty="0">
                <a:latin typeface="Wingdings"/>
                <a:ea typeface="Wingdings"/>
                <a:cs typeface="Wingdings"/>
                <a:sym typeface="Wingdings"/>
              </a:rPr>
              <a:t></a:t>
            </a:r>
            <a:r>
              <a:rPr lang="en-US" dirty="0"/>
              <a:t> Applications</a:t>
            </a:r>
          </a:p>
        </p:txBody>
      </p:sp>
      <p:sp>
        <p:nvSpPr>
          <p:cNvPr id="110" name="Rounded Rectangle 109"/>
          <p:cNvSpPr/>
          <p:nvPr/>
        </p:nvSpPr>
        <p:spPr>
          <a:xfrm>
            <a:off x="3383847" y="1658619"/>
            <a:ext cx="4724400" cy="554340"/>
          </a:xfrm>
          <a:prstGeom prst="roundRect">
            <a:avLst/>
          </a:prstGeom>
          <a:solidFill>
            <a:srgbClr val="404040"/>
          </a:solidFill>
          <a:ln>
            <a:solidFill>
              <a:srgbClr val="40404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Controller Platform</a:t>
            </a:r>
            <a:endParaRPr lang="en-US" sz="2600" dirty="0">
              <a:solidFill>
                <a:srgbClr val="FFFFFF"/>
              </a:solidFill>
              <a:latin typeface="+mj-lt"/>
            </a:endParaRPr>
          </a:p>
        </p:txBody>
      </p:sp>
      <p:grpSp>
        <p:nvGrpSpPr>
          <p:cNvPr id="111" name="Group 110"/>
          <p:cNvGrpSpPr/>
          <p:nvPr/>
        </p:nvGrpSpPr>
        <p:grpSpPr>
          <a:xfrm>
            <a:off x="2593622" y="2119336"/>
            <a:ext cx="5144912" cy="3881414"/>
            <a:chOff x="2593622" y="2268842"/>
            <a:chExt cx="5144912" cy="3731908"/>
          </a:xfrm>
        </p:grpSpPr>
        <p:cxnSp>
          <p:nvCxnSpPr>
            <p:cNvPr id="112" name="Straight Arrow Connector 111"/>
            <p:cNvCxnSpPr/>
            <p:nvPr/>
          </p:nvCxnSpPr>
          <p:spPr>
            <a:xfrm flipH="1">
              <a:off x="2671957" y="2268842"/>
              <a:ext cx="609586" cy="324075"/>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a:off x="2593622" y="2561168"/>
              <a:ext cx="790225" cy="167068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H="1">
              <a:off x="3267428" y="2571751"/>
              <a:ext cx="305798" cy="638222"/>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4151488" y="2561168"/>
              <a:ext cx="0" cy="1810064"/>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4369505" y="2540002"/>
              <a:ext cx="2200" cy="44411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6172905" y="2493439"/>
              <a:ext cx="2200" cy="444111"/>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5094109" y="2613475"/>
              <a:ext cx="0" cy="1224620"/>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476410" y="2592531"/>
              <a:ext cx="0" cy="2070427"/>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6360583" y="2592309"/>
              <a:ext cx="0" cy="1322235"/>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7738533" y="2613475"/>
              <a:ext cx="1" cy="1737329"/>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7440842" y="2603261"/>
              <a:ext cx="0" cy="627878"/>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a:off x="3313292" y="2540740"/>
              <a:ext cx="485079" cy="3460010"/>
            </a:xfrm>
            <a:prstGeom prst="straightConnector1">
              <a:avLst/>
            </a:prstGeom>
            <a:ln w="63500">
              <a:solidFill>
                <a:schemeClr val="tx1">
                  <a:lumMod val="75000"/>
                  <a:lumOff val="2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502431CD-A83D-384C-97C7-66FF0CCEF56F}" type="slidenum">
              <a:rPr lang="en-US" smtClean="0"/>
              <a:t>16</a:t>
            </a:fld>
            <a:endParaRPr lang="en-US" dirty="0"/>
          </a:p>
        </p:txBody>
      </p:sp>
      <p:sp>
        <p:nvSpPr>
          <p:cNvPr id="86" name="Rounded Rectangle 85"/>
          <p:cNvSpPr/>
          <p:nvPr/>
        </p:nvSpPr>
        <p:spPr>
          <a:xfrm>
            <a:off x="3527075" y="1286860"/>
            <a:ext cx="4724400" cy="554340"/>
          </a:xfrm>
          <a:prstGeom prst="roundRect">
            <a:avLst/>
          </a:prstGeom>
          <a:solidFill>
            <a:schemeClr val="accent2">
              <a:lumMod val="40000"/>
              <a:lumOff val="60000"/>
            </a:schemeClr>
          </a:solidFill>
          <a:ln>
            <a:no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mj-lt"/>
              </a:rPr>
              <a:t>Controller Application</a:t>
            </a:r>
            <a:endParaRPr lang="en-US" sz="2600" dirty="0">
              <a:solidFill>
                <a:srgbClr val="FFFFFF"/>
              </a:solidFill>
              <a:latin typeface="+mj-lt"/>
            </a:endParaRPr>
          </a:p>
        </p:txBody>
      </p:sp>
    </p:spTree>
    <p:extLst>
      <p:ext uri="{BB962C8B-B14F-4D97-AF65-F5344CB8AC3E}">
        <p14:creationId xmlns:p14="http://schemas.microsoft.com/office/powerpoint/2010/main" val="3670839664"/>
      </p:ext>
    </p:extLst>
  </p:cSld>
  <p:clrMapOvr>
    <a:masterClrMapping/>
  </p:clrMapOvr>
  <mc:AlternateContent xmlns:mc="http://schemas.openxmlformats.org/markup-compatibility/2006" xmlns:p14="http://schemas.microsoft.com/office/powerpoint/2010/main">
    <mc:Choice Requires="p14">
      <p:transition spd="med" p14:dur="700" advTm="11249">
        <p:fade/>
      </p:transition>
    </mc:Choice>
    <mc:Fallback xmlns="">
      <p:transition xmlns:p14="http://schemas.microsoft.com/office/powerpoint/2010/main" spd="med" advTm="11249">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762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p:txBody>
          <a:bodyPr/>
          <a:lstStyle/>
          <a:p>
            <a:r>
              <a:rPr lang="en-US" dirty="0">
                <a:latin typeface="Helvetica" charset="0"/>
                <a:ea typeface="ＭＳ Ｐゴシック" charset="0"/>
                <a:cs typeface="ＭＳ Ｐゴシック" charset="0"/>
              </a:rPr>
              <a:t>Seamless </a:t>
            </a:r>
            <a:r>
              <a:rPr lang="en-US" dirty="0" smtClean="0">
                <a:latin typeface="Helvetica" charset="0"/>
                <a:ea typeface="ＭＳ Ｐゴシック" charset="0"/>
                <a:cs typeface="ＭＳ Ｐゴシック" charset="0"/>
              </a:rPr>
              <a:t>Mobility</a:t>
            </a:r>
            <a:endParaRPr lang="en-US" dirty="0">
              <a:latin typeface="Helvetica" charset="0"/>
              <a:ea typeface="ＭＳ Ｐゴシック" charset="0"/>
              <a:cs typeface="ＭＳ Ｐゴシック" charset="0"/>
            </a:endParaRPr>
          </a:p>
        </p:txBody>
      </p:sp>
      <p:sp>
        <p:nvSpPr>
          <p:cNvPr id="297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394B7052-9C29-4242-BA13-82EE7B9A8599}" type="slidenum">
              <a:rPr lang="en-US" sz="1400" b="0">
                <a:latin typeface="Times New Roman" charset="0"/>
              </a:rPr>
              <a:pPr eaLnBrk="1" hangingPunct="1"/>
              <a:t>17</a:t>
            </a:fld>
            <a:endParaRPr lang="en-US" sz="1400" b="0">
              <a:latin typeface="Times New Roman" charset="0"/>
            </a:endParaRPr>
          </a:p>
        </p:txBody>
      </p:sp>
      <p:sp>
        <p:nvSpPr>
          <p:cNvPr id="29700" name="Content Placeholder 2"/>
          <p:cNvSpPr>
            <a:spLocks noGrp="1"/>
          </p:cNvSpPr>
          <p:nvPr>
            <p:ph idx="4294967295"/>
          </p:nvPr>
        </p:nvSpPr>
        <p:spPr>
          <a:xfrm>
            <a:off x="2438400" y="1295400"/>
            <a:ext cx="6705600" cy="1143000"/>
          </a:xfrm>
        </p:spPr>
        <p:txBody>
          <a:bodyPr>
            <a:normAutofit fontScale="92500"/>
          </a:bodyPr>
          <a:lstStyle/>
          <a:p>
            <a:r>
              <a:rPr lang="en-US" sz="2800" dirty="0">
                <a:latin typeface="Arial" charset="0"/>
                <a:cs typeface="Arial" charset="0"/>
              </a:rPr>
              <a:t>See host sending traffic at new location</a:t>
            </a:r>
          </a:p>
          <a:p>
            <a:r>
              <a:rPr lang="en-US" sz="2800" dirty="0">
                <a:latin typeface="Arial" charset="0"/>
                <a:cs typeface="Arial" charset="0"/>
              </a:rPr>
              <a:t>Modify rules to reroute the traffic</a:t>
            </a:r>
          </a:p>
        </p:txBody>
      </p:sp>
      <p:pic>
        <p:nvPicPr>
          <p:cNvPr id="297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72075"/>
            <a:ext cx="1066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5"/>
          <p:cNvSpPr/>
          <p:nvPr/>
        </p:nvSpPr>
        <p:spPr>
          <a:xfrm>
            <a:off x="1676400" y="3733800"/>
            <a:ext cx="6372225" cy="25146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2970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97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321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3307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V="1">
            <a:off x="2578100" y="4102100"/>
            <a:ext cx="1003300" cy="666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578100" y="4768850"/>
            <a:ext cx="17653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267200" y="4254500"/>
            <a:ext cx="304800"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83100" y="4006850"/>
            <a:ext cx="2374900" cy="400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321300" y="4711700"/>
            <a:ext cx="1612900" cy="819150"/>
          </a:xfrm>
          <a:prstGeom prst="line">
            <a:avLst/>
          </a:prstGeom>
        </p:spPr>
        <p:style>
          <a:lnRef idx="2">
            <a:schemeClr val="accent1"/>
          </a:lnRef>
          <a:fillRef idx="0">
            <a:schemeClr val="accent1"/>
          </a:fillRef>
          <a:effectRef idx="1">
            <a:schemeClr val="accent1"/>
          </a:effectRef>
          <a:fontRef idx="minor">
            <a:schemeClr val="tx1"/>
          </a:fontRef>
        </p:style>
      </p:cxnSp>
      <p:pic>
        <p:nvPicPr>
          <p:cNvPr id="29712"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6355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029200"/>
            <a:ext cx="762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flipV="1">
            <a:off x="1219200" y="5029200"/>
            <a:ext cx="838200" cy="819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6772275" y="5114925"/>
            <a:ext cx="1466850"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Freeform 18"/>
          <p:cNvSpPr>
            <a:spLocks noChangeArrowheads="1"/>
          </p:cNvSpPr>
          <p:nvPr/>
        </p:nvSpPr>
        <p:spPr bwMode="auto">
          <a:xfrm>
            <a:off x="1520825" y="5010150"/>
            <a:ext cx="5992813" cy="989013"/>
          </a:xfrm>
          <a:custGeom>
            <a:avLst/>
            <a:gdLst>
              <a:gd name="T0" fmla="*/ 0 w 5992379"/>
              <a:gd name="T1" fmla="*/ 795721 h 990031"/>
              <a:gd name="T2" fmla="*/ 1099462 w 5992379"/>
              <a:gd name="T3" fmla="*/ 43244 h 990031"/>
              <a:gd name="T4" fmla="*/ 3324858 w 5992379"/>
              <a:gd name="T5" fmla="*/ 964378 h 990031"/>
              <a:gd name="T6" fmla="*/ 5391291 w 5992379"/>
              <a:gd name="T7" fmla="*/ 4327 h 990031"/>
              <a:gd name="T8" fmla="*/ 6000628 w 5992379"/>
              <a:gd name="T9" fmla="*/ 938431 h 990031"/>
              <a:gd name="T10" fmla="*/ 0 60000 65536"/>
              <a:gd name="T11" fmla="*/ 0 60000 65536"/>
              <a:gd name="T12" fmla="*/ 0 60000 65536"/>
              <a:gd name="T13" fmla="*/ 0 60000 65536"/>
              <a:gd name="T14" fmla="*/ 0 60000 65536"/>
              <a:gd name="T15" fmla="*/ 0 w 5992379"/>
              <a:gd name="T16" fmla="*/ 0 h 990031"/>
              <a:gd name="T17" fmla="*/ 5992379 w 5992379"/>
              <a:gd name="T18" fmla="*/ 990031 h 990031"/>
            </a:gdLst>
            <a:ahLst/>
            <a:cxnLst>
              <a:cxn ang="T10">
                <a:pos x="T0" y="T1"/>
              </a:cxn>
              <a:cxn ang="T11">
                <a:pos x="T2" y="T3"/>
              </a:cxn>
              <a:cxn ang="T12">
                <a:pos x="T4" y="T5"/>
              </a:cxn>
              <a:cxn ang="T13">
                <a:pos x="T6" y="T7"/>
              </a:cxn>
              <a:cxn ang="T14">
                <a:pos x="T8" y="T9"/>
              </a:cxn>
            </a:cxnLst>
            <a:rect l="T15" t="T16" r="T17" b="T18"/>
            <a:pathLst>
              <a:path w="5992379" h="990031">
                <a:moveTo>
                  <a:pt x="0" y="811428"/>
                </a:moveTo>
                <a:cubicBezTo>
                  <a:pt x="272281" y="413431"/>
                  <a:pt x="544562" y="15434"/>
                  <a:pt x="1097942" y="44099"/>
                </a:cubicBezTo>
                <a:cubicBezTo>
                  <a:pt x="1651322" y="72764"/>
                  <a:pt x="2605958" y="990031"/>
                  <a:pt x="3320281" y="983416"/>
                </a:cubicBezTo>
                <a:cubicBezTo>
                  <a:pt x="4034604" y="976801"/>
                  <a:pt x="4938531" y="8820"/>
                  <a:pt x="5383881" y="4410"/>
                </a:cubicBezTo>
                <a:cubicBezTo>
                  <a:pt x="5829231" y="0"/>
                  <a:pt x="5992379" y="956956"/>
                  <a:pt x="5992379" y="956956"/>
                </a:cubicBezTo>
              </a:path>
            </a:pathLst>
          </a:custGeom>
          <a:noFill/>
          <a:ln w="38100">
            <a:solidFill>
              <a:srgbClr val="FF0000"/>
            </a:solidFill>
            <a:round/>
            <a:headEnd type="triangle" w="lg" len="lg"/>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2" name="Straight Connector 21"/>
          <p:cNvCxnSpPr/>
          <p:nvPr/>
        </p:nvCxnSpPr>
        <p:spPr>
          <a:xfrm flipV="1">
            <a:off x="3962400" y="3200400"/>
            <a:ext cx="6858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29718" name="Rounded Rectangle 23"/>
          <p:cNvSpPr>
            <a:spLocks noChangeArrowheads="1"/>
          </p:cNvSpPr>
          <p:nvPr/>
        </p:nvSpPr>
        <p:spPr bwMode="auto">
          <a:xfrm>
            <a:off x="1066800" y="1447800"/>
            <a:ext cx="990600" cy="990600"/>
          </a:xfrm>
          <a:prstGeom prst="roundRect">
            <a:avLst>
              <a:gd name="adj" fmla="val 16667"/>
            </a:avLst>
          </a:prstGeom>
          <a:solidFill>
            <a:schemeClr val="tx2">
              <a:lumMod val="60000"/>
              <a:lumOff val="40000"/>
            </a:schemeClr>
          </a:solidFill>
          <a:ln w="38100">
            <a:noFill/>
            <a:round/>
            <a:headEnd/>
            <a:tailEnd/>
          </a:ln>
        </p:spPr>
        <p:txBody>
          <a:bodyPr wrap="none" anchor="ctr"/>
          <a:lstStyle/>
          <a:p>
            <a:endParaRPr lang="en-US"/>
          </a:p>
        </p:txBody>
      </p:sp>
      <p:sp>
        <p:nvSpPr>
          <p:cNvPr id="28" name="Freeform 27"/>
          <p:cNvSpPr>
            <a:spLocks noChangeArrowheads="1"/>
          </p:cNvSpPr>
          <p:nvPr/>
        </p:nvSpPr>
        <p:spPr bwMode="auto">
          <a:xfrm>
            <a:off x="1944688" y="2527300"/>
            <a:ext cx="2460625" cy="1216025"/>
          </a:xfrm>
          <a:custGeom>
            <a:avLst/>
            <a:gdLst>
              <a:gd name="T0" fmla="*/ 2463295 w 2460447"/>
              <a:gd name="T1" fmla="*/ 612733 h 1217142"/>
              <a:gd name="T2" fmla="*/ 1854093 w 2460447"/>
              <a:gd name="T3" fmla="*/ 1199390 h 1217142"/>
              <a:gd name="T4" fmla="*/ 1854093 w 2460447"/>
              <a:gd name="T5" fmla="*/ 1199390 h 1217142"/>
              <a:gd name="T6" fmla="*/ 0 w 2460447"/>
              <a:gd name="T7" fmla="*/ 0 h 1217142"/>
              <a:gd name="T8" fmla="*/ 0 60000 65536"/>
              <a:gd name="T9" fmla="*/ 0 60000 65536"/>
              <a:gd name="T10" fmla="*/ 0 60000 65536"/>
              <a:gd name="T11" fmla="*/ 0 60000 65536"/>
              <a:gd name="T12" fmla="*/ 0 w 2460447"/>
              <a:gd name="T13" fmla="*/ 0 h 1217142"/>
              <a:gd name="T14" fmla="*/ 2460447 w 2460447"/>
              <a:gd name="T15" fmla="*/ 1217142 h 1217142"/>
            </a:gdLst>
            <a:ahLst/>
            <a:cxnLst>
              <a:cxn ang="T8">
                <a:pos x="T0" y="T1"/>
              </a:cxn>
              <a:cxn ang="T9">
                <a:pos x="T2" y="T3"/>
              </a:cxn>
              <a:cxn ang="T10">
                <a:pos x="T4" y="T5"/>
              </a:cxn>
              <a:cxn ang="T11">
                <a:pos x="T6" y="T7"/>
              </a:cxn>
            </a:cxnLst>
            <a:rect l="T12" t="T13" r="T14" b="T15"/>
            <a:pathLst>
              <a:path w="2460447" h="1217142">
                <a:moveTo>
                  <a:pt x="2460447" y="621801"/>
                </a:moveTo>
                <a:lnTo>
                  <a:pt x="1851949" y="1217142"/>
                </a:lnTo>
                <a:lnTo>
                  <a:pt x="0" y="0"/>
                </a:lnTo>
              </a:path>
            </a:pathLst>
          </a:custGeom>
          <a:noFill/>
          <a:ln w="38100">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reeform 28"/>
          <p:cNvSpPr>
            <a:spLocks noChangeArrowheads="1"/>
          </p:cNvSpPr>
          <p:nvPr/>
        </p:nvSpPr>
        <p:spPr bwMode="auto">
          <a:xfrm>
            <a:off x="4264025" y="3333750"/>
            <a:ext cx="3408363" cy="2435225"/>
          </a:xfrm>
          <a:custGeom>
            <a:avLst/>
            <a:gdLst>
              <a:gd name="T0" fmla="*/ 3406758 w 3408470"/>
              <a:gd name="T1" fmla="*/ 2449383 h 2434284"/>
              <a:gd name="T2" fmla="*/ 2653134 w 3408470"/>
              <a:gd name="T3" fmla="*/ 1025014 h 2434284"/>
              <a:gd name="T4" fmla="*/ 2653134 w 3408470"/>
              <a:gd name="T5" fmla="*/ 1025014 h 2434284"/>
              <a:gd name="T6" fmla="*/ 365805 w 3408470"/>
              <a:gd name="T7" fmla="*/ 599032 h 2434284"/>
              <a:gd name="T8" fmla="*/ 458355 w 3408470"/>
              <a:gd name="T9" fmla="*/ 0 h 2434284"/>
              <a:gd name="T10" fmla="*/ 0 60000 65536"/>
              <a:gd name="T11" fmla="*/ 0 60000 65536"/>
              <a:gd name="T12" fmla="*/ 0 60000 65536"/>
              <a:gd name="T13" fmla="*/ 0 60000 65536"/>
              <a:gd name="T14" fmla="*/ 0 60000 65536"/>
              <a:gd name="T15" fmla="*/ 0 w 3408470"/>
              <a:gd name="T16" fmla="*/ 0 h 2434284"/>
              <a:gd name="T17" fmla="*/ 3408470 w 3408470"/>
              <a:gd name="T18" fmla="*/ 2434284 h 2434284"/>
            </a:gdLst>
            <a:ahLst/>
            <a:cxnLst>
              <a:cxn ang="T10">
                <a:pos x="T0" y="T1"/>
              </a:cxn>
              <a:cxn ang="T11">
                <a:pos x="T2" y="T3"/>
              </a:cxn>
              <a:cxn ang="T12">
                <a:pos x="T4" y="T5"/>
              </a:cxn>
              <a:cxn ang="T13">
                <a:pos x="T6" y="T7"/>
              </a:cxn>
              <a:cxn ang="T14">
                <a:pos x="T8" y="T9"/>
              </a:cxn>
            </a:cxnLst>
            <a:rect l="T15" t="T16" r="T17" b="T18"/>
            <a:pathLst>
              <a:path w="3408470" h="2434284">
                <a:moveTo>
                  <a:pt x="3408470" y="2434284"/>
                </a:moveTo>
                <a:lnTo>
                  <a:pt x="2654462" y="1018695"/>
                </a:lnTo>
                <a:cubicBezTo>
                  <a:pt x="2273049" y="948136"/>
                  <a:pt x="731962" y="765124"/>
                  <a:pt x="365981" y="595341"/>
                </a:cubicBezTo>
                <a:cubicBezTo>
                  <a:pt x="0" y="425558"/>
                  <a:pt x="458579" y="0"/>
                  <a:pt x="458579" y="0"/>
                </a:cubicBezTo>
              </a:path>
            </a:pathLst>
          </a:custGeom>
          <a:noFill/>
          <a:ln w="38100">
            <a:solidFill>
              <a:srgbClr val="FF0000"/>
            </a:solidFill>
            <a:round/>
            <a:headEnd type="triangle" w="lg" len="lg"/>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115890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790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28" grpId="1"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55850"/>
            <a:ext cx="1066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dirty="0" smtClean="0">
                <a:latin typeface="Helvetica" charset="0"/>
                <a:ea typeface="ＭＳ Ｐゴシック" charset="0"/>
                <a:cs typeface="ＭＳ Ｐゴシック" charset="0"/>
              </a:rPr>
              <a:t>Server </a:t>
            </a:r>
            <a:r>
              <a:rPr lang="en-US" dirty="0">
                <a:latin typeface="Helvetica" charset="0"/>
                <a:ea typeface="ＭＳ Ｐゴシック" charset="0"/>
                <a:cs typeface="ＭＳ Ｐゴシック" charset="0"/>
              </a:rPr>
              <a:t>Load Balancing</a:t>
            </a:r>
          </a:p>
        </p:txBody>
      </p:sp>
      <p:sp>
        <p:nvSpPr>
          <p:cNvPr id="28676" name="Content Placeholder 2"/>
          <p:cNvSpPr>
            <a:spLocks noGrp="1"/>
          </p:cNvSpPr>
          <p:nvPr>
            <p:ph idx="1"/>
          </p:nvPr>
        </p:nvSpPr>
        <p:spPr>
          <a:xfrm>
            <a:off x="228600" y="1298222"/>
            <a:ext cx="6705600" cy="1382889"/>
          </a:xfrm>
        </p:spPr>
        <p:txBody>
          <a:bodyPr>
            <a:normAutofit/>
          </a:bodyPr>
          <a:lstStyle/>
          <a:p>
            <a:r>
              <a:rPr lang="en-US" dirty="0">
                <a:latin typeface="Arial" charset="0"/>
                <a:cs typeface="ＭＳ Ｐゴシック" charset="0"/>
              </a:rPr>
              <a:t>Pre-install load-balancing policy</a:t>
            </a:r>
          </a:p>
          <a:p>
            <a:r>
              <a:rPr lang="en-US" dirty="0">
                <a:latin typeface="Arial" charset="0"/>
                <a:cs typeface="ＭＳ Ｐゴシック" charset="0"/>
              </a:rPr>
              <a:t>Split traffic based on source IP</a:t>
            </a:r>
          </a:p>
        </p:txBody>
      </p:sp>
      <p:pic>
        <p:nvPicPr>
          <p:cNvPr id="2867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172075"/>
            <a:ext cx="1066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p:cNvSpPr/>
          <p:nvPr/>
        </p:nvSpPr>
        <p:spPr>
          <a:xfrm>
            <a:off x="1676400" y="3733800"/>
            <a:ext cx="6372225" cy="25146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2867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97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21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307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flipV="1">
            <a:off x="2578100" y="4102100"/>
            <a:ext cx="1003300" cy="666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78100" y="4768850"/>
            <a:ext cx="17653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67200" y="4254500"/>
            <a:ext cx="304800"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483100" y="4006850"/>
            <a:ext cx="2451100" cy="50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321300" y="4711700"/>
            <a:ext cx="1612900" cy="819150"/>
          </a:xfrm>
          <a:prstGeom prst="line">
            <a:avLst/>
          </a:prstGeom>
        </p:spPr>
        <p:style>
          <a:lnRef idx="2">
            <a:schemeClr val="accent1"/>
          </a:lnRef>
          <a:fillRef idx="0">
            <a:schemeClr val="accent1"/>
          </a:fillRef>
          <a:effectRef idx="1">
            <a:schemeClr val="accent1"/>
          </a:effectRef>
          <a:fontRef idx="minor">
            <a:schemeClr val="tx1"/>
          </a:fontRef>
        </p:style>
      </p:cxnSp>
      <p:pic>
        <p:nvPicPr>
          <p:cNvPr id="2868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6355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029200"/>
            <a:ext cx="762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1219200" y="5029200"/>
            <a:ext cx="838200" cy="819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6772275" y="5114925"/>
            <a:ext cx="1466850"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28691" name="Freeform 19"/>
          <p:cNvSpPr>
            <a:spLocks noChangeArrowheads="1"/>
          </p:cNvSpPr>
          <p:nvPr/>
        </p:nvSpPr>
        <p:spPr bwMode="auto">
          <a:xfrm>
            <a:off x="1520825" y="5010150"/>
            <a:ext cx="5992813" cy="989013"/>
          </a:xfrm>
          <a:custGeom>
            <a:avLst/>
            <a:gdLst>
              <a:gd name="T0" fmla="*/ 0 w 5992379"/>
              <a:gd name="T1" fmla="*/ 795721 h 990031"/>
              <a:gd name="T2" fmla="*/ 1099462 w 5992379"/>
              <a:gd name="T3" fmla="*/ 43244 h 990031"/>
              <a:gd name="T4" fmla="*/ 3324858 w 5992379"/>
              <a:gd name="T5" fmla="*/ 964378 h 990031"/>
              <a:gd name="T6" fmla="*/ 5391291 w 5992379"/>
              <a:gd name="T7" fmla="*/ 4327 h 990031"/>
              <a:gd name="T8" fmla="*/ 6000628 w 5992379"/>
              <a:gd name="T9" fmla="*/ 938431 h 990031"/>
              <a:gd name="T10" fmla="*/ 0 60000 65536"/>
              <a:gd name="T11" fmla="*/ 0 60000 65536"/>
              <a:gd name="T12" fmla="*/ 0 60000 65536"/>
              <a:gd name="T13" fmla="*/ 0 60000 65536"/>
              <a:gd name="T14" fmla="*/ 0 60000 65536"/>
              <a:gd name="T15" fmla="*/ 0 w 5992379"/>
              <a:gd name="T16" fmla="*/ 0 h 990031"/>
              <a:gd name="T17" fmla="*/ 5992379 w 5992379"/>
              <a:gd name="T18" fmla="*/ 990031 h 990031"/>
            </a:gdLst>
            <a:ahLst/>
            <a:cxnLst>
              <a:cxn ang="T10">
                <a:pos x="T0" y="T1"/>
              </a:cxn>
              <a:cxn ang="T11">
                <a:pos x="T2" y="T3"/>
              </a:cxn>
              <a:cxn ang="T12">
                <a:pos x="T4" y="T5"/>
              </a:cxn>
              <a:cxn ang="T13">
                <a:pos x="T6" y="T7"/>
              </a:cxn>
              <a:cxn ang="T14">
                <a:pos x="T8" y="T9"/>
              </a:cxn>
            </a:cxnLst>
            <a:rect l="T15" t="T16" r="T17" b="T18"/>
            <a:pathLst>
              <a:path w="5992379" h="990031">
                <a:moveTo>
                  <a:pt x="0" y="811428"/>
                </a:moveTo>
                <a:cubicBezTo>
                  <a:pt x="272281" y="413431"/>
                  <a:pt x="544562" y="15434"/>
                  <a:pt x="1097942" y="44099"/>
                </a:cubicBezTo>
                <a:cubicBezTo>
                  <a:pt x="1651322" y="72764"/>
                  <a:pt x="2605958" y="990031"/>
                  <a:pt x="3320281" y="983416"/>
                </a:cubicBezTo>
                <a:cubicBezTo>
                  <a:pt x="4034604" y="976801"/>
                  <a:pt x="4938531" y="8820"/>
                  <a:pt x="5383881" y="4410"/>
                </a:cubicBezTo>
                <a:cubicBezTo>
                  <a:pt x="5829231" y="0"/>
                  <a:pt x="5992379" y="956956"/>
                  <a:pt x="5992379" y="956956"/>
                </a:cubicBezTo>
              </a:path>
            </a:pathLst>
          </a:custGeom>
          <a:noFill/>
          <a:ln w="38100">
            <a:solidFill>
              <a:srgbClr val="FF0000"/>
            </a:solidFill>
            <a:round/>
            <a:headEnd type="triangle" w="lg" len="lg"/>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1" name="Straight Connector 20"/>
          <p:cNvCxnSpPr/>
          <p:nvPr/>
        </p:nvCxnSpPr>
        <p:spPr>
          <a:xfrm flipV="1">
            <a:off x="3962400" y="2895600"/>
            <a:ext cx="1219200" cy="914400"/>
          </a:xfrm>
          <a:prstGeom prst="line">
            <a:avLst/>
          </a:prstGeom>
        </p:spPr>
        <p:style>
          <a:lnRef idx="2">
            <a:schemeClr val="accent1"/>
          </a:lnRef>
          <a:fillRef idx="0">
            <a:schemeClr val="accent1"/>
          </a:fillRef>
          <a:effectRef idx="1">
            <a:schemeClr val="accent1"/>
          </a:effectRef>
          <a:fontRef idx="minor">
            <a:schemeClr val="tx1"/>
          </a:fontRef>
        </p:style>
      </p:cxnSp>
      <p:pic>
        <p:nvPicPr>
          <p:cNvPr id="286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762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Connector 47"/>
          <p:cNvCxnSpPr/>
          <p:nvPr/>
        </p:nvCxnSpPr>
        <p:spPr>
          <a:xfrm rot="16200000" flipV="1">
            <a:off x="1181100" y="4152900"/>
            <a:ext cx="609600" cy="533400"/>
          </a:xfrm>
          <a:prstGeom prst="line">
            <a:avLst/>
          </a:prstGeom>
        </p:spPr>
        <p:style>
          <a:lnRef idx="2">
            <a:schemeClr val="accent1"/>
          </a:lnRef>
          <a:fillRef idx="0">
            <a:schemeClr val="accent1"/>
          </a:fillRef>
          <a:effectRef idx="1">
            <a:schemeClr val="accent1"/>
          </a:effectRef>
          <a:fontRef idx="minor">
            <a:schemeClr val="tx1"/>
          </a:fontRef>
        </p:style>
      </p:cxnSp>
      <p:sp>
        <p:nvSpPr>
          <p:cNvPr id="52" name="Freeform 51"/>
          <p:cNvSpPr/>
          <p:nvPr/>
        </p:nvSpPr>
        <p:spPr>
          <a:xfrm>
            <a:off x="1492250" y="2933700"/>
            <a:ext cx="3286125" cy="1581150"/>
          </a:xfrm>
          <a:custGeom>
            <a:avLst/>
            <a:gdLst>
              <a:gd name="connsiteX0" fmla="*/ 0 w 3286406"/>
              <a:gd name="connsiteY0" fmla="*/ 1243934 h 1582196"/>
              <a:gd name="connsiteX1" fmla="*/ 549916 w 3286406"/>
              <a:gd name="connsiteY1" fmla="*/ 1558190 h 1582196"/>
              <a:gd name="connsiteX2" fmla="*/ 1400978 w 3286406"/>
              <a:gd name="connsiteY2" fmla="*/ 1322498 h 1582196"/>
              <a:gd name="connsiteX3" fmla="*/ 3286406 w 3286406"/>
              <a:gd name="connsiteY3" fmla="*/ 0 h 1582196"/>
            </a:gdLst>
            <a:ahLst/>
            <a:cxnLst>
              <a:cxn ang="0">
                <a:pos x="connsiteX0" y="connsiteY0"/>
              </a:cxn>
              <a:cxn ang="0">
                <a:pos x="connsiteX1" y="connsiteY1"/>
              </a:cxn>
              <a:cxn ang="0">
                <a:pos x="connsiteX2" y="connsiteY2"/>
              </a:cxn>
              <a:cxn ang="0">
                <a:pos x="connsiteX3" y="connsiteY3"/>
              </a:cxn>
            </a:cxnLst>
            <a:rect l="l" t="t" r="r" b="b"/>
            <a:pathLst>
              <a:path w="3286406" h="1582196">
                <a:moveTo>
                  <a:pt x="0" y="1243934"/>
                </a:moveTo>
                <a:cubicBezTo>
                  <a:pt x="158210" y="1394515"/>
                  <a:pt x="316420" y="1545096"/>
                  <a:pt x="549916" y="1558190"/>
                </a:cubicBezTo>
                <a:cubicBezTo>
                  <a:pt x="783412" y="1571284"/>
                  <a:pt x="944896" y="1582196"/>
                  <a:pt x="1400978" y="1322498"/>
                </a:cubicBezTo>
                <a:cubicBezTo>
                  <a:pt x="1857060" y="1062800"/>
                  <a:pt x="3286406" y="0"/>
                  <a:pt x="3286406" y="0"/>
                </a:cubicBezTo>
              </a:path>
            </a:pathLst>
          </a:custGeom>
          <a:ln w="38100">
            <a:solidFill>
              <a:srgbClr val="FF0000"/>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p>
        </p:txBody>
      </p:sp>
      <p:sp>
        <p:nvSpPr>
          <p:cNvPr id="28696" name="TextBox 52"/>
          <p:cNvSpPr txBox="1">
            <a:spLocks noChangeArrowheads="1"/>
          </p:cNvSpPr>
          <p:nvPr/>
        </p:nvSpPr>
        <p:spPr bwMode="auto">
          <a:xfrm>
            <a:off x="1660901" y="3406914"/>
            <a:ext cx="15055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err="1"/>
              <a:t>src</a:t>
            </a:r>
            <a:r>
              <a:rPr lang="en-US" dirty="0"/>
              <a:t>=0</a:t>
            </a:r>
            <a:r>
              <a:rPr lang="en-US" dirty="0" smtClean="0"/>
              <a:t>*, </a:t>
            </a:r>
          </a:p>
          <a:p>
            <a:pPr eaLnBrk="1" hangingPunct="1"/>
            <a:r>
              <a:rPr lang="en-US" dirty="0" err="1" smtClean="0"/>
              <a:t>dst</a:t>
            </a:r>
            <a:r>
              <a:rPr lang="en-US" dirty="0" smtClean="0"/>
              <a:t>=1.2.3.4</a:t>
            </a:r>
            <a:endParaRPr lang="en-US" dirty="0"/>
          </a:p>
        </p:txBody>
      </p:sp>
      <p:sp>
        <p:nvSpPr>
          <p:cNvPr id="28697" name="TextBox 53"/>
          <p:cNvSpPr txBox="1">
            <a:spLocks noChangeArrowheads="1"/>
          </p:cNvSpPr>
          <p:nvPr/>
        </p:nvSpPr>
        <p:spPr bwMode="auto">
          <a:xfrm>
            <a:off x="1999660" y="5291277"/>
            <a:ext cx="15055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err="1"/>
              <a:t>src</a:t>
            </a:r>
            <a:r>
              <a:rPr lang="en-US" dirty="0"/>
              <a:t>=1</a:t>
            </a:r>
            <a:r>
              <a:rPr lang="en-US" dirty="0" smtClean="0"/>
              <a:t>*, </a:t>
            </a:r>
          </a:p>
          <a:p>
            <a:pPr eaLnBrk="1" hangingPunct="1"/>
            <a:r>
              <a:rPr lang="en-US" dirty="0" err="1" smtClean="0"/>
              <a:t>dst</a:t>
            </a:r>
            <a:r>
              <a:rPr lang="en-US" dirty="0" smtClean="0"/>
              <a:t>=1.2.3.4</a:t>
            </a:r>
            <a:endParaRPr lang="en-US" dirty="0"/>
          </a:p>
        </p:txBody>
      </p:sp>
      <p:sp>
        <p:nvSpPr>
          <p:cNvPr id="2" name="TextBox 1"/>
          <p:cNvSpPr txBox="1"/>
          <p:nvPr/>
        </p:nvSpPr>
        <p:spPr>
          <a:xfrm>
            <a:off x="5613120" y="2718975"/>
            <a:ext cx="1111652" cy="400110"/>
          </a:xfrm>
          <a:prstGeom prst="rect">
            <a:avLst/>
          </a:prstGeom>
          <a:noFill/>
        </p:spPr>
        <p:txBody>
          <a:bodyPr wrap="none" rtlCol="0">
            <a:spAutoFit/>
          </a:bodyPr>
          <a:lstStyle/>
          <a:p>
            <a:r>
              <a:rPr lang="en-US" sz="2000" b="1" dirty="0" smtClean="0"/>
              <a:t>10.0.0.1</a:t>
            </a:r>
            <a:endParaRPr lang="en-US" sz="2000" b="1" dirty="0"/>
          </a:p>
        </p:txBody>
      </p:sp>
      <p:sp>
        <p:nvSpPr>
          <p:cNvPr id="27" name="TextBox 26"/>
          <p:cNvSpPr txBox="1"/>
          <p:nvPr/>
        </p:nvSpPr>
        <p:spPr>
          <a:xfrm>
            <a:off x="7727277" y="4749379"/>
            <a:ext cx="1111652" cy="400110"/>
          </a:xfrm>
          <a:prstGeom prst="rect">
            <a:avLst/>
          </a:prstGeom>
          <a:noFill/>
        </p:spPr>
        <p:txBody>
          <a:bodyPr wrap="none" rtlCol="0">
            <a:spAutoFit/>
          </a:bodyPr>
          <a:lstStyle/>
          <a:p>
            <a:r>
              <a:rPr lang="en-US" sz="2000" b="1" dirty="0" smtClean="0"/>
              <a:t>10.0.0.2</a:t>
            </a:r>
            <a:endParaRPr lang="en-US" sz="2000" b="1" dirty="0"/>
          </a:p>
        </p:txBody>
      </p:sp>
    </p:spTree>
    <p:extLst>
      <p:ext uri="{BB962C8B-B14F-4D97-AF65-F5344CB8AC3E}">
        <p14:creationId xmlns:p14="http://schemas.microsoft.com/office/powerpoint/2010/main" val="21069204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SDN Applications</a:t>
            </a:r>
            <a:endParaRPr lang="en-US" dirty="0"/>
          </a:p>
        </p:txBody>
      </p:sp>
      <p:sp>
        <p:nvSpPr>
          <p:cNvPr id="3" name="Content Placeholder 2"/>
          <p:cNvSpPr>
            <a:spLocks noGrp="1"/>
          </p:cNvSpPr>
          <p:nvPr>
            <p:ph idx="1"/>
          </p:nvPr>
        </p:nvSpPr>
        <p:spPr>
          <a:xfrm>
            <a:off x="457200" y="1600199"/>
            <a:ext cx="8229600" cy="5121275"/>
          </a:xfrm>
        </p:spPr>
        <p:txBody>
          <a:bodyPr>
            <a:normAutofit lnSpcReduction="10000"/>
          </a:bodyPr>
          <a:lstStyle/>
          <a:p>
            <a:r>
              <a:rPr lang="en-US" dirty="0" smtClean="0">
                <a:latin typeface="Arial" charset="0"/>
                <a:cs typeface="Arial" charset="0"/>
              </a:rPr>
              <a:t>Seamless mobility and migration</a:t>
            </a:r>
            <a:endParaRPr lang="en-US" dirty="0">
              <a:latin typeface="Arial" charset="0"/>
              <a:cs typeface="Arial" charset="0"/>
            </a:endParaRPr>
          </a:p>
          <a:p>
            <a:r>
              <a:rPr lang="en-US" dirty="0">
                <a:latin typeface="Arial" charset="0"/>
                <a:cs typeface="Arial" charset="0"/>
              </a:rPr>
              <a:t>Server load </a:t>
            </a:r>
            <a:r>
              <a:rPr lang="en-US" dirty="0" smtClean="0">
                <a:latin typeface="Arial" charset="0"/>
                <a:cs typeface="Arial" charset="0"/>
              </a:rPr>
              <a:t>balancing</a:t>
            </a:r>
          </a:p>
          <a:p>
            <a:r>
              <a:rPr lang="en-US" dirty="0">
                <a:latin typeface="Arial" charset="0"/>
                <a:cs typeface="Arial" charset="0"/>
              </a:rPr>
              <a:t>Dynamic access </a:t>
            </a:r>
            <a:r>
              <a:rPr lang="en-US" dirty="0" smtClean="0">
                <a:latin typeface="Arial" charset="0"/>
                <a:cs typeface="Arial" charset="0"/>
              </a:rPr>
              <a:t>control</a:t>
            </a:r>
            <a:endParaRPr lang="en-US" dirty="0">
              <a:latin typeface="Arial" charset="0"/>
              <a:cs typeface="Arial" charset="0"/>
            </a:endParaRPr>
          </a:p>
          <a:p>
            <a:r>
              <a:rPr lang="en-US" dirty="0">
                <a:latin typeface="Arial" charset="0"/>
                <a:cs typeface="Arial" charset="0"/>
              </a:rPr>
              <a:t>Using multiple wireless access points</a:t>
            </a:r>
          </a:p>
          <a:p>
            <a:r>
              <a:rPr lang="en-US" dirty="0">
                <a:latin typeface="Arial" charset="0"/>
                <a:cs typeface="Arial" charset="0"/>
              </a:rPr>
              <a:t>Energy-efficient </a:t>
            </a:r>
            <a:r>
              <a:rPr lang="en-US" dirty="0" smtClean="0">
                <a:latin typeface="Arial" charset="0"/>
                <a:cs typeface="Arial" charset="0"/>
              </a:rPr>
              <a:t>networking</a:t>
            </a:r>
          </a:p>
          <a:p>
            <a:r>
              <a:rPr lang="en-US" dirty="0" smtClean="0">
                <a:latin typeface="Arial" charset="0"/>
                <a:cs typeface="Arial" charset="0"/>
              </a:rPr>
              <a:t>Blocking denial-of-service attacks</a:t>
            </a:r>
            <a:endParaRPr lang="en-US" dirty="0">
              <a:latin typeface="Arial" charset="0"/>
              <a:cs typeface="Arial" charset="0"/>
            </a:endParaRPr>
          </a:p>
          <a:p>
            <a:r>
              <a:rPr lang="en-US" dirty="0">
                <a:latin typeface="Arial" charset="0"/>
                <a:cs typeface="Arial" charset="0"/>
              </a:rPr>
              <a:t>Adaptive traffic monitoring</a:t>
            </a:r>
          </a:p>
          <a:p>
            <a:r>
              <a:rPr lang="en-US" dirty="0" smtClean="0">
                <a:latin typeface="Arial" charset="0"/>
                <a:cs typeface="Arial" charset="0"/>
              </a:rPr>
              <a:t>Network virtualization</a:t>
            </a:r>
          </a:p>
          <a:p>
            <a:r>
              <a:rPr lang="en-US" dirty="0" smtClean="0">
                <a:latin typeface="Arial" charset="0"/>
                <a:cs typeface="Arial" charset="0"/>
              </a:rPr>
              <a:t>Steering traffic through </a:t>
            </a:r>
            <a:r>
              <a:rPr lang="en-US" dirty="0" err="1" smtClean="0">
                <a:latin typeface="Arial" charset="0"/>
                <a:cs typeface="Arial" charset="0"/>
              </a:rPr>
              <a:t>middleboxes</a:t>
            </a:r>
            <a:endParaRPr lang="en-US" dirty="0" smtClean="0">
              <a:latin typeface="Arial" charset="0"/>
              <a:cs typeface="Arial" charset="0"/>
            </a:endParaRPr>
          </a:p>
          <a:p>
            <a:r>
              <a:rPr lang="en-US" dirty="0" smtClean="0">
                <a:latin typeface="Arial" charset="0"/>
                <a:cs typeface="Arial" charset="0"/>
              </a:rPr>
              <a:t>&lt;Your app here!&gt;</a:t>
            </a:r>
          </a:p>
          <a:p>
            <a:pPr marL="0" indent="0">
              <a:buNone/>
            </a:pP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fld id="{502431CD-A83D-384C-97C7-66FF0CCEF56F}" type="slidenum">
              <a:rPr lang="en-US" smtClean="0"/>
              <a:t>19</a:t>
            </a:fld>
            <a:endParaRPr lang="en-US" dirty="0"/>
          </a:p>
        </p:txBody>
      </p:sp>
    </p:spTree>
    <p:extLst>
      <p:ext uri="{BB962C8B-B14F-4D97-AF65-F5344CB8AC3E}">
        <p14:creationId xmlns:p14="http://schemas.microsoft.com/office/powerpoint/2010/main" val="6021466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9506" y="4673600"/>
            <a:ext cx="138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Internet</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a:t>
            </a:fld>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1459781168"/>
              </p:ext>
            </p:extLst>
          </p:nvPr>
        </p:nvGraphicFramePr>
        <p:xfrm>
          <a:off x="1758336" y="2184984"/>
          <a:ext cx="5031186" cy="4109856"/>
        </p:xfrm>
        <a:graphic>
          <a:graphicData uri="http://schemas.openxmlformats.org/presentationml/2006/ole">
            <mc:AlternateContent xmlns:mc="http://schemas.openxmlformats.org/markup-compatibility/2006">
              <mc:Choice xmlns:v="urn:schemas-microsoft-com:vml" Requires="v">
                <p:oleObj spid="_x0000_s1337" name="Photo Editor Photo" r:id="rId5" imgW="1905266" imgH="1390844" progId="MSPhotoEd.3">
                  <p:embed/>
                </p:oleObj>
              </mc:Choice>
              <mc:Fallback>
                <p:oleObj name="Photo Editor Photo" r:id="rId5" imgW="1905266" imgH="139084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336" y="2184984"/>
                        <a:ext cx="5031186" cy="4109856"/>
                      </a:xfrm>
                      <a:prstGeom prst="rect">
                        <a:avLst/>
                      </a:prstGeom>
                      <a:noFill/>
                      <a:ln>
                        <a:noFill/>
                      </a:ln>
                      <a:effectLst/>
                    </p:spPr>
                  </p:pic>
                </p:oleObj>
              </mc:Fallback>
            </mc:AlternateContent>
          </a:graphicData>
        </a:graphic>
      </p:graphicFrame>
      <p:pic>
        <p:nvPicPr>
          <p:cNvPr id="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9701" y="5285321"/>
            <a:ext cx="853716" cy="140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03480" y="735997"/>
            <a:ext cx="2636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937099"/>
            <a:ext cx="2133541" cy="176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10"/>
          <a:stretch>
            <a:fillRect/>
          </a:stretch>
        </p:blipFill>
        <p:spPr>
          <a:xfrm>
            <a:off x="0" y="3846811"/>
            <a:ext cx="1438510" cy="1438510"/>
          </a:xfrm>
          <a:prstGeom prst="rect">
            <a:avLst/>
          </a:prstGeom>
        </p:spPr>
      </p:pic>
      <p:pic>
        <p:nvPicPr>
          <p:cNvPr id="11" name="Picture 10"/>
          <p:cNvPicPr>
            <a:picLocks noChangeAspect="1"/>
          </p:cNvPicPr>
          <p:nvPr/>
        </p:nvPicPr>
        <p:blipFill>
          <a:blip r:embed="rId11"/>
          <a:stretch>
            <a:fillRect/>
          </a:stretch>
        </p:blipFill>
        <p:spPr>
          <a:xfrm>
            <a:off x="6851342" y="3302000"/>
            <a:ext cx="2064058" cy="1371600"/>
          </a:xfrm>
          <a:prstGeom prst="rect">
            <a:avLst/>
          </a:prstGeom>
        </p:spPr>
      </p:pic>
      <p:cxnSp>
        <p:nvCxnSpPr>
          <p:cNvPr id="13" name="Straight Connector 12"/>
          <p:cNvCxnSpPr/>
          <p:nvPr/>
        </p:nvCxnSpPr>
        <p:spPr>
          <a:xfrm>
            <a:off x="1573755" y="3410017"/>
            <a:ext cx="966341" cy="28992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049170" y="4348807"/>
            <a:ext cx="1118194" cy="1932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891267" y="5563712"/>
            <a:ext cx="883512" cy="4262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5949898" y="4914842"/>
            <a:ext cx="839625" cy="1075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515898" y="3846811"/>
            <a:ext cx="607414" cy="4053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646191" y="1937099"/>
            <a:ext cx="869707" cy="5479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927600" y="1261654"/>
            <a:ext cx="5206879" cy="707886"/>
          </a:xfrm>
          <a:prstGeom prst="rect">
            <a:avLst/>
          </a:prstGeom>
          <a:noFill/>
        </p:spPr>
        <p:txBody>
          <a:bodyPr wrap="square" rtlCol="0">
            <a:spAutoFit/>
          </a:bodyPr>
          <a:lstStyle/>
          <a:p>
            <a:r>
              <a:rPr lang="en-US" sz="2000" dirty="0" smtClean="0"/>
              <a:t>Global system of interconnected computers using a standard (TCP/IP) protocol suite…</a:t>
            </a:r>
            <a:endParaRPr lang="en-US" sz="2000" dirty="0"/>
          </a:p>
        </p:txBody>
      </p:sp>
      <p:sp>
        <p:nvSpPr>
          <p:cNvPr id="38" name="TextBox 37"/>
          <p:cNvSpPr txBox="1"/>
          <p:nvPr/>
        </p:nvSpPr>
        <p:spPr>
          <a:xfrm>
            <a:off x="3465022" y="3814265"/>
            <a:ext cx="1576273" cy="584776"/>
          </a:xfrm>
          <a:prstGeom prst="rect">
            <a:avLst/>
          </a:prstGeom>
          <a:noFill/>
        </p:spPr>
        <p:txBody>
          <a:bodyPr wrap="none" rtlCol="0">
            <a:spAutoFit/>
          </a:bodyPr>
          <a:lstStyle/>
          <a:p>
            <a:r>
              <a:rPr lang="en-US" sz="3200" dirty="0" smtClean="0"/>
              <a:t>Internet</a:t>
            </a:r>
            <a:endParaRPr lang="en-US" sz="3200" dirty="0"/>
          </a:p>
        </p:txBody>
      </p:sp>
    </p:spTree>
    <p:extLst>
      <p:ext uri="{BB962C8B-B14F-4D97-AF65-F5344CB8AC3E}">
        <p14:creationId xmlns:p14="http://schemas.microsoft.com/office/powerpoint/2010/main" val="2078289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495800" y="3337262"/>
            <a:ext cx="3771900" cy="1771650"/>
          </a:xfrm>
          <a:prstGeom prst="rect">
            <a:avLst/>
          </a:prstGeom>
        </p:spPr>
      </p:pic>
      <p:sp>
        <p:nvSpPr>
          <p:cNvPr id="12" name="Rectangle 11"/>
          <p:cNvSpPr/>
          <p:nvPr/>
        </p:nvSpPr>
        <p:spPr>
          <a:xfrm>
            <a:off x="4041743" y="3265300"/>
            <a:ext cx="4708678" cy="2062103"/>
          </a:xfrm>
          <a:prstGeom prst="rect">
            <a:avLst/>
          </a:prstGeom>
        </p:spPr>
        <p:txBody>
          <a:bodyPr wrap="square">
            <a:spAutoFit/>
          </a:bodyPr>
          <a:lstStyle/>
          <a:p>
            <a:r>
              <a:rPr lang="en-US" sz="3200" dirty="0" smtClean="0"/>
              <a:t>Entire backbone </a:t>
            </a:r>
          </a:p>
          <a:p>
            <a:endParaRPr lang="en-US" sz="3200" dirty="0" smtClean="0"/>
          </a:p>
          <a:p>
            <a:endParaRPr lang="en-US" sz="3200" dirty="0"/>
          </a:p>
          <a:p>
            <a:r>
              <a:rPr lang="en-US" sz="3200" dirty="0" smtClean="0"/>
              <a:t>               runs on SDN</a:t>
            </a:r>
            <a:endParaRPr lang="en-US" sz="3200" dirty="0"/>
          </a:p>
        </p:txBody>
      </p:sp>
      <p:sp>
        <p:nvSpPr>
          <p:cNvPr id="2" name="Title 1"/>
          <p:cNvSpPr>
            <a:spLocks noGrp="1"/>
          </p:cNvSpPr>
          <p:nvPr>
            <p:ph type="title"/>
          </p:nvPr>
        </p:nvSpPr>
        <p:spPr>
          <a:xfrm>
            <a:off x="457200" y="20640"/>
            <a:ext cx="8229600" cy="1143000"/>
          </a:xfrm>
        </p:spPr>
        <p:txBody>
          <a:bodyPr/>
          <a:lstStyle/>
          <a:p>
            <a:r>
              <a:rPr lang="en-US" dirty="0" smtClean="0"/>
              <a:t>A Major Trend in Networking</a:t>
            </a:r>
            <a:endParaRPr lang="en-US" dirty="0"/>
          </a:p>
        </p:txBody>
      </p:sp>
      <p:pic>
        <p:nvPicPr>
          <p:cNvPr id="7" name="Picture 6"/>
          <p:cNvPicPr>
            <a:picLocks noChangeAspect="1"/>
          </p:cNvPicPr>
          <p:nvPr/>
        </p:nvPicPr>
        <p:blipFill>
          <a:blip r:embed="rId4"/>
          <a:stretch>
            <a:fillRect/>
          </a:stretch>
        </p:blipFill>
        <p:spPr>
          <a:xfrm>
            <a:off x="457200" y="937864"/>
            <a:ext cx="4333440" cy="2334683"/>
          </a:xfrm>
          <a:prstGeom prst="rect">
            <a:avLst/>
          </a:prstGeom>
        </p:spPr>
      </p:pic>
      <p:pic>
        <p:nvPicPr>
          <p:cNvPr id="9" name="Picture 8"/>
          <p:cNvPicPr>
            <a:picLocks noChangeAspect="1"/>
          </p:cNvPicPr>
          <p:nvPr/>
        </p:nvPicPr>
        <p:blipFill>
          <a:blip r:embed="rId5"/>
          <a:stretch>
            <a:fillRect/>
          </a:stretch>
        </p:blipFill>
        <p:spPr>
          <a:xfrm>
            <a:off x="244327" y="3432785"/>
            <a:ext cx="3650347" cy="1250244"/>
          </a:xfrm>
          <a:prstGeom prst="rect">
            <a:avLst/>
          </a:prstGeom>
        </p:spPr>
      </p:pic>
      <p:pic>
        <p:nvPicPr>
          <p:cNvPr id="10" name="Picture 9" descr="Nicira_logo_cr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09" y="4868309"/>
            <a:ext cx="2427111" cy="1820333"/>
          </a:xfrm>
          <a:prstGeom prst="rect">
            <a:avLst/>
          </a:prstGeom>
        </p:spPr>
      </p:pic>
      <p:sp>
        <p:nvSpPr>
          <p:cNvPr id="11" name="Rectangle 10"/>
          <p:cNvSpPr/>
          <p:nvPr/>
        </p:nvSpPr>
        <p:spPr>
          <a:xfrm>
            <a:off x="4004853" y="5407708"/>
            <a:ext cx="4708678" cy="1077218"/>
          </a:xfrm>
          <a:prstGeom prst="rect">
            <a:avLst/>
          </a:prstGeom>
        </p:spPr>
        <p:txBody>
          <a:bodyPr wrap="square">
            <a:spAutoFit/>
          </a:bodyPr>
          <a:lstStyle/>
          <a:p>
            <a:pPr algn="ctr"/>
            <a:r>
              <a:rPr lang="en-US" sz="3200" dirty="0" smtClean="0"/>
              <a:t>Bought for </a:t>
            </a:r>
            <a:r>
              <a:rPr lang="en-US" sz="3200" b="1" dirty="0" smtClean="0"/>
              <a:t>$1.2 x 10</a:t>
            </a:r>
            <a:r>
              <a:rPr lang="en-US" sz="3200" b="1" baseline="30000" dirty="0" smtClean="0"/>
              <a:t>9</a:t>
            </a:r>
            <a:r>
              <a:rPr lang="en-US" sz="3200" b="1" dirty="0" smtClean="0"/>
              <a:t> </a:t>
            </a:r>
          </a:p>
          <a:p>
            <a:pPr algn="ctr"/>
            <a:r>
              <a:rPr lang="en-US" sz="3200" dirty="0" smtClean="0"/>
              <a:t>(mostly cash)</a:t>
            </a:r>
            <a:endParaRPr lang="en-US" sz="3200" dirty="0"/>
          </a:p>
        </p:txBody>
      </p:sp>
      <p:pic>
        <p:nvPicPr>
          <p:cNvPr id="13" name="Picture 12" descr="onf-board.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8000" y="984466"/>
            <a:ext cx="4368800" cy="2100770"/>
          </a:xfrm>
          <a:prstGeom prst="rect">
            <a:avLst/>
          </a:prstGeom>
        </p:spPr>
      </p:pic>
      <p:cxnSp>
        <p:nvCxnSpPr>
          <p:cNvPr id="15" name="Straight Connector 14"/>
          <p:cNvCxnSpPr/>
          <p:nvPr/>
        </p:nvCxnSpPr>
        <p:spPr>
          <a:xfrm>
            <a:off x="4004853" y="5336416"/>
            <a:ext cx="5040369" cy="0"/>
          </a:xfrm>
          <a:prstGeom prst="line">
            <a:avLst/>
          </a:prstGeom>
          <a:ln w="63500">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14084" y="3213797"/>
            <a:ext cx="8575916" cy="0"/>
          </a:xfrm>
          <a:prstGeom prst="line">
            <a:avLst/>
          </a:prstGeom>
          <a:ln w="63500">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8226" y="4741310"/>
            <a:ext cx="3856627" cy="0"/>
          </a:xfrm>
          <a:prstGeom prst="line">
            <a:avLst/>
          </a:prstGeom>
          <a:ln w="63500">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004853" y="4713111"/>
            <a:ext cx="0" cy="651528"/>
          </a:xfrm>
          <a:prstGeom prst="line">
            <a:avLst/>
          </a:prstGeom>
          <a:ln w="63500">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502431CD-A83D-384C-97C7-66FF0CCEF56F}" type="slidenum">
              <a:rPr lang="en-US" smtClean="0"/>
              <a:t>20</a:t>
            </a:fld>
            <a:endParaRPr lang="en-US" dirty="0"/>
          </a:p>
        </p:txBody>
      </p:sp>
    </p:spTree>
    <p:extLst>
      <p:ext uri="{BB962C8B-B14F-4D97-AF65-F5344CB8AC3E}">
        <p14:creationId xmlns:p14="http://schemas.microsoft.com/office/powerpoint/2010/main" val="2533076472"/>
      </p:ext>
    </p:extLst>
  </p:cSld>
  <p:clrMapOvr>
    <a:masterClrMapping/>
  </p:clrMapOvr>
  <mc:AlternateContent xmlns:mc="http://schemas.openxmlformats.org/markup-compatibility/2006" xmlns:p14="http://schemas.microsoft.com/office/powerpoint/2010/main">
    <mc:Choice Requires="p14">
      <p:transition spd="slow" p14:dur="2000" advTm="31215"/>
    </mc:Choice>
    <mc:Fallback xmlns="">
      <p:transition xmlns:p14="http://schemas.microsoft.com/office/powerpoint/2010/main" spd="slow" advTm="31215"/>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and the “</a:t>
            </a:r>
            <a:r>
              <a:rPr lang="en-US" dirty="0" err="1" smtClean="0"/>
              <a:t>Inter”net</a:t>
            </a:r>
            <a:endParaRPr lang="en-US" dirty="0"/>
          </a:p>
        </p:txBody>
      </p:sp>
      <p:sp>
        <p:nvSpPr>
          <p:cNvPr id="3" name="Content Placeholder 2"/>
          <p:cNvSpPr>
            <a:spLocks noGrp="1"/>
          </p:cNvSpPr>
          <p:nvPr>
            <p:ph idx="1"/>
          </p:nvPr>
        </p:nvSpPr>
        <p:spPr>
          <a:xfrm>
            <a:off x="457200" y="1600200"/>
            <a:ext cx="8458200" cy="4525963"/>
          </a:xfrm>
        </p:spPr>
        <p:txBody>
          <a:bodyPr/>
          <a:lstStyle/>
          <a:p>
            <a:r>
              <a:rPr lang="en-US" sz="3200" dirty="0" smtClean="0"/>
              <a:t>SDN today</a:t>
            </a:r>
          </a:p>
          <a:p>
            <a:pPr lvl="1"/>
            <a:r>
              <a:rPr lang="en-US" sz="2800" dirty="0" smtClean="0"/>
              <a:t>Used inside a </a:t>
            </a:r>
            <a:r>
              <a:rPr lang="en-US" sz="2800" i="1" dirty="0" smtClean="0"/>
              <a:t>single</a:t>
            </a:r>
            <a:r>
              <a:rPr lang="en-US" sz="2800" dirty="0" smtClean="0"/>
              <a:t> Autonomous System</a:t>
            </a:r>
          </a:p>
          <a:p>
            <a:pPr lvl="1"/>
            <a:r>
              <a:rPr lang="en-US" sz="2800" dirty="0" smtClean="0"/>
              <a:t>Data center, enterprise, backbone, …</a:t>
            </a:r>
          </a:p>
          <a:p>
            <a:endParaRPr lang="en-US" sz="3200" dirty="0"/>
          </a:p>
          <a:p>
            <a:r>
              <a:rPr lang="en-US" sz="3200" dirty="0" smtClean="0"/>
              <a:t>Our goal: </a:t>
            </a:r>
          </a:p>
          <a:p>
            <a:pPr lvl="1"/>
            <a:r>
              <a:rPr lang="en-US" sz="2800" dirty="0"/>
              <a:t>R</a:t>
            </a:r>
            <a:r>
              <a:rPr lang="en-US" sz="2800" dirty="0" smtClean="0"/>
              <a:t>einvent </a:t>
            </a:r>
            <a:r>
              <a:rPr lang="en-US" sz="2800" i="1" dirty="0" err="1" smtClean="0"/>
              <a:t>interdomain</a:t>
            </a:r>
            <a:r>
              <a:rPr lang="en-US" sz="2800" i="1" dirty="0" smtClean="0"/>
              <a:t> </a:t>
            </a:r>
            <a:r>
              <a:rPr lang="en-US" sz="2800" dirty="0" smtClean="0"/>
              <a:t>traffic delivery</a:t>
            </a:r>
            <a:endParaRPr lang="en-US" sz="2800"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21</a:t>
            </a:fld>
            <a:endParaRPr lang="en-US"/>
          </a:p>
        </p:txBody>
      </p:sp>
    </p:spTree>
    <p:extLst>
      <p:ext uri="{BB962C8B-B14F-4D97-AF65-F5344CB8AC3E}">
        <p14:creationId xmlns:p14="http://schemas.microsoft.com/office/powerpoint/2010/main" val="3053214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4653" y="2130425"/>
            <a:ext cx="8387552" cy="1470025"/>
          </a:xfrm>
        </p:spPr>
        <p:txBody>
          <a:bodyPr/>
          <a:lstStyle/>
          <a:p>
            <a:r>
              <a:rPr lang="en-US" dirty="0" smtClean="0"/>
              <a:t>SDX: Software-Defined </a:t>
            </a:r>
            <a:r>
              <a:rPr lang="en-US" dirty="0" err="1" smtClean="0"/>
              <a:t>eXchange</a:t>
            </a:r>
            <a:endParaRPr lang="en-US" dirty="0"/>
          </a:p>
        </p:txBody>
      </p:sp>
      <p:sp>
        <p:nvSpPr>
          <p:cNvPr id="6" name="Subtitle 5"/>
          <p:cNvSpPr>
            <a:spLocks noGrp="1"/>
          </p:cNvSpPr>
          <p:nvPr>
            <p:ph type="subTitle" idx="1"/>
          </p:nvPr>
        </p:nvSpPr>
        <p:spPr>
          <a:xfrm>
            <a:off x="642783" y="4779952"/>
            <a:ext cx="7838835" cy="1737487"/>
          </a:xfrm>
        </p:spPr>
        <p:txBody>
          <a:bodyPr/>
          <a:lstStyle/>
          <a:p>
            <a:r>
              <a:rPr lang="en-US" sz="2000" dirty="0" err="1" smtClean="0"/>
              <a:t>Arpit</a:t>
            </a:r>
            <a:r>
              <a:rPr lang="en-US" sz="2000" dirty="0" smtClean="0"/>
              <a:t> Gupta, Laurent </a:t>
            </a:r>
            <a:r>
              <a:rPr lang="en-US" sz="2000" dirty="0" err="1"/>
              <a:t>Vanbever</a:t>
            </a:r>
            <a:r>
              <a:rPr lang="en-US" sz="2000" dirty="0"/>
              <a:t>, Muhammad </a:t>
            </a:r>
            <a:r>
              <a:rPr lang="en-US" sz="2000" dirty="0" err="1"/>
              <a:t>Shahbaz</a:t>
            </a:r>
            <a:r>
              <a:rPr lang="en-US" sz="2000" dirty="0"/>
              <a:t>, Sean Donovan, </a:t>
            </a:r>
            <a:r>
              <a:rPr lang="en-US" sz="2000" dirty="0" smtClean="0"/>
              <a:t>Brandon </a:t>
            </a:r>
            <a:r>
              <a:rPr lang="en-US" sz="2000" dirty="0" err="1"/>
              <a:t>Schlinker</a:t>
            </a:r>
            <a:r>
              <a:rPr lang="en-US" sz="2000" dirty="0"/>
              <a:t>, Nick </a:t>
            </a:r>
            <a:r>
              <a:rPr lang="en-US" sz="2000" dirty="0" err="1"/>
              <a:t>Feamster</a:t>
            </a:r>
            <a:r>
              <a:rPr lang="en-US" sz="2000" dirty="0"/>
              <a:t>, Jennifer Rexford</a:t>
            </a:r>
            <a:r>
              <a:rPr lang="en-US" sz="2000" dirty="0" smtClean="0"/>
              <a:t>, Scott </a:t>
            </a:r>
            <a:r>
              <a:rPr lang="en-US" sz="2000" dirty="0" err="1"/>
              <a:t>Shenker</a:t>
            </a:r>
            <a:r>
              <a:rPr lang="en-US" sz="2000" dirty="0"/>
              <a:t>, Russ Clark, Ethan Katz-Bassett</a:t>
            </a:r>
            <a:br>
              <a:rPr lang="en-US" sz="2000" dirty="0"/>
            </a:br>
            <a:endParaRPr lang="en-US" sz="2000" dirty="0" smtClean="0"/>
          </a:p>
          <a:p>
            <a:r>
              <a:rPr lang="en-US" sz="2000" i="1" dirty="0"/>
              <a:t>Georgia Tech, Princeton University, UC Berkeley, USC</a:t>
            </a:r>
          </a:p>
          <a:p>
            <a:endParaRPr lang="en-US" sz="2000" dirty="0" smtClean="0"/>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22</a:t>
            </a:fld>
            <a:endParaRPr lang="en-US"/>
          </a:p>
        </p:txBody>
      </p:sp>
    </p:spTree>
    <p:extLst>
      <p:ext uri="{BB962C8B-B14F-4D97-AF65-F5344CB8AC3E}">
        <p14:creationId xmlns:p14="http://schemas.microsoft.com/office/powerpoint/2010/main" val="32119255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 SDN at Internet Exchanges</a:t>
            </a:r>
            <a:endParaRPr lang="en-US" dirty="0"/>
          </a:p>
        </p:txBody>
      </p:sp>
      <p:sp>
        <p:nvSpPr>
          <p:cNvPr id="3" name="Content Placeholder 2"/>
          <p:cNvSpPr>
            <a:spLocks noGrp="1"/>
          </p:cNvSpPr>
          <p:nvPr>
            <p:ph idx="1"/>
          </p:nvPr>
        </p:nvSpPr>
        <p:spPr/>
        <p:txBody>
          <a:bodyPr>
            <a:normAutofit/>
          </a:bodyPr>
          <a:lstStyle/>
          <a:p>
            <a:r>
              <a:rPr lang="en-US" b="1" dirty="0" smtClean="0">
                <a:solidFill>
                  <a:srgbClr val="333399"/>
                </a:solidFill>
              </a:rPr>
              <a:t>Leverage: </a:t>
            </a:r>
            <a:r>
              <a:rPr lang="en-US" dirty="0" smtClean="0"/>
              <a:t>SDN deployment even at single IXP can yield benefits for tens to hundreds of ISPs</a:t>
            </a:r>
          </a:p>
          <a:p>
            <a:pPr marL="0" indent="0">
              <a:buNone/>
            </a:pPr>
            <a:endParaRPr lang="en-US" b="1" dirty="0" smtClean="0">
              <a:solidFill>
                <a:srgbClr val="333399"/>
              </a:solidFill>
            </a:endParaRPr>
          </a:p>
          <a:p>
            <a:r>
              <a:rPr lang="en-US" b="1" dirty="0" smtClean="0">
                <a:solidFill>
                  <a:srgbClr val="333399"/>
                </a:solidFill>
              </a:rPr>
              <a:t>Innovation hotbed:</a:t>
            </a:r>
            <a:r>
              <a:rPr lang="en-US" dirty="0" smtClean="0"/>
              <a:t> Incentives to innovate as IXPs on front line </a:t>
            </a:r>
            <a:r>
              <a:rPr lang="en-US" dirty="0"/>
              <a:t>of peering </a:t>
            </a:r>
            <a:r>
              <a:rPr lang="en-US" dirty="0" smtClean="0"/>
              <a:t>disputes</a:t>
            </a:r>
          </a:p>
          <a:p>
            <a:endParaRPr lang="en-US" dirty="0"/>
          </a:p>
          <a:p>
            <a:r>
              <a:rPr lang="en-US" b="1" dirty="0" smtClean="0">
                <a:solidFill>
                  <a:srgbClr val="333399"/>
                </a:solidFill>
              </a:rPr>
              <a:t>Growing in numbers:</a:t>
            </a:r>
            <a:r>
              <a:rPr lang="en-US" dirty="0" smtClean="0"/>
              <a:t> ~100 new IXPs established in past three years</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23</a:t>
            </a:fld>
            <a:endParaRPr lang="en-US"/>
          </a:p>
        </p:txBody>
      </p:sp>
    </p:spTree>
    <p:extLst>
      <p:ext uri="{BB962C8B-B14F-4D97-AF65-F5344CB8AC3E}">
        <p14:creationId xmlns:p14="http://schemas.microsoft.com/office/powerpoint/2010/main" val="42679516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0518"/>
            <a:ext cx="8763000" cy="1143000"/>
          </a:xfrm>
        </p:spPr>
        <p:txBody>
          <a:bodyPr/>
          <a:lstStyle/>
          <a:p>
            <a:r>
              <a:rPr lang="en-US" dirty="0" smtClean="0"/>
              <a:t>Conventional IXPs</a:t>
            </a: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24</a:t>
            </a:fld>
            <a:endParaRPr lang="en-US"/>
          </a:p>
        </p:txBody>
      </p:sp>
      <p:sp>
        <p:nvSpPr>
          <p:cNvPr id="6" name="Shape 441"/>
          <p:cNvSpPr/>
          <p:nvPr/>
        </p:nvSpPr>
        <p:spPr>
          <a:xfrm flipH="1" flipV="1">
            <a:off x="4777739" y="4418577"/>
            <a:ext cx="1952292" cy="956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9" name="Shape 443"/>
          <p:cNvSpPr/>
          <p:nvPr/>
        </p:nvSpPr>
        <p:spPr>
          <a:xfrm flipH="1">
            <a:off x="2781082" y="4428127"/>
            <a:ext cx="1636292" cy="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0" name="pasted-image.jpg"/>
          <p:cNvPicPr/>
          <p:nvPr/>
        </p:nvPicPr>
        <p:blipFill>
          <a:blip r:embed="rId3">
            <a:extLst/>
          </a:blip>
          <a:srcRect l="6992" t="10113" r="10135" b="11501"/>
          <a:stretch>
            <a:fillRect/>
          </a:stretch>
        </p:blipFill>
        <p:spPr>
          <a:xfrm>
            <a:off x="2002271" y="4125368"/>
            <a:ext cx="778811" cy="614597"/>
          </a:xfrm>
          <a:prstGeom prst="rect">
            <a:avLst/>
          </a:prstGeom>
          <a:ln w="12700">
            <a:miter lim="400000"/>
          </a:ln>
        </p:spPr>
      </p:pic>
      <p:pic>
        <p:nvPicPr>
          <p:cNvPr id="11" name="pasted-image.jpg"/>
          <p:cNvPicPr/>
          <p:nvPr/>
        </p:nvPicPr>
        <p:blipFill>
          <a:blip r:embed="rId3">
            <a:extLst/>
          </a:blip>
          <a:srcRect l="6992" t="10113" r="10135" b="11501"/>
          <a:stretch>
            <a:fillRect/>
          </a:stretch>
        </p:blipFill>
        <p:spPr>
          <a:xfrm>
            <a:off x="6638043" y="4076826"/>
            <a:ext cx="778812" cy="614598"/>
          </a:xfrm>
          <a:prstGeom prst="rect">
            <a:avLst/>
          </a:prstGeom>
          <a:ln w="12700">
            <a:miter lim="400000"/>
          </a:ln>
        </p:spPr>
      </p:pic>
      <p:sp>
        <p:nvSpPr>
          <p:cNvPr id="13" name="Shape 450"/>
          <p:cNvSpPr/>
          <p:nvPr/>
        </p:nvSpPr>
        <p:spPr>
          <a:xfrm flipV="1">
            <a:off x="4682487" y="4392289"/>
            <a:ext cx="0" cy="120704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4" name="pasted-image.jpg"/>
          <p:cNvPicPr/>
          <p:nvPr/>
        </p:nvPicPr>
        <p:blipFill>
          <a:blip r:embed="rId3">
            <a:extLst/>
          </a:blip>
          <a:srcRect l="6992" t="10113" r="10135" b="11501"/>
          <a:stretch>
            <a:fillRect/>
          </a:stretch>
        </p:blipFill>
        <p:spPr>
          <a:xfrm>
            <a:off x="4303709" y="5396242"/>
            <a:ext cx="778811" cy="614597"/>
          </a:xfrm>
          <a:prstGeom prst="rect">
            <a:avLst/>
          </a:prstGeom>
          <a:ln w="12700">
            <a:miter lim="400000"/>
          </a:ln>
        </p:spPr>
      </p:pic>
      <p:pic>
        <p:nvPicPr>
          <p:cNvPr id="16" name="droppedImage.pdf"/>
          <p:cNvPicPr/>
          <p:nvPr/>
        </p:nvPicPr>
        <p:blipFill>
          <a:blip r:embed="rId4">
            <a:extLst/>
          </a:blip>
          <a:stretch>
            <a:fillRect/>
          </a:stretch>
        </p:blipFill>
        <p:spPr>
          <a:xfrm>
            <a:off x="4125323" y="4183439"/>
            <a:ext cx="1144543" cy="489391"/>
          </a:xfrm>
          <a:prstGeom prst="rect">
            <a:avLst/>
          </a:prstGeom>
          <a:ln w="12700">
            <a:miter lim="400000"/>
          </a:ln>
        </p:spPr>
      </p:pic>
      <p:pic>
        <p:nvPicPr>
          <p:cNvPr id="18" name="Picture 17"/>
          <p:cNvPicPr>
            <a:picLocks noChangeAspect="1"/>
          </p:cNvPicPr>
          <p:nvPr/>
        </p:nvPicPr>
        <p:blipFill>
          <a:blip r:embed="rId5"/>
          <a:stretch>
            <a:fillRect/>
          </a:stretch>
        </p:blipFill>
        <p:spPr>
          <a:xfrm>
            <a:off x="4065809" y="2350139"/>
            <a:ext cx="1144871" cy="1099077"/>
          </a:xfrm>
          <a:prstGeom prst="rect">
            <a:avLst/>
          </a:prstGeom>
        </p:spPr>
      </p:pic>
      <p:sp>
        <p:nvSpPr>
          <p:cNvPr id="19" name="Shape 459"/>
          <p:cNvSpPr/>
          <p:nvPr/>
        </p:nvSpPr>
        <p:spPr>
          <a:xfrm>
            <a:off x="1371010" y="4773308"/>
            <a:ext cx="1721084"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chemeClr val="accent6"/>
                </a:solidFill>
                <a:latin typeface="Arial"/>
                <a:ea typeface="Lucida Sans Regular"/>
                <a:cs typeface="Arial"/>
                <a:sym typeface="Lucida Sans Regular"/>
              </a:rPr>
              <a:t>AS A Router</a:t>
            </a:r>
            <a:endParaRPr sz="2000" dirty="0">
              <a:solidFill>
                <a:schemeClr val="accent6"/>
              </a:solidFill>
              <a:latin typeface="Arial"/>
              <a:ea typeface="Lucida Sans Regular"/>
              <a:cs typeface="Arial"/>
              <a:sym typeface="Lucida Sans Regular"/>
            </a:endParaRPr>
          </a:p>
        </p:txBody>
      </p:sp>
      <p:sp>
        <p:nvSpPr>
          <p:cNvPr id="25" name="Shape 459"/>
          <p:cNvSpPr/>
          <p:nvPr/>
        </p:nvSpPr>
        <p:spPr>
          <a:xfrm>
            <a:off x="3759450" y="6087397"/>
            <a:ext cx="1867360"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a:t>
            </a:r>
            <a:r>
              <a:rPr lang="en-US" sz="2000" dirty="0" smtClean="0">
                <a:solidFill>
                  <a:schemeClr val="accent6"/>
                </a:solidFill>
                <a:ea typeface="Lucida Sans Regular"/>
                <a:cs typeface="Arial"/>
                <a:sym typeface="Lucida Sans Regular"/>
              </a:rPr>
              <a:t>C </a:t>
            </a:r>
            <a:r>
              <a:rPr lang="en-US" sz="2000" dirty="0">
                <a:solidFill>
                  <a:schemeClr val="accent6"/>
                </a:solidFill>
                <a:ea typeface="Lucida Sans Regular"/>
                <a:cs typeface="Arial"/>
                <a:sym typeface="Lucida Sans Regular"/>
              </a:rPr>
              <a:t>Router</a:t>
            </a:r>
          </a:p>
        </p:txBody>
      </p:sp>
      <p:sp>
        <p:nvSpPr>
          <p:cNvPr id="27" name="Shape 301"/>
          <p:cNvSpPr/>
          <p:nvPr/>
        </p:nvSpPr>
        <p:spPr>
          <a:xfrm rot="8310225" flipV="1">
            <a:off x="3680285" y="3450537"/>
            <a:ext cx="1324328" cy="1723242"/>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38100">
            <a:solidFill>
              <a:schemeClr val="tx1"/>
            </a:solidFill>
            <a:prstDash val="sysDot"/>
            <a:miter lim="400000"/>
            <a:tailEnd type="none"/>
          </a:ln>
        </p:spPr>
        <p:txBody>
          <a:bodyPr lIns="64291" tIns="32146" rIns="64291" bIns="32146"/>
          <a:lstStyle/>
          <a:p>
            <a:pPr lvl="0"/>
            <a:endParaRPr>
              <a:solidFill>
                <a:srgbClr val="800000"/>
              </a:solidFill>
              <a:latin typeface="Arial"/>
              <a:cs typeface="Arial"/>
            </a:endParaRPr>
          </a:p>
        </p:txBody>
      </p:sp>
      <p:cxnSp>
        <p:nvCxnSpPr>
          <p:cNvPr id="28" name="Straight Connector 27"/>
          <p:cNvCxnSpPr>
            <a:stCxn id="10" idx="0"/>
            <a:endCxn id="18" idx="1"/>
          </p:cNvCxnSpPr>
          <p:nvPr/>
        </p:nvCxnSpPr>
        <p:spPr>
          <a:xfrm flipV="1">
            <a:off x="2391677" y="2899678"/>
            <a:ext cx="1674132" cy="1225690"/>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8" idx="3"/>
            <a:endCxn id="11" idx="0"/>
          </p:cNvCxnSpPr>
          <p:nvPr/>
        </p:nvCxnSpPr>
        <p:spPr>
          <a:xfrm>
            <a:off x="5210680" y="2899678"/>
            <a:ext cx="1816769" cy="1177148"/>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2" name="Shape 459"/>
          <p:cNvSpPr/>
          <p:nvPr/>
        </p:nvSpPr>
        <p:spPr>
          <a:xfrm>
            <a:off x="6220540" y="4806649"/>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B</a:t>
            </a:r>
            <a:r>
              <a:rPr lang="en-US" sz="2000" dirty="0" smtClean="0">
                <a:solidFill>
                  <a:schemeClr val="accent6"/>
                </a:solidFill>
                <a:ea typeface="Lucida Sans Regular"/>
                <a:cs typeface="Arial"/>
                <a:sym typeface="Lucida Sans Regular"/>
              </a:rPr>
              <a:t> </a:t>
            </a:r>
            <a:r>
              <a:rPr lang="en-US" sz="2000" dirty="0">
                <a:solidFill>
                  <a:schemeClr val="accent6"/>
                </a:solidFill>
                <a:ea typeface="Lucida Sans Regular"/>
                <a:cs typeface="Arial"/>
                <a:sym typeface="Lucida Sans Regular"/>
              </a:rPr>
              <a:t>Router</a:t>
            </a:r>
          </a:p>
        </p:txBody>
      </p:sp>
      <p:sp>
        <p:nvSpPr>
          <p:cNvPr id="33" name="Shape 459"/>
          <p:cNvSpPr/>
          <p:nvPr/>
        </p:nvSpPr>
        <p:spPr>
          <a:xfrm>
            <a:off x="1765807" y="3061360"/>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ea typeface="Lucida Sans Regular"/>
                <a:cs typeface="Arial"/>
                <a:sym typeface="Lucida Sans Regular"/>
              </a:rPr>
              <a:t>BGP Session</a:t>
            </a:r>
            <a:endParaRPr lang="en-US" sz="2000" dirty="0">
              <a:ea typeface="Lucida Sans Regular"/>
              <a:cs typeface="Arial"/>
              <a:sym typeface="Lucida Sans Regular"/>
            </a:endParaRPr>
          </a:p>
        </p:txBody>
      </p:sp>
      <p:sp>
        <p:nvSpPr>
          <p:cNvPr id="37" name="Shape 459"/>
          <p:cNvSpPr/>
          <p:nvPr/>
        </p:nvSpPr>
        <p:spPr>
          <a:xfrm>
            <a:off x="4738913" y="3778154"/>
            <a:ext cx="1867360"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nSpc>
                <a:spcPct val="110000"/>
              </a:lnSpc>
              <a:defRPr sz="1800"/>
            </a:pPr>
            <a:r>
              <a:rPr lang="en-US" sz="2000" dirty="0" smtClean="0">
                <a:solidFill>
                  <a:srgbClr val="000000"/>
                </a:solidFill>
                <a:ea typeface="Lucida Sans Regular"/>
                <a:cs typeface="Arial"/>
                <a:sym typeface="Lucida Sans Regular"/>
              </a:rPr>
              <a:t>Switching Fabric</a:t>
            </a:r>
            <a:endParaRPr lang="en-US" sz="2000" dirty="0">
              <a:solidFill>
                <a:srgbClr val="000000"/>
              </a:solidFill>
              <a:ea typeface="Lucida Sans Regular"/>
              <a:cs typeface="Arial"/>
              <a:sym typeface="Lucida Sans Regular"/>
            </a:endParaRPr>
          </a:p>
        </p:txBody>
      </p:sp>
      <p:sp>
        <p:nvSpPr>
          <p:cNvPr id="38" name="Rectangle 37"/>
          <p:cNvSpPr/>
          <p:nvPr/>
        </p:nvSpPr>
        <p:spPr>
          <a:xfrm>
            <a:off x="3596472" y="1831994"/>
            <a:ext cx="1922866" cy="2974655"/>
          </a:xfrm>
          <a:prstGeom prst="rect">
            <a:avLst/>
          </a:prstGeom>
          <a:noFill/>
          <a:ln>
            <a:solidFill>
              <a:srgbClr val="3C8C93"/>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Shape 378"/>
          <p:cNvSpPr/>
          <p:nvPr/>
        </p:nvSpPr>
        <p:spPr>
          <a:xfrm>
            <a:off x="4391749" y="3449216"/>
            <a:ext cx="490519" cy="369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b="1">
                <a:solidFill>
                  <a:srgbClr val="FF2600"/>
                </a:solidFill>
                <a:latin typeface="Lucida Sans Demibold Roman"/>
                <a:ea typeface="Lucida Sans Demibold Roman"/>
                <a:cs typeface="Lucida Sans Demibold Roman"/>
                <a:sym typeface="Lucida Sans Demibold Roman"/>
              </a:defRPr>
            </a:lvl1pPr>
          </a:lstStyle>
          <a:p>
            <a:pPr lvl="0" algn="ctr">
              <a:defRPr sz="1800" b="0">
                <a:solidFill>
                  <a:srgbClr val="000000"/>
                </a:solidFill>
              </a:defRPr>
            </a:pPr>
            <a:r>
              <a:rPr lang="en-US" sz="2400" dirty="0" smtClean="0">
                <a:solidFill>
                  <a:schemeClr val="tx1"/>
                </a:solidFill>
                <a:latin typeface="Arial"/>
                <a:cs typeface="Arial"/>
              </a:rPr>
              <a:t>IXP</a:t>
            </a:r>
            <a:endParaRPr sz="2400" dirty="0">
              <a:solidFill>
                <a:schemeClr val="tx1"/>
              </a:solidFill>
              <a:latin typeface="Arial"/>
              <a:cs typeface="Arial"/>
            </a:endParaRPr>
          </a:p>
        </p:txBody>
      </p:sp>
      <p:sp>
        <p:nvSpPr>
          <p:cNvPr id="40" name="Shape 459"/>
          <p:cNvSpPr/>
          <p:nvPr/>
        </p:nvSpPr>
        <p:spPr>
          <a:xfrm>
            <a:off x="3759450" y="1864544"/>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rgbClr val="000000"/>
                </a:solidFill>
                <a:ea typeface="Lucida Sans Regular"/>
                <a:cs typeface="Arial"/>
                <a:sym typeface="Lucida Sans Regular"/>
              </a:rPr>
              <a:t>Route Server</a:t>
            </a:r>
            <a:endParaRPr lang="en-US" sz="2000" dirty="0">
              <a:solidFill>
                <a:srgbClr val="000000"/>
              </a:solidFill>
              <a:ea typeface="Lucida Sans Regular"/>
              <a:cs typeface="Arial"/>
              <a:sym typeface="Lucida Sans Regular"/>
            </a:endParaRPr>
          </a:p>
        </p:txBody>
      </p:sp>
      <p:sp>
        <p:nvSpPr>
          <p:cNvPr id="4" name="Cloud 3"/>
          <p:cNvSpPr/>
          <p:nvPr/>
        </p:nvSpPr>
        <p:spPr>
          <a:xfrm>
            <a:off x="634980" y="4076827"/>
            <a:ext cx="2640623" cy="152251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3362175" y="5344723"/>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loud 25"/>
          <p:cNvSpPr/>
          <p:nvPr/>
        </p:nvSpPr>
        <p:spPr>
          <a:xfrm>
            <a:off x="6364498" y="3853089"/>
            <a:ext cx="2116598" cy="1822024"/>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28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8"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0518"/>
            <a:ext cx="8763000" cy="1143000"/>
          </a:xfrm>
        </p:spPr>
        <p:txBody>
          <a:bodyPr/>
          <a:lstStyle/>
          <a:p>
            <a:r>
              <a:rPr lang="en-US" dirty="0"/>
              <a:t>SDX = SDN + IXP</a:t>
            </a:r>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25</a:t>
            </a:fld>
            <a:endParaRPr lang="en-US"/>
          </a:p>
        </p:txBody>
      </p:sp>
      <p:sp>
        <p:nvSpPr>
          <p:cNvPr id="6" name="Shape 441"/>
          <p:cNvSpPr/>
          <p:nvPr/>
        </p:nvSpPr>
        <p:spPr>
          <a:xfrm flipH="1" flipV="1">
            <a:off x="4777739" y="4418577"/>
            <a:ext cx="1952292" cy="956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8" name="Shape 442"/>
          <p:cNvSpPr/>
          <p:nvPr/>
        </p:nvSpPr>
        <p:spPr>
          <a:xfrm flipH="1" flipV="1">
            <a:off x="4693114" y="3449216"/>
            <a:ext cx="15" cy="734223"/>
          </a:xfrm>
          <a:prstGeom prst="line">
            <a:avLst/>
          </a:prstGeom>
          <a:ln w="31750">
            <a:solidFill>
              <a:srgbClr val="FF6600"/>
            </a:solidFill>
            <a:prstDash val="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9" name="Shape 443"/>
          <p:cNvSpPr/>
          <p:nvPr/>
        </p:nvSpPr>
        <p:spPr>
          <a:xfrm flipH="1">
            <a:off x="2781082" y="4428127"/>
            <a:ext cx="1636292" cy="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0" name="pasted-image.jpg"/>
          <p:cNvPicPr/>
          <p:nvPr/>
        </p:nvPicPr>
        <p:blipFill>
          <a:blip r:embed="rId3">
            <a:extLst/>
          </a:blip>
          <a:srcRect l="6992" t="10113" r="10135" b="11501"/>
          <a:stretch>
            <a:fillRect/>
          </a:stretch>
        </p:blipFill>
        <p:spPr>
          <a:xfrm>
            <a:off x="2002271" y="4125368"/>
            <a:ext cx="778811" cy="614597"/>
          </a:xfrm>
          <a:prstGeom prst="rect">
            <a:avLst/>
          </a:prstGeom>
          <a:ln w="12700">
            <a:miter lim="400000"/>
          </a:ln>
        </p:spPr>
      </p:pic>
      <p:pic>
        <p:nvPicPr>
          <p:cNvPr id="11" name="pasted-image.jpg"/>
          <p:cNvPicPr/>
          <p:nvPr/>
        </p:nvPicPr>
        <p:blipFill>
          <a:blip r:embed="rId3">
            <a:extLst/>
          </a:blip>
          <a:srcRect l="6992" t="10113" r="10135" b="11501"/>
          <a:stretch>
            <a:fillRect/>
          </a:stretch>
        </p:blipFill>
        <p:spPr>
          <a:xfrm>
            <a:off x="6638043" y="4076826"/>
            <a:ext cx="778812" cy="614598"/>
          </a:xfrm>
          <a:prstGeom prst="rect">
            <a:avLst/>
          </a:prstGeom>
          <a:ln w="12700">
            <a:miter lim="400000"/>
          </a:ln>
        </p:spPr>
      </p:pic>
      <p:sp>
        <p:nvSpPr>
          <p:cNvPr id="13" name="Shape 450"/>
          <p:cNvSpPr/>
          <p:nvPr/>
        </p:nvSpPr>
        <p:spPr>
          <a:xfrm flipV="1">
            <a:off x="4682487" y="4392289"/>
            <a:ext cx="0" cy="120704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4" name="pasted-image.jpg"/>
          <p:cNvPicPr/>
          <p:nvPr/>
        </p:nvPicPr>
        <p:blipFill>
          <a:blip r:embed="rId3">
            <a:extLst/>
          </a:blip>
          <a:srcRect l="6992" t="10113" r="10135" b="11501"/>
          <a:stretch>
            <a:fillRect/>
          </a:stretch>
        </p:blipFill>
        <p:spPr>
          <a:xfrm>
            <a:off x="4303709" y="5396242"/>
            <a:ext cx="778811" cy="614597"/>
          </a:xfrm>
          <a:prstGeom prst="rect">
            <a:avLst/>
          </a:prstGeom>
          <a:ln w="12700">
            <a:miter lim="400000"/>
          </a:ln>
        </p:spPr>
      </p:pic>
      <p:pic>
        <p:nvPicPr>
          <p:cNvPr id="16" name="droppedImage.pdf"/>
          <p:cNvPicPr/>
          <p:nvPr/>
        </p:nvPicPr>
        <p:blipFill>
          <a:blip r:embed="rId4">
            <a:extLst/>
          </a:blip>
          <a:stretch>
            <a:fillRect/>
          </a:stretch>
        </p:blipFill>
        <p:spPr>
          <a:xfrm>
            <a:off x="4125323" y="4183439"/>
            <a:ext cx="1144543" cy="489391"/>
          </a:xfrm>
          <a:prstGeom prst="rect">
            <a:avLst/>
          </a:prstGeom>
          <a:ln w="12700">
            <a:miter lim="400000"/>
          </a:ln>
        </p:spPr>
      </p:pic>
      <p:pic>
        <p:nvPicPr>
          <p:cNvPr id="18" name="Picture 17"/>
          <p:cNvPicPr>
            <a:picLocks noChangeAspect="1"/>
          </p:cNvPicPr>
          <p:nvPr/>
        </p:nvPicPr>
        <p:blipFill>
          <a:blip r:embed="rId5"/>
          <a:stretch>
            <a:fillRect/>
          </a:stretch>
        </p:blipFill>
        <p:spPr>
          <a:xfrm>
            <a:off x="4065809" y="2350139"/>
            <a:ext cx="1144871" cy="1099077"/>
          </a:xfrm>
          <a:prstGeom prst="rect">
            <a:avLst/>
          </a:prstGeom>
        </p:spPr>
      </p:pic>
      <p:sp>
        <p:nvSpPr>
          <p:cNvPr id="19" name="Shape 459"/>
          <p:cNvSpPr/>
          <p:nvPr/>
        </p:nvSpPr>
        <p:spPr>
          <a:xfrm>
            <a:off x="1371010" y="4773308"/>
            <a:ext cx="1721084"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chemeClr val="accent6"/>
                </a:solidFill>
                <a:latin typeface="Arial"/>
                <a:ea typeface="Lucida Sans Regular"/>
                <a:cs typeface="Arial"/>
                <a:sym typeface="Lucida Sans Regular"/>
              </a:rPr>
              <a:t>AS A Router</a:t>
            </a:r>
            <a:endParaRPr sz="2000" dirty="0">
              <a:solidFill>
                <a:schemeClr val="accent6"/>
              </a:solidFill>
              <a:latin typeface="Arial"/>
              <a:ea typeface="Lucida Sans Regular"/>
              <a:cs typeface="Arial"/>
              <a:sym typeface="Lucida Sans Regular"/>
            </a:endParaRPr>
          </a:p>
        </p:txBody>
      </p:sp>
      <p:sp>
        <p:nvSpPr>
          <p:cNvPr id="25" name="Shape 459"/>
          <p:cNvSpPr/>
          <p:nvPr/>
        </p:nvSpPr>
        <p:spPr>
          <a:xfrm>
            <a:off x="3759450" y="6087397"/>
            <a:ext cx="1867360"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a:t>
            </a:r>
            <a:r>
              <a:rPr lang="en-US" sz="2000" dirty="0" smtClean="0">
                <a:solidFill>
                  <a:schemeClr val="accent6"/>
                </a:solidFill>
                <a:ea typeface="Lucida Sans Regular"/>
                <a:cs typeface="Arial"/>
                <a:sym typeface="Lucida Sans Regular"/>
              </a:rPr>
              <a:t>C </a:t>
            </a:r>
            <a:r>
              <a:rPr lang="en-US" sz="2000" dirty="0">
                <a:solidFill>
                  <a:schemeClr val="accent6"/>
                </a:solidFill>
                <a:ea typeface="Lucida Sans Regular"/>
                <a:cs typeface="Arial"/>
                <a:sym typeface="Lucida Sans Regular"/>
              </a:rPr>
              <a:t>Router</a:t>
            </a:r>
          </a:p>
        </p:txBody>
      </p:sp>
      <p:sp>
        <p:nvSpPr>
          <p:cNvPr id="27" name="Shape 301"/>
          <p:cNvSpPr/>
          <p:nvPr/>
        </p:nvSpPr>
        <p:spPr>
          <a:xfrm rot="8310225" flipV="1">
            <a:off x="3680285" y="3450537"/>
            <a:ext cx="1324328" cy="1723242"/>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38100">
            <a:solidFill>
              <a:schemeClr val="tx1"/>
            </a:solidFill>
            <a:prstDash val="sysDot"/>
            <a:miter lim="400000"/>
            <a:tailEnd type="none"/>
          </a:ln>
        </p:spPr>
        <p:txBody>
          <a:bodyPr lIns="64291" tIns="32146" rIns="64291" bIns="32146"/>
          <a:lstStyle/>
          <a:p>
            <a:pPr lvl="0"/>
            <a:endParaRPr>
              <a:solidFill>
                <a:srgbClr val="800000"/>
              </a:solidFill>
              <a:latin typeface="Arial"/>
              <a:cs typeface="Arial"/>
            </a:endParaRPr>
          </a:p>
        </p:txBody>
      </p:sp>
      <p:cxnSp>
        <p:nvCxnSpPr>
          <p:cNvPr id="28" name="Straight Connector 27"/>
          <p:cNvCxnSpPr>
            <a:stCxn id="10" idx="0"/>
            <a:endCxn id="18" idx="1"/>
          </p:cNvCxnSpPr>
          <p:nvPr/>
        </p:nvCxnSpPr>
        <p:spPr>
          <a:xfrm flipV="1">
            <a:off x="2391677" y="2899678"/>
            <a:ext cx="1674132" cy="1225690"/>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8" idx="3"/>
            <a:endCxn id="11" idx="0"/>
          </p:cNvCxnSpPr>
          <p:nvPr/>
        </p:nvCxnSpPr>
        <p:spPr>
          <a:xfrm>
            <a:off x="5210680" y="2899678"/>
            <a:ext cx="1816769" cy="1177148"/>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32" name="Shape 459"/>
          <p:cNvSpPr/>
          <p:nvPr/>
        </p:nvSpPr>
        <p:spPr>
          <a:xfrm>
            <a:off x="6220540" y="4806649"/>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B</a:t>
            </a:r>
            <a:r>
              <a:rPr lang="en-US" sz="2000" dirty="0" smtClean="0">
                <a:solidFill>
                  <a:schemeClr val="accent6"/>
                </a:solidFill>
                <a:ea typeface="Lucida Sans Regular"/>
                <a:cs typeface="Arial"/>
                <a:sym typeface="Lucida Sans Regular"/>
              </a:rPr>
              <a:t> </a:t>
            </a:r>
            <a:r>
              <a:rPr lang="en-US" sz="2000" dirty="0">
                <a:solidFill>
                  <a:schemeClr val="accent6"/>
                </a:solidFill>
                <a:ea typeface="Lucida Sans Regular"/>
                <a:cs typeface="Arial"/>
                <a:sym typeface="Lucida Sans Regular"/>
              </a:rPr>
              <a:t>Router</a:t>
            </a:r>
          </a:p>
        </p:txBody>
      </p:sp>
      <p:sp>
        <p:nvSpPr>
          <p:cNvPr id="33" name="Shape 459"/>
          <p:cNvSpPr/>
          <p:nvPr/>
        </p:nvSpPr>
        <p:spPr>
          <a:xfrm>
            <a:off x="1765807" y="3061360"/>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rgbClr val="000000"/>
                </a:solidFill>
                <a:ea typeface="Lucida Sans Regular"/>
                <a:cs typeface="Arial"/>
                <a:sym typeface="Lucida Sans Regular"/>
              </a:rPr>
              <a:t>BGP Session</a:t>
            </a:r>
            <a:endParaRPr lang="en-US" sz="2000" dirty="0">
              <a:solidFill>
                <a:srgbClr val="000000"/>
              </a:solidFill>
              <a:ea typeface="Lucida Sans Regular"/>
              <a:cs typeface="Arial"/>
              <a:sym typeface="Lucida Sans Regular"/>
            </a:endParaRPr>
          </a:p>
        </p:txBody>
      </p:sp>
      <p:sp>
        <p:nvSpPr>
          <p:cNvPr id="37" name="Shape 459"/>
          <p:cNvSpPr/>
          <p:nvPr/>
        </p:nvSpPr>
        <p:spPr>
          <a:xfrm>
            <a:off x="4738913" y="3791943"/>
            <a:ext cx="148162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nSpc>
                <a:spcPct val="110000"/>
              </a:lnSpc>
              <a:defRPr sz="1800"/>
            </a:pPr>
            <a:r>
              <a:rPr lang="en-US" sz="2000" dirty="0" smtClean="0">
                <a:solidFill>
                  <a:srgbClr val="FF0000"/>
                </a:solidFill>
                <a:ea typeface="Lucida Sans Regular"/>
                <a:cs typeface="Arial"/>
                <a:sym typeface="Lucida Sans Regular"/>
              </a:rPr>
              <a:t>SDN Switch</a:t>
            </a:r>
            <a:endParaRPr lang="en-US" sz="2000" dirty="0">
              <a:solidFill>
                <a:srgbClr val="FF0000"/>
              </a:solidFill>
              <a:ea typeface="Lucida Sans Regular"/>
              <a:cs typeface="Arial"/>
              <a:sym typeface="Lucida Sans Regular"/>
            </a:endParaRPr>
          </a:p>
        </p:txBody>
      </p:sp>
      <p:sp>
        <p:nvSpPr>
          <p:cNvPr id="38" name="Rectangle 37"/>
          <p:cNvSpPr/>
          <p:nvPr/>
        </p:nvSpPr>
        <p:spPr>
          <a:xfrm>
            <a:off x="3596472" y="1831994"/>
            <a:ext cx="1922866" cy="2974655"/>
          </a:xfrm>
          <a:prstGeom prst="rect">
            <a:avLst/>
          </a:prstGeom>
          <a:noFill/>
          <a:ln>
            <a:solidFill>
              <a:schemeClr val="accent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hape 459"/>
          <p:cNvSpPr/>
          <p:nvPr/>
        </p:nvSpPr>
        <p:spPr>
          <a:xfrm>
            <a:off x="3668116" y="1864544"/>
            <a:ext cx="1776795"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rgbClr val="FF0000"/>
                </a:solidFill>
                <a:ea typeface="Lucida Sans Regular"/>
                <a:cs typeface="Arial"/>
                <a:sym typeface="Lucida Sans Regular"/>
              </a:rPr>
              <a:t>SDX Controller</a:t>
            </a:r>
            <a:endParaRPr lang="en-US" sz="2000" dirty="0">
              <a:solidFill>
                <a:srgbClr val="FF0000"/>
              </a:solidFill>
              <a:ea typeface="Lucida Sans Regular"/>
              <a:cs typeface="Arial"/>
              <a:sym typeface="Lucida Sans Regular"/>
            </a:endParaRPr>
          </a:p>
        </p:txBody>
      </p:sp>
      <p:sp>
        <p:nvSpPr>
          <p:cNvPr id="26" name="Shape 378"/>
          <p:cNvSpPr/>
          <p:nvPr/>
        </p:nvSpPr>
        <p:spPr>
          <a:xfrm>
            <a:off x="5587704" y="2336715"/>
            <a:ext cx="632836" cy="369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b="1">
                <a:solidFill>
                  <a:srgbClr val="FF2600"/>
                </a:solidFill>
                <a:latin typeface="Lucida Sans Demibold Roman"/>
                <a:ea typeface="Lucida Sans Demibold Roman"/>
                <a:cs typeface="Lucida Sans Demibold Roman"/>
                <a:sym typeface="Lucida Sans Demibold Roman"/>
              </a:defRPr>
            </a:lvl1pPr>
          </a:lstStyle>
          <a:p>
            <a:pPr lvl="0" algn="ctr">
              <a:defRPr sz="1800" b="0">
                <a:solidFill>
                  <a:srgbClr val="000000"/>
                </a:solidFill>
              </a:defRPr>
            </a:pPr>
            <a:r>
              <a:rPr lang="en-US" sz="2400" dirty="0" smtClean="0">
                <a:solidFill>
                  <a:schemeClr val="tx1"/>
                </a:solidFill>
                <a:latin typeface="Arial"/>
                <a:cs typeface="Arial"/>
              </a:rPr>
              <a:t>SDX</a:t>
            </a:r>
            <a:endParaRPr sz="2400" dirty="0">
              <a:solidFill>
                <a:schemeClr val="tx1"/>
              </a:solidFill>
              <a:latin typeface="Arial"/>
              <a:cs typeface="Arial"/>
            </a:endParaRPr>
          </a:p>
        </p:txBody>
      </p:sp>
      <p:sp>
        <p:nvSpPr>
          <p:cNvPr id="30" name="Cloud 29"/>
          <p:cNvSpPr/>
          <p:nvPr/>
        </p:nvSpPr>
        <p:spPr>
          <a:xfrm>
            <a:off x="634980" y="4076827"/>
            <a:ext cx="2640623" cy="152251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loud 30"/>
          <p:cNvSpPr/>
          <p:nvPr/>
        </p:nvSpPr>
        <p:spPr>
          <a:xfrm>
            <a:off x="3362175" y="5344723"/>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loud 33"/>
          <p:cNvSpPr/>
          <p:nvPr/>
        </p:nvSpPr>
        <p:spPr>
          <a:xfrm>
            <a:off x="6364498" y="3853089"/>
            <a:ext cx="2116598" cy="1822024"/>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66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SDX Opens </a:t>
            </a:r>
            <a:r>
              <a:rPr lang="en-US" dirty="0" smtClean="0"/>
              <a:t>U</a:t>
            </a:r>
            <a:r>
              <a:rPr lang="en-US" dirty="0" smtClean="0">
                <a:solidFill>
                  <a:srgbClr val="800000"/>
                </a:solidFill>
              </a:rPr>
              <a:t>p New Possibilities</a:t>
            </a:r>
            <a:endParaRPr lang="en-US" dirty="0">
              <a:solidFill>
                <a:srgbClr val="800000"/>
              </a:solidFill>
            </a:endParaRPr>
          </a:p>
        </p:txBody>
      </p:sp>
      <p:sp>
        <p:nvSpPr>
          <p:cNvPr id="3" name="Content Placeholder 2"/>
          <p:cNvSpPr>
            <a:spLocks noGrp="1"/>
          </p:cNvSpPr>
          <p:nvPr>
            <p:ph idx="1"/>
          </p:nvPr>
        </p:nvSpPr>
        <p:spPr>
          <a:xfrm>
            <a:off x="280169" y="1600200"/>
            <a:ext cx="8625224" cy="5257800"/>
          </a:xfrm>
        </p:spPr>
        <p:txBody>
          <a:bodyPr/>
          <a:lstStyle/>
          <a:p>
            <a:r>
              <a:rPr lang="en-US" dirty="0" smtClean="0"/>
              <a:t>More </a:t>
            </a:r>
            <a:r>
              <a:rPr lang="en-US" dirty="0"/>
              <a:t>flexible </a:t>
            </a:r>
            <a:r>
              <a:rPr lang="en-US" b="1" dirty="0">
                <a:solidFill>
                  <a:srgbClr val="333399"/>
                </a:solidFill>
              </a:rPr>
              <a:t>business </a:t>
            </a:r>
            <a:r>
              <a:rPr lang="en-US" b="1" dirty="0" smtClean="0">
                <a:solidFill>
                  <a:srgbClr val="333399"/>
                </a:solidFill>
              </a:rPr>
              <a:t>relationships</a:t>
            </a:r>
          </a:p>
          <a:p>
            <a:pPr lvl="1"/>
            <a:r>
              <a:rPr lang="en-US" dirty="0" smtClean="0"/>
              <a:t>Make </a:t>
            </a:r>
            <a:r>
              <a:rPr lang="en-US" dirty="0" smtClean="0"/>
              <a:t>peering decisions based </a:t>
            </a:r>
            <a:r>
              <a:rPr lang="en-US" dirty="0"/>
              <a:t>on </a:t>
            </a:r>
            <a:r>
              <a:rPr lang="en-US" dirty="0" smtClean="0"/>
              <a:t>time </a:t>
            </a:r>
            <a:r>
              <a:rPr lang="en-US" dirty="0"/>
              <a:t>of </a:t>
            </a:r>
            <a:r>
              <a:rPr lang="en-US" dirty="0" smtClean="0"/>
              <a:t>day, volume of traffic, and nature of application</a:t>
            </a:r>
          </a:p>
          <a:p>
            <a:endParaRPr lang="en-US" dirty="0" smtClean="0"/>
          </a:p>
          <a:p>
            <a:r>
              <a:rPr lang="en-US" dirty="0" smtClean="0"/>
              <a:t>More direct and </a:t>
            </a:r>
            <a:r>
              <a:rPr lang="en-US" dirty="0"/>
              <a:t>flexible </a:t>
            </a:r>
            <a:r>
              <a:rPr lang="en-US" b="1" dirty="0">
                <a:solidFill>
                  <a:srgbClr val="333399"/>
                </a:solidFill>
              </a:rPr>
              <a:t>traffic </a:t>
            </a:r>
            <a:r>
              <a:rPr lang="en-US" b="1" dirty="0" smtClean="0">
                <a:solidFill>
                  <a:srgbClr val="333399"/>
                </a:solidFill>
              </a:rPr>
              <a:t>control</a:t>
            </a:r>
          </a:p>
          <a:p>
            <a:pPr lvl="1"/>
            <a:r>
              <a:rPr lang="en-US" dirty="0"/>
              <a:t>F</a:t>
            </a:r>
            <a:r>
              <a:rPr lang="en-US" dirty="0" smtClean="0"/>
              <a:t>ine</a:t>
            </a:r>
            <a:r>
              <a:rPr lang="en-US" dirty="0"/>
              <a:t>-grained t</a:t>
            </a:r>
            <a:r>
              <a:rPr lang="en-US" dirty="0" smtClean="0"/>
              <a:t>raffic </a:t>
            </a:r>
            <a:r>
              <a:rPr lang="en-US" dirty="0" smtClean="0"/>
              <a:t>engineering</a:t>
            </a:r>
          </a:p>
          <a:p>
            <a:pPr lvl="1"/>
            <a:r>
              <a:rPr lang="en-US" dirty="0" smtClean="0"/>
              <a:t>Steering traffic through “</a:t>
            </a:r>
            <a:r>
              <a:rPr lang="en-US" dirty="0" err="1" smtClean="0"/>
              <a:t>middleboxes</a:t>
            </a:r>
            <a:r>
              <a:rPr lang="en-US" dirty="0" smtClean="0"/>
              <a:t>”</a:t>
            </a:r>
            <a:endParaRPr lang="en-US" dirty="0"/>
          </a:p>
          <a:p>
            <a:pPr marL="0" indent="0">
              <a:buNone/>
            </a:pPr>
            <a:endParaRPr lang="en-US" dirty="0" smtClean="0"/>
          </a:p>
          <a:p>
            <a:r>
              <a:rPr lang="en-US" dirty="0" smtClean="0"/>
              <a:t>Better </a:t>
            </a:r>
            <a:r>
              <a:rPr lang="en-US" b="1" dirty="0">
                <a:solidFill>
                  <a:srgbClr val="333399"/>
                </a:solidFill>
              </a:rPr>
              <a:t>security</a:t>
            </a:r>
          </a:p>
          <a:p>
            <a:pPr lvl="1"/>
            <a:r>
              <a:rPr lang="en-US" dirty="0" smtClean="0"/>
              <a:t>Automatically </a:t>
            </a:r>
            <a:r>
              <a:rPr lang="en-US" dirty="0" smtClean="0"/>
              <a:t>drop </a:t>
            </a:r>
            <a:r>
              <a:rPr lang="en-US" dirty="0" smtClean="0"/>
              <a:t>attack traffic</a:t>
            </a:r>
          </a:p>
          <a:p>
            <a:pPr lvl="1"/>
            <a:r>
              <a:rPr lang="en-US" dirty="0" smtClean="0"/>
              <a:t>Prevent “free riding”</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26</a:t>
            </a:fld>
            <a:endParaRPr lang="en-US" dirty="0"/>
          </a:p>
        </p:txBody>
      </p:sp>
    </p:spTree>
    <p:extLst>
      <p:ext uri="{BB962C8B-B14F-4D97-AF65-F5344CB8AC3E}">
        <p14:creationId xmlns:p14="http://schemas.microsoft.com/office/powerpoint/2010/main" val="102645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450"/>
          <p:cNvSpPr/>
          <p:nvPr/>
        </p:nvSpPr>
        <p:spPr>
          <a:xfrm flipH="1" flipV="1">
            <a:off x="4896686" y="4585717"/>
            <a:ext cx="373180" cy="835926"/>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 name="Title 2"/>
          <p:cNvSpPr>
            <a:spLocks noGrp="1"/>
          </p:cNvSpPr>
          <p:nvPr>
            <p:ph type="title"/>
          </p:nvPr>
        </p:nvSpPr>
        <p:spPr/>
        <p:txBody>
          <a:bodyPr/>
          <a:lstStyle/>
          <a:p>
            <a:r>
              <a:rPr lang="en-US" dirty="0" smtClean="0"/>
              <a:t>Inbound </a:t>
            </a:r>
            <a:r>
              <a:rPr lang="en-US" dirty="0"/>
              <a:t>Traffic Engineering</a:t>
            </a:r>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27</a:t>
            </a:fld>
            <a:endParaRPr lang="en-US"/>
          </a:p>
        </p:txBody>
      </p:sp>
      <p:sp>
        <p:nvSpPr>
          <p:cNvPr id="6" name="Shape 441"/>
          <p:cNvSpPr/>
          <p:nvPr/>
        </p:nvSpPr>
        <p:spPr>
          <a:xfrm flipH="1" flipV="1">
            <a:off x="4777739" y="4418577"/>
            <a:ext cx="1952292" cy="956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8" name="Shape 442"/>
          <p:cNvSpPr/>
          <p:nvPr/>
        </p:nvSpPr>
        <p:spPr>
          <a:xfrm flipH="1" flipV="1">
            <a:off x="4693114" y="3449216"/>
            <a:ext cx="15" cy="734223"/>
          </a:xfrm>
          <a:prstGeom prst="line">
            <a:avLst/>
          </a:prstGeom>
          <a:ln w="31750">
            <a:solidFill>
              <a:srgbClr val="FF6600"/>
            </a:solidFill>
            <a:prstDash val="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9" name="Shape 443"/>
          <p:cNvSpPr/>
          <p:nvPr/>
        </p:nvSpPr>
        <p:spPr>
          <a:xfrm flipH="1">
            <a:off x="2781082" y="4428127"/>
            <a:ext cx="1636292" cy="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0" name="pasted-image.jpg"/>
          <p:cNvPicPr/>
          <p:nvPr/>
        </p:nvPicPr>
        <p:blipFill>
          <a:blip r:embed="rId3">
            <a:extLst/>
          </a:blip>
          <a:srcRect l="6992" t="10113" r="10135" b="11501"/>
          <a:stretch>
            <a:fillRect/>
          </a:stretch>
        </p:blipFill>
        <p:spPr>
          <a:xfrm>
            <a:off x="2002271" y="4125368"/>
            <a:ext cx="778811" cy="614597"/>
          </a:xfrm>
          <a:prstGeom prst="rect">
            <a:avLst/>
          </a:prstGeom>
          <a:ln w="12700">
            <a:miter lim="400000"/>
          </a:ln>
        </p:spPr>
      </p:pic>
      <p:pic>
        <p:nvPicPr>
          <p:cNvPr id="11" name="pasted-image.jpg"/>
          <p:cNvPicPr/>
          <p:nvPr/>
        </p:nvPicPr>
        <p:blipFill>
          <a:blip r:embed="rId3">
            <a:extLst/>
          </a:blip>
          <a:srcRect l="6992" t="10113" r="10135" b="11501"/>
          <a:stretch>
            <a:fillRect/>
          </a:stretch>
        </p:blipFill>
        <p:spPr>
          <a:xfrm>
            <a:off x="6638043" y="4076826"/>
            <a:ext cx="778812" cy="614598"/>
          </a:xfrm>
          <a:prstGeom prst="rect">
            <a:avLst/>
          </a:prstGeom>
          <a:ln w="12700">
            <a:miter lim="400000"/>
          </a:ln>
        </p:spPr>
      </p:pic>
      <p:sp>
        <p:nvSpPr>
          <p:cNvPr id="13" name="Shape 450"/>
          <p:cNvSpPr/>
          <p:nvPr/>
        </p:nvSpPr>
        <p:spPr>
          <a:xfrm flipV="1">
            <a:off x="4065810" y="4428141"/>
            <a:ext cx="351564" cy="1171193"/>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4" name="pasted-image.jpg"/>
          <p:cNvPicPr/>
          <p:nvPr/>
        </p:nvPicPr>
        <p:blipFill>
          <a:blip r:embed="rId3">
            <a:extLst/>
          </a:blip>
          <a:srcRect l="6992" t="10113" r="10135" b="11501"/>
          <a:stretch>
            <a:fillRect/>
          </a:stretch>
        </p:blipFill>
        <p:spPr>
          <a:xfrm>
            <a:off x="3686852" y="5421645"/>
            <a:ext cx="778811" cy="614597"/>
          </a:xfrm>
          <a:prstGeom prst="rect">
            <a:avLst/>
          </a:prstGeom>
          <a:ln w="12700">
            <a:miter lim="400000"/>
          </a:ln>
        </p:spPr>
      </p:pic>
      <p:pic>
        <p:nvPicPr>
          <p:cNvPr id="16" name="droppedImage.pdf"/>
          <p:cNvPicPr/>
          <p:nvPr/>
        </p:nvPicPr>
        <p:blipFill>
          <a:blip r:embed="rId4">
            <a:extLst/>
          </a:blip>
          <a:stretch>
            <a:fillRect/>
          </a:stretch>
        </p:blipFill>
        <p:spPr>
          <a:xfrm>
            <a:off x="4125323" y="4183439"/>
            <a:ext cx="1144543" cy="489391"/>
          </a:xfrm>
          <a:prstGeom prst="rect">
            <a:avLst/>
          </a:prstGeom>
          <a:ln w="12700">
            <a:miter lim="400000"/>
          </a:ln>
        </p:spPr>
      </p:pic>
      <p:pic>
        <p:nvPicPr>
          <p:cNvPr id="18" name="Picture 17"/>
          <p:cNvPicPr>
            <a:picLocks noChangeAspect="1"/>
          </p:cNvPicPr>
          <p:nvPr/>
        </p:nvPicPr>
        <p:blipFill>
          <a:blip r:embed="rId5"/>
          <a:stretch>
            <a:fillRect/>
          </a:stretch>
        </p:blipFill>
        <p:spPr>
          <a:xfrm>
            <a:off x="4065809" y="2350139"/>
            <a:ext cx="1144871" cy="1099077"/>
          </a:xfrm>
          <a:prstGeom prst="rect">
            <a:avLst/>
          </a:prstGeom>
        </p:spPr>
      </p:pic>
      <p:sp>
        <p:nvSpPr>
          <p:cNvPr id="19" name="Shape 459"/>
          <p:cNvSpPr/>
          <p:nvPr/>
        </p:nvSpPr>
        <p:spPr>
          <a:xfrm>
            <a:off x="457200" y="4067986"/>
            <a:ext cx="1721084" cy="67197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chemeClr val="accent6"/>
                </a:solidFill>
                <a:latin typeface="Arial"/>
                <a:ea typeface="Lucida Sans Regular"/>
                <a:cs typeface="Arial"/>
                <a:sym typeface="Lucida Sans Regular"/>
              </a:rPr>
              <a:t>AS A </a:t>
            </a:r>
            <a:br>
              <a:rPr lang="en-US" sz="2000" dirty="0" smtClean="0">
                <a:solidFill>
                  <a:schemeClr val="accent6"/>
                </a:solidFill>
                <a:latin typeface="Arial"/>
                <a:ea typeface="Lucida Sans Regular"/>
                <a:cs typeface="Arial"/>
                <a:sym typeface="Lucida Sans Regular"/>
              </a:rPr>
            </a:br>
            <a:r>
              <a:rPr lang="en-US" sz="2000" dirty="0" smtClean="0">
                <a:solidFill>
                  <a:schemeClr val="accent6"/>
                </a:solidFill>
                <a:latin typeface="Arial"/>
                <a:ea typeface="Lucida Sans Regular"/>
                <a:cs typeface="Arial"/>
                <a:sym typeface="Lucida Sans Regular"/>
              </a:rPr>
              <a:t>Router</a:t>
            </a:r>
            <a:endParaRPr sz="2000" dirty="0">
              <a:solidFill>
                <a:schemeClr val="accent6"/>
              </a:solidFill>
              <a:latin typeface="Arial"/>
              <a:ea typeface="Lucida Sans Regular"/>
              <a:cs typeface="Arial"/>
              <a:sym typeface="Lucida Sans Regular"/>
            </a:endParaRPr>
          </a:p>
        </p:txBody>
      </p:sp>
      <p:sp>
        <p:nvSpPr>
          <p:cNvPr id="25" name="Shape 459"/>
          <p:cNvSpPr/>
          <p:nvPr/>
        </p:nvSpPr>
        <p:spPr>
          <a:xfrm>
            <a:off x="3759450" y="6087397"/>
            <a:ext cx="1867360"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a:t>
            </a:r>
            <a:r>
              <a:rPr lang="en-US" sz="2000" dirty="0" smtClean="0">
                <a:solidFill>
                  <a:schemeClr val="accent6"/>
                </a:solidFill>
                <a:ea typeface="Lucida Sans Regular"/>
                <a:cs typeface="Arial"/>
                <a:sym typeface="Lucida Sans Regular"/>
              </a:rPr>
              <a:t>C Routers</a:t>
            </a:r>
            <a:endParaRPr lang="en-US" sz="2000" dirty="0">
              <a:solidFill>
                <a:schemeClr val="accent6"/>
              </a:solidFill>
              <a:ea typeface="Lucida Sans Regular"/>
              <a:cs typeface="Arial"/>
              <a:sym typeface="Lucida Sans Regular"/>
            </a:endParaRPr>
          </a:p>
        </p:txBody>
      </p:sp>
      <p:sp>
        <p:nvSpPr>
          <p:cNvPr id="32" name="Shape 459"/>
          <p:cNvSpPr/>
          <p:nvPr/>
        </p:nvSpPr>
        <p:spPr>
          <a:xfrm>
            <a:off x="6730031" y="4940020"/>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B</a:t>
            </a:r>
            <a:r>
              <a:rPr lang="en-US" sz="2000" dirty="0" smtClean="0">
                <a:solidFill>
                  <a:schemeClr val="accent6"/>
                </a:solidFill>
                <a:ea typeface="Lucida Sans Regular"/>
                <a:cs typeface="Arial"/>
                <a:sym typeface="Lucida Sans Regular"/>
              </a:rPr>
              <a:t> </a:t>
            </a:r>
            <a:r>
              <a:rPr lang="en-US" sz="2000" dirty="0">
                <a:solidFill>
                  <a:schemeClr val="accent6"/>
                </a:solidFill>
                <a:ea typeface="Lucida Sans Regular"/>
                <a:cs typeface="Arial"/>
                <a:sym typeface="Lucida Sans Regular"/>
              </a:rPr>
              <a:t>Router</a:t>
            </a:r>
          </a:p>
        </p:txBody>
      </p:sp>
      <p:sp>
        <p:nvSpPr>
          <p:cNvPr id="38" name="Rectangle 37"/>
          <p:cNvSpPr/>
          <p:nvPr/>
        </p:nvSpPr>
        <p:spPr>
          <a:xfrm>
            <a:off x="3596472" y="1831994"/>
            <a:ext cx="1922866" cy="3196695"/>
          </a:xfrm>
          <a:prstGeom prst="rect">
            <a:avLst/>
          </a:prstGeom>
          <a:noFill/>
          <a:ln>
            <a:solidFill>
              <a:schemeClr val="accent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hape 459"/>
          <p:cNvSpPr/>
          <p:nvPr/>
        </p:nvSpPr>
        <p:spPr>
          <a:xfrm>
            <a:off x="3668116" y="1864544"/>
            <a:ext cx="1776795"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ea typeface="Lucida Sans Regular"/>
                <a:cs typeface="Arial"/>
                <a:sym typeface="Lucida Sans Regular"/>
              </a:rPr>
              <a:t>SDX Controller</a:t>
            </a:r>
            <a:endParaRPr lang="en-US" sz="2000" dirty="0">
              <a:ea typeface="Lucida Sans Regular"/>
              <a:cs typeface="Arial"/>
              <a:sym typeface="Lucida Sans Regular"/>
            </a:endParaRPr>
          </a:p>
        </p:txBody>
      </p:sp>
      <p:sp>
        <p:nvSpPr>
          <p:cNvPr id="26" name="Shape 378"/>
          <p:cNvSpPr/>
          <p:nvPr/>
        </p:nvSpPr>
        <p:spPr>
          <a:xfrm>
            <a:off x="5587704" y="2336715"/>
            <a:ext cx="632836" cy="369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b="1">
                <a:solidFill>
                  <a:srgbClr val="FF2600"/>
                </a:solidFill>
                <a:latin typeface="Lucida Sans Demibold Roman"/>
                <a:ea typeface="Lucida Sans Demibold Roman"/>
                <a:cs typeface="Lucida Sans Demibold Roman"/>
                <a:sym typeface="Lucida Sans Demibold Roman"/>
              </a:defRPr>
            </a:lvl1pPr>
          </a:lstStyle>
          <a:p>
            <a:pPr lvl="0" algn="ctr">
              <a:defRPr sz="1800" b="0">
                <a:solidFill>
                  <a:srgbClr val="000000"/>
                </a:solidFill>
              </a:defRPr>
            </a:pPr>
            <a:r>
              <a:rPr lang="en-US" sz="2400" dirty="0" smtClean="0">
                <a:solidFill>
                  <a:schemeClr val="tx1"/>
                </a:solidFill>
                <a:latin typeface="Arial"/>
                <a:cs typeface="Arial"/>
              </a:rPr>
              <a:t>SDX</a:t>
            </a:r>
            <a:endParaRPr sz="2400" dirty="0">
              <a:solidFill>
                <a:schemeClr val="tx1"/>
              </a:solidFill>
              <a:latin typeface="Arial"/>
              <a:cs typeface="Arial"/>
            </a:endParaRPr>
          </a:p>
        </p:txBody>
      </p:sp>
      <p:pic>
        <p:nvPicPr>
          <p:cNvPr id="36" name="pasted-image.jpg"/>
          <p:cNvPicPr/>
          <p:nvPr/>
        </p:nvPicPr>
        <p:blipFill>
          <a:blip r:embed="rId3">
            <a:extLst/>
          </a:blip>
          <a:srcRect l="6992" t="10113" r="10135" b="11501"/>
          <a:stretch>
            <a:fillRect/>
          </a:stretch>
        </p:blipFill>
        <p:spPr>
          <a:xfrm>
            <a:off x="4896686" y="5394006"/>
            <a:ext cx="778811" cy="614597"/>
          </a:xfrm>
          <a:prstGeom prst="rect">
            <a:avLst/>
          </a:prstGeom>
          <a:ln w="12700">
            <a:miter lim="400000"/>
          </a:ln>
        </p:spPr>
      </p:pic>
      <p:sp>
        <p:nvSpPr>
          <p:cNvPr id="39" name="Shape 351"/>
          <p:cNvSpPr/>
          <p:nvPr/>
        </p:nvSpPr>
        <p:spPr>
          <a:xfrm>
            <a:off x="4378616" y="462405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C1</a:t>
            </a:r>
            <a:endParaRPr sz="2000" b="1" dirty="0">
              <a:solidFill>
                <a:srgbClr val="FF9300"/>
              </a:solidFill>
              <a:latin typeface="Arial"/>
              <a:ea typeface="Lucida Sans Regular"/>
              <a:cs typeface="Arial"/>
              <a:sym typeface="Lucida Sans Regular"/>
            </a:endParaRPr>
          </a:p>
        </p:txBody>
      </p:sp>
      <p:sp>
        <p:nvSpPr>
          <p:cNvPr id="40" name="Shape 351"/>
          <p:cNvSpPr/>
          <p:nvPr/>
        </p:nvSpPr>
        <p:spPr>
          <a:xfrm>
            <a:off x="5074253" y="462405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C2</a:t>
            </a:r>
            <a:endParaRPr sz="2000" b="1" dirty="0">
              <a:solidFill>
                <a:srgbClr val="FF9300"/>
              </a:solidFill>
              <a:latin typeface="Arial"/>
              <a:ea typeface="Lucida Sans Regular"/>
              <a:cs typeface="Arial"/>
              <a:sym typeface="Lucida Sans Regular"/>
            </a:endParaRPr>
          </a:p>
        </p:txBody>
      </p:sp>
      <p:sp>
        <p:nvSpPr>
          <p:cNvPr id="42" name="Shape 301"/>
          <p:cNvSpPr/>
          <p:nvPr/>
        </p:nvSpPr>
        <p:spPr>
          <a:xfrm rot="7672914" flipV="1">
            <a:off x="3682944" y="3604378"/>
            <a:ext cx="1504850" cy="1582130"/>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76200" cmpd="sng">
            <a:solidFill>
              <a:srgbClr val="FF0000"/>
            </a:solidFill>
            <a:prstDash val="sysDot"/>
            <a:miter lim="400000"/>
            <a:tailEnd type="triangle"/>
          </a:ln>
        </p:spPr>
        <p:txBody>
          <a:bodyPr lIns="64291" tIns="32146" rIns="64291" bIns="32146"/>
          <a:lstStyle/>
          <a:p>
            <a:pPr lvl="0"/>
            <a:endParaRPr dirty="0">
              <a:latin typeface="Arial"/>
              <a:cs typeface="Arial"/>
            </a:endParaRPr>
          </a:p>
        </p:txBody>
      </p:sp>
      <p:sp>
        <p:nvSpPr>
          <p:cNvPr id="43" name="Shape 351"/>
          <p:cNvSpPr/>
          <p:nvPr/>
        </p:nvSpPr>
        <p:spPr>
          <a:xfrm>
            <a:off x="2621157" y="4956691"/>
            <a:ext cx="1426809"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r">
              <a:lnSpc>
                <a:spcPct val="110000"/>
              </a:lnSpc>
              <a:defRPr sz="1800"/>
            </a:pPr>
            <a:r>
              <a:rPr lang="en-US" sz="2400" b="1" dirty="0" smtClean="0">
                <a:solidFill>
                  <a:srgbClr val="FF0000"/>
                </a:solidFill>
                <a:latin typeface="Arial"/>
                <a:ea typeface="Lucida Sans Regular"/>
                <a:cs typeface="Arial"/>
                <a:sym typeface="Lucida Sans Regular"/>
              </a:rPr>
              <a:t>10.0.0.0/8</a:t>
            </a:r>
            <a:endParaRPr sz="2400" b="1" dirty="0">
              <a:solidFill>
                <a:srgbClr val="FF0000"/>
              </a:solidFill>
              <a:latin typeface="Arial"/>
              <a:ea typeface="Lucida Sans Regular"/>
              <a:cs typeface="Arial"/>
              <a:sym typeface="Lucida Sans Regular"/>
            </a:endParaRPr>
          </a:p>
        </p:txBody>
      </p:sp>
    </p:spTree>
    <p:extLst>
      <p:ext uri="{BB962C8B-B14F-4D97-AF65-F5344CB8AC3E}">
        <p14:creationId xmlns:p14="http://schemas.microsoft.com/office/powerpoint/2010/main" val="324208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28</a:t>
            </a:fld>
            <a:endParaRPr lang="en-US"/>
          </a:p>
        </p:txBody>
      </p:sp>
      <p:sp>
        <p:nvSpPr>
          <p:cNvPr id="81" name="Shape 1022"/>
          <p:cNvSpPr/>
          <p:nvPr/>
        </p:nvSpPr>
        <p:spPr>
          <a:xfrm>
            <a:off x="2667000" y="7214800"/>
            <a:ext cx="0"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200">
                <a:latin typeface="Consolas"/>
                <a:ea typeface="Consolas"/>
                <a:cs typeface="Consolas"/>
                <a:sym typeface="Consolas"/>
              </a:defRPr>
            </a:lvl1pPr>
          </a:lstStyle>
          <a:p>
            <a:pPr lvl="0">
              <a:defRPr sz="1800"/>
            </a:pPr>
            <a:endParaRPr sz="1800" dirty="0"/>
          </a:p>
        </p:txBody>
      </p:sp>
      <p:sp>
        <p:nvSpPr>
          <p:cNvPr id="7" name="Shape 450"/>
          <p:cNvSpPr/>
          <p:nvPr/>
        </p:nvSpPr>
        <p:spPr>
          <a:xfrm flipH="1" flipV="1">
            <a:off x="6069665" y="2780147"/>
            <a:ext cx="373180" cy="835926"/>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8" name="Shape 441"/>
          <p:cNvSpPr/>
          <p:nvPr/>
        </p:nvSpPr>
        <p:spPr>
          <a:xfrm flipH="1" flipV="1">
            <a:off x="5950718" y="2613007"/>
            <a:ext cx="1952292" cy="956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9" name="Shape 443"/>
          <p:cNvSpPr/>
          <p:nvPr/>
        </p:nvSpPr>
        <p:spPr>
          <a:xfrm flipH="1">
            <a:off x="3954061" y="2622557"/>
            <a:ext cx="1636292" cy="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0" name="pasted-image.jpg"/>
          <p:cNvPicPr/>
          <p:nvPr/>
        </p:nvPicPr>
        <p:blipFill>
          <a:blip r:embed="rId3">
            <a:extLst/>
          </a:blip>
          <a:srcRect l="6992" t="10113" r="10135" b="11501"/>
          <a:stretch>
            <a:fillRect/>
          </a:stretch>
        </p:blipFill>
        <p:spPr>
          <a:xfrm>
            <a:off x="3175250" y="2319798"/>
            <a:ext cx="778811" cy="614597"/>
          </a:xfrm>
          <a:prstGeom prst="rect">
            <a:avLst/>
          </a:prstGeom>
          <a:ln w="12700">
            <a:miter lim="400000"/>
          </a:ln>
        </p:spPr>
      </p:pic>
      <p:pic>
        <p:nvPicPr>
          <p:cNvPr id="11" name="pasted-image.jpg"/>
          <p:cNvPicPr/>
          <p:nvPr/>
        </p:nvPicPr>
        <p:blipFill>
          <a:blip r:embed="rId3">
            <a:extLst/>
          </a:blip>
          <a:srcRect l="6992" t="10113" r="10135" b="11501"/>
          <a:stretch>
            <a:fillRect/>
          </a:stretch>
        </p:blipFill>
        <p:spPr>
          <a:xfrm>
            <a:off x="7811022" y="2271256"/>
            <a:ext cx="778812" cy="614598"/>
          </a:xfrm>
          <a:prstGeom prst="rect">
            <a:avLst/>
          </a:prstGeom>
          <a:ln w="12700">
            <a:miter lim="400000"/>
          </a:ln>
        </p:spPr>
      </p:pic>
      <p:sp>
        <p:nvSpPr>
          <p:cNvPr id="12" name="Shape 450"/>
          <p:cNvSpPr/>
          <p:nvPr/>
        </p:nvSpPr>
        <p:spPr>
          <a:xfrm flipV="1">
            <a:off x="5238789" y="2622571"/>
            <a:ext cx="351564" cy="1171193"/>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3" name="pasted-image.jpg"/>
          <p:cNvPicPr/>
          <p:nvPr/>
        </p:nvPicPr>
        <p:blipFill>
          <a:blip r:embed="rId3">
            <a:extLst/>
          </a:blip>
          <a:srcRect l="6992" t="10113" r="10135" b="11501"/>
          <a:stretch>
            <a:fillRect/>
          </a:stretch>
        </p:blipFill>
        <p:spPr>
          <a:xfrm>
            <a:off x="4859831" y="3616075"/>
            <a:ext cx="778811" cy="614597"/>
          </a:xfrm>
          <a:prstGeom prst="rect">
            <a:avLst/>
          </a:prstGeom>
          <a:ln w="12700">
            <a:miter lim="400000"/>
          </a:ln>
        </p:spPr>
      </p:pic>
      <p:pic>
        <p:nvPicPr>
          <p:cNvPr id="14" name="droppedImage.pdf"/>
          <p:cNvPicPr/>
          <p:nvPr/>
        </p:nvPicPr>
        <p:blipFill>
          <a:blip r:embed="rId4">
            <a:extLst/>
          </a:blip>
          <a:stretch>
            <a:fillRect/>
          </a:stretch>
        </p:blipFill>
        <p:spPr>
          <a:xfrm>
            <a:off x="5298302" y="2377869"/>
            <a:ext cx="1144543" cy="489391"/>
          </a:xfrm>
          <a:prstGeom prst="rect">
            <a:avLst/>
          </a:prstGeom>
          <a:ln w="12700">
            <a:miter lim="400000"/>
          </a:ln>
        </p:spPr>
      </p:pic>
      <p:sp>
        <p:nvSpPr>
          <p:cNvPr id="15" name="Shape 459"/>
          <p:cNvSpPr/>
          <p:nvPr/>
        </p:nvSpPr>
        <p:spPr>
          <a:xfrm>
            <a:off x="2693349" y="3113371"/>
            <a:ext cx="1721084"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chemeClr val="accent6"/>
                </a:solidFill>
                <a:latin typeface="Arial"/>
                <a:ea typeface="Lucida Sans Regular"/>
                <a:cs typeface="Arial"/>
                <a:sym typeface="Lucida Sans Regular"/>
              </a:rPr>
              <a:t>AS A Router</a:t>
            </a:r>
            <a:endParaRPr sz="2000" dirty="0">
              <a:solidFill>
                <a:schemeClr val="accent6"/>
              </a:solidFill>
              <a:latin typeface="Arial"/>
              <a:ea typeface="Lucida Sans Regular"/>
              <a:cs typeface="Arial"/>
              <a:sym typeface="Lucida Sans Regular"/>
            </a:endParaRPr>
          </a:p>
        </p:txBody>
      </p:sp>
      <p:sp>
        <p:nvSpPr>
          <p:cNvPr id="16" name="Shape 459"/>
          <p:cNvSpPr/>
          <p:nvPr/>
        </p:nvSpPr>
        <p:spPr>
          <a:xfrm>
            <a:off x="4932429" y="4281827"/>
            <a:ext cx="1867360"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a:t>
            </a:r>
            <a:r>
              <a:rPr lang="en-US" sz="2000" dirty="0" smtClean="0">
                <a:solidFill>
                  <a:schemeClr val="accent6"/>
                </a:solidFill>
                <a:ea typeface="Lucida Sans Regular"/>
                <a:cs typeface="Arial"/>
                <a:sym typeface="Lucida Sans Regular"/>
              </a:rPr>
              <a:t>C Routers</a:t>
            </a:r>
            <a:endParaRPr lang="en-US" sz="2000" dirty="0">
              <a:solidFill>
                <a:schemeClr val="accent6"/>
              </a:solidFill>
              <a:ea typeface="Lucida Sans Regular"/>
              <a:cs typeface="Arial"/>
              <a:sym typeface="Lucida Sans Regular"/>
            </a:endParaRPr>
          </a:p>
        </p:txBody>
      </p:sp>
      <p:sp>
        <p:nvSpPr>
          <p:cNvPr id="17" name="Shape 459"/>
          <p:cNvSpPr/>
          <p:nvPr/>
        </p:nvSpPr>
        <p:spPr>
          <a:xfrm>
            <a:off x="7519087" y="3113371"/>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B</a:t>
            </a:r>
            <a:r>
              <a:rPr lang="en-US" sz="2000" dirty="0" smtClean="0">
                <a:solidFill>
                  <a:schemeClr val="accent6"/>
                </a:solidFill>
                <a:ea typeface="Lucida Sans Regular"/>
                <a:cs typeface="Arial"/>
                <a:sym typeface="Lucida Sans Regular"/>
              </a:rPr>
              <a:t> </a:t>
            </a:r>
            <a:r>
              <a:rPr lang="en-US" sz="2000" dirty="0">
                <a:solidFill>
                  <a:schemeClr val="accent6"/>
                </a:solidFill>
                <a:ea typeface="Lucida Sans Regular"/>
                <a:cs typeface="Arial"/>
                <a:sym typeface="Lucida Sans Regular"/>
              </a:rPr>
              <a:t>Router</a:t>
            </a:r>
          </a:p>
        </p:txBody>
      </p:sp>
      <p:pic>
        <p:nvPicPr>
          <p:cNvPr id="18" name="pasted-image.jpg"/>
          <p:cNvPicPr/>
          <p:nvPr/>
        </p:nvPicPr>
        <p:blipFill>
          <a:blip r:embed="rId3">
            <a:extLst/>
          </a:blip>
          <a:srcRect l="6992" t="10113" r="10135" b="11501"/>
          <a:stretch>
            <a:fillRect/>
          </a:stretch>
        </p:blipFill>
        <p:spPr>
          <a:xfrm>
            <a:off x="6069665" y="3588436"/>
            <a:ext cx="778811" cy="614597"/>
          </a:xfrm>
          <a:prstGeom prst="rect">
            <a:avLst/>
          </a:prstGeom>
          <a:ln w="12700">
            <a:miter lim="400000"/>
          </a:ln>
        </p:spPr>
      </p:pic>
      <p:sp>
        <p:nvSpPr>
          <p:cNvPr id="19" name="Shape 351"/>
          <p:cNvSpPr/>
          <p:nvPr/>
        </p:nvSpPr>
        <p:spPr>
          <a:xfrm>
            <a:off x="5551595" y="281848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C1</a:t>
            </a:r>
            <a:endParaRPr sz="2000" b="1" dirty="0">
              <a:solidFill>
                <a:srgbClr val="FF9300"/>
              </a:solidFill>
              <a:latin typeface="Arial"/>
              <a:ea typeface="Lucida Sans Regular"/>
              <a:cs typeface="Arial"/>
              <a:sym typeface="Lucida Sans Regular"/>
            </a:endParaRPr>
          </a:p>
        </p:txBody>
      </p:sp>
      <p:sp>
        <p:nvSpPr>
          <p:cNvPr id="20" name="Shape 351"/>
          <p:cNvSpPr/>
          <p:nvPr/>
        </p:nvSpPr>
        <p:spPr>
          <a:xfrm>
            <a:off x="6247232" y="281848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C2</a:t>
            </a:r>
            <a:endParaRPr sz="2000" b="1" dirty="0">
              <a:solidFill>
                <a:srgbClr val="FF9300"/>
              </a:solidFill>
              <a:latin typeface="Arial"/>
              <a:ea typeface="Lucida Sans Regular"/>
              <a:cs typeface="Arial"/>
              <a:sym typeface="Lucida Sans Regular"/>
            </a:endParaRPr>
          </a:p>
        </p:txBody>
      </p:sp>
      <p:cxnSp>
        <p:nvCxnSpPr>
          <p:cNvPr id="21" name="Straight Arrow Connector 20"/>
          <p:cNvCxnSpPr/>
          <p:nvPr/>
        </p:nvCxnSpPr>
        <p:spPr>
          <a:xfrm>
            <a:off x="3677671" y="2137549"/>
            <a:ext cx="1837271" cy="0"/>
          </a:xfrm>
          <a:prstGeom prst="straightConnector1">
            <a:avLst/>
          </a:prstGeom>
          <a:ln w="508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6346108" y="2137549"/>
            <a:ext cx="1837271" cy="0"/>
          </a:xfrm>
          <a:prstGeom prst="straightConnector1">
            <a:avLst/>
          </a:prstGeom>
          <a:ln w="508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798149" y="1554141"/>
            <a:ext cx="2305138" cy="461665"/>
          </a:xfrm>
          <a:prstGeom prst="rect">
            <a:avLst/>
          </a:prstGeom>
          <a:noFill/>
          <a:ln>
            <a:noFill/>
          </a:ln>
        </p:spPr>
        <p:txBody>
          <a:bodyPr wrap="none" rtlCol="0">
            <a:spAutoFit/>
          </a:bodyPr>
          <a:lstStyle/>
          <a:p>
            <a:r>
              <a:rPr lang="en-US" sz="2400" b="1" dirty="0" smtClean="0">
                <a:solidFill>
                  <a:srgbClr val="FF0000"/>
                </a:solidFill>
              </a:rPr>
              <a:t>Incoming Data</a:t>
            </a:r>
            <a:endParaRPr lang="en-US" sz="2400" b="1" dirty="0">
              <a:solidFill>
                <a:srgbClr val="FF0000"/>
              </a:solidFill>
            </a:endParaRPr>
          </a:p>
        </p:txBody>
      </p:sp>
      <p:sp>
        <p:nvSpPr>
          <p:cNvPr id="27" name="Title 2"/>
          <p:cNvSpPr txBox="1">
            <a:spLocks/>
          </p:cNvSpPr>
          <p:nvPr/>
        </p:nvSpPr>
        <p:spPr bwMode="auto">
          <a:xfrm>
            <a:off x="457200" y="220518"/>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800000"/>
                </a:solidFill>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a:lstStyle>
          <a:p>
            <a:r>
              <a:rPr lang="en-US" dirty="0" smtClean="0"/>
              <a:t>Inbound Traffic Engineering</a:t>
            </a:r>
            <a:endParaRPr lang="en-US" dirty="0"/>
          </a:p>
        </p:txBody>
      </p:sp>
      <p:sp>
        <p:nvSpPr>
          <p:cNvPr id="28" name="Shape 351"/>
          <p:cNvSpPr/>
          <p:nvPr/>
        </p:nvSpPr>
        <p:spPr>
          <a:xfrm>
            <a:off x="3371340" y="3674116"/>
            <a:ext cx="1426809"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r">
              <a:lnSpc>
                <a:spcPct val="110000"/>
              </a:lnSpc>
              <a:defRPr sz="1800"/>
            </a:pPr>
            <a:r>
              <a:rPr lang="en-US" sz="2400" b="1" dirty="0" smtClean="0">
                <a:solidFill>
                  <a:srgbClr val="FF0000"/>
                </a:solidFill>
                <a:latin typeface="Arial"/>
                <a:ea typeface="Lucida Sans Regular"/>
                <a:cs typeface="Arial"/>
                <a:sym typeface="Lucida Sans Regular"/>
              </a:rPr>
              <a:t>10.0.0.0/8</a:t>
            </a:r>
            <a:endParaRPr sz="2400" b="1" dirty="0">
              <a:solidFill>
                <a:srgbClr val="FF0000"/>
              </a:solidFill>
              <a:latin typeface="Arial"/>
              <a:ea typeface="Lucida Sans Regular"/>
              <a:cs typeface="Arial"/>
              <a:sym typeface="Lucida Sans Regular"/>
            </a:endParaRPr>
          </a:p>
        </p:txBody>
      </p:sp>
      <p:graphicFrame>
        <p:nvGraphicFramePr>
          <p:cNvPr id="29" name="Table 28"/>
          <p:cNvGraphicFramePr>
            <a:graphicFrameLocks noGrp="1"/>
          </p:cNvGraphicFramePr>
          <p:nvPr>
            <p:extLst>
              <p:ext uri="{D42A27DB-BD31-4B8C-83A1-F6EECF244321}">
                <p14:modId xmlns:p14="http://schemas.microsoft.com/office/powerpoint/2010/main" val="104629028"/>
              </p:ext>
            </p:extLst>
          </p:nvPr>
        </p:nvGraphicFramePr>
        <p:xfrm>
          <a:off x="334084" y="4816312"/>
          <a:ext cx="8324442" cy="1510015"/>
        </p:xfrm>
        <a:graphic>
          <a:graphicData uri="http://schemas.openxmlformats.org/drawingml/2006/table">
            <a:tbl>
              <a:tblPr firstRow="1" bandRow="1">
                <a:tableStyleId>{5C22544A-7EE6-4342-B048-85BDC9FD1C3A}</a:tableStyleId>
              </a:tblPr>
              <a:tblGrid>
                <a:gridCol w="2737296"/>
                <a:gridCol w="1018871"/>
                <a:gridCol w="1476625"/>
                <a:gridCol w="3091650"/>
              </a:tblGrid>
              <a:tr h="687055">
                <a:tc>
                  <a:txBody>
                    <a:bodyPr/>
                    <a:lstStyle/>
                    <a:p>
                      <a:r>
                        <a:rPr lang="en-US" sz="2400" dirty="0" smtClean="0">
                          <a:solidFill>
                            <a:schemeClr val="tx1"/>
                          </a:solidFill>
                        </a:rPr>
                        <a:t>Incoming Traffic</a:t>
                      </a:r>
                      <a:endParaRPr lang="en-US" sz="2400" dirty="0">
                        <a:solidFill>
                          <a:schemeClr val="tx1"/>
                        </a:solidFill>
                      </a:endParaRPr>
                    </a:p>
                  </a:txBody>
                  <a:tcPr/>
                </a:tc>
                <a:tc>
                  <a:txBody>
                    <a:bodyPr/>
                    <a:lstStyle/>
                    <a:p>
                      <a:r>
                        <a:rPr lang="en-US" sz="2400" dirty="0" smtClean="0">
                          <a:solidFill>
                            <a:schemeClr val="tx1"/>
                          </a:solidFill>
                        </a:rPr>
                        <a:t>Out Port</a:t>
                      </a:r>
                      <a:endParaRPr lang="en-US" sz="2400" dirty="0">
                        <a:solidFill>
                          <a:schemeClr val="tx1"/>
                        </a:solidFill>
                      </a:endParaRPr>
                    </a:p>
                  </a:txBody>
                  <a:tcPr/>
                </a:tc>
                <a:tc>
                  <a:txBody>
                    <a:bodyPr/>
                    <a:lstStyle/>
                    <a:p>
                      <a:r>
                        <a:rPr lang="en-US" sz="2400" dirty="0" smtClean="0">
                          <a:solidFill>
                            <a:schemeClr val="tx1"/>
                          </a:solidFill>
                        </a:rPr>
                        <a:t>Using</a:t>
                      </a:r>
                      <a:r>
                        <a:rPr lang="en-US" sz="2400" baseline="0" dirty="0" smtClean="0">
                          <a:solidFill>
                            <a:schemeClr val="tx1"/>
                          </a:solidFill>
                        </a:rPr>
                        <a:t> BGP</a:t>
                      </a:r>
                      <a:endParaRPr lang="en-US" sz="2400" dirty="0">
                        <a:solidFill>
                          <a:schemeClr val="tx1"/>
                        </a:solidFill>
                      </a:endParaRPr>
                    </a:p>
                  </a:txBody>
                  <a:tcPr/>
                </a:tc>
                <a:tc>
                  <a:txBody>
                    <a:bodyPr/>
                    <a:lstStyle/>
                    <a:p>
                      <a:r>
                        <a:rPr lang="en-US" sz="2400" dirty="0" smtClean="0">
                          <a:solidFill>
                            <a:schemeClr val="tx1"/>
                          </a:solidFill>
                        </a:rPr>
                        <a:t>Using SDX</a:t>
                      </a:r>
                      <a:endParaRPr lang="en-US" sz="2400" dirty="0">
                        <a:solidFill>
                          <a:schemeClr val="tx1"/>
                        </a:solidFill>
                      </a:endParaRPr>
                    </a:p>
                  </a:txBody>
                  <a:tcPr/>
                </a:tc>
              </a:tr>
              <a:tr h="687055">
                <a:tc>
                  <a:txBody>
                    <a:bodyPr/>
                    <a:lstStyle/>
                    <a:p>
                      <a:r>
                        <a:rPr lang="en-US" sz="2400" dirty="0" err="1" smtClean="0">
                          <a:solidFill>
                            <a:schemeClr val="tx1"/>
                          </a:solidFill>
                        </a:rPr>
                        <a:t>dstport</a:t>
                      </a:r>
                      <a:r>
                        <a:rPr lang="en-US" sz="2400" dirty="0" smtClean="0">
                          <a:solidFill>
                            <a:schemeClr val="tx1"/>
                          </a:solidFill>
                        </a:rPr>
                        <a:t> = 80</a:t>
                      </a:r>
                      <a:endParaRPr lang="en-US" sz="2400" dirty="0">
                        <a:solidFill>
                          <a:schemeClr val="tx1"/>
                        </a:solidFill>
                      </a:endParaRPr>
                    </a:p>
                  </a:txBody>
                  <a:tcPr/>
                </a:tc>
                <a:tc>
                  <a:txBody>
                    <a:bodyPr/>
                    <a:lstStyle/>
                    <a:p>
                      <a:r>
                        <a:rPr lang="en-US" sz="2400" dirty="0" smtClean="0">
                          <a:solidFill>
                            <a:schemeClr val="tx1"/>
                          </a:solidFill>
                        </a:rPr>
                        <a:t>C1</a:t>
                      </a:r>
                      <a:endParaRPr lang="en-US" sz="2400" dirty="0">
                        <a:solidFill>
                          <a:schemeClr val="tx1"/>
                        </a:solidFill>
                      </a:endParaRPr>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300727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29</a:t>
            </a:fld>
            <a:endParaRPr lang="en-US"/>
          </a:p>
        </p:txBody>
      </p:sp>
      <p:sp>
        <p:nvSpPr>
          <p:cNvPr id="81" name="Shape 1022"/>
          <p:cNvSpPr/>
          <p:nvPr/>
        </p:nvSpPr>
        <p:spPr>
          <a:xfrm>
            <a:off x="2667000" y="7214800"/>
            <a:ext cx="0"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200">
                <a:latin typeface="Consolas"/>
                <a:ea typeface="Consolas"/>
                <a:cs typeface="Consolas"/>
                <a:sym typeface="Consolas"/>
              </a:defRPr>
            </a:lvl1pPr>
          </a:lstStyle>
          <a:p>
            <a:pPr lvl="0">
              <a:defRPr sz="1800"/>
            </a:pPr>
            <a:endParaRPr sz="1800" dirty="0"/>
          </a:p>
        </p:txBody>
      </p:sp>
      <p:sp>
        <p:nvSpPr>
          <p:cNvPr id="7" name="Shape 450"/>
          <p:cNvSpPr/>
          <p:nvPr/>
        </p:nvSpPr>
        <p:spPr>
          <a:xfrm flipH="1" flipV="1">
            <a:off x="6069665" y="2780147"/>
            <a:ext cx="373180" cy="835926"/>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8" name="Shape 441"/>
          <p:cNvSpPr/>
          <p:nvPr/>
        </p:nvSpPr>
        <p:spPr>
          <a:xfrm flipH="1" flipV="1">
            <a:off x="5950718" y="2613007"/>
            <a:ext cx="1952292" cy="956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9" name="Shape 443"/>
          <p:cNvSpPr/>
          <p:nvPr/>
        </p:nvSpPr>
        <p:spPr>
          <a:xfrm flipH="1">
            <a:off x="3954061" y="2622557"/>
            <a:ext cx="1636292" cy="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0" name="pasted-image.jpg"/>
          <p:cNvPicPr/>
          <p:nvPr/>
        </p:nvPicPr>
        <p:blipFill>
          <a:blip r:embed="rId3">
            <a:extLst/>
          </a:blip>
          <a:srcRect l="6992" t="10113" r="10135" b="11501"/>
          <a:stretch>
            <a:fillRect/>
          </a:stretch>
        </p:blipFill>
        <p:spPr>
          <a:xfrm>
            <a:off x="3175250" y="2319798"/>
            <a:ext cx="778811" cy="614597"/>
          </a:xfrm>
          <a:prstGeom prst="rect">
            <a:avLst/>
          </a:prstGeom>
          <a:ln w="12700">
            <a:miter lim="400000"/>
          </a:ln>
        </p:spPr>
      </p:pic>
      <p:pic>
        <p:nvPicPr>
          <p:cNvPr id="11" name="pasted-image.jpg"/>
          <p:cNvPicPr/>
          <p:nvPr/>
        </p:nvPicPr>
        <p:blipFill>
          <a:blip r:embed="rId3">
            <a:extLst/>
          </a:blip>
          <a:srcRect l="6992" t="10113" r="10135" b="11501"/>
          <a:stretch>
            <a:fillRect/>
          </a:stretch>
        </p:blipFill>
        <p:spPr>
          <a:xfrm>
            <a:off x="7811022" y="2271256"/>
            <a:ext cx="778812" cy="614598"/>
          </a:xfrm>
          <a:prstGeom prst="rect">
            <a:avLst/>
          </a:prstGeom>
          <a:ln w="12700">
            <a:miter lim="400000"/>
          </a:ln>
        </p:spPr>
      </p:pic>
      <p:sp>
        <p:nvSpPr>
          <p:cNvPr id="12" name="Shape 450"/>
          <p:cNvSpPr/>
          <p:nvPr/>
        </p:nvSpPr>
        <p:spPr>
          <a:xfrm flipV="1">
            <a:off x="5238789" y="2622571"/>
            <a:ext cx="351564" cy="1171193"/>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3" name="pasted-image.jpg"/>
          <p:cNvPicPr/>
          <p:nvPr/>
        </p:nvPicPr>
        <p:blipFill>
          <a:blip r:embed="rId3">
            <a:extLst/>
          </a:blip>
          <a:srcRect l="6992" t="10113" r="10135" b="11501"/>
          <a:stretch>
            <a:fillRect/>
          </a:stretch>
        </p:blipFill>
        <p:spPr>
          <a:xfrm>
            <a:off x="4859831" y="3616075"/>
            <a:ext cx="778811" cy="614597"/>
          </a:xfrm>
          <a:prstGeom prst="rect">
            <a:avLst/>
          </a:prstGeom>
          <a:ln w="12700">
            <a:miter lim="400000"/>
          </a:ln>
        </p:spPr>
      </p:pic>
      <p:pic>
        <p:nvPicPr>
          <p:cNvPr id="14" name="droppedImage.pdf"/>
          <p:cNvPicPr/>
          <p:nvPr/>
        </p:nvPicPr>
        <p:blipFill>
          <a:blip r:embed="rId4">
            <a:extLst/>
          </a:blip>
          <a:stretch>
            <a:fillRect/>
          </a:stretch>
        </p:blipFill>
        <p:spPr>
          <a:xfrm>
            <a:off x="5298302" y="2377869"/>
            <a:ext cx="1144543" cy="489391"/>
          </a:xfrm>
          <a:prstGeom prst="rect">
            <a:avLst/>
          </a:prstGeom>
          <a:ln w="12700">
            <a:miter lim="400000"/>
          </a:ln>
        </p:spPr>
      </p:pic>
      <p:sp>
        <p:nvSpPr>
          <p:cNvPr id="15" name="Shape 459"/>
          <p:cNvSpPr/>
          <p:nvPr/>
        </p:nvSpPr>
        <p:spPr>
          <a:xfrm>
            <a:off x="2693349" y="3113371"/>
            <a:ext cx="1721084"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chemeClr val="accent6"/>
                </a:solidFill>
                <a:latin typeface="Arial"/>
                <a:ea typeface="Lucida Sans Regular"/>
                <a:cs typeface="Arial"/>
                <a:sym typeface="Lucida Sans Regular"/>
              </a:rPr>
              <a:t>AS A Router</a:t>
            </a:r>
            <a:endParaRPr sz="2000" dirty="0">
              <a:solidFill>
                <a:schemeClr val="accent6"/>
              </a:solidFill>
              <a:latin typeface="Arial"/>
              <a:ea typeface="Lucida Sans Regular"/>
              <a:cs typeface="Arial"/>
              <a:sym typeface="Lucida Sans Regular"/>
            </a:endParaRPr>
          </a:p>
        </p:txBody>
      </p:sp>
      <p:sp>
        <p:nvSpPr>
          <p:cNvPr id="16" name="Shape 459"/>
          <p:cNvSpPr/>
          <p:nvPr/>
        </p:nvSpPr>
        <p:spPr>
          <a:xfrm>
            <a:off x="4932429" y="4281827"/>
            <a:ext cx="1867360"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a:t>
            </a:r>
            <a:r>
              <a:rPr lang="en-US" sz="2000" dirty="0" smtClean="0">
                <a:solidFill>
                  <a:schemeClr val="accent6"/>
                </a:solidFill>
                <a:ea typeface="Lucida Sans Regular"/>
                <a:cs typeface="Arial"/>
                <a:sym typeface="Lucida Sans Regular"/>
              </a:rPr>
              <a:t>C Routers</a:t>
            </a:r>
            <a:endParaRPr lang="en-US" sz="2000" dirty="0">
              <a:solidFill>
                <a:schemeClr val="accent6"/>
              </a:solidFill>
              <a:ea typeface="Lucida Sans Regular"/>
              <a:cs typeface="Arial"/>
              <a:sym typeface="Lucida Sans Regular"/>
            </a:endParaRPr>
          </a:p>
        </p:txBody>
      </p:sp>
      <p:sp>
        <p:nvSpPr>
          <p:cNvPr id="17" name="Shape 459"/>
          <p:cNvSpPr/>
          <p:nvPr/>
        </p:nvSpPr>
        <p:spPr>
          <a:xfrm>
            <a:off x="7519087" y="3113371"/>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B</a:t>
            </a:r>
            <a:r>
              <a:rPr lang="en-US" sz="2000" dirty="0" smtClean="0">
                <a:solidFill>
                  <a:schemeClr val="accent6"/>
                </a:solidFill>
                <a:ea typeface="Lucida Sans Regular"/>
                <a:cs typeface="Arial"/>
                <a:sym typeface="Lucida Sans Regular"/>
              </a:rPr>
              <a:t> </a:t>
            </a:r>
            <a:r>
              <a:rPr lang="en-US" sz="2000" dirty="0">
                <a:solidFill>
                  <a:schemeClr val="accent6"/>
                </a:solidFill>
                <a:ea typeface="Lucida Sans Regular"/>
                <a:cs typeface="Arial"/>
                <a:sym typeface="Lucida Sans Regular"/>
              </a:rPr>
              <a:t>Router</a:t>
            </a:r>
          </a:p>
        </p:txBody>
      </p:sp>
      <p:pic>
        <p:nvPicPr>
          <p:cNvPr id="18" name="pasted-image.jpg"/>
          <p:cNvPicPr/>
          <p:nvPr/>
        </p:nvPicPr>
        <p:blipFill>
          <a:blip r:embed="rId3">
            <a:extLst/>
          </a:blip>
          <a:srcRect l="6992" t="10113" r="10135" b="11501"/>
          <a:stretch>
            <a:fillRect/>
          </a:stretch>
        </p:blipFill>
        <p:spPr>
          <a:xfrm>
            <a:off x="6069665" y="3588436"/>
            <a:ext cx="778811" cy="614597"/>
          </a:xfrm>
          <a:prstGeom prst="rect">
            <a:avLst/>
          </a:prstGeom>
          <a:ln w="12700">
            <a:miter lim="400000"/>
          </a:ln>
        </p:spPr>
      </p:pic>
      <p:sp>
        <p:nvSpPr>
          <p:cNvPr id="19" name="Shape 351"/>
          <p:cNvSpPr/>
          <p:nvPr/>
        </p:nvSpPr>
        <p:spPr>
          <a:xfrm>
            <a:off x="5551595" y="281848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C1</a:t>
            </a:r>
            <a:endParaRPr sz="2000" b="1" dirty="0">
              <a:solidFill>
                <a:srgbClr val="FF9300"/>
              </a:solidFill>
              <a:latin typeface="Arial"/>
              <a:ea typeface="Lucida Sans Regular"/>
              <a:cs typeface="Arial"/>
              <a:sym typeface="Lucida Sans Regular"/>
            </a:endParaRPr>
          </a:p>
        </p:txBody>
      </p:sp>
      <p:sp>
        <p:nvSpPr>
          <p:cNvPr id="20" name="Shape 351"/>
          <p:cNvSpPr/>
          <p:nvPr/>
        </p:nvSpPr>
        <p:spPr>
          <a:xfrm>
            <a:off x="6247232" y="281848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C2</a:t>
            </a:r>
            <a:endParaRPr sz="2000" b="1" dirty="0">
              <a:solidFill>
                <a:srgbClr val="FF9300"/>
              </a:solidFill>
              <a:latin typeface="Arial"/>
              <a:ea typeface="Lucida Sans Regular"/>
              <a:cs typeface="Arial"/>
              <a:sym typeface="Lucida Sans Regular"/>
            </a:endParaRPr>
          </a:p>
        </p:txBody>
      </p:sp>
      <p:cxnSp>
        <p:nvCxnSpPr>
          <p:cNvPr id="21" name="Straight Arrow Connector 20"/>
          <p:cNvCxnSpPr/>
          <p:nvPr/>
        </p:nvCxnSpPr>
        <p:spPr>
          <a:xfrm>
            <a:off x="3677671" y="2137549"/>
            <a:ext cx="1837271" cy="0"/>
          </a:xfrm>
          <a:prstGeom prst="straightConnector1">
            <a:avLst/>
          </a:prstGeom>
          <a:ln w="508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6346108" y="2137549"/>
            <a:ext cx="1837271" cy="0"/>
          </a:xfrm>
          <a:prstGeom prst="straightConnector1">
            <a:avLst/>
          </a:prstGeom>
          <a:ln w="508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798149" y="1554141"/>
            <a:ext cx="2305138" cy="461665"/>
          </a:xfrm>
          <a:prstGeom prst="rect">
            <a:avLst/>
          </a:prstGeom>
          <a:noFill/>
          <a:ln>
            <a:noFill/>
          </a:ln>
        </p:spPr>
        <p:txBody>
          <a:bodyPr wrap="none" rtlCol="0">
            <a:spAutoFit/>
          </a:bodyPr>
          <a:lstStyle/>
          <a:p>
            <a:r>
              <a:rPr lang="en-US" sz="2400" b="1" dirty="0" smtClean="0">
                <a:solidFill>
                  <a:srgbClr val="FF0000"/>
                </a:solidFill>
              </a:rPr>
              <a:t>Incoming Data</a:t>
            </a:r>
            <a:endParaRPr lang="en-US" sz="2400" b="1" dirty="0">
              <a:solidFill>
                <a:srgbClr val="FF0000"/>
              </a:solidFill>
            </a:endParaRPr>
          </a:p>
        </p:txBody>
      </p:sp>
      <p:sp>
        <p:nvSpPr>
          <p:cNvPr id="27" name="Title 2"/>
          <p:cNvSpPr txBox="1">
            <a:spLocks/>
          </p:cNvSpPr>
          <p:nvPr/>
        </p:nvSpPr>
        <p:spPr bwMode="auto">
          <a:xfrm>
            <a:off x="457200" y="220518"/>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800000"/>
                </a:solidFill>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a:lstStyle>
          <a:p>
            <a:r>
              <a:rPr lang="en-US" dirty="0" smtClean="0"/>
              <a:t>Inbound Traffic Engineering</a:t>
            </a:r>
            <a:endParaRPr lang="en-US" dirty="0"/>
          </a:p>
        </p:txBody>
      </p:sp>
      <p:sp>
        <p:nvSpPr>
          <p:cNvPr id="28" name="Shape 351"/>
          <p:cNvSpPr/>
          <p:nvPr/>
        </p:nvSpPr>
        <p:spPr>
          <a:xfrm>
            <a:off x="3371340" y="3674116"/>
            <a:ext cx="1426809"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r">
              <a:lnSpc>
                <a:spcPct val="110000"/>
              </a:lnSpc>
              <a:defRPr sz="1800"/>
            </a:pPr>
            <a:r>
              <a:rPr lang="en-US" sz="2400" b="1" dirty="0" smtClean="0">
                <a:solidFill>
                  <a:srgbClr val="FF0000"/>
                </a:solidFill>
                <a:latin typeface="Arial"/>
                <a:ea typeface="Lucida Sans Regular"/>
                <a:cs typeface="Arial"/>
                <a:sym typeface="Lucida Sans Regular"/>
              </a:rPr>
              <a:t>10.0.0.0/8</a:t>
            </a:r>
            <a:endParaRPr sz="2400" b="1" dirty="0">
              <a:solidFill>
                <a:srgbClr val="FF0000"/>
              </a:solidFill>
              <a:latin typeface="Arial"/>
              <a:ea typeface="Lucida Sans Regular"/>
              <a:cs typeface="Arial"/>
              <a:sym typeface="Lucida Sans Regular"/>
            </a:endParaRPr>
          </a:p>
        </p:txBody>
      </p:sp>
      <p:graphicFrame>
        <p:nvGraphicFramePr>
          <p:cNvPr id="24" name="Table 23"/>
          <p:cNvGraphicFramePr>
            <a:graphicFrameLocks noGrp="1"/>
          </p:cNvGraphicFramePr>
          <p:nvPr>
            <p:extLst>
              <p:ext uri="{D42A27DB-BD31-4B8C-83A1-F6EECF244321}">
                <p14:modId xmlns:p14="http://schemas.microsoft.com/office/powerpoint/2010/main" val="2960243721"/>
              </p:ext>
            </p:extLst>
          </p:nvPr>
        </p:nvGraphicFramePr>
        <p:xfrm>
          <a:off x="334084" y="4816312"/>
          <a:ext cx="8324442" cy="1510015"/>
        </p:xfrm>
        <a:graphic>
          <a:graphicData uri="http://schemas.openxmlformats.org/drawingml/2006/table">
            <a:tbl>
              <a:tblPr firstRow="1" bandRow="1">
                <a:tableStyleId>{5C22544A-7EE6-4342-B048-85BDC9FD1C3A}</a:tableStyleId>
              </a:tblPr>
              <a:tblGrid>
                <a:gridCol w="2737296"/>
                <a:gridCol w="1018871"/>
                <a:gridCol w="1476625"/>
                <a:gridCol w="3091650"/>
              </a:tblGrid>
              <a:tr h="687055">
                <a:tc>
                  <a:txBody>
                    <a:bodyPr/>
                    <a:lstStyle/>
                    <a:p>
                      <a:r>
                        <a:rPr lang="en-US" sz="2400" dirty="0" smtClean="0">
                          <a:solidFill>
                            <a:schemeClr val="tx1"/>
                          </a:solidFill>
                        </a:rPr>
                        <a:t>Incoming Traffic</a:t>
                      </a:r>
                      <a:endParaRPr lang="en-US" sz="2400" dirty="0">
                        <a:solidFill>
                          <a:schemeClr val="tx1"/>
                        </a:solidFill>
                      </a:endParaRPr>
                    </a:p>
                  </a:txBody>
                  <a:tcPr/>
                </a:tc>
                <a:tc>
                  <a:txBody>
                    <a:bodyPr/>
                    <a:lstStyle/>
                    <a:p>
                      <a:r>
                        <a:rPr lang="en-US" sz="2400" dirty="0" smtClean="0">
                          <a:solidFill>
                            <a:schemeClr val="tx1"/>
                          </a:solidFill>
                        </a:rPr>
                        <a:t>Out Port</a:t>
                      </a:r>
                      <a:endParaRPr lang="en-US" sz="2400" dirty="0">
                        <a:solidFill>
                          <a:schemeClr val="tx1"/>
                        </a:solidFill>
                      </a:endParaRPr>
                    </a:p>
                  </a:txBody>
                  <a:tcPr/>
                </a:tc>
                <a:tc>
                  <a:txBody>
                    <a:bodyPr/>
                    <a:lstStyle/>
                    <a:p>
                      <a:r>
                        <a:rPr lang="en-US" sz="2400" dirty="0" smtClean="0">
                          <a:solidFill>
                            <a:schemeClr val="tx1"/>
                          </a:solidFill>
                        </a:rPr>
                        <a:t>Using</a:t>
                      </a:r>
                      <a:r>
                        <a:rPr lang="en-US" sz="2400" baseline="0" dirty="0" smtClean="0">
                          <a:solidFill>
                            <a:schemeClr val="tx1"/>
                          </a:solidFill>
                        </a:rPr>
                        <a:t> BGP</a:t>
                      </a:r>
                      <a:endParaRPr lang="en-US" sz="2400" dirty="0">
                        <a:solidFill>
                          <a:schemeClr val="tx1"/>
                        </a:solidFill>
                      </a:endParaRPr>
                    </a:p>
                  </a:txBody>
                  <a:tcPr/>
                </a:tc>
                <a:tc>
                  <a:txBody>
                    <a:bodyPr/>
                    <a:lstStyle/>
                    <a:p>
                      <a:r>
                        <a:rPr lang="en-US" sz="2400" dirty="0" smtClean="0">
                          <a:solidFill>
                            <a:schemeClr val="tx1"/>
                          </a:solidFill>
                        </a:rPr>
                        <a:t>Using SDX</a:t>
                      </a:r>
                      <a:endParaRPr lang="en-US" sz="2400" dirty="0">
                        <a:solidFill>
                          <a:schemeClr val="tx1"/>
                        </a:solidFill>
                      </a:endParaRPr>
                    </a:p>
                  </a:txBody>
                  <a:tcPr/>
                </a:tc>
              </a:tr>
              <a:tr h="687055">
                <a:tc>
                  <a:txBody>
                    <a:bodyPr/>
                    <a:lstStyle/>
                    <a:p>
                      <a:r>
                        <a:rPr lang="en-US" sz="2400" dirty="0" err="1" smtClean="0">
                          <a:solidFill>
                            <a:schemeClr val="tx1"/>
                          </a:solidFill>
                        </a:rPr>
                        <a:t>dstport</a:t>
                      </a:r>
                      <a:r>
                        <a:rPr lang="en-US" sz="2400" dirty="0" smtClean="0">
                          <a:solidFill>
                            <a:schemeClr val="tx1"/>
                          </a:solidFill>
                        </a:rPr>
                        <a:t> = 80</a:t>
                      </a:r>
                      <a:endParaRPr lang="en-US" sz="2400" dirty="0">
                        <a:solidFill>
                          <a:schemeClr val="tx1"/>
                        </a:solidFill>
                      </a:endParaRPr>
                    </a:p>
                  </a:txBody>
                  <a:tcPr/>
                </a:tc>
                <a:tc>
                  <a:txBody>
                    <a:bodyPr/>
                    <a:lstStyle/>
                    <a:p>
                      <a:r>
                        <a:rPr lang="en-US" sz="2400" dirty="0" smtClean="0">
                          <a:solidFill>
                            <a:schemeClr val="tx1"/>
                          </a:solidFill>
                        </a:rPr>
                        <a:t>C1</a:t>
                      </a:r>
                      <a:endParaRPr lang="en-US" sz="2400" dirty="0">
                        <a:solidFill>
                          <a:schemeClr val="tx1"/>
                        </a:solidFill>
                      </a:endParaRPr>
                    </a:p>
                  </a:txBody>
                  <a:tcPr/>
                </a:tc>
                <a:tc>
                  <a:txBody>
                    <a:bodyPr/>
                    <a:lstStyle/>
                    <a:p>
                      <a:pPr algn="ctr"/>
                      <a:r>
                        <a:rPr lang="en-US" sz="2400" b="1" dirty="0" smtClean="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b="0" dirty="0" smtClean="0">
                        <a:solidFill>
                          <a:schemeClr val="tx1"/>
                        </a:solidFill>
                      </a:endParaRPr>
                    </a:p>
                  </a:txBody>
                  <a:tcPr/>
                </a:tc>
              </a:tr>
            </a:tbl>
          </a:graphicData>
        </a:graphic>
      </p:graphicFrame>
      <p:sp>
        <p:nvSpPr>
          <p:cNvPr id="26" name="Content Placeholder 2"/>
          <p:cNvSpPr>
            <a:spLocks noGrp="1"/>
          </p:cNvSpPr>
          <p:nvPr>
            <p:ph idx="1"/>
          </p:nvPr>
        </p:nvSpPr>
        <p:spPr>
          <a:xfrm>
            <a:off x="334084" y="3793764"/>
            <a:ext cx="8616746" cy="749232"/>
          </a:xfrm>
          <a:solidFill>
            <a:schemeClr val="accent5"/>
          </a:solidFill>
        </p:spPr>
        <p:txBody>
          <a:bodyPr/>
          <a:lstStyle/>
          <a:p>
            <a:pPr marL="0" indent="0" algn="ctr">
              <a:buNone/>
            </a:pPr>
            <a:r>
              <a:rPr lang="en-US" b="1" dirty="0" smtClean="0">
                <a:solidFill>
                  <a:srgbClr val="FF0000"/>
                </a:solidFill>
              </a:rPr>
              <a:t>Fine grained policies not possible with BGP</a:t>
            </a:r>
            <a:endParaRPr lang="en-US" b="1" dirty="0">
              <a:solidFill>
                <a:srgbClr val="FF0000"/>
              </a:solidFill>
            </a:endParaRPr>
          </a:p>
        </p:txBody>
      </p:sp>
    </p:spTree>
    <p:extLst>
      <p:ext uri="{BB962C8B-B14F-4D97-AF65-F5344CB8AC3E}">
        <p14:creationId xmlns:p14="http://schemas.microsoft.com/office/powerpoint/2010/main" val="42123021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327893" y="5323139"/>
            <a:ext cx="1806726" cy="1202294"/>
          </a:xfrm>
          <a:prstGeom prst="rect">
            <a:avLst/>
          </a:prstGeom>
        </p:spPr>
      </p:pic>
      <p:pic>
        <p:nvPicPr>
          <p:cNvPr id="15" name="Picture 14"/>
          <p:cNvPicPr>
            <a:picLocks noChangeAspect="1"/>
          </p:cNvPicPr>
          <p:nvPr/>
        </p:nvPicPr>
        <p:blipFill>
          <a:blip r:embed="rId4"/>
          <a:stretch>
            <a:fillRect/>
          </a:stretch>
        </p:blipFill>
        <p:spPr>
          <a:xfrm>
            <a:off x="2014988" y="3125970"/>
            <a:ext cx="2451547" cy="2451547"/>
          </a:xfrm>
          <a:prstGeom prst="rect">
            <a:avLst/>
          </a:prstGeom>
        </p:spPr>
      </p:pic>
      <p:sp>
        <p:nvSpPr>
          <p:cNvPr id="2" name="Title 1"/>
          <p:cNvSpPr>
            <a:spLocks noGrp="1"/>
          </p:cNvSpPr>
          <p:nvPr>
            <p:ph type="title"/>
          </p:nvPr>
        </p:nvSpPr>
        <p:spPr/>
        <p:txBody>
          <a:bodyPr/>
          <a:lstStyle/>
          <a:p>
            <a:r>
              <a:rPr lang="en-US" dirty="0" smtClean="0"/>
              <a:t>The Internet</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a:t>
            </a:fld>
            <a:endParaRPr lang="en-US"/>
          </a:p>
        </p:txBody>
      </p:sp>
      <p:sp>
        <p:nvSpPr>
          <p:cNvPr id="37" name="TextBox 36"/>
          <p:cNvSpPr txBox="1"/>
          <p:nvPr/>
        </p:nvSpPr>
        <p:spPr>
          <a:xfrm>
            <a:off x="927600" y="1261654"/>
            <a:ext cx="5206879" cy="400110"/>
          </a:xfrm>
          <a:prstGeom prst="rect">
            <a:avLst/>
          </a:prstGeom>
          <a:noFill/>
        </p:spPr>
        <p:txBody>
          <a:bodyPr wrap="square" rtlCol="0">
            <a:spAutoFit/>
          </a:bodyPr>
          <a:lstStyle/>
          <a:p>
            <a:r>
              <a:rPr lang="en-US" sz="2000" dirty="0" smtClean="0"/>
              <a:t>Offering an extensive set of services  </a:t>
            </a:r>
            <a:endParaRPr lang="en-US" sz="2000" dirty="0"/>
          </a:p>
        </p:txBody>
      </p:sp>
      <p:pic>
        <p:nvPicPr>
          <p:cNvPr id="3" name="Picture 2"/>
          <p:cNvPicPr>
            <a:picLocks noChangeAspect="1"/>
          </p:cNvPicPr>
          <p:nvPr/>
        </p:nvPicPr>
        <p:blipFill>
          <a:blip r:embed="rId5"/>
          <a:stretch>
            <a:fillRect/>
          </a:stretch>
        </p:blipFill>
        <p:spPr>
          <a:xfrm>
            <a:off x="102312" y="1944173"/>
            <a:ext cx="1616831" cy="712745"/>
          </a:xfrm>
          <a:prstGeom prst="rect">
            <a:avLst/>
          </a:prstGeom>
        </p:spPr>
      </p:pic>
      <p:pic>
        <p:nvPicPr>
          <p:cNvPr id="12" name="Picture 11"/>
          <p:cNvPicPr>
            <a:picLocks noChangeAspect="1"/>
          </p:cNvPicPr>
          <p:nvPr/>
        </p:nvPicPr>
        <p:blipFill>
          <a:blip r:embed="rId6"/>
          <a:stretch>
            <a:fillRect/>
          </a:stretch>
        </p:blipFill>
        <p:spPr>
          <a:xfrm>
            <a:off x="285945" y="3741351"/>
            <a:ext cx="1344743" cy="1344743"/>
          </a:xfrm>
          <a:prstGeom prst="rect">
            <a:avLst/>
          </a:prstGeom>
        </p:spPr>
      </p:pic>
      <p:pic>
        <p:nvPicPr>
          <p:cNvPr id="16" name="Picture 15"/>
          <p:cNvPicPr>
            <a:picLocks noChangeAspect="1"/>
          </p:cNvPicPr>
          <p:nvPr/>
        </p:nvPicPr>
        <p:blipFill>
          <a:blip r:embed="rId7"/>
          <a:stretch>
            <a:fillRect/>
          </a:stretch>
        </p:blipFill>
        <p:spPr>
          <a:xfrm>
            <a:off x="4288613" y="2269269"/>
            <a:ext cx="1845866" cy="1033685"/>
          </a:xfrm>
          <a:prstGeom prst="rect">
            <a:avLst/>
          </a:prstGeom>
        </p:spPr>
      </p:pic>
      <p:pic>
        <p:nvPicPr>
          <p:cNvPr id="17" name="Picture 16"/>
          <p:cNvPicPr>
            <a:picLocks noChangeAspect="1"/>
          </p:cNvPicPr>
          <p:nvPr/>
        </p:nvPicPr>
        <p:blipFill>
          <a:blip r:embed="rId8"/>
          <a:stretch>
            <a:fillRect/>
          </a:stretch>
        </p:blipFill>
        <p:spPr>
          <a:xfrm>
            <a:off x="1148479" y="5234907"/>
            <a:ext cx="2234685" cy="1387857"/>
          </a:xfrm>
          <a:prstGeom prst="rect">
            <a:avLst/>
          </a:prstGeom>
        </p:spPr>
      </p:pic>
      <p:pic>
        <p:nvPicPr>
          <p:cNvPr id="19" name="Picture 18"/>
          <p:cNvPicPr>
            <a:picLocks noChangeAspect="1"/>
          </p:cNvPicPr>
          <p:nvPr/>
        </p:nvPicPr>
        <p:blipFill>
          <a:blip r:embed="rId9"/>
          <a:stretch>
            <a:fillRect/>
          </a:stretch>
        </p:blipFill>
        <p:spPr>
          <a:xfrm>
            <a:off x="6463067" y="1194913"/>
            <a:ext cx="2369503" cy="1591199"/>
          </a:xfrm>
          <a:prstGeom prst="rect">
            <a:avLst/>
          </a:prstGeom>
        </p:spPr>
      </p:pic>
      <p:pic>
        <p:nvPicPr>
          <p:cNvPr id="20" name="Picture 19"/>
          <p:cNvPicPr>
            <a:picLocks noChangeAspect="1"/>
          </p:cNvPicPr>
          <p:nvPr/>
        </p:nvPicPr>
        <p:blipFill>
          <a:blip r:embed="rId10"/>
          <a:stretch>
            <a:fillRect/>
          </a:stretch>
        </p:blipFill>
        <p:spPr>
          <a:xfrm>
            <a:off x="4901480" y="3752499"/>
            <a:ext cx="1094950" cy="1094950"/>
          </a:xfrm>
          <a:prstGeom prst="rect">
            <a:avLst/>
          </a:prstGeom>
        </p:spPr>
      </p:pic>
      <p:pic>
        <p:nvPicPr>
          <p:cNvPr id="21" name="Picture 20"/>
          <p:cNvPicPr>
            <a:picLocks noChangeAspect="1"/>
          </p:cNvPicPr>
          <p:nvPr/>
        </p:nvPicPr>
        <p:blipFill>
          <a:blip r:embed="rId11"/>
          <a:stretch>
            <a:fillRect/>
          </a:stretch>
        </p:blipFill>
        <p:spPr>
          <a:xfrm>
            <a:off x="3191865" y="5317743"/>
            <a:ext cx="1592560" cy="1438441"/>
          </a:xfrm>
          <a:prstGeom prst="rect">
            <a:avLst/>
          </a:prstGeom>
        </p:spPr>
      </p:pic>
      <p:pic>
        <p:nvPicPr>
          <p:cNvPr id="23" name="Picture 22"/>
          <p:cNvPicPr>
            <a:picLocks noChangeAspect="1"/>
          </p:cNvPicPr>
          <p:nvPr/>
        </p:nvPicPr>
        <p:blipFill>
          <a:blip r:embed="rId12"/>
          <a:stretch>
            <a:fillRect/>
          </a:stretch>
        </p:blipFill>
        <p:spPr>
          <a:xfrm>
            <a:off x="5199923" y="5820954"/>
            <a:ext cx="2526288" cy="523743"/>
          </a:xfrm>
          <a:prstGeom prst="rect">
            <a:avLst/>
          </a:prstGeom>
        </p:spPr>
      </p:pic>
      <p:pic>
        <p:nvPicPr>
          <p:cNvPr id="24" name="Picture 23"/>
          <p:cNvPicPr>
            <a:picLocks noChangeAspect="1"/>
          </p:cNvPicPr>
          <p:nvPr/>
        </p:nvPicPr>
        <p:blipFill>
          <a:blip r:embed="rId13"/>
          <a:stretch>
            <a:fillRect/>
          </a:stretch>
        </p:blipFill>
        <p:spPr>
          <a:xfrm>
            <a:off x="6651473" y="3846403"/>
            <a:ext cx="1471340" cy="1471340"/>
          </a:xfrm>
          <a:prstGeom prst="rect">
            <a:avLst/>
          </a:prstGeom>
        </p:spPr>
      </p:pic>
      <p:pic>
        <p:nvPicPr>
          <p:cNvPr id="26" name="Picture 25"/>
          <p:cNvPicPr>
            <a:picLocks noChangeAspect="1"/>
          </p:cNvPicPr>
          <p:nvPr/>
        </p:nvPicPr>
        <p:blipFill>
          <a:blip r:embed="rId14"/>
          <a:stretch>
            <a:fillRect/>
          </a:stretch>
        </p:blipFill>
        <p:spPr>
          <a:xfrm>
            <a:off x="8011930" y="5212627"/>
            <a:ext cx="1132070" cy="1132070"/>
          </a:xfrm>
          <a:prstGeom prst="rect">
            <a:avLst/>
          </a:prstGeom>
        </p:spPr>
      </p:pic>
      <p:pic>
        <p:nvPicPr>
          <p:cNvPr id="28" name="Picture 27"/>
          <p:cNvPicPr>
            <a:picLocks noChangeAspect="1"/>
          </p:cNvPicPr>
          <p:nvPr/>
        </p:nvPicPr>
        <p:blipFill>
          <a:blip r:embed="rId15"/>
          <a:stretch>
            <a:fillRect/>
          </a:stretch>
        </p:blipFill>
        <p:spPr>
          <a:xfrm>
            <a:off x="7390825" y="3015558"/>
            <a:ext cx="1463975" cy="598898"/>
          </a:xfrm>
          <a:prstGeom prst="rect">
            <a:avLst/>
          </a:prstGeom>
        </p:spPr>
      </p:pic>
      <p:pic>
        <p:nvPicPr>
          <p:cNvPr id="29" name="Picture 28"/>
          <p:cNvPicPr>
            <a:picLocks noChangeAspect="1"/>
          </p:cNvPicPr>
          <p:nvPr/>
        </p:nvPicPr>
        <p:blipFill>
          <a:blip r:embed="rId16"/>
          <a:stretch>
            <a:fillRect/>
          </a:stretch>
        </p:blipFill>
        <p:spPr>
          <a:xfrm>
            <a:off x="927601" y="2656919"/>
            <a:ext cx="1605212" cy="1087781"/>
          </a:xfrm>
          <a:prstGeom prst="rect">
            <a:avLst/>
          </a:prstGeom>
        </p:spPr>
      </p:pic>
      <p:pic>
        <p:nvPicPr>
          <p:cNvPr id="30" name="Picture 29"/>
          <p:cNvPicPr>
            <a:picLocks noChangeAspect="1"/>
          </p:cNvPicPr>
          <p:nvPr/>
        </p:nvPicPr>
        <p:blipFill>
          <a:blip r:embed="rId17"/>
          <a:stretch>
            <a:fillRect/>
          </a:stretch>
        </p:blipFill>
        <p:spPr>
          <a:xfrm>
            <a:off x="2624650" y="1896188"/>
            <a:ext cx="1134429" cy="1119370"/>
          </a:xfrm>
          <a:prstGeom prst="rect">
            <a:avLst/>
          </a:prstGeom>
        </p:spPr>
      </p:pic>
    </p:spTree>
    <p:extLst>
      <p:ext uri="{BB962C8B-B14F-4D97-AF65-F5344CB8AC3E}">
        <p14:creationId xmlns:p14="http://schemas.microsoft.com/office/powerpoint/2010/main" val="20486329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30</a:t>
            </a:fld>
            <a:endParaRPr lang="en-US"/>
          </a:p>
        </p:txBody>
      </p:sp>
      <p:sp>
        <p:nvSpPr>
          <p:cNvPr id="81" name="Shape 1022"/>
          <p:cNvSpPr/>
          <p:nvPr/>
        </p:nvSpPr>
        <p:spPr>
          <a:xfrm>
            <a:off x="2667000" y="7214800"/>
            <a:ext cx="0"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200">
                <a:latin typeface="Consolas"/>
                <a:ea typeface="Consolas"/>
                <a:cs typeface="Consolas"/>
                <a:sym typeface="Consolas"/>
              </a:defRPr>
            </a:lvl1pPr>
          </a:lstStyle>
          <a:p>
            <a:pPr lvl="0">
              <a:defRPr sz="1800"/>
            </a:pPr>
            <a:endParaRPr sz="1800" dirty="0"/>
          </a:p>
        </p:txBody>
      </p:sp>
      <p:graphicFrame>
        <p:nvGraphicFramePr>
          <p:cNvPr id="5" name="Table 4"/>
          <p:cNvGraphicFramePr>
            <a:graphicFrameLocks noGrp="1"/>
          </p:cNvGraphicFramePr>
          <p:nvPr>
            <p:extLst>
              <p:ext uri="{D42A27DB-BD31-4B8C-83A1-F6EECF244321}">
                <p14:modId xmlns:p14="http://schemas.microsoft.com/office/powerpoint/2010/main" val="990648025"/>
              </p:ext>
            </p:extLst>
          </p:nvPr>
        </p:nvGraphicFramePr>
        <p:xfrm>
          <a:off x="334084" y="4816312"/>
          <a:ext cx="8324442" cy="1645920"/>
        </p:xfrm>
        <a:graphic>
          <a:graphicData uri="http://schemas.openxmlformats.org/drawingml/2006/table">
            <a:tbl>
              <a:tblPr firstRow="1" bandRow="1">
                <a:tableStyleId>{5C22544A-7EE6-4342-B048-85BDC9FD1C3A}</a:tableStyleId>
              </a:tblPr>
              <a:tblGrid>
                <a:gridCol w="2737296"/>
                <a:gridCol w="1018871"/>
                <a:gridCol w="1476625"/>
                <a:gridCol w="3091650"/>
              </a:tblGrid>
              <a:tr h="687055">
                <a:tc>
                  <a:txBody>
                    <a:bodyPr/>
                    <a:lstStyle/>
                    <a:p>
                      <a:r>
                        <a:rPr lang="en-US" sz="2400" dirty="0" smtClean="0">
                          <a:solidFill>
                            <a:schemeClr val="tx1"/>
                          </a:solidFill>
                        </a:rPr>
                        <a:t>Incoming Traffic</a:t>
                      </a:r>
                      <a:endParaRPr lang="en-US" sz="2400" dirty="0">
                        <a:solidFill>
                          <a:schemeClr val="tx1"/>
                        </a:solidFill>
                      </a:endParaRPr>
                    </a:p>
                  </a:txBody>
                  <a:tcPr/>
                </a:tc>
                <a:tc>
                  <a:txBody>
                    <a:bodyPr/>
                    <a:lstStyle/>
                    <a:p>
                      <a:r>
                        <a:rPr lang="en-US" sz="2400" dirty="0" smtClean="0">
                          <a:solidFill>
                            <a:schemeClr val="tx1"/>
                          </a:solidFill>
                        </a:rPr>
                        <a:t>Out Port</a:t>
                      </a:r>
                      <a:endParaRPr lang="en-US" sz="2400" dirty="0">
                        <a:solidFill>
                          <a:schemeClr val="tx1"/>
                        </a:solidFill>
                      </a:endParaRPr>
                    </a:p>
                  </a:txBody>
                  <a:tcPr/>
                </a:tc>
                <a:tc>
                  <a:txBody>
                    <a:bodyPr/>
                    <a:lstStyle/>
                    <a:p>
                      <a:r>
                        <a:rPr lang="en-US" sz="2400" dirty="0" smtClean="0">
                          <a:solidFill>
                            <a:schemeClr val="tx1"/>
                          </a:solidFill>
                        </a:rPr>
                        <a:t>Using</a:t>
                      </a:r>
                      <a:r>
                        <a:rPr lang="en-US" sz="2400" baseline="0" dirty="0" smtClean="0">
                          <a:solidFill>
                            <a:schemeClr val="tx1"/>
                          </a:solidFill>
                        </a:rPr>
                        <a:t> BGP</a:t>
                      </a:r>
                      <a:endParaRPr lang="en-US" sz="2400" dirty="0">
                        <a:solidFill>
                          <a:schemeClr val="tx1"/>
                        </a:solidFill>
                      </a:endParaRPr>
                    </a:p>
                  </a:txBody>
                  <a:tcPr/>
                </a:tc>
                <a:tc>
                  <a:txBody>
                    <a:bodyPr/>
                    <a:lstStyle/>
                    <a:p>
                      <a:r>
                        <a:rPr lang="en-US" sz="2400" dirty="0" smtClean="0">
                          <a:solidFill>
                            <a:schemeClr val="tx1"/>
                          </a:solidFill>
                        </a:rPr>
                        <a:t>Using SDX</a:t>
                      </a:r>
                      <a:endParaRPr lang="en-US" sz="2400" dirty="0">
                        <a:solidFill>
                          <a:schemeClr val="tx1"/>
                        </a:solidFill>
                      </a:endParaRPr>
                    </a:p>
                  </a:txBody>
                  <a:tcPr/>
                </a:tc>
              </a:tr>
              <a:tr h="687055">
                <a:tc>
                  <a:txBody>
                    <a:bodyPr/>
                    <a:lstStyle/>
                    <a:p>
                      <a:r>
                        <a:rPr lang="en-US" sz="2400" dirty="0" err="1" smtClean="0">
                          <a:solidFill>
                            <a:schemeClr val="tx1"/>
                          </a:solidFill>
                        </a:rPr>
                        <a:t>dstport</a:t>
                      </a:r>
                      <a:r>
                        <a:rPr lang="en-US" sz="2400" dirty="0" smtClean="0">
                          <a:solidFill>
                            <a:schemeClr val="tx1"/>
                          </a:solidFill>
                        </a:rPr>
                        <a:t> = 80</a:t>
                      </a:r>
                      <a:endParaRPr lang="en-US" sz="2400" dirty="0">
                        <a:solidFill>
                          <a:schemeClr val="tx1"/>
                        </a:solidFill>
                      </a:endParaRPr>
                    </a:p>
                  </a:txBody>
                  <a:tcPr/>
                </a:tc>
                <a:tc>
                  <a:txBody>
                    <a:bodyPr/>
                    <a:lstStyle/>
                    <a:p>
                      <a:r>
                        <a:rPr lang="en-US" sz="2400" dirty="0" smtClean="0">
                          <a:solidFill>
                            <a:schemeClr val="tx1"/>
                          </a:solidFill>
                        </a:rPr>
                        <a:t>C1</a:t>
                      </a:r>
                      <a:endParaRPr lang="en-US" sz="2400" dirty="0">
                        <a:solidFill>
                          <a:schemeClr val="tx1"/>
                        </a:solidFill>
                      </a:endParaRPr>
                    </a:p>
                  </a:txBody>
                  <a:tcPr/>
                </a:tc>
                <a:tc>
                  <a:txBody>
                    <a:bodyPr/>
                    <a:lstStyle/>
                    <a:p>
                      <a:pPr algn="ctr"/>
                      <a:r>
                        <a:rPr lang="en-US" sz="2400" b="1" dirty="0" smtClean="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match(</a:t>
                      </a:r>
                      <a:r>
                        <a:rPr lang="en-US" sz="2400" b="0" dirty="0" err="1" smtClean="0">
                          <a:solidFill>
                            <a:schemeClr val="tx1"/>
                          </a:solidFill>
                        </a:rPr>
                        <a:t>dstport</a:t>
                      </a:r>
                      <a:r>
                        <a:rPr lang="en-US" sz="2400" b="0" baseline="0" dirty="0" smtClean="0">
                          <a:solidFill>
                            <a:schemeClr val="tx1"/>
                          </a:solidFill>
                        </a:rPr>
                        <a:t> =80</a:t>
                      </a:r>
                      <a:r>
                        <a:rPr lang="en-US" sz="2400" b="0" dirty="0" smtClean="0">
                          <a:solidFill>
                            <a:schemeClr val="tx1"/>
                          </a:solidFill>
                        </a:rPr>
                        <a:t>)</a:t>
                      </a:r>
                      <a:r>
                        <a:rPr lang="en-US" sz="2400" b="0" dirty="0" smtClean="0">
                          <a:solidFill>
                            <a:schemeClr val="tx1"/>
                          </a:solidFill>
                          <a:sym typeface="Wingdings"/>
                        </a:rPr>
                        <a:t></a:t>
                      </a:r>
                      <a:r>
                        <a:rPr lang="en-US" sz="2400" b="0" dirty="0" smtClean="0">
                          <a:solidFill>
                            <a:schemeClr val="tx1"/>
                          </a:solidFill>
                        </a:rPr>
                        <a:t> </a:t>
                      </a:r>
                      <a:r>
                        <a:rPr lang="en-US" sz="2400" b="0" dirty="0" err="1" smtClean="0">
                          <a:solidFill>
                            <a:schemeClr val="tx1"/>
                          </a:solidFill>
                        </a:rPr>
                        <a:t>fwd</a:t>
                      </a:r>
                      <a:r>
                        <a:rPr lang="en-US" sz="2400" b="0" dirty="0" smtClean="0">
                          <a:solidFill>
                            <a:schemeClr val="tx1"/>
                          </a:solidFill>
                        </a:rPr>
                        <a:t>(C1)</a:t>
                      </a:r>
                    </a:p>
                  </a:txBody>
                  <a:tcPr/>
                </a:tc>
              </a:tr>
            </a:tbl>
          </a:graphicData>
        </a:graphic>
      </p:graphicFrame>
      <p:sp>
        <p:nvSpPr>
          <p:cNvPr id="7" name="Shape 450"/>
          <p:cNvSpPr/>
          <p:nvPr/>
        </p:nvSpPr>
        <p:spPr>
          <a:xfrm flipH="1" flipV="1">
            <a:off x="6069665" y="2780147"/>
            <a:ext cx="373180" cy="835926"/>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8" name="Shape 441"/>
          <p:cNvSpPr/>
          <p:nvPr/>
        </p:nvSpPr>
        <p:spPr>
          <a:xfrm flipH="1" flipV="1">
            <a:off x="5950718" y="2613007"/>
            <a:ext cx="1952292" cy="956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9" name="Shape 443"/>
          <p:cNvSpPr/>
          <p:nvPr/>
        </p:nvSpPr>
        <p:spPr>
          <a:xfrm flipH="1">
            <a:off x="3954061" y="2622557"/>
            <a:ext cx="1636292" cy="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0" name="pasted-image.jpg"/>
          <p:cNvPicPr/>
          <p:nvPr/>
        </p:nvPicPr>
        <p:blipFill>
          <a:blip r:embed="rId3">
            <a:extLst/>
          </a:blip>
          <a:srcRect l="6992" t="10113" r="10135" b="11501"/>
          <a:stretch>
            <a:fillRect/>
          </a:stretch>
        </p:blipFill>
        <p:spPr>
          <a:xfrm>
            <a:off x="3175250" y="2319798"/>
            <a:ext cx="778811" cy="614597"/>
          </a:xfrm>
          <a:prstGeom prst="rect">
            <a:avLst/>
          </a:prstGeom>
          <a:ln w="12700">
            <a:miter lim="400000"/>
          </a:ln>
        </p:spPr>
      </p:pic>
      <p:pic>
        <p:nvPicPr>
          <p:cNvPr id="11" name="pasted-image.jpg"/>
          <p:cNvPicPr/>
          <p:nvPr/>
        </p:nvPicPr>
        <p:blipFill>
          <a:blip r:embed="rId3">
            <a:extLst/>
          </a:blip>
          <a:srcRect l="6992" t="10113" r="10135" b="11501"/>
          <a:stretch>
            <a:fillRect/>
          </a:stretch>
        </p:blipFill>
        <p:spPr>
          <a:xfrm>
            <a:off x="7811022" y="2271256"/>
            <a:ext cx="778812" cy="614598"/>
          </a:xfrm>
          <a:prstGeom prst="rect">
            <a:avLst/>
          </a:prstGeom>
          <a:ln w="12700">
            <a:miter lim="400000"/>
          </a:ln>
        </p:spPr>
      </p:pic>
      <p:sp>
        <p:nvSpPr>
          <p:cNvPr id="12" name="Shape 450"/>
          <p:cNvSpPr/>
          <p:nvPr/>
        </p:nvSpPr>
        <p:spPr>
          <a:xfrm flipV="1">
            <a:off x="5238789" y="2622571"/>
            <a:ext cx="351564" cy="1171193"/>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pic>
        <p:nvPicPr>
          <p:cNvPr id="13" name="pasted-image.jpg"/>
          <p:cNvPicPr/>
          <p:nvPr/>
        </p:nvPicPr>
        <p:blipFill>
          <a:blip r:embed="rId3">
            <a:extLst/>
          </a:blip>
          <a:srcRect l="6992" t="10113" r="10135" b="11501"/>
          <a:stretch>
            <a:fillRect/>
          </a:stretch>
        </p:blipFill>
        <p:spPr>
          <a:xfrm>
            <a:off x="4859831" y="3616075"/>
            <a:ext cx="778811" cy="614597"/>
          </a:xfrm>
          <a:prstGeom prst="rect">
            <a:avLst/>
          </a:prstGeom>
          <a:ln w="12700">
            <a:miter lim="400000"/>
          </a:ln>
        </p:spPr>
      </p:pic>
      <p:pic>
        <p:nvPicPr>
          <p:cNvPr id="14" name="droppedImage.pdf"/>
          <p:cNvPicPr/>
          <p:nvPr/>
        </p:nvPicPr>
        <p:blipFill>
          <a:blip r:embed="rId4">
            <a:extLst/>
          </a:blip>
          <a:stretch>
            <a:fillRect/>
          </a:stretch>
        </p:blipFill>
        <p:spPr>
          <a:xfrm>
            <a:off x="5298302" y="2377869"/>
            <a:ext cx="1144543" cy="489391"/>
          </a:xfrm>
          <a:prstGeom prst="rect">
            <a:avLst/>
          </a:prstGeom>
          <a:ln w="12700">
            <a:miter lim="400000"/>
          </a:ln>
        </p:spPr>
      </p:pic>
      <p:sp>
        <p:nvSpPr>
          <p:cNvPr id="15" name="Shape 459"/>
          <p:cNvSpPr/>
          <p:nvPr/>
        </p:nvSpPr>
        <p:spPr>
          <a:xfrm>
            <a:off x="2693349" y="3113371"/>
            <a:ext cx="1721084"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smtClean="0">
                <a:solidFill>
                  <a:schemeClr val="accent6"/>
                </a:solidFill>
                <a:latin typeface="Arial"/>
                <a:ea typeface="Lucida Sans Regular"/>
                <a:cs typeface="Arial"/>
                <a:sym typeface="Lucida Sans Regular"/>
              </a:rPr>
              <a:t>AS A Router</a:t>
            </a:r>
            <a:endParaRPr sz="2000" dirty="0">
              <a:solidFill>
                <a:schemeClr val="accent6"/>
              </a:solidFill>
              <a:latin typeface="Arial"/>
              <a:ea typeface="Lucida Sans Regular"/>
              <a:cs typeface="Arial"/>
              <a:sym typeface="Lucida Sans Regular"/>
            </a:endParaRPr>
          </a:p>
        </p:txBody>
      </p:sp>
      <p:sp>
        <p:nvSpPr>
          <p:cNvPr id="16" name="Shape 459"/>
          <p:cNvSpPr/>
          <p:nvPr/>
        </p:nvSpPr>
        <p:spPr>
          <a:xfrm>
            <a:off x="4932429" y="4281827"/>
            <a:ext cx="1867360"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a:t>
            </a:r>
            <a:r>
              <a:rPr lang="en-US" sz="2000" dirty="0" smtClean="0">
                <a:solidFill>
                  <a:schemeClr val="accent6"/>
                </a:solidFill>
                <a:ea typeface="Lucida Sans Regular"/>
                <a:cs typeface="Arial"/>
                <a:sym typeface="Lucida Sans Regular"/>
              </a:rPr>
              <a:t>C Routers</a:t>
            </a:r>
            <a:endParaRPr lang="en-US" sz="2000" dirty="0">
              <a:solidFill>
                <a:schemeClr val="accent6"/>
              </a:solidFill>
              <a:ea typeface="Lucida Sans Regular"/>
              <a:cs typeface="Arial"/>
              <a:sym typeface="Lucida Sans Regular"/>
            </a:endParaRPr>
          </a:p>
        </p:txBody>
      </p:sp>
      <p:sp>
        <p:nvSpPr>
          <p:cNvPr id="17" name="Shape 459"/>
          <p:cNvSpPr/>
          <p:nvPr/>
        </p:nvSpPr>
        <p:spPr>
          <a:xfrm>
            <a:off x="7519087" y="3113371"/>
            <a:ext cx="1613817" cy="333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solidFill>
                  <a:schemeClr val="accent6"/>
                </a:solidFill>
                <a:ea typeface="Lucida Sans Regular"/>
                <a:cs typeface="Arial"/>
                <a:sym typeface="Lucida Sans Regular"/>
              </a:rPr>
              <a:t>AS B</a:t>
            </a:r>
            <a:r>
              <a:rPr lang="en-US" sz="2000" dirty="0" smtClean="0">
                <a:solidFill>
                  <a:schemeClr val="accent6"/>
                </a:solidFill>
                <a:ea typeface="Lucida Sans Regular"/>
                <a:cs typeface="Arial"/>
                <a:sym typeface="Lucida Sans Regular"/>
              </a:rPr>
              <a:t> </a:t>
            </a:r>
            <a:r>
              <a:rPr lang="en-US" sz="2000" dirty="0">
                <a:solidFill>
                  <a:schemeClr val="accent6"/>
                </a:solidFill>
                <a:ea typeface="Lucida Sans Regular"/>
                <a:cs typeface="Arial"/>
                <a:sym typeface="Lucida Sans Regular"/>
              </a:rPr>
              <a:t>Router</a:t>
            </a:r>
          </a:p>
        </p:txBody>
      </p:sp>
      <p:pic>
        <p:nvPicPr>
          <p:cNvPr id="18" name="pasted-image.jpg"/>
          <p:cNvPicPr/>
          <p:nvPr/>
        </p:nvPicPr>
        <p:blipFill>
          <a:blip r:embed="rId3">
            <a:extLst/>
          </a:blip>
          <a:srcRect l="6992" t="10113" r="10135" b="11501"/>
          <a:stretch>
            <a:fillRect/>
          </a:stretch>
        </p:blipFill>
        <p:spPr>
          <a:xfrm>
            <a:off x="6069665" y="3588436"/>
            <a:ext cx="778811" cy="614597"/>
          </a:xfrm>
          <a:prstGeom prst="rect">
            <a:avLst/>
          </a:prstGeom>
          <a:ln w="12700">
            <a:miter lim="400000"/>
          </a:ln>
        </p:spPr>
      </p:pic>
      <p:sp>
        <p:nvSpPr>
          <p:cNvPr id="19" name="Shape 351"/>
          <p:cNvSpPr/>
          <p:nvPr/>
        </p:nvSpPr>
        <p:spPr>
          <a:xfrm>
            <a:off x="5551595" y="281848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C1</a:t>
            </a:r>
            <a:endParaRPr sz="2000" b="1" dirty="0">
              <a:solidFill>
                <a:srgbClr val="FF9300"/>
              </a:solidFill>
              <a:latin typeface="Arial"/>
              <a:ea typeface="Lucida Sans Regular"/>
              <a:cs typeface="Arial"/>
              <a:sym typeface="Lucida Sans Regular"/>
            </a:endParaRPr>
          </a:p>
        </p:txBody>
      </p:sp>
      <p:sp>
        <p:nvSpPr>
          <p:cNvPr id="20" name="Shape 351"/>
          <p:cNvSpPr/>
          <p:nvPr/>
        </p:nvSpPr>
        <p:spPr>
          <a:xfrm>
            <a:off x="6247232" y="2818485"/>
            <a:ext cx="327864" cy="3334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000" dirty="0" smtClean="0">
                <a:solidFill>
                  <a:srgbClr val="5E5E5E"/>
                </a:solidFill>
                <a:latin typeface="Arial"/>
                <a:ea typeface="Lucida Sans Regular"/>
                <a:cs typeface="Arial"/>
                <a:sym typeface="Lucida Sans Regular"/>
              </a:rPr>
              <a:t>C2</a:t>
            </a:r>
            <a:endParaRPr sz="2000" b="1" dirty="0">
              <a:solidFill>
                <a:srgbClr val="FF9300"/>
              </a:solidFill>
              <a:latin typeface="Arial"/>
              <a:ea typeface="Lucida Sans Regular"/>
              <a:cs typeface="Arial"/>
              <a:sym typeface="Lucida Sans Regular"/>
            </a:endParaRPr>
          </a:p>
        </p:txBody>
      </p:sp>
      <p:cxnSp>
        <p:nvCxnSpPr>
          <p:cNvPr id="21" name="Straight Arrow Connector 20"/>
          <p:cNvCxnSpPr/>
          <p:nvPr/>
        </p:nvCxnSpPr>
        <p:spPr>
          <a:xfrm>
            <a:off x="3677671" y="2137549"/>
            <a:ext cx="1837271" cy="0"/>
          </a:xfrm>
          <a:prstGeom prst="straightConnector1">
            <a:avLst/>
          </a:prstGeom>
          <a:ln w="508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6346108" y="2137549"/>
            <a:ext cx="1837271" cy="0"/>
          </a:xfrm>
          <a:prstGeom prst="straightConnector1">
            <a:avLst/>
          </a:prstGeom>
          <a:ln w="508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798149" y="1554141"/>
            <a:ext cx="2305138" cy="461665"/>
          </a:xfrm>
          <a:prstGeom prst="rect">
            <a:avLst/>
          </a:prstGeom>
          <a:noFill/>
          <a:ln>
            <a:noFill/>
          </a:ln>
        </p:spPr>
        <p:txBody>
          <a:bodyPr wrap="none" rtlCol="0">
            <a:spAutoFit/>
          </a:bodyPr>
          <a:lstStyle/>
          <a:p>
            <a:r>
              <a:rPr lang="en-US" sz="2400" b="1" dirty="0" smtClean="0">
                <a:solidFill>
                  <a:srgbClr val="FF0000"/>
                </a:solidFill>
              </a:rPr>
              <a:t>Incoming Data</a:t>
            </a:r>
            <a:endParaRPr lang="en-US" sz="2400" b="1" dirty="0">
              <a:solidFill>
                <a:srgbClr val="FF0000"/>
              </a:solidFill>
            </a:endParaRPr>
          </a:p>
        </p:txBody>
      </p:sp>
      <p:sp>
        <p:nvSpPr>
          <p:cNvPr id="27" name="Title 2"/>
          <p:cNvSpPr txBox="1">
            <a:spLocks/>
          </p:cNvSpPr>
          <p:nvPr/>
        </p:nvSpPr>
        <p:spPr bwMode="auto">
          <a:xfrm>
            <a:off x="457200" y="220518"/>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800000"/>
                </a:solidFill>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a:lstStyle>
          <a:p>
            <a:r>
              <a:rPr lang="en-US" dirty="0" smtClean="0"/>
              <a:t>Inbound Traffic Engineering</a:t>
            </a:r>
            <a:endParaRPr lang="en-US" dirty="0"/>
          </a:p>
        </p:txBody>
      </p:sp>
      <p:sp>
        <p:nvSpPr>
          <p:cNvPr id="28" name="Shape 351"/>
          <p:cNvSpPr/>
          <p:nvPr/>
        </p:nvSpPr>
        <p:spPr>
          <a:xfrm>
            <a:off x="3371340" y="3674116"/>
            <a:ext cx="1426809"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r">
              <a:lnSpc>
                <a:spcPct val="110000"/>
              </a:lnSpc>
              <a:defRPr sz="1800"/>
            </a:pPr>
            <a:r>
              <a:rPr lang="en-US" sz="2400" b="1" dirty="0" smtClean="0">
                <a:solidFill>
                  <a:srgbClr val="FF0000"/>
                </a:solidFill>
                <a:latin typeface="Arial"/>
                <a:ea typeface="Lucida Sans Regular"/>
                <a:cs typeface="Arial"/>
                <a:sym typeface="Lucida Sans Regular"/>
              </a:rPr>
              <a:t>10.0.0.0/8</a:t>
            </a:r>
            <a:endParaRPr sz="2400" b="1" dirty="0">
              <a:solidFill>
                <a:srgbClr val="FF0000"/>
              </a:solidFill>
              <a:latin typeface="Arial"/>
              <a:ea typeface="Lucida Sans Regular"/>
              <a:cs typeface="Arial"/>
              <a:sym typeface="Lucida Sans Regular"/>
            </a:endParaRPr>
          </a:p>
        </p:txBody>
      </p:sp>
      <p:sp>
        <p:nvSpPr>
          <p:cNvPr id="25" name="Content Placeholder 2"/>
          <p:cNvSpPr>
            <a:spLocks noGrp="1"/>
          </p:cNvSpPr>
          <p:nvPr>
            <p:ph idx="1"/>
          </p:nvPr>
        </p:nvSpPr>
        <p:spPr>
          <a:xfrm>
            <a:off x="334084" y="3793764"/>
            <a:ext cx="8616746" cy="765381"/>
          </a:xfrm>
          <a:solidFill>
            <a:schemeClr val="accent5"/>
          </a:solidFill>
        </p:spPr>
        <p:txBody>
          <a:bodyPr/>
          <a:lstStyle/>
          <a:p>
            <a:pPr marL="0" indent="0" algn="ctr">
              <a:buNone/>
            </a:pPr>
            <a:r>
              <a:rPr lang="en-US" b="1" dirty="0" smtClean="0">
                <a:solidFill>
                  <a:srgbClr val="FF0000"/>
                </a:solidFill>
              </a:rPr>
              <a:t>Enables fine-grained traffic engineering policies</a:t>
            </a:r>
            <a:endParaRPr lang="en-US" b="1" dirty="0">
              <a:solidFill>
                <a:srgbClr val="FF0000"/>
              </a:solidFill>
            </a:endParaRPr>
          </a:p>
        </p:txBody>
      </p:sp>
    </p:spTree>
    <p:extLst>
      <p:ext uri="{BB962C8B-B14F-4D97-AF65-F5344CB8AC3E}">
        <p14:creationId xmlns:p14="http://schemas.microsoft.com/office/powerpoint/2010/main" val="32230889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43"/>
          <p:cNvSpPr/>
          <p:nvPr/>
        </p:nvSpPr>
        <p:spPr>
          <a:xfrm flipH="1" flipV="1">
            <a:off x="2205787" y="3913613"/>
            <a:ext cx="1015999" cy="1672171"/>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5" name="Shape 443"/>
          <p:cNvSpPr/>
          <p:nvPr/>
        </p:nvSpPr>
        <p:spPr>
          <a:xfrm flipH="1">
            <a:off x="2380045" y="2486527"/>
            <a:ext cx="4036940" cy="128949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7" name="Shape 443"/>
          <p:cNvSpPr/>
          <p:nvPr/>
        </p:nvSpPr>
        <p:spPr>
          <a:xfrm flipH="1">
            <a:off x="3355474" y="4130841"/>
            <a:ext cx="909052" cy="1454943"/>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8" name="Shape 443"/>
          <p:cNvSpPr/>
          <p:nvPr/>
        </p:nvSpPr>
        <p:spPr>
          <a:xfrm flipH="1">
            <a:off x="3507873" y="4265407"/>
            <a:ext cx="3069389" cy="147277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9" name="Shape 443"/>
          <p:cNvSpPr/>
          <p:nvPr/>
        </p:nvSpPr>
        <p:spPr>
          <a:xfrm>
            <a:off x="6670842" y="2738546"/>
            <a:ext cx="173790" cy="117506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50" name="Shape 443"/>
          <p:cNvSpPr/>
          <p:nvPr/>
        </p:nvSpPr>
        <p:spPr>
          <a:xfrm flipH="1">
            <a:off x="4438316" y="2486528"/>
            <a:ext cx="2138946" cy="1427086"/>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 name="Title 2"/>
          <p:cNvSpPr>
            <a:spLocks noGrp="1"/>
          </p:cNvSpPr>
          <p:nvPr>
            <p:ph type="title"/>
          </p:nvPr>
        </p:nvSpPr>
        <p:spPr>
          <a:xfrm>
            <a:off x="457200" y="220518"/>
            <a:ext cx="8763000" cy="1143000"/>
          </a:xfrm>
        </p:spPr>
        <p:txBody>
          <a:bodyPr/>
          <a:lstStyle/>
          <a:p>
            <a:r>
              <a:rPr lang="en-US" dirty="0" smtClean="0"/>
              <a:t>Prevent </a:t>
            </a:r>
            <a:r>
              <a:rPr lang="en-US" dirty="0" err="1" smtClean="0"/>
              <a:t>DDoS</a:t>
            </a:r>
            <a:r>
              <a:rPr lang="en-US" dirty="0" smtClean="0"/>
              <a:t> Attacks</a:t>
            </a: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31</a:t>
            </a:fld>
            <a:endParaRPr lang="en-US"/>
          </a:p>
        </p:txBody>
      </p:sp>
      <p:pic>
        <p:nvPicPr>
          <p:cNvPr id="27" name="pasted-image.jpg"/>
          <p:cNvPicPr/>
          <p:nvPr/>
        </p:nvPicPr>
        <p:blipFill>
          <a:blip r:embed="rId3">
            <a:extLst/>
          </a:blip>
          <a:srcRect l="6992" t="10113" r="10135" b="11501"/>
          <a:stretch>
            <a:fillRect/>
          </a:stretch>
        </p:blipFill>
        <p:spPr>
          <a:xfrm>
            <a:off x="3060915" y="5585785"/>
            <a:ext cx="593414" cy="491190"/>
          </a:xfrm>
          <a:prstGeom prst="rect">
            <a:avLst/>
          </a:prstGeom>
          <a:ln w="12700">
            <a:miter lim="400000"/>
          </a:ln>
        </p:spPr>
      </p:pic>
      <p:sp>
        <p:nvSpPr>
          <p:cNvPr id="28" name="Cloud 27"/>
          <p:cNvSpPr/>
          <p:nvPr/>
        </p:nvSpPr>
        <p:spPr>
          <a:xfrm>
            <a:off x="6004391" y="1648627"/>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droppedImage.pdf"/>
          <p:cNvPicPr/>
          <p:nvPr/>
        </p:nvPicPr>
        <p:blipFill>
          <a:blip r:embed="rId4">
            <a:extLst/>
          </a:blip>
          <a:stretch>
            <a:fillRect/>
          </a:stretch>
        </p:blipFill>
        <p:spPr>
          <a:xfrm>
            <a:off x="3703542" y="3776016"/>
            <a:ext cx="1144543" cy="489391"/>
          </a:xfrm>
          <a:prstGeom prst="rect">
            <a:avLst/>
          </a:prstGeom>
          <a:ln w="12700">
            <a:miter lim="400000"/>
          </a:ln>
        </p:spPr>
      </p:pic>
      <p:pic>
        <p:nvPicPr>
          <p:cNvPr id="30" name="droppedImage.pdf"/>
          <p:cNvPicPr/>
          <p:nvPr/>
        </p:nvPicPr>
        <p:blipFill>
          <a:blip r:embed="rId4">
            <a:extLst/>
          </a:blip>
          <a:stretch>
            <a:fillRect/>
          </a:stretch>
        </p:blipFill>
        <p:spPr>
          <a:xfrm>
            <a:off x="6233071" y="3776016"/>
            <a:ext cx="1144543" cy="489391"/>
          </a:xfrm>
          <a:prstGeom prst="rect">
            <a:avLst/>
          </a:prstGeom>
          <a:ln w="12700">
            <a:miter lim="400000"/>
          </a:ln>
        </p:spPr>
      </p:pic>
      <p:pic>
        <p:nvPicPr>
          <p:cNvPr id="34" name="pasted-image.jpg"/>
          <p:cNvPicPr/>
          <p:nvPr/>
        </p:nvPicPr>
        <p:blipFill>
          <a:blip r:embed="rId3">
            <a:extLst/>
          </a:blip>
          <a:srcRect l="6992" t="10113" r="10135" b="11501"/>
          <a:stretch>
            <a:fillRect/>
          </a:stretch>
        </p:blipFill>
        <p:spPr>
          <a:xfrm>
            <a:off x="6416986" y="2247356"/>
            <a:ext cx="593414" cy="491190"/>
          </a:xfrm>
          <a:prstGeom prst="rect">
            <a:avLst/>
          </a:prstGeom>
          <a:ln w="12700">
            <a:miter lim="400000"/>
          </a:ln>
        </p:spPr>
      </p:pic>
      <p:sp>
        <p:nvSpPr>
          <p:cNvPr id="37" name="Cloud 36"/>
          <p:cNvSpPr/>
          <p:nvPr/>
        </p:nvSpPr>
        <p:spPr>
          <a:xfrm>
            <a:off x="1968428" y="5478688"/>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asted-image.jpg"/>
          <p:cNvPicPr/>
          <p:nvPr/>
        </p:nvPicPr>
        <p:blipFill>
          <a:blip r:embed="rId3">
            <a:extLst/>
          </a:blip>
          <a:srcRect l="6992" t="10113" r="10135" b="11501"/>
          <a:stretch>
            <a:fillRect/>
          </a:stretch>
        </p:blipFill>
        <p:spPr>
          <a:xfrm>
            <a:off x="1786632" y="3529522"/>
            <a:ext cx="593414" cy="491190"/>
          </a:xfrm>
          <a:prstGeom prst="rect">
            <a:avLst/>
          </a:prstGeom>
          <a:ln w="12700">
            <a:miter lim="400000"/>
          </a:ln>
        </p:spPr>
      </p:pic>
      <p:sp>
        <p:nvSpPr>
          <p:cNvPr id="44" name="Cloud 43"/>
          <p:cNvSpPr/>
          <p:nvPr/>
        </p:nvSpPr>
        <p:spPr>
          <a:xfrm>
            <a:off x="525839" y="3176830"/>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Shape 459"/>
          <p:cNvSpPr/>
          <p:nvPr/>
        </p:nvSpPr>
        <p:spPr>
          <a:xfrm>
            <a:off x="815474" y="3585480"/>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a:t>
            </a:r>
            <a:r>
              <a:rPr lang="en-US" sz="2400" dirty="0">
                <a:solidFill>
                  <a:schemeClr val="accent6"/>
                </a:solidFill>
                <a:latin typeface="Arial"/>
                <a:ea typeface="Lucida Sans Regular"/>
                <a:cs typeface="Arial"/>
                <a:sym typeface="Lucida Sans Regular"/>
              </a:rPr>
              <a:t>2</a:t>
            </a:r>
            <a:endParaRPr sz="2400" dirty="0">
              <a:solidFill>
                <a:schemeClr val="accent6"/>
              </a:solidFill>
              <a:latin typeface="Arial"/>
              <a:ea typeface="Lucida Sans Regular"/>
              <a:cs typeface="Arial"/>
              <a:sym typeface="Lucida Sans Regular"/>
            </a:endParaRPr>
          </a:p>
        </p:txBody>
      </p:sp>
      <p:sp>
        <p:nvSpPr>
          <p:cNvPr id="52" name="Shape 459"/>
          <p:cNvSpPr/>
          <p:nvPr/>
        </p:nvSpPr>
        <p:spPr>
          <a:xfrm>
            <a:off x="2380046" y="5876920"/>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1</a:t>
            </a:r>
            <a:endParaRPr sz="2400" dirty="0">
              <a:solidFill>
                <a:schemeClr val="accent6"/>
              </a:solidFill>
              <a:latin typeface="Arial"/>
              <a:ea typeface="Lucida Sans Regular"/>
              <a:cs typeface="Arial"/>
              <a:sym typeface="Lucida Sans Regular"/>
            </a:endParaRPr>
          </a:p>
        </p:txBody>
      </p:sp>
      <p:sp>
        <p:nvSpPr>
          <p:cNvPr id="53" name="Shape 459"/>
          <p:cNvSpPr/>
          <p:nvPr/>
        </p:nvSpPr>
        <p:spPr>
          <a:xfrm>
            <a:off x="6976561" y="1875915"/>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3</a:t>
            </a:r>
            <a:endParaRPr sz="2400" dirty="0">
              <a:solidFill>
                <a:schemeClr val="accent6"/>
              </a:solidFill>
              <a:latin typeface="Arial"/>
              <a:ea typeface="Lucida Sans Regular"/>
              <a:cs typeface="Arial"/>
              <a:sym typeface="Lucida Sans Regular"/>
            </a:endParaRPr>
          </a:p>
        </p:txBody>
      </p:sp>
      <p:sp>
        <p:nvSpPr>
          <p:cNvPr id="54" name="Shape 459"/>
          <p:cNvSpPr/>
          <p:nvPr/>
        </p:nvSpPr>
        <p:spPr>
          <a:xfrm>
            <a:off x="3703542" y="3375906"/>
            <a:ext cx="120781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SDX 1</a:t>
            </a:r>
            <a:endParaRPr sz="2400" dirty="0">
              <a:solidFill>
                <a:schemeClr val="accent6"/>
              </a:solidFill>
              <a:latin typeface="Arial"/>
              <a:ea typeface="Lucida Sans Regular"/>
              <a:cs typeface="Arial"/>
              <a:sym typeface="Lucida Sans Regular"/>
            </a:endParaRPr>
          </a:p>
        </p:txBody>
      </p:sp>
      <p:sp>
        <p:nvSpPr>
          <p:cNvPr id="56" name="Shape 459"/>
          <p:cNvSpPr/>
          <p:nvPr/>
        </p:nvSpPr>
        <p:spPr>
          <a:xfrm>
            <a:off x="6844632" y="3375906"/>
            <a:ext cx="120781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SDX 2</a:t>
            </a:r>
            <a:endParaRPr sz="2400" dirty="0">
              <a:solidFill>
                <a:schemeClr val="accent6"/>
              </a:solidFill>
              <a:latin typeface="Arial"/>
              <a:ea typeface="Lucida Sans Regular"/>
              <a:cs typeface="Arial"/>
              <a:sym typeface="Lucida Sans Regular"/>
            </a:endParaRPr>
          </a:p>
        </p:txBody>
      </p:sp>
    </p:spTree>
    <p:extLst>
      <p:ext uri="{BB962C8B-B14F-4D97-AF65-F5344CB8AC3E}">
        <p14:creationId xmlns:p14="http://schemas.microsoft.com/office/powerpoint/2010/main" val="114921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43"/>
          <p:cNvSpPr/>
          <p:nvPr/>
        </p:nvSpPr>
        <p:spPr>
          <a:xfrm flipH="1" flipV="1">
            <a:off x="2205787" y="3913613"/>
            <a:ext cx="1015999" cy="1672171"/>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5" name="Shape 443"/>
          <p:cNvSpPr/>
          <p:nvPr/>
        </p:nvSpPr>
        <p:spPr>
          <a:xfrm flipH="1">
            <a:off x="2380045" y="2486527"/>
            <a:ext cx="4036940" cy="128949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8" name="Shape 443"/>
          <p:cNvSpPr/>
          <p:nvPr/>
        </p:nvSpPr>
        <p:spPr>
          <a:xfrm flipH="1">
            <a:off x="3507873" y="4265407"/>
            <a:ext cx="3069389" cy="147277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9" name="Shape 443"/>
          <p:cNvSpPr/>
          <p:nvPr/>
        </p:nvSpPr>
        <p:spPr>
          <a:xfrm>
            <a:off x="6670842" y="2738546"/>
            <a:ext cx="173790" cy="117506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50" name="Shape 443"/>
          <p:cNvSpPr/>
          <p:nvPr/>
        </p:nvSpPr>
        <p:spPr>
          <a:xfrm flipH="1">
            <a:off x="4438316" y="2486528"/>
            <a:ext cx="2138946" cy="1427086"/>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 name="Title 2"/>
          <p:cNvSpPr>
            <a:spLocks noGrp="1"/>
          </p:cNvSpPr>
          <p:nvPr>
            <p:ph type="title"/>
          </p:nvPr>
        </p:nvSpPr>
        <p:spPr>
          <a:xfrm>
            <a:off x="457200" y="220518"/>
            <a:ext cx="8763000" cy="1143000"/>
          </a:xfrm>
        </p:spPr>
        <p:txBody>
          <a:bodyPr/>
          <a:lstStyle/>
          <a:p>
            <a:r>
              <a:rPr lang="en-US" dirty="0" smtClean="0"/>
              <a:t>Prevent </a:t>
            </a:r>
            <a:r>
              <a:rPr lang="en-US" dirty="0" err="1" smtClean="0"/>
              <a:t>DDoS</a:t>
            </a:r>
            <a:r>
              <a:rPr lang="en-US" dirty="0" smtClean="0"/>
              <a:t> Attacks</a:t>
            </a: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32</a:t>
            </a:fld>
            <a:endParaRPr lang="en-US"/>
          </a:p>
        </p:txBody>
      </p:sp>
      <p:pic>
        <p:nvPicPr>
          <p:cNvPr id="27" name="pasted-image.jpg"/>
          <p:cNvPicPr/>
          <p:nvPr/>
        </p:nvPicPr>
        <p:blipFill>
          <a:blip r:embed="rId3">
            <a:extLst/>
          </a:blip>
          <a:srcRect l="6992" t="10113" r="10135" b="11501"/>
          <a:stretch>
            <a:fillRect/>
          </a:stretch>
        </p:blipFill>
        <p:spPr>
          <a:xfrm>
            <a:off x="3060915" y="5585785"/>
            <a:ext cx="593414" cy="491190"/>
          </a:xfrm>
          <a:prstGeom prst="rect">
            <a:avLst/>
          </a:prstGeom>
          <a:ln w="12700">
            <a:miter lim="400000"/>
          </a:ln>
        </p:spPr>
      </p:pic>
      <p:sp>
        <p:nvSpPr>
          <p:cNvPr id="28" name="Cloud 27"/>
          <p:cNvSpPr/>
          <p:nvPr/>
        </p:nvSpPr>
        <p:spPr>
          <a:xfrm>
            <a:off x="6004391" y="1648627"/>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droppedImage.pdf"/>
          <p:cNvPicPr/>
          <p:nvPr/>
        </p:nvPicPr>
        <p:blipFill>
          <a:blip r:embed="rId4">
            <a:extLst/>
          </a:blip>
          <a:stretch>
            <a:fillRect/>
          </a:stretch>
        </p:blipFill>
        <p:spPr>
          <a:xfrm>
            <a:off x="3703542" y="3776016"/>
            <a:ext cx="1144543" cy="489391"/>
          </a:xfrm>
          <a:prstGeom prst="rect">
            <a:avLst/>
          </a:prstGeom>
          <a:ln w="12700">
            <a:miter lim="400000"/>
          </a:ln>
        </p:spPr>
      </p:pic>
      <p:pic>
        <p:nvPicPr>
          <p:cNvPr id="30" name="droppedImage.pdf"/>
          <p:cNvPicPr/>
          <p:nvPr/>
        </p:nvPicPr>
        <p:blipFill>
          <a:blip r:embed="rId4">
            <a:extLst/>
          </a:blip>
          <a:stretch>
            <a:fillRect/>
          </a:stretch>
        </p:blipFill>
        <p:spPr>
          <a:xfrm>
            <a:off x="6233071" y="3776016"/>
            <a:ext cx="1144543" cy="489391"/>
          </a:xfrm>
          <a:prstGeom prst="rect">
            <a:avLst/>
          </a:prstGeom>
          <a:ln w="12700">
            <a:miter lim="400000"/>
          </a:ln>
        </p:spPr>
      </p:pic>
      <p:pic>
        <p:nvPicPr>
          <p:cNvPr id="34" name="pasted-image.jpg"/>
          <p:cNvPicPr/>
          <p:nvPr/>
        </p:nvPicPr>
        <p:blipFill>
          <a:blip r:embed="rId3">
            <a:extLst/>
          </a:blip>
          <a:srcRect l="6992" t="10113" r="10135" b="11501"/>
          <a:stretch>
            <a:fillRect/>
          </a:stretch>
        </p:blipFill>
        <p:spPr>
          <a:xfrm>
            <a:off x="6416986" y="2247356"/>
            <a:ext cx="593414" cy="491190"/>
          </a:xfrm>
          <a:prstGeom prst="rect">
            <a:avLst/>
          </a:prstGeom>
          <a:ln w="12700">
            <a:miter lim="400000"/>
          </a:ln>
        </p:spPr>
      </p:pic>
      <p:sp>
        <p:nvSpPr>
          <p:cNvPr id="37" name="Cloud 36"/>
          <p:cNvSpPr/>
          <p:nvPr/>
        </p:nvSpPr>
        <p:spPr>
          <a:xfrm>
            <a:off x="1968428" y="5478688"/>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asted-image.jpg"/>
          <p:cNvPicPr/>
          <p:nvPr/>
        </p:nvPicPr>
        <p:blipFill>
          <a:blip r:embed="rId3">
            <a:extLst/>
          </a:blip>
          <a:srcRect l="6992" t="10113" r="10135" b="11501"/>
          <a:stretch>
            <a:fillRect/>
          </a:stretch>
        </p:blipFill>
        <p:spPr>
          <a:xfrm>
            <a:off x="1786632" y="3529522"/>
            <a:ext cx="593414" cy="491190"/>
          </a:xfrm>
          <a:prstGeom prst="rect">
            <a:avLst/>
          </a:prstGeom>
          <a:ln w="12700">
            <a:miter lim="400000"/>
          </a:ln>
        </p:spPr>
      </p:pic>
      <p:sp>
        <p:nvSpPr>
          <p:cNvPr id="44" name="Cloud 43"/>
          <p:cNvSpPr/>
          <p:nvPr/>
        </p:nvSpPr>
        <p:spPr>
          <a:xfrm>
            <a:off x="525839" y="3176830"/>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Shape 459"/>
          <p:cNvSpPr/>
          <p:nvPr/>
        </p:nvSpPr>
        <p:spPr>
          <a:xfrm>
            <a:off x="815474" y="3585480"/>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a:t>
            </a:r>
            <a:r>
              <a:rPr lang="en-US" sz="2400" dirty="0">
                <a:solidFill>
                  <a:schemeClr val="accent6"/>
                </a:solidFill>
                <a:latin typeface="Arial"/>
                <a:ea typeface="Lucida Sans Regular"/>
                <a:cs typeface="Arial"/>
                <a:sym typeface="Lucida Sans Regular"/>
              </a:rPr>
              <a:t>2</a:t>
            </a:r>
            <a:endParaRPr sz="2400" dirty="0">
              <a:solidFill>
                <a:schemeClr val="accent6"/>
              </a:solidFill>
              <a:latin typeface="Arial"/>
              <a:ea typeface="Lucida Sans Regular"/>
              <a:cs typeface="Arial"/>
              <a:sym typeface="Lucida Sans Regular"/>
            </a:endParaRPr>
          </a:p>
        </p:txBody>
      </p:sp>
      <p:sp>
        <p:nvSpPr>
          <p:cNvPr id="52" name="Shape 459"/>
          <p:cNvSpPr/>
          <p:nvPr/>
        </p:nvSpPr>
        <p:spPr>
          <a:xfrm>
            <a:off x="2380046" y="5876920"/>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1</a:t>
            </a:r>
            <a:endParaRPr sz="2400" dirty="0">
              <a:solidFill>
                <a:schemeClr val="accent6"/>
              </a:solidFill>
              <a:latin typeface="Arial"/>
              <a:ea typeface="Lucida Sans Regular"/>
              <a:cs typeface="Arial"/>
              <a:sym typeface="Lucida Sans Regular"/>
            </a:endParaRPr>
          </a:p>
        </p:txBody>
      </p:sp>
      <p:sp>
        <p:nvSpPr>
          <p:cNvPr id="53" name="Shape 459"/>
          <p:cNvSpPr/>
          <p:nvPr/>
        </p:nvSpPr>
        <p:spPr>
          <a:xfrm>
            <a:off x="6976561" y="1875915"/>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3</a:t>
            </a:r>
            <a:endParaRPr sz="2400" dirty="0">
              <a:solidFill>
                <a:schemeClr val="accent6"/>
              </a:solidFill>
              <a:latin typeface="Arial"/>
              <a:ea typeface="Lucida Sans Regular"/>
              <a:cs typeface="Arial"/>
              <a:sym typeface="Lucida Sans Regular"/>
            </a:endParaRPr>
          </a:p>
        </p:txBody>
      </p:sp>
      <p:sp>
        <p:nvSpPr>
          <p:cNvPr id="54" name="Shape 459"/>
          <p:cNvSpPr/>
          <p:nvPr/>
        </p:nvSpPr>
        <p:spPr>
          <a:xfrm>
            <a:off x="3703542" y="3375906"/>
            <a:ext cx="120781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SDX 1</a:t>
            </a:r>
            <a:endParaRPr sz="2400" dirty="0">
              <a:solidFill>
                <a:schemeClr val="accent6"/>
              </a:solidFill>
              <a:latin typeface="Arial"/>
              <a:ea typeface="Lucida Sans Regular"/>
              <a:cs typeface="Arial"/>
              <a:sym typeface="Lucida Sans Regular"/>
            </a:endParaRPr>
          </a:p>
        </p:txBody>
      </p:sp>
      <p:sp>
        <p:nvSpPr>
          <p:cNvPr id="56" name="Shape 459"/>
          <p:cNvSpPr/>
          <p:nvPr/>
        </p:nvSpPr>
        <p:spPr>
          <a:xfrm>
            <a:off x="6844632" y="3375906"/>
            <a:ext cx="120781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SDX 2</a:t>
            </a:r>
            <a:endParaRPr sz="2400" dirty="0">
              <a:solidFill>
                <a:schemeClr val="accent6"/>
              </a:solidFill>
              <a:latin typeface="Arial"/>
              <a:ea typeface="Lucida Sans Regular"/>
              <a:cs typeface="Arial"/>
              <a:sym typeface="Lucida Sans Regular"/>
            </a:endParaRPr>
          </a:p>
        </p:txBody>
      </p:sp>
      <p:sp>
        <p:nvSpPr>
          <p:cNvPr id="23" name="Shape 459"/>
          <p:cNvSpPr/>
          <p:nvPr/>
        </p:nvSpPr>
        <p:spPr>
          <a:xfrm>
            <a:off x="6577262" y="1248517"/>
            <a:ext cx="1558269"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smtClean="0">
                <a:solidFill>
                  <a:srgbClr val="FF0000"/>
                </a:solidFill>
                <a:latin typeface="Arial"/>
                <a:ea typeface="Lucida Sans Regular"/>
                <a:cs typeface="Arial"/>
                <a:sym typeface="Lucida Sans Regular"/>
              </a:rPr>
              <a:t>Attacker</a:t>
            </a:r>
            <a:endParaRPr sz="2400" b="1" dirty="0">
              <a:solidFill>
                <a:srgbClr val="FF0000"/>
              </a:solidFill>
              <a:latin typeface="Arial"/>
              <a:ea typeface="Lucida Sans Regular"/>
              <a:cs typeface="Arial"/>
              <a:sym typeface="Lucida Sans Regular"/>
            </a:endParaRPr>
          </a:p>
        </p:txBody>
      </p:sp>
      <p:sp>
        <p:nvSpPr>
          <p:cNvPr id="24" name="Shape 459"/>
          <p:cNvSpPr/>
          <p:nvPr/>
        </p:nvSpPr>
        <p:spPr>
          <a:xfrm>
            <a:off x="3934503" y="5876859"/>
            <a:ext cx="1346023"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smtClean="0">
                <a:solidFill>
                  <a:srgbClr val="FF0000"/>
                </a:solidFill>
                <a:latin typeface="Arial"/>
                <a:ea typeface="Lucida Sans Regular"/>
                <a:cs typeface="Arial"/>
                <a:sym typeface="Lucida Sans Regular"/>
              </a:rPr>
              <a:t>Victim</a:t>
            </a:r>
            <a:endParaRPr sz="2400" b="1" dirty="0">
              <a:solidFill>
                <a:srgbClr val="FF0000"/>
              </a:solidFill>
              <a:latin typeface="Arial"/>
              <a:ea typeface="Lucida Sans Regular"/>
              <a:cs typeface="Arial"/>
              <a:sym typeface="Lucida Sans Regular"/>
            </a:endParaRPr>
          </a:p>
        </p:txBody>
      </p:sp>
      <p:sp>
        <p:nvSpPr>
          <p:cNvPr id="25" name="Content Placeholder 2"/>
          <p:cNvSpPr>
            <a:spLocks noGrp="1"/>
          </p:cNvSpPr>
          <p:nvPr>
            <p:ph idx="1"/>
          </p:nvPr>
        </p:nvSpPr>
        <p:spPr>
          <a:xfrm>
            <a:off x="179956" y="1648627"/>
            <a:ext cx="5327833" cy="944848"/>
          </a:xfrm>
          <a:solidFill>
            <a:schemeClr val="accent5"/>
          </a:solidFill>
        </p:spPr>
        <p:txBody>
          <a:bodyPr/>
          <a:lstStyle/>
          <a:p>
            <a:pPr marL="0" indent="0" algn="ctr">
              <a:buNone/>
            </a:pPr>
            <a:r>
              <a:rPr lang="en-US" dirty="0" smtClean="0">
                <a:solidFill>
                  <a:srgbClr val="FF0000"/>
                </a:solidFill>
              </a:rPr>
              <a:t>AS1 under attack originating from AS3 </a:t>
            </a:r>
            <a:endParaRPr lang="en-US" dirty="0">
              <a:solidFill>
                <a:srgbClr val="FF0000"/>
              </a:solidFill>
            </a:endParaRPr>
          </a:p>
        </p:txBody>
      </p:sp>
      <p:sp>
        <p:nvSpPr>
          <p:cNvPr id="31" name="Shape 443"/>
          <p:cNvSpPr/>
          <p:nvPr/>
        </p:nvSpPr>
        <p:spPr>
          <a:xfrm flipH="1">
            <a:off x="3355474" y="4130841"/>
            <a:ext cx="909052" cy="1454943"/>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360334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43"/>
          <p:cNvSpPr/>
          <p:nvPr/>
        </p:nvSpPr>
        <p:spPr>
          <a:xfrm flipH="1" flipV="1">
            <a:off x="2205787" y="3913613"/>
            <a:ext cx="1015999" cy="1672171"/>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5" name="Shape 443"/>
          <p:cNvSpPr/>
          <p:nvPr/>
        </p:nvSpPr>
        <p:spPr>
          <a:xfrm flipH="1">
            <a:off x="2380045" y="2486527"/>
            <a:ext cx="4036940" cy="128949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8" name="Shape 443"/>
          <p:cNvSpPr/>
          <p:nvPr/>
        </p:nvSpPr>
        <p:spPr>
          <a:xfrm flipH="1">
            <a:off x="3507873" y="4265407"/>
            <a:ext cx="3069389" cy="147277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9" name="Shape 443"/>
          <p:cNvSpPr/>
          <p:nvPr/>
        </p:nvSpPr>
        <p:spPr>
          <a:xfrm>
            <a:off x="6670842" y="2738546"/>
            <a:ext cx="173790" cy="1175067"/>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50" name="Shape 443"/>
          <p:cNvSpPr/>
          <p:nvPr/>
        </p:nvSpPr>
        <p:spPr>
          <a:xfrm flipH="1">
            <a:off x="4438316" y="2486528"/>
            <a:ext cx="2138946" cy="1427086"/>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 name="Title 2"/>
          <p:cNvSpPr>
            <a:spLocks noGrp="1"/>
          </p:cNvSpPr>
          <p:nvPr>
            <p:ph type="title"/>
          </p:nvPr>
        </p:nvSpPr>
        <p:spPr>
          <a:xfrm>
            <a:off x="457200" y="220518"/>
            <a:ext cx="8763000" cy="1143000"/>
          </a:xfrm>
        </p:spPr>
        <p:txBody>
          <a:bodyPr/>
          <a:lstStyle/>
          <a:p>
            <a:r>
              <a:rPr lang="en-US" dirty="0"/>
              <a:t>Use Case: </a:t>
            </a:r>
            <a:r>
              <a:rPr lang="en-US" dirty="0" smtClean="0"/>
              <a:t/>
            </a:r>
            <a:br>
              <a:rPr lang="en-US" dirty="0" smtClean="0"/>
            </a:br>
            <a:r>
              <a:rPr lang="en-US" dirty="0" smtClean="0"/>
              <a:t>Prevent </a:t>
            </a:r>
            <a:r>
              <a:rPr lang="en-US" dirty="0" err="1" smtClean="0"/>
              <a:t>DDoS</a:t>
            </a:r>
            <a:r>
              <a:rPr lang="en-US" dirty="0" smtClean="0"/>
              <a:t> Attacks</a:t>
            </a: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33</a:t>
            </a:fld>
            <a:endParaRPr lang="en-US"/>
          </a:p>
        </p:txBody>
      </p:sp>
      <p:pic>
        <p:nvPicPr>
          <p:cNvPr id="27" name="pasted-image.jpg"/>
          <p:cNvPicPr/>
          <p:nvPr/>
        </p:nvPicPr>
        <p:blipFill>
          <a:blip r:embed="rId3">
            <a:extLst/>
          </a:blip>
          <a:srcRect l="6992" t="10113" r="10135" b="11501"/>
          <a:stretch>
            <a:fillRect/>
          </a:stretch>
        </p:blipFill>
        <p:spPr>
          <a:xfrm>
            <a:off x="3060915" y="5585785"/>
            <a:ext cx="593414" cy="491190"/>
          </a:xfrm>
          <a:prstGeom prst="rect">
            <a:avLst/>
          </a:prstGeom>
          <a:ln w="12700">
            <a:miter lim="400000"/>
          </a:ln>
        </p:spPr>
      </p:pic>
      <p:sp>
        <p:nvSpPr>
          <p:cNvPr id="28" name="Cloud 27"/>
          <p:cNvSpPr/>
          <p:nvPr/>
        </p:nvSpPr>
        <p:spPr>
          <a:xfrm>
            <a:off x="6004391" y="1648627"/>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droppedImage.pdf"/>
          <p:cNvPicPr/>
          <p:nvPr/>
        </p:nvPicPr>
        <p:blipFill>
          <a:blip r:embed="rId4">
            <a:extLst/>
          </a:blip>
          <a:stretch>
            <a:fillRect/>
          </a:stretch>
        </p:blipFill>
        <p:spPr>
          <a:xfrm>
            <a:off x="3703542" y="3776016"/>
            <a:ext cx="1144543" cy="489391"/>
          </a:xfrm>
          <a:prstGeom prst="rect">
            <a:avLst/>
          </a:prstGeom>
          <a:ln w="12700">
            <a:miter lim="400000"/>
          </a:ln>
        </p:spPr>
      </p:pic>
      <p:pic>
        <p:nvPicPr>
          <p:cNvPr id="30" name="droppedImage.pdf"/>
          <p:cNvPicPr/>
          <p:nvPr/>
        </p:nvPicPr>
        <p:blipFill>
          <a:blip r:embed="rId4">
            <a:extLst/>
          </a:blip>
          <a:stretch>
            <a:fillRect/>
          </a:stretch>
        </p:blipFill>
        <p:spPr>
          <a:xfrm>
            <a:off x="6233071" y="3776016"/>
            <a:ext cx="1144543" cy="489391"/>
          </a:xfrm>
          <a:prstGeom prst="rect">
            <a:avLst/>
          </a:prstGeom>
          <a:ln w="12700">
            <a:miter lim="400000"/>
          </a:ln>
        </p:spPr>
      </p:pic>
      <p:pic>
        <p:nvPicPr>
          <p:cNvPr id="34" name="pasted-image.jpg"/>
          <p:cNvPicPr/>
          <p:nvPr/>
        </p:nvPicPr>
        <p:blipFill>
          <a:blip r:embed="rId3">
            <a:extLst/>
          </a:blip>
          <a:srcRect l="6992" t="10113" r="10135" b="11501"/>
          <a:stretch>
            <a:fillRect/>
          </a:stretch>
        </p:blipFill>
        <p:spPr>
          <a:xfrm>
            <a:off x="6416986" y="2247356"/>
            <a:ext cx="593414" cy="491190"/>
          </a:xfrm>
          <a:prstGeom prst="rect">
            <a:avLst/>
          </a:prstGeom>
          <a:ln w="12700">
            <a:miter lim="400000"/>
          </a:ln>
        </p:spPr>
      </p:pic>
      <p:sp>
        <p:nvSpPr>
          <p:cNvPr id="37" name="Cloud 36"/>
          <p:cNvSpPr/>
          <p:nvPr/>
        </p:nvSpPr>
        <p:spPr>
          <a:xfrm>
            <a:off x="1968428" y="5478688"/>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asted-image.jpg"/>
          <p:cNvPicPr/>
          <p:nvPr/>
        </p:nvPicPr>
        <p:blipFill>
          <a:blip r:embed="rId3">
            <a:extLst/>
          </a:blip>
          <a:srcRect l="6992" t="10113" r="10135" b="11501"/>
          <a:stretch>
            <a:fillRect/>
          </a:stretch>
        </p:blipFill>
        <p:spPr>
          <a:xfrm>
            <a:off x="1786632" y="3529522"/>
            <a:ext cx="593414" cy="491190"/>
          </a:xfrm>
          <a:prstGeom prst="rect">
            <a:avLst/>
          </a:prstGeom>
          <a:ln w="12700">
            <a:miter lim="400000"/>
          </a:ln>
        </p:spPr>
      </p:pic>
      <p:sp>
        <p:nvSpPr>
          <p:cNvPr id="44" name="Cloud 43"/>
          <p:cNvSpPr/>
          <p:nvPr/>
        </p:nvSpPr>
        <p:spPr>
          <a:xfrm>
            <a:off x="525839" y="3176830"/>
            <a:ext cx="2012018" cy="121679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Shape 459"/>
          <p:cNvSpPr/>
          <p:nvPr/>
        </p:nvSpPr>
        <p:spPr>
          <a:xfrm>
            <a:off x="815474" y="3585480"/>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a:t>
            </a:r>
            <a:r>
              <a:rPr lang="en-US" sz="2400" dirty="0">
                <a:solidFill>
                  <a:schemeClr val="accent6"/>
                </a:solidFill>
                <a:latin typeface="Arial"/>
                <a:ea typeface="Lucida Sans Regular"/>
                <a:cs typeface="Arial"/>
                <a:sym typeface="Lucida Sans Regular"/>
              </a:rPr>
              <a:t>2</a:t>
            </a:r>
            <a:endParaRPr sz="2400" dirty="0">
              <a:solidFill>
                <a:schemeClr val="accent6"/>
              </a:solidFill>
              <a:latin typeface="Arial"/>
              <a:ea typeface="Lucida Sans Regular"/>
              <a:cs typeface="Arial"/>
              <a:sym typeface="Lucida Sans Regular"/>
            </a:endParaRPr>
          </a:p>
        </p:txBody>
      </p:sp>
      <p:sp>
        <p:nvSpPr>
          <p:cNvPr id="52" name="Shape 459"/>
          <p:cNvSpPr/>
          <p:nvPr/>
        </p:nvSpPr>
        <p:spPr>
          <a:xfrm>
            <a:off x="2380046" y="5876920"/>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1</a:t>
            </a:r>
            <a:endParaRPr sz="2400" dirty="0">
              <a:solidFill>
                <a:schemeClr val="accent6"/>
              </a:solidFill>
              <a:latin typeface="Arial"/>
              <a:ea typeface="Lucida Sans Regular"/>
              <a:cs typeface="Arial"/>
              <a:sym typeface="Lucida Sans Regular"/>
            </a:endParaRPr>
          </a:p>
        </p:txBody>
      </p:sp>
      <p:sp>
        <p:nvSpPr>
          <p:cNvPr id="53" name="Shape 459"/>
          <p:cNvSpPr/>
          <p:nvPr/>
        </p:nvSpPr>
        <p:spPr>
          <a:xfrm>
            <a:off x="6976561" y="1875915"/>
            <a:ext cx="802105"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AS 3</a:t>
            </a:r>
            <a:endParaRPr sz="2400" dirty="0">
              <a:solidFill>
                <a:schemeClr val="accent6"/>
              </a:solidFill>
              <a:latin typeface="Arial"/>
              <a:ea typeface="Lucida Sans Regular"/>
              <a:cs typeface="Arial"/>
              <a:sym typeface="Lucida Sans Regular"/>
            </a:endParaRPr>
          </a:p>
        </p:txBody>
      </p:sp>
      <p:sp>
        <p:nvSpPr>
          <p:cNvPr id="54" name="Shape 459"/>
          <p:cNvSpPr/>
          <p:nvPr/>
        </p:nvSpPr>
        <p:spPr>
          <a:xfrm>
            <a:off x="3703542" y="3375906"/>
            <a:ext cx="120781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SDX 1</a:t>
            </a:r>
            <a:endParaRPr sz="2400" dirty="0">
              <a:solidFill>
                <a:schemeClr val="accent6"/>
              </a:solidFill>
              <a:latin typeface="Arial"/>
              <a:ea typeface="Lucida Sans Regular"/>
              <a:cs typeface="Arial"/>
              <a:sym typeface="Lucida Sans Regular"/>
            </a:endParaRPr>
          </a:p>
        </p:txBody>
      </p:sp>
      <p:sp>
        <p:nvSpPr>
          <p:cNvPr id="56" name="Shape 459"/>
          <p:cNvSpPr/>
          <p:nvPr/>
        </p:nvSpPr>
        <p:spPr>
          <a:xfrm>
            <a:off x="6844632" y="3375906"/>
            <a:ext cx="120781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chemeClr val="accent6"/>
                </a:solidFill>
                <a:latin typeface="Arial"/>
                <a:ea typeface="Lucida Sans Regular"/>
                <a:cs typeface="Arial"/>
                <a:sym typeface="Lucida Sans Regular"/>
              </a:rPr>
              <a:t>SDX 2</a:t>
            </a:r>
            <a:endParaRPr sz="2400" dirty="0">
              <a:solidFill>
                <a:schemeClr val="accent6"/>
              </a:solidFill>
              <a:latin typeface="Arial"/>
              <a:ea typeface="Lucida Sans Regular"/>
              <a:cs typeface="Arial"/>
              <a:sym typeface="Lucida Sans Regular"/>
            </a:endParaRPr>
          </a:p>
        </p:txBody>
      </p:sp>
      <p:sp>
        <p:nvSpPr>
          <p:cNvPr id="23" name="Shape 459"/>
          <p:cNvSpPr/>
          <p:nvPr/>
        </p:nvSpPr>
        <p:spPr>
          <a:xfrm>
            <a:off x="6577262" y="1248517"/>
            <a:ext cx="1558269"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smtClean="0">
                <a:solidFill>
                  <a:srgbClr val="FF0000"/>
                </a:solidFill>
                <a:latin typeface="Arial"/>
                <a:ea typeface="Lucida Sans Regular"/>
                <a:cs typeface="Arial"/>
                <a:sym typeface="Lucida Sans Regular"/>
              </a:rPr>
              <a:t>Attacker</a:t>
            </a:r>
            <a:endParaRPr sz="2400" b="1" dirty="0">
              <a:solidFill>
                <a:srgbClr val="FF0000"/>
              </a:solidFill>
              <a:latin typeface="Arial"/>
              <a:ea typeface="Lucida Sans Regular"/>
              <a:cs typeface="Arial"/>
              <a:sym typeface="Lucida Sans Regular"/>
            </a:endParaRPr>
          </a:p>
        </p:txBody>
      </p:sp>
      <p:sp>
        <p:nvSpPr>
          <p:cNvPr id="24" name="Shape 459"/>
          <p:cNvSpPr/>
          <p:nvPr/>
        </p:nvSpPr>
        <p:spPr>
          <a:xfrm>
            <a:off x="3934503" y="5876859"/>
            <a:ext cx="1346023"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smtClean="0">
                <a:solidFill>
                  <a:srgbClr val="FF0000"/>
                </a:solidFill>
                <a:latin typeface="Arial"/>
                <a:ea typeface="Lucida Sans Regular"/>
                <a:cs typeface="Arial"/>
                <a:sym typeface="Lucida Sans Regular"/>
              </a:rPr>
              <a:t>Victim</a:t>
            </a:r>
            <a:endParaRPr sz="2400" b="1" dirty="0">
              <a:solidFill>
                <a:srgbClr val="FF0000"/>
              </a:solidFill>
              <a:latin typeface="Arial"/>
              <a:ea typeface="Lucida Sans Regular"/>
              <a:cs typeface="Arial"/>
              <a:sym typeface="Lucida Sans Regular"/>
            </a:endParaRPr>
          </a:p>
        </p:txBody>
      </p:sp>
      <p:sp>
        <p:nvSpPr>
          <p:cNvPr id="25" name="Content Placeholder 2"/>
          <p:cNvSpPr>
            <a:spLocks noGrp="1"/>
          </p:cNvSpPr>
          <p:nvPr>
            <p:ph idx="1"/>
          </p:nvPr>
        </p:nvSpPr>
        <p:spPr>
          <a:xfrm>
            <a:off x="179956" y="1648627"/>
            <a:ext cx="5327833" cy="944848"/>
          </a:xfrm>
          <a:solidFill>
            <a:schemeClr val="accent5"/>
          </a:solidFill>
        </p:spPr>
        <p:txBody>
          <a:bodyPr/>
          <a:lstStyle/>
          <a:p>
            <a:pPr marL="0" indent="0" algn="ctr">
              <a:buNone/>
            </a:pPr>
            <a:r>
              <a:rPr lang="en-US" dirty="0" smtClean="0">
                <a:solidFill>
                  <a:srgbClr val="FF0000"/>
                </a:solidFill>
              </a:rPr>
              <a:t>AS1 can remotely block attack traffic at SDX(</a:t>
            </a:r>
            <a:r>
              <a:rPr lang="en-US" dirty="0" err="1" smtClean="0">
                <a:solidFill>
                  <a:srgbClr val="FF0000"/>
                </a:solidFill>
              </a:rPr>
              <a:t>es</a:t>
            </a:r>
            <a:r>
              <a:rPr lang="en-US" dirty="0" smtClean="0">
                <a:solidFill>
                  <a:srgbClr val="FF0000"/>
                </a:solidFill>
              </a:rPr>
              <a:t>)</a:t>
            </a:r>
            <a:endParaRPr lang="en-US" dirty="0">
              <a:solidFill>
                <a:srgbClr val="FF0000"/>
              </a:solidFill>
            </a:endParaRPr>
          </a:p>
        </p:txBody>
      </p:sp>
      <p:sp>
        <p:nvSpPr>
          <p:cNvPr id="31" name="Shape 443"/>
          <p:cNvSpPr/>
          <p:nvPr/>
        </p:nvSpPr>
        <p:spPr>
          <a:xfrm flipH="1">
            <a:off x="3355474" y="4130841"/>
            <a:ext cx="909052" cy="1454943"/>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6" name="Shape 1135"/>
          <p:cNvSpPr/>
          <p:nvPr/>
        </p:nvSpPr>
        <p:spPr>
          <a:xfrm>
            <a:off x="3507873" y="4130841"/>
            <a:ext cx="1224548" cy="1607343"/>
          </a:xfrm>
          <a:custGeom>
            <a:avLst/>
            <a:gdLst/>
            <a:ahLst/>
            <a:cxnLst>
              <a:cxn ang="0">
                <a:pos x="wd2" y="hd2"/>
              </a:cxn>
              <a:cxn ang="5400000">
                <a:pos x="wd2" y="hd2"/>
              </a:cxn>
              <a:cxn ang="10800000">
                <a:pos x="wd2" y="hd2"/>
              </a:cxn>
              <a:cxn ang="16200000">
                <a:pos x="wd2" y="hd2"/>
              </a:cxn>
            </a:cxnLst>
            <a:rect l="0" t="0" r="r" b="b"/>
            <a:pathLst>
              <a:path w="20398" h="21600" extrusionOk="0">
                <a:moveTo>
                  <a:pt x="0" y="21600"/>
                </a:moveTo>
                <a:cubicBezTo>
                  <a:pt x="0" y="21600"/>
                  <a:pt x="10932" y="14421"/>
                  <a:pt x="16266" y="9494"/>
                </a:cubicBezTo>
                <a:cubicBezTo>
                  <a:pt x="21600" y="4567"/>
                  <a:pt x="20244" y="0"/>
                  <a:pt x="20244" y="0"/>
                </a:cubicBezTo>
              </a:path>
            </a:pathLst>
          </a:custGeom>
          <a:ln w="50800" cap="rnd">
            <a:solidFill/>
            <a:custDash>
              <a:ds d="100000" sp="200000"/>
            </a:custDash>
            <a:miter lim="400000"/>
            <a:tailEnd type="triangle"/>
          </a:ln>
        </p:spPr>
        <p:txBody>
          <a:bodyPr lIns="0" tIns="0" rIns="0" bIns="0" anchor="ctr"/>
          <a:lstStyle/>
          <a:p>
            <a:pPr lvl="0">
              <a:defRPr sz="4200">
                <a:latin typeface="Gill Sans"/>
                <a:ea typeface="Gill Sans"/>
                <a:cs typeface="Gill Sans"/>
                <a:sym typeface="Gill Sans"/>
              </a:defRPr>
            </a:pPr>
            <a:endParaRPr/>
          </a:p>
        </p:txBody>
      </p:sp>
      <p:sp>
        <p:nvSpPr>
          <p:cNvPr id="33" name="Shape 1135"/>
          <p:cNvSpPr/>
          <p:nvPr/>
        </p:nvSpPr>
        <p:spPr>
          <a:xfrm rot="3803810" flipH="1">
            <a:off x="4697122" y="3621404"/>
            <a:ext cx="264475" cy="2760782"/>
          </a:xfrm>
          <a:custGeom>
            <a:avLst/>
            <a:gdLst/>
            <a:ahLst/>
            <a:cxnLst>
              <a:cxn ang="0">
                <a:pos x="wd2" y="hd2"/>
              </a:cxn>
              <a:cxn ang="5400000">
                <a:pos x="wd2" y="hd2"/>
              </a:cxn>
              <a:cxn ang="10800000">
                <a:pos x="wd2" y="hd2"/>
              </a:cxn>
              <a:cxn ang="16200000">
                <a:pos x="wd2" y="hd2"/>
              </a:cxn>
            </a:cxnLst>
            <a:rect l="0" t="0" r="r" b="b"/>
            <a:pathLst>
              <a:path w="20398" h="21600" extrusionOk="0">
                <a:moveTo>
                  <a:pt x="0" y="21600"/>
                </a:moveTo>
                <a:cubicBezTo>
                  <a:pt x="0" y="21600"/>
                  <a:pt x="10932" y="14421"/>
                  <a:pt x="16266" y="9494"/>
                </a:cubicBezTo>
                <a:cubicBezTo>
                  <a:pt x="21600" y="4567"/>
                  <a:pt x="20244" y="0"/>
                  <a:pt x="20244" y="0"/>
                </a:cubicBezTo>
              </a:path>
            </a:pathLst>
          </a:custGeom>
          <a:ln w="50800" cap="rnd">
            <a:solidFill/>
            <a:custDash>
              <a:ds d="100000" sp="200000"/>
            </a:custDash>
            <a:miter lim="400000"/>
            <a:tailEnd type="triangle"/>
          </a:ln>
        </p:spPr>
        <p:txBody>
          <a:bodyPr lIns="0" tIns="0" rIns="0" bIns="0" anchor="ctr"/>
          <a:lstStyle/>
          <a:p>
            <a:pPr lvl="0">
              <a:defRPr sz="4200">
                <a:latin typeface="Gill Sans"/>
                <a:ea typeface="Gill Sans"/>
                <a:cs typeface="Gill Sans"/>
                <a:sym typeface="Gill Sans"/>
              </a:defRPr>
            </a:pPr>
            <a:endParaRPr/>
          </a:p>
        </p:txBody>
      </p:sp>
    </p:spTree>
    <p:extLst>
      <p:ext uri="{BB962C8B-B14F-4D97-AF65-F5344CB8AC3E}">
        <p14:creationId xmlns:p14="http://schemas.microsoft.com/office/powerpoint/2010/main" val="270745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ea typeface="Lucida Sans Regular"/>
                <a:cs typeface="Arial"/>
                <a:sym typeface="Lucida Sans Regular"/>
              </a:rPr>
              <a:t>SDX-based </a:t>
            </a:r>
            <a:r>
              <a:rPr lang="en-US" dirty="0" err="1" smtClean="0">
                <a:ea typeface="Lucida Sans Regular"/>
                <a:cs typeface="Arial"/>
                <a:sym typeface="Lucida Sans Regular"/>
              </a:rPr>
              <a:t>DDoS</a:t>
            </a:r>
            <a:r>
              <a:rPr lang="en-US" dirty="0" smtClean="0">
                <a:ea typeface="Lucida Sans Regular"/>
                <a:cs typeface="Arial"/>
                <a:sym typeface="Lucida Sans Regular"/>
              </a:rPr>
              <a:t> protection vs.</a:t>
            </a:r>
            <a:br>
              <a:rPr lang="en-US" dirty="0" smtClean="0">
                <a:ea typeface="Lucida Sans Regular"/>
                <a:cs typeface="Arial"/>
                <a:sym typeface="Lucida Sans Regular"/>
              </a:rPr>
            </a:br>
            <a:r>
              <a:rPr lang="en-US" dirty="0" smtClean="0">
                <a:ea typeface="Lucida Sans Regular"/>
                <a:cs typeface="Arial"/>
                <a:sym typeface="Lucida Sans Regular"/>
              </a:rPr>
              <a:t>Traditional Defenses/</a:t>
            </a:r>
            <a:r>
              <a:rPr lang="en-US" dirty="0" err="1" smtClean="0">
                <a:ea typeface="Lucida Sans Regular"/>
                <a:cs typeface="Arial"/>
                <a:sym typeface="Lucida Sans Regular"/>
              </a:rPr>
              <a:t>Blackholing</a:t>
            </a:r>
            <a:endParaRPr lang="en-US" dirty="0"/>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b="1" dirty="0" smtClean="0">
                <a:solidFill>
                  <a:srgbClr val="333399"/>
                </a:solidFill>
              </a:rPr>
              <a:t>Remote influence </a:t>
            </a:r>
          </a:p>
          <a:p>
            <a:pPr marL="457200" lvl="1" indent="0">
              <a:lnSpc>
                <a:spcPct val="120000"/>
              </a:lnSpc>
              <a:buNone/>
            </a:pPr>
            <a:r>
              <a:rPr lang="en-US" dirty="0" smtClean="0">
                <a:solidFill>
                  <a:schemeClr val="bg2">
                    <a:lumMod val="75000"/>
                  </a:schemeClr>
                </a:solidFill>
              </a:rPr>
              <a:t>Physical connectivity to SDX not required</a:t>
            </a:r>
            <a:br>
              <a:rPr lang="en-US" dirty="0" smtClean="0">
                <a:solidFill>
                  <a:schemeClr val="bg2">
                    <a:lumMod val="75000"/>
                  </a:schemeClr>
                </a:solidFill>
              </a:rPr>
            </a:br>
            <a:endParaRPr lang="en-US" b="1" dirty="0" smtClean="0">
              <a:solidFill>
                <a:srgbClr val="333399"/>
              </a:solidFill>
            </a:endParaRPr>
          </a:p>
          <a:p>
            <a:pPr>
              <a:lnSpc>
                <a:spcPct val="120000"/>
              </a:lnSpc>
            </a:pPr>
            <a:r>
              <a:rPr lang="en-US" b="1" dirty="0" smtClean="0">
                <a:solidFill>
                  <a:srgbClr val="333399"/>
                </a:solidFill>
              </a:rPr>
              <a:t>More specific </a:t>
            </a:r>
          </a:p>
          <a:p>
            <a:pPr marL="457200" lvl="1" indent="0">
              <a:lnSpc>
                <a:spcPct val="120000"/>
              </a:lnSpc>
              <a:buNone/>
            </a:pPr>
            <a:r>
              <a:rPr lang="en-US" dirty="0" smtClean="0">
                <a:solidFill>
                  <a:srgbClr val="606060"/>
                </a:solidFill>
              </a:rPr>
              <a:t>Drop rules based on multiple header fields, source address, destination address, port number …</a:t>
            </a:r>
          </a:p>
          <a:p>
            <a:pPr marL="457200" lvl="1" indent="0">
              <a:lnSpc>
                <a:spcPct val="120000"/>
              </a:lnSpc>
              <a:buNone/>
            </a:pPr>
            <a:endParaRPr lang="en-US" b="1" dirty="0" smtClean="0">
              <a:solidFill>
                <a:srgbClr val="333399"/>
              </a:solidFill>
            </a:endParaRPr>
          </a:p>
          <a:p>
            <a:pPr>
              <a:lnSpc>
                <a:spcPct val="120000"/>
              </a:lnSpc>
            </a:pPr>
            <a:r>
              <a:rPr lang="en-US" b="1" dirty="0" smtClean="0">
                <a:solidFill>
                  <a:srgbClr val="333399"/>
                </a:solidFill>
              </a:rPr>
              <a:t>Coordinated</a:t>
            </a:r>
            <a:endParaRPr lang="en-US" dirty="0" smtClean="0">
              <a:solidFill>
                <a:srgbClr val="000000"/>
              </a:solidFill>
            </a:endParaRPr>
          </a:p>
          <a:p>
            <a:pPr marL="457200" lvl="1" indent="0">
              <a:lnSpc>
                <a:spcPct val="120000"/>
              </a:lnSpc>
              <a:buNone/>
            </a:pPr>
            <a:r>
              <a:rPr lang="en-US" dirty="0" smtClean="0">
                <a:solidFill>
                  <a:srgbClr val="606060"/>
                </a:solidFill>
              </a:rPr>
              <a:t>Drop rules can be coordinated across multiple IXPs</a:t>
            </a:r>
            <a:endParaRPr lang="en-US" dirty="0">
              <a:solidFill>
                <a:srgbClr val="606060"/>
              </a:solidFill>
            </a:endParaRPr>
          </a:p>
          <a:p>
            <a:pPr>
              <a:lnSpc>
                <a:spcPct val="120000"/>
              </a:lnSpc>
            </a:pPr>
            <a:endParaRPr lang="en-US" dirty="0" smtClean="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34</a:t>
            </a:fld>
            <a:endParaRPr lang="en-US"/>
          </a:p>
        </p:txBody>
      </p:sp>
    </p:spTree>
    <p:extLst>
      <p:ext uri="{BB962C8B-B14F-4D97-AF65-F5344CB8AC3E}">
        <p14:creationId xmlns:p14="http://schemas.microsoft.com/office/powerpoint/2010/main" val="183085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ea typeface="Lucida Sans Regular"/>
                <a:cs typeface="Arial"/>
                <a:sym typeface="Lucida Sans Regular"/>
              </a:rPr>
              <a:t>Building SDX is Challenging</a:t>
            </a:r>
            <a:endParaRPr lang="en-US" dirty="0"/>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dirty="0" smtClean="0">
                <a:solidFill>
                  <a:srgbClr val="000000"/>
                </a:solidFill>
              </a:rPr>
              <a:t>Programming</a:t>
            </a:r>
            <a:r>
              <a:rPr lang="en-US" b="1" dirty="0" smtClean="0">
                <a:solidFill>
                  <a:srgbClr val="333399"/>
                </a:solidFill>
              </a:rPr>
              <a:t> abstractions</a:t>
            </a:r>
          </a:p>
          <a:p>
            <a:pPr marL="457200" lvl="1" indent="0">
              <a:lnSpc>
                <a:spcPct val="120000"/>
              </a:lnSpc>
              <a:buNone/>
            </a:pPr>
            <a:r>
              <a:rPr lang="en-US" dirty="0" smtClean="0">
                <a:solidFill>
                  <a:schemeClr val="bg2">
                    <a:lumMod val="75000"/>
                  </a:schemeClr>
                </a:solidFill>
              </a:rPr>
              <a:t>How networks define SDX policies</a:t>
            </a:r>
            <a:r>
              <a:rPr lang="en-US" dirty="0">
                <a:solidFill>
                  <a:schemeClr val="bg2">
                    <a:lumMod val="75000"/>
                  </a:schemeClr>
                </a:solidFill>
              </a:rPr>
              <a:t> </a:t>
            </a:r>
            <a:r>
              <a:rPr lang="en-US" dirty="0" smtClean="0">
                <a:solidFill>
                  <a:schemeClr val="bg2">
                    <a:lumMod val="75000"/>
                  </a:schemeClr>
                </a:solidFill>
              </a:rPr>
              <a:t>and how are they combined together?</a:t>
            </a:r>
            <a:endParaRPr lang="en-US" b="1" dirty="0" smtClean="0">
              <a:solidFill>
                <a:schemeClr val="bg2">
                  <a:lumMod val="75000"/>
                </a:schemeClr>
              </a:solidFill>
            </a:endParaRPr>
          </a:p>
          <a:p>
            <a:pPr>
              <a:lnSpc>
                <a:spcPct val="120000"/>
              </a:lnSpc>
            </a:pPr>
            <a:r>
              <a:rPr lang="en-US" b="1" dirty="0" smtClean="0">
                <a:solidFill>
                  <a:srgbClr val="333399"/>
                </a:solidFill>
              </a:rPr>
              <a:t>Interoperation </a:t>
            </a:r>
            <a:r>
              <a:rPr lang="en-US" dirty="0" smtClean="0"/>
              <a:t>with BGP</a:t>
            </a:r>
          </a:p>
          <a:p>
            <a:pPr marL="457200" lvl="1" indent="0">
              <a:lnSpc>
                <a:spcPct val="120000"/>
              </a:lnSpc>
              <a:buNone/>
            </a:pPr>
            <a:r>
              <a:rPr lang="en-US" dirty="0" smtClean="0">
                <a:solidFill>
                  <a:srgbClr val="606060"/>
                </a:solidFill>
              </a:rPr>
              <a:t>How to provide flexibility w/o breaking global routing?</a:t>
            </a:r>
          </a:p>
          <a:p>
            <a:pPr>
              <a:lnSpc>
                <a:spcPct val="120000"/>
              </a:lnSpc>
            </a:pPr>
            <a:r>
              <a:rPr lang="en-US" b="1" dirty="0" smtClean="0">
                <a:solidFill>
                  <a:srgbClr val="333399"/>
                </a:solidFill>
              </a:rPr>
              <a:t>Scalability</a:t>
            </a:r>
          </a:p>
          <a:p>
            <a:pPr marL="457200" lvl="1" indent="0">
              <a:lnSpc>
                <a:spcPct val="120000"/>
              </a:lnSpc>
              <a:buNone/>
            </a:pPr>
            <a:r>
              <a:rPr lang="en-US" dirty="0">
                <a:solidFill>
                  <a:srgbClr val="606060"/>
                </a:solidFill>
              </a:rPr>
              <a:t>How to </a:t>
            </a:r>
            <a:r>
              <a:rPr lang="en-US" dirty="0" smtClean="0">
                <a:solidFill>
                  <a:srgbClr val="606060"/>
                </a:solidFill>
              </a:rPr>
              <a:t>handle policies for hundreds of peers, half million address blocks, and matches on multiple header fields?</a:t>
            </a:r>
            <a:endParaRPr lang="en-US" dirty="0">
              <a:solidFill>
                <a:srgbClr val="606060"/>
              </a:solidFill>
            </a:endParaRPr>
          </a:p>
          <a:p>
            <a:pPr>
              <a:lnSpc>
                <a:spcPct val="120000"/>
              </a:lnSpc>
            </a:pPr>
            <a:endParaRPr lang="en-US" dirty="0" smtClean="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35</a:t>
            </a:fld>
            <a:endParaRPr lang="en-US"/>
          </a:p>
        </p:txBody>
      </p:sp>
    </p:spTree>
    <p:extLst>
      <p:ext uri="{BB962C8B-B14F-4D97-AF65-F5344CB8AC3E}">
        <p14:creationId xmlns:p14="http://schemas.microsoft.com/office/powerpoint/2010/main" val="311050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ea typeface="Lucida Sans Regular"/>
                <a:cs typeface="Arial"/>
                <a:sym typeface="Lucida Sans Regular"/>
              </a:rPr>
              <a:t>Building SDX is Challenging</a:t>
            </a:r>
            <a:endParaRPr lang="en-US" dirty="0"/>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dirty="0" smtClean="0">
                <a:solidFill>
                  <a:srgbClr val="000000"/>
                </a:solidFill>
              </a:rPr>
              <a:t>Programming</a:t>
            </a:r>
            <a:r>
              <a:rPr lang="en-US" b="1" dirty="0" smtClean="0">
                <a:solidFill>
                  <a:srgbClr val="333399"/>
                </a:solidFill>
              </a:rPr>
              <a:t> abstractions</a:t>
            </a:r>
          </a:p>
          <a:p>
            <a:pPr marL="457200" lvl="1" indent="0">
              <a:lnSpc>
                <a:spcPct val="120000"/>
              </a:lnSpc>
              <a:buNone/>
            </a:pPr>
            <a:r>
              <a:rPr lang="en-US" dirty="0" smtClean="0">
                <a:solidFill>
                  <a:schemeClr val="bg2">
                    <a:lumMod val="75000"/>
                  </a:schemeClr>
                </a:solidFill>
              </a:rPr>
              <a:t>How networks define SDX policies</a:t>
            </a:r>
            <a:r>
              <a:rPr lang="en-US" dirty="0">
                <a:solidFill>
                  <a:schemeClr val="bg2">
                    <a:lumMod val="75000"/>
                  </a:schemeClr>
                </a:solidFill>
              </a:rPr>
              <a:t> </a:t>
            </a:r>
            <a:r>
              <a:rPr lang="en-US" dirty="0" smtClean="0">
                <a:solidFill>
                  <a:schemeClr val="bg2">
                    <a:lumMod val="75000"/>
                  </a:schemeClr>
                </a:solidFill>
              </a:rPr>
              <a:t>and how are they combined together?</a:t>
            </a:r>
            <a:endParaRPr lang="en-US" b="1" dirty="0" smtClean="0">
              <a:solidFill>
                <a:schemeClr val="bg2">
                  <a:lumMod val="75000"/>
                </a:schemeClr>
              </a:solidFill>
            </a:endParaRPr>
          </a:p>
          <a:p>
            <a:pPr>
              <a:lnSpc>
                <a:spcPct val="120000"/>
              </a:lnSpc>
            </a:pPr>
            <a:r>
              <a:rPr lang="en-US" b="1" dirty="0" smtClean="0">
                <a:solidFill>
                  <a:schemeClr val="bg1">
                    <a:lumMod val="75000"/>
                  </a:schemeClr>
                </a:solidFill>
              </a:rPr>
              <a:t>Interoperation </a:t>
            </a:r>
            <a:r>
              <a:rPr lang="en-US" dirty="0" smtClean="0">
                <a:solidFill>
                  <a:schemeClr val="bg1">
                    <a:lumMod val="75000"/>
                  </a:schemeClr>
                </a:solidFill>
              </a:rPr>
              <a:t>with BGP</a:t>
            </a:r>
          </a:p>
          <a:p>
            <a:pPr marL="457200" lvl="1" indent="0">
              <a:lnSpc>
                <a:spcPct val="120000"/>
              </a:lnSpc>
              <a:buNone/>
            </a:pPr>
            <a:r>
              <a:rPr lang="en-US" dirty="0" smtClean="0">
                <a:solidFill>
                  <a:schemeClr val="bg1">
                    <a:lumMod val="75000"/>
                  </a:schemeClr>
                </a:solidFill>
              </a:rPr>
              <a:t>How to provide flexibility w/o breaking global routing?</a:t>
            </a:r>
          </a:p>
          <a:p>
            <a:pPr>
              <a:lnSpc>
                <a:spcPct val="120000"/>
              </a:lnSpc>
            </a:pPr>
            <a:r>
              <a:rPr lang="en-US" b="1" dirty="0" smtClean="0">
                <a:solidFill>
                  <a:schemeClr val="bg1">
                    <a:lumMod val="75000"/>
                  </a:schemeClr>
                </a:solidFill>
              </a:rPr>
              <a:t>Scalability</a:t>
            </a:r>
          </a:p>
          <a:p>
            <a:pPr marL="457200" lvl="1" indent="0">
              <a:lnSpc>
                <a:spcPct val="120000"/>
              </a:lnSpc>
              <a:buNone/>
            </a:pPr>
            <a:r>
              <a:rPr lang="en-US" dirty="0">
                <a:solidFill>
                  <a:schemeClr val="bg1">
                    <a:lumMod val="75000"/>
                  </a:schemeClr>
                </a:solidFill>
              </a:rPr>
              <a:t>How to </a:t>
            </a:r>
            <a:r>
              <a:rPr lang="en-US" dirty="0" smtClean="0">
                <a:solidFill>
                  <a:schemeClr val="bg1">
                    <a:lumMod val="75000"/>
                  </a:schemeClr>
                </a:solidFill>
              </a:rPr>
              <a:t>handle policies for hundreds of peers, half million prefixes and matches on multiple header fields?</a:t>
            </a:r>
            <a:endParaRPr lang="en-US" dirty="0">
              <a:solidFill>
                <a:schemeClr val="bg1">
                  <a:lumMod val="75000"/>
                </a:schemeClr>
              </a:solidFill>
            </a:endParaRPr>
          </a:p>
          <a:p>
            <a:pPr>
              <a:lnSpc>
                <a:spcPct val="120000"/>
              </a:lnSpc>
            </a:pPr>
            <a:endParaRPr lang="en-US" dirty="0" smtClean="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36</a:t>
            </a:fld>
            <a:endParaRPr lang="en-US"/>
          </a:p>
        </p:txBody>
      </p:sp>
    </p:spTree>
    <p:extLst>
      <p:ext uri="{BB962C8B-B14F-4D97-AF65-F5344CB8AC3E}">
        <p14:creationId xmlns:p14="http://schemas.microsoft.com/office/powerpoint/2010/main" val="256860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Directly Program the SDX Switch</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37</a:t>
            </a:fld>
            <a:endParaRPr lang="en-US"/>
          </a:p>
        </p:txBody>
      </p:sp>
      <p:sp>
        <p:nvSpPr>
          <p:cNvPr id="8" name="Rectangle 7"/>
          <p:cNvSpPr/>
          <p:nvPr/>
        </p:nvSpPr>
        <p:spPr>
          <a:xfrm>
            <a:off x="2305204" y="2425702"/>
            <a:ext cx="4186551" cy="1621404"/>
          </a:xfrm>
          <a:prstGeom prst="rect">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hape 351"/>
          <p:cNvSpPr/>
          <p:nvPr/>
        </p:nvSpPr>
        <p:spPr>
          <a:xfrm>
            <a:off x="7330388" y="2683436"/>
            <a:ext cx="376455"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a:solidFill>
                  <a:srgbClr val="5E5E5E"/>
                </a:solidFill>
                <a:latin typeface="Arial"/>
                <a:ea typeface="Lucida Sans Regular"/>
                <a:cs typeface="Arial"/>
                <a:sym typeface="Lucida Sans Regular"/>
              </a:rPr>
              <a:t>B</a:t>
            </a:r>
            <a:r>
              <a:rPr lang="en-US" sz="2400" dirty="0" smtClean="0">
                <a:solidFill>
                  <a:srgbClr val="5E5E5E"/>
                </a:solidFill>
                <a:latin typeface="Arial"/>
                <a:ea typeface="Lucida Sans Regular"/>
                <a:cs typeface="Arial"/>
                <a:sym typeface="Lucida Sans Regular"/>
              </a:rPr>
              <a:t>1</a:t>
            </a:r>
            <a:endParaRPr sz="2400" b="1" dirty="0">
              <a:solidFill>
                <a:srgbClr val="FF9300"/>
              </a:solidFill>
              <a:latin typeface="Arial"/>
              <a:ea typeface="Lucida Sans Regular"/>
              <a:cs typeface="Arial"/>
              <a:sym typeface="Lucida Sans Regular"/>
            </a:endParaRPr>
          </a:p>
        </p:txBody>
      </p:sp>
      <p:sp>
        <p:nvSpPr>
          <p:cNvPr id="18" name="Shape 351"/>
          <p:cNvSpPr/>
          <p:nvPr/>
        </p:nvSpPr>
        <p:spPr>
          <a:xfrm>
            <a:off x="927681" y="2659473"/>
            <a:ext cx="389279"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A1</a:t>
            </a:r>
            <a:endParaRPr sz="2400" b="1" dirty="0">
              <a:solidFill>
                <a:srgbClr val="FF9300"/>
              </a:solidFill>
              <a:latin typeface="Arial"/>
              <a:ea typeface="Lucida Sans Regular"/>
              <a:cs typeface="Arial"/>
              <a:sym typeface="Lucida Sans Regular"/>
            </a:endParaRPr>
          </a:p>
        </p:txBody>
      </p:sp>
      <p:cxnSp>
        <p:nvCxnSpPr>
          <p:cNvPr id="35" name="Straight Connector 34"/>
          <p:cNvCxnSpPr/>
          <p:nvPr/>
        </p:nvCxnSpPr>
        <p:spPr>
          <a:xfrm flipH="1">
            <a:off x="1399308" y="2859528"/>
            <a:ext cx="90589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491755" y="2883491"/>
            <a:ext cx="68866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1" name="Shape 351"/>
          <p:cNvSpPr/>
          <p:nvPr/>
        </p:nvSpPr>
        <p:spPr>
          <a:xfrm>
            <a:off x="3855002" y="5065582"/>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C1</a:t>
            </a:r>
            <a:endParaRPr sz="2400" b="1" dirty="0">
              <a:solidFill>
                <a:srgbClr val="FF9300"/>
              </a:solidFill>
              <a:latin typeface="Arial"/>
              <a:ea typeface="Lucida Sans Regular"/>
              <a:cs typeface="Arial"/>
              <a:sym typeface="Lucida Sans Regular"/>
            </a:endParaRPr>
          </a:p>
        </p:txBody>
      </p:sp>
      <p:sp>
        <p:nvSpPr>
          <p:cNvPr id="55" name="Shape 351"/>
          <p:cNvSpPr/>
          <p:nvPr/>
        </p:nvSpPr>
        <p:spPr>
          <a:xfrm>
            <a:off x="4569924" y="5065582"/>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C2</a:t>
            </a:r>
            <a:endParaRPr sz="2400" b="1" dirty="0">
              <a:solidFill>
                <a:srgbClr val="FF9300"/>
              </a:solidFill>
              <a:latin typeface="Arial"/>
              <a:ea typeface="Lucida Sans Regular"/>
              <a:cs typeface="Arial"/>
              <a:sym typeface="Lucida Sans Regular"/>
            </a:endParaRPr>
          </a:p>
        </p:txBody>
      </p:sp>
      <p:cxnSp>
        <p:nvCxnSpPr>
          <p:cNvPr id="57" name="Straight Connector 56"/>
          <p:cNvCxnSpPr/>
          <p:nvPr/>
        </p:nvCxnSpPr>
        <p:spPr>
          <a:xfrm>
            <a:off x="4051721" y="4047106"/>
            <a:ext cx="9854" cy="101847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756789" y="4047106"/>
            <a:ext cx="9854" cy="101847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937123" y="4488022"/>
            <a:ext cx="4146554" cy="577560"/>
          </a:xfrm>
          <a:prstGeom prst="rect">
            <a:avLst/>
          </a:prstGeom>
          <a:solidFill>
            <a:srgbClr val="E6E6E6"/>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00"/>
                </a:solidFill>
                <a:ea typeface="Consolas"/>
                <a:cs typeface="Arial"/>
                <a:sym typeface="Consolas"/>
              </a:rPr>
              <a:t>match(</a:t>
            </a:r>
            <a:r>
              <a:rPr lang="en-US" sz="2400" dirty="0" err="1">
                <a:solidFill>
                  <a:srgbClr val="000000"/>
                </a:solidFill>
                <a:ea typeface="Consolas"/>
                <a:cs typeface="Arial"/>
                <a:sym typeface="Consolas"/>
              </a:rPr>
              <a:t>dstport</a:t>
            </a:r>
            <a:r>
              <a:rPr lang="en-US" sz="2400" dirty="0">
                <a:solidFill>
                  <a:srgbClr val="000000"/>
                </a:solidFill>
                <a:ea typeface="Consolas"/>
                <a:cs typeface="Arial"/>
                <a:sym typeface="Consolas"/>
              </a:rPr>
              <a:t>=80</a:t>
            </a:r>
            <a:r>
              <a:rPr lang="en-US" sz="2400" dirty="0" smtClean="0">
                <a:solidFill>
                  <a:srgbClr val="000000"/>
                </a:solidFill>
                <a:ea typeface="Consolas"/>
                <a:cs typeface="Arial"/>
                <a:sym typeface="Consolas"/>
              </a:rPr>
              <a:t>)</a:t>
            </a:r>
            <a:r>
              <a:rPr lang="en-US" sz="2400" dirty="0" smtClean="0">
                <a:solidFill>
                  <a:srgbClr val="000000"/>
                </a:solidFill>
                <a:ea typeface="Consolas"/>
                <a:cs typeface="Arial"/>
                <a:sym typeface="Wingdings"/>
              </a:rPr>
              <a:t></a:t>
            </a:r>
            <a:r>
              <a:rPr lang="en-US" sz="2400" dirty="0" err="1" smtClean="0">
                <a:solidFill>
                  <a:srgbClr val="000000"/>
                </a:solidFill>
                <a:ea typeface="Consolas"/>
                <a:cs typeface="Arial"/>
                <a:sym typeface="Consolas"/>
              </a:rPr>
              <a:t>fwd</a:t>
            </a:r>
            <a:r>
              <a:rPr lang="en-US" sz="2400" dirty="0" smtClean="0">
                <a:solidFill>
                  <a:srgbClr val="000000"/>
                </a:solidFill>
                <a:ea typeface="Consolas"/>
                <a:cs typeface="Arial"/>
                <a:sym typeface="Consolas"/>
              </a:rPr>
              <a:t>(</a:t>
            </a:r>
            <a:r>
              <a:rPr lang="en-US" sz="2400" i="1" dirty="0" smtClean="0">
                <a:solidFill>
                  <a:srgbClr val="000000"/>
                </a:solidFill>
                <a:ea typeface="Consolas"/>
                <a:cs typeface="Arial"/>
                <a:sym typeface="Consolas"/>
              </a:rPr>
              <a:t>C1</a:t>
            </a:r>
            <a:r>
              <a:rPr lang="en-US" sz="2400" dirty="0" smtClean="0">
                <a:solidFill>
                  <a:srgbClr val="000000"/>
                </a:solidFill>
                <a:ea typeface="Consolas"/>
                <a:cs typeface="Arial"/>
                <a:sym typeface="Consolas"/>
              </a:rPr>
              <a:t>)</a:t>
            </a:r>
            <a:endParaRPr lang="en-US" sz="2400" dirty="0">
              <a:solidFill>
                <a:srgbClr val="000000"/>
              </a:solidFill>
              <a:ea typeface="Consolas"/>
              <a:cs typeface="Arial"/>
              <a:sym typeface="Consolas"/>
            </a:endParaRPr>
          </a:p>
        </p:txBody>
      </p:sp>
      <p:sp>
        <p:nvSpPr>
          <p:cNvPr id="17" name="Rectangle 16"/>
          <p:cNvSpPr/>
          <p:nvPr/>
        </p:nvSpPr>
        <p:spPr>
          <a:xfrm>
            <a:off x="152400" y="4192422"/>
            <a:ext cx="3753220" cy="59632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00"/>
                </a:solidFill>
                <a:ea typeface="Consolas"/>
                <a:cs typeface="Arial"/>
                <a:sym typeface="Consolas"/>
              </a:rPr>
              <a:t>match(</a:t>
            </a:r>
            <a:r>
              <a:rPr lang="en-US" sz="2400" dirty="0" err="1">
                <a:solidFill>
                  <a:srgbClr val="000000"/>
                </a:solidFill>
                <a:ea typeface="Consolas"/>
                <a:cs typeface="Arial"/>
                <a:sym typeface="Consolas"/>
              </a:rPr>
              <a:t>dstport</a:t>
            </a:r>
            <a:r>
              <a:rPr lang="en-US" sz="2400" dirty="0">
                <a:solidFill>
                  <a:srgbClr val="000000"/>
                </a:solidFill>
                <a:ea typeface="Consolas"/>
                <a:cs typeface="Arial"/>
                <a:sym typeface="Consolas"/>
              </a:rPr>
              <a:t>=80)</a:t>
            </a:r>
            <a:r>
              <a:rPr lang="en-US" sz="2400" dirty="0" smtClean="0">
                <a:solidFill>
                  <a:srgbClr val="000000"/>
                </a:solidFill>
                <a:ea typeface="Consolas"/>
                <a:cs typeface="Arial"/>
                <a:sym typeface="Wingdings"/>
              </a:rPr>
              <a:t></a:t>
            </a:r>
            <a:r>
              <a:rPr lang="en-US" sz="2400" dirty="0" smtClean="0">
                <a:solidFill>
                  <a:srgbClr val="000000"/>
                </a:solidFill>
                <a:ea typeface="Consolas"/>
                <a:cs typeface="Arial"/>
                <a:sym typeface="Consolas"/>
              </a:rPr>
              <a:t>drop</a:t>
            </a:r>
            <a:endParaRPr lang="en-US" sz="2400" dirty="0">
              <a:solidFill>
                <a:srgbClr val="000000"/>
              </a:solidFill>
              <a:ea typeface="Consolas"/>
              <a:cs typeface="Arial"/>
              <a:sym typeface="Consolas"/>
            </a:endParaRPr>
          </a:p>
        </p:txBody>
      </p:sp>
      <p:sp>
        <p:nvSpPr>
          <p:cNvPr id="20" name="TextBox 19"/>
          <p:cNvSpPr txBox="1"/>
          <p:nvPr/>
        </p:nvSpPr>
        <p:spPr>
          <a:xfrm>
            <a:off x="3027191" y="1903056"/>
            <a:ext cx="2442496" cy="461665"/>
          </a:xfrm>
          <a:prstGeom prst="rect">
            <a:avLst/>
          </a:prstGeom>
          <a:noFill/>
        </p:spPr>
        <p:txBody>
          <a:bodyPr wrap="none" rtlCol="0">
            <a:spAutoFit/>
          </a:bodyPr>
          <a:lstStyle/>
          <a:p>
            <a:pPr algn="ctr"/>
            <a:r>
              <a:rPr lang="en-US" sz="2400" dirty="0" smtClean="0"/>
              <a:t>Switching Fabric</a:t>
            </a:r>
            <a:endParaRPr lang="en-US" sz="2400" dirty="0"/>
          </a:p>
        </p:txBody>
      </p:sp>
      <p:sp>
        <p:nvSpPr>
          <p:cNvPr id="25" name="Content Placeholder 2"/>
          <p:cNvSpPr txBox="1">
            <a:spLocks/>
          </p:cNvSpPr>
          <p:nvPr/>
        </p:nvSpPr>
        <p:spPr bwMode="auto">
          <a:xfrm>
            <a:off x="152400" y="5769020"/>
            <a:ext cx="8763000" cy="679054"/>
          </a:xfrm>
          <a:prstGeom prst="rect">
            <a:avLst/>
          </a:prstGeom>
          <a:solidFill>
            <a:srgbClr val="BBE0E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b="1" dirty="0"/>
              <a:t>AS A &amp; C </a:t>
            </a:r>
            <a:r>
              <a:rPr lang="en-US" b="1" dirty="0" smtClean="0"/>
              <a:t>directly program the SDX Switch</a:t>
            </a:r>
            <a:endParaRPr lang="en-US" b="1" dirty="0"/>
          </a:p>
        </p:txBody>
      </p:sp>
    </p:spTree>
    <p:extLst>
      <p:ext uri="{BB962C8B-B14F-4D97-AF65-F5344CB8AC3E}">
        <p14:creationId xmlns:p14="http://schemas.microsoft.com/office/powerpoint/2010/main" val="116865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Conflicting Policies</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38</a:t>
            </a:fld>
            <a:endParaRPr lang="en-US"/>
          </a:p>
        </p:txBody>
      </p:sp>
      <p:sp>
        <p:nvSpPr>
          <p:cNvPr id="8" name="Rectangle 7"/>
          <p:cNvSpPr/>
          <p:nvPr/>
        </p:nvSpPr>
        <p:spPr>
          <a:xfrm>
            <a:off x="2305204" y="2425702"/>
            <a:ext cx="4186551" cy="1621404"/>
          </a:xfrm>
          <a:prstGeom prst="rect">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rgbClr val="FF0000"/>
                </a:solidFill>
                <a:ea typeface="Consolas"/>
                <a:cs typeface="Arial"/>
                <a:sym typeface="Consolas"/>
              </a:rPr>
              <a:t>d</a:t>
            </a:r>
            <a:r>
              <a:rPr lang="en-US" sz="4000" dirty="0" smtClean="0">
                <a:solidFill>
                  <a:srgbClr val="FF0000"/>
                </a:solidFill>
                <a:ea typeface="Consolas"/>
                <a:cs typeface="Arial"/>
                <a:sym typeface="Consolas"/>
              </a:rPr>
              <a:t>rop? C1?</a:t>
            </a:r>
            <a:endParaRPr lang="en-US" sz="4000" dirty="0">
              <a:solidFill>
                <a:srgbClr val="FF0000"/>
              </a:solidFill>
            </a:endParaRPr>
          </a:p>
        </p:txBody>
      </p:sp>
      <p:sp>
        <p:nvSpPr>
          <p:cNvPr id="16" name="Shape 351"/>
          <p:cNvSpPr/>
          <p:nvPr/>
        </p:nvSpPr>
        <p:spPr>
          <a:xfrm>
            <a:off x="7330388" y="2683436"/>
            <a:ext cx="376455"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a:solidFill>
                  <a:srgbClr val="5E5E5E"/>
                </a:solidFill>
                <a:latin typeface="Arial"/>
                <a:ea typeface="Lucida Sans Regular"/>
                <a:cs typeface="Arial"/>
                <a:sym typeface="Lucida Sans Regular"/>
              </a:rPr>
              <a:t>B</a:t>
            </a:r>
            <a:r>
              <a:rPr lang="en-US" sz="2400" dirty="0" smtClean="0">
                <a:solidFill>
                  <a:srgbClr val="5E5E5E"/>
                </a:solidFill>
                <a:latin typeface="Arial"/>
                <a:ea typeface="Lucida Sans Regular"/>
                <a:cs typeface="Arial"/>
                <a:sym typeface="Lucida Sans Regular"/>
              </a:rPr>
              <a:t>1</a:t>
            </a:r>
            <a:endParaRPr sz="2400" b="1" dirty="0">
              <a:solidFill>
                <a:srgbClr val="FF9300"/>
              </a:solidFill>
              <a:latin typeface="Arial"/>
              <a:ea typeface="Lucida Sans Regular"/>
              <a:cs typeface="Arial"/>
              <a:sym typeface="Lucida Sans Regular"/>
            </a:endParaRPr>
          </a:p>
        </p:txBody>
      </p:sp>
      <p:sp>
        <p:nvSpPr>
          <p:cNvPr id="18" name="Shape 351"/>
          <p:cNvSpPr/>
          <p:nvPr/>
        </p:nvSpPr>
        <p:spPr>
          <a:xfrm>
            <a:off x="927681" y="2659473"/>
            <a:ext cx="389279"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A1</a:t>
            </a:r>
            <a:endParaRPr sz="2400" b="1" dirty="0">
              <a:solidFill>
                <a:srgbClr val="FF9300"/>
              </a:solidFill>
              <a:latin typeface="Arial"/>
              <a:ea typeface="Lucida Sans Regular"/>
              <a:cs typeface="Arial"/>
              <a:sym typeface="Lucida Sans Regular"/>
            </a:endParaRPr>
          </a:p>
        </p:txBody>
      </p:sp>
      <p:cxnSp>
        <p:nvCxnSpPr>
          <p:cNvPr id="35" name="Straight Connector 34"/>
          <p:cNvCxnSpPr/>
          <p:nvPr/>
        </p:nvCxnSpPr>
        <p:spPr>
          <a:xfrm flipH="1">
            <a:off x="1399308" y="2859528"/>
            <a:ext cx="90589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491755" y="2883491"/>
            <a:ext cx="68866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1" name="Shape 351"/>
          <p:cNvSpPr/>
          <p:nvPr/>
        </p:nvSpPr>
        <p:spPr>
          <a:xfrm>
            <a:off x="3855002" y="5065582"/>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C1</a:t>
            </a:r>
            <a:endParaRPr sz="2400" b="1" dirty="0">
              <a:solidFill>
                <a:srgbClr val="FF9300"/>
              </a:solidFill>
              <a:latin typeface="Arial"/>
              <a:ea typeface="Lucida Sans Regular"/>
              <a:cs typeface="Arial"/>
              <a:sym typeface="Lucida Sans Regular"/>
            </a:endParaRPr>
          </a:p>
        </p:txBody>
      </p:sp>
      <p:sp>
        <p:nvSpPr>
          <p:cNvPr id="55" name="Shape 351"/>
          <p:cNvSpPr/>
          <p:nvPr/>
        </p:nvSpPr>
        <p:spPr>
          <a:xfrm>
            <a:off x="4569924" y="5065582"/>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C2</a:t>
            </a:r>
            <a:endParaRPr sz="2400" b="1" dirty="0">
              <a:solidFill>
                <a:srgbClr val="FF9300"/>
              </a:solidFill>
              <a:latin typeface="Arial"/>
              <a:ea typeface="Lucida Sans Regular"/>
              <a:cs typeface="Arial"/>
              <a:sym typeface="Lucida Sans Regular"/>
            </a:endParaRPr>
          </a:p>
        </p:txBody>
      </p:sp>
      <p:cxnSp>
        <p:nvCxnSpPr>
          <p:cNvPr id="57" name="Straight Connector 56"/>
          <p:cNvCxnSpPr/>
          <p:nvPr/>
        </p:nvCxnSpPr>
        <p:spPr>
          <a:xfrm>
            <a:off x="4051721" y="4047106"/>
            <a:ext cx="9854" cy="101847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756789" y="4047106"/>
            <a:ext cx="9854" cy="101847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27191" y="1903056"/>
            <a:ext cx="2442496" cy="461665"/>
          </a:xfrm>
          <a:prstGeom prst="rect">
            <a:avLst/>
          </a:prstGeom>
          <a:noFill/>
        </p:spPr>
        <p:txBody>
          <a:bodyPr wrap="none" rtlCol="0">
            <a:spAutoFit/>
          </a:bodyPr>
          <a:lstStyle/>
          <a:p>
            <a:pPr algn="ctr"/>
            <a:r>
              <a:rPr lang="en-US" sz="2400" dirty="0" smtClean="0"/>
              <a:t>Switching Fabric</a:t>
            </a:r>
            <a:endParaRPr lang="en-US" sz="2400" dirty="0"/>
          </a:p>
        </p:txBody>
      </p:sp>
      <p:sp>
        <p:nvSpPr>
          <p:cNvPr id="23" name="Content Placeholder 2"/>
          <p:cNvSpPr txBox="1">
            <a:spLocks/>
          </p:cNvSpPr>
          <p:nvPr/>
        </p:nvSpPr>
        <p:spPr bwMode="auto">
          <a:xfrm>
            <a:off x="152400" y="5540420"/>
            <a:ext cx="8763000" cy="1165180"/>
          </a:xfrm>
          <a:prstGeom prst="rect">
            <a:avLst/>
          </a:prstGeom>
          <a:solidFill>
            <a:srgbClr val="BBE0E3"/>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r>
              <a:rPr lang="en-US" b="1" dirty="0" smtClean="0"/>
              <a:t>How to restrict participant’s policy </a:t>
            </a:r>
          </a:p>
          <a:p>
            <a:pPr marL="0" indent="0" algn="ctr">
              <a:buNone/>
            </a:pPr>
            <a:r>
              <a:rPr lang="en-US" b="1" dirty="0" smtClean="0"/>
              <a:t>to traffic it sends or receives?</a:t>
            </a:r>
            <a:endParaRPr lang="en-US" b="1" dirty="0"/>
          </a:p>
        </p:txBody>
      </p:sp>
      <p:sp>
        <p:nvSpPr>
          <p:cNvPr id="19" name="Rectangle 18"/>
          <p:cNvSpPr/>
          <p:nvPr/>
        </p:nvSpPr>
        <p:spPr>
          <a:xfrm>
            <a:off x="152400" y="4192422"/>
            <a:ext cx="3753220" cy="59632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00"/>
                </a:solidFill>
                <a:ea typeface="Consolas"/>
                <a:cs typeface="Arial"/>
                <a:sym typeface="Consolas"/>
              </a:rPr>
              <a:t>match(</a:t>
            </a:r>
            <a:r>
              <a:rPr lang="en-US" sz="2400" dirty="0" err="1">
                <a:solidFill>
                  <a:srgbClr val="000000"/>
                </a:solidFill>
                <a:ea typeface="Consolas"/>
                <a:cs typeface="Arial"/>
                <a:sym typeface="Consolas"/>
              </a:rPr>
              <a:t>dstport</a:t>
            </a:r>
            <a:r>
              <a:rPr lang="en-US" sz="2400" dirty="0">
                <a:solidFill>
                  <a:srgbClr val="000000"/>
                </a:solidFill>
                <a:ea typeface="Consolas"/>
                <a:cs typeface="Arial"/>
                <a:sym typeface="Consolas"/>
              </a:rPr>
              <a:t>=80)</a:t>
            </a:r>
            <a:r>
              <a:rPr lang="en-US" sz="2400" dirty="0" smtClean="0">
                <a:solidFill>
                  <a:srgbClr val="000000"/>
                </a:solidFill>
                <a:ea typeface="Consolas"/>
                <a:cs typeface="Arial"/>
                <a:sym typeface="Wingdings"/>
              </a:rPr>
              <a:t></a:t>
            </a:r>
            <a:r>
              <a:rPr lang="en-US" sz="2400" dirty="0" smtClean="0">
                <a:solidFill>
                  <a:srgbClr val="000000"/>
                </a:solidFill>
                <a:ea typeface="Consolas"/>
                <a:cs typeface="Arial"/>
                <a:sym typeface="Consolas"/>
              </a:rPr>
              <a:t>drop</a:t>
            </a:r>
            <a:endParaRPr lang="en-US" sz="2400" dirty="0">
              <a:solidFill>
                <a:srgbClr val="000000"/>
              </a:solidFill>
              <a:ea typeface="Consolas"/>
              <a:cs typeface="Arial"/>
              <a:sym typeface="Consolas"/>
            </a:endParaRPr>
          </a:p>
        </p:txBody>
      </p:sp>
      <p:sp>
        <p:nvSpPr>
          <p:cNvPr id="21" name="Rectangle 20"/>
          <p:cNvSpPr/>
          <p:nvPr/>
        </p:nvSpPr>
        <p:spPr>
          <a:xfrm>
            <a:off x="4937123" y="4488022"/>
            <a:ext cx="4146554" cy="577560"/>
          </a:xfrm>
          <a:prstGeom prst="rect">
            <a:avLst/>
          </a:prstGeom>
          <a:solidFill>
            <a:srgbClr val="E6E6E6"/>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00"/>
                </a:solidFill>
                <a:ea typeface="Consolas"/>
                <a:cs typeface="Arial"/>
                <a:sym typeface="Consolas"/>
              </a:rPr>
              <a:t>match(</a:t>
            </a:r>
            <a:r>
              <a:rPr lang="en-US" sz="2400" dirty="0" err="1">
                <a:solidFill>
                  <a:srgbClr val="000000"/>
                </a:solidFill>
                <a:ea typeface="Consolas"/>
                <a:cs typeface="Arial"/>
                <a:sym typeface="Consolas"/>
              </a:rPr>
              <a:t>dstport</a:t>
            </a:r>
            <a:r>
              <a:rPr lang="en-US" sz="2400" dirty="0">
                <a:solidFill>
                  <a:srgbClr val="000000"/>
                </a:solidFill>
                <a:ea typeface="Consolas"/>
                <a:cs typeface="Arial"/>
                <a:sym typeface="Consolas"/>
              </a:rPr>
              <a:t>=80</a:t>
            </a:r>
            <a:r>
              <a:rPr lang="en-US" sz="2400" dirty="0" smtClean="0">
                <a:solidFill>
                  <a:srgbClr val="000000"/>
                </a:solidFill>
                <a:ea typeface="Consolas"/>
                <a:cs typeface="Arial"/>
                <a:sym typeface="Consolas"/>
              </a:rPr>
              <a:t>)</a:t>
            </a:r>
            <a:r>
              <a:rPr lang="en-US" sz="2400" dirty="0" smtClean="0">
                <a:solidFill>
                  <a:srgbClr val="000000"/>
                </a:solidFill>
                <a:ea typeface="Consolas"/>
                <a:cs typeface="Arial"/>
                <a:sym typeface="Wingdings"/>
              </a:rPr>
              <a:t></a:t>
            </a:r>
            <a:r>
              <a:rPr lang="en-US" sz="2400" dirty="0" err="1" smtClean="0">
                <a:solidFill>
                  <a:srgbClr val="000000"/>
                </a:solidFill>
                <a:ea typeface="Consolas"/>
                <a:cs typeface="Arial"/>
                <a:sym typeface="Consolas"/>
              </a:rPr>
              <a:t>fwd</a:t>
            </a:r>
            <a:r>
              <a:rPr lang="en-US" sz="2400" dirty="0" smtClean="0">
                <a:solidFill>
                  <a:srgbClr val="000000"/>
                </a:solidFill>
                <a:ea typeface="Consolas"/>
                <a:cs typeface="Arial"/>
                <a:sym typeface="Consolas"/>
              </a:rPr>
              <a:t>(</a:t>
            </a:r>
            <a:r>
              <a:rPr lang="en-US" sz="2400" i="1" dirty="0" smtClean="0">
                <a:solidFill>
                  <a:srgbClr val="000000"/>
                </a:solidFill>
                <a:ea typeface="Consolas"/>
                <a:cs typeface="Arial"/>
                <a:sym typeface="Consolas"/>
              </a:rPr>
              <a:t>C1</a:t>
            </a:r>
            <a:r>
              <a:rPr lang="en-US" sz="2400" dirty="0" smtClean="0">
                <a:solidFill>
                  <a:srgbClr val="000000"/>
                </a:solidFill>
                <a:ea typeface="Consolas"/>
                <a:cs typeface="Arial"/>
                <a:sym typeface="Consolas"/>
              </a:rPr>
              <a:t>)</a:t>
            </a:r>
            <a:endParaRPr lang="en-US" sz="2400" dirty="0">
              <a:solidFill>
                <a:srgbClr val="000000"/>
              </a:solidFill>
              <a:ea typeface="Consolas"/>
              <a:cs typeface="Arial"/>
              <a:sym typeface="Consolas"/>
            </a:endParaRPr>
          </a:p>
        </p:txBody>
      </p:sp>
    </p:spTree>
    <p:extLst>
      <p:ext uri="{BB962C8B-B14F-4D97-AF65-F5344CB8AC3E}">
        <p14:creationId xmlns:p14="http://schemas.microsoft.com/office/powerpoint/2010/main" val="396277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2891" y="2270597"/>
            <a:ext cx="4186551" cy="2504540"/>
          </a:xfrm>
          <a:prstGeom prst="rect">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3857" y="290513"/>
            <a:ext cx="8991601" cy="1143000"/>
          </a:xfrm>
        </p:spPr>
        <p:txBody>
          <a:bodyPr/>
          <a:lstStyle/>
          <a:p>
            <a:r>
              <a:rPr lang="en-US" dirty="0" smtClean="0"/>
              <a:t>Virtual Switch Abstraction</a:t>
            </a:r>
            <a:endParaRPr lang="en-US" dirty="0"/>
          </a:p>
        </p:txBody>
      </p:sp>
      <p:sp>
        <p:nvSpPr>
          <p:cNvPr id="3" name="Content Placeholder 2"/>
          <p:cNvSpPr>
            <a:spLocks noGrp="1"/>
          </p:cNvSpPr>
          <p:nvPr>
            <p:ph idx="1"/>
          </p:nvPr>
        </p:nvSpPr>
        <p:spPr>
          <a:xfrm>
            <a:off x="255234" y="5692400"/>
            <a:ext cx="8464753" cy="632132"/>
          </a:xfrm>
          <a:solidFill>
            <a:schemeClr val="accent1"/>
          </a:solidFill>
        </p:spPr>
        <p:txBody>
          <a:bodyPr/>
          <a:lstStyle/>
          <a:p>
            <a:pPr marL="0" indent="0" algn="ctr">
              <a:buNone/>
            </a:pPr>
            <a:r>
              <a:rPr lang="en-US" b="1" dirty="0" smtClean="0"/>
              <a:t>Each AS writes policies for its own virtual switch</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39</a:t>
            </a:fld>
            <a:endParaRPr lang="en-US"/>
          </a:p>
        </p:txBody>
      </p:sp>
      <p:sp>
        <p:nvSpPr>
          <p:cNvPr id="7" name="Rectangle 6"/>
          <p:cNvSpPr/>
          <p:nvPr/>
        </p:nvSpPr>
        <p:spPr>
          <a:xfrm>
            <a:off x="2229979" y="2687117"/>
            <a:ext cx="1208645" cy="61823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AS A</a:t>
            </a:r>
            <a:endParaRPr lang="en-US" sz="2400" dirty="0">
              <a:solidFill>
                <a:srgbClr val="000000"/>
              </a:solidFill>
            </a:endParaRPr>
          </a:p>
        </p:txBody>
      </p:sp>
      <p:sp>
        <p:nvSpPr>
          <p:cNvPr id="11" name="Shape 351"/>
          <p:cNvSpPr/>
          <p:nvPr/>
        </p:nvSpPr>
        <p:spPr>
          <a:xfrm>
            <a:off x="3772689" y="5202290"/>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C1</a:t>
            </a:r>
            <a:endParaRPr sz="2400" b="1" dirty="0">
              <a:solidFill>
                <a:srgbClr val="FF9300"/>
              </a:solidFill>
              <a:latin typeface="Arial"/>
              <a:ea typeface="Lucida Sans Regular"/>
              <a:cs typeface="Arial"/>
              <a:sym typeface="Lucida Sans Regular"/>
            </a:endParaRPr>
          </a:p>
        </p:txBody>
      </p:sp>
      <p:sp>
        <p:nvSpPr>
          <p:cNvPr id="12" name="Shape 351"/>
          <p:cNvSpPr/>
          <p:nvPr/>
        </p:nvSpPr>
        <p:spPr>
          <a:xfrm>
            <a:off x="4487611" y="5202290"/>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C2</a:t>
            </a:r>
            <a:endParaRPr sz="2400" b="1" dirty="0">
              <a:solidFill>
                <a:srgbClr val="FF9300"/>
              </a:solidFill>
              <a:latin typeface="Arial"/>
              <a:ea typeface="Lucida Sans Regular"/>
              <a:cs typeface="Arial"/>
              <a:sym typeface="Lucida Sans Regular"/>
            </a:endParaRPr>
          </a:p>
        </p:txBody>
      </p:sp>
      <p:sp>
        <p:nvSpPr>
          <p:cNvPr id="16" name="Shape 351"/>
          <p:cNvSpPr/>
          <p:nvPr/>
        </p:nvSpPr>
        <p:spPr>
          <a:xfrm>
            <a:off x="7248075" y="2820144"/>
            <a:ext cx="376455"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a:solidFill>
                  <a:srgbClr val="5E5E5E"/>
                </a:solidFill>
                <a:latin typeface="Arial"/>
                <a:ea typeface="Lucida Sans Regular"/>
                <a:cs typeface="Arial"/>
                <a:sym typeface="Lucida Sans Regular"/>
              </a:rPr>
              <a:t>B</a:t>
            </a:r>
            <a:r>
              <a:rPr lang="en-US" sz="2400" dirty="0" smtClean="0">
                <a:solidFill>
                  <a:srgbClr val="5E5E5E"/>
                </a:solidFill>
                <a:latin typeface="Arial"/>
                <a:ea typeface="Lucida Sans Regular"/>
                <a:cs typeface="Arial"/>
                <a:sym typeface="Lucida Sans Regular"/>
              </a:rPr>
              <a:t>1</a:t>
            </a:r>
            <a:endParaRPr sz="2400" b="1" dirty="0">
              <a:solidFill>
                <a:srgbClr val="FF9300"/>
              </a:solidFill>
              <a:latin typeface="Arial"/>
              <a:ea typeface="Lucida Sans Regular"/>
              <a:cs typeface="Arial"/>
              <a:sym typeface="Lucida Sans Regular"/>
            </a:endParaRPr>
          </a:p>
        </p:txBody>
      </p:sp>
      <p:sp>
        <p:nvSpPr>
          <p:cNvPr id="18" name="Shape 351"/>
          <p:cNvSpPr/>
          <p:nvPr/>
        </p:nvSpPr>
        <p:spPr>
          <a:xfrm>
            <a:off x="1204045" y="2809008"/>
            <a:ext cx="389279"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A1</a:t>
            </a:r>
            <a:endParaRPr sz="2400" b="1" dirty="0">
              <a:solidFill>
                <a:srgbClr val="FF9300"/>
              </a:solidFill>
              <a:latin typeface="Arial"/>
              <a:ea typeface="Lucida Sans Regular"/>
              <a:cs typeface="Arial"/>
              <a:sym typeface="Lucida Sans Regular"/>
            </a:endParaRPr>
          </a:p>
        </p:txBody>
      </p:sp>
      <p:cxnSp>
        <p:nvCxnSpPr>
          <p:cNvPr id="20" name="Elbow Connector 19"/>
          <p:cNvCxnSpPr>
            <a:stCxn id="7" idx="2"/>
            <a:endCxn id="44" idx="1"/>
          </p:cNvCxnSpPr>
          <p:nvPr/>
        </p:nvCxnSpPr>
        <p:spPr>
          <a:xfrm rot="16200000" flipH="1">
            <a:off x="2698942" y="3440714"/>
            <a:ext cx="1142907" cy="872186"/>
          </a:xfrm>
          <a:prstGeom prst="bentConnector2">
            <a:avLst/>
          </a:prstGeom>
          <a:ln>
            <a:solidFill>
              <a:schemeClr val="bg1">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45" idx="2"/>
            <a:endCxn id="44" idx="3"/>
          </p:cNvCxnSpPr>
          <p:nvPr/>
        </p:nvCxnSpPr>
        <p:spPr>
          <a:xfrm rot="5400000">
            <a:off x="4783495" y="3430695"/>
            <a:ext cx="1149204" cy="885928"/>
          </a:xfrm>
          <a:prstGeom prst="bentConnector2">
            <a:avLst/>
          </a:prstGeom>
          <a:ln>
            <a:solidFill>
              <a:srgbClr val="BFBFB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969408" y="4574788"/>
            <a:ext cx="9854" cy="6275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7" idx="1"/>
          </p:cNvCxnSpPr>
          <p:nvPr/>
        </p:nvCxnSpPr>
        <p:spPr>
          <a:xfrm flipH="1">
            <a:off x="1546182" y="2996236"/>
            <a:ext cx="68379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272489" y="3020199"/>
            <a:ext cx="82561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45" idx="1"/>
            <a:endCxn id="7" idx="3"/>
          </p:cNvCxnSpPr>
          <p:nvPr/>
        </p:nvCxnSpPr>
        <p:spPr>
          <a:xfrm flipH="1">
            <a:off x="3438624" y="2989939"/>
            <a:ext cx="1758114" cy="6297"/>
          </a:xfrm>
          <a:prstGeom prst="line">
            <a:avLst/>
          </a:prstGeom>
          <a:ln>
            <a:solidFill>
              <a:srgbClr val="BFBFBF"/>
            </a:solidFill>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706488" y="4139142"/>
            <a:ext cx="1208645" cy="618237"/>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AS C</a:t>
            </a:r>
            <a:endParaRPr lang="en-US" sz="2400" dirty="0">
              <a:solidFill>
                <a:srgbClr val="000000"/>
              </a:solidFill>
            </a:endParaRPr>
          </a:p>
        </p:txBody>
      </p:sp>
      <p:sp>
        <p:nvSpPr>
          <p:cNvPr id="45" name="Rectangle 44"/>
          <p:cNvSpPr/>
          <p:nvPr/>
        </p:nvSpPr>
        <p:spPr>
          <a:xfrm>
            <a:off x="5196738" y="2680820"/>
            <a:ext cx="1208645" cy="618237"/>
          </a:xfrm>
          <a:prstGeom prst="rect">
            <a:avLst/>
          </a:prstGeom>
          <a:solidFill>
            <a:schemeClr val="accent1">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AS B</a:t>
            </a:r>
            <a:endParaRPr lang="en-US" sz="2400" dirty="0">
              <a:solidFill>
                <a:srgbClr val="000000"/>
              </a:solidFill>
            </a:endParaRPr>
          </a:p>
        </p:txBody>
      </p:sp>
      <p:sp>
        <p:nvSpPr>
          <p:cNvPr id="52" name="Rectangle 51"/>
          <p:cNvSpPr/>
          <p:nvPr/>
        </p:nvSpPr>
        <p:spPr>
          <a:xfrm>
            <a:off x="196097" y="3447810"/>
            <a:ext cx="3407987" cy="44525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a:solidFill>
                  <a:srgbClr val="000000"/>
                </a:solidFill>
                <a:ea typeface="Consolas"/>
                <a:cs typeface="Arial"/>
                <a:sym typeface="Consolas"/>
              </a:rPr>
              <a:t>match(</a:t>
            </a:r>
            <a:r>
              <a:rPr lang="en-US" sz="2000" dirty="0" err="1">
                <a:solidFill>
                  <a:srgbClr val="000000"/>
                </a:solidFill>
                <a:ea typeface="Consolas"/>
                <a:cs typeface="Arial"/>
                <a:sym typeface="Consolas"/>
              </a:rPr>
              <a:t>dstport</a:t>
            </a:r>
            <a:r>
              <a:rPr lang="en-US" sz="2000" dirty="0">
                <a:solidFill>
                  <a:srgbClr val="000000"/>
                </a:solidFill>
                <a:ea typeface="Consolas"/>
                <a:cs typeface="Arial"/>
                <a:sym typeface="Consolas"/>
              </a:rPr>
              <a:t>=80</a:t>
            </a:r>
            <a:r>
              <a:rPr lang="en-US" sz="2000" dirty="0" smtClean="0">
                <a:solidFill>
                  <a:srgbClr val="000000"/>
                </a:solidFill>
                <a:ea typeface="Consolas"/>
                <a:cs typeface="Arial"/>
                <a:sym typeface="Consolas"/>
              </a:rPr>
              <a:t>)</a:t>
            </a:r>
            <a:r>
              <a:rPr lang="en-US" sz="2000" dirty="0" smtClean="0">
                <a:solidFill>
                  <a:srgbClr val="000000"/>
                </a:solidFill>
                <a:ea typeface="Consolas"/>
                <a:cs typeface="Arial"/>
                <a:sym typeface="Wingdings"/>
              </a:rPr>
              <a:t></a:t>
            </a:r>
            <a:r>
              <a:rPr lang="en-US" sz="2000" dirty="0" smtClean="0">
                <a:solidFill>
                  <a:srgbClr val="000000"/>
                </a:solidFill>
                <a:ea typeface="Consolas"/>
                <a:cs typeface="Arial"/>
                <a:sym typeface="Consolas"/>
              </a:rPr>
              <a:t>drop</a:t>
            </a:r>
            <a:endParaRPr lang="en-US" sz="2000" dirty="0">
              <a:solidFill>
                <a:srgbClr val="000000"/>
              </a:solidFill>
              <a:ea typeface="Consolas"/>
              <a:cs typeface="Arial"/>
              <a:sym typeface="Consolas"/>
            </a:endParaRPr>
          </a:p>
        </p:txBody>
      </p:sp>
      <p:sp>
        <p:nvSpPr>
          <p:cNvPr id="53" name="Rectangle 52"/>
          <p:cNvSpPr/>
          <p:nvPr/>
        </p:nvSpPr>
        <p:spPr>
          <a:xfrm>
            <a:off x="4915133" y="4906690"/>
            <a:ext cx="3683784" cy="445251"/>
          </a:xfrm>
          <a:prstGeom prst="rect">
            <a:avLst/>
          </a:prstGeom>
          <a:solidFill>
            <a:srgbClr val="E6E6E6"/>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a:solidFill>
                  <a:srgbClr val="000000"/>
                </a:solidFill>
                <a:ea typeface="Consolas"/>
                <a:cs typeface="Arial"/>
                <a:sym typeface="Consolas"/>
              </a:rPr>
              <a:t>match(</a:t>
            </a:r>
            <a:r>
              <a:rPr lang="en-US" sz="2000" dirty="0" err="1">
                <a:solidFill>
                  <a:srgbClr val="000000"/>
                </a:solidFill>
                <a:ea typeface="Consolas"/>
                <a:cs typeface="Arial"/>
                <a:sym typeface="Consolas"/>
              </a:rPr>
              <a:t>dstport</a:t>
            </a:r>
            <a:r>
              <a:rPr lang="en-US" sz="2000" dirty="0">
                <a:solidFill>
                  <a:srgbClr val="000000"/>
                </a:solidFill>
                <a:ea typeface="Consolas"/>
                <a:cs typeface="Arial"/>
                <a:sym typeface="Consolas"/>
              </a:rPr>
              <a:t>=80</a:t>
            </a:r>
            <a:r>
              <a:rPr lang="en-US" sz="2000" dirty="0" smtClean="0">
                <a:solidFill>
                  <a:srgbClr val="000000"/>
                </a:solidFill>
                <a:ea typeface="Consolas"/>
                <a:cs typeface="Arial"/>
                <a:sym typeface="Consolas"/>
              </a:rPr>
              <a:t>)</a:t>
            </a:r>
            <a:r>
              <a:rPr lang="en-US" sz="2000" dirty="0" smtClean="0">
                <a:solidFill>
                  <a:srgbClr val="000000"/>
                </a:solidFill>
                <a:ea typeface="Consolas"/>
                <a:cs typeface="Arial"/>
                <a:sym typeface="Wingdings"/>
              </a:rPr>
              <a:t></a:t>
            </a:r>
            <a:r>
              <a:rPr lang="en-US" sz="2000" dirty="0" err="1" smtClean="0">
                <a:solidFill>
                  <a:srgbClr val="000000"/>
                </a:solidFill>
                <a:ea typeface="Consolas"/>
                <a:cs typeface="Arial"/>
                <a:sym typeface="Consolas"/>
              </a:rPr>
              <a:t>fwd</a:t>
            </a:r>
            <a:r>
              <a:rPr lang="en-US" sz="2000" dirty="0" smtClean="0">
                <a:solidFill>
                  <a:srgbClr val="000000"/>
                </a:solidFill>
                <a:ea typeface="Consolas"/>
                <a:cs typeface="Arial"/>
                <a:sym typeface="Consolas"/>
              </a:rPr>
              <a:t>(</a:t>
            </a:r>
            <a:r>
              <a:rPr lang="en-US" sz="2000" i="1" dirty="0" smtClean="0">
                <a:solidFill>
                  <a:srgbClr val="000000"/>
                </a:solidFill>
                <a:ea typeface="Consolas"/>
                <a:cs typeface="Arial"/>
                <a:sym typeface="Consolas"/>
              </a:rPr>
              <a:t>C1</a:t>
            </a:r>
            <a:r>
              <a:rPr lang="en-US" sz="2000" dirty="0" smtClean="0">
                <a:solidFill>
                  <a:srgbClr val="000000"/>
                </a:solidFill>
                <a:ea typeface="Consolas"/>
                <a:cs typeface="Arial"/>
                <a:sym typeface="Consolas"/>
              </a:rPr>
              <a:t>)</a:t>
            </a:r>
            <a:endParaRPr lang="en-US" sz="2000" dirty="0">
              <a:solidFill>
                <a:srgbClr val="000000"/>
              </a:solidFill>
              <a:ea typeface="Consolas"/>
              <a:cs typeface="Arial"/>
              <a:sym typeface="Consolas"/>
            </a:endParaRPr>
          </a:p>
        </p:txBody>
      </p:sp>
      <p:cxnSp>
        <p:nvCxnSpPr>
          <p:cNvPr id="54" name="Straight Connector 53"/>
          <p:cNvCxnSpPr/>
          <p:nvPr/>
        </p:nvCxnSpPr>
        <p:spPr>
          <a:xfrm>
            <a:off x="4674476" y="4757379"/>
            <a:ext cx="9854" cy="4449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520410" y="3769810"/>
            <a:ext cx="1591614" cy="369332"/>
          </a:xfrm>
          <a:prstGeom prst="rect">
            <a:avLst/>
          </a:prstGeom>
          <a:noFill/>
        </p:spPr>
        <p:txBody>
          <a:bodyPr wrap="none" rtlCol="0">
            <a:spAutoFit/>
          </a:bodyPr>
          <a:lstStyle/>
          <a:p>
            <a:pPr algn="ctr"/>
            <a:r>
              <a:rPr lang="en-US" dirty="0" smtClean="0"/>
              <a:t>Virtual Switch</a:t>
            </a:r>
            <a:endParaRPr lang="en-US" dirty="0"/>
          </a:p>
        </p:txBody>
      </p:sp>
      <p:sp>
        <p:nvSpPr>
          <p:cNvPr id="64" name="TextBox 63"/>
          <p:cNvSpPr txBox="1"/>
          <p:nvPr/>
        </p:nvSpPr>
        <p:spPr>
          <a:xfrm>
            <a:off x="2210698" y="2326199"/>
            <a:ext cx="1591614" cy="369332"/>
          </a:xfrm>
          <a:prstGeom prst="rect">
            <a:avLst/>
          </a:prstGeom>
          <a:noFill/>
        </p:spPr>
        <p:txBody>
          <a:bodyPr wrap="none" rtlCol="0">
            <a:spAutoFit/>
          </a:bodyPr>
          <a:lstStyle/>
          <a:p>
            <a:pPr algn="ctr"/>
            <a:r>
              <a:rPr lang="en-US" dirty="0" smtClean="0"/>
              <a:t>Virtual Switch</a:t>
            </a:r>
            <a:endParaRPr lang="en-US" dirty="0"/>
          </a:p>
        </p:txBody>
      </p:sp>
      <p:sp>
        <p:nvSpPr>
          <p:cNvPr id="65" name="TextBox 64"/>
          <p:cNvSpPr txBox="1"/>
          <p:nvPr/>
        </p:nvSpPr>
        <p:spPr>
          <a:xfrm>
            <a:off x="4872360" y="2329040"/>
            <a:ext cx="1591614" cy="369332"/>
          </a:xfrm>
          <a:prstGeom prst="rect">
            <a:avLst/>
          </a:prstGeom>
          <a:noFill/>
        </p:spPr>
        <p:txBody>
          <a:bodyPr wrap="none" rtlCol="0">
            <a:spAutoFit/>
          </a:bodyPr>
          <a:lstStyle/>
          <a:p>
            <a:pPr algn="ctr"/>
            <a:r>
              <a:rPr lang="en-US" dirty="0" smtClean="0"/>
              <a:t>Virtual Switch</a:t>
            </a:r>
            <a:endParaRPr lang="en-US" dirty="0"/>
          </a:p>
        </p:txBody>
      </p:sp>
      <p:sp>
        <p:nvSpPr>
          <p:cNvPr id="49" name="TextBox 48"/>
          <p:cNvSpPr txBox="1"/>
          <p:nvPr/>
        </p:nvSpPr>
        <p:spPr>
          <a:xfrm>
            <a:off x="2944878" y="1792821"/>
            <a:ext cx="2442496" cy="461665"/>
          </a:xfrm>
          <a:prstGeom prst="rect">
            <a:avLst/>
          </a:prstGeom>
          <a:noFill/>
        </p:spPr>
        <p:txBody>
          <a:bodyPr wrap="none" rtlCol="0">
            <a:spAutoFit/>
          </a:bodyPr>
          <a:lstStyle/>
          <a:p>
            <a:pPr algn="ctr"/>
            <a:r>
              <a:rPr lang="en-US" sz="2400" dirty="0" smtClean="0"/>
              <a:t>Switching Fabric</a:t>
            </a:r>
            <a:endParaRPr lang="en-US" sz="2400" dirty="0"/>
          </a:p>
        </p:txBody>
      </p:sp>
    </p:spTree>
    <p:extLst>
      <p:ext uri="{BB962C8B-B14F-4D97-AF65-F5344CB8AC3E}">
        <p14:creationId xmlns:p14="http://schemas.microsoft.com/office/powerpoint/2010/main" val="19840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a:t>
            </a:fld>
            <a:endParaRPr lang="en-US"/>
          </a:p>
        </p:txBody>
      </p:sp>
      <p:sp>
        <p:nvSpPr>
          <p:cNvPr id="37" name="TextBox 36"/>
          <p:cNvSpPr txBox="1"/>
          <p:nvPr/>
        </p:nvSpPr>
        <p:spPr>
          <a:xfrm>
            <a:off x="927600" y="1261654"/>
            <a:ext cx="5206879" cy="400110"/>
          </a:xfrm>
          <a:prstGeom prst="rect">
            <a:avLst/>
          </a:prstGeom>
          <a:noFill/>
        </p:spPr>
        <p:txBody>
          <a:bodyPr wrap="square" rtlCol="0">
            <a:spAutoFit/>
          </a:bodyPr>
          <a:lstStyle/>
          <a:p>
            <a:r>
              <a:rPr lang="en-US" sz="2000" dirty="0" smtClean="0"/>
              <a:t>A network of networks</a:t>
            </a:r>
            <a:endParaRPr lang="en-US" sz="2000" dirty="0"/>
          </a:p>
        </p:txBody>
      </p:sp>
      <p:graphicFrame>
        <p:nvGraphicFramePr>
          <p:cNvPr id="19" name="Object 2"/>
          <p:cNvGraphicFramePr>
            <a:graphicFrameLocks noChangeAspect="1"/>
          </p:cNvGraphicFramePr>
          <p:nvPr>
            <p:extLst>
              <p:ext uri="{D42A27DB-BD31-4B8C-83A1-F6EECF244321}">
                <p14:modId xmlns:p14="http://schemas.microsoft.com/office/powerpoint/2010/main" val="118235194"/>
              </p:ext>
            </p:extLst>
          </p:nvPr>
        </p:nvGraphicFramePr>
        <p:xfrm>
          <a:off x="946353" y="1834149"/>
          <a:ext cx="2647950" cy="2025650"/>
        </p:xfrm>
        <a:graphic>
          <a:graphicData uri="http://schemas.openxmlformats.org/presentationml/2006/ole">
            <mc:AlternateContent xmlns:mc="http://schemas.openxmlformats.org/markup-compatibility/2006">
              <mc:Choice xmlns:v="urn:schemas-microsoft-com:vml" Requires="v">
                <p:oleObj spid="_x0000_s7991" name="Photo Editor Photo" r:id="rId4" imgW="1905266" imgH="1390844" progId="MSPhotoEd.3">
                  <p:embed/>
                </p:oleObj>
              </mc:Choice>
              <mc:Fallback>
                <p:oleObj name="Photo Editor Photo" r:id="rId4"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53" y="1834149"/>
                        <a:ext cx="264795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714784674"/>
              </p:ext>
            </p:extLst>
          </p:nvPr>
        </p:nvGraphicFramePr>
        <p:xfrm>
          <a:off x="4490618" y="1279292"/>
          <a:ext cx="2652712" cy="2166937"/>
        </p:xfrm>
        <a:graphic>
          <a:graphicData uri="http://schemas.openxmlformats.org/presentationml/2006/ole">
            <mc:AlternateContent xmlns:mc="http://schemas.openxmlformats.org/markup-compatibility/2006">
              <mc:Choice xmlns:v="urn:schemas-microsoft-com:vml" Requires="v">
                <p:oleObj spid="_x0000_s7992" name="Photo Editor Photo" r:id="rId6" imgW="1905266" imgH="1390844" progId="MSPhotoEd.3">
                  <p:embed/>
                </p:oleObj>
              </mc:Choice>
              <mc:Fallback>
                <p:oleObj name="Photo Editor Photo" r:id="rId6"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0618" y="1279292"/>
                        <a:ext cx="2652712"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3501958196"/>
              </p:ext>
            </p:extLst>
          </p:nvPr>
        </p:nvGraphicFramePr>
        <p:xfrm>
          <a:off x="3956253" y="3705812"/>
          <a:ext cx="2652712" cy="2166937"/>
        </p:xfrm>
        <a:graphic>
          <a:graphicData uri="http://schemas.openxmlformats.org/presentationml/2006/ole">
            <mc:AlternateContent xmlns:mc="http://schemas.openxmlformats.org/markup-compatibility/2006">
              <mc:Choice xmlns:v="urn:schemas-microsoft-com:vml" Requires="v">
                <p:oleObj spid="_x0000_s7993" name="Photo Editor Photo" r:id="rId7" imgW="1905266" imgH="1390844" progId="MSPhotoEd.3">
                  <p:embed/>
                </p:oleObj>
              </mc:Choice>
              <mc:Fallback>
                <p:oleObj name="Photo Editor Photo" r:id="rId7" imgW="1905266" imgH="1390844"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6253" y="3705812"/>
                        <a:ext cx="2652712"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 name="Text Box 6"/>
          <p:cNvSpPr txBox="1">
            <a:spLocks noChangeArrowheads="1"/>
          </p:cNvSpPr>
          <p:nvPr/>
        </p:nvSpPr>
        <p:spPr bwMode="auto">
          <a:xfrm>
            <a:off x="4434090" y="4548774"/>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a:p>
        </p:txBody>
      </p:sp>
      <p:graphicFrame>
        <p:nvGraphicFramePr>
          <p:cNvPr id="24" name="Object 5"/>
          <p:cNvGraphicFramePr>
            <a:graphicFrameLocks noChangeAspect="1"/>
          </p:cNvGraphicFramePr>
          <p:nvPr>
            <p:extLst>
              <p:ext uri="{D42A27DB-BD31-4B8C-83A1-F6EECF244321}">
                <p14:modId xmlns:p14="http://schemas.microsoft.com/office/powerpoint/2010/main" val="3681964473"/>
              </p:ext>
            </p:extLst>
          </p:nvPr>
        </p:nvGraphicFramePr>
        <p:xfrm>
          <a:off x="1013028" y="3912187"/>
          <a:ext cx="1290637" cy="1098550"/>
        </p:xfrm>
        <a:graphic>
          <a:graphicData uri="http://schemas.openxmlformats.org/presentationml/2006/ole">
            <mc:AlternateContent xmlns:mc="http://schemas.openxmlformats.org/markup-compatibility/2006">
              <mc:Choice xmlns:v="urn:schemas-microsoft-com:vml" Requires="v">
                <p:oleObj spid="_x0000_s7994" name="Photo Editor Photo" r:id="rId9" imgW="1905266" imgH="1390844" progId="MSPhotoEd.3">
                  <p:embed/>
                </p:oleObj>
              </mc:Choice>
              <mc:Fallback>
                <p:oleObj name="Photo Editor Photo" r:id="rId9"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028" y="3912187"/>
                        <a:ext cx="12906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600680126"/>
              </p:ext>
            </p:extLst>
          </p:nvPr>
        </p:nvGraphicFramePr>
        <p:xfrm>
          <a:off x="722515" y="5267912"/>
          <a:ext cx="833438" cy="709612"/>
        </p:xfrm>
        <a:graphic>
          <a:graphicData uri="http://schemas.openxmlformats.org/presentationml/2006/ole">
            <mc:AlternateContent xmlns:mc="http://schemas.openxmlformats.org/markup-compatibility/2006">
              <mc:Choice xmlns:v="urn:schemas-microsoft-com:vml" Requires="v">
                <p:oleObj spid="_x0000_s7995" name="Photo Editor Photo" r:id="rId10" imgW="1905266" imgH="1390844" progId="MSPhotoEd.3">
                  <p:embed/>
                </p:oleObj>
              </mc:Choice>
              <mc:Fallback>
                <p:oleObj name="Photo Editor Photo" r:id="rId10"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15" y="5267912"/>
                        <a:ext cx="83343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91835978"/>
              </p:ext>
            </p:extLst>
          </p:nvPr>
        </p:nvGraphicFramePr>
        <p:xfrm>
          <a:off x="6894715" y="3021599"/>
          <a:ext cx="1290638" cy="1098550"/>
        </p:xfrm>
        <a:graphic>
          <a:graphicData uri="http://schemas.openxmlformats.org/presentationml/2006/ole">
            <mc:AlternateContent xmlns:mc="http://schemas.openxmlformats.org/markup-compatibility/2006">
              <mc:Choice xmlns:v="urn:schemas-microsoft-com:vml" Requires="v">
                <p:oleObj spid="_x0000_s7996" name="Photo Editor Photo" r:id="rId11" imgW="1905266" imgH="1390844" progId="MSPhotoEd.3">
                  <p:embed/>
                </p:oleObj>
              </mc:Choice>
              <mc:Fallback>
                <p:oleObj name="Photo Editor Photo" r:id="rId11"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715" y="3021599"/>
                        <a:ext cx="12906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8"/>
          <p:cNvGraphicFramePr>
            <a:graphicFrameLocks noChangeAspect="1"/>
          </p:cNvGraphicFramePr>
          <p:nvPr>
            <p:extLst>
              <p:ext uri="{D42A27DB-BD31-4B8C-83A1-F6EECF244321}">
                <p14:modId xmlns:p14="http://schemas.microsoft.com/office/powerpoint/2010/main" val="4052676707"/>
              </p:ext>
            </p:extLst>
          </p:nvPr>
        </p:nvGraphicFramePr>
        <p:xfrm>
          <a:off x="7832928" y="4348749"/>
          <a:ext cx="833437" cy="709613"/>
        </p:xfrm>
        <a:graphic>
          <a:graphicData uri="http://schemas.openxmlformats.org/presentationml/2006/ole">
            <mc:AlternateContent xmlns:mc="http://schemas.openxmlformats.org/markup-compatibility/2006">
              <mc:Choice xmlns:v="urn:schemas-microsoft-com:vml" Requires="v">
                <p:oleObj spid="_x0000_s7997" name="Photo Editor Photo" r:id="rId12" imgW="1905266" imgH="1390844" progId="MSPhotoEd.3">
                  <p:embed/>
                </p:oleObj>
              </mc:Choice>
              <mc:Fallback>
                <p:oleObj name="Photo Editor Photo" r:id="rId12"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928" y="4348749"/>
                        <a:ext cx="833437"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Line 11"/>
          <p:cNvSpPr>
            <a:spLocks noChangeShapeType="1"/>
          </p:cNvSpPr>
          <p:nvPr/>
        </p:nvSpPr>
        <p:spPr bwMode="auto">
          <a:xfrm flipV="1">
            <a:off x="1232103" y="4853574"/>
            <a:ext cx="185737" cy="471488"/>
          </a:xfrm>
          <a:prstGeom prst="line">
            <a:avLst/>
          </a:prstGeom>
          <a:noFill/>
          <a:ln w="38100" cmpd="sng">
            <a:solidFill>
              <a:srgbClr val="000000"/>
            </a:solidFill>
            <a:round/>
            <a:headEnd type="none" w="med" len="med"/>
            <a:tailEnd type="none"/>
          </a:ln>
          <a:extLst>
            <a:ext uri="{909E8E84-426E-40dd-AFC4-6F175D3DCCD1}">
              <a14:hiddenFill xmlns:a14="http://schemas.microsoft.com/office/drawing/2010/main">
                <a:noFill/>
              </a14:hiddenFill>
            </a:ext>
          </a:extLst>
        </p:spPr>
        <p:txBody>
          <a:bodyPr/>
          <a:lstStyle/>
          <a:p>
            <a:endParaRPr lang="en-US"/>
          </a:p>
        </p:txBody>
      </p:sp>
      <p:sp>
        <p:nvSpPr>
          <p:cNvPr id="30" name="Line 12"/>
          <p:cNvSpPr>
            <a:spLocks noChangeShapeType="1"/>
          </p:cNvSpPr>
          <p:nvPr/>
        </p:nvSpPr>
        <p:spPr bwMode="auto">
          <a:xfrm flipV="1">
            <a:off x="1546428" y="3581987"/>
            <a:ext cx="128587" cy="4429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3"/>
          <p:cNvSpPr>
            <a:spLocks noChangeShapeType="1"/>
          </p:cNvSpPr>
          <p:nvPr/>
        </p:nvSpPr>
        <p:spPr bwMode="auto">
          <a:xfrm flipV="1">
            <a:off x="2132215" y="3696287"/>
            <a:ext cx="271463" cy="400050"/>
          </a:xfrm>
          <a:prstGeom prst="line">
            <a:avLst/>
          </a:prstGeom>
          <a:noFill/>
          <a:ln w="38100" cmpd="sng">
            <a:solidFill>
              <a:srgbClr val="000000"/>
            </a:solidFill>
            <a:round/>
            <a:headEnd type="none" w="med" len="med"/>
            <a:tailEnd type="none"/>
          </a:ln>
          <a:extLst>
            <a:ext uri="{909E8E84-426E-40dd-AFC4-6F175D3DCCD1}">
              <a14:hiddenFill xmlns:a14="http://schemas.microsoft.com/office/drawing/2010/main">
                <a:noFill/>
              </a14:hiddenFill>
            </a:ext>
          </a:extLst>
        </p:spPr>
        <p:txBody>
          <a:bodyPr/>
          <a:lstStyle/>
          <a:p>
            <a:endParaRPr lang="en-US"/>
          </a:p>
        </p:txBody>
      </p:sp>
      <p:sp>
        <p:nvSpPr>
          <p:cNvPr id="33" name="Line 14"/>
          <p:cNvSpPr>
            <a:spLocks noChangeShapeType="1"/>
          </p:cNvSpPr>
          <p:nvPr/>
        </p:nvSpPr>
        <p:spPr bwMode="auto">
          <a:xfrm flipV="1">
            <a:off x="3018040" y="1738899"/>
            <a:ext cx="1928813" cy="2428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5"/>
          <p:cNvSpPr>
            <a:spLocks noChangeShapeType="1"/>
          </p:cNvSpPr>
          <p:nvPr/>
        </p:nvSpPr>
        <p:spPr bwMode="auto">
          <a:xfrm flipV="1">
            <a:off x="3375228" y="2196099"/>
            <a:ext cx="1328737" cy="214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6"/>
          <p:cNvSpPr>
            <a:spLocks noChangeShapeType="1"/>
          </p:cNvSpPr>
          <p:nvPr/>
        </p:nvSpPr>
        <p:spPr bwMode="auto">
          <a:xfrm flipV="1">
            <a:off x="3446665" y="2724737"/>
            <a:ext cx="1128713" cy="185737"/>
          </a:xfrm>
          <a:prstGeom prst="line">
            <a:avLst/>
          </a:prstGeom>
          <a:noFill/>
          <a:ln w="38100" cmpd="sng">
            <a:solidFill>
              <a:srgbClr val="000000"/>
            </a:solidFill>
            <a:round/>
            <a:headEnd type="none" w="med" len="med"/>
            <a:tailEnd type="none"/>
          </a:ln>
          <a:extLst>
            <a:ext uri="{909E8E84-426E-40dd-AFC4-6F175D3DCCD1}">
              <a14:hiddenFill xmlns:a14="http://schemas.microsoft.com/office/drawing/2010/main">
                <a:noFill/>
              </a14:hiddenFill>
            </a:ext>
          </a:extLst>
        </p:spPr>
        <p:txBody>
          <a:bodyPr/>
          <a:lstStyle/>
          <a:p>
            <a:endParaRPr lang="en-US"/>
          </a:p>
        </p:txBody>
      </p:sp>
      <p:sp>
        <p:nvSpPr>
          <p:cNvPr id="36" name="Line 17"/>
          <p:cNvSpPr>
            <a:spLocks noChangeShapeType="1"/>
          </p:cNvSpPr>
          <p:nvPr/>
        </p:nvSpPr>
        <p:spPr bwMode="auto">
          <a:xfrm>
            <a:off x="3332365" y="3096212"/>
            <a:ext cx="1714500" cy="8286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8"/>
          <p:cNvSpPr>
            <a:spLocks noChangeShapeType="1"/>
          </p:cNvSpPr>
          <p:nvPr/>
        </p:nvSpPr>
        <p:spPr bwMode="auto">
          <a:xfrm>
            <a:off x="3003753" y="3467687"/>
            <a:ext cx="1414462" cy="742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9"/>
          <p:cNvSpPr>
            <a:spLocks noChangeShapeType="1"/>
          </p:cNvSpPr>
          <p:nvPr/>
        </p:nvSpPr>
        <p:spPr bwMode="auto">
          <a:xfrm>
            <a:off x="2603703" y="3581987"/>
            <a:ext cx="1557337" cy="10572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0"/>
          <p:cNvSpPr>
            <a:spLocks noChangeShapeType="1"/>
          </p:cNvSpPr>
          <p:nvPr/>
        </p:nvSpPr>
        <p:spPr bwMode="auto">
          <a:xfrm>
            <a:off x="7004253" y="2467562"/>
            <a:ext cx="628650" cy="6429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1"/>
          <p:cNvSpPr>
            <a:spLocks noChangeShapeType="1"/>
          </p:cNvSpPr>
          <p:nvPr/>
        </p:nvSpPr>
        <p:spPr bwMode="auto">
          <a:xfrm>
            <a:off x="6504190" y="2996199"/>
            <a:ext cx="542925" cy="457200"/>
          </a:xfrm>
          <a:prstGeom prst="line">
            <a:avLst/>
          </a:prstGeom>
          <a:noFill/>
          <a:ln w="38100" cmpd="sng">
            <a:solidFill>
              <a:srgbClr val="000000"/>
            </a:solidFill>
            <a:round/>
            <a:headEnd type="none" w="med" len="med"/>
            <a:tailEnd type="none"/>
          </a:ln>
          <a:extLst>
            <a:ext uri="{909E8E84-426E-40dd-AFC4-6F175D3DCCD1}">
              <a14:hiddenFill xmlns:a14="http://schemas.microsoft.com/office/drawing/2010/main">
                <a:noFill/>
              </a14:hiddenFill>
            </a:ext>
          </a:extLst>
        </p:spPr>
        <p:txBody>
          <a:bodyPr/>
          <a:lstStyle/>
          <a:p>
            <a:endParaRPr lang="en-US"/>
          </a:p>
        </p:txBody>
      </p:sp>
      <p:sp>
        <p:nvSpPr>
          <p:cNvPr id="43" name="Line 22"/>
          <p:cNvSpPr>
            <a:spLocks noChangeShapeType="1"/>
          </p:cNvSpPr>
          <p:nvPr/>
        </p:nvSpPr>
        <p:spPr bwMode="auto">
          <a:xfrm flipH="1">
            <a:off x="6189865" y="3767724"/>
            <a:ext cx="728663" cy="271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23"/>
          <p:cNvSpPr>
            <a:spLocks noChangeShapeType="1"/>
          </p:cNvSpPr>
          <p:nvPr/>
        </p:nvSpPr>
        <p:spPr bwMode="auto">
          <a:xfrm flipH="1">
            <a:off x="6389890" y="3982037"/>
            <a:ext cx="857250" cy="514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24"/>
          <p:cNvSpPr>
            <a:spLocks noChangeShapeType="1"/>
          </p:cNvSpPr>
          <p:nvPr/>
        </p:nvSpPr>
        <p:spPr bwMode="auto">
          <a:xfrm>
            <a:off x="8047240" y="3710574"/>
            <a:ext cx="328613"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5"/>
          <p:cNvSpPr>
            <a:spLocks noChangeShapeType="1"/>
          </p:cNvSpPr>
          <p:nvPr/>
        </p:nvSpPr>
        <p:spPr bwMode="auto">
          <a:xfrm>
            <a:off x="7632903" y="4024899"/>
            <a:ext cx="357187" cy="457200"/>
          </a:xfrm>
          <a:prstGeom prst="line">
            <a:avLst/>
          </a:prstGeom>
          <a:noFill/>
          <a:ln w="38100" cmpd="sng">
            <a:solidFill>
              <a:srgbClr val="000000"/>
            </a:solidFill>
            <a:round/>
            <a:headEnd type="none" w="med" len="med"/>
            <a:tailEnd type="none"/>
          </a:ln>
          <a:extLst>
            <a:ext uri="{909E8E84-426E-40dd-AFC4-6F175D3DCCD1}">
              <a14:hiddenFill xmlns:a14="http://schemas.microsoft.com/office/drawing/2010/main">
                <a:noFill/>
              </a14:hiddenFill>
            </a:ext>
          </a:extLst>
        </p:spPr>
        <p:txBody>
          <a:bodyPr/>
          <a:lstStyle/>
          <a:p>
            <a:endParaRPr lang="en-US"/>
          </a:p>
        </p:txBody>
      </p:sp>
      <p:sp>
        <p:nvSpPr>
          <p:cNvPr id="49" name="Line 28"/>
          <p:cNvSpPr>
            <a:spLocks noChangeShapeType="1"/>
          </p:cNvSpPr>
          <p:nvPr/>
        </p:nvSpPr>
        <p:spPr bwMode="auto">
          <a:xfrm flipH="1">
            <a:off x="5218315" y="3110499"/>
            <a:ext cx="28575" cy="814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9"/>
          <p:cNvSpPr>
            <a:spLocks noChangeShapeType="1"/>
          </p:cNvSpPr>
          <p:nvPr/>
        </p:nvSpPr>
        <p:spPr bwMode="auto">
          <a:xfrm>
            <a:off x="5946978" y="3253374"/>
            <a:ext cx="0" cy="600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Text Box 30"/>
          <p:cNvSpPr txBox="1">
            <a:spLocks noChangeArrowheads="1"/>
          </p:cNvSpPr>
          <p:nvPr/>
        </p:nvSpPr>
        <p:spPr bwMode="auto">
          <a:xfrm>
            <a:off x="1040015" y="53631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1</a:t>
            </a:r>
            <a:endParaRPr lang="en-US"/>
          </a:p>
        </p:txBody>
      </p:sp>
      <p:sp>
        <p:nvSpPr>
          <p:cNvPr id="52" name="Text Box 31"/>
          <p:cNvSpPr txBox="1">
            <a:spLocks noChangeArrowheads="1"/>
          </p:cNvSpPr>
          <p:nvPr/>
        </p:nvSpPr>
        <p:spPr bwMode="auto">
          <a:xfrm>
            <a:off x="1411490" y="4191587"/>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2</a:t>
            </a:r>
            <a:endParaRPr lang="en-US"/>
          </a:p>
        </p:txBody>
      </p:sp>
      <p:sp>
        <p:nvSpPr>
          <p:cNvPr id="53" name="Text Box 32"/>
          <p:cNvSpPr txBox="1">
            <a:spLocks noChangeArrowheads="1"/>
          </p:cNvSpPr>
          <p:nvPr/>
        </p:nvSpPr>
        <p:spPr bwMode="auto">
          <a:xfrm>
            <a:off x="2025853" y="256281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3</a:t>
            </a:r>
            <a:endParaRPr lang="en-US"/>
          </a:p>
        </p:txBody>
      </p:sp>
      <p:sp>
        <p:nvSpPr>
          <p:cNvPr id="54" name="Text Box 33"/>
          <p:cNvSpPr txBox="1">
            <a:spLocks noChangeArrowheads="1"/>
          </p:cNvSpPr>
          <p:nvPr/>
        </p:nvSpPr>
        <p:spPr bwMode="auto">
          <a:xfrm>
            <a:off x="5654878" y="2019887"/>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4</a:t>
            </a:r>
            <a:endParaRPr lang="en-US"/>
          </a:p>
        </p:txBody>
      </p:sp>
      <p:sp>
        <p:nvSpPr>
          <p:cNvPr id="55" name="Text Box 34"/>
          <p:cNvSpPr txBox="1">
            <a:spLocks noChangeArrowheads="1"/>
          </p:cNvSpPr>
          <p:nvPr/>
        </p:nvSpPr>
        <p:spPr bwMode="auto">
          <a:xfrm>
            <a:off x="7369378" y="3320049"/>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5</a:t>
            </a:r>
            <a:endParaRPr lang="en-US"/>
          </a:p>
        </p:txBody>
      </p:sp>
      <p:sp>
        <p:nvSpPr>
          <p:cNvPr id="56" name="Text Box 35"/>
          <p:cNvSpPr txBox="1">
            <a:spLocks noChangeArrowheads="1"/>
          </p:cNvSpPr>
          <p:nvPr/>
        </p:nvSpPr>
        <p:spPr bwMode="auto">
          <a:xfrm>
            <a:off x="8069465" y="44487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6</a:t>
            </a:r>
            <a:endParaRPr lang="en-US"/>
          </a:p>
        </p:txBody>
      </p:sp>
      <p:sp>
        <p:nvSpPr>
          <p:cNvPr id="57" name="Text Box 36"/>
          <p:cNvSpPr txBox="1">
            <a:spLocks noChangeArrowheads="1"/>
          </p:cNvSpPr>
          <p:nvPr/>
        </p:nvSpPr>
        <p:spPr bwMode="auto">
          <a:xfrm>
            <a:off x="5069090" y="4463049"/>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7</a:t>
            </a:r>
            <a:endParaRPr lang="en-US"/>
          </a:p>
        </p:txBody>
      </p:sp>
      <p:sp>
        <p:nvSpPr>
          <p:cNvPr id="3" name="TextBox 2"/>
          <p:cNvSpPr txBox="1"/>
          <p:nvPr/>
        </p:nvSpPr>
        <p:spPr>
          <a:xfrm>
            <a:off x="1835610" y="6015335"/>
            <a:ext cx="5479535" cy="461665"/>
          </a:xfrm>
          <a:prstGeom prst="rect">
            <a:avLst/>
          </a:prstGeom>
          <a:noFill/>
        </p:spPr>
        <p:txBody>
          <a:bodyPr wrap="none" rtlCol="0">
            <a:spAutoFit/>
          </a:bodyPr>
          <a:lstStyle/>
          <a:p>
            <a:r>
              <a:rPr lang="en-US" sz="2400" dirty="0" smtClean="0"/>
              <a:t>~ 50,000 Autonomous Systems (</a:t>
            </a:r>
            <a:r>
              <a:rPr lang="en-US" sz="2400" dirty="0" err="1" smtClean="0"/>
              <a:t>ASes</a:t>
            </a:r>
            <a:r>
              <a:rPr lang="en-US" sz="2400" dirty="0" smtClean="0"/>
              <a:t>)</a:t>
            </a:r>
            <a:endParaRPr lang="en-US" sz="2400" dirty="0"/>
          </a:p>
        </p:txBody>
      </p:sp>
    </p:spTree>
    <p:extLst>
      <p:ext uri="{BB962C8B-B14F-4D97-AF65-F5344CB8AC3E}">
        <p14:creationId xmlns:p14="http://schemas.microsoft.com/office/powerpoint/2010/main" val="27674686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Lucida Sans Regular"/>
                <a:cs typeface="Arial"/>
                <a:sym typeface="Lucida Sans Regular"/>
              </a:rPr>
              <a:t>Combining Participant’s </a:t>
            </a:r>
            <a:r>
              <a:rPr lang="en-US" dirty="0">
                <a:ea typeface="Lucida Sans Regular"/>
                <a:cs typeface="Arial"/>
                <a:sym typeface="Lucida Sans Regular"/>
              </a:rPr>
              <a:t>Policies</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40</a:t>
            </a:fld>
            <a:endParaRPr lang="en-US" dirty="0"/>
          </a:p>
        </p:txBody>
      </p:sp>
      <p:sp>
        <p:nvSpPr>
          <p:cNvPr id="6" name="TextBox 5"/>
          <p:cNvSpPr txBox="1"/>
          <p:nvPr/>
        </p:nvSpPr>
        <p:spPr>
          <a:xfrm>
            <a:off x="2284132" y="5833232"/>
            <a:ext cx="4594008" cy="584776"/>
          </a:xfrm>
          <a:prstGeom prst="rect">
            <a:avLst/>
          </a:prstGeom>
          <a:noFill/>
        </p:spPr>
        <p:txBody>
          <a:bodyPr wrap="square" rtlCol="0">
            <a:spAutoFit/>
          </a:bodyPr>
          <a:lstStyle/>
          <a:p>
            <a:pPr algn="ctr"/>
            <a:r>
              <a:rPr lang="en-US" sz="3200" dirty="0">
                <a:solidFill>
                  <a:srgbClr val="000000"/>
                </a:solidFill>
                <a:ea typeface="Consolas"/>
                <a:cs typeface="Arial"/>
                <a:sym typeface="Consolas"/>
              </a:rPr>
              <a:t>Policy(p) = </a:t>
            </a:r>
            <a:r>
              <a:rPr lang="en-US" sz="3200" dirty="0" err="1" smtClean="0">
                <a:solidFill>
                  <a:srgbClr val="000000"/>
                </a:solidFill>
                <a:ea typeface="Consolas"/>
                <a:cs typeface="Arial"/>
                <a:sym typeface="Consolas"/>
              </a:rPr>
              <a:t>Pol</a:t>
            </a:r>
            <a:r>
              <a:rPr lang="en-US" sz="3200" baseline="-25000" dirty="0" err="1" smtClean="0">
                <a:solidFill>
                  <a:srgbClr val="000000"/>
                </a:solidFill>
                <a:ea typeface="Consolas"/>
                <a:cs typeface="Arial"/>
                <a:sym typeface="Consolas"/>
              </a:rPr>
              <a:t>A</a:t>
            </a:r>
            <a:r>
              <a:rPr lang="en-US" sz="3200" baseline="-25000" dirty="0" smtClean="0">
                <a:solidFill>
                  <a:srgbClr val="000000"/>
                </a:solidFill>
                <a:ea typeface="Consolas"/>
                <a:cs typeface="Arial"/>
                <a:sym typeface="Consolas"/>
              </a:rPr>
              <a:t> </a:t>
            </a:r>
            <a:r>
              <a:rPr lang="en-US" sz="3200" dirty="0" smtClean="0">
                <a:solidFill>
                  <a:srgbClr val="FF0000"/>
                </a:solidFill>
                <a:ea typeface="Consolas"/>
                <a:cs typeface="Arial"/>
                <a:sym typeface="Wingdings"/>
              </a:rPr>
              <a:t></a:t>
            </a:r>
            <a:r>
              <a:rPr lang="en-US" sz="3200" dirty="0" smtClean="0">
                <a:solidFill>
                  <a:srgbClr val="000000"/>
                </a:solidFill>
                <a:ea typeface="Consolas"/>
                <a:cs typeface="Arial"/>
                <a:sym typeface="Consolas"/>
              </a:rPr>
              <a:t> </a:t>
            </a:r>
            <a:r>
              <a:rPr lang="en-US" sz="3200" dirty="0" err="1" smtClean="0">
                <a:solidFill>
                  <a:srgbClr val="000000"/>
                </a:solidFill>
                <a:ea typeface="Consolas"/>
                <a:cs typeface="Arial"/>
                <a:sym typeface="Consolas"/>
              </a:rPr>
              <a:t>Pol</a:t>
            </a:r>
            <a:r>
              <a:rPr lang="en-US" sz="3200" baseline="-25000" dirty="0" err="1" smtClean="0">
                <a:solidFill>
                  <a:srgbClr val="000000"/>
                </a:solidFill>
                <a:ea typeface="Consolas"/>
                <a:cs typeface="Arial"/>
                <a:sym typeface="Consolas"/>
              </a:rPr>
              <a:t>C</a:t>
            </a:r>
            <a:endParaRPr lang="en-US" sz="3200" dirty="0">
              <a:solidFill>
                <a:srgbClr val="000000"/>
              </a:solidFill>
              <a:ea typeface="Consolas"/>
              <a:cs typeface="Arial"/>
              <a:sym typeface="Consolas"/>
            </a:endParaRPr>
          </a:p>
        </p:txBody>
      </p:sp>
      <p:sp>
        <p:nvSpPr>
          <p:cNvPr id="77" name="Rectangle 76"/>
          <p:cNvSpPr/>
          <p:nvPr/>
        </p:nvSpPr>
        <p:spPr>
          <a:xfrm>
            <a:off x="2222891" y="2270597"/>
            <a:ext cx="4186551" cy="2504540"/>
          </a:xfrm>
          <a:prstGeom prst="rect">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229979" y="2687117"/>
            <a:ext cx="1208645" cy="61823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AS A</a:t>
            </a:r>
            <a:endParaRPr lang="en-US" sz="2400" dirty="0">
              <a:solidFill>
                <a:srgbClr val="000000"/>
              </a:solidFill>
            </a:endParaRPr>
          </a:p>
        </p:txBody>
      </p:sp>
      <p:sp>
        <p:nvSpPr>
          <p:cNvPr id="79" name="Shape 351"/>
          <p:cNvSpPr/>
          <p:nvPr/>
        </p:nvSpPr>
        <p:spPr>
          <a:xfrm>
            <a:off x="3772689" y="5202290"/>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C1</a:t>
            </a:r>
            <a:endParaRPr sz="2400" b="1" dirty="0">
              <a:solidFill>
                <a:srgbClr val="FF9300"/>
              </a:solidFill>
              <a:latin typeface="Arial"/>
              <a:ea typeface="Lucida Sans Regular"/>
              <a:cs typeface="Arial"/>
              <a:sym typeface="Lucida Sans Regular"/>
            </a:endParaRPr>
          </a:p>
        </p:txBody>
      </p:sp>
      <p:sp>
        <p:nvSpPr>
          <p:cNvPr id="80" name="Shape 351"/>
          <p:cNvSpPr/>
          <p:nvPr/>
        </p:nvSpPr>
        <p:spPr>
          <a:xfrm>
            <a:off x="4487611" y="5202290"/>
            <a:ext cx="393437"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C2</a:t>
            </a:r>
            <a:endParaRPr sz="2400" b="1" dirty="0">
              <a:solidFill>
                <a:srgbClr val="FF9300"/>
              </a:solidFill>
              <a:latin typeface="Arial"/>
              <a:ea typeface="Lucida Sans Regular"/>
              <a:cs typeface="Arial"/>
              <a:sym typeface="Lucida Sans Regular"/>
            </a:endParaRPr>
          </a:p>
        </p:txBody>
      </p:sp>
      <p:sp>
        <p:nvSpPr>
          <p:cNvPr id="81" name="Shape 351"/>
          <p:cNvSpPr/>
          <p:nvPr/>
        </p:nvSpPr>
        <p:spPr>
          <a:xfrm>
            <a:off x="7248075" y="2820144"/>
            <a:ext cx="376455"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a:solidFill>
                  <a:srgbClr val="5E5E5E"/>
                </a:solidFill>
                <a:latin typeface="Arial"/>
                <a:ea typeface="Lucida Sans Regular"/>
                <a:cs typeface="Arial"/>
                <a:sym typeface="Lucida Sans Regular"/>
              </a:rPr>
              <a:t>B</a:t>
            </a:r>
            <a:r>
              <a:rPr lang="en-US" sz="2400" dirty="0" smtClean="0">
                <a:solidFill>
                  <a:srgbClr val="5E5E5E"/>
                </a:solidFill>
                <a:latin typeface="Arial"/>
                <a:ea typeface="Lucida Sans Regular"/>
                <a:cs typeface="Arial"/>
                <a:sym typeface="Lucida Sans Regular"/>
              </a:rPr>
              <a:t>1</a:t>
            </a:r>
            <a:endParaRPr sz="2400" b="1" dirty="0">
              <a:solidFill>
                <a:srgbClr val="FF9300"/>
              </a:solidFill>
              <a:latin typeface="Arial"/>
              <a:ea typeface="Lucida Sans Regular"/>
              <a:cs typeface="Arial"/>
              <a:sym typeface="Lucida Sans Regular"/>
            </a:endParaRPr>
          </a:p>
        </p:txBody>
      </p:sp>
      <p:sp>
        <p:nvSpPr>
          <p:cNvPr id="82" name="Shape 351"/>
          <p:cNvSpPr/>
          <p:nvPr/>
        </p:nvSpPr>
        <p:spPr>
          <a:xfrm>
            <a:off x="1234647" y="2809008"/>
            <a:ext cx="389279"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A1</a:t>
            </a:r>
            <a:endParaRPr sz="2400" b="1" dirty="0">
              <a:solidFill>
                <a:srgbClr val="FF9300"/>
              </a:solidFill>
              <a:latin typeface="Arial"/>
              <a:ea typeface="Lucida Sans Regular"/>
              <a:cs typeface="Arial"/>
              <a:sym typeface="Lucida Sans Regular"/>
            </a:endParaRPr>
          </a:p>
        </p:txBody>
      </p:sp>
      <p:cxnSp>
        <p:nvCxnSpPr>
          <p:cNvPr id="83" name="Elbow Connector 82"/>
          <p:cNvCxnSpPr>
            <a:stCxn id="78" idx="2"/>
            <a:endCxn id="89" idx="1"/>
          </p:cNvCxnSpPr>
          <p:nvPr/>
        </p:nvCxnSpPr>
        <p:spPr>
          <a:xfrm rot="16200000" flipH="1">
            <a:off x="2698942" y="3440714"/>
            <a:ext cx="1142907" cy="872186"/>
          </a:xfrm>
          <a:prstGeom prst="bentConnector2">
            <a:avLst/>
          </a:prstGeom>
          <a:ln>
            <a:solidFill>
              <a:schemeClr val="bg1">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90" idx="2"/>
            <a:endCxn id="89" idx="3"/>
          </p:cNvCxnSpPr>
          <p:nvPr/>
        </p:nvCxnSpPr>
        <p:spPr>
          <a:xfrm rot="5400000">
            <a:off x="4783495" y="3430695"/>
            <a:ext cx="1149204" cy="885928"/>
          </a:xfrm>
          <a:prstGeom prst="bentConnector2">
            <a:avLst/>
          </a:prstGeom>
          <a:ln>
            <a:solidFill>
              <a:srgbClr val="BFBFB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969408" y="4574788"/>
            <a:ext cx="9854" cy="6275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78" idx="1"/>
          </p:cNvCxnSpPr>
          <p:nvPr/>
        </p:nvCxnSpPr>
        <p:spPr>
          <a:xfrm flipH="1">
            <a:off x="1546182" y="2996236"/>
            <a:ext cx="68379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272489" y="3020199"/>
            <a:ext cx="82561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90" idx="1"/>
            <a:endCxn id="78" idx="3"/>
          </p:cNvCxnSpPr>
          <p:nvPr/>
        </p:nvCxnSpPr>
        <p:spPr>
          <a:xfrm flipH="1">
            <a:off x="3438624" y="2989939"/>
            <a:ext cx="1758114" cy="6297"/>
          </a:xfrm>
          <a:prstGeom prst="line">
            <a:avLst/>
          </a:prstGeom>
          <a:ln>
            <a:solidFill>
              <a:srgbClr val="BFBFBF"/>
            </a:solidFill>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3706488" y="4139142"/>
            <a:ext cx="1208645" cy="618237"/>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AS C</a:t>
            </a:r>
            <a:endParaRPr lang="en-US" sz="2400" dirty="0">
              <a:solidFill>
                <a:srgbClr val="000000"/>
              </a:solidFill>
            </a:endParaRPr>
          </a:p>
        </p:txBody>
      </p:sp>
      <p:sp>
        <p:nvSpPr>
          <p:cNvPr id="90" name="Rectangle 89"/>
          <p:cNvSpPr/>
          <p:nvPr/>
        </p:nvSpPr>
        <p:spPr>
          <a:xfrm>
            <a:off x="5196738" y="2680820"/>
            <a:ext cx="1208645" cy="618237"/>
          </a:xfrm>
          <a:prstGeom prst="rect">
            <a:avLst/>
          </a:prstGeom>
          <a:solidFill>
            <a:schemeClr val="accent1">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AS B</a:t>
            </a:r>
            <a:endParaRPr lang="en-US" sz="2400" dirty="0">
              <a:solidFill>
                <a:srgbClr val="000000"/>
              </a:solidFill>
            </a:endParaRPr>
          </a:p>
        </p:txBody>
      </p:sp>
      <p:sp>
        <p:nvSpPr>
          <p:cNvPr id="93" name="Rectangle 92"/>
          <p:cNvSpPr/>
          <p:nvPr/>
        </p:nvSpPr>
        <p:spPr>
          <a:xfrm>
            <a:off x="4915133" y="4906690"/>
            <a:ext cx="3445657" cy="445251"/>
          </a:xfrm>
          <a:prstGeom prst="rect">
            <a:avLst/>
          </a:prstGeom>
          <a:solidFill>
            <a:srgbClr val="E6E6E6"/>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a:solidFill>
                  <a:srgbClr val="000000"/>
                </a:solidFill>
                <a:ea typeface="Consolas"/>
                <a:cs typeface="Arial"/>
                <a:sym typeface="Consolas"/>
              </a:rPr>
              <a:t>match(</a:t>
            </a:r>
            <a:r>
              <a:rPr lang="en-US" sz="2000" dirty="0" err="1">
                <a:solidFill>
                  <a:srgbClr val="000000"/>
                </a:solidFill>
                <a:ea typeface="Consolas"/>
                <a:cs typeface="Arial"/>
                <a:sym typeface="Consolas"/>
              </a:rPr>
              <a:t>dstport</a:t>
            </a:r>
            <a:r>
              <a:rPr lang="en-US" sz="2000" dirty="0">
                <a:solidFill>
                  <a:srgbClr val="000000"/>
                </a:solidFill>
                <a:ea typeface="Consolas"/>
                <a:cs typeface="Arial"/>
                <a:sym typeface="Consolas"/>
              </a:rPr>
              <a:t>=80</a:t>
            </a:r>
            <a:r>
              <a:rPr lang="en-US" sz="2000" dirty="0" smtClean="0">
                <a:solidFill>
                  <a:srgbClr val="000000"/>
                </a:solidFill>
                <a:ea typeface="Consolas"/>
                <a:cs typeface="Arial"/>
                <a:sym typeface="Consolas"/>
              </a:rPr>
              <a:t>)</a:t>
            </a:r>
            <a:r>
              <a:rPr lang="en-US" sz="2000" dirty="0" smtClean="0">
                <a:solidFill>
                  <a:srgbClr val="000000"/>
                </a:solidFill>
                <a:ea typeface="Consolas"/>
                <a:cs typeface="Arial"/>
                <a:sym typeface="Wingdings"/>
              </a:rPr>
              <a:t></a:t>
            </a:r>
            <a:r>
              <a:rPr lang="en-US" sz="2000" dirty="0" err="1" smtClean="0">
                <a:solidFill>
                  <a:srgbClr val="000000"/>
                </a:solidFill>
                <a:ea typeface="Consolas"/>
                <a:cs typeface="Arial"/>
                <a:sym typeface="Consolas"/>
              </a:rPr>
              <a:t>fwd</a:t>
            </a:r>
            <a:r>
              <a:rPr lang="en-US" sz="2000" dirty="0" smtClean="0">
                <a:solidFill>
                  <a:srgbClr val="000000"/>
                </a:solidFill>
                <a:ea typeface="Consolas"/>
                <a:cs typeface="Arial"/>
                <a:sym typeface="Consolas"/>
              </a:rPr>
              <a:t>(</a:t>
            </a:r>
            <a:r>
              <a:rPr lang="en-US" sz="2000" i="1" dirty="0" smtClean="0">
                <a:solidFill>
                  <a:srgbClr val="000000"/>
                </a:solidFill>
                <a:ea typeface="Consolas"/>
                <a:cs typeface="Arial"/>
                <a:sym typeface="Consolas"/>
              </a:rPr>
              <a:t>C1</a:t>
            </a:r>
            <a:r>
              <a:rPr lang="en-US" sz="2000" dirty="0" smtClean="0">
                <a:solidFill>
                  <a:srgbClr val="000000"/>
                </a:solidFill>
                <a:ea typeface="Consolas"/>
                <a:cs typeface="Arial"/>
                <a:sym typeface="Consolas"/>
              </a:rPr>
              <a:t>)</a:t>
            </a:r>
            <a:endParaRPr lang="en-US" sz="2000" dirty="0">
              <a:solidFill>
                <a:srgbClr val="000000"/>
              </a:solidFill>
              <a:ea typeface="Consolas"/>
              <a:cs typeface="Arial"/>
              <a:sym typeface="Consolas"/>
            </a:endParaRPr>
          </a:p>
        </p:txBody>
      </p:sp>
      <p:cxnSp>
        <p:nvCxnSpPr>
          <p:cNvPr id="94" name="Straight Connector 93"/>
          <p:cNvCxnSpPr/>
          <p:nvPr/>
        </p:nvCxnSpPr>
        <p:spPr>
          <a:xfrm>
            <a:off x="4674476" y="4757379"/>
            <a:ext cx="9854" cy="4449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520410" y="3769810"/>
            <a:ext cx="1591614" cy="369332"/>
          </a:xfrm>
          <a:prstGeom prst="rect">
            <a:avLst/>
          </a:prstGeom>
          <a:noFill/>
        </p:spPr>
        <p:txBody>
          <a:bodyPr wrap="none" rtlCol="0">
            <a:spAutoFit/>
          </a:bodyPr>
          <a:lstStyle/>
          <a:p>
            <a:pPr algn="ctr"/>
            <a:r>
              <a:rPr lang="en-US" dirty="0" smtClean="0"/>
              <a:t>Virtual Switch</a:t>
            </a:r>
            <a:endParaRPr lang="en-US" dirty="0"/>
          </a:p>
        </p:txBody>
      </p:sp>
      <p:sp>
        <p:nvSpPr>
          <p:cNvPr id="98" name="TextBox 97"/>
          <p:cNvSpPr txBox="1"/>
          <p:nvPr/>
        </p:nvSpPr>
        <p:spPr>
          <a:xfrm>
            <a:off x="2210698" y="2326199"/>
            <a:ext cx="1591614" cy="369332"/>
          </a:xfrm>
          <a:prstGeom prst="rect">
            <a:avLst/>
          </a:prstGeom>
          <a:noFill/>
        </p:spPr>
        <p:txBody>
          <a:bodyPr wrap="none" rtlCol="0">
            <a:spAutoFit/>
          </a:bodyPr>
          <a:lstStyle/>
          <a:p>
            <a:pPr algn="ctr"/>
            <a:r>
              <a:rPr lang="en-US" dirty="0" smtClean="0"/>
              <a:t>Virtual Switch</a:t>
            </a:r>
            <a:endParaRPr lang="en-US" dirty="0"/>
          </a:p>
        </p:txBody>
      </p:sp>
      <p:sp>
        <p:nvSpPr>
          <p:cNvPr id="99" name="TextBox 98"/>
          <p:cNvSpPr txBox="1"/>
          <p:nvPr/>
        </p:nvSpPr>
        <p:spPr>
          <a:xfrm>
            <a:off x="4872360" y="2329040"/>
            <a:ext cx="1591614" cy="369332"/>
          </a:xfrm>
          <a:prstGeom prst="rect">
            <a:avLst/>
          </a:prstGeom>
          <a:noFill/>
        </p:spPr>
        <p:txBody>
          <a:bodyPr wrap="none" rtlCol="0">
            <a:spAutoFit/>
          </a:bodyPr>
          <a:lstStyle/>
          <a:p>
            <a:pPr algn="ctr"/>
            <a:r>
              <a:rPr lang="en-US" dirty="0" smtClean="0"/>
              <a:t>Virtual Switch</a:t>
            </a:r>
            <a:endParaRPr lang="en-US" dirty="0"/>
          </a:p>
        </p:txBody>
      </p:sp>
      <p:sp>
        <p:nvSpPr>
          <p:cNvPr id="100" name="TextBox 99"/>
          <p:cNvSpPr txBox="1"/>
          <p:nvPr/>
        </p:nvSpPr>
        <p:spPr>
          <a:xfrm>
            <a:off x="2944878" y="1792821"/>
            <a:ext cx="2442496" cy="461665"/>
          </a:xfrm>
          <a:prstGeom prst="rect">
            <a:avLst/>
          </a:prstGeom>
          <a:noFill/>
        </p:spPr>
        <p:txBody>
          <a:bodyPr wrap="none" rtlCol="0">
            <a:spAutoFit/>
          </a:bodyPr>
          <a:lstStyle/>
          <a:p>
            <a:pPr algn="ctr"/>
            <a:r>
              <a:rPr lang="en-US" sz="2400" dirty="0" smtClean="0"/>
              <a:t>Switching Fabric</a:t>
            </a:r>
            <a:endParaRPr lang="en-US" sz="2400" dirty="0"/>
          </a:p>
        </p:txBody>
      </p:sp>
      <p:grpSp>
        <p:nvGrpSpPr>
          <p:cNvPr id="30" name="Group 29"/>
          <p:cNvGrpSpPr/>
          <p:nvPr/>
        </p:nvGrpSpPr>
        <p:grpSpPr>
          <a:xfrm>
            <a:off x="821128" y="2973311"/>
            <a:ext cx="311579" cy="369332"/>
            <a:chOff x="2283970" y="6281896"/>
            <a:chExt cx="311579" cy="369332"/>
          </a:xfrm>
        </p:grpSpPr>
        <p:sp>
          <p:nvSpPr>
            <p:cNvPr id="31" name="Rounded Rectangle 30"/>
            <p:cNvSpPr/>
            <p:nvPr/>
          </p:nvSpPr>
          <p:spPr>
            <a:xfrm>
              <a:off x="2299553" y="6374245"/>
              <a:ext cx="261508" cy="253693"/>
            </a:xfrm>
            <a:prstGeom prst="roundRect">
              <a:avLst/>
            </a:prstGeom>
            <a:solidFill>
              <a:srgbClr val="EEECE1">
                <a:lumMod val="50000"/>
              </a:srgbClr>
            </a:solidFill>
            <a:ln w="127000" cap="flat" cmpd="sng" algn="ctr">
              <a:solidFill>
                <a:srgbClr val="EEECE1">
                  <a:lumMod val="50000"/>
                </a:srgbClr>
              </a:solidFill>
              <a:prstDash val="solid"/>
              <a:tailEnd type="triangle"/>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olas"/>
                <a:ea typeface="+mn-ea"/>
                <a:cs typeface="Consolas"/>
              </a:endParaRPr>
            </a:p>
          </p:txBody>
        </p:sp>
        <p:sp>
          <p:nvSpPr>
            <p:cNvPr id="32" name="TextBox 31"/>
            <p:cNvSpPr txBox="1"/>
            <p:nvPr/>
          </p:nvSpPr>
          <p:spPr>
            <a:xfrm>
              <a:off x="2283970" y="6281896"/>
              <a:ext cx="3115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nsolas"/>
                  <a:cs typeface="Consolas"/>
                </a:rPr>
                <a:t>p</a:t>
              </a:r>
              <a:endParaRPr kumimoji="0" lang="en-US" sz="1800" b="0" i="0" u="none" strike="noStrike" kern="0" cap="none" spc="0" normalizeH="0" baseline="0" noProof="0" dirty="0">
                <a:ln>
                  <a:noFill/>
                </a:ln>
                <a:solidFill>
                  <a:sysClr val="windowText" lastClr="000000"/>
                </a:solidFill>
                <a:effectLst/>
                <a:uLnTx/>
                <a:uFillTx/>
                <a:latin typeface="Consolas"/>
                <a:cs typeface="Consolas"/>
              </a:endParaRPr>
            </a:p>
          </p:txBody>
        </p:sp>
      </p:grpSp>
      <p:sp>
        <p:nvSpPr>
          <p:cNvPr id="101" name="Rectangle 100"/>
          <p:cNvSpPr/>
          <p:nvPr/>
        </p:nvSpPr>
        <p:spPr>
          <a:xfrm>
            <a:off x="152401" y="3804511"/>
            <a:ext cx="3286188" cy="44525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a:solidFill>
                  <a:srgbClr val="000000"/>
                </a:solidFill>
                <a:ea typeface="Consolas"/>
                <a:cs typeface="Arial"/>
                <a:sym typeface="Consolas"/>
              </a:rPr>
              <a:t>match(</a:t>
            </a:r>
            <a:r>
              <a:rPr lang="en-US" sz="2000" dirty="0" err="1">
                <a:solidFill>
                  <a:srgbClr val="000000"/>
                </a:solidFill>
                <a:ea typeface="Consolas"/>
                <a:cs typeface="Arial"/>
                <a:sym typeface="Consolas"/>
              </a:rPr>
              <a:t>dstport</a:t>
            </a:r>
            <a:r>
              <a:rPr lang="en-US" sz="2000" dirty="0">
                <a:solidFill>
                  <a:srgbClr val="000000"/>
                </a:solidFill>
                <a:ea typeface="Consolas"/>
                <a:cs typeface="Arial"/>
                <a:sym typeface="Consolas"/>
              </a:rPr>
              <a:t>=80</a:t>
            </a:r>
            <a:r>
              <a:rPr lang="en-US" sz="2000" dirty="0" smtClean="0">
                <a:solidFill>
                  <a:srgbClr val="000000"/>
                </a:solidFill>
                <a:ea typeface="Consolas"/>
                <a:cs typeface="Arial"/>
                <a:sym typeface="Consolas"/>
              </a:rPr>
              <a:t>)</a:t>
            </a:r>
            <a:r>
              <a:rPr lang="en-US" sz="2000" dirty="0" smtClean="0">
                <a:solidFill>
                  <a:srgbClr val="000000"/>
                </a:solidFill>
                <a:ea typeface="Consolas"/>
                <a:cs typeface="Arial"/>
                <a:sym typeface="Wingdings"/>
              </a:rPr>
              <a:t></a:t>
            </a:r>
            <a:r>
              <a:rPr lang="en-US" sz="2000" dirty="0" err="1" smtClean="0">
                <a:solidFill>
                  <a:srgbClr val="000000"/>
                </a:solidFill>
                <a:ea typeface="Consolas"/>
                <a:cs typeface="Arial"/>
                <a:sym typeface="Consolas"/>
              </a:rPr>
              <a:t>fwd</a:t>
            </a:r>
            <a:r>
              <a:rPr lang="en-US" sz="2000" dirty="0" smtClean="0">
                <a:solidFill>
                  <a:srgbClr val="000000"/>
                </a:solidFill>
                <a:ea typeface="Consolas"/>
                <a:cs typeface="Arial"/>
                <a:sym typeface="Consolas"/>
              </a:rPr>
              <a:t>(C)</a:t>
            </a:r>
            <a:endParaRPr lang="en-US" sz="2000" dirty="0">
              <a:solidFill>
                <a:srgbClr val="000000"/>
              </a:solidFill>
              <a:ea typeface="Consolas"/>
              <a:cs typeface="Arial"/>
              <a:sym typeface="Consolas"/>
            </a:endParaRPr>
          </a:p>
        </p:txBody>
      </p:sp>
      <p:sp>
        <p:nvSpPr>
          <p:cNvPr id="3" name="TextBox 2"/>
          <p:cNvSpPr txBox="1"/>
          <p:nvPr/>
        </p:nvSpPr>
        <p:spPr>
          <a:xfrm>
            <a:off x="1066556" y="4315396"/>
            <a:ext cx="959252" cy="461665"/>
          </a:xfrm>
          <a:prstGeom prst="rect">
            <a:avLst/>
          </a:prstGeom>
          <a:noFill/>
        </p:spPr>
        <p:txBody>
          <a:bodyPr wrap="square" rtlCol="0">
            <a:spAutoFit/>
          </a:bodyPr>
          <a:lstStyle/>
          <a:p>
            <a:pPr algn="ctr"/>
            <a:r>
              <a:rPr lang="en-US" sz="2400" dirty="0">
                <a:solidFill>
                  <a:srgbClr val="2D2D8A"/>
                </a:solidFill>
                <a:ea typeface="Consolas"/>
                <a:cs typeface="Arial"/>
                <a:sym typeface="Consolas"/>
              </a:rPr>
              <a:t> </a:t>
            </a:r>
            <a:r>
              <a:rPr lang="en-US" sz="2400" dirty="0" err="1">
                <a:solidFill>
                  <a:srgbClr val="2D2D8A"/>
                </a:solidFill>
                <a:ea typeface="Consolas"/>
                <a:cs typeface="Arial"/>
                <a:sym typeface="Consolas"/>
              </a:rPr>
              <a:t>Pol</a:t>
            </a:r>
            <a:r>
              <a:rPr lang="en-US" sz="2400" baseline="-25000" dirty="0" err="1">
                <a:solidFill>
                  <a:srgbClr val="2D2D8A"/>
                </a:solidFill>
                <a:ea typeface="Consolas"/>
                <a:cs typeface="Arial"/>
                <a:sym typeface="Consolas"/>
              </a:rPr>
              <a:t>A</a:t>
            </a:r>
            <a:r>
              <a:rPr lang="en-US" sz="2400" dirty="0">
                <a:solidFill>
                  <a:srgbClr val="2D2D8A"/>
                </a:solidFill>
                <a:ea typeface="Consolas"/>
                <a:cs typeface="Arial"/>
                <a:sym typeface="Consolas"/>
              </a:rPr>
              <a:t> </a:t>
            </a:r>
            <a:endParaRPr lang="en-US" sz="2400" dirty="0">
              <a:solidFill>
                <a:srgbClr val="2D2D8A"/>
              </a:solidFill>
            </a:endParaRPr>
          </a:p>
        </p:txBody>
      </p:sp>
      <p:sp>
        <p:nvSpPr>
          <p:cNvPr id="33" name="TextBox 32"/>
          <p:cNvSpPr txBox="1"/>
          <p:nvPr/>
        </p:nvSpPr>
        <p:spPr>
          <a:xfrm>
            <a:off x="5929816" y="5371567"/>
            <a:ext cx="959252" cy="461665"/>
          </a:xfrm>
          <a:prstGeom prst="rect">
            <a:avLst/>
          </a:prstGeom>
          <a:noFill/>
        </p:spPr>
        <p:txBody>
          <a:bodyPr wrap="square" rtlCol="0">
            <a:spAutoFit/>
          </a:bodyPr>
          <a:lstStyle/>
          <a:p>
            <a:pPr algn="ctr"/>
            <a:r>
              <a:rPr lang="en-US" sz="2400" dirty="0">
                <a:solidFill>
                  <a:srgbClr val="2D2D8A"/>
                </a:solidFill>
                <a:ea typeface="Consolas"/>
                <a:cs typeface="Arial"/>
                <a:sym typeface="Consolas"/>
              </a:rPr>
              <a:t> </a:t>
            </a:r>
            <a:r>
              <a:rPr lang="en-US" sz="2400" dirty="0" err="1" smtClean="0">
                <a:solidFill>
                  <a:srgbClr val="2D2D8A"/>
                </a:solidFill>
                <a:ea typeface="Consolas"/>
                <a:cs typeface="Arial"/>
                <a:sym typeface="Consolas"/>
              </a:rPr>
              <a:t>Pol</a:t>
            </a:r>
            <a:r>
              <a:rPr lang="en-US" sz="2400" baseline="-25000" dirty="0" err="1" smtClean="0">
                <a:solidFill>
                  <a:srgbClr val="2D2D8A"/>
                </a:solidFill>
                <a:ea typeface="Consolas"/>
                <a:cs typeface="Arial"/>
                <a:sym typeface="Consolas"/>
              </a:rPr>
              <a:t>C</a:t>
            </a:r>
            <a:r>
              <a:rPr lang="en-US" sz="2400" dirty="0" smtClean="0">
                <a:solidFill>
                  <a:srgbClr val="2D2D8A"/>
                </a:solidFill>
                <a:ea typeface="Consolas"/>
                <a:cs typeface="Arial"/>
                <a:sym typeface="Consolas"/>
              </a:rPr>
              <a:t> </a:t>
            </a:r>
            <a:endParaRPr lang="en-US" sz="2400" dirty="0">
              <a:solidFill>
                <a:srgbClr val="2D2D8A"/>
              </a:solidFill>
            </a:endParaRPr>
          </a:p>
        </p:txBody>
      </p:sp>
    </p:spTree>
    <p:extLst>
      <p:ext uri="{BB962C8B-B14F-4D97-AF65-F5344CB8AC3E}">
        <p14:creationId xmlns:p14="http://schemas.microsoft.com/office/powerpoint/2010/main" val="230009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4753E-6 0.06415 L 0.27503 0.06392 " pathEditMode="relative" rAng="0" ptsTypes="AA">
                                      <p:cBhvr>
                                        <p:cTn id="6" dur="2000" fill="hold"/>
                                        <p:tgtEl>
                                          <p:spTgt spid="30"/>
                                        </p:tgtEl>
                                        <p:attrNameLst>
                                          <p:attrName>ppt_x</p:attrName>
                                          <p:attrName>ppt_y</p:attrName>
                                        </p:attrNameLst>
                                      </p:cBhvr>
                                      <p:rCtr x="13743" y="-2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7503 0.06392 L 0.27624 0.21677 " pathEditMode="relative" rAng="0" ptsTypes="AA">
                                      <p:cBhvr>
                                        <p:cTn id="16" dur="2000" fill="hold"/>
                                        <p:tgtEl>
                                          <p:spTgt spid="30"/>
                                        </p:tgtEl>
                                        <p:attrNameLst>
                                          <p:attrName>ppt_x</p:attrName>
                                          <p:attrName>ppt_y</p:attrName>
                                        </p:attrNameLst>
                                      </p:cBhvr>
                                      <p:rCtr x="52" y="7642"/>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27624 0.21677 L 0.27624 0.34507 " pathEditMode="relative" rAng="0" ptsTypes="AA">
                                      <p:cBhvr>
                                        <p:cTn id="26" dur="2000" fill="hold"/>
                                        <p:tgtEl>
                                          <p:spTgt spid="30"/>
                                        </p:tgtEl>
                                        <p:attrNameLst>
                                          <p:attrName>ppt_x</p:attrName>
                                          <p:attrName>ppt_y</p:attrName>
                                        </p:attrNameLst>
                                      </p:cBhvr>
                                      <p:rCtr x="0" y="6415"/>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3" grpId="0" animBg="1"/>
      <p:bldP spid="101" grpId="0" animBg="1"/>
      <p:bldP spid="3"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ea typeface="Lucida Sans Regular"/>
                <a:cs typeface="Arial"/>
                <a:sym typeface="Lucida Sans Regular"/>
              </a:rPr>
              <a:t>Building SDX is Challenging</a:t>
            </a:r>
            <a:endParaRPr lang="en-US" dirty="0"/>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dirty="0" smtClean="0">
                <a:solidFill>
                  <a:srgbClr val="BFBFBF"/>
                </a:solidFill>
              </a:rPr>
              <a:t>Programming</a:t>
            </a:r>
            <a:r>
              <a:rPr lang="en-US" b="1" dirty="0" smtClean="0">
                <a:solidFill>
                  <a:srgbClr val="BFBFBF"/>
                </a:solidFill>
              </a:rPr>
              <a:t> abstractions</a:t>
            </a:r>
          </a:p>
          <a:p>
            <a:pPr marL="457200" lvl="1" indent="0">
              <a:lnSpc>
                <a:spcPct val="120000"/>
              </a:lnSpc>
              <a:buNone/>
            </a:pPr>
            <a:r>
              <a:rPr lang="en-US" dirty="0" smtClean="0">
                <a:solidFill>
                  <a:srgbClr val="BFBFBF"/>
                </a:solidFill>
              </a:rPr>
              <a:t>How networks define SDX policies</a:t>
            </a:r>
            <a:r>
              <a:rPr lang="en-US" dirty="0">
                <a:solidFill>
                  <a:srgbClr val="BFBFBF"/>
                </a:solidFill>
              </a:rPr>
              <a:t> </a:t>
            </a:r>
            <a:r>
              <a:rPr lang="en-US" dirty="0" smtClean="0">
                <a:solidFill>
                  <a:srgbClr val="BFBFBF"/>
                </a:solidFill>
              </a:rPr>
              <a:t>and how are they combined together?</a:t>
            </a:r>
            <a:endParaRPr lang="en-US" b="1" dirty="0" smtClean="0">
              <a:solidFill>
                <a:srgbClr val="BFBFBF"/>
              </a:solidFill>
            </a:endParaRPr>
          </a:p>
          <a:p>
            <a:pPr>
              <a:lnSpc>
                <a:spcPct val="120000"/>
              </a:lnSpc>
            </a:pPr>
            <a:r>
              <a:rPr lang="en-US" b="1" dirty="0" smtClean="0">
                <a:solidFill>
                  <a:srgbClr val="333399"/>
                </a:solidFill>
              </a:rPr>
              <a:t>Interoperation </a:t>
            </a:r>
            <a:r>
              <a:rPr lang="en-US" dirty="0" smtClean="0"/>
              <a:t>with BGP</a:t>
            </a:r>
          </a:p>
          <a:p>
            <a:pPr marL="457200" lvl="1" indent="0">
              <a:lnSpc>
                <a:spcPct val="120000"/>
              </a:lnSpc>
              <a:buNone/>
            </a:pPr>
            <a:r>
              <a:rPr lang="en-US" dirty="0" smtClean="0">
                <a:solidFill>
                  <a:srgbClr val="606060"/>
                </a:solidFill>
              </a:rPr>
              <a:t>How to provide flexibility w/o breaking global routing?</a:t>
            </a:r>
          </a:p>
          <a:p>
            <a:pPr>
              <a:lnSpc>
                <a:spcPct val="120000"/>
              </a:lnSpc>
            </a:pPr>
            <a:r>
              <a:rPr lang="en-US" b="1" dirty="0" smtClean="0">
                <a:solidFill>
                  <a:srgbClr val="BFBFBF"/>
                </a:solidFill>
              </a:rPr>
              <a:t>Scalability</a:t>
            </a:r>
          </a:p>
          <a:p>
            <a:pPr marL="457200" lvl="1" indent="0">
              <a:lnSpc>
                <a:spcPct val="120000"/>
              </a:lnSpc>
              <a:buNone/>
            </a:pPr>
            <a:r>
              <a:rPr lang="en-US" dirty="0">
                <a:solidFill>
                  <a:srgbClr val="BFBFBF"/>
                </a:solidFill>
              </a:rPr>
              <a:t>How to </a:t>
            </a:r>
            <a:r>
              <a:rPr lang="en-US" dirty="0" smtClean="0">
                <a:solidFill>
                  <a:srgbClr val="BFBFBF"/>
                </a:solidFill>
              </a:rPr>
              <a:t>handle policies for hundreds of peers, half million prefixes and matches on multiple header fields?</a:t>
            </a:r>
            <a:endParaRPr lang="en-US" dirty="0">
              <a:solidFill>
                <a:srgbClr val="BFBFBF"/>
              </a:solidFill>
            </a:endParaRPr>
          </a:p>
          <a:p>
            <a:pPr>
              <a:lnSpc>
                <a:spcPct val="120000"/>
              </a:lnSpc>
            </a:pPr>
            <a:endParaRPr lang="en-US" dirty="0" smtClean="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41</a:t>
            </a:fld>
            <a:endParaRPr lang="en-US"/>
          </a:p>
        </p:txBody>
      </p:sp>
    </p:spTree>
    <p:extLst>
      <p:ext uri="{BB962C8B-B14F-4D97-AF65-F5344CB8AC3E}">
        <p14:creationId xmlns:p14="http://schemas.microsoft.com/office/powerpoint/2010/main" val="245875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Forwarding Only </a:t>
            </a:r>
            <a:r>
              <a:rPr lang="en-US" dirty="0"/>
              <a:t>A</a:t>
            </a:r>
            <a:r>
              <a:rPr lang="en-US" dirty="0" smtClean="0"/>
              <a:t>long BGP Advertised Routes</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42</a:t>
            </a:fld>
            <a:endParaRPr lang="en-US"/>
          </a:p>
        </p:txBody>
      </p:sp>
      <p:sp>
        <p:nvSpPr>
          <p:cNvPr id="8" name="Rectangle 7"/>
          <p:cNvSpPr/>
          <p:nvPr/>
        </p:nvSpPr>
        <p:spPr>
          <a:xfrm>
            <a:off x="3203299" y="2586378"/>
            <a:ext cx="1966858" cy="91035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hape 351"/>
          <p:cNvSpPr/>
          <p:nvPr/>
        </p:nvSpPr>
        <p:spPr>
          <a:xfrm>
            <a:off x="2055264" y="2808258"/>
            <a:ext cx="259311"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b="1" dirty="0" smtClean="0">
                <a:solidFill>
                  <a:srgbClr val="5E5E5E"/>
                </a:solidFill>
                <a:latin typeface="Arial"/>
                <a:ea typeface="Lucida Sans Regular"/>
                <a:cs typeface="Arial"/>
                <a:sym typeface="Lucida Sans Regular"/>
              </a:rPr>
              <a:t>A</a:t>
            </a:r>
            <a:r>
              <a:rPr lang="en-US" sz="2400" dirty="0" smtClean="0">
                <a:solidFill>
                  <a:srgbClr val="5E5E5E"/>
                </a:solidFill>
                <a:latin typeface="Arial"/>
                <a:ea typeface="Lucida Sans Regular"/>
                <a:cs typeface="Arial"/>
                <a:sym typeface="Lucida Sans Regular"/>
              </a:rPr>
              <a:t> </a:t>
            </a:r>
            <a:endParaRPr sz="2400" dirty="0">
              <a:solidFill>
                <a:srgbClr val="FF9300"/>
              </a:solidFill>
              <a:latin typeface="Arial"/>
              <a:ea typeface="Lucida Sans Regular"/>
              <a:cs typeface="Arial"/>
              <a:sym typeface="Lucida Sans Regular"/>
            </a:endParaRPr>
          </a:p>
        </p:txBody>
      </p:sp>
      <p:sp>
        <p:nvSpPr>
          <p:cNvPr id="10" name="Shape 351"/>
          <p:cNvSpPr/>
          <p:nvPr/>
        </p:nvSpPr>
        <p:spPr>
          <a:xfrm>
            <a:off x="4143031" y="4078506"/>
            <a:ext cx="259311"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a:solidFill>
                  <a:srgbClr val="5E5E5E"/>
                </a:solidFill>
                <a:latin typeface="Arial"/>
                <a:ea typeface="Lucida Sans Regular"/>
                <a:cs typeface="Arial"/>
                <a:sym typeface="Lucida Sans Regular"/>
              </a:rPr>
              <a:t>C</a:t>
            </a:r>
            <a:endParaRPr sz="2800" b="1" dirty="0">
              <a:solidFill>
                <a:srgbClr val="FF9300"/>
              </a:solidFill>
              <a:latin typeface="Arial"/>
              <a:ea typeface="Lucida Sans Regular"/>
              <a:cs typeface="Arial"/>
              <a:sym typeface="Lucida Sans Regular"/>
            </a:endParaRPr>
          </a:p>
        </p:txBody>
      </p:sp>
      <p:sp>
        <p:nvSpPr>
          <p:cNvPr id="11" name="Shape 351"/>
          <p:cNvSpPr/>
          <p:nvPr/>
        </p:nvSpPr>
        <p:spPr>
          <a:xfrm>
            <a:off x="6169802" y="2808258"/>
            <a:ext cx="239499"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a:solidFill>
                  <a:srgbClr val="5E5E5E"/>
                </a:solidFill>
                <a:latin typeface="Arial"/>
                <a:ea typeface="Lucida Sans Regular"/>
                <a:cs typeface="Arial"/>
                <a:sym typeface="Lucida Sans Regular"/>
              </a:rPr>
              <a:t>B</a:t>
            </a:r>
            <a:endParaRPr sz="2800" b="1" dirty="0">
              <a:solidFill>
                <a:srgbClr val="FF9300"/>
              </a:solidFill>
              <a:latin typeface="Arial"/>
              <a:ea typeface="Lucida Sans Regular"/>
              <a:cs typeface="Arial"/>
              <a:sym typeface="Lucida Sans Regular"/>
            </a:endParaRPr>
          </a:p>
        </p:txBody>
      </p:sp>
      <p:sp>
        <p:nvSpPr>
          <p:cNvPr id="12" name="Shape 273"/>
          <p:cNvSpPr/>
          <p:nvPr/>
        </p:nvSpPr>
        <p:spPr>
          <a:xfrm flipH="1">
            <a:off x="5214455" y="3075174"/>
            <a:ext cx="858398" cy="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13" name="Shape 273"/>
          <p:cNvSpPr/>
          <p:nvPr/>
        </p:nvSpPr>
        <p:spPr>
          <a:xfrm flipH="1" flipV="1">
            <a:off x="4245674" y="3496733"/>
            <a:ext cx="0" cy="6151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15" name="Shape 351"/>
          <p:cNvSpPr/>
          <p:nvPr/>
        </p:nvSpPr>
        <p:spPr>
          <a:xfrm>
            <a:off x="3247597" y="2866379"/>
            <a:ext cx="1881421"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solidFill>
                  <a:srgbClr val="5E5E5E"/>
                </a:solidFill>
                <a:latin typeface="Arial"/>
                <a:ea typeface="Lucida Sans Regular"/>
                <a:cs typeface="Arial"/>
                <a:sym typeface="Lucida Sans Regular"/>
              </a:rPr>
              <a:t>SDX</a:t>
            </a:r>
            <a:endParaRPr sz="2400" b="1" dirty="0">
              <a:solidFill>
                <a:srgbClr val="FF9300"/>
              </a:solidFill>
              <a:latin typeface="Arial"/>
              <a:ea typeface="Lucida Sans Regular"/>
              <a:cs typeface="Arial"/>
              <a:sym typeface="Lucida Sans Regular"/>
            </a:endParaRPr>
          </a:p>
        </p:txBody>
      </p:sp>
      <p:sp>
        <p:nvSpPr>
          <p:cNvPr id="25" name="Shape 301"/>
          <p:cNvSpPr/>
          <p:nvPr/>
        </p:nvSpPr>
        <p:spPr>
          <a:xfrm rot="7672914" flipV="1">
            <a:off x="3425286" y="3764004"/>
            <a:ext cx="508374" cy="455805"/>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50800">
            <a:solidFill>
              <a:srgbClr val="FF0000"/>
            </a:solidFill>
            <a:prstDash val="sysDash"/>
            <a:miter lim="400000"/>
            <a:tailEnd type="triangle"/>
          </a:ln>
        </p:spPr>
        <p:txBody>
          <a:bodyPr lIns="64291" tIns="32146" rIns="64291" bIns="32146"/>
          <a:lstStyle/>
          <a:p>
            <a:pPr lvl="0"/>
            <a:endParaRPr>
              <a:solidFill>
                <a:srgbClr val="FF0000"/>
              </a:solidFill>
              <a:latin typeface="Arial"/>
              <a:cs typeface="Arial"/>
            </a:endParaRPr>
          </a:p>
        </p:txBody>
      </p:sp>
      <p:sp>
        <p:nvSpPr>
          <p:cNvPr id="26" name="Shape 351"/>
          <p:cNvSpPr/>
          <p:nvPr/>
        </p:nvSpPr>
        <p:spPr>
          <a:xfrm>
            <a:off x="2702224" y="3768566"/>
            <a:ext cx="64696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10/8</a:t>
            </a:r>
            <a:endParaRPr sz="2400" b="1" dirty="0">
              <a:solidFill>
                <a:srgbClr val="FF9300"/>
              </a:solidFill>
              <a:latin typeface="Arial"/>
              <a:ea typeface="Lucida Sans Regular"/>
              <a:cs typeface="Arial"/>
              <a:sym typeface="Lucida Sans Regular"/>
            </a:endParaRPr>
          </a:p>
        </p:txBody>
      </p:sp>
      <p:sp>
        <p:nvSpPr>
          <p:cNvPr id="27" name="Shape 301"/>
          <p:cNvSpPr/>
          <p:nvPr/>
        </p:nvSpPr>
        <p:spPr>
          <a:xfrm rot="19130790">
            <a:off x="5339307" y="2445684"/>
            <a:ext cx="690698" cy="586869"/>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50800">
            <a:solidFill>
              <a:srgbClr val="FF0000"/>
            </a:solidFill>
            <a:prstDash val="sysDash"/>
            <a:miter lim="400000"/>
            <a:tailEnd type="triangle"/>
          </a:ln>
        </p:spPr>
        <p:txBody>
          <a:bodyPr lIns="64291" tIns="32146" rIns="64291" bIns="32146"/>
          <a:lstStyle/>
          <a:p>
            <a:pPr lvl="0"/>
            <a:endParaRPr>
              <a:latin typeface="Arial"/>
              <a:cs typeface="Arial"/>
            </a:endParaRPr>
          </a:p>
        </p:txBody>
      </p:sp>
      <p:sp>
        <p:nvSpPr>
          <p:cNvPr id="28" name="Shape 351"/>
          <p:cNvSpPr/>
          <p:nvPr/>
        </p:nvSpPr>
        <p:spPr>
          <a:xfrm>
            <a:off x="5548307" y="2116235"/>
            <a:ext cx="599022"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20/8</a:t>
            </a:r>
            <a:endParaRPr sz="2400" b="1" dirty="0">
              <a:solidFill>
                <a:srgbClr val="FF9300"/>
              </a:solidFill>
              <a:latin typeface="Arial"/>
              <a:ea typeface="Lucida Sans Regular"/>
              <a:cs typeface="Arial"/>
              <a:sym typeface="Lucida Sans Regular"/>
            </a:endParaRPr>
          </a:p>
        </p:txBody>
      </p:sp>
      <p:sp>
        <p:nvSpPr>
          <p:cNvPr id="22" name="Shape 273"/>
          <p:cNvSpPr/>
          <p:nvPr/>
        </p:nvSpPr>
        <p:spPr>
          <a:xfrm flipH="1">
            <a:off x="2344901" y="3068504"/>
            <a:ext cx="858398" cy="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32" name="Shape 460"/>
          <p:cNvSpPr/>
          <p:nvPr/>
        </p:nvSpPr>
        <p:spPr>
          <a:xfrm>
            <a:off x="910853" y="4792174"/>
            <a:ext cx="4769510" cy="50301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2800" dirty="0">
                <a:solidFill>
                  <a:srgbClr val="011B9D"/>
                </a:solidFill>
                <a:latin typeface="Arial"/>
                <a:ea typeface="Consolas"/>
                <a:cs typeface="Arial"/>
                <a:sym typeface="Consolas"/>
              </a:rPr>
              <a:t>match</a:t>
            </a:r>
            <a:r>
              <a:rPr sz="2800" dirty="0">
                <a:latin typeface="Arial"/>
                <a:ea typeface="Consolas"/>
                <a:cs typeface="Arial"/>
                <a:sym typeface="Consolas"/>
              </a:rPr>
              <a:t>(dstport=80</a:t>
            </a:r>
            <a:r>
              <a:rPr sz="2800" dirty="0" smtClean="0">
                <a:latin typeface="Arial"/>
                <a:ea typeface="Consolas"/>
                <a:cs typeface="Arial"/>
                <a:sym typeface="Consolas"/>
              </a:rPr>
              <a:t>)</a:t>
            </a:r>
            <a:r>
              <a:rPr lang="en-US" sz="2800" dirty="0" smtClean="0">
                <a:latin typeface="Arial"/>
                <a:ea typeface="Consolas"/>
                <a:cs typeface="Arial"/>
                <a:sym typeface="Consolas"/>
              </a:rPr>
              <a:t> </a:t>
            </a:r>
            <a:r>
              <a:rPr lang="en-US" sz="2800" dirty="0" smtClean="0">
                <a:latin typeface="Arial"/>
                <a:ea typeface="Consolas"/>
                <a:cs typeface="Arial"/>
                <a:sym typeface="Wingdings"/>
              </a:rPr>
              <a:t></a:t>
            </a:r>
            <a:r>
              <a:rPr lang="en-US" sz="2800" dirty="0" smtClean="0">
                <a:latin typeface="Arial"/>
                <a:ea typeface="Consolas"/>
                <a:cs typeface="Arial"/>
                <a:sym typeface="Consolas"/>
              </a:rPr>
              <a:t> </a:t>
            </a:r>
            <a:r>
              <a:rPr sz="2800" dirty="0" smtClean="0">
                <a:solidFill>
                  <a:srgbClr val="011B9D"/>
                </a:solidFill>
                <a:latin typeface="Arial"/>
                <a:ea typeface="Consolas"/>
                <a:cs typeface="Arial"/>
                <a:sym typeface="Consolas"/>
              </a:rPr>
              <a:t>fwd</a:t>
            </a:r>
            <a:r>
              <a:rPr sz="2800" dirty="0" smtClean="0">
                <a:latin typeface="Arial"/>
                <a:ea typeface="Consolas"/>
                <a:cs typeface="Arial"/>
                <a:sym typeface="Consolas"/>
              </a:rPr>
              <a:t>(</a:t>
            </a:r>
            <a:r>
              <a:rPr lang="en-US" sz="2800" i="1" dirty="0" smtClean="0">
                <a:latin typeface="Arial"/>
                <a:ea typeface="Consolas"/>
                <a:cs typeface="Arial"/>
                <a:sym typeface="Consolas"/>
              </a:rPr>
              <a:t>C)</a:t>
            </a:r>
          </a:p>
        </p:txBody>
      </p:sp>
    </p:spTree>
    <p:extLst>
      <p:ext uri="{BB962C8B-B14F-4D97-AF65-F5344CB8AC3E}">
        <p14:creationId xmlns:p14="http://schemas.microsoft.com/office/powerpoint/2010/main" val="1552886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25" grpId="0" animBg="1"/>
      <p:bldP spid="26" grpId="0" animBg="1"/>
      <p:bldP spid="27" grpId="0" animBg="1"/>
      <p:bldP spid="28" grpId="0" animBg="1"/>
      <p:bldP spid="22"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Ensure ‘p</a:t>
            </a:r>
            <a:r>
              <a:rPr lang="en-US" dirty="0"/>
              <a:t>’ is </a:t>
            </a:r>
            <a:r>
              <a:rPr lang="en-US" dirty="0">
                <a:solidFill>
                  <a:srgbClr val="FF0000"/>
                </a:solidFill>
              </a:rPr>
              <a:t>not</a:t>
            </a:r>
            <a:r>
              <a:rPr lang="en-US" dirty="0"/>
              <a:t> forwarded to </a:t>
            </a:r>
            <a:r>
              <a:rPr lang="en-US" dirty="0" smtClean="0"/>
              <a:t>C</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43</a:t>
            </a:fld>
            <a:endParaRPr lang="en-US"/>
          </a:p>
        </p:txBody>
      </p:sp>
      <p:sp>
        <p:nvSpPr>
          <p:cNvPr id="6" name="Shape 460"/>
          <p:cNvSpPr/>
          <p:nvPr/>
        </p:nvSpPr>
        <p:spPr>
          <a:xfrm>
            <a:off x="910853" y="4792174"/>
            <a:ext cx="4669748" cy="50301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2800" dirty="0">
                <a:solidFill>
                  <a:srgbClr val="011B9D"/>
                </a:solidFill>
                <a:latin typeface="Arial"/>
                <a:ea typeface="Consolas"/>
                <a:cs typeface="Arial"/>
                <a:sym typeface="Consolas"/>
              </a:rPr>
              <a:t>match</a:t>
            </a:r>
            <a:r>
              <a:rPr sz="2800" dirty="0">
                <a:latin typeface="Arial"/>
                <a:ea typeface="Consolas"/>
                <a:cs typeface="Arial"/>
                <a:sym typeface="Consolas"/>
              </a:rPr>
              <a:t>(dstport=80</a:t>
            </a:r>
            <a:r>
              <a:rPr sz="2800" dirty="0" smtClean="0">
                <a:latin typeface="Arial"/>
                <a:ea typeface="Consolas"/>
                <a:cs typeface="Arial"/>
                <a:sym typeface="Consolas"/>
              </a:rPr>
              <a:t>)</a:t>
            </a:r>
            <a:r>
              <a:rPr lang="en-US" sz="2800" dirty="0" smtClean="0">
                <a:latin typeface="Arial"/>
                <a:ea typeface="Consolas"/>
                <a:cs typeface="Arial"/>
                <a:sym typeface="Consolas"/>
              </a:rPr>
              <a:t> </a:t>
            </a:r>
            <a:r>
              <a:rPr lang="en-US" sz="2800" dirty="0" smtClean="0">
                <a:latin typeface="Arial"/>
                <a:ea typeface="Consolas"/>
                <a:cs typeface="Arial"/>
                <a:sym typeface="Wingdings"/>
              </a:rPr>
              <a:t></a:t>
            </a:r>
            <a:r>
              <a:rPr lang="en-US" sz="2800" dirty="0" smtClean="0">
                <a:latin typeface="Arial"/>
                <a:ea typeface="Consolas"/>
                <a:cs typeface="Arial"/>
                <a:sym typeface="Consolas"/>
              </a:rPr>
              <a:t> </a:t>
            </a:r>
            <a:r>
              <a:rPr sz="2800" dirty="0" smtClean="0">
                <a:solidFill>
                  <a:srgbClr val="011B9D"/>
                </a:solidFill>
                <a:latin typeface="Arial"/>
                <a:ea typeface="Consolas"/>
                <a:cs typeface="Arial"/>
                <a:sym typeface="Consolas"/>
              </a:rPr>
              <a:t>fwd</a:t>
            </a:r>
            <a:r>
              <a:rPr sz="2800" dirty="0" smtClean="0">
                <a:latin typeface="Arial"/>
                <a:ea typeface="Consolas"/>
                <a:cs typeface="Arial"/>
                <a:sym typeface="Consolas"/>
              </a:rPr>
              <a:t>(</a:t>
            </a:r>
            <a:r>
              <a:rPr lang="en-US" sz="2800" i="1" dirty="0" smtClean="0">
                <a:latin typeface="Arial"/>
                <a:ea typeface="Consolas"/>
                <a:cs typeface="Arial"/>
                <a:sym typeface="Consolas"/>
              </a:rPr>
              <a:t>C)</a:t>
            </a:r>
          </a:p>
        </p:txBody>
      </p:sp>
      <p:sp>
        <p:nvSpPr>
          <p:cNvPr id="8" name="Rectangle 7"/>
          <p:cNvSpPr/>
          <p:nvPr/>
        </p:nvSpPr>
        <p:spPr>
          <a:xfrm>
            <a:off x="3203299" y="2586378"/>
            <a:ext cx="1966858" cy="91035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hape 351"/>
          <p:cNvSpPr/>
          <p:nvPr/>
        </p:nvSpPr>
        <p:spPr>
          <a:xfrm>
            <a:off x="2055264" y="2808258"/>
            <a:ext cx="243656"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smtClean="0">
                <a:solidFill>
                  <a:srgbClr val="5E5E5E"/>
                </a:solidFill>
                <a:latin typeface="Arial"/>
                <a:ea typeface="Lucida Sans Regular"/>
                <a:cs typeface="Arial"/>
                <a:sym typeface="Lucida Sans Regular"/>
              </a:rPr>
              <a:t>A</a:t>
            </a:r>
            <a:r>
              <a:rPr lang="en-US" sz="2400" dirty="0" smtClean="0">
                <a:solidFill>
                  <a:srgbClr val="5E5E5E"/>
                </a:solidFill>
                <a:latin typeface="Arial"/>
                <a:ea typeface="Lucida Sans Regular"/>
                <a:cs typeface="Arial"/>
                <a:sym typeface="Lucida Sans Regular"/>
              </a:rPr>
              <a:t> </a:t>
            </a:r>
            <a:endParaRPr sz="2400" dirty="0">
              <a:solidFill>
                <a:srgbClr val="FF9300"/>
              </a:solidFill>
              <a:latin typeface="Arial"/>
              <a:ea typeface="Lucida Sans Regular"/>
              <a:cs typeface="Arial"/>
              <a:sym typeface="Lucida Sans Regular"/>
            </a:endParaRPr>
          </a:p>
        </p:txBody>
      </p:sp>
      <p:sp>
        <p:nvSpPr>
          <p:cNvPr id="10" name="Shape 351"/>
          <p:cNvSpPr/>
          <p:nvPr/>
        </p:nvSpPr>
        <p:spPr>
          <a:xfrm>
            <a:off x="4143031" y="4078506"/>
            <a:ext cx="259311"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a:solidFill>
                  <a:srgbClr val="5E5E5E"/>
                </a:solidFill>
                <a:latin typeface="Arial"/>
                <a:ea typeface="Lucida Sans Regular"/>
                <a:cs typeface="Arial"/>
                <a:sym typeface="Lucida Sans Regular"/>
              </a:rPr>
              <a:t>C</a:t>
            </a:r>
            <a:endParaRPr sz="2800" b="1" dirty="0">
              <a:solidFill>
                <a:srgbClr val="FF9300"/>
              </a:solidFill>
              <a:latin typeface="Arial"/>
              <a:ea typeface="Lucida Sans Regular"/>
              <a:cs typeface="Arial"/>
              <a:sym typeface="Lucida Sans Regular"/>
            </a:endParaRPr>
          </a:p>
        </p:txBody>
      </p:sp>
      <p:sp>
        <p:nvSpPr>
          <p:cNvPr id="11" name="Shape 351"/>
          <p:cNvSpPr/>
          <p:nvPr/>
        </p:nvSpPr>
        <p:spPr>
          <a:xfrm>
            <a:off x="6169802" y="2808258"/>
            <a:ext cx="239499"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a:solidFill>
                  <a:srgbClr val="5E5E5E"/>
                </a:solidFill>
                <a:latin typeface="Arial"/>
                <a:ea typeface="Lucida Sans Regular"/>
                <a:cs typeface="Arial"/>
                <a:sym typeface="Lucida Sans Regular"/>
              </a:rPr>
              <a:t>B</a:t>
            </a:r>
            <a:endParaRPr sz="2800" b="1" dirty="0">
              <a:solidFill>
                <a:srgbClr val="FF9300"/>
              </a:solidFill>
              <a:latin typeface="Arial"/>
              <a:ea typeface="Lucida Sans Regular"/>
              <a:cs typeface="Arial"/>
              <a:sym typeface="Lucida Sans Regular"/>
            </a:endParaRPr>
          </a:p>
        </p:txBody>
      </p:sp>
      <p:sp>
        <p:nvSpPr>
          <p:cNvPr id="12" name="Shape 273"/>
          <p:cNvSpPr/>
          <p:nvPr/>
        </p:nvSpPr>
        <p:spPr>
          <a:xfrm flipH="1">
            <a:off x="5214455" y="3075174"/>
            <a:ext cx="858398" cy="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13" name="Shape 273"/>
          <p:cNvSpPr/>
          <p:nvPr/>
        </p:nvSpPr>
        <p:spPr>
          <a:xfrm flipH="1" flipV="1">
            <a:off x="4245674" y="3496733"/>
            <a:ext cx="0" cy="6151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15" name="Shape 351"/>
          <p:cNvSpPr/>
          <p:nvPr/>
        </p:nvSpPr>
        <p:spPr>
          <a:xfrm>
            <a:off x="3247597" y="2866379"/>
            <a:ext cx="1881421"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latin typeface="Arial"/>
                <a:ea typeface="Lucida Sans Regular"/>
                <a:cs typeface="Arial"/>
                <a:sym typeface="Lucida Sans Regular"/>
              </a:rPr>
              <a:t>SDX</a:t>
            </a:r>
            <a:endParaRPr sz="2400" b="1" dirty="0">
              <a:latin typeface="Arial"/>
              <a:ea typeface="Lucida Sans Regular"/>
              <a:cs typeface="Arial"/>
              <a:sym typeface="Lucida Sans Regular"/>
            </a:endParaRPr>
          </a:p>
        </p:txBody>
      </p:sp>
      <p:sp>
        <p:nvSpPr>
          <p:cNvPr id="25" name="Shape 301"/>
          <p:cNvSpPr/>
          <p:nvPr/>
        </p:nvSpPr>
        <p:spPr>
          <a:xfrm rot="7672914" flipV="1">
            <a:off x="3425286" y="3764004"/>
            <a:ext cx="508374" cy="455805"/>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50800">
            <a:solidFill>
              <a:srgbClr val="FF0000"/>
            </a:solidFill>
            <a:prstDash val="sysDash"/>
            <a:miter lim="400000"/>
            <a:tailEnd type="triangle"/>
          </a:ln>
        </p:spPr>
        <p:txBody>
          <a:bodyPr lIns="64291" tIns="32146" rIns="64291" bIns="32146"/>
          <a:lstStyle/>
          <a:p>
            <a:pPr lvl="0"/>
            <a:endParaRPr>
              <a:solidFill>
                <a:srgbClr val="FF0000"/>
              </a:solidFill>
              <a:latin typeface="Arial"/>
              <a:cs typeface="Arial"/>
            </a:endParaRPr>
          </a:p>
        </p:txBody>
      </p:sp>
      <p:sp>
        <p:nvSpPr>
          <p:cNvPr id="26" name="Shape 351"/>
          <p:cNvSpPr/>
          <p:nvPr/>
        </p:nvSpPr>
        <p:spPr>
          <a:xfrm>
            <a:off x="2702224" y="3768566"/>
            <a:ext cx="64696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10/8</a:t>
            </a:r>
            <a:endParaRPr sz="2400" b="1" dirty="0">
              <a:solidFill>
                <a:srgbClr val="FF9300"/>
              </a:solidFill>
              <a:latin typeface="Arial"/>
              <a:ea typeface="Lucida Sans Regular"/>
              <a:cs typeface="Arial"/>
              <a:sym typeface="Lucida Sans Regular"/>
            </a:endParaRPr>
          </a:p>
        </p:txBody>
      </p:sp>
      <p:sp>
        <p:nvSpPr>
          <p:cNvPr id="27" name="Shape 301"/>
          <p:cNvSpPr/>
          <p:nvPr/>
        </p:nvSpPr>
        <p:spPr>
          <a:xfrm rot="19130790">
            <a:off x="5339307" y="2445684"/>
            <a:ext cx="690698" cy="586869"/>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50800">
            <a:solidFill>
              <a:srgbClr val="FF0000"/>
            </a:solidFill>
            <a:prstDash val="sysDash"/>
            <a:miter lim="400000"/>
            <a:tailEnd type="triangle"/>
          </a:ln>
        </p:spPr>
        <p:txBody>
          <a:bodyPr lIns="64291" tIns="32146" rIns="64291" bIns="32146"/>
          <a:lstStyle/>
          <a:p>
            <a:pPr lvl="0"/>
            <a:endParaRPr>
              <a:latin typeface="Arial"/>
              <a:cs typeface="Arial"/>
            </a:endParaRPr>
          </a:p>
        </p:txBody>
      </p:sp>
      <p:sp>
        <p:nvSpPr>
          <p:cNvPr id="28" name="Shape 351"/>
          <p:cNvSpPr/>
          <p:nvPr/>
        </p:nvSpPr>
        <p:spPr>
          <a:xfrm>
            <a:off x="5548307" y="2116235"/>
            <a:ext cx="599022"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20/8</a:t>
            </a:r>
            <a:endParaRPr sz="2400" b="1" dirty="0">
              <a:solidFill>
                <a:srgbClr val="FF9300"/>
              </a:solidFill>
              <a:latin typeface="Arial"/>
              <a:ea typeface="Lucida Sans Regular"/>
              <a:cs typeface="Arial"/>
              <a:sym typeface="Lucida Sans Regular"/>
            </a:endParaRPr>
          </a:p>
        </p:txBody>
      </p:sp>
      <p:sp>
        <p:nvSpPr>
          <p:cNvPr id="22" name="Shape 273"/>
          <p:cNvSpPr/>
          <p:nvPr/>
        </p:nvSpPr>
        <p:spPr>
          <a:xfrm flipH="1">
            <a:off x="2344901" y="3068504"/>
            <a:ext cx="858398" cy="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19" name="TextBox 18"/>
          <p:cNvSpPr txBox="1"/>
          <p:nvPr/>
        </p:nvSpPr>
        <p:spPr>
          <a:xfrm>
            <a:off x="2500223" y="2504957"/>
            <a:ext cx="404002" cy="523220"/>
          </a:xfrm>
          <a:prstGeom prst="rect">
            <a:avLst/>
          </a:prstGeom>
          <a:solidFill>
            <a:schemeClr val="bg2">
              <a:lumMod val="20000"/>
              <a:lumOff val="80000"/>
            </a:scheme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latin typeface="Arial"/>
                <a:cs typeface="Arial"/>
              </a:rPr>
              <a:t>p</a:t>
            </a:r>
            <a:endParaRPr kumimoji="0" lang="en-US" sz="2800" b="1" i="0" u="none" strike="noStrike" kern="0" cap="none" spc="0" normalizeH="0" baseline="0" noProof="0" dirty="0">
              <a:ln>
                <a:noFill/>
              </a:ln>
              <a:solidFill>
                <a:sysClr val="windowText" lastClr="000000"/>
              </a:solidFill>
              <a:effectLst/>
              <a:uLnTx/>
              <a:uFillTx/>
              <a:latin typeface="Arial"/>
              <a:cs typeface="Arial"/>
            </a:endParaRPr>
          </a:p>
        </p:txBody>
      </p:sp>
      <p:sp>
        <p:nvSpPr>
          <p:cNvPr id="20" name="Shape 351"/>
          <p:cNvSpPr/>
          <p:nvPr/>
        </p:nvSpPr>
        <p:spPr>
          <a:xfrm>
            <a:off x="2500223" y="1659720"/>
            <a:ext cx="2198318" cy="80637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b="1" dirty="0" err="1">
                <a:solidFill>
                  <a:srgbClr val="FF0000"/>
                </a:solidFill>
                <a:latin typeface="Arial"/>
                <a:ea typeface="Lucida Sans Regular"/>
                <a:cs typeface="Arial"/>
                <a:sym typeface="Lucida Sans Regular"/>
              </a:rPr>
              <a:t>d</a:t>
            </a:r>
            <a:r>
              <a:rPr lang="en-US" sz="2400" b="1" dirty="0" err="1" smtClean="0">
                <a:solidFill>
                  <a:srgbClr val="FF0000"/>
                </a:solidFill>
                <a:latin typeface="Arial"/>
                <a:ea typeface="Lucida Sans Regular"/>
                <a:cs typeface="Arial"/>
                <a:sym typeface="Lucida Sans Regular"/>
              </a:rPr>
              <a:t>stip</a:t>
            </a:r>
            <a:r>
              <a:rPr lang="en-US" sz="2400" b="1" dirty="0" smtClean="0">
                <a:solidFill>
                  <a:srgbClr val="FF0000"/>
                </a:solidFill>
                <a:latin typeface="Arial"/>
                <a:ea typeface="Lucida Sans Regular"/>
                <a:cs typeface="Arial"/>
                <a:sym typeface="Lucida Sans Regular"/>
              </a:rPr>
              <a:t> = 20.0.0.1</a:t>
            </a:r>
          </a:p>
          <a:p>
            <a:pPr lvl="0" algn="l">
              <a:lnSpc>
                <a:spcPct val="110000"/>
              </a:lnSpc>
              <a:defRPr sz="1800"/>
            </a:pPr>
            <a:r>
              <a:rPr lang="en-US" sz="2400" b="1" dirty="0" err="1">
                <a:solidFill>
                  <a:srgbClr val="FF0000"/>
                </a:solidFill>
                <a:latin typeface="Arial"/>
                <a:ea typeface="Lucida Sans Regular"/>
                <a:cs typeface="Arial"/>
                <a:sym typeface="Lucida Sans Regular"/>
              </a:rPr>
              <a:t>d</a:t>
            </a:r>
            <a:r>
              <a:rPr lang="en-US" sz="2400" b="1" dirty="0" err="1" smtClean="0">
                <a:solidFill>
                  <a:srgbClr val="FF0000"/>
                </a:solidFill>
                <a:latin typeface="Arial"/>
                <a:ea typeface="Lucida Sans Regular"/>
                <a:cs typeface="Arial"/>
                <a:sym typeface="Lucida Sans Regular"/>
              </a:rPr>
              <a:t>stport</a:t>
            </a:r>
            <a:r>
              <a:rPr lang="en-US" sz="2400" b="1" dirty="0" smtClean="0">
                <a:solidFill>
                  <a:srgbClr val="FF0000"/>
                </a:solidFill>
                <a:latin typeface="Arial"/>
                <a:ea typeface="Lucida Sans Regular"/>
                <a:cs typeface="Arial"/>
                <a:sym typeface="Lucida Sans Regular"/>
              </a:rPr>
              <a:t> = 80</a:t>
            </a:r>
            <a:endParaRPr sz="2400" b="1" dirty="0">
              <a:solidFill>
                <a:srgbClr val="FF0000"/>
              </a:solidFill>
              <a:latin typeface="Arial"/>
              <a:ea typeface="Lucida Sans Regular"/>
              <a:cs typeface="Arial"/>
              <a:sym typeface="Lucida Sans Regular"/>
            </a:endParaRPr>
          </a:p>
        </p:txBody>
      </p:sp>
    </p:spTree>
    <p:extLst>
      <p:ext uri="{BB962C8B-B14F-4D97-AF65-F5344CB8AC3E}">
        <p14:creationId xmlns:p14="http://schemas.microsoft.com/office/powerpoint/2010/main" val="805893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Policy Augmentation</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44</a:t>
            </a:fld>
            <a:endParaRPr lang="en-US"/>
          </a:p>
        </p:txBody>
      </p:sp>
      <p:sp>
        <p:nvSpPr>
          <p:cNvPr id="6" name="Shape 460"/>
          <p:cNvSpPr/>
          <p:nvPr/>
        </p:nvSpPr>
        <p:spPr>
          <a:xfrm>
            <a:off x="566275" y="5461596"/>
            <a:ext cx="72132" cy="50301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endParaRPr lang="en-US" sz="2800" i="1" dirty="0" smtClean="0">
              <a:latin typeface="Arial"/>
              <a:ea typeface="Consolas"/>
              <a:cs typeface="Arial"/>
              <a:sym typeface="Consolas"/>
            </a:endParaRPr>
          </a:p>
        </p:txBody>
      </p:sp>
      <p:sp>
        <p:nvSpPr>
          <p:cNvPr id="25" name="Rectangle 24"/>
          <p:cNvSpPr/>
          <p:nvPr/>
        </p:nvSpPr>
        <p:spPr>
          <a:xfrm>
            <a:off x="3203299" y="2586378"/>
            <a:ext cx="1966858" cy="91035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hape 351"/>
          <p:cNvSpPr/>
          <p:nvPr/>
        </p:nvSpPr>
        <p:spPr>
          <a:xfrm>
            <a:off x="2055264" y="2808258"/>
            <a:ext cx="243656"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smtClean="0">
                <a:solidFill>
                  <a:srgbClr val="5E5E5E"/>
                </a:solidFill>
                <a:latin typeface="Arial"/>
                <a:ea typeface="Lucida Sans Regular"/>
                <a:cs typeface="Arial"/>
                <a:sym typeface="Lucida Sans Regular"/>
              </a:rPr>
              <a:t>A</a:t>
            </a:r>
            <a:r>
              <a:rPr lang="en-US" sz="2400" dirty="0" smtClean="0">
                <a:solidFill>
                  <a:srgbClr val="5E5E5E"/>
                </a:solidFill>
                <a:latin typeface="Arial"/>
                <a:ea typeface="Lucida Sans Regular"/>
                <a:cs typeface="Arial"/>
                <a:sym typeface="Lucida Sans Regular"/>
              </a:rPr>
              <a:t> </a:t>
            </a:r>
            <a:endParaRPr sz="2400" dirty="0">
              <a:solidFill>
                <a:srgbClr val="FF9300"/>
              </a:solidFill>
              <a:latin typeface="Arial"/>
              <a:ea typeface="Lucida Sans Regular"/>
              <a:cs typeface="Arial"/>
              <a:sym typeface="Lucida Sans Regular"/>
            </a:endParaRPr>
          </a:p>
        </p:txBody>
      </p:sp>
      <p:sp>
        <p:nvSpPr>
          <p:cNvPr id="27" name="Shape 351"/>
          <p:cNvSpPr/>
          <p:nvPr/>
        </p:nvSpPr>
        <p:spPr>
          <a:xfrm>
            <a:off x="4143031" y="4078506"/>
            <a:ext cx="259311"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a:solidFill>
                  <a:srgbClr val="5E5E5E"/>
                </a:solidFill>
                <a:latin typeface="Arial"/>
                <a:ea typeface="Lucida Sans Regular"/>
                <a:cs typeface="Arial"/>
                <a:sym typeface="Lucida Sans Regular"/>
              </a:rPr>
              <a:t>C</a:t>
            </a:r>
            <a:endParaRPr sz="2800" b="1" dirty="0">
              <a:solidFill>
                <a:srgbClr val="FF9300"/>
              </a:solidFill>
              <a:latin typeface="Arial"/>
              <a:ea typeface="Lucida Sans Regular"/>
              <a:cs typeface="Arial"/>
              <a:sym typeface="Lucida Sans Regular"/>
            </a:endParaRPr>
          </a:p>
        </p:txBody>
      </p:sp>
      <p:sp>
        <p:nvSpPr>
          <p:cNvPr id="28" name="Shape 351"/>
          <p:cNvSpPr/>
          <p:nvPr/>
        </p:nvSpPr>
        <p:spPr>
          <a:xfrm>
            <a:off x="6169802" y="2808258"/>
            <a:ext cx="239499" cy="46679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800" dirty="0">
                <a:solidFill>
                  <a:srgbClr val="5E5E5E"/>
                </a:solidFill>
                <a:latin typeface="Arial"/>
                <a:ea typeface="Lucida Sans Regular"/>
                <a:cs typeface="Arial"/>
                <a:sym typeface="Lucida Sans Regular"/>
              </a:rPr>
              <a:t>B</a:t>
            </a:r>
            <a:endParaRPr sz="2800" b="1" dirty="0">
              <a:solidFill>
                <a:srgbClr val="FF9300"/>
              </a:solidFill>
              <a:latin typeface="Arial"/>
              <a:ea typeface="Lucida Sans Regular"/>
              <a:cs typeface="Arial"/>
              <a:sym typeface="Lucida Sans Regular"/>
            </a:endParaRPr>
          </a:p>
        </p:txBody>
      </p:sp>
      <p:sp>
        <p:nvSpPr>
          <p:cNvPr id="29" name="Shape 273"/>
          <p:cNvSpPr/>
          <p:nvPr/>
        </p:nvSpPr>
        <p:spPr>
          <a:xfrm flipH="1">
            <a:off x="5214455" y="3075174"/>
            <a:ext cx="858398" cy="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30" name="Shape 273"/>
          <p:cNvSpPr/>
          <p:nvPr/>
        </p:nvSpPr>
        <p:spPr>
          <a:xfrm flipH="1" flipV="1">
            <a:off x="4245674" y="3496733"/>
            <a:ext cx="0" cy="615115"/>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31" name="Shape 351"/>
          <p:cNvSpPr/>
          <p:nvPr/>
        </p:nvSpPr>
        <p:spPr>
          <a:xfrm>
            <a:off x="3247597" y="2866379"/>
            <a:ext cx="1881421"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dirty="0" smtClean="0">
                <a:latin typeface="Arial"/>
                <a:ea typeface="Lucida Sans Regular"/>
                <a:cs typeface="Arial"/>
                <a:sym typeface="Lucida Sans Regular"/>
              </a:rPr>
              <a:t>SDX</a:t>
            </a:r>
            <a:endParaRPr sz="2400" b="1" dirty="0">
              <a:latin typeface="Arial"/>
              <a:ea typeface="Lucida Sans Regular"/>
              <a:cs typeface="Arial"/>
              <a:sym typeface="Lucida Sans Regular"/>
            </a:endParaRPr>
          </a:p>
        </p:txBody>
      </p:sp>
      <p:sp>
        <p:nvSpPr>
          <p:cNvPr id="32" name="Shape 301"/>
          <p:cNvSpPr/>
          <p:nvPr/>
        </p:nvSpPr>
        <p:spPr>
          <a:xfrm rot="7672914" flipV="1">
            <a:off x="3425286" y="3764004"/>
            <a:ext cx="508374" cy="455805"/>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50800">
            <a:solidFill>
              <a:srgbClr val="FF0000"/>
            </a:solidFill>
            <a:prstDash val="sysDash"/>
            <a:miter lim="400000"/>
            <a:tailEnd type="triangle"/>
          </a:ln>
        </p:spPr>
        <p:txBody>
          <a:bodyPr lIns="64291" tIns="32146" rIns="64291" bIns="32146"/>
          <a:lstStyle/>
          <a:p>
            <a:pPr lvl="0"/>
            <a:endParaRPr>
              <a:solidFill>
                <a:srgbClr val="FF0000"/>
              </a:solidFill>
              <a:latin typeface="Arial"/>
              <a:cs typeface="Arial"/>
            </a:endParaRPr>
          </a:p>
        </p:txBody>
      </p:sp>
      <p:sp>
        <p:nvSpPr>
          <p:cNvPr id="33" name="Shape 351"/>
          <p:cNvSpPr/>
          <p:nvPr/>
        </p:nvSpPr>
        <p:spPr>
          <a:xfrm>
            <a:off x="2702224" y="3768566"/>
            <a:ext cx="646960" cy="400110"/>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10/8</a:t>
            </a:r>
            <a:endParaRPr sz="2400" b="1" dirty="0">
              <a:solidFill>
                <a:srgbClr val="FF9300"/>
              </a:solidFill>
              <a:latin typeface="Arial"/>
              <a:ea typeface="Lucida Sans Regular"/>
              <a:cs typeface="Arial"/>
              <a:sym typeface="Lucida Sans Regular"/>
            </a:endParaRPr>
          </a:p>
        </p:txBody>
      </p:sp>
      <p:sp>
        <p:nvSpPr>
          <p:cNvPr id="34" name="Shape 301"/>
          <p:cNvSpPr/>
          <p:nvPr/>
        </p:nvSpPr>
        <p:spPr>
          <a:xfrm rot="19130790">
            <a:off x="5339307" y="2445684"/>
            <a:ext cx="690698" cy="586869"/>
          </a:xfrm>
          <a:custGeom>
            <a:avLst/>
            <a:gdLst/>
            <a:ahLst/>
            <a:cxnLst>
              <a:cxn ang="0">
                <a:pos x="wd2" y="hd2"/>
              </a:cxn>
              <a:cxn ang="5400000">
                <a:pos x="wd2" y="hd2"/>
              </a:cxn>
              <a:cxn ang="10800000">
                <a:pos x="wd2" y="hd2"/>
              </a:cxn>
              <a:cxn ang="16200000">
                <a:pos x="wd2" y="hd2"/>
              </a:cxn>
            </a:cxnLst>
            <a:rect l="0" t="0" r="r" b="b"/>
            <a:pathLst>
              <a:path w="21600" h="21235" extrusionOk="0">
                <a:moveTo>
                  <a:pt x="21600" y="21235"/>
                </a:moveTo>
                <a:cubicBezTo>
                  <a:pt x="18143" y="6709"/>
                  <a:pt x="10943" y="-365"/>
                  <a:pt x="0" y="14"/>
                </a:cubicBezTo>
              </a:path>
            </a:pathLst>
          </a:custGeom>
          <a:noFill/>
          <a:ln w="50800">
            <a:solidFill>
              <a:srgbClr val="FF0000"/>
            </a:solidFill>
            <a:prstDash val="sysDash"/>
            <a:miter lim="400000"/>
            <a:tailEnd type="triangle"/>
          </a:ln>
        </p:spPr>
        <p:txBody>
          <a:bodyPr lIns="64291" tIns="32146" rIns="64291" bIns="32146"/>
          <a:lstStyle/>
          <a:p>
            <a:pPr lvl="0"/>
            <a:endParaRPr>
              <a:latin typeface="Arial"/>
              <a:cs typeface="Arial"/>
            </a:endParaRPr>
          </a:p>
        </p:txBody>
      </p:sp>
      <p:sp>
        <p:nvSpPr>
          <p:cNvPr id="35" name="Shape 351"/>
          <p:cNvSpPr/>
          <p:nvPr/>
        </p:nvSpPr>
        <p:spPr>
          <a:xfrm>
            <a:off x="5548307" y="2116235"/>
            <a:ext cx="599022" cy="4001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10000"/>
              </a:lnSpc>
              <a:defRPr sz="1800"/>
            </a:pPr>
            <a:r>
              <a:rPr lang="en-US" sz="2400" dirty="0" smtClean="0">
                <a:solidFill>
                  <a:srgbClr val="5E5E5E"/>
                </a:solidFill>
                <a:latin typeface="Arial"/>
                <a:ea typeface="Lucida Sans Regular"/>
                <a:cs typeface="Arial"/>
                <a:sym typeface="Lucida Sans Regular"/>
              </a:rPr>
              <a:t>20/8</a:t>
            </a:r>
            <a:endParaRPr sz="2400" b="1" dirty="0">
              <a:solidFill>
                <a:srgbClr val="FF9300"/>
              </a:solidFill>
              <a:latin typeface="Arial"/>
              <a:ea typeface="Lucida Sans Regular"/>
              <a:cs typeface="Arial"/>
              <a:sym typeface="Lucida Sans Regular"/>
            </a:endParaRPr>
          </a:p>
        </p:txBody>
      </p:sp>
      <p:sp>
        <p:nvSpPr>
          <p:cNvPr id="36" name="Shape 273"/>
          <p:cNvSpPr/>
          <p:nvPr/>
        </p:nvSpPr>
        <p:spPr>
          <a:xfrm flipH="1">
            <a:off x="2344901" y="3068504"/>
            <a:ext cx="858398" cy="0"/>
          </a:xfrm>
          <a:prstGeom prst="line">
            <a:avLst/>
          </a:prstGeom>
          <a:ln w="22225">
            <a:solidFill/>
            <a:miter lim="400000"/>
          </a:ln>
        </p:spPr>
        <p:txBody>
          <a:bodyPr lIns="0" tIns="0" rIns="0" bIns="0" anchor="ctr"/>
          <a:lstStyle/>
          <a:p>
            <a:pPr defTabSz="321457">
              <a:defRPr sz="1200">
                <a:latin typeface="Helvetica"/>
                <a:ea typeface="Helvetica"/>
                <a:cs typeface="Helvetica"/>
                <a:sym typeface="Helvetica"/>
              </a:defRPr>
            </a:pPr>
            <a:endParaRPr>
              <a:latin typeface="Arial"/>
              <a:cs typeface="Arial"/>
            </a:endParaRPr>
          </a:p>
        </p:txBody>
      </p:sp>
      <p:sp>
        <p:nvSpPr>
          <p:cNvPr id="37" name="Shape 460"/>
          <p:cNvSpPr/>
          <p:nvPr/>
        </p:nvSpPr>
        <p:spPr>
          <a:xfrm>
            <a:off x="221609" y="5043683"/>
            <a:ext cx="8693791" cy="503019"/>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defRPr sz="1800"/>
            </a:pPr>
            <a:r>
              <a:rPr lang="en-US" sz="2800" dirty="0" smtClean="0">
                <a:solidFill>
                  <a:srgbClr val="011B9D"/>
                </a:solidFill>
                <a:ea typeface="Consolas"/>
                <a:cs typeface="Arial"/>
                <a:sym typeface="Consolas"/>
              </a:rPr>
              <a:t>(match</a:t>
            </a:r>
            <a:r>
              <a:rPr lang="en-US" sz="2800" dirty="0">
                <a:ea typeface="Consolas"/>
                <a:cs typeface="Arial"/>
                <a:sym typeface="Consolas"/>
              </a:rPr>
              <a:t>(</a:t>
            </a:r>
            <a:r>
              <a:rPr lang="en-US" sz="2800" dirty="0" err="1">
                <a:ea typeface="Consolas"/>
                <a:cs typeface="Arial"/>
                <a:sym typeface="Consolas"/>
              </a:rPr>
              <a:t>dstport</a:t>
            </a:r>
            <a:r>
              <a:rPr lang="en-US" sz="2800" dirty="0">
                <a:ea typeface="Consolas"/>
                <a:cs typeface="Arial"/>
                <a:sym typeface="Consolas"/>
              </a:rPr>
              <a:t>=80) &amp;&amp; </a:t>
            </a:r>
            <a:r>
              <a:rPr lang="en-US" sz="2800" b="1" dirty="0">
                <a:solidFill>
                  <a:srgbClr val="FF0000"/>
                </a:solidFill>
                <a:ea typeface="Consolas"/>
                <a:cs typeface="Arial"/>
                <a:sym typeface="Consolas"/>
              </a:rPr>
              <a:t>match(</a:t>
            </a:r>
            <a:r>
              <a:rPr lang="en-US" sz="2800" b="1" dirty="0" err="1">
                <a:solidFill>
                  <a:srgbClr val="FF0000"/>
                </a:solidFill>
                <a:ea typeface="Consolas"/>
                <a:cs typeface="Arial"/>
                <a:sym typeface="Consolas"/>
              </a:rPr>
              <a:t>dstip</a:t>
            </a:r>
            <a:r>
              <a:rPr lang="en-US" sz="2800" b="1" dirty="0">
                <a:solidFill>
                  <a:srgbClr val="FF0000"/>
                </a:solidFill>
                <a:ea typeface="Consolas"/>
                <a:cs typeface="Arial"/>
                <a:sym typeface="Consolas"/>
              </a:rPr>
              <a:t> = 10/8</a:t>
            </a:r>
            <a:r>
              <a:rPr lang="en-US" sz="2800" b="1" dirty="0" smtClean="0">
                <a:solidFill>
                  <a:srgbClr val="FF0000"/>
                </a:solidFill>
                <a:ea typeface="Consolas"/>
                <a:cs typeface="Arial"/>
                <a:sym typeface="Consolas"/>
              </a:rPr>
              <a:t>)</a:t>
            </a:r>
            <a:r>
              <a:rPr lang="en-US" sz="2800" dirty="0" smtClean="0">
                <a:ea typeface="Consolas"/>
                <a:cs typeface="Arial"/>
                <a:sym typeface="Consolas"/>
              </a:rPr>
              <a:t>)</a:t>
            </a:r>
            <a:r>
              <a:rPr lang="en-US" sz="2800" dirty="0" smtClean="0">
                <a:ea typeface="Consolas"/>
                <a:cs typeface="Arial"/>
                <a:sym typeface="Wingdings"/>
              </a:rPr>
              <a:t></a:t>
            </a:r>
            <a:r>
              <a:rPr lang="en-US" sz="2800" dirty="0" smtClean="0">
                <a:ea typeface="Consolas"/>
                <a:cs typeface="Arial"/>
                <a:sym typeface="Consolas"/>
              </a:rPr>
              <a:t> </a:t>
            </a:r>
            <a:r>
              <a:rPr lang="en-US" sz="2800" dirty="0" err="1">
                <a:solidFill>
                  <a:srgbClr val="011B9D"/>
                </a:solidFill>
                <a:ea typeface="Consolas"/>
                <a:cs typeface="Arial"/>
                <a:sym typeface="Consolas"/>
              </a:rPr>
              <a:t>fwd</a:t>
            </a:r>
            <a:r>
              <a:rPr lang="en-US" sz="2800" dirty="0">
                <a:ea typeface="Consolas"/>
                <a:cs typeface="Arial"/>
                <a:sym typeface="Consolas"/>
              </a:rPr>
              <a:t>(</a:t>
            </a:r>
            <a:r>
              <a:rPr lang="en-US" sz="2800" i="1" dirty="0">
                <a:ea typeface="Consolas"/>
                <a:cs typeface="Arial"/>
                <a:sym typeface="Consolas"/>
              </a:rPr>
              <a:t>C)</a:t>
            </a:r>
          </a:p>
        </p:txBody>
      </p:sp>
    </p:spTree>
    <p:extLst>
      <p:ext uri="{BB962C8B-B14F-4D97-AF65-F5344CB8AC3E}">
        <p14:creationId xmlns:p14="http://schemas.microsoft.com/office/powerpoint/2010/main" val="6454880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ea typeface="Lucida Sans Regular"/>
                <a:cs typeface="Arial"/>
                <a:sym typeface="Lucida Sans Regular"/>
              </a:rPr>
              <a:t>Building SDX is Challenging</a:t>
            </a:r>
            <a:endParaRPr lang="en-US" dirty="0"/>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dirty="0" smtClean="0">
                <a:solidFill>
                  <a:srgbClr val="BFBFBF"/>
                </a:solidFill>
              </a:rPr>
              <a:t>Programming</a:t>
            </a:r>
            <a:r>
              <a:rPr lang="en-US" b="1" dirty="0" smtClean="0">
                <a:solidFill>
                  <a:srgbClr val="BFBFBF"/>
                </a:solidFill>
              </a:rPr>
              <a:t> abstractions</a:t>
            </a:r>
          </a:p>
          <a:p>
            <a:pPr marL="457200" lvl="1" indent="0">
              <a:lnSpc>
                <a:spcPct val="120000"/>
              </a:lnSpc>
              <a:buNone/>
            </a:pPr>
            <a:r>
              <a:rPr lang="en-US" dirty="0" smtClean="0">
                <a:solidFill>
                  <a:srgbClr val="BFBFBF"/>
                </a:solidFill>
              </a:rPr>
              <a:t>How networks define SDX policies</a:t>
            </a:r>
            <a:r>
              <a:rPr lang="en-US" dirty="0">
                <a:solidFill>
                  <a:srgbClr val="BFBFBF"/>
                </a:solidFill>
              </a:rPr>
              <a:t> </a:t>
            </a:r>
            <a:r>
              <a:rPr lang="en-US" dirty="0" smtClean="0">
                <a:solidFill>
                  <a:srgbClr val="BFBFBF"/>
                </a:solidFill>
              </a:rPr>
              <a:t>and how are they combined together?</a:t>
            </a:r>
            <a:endParaRPr lang="en-US" b="1" dirty="0" smtClean="0">
              <a:solidFill>
                <a:srgbClr val="BFBFBF"/>
              </a:solidFill>
            </a:endParaRPr>
          </a:p>
          <a:p>
            <a:pPr>
              <a:lnSpc>
                <a:spcPct val="120000"/>
              </a:lnSpc>
            </a:pPr>
            <a:r>
              <a:rPr lang="en-US" b="1" dirty="0" smtClean="0">
                <a:solidFill>
                  <a:srgbClr val="BFBFBF"/>
                </a:solidFill>
              </a:rPr>
              <a:t>Interoperation </a:t>
            </a:r>
            <a:r>
              <a:rPr lang="en-US" dirty="0" smtClean="0">
                <a:solidFill>
                  <a:srgbClr val="BFBFBF"/>
                </a:solidFill>
              </a:rPr>
              <a:t>with BGP</a:t>
            </a:r>
          </a:p>
          <a:p>
            <a:pPr marL="457200" lvl="1" indent="0">
              <a:lnSpc>
                <a:spcPct val="120000"/>
              </a:lnSpc>
              <a:buNone/>
            </a:pPr>
            <a:r>
              <a:rPr lang="en-US" dirty="0" smtClean="0">
                <a:solidFill>
                  <a:srgbClr val="BFBFBF"/>
                </a:solidFill>
              </a:rPr>
              <a:t>How to provide flexibility w/o breaking global routing?</a:t>
            </a:r>
          </a:p>
          <a:p>
            <a:pPr>
              <a:lnSpc>
                <a:spcPct val="120000"/>
              </a:lnSpc>
            </a:pPr>
            <a:r>
              <a:rPr lang="en-US" b="1" dirty="0" smtClean="0">
                <a:solidFill>
                  <a:srgbClr val="333399"/>
                </a:solidFill>
              </a:rPr>
              <a:t>Scalability</a:t>
            </a:r>
          </a:p>
          <a:p>
            <a:pPr marL="457200" lvl="1" indent="0">
              <a:lnSpc>
                <a:spcPct val="120000"/>
              </a:lnSpc>
              <a:buNone/>
            </a:pPr>
            <a:r>
              <a:rPr lang="en-US" dirty="0">
                <a:solidFill>
                  <a:srgbClr val="606060"/>
                </a:solidFill>
              </a:rPr>
              <a:t>How to </a:t>
            </a:r>
            <a:r>
              <a:rPr lang="en-US" dirty="0" smtClean="0">
                <a:solidFill>
                  <a:srgbClr val="606060"/>
                </a:solidFill>
              </a:rPr>
              <a:t>handle policies for hundreds of peers, half million prefixes and matches on multiple header fields?</a:t>
            </a:r>
            <a:endParaRPr lang="en-US" dirty="0">
              <a:solidFill>
                <a:srgbClr val="606060"/>
              </a:solidFill>
            </a:endParaRPr>
          </a:p>
          <a:p>
            <a:pPr>
              <a:lnSpc>
                <a:spcPct val="120000"/>
              </a:lnSpc>
            </a:pPr>
            <a:endParaRPr lang="en-US" dirty="0" smtClean="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45</a:t>
            </a:fld>
            <a:endParaRPr lang="en-US"/>
          </a:p>
        </p:txBody>
      </p:sp>
    </p:spTree>
    <p:extLst>
      <p:ext uri="{BB962C8B-B14F-4D97-AF65-F5344CB8AC3E}">
        <p14:creationId xmlns:p14="http://schemas.microsoft.com/office/powerpoint/2010/main" val="139493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Challenges</a:t>
            </a:r>
            <a:endParaRPr lang="en-US" dirty="0"/>
          </a:p>
        </p:txBody>
      </p:sp>
      <p:sp>
        <p:nvSpPr>
          <p:cNvPr id="3" name="Content Placeholder 2"/>
          <p:cNvSpPr>
            <a:spLocks noGrp="1"/>
          </p:cNvSpPr>
          <p:nvPr>
            <p:ph idx="1"/>
          </p:nvPr>
        </p:nvSpPr>
        <p:spPr>
          <a:xfrm>
            <a:off x="457200" y="2085878"/>
            <a:ext cx="8229600" cy="3432224"/>
          </a:xfrm>
          <a:ln>
            <a:solidFill>
              <a:schemeClr val="bg1"/>
            </a:solidFill>
          </a:ln>
        </p:spPr>
        <p:txBody>
          <a:bodyPr/>
          <a:lstStyle/>
          <a:p>
            <a:r>
              <a:rPr lang="en-US" b="1" dirty="0" smtClean="0">
                <a:solidFill>
                  <a:srgbClr val="333399"/>
                </a:solidFill>
              </a:rPr>
              <a:t>Reducing data-plane </a:t>
            </a:r>
            <a:r>
              <a:rPr lang="en-US" b="1" dirty="0">
                <a:solidFill>
                  <a:srgbClr val="333399"/>
                </a:solidFill>
              </a:rPr>
              <a:t>s</a:t>
            </a:r>
            <a:r>
              <a:rPr lang="en-US" b="1" dirty="0" smtClean="0">
                <a:solidFill>
                  <a:srgbClr val="333399"/>
                </a:solidFill>
              </a:rPr>
              <a:t>tate: </a:t>
            </a:r>
          </a:p>
          <a:p>
            <a:pPr lvl="1"/>
            <a:r>
              <a:rPr lang="en-US" dirty="0" smtClean="0"/>
              <a:t>Support for all forwarding rules </a:t>
            </a:r>
            <a:br>
              <a:rPr lang="en-US" dirty="0" smtClean="0"/>
            </a:br>
            <a:r>
              <a:rPr lang="en-US" dirty="0" smtClean="0"/>
              <a:t>in (limited) SDN switch memory </a:t>
            </a:r>
            <a:r>
              <a:rPr lang="en-US" dirty="0" smtClean="0">
                <a:solidFill>
                  <a:schemeClr val="bg1"/>
                </a:solidFill>
              </a:rPr>
              <a:t>(millions of flow rules possible)</a:t>
            </a:r>
            <a:endParaRPr lang="en-US" dirty="0"/>
          </a:p>
          <a:p>
            <a:r>
              <a:rPr lang="en-US" b="1" dirty="0" smtClean="0">
                <a:solidFill>
                  <a:srgbClr val="333399"/>
                </a:solidFill>
              </a:rPr>
              <a:t>Reducing control-plane </a:t>
            </a:r>
            <a:r>
              <a:rPr lang="en-US" b="1" dirty="0">
                <a:solidFill>
                  <a:srgbClr val="333399"/>
                </a:solidFill>
              </a:rPr>
              <a:t>c</a:t>
            </a:r>
            <a:r>
              <a:rPr lang="en-US" b="1" dirty="0" smtClean="0">
                <a:solidFill>
                  <a:srgbClr val="333399"/>
                </a:solidFill>
              </a:rPr>
              <a:t>omputation: </a:t>
            </a:r>
          </a:p>
          <a:p>
            <a:pPr lvl="1"/>
            <a:r>
              <a:rPr lang="en-US" dirty="0" smtClean="0"/>
              <a:t>Faster policy compilation </a:t>
            </a:r>
            <a:r>
              <a:rPr lang="en-US" dirty="0" smtClean="0">
                <a:solidFill>
                  <a:srgbClr val="FFFFFF"/>
                </a:solidFill>
              </a:rPr>
              <a:t>(policy compilation takes hours for initial compilation)</a:t>
            </a:r>
            <a:endParaRPr lang="en-US" b="1" dirty="0">
              <a:solidFill>
                <a:srgbClr val="FFFFFF"/>
              </a:solidFill>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46</a:t>
            </a:fld>
            <a:endParaRPr lang="en-US"/>
          </a:p>
        </p:txBody>
      </p:sp>
    </p:spTree>
    <p:extLst>
      <p:ext uri="{BB962C8B-B14F-4D97-AF65-F5344CB8AC3E}">
        <p14:creationId xmlns:p14="http://schemas.microsoft.com/office/powerpoint/2010/main" val="26726463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Challenges</a:t>
            </a:r>
            <a:endParaRPr lang="en-US" dirty="0"/>
          </a:p>
        </p:txBody>
      </p:sp>
      <p:sp>
        <p:nvSpPr>
          <p:cNvPr id="3" name="Content Placeholder 2"/>
          <p:cNvSpPr>
            <a:spLocks noGrp="1"/>
          </p:cNvSpPr>
          <p:nvPr>
            <p:ph idx="1"/>
          </p:nvPr>
        </p:nvSpPr>
        <p:spPr>
          <a:xfrm>
            <a:off x="457200" y="2085878"/>
            <a:ext cx="8229600" cy="3432224"/>
          </a:xfrm>
        </p:spPr>
        <p:txBody>
          <a:bodyPr/>
          <a:lstStyle/>
          <a:p>
            <a:r>
              <a:rPr lang="en-US" b="1" dirty="0" smtClean="0">
                <a:solidFill>
                  <a:srgbClr val="333399"/>
                </a:solidFill>
              </a:rPr>
              <a:t>Reducing Data-Plane State: </a:t>
            </a:r>
            <a:r>
              <a:rPr lang="en-US" dirty="0" smtClean="0"/>
              <a:t>Support for all forwarding rules in (limited) switch memory </a:t>
            </a:r>
            <a:r>
              <a:rPr lang="en-US" b="1" dirty="0" smtClean="0">
                <a:solidFill>
                  <a:srgbClr val="FF0000"/>
                </a:solidFill>
              </a:rPr>
              <a:t>millions of flow rules possible</a:t>
            </a:r>
            <a:endParaRPr lang="en-US" b="1" dirty="0" smtClean="0">
              <a:solidFill>
                <a:srgbClr val="A6A6A6"/>
              </a:solidFill>
            </a:endParaRPr>
          </a:p>
          <a:p>
            <a:endParaRPr lang="en-US" dirty="0"/>
          </a:p>
          <a:p>
            <a:r>
              <a:rPr lang="en-US" b="1" dirty="0" smtClean="0">
                <a:solidFill>
                  <a:srgbClr val="333399"/>
                </a:solidFill>
              </a:rPr>
              <a:t>Reducing Control-Plane Computation: </a:t>
            </a:r>
            <a:r>
              <a:rPr lang="en-US" dirty="0" smtClean="0"/>
              <a:t>Faster policy compilation </a:t>
            </a:r>
            <a:r>
              <a:rPr lang="en-US" dirty="0">
                <a:solidFill>
                  <a:schemeClr val="bg1">
                    <a:lumMod val="65000"/>
                  </a:schemeClr>
                </a:solidFill>
              </a:rPr>
              <a:t/>
            </a:r>
            <a:br>
              <a:rPr lang="en-US" dirty="0">
                <a:solidFill>
                  <a:schemeClr val="bg1">
                    <a:lumMod val="65000"/>
                  </a:schemeClr>
                </a:solidFill>
              </a:rPr>
            </a:br>
            <a:r>
              <a:rPr lang="en-US" b="1" dirty="0" smtClean="0">
                <a:solidFill>
                  <a:srgbClr val="FF0000"/>
                </a:solidFill>
              </a:rPr>
              <a:t>policy compilation could take hours</a:t>
            </a:r>
            <a:endParaRPr lang="en-US" b="1"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47</a:t>
            </a:fld>
            <a:endParaRPr lang="en-US"/>
          </a:p>
        </p:txBody>
      </p:sp>
      <p:sp>
        <p:nvSpPr>
          <p:cNvPr id="5" name="Content Placeholder 2"/>
          <p:cNvSpPr txBox="1">
            <a:spLocks/>
          </p:cNvSpPr>
          <p:nvPr/>
        </p:nvSpPr>
        <p:spPr bwMode="auto">
          <a:xfrm>
            <a:off x="457200" y="1897766"/>
            <a:ext cx="8229600" cy="1066622"/>
          </a:xfrm>
          <a:prstGeom prst="rect">
            <a:avLst/>
          </a:prstGeom>
          <a:solidFill>
            <a:schemeClr val="bg1">
              <a:alpha val="61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endParaRPr lang="en-US" b="1" dirty="0">
              <a:solidFill>
                <a:schemeClr val="bg1">
                  <a:lumMod val="65000"/>
                </a:schemeClr>
              </a:solidFill>
            </a:endParaRPr>
          </a:p>
        </p:txBody>
      </p:sp>
      <p:sp>
        <p:nvSpPr>
          <p:cNvPr id="6" name="Content Placeholder 2"/>
          <p:cNvSpPr txBox="1">
            <a:spLocks/>
          </p:cNvSpPr>
          <p:nvPr/>
        </p:nvSpPr>
        <p:spPr bwMode="auto">
          <a:xfrm>
            <a:off x="471471" y="3819513"/>
            <a:ext cx="8229600" cy="1066622"/>
          </a:xfrm>
          <a:prstGeom prst="rect">
            <a:avLst/>
          </a:prstGeom>
          <a:solidFill>
            <a:schemeClr val="bg1">
              <a:alpha val="61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endParaRPr lang="en-US" b="1" dirty="0">
              <a:solidFill>
                <a:schemeClr val="bg1">
                  <a:lumMod val="65000"/>
                </a:schemeClr>
              </a:solidFill>
            </a:endParaRPr>
          </a:p>
        </p:txBody>
      </p:sp>
    </p:spTree>
    <p:extLst>
      <p:ext uri="{BB962C8B-B14F-4D97-AF65-F5344CB8AC3E}">
        <p14:creationId xmlns:p14="http://schemas.microsoft.com/office/powerpoint/2010/main" val="38800826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Data-Plane </a:t>
            </a:r>
            <a:r>
              <a:rPr lang="en-US" dirty="0" smtClean="0"/>
              <a:t>State:</a:t>
            </a:r>
            <a:br>
              <a:rPr lang="en-US" dirty="0" smtClean="0"/>
            </a:br>
            <a:r>
              <a:rPr lang="en-US" dirty="0" smtClean="0"/>
              <a:t>Observations</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48</a:t>
            </a:fld>
            <a:endParaRPr lang="en-US" dirty="0"/>
          </a:p>
        </p:txBody>
      </p:sp>
      <p:sp>
        <p:nvSpPr>
          <p:cNvPr id="3" name="Content Placeholder 2"/>
          <p:cNvSpPr>
            <a:spLocks noGrp="1"/>
          </p:cNvSpPr>
          <p:nvPr>
            <p:ph idx="1"/>
          </p:nvPr>
        </p:nvSpPr>
        <p:spPr/>
        <p:txBody>
          <a:bodyPr/>
          <a:lstStyle/>
          <a:p>
            <a:endParaRPr lang="en-US" dirty="0" smtClean="0">
              <a:latin typeface="Arial"/>
              <a:cs typeface="Arial"/>
            </a:endParaRPr>
          </a:p>
          <a:p>
            <a:r>
              <a:rPr lang="en-US" sz="3200" dirty="0" smtClean="0">
                <a:latin typeface="Arial"/>
                <a:cs typeface="Arial"/>
              </a:rPr>
              <a:t>Internet routing policies defined for </a:t>
            </a:r>
            <a:r>
              <a:rPr lang="en-US" sz="3200" b="1" dirty="0" smtClean="0">
                <a:solidFill>
                  <a:srgbClr val="2D2D8A"/>
                </a:solidFill>
                <a:latin typeface="Arial"/>
                <a:cs typeface="Arial"/>
              </a:rPr>
              <a:t>groups of prefixes</a:t>
            </a:r>
            <a:r>
              <a:rPr lang="en-US" sz="3200" dirty="0" smtClean="0">
                <a:solidFill>
                  <a:srgbClr val="2D2D8A"/>
                </a:solidFill>
                <a:latin typeface="Arial"/>
                <a:cs typeface="Arial"/>
              </a:rPr>
              <a:t>.</a:t>
            </a:r>
            <a:endParaRPr lang="en-US" sz="3200" dirty="0" smtClean="0">
              <a:latin typeface="Arial"/>
              <a:cs typeface="Arial"/>
            </a:endParaRPr>
          </a:p>
          <a:p>
            <a:endParaRPr lang="en-US" sz="3200" dirty="0">
              <a:latin typeface="Arial"/>
              <a:cs typeface="Arial"/>
            </a:endParaRPr>
          </a:p>
          <a:p>
            <a:r>
              <a:rPr lang="en-US" sz="3200" b="1" dirty="0">
                <a:solidFill>
                  <a:schemeClr val="accent6"/>
                </a:solidFill>
                <a:latin typeface="Arial"/>
                <a:cs typeface="Arial"/>
              </a:rPr>
              <a:t>E</a:t>
            </a:r>
            <a:r>
              <a:rPr lang="en-US" sz="3200" b="1" dirty="0" smtClean="0">
                <a:solidFill>
                  <a:schemeClr val="accent6"/>
                </a:solidFill>
                <a:latin typeface="Arial"/>
                <a:cs typeface="Arial"/>
              </a:rPr>
              <a:t>dge routers</a:t>
            </a:r>
            <a:r>
              <a:rPr lang="en-US" sz="3200" dirty="0" smtClean="0">
                <a:latin typeface="Arial"/>
                <a:cs typeface="Arial"/>
              </a:rPr>
              <a:t> can handle matches on hundreds of thousands of IP prefixes.</a:t>
            </a:r>
            <a:endParaRPr lang="en-US" sz="3200" dirty="0">
              <a:latin typeface="Arial"/>
              <a:cs typeface="Arial"/>
            </a:endParaRPr>
          </a:p>
        </p:txBody>
      </p:sp>
    </p:spTree>
    <p:extLst>
      <p:ext uri="{BB962C8B-B14F-4D97-AF65-F5344CB8AC3E}">
        <p14:creationId xmlns:p14="http://schemas.microsoft.com/office/powerpoint/2010/main" val="42026079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2957771" y="3053885"/>
            <a:ext cx="3034654" cy="1826011"/>
          </a:xfrm>
          <a:prstGeom prst="rect">
            <a:avLst/>
          </a:prstGeom>
          <a:solidFill>
            <a:schemeClr val="accent3">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128544" y="3412651"/>
            <a:ext cx="1089016" cy="93038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Reducing Data-Plane State:</a:t>
            </a:r>
            <a:br>
              <a:rPr lang="en-US" dirty="0"/>
            </a:br>
            <a:r>
              <a:rPr lang="en-US" dirty="0" smtClean="0"/>
              <a:t>Solution</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49</a:t>
            </a:fld>
            <a:endParaRPr lang="en-US"/>
          </a:p>
        </p:txBody>
      </p:sp>
      <p:sp>
        <p:nvSpPr>
          <p:cNvPr id="11" name="TextBox 10"/>
          <p:cNvSpPr txBox="1"/>
          <p:nvPr/>
        </p:nvSpPr>
        <p:spPr>
          <a:xfrm>
            <a:off x="3285397" y="3412651"/>
            <a:ext cx="783688" cy="461665"/>
          </a:xfrm>
          <a:prstGeom prst="rect">
            <a:avLst/>
          </a:prstGeom>
          <a:noFill/>
        </p:spPr>
        <p:txBody>
          <a:bodyPr wrap="none" rtlCol="0">
            <a:spAutoFit/>
          </a:bodyPr>
          <a:lstStyle/>
          <a:p>
            <a:r>
              <a:rPr lang="en-US" sz="2400" dirty="0" smtClean="0"/>
              <a:t>10/8</a:t>
            </a:r>
            <a:endParaRPr lang="en-US" sz="2400" dirty="0"/>
          </a:p>
        </p:txBody>
      </p:sp>
      <p:sp>
        <p:nvSpPr>
          <p:cNvPr id="24" name="TextBox 23"/>
          <p:cNvSpPr txBox="1"/>
          <p:nvPr/>
        </p:nvSpPr>
        <p:spPr>
          <a:xfrm>
            <a:off x="3302530" y="3881374"/>
            <a:ext cx="783688" cy="461665"/>
          </a:xfrm>
          <a:prstGeom prst="rect">
            <a:avLst/>
          </a:prstGeom>
          <a:noFill/>
        </p:spPr>
        <p:txBody>
          <a:bodyPr wrap="none" rtlCol="0">
            <a:spAutoFit/>
          </a:bodyPr>
          <a:lstStyle/>
          <a:p>
            <a:r>
              <a:rPr lang="en-US" sz="2400" dirty="0" smtClean="0"/>
              <a:t>40/8</a:t>
            </a:r>
            <a:endParaRPr lang="en-US" sz="2400" dirty="0"/>
          </a:p>
        </p:txBody>
      </p:sp>
      <p:sp>
        <p:nvSpPr>
          <p:cNvPr id="25" name="TextBox 24"/>
          <p:cNvSpPr txBox="1"/>
          <p:nvPr/>
        </p:nvSpPr>
        <p:spPr>
          <a:xfrm>
            <a:off x="4891031" y="3751975"/>
            <a:ext cx="783688" cy="461665"/>
          </a:xfrm>
          <a:prstGeom prst="rect">
            <a:avLst/>
          </a:prstGeom>
          <a:noFill/>
        </p:spPr>
        <p:txBody>
          <a:bodyPr wrap="none" rtlCol="0">
            <a:spAutoFit/>
          </a:bodyPr>
          <a:lstStyle/>
          <a:p>
            <a:r>
              <a:rPr lang="en-US" sz="2400" dirty="0" smtClean="0"/>
              <a:t>20/8</a:t>
            </a:r>
            <a:endParaRPr lang="en-US" sz="2400" dirty="0"/>
          </a:p>
        </p:txBody>
      </p:sp>
      <p:sp>
        <p:nvSpPr>
          <p:cNvPr id="47" name="Content Placeholder 2"/>
          <p:cNvSpPr>
            <a:spLocks noGrp="1"/>
          </p:cNvSpPr>
          <p:nvPr>
            <p:ph idx="1"/>
          </p:nvPr>
        </p:nvSpPr>
        <p:spPr>
          <a:xfrm>
            <a:off x="546090" y="1792673"/>
            <a:ext cx="8369310" cy="624648"/>
          </a:xfrm>
          <a:solidFill>
            <a:schemeClr val="accent5"/>
          </a:solidFill>
        </p:spPr>
        <p:txBody>
          <a:bodyPr/>
          <a:lstStyle/>
          <a:p>
            <a:pPr marL="0" indent="0" algn="ctr">
              <a:buNone/>
            </a:pPr>
            <a:r>
              <a:rPr lang="en-US" dirty="0" smtClean="0">
                <a:solidFill>
                  <a:srgbClr val="000000"/>
                </a:solidFill>
              </a:rPr>
              <a:t>Group prefixes with similar forwarding behavior</a:t>
            </a:r>
            <a:endParaRPr lang="en-US" dirty="0">
              <a:solidFill>
                <a:srgbClr val="000000"/>
              </a:solidFill>
            </a:endParaRPr>
          </a:p>
        </p:txBody>
      </p:sp>
      <p:sp>
        <p:nvSpPr>
          <p:cNvPr id="49" name="Shape 636"/>
          <p:cNvSpPr/>
          <p:nvPr/>
        </p:nvSpPr>
        <p:spPr>
          <a:xfrm>
            <a:off x="3280083" y="5417246"/>
            <a:ext cx="2394636" cy="53860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30000"/>
              </a:lnSpc>
              <a:defRPr sz="2000">
                <a:solidFill>
                  <a:srgbClr val="5E5E5E"/>
                </a:solidFill>
                <a:latin typeface="Lucida Sans Regular"/>
                <a:ea typeface="Lucida Sans Regular"/>
                <a:cs typeface="Lucida Sans Regular"/>
                <a:sym typeface="Lucida Sans Regular"/>
              </a:defRPr>
            </a:lvl1pPr>
          </a:lstStyle>
          <a:p>
            <a:pPr lvl="0" algn="ctr">
              <a:defRPr sz="1800">
                <a:solidFill>
                  <a:srgbClr val="000000"/>
                </a:solidFill>
              </a:defRPr>
            </a:pPr>
            <a:r>
              <a:rPr lang="en-US" sz="2800" dirty="0" smtClean="0">
                <a:solidFill>
                  <a:srgbClr val="5E5E5E"/>
                </a:solidFill>
                <a:latin typeface="Arial"/>
                <a:cs typeface="Arial"/>
              </a:rPr>
              <a:t>SDX Controller</a:t>
            </a:r>
            <a:endParaRPr sz="2800" dirty="0">
              <a:solidFill>
                <a:srgbClr val="5E5E5E"/>
              </a:solidFill>
              <a:latin typeface="Arial"/>
              <a:cs typeface="Arial"/>
            </a:endParaRPr>
          </a:p>
        </p:txBody>
      </p:sp>
      <p:sp>
        <p:nvSpPr>
          <p:cNvPr id="52" name="Rectangle 51"/>
          <p:cNvSpPr/>
          <p:nvPr/>
        </p:nvSpPr>
        <p:spPr>
          <a:xfrm>
            <a:off x="4741358" y="3610995"/>
            <a:ext cx="1089016" cy="732044"/>
          </a:xfrm>
          <a:prstGeom prst="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2053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5</a:t>
            </a:fld>
            <a:endParaRPr lang="en-US"/>
          </a:p>
        </p:txBody>
      </p:sp>
      <p:sp>
        <p:nvSpPr>
          <p:cNvPr id="37" name="TextBox 36"/>
          <p:cNvSpPr txBox="1"/>
          <p:nvPr/>
        </p:nvSpPr>
        <p:spPr>
          <a:xfrm>
            <a:off x="378870" y="1261654"/>
            <a:ext cx="5206879" cy="400110"/>
          </a:xfrm>
          <a:prstGeom prst="rect">
            <a:avLst/>
          </a:prstGeom>
          <a:noFill/>
        </p:spPr>
        <p:txBody>
          <a:bodyPr wrap="square" rtlCol="0">
            <a:spAutoFit/>
          </a:bodyPr>
          <a:lstStyle/>
          <a:p>
            <a:r>
              <a:rPr lang="en-US" sz="2000" dirty="0" err="1" smtClean="0"/>
              <a:t>Interdomain</a:t>
            </a:r>
            <a:r>
              <a:rPr lang="en-US" sz="2000" dirty="0" smtClean="0"/>
              <a:t> routing on IP address blocks</a:t>
            </a:r>
            <a:endParaRPr lang="en-US" sz="2000" dirty="0"/>
          </a:p>
        </p:txBody>
      </p:sp>
      <p:graphicFrame>
        <p:nvGraphicFramePr>
          <p:cNvPr id="19" name="Object 2"/>
          <p:cNvGraphicFramePr>
            <a:graphicFrameLocks noChangeAspect="1"/>
          </p:cNvGraphicFramePr>
          <p:nvPr>
            <p:extLst>
              <p:ext uri="{D42A27DB-BD31-4B8C-83A1-F6EECF244321}">
                <p14:modId xmlns:p14="http://schemas.microsoft.com/office/powerpoint/2010/main" val="3881803523"/>
              </p:ext>
            </p:extLst>
          </p:nvPr>
        </p:nvGraphicFramePr>
        <p:xfrm>
          <a:off x="946353" y="1834149"/>
          <a:ext cx="2647950" cy="2025650"/>
        </p:xfrm>
        <a:graphic>
          <a:graphicData uri="http://schemas.openxmlformats.org/presentationml/2006/ole">
            <mc:AlternateContent xmlns:mc="http://schemas.openxmlformats.org/markup-compatibility/2006">
              <mc:Choice xmlns:v="urn:schemas-microsoft-com:vml" Requires="v">
                <p:oleObj spid="_x0000_s9392" name="Photo Editor Photo" r:id="rId4" imgW="1905266" imgH="1390844" progId="MSPhotoEd.3">
                  <p:embed/>
                </p:oleObj>
              </mc:Choice>
              <mc:Fallback>
                <p:oleObj name="Photo Editor Photo" r:id="rId4"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53" y="1834149"/>
                        <a:ext cx="264795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2488080208"/>
              </p:ext>
            </p:extLst>
          </p:nvPr>
        </p:nvGraphicFramePr>
        <p:xfrm>
          <a:off x="4490618" y="1279292"/>
          <a:ext cx="2652712" cy="2166937"/>
        </p:xfrm>
        <a:graphic>
          <a:graphicData uri="http://schemas.openxmlformats.org/presentationml/2006/ole">
            <mc:AlternateContent xmlns:mc="http://schemas.openxmlformats.org/markup-compatibility/2006">
              <mc:Choice xmlns:v="urn:schemas-microsoft-com:vml" Requires="v">
                <p:oleObj spid="_x0000_s9393" name="Photo Editor Photo" r:id="rId6" imgW="1905266" imgH="1390844" progId="MSPhotoEd.3">
                  <p:embed/>
                </p:oleObj>
              </mc:Choice>
              <mc:Fallback>
                <p:oleObj name="Photo Editor Photo" r:id="rId6"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0618" y="1279292"/>
                        <a:ext cx="2652712"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2518822098"/>
              </p:ext>
            </p:extLst>
          </p:nvPr>
        </p:nvGraphicFramePr>
        <p:xfrm>
          <a:off x="3956253" y="3705812"/>
          <a:ext cx="2652712" cy="2166937"/>
        </p:xfrm>
        <a:graphic>
          <a:graphicData uri="http://schemas.openxmlformats.org/presentationml/2006/ole">
            <mc:AlternateContent xmlns:mc="http://schemas.openxmlformats.org/markup-compatibility/2006">
              <mc:Choice xmlns:v="urn:schemas-microsoft-com:vml" Requires="v">
                <p:oleObj spid="_x0000_s9394" name="Photo Editor Photo" r:id="rId7" imgW="1905266" imgH="1390844" progId="MSPhotoEd.3">
                  <p:embed/>
                </p:oleObj>
              </mc:Choice>
              <mc:Fallback>
                <p:oleObj name="Photo Editor Photo" r:id="rId7" imgW="1905266" imgH="1390844"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6253" y="3705812"/>
                        <a:ext cx="2652712"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 name="Text Box 6"/>
          <p:cNvSpPr txBox="1">
            <a:spLocks noChangeArrowheads="1"/>
          </p:cNvSpPr>
          <p:nvPr/>
        </p:nvSpPr>
        <p:spPr bwMode="auto">
          <a:xfrm>
            <a:off x="4434090" y="4548774"/>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a:p>
        </p:txBody>
      </p:sp>
      <p:graphicFrame>
        <p:nvGraphicFramePr>
          <p:cNvPr id="24" name="Object 5"/>
          <p:cNvGraphicFramePr>
            <a:graphicFrameLocks noChangeAspect="1"/>
          </p:cNvGraphicFramePr>
          <p:nvPr>
            <p:extLst>
              <p:ext uri="{D42A27DB-BD31-4B8C-83A1-F6EECF244321}">
                <p14:modId xmlns:p14="http://schemas.microsoft.com/office/powerpoint/2010/main" val="2760325714"/>
              </p:ext>
            </p:extLst>
          </p:nvPr>
        </p:nvGraphicFramePr>
        <p:xfrm>
          <a:off x="1013028" y="3912187"/>
          <a:ext cx="1290637" cy="1098550"/>
        </p:xfrm>
        <a:graphic>
          <a:graphicData uri="http://schemas.openxmlformats.org/presentationml/2006/ole">
            <mc:AlternateContent xmlns:mc="http://schemas.openxmlformats.org/markup-compatibility/2006">
              <mc:Choice xmlns:v="urn:schemas-microsoft-com:vml" Requires="v">
                <p:oleObj spid="_x0000_s9395" name="Photo Editor Photo" r:id="rId9" imgW="1905266" imgH="1390844" progId="MSPhotoEd.3">
                  <p:embed/>
                </p:oleObj>
              </mc:Choice>
              <mc:Fallback>
                <p:oleObj name="Photo Editor Photo" r:id="rId9"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028" y="3912187"/>
                        <a:ext cx="12906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023844804"/>
              </p:ext>
            </p:extLst>
          </p:nvPr>
        </p:nvGraphicFramePr>
        <p:xfrm>
          <a:off x="722515" y="5267912"/>
          <a:ext cx="833438" cy="709612"/>
        </p:xfrm>
        <a:graphic>
          <a:graphicData uri="http://schemas.openxmlformats.org/presentationml/2006/ole">
            <mc:AlternateContent xmlns:mc="http://schemas.openxmlformats.org/markup-compatibility/2006">
              <mc:Choice xmlns:v="urn:schemas-microsoft-com:vml" Requires="v">
                <p:oleObj spid="_x0000_s9396" name="Photo Editor Photo" r:id="rId10" imgW="1905266" imgH="1390844" progId="MSPhotoEd.3">
                  <p:embed/>
                </p:oleObj>
              </mc:Choice>
              <mc:Fallback>
                <p:oleObj name="Photo Editor Photo" r:id="rId10"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15" y="5267912"/>
                        <a:ext cx="83343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756342135"/>
              </p:ext>
            </p:extLst>
          </p:nvPr>
        </p:nvGraphicFramePr>
        <p:xfrm>
          <a:off x="6894715" y="3021599"/>
          <a:ext cx="1290638" cy="1098550"/>
        </p:xfrm>
        <a:graphic>
          <a:graphicData uri="http://schemas.openxmlformats.org/presentationml/2006/ole">
            <mc:AlternateContent xmlns:mc="http://schemas.openxmlformats.org/markup-compatibility/2006">
              <mc:Choice xmlns:v="urn:schemas-microsoft-com:vml" Requires="v">
                <p:oleObj spid="_x0000_s9397" name="Photo Editor Photo" r:id="rId11" imgW="1905266" imgH="1390844" progId="MSPhotoEd.3">
                  <p:embed/>
                </p:oleObj>
              </mc:Choice>
              <mc:Fallback>
                <p:oleObj name="Photo Editor Photo" r:id="rId11"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715" y="3021599"/>
                        <a:ext cx="12906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8"/>
          <p:cNvGraphicFramePr>
            <a:graphicFrameLocks noChangeAspect="1"/>
          </p:cNvGraphicFramePr>
          <p:nvPr>
            <p:extLst>
              <p:ext uri="{D42A27DB-BD31-4B8C-83A1-F6EECF244321}">
                <p14:modId xmlns:p14="http://schemas.microsoft.com/office/powerpoint/2010/main" val="2589470818"/>
              </p:ext>
            </p:extLst>
          </p:nvPr>
        </p:nvGraphicFramePr>
        <p:xfrm>
          <a:off x="7832928" y="4348749"/>
          <a:ext cx="833437" cy="709613"/>
        </p:xfrm>
        <a:graphic>
          <a:graphicData uri="http://schemas.openxmlformats.org/presentationml/2006/ole">
            <mc:AlternateContent xmlns:mc="http://schemas.openxmlformats.org/markup-compatibility/2006">
              <mc:Choice xmlns:v="urn:schemas-microsoft-com:vml" Requires="v">
                <p:oleObj spid="_x0000_s9398" name="Photo Editor Photo" r:id="rId12" imgW="1905266" imgH="1390844" progId="MSPhotoEd.3">
                  <p:embed/>
                </p:oleObj>
              </mc:Choice>
              <mc:Fallback>
                <p:oleObj name="Photo Editor Photo" r:id="rId12" imgW="1905266" imgH="1390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928" y="4348749"/>
                        <a:ext cx="833437"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Line 11"/>
          <p:cNvSpPr>
            <a:spLocks noChangeShapeType="1"/>
          </p:cNvSpPr>
          <p:nvPr/>
        </p:nvSpPr>
        <p:spPr bwMode="auto">
          <a:xfrm flipV="1">
            <a:off x="1232103" y="4853574"/>
            <a:ext cx="185737" cy="471488"/>
          </a:xfrm>
          <a:prstGeom prst="line">
            <a:avLst/>
          </a:prstGeom>
          <a:noFill/>
          <a:ln w="57150">
            <a:solidFill>
              <a:srgbClr val="3366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0" name="Line 12"/>
          <p:cNvSpPr>
            <a:spLocks noChangeShapeType="1"/>
          </p:cNvSpPr>
          <p:nvPr/>
        </p:nvSpPr>
        <p:spPr bwMode="auto">
          <a:xfrm flipV="1">
            <a:off x="1546428" y="3581987"/>
            <a:ext cx="128587" cy="4429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3"/>
          <p:cNvSpPr>
            <a:spLocks noChangeShapeType="1"/>
          </p:cNvSpPr>
          <p:nvPr/>
        </p:nvSpPr>
        <p:spPr bwMode="auto">
          <a:xfrm flipV="1">
            <a:off x="2132215" y="3696287"/>
            <a:ext cx="271463" cy="400050"/>
          </a:xfrm>
          <a:prstGeom prst="line">
            <a:avLst/>
          </a:prstGeom>
          <a:noFill/>
          <a:ln w="57150">
            <a:solidFill>
              <a:srgbClr val="3366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3" name="Line 14"/>
          <p:cNvSpPr>
            <a:spLocks noChangeShapeType="1"/>
          </p:cNvSpPr>
          <p:nvPr/>
        </p:nvSpPr>
        <p:spPr bwMode="auto">
          <a:xfrm flipV="1">
            <a:off x="3018040" y="1738899"/>
            <a:ext cx="1928813" cy="2428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5"/>
          <p:cNvSpPr>
            <a:spLocks noChangeShapeType="1"/>
          </p:cNvSpPr>
          <p:nvPr/>
        </p:nvSpPr>
        <p:spPr bwMode="auto">
          <a:xfrm flipV="1">
            <a:off x="3375228" y="2196099"/>
            <a:ext cx="1328737" cy="2143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6"/>
          <p:cNvSpPr>
            <a:spLocks noChangeShapeType="1"/>
          </p:cNvSpPr>
          <p:nvPr/>
        </p:nvSpPr>
        <p:spPr bwMode="auto">
          <a:xfrm flipV="1">
            <a:off x="3446665" y="2724737"/>
            <a:ext cx="1128713" cy="185737"/>
          </a:xfrm>
          <a:prstGeom prst="line">
            <a:avLst/>
          </a:prstGeom>
          <a:noFill/>
          <a:ln w="57150">
            <a:solidFill>
              <a:srgbClr val="3366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6" name="Line 17"/>
          <p:cNvSpPr>
            <a:spLocks noChangeShapeType="1"/>
          </p:cNvSpPr>
          <p:nvPr/>
        </p:nvSpPr>
        <p:spPr bwMode="auto">
          <a:xfrm>
            <a:off x="3332365" y="3096212"/>
            <a:ext cx="1714500" cy="8286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8"/>
          <p:cNvSpPr>
            <a:spLocks noChangeShapeType="1"/>
          </p:cNvSpPr>
          <p:nvPr/>
        </p:nvSpPr>
        <p:spPr bwMode="auto">
          <a:xfrm>
            <a:off x="3003753" y="3467687"/>
            <a:ext cx="1414462" cy="742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9"/>
          <p:cNvSpPr>
            <a:spLocks noChangeShapeType="1"/>
          </p:cNvSpPr>
          <p:nvPr/>
        </p:nvSpPr>
        <p:spPr bwMode="auto">
          <a:xfrm>
            <a:off x="2603703" y="3581987"/>
            <a:ext cx="1557337" cy="10572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0"/>
          <p:cNvSpPr>
            <a:spLocks noChangeShapeType="1"/>
          </p:cNvSpPr>
          <p:nvPr/>
        </p:nvSpPr>
        <p:spPr bwMode="auto">
          <a:xfrm>
            <a:off x="7004253" y="2467562"/>
            <a:ext cx="628650" cy="6429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1"/>
          <p:cNvSpPr>
            <a:spLocks noChangeShapeType="1"/>
          </p:cNvSpPr>
          <p:nvPr/>
        </p:nvSpPr>
        <p:spPr bwMode="auto">
          <a:xfrm>
            <a:off x="6504190" y="2996199"/>
            <a:ext cx="542925" cy="457200"/>
          </a:xfrm>
          <a:prstGeom prst="line">
            <a:avLst/>
          </a:prstGeom>
          <a:noFill/>
          <a:ln w="57150">
            <a:solidFill>
              <a:srgbClr val="3366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3" name="Line 22"/>
          <p:cNvSpPr>
            <a:spLocks noChangeShapeType="1"/>
          </p:cNvSpPr>
          <p:nvPr/>
        </p:nvSpPr>
        <p:spPr bwMode="auto">
          <a:xfrm flipH="1">
            <a:off x="6189865" y="3767724"/>
            <a:ext cx="728663" cy="271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23"/>
          <p:cNvSpPr>
            <a:spLocks noChangeShapeType="1"/>
          </p:cNvSpPr>
          <p:nvPr/>
        </p:nvSpPr>
        <p:spPr bwMode="auto">
          <a:xfrm flipH="1">
            <a:off x="6389890" y="3982037"/>
            <a:ext cx="857250" cy="514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24"/>
          <p:cNvSpPr>
            <a:spLocks noChangeShapeType="1"/>
          </p:cNvSpPr>
          <p:nvPr/>
        </p:nvSpPr>
        <p:spPr bwMode="auto">
          <a:xfrm>
            <a:off x="8047240" y="3710574"/>
            <a:ext cx="328613"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5"/>
          <p:cNvSpPr>
            <a:spLocks noChangeShapeType="1"/>
          </p:cNvSpPr>
          <p:nvPr/>
        </p:nvSpPr>
        <p:spPr bwMode="auto">
          <a:xfrm>
            <a:off x="7632903" y="4024899"/>
            <a:ext cx="357187" cy="457200"/>
          </a:xfrm>
          <a:prstGeom prst="line">
            <a:avLst/>
          </a:prstGeom>
          <a:noFill/>
          <a:ln w="57150">
            <a:solidFill>
              <a:srgbClr val="3366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7" name="Line 26"/>
          <p:cNvSpPr>
            <a:spLocks noChangeShapeType="1"/>
          </p:cNvSpPr>
          <p:nvPr/>
        </p:nvSpPr>
        <p:spPr bwMode="auto">
          <a:xfrm>
            <a:off x="8247265" y="4996449"/>
            <a:ext cx="0" cy="357188"/>
          </a:xfrm>
          <a:prstGeom prst="line">
            <a:avLst/>
          </a:prstGeom>
          <a:noFill/>
          <a:ln w="57150">
            <a:solidFill>
              <a:srgbClr val="3366FF"/>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8" name="Line 27"/>
          <p:cNvSpPr>
            <a:spLocks noChangeShapeType="1"/>
          </p:cNvSpPr>
          <p:nvPr/>
        </p:nvSpPr>
        <p:spPr bwMode="auto">
          <a:xfrm>
            <a:off x="1145895" y="5911812"/>
            <a:ext cx="0" cy="342900"/>
          </a:xfrm>
          <a:prstGeom prst="line">
            <a:avLst/>
          </a:prstGeom>
          <a:noFill/>
          <a:ln w="57150">
            <a:solidFill>
              <a:srgbClr val="3366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9" name="Line 28"/>
          <p:cNvSpPr>
            <a:spLocks noChangeShapeType="1"/>
          </p:cNvSpPr>
          <p:nvPr/>
        </p:nvSpPr>
        <p:spPr bwMode="auto">
          <a:xfrm flipH="1">
            <a:off x="5218315" y="3110499"/>
            <a:ext cx="28575" cy="814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9"/>
          <p:cNvSpPr>
            <a:spLocks noChangeShapeType="1"/>
          </p:cNvSpPr>
          <p:nvPr/>
        </p:nvSpPr>
        <p:spPr bwMode="auto">
          <a:xfrm>
            <a:off x="5946978" y="3253374"/>
            <a:ext cx="0" cy="600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Text Box 30"/>
          <p:cNvSpPr txBox="1">
            <a:spLocks noChangeArrowheads="1"/>
          </p:cNvSpPr>
          <p:nvPr/>
        </p:nvSpPr>
        <p:spPr bwMode="auto">
          <a:xfrm>
            <a:off x="1040015" y="53631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1</a:t>
            </a:r>
            <a:endParaRPr lang="en-US"/>
          </a:p>
        </p:txBody>
      </p:sp>
      <p:sp>
        <p:nvSpPr>
          <p:cNvPr id="52" name="Text Box 31"/>
          <p:cNvSpPr txBox="1">
            <a:spLocks noChangeArrowheads="1"/>
          </p:cNvSpPr>
          <p:nvPr/>
        </p:nvSpPr>
        <p:spPr bwMode="auto">
          <a:xfrm>
            <a:off x="1411490" y="4191587"/>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2</a:t>
            </a:r>
            <a:endParaRPr lang="en-US"/>
          </a:p>
        </p:txBody>
      </p:sp>
      <p:sp>
        <p:nvSpPr>
          <p:cNvPr id="53" name="Text Box 32"/>
          <p:cNvSpPr txBox="1">
            <a:spLocks noChangeArrowheads="1"/>
          </p:cNvSpPr>
          <p:nvPr/>
        </p:nvSpPr>
        <p:spPr bwMode="auto">
          <a:xfrm>
            <a:off x="2025853" y="256281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3</a:t>
            </a:r>
            <a:endParaRPr lang="en-US"/>
          </a:p>
        </p:txBody>
      </p:sp>
      <p:sp>
        <p:nvSpPr>
          <p:cNvPr id="54" name="Text Box 33"/>
          <p:cNvSpPr txBox="1">
            <a:spLocks noChangeArrowheads="1"/>
          </p:cNvSpPr>
          <p:nvPr/>
        </p:nvSpPr>
        <p:spPr bwMode="auto">
          <a:xfrm>
            <a:off x="5654878" y="2019887"/>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4</a:t>
            </a:r>
            <a:endParaRPr lang="en-US"/>
          </a:p>
        </p:txBody>
      </p:sp>
      <p:sp>
        <p:nvSpPr>
          <p:cNvPr id="55" name="Text Box 34"/>
          <p:cNvSpPr txBox="1">
            <a:spLocks noChangeArrowheads="1"/>
          </p:cNvSpPr>
          <p:nvPr/>
        </p:nvSpPr>
        <p:spPr bwMode="auto">
          <a:xfrm>
            <a:off x="7369378" y="3320049"/>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5</a:t>
            </a:r>
            <a:endParaRPr lang="en-US"/>
          </a:p>
        </p:txBody>
      </p:sp>
      <p:sp>
        <p:nvSpPr>
          <p:cNvPr id="56" name="Text Box 35"/>
          <p:cNvSpPr txBox="1">
            <a:spLocks noChangeArrowheads="1"/>
          </p:cNvSpPr>
          <p:nvPr/>
        </p:nvSpPr>
        <p:spPr bwMode="auto">
          <a:xfrm>
            <a:off x="8069465" y="44487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6</a:t>
            </a:r>
            <a:endParaRPr lang="en-US"/>
          </a:p>
        </p:txBody>
      </p:sp>
      <p:sp>
        <p:nvSpPr>
          <p:cNvPr id="57" name="Text Box 36"/>
          <p:cNvSpPr txBox="1">
            <a:spLocks noChangeArrowheads="1"/>
          </p:cNvSpPr>
          <p:nvPr/>
        </p:nvSpPr>
        <p:spPr bwMode="auto">
          <a:xfrm>
            <a:off x="5069090" y="4463049"/>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000" b="1"/>
              <a:t>7</a:t>
            </a:r>
            <a:endParaRPr lang="en-US"/>
          </a:p>
        </p:txBody>
      </p:sp>
      <p:sp>
        <p:nvSpPr>
          <p:cNvPr id="58" name="Text Box 37"/>
          <p:cNvSpPr txBox="1">
            <a:spLocks noChangeArrowheads="1"/>
          </p:cNvSpPr>
          <p:nvPr/>
        </p:nvSpPr>
        <p:spPr bwMode="auto">
          <a:xfrm>
            <a:off x="216964" y="6202245"/>
            <a:ext cx="2169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800" dirty="0" smtClean="0"/>
              <a:t>12.34.56.0/24</a:t>
            </a:r>
            <a:endParaRPr lang="en-US" sz="2800" dirty="0">
              <a:solidFill>
                <a:srgbClr val="3333FF"/>
              </a:solidFill>
              <a:latin typeface="Times" charset="0"/>
            </a:endParaRPr>
          </a:p>
        </p:txBody>
      </p:sp>
      <p:sp>
        <p:nvSpPr>
          <p:cNvPr id="59" name="Text Box 38"/>
          <p:cNvSpPr txBox="1">
            <a:spLocks noChangeArrowheads="1"/>
          </p:cNvSpPr>
          <p:nvPr/>
        </p:nvSpPr>
        <p:spPr bwMode="auto">
          <a:xfrm>
            <a:off x="7236028" y="5401262"/>
            <a:ext cx="1811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37931725" indent="-37474525">
              <a:defRPr sz="1600">
                <a:solidFill>
                  <a:schemeClr val="tx1"/>
                </a:solidFill>
                <a:latin typeface="Times New Roman" charset="0"/>
                <a:ea typeface="ＭＳ Ｐゴシック" charset="0"/>
              </a:defRPr>
            </a:lvl2pPr>
            <a:lvl3pPr>
              <a:defRPr sz="1600">
                <a:solidFill>
                  <a:schemeClr val="tx1"/>
                </a:solidFill>
                <a:latin typeface="Times New Roman" charset="0"/>
                <a:ea typeface="ＭＳ Ｐゴシック" charset="0"/>
              </a:defRPr>
            </a:lvl3pPr>
            <a:lvl4pPr>
              <a:defRPr sz="1600">
                <a:solidFill>
                  <a:schemeClr val="tx1"/>
                </a:solidFill>
                <a:latin typeface="Times New Roman" charset="0"/>
                <a:ea typeface="ＭＳ Ｐゴシック" charset="0"/>
              </a:defRPr>
            </a:lvl4pPr>
            <a:lvl5pPr>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r>
              <a:rPr lang="en-US" sz="2800" dirty="0"/>
              <a:t>Web server</a:t>
            </a:r>
          </a:p>
        </p:txBody>
      </p:sp>
      <p:sp>
        <p:nvSpPr>
          <p:cNvPr id="61" name="TextBox 60"/>
          <p:cNvSpPr txBox="1"/>
          <p:nvPr/>
        </p:nvSpPr>
        <p:spPr>
          <a:xfrm>
            <a:off x="2765080" y="6023879"/>
            <a:ext cx="4563569" cy="461665"/>
          </a:xfrm>
          <a:prstGeom prst="rect">
            <a:avLst/>
          </a:prstGeom>
          <a:noFill/>
        </p:spPr>
        <p:txBody>
          <a:bodyPr wrap="none" rtlCol="0">
            <a:spAutoFit/>
          </a:bodyPr>
          <a:lstStyle/>
          <a:p>
            <a:r>
              <a:rPr lang="en-US" sz="2400" dirty="0" smtClean="0"/>
              <a:t>Border Gateway Protocol (BGP)</a:t>
            </a:r>
            <a:endParaRPr lang="en-US" sz="2400" dirty="0"/>
          </a:p>
        </p:txBody>
      </p:sp>
    </p:spTree>
    <p:extLst>
      <p:ext uri="{BB962C8B-B14F-4D97-AF65-F5344CB8AC3E}">
        <p14:creationId xmlns:p14="http://schemas.microsoft.com/office/powerpoint/2010/main" val="37449179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422826" y="3678823"/>
            <a:ext cx="1869662" cy="2328134"/>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Reducing Data-Plane State:</a:t>
            </a:r>
            <a:br>
              <a:rPr lang="en-US" dirty="0"/>
            </a:br>
            <a:r>
              <a:rPr lang="en-US" dirty="0" smtClean="0"/>
              <a:t>Solution</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50</a:t>
            </a:fld>
            <a:endParaRPr lang="en-US"/>
          </a:p>
        </p:txBody>
      </p:sp>
      <p:sp>
        <p:nvSpPr>
          <p:cNvPr id="7" name="Rectangle 6"/>
          <p:cNvSpPr/>
          <p:nvPr/>
        </p:nvSpPr>
        <p:spPr>
          <a:xfrm>
            <a:off x="2468900" y="4852542"/>
            <a:ext cx="658497" cy="27044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468900" y="4089905"/>
            <a:ext cx="658497" cy="27044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468900" y="5594365"/>
            <a:ext cx="658497" cy="27044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257705" y="3678823"/>
            <a:ext cx="0" cy="2328134"/>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58716" y="4014072"/>
            <a:ext cx="783688" cy="461665"/>
          </a:xfrm>
          <a:prstGeom prst="rect">
            <a:avLst/>
          </a:prstGeom>
          <a:noFill/>
        </p:spPr>
        <p:txBody>
          <a:bodyPr wrap="none" rtlCol="0">
            <a:spAutoFit/>
          </a:bodyPr>
          <a:lstStyle/>
          <a:p>
            <a:r>
              <a:rPr lang="en-US" sz="2400" dirty="0" smtClean="0"/>
              <a:t>10/8</a:t>
            </a:r>
            <a:endParaRPr lang="en-US" sz="2400" dirty="0"/>
          </a:p>
        </p:txBody>
      </p:sp>
      <p:sp>
        <p:nvSpPr>
          <p:cNvPr id="24" name="TextBox 23"/>
          <p:cNvSpPr txBox="1"/>
          <p:nvPr/>
        </p:nvSpPr>
        <p:spPr>
          <a:xfrm>
            <a:off x="1443415" y="4819373"/>
            <a:ext cx="783688" cy="461665"/>
          </a:xfrm>
          <a:prstGeom prst="rect">
            <a:avLst/>
          </a:prstGeom>
          <a:noFill/>
        </p:spPr>
        <p:txBody>
          <a:bodyPr wrap="none" rtlCol="0">
            <a:spAutoFit/>
          </a:bodyPr>
          <a:lstStyle/>
          <a:p>
            <a:r>
              <a:rPr lang="en-US" sz="2400" dirty="0" smtClean="0"/>
              <a:t>40/8</a:t>
            </a:r>
            <a:endParaRPr lang="en-US" sz="2400" dirty="0"/>
          </a:p>
        </p:txBody>
      </p:sp>
      <p:sp>
        <p:nvSpPr>
          <p:cNvPr id="25" name="TextBox 24"/>
          <p:cNvSpPr txBox="1"/>
          <p:nvPr/>
        </p:nvSpPr>
        <p:spPr>
          <a:xfrm>
            <a:off x="1451174" y="5531362"/>
            <a:ext cx="783688" cy="461665"/>
          </a:xfrm>
          <a:prstGeom prst="rect">
            <a:avLst/>
          </a:prstGeom>
          <a:noFill/>
        </p:spPr>
        <p:txBody>
          <a:bodyPr wrap="none" rtlCol="0">
            <a:spAutoFit/>
          </a:bodyPr>
          <a:lstStyle/>
          <a:p>
            <a:r>
              <a:rPr lang="en-US" sz="2400" dirty="0" smtClean="0"/>
              <a:t>20/8</a:t>
            </a:r>
            <a:endParaRPr lang="en-US" sz="2400" dirty="0"/>
          </a:p>
        </p:txBody>
      </p:sp>
      <p:sp>
        <p:nvSpPr>
          <p:cNvPr id="47" name="Content Placeholder 2"/>
          <p:cNvSpPr>
            <a:spLocks noGrp="1"/>
          </p:cNvSpPr>
          <p:nvPr>
            <p:ph idx="1"/>
          </p:nvPr>
        </p:nvSpPr>
        <p:spPr>
          <a:xfrm>
            <a:off x="546090" y="1792673"/>
            <a:ext cx="8369310" cy="1053034"/>
          </a:xfrm>
          <a:solidFill>
            <a:schemeClr val="accent5"/>
          </a:solidFill>
        </p:spPr>
        <p:txBody>
          <a:bodyPr/>
          <a:lstStyle/>
          <a:p>
            <a:pPr marL="0" indent="0" algn="ctr">
              <a:buNone/>
            </a:pPr>
            <a:r>
              <a:rPr lang="en-US" dirty="0" smtClean="0">
                <a:solidFill>
                  <a:srgbClr val="000000"/>
                </a:solidFill>
              </a:rPr>
              <a:t>Advertise one BGP next hop for each such </a:t>
            </a:r>
          </a:p>
          <a:p>
            <a:pPr marL="0" indent="0" algn="ctr">
              <a:buNone/>
            </a:pPr>
            <a:r>
              <a:rPr lang="en-US" dirty="0" smtClean="0">
                <a:solidFill>
                  <a:srgbClr val="000000"/>
                </a:solidFill>
              </a:rPr>
              <a:t>prefix group</a:t>
            </a:r>
            <a:endParaRPr lang="en-US" dirty="0">
              <a:solidFill>
                <a:srgbClr val="000000"/>
              </a:solidFill>
            </a:endParaRPr>
          </a:p>
        </p:txBody>
      </p:sp>
      <p:sp>
        <p:nvSpPr>
          <p:cNvPr id="49" name="Shape 636"/>
          <p:cNvSpPr/>
          <p:nvPr/>
        </p:nvSpPr>
        <p:spPr>
          <a:xfrm>
            <a:off x="1519084" y="6134191"/>
            <a:ext cx="1608313" cy="4616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30000"/>
              </a:lnSpc>
              <a:defRPr sz="2000">
                <a:solidFill>
                  <a:srgbClr val="5E5E5E"/>
                </a:solidFill>
                <a:latin typeface="Lucida Sans Regular"/>
                <a:ea typeface="Lucida Sans Regular"/>
                <a:cs typeface="Lucida Sans Regular"/>
                <a:sym typeface="Lucida Sans Regular"/>
              </a:defRPr>
            </a:lvl1pPr>
          </a:lstStyle>
          <a:p>
            <a:pPr lvl="0" algn="ctr">
              <a:defRPr sz="1800">
                <a:solidFill>
                  <a:srgbClr val="000000"/>
                </a:solidFill>
              </a:defRPr>
            </a:pPr>
            <a:r>
              <a:rPr sz="2400" dirty="0">
                <a:solidFill>
                  <a:srgbClr val="5E5E5E"/>
                </a:solidFill>
                <a:latin typeface="Arial"/>
                <a:cs typeface="Arial"/>
              </a:rPr>
              <a:t>Edge router</a:t>
            </a:r>
          </a:p>
        </p:txBody>
      </p:sp>
      <p:sp>
        <p:nvSpPr>
          <p:cNvPr id="30" name="TextBox 29"/>
          <p:cNvSpPr txBox="1"/>
          <p:nvPr/>
        </p:nvSpPr>
        <p:spPr>
          <a:xfrm>
            <a:off x="1573970" y="2979120"/>
            <a:ext cx="1694319" cy="646331"/>
          </a:xfrm>
          <a:prstGeom prst="rect">
            <a:avLst/>
          </a:prstGeom>
          <a:noFill/>
        </p:spPr>
        <p:txBody>
          <a:bodyPr wrap="none" rtlCol="0">
            <a:spAutoFit/>
          </a:bodyPr>
          <a:lstStyle/>
          <a:p>
            <a:pPr algn="ctr"/>
            <a:r>
              <a:rPr lang="en-US" dirty="0">
                <a:solidFill>
                  <a:srgbClr val="FF0000"/>
                </a:solidFill>
              </a:rPr>
              <a:t>f</a:t>
            </a:r>
            <a:r>
              <a:rPr lang="en-US" dirty="0" smtClean="0">
                <a:solidFill>
                  <a:srgbClr val="FF0000"/>
                </a:solidFill>
              </a:rPr>
              <a:t>orward to</a:t>
            </a:r>
          </a:p>
          <a:p>
            <a:pPr algn="ctr"/>
            <a:r>
              <a:rPr lang="en-US" dirty="0" smtClean="0">
                <a:solidFill>
                  <a:srgbClr val="FF0000"/>
                </a:solidFill>
              </a:rPr>
              <a:t>BGP Next Hop</a:t>
            </a:r>
            <a:endParaRPr lang="en-US" dirty="0">
              <a:solidFill>
                <a:srgbClr val="FF0000"/>
              </a:solidFill>
            </a:endParaRPr>
          </a:p>
        </p:txBody>
      </p:sp>
    </p:spTree>
    <p:extLst>
      <p:ext uri="{BB962C8B-B14F-4D97-AF65-F5344CB8AC3E}">
        <p14:creationId xmlns:p14="http://schemas.microsoft.com/office/powerpoint/2010/main" val="134760070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Data-Plane State:</a:t>
            </a:r>
            <a:br>
              <a:rPr lang="en-US" dirty="0"/>
            </a:br>
            <a:r>
              <a:rPr lang="en-US" dirty="0" smtClean="0"/>
              <a:t>Solution</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51</a:t>
            </a:fld>
            <a:endParaRPr lang="en-US"/>
          </a:p>
        </p:txBody>
      </p:sp>
      <p:sp>
        <p:nvSpPr>
          <p:cNvPr id="28" name="Rectangle 27"/>
          <p:cNvSpPr/>
          <p:nvPr/>
        </p:nvSpPr>
        <p:spPr>
          <a:xfrm>
            <a:off x="5914717" y="3700233"/>
            <a:ext cx="2108780" cy="2328134"/>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057466" y="4385213"/>
            <a:ext cx="658497" cy="27044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057466" y="5219303"/>
            <a:ext cx="658497" cy="27044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6901997" y="3700233"/>
            <a:ext cx="0" cy="2328134"/>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983729" y="4274571"/>
            <a:ext cx="1039768" cy="461665"/>
          </a:xfrm>
          <a:prstGeom prst="rect">
            <a:avLst/>
          </a:prstGeom>
          <a:noFill/>
        </p:spPr>
        <p:txBody>
          <a:bodyPr wrap="none" rtlCol="0">
            <a:spAutoFit/>
          </a:bodyPr>
          <a:lstStyle/>
          <a:p>
            <a:r>
              <a:rPr lang="en-US" sz="2400" dirty="0" err="1"/>
              <a:t>f</a:t>
            </a:r>
            <a:r>
              <a:rPr lang="en-US" sz="2400" dirty="0" err="1" smtClean="0"/>
              <a:t>wd</a:t>
            </a:r>
            <a:r>
              <a:rPr lang="en-US" sz="2400" dirty="0" smtClean="0"/>
              <a:t>(1)</a:t>
            </a:r>
            <a:endParaRPr lang="en-US" sz="2400" dirty="0"/>
          </a:p>
        </p:txBody>
      </p:sp>
      <p:sp>
        <p:nvSpPr>
          <p:cNvPr id="41" name="TextBox 40"/>
          <p:cNvSpPr txBox="1"/>
          <p:nvPr/>
        </p:nvSpPr>
        <p:spPr>
          <a:xfrm>
            <a:off x="7009071" y="5127808"/>
            <a:ext cx="1039768" cy="461665"/>
          </a:xfrm>
          <a:prstGeom prst="rect">
            <a:avLst/>
          </a:prstGeom>
          <a:noFill/>
        </p:spPr>
        <p:txBody>
          <a:bodyPr wrap="none" rtlCol="0">
            <a:spAutoFit/>
          </a:bodyPr>
          <a:lstStyle/>
          <a:p>
            <a:r>
              <a:rPr lang="en-US" sz="2400" dirty="0" err="1"/>
              <a:t>f</a:t>
            </a:r>
            <a:r>
              <a:rPr lang="en-US" sz="2400" dirty="0" err="1" smtClean="0"/>
              <a:t>wd</a:t>
            </a:r>
            <a:r>
              <a:rPr lang="en-US" sz="2400" dirty="0" smtClean="0"/>
              <a:t>(2)</a:t>
            </a:r>
            <a:endParaRPr lang="en-US" sz="2400" dirty="0"/>
          </a:p>
        </p:txBody>
      </p:sp>
      <p:sp>
        <p:nvSpPr>
          <p:cNvPr id="44" name="TextBox 43"/>
          <p:cNvSpPr txBox="1"/>
          <p:nvPr/>
        </p:nvSpPr>
        <p:spPr>
          <a:xfrm>
            <a:off x="1573970" y="2979120"/>
            <a:ext cx="1694319" cy="646331"/>
          </a:xfrm>
          <a:prstGeom prst="rect">
            <a:avLst/>
          </a:prstGeom>
          <a:noFill/>
        </p:spPr>
        <p:txBody>
          <a:bodyPr wrap="none" rtlCol="0">
            <a:spAutoFit/>
          </a:bodyPr>
          <a:lstStyle/>
          <a:p>
            <a:pPr algn="ctr"/>
            <a:r>
              <a:rPr lang="en-US" dirty="0">
                <a:solidFill>
                  <a:srgbClr val="FF0000"/>
                </a:solidFill>
              </a:rPr>
              <a:t>f</a:t>
            </a:r>
            <a:r>
              <a:rPr lang="en-US" dirty="0" smtClean="0">
                <a:solidFill>
                  <a:srgbClr val="FF0000"/>
                </a:solidFill>
              </a:rPr>
              <a:t>orward to</a:t>
            </a:r>
          </a:p>
          <a:p>
            <a:pPr algn="ctr"/>
            <a:r>
              <a:rPr lang="en-US" dirty="0" smtClean="0">
                <a:solidFill>
                  <a:srgbClr val="FF0000"/>
                </a:solidFill>
              </a:rPr>
              <a:t>BGP Next Hop</a:t>
            </a:r>
            <a:endParaRPr lang="en-US" dirty="0">
              <a:solidFill>
                <a:srgbClr val="FF0000"/>
              </a:solidFill>
            </a:endParaRPr>
          </a:p>
        </p:txBody>
      </p:sp>
      <p:sp>
        <p:nvSpPr>
          <p:cNvPr id="46" name="TextBox 45"/>
          <p:cNvSpPr txBox="1"/>
          <p:nvPr/>
        </p:nvSpPr>
        <p:spPr>
          <a:xfrm>
            <a:off x="6161913" y="3001894"/>
            <a:ext cx="1694319" cy="646331"/>
          </a:xfrm>
          <a:prstGeom prst="rect">
            <a:avLst/>
          </a:prstGeom>
          <a:noFill/>
        </p:spPr>
        <p:txBody>
          <a:bodyPr wrap="none" rtlCol="0">
            <a:spAutoFit/>
          </a:bodyPr>
          <a:lstStyle/>
          <a:p>
            <a:pPr algn="ctr"/>
            <a:r>
              <a:rPr lang="en-US" dirty="0">
                <a:solidFill>
                  <a:srgbClr val="FF0000"/>
                </a:solidFill>
              </a:rPr>
              <a:t>m</a:t>
            </a:r>
            <a:r>
              <a:rPr lang="en-US" dirty="0" smtClean="0">
                <a:solidFill>
                  <a:srgbClr val="FF0000"/>
                </a:solidFill>
              </a:rPr>
              <a:t>atch on</a:t>
            </a:r>
          </a:p>
          <a:p>
            <a:pPr algn="ctr"/>
            <a:r>
              <a:rPr lang="en-US" dirty="0" smtClean="0">
                <a:solidFill>
                  <a:srgbClr val="FF0000"/>
                </a:solidFill>
              </a:rPr>
              <a:t>BGP Next Hop</a:t>
            </a:r>
            <a:endParaRPr lang="en-US" dirty="0">
              <a:solidFill>
                <a:srgbClr val="FF0000"/>
              </a:solidFill>
            </a:endParaRPr>
          </a:p>
        </p:txBody>
      </p:sp>
      <p:sp>
        <p:nvSpPr>
          <p:cNvPr id="47" name="Content Placeholder 2"/>
          <p:cNvSpPr>
            <a:spLocks noGrp="1"/>
          </p:cNvSpPr>
          <p:nvPr>
            <p:ph idx="1"/>
          </p:nvPr>
        </p:nvSpPr>
        <p:spPr>
          <a:xfrm>
            <a:off x="546090" y="1792673"/>
            <a:ext cx="8369310" cy="639947"/>
          </a:xfrm>
          <a:solidFill>
            <a:schemeClr val="accent5"/>
          </a:solidFill>
        </p:spPr>
        <p:txBody>
          <a:bodyPr/>
          <a:lstStyle/>
          <a:p>
            <a:pPr marL="0" indent="0" algn="ctr">
              <a:buNone/>
            </a:pPr>
            <a:r>
              <a:rPr lang="en-US" dirty="0" smtClean="0">
                <a:solidFill>
                  <a:srgbClr val="000000"/>
                </a:solidFill>
              </a:rPr>
              <a:t>Flow rules at SDX match on BGP next hops</a:t>
            </a:r>
            <a:endParaRPr lang="en-US" dirty="0">
              <a:solidFill>
                <a:srgbClr val="000000"/>
              </a:solidFill>
            </a:endParaRPr>
          </a:p>
        </p:txBody>
      </p:sp>
      <p:sp>
        <p:nvSpPr>
          <p:cNvPr id="48" name="Shape 443"/>
          <p:cNvSpPr/>
          <p:nvPr/>
        </p:nvSpPr>
        <p:spPr>
          <a:xfrm flipH="1">
            <a:off x="3292487" y="4884662"/>
            <a:ext cx="2622229" cy="0"/>
          </a:xfrm>
          <a:prstGeom prst="line">
            <a:avLst/>
          </a:prstGeom>
          <a:ln w="76200">
            <a:solidFill/>
            <a:miter lim="400000"/>
            <a:headEnd type="triangle"/>
          </a:ln>
        </p:spPr>
        <p:txBody>
          <a:bodyPr lIns="0" tIns="0" rIns="0" bIns="0" anchor="ctr"/>
          <a:lstStyle/>
          <a:p>
            <a:pPr defTabSz="321457">
              <a:defRPr sz="1200">
                <a:latin typeface="Helvetica"/>
                <a:ea typeface="Helvetica"/>
                <a:cs typeface="Helvetica"/>
                <a:sym typeface="Helvetica"/>
              </a:defRPr>
            </a:pPr>
            <a:endParaRPr/>
          </a:p>
        </p:txBody>
      </p:sp>
      <p:sp>
        <p:nvSpPr>
          <p:cNvPr id="50" name="Shape 636"/>
          <p:cNvSpPr/>
          <p:nvPr/>
        </p:nvSpPr>
        <p:spPr>
          <a:xfrm>
            <a:off x="6365143" y="6148583"/>
            <a:ext cx="1197143" cy="4616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30000"/>
              </a:lnSpc>
              <a:defRPr sz="2000">
                <a:solidFill>
                  <a:srgbClr val="5E5E5E"/>
                </a:solidFill>
                <a:latin typeface="Lucida Sans Regular"/>
                <a:ea typeface="Lucida Sans Regular"/>
                <a:cs typeface="Lucida Sans Regular"/>
                <a:sym typeface="Lucida Sans Regular"/>
              </a:defRPr>
            </a:lvl1pPr>
          </a:lstStyle>
          <a:p>
            <a:pPr lvl="0">
              <a:defRPr sz="1800">
                <a:solidFill>
                  <a:srgbClr val="000000"/>
                </a:solidFill>
              </a:defRPr>
            </a:pPr>
            <a:r>
              <a:rPr lang="en-US" sz="2400" dirty="0" smtClean="0">
                <a:solidFill>
                  <a:srgbClr val="5E5E5E"/>
                </a:solidFill>
                <a:latin typeface="Arial"/>
                <a:cs typeface="Arial"/>
              </a:rPr>
              <a:t>SDX FIB </a:t>
            </a:r>
            <a:endParaRPr sz="2400" dirty="0">
              <a:solidFill>
                <a:srgbClr val="5E5E5E"/>
              </a:solidFill>
              <a:latin typeface="Arial"/>
              <a:cs typeface="Arial"/>
            </a:endParaRPr>
          </a:p>
        </p:txBody>
      </p:sp>
      <p:sp>
        <p:nvSpPr>
          <p:cNvPr id="26" name="Rectangle 25"/>
          <p:cNvSpPr/>
          <p:nvPr/>
        </p:nvSpPr>
        <p:spPr>
          <a:xfrm>
            <a:off x="1422826" y="3678823"/>
            <a:ext cx="1869662" cy="2328134"/>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468900" y="4852542"/>
            <a:ext cx="658497" cy="27044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468900" y="4089905"/>
            <a:ext cx="658497" cy="27044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468900" y="5594365"/>
            <a:ext cx="658497" cy="27044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2257705" y="3678823"/>
            <a:ext cx="0" cy="2328134"/>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458716" y="4014072"/>
            <a:ext cx="783688" cy="461665"/>
          </a:xfrm>
          <a:prstGeom prst="rect">
            <a:avLst/>
          </a:prstGeom>
          <a:noFill/>
        </p:spPr>
        <p:txBody>
          <a:bodyPr wrap="none" rtlCol="0">
            <a:spAutoFit/>
          </a:bodyPr>
          <a:lstStyle/>
          <a:p>
            <a:r>
              <a:rPr lang="en-US" sz="2400" dirty="0" smtClean="0"/>
              <a:t>10/8</a:t>
            </a:r>
            <a:endParaRPr lang="en-US" sz="2400" dirty="0"/>
          </a:p>
        </p:txBody>
      </p:sp>
      <p:sp>
        <p:nvSpPr>
          <p:cNvPr id="37" name="TextBox 36"/>
          <p:cNvSpPr txBox="1"/>
          <p:nvPr/>
        </p:nvSpPr>
        <p:spPr>
          <a:xfrm>
            <a:off x="1443415" y="4819373"/>
            <a:ext cx="783688" cy="461665"/>
          </a:xfrm>
          <a:prstGeom prst="rect">
            <a:avLst/>
          </a:prstGeom>
          <a:noFill/>
        </p:spPr>
        <p:txBody>
          <a:bodyPr wrap="none" rtlCol="0">
            <a:spAutoFit/>
          </a:bodyPr>
          <a:lstStyle/>
          <a:p>
            <a:r>
              <a:rPr lang="en-US" sz="2400" dirty="0"/>
              <a:t>4</a:t>
            </a:r>
            <a:r>
              <a:rPr lang="en-US" sz="2400" dirty="0" smtClean="0"/>
              <a:t>0/8</a:t>
            </a:r>
            <a:endParaRPr lang="en-US" sz="2400" dirty="0"/>
          </a:p>
        </p:txBody>
      </p:sp>
      <p:sp>
        <p:nvSpPr>
          <p:cNvPr id="39" name="TextBox 38"/>
          <p:cNvSpPr txBox="1"/>
          <p:nvPr/>
        </p:nvSpPr>
        <p:spPr>
          <a:xfrm>
            <a:off x="1451174" y="5531362"/>
            <a:ext cx="783688" cy="461665"/>
          </a:xfrm>
          <a:prstGeom prst="rect">
            <a:avLst/>
          </a:prstGeom>
          <a:noFill/>
        </p:spPr>
        <p:txBody>
          <a:bodyPr wrap="none" rtlCol="0">
            <a:spAutoFit/>
          </a:bodyPr>
          <a:lstStyle/>
          <a:p>
            <a:r>
              <a:rPr lang="en-US" sz="2400" dirty="0"/>
              <a:t>2</a:t>
            </a:r>
            <a:r>
              <a:rPr lang="en-US" sz="2400" dirty="0" smtClean="0"/>
              <a:t>0/8</a:t>
            </a:r>
            <a:endParaRPr lang="en-US" sz="2400" dirty="0"/>
          </a:p>
        </p:txBody>
      </p:sp>
      <p:sp>
        <p:nvSpPr>
          <p:cNvPr id="40" name="Shape 636"/>
          <p:cNvSpPr/>
          <p:nvPr/>
        </p:nvSpPr>
        <p:spPr>
          <a:xfrm>
            <a:off x="1564987" y="6134191"/>
            <a:ext cx="1608313" cy="4616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30000"/>
              </a:lnSpc>
              <a:defRPr sz="2000">
                <a:solidFill>
                  <a:srgbClr val="5E5E5E"/>
                </a:solidFill>
                <a:latin typeface="Lucida Sans Regular"/>
                <a:ea typeface="Lucida Sans Regular"/>
                <a:cs typeface="Lucida Sans Regular"/>
                <a:sym typeface="Lucida Sans Regular"/>
              </a:defRPr>
            </a:lvl1pPr>
          </a:lstStyle>
          <a:p>
            <a:pPr lvl="0" algn="ctr">
              <a:defRPr sz="1800">
                <a:solidFill>
                  <a:srgbClr val="000000"/>
                </a:solidFill>
              </a:defRPr>
            </a:pPr>
            <a:r>
              <a:rPr sz="2400" dirty="0">
                <a:solidFill>
                  <a:srgbClr val="5E5E5E"/>
                </a:solidFill>
                <a:latin typeface="Arial"/>
                <a:cs typeface="Arial"/>
              </a:rPr>
              <a:t>Edge router</a:t>
            </a:r>
          </a:p>
        </p:txBody>
      </p:sp>
    </p:spTree>
    <p:extLst>
      <p:ext uri="{BB962C8B-B14F-4D97-AF65-F5344CB8AC3E}">
        <p14:creationId xmlns:p14="http://schemas.microsoft.com/office/powerpoint/2010/main" val="9329324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Data-Plane State:</a:t>
            </a:r>
            <a:br>
              <a:rPr lang="en-US" dirty="0"/>
            </a:br>
            <a:r>
              <a:rPr lang="en-US" dirty="0" smtClean="0"/>
              <a:t>Solution</a:t>
            </a: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52</a:t>
            </a:fld>
            <a:endParaRPr lang="en-US"/>
          </a:p>
        </p:txBody>
      </p:sp>
      <p:sp>
        <p:nvSpPr>
          <p:cNvPr id="24" name="Content Placeholder 2"/>
          <p:cNvSpPr txBox="1">
            <a:spLocks/>
          </p:cNvSpPr>
          <p:nvPr/>
        </p:nvSpPr>
        <p:spPr bwMode="auto">
          <a:xfrm>
            <a:off x="152400" y="2531038"/>
            <a:ext cx="8763000" cy="2259911"/>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FontTx/>
              <a:buNone/>
            </a:pPr>
            <a:r>
              <a:rPr lang="en-US" sz="3600" b="1" dirty="0" smtClean="0">
                <a:solidFill>
                  <a:srgbClr val="000000"/>
                </a:solidFill>
              </a:rPr>
              <a:t>For hundreds of participants’ policies, </a:t>
            </a:r>
            <a:r>
              <a:rPr lang="en-US" sz="3600" b="1" dirty="0" smtClean="0">
                <a:solidFill>
                  <a:srgbClr val="FF0000"/>
                </a:solidFill>
              </a:rPr>
              <a:t>few </a:t>
            </a:r>
            <a:r>
              <a:rPr lang="en-US" sz="3600" b="1" i="1" dirty="0" smtClean="0">
                <a:solidFill>
                  <a:srgbClr val="FF0000"/>
                </a:solidFill>
              </a:rPr>
              <a:t>millions</a:t>
            </a:r>
            <a:r>
              <a:rPr lang="en-US" sz="3600" b="1" dirty="0" smtClean="0">
                <a:solidFill>
                  <a:srgbClr val="FF0000"/>
                </a:solidFill>
              </a:rPr>
              <a:t> </a:t>
            </a:r>
            <a:r>
              <a:rPr lang="en-US" sz="3600" b="1" dirty="0" smtClean="0">
                <a:solidFill>
                  <a:srgbClr val="FF0000"/>
                </a:solidFill>
                <a:sym typeface="Wingdings"/>
              </a:rPr>
              <a:t></a:t>
            </a:r>
            <a:r>
              <a:rPr lang="en-US" sz="3600" b="1" dirty="0" smtClean="0">
                <a:solidFill>
                  <a:srgbClr val="FF0000"/>
                </a:solidFill>
              </a:rPr>
              <a:t> &lt; 35K </a:t>
            </a:r>
          </a:p>
          <a:p>
            <a:pPr marL="0" indent="0" algn="ctr">
              <a:buFontTx/>
              <a:buNone/>
            </a:pPr>
            <a:r>
              <a:rPr lang="en-US" sz="3600" b="1" dirty="0" smtClean="0">
                <a:solidFill>
                  <a:srgbClr val="000000"/>
                </a:solidFill>
              </a:rPr>
              <a:t>flow rules</a:t>
            </a:r>
            <a:endParaRPr lang="en-US" sz="3600" b="1" dirty="0">
              <a:solidFill>
                <a:srgbClr val="000000"/>
              </a:solidFill>
            </a:endParaRPr>
          </a:p>
        </p:txBody>
      </p:sp>
    </p:spTree>
    <p:extLst>
      <p:ext uri="{BB962C8B-B14F-4D97-AF65-F5344CB8AC3E}">
        <p14:creationId xmlns:p14="http://schemas.microsoft.com/office/powerpoint/2010/main" val="189821066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Reducing Control-Plane Compilation: Initial Compilation Time</a:t>
            </a:r>
            <a:endParaRPr lang="en-US" sz="3600" dirty="0"/>
          </a:p>
        </p:txBody>
      </p:sp>
      <p:sp>
        <p:nvSpPr>
          <p:cNvPr id="3" name="Content Placeholder 2"/>
          <p:cNvSpPr>
            <a:spLocks noGrp="1"/>
          </p:cNvSpPr>
          <p:nvPr>
            <p:ph idx="1"/>
          </p:nvPr>
        </p:nvSpPr>
        <p:spPr>
          <a:xfrm>
            <a:off x="457200" y="3012599"/>
            <a:ext cx="8297452" cy="2874791"/>
          </a:xfrm>
        </p:spPr>
        <p:txBody>
          <a:bodyPr/>
          <a:lstStyle/>
          <a:p>
            <a:r>
              <a:rPr lang="en-US" b="1" dirty="0" smtClean="0">
                <a:solidFill>
                  <a:srgbClr val="333399"/>
                </a:solidFill>
              </a:rPr>
              <a:t>Skip unnecessary steps</a:t>
            </a:r>
          </a:p>
          <a:p>
            <a:pPr lvl="1"/>
            <a:r>
              <a:rPr lang="en-US" dirty="0" smtClean="0">
                <a:solidFill>
                  <a:srgbClr val="000000"/>
                </a:solidFill>
              </a:rPr>
              <a:t>Most policies involve a small subset of participants</a:t>
            </a:r>
          </a:p>
          <a:p>
            <a:r>
              <a:rPr lang="en-US" b="1" dirty="0" smtClean="0">
                <a:solidFill>
                  <a:srgbClr val="333399"/>
                </a:solidFill>
              </a:rPr>
              <a:t>Simplify computation</a:t>
            </a:r>
          </a:p>
          <a:p>
            <a:pPr lvl="1"/>
            <a:r>
              <a:rPr lang="en-US" dirty="0" smtClean="0">
                <a:solidFill>
                  <a:srgbClr val="000000"/>
                </a:solidFill>
              </a:rPr>
              <a:t>Policies are disjoint (e.g., different virtual switch/port)</a:t>
            </a:r>
          </a:p>
          <a:p>
            <a:r>
              <a:rPr lang="en-US" b="1" dirty="0" err="1" smtClean="0">
                <a:solidFill>
                  <a:srgbClr val="333399"/>
                </a:solidFill>
              </a:rPr>
              <a:t>Memoize</a:t>
            </a:r>
            <a:r>
              <a:rPr lang="en-US" b="1" dirty="0" smtClean="0">
                <a:solidFill>
                  <a:srgbClr val="333399"/>
                </a:solidFill>
              </a:rPr>
              <a:t> intermediate results</a:t>
            </a:r>
          </a:p>
          <a:p>
            <a:pPr lvl="1"/>
            <a:r>
              <a:rPr lang="en-US" dirty="0" smtClean="0">
                <a:solidFill>
                  <a:srgbClr val="000000"/>
                </a:solidFill>
              </a:rPr>
              <a:t>Avoid repeating a computation multiple times</a:t>
            </a:r>
          </a:p>
          <a:p>
            <a:pPr lvl="1"/>
            <a:endParaRPr lang="en-US" dirty="0" smtClean="0">
              <a:solidFill>
                <a:srgbClr val="000000"/>
              </a:solidFill>
            </a:endParaRPr>
          </a:p>
          <a:p>
            <a:pPr lvl="1"/>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53</a:t>
            </a:fld>
            <a:endParaRPr lang="en-US"/>
          </a:p>
        </p:txBody>
      </p:sp>
      <p:sp>
        <p:nvSpPr>
          <p:cNvPr id="5" name="TextBox 4"/>
          <p:cNvSpPr txBox="1"/>
          <p:nvPr/>
        </p:nvSpPr>
        <p:spPr>
          <a:xfrm>
            <a:off x="976880" y="1814185"/>
            <a:ext cx="7114939" cy="523220"/>
          </a:xfrm>
          <a:prstGeom prst="rect">
            <a:avLst/>
          </a:prstGeom>
          <a:noFill/>
        </p:spPr>
        <p:txBody>
          <a:bodyPr wrap="square" rtlCol="0">
            <a:spAutoFit/>
          </a:bodyPr>
          <a:lstStyle/>
          <a:p>
            <a:r>
              <a:rPr lang="en-US" sz="2800" dirty="0" smtClean="0"/>
              <a:t>(</a:t>
            </a:r>
            <a:r>
              <a:rPr lang="en-US" sz="2800" dirty="0" err="1" smtClean="0"/>
              <a:t>Pol</a:t>
            </a:r>
            <a:r>
              <a:rPr lang="en-US" sz="2800" baseline="-25000" dirty="0" err="1" smtClean="0"/>
              <a:t>A</a:t>
            </a:r>
            <a:r>
              <a:rPr lang="en-US" sz="2800" dirty="0" smtClean="0"/>
              <a:t> </a:t>
            </a:r>
            <a:r>
              <a:rPr lang="en-US" sz="2800" dirty="0" smtClean="0"/>
              <a:t>+ </a:t>
            </a:r>
            <a:r>
              <a:rPr lang="en-US" sz="2800" dirty="0" err="1" smtClean="0"/>
              <a:t>Pol</a:t>
            </a:r>
            <a:r>
              <a:rPr lang="en-US" sz="2800" baseline="-25000" dirty="0" err="1" smtClean="0"/>
              <a:t>B</a:t>
            </a:r>
            <a:r>
              <a:rPr lang="en-US" sz="2800" dirty="0" smtClean="0"/>
              <a:t> </a:t>
            </a:r>
            <a:r>
              <a:rPr lang="en-US" sz="2800" dirty="0" smtClean="0"/>
              <a:t>+ </a:t>
            </a:r>
            <a:r>
              <a:rPr lang="en-US" sz="2800" dirty="0" err="1" smtClean="0"/>
              <a:t>Pol</a:t>
            </a:r>
            <a:r>
              <a:rPr lang="en-US" sz="2800" baseline="-25000" dirty="0" err="1" smtClean="0"/>
              <a:t>C</a:t>
            </a:r>
            <a:r>
              <a:rPr lang="en-US" sz="2800" dirty="0" smtClean="0"/>
              <a:t>) &gt;&gt; (</a:t>
            </a:r>
            <a:r>
              <a:rPr lang="en-US" sz="2800" dirty="0" err="1" smtClean="0"/>
              <a:t>Pol</a:t>
            </a:r>
            <a:r>
              <a:rPr lang="en-US" sz="2800" baseline="-25000" dirty="0" err="1" smtClean="0"/>
              <a:t>A</a:t>
            </a:r>
            <a:r>
              <a:rPr lang="en-US" sz="2800" dirty="0" smtClean="0"/>
              <a:t> </a:t>
            </a:r>
            <a:r>
              <a:rPr lang="en-US" sz="2800" dirty="0" smtClean="0"/>
              <a:t>+ </a:t>
            </a:r>
            <a:r>
              <a:rPr lang="en-US" sz="2800" dirty="0" err="1" smtClean="0"/>
              <a:t>Pol</a:t>
            </a:r>
            <a:r>
              <a:rPr lang="en-US" sz="2800" baseline="-25000" dirty="0" err="1" smtClean="0"/>
              <a:t>B</a:t>
            </a:r>
            <a:r>
              <a:rPr lang="en-US" sz="2800" dirty="0" smtClean="0"/>
              <a:t> </a:t>
            </a:r>
            <a:r>
              <a:rPr lang="en-US" sz="2800" dirty="0" smtClean="0"/>
              <a:t>+ </a:t>
            </a:r>
            <a:r>
              <a:rPr lang="en-US" sz="2800" dirty="0" err="1" smtClean="0"/>
              <a:t>Pol</a:t>
            </a:r>
            <a:r>
              <a:rPr lang="en-US" sz="2800" baseline="-25000" dirty="0" err="1" smtClean="0"/>
              <a:t>C</a:t>
            </a:r>
            <a:r>
              <a:rPr lang="en-US" sz="2800" dirty="0" smtClean="0"/>
              <a:t>) </a:t>
            </a:r>
            <a:endParaRPr lang="en-US" sz="2800" dirty="0"/>
          </a:p>
        </p:txBody>
      </p:sp>
      <p:sp>
        <p:nvSpPr>
          <p:cNvPr id="6" name="TextBox 5"/>
          <p:cNvSpPr txBox="1"/>
          <p:nvPr/>
        </p:nvSpPr>
        <p:spPr>
          <a:xfrm>
            <a:off x="1270106" y="6122877"/>
            <a:ext cx="6676828" cy="461665"/>
          </a:xfrm>
          <a:prstGeom prst="rect">
            <a:avLst/>
          </a:prstGeom>
          <a:noFill/>
        </p:spPr>
        <p:txBody>
          <a:bodyPr wrap="none" rtlCol="0">
            <a:spAutoFit/>
          </a:bodyPr>
          <a:lstStyle/>
          <a:p>
            <a:pPr marL="0" lvl="1"/>
            <a:r>
              <a:rPr lang="en-US" sz="2400" dirty="0"/>
              <a:t>Hundreds of participants requires </a:t>
            </a:r>
            <a:r>
              <a:rPr lang="en-US" sz="2400" b="1" dirty="0">
                <a:solidFill>
                  <a:srgbClr val="FF0000"/>
                </a:solidFill>
              </a:rPr>
              <a:t>&lt; 15 </a:t>
            </a:r>
            <a:r>
              <a:rPr lang="en-US" sz="2400" b="1" dirty="0" smtClean="0">
                <a:solidFill>
                  <a:srgbClr val="FF0000"/>
                </a:solidFill>
              </a:rPr>
              <a:t>minutes</a:t>
            </a:r>
            <a:endParaRPr lang="en-US" sz="2400" b="1" dirty="0">
              <a:solidFill>
                <a:srgbClr val="FF0000"/>
              </a:solidFill>
            </a:endParaRPr>
          </a:p>
        </p:txBody>
      </p:sp>
    </p:spTree>
    <p:extLst>
      <p:ext uri="{BB962C8B-B14F-4D97-AF65-F5344CB8AC3E}">
        <p14:creationId xmlns:p14="http://schemas.microsoft.com/office/powerpoint/2010/main" val="238895552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Reducing Control-Plane Compilation: </a:t>
            </a:r>
            <a:r>
              <a:rPr lang="en-US" sz="3600" dirty="0" smtClean="0"/>
              <a:t>Recompilation </a:t>
            </a:r>
            <a:r>
              <a:rPr lang="en-US" sz="3600" dirty="0"/>
              <a:t>Time</a:t>
            </a:r>
          </a:p>
        </p:txBody>
      </p:sp>
      <p:sp>
        <p:nvSpPr>
          <p:cNvPr id="3" name="Content Placeholder 2"/>
          <p:cNvSpPr>
            <a:spLocks noGrp="1"/>
          </p:cNvSpPr>
          <p:nvPr>
            <p:ph idx="1"/>
          </p:nvPr>
        </p:nvSpPr>
        <p:spPr>
          <a:xfrm>
            <a:off x="457200" y="2083977"/>
            <a:ext cx="8229600" cy="3902830"/>
          </a:xfrm>
        </p:spPr>
        <p:txBody>
          <a:bodyPr/>
          <a:lstStyle/>
          <a:p>
            <a:r>
              <a:rPr lang="en-US" b="1" dirty="0" smtClean="0">
                <a:solidFill>
                  <a:srgbClr val="000090"/>
                </a:solidFill>
              </a:rPr>
              <a:t>Almost all traffic goes to stable IP prefixes</a:t>
            </a:r>
          </a:p>
          <a:p>
            <a:pPr lvl="1"/>
            <a:r>
              <a:rPr lang="en-US" dirty="0" smtClean="0"/>
              <a:t>Only 10-15% of prefixes saw any updates in a week</a:t>
            </a:r>
          </a:p>
          <a:p>
            <a:r>
              <a:rPr lang="en-US" b="1" dirty="0" smtClean="0">
                <a:solidFill>
                  <a:srgbClr val="000090"/>
                </a:solidFill>
              </a:rPr>
              <a:t>Most BGP updates affect just a few groups</a:t>
            </a:r>
          </a:p>
          <a:p>
            <a:pPr lvl="1"/>
            <a:r>
              <a:rPr lang="en-US" dirty="0" err="1" smtClean="0"/>
              <a:t>Recompute</a:t>
            </a:r>
            <a:r>
              <a:rPr lang="en-US" dirty="0" smtClean="0"/>
              <a:t> rules only for affected groups of prefixes</a:t>
            </a:r>
          </a:p>
          <a:p>
            <a:r>
              <a:rPr lang="en-US" b="1" dirty="0" smtClean="0">
                <a:solidFill>
                  <a:srgbClr val="000090"/>
                </a:solidFill>
              </a:rPr>
              <a:t>BGP updates are </a:t>
            </a:r>
            <a:r>
              <a:rPr lang="en-US" b="1" dirty="0" err="1" smtClean="0">
                <a:solidFill>
                  <a:srgbClr val="000090"/>
                </a:solidFill>
              </a:rPr>
              <a:t>bursty</a:t>
            </a:r>
            <a:endParaRPr lang="en-US" dirty="0" smtClean="0"/>
          </a:p>
          <a:p>
            <a:pPr lvl="1"/>
            <a:r>
              <a:rPr lang="en-US" dirty="0" smtClean="0"/>
              <a:t>Fast, but suboptimal, recompilation in real time</a:t>
            </a:r>
          </a:p>
          <a:p>
            <a:pPr lvl="1"/>
            <a:r>
              <a:rPr lang="en-US" dirty="0" smtClean="0"/>
              <a:t>Optimized, but slow, recompilation in the background</a:t>
            </a:r>
            <a:endParaRPr lang="en-US" dirty="0"/>
          </a:p>
          <a:p>
            <a:pPr lvl="1"/>
            <a:endParaRPr lang="en-US" dirty="0" smtClean="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54</a:t>
            </a:fld>
            <a:endParaRPr lang="en-US"/>
          </a:p>
        </p:txBody>
      </p:sp>
      <p:sp>
        <p:nvSpPr>
          <p:cNvPr id="5" name="TextBox 4"/>
          <p:cNvSpPr txBox="1"/>
          <p:nvPr/>
        </p:nvSpPr>
        <p:spPr>
          <a:xfrm>
            <a:off x="1239865" y="5895330"/>
            <a:ext cx="6877003" cy="461665"/>
          </a:xfrm>
          <a:prstGeom prst="rect">
            <a:avLst/>
          </a:prstGeom>
          <a:noFill/>
        </p:spPr>
        <p:txBody>
          <a:bodyPr wrap="none" rtlCol="0">
            <a:spAutoFit/>
          </a:bodyPr>
          <a:lstStyle/>
          <a:p>
            <a:pPr marL="0" lvl="1"/>
            <a:r>
              <a:rPr lang="en-US" sz="2400" dirty="0"/>
              <a:t>Most recompilation after a BGP update </a:t>
            </a:r>
            <a:r>
              <a:rPr lang="en-US" sz="2400" b="1" dirty="0">
                <a:solidFill>
                  <a:srgbClr val="FF0000"/>
                </a:solidFill>
              </a:rPr>
              <a:t>&lt; 100 </a:t>
            </a:r>
            <a:r>
              <a:rPr lang="en-US" sz="2400" b="1" dirty="0" err="1" smtClean="0">
                <a:solidFill>
                  <a:srgbClr val="FF0000"/>
                </a:solidFill>
              </a:rPr>
              <a:t>ms</a:t>
            </a:r>
            <a:endParaRPr lang="en-US" sz="2400" b="1" dirty="0">
              <a:solidFill>
                <a:srgbClr val="FF0000"/>
              </a:solidFill>
            </a:endParaRPr>
          </a:p>
        </p:txBody>
      </p:sp>
    </p:spTree>
    <p:extLst>
      <p:ext uri="{BB962C8B-B14F-4D97-AF65-F5344CB8AC3E}">
        <p14:creationId xmlns:p14="http://schemas.microsoft.com/office/powerpoint/2010/main" val="33143531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pp-specific-pe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874" y="1239134"/>
            <a:ext cx="3759200" cy="5511800"/>
          </a:xfrm>
          <a:prstGeom prst="rect">
            <a:avLst/>
          </a:prstGeom>
        </p:spPr>
      </p:pic>
      <p:sp>
        <p:nvSpPr>
          <p:cNvPr id="4" name="Slide Number Placeholder 3"/>
          <p:cNvSpPr>
            <a:spLocks noGrp="1"/>
          </p:cNvSpPr>
          <p:nvPr>
            <p:ph type="sldNum" sz="quarter" idx="12"/>
          </p:nvPr>
        </p:nvSpPr>
        <p:spPr>
          <a:xfrm>
            <a:off x="7082415" y="7161861"/>
            <a:ext cx="2133600" cy="228600"/>
          </a:xfrm>
        </p:spPr>
        <p:txBody>
          <a:bodyPr/>
          <a:lstStyle/>
          <a:p>
            <a:pPr>
              <a:defRPr/>
            </a:pPr>
            <a:fld id="{495ADB0F-E9F2-1D42-9E15-ECDE97EFB0F8}" type="slidenum">
              <a:rPr lang="en-US" smtClean="0"/>
              <a:pPr>
                <a:defRPr/>
              </a:pPr>
              <a:t>55</a:t>
            </a:fld>
            <a:endParaRPr lang="en-US"/>
          </a:p>
        </p:txBody>
      </p:sp>
      <p:sp>
        <p:nvSpPr>
          <p:cNvPr id="25" name="Shape 702"/>
          <p:cNvSpPr/>
          <p:nvPr/>
        </p:nvSpPr>
        <p:spPr>
          <a:xfrm>
            <a:off x="1568330" y="6261525"/>
            <a:ext cx="6328011" cy="596475"/>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6" name="Shape 702"/>
          <p:cNvSpPr/>
          <p:nvPr/>
        </p:nvSpPr>
        <p:spPr>
          <a:xfrm rot="5400000">
            <a:off x="-179415" y="2682081"/>
            <a:ext cx="5174790" cy="1984100"/>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7" name="Shape 702"/>
          <p:cNvSpPr/>
          <p:nvPr/>
        </p:nvSpPr>
        <p:spPr>
          <a:xfrm rot="5400000">
            <a:off x="-366876" y="3027590"/>
            <a:ext cx="5310971" cy="2135718"/>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8" name="Shape 702"/>
          <p:cNvSpPr/>
          <p:nvPr/>
        </p:nvSpPr>
        <p:spPr>
          <a:xfrm rot="5400000">
            <a:off x="4171210" y="2981628"/>
            <a:ext cx="5567414" cy="1984100"/>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9" name="Shape 702"/>
          <p:cNvSpPr/>
          <p:nvPr/>
        </p:nvSpPr>
        <p:spPr>
          <a:xfrm>
            <a:off x="1528471" y="762444"/>
            <a:ext cx="632801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0" name="Shape 702"/>
          <p:cNvSpPr/>
          <p:nvPr/>
        </p:nvSpPr>
        <p:spPr>
          <a:xfrm>
            <a:off x="1727523" y="1484857"/>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1" name="Shape 702"/>
          <p:cNvSpPr/>
          <p:nvPr/>
        </p:nvSpPr>
        <p:spPr>
          <a:xfrm>
            <a:off x="1879923" y="1695395"/>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2" name="Shape 702"/>
          <p:cNvSpPr/>
          <p:nvPr/>
        </p:nvSpPr>
        <p:spPr>
          <a:xfrm>
            <a:off x="1879923" y="5150640"/>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3" name="Title 1"/>
          <p:cNvSpPr>
            <a:spLocks noGrp="1"/>
          </p:cNvSpPr>
          <p:nvPr>
            <p:ph type="title"/>
          </p:nvPr>
        </p:nvSpPr>
        <p:spPr>
          <a:xfrm>
            <a:off x="152400" y="290513"/>
            <a:ext cx="8763000" cy="1143000"/>
          </a:xfrm>
        </p:spPr>
        <p:txBody>
          <a:bodyPr/>
          <a:lstStyle/>
          <a:p>
            <a:r>
              <a:rPr lang="en-US" dirty="0" smtClean="0"/>
              <a:t>Application-Specific Peering</a:t>
            </a:r>
            <a:endParaRPr lang="en-US" dirty="0"/>
          </a:p>
        </p:txBody>
      </p:sp>
      <p:sp>
        <p:nvSpPr>
          <p:cNvPr id="36" name="Shape 702"/>
          <p:cNvSpPr/>
          <p:nvPr/>
        </p:nvSpPr>
        <p:spPr>
          <a:xfrm>
            <a:off x="3371952" y="1189971"/>
            <a:ext cx="3226701" cy="249992"/>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40" name="Rectangle 39"/>
          <p:cNvSpPr/>
          <p:nvPr/>
        </p:nvSpPr>
        <p:spPr>
          <a:xfrm>
            <a:off x="540499" y="6025981"/>
            <a:ext cx="8152246" cy="57485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0000"/>
                </a:solidFill>
              </a:rPr>
              <a:t>Transit Portal </a:t>
            </a:r>
            <a:r>
              <a:rPr lang="en-US" sz="2800" b="1" dirty="0" smtClean="0">
                <a:solidFill>
                  <a:srgbClr val="FF0000"/>
                </a:solidFill>
              </a:rPr>
              <a:t>brings </a:t>
            </a:r>
            <a:r>
              <a:rPr lang="en-US" sz="2800" b="1" dirty="0">
                <a:solidFill>
                  <a:srgbClr val="FF0000"/>
                </a:solidFill>
              </a:rPr>
              <a:t>real traffic to </a:t>
            </a:r>
            <a:r>
              <a:rPr lang="en-US" sz="2800" b="1" dirty="0" smtClean="0">
                <a:solidFill>
                  <a:srgbClr val="FF0000"/>
                </a:solidFill>
              </a:rPr>
              <a:t>SDX</a:t>
            </a:r>
            <a:endParaRPr lang="en-US" sz="2800" b="1" dirty="0">
              <a:solidFill>
                <a:srgbClr val="FF0000"/>
              </a:solidFill>
            </a:endParaRPr>
          </a:p>
        </p:txBody>
      </p:sp>
    </p:spTree>
    <p:extLst>
      <p:ext uri="{BB962C8B-B14F-4D97-AF65-F5344CB8AC3E}">
        <p14:creationId xmlns:p14="http://schemas.microsoft.com/office/powerpoint/2010/main" val="2066690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pp-specific-pe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874" y="1239134"/>
            <a:ext cx="3759200" cy="5511800"/>
          </a:xfrm>
          <a:prstGeom prst="rect">
            <a:avLst/>
          </a:prstGeom>
        </p:spPr>
      </p:pic>
      <p:sp>
        <p:nvSpPr>
          <p:cNvPr id="4" name="Slide Number Placeholder 3"/>
          <p:cNvSpPr>
            <a:spLocks noGrp="1"/>
          </p:cNvSpPr>
          <p:nvPr>
            <p:ph type="sldNum" sz="quarter" idx="12"/>
          </p:nvPr>
        </p:nvSpPr>
        <p:spPr>
          <a:xfrm>
            <a:off x="7082415" y="7161861"/>
            <a:ext cx="2133600" cy="228600"/>
          </a:xfrm>
        </p:spPr>
        <p:txBody>
          <a:bodyPr/>
          <a:lstStyle/>
          <a:p>
            <a:pPr>
              <a:defRPr/>
            </a:pPr>
            <a:fld id="{495ADB0F-E9F2-1D42-9E15-ECDE97EFB0F8}" type="slidenum">
              <a:rPr lang="en-US" smtClean="0"/>
              <a:pPr>
                <a:defRPr/>
              </a:pPr>
              <a:t>56</a:t>
            </a:fld>
            <a:endParaRPr lang="en-US"/>
          </a:p>
        </p:txBody>
      </p:sp>
      <p:sp>
        <p:nvSpPr>
          <p:cNvPr id="25" name="Shape 702"/>
          <p:cNvSpPr/>
          <p:nvPr/>
        </p:nvSpPr>
        <p:spPr>
          <a:xfrm>
            <a:off x="1568330" y="6261525"/>
            <a:ext cx="6328011" cy="596475"/>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6" name="Shape 702"/>
          <p:cNvSpPr/>
          <p:nvPr/>
        </p:nvSpPr>
        <p:spPr>
          <a:xfrm rot="5400000">
            <a:off x="-179415" y="2682081"/>
            <a:ext cx="5174790" cy="1984100"/>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7" name="Shape 702"/>
          <p:cNvSpPr/>
          <p:nvPr/>
        </p:nvSpPr>
        <p:spPr>
          <a:xfrm rot="5400000">
            <a:off x="-366876" y="3027590"/>
            <a:ext cx="5310971" cy="2135718"/>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8" name="Shape 702"/>
          <p:cNvSpPr/>
          <p:nvPr/>
        </p:nvSpPr>
        <p:spPr>
          <a:xfrm rot="5400000">
            <a:off x="4171210" y="2981628"/>
            <a:ext cx="5567414" cy="1984100"/>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9" name="Shape 702"/>
          <p:cNvSpPr/>
          <p:nvPr/>
        </p:nvSpPr>
        <p:spPr>
          <a:xfrm>
            <a:off x="1528471" y="762444"/>
            <a:ext cx="632801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0" name="Shape 702"/>
          <p:cNvSpPr/>
          <p:nvPr/>
        </p:nvSpPr>
        <p:spPr>
          <a:xfrm>
            <a:off x="1727523" y="1484857"/>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1" name="Shape 702"/>
          <p:cNvSpPr/>
          <p:nvPr/>
        </p:nvSpPr>
        <p:spPr>
          <a:xfrm>
            <a:off x="1879923" y="1695395"/>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2" name="Shape 702"/>
          <p:cNvSpPr/>
          <p:nvPr/>
        </p:nvSpPr>
        <p:spPr>
          <a:xfrm>
            <a:off x="1879923" y="5150640"/>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3" name="Title 1"/>
          <p:cNvSpPr>
            <a:spLocks noGrp="1"/>
          </p:cNvSpPr>
          <p:nvPr>
            <p:ph type="title"/>
          </p:nvPr>
        </p:nvSpPr>
        <p:spPr>
          <a:xfrm>
            <a:off x="152400" y="290513"/>
            <a:ext cx="8763000" cy="1143000"/>
          </a:xfrm>
        </p:spPr>
        <p:txBody>
          <a:bodyPr/>
          <a:lstStyle/>
          <a:p>
            <a:r>
              <a:rPr lang="en-US" dirty="0" smtClean="0"/>
              <a:t>Application-Specific Peering</a:t>
            </a:r>
            <a:endParaRPr lang="en-US" dirty="0"/>
          </a:p>
        </p:txBody>
      </p:sp>
      <p:sp>
        <p:nvSpPr>
          <p:cNvPr id="36" name="Shape 702"/>
          <p:cNvSpPr/>
          <p:nvPr/>
        </p:nvSpPr>
        <p:spPr>
          <a:xfrm>
            <a:off x="3371952" y="1189971"/>
            <a:ext cx="3226701" cy="249992"/>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14" name="Rectangle 13"/>
          <p:cNvSpPr/>
          <p:nvPr/>
        </p:nvSpPr>
        <p:spPr>
          <a:xfrm>
            <a:off x="540499" y="4197669"/>
            <a:ext cx="8152246" cy="1201476"/>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Policy = </a:t>
            </a:r>
            <a:r>
              <a:rPr lang="en-US" sz="3200" dirty="0" smtClean="0">
                <a:solidFill>
                  <a:schemeClr val="accent2"/>
                </a:solidFill>
              </a:rPr>
              <a:t>match</a:t>
            </a:r>
            <a:r>
              <a:rPr lang="en-US" sz="3200" dirty="0" smtClean="0">
                <a:solidFill>
                  <a:schemeClr val="tx1"/>
                </a:solidFill>
              </a:rPr>
              <a:t>(</a:t>
            </a:r>
            <a:r>
              <a:rPr lang="en-US" sz="3200" dirty="0" err="1" smtClean="0">
                <a:solidFill>
                  <a:schemeClr val="tx1"/>
                </a:solidFill>
              </a:rPr>
              <a:t>dstport</a:t>
            </a:r>
            <a:r>
              <a:rPr lang="en-US" sz="3200" dirty="0" smtClean="0">
                <a:solidFill>
                  <a:schemeClr val="tx1"/>
                </a:solidFill>
              </a:rPr>
              <a:t> = 80) &gt;&gt; </a:t>
            </a:r>
            <a:r>
              <a:rPr lang="en-US" sz="3200" dirty="0" err="1" smtClean="0">
                <a:solidFill>
                  <a:srgbClr val="333399"/>
                </a:solidFill>
              </a:rPr>
              <a:t>fwd</a:t>
            </a:r>
            <a:r>
              <a:rPr lang="en-US" sz="3200" dirty="0" smtClean="0">
                <a:solidFill>
                  <a:schemeClr val="tx1"/>
                </a:solidFill>
              </a:rPr>
              <a:t>(B)</a:t>
            </a:r>
            <a:endParaRPr lang="en-US" sz="3200" dirty="0">
              <a:solidFill>
                <a:schemeClr val="tx1"/>
              </a:solidFill>
            </a:endParaRPr>
          </a:p>
        </p:txBody>
      </p:sp>
    </p:spTree>
    <p:extLst>
      <p:ext uri="{BB962C8B-B14F-4D97-AF65-F5344CB8AC3E}">
        <p14:creationId xmlns:p14="http://schemas.microsoft.com/office/powerpoint/2010/main" val="25970012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pp-specific-pe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874" y="1239134"/>
            <a:ext cx="3759200" cy="5511800"/>
          </a:xfrm>
          <a:prstGeom prst="rect">
            <a:avLst/>
          </a:prstGeom>
        </p:spPr>
      </p:pic>
      <p:sp>
        <p:nvSpPr>
          <p:cNvPr id="4" name="Slide Number Placeholder 3"/>
          <p:cNvSpPr>
            <a:spLocks noGrp="1"/>
          </p:cNvSpPr>
          <p:nvPr>
            <p:ph type="sldNum" sz="quarter" idx="12"/>
          </p:nvPr>
        </p:nvSpPr>
        <p:spPr>
          <a:xfrm>
            <a:off x="7082415" y="7161861"/>
            <a:ext cx="2133600" cy="228600"/>
          </a:xfrm>
        </p:spPr>
        <p:txBody>
          <a:bodyPr/>
          <a:lstStyle/>
          <a:p>
            <a:pPr>
              <a:defRPr/>
            </a:pPr>
            <a:fld id="{495ADB0F-E9F2-1D42-9E15-ECDE97EFB0F8}" type="slidenum">
              <a:rPr lang="en-US" smtClean="0"/>
              <a:pPr>
                <a:defRPr/>
              </a:pPr>
              <a:t>57</a:t>
            </a:fld>
            <a:endParaRPr lang="en-US"/>
          </a:p>
        </p:txBody>
      </p:sp>
      <p:sp>
        <p:nvSpPr>
          <p:cNvPr id="25" name="Shape 702"/>
          <p:cNvSpPr/>
          <p:nvPr/>
        </p:nvSpPr>
        <p:spPr>
          <a:xfrm>
            <a:off x="1568330" y="6261525"/>
            <a:ext cx="6328011" cy="596475"/>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6" name="Shape 702"/>
          <p:cNvSpPr/>
          <p:nvPr/>
        </p:nvSpPr>
        <p:spPr>
          <a:xfrm rot="5400000">
            <a:off x="-179415" y="2682081"/>
            <a:ext cx="5174790" cy="1984100"/>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7" name="Shape 702"/>
          <p:cNvSpPr/>
          <p:nvPr/>
        </p:nvSpPr>
        <p:spPr>
          <a:xfrm rot="5400000">
            <a:off x="-366876" y="3027590"/>
            <a:ext cx="5310971" cy="2135718"/>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8" name="Shape 702"/>
          <p:cNvSpPr/>
          <p:nvPr/>
        </p:nvSpPr>
        <p:spPr>
          <a:xfrm rot="5400000">
            <a:off x="4171210" y="2981628"/>
            <a:ext cx="5567414" cy="1984100"/>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29" name="Shape 702"/>
          <p:cNvSpPr/>
          <p:nvPr/>
        </p:nvSpPr>
        <p:spPr>
          <a:xfrm>
            <a:off x="1528471" y="762444"/>
            <a:ext cx="632801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0" name="Shape 702"/>
          <p:cNvSpPr/>
          <p:nvPr/>
        </p:nvSpPr>
        <p:spPr>
          <a:xfrm>
            <a:off x="1727523" y="1484857"/>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1" name="Shape 702"/>
          <p:cNvSpPr/>
          <p:nvPr/>
        </p:nvSpPr>
        <p:spPr>
          <a:xfrm>
            <a:off x="1879923" y="1695395"/>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2" name="Shape 702"/>
          <p:cNvSpPr/>
          <p:nvPr/>
        </p:nvSpPr>
        <p:spPr>
          <a:xfrm>
            <a:off x="1879923" y="5150640"/>
            <a:ext cx="1984101" cy="421077"/>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3" name="Title 1"/>
          <p:cNvSpPr>
            <a:spLocks noGrp="1"/>
          </p:cNvSpPr>
          <p:nvPr>
            <p:ph type="title"/>
          </p:nvPr>
        </p:nvSpPr>
        <p:spPr>
          <a:xfrm>
            <a:off x="152400" y="290513"/>
            <a:ext cx="8763000" cy="1143000"/>
          </a:xfrm>
        </p:spPr>
        <p:txBody>
          <a:bodyPr/>
          <a:lstStyle/>
          <a:p>
            <a:r>
              <a:rPr lang="en-US" dirty="0" smtClean="0"/>
              <a:t>Application-Specific Peering</a:t>
            </a:r>
            <a:endParaRPr lang="en-US" dirty="0"/>
          </a:p>
        </p:txBody>
      </p:sp>
      <p:sp>
        <p:nvSpPr>
          <p:cNvPr id="36" name="Shape 702"/>
          <p:cNvSpPr/>
          <p:nvPr/>
        </p:nvSpPr>
        <p:spPr>
          <a:xfrm>
            <a:off x="3371952" y="1189971"/>
            <a:ext cx="3226701" cy="249992"/>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pic>
        <p:nvPicPr>
          <p:cNvPr id="15" name="Picture 14" descr="app-specific-peer-eval-3flow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523" y="4053662"/>
            <a:ext cx="5365473" cy="2654047"/>
          </a:xfrm>
          <a:prstGeom prst="rect">
            <a:avLst/>
          </a:prstGeom>
        </p:spPr>
      </p:pic>
    </p:spTree>
    <p:extLst>
      <p:ext uri="{BB962C8B-B14F-4D97-AF65-F5344CB8AC3E}">
        <p14:creationId xmlns:p14="http://schemas.microsoft.com/office/powerpoint/2010/main" val="192287718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SDX Platform</a:t>
            </a:r>
            <a:endParaRPr lang="en-US" dirty="0"/>
          </a:p>
        </p:txBody>
      </p:sp>
      <p:sp>
        <p:nvSpPr>
          <p:cNvPr id="37" name="Content Placeholder 2"/>
          <p:cNvSpPr>
            <a:spLocks noGrp="1"/>
          </p:cNvSpPr>
          <p:nvPr>
            <p:ph idx="1"/>
          </p:nvPr>
        </p:nvSpPr>
        <p:spPr>
          <a:xfrm>
            <a:off x="457200" y="1373430"/>
            <a:ext cx="8229600" cy="5103570"/>
          </a:xfrm>
        </p:spPr>
        <p:txBody>
          <a:bodyPr>
            <a:normAutofit lnSpcReduction="10000"/>
          </a:bodyPr>
          <a:lstStyle/>
          <a:p>
            <a:pPr marL="0" indent="0">
              <a:buNone/>
            </a:pPr>
            <a:endParaRPr lang="en-US" dirty="0" smtClean="0"/>
          </a:p>
          <a:p>
            <a:r>
              <a:rPr lang="en-US" dirty="0" smtClean="0"/>
              <a:t>Running code with full BGP-integration</a:t>
            </a:r>
          </a:p>
          <a:p>
            <a:pPr lvl="1"/>
            <a:r>
              <a:rPr lang="en-US" dirty="0" err="1" smtClean="0"/>
              <a:t>Github</a:t>
            </a:r>
            <a:r>
              <a:rPr lang="en-US" dirty="0" smtClean="0"/>
              <a:t>: </a:t>
            </a:r>
            <a:r>
              <a:rPr lang="en-US" dirty="0" smtClean="0">
                <a:hlinkClick r:id="rId3"/>
              </a:rPr>
              <a:t>https</a:t>
            </a:r>
            <a:r>
              <a:rPr lang="en-US" dirty="0">
                <a:hlinkClick r:id="rId3"/>
              </a:rPr>
              <a:t>://github.com/sdn-ixp/sdx/</a:t>
            </a:r>
            <a:endParaRPr lang="en-US" dirty="0"/>
          </a:p>
          <a:p>
            <a:pPr marL="0" indent="0">
              <a:buNone/>
            </a:pPr>
            <a:endParaRPr lang="en-US" dirty="0"/>
          </a:p>
          <a:p>
            <a:r>
              <a:rPr lang="en-US" dirty="0" smtClean="0"/>
              <a:t>SDX </a:t>
            </a:r>
            <a:r>
              <a:rPr lang="en-US" dirty="0" err="1"/>
              <a:t>t</a:t>
            </a:r>
            <a:r>
              <a:rPr lang="en-US" dirty="0" err="1" smtClean="0"/>
              <a:t>estbeds</a:t>
            </a:r>
            <a:r>
              <a:rPr lang="en-US" dirty="0"/>
              <a:t>:</a:t>
            </a:r>
          </a:p>
          <a:p>
            <a:pPr lvl="1"/>
            <a:r>
              <a:rPr lang="en-US" dirty="0" smtClean="0"/>
              <a:t>Transit Portal for “in the wild” experiments</a:t>
            </a:r>
            <a:endParaRPr lang="en-US" dirty="0"/>
          </a:p>
          <a:p>
            <a:pPr lvl="1"/>
            <a:r>
              <a:rPr lang="en-US" dirty="0" err="1" smtClean="0"/>
              <a:t>Mininet</a:t>
            </a:r>
            <a:r>
              <a:rPr lang="en-US" dirty="0" smtClean="0"/>
              <a:t> for controller experiments</a:t>
            </a:r>
          </a:p>
          <a:p>
            <a:pPr marL="457200" lvl="1" indent="0">
              <a:buNone/>
            </a:pPr>
            <a:endParaRPr lang="en-US" dirty="0"/>
          </a:p>
          <a:p>
            <a:r>
              <a:rPr lang="en-US" dirty="0" smtClean="0"/>
              <a:t>Ongoing deployment activities</a:t>
            </a:r>
          </a:p>
          <a:p>
            <a:pPr lvl="1"/>
            <a:r>
              <a:rPr lang="en-US" dirty="0"/>
              <a:t>Internet2, GENI, </a:t>
            </a:r>
            <a:r>
              <a:rPr lang="en-US" dirty="0" err="1" smtClean="0"/>
              <a:t>ESnet</a:t>
            </a:r>
            <a:r>
              <a:rPr lang="en-US" dirty="0" smtClean="0"/>
              <a:t>, SOX</a:t>
            </a:r>
            <a:r>
              <a:rPr lang="en-US" dirty="0"/>
              <a:t>, NSA-</a:t>
            </a:r>
            <a:r>
              <a:rPr lang="en-US" dirty="0" smtClean="0"/>
              <a:t>LTS</a:t>
            </a:r>
          </a:p>
          <a:p>
            <a:pPr lvl="1"/>
            <a:r>
              <a:rPr lang="en-US" dirty="0"/>
              <a:t>Regional IXPs in US, </a:t>
            </a:r>
            <a:r>
              <a:rPr lang="en-US" dirty="0" smtClean="0"/>
              <a:t>Europe, and </a:t>
            </a:r>
            <a:r>
              <a:rPr lang="en-US" dirty="0"/>
              <a:t>Africa</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58</a:t>
            </a:fld>
            <a:endParaRPr lang="en-US"/>
          </a:p>
        </p:txBody>
      </p:sp>
    </p:spTree>
    <p:extLst>
      <p:ext uri="{BB962C8B-B14F-4D97-AF65-F5344CB8AC3E}">
        <p14:creationId xmlns:p14="http://schemas.microsoft.com/office/powerpoint/2010/main" val="305595671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Niagara: SDN-Based </a:t>
            </a:r>
            <a:br>
              <a:rPr lang="en-US" dirty="0" smtClean="0"/>
            </a:br>
            <a:r>
              <a:rPr lang="en-US" dirty="0" smtClean="0"/>
              <a:t>Server Load Balancing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276E98A-7617-944E-8DFB-8CB72C1C05CD}" type="slidenum">
              <a:rPr lang="en-US" smtClean="0"/>
              <a:pPr>
                <a:defRPr/>
              </a:pPr>
              <a:t>59</a:t>
            </a:fld>
            <a:endParaRPr lang="en-US"/>
          </a:p>
        </p:txBody>
      </p:sp>
      <p:sp>
        <p:nvSpPr>
          <p:cNvPr id="5" name="TextBox 4"/>
          <p:cNvSpPr txBox="1"/>
          <p:nvPr/>
        </p:nvSpPr>
        <p:spPr>
          <a:xfrm>
            <a:off x="181445" y="5778772"/>
            <a:ext cx="8618570" cy="1015663"/>
          </a:xfrm>
          <a:prstGeom prst="rect">
            <a:avLst/>
          </a:prstGeom>
          <a:noFill/>
        </p:spPr>
        <p:txBody>
          <a:bodyPr wrap="square" rtlCol="0">
            <a:spAutoFit/>
          </a:bodyPr>
          <a:lstStyle/>
          <a:p>
            <a:r>
              <a:rPr lang="en-US" sz="2000" dirty="0" smtClean="0"/>
              <a:t>Joint work with </a:t>
            </a:r>
            <a:r>
              <a:rPr lang="en-US" sz="2000" dirty="0" err="1" smtClean="0"/>
              <a:t>Nanxi</a:t>
            </a:r>
            <a:r>
              <a:rPr lang="en-US" sz="2000" dirty="0" smtClean="0"/>
              <a:t> Kang (Princeton) and </a:t>
            </a:r>
            <a:r>
              <a:rPr lang="en-US" sz="2000" dirty="0" err="1" smtClean="0"/>
              <a:t>Monia</a:t>
            </a:r>
            <a:r>
              <a:rPr lang="en-US" sz="2000" dirty="0" smtClean="0"/>
              <a:t> </a:t>
            </a:r>
            <a:r>
              <a:rPr lang="en-US" sz="2000" dirty="0" err="1" smtClean="0"/>
              <a:t>Ghobadi</a:t>
            </a:r>
            <a:r>
              <a:rPr lang="en-US" sz="2000" dirty="0" smtClean="0"/>
              <a:t>, Alex </a:t>
            </a:r>
            <a:r>
              <a:rPr lang="en-US" sz="2000" dirty="0" err="1" smtClean="0"/>
              <a:t>Shraer</a:t>
            </a:r>
            <a:r>
              <a:rPr lang="en-US" sz="2000" dirty="0" smtClean="0"/>
              <a:t>, and John </a:t>
            </a:r>
            <a:r>
              <a:rPr lang="en-US" sz="2000" dirty="0" err="1" smtClean="0"/>
              <a:t>Reumann</a:t>
            </a:r>
            <a:r>
              <a:rPr lang="en-US" sz="2000" dirty="0" smtClean="0"/>
              <a:t> (Google), with support from Josh Bailey (Google) and Jamie Curtis (REANNZ) on operational deployment at the REANNZ SDX</a:t>
            </a:r>
            <a:endParaRPr lang="en-US" sz="2000" dirty="0"/>
          </a:p>
        </p:txBody>
      </p:sp>
    </p:spTree>
    <p:extLst>
      <p:ext uri="{BB962C8B-B14F-4D97-AF65-F5344CB8AC3E}">
        <p14:creationId xmlns:p14="http://schemas.microsoft.com/office/powerpoint/2010/main" val="29150557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a:t>
            </a:r>
            <a:r>
              <a:rPr lang="en-US" sz="3200" dirty="0" err="1" smtClean="0"/>
              <a:t>Interdomain</a:t>
            </a:r>
            <a:r>
              <a:rPr lang="en-US" sz="3200" dirty="0" smtClean="0"/>
              <a:t> Ecosystem is Evolving ...</a:t>
            </a:r>
            <a:endParaRPr lang="en-US" sz="3200"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a:t>
            </a:fld>
            <a:endParaRPr lang="en-US"/>
          </a:p>
        </p:txBody>
      </p:sp>
      <p:pic>
        <p:nvPicPr>
          <p:cNvPr id="10" name="Picture 9" descr="Screen Shot 2014-08-18 at 12.19.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37" y="1581111"/>
            <a:ext cx="8152246" cy="3694230"/>
          </a:xfrm>
          <a:prstGeom prst="rect">
            <a:avLst/>
          </a:prstGeom>
        </p:spPr>
      </p:pic>
      <p:sp>
        <p:nvSpPr>
          <p:cNvPr id="14" name="Oval 13"/>
          <p:cNvSpPr/>
          <p:nvPr/>
        </p:nvSpPr>
        <p:spPr>
          <a:xfrm>
            <a:off x="4090251" y="1716727"/>
            <a:ext cx="3765394" cy="974703"/>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68442" y="5338280"/>
            <a:ext cx="8439063" cy="1004240"/>
          </a:xfrm>
          <a:prstGeom prst="rect">
            <a:avLst/>
          </a:prstGeom>
          <a:solidFill>
            <a:schemeClr val="accent3">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R</a:t>
            </a:r>
            <a:r>
              <a:rPr lang="en-US" sz="3200" dirty="0" smtClean="0">
                <a:solidFill>
                  <a:schemeClr val="tx1"/>
                </a:solidFill>
              </a:rPr>
              <a:t>ise of (very) large cloud/content providers</a:t>
            </a:r>
            <a:endParaRPr lang="en-US" sz="3200" dirty="0">
              <a:solidFill>
                <a:schemeClr val="tx1"/>
              </a:solidFill>
            </a:endParaRPr>
          </a:p>
        </p:txBody>
      </p:sp>
    </p:spTree>
    <p:extLst>
      <p:ext uri="{BB962C8B-B14F-4D97-AF65-F5344CB8AC3E}">
        <p14:creationId xmlns:p14="http://schemas.microsoft.com/office/powerpoint/2010/main" val="3451980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9393"/>
            <a:ext cx="8763000" cy="1143000"/>
          </a:xfrm>
        </p:spPr>
        <p:txBody>
          <a:bodyPr/>
          <a:lstStyle/>
          <a:p>
            <a:r>
              <a:rPr lang="en-US" dirty="0" smtClean="0"/>
              <a:t>Server Load Balancing Today</a:t>
            </a:r>
            <a:endParaRPr lang="en-US" dirty="0"/>
          </a:p>
        </p:txBody>
      </p:sp>
      <p:sp>
        <p:nvSpPr>
          <p:cNvPr id="3" name="Content Placeholder 2"/>
          <p:cNvSpPr>
            <a:spLocks noGrp="1"/>
          </p:cNvSpPr>
          <p:nvPr>
            <p:ph sz="half" idx="1"/>
          </p:nvPr>
        </p:nvSpPr>
        <p:spPr>
          <a:xfrm>
            <a:off x="457200" y="4621024"/>
            <a:ext cx="4038600" cy="4525963"/>
          </a:xfrm>
        </p:spPr>
        <p:txBody>
          <a:bodyPr/>
          <a:lstStyle/>
          <a:p>
            <a:r>
              <a:rPr lang="en-US" dirty="0" smtClean="0">
                <a:solidFill>
                  <a:srgbClr val="000090"/>
                </a:solidFill>
              </a:rPr>
              <a:t>Dedicated appliances</a:t>
            </a:r>
          </a:p>
          <a:p>
            <a:pPr lvl="1"/>
            <a:r>
              <a:rPr lang="en-US" dirty="0" smtClean="0"/>
              <a:t>Costly</a:t>
            </a:r>
          </a:p>
          <a:p>
            <a:pPr lvl="1"/>
            <a:r>
              <a:rPr lang="en-US" dirty="0" smtClean="0"/>
              <a:t>Hard to scale</a:t>
            </a:r>
          </a:p>
          <a:p>
            <a:pPr lvl="1"/>
            <a:r>
              <a:rPr lang="en-US" dirty="0" smtClean="0"/>
              <a:t>Single point of failure</a:t>
            </a:r>
            <a:endParaRPr lang="en-US" dirty="0"/>
          </a:p>
        </p:txBody>
      </p:sp>
      <p:sp>
        <p:nvSpPr>
          <p:cNvPr id="5" name="Content Placeholder 4"/>
          <p:cNvSpPr>
            <a:spLocks noGrp="1"/>
          </p:cNvSpPr>
          <p:nvPr>
            <p:ph sz="half" idx="2"/>
          </p:nvPr>
        </p:nvSpPr>
        <p:spPr>
          <a:xfrm>
            <a:off x="4648200" y="4621024"/>
            <a:ext cx="4267200" cy="2068899"/>
          </a:xfrm>
        </p:spPr>
        <p:txBody>
          <a:bodyPr/>
          <a:lstStyle/>
          <a:p>
            <a:r>
              <a:rPr lang="en-US" dirty="0" smtClean="0">
                <a:solidFill>
                  <a:srgbClr val="000090"/>
                </a:solidFill>
              </a:rPr>
              <a:t>Software load balancer</a:t>
            </a:r>
          </a:p>
          <a:p>
            <a:pPr lvl="1"/>
            <a:r>
              <a:rPr lang="en-US" dirty="0" smtClean="0"/>
              <a:t>Lower performance</a:t>
            </a:r>
          </a:p>
          <a:p>
            <a:pPr lvl="1"/>
            <a:r>
              <a:rPr lang="en-US" dirty="0" smtClean="0"/>
              <a:t>Higher power usage</a:t>
            </a:r>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60</a:t>
            </a:fld>
            <a:endParaRPr lang="en-US"/>
          </a:p>
        </p:txBody>
      </p:sp>
      <p:grpSp>
        <p:nvGrpSpPr>
          <p:cNvPr id="116" name="Group 115"/>
          <p:cNvGrpSpPr/>
          <p:nvPr/>
        </p:nvGrpSpPr>
        <p:grpSpPr>
          <a:xfrm>
            <a:off x="1126374" y="1130663"/>
            <a:ext cx="7664096" cy="3238124"/>
            <a:chOff x="1870272" y="1919828"/>
            <a:chExt cx="10400981" cy="4266119"/>
          </a:xfrm>
        </p:grpSpPr>
        <p:pic>
          <p:nvPicPr>
            <p:cNvPr id="61" name="image21.png"/>
            <p:cNvPicPr/>
            <p:nvPr/>
          </p:nvPicPr>
          <p:blipFill>
            <a:blip r:embed="rId2">
              <a:extLst/>
            </a:blip>
            <a:stretch>
              <a:fillRect/>
            </a:stretch>
          </p:blipFill>
          <p:spPr>
            <a:xfrm>
              <a:off x="9304570" y="2217784"/>
              <a:ext cx="1290387" cy="1454029"/>
            </a:xfrm>
            <a:prstGeom prst="rect">
              <a:avLst/>
            </a:prstGeom>
            <a:ln w="12700">
              <a:miter lim="400000"/>
            </a:ln>
          </p:spPr>
        </p:pic>
        <p:grpSp>
          <p:nvGrpSpPr>
            <p:cNvPr id="62" name="Group 207"/>
            <p:cNvGrpSpPr/>
            <p:nvPr/>
          </p:nvGrpSpPr>
          <p:grpSpPr>
            <a:xfrm>
              <a:off x="3445997" y="1919828"/>
              <a:ext cx="6000554" cy="4266119"/>
              <a:chOff x="0" y="0"/>
              <a:chExt cx="6000553" cy="4266117"/>
            </a:xfrm>
          </p:grpSpPr>
          <p:pic>
            <p:nvPicPr>
              <p:cNvPr id="63" name="image12.png"/>
              <p:cNvPicPr/>
              <p:nvPr/>
            </p:nvPicPr>
            <p:blipFill>
              <a:blip r:embed="rId3">
                <a:extLst/>
              </a:blip>
              <a:stretch>
                <a:fillRect/>
              </a:stretch>
            </p:blipFill>
            <p:spPr>
              <a:xfrm>
                <a:off x="2465327" y="-1"/>
                <a:ext cx="1027730" cy="642333"/>
              </a:xfrm>
              <a:prstGeom prst="rect">
                <a:avLst/>
              </a:prstGeom>
              <a:ln w="12700" cap="flat">
                <a:noFill/>
                <a:miter lim="400000"/>
              </a:ln>
              <a:effectLst/>
            </p:spPr>
          </p:pic>
          <p:sp>
            <p:nvSpPr>
              <p:cNvPr id="64" name="Shape 162"/>
              <p:cNvSpPr/>
              <p:nvPr/>
            </p:nvSpPr>
            <p:spPr>
              <a:xfrm>
                <a:off x="2736297" y="3213498"/>
                <a:ext cx="311438" cy="7823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lnSpc>
                    <a:spcPct val="120000"/>
                  </a:lnSpc>
                  <a:defRPr sz="2400">
                    <a:solidFill>
                      <a:srgbClr val="000000"/>
                    </a:solidFill>
                    <a:latin typeface="Gill Sans"/>
                    <a:ea typeface="Gill Sans"/>
                    <a:cs typeface="Gill Sans"/>
                    <a:sym typeface="Gill Sans"/>
                  </a:defRPr>
                </a:lvl1pPr>
              </a:lstStyle>
              <a:p>
                <a:pPr lvl="0">
                  <a:defRPr sz="1800"/>
                </a:pPr>
                <a:r>
                  <a:rPr sz="2400"/>
                  <a:t>….</a:t>
                </a:r>
              </a:p>
            </p:txBody>
          </p:sp>
          <p:pic>
            <p:nvPicPr>
              <p:cNvPr id="65" name="image13.png"/>
              <p:cNvPicPr/>
              <p:nvPr/>
            </p:nvPicPr>
            <p:blipFill>
              <a:blip r:embed="rId4">
                <a:extLst/>
              </a:blip>
              <a:stretch>
                <a:fillRect/>
              </a:stretch>
            </p:blipFill>
            <p:spPr>
              <a:xfrm>
                <a:off x="391902" y="3408492"/>
                <a:ext cx="387558" cy="395591"/>
              </a:xfrm>
              <a:prstGeom prst="rect">
                <a:avLst/>
              </a:prstGeom>
              <a:ln w="12700" cap="flat">
                <a:noFill/>
                <a:miter lim="400000"/>
              </a:ln>
              <a:effectLst/>
            </p:spPr>
          </p:pic>
          <p:sp>
            <p:nvSpPr>
              <p:cNvPr id="66" name="Shape 164"/>
              <p:cNvSpPr/>
              <p:nvPr/>
            </p:nvSpPr>
            <p:spPr>
              <a:xfrm>
                <a:off x="2736297" y="3213498"/>
                <a:ext cx="311438" cy="7823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lnSpc>
                    <a:spcPct val="120000"/>
                  </a:lnSpc>
                  <a:defRPr sz="2400">
                    <a:solidFill>
                      <a:srgbClr val="000000"/>
                    </a:solidFill>
                    <a:latin typeface="Gill Sans"/>
                    <a:ea typeface="Gill Sans"/>
                    <a:cs typeface="Gill Sans"/>
                    <a:sym typeface="Gill Sans"/>
                  </a:defRPr>
                </a:lvl1pPr>
              </a:lstStyle>
              <a:p>
                <a:pPr lvl="0">
                  <a:defRPr sz="1800"/>
                </a:pPr>
                <a:r>
                  <a:rPr sz="2400"/>
                  <a:t>….</a:t>
                </a:r>
              </a:p>
            </p:txBody>
          </p:sp>
          <p:pic>
            <p:nvPicPr>
              <p:cNvPr id="67" name="image14.png"/>
              <p:cNvPicPr/>
              <p:nvPr/>
            </p:nvPicPr>
            <p:blipFill>
              <a:blip r:embed="rId5">
                <a:extLst/>
              </a:blip>
              <a:stretch>
                <a:fillRect/>
              </a:stretch>
            </p:blipFill>
            <p:spPr>
              <a:xfrm>
                <a:off x="3954" y="2747061"/>
                <a:ext cx="979262" cy="979261"/>
              </a:xfrm>
              <a:prstGeom prst="rect">
                <a:avLst/>
              </a:prstGeom>
              <a:ln w="12700" cap="flat">
                <a:noFill/>
                <a:miter lim="400000"/>
              </a:ln>
              <a:effectLst/>
            </p:spPr>
          </p:pic>
          <p:pic>
            <p:nvPicPr>
              <p:cNvPr id="68" name="image14.png"/>
              <p:cNvPicPr/>
              <p:nvPr/>
            </p:nvPicPr>
            <p:blipFill>
              <a:blip r:embed="rId5">
                <a:extLst/>
              </a:blip>
              <a:stretch>
                <a:fillRect/>
              </a:stretch>
            </p:blipFill>
            <p:spPr>
              <a:xfrm>
                <a:off x="751219" y="2747061"/>
                <a:ext cx="979262" cy="979261"/>
              </a:xfrm>
              <a:prstGeom prst="rect">
                <a:avLst/>
              </a:prstGeom>
              <a:ln w="12700" cap="flat">
                <a:noFill/>
                <a:miter lim="400000"/>
              </a:ln>
              <a:effectLst/>
            </p:spPr>
          </p:pic>
          <p:pic>
            <p:nvPicPr>
              <p:cNvPr id="69" name="image14.png"/>
              <p:cNvPicPr/>
              <p:nvPr/>
            </p:nvPicPr>
            <p:blipFill>
              <a:blip r:embed="rId5">
                <a:extLst/>
              </a:blip>
              <a:stretch>
                <a:fillRect/>
              </a:stretch>
            </p:blipFill>
            <p:spPr>
              <a:xfrm>
                <a:off x="0" y="2841439"/>
                <a:ext cx="979261" cy="979262"/>
              </a:xfrm>
              <a:prstGeom prst="rect">
                <a:avLst/>
              </a:prstGeom>
              <a:ln w="12700" cap="flat">
                <a:noFill/>
                <a:miter lim="400000"/>
              </a:ln>
              <a:effectLst/>
            </p:spPr>
          </p:pic>
          <p:pic>
            <p:nvPicPr>
              <p:cNvPr id="70" name="image14.png"/>
              <p:cNvPicPr/>
              <p:nvPr/>
            </p:nvPicPr>
            <p:blipFill>
              <a:blip r:embed="rId5">
                <a:extLst/>
              </a:blip>
              <a:stretch>
                <a:fillRect/>
              </a:stretch>
            </p:blipFill>
            <p:spPr>
              <a:xfrm>
                <a:off x="0" y="2942834"/>
                <a:ext cx="979261" cy="979262"/>
              </a:xfrm>
              <a:prstGeom prst="rect">
                <a:avLst/>
              </a:prstGeom>
              <a:ln w="12700" cap="flat">
                <a:noFill/>
                <a:miter lim="400000"/>
              </a:ln>
              <a:effectLst/>
            </p:spPr>
          </p:pic>
          <p:pic>
            <p:nvPicPr>
              <p:cNvPr id="71" name="image14.png"/>
              <p:cNvPicPr/>
              <p:nvPr/>
            </p:nvPicPr>
            <p:blipFill>
              <a:blip r:embed="rId5">
                <a:extLst/>
              </a:blip>
              <a:stretch>
                <a:fillRect/>
              </a:stretch>
            </p:blipFill>
            <p:spPr>
              <a:xfrm>
                <a:off x="751219" y="2840873"/>
                <a:ext cx="979262" cy="979261"/>
              </a:xfrm>
              <a:prstGeom prst="rect">
                <a:avLst/>
              </a:prstGeom>
              <a:ln w="12700" cap="flat">
                <a:noFill/>
                <a:miter lim="400000"/>
              </a:ln>
              <a:effectLst/>
            </p:spPr>
          </p:pic>
          <p:pic>
            <p:nvPicPr>
              <p:cNvPr id="72" name="image14.png"/>
              <p:cNvPicPr/>
              <p:nvPr/>
            </p:nvPicPr>
            <p:blipFill>
              <a:blip r:embed="rId5">
                <a:extLst/>
              </a:blip>
              <a:stretch>
                <a:fillRect/>
              </a:stretch>
            </p:blipFill>
            <p:spPr>
              <a:xfrm>
                <a:off x="752393" y="3073028"/>
                <a:ext cx="979261" cy="979262"/>
              </a:xfrm>
              <a:prstGeom prst="rect">
                <a:avLst/>
              </a:prstGeom>
              <a:ln w="12700" cap="flat">
                <a:noFill/>
                <a:miter lim="400000"/>
              </a:ln>
              <a:effectLst/>
            </p:spPr>
          </p:pic>
          <p:grpSp>
            <p:nvGrpSpPr>
              <p:cNvPr id="73" name="Group 187"/>
              <p:cNvGrpSpPr/>
              <p:nvPr/>
            </p:nvGrpSpPr>
            <p:grpSpPr>
              <a:xfrm>
                <a:off x="4268898" y="2396024"/>
                <a:ext cx="1731656" cy="1870094"/>
                <a:chOff x="0" y="0"/>
                <a:chExt cx="1731655" cy="1870093"/>
              </a:xfrm>
            </p:grpSpPr>
            <p:pic>
              <p:nvPicPr>
                <p:cNvPr id="93" name="image14.png"/>
                <p:cNvPicPr/>
                <p:nvPr/>
              </p:nvPicPr>
              <p:blipFill>
                <a:blip r:embed="rId5">
                  <a:extLst/>
                </a:blip>
                <a:stretch>
                  <a:fillRect/>
                </a:stretch>
              </p:blipFill>
              <p:spPr>
                <a:xfrm>
                  <a:off x="3955" y="564296"/>
                  <a:ext cx="979262" cy="979263"/>
                </a:xfrm>
                <a:prstGeom prst="rect">
                  <a:avLst/>
                </a:prstGeom>
                <a:ln w="12700" cap="flat">
                  <a:noFill/>
                  <a:miter lim="400000"/>
                </a:ln>
                <a:effectLst/>
              </p:spPr>
            </p:pic>
            <p:pic>
              <p:nvPicPr>
                <p:cNvPr id="94" name="image14.png"/>
                <p:cNvPicPr/>
                <p:nvPr/>
              </p:nvPicPr>
              <p:blipFill>
                <a:blip r:embed="rId5">
                  <a:extLst/>
                </a:blip>
                <a:stretch>
                  <a:fillRect/>
                </a:stretch>
              </p:blipFill>
              <p:spPr>
                <a:xfrm>
                  <a:off x="751220" y="564296"/>
                  <a:ext cx="979263" cy="979263"/>
                </a:xfrm>
                <a:prstGeom prst="rect">
                  <a:avLst/>
                </a:prstGeom>
                <a:ln w="12700" cap="flat">
                  <a:noFill/>
                  <a:miter lim="400000"/>
                </a:ln>
                <a:effectLst/>
              </p:spPr>
            </p:pic>
            <p:pic>
              <p:nvPicPr>
                <p:cNvPr id="95" name="image14.png"/>
                <p:cNvPicPr/>
                <p:nvPr/>
              </p:nvPicPr>
              <p:blipFill>
                <a:blip r:embed="rId5">
                  <a:extLst/>
                </a:blip>
                <a:stretch>
                  <a:fillRect/>
                </a:stretch>
              </p:blipFill>
              <p:spPr>
                <a:xfrm>
                  <a:off x="0" y="658676"/>
                  <a:ext cx="979262" cy="979263"/>
                </a:xfrm>
                <a:prstGeom prst="rect">
                  <a:avLst/>
                </a:prstGeom>
                <a:ln w="12700" cap="flat">
                  <a:noFill/>
                  <a:miter lim="400000"/>
                </a:ln>
                <a:effectLst/>
              </p:spPr>
            </p:pic>
            <p:pic>
              <p:nvPicPr>
                <p:cNvPr id="96" name="image14.png"/>
                <p:cNvPicPr/>
                <p:nvPr/>
              </p:nvPicPr>
              <p:blipFill>
                <a:blip r:embed="rId5">
                  <a:extLst/>
                </a:blip>
                <a:stretch>
                  <a:fillRect/>
                </a:stretch>
              </p:blipFill>
              <p:spPr>
                <a:xfrm>
                  <a:off x="0" y="760071"/>
                  <a:ext cx="979262" cy="979262"/>
                </a:xfrm>
                <a:prstGeom prst="rect">
                  <a:avLst/>
                </a:prstGeom>
                <a:ln w="12700" cap="flat">
                  <a:noFill/>
                  <a:miter lim="400000"/>
                </a:ln>
                <a:effectLst/>
              </p:spPr>
            </p:pic>
            <p:pic>
              <p:nvPicPr>
                <p:cNvPr id="97" name="image14.png"/>
                <p:cNvPicPr/>
                <p:nvPr/>
              </p:nvPicPr>
              <p:blipFill>
                <a:blip r:embed="rId5">
                  <a:extLst/>
                </a:blip>
                <a:stretch>
                  <a:fillRect/>
                </a:stretch>
              </p:blipFill>
              <p:spPr>
                <a:xfrm>
                  <a:off x="1173" y="890831"/>
                  <a:ext cx="979263" cy="979263"/>
                </a:xfrm>
                <a:prstGeom prst="rect">
                  <a:avLst/>
                </a:prstGeom>
                <a:ln w="12700" cap="flat">
                  <a:noFill/>
                  <a:miter lim="400000"/>
                </a:ln>
                <a:effectLst/>
              </p:spPr>
            </p:pic>
            <p:pic>
              <p:nvPicPr>
                <p:cNvPr id="98" name="image14.png"/>
                <p:cNvPicPr/>
                <p:nvPr/>
              </p:nvPicPr>
              <p:blipFill>
                <a:blip r:embed="rId5">
                  <a:extLst/>
                </a:blip>
                <a:stretch>
                  <a:fillRect/>
                </a:stretch>
              </p:blipFill>
              <p:spPr>
                <a:xfrm>
                  <a:off x="751220" y="658109"/>
                  <a:ext cx="979263" cy="979263"/>
                </a:xfrm>
                <a:prstGeom prst="rect">
                  <a:avLst/>
                </a:prstGeom>
                <a:ln w="12700" cap="flat">
                  <a:noFill/>
                  <a:miter lim="400000"/>
                </a:ln>
                <a:effectLst/>
              </p:spPr>
            </p:pic>
            <p:pic>
              <p:nvPicPr>
                <p:cNvPr id="99" name="image14.png"/>
                <p:cNvPicPr/>
                <p:nvPr/>
              </p:nvPicPr>
              <p:blipFill>
                <a:blip r:embed="rId5">
                  <a:extLst/>
                </a:blip>
                <a:stretch>
                  <a:fillRect/>
                </a:stretch>
              </p:blipFill>
              <p:spPr>
                <a:xfrm>
                  <a:off x="751220" y="759504"/>
                  <a:ext cx="979263" cy="979262"/>
                </a:xfrm>
                <a:prstGeom prst="rect">
                  <a:avLst/>
                </a:prstGeom>
                <a:ln w="12700" cap="flat">
                  <a:noFill/>
                  <a:miter lim="400000"/>
                </a:ln>
                <a:effectLst/>
              </p:spPr>
            </p:pic>
            <p:pic>
              <p:nvPicPr>
                <p:cNvPr id="100" name="image14.png"/>
                <p:cNvPicPr/>
                <p:nvPr/>
              </p:nvPicPr>
              <p:blipFill>
                <a:blip r:embed="rId5">
                  <a:extLst/>
                </a:blip>
                <a:stretch>
                  <a:fillRect/>
                </a:stretch>
              </p:blipFill>
              <p:spPr>
                <a:xfrm>
                  <a:off x="752394" y="890264"/>
                  <a:ext cx="979262" cy="979263"/>
                </a:xfrm>
                <a:prstGeom prst="rect">
                  <a:avLst/>
                </a:prstGeom>
                <a:ln w="12700" cap="flat">
                  <a:noFill/>
                  <a:miter lim="400000"/>
                </a:ln>
                <a:effectLst/>
              </p:spPr>
            </p:pic>
            <p:pic>
              <p:nvPicPr>
                <p:cNvPr id="101" name="image14.png"/>
                <p:cNvPicPr/>
                <p:nvPr/>
              </p:nvPicPr>
              <p:blipFill>
                <a:blip r:embed="rId5">
                  <a:extLst/>
                </a:blip>
                <a:stretch>
                  <a:fillRect/>
                </a:stretch>
              </p:blipFill>
              <p:spPr>
                <a:xfrm>
                  <a:off x="3955" y="0"/>
                  <a:ext cx="979262" cy="979261"/>
                </a:xfrm>
                <a:prstGeom prst="rect">
                  <a:avLst/>
                </a:prstGeom>
                <a:ln w="12700" cap="flat">
                  <a:noFill/>
                  <a:miter lim="400000"/>
                </a:ln>
                <a:effectLst/>
              </p:spPr>
            </p:pic>
            <p:pic>
              <p:nvPicPr>
                <p:cNvPr id="102" name="image14.png"/>
                <p:cNvPicPr/>
                <p:nvPr/>
              </p:nvPicPr>
              <p:blipFill>
                <a:blip r:embed="rId5">
                  <a:extLst/>
                </a:blip>
                <a:stretch>
                  <a:fillRect/>
                </a:stretch>
              </p:blipFill>
              <p:spPr>
                <a:xfrm>
                  <a:off x="751220" y="0"/>
                  <a:ext cx="979263" cy="979261"/>
                </a:xfrm>
                <a:prstGeom prst="rect">
                  <a:avLst/>
                </a:prstGeom>
                <a:ln w="12700" cap="flat">
                  <a:noFill/>
                  <a:miter lim="400000"/>
                </a:ln>
                <a:effectLst/>
              </p:spPr>
            </p:pic>
            <p:pic>
              <p:nvPicPr>
                <p:cNvPr id="103" name="image14.png"/>
                <p:cNvPicPr/>
                <p:nvPr/>
              </p:nvPicPr>
              <p:blipFill>
                <a:blip r:embed="rId5">
                  <a:extLst/>
                </a:blip>
                <a:stretch>
                  <a:fillRect/>
                </a:stretch>
              </p:blipFill>
              <p:spPr>
                <a:xfrm>
                  <a:off x="0" y="94379"/>
                  <a:ext cx="979262" cy="979263"/>
                </a:xfrm>
                <a:prstGeom prst="rect">
                  <a:avLst/>
                </a:prstGeom>
                <a:ln w="12700" cap="flat">
                  <a:noFill/>
                  <a:miter lim="400000"/>
                </a:ln>
                <a:effectLst/>
              </p:spPr>
            </p:pic>
            <p:pic>
              <p:nvPicPr>
                <p:cNvPr id="104" name="image14.png"/>
                <p:cNvPicPr/>
                <p:nvPr/>
              </p:nvPicPr>
              <p:blipFill>
                <a:blip r:embed="rId5">
                  <a:extLst/>
                </a:blip>
                <a:stretch>
                  <a:fillRect/>
                </a:stretch>
              </p:blipFill>
              <p:spPr>
                <a:xfrm>
                  <a:off x="0" y="195774"/>
                  <a:ext cx="979262" cy="979263"/>
                </a:xfrm>
                <a:prstGeom prst="rect">
                  <a:avLst/>
                </a:prstGeom>
                <a:ln w="12700" cap="flat">
                  <a:noFill/>
                  <a:miter lim="400000"/>
                </a:ln>
                <a:effectLst/>
              </p:spPr>
            </p:pic>
            <p:pic>
              <p:nvPicPr>
                <p:cNvPr id="105" name="image14.png"/>
                <p:cNvPicPr/>
                <p:nvPr/>
              </p:nvPicPr>
              <p:blipFill>
                <a:blip r:embed="rId5">
                  <a:extLst/>
                </a:blip>
                <a:stretch>
                  <a:fillRect/>
                </a:stretch>
              </p:blipFill>
              <p:spPr>
                <a:xfrm>
                  <a:off x="1173" y="326534"/>
                  <a:ext cx="979263" cy="979263"/>
                </a:xfrm>
                <a:prstGeom prst="rect">
                  <a:avLst/>
                </a:prstGeom>
                <a:ln w="12700" cap="flat">
                  <a:noFill/>
                  <a:miter lim="400000"/>
                </a:ln>
                <a:effectLst/>
              </p:spPr>
            </p:pic>
            <p:pic>
              <p:nvPicPr>
                <p:cNvPr id="106" name="image14.png"/>
                <p:cNvPicPr/>
                <p:nvPr/>
              </p:nvPicPr>
              <p:blipFill>
                <a:blip r:embed="rId5">
                  <a:extLst/>
                </a:blip>
                <a:stretch>
                  <a:fillRect/>
                </a:stretch>
              </p:blipFill>
              <p:spPr>
                <a:xfrm>
                  <a:off x="751220" y="93812"/>
                  <a:ext cx="979263" cy="979263"/>
                </a:xfrm>
                <a:prstGeom prst="rect">
                  <a:avLst/>
                </a:prstGeom>
                <a:ln w="12700" cap="flat">
                  <a:noFill/>
                  <a:miter lim="400000"/>
                </a:ln>
                <a:effectLst/>
              </p:spPr>
            </p:pic>
            <p:pic>
              <p:nvPicPr>
                <p:cNvPr id="107" name="image14.png"/>
                <p:cNvPicPr/>
                <p:nvPr/>
              </p:nvPicPr>
              <p:blipFill>
                <a:blip r:embed="rId5">
                  <a:extLst/>
                </a:blip>
                <a:stretch>
                  <a:fillRect/>
                </a:stretch>
              </p:blipFill>
              <p:spPr>
                <a:xfrm>
                  <a:off x="751220" y="195207"/>
                  <a:ext cx="979263" cy="979262"/>
                </a:xfrm>
                <a:prstGeom prst="rect">
                  <a:avLst/>
                </a:prstGeom>
                <a:ln w="12700" cap="flat">
                  <a:noFill/>
                  <a:miter lim="400000"/>
                </a:ln>
                <a:effectLst/>
              </p:spPr>
            </p:pic>
            <p:pic>
              <p:nvPicPr>
                <p:cNvPr id="108" name="image14.png"/>
                <p:cNvPicPr/>
                <p:nvPr/>
              </p:nvPicPr>
              <p:blipFill>
                <a:blip r:embed="rId5">
                  <a:extLst/>
                </a:blip>
                <a:stretch>
                  <a:fillRect/>
                </a:stretch>
              </p:blipFill>
              <p:spPr>
                <a:xfrm>
                  <a:off x="752394" y="325967"/>
                  <a:ext cx="979262" cy="979263"/>
                </a:xfrm>
                <a:prstGeom prst="rect">
                  <a:avLst/>
                </a:prstGeom>
                <a:ln w="12700" cap="flat">
                  <a:noFill/>
                  <a:miter lim="400000"/>
                </a:ln>
                <a:effectLst/>
              </p:spPr>
            </p:pic>
          </p:grpSp>
          <p:pic>
            <p:nvPicPr>
              <p:cNvPr id="74" name="image14.png"/>
              <p:cNvPicPr/>
              <p:nvPr/>
            </p:nvPicPr>
            <p:blipFill>
              <a:blip r:embed="rId5">
                <a:extLst/>
              </a:blip>
              <a:stretch>
                <a:fillRect/>
              </a:stretch>
            </p:blipFill>
            <p:spPr>
              <a:xfrm>
                <a:off x="2513426" y="2731816"/>
                <a:ext cx="979263" cy="979261"/>
              </a:xfrm>
              <a:prstGeom prst="rect">
                <a:avLst/>
              </a:prstGeom>
              <a:ln w="12700" cap="flat">
                <a:noFill/>
                <a:miter lim="400000"/>
              </a:ln>
              <a:effectLst/>
            </p:spPr>
          </p:pic>
          <p:pic>
            <p:nvPicPr>
              <p:cNvPr id="75" name="image14.png"/>
              <p:cNvPicPr/>
              <p:nvPr/>
            </p:nvPicPr>
            <p:blipFill>
              <a:blip r:embed="rId5">
                <a:extLst/>
              </a:blip>
              <a:stretch>
                <a:fillRect/>
              </a:stretch>
            </p:blipFill>
            <p:spPr>
              <a:xfrm>
                <a:off x="2509472" y="2826195"/>
                <a:ext cx="979263" cy="979262"/>
              </a:xfrm>
              <a:prstGeom prst="rect">
                <a:avLst/>
              </a:prstGeom>
              <a:ln w="12700" cap="flat">
                <a:noFill/>
                <a:miter lim="400000"/>
              </a:ln>
              <a:effectLst/>
            </p:spPr>
          </p:pic>
          <p:pic>
            <p:nvPicPr>
              <p:cNvPr id="76" name="image14.png"/>
              <p:cNvPicPr/>
              <p:nvPr/>
            </p:nvPicPr>
            <p:blipFill>
              <a:blip r:embed="rId5">
                <a:extLst/>
              </a:blip>
              <a:stretch>
                <a:fillRect/>
              </a:stretch>
            </p:blipFill>
            <p:spPr>
              <a:xfrm>
                <a:off x="2509472" y="2927590"/>
                <a:ext cx="979263" cy="979262"/>
              </a:xfrm>
              <a:prstGeom prst="rect">
                <a:avLst/>
              </a:prstGeom>
              <a:ln w="12700" cap="flat">
                <a:noFill/>
                <a:miter lim="400000"/>
              </a:ln>
              <a:effectLst/>
            </p:spPr>
          </p:pic>
          <p:pic>
            <p:nvPicPr>
              <p:cNvPr id="77" name="image14.png"/>
              <p:cNvPicPr/>
              <p:nvPr/>
            </p:nvPicPr>
            <p:blipFill>
              <a:blip r:embed="rId5">
                <a:extLst/>
              </a:blip>
              <a:stretch>
                <a:fillRect/>
              </a:stretch>
            </p:blipFill>
            <p:spPr>
              <a:xfrm>
                <a:off x="2510645" y="3058351"/>
                <a:ext cx="979263" cy="979261"/>
              </a:xfrm>
              <a:prstGeom prst="rect">
                <a:avLst/>
              </a:prstGeom>
              <a:ln w="12700" cap="flat">
                <a:noFill/>
                <a:miter lim="400000"/>
              </a:ln>
              <a:effectLst/>
            </p:spPr>
          </p:pic>
          <p:pic>
            <p:nvPicPr>
              <p:cNvPr id="78" name="image14.png"/>
              <p:cNvPicPr/>
              <p:nvPr/>
            </p:nvPicPr>
            <p:blipFill>
              <a:blip r:embed="rId5">
                <a:extLst/>
              </a:blip>
              <a:stretch>
                <a:fillRect/>
              </a:stretch>
            </p:blipFill>
            <p:spPr>
              <a:xfrm>
                <a:off x="3329090" y="2834017"/>
                <a:ext cx="979262" cy="979262"/>
              </a:xfrm>
              <a:prstGeom prst="rect">
                <a:avLst/>
              </a:prstGeom>
              <a:ln w="12700" cap="flat">
                <a:noFill/>
                <a:miter lim="400000"/>
              </a:ln>
              <a:effectLst/>
            </p:spPr>
          </p:pic>
          <p:pic>
            <p:nvPicPr>
              <p:cNvPr id="79" name="image14.png"/>
              <p:cNvPicPr/>
              <p:nvPr/>
            </p:nvPicPr>
            <p:blipFill>
              <a:blip r:embed="rId5">
                <a:extLst/>
              </a:blip>
              <a:stretch>
                <a:fillRect/>
              </a:stretch>
            </p:blipFill>
            <p:spPr>
              <a:xfrm>
                <a:off x="3329090" y="2935412"/>
                <a:ext cx="979262" cy="979261"/>
              </a:xfrm>
              <a:prstGeom prst="rect">
                <a:avLst/>
              </a:prstGeom>
              <a:ln w="12700" cap="flat">
                <a:noFill/>
                <a:miter lim="400000"/>
              </a:ln>
              <a:effectLst/>
            </p:spPr>
          </p:pic>
          <p:pic>
            <p:nvPicPr>
              <p:cNvPr id="80" name="image14.png"/>
              <p:cNvPicPr/>
              <p:nvPr/>
            </p:nvPicPr>
            <p:blipFill>
              <a:blip r:embed="rId5">
                <a:extLst/>
              </a:blip>
              <a:stretch>
                <a:fillRect/>
              </a:stretch>
            </p:blipFill>
            <p:spPr>
              <a:xfrm>
                <a:off x="3330264" y="3066172"/>
                <a:ext cx="979261" cy="979262"/>
              </a:xfrm>
              <a:prstGeom prst="rect">
                <a:avLst/>
              </a:prstGeom>
              <a:ln w="12700" cap="flat">
                <a:noFill/>
                <a:miter lim="400000"/>
              </a:ln>
              <a:effectLst/>
            </p:spPr>
          </p:pic>
          <p:pic>
            <p:nvPicPr>
              <p:cNvPr id="81" name="image14.png"/>
              <p:cNvPicPr/>
              <p:nvPr/>
            </p:nvPicPr>
            <p:blipFill>
              <a:blip r:embed="rId5">
                <a:extLst/>
              </a:blip>
              <a:stretch>
                <a:fillRect/>
              </a:stretch>
            </p:blipFill>
            <p:spPr>
              <a:xfrm>
                <a:off x="1687602" y="2935412"/>
                <a:ext cx="979262" cy="979261"/>
              </a:xfrm>
              <a:prstGeom prst="rect">
                <a:avLst/>
              </a:prstGeom>
              <a:ln w="12700" cap="flat">
                <a:noFill/>
                <a:miter lim="400000"/>
              </a:ln>
              <a:effectLst/>
            </p:spPr>
          </p:pic>
          <p:pic>
            <p:nvPicPr>
              <p:cNvPr id="82" name="image14.png"/>
              <p:cNvPicPr/>
              <p:nvPr/>
            </p:nvPicPr>
            <p:blipFill>
              <a:blip r:embed="rId5">
                <a:extLst/>
              </a:blip>
              <a:stretch>
                <a:fillRect/>
              </a:stretch>
            </p:blipFill>
            <p:spPr>
              <a:xfrm>
                <a:off x="1688776" y="3066172"/>
                <a:ext cx="979261" cy="979262"/>
              </a:xfrm>
              <a:prstGeom prst="rect">
                <a:avLst/>
              </a:prstGeom>
              <a:ln w="12700" cap="flat">
                <a:noFill/>
                <a:miter lim="400000"/>
              </a:ln>
              <a:effectLst/>
            </p:spPr>
          </p:pic>
          <p:pic>
            <p:nvPicPr>
              <p:cNvPr id="83" name="image15.png"/>
              <p:cNvPicPr/>
              <p:nvPr/>
            </p:nvPicPr>
            <p:blipFill>
              <a:blip r:embed="rId6">
                <a:extLst/>
              </a:blip>
              <a:stretch>
                <a:fillRect/>
              </a:stretch>
            </p:blipFill>
            <p:spPr>
              <a:xfrm>
                <a:off x="1161160" y="614706"/>
                <a:ext cx="3545716" cy="1926507"/>
              </a:xfrm>
              <a:prstGeom prst="rect">
                <a:avLst/>
              </a:prstGeom>
              <a:ln w="12700" cap="flat">
                <a:noFill/>
                <a:miter lim="400000"/>
              </a:ln>
              <a:effectLst/>
            </p:spPr>
          </p:pic>
          <p:sp>
            <p:nvSpPr>
              <p:cNvPr id="84" name="Shape 198"/>
              <p:cNvSpPr/>
              <p:nvPr/>
            </p:nvSpPr>
            <p:spPr>
              <a:xfrm flipV="1">
                <a:off x="3000072" y="584084"/>
                <a:ext cx="2" cy="321167"/>
              </a:xfrm>
              <a:prstGeom prst="line">
                <a:avLst/>
              </a:prstGeom>
              <a:noFill/>
              <a:ln w="63500" cap="flat">
                <a:solidFill>
                  <a:srgbClr val="011993"/>
                </a:solidFill>
                <a:prstDash val="solid"/>
                <a:miter lim="400000"/>
                <a:headEnd type="triangle" w="med" len="med"/>
              </a:ln>
              <a:effectLst/>
            </p:spPr>
            <p:txBody>
              <a:bodyPr wrap="square" lIns="0" tIns="0" rIns="0" bIns="0" numCol="1" anchor="t">
                <a:noAutofit/>
              </a:bodyPr>
              <a:lstStyle/>
              <a:p>
                <a:pPr lvl="0" algn="l" defTabSz="457200">
                  <a:defRPr sz="1200">
                    <a:solidFill>
                      <a:srgbClr val="000000"/>
                    </a:solidFill>
                    <a:latin typeface="+mj-lt"/>
                    <a:ea typeface="+mj-ea"/>
                    <a:cs typeface="+mj-cs"/>
                    <a:sym typeface="Helvetica"/>
                  </a:defRPr>
                </a:pPr>
                <a:endParaRPr/>
              </a:p>
            </p:txBody>
          </p:sp>
          <p:sp>
            <p:nvSpPr>
              <p:cNvPr id="85" name="Shape 199"/>
              <p:cNvSpPr/>
              <p:nvPr/>
            </p:nvSpPr>
            <p:spPr>
              <a:xfrm>
                <a:off x="3331307" y="1312869"/>
                <a:ext cx="1146244" cy="995115"/>
              </a:xfrm>
              <a:prstGeom prst="line">
                <a:avLst/>
              </a:prstGeom>
              <a:noFill/>
              <a:ln w="63500" cap="flat">
                <a:solidFill>
                  <a:srgbClr val="011993"/>
                </a:solidFill>
                <a:prstDash val="sysDot"/>
                <a:miter lim="400000"/>
                <a:tailEnd type="triangle" w="med" len="med"/>
              </a:ln>
              <a:effectLst/>
            </p:spPr>
            <p:txBody>
              <a:bodyPr wrap="square" lIns="0" tIns="0" rIns="0" bIns="0" numCol="1" anchor="t">
                <a:noAutofit/>
              </a:bodyPr>
              <a:lstStyle/>
              <a:p>
                <a:pPr lvl="0" algn="l" defTabSz="457200">
                  <a:defRPr sz="1200">
                    <a:solidFill>
                      <a:srgbClr val="000000"/>
                    </a:solidFill>
                    <a:latin typeface="+mj-lt"/>
                    <a:ea typeface="+mj-ea"/>
                    <a:cs typeface="+mj-cs"/>
                    <a:sym typeface="Helvetica"/>
                  </a:defRPr>
                </a:pPr>
                <a:endParaRPr/>
              </a:p>
            </p:txBody>
          </p:sp>
          <p:sp>
            <p:nvSpPr>
              <p:cNvPr id="86" name="Shape 200"/>
              <p:cNvSpPr/>
              <p:nvPr/>
            </p:nvSpPr>
            <p:spPr>
              <a:xfrm flipH="1">
                <a:off x="2983481" y="1299448"/>
                <a:ext cx="1" cy="1394489"/>
              </a:xfrm>
              <a:prstGeom prst="line">
                <a:avLst/>
              </a:prstGeom>
              <a:noFill/>
              <a:ln w="63500" cap="flat">
                <a:solidFill>
                  <a:srgbClr val="011993"/>
                </a:solidFill>
                <a:prstDash val="sysDot"/>
                <a:miter lim="400000"/>
                <a:tailEnd type="triangle" w="med" len="med"/>
              </a:ln>
              <a:effectLst/>
            </p:spPr>
            <p:txBody>
              <a:bodyPr wrap="square" lIns="0" tIns="0" rIns="0" bIns="0" numCol="1" anchor="t">
                <a:noAutofit/>
              </a:bodyPr>
              <a:lstStyle/>
              <a:p>
                <a:pPr lvl="0" algn="l" defTabSz="457200">
                  <a:defRPr sz="1200">
                    <a:solidFill>
                      <a:srgbClr val="000000"/>
                    </a:solidFill>
                    <a:latin typeface="+mj-lt"/>
                    <a:ea typeface="+mj-ea"/>
                    <a:cs typeface="+mj-cs"/>
                    <a:sym typeface="Helvetica"/>
                  </a:defRPr>
                </a:pPr>
                <a:endParaRPr/>
              </a:p>
            </p:txBody>
          </p:sp>
          <p:sp>
            <p:nvSpPr>
              <p:cNvPr id="87" name="Shape 201"/>
              <p:cNvSpPr/>
              <p:nvPr/>
            </p:nvSpPr>
            <p:spPr>
              <a:xfrm flipH="1">
                <a:off x="1252187" y="1313905"/>
                <a:ext cx="1318186" cy="1380032"/>
              </a:xfrm>
              <a:prstGeom prst="line">
                <a:avLst/>
              </a:prstGeom>
              <a:noFill/>
              <a:ln w="63500" cap="flat">
                <a:solidFill>
                  <a:srgbClr val="011993"/>
                </a:solidFill>
                <a:prstDash val="sysDot"/>
                <a:miter lim="400000"/>
                <a:tailEnd type="triangle" w="med" len="med"/>
              </a:ln>
              <a:effectLst/>
            </p:spPr>
            <p:txBody>
              <a:bodyPr wrap="square" lIns="0" tIns="0" rIns="0" bIns="0" numCol="1" anchor="t">
                <a:noAutofit/>
              </a:bodyPr>
              <a:lstStyle/>
              <a:p>
                <a:pPr lvl="0" algn="l" defTabSz="457200">
                  <a:defRPr sz="1200">
                    <a:solidFill>
                      <a:srgbClr val="000000"/>
                    </a:solidFill>
                    <a:latin typeface="+mj-lt"/>
                    <a:ea typeface="+mj-ea"/>
                    <a:cs typeface="+mj-cs"/>
                    <a:sym typeface="Helvetica"/>
                  </a:defRPr>
                </a:pPr>
                <a:endParaRPr/>
              </a:p>
            </p:txBody>
          </p:sp>
          <p:grpSp>
            <p:nvGrpSpPr>
              <p:cNvPr id="88" name="Group 206"/>
              <p:cNvGrpSpPr/>
              <p:nvPr/>
            </p:nvGrpSpPr>
            <p:grpSpPr>
              <a:xfrm>
                <a:off x="1734695" y="910043"/>
                <a:ext cx="2398646" cy="1386184"/>
                <a:chOff x="0" y="0"/>
                <a:chExt cx="2398644" cy="1386182"/>
              </a:xfrm>
            </p:grpSpPr>
            <p:sp>
              <p:nvSpPr>
                <p:cNvPr id="89" name="Shape 202"/>
                <p:cNvSpPr/>
                <p:nvPr/>
              </p:nvSpPr>
              <p:spPr>
                <a:xfrm>
                  <a:off x="533108" y="-1"/>
                  <a:ext cx="1446102" cy="425329"/>
                </a:xfrm>
                <a:prstGeom prst="roundRect">
                  <a:avLst>
                    <a:gd name="adj" fmla="val 28644"/>
                  </a:avLst>
                </a:prstGeom>
                <a:solidFill>
                  <a:srgbClr val="008F00"/>
                </a:solidFill>
                <a:ln w="12700" cap="flat">
                  <a:noFill/>
                  <a:miter lim="400000"/>
                </a:ln>
                <a:effectLst/>
              </p:spPr>
              <p:txBody>
                <a:bodyPr wrap="square" lIns="0" tIns="0" rIns="0" bIns="0" numCol="1" anchor="ctr">
                  <a:noAutofit/>
                </a:bodyPr>
                <a:lstStyle/>
                <a:p>
                  <a:pPr lvl="0">
                    <a:defRPr sz="25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pic>
              <p:nvPicPr>
                <p:cNvPr id="90" name="image16.png"/>
                <p:cNvPicPr/>
                <p:nvPr/>
              </p:nvPicPr>
              <p:blipFill>
                <a:blip r:embed="rId7">
                  <a:extLst/>
                </a:blip>
                <a:stretch>
                  <a:fillRect/>
                </a:stretch>
              </p:blipFill>
              <p:spPr>
                <a:xfrm>
                  <a:off x="1759916" y="618869"/>
                  <a:ext cx="638729" cy="424158"/>
                </a:xfrm>
                <a:prstGeom prst="rect">
                  <a:avLst/>
                </a:prstGeom>
                <a:ln w="12700" cap="flat">
                  <a:noFill/>
                  <a:miter lim="400000"/>
                </a:ln>
                <a:effectLst/>
              </p:spPr>
            </p:pic>
            <p:pic>
              <p:nvPicPr>
                <p:cNvPr id="91" name="image16.png"/>
                <p:cNvPicPr/>
                <p:nvPr/>
              </p:nvPicPr>
              <p:blipFill>
                <a:blip r:embed="rId7">
                  <a:extLst/>
                </a:blip>
                <a:stretch>
                  <a:fillRect/>
                </a:stretch>
              </p:blipFill>
              <p:spPr>
                <a:xfrm>
                  <a:off x="924891" y="962026"/>
                  <a:ext cx="638731" cy="424157"/>
                </a:xfrm>
                <a:prstGeom prst="rect">
                  <a:avLst/>
                </a:prstGeom>
                <a:ln w="12700" cap="flat">
                  <a:noFill/>
                  <a:miter lim="400000"/>
                </a:ln>
                <a:effectLst/>
              </p:spPr>
            </p:pic>
            <p:pic>
              <p:nvPicPr>
                <p:cNvPr id="92" name="image16.png"/>
                <p:cNvPicPr/>
                <p:nvPr/>
              </p:nvPicPr>
              <p:blipFill>
                <a:blip r:embed="rId7">
                  <a:extLst/>
                </a:blip>
                <a:stretch>
                  <a:fillRect/>
                </a:stretch>
              </p:blipFill>
              <p:spPr>
                <a:xfrm>
                  <a:off x="-1" y="821542"/>
                  <a:ext cx="638730" cy="424158"/>
                </a:xfrm>
                <a:prstGeom prst="rect">
                  <a:avLst/>
                </a:prstGeom>
                <a:ln w="12700" cap="flat">
                  <a:noFill/>
                  <a:miter lim="400000"/>
                </a:ln>
                <a:effectLst/>
              </p:spPr>
            </p:pic>
          </p:grpSp>
        </p:grpSp>
        <p:pic>
          <p:nvPicPr>
            <p:cNvPr id="109" name="image22.png"/>
            <p:cNvPicPr/>
            <p:nvPr/>
          </p:nvPicPr>
          <p:blipFill>
            <a:blip r:embed="rId8">
              <a:extLst/>
            </a:blip>
            <a:stretch>
              <a:fillRect/>
            </a:stretch>
          </p:blipFill>
          <p:spPr>
            <a:xfrm>
              <a:off x="5147540" y="4602903"/>
              <a:ext cx="2582719" cy="1395491"/>
            </a:xfrm>
            <a:prstGeom prst="rect">
              <a:avLst/>
            </a:prstGeom>
            <a:ln w="12700">
              <a:miter lim="400000"/>
            </a:ln>
          </p:spPr>
        </p:pic>
        <p:pic>
          <p:nvPicPr>
            <p:cNvPr id="110" name="image23.png"/>
            <p:cNvPicPr/>
            <p:nvPr/>
          </p:nvPicPr>
          <p:blipFill>
            <a:blip r:embed="rId9">
              <a:extLst/>
            </a:blip>
            <a:stretch>
              <a:fillRect/>
            </a:stretch>
          </p:blipFill>
          <p:spPr>
            <a:xfrm>
              <a:off x="3415360" y="4577033"/>
              <a:ext cx="1680127" cy="1400217"/>
            </a:xfrm>
            <a:prstGeom prst="rect">
              <a:avLst/>
            </a:prstGeom>
            <a:ln w="12700">
              <a:miter lim="400000"/>
            </a:ln>
          </p:spPr>
        </p:pic>
        <p:pic>
          <p:nvPicPr>
            <p:cNvPr id="111" name="image24.png"/>
            <p:cNvPicPr/>
            <p:nvPr/>
          </p:nvPicPr>
          <p:blipFill>
            <a:blip r:embed="rId10">
              <a:extLst/>
            </a:blip>
            <a:stretch>
              <a:fillRect/>
            </a:stretch>
          </p:blipFill>
          <p:spPr>
            <a:xfrm>
              <a:off x="7773385" y="4217759"/>
              <a:ext cx="1680127" cy="1968187"/>
            </a:xfrm>
            <a:prstGeom prst="rect">
              <a:avLst/>
            </a:prstGeom>
            <a:ln w="12700">
              <a:miter lim="400000"/>
            </a:ln>
          </p:spPr>
        </p:pic>
        <p:pic>
          <p:nvPicPr>
            <p:cNvPr id="112" name="image25.png"/>
            <p:cNvPicPr/>
            <p:nvPr/>
          </p:nvPicPr>
          <p:blipFill>
            <a:blip r:embed="rId11">
              <a:extLst/>
            </a:blip>
            <a:stretch>
              <a:fillRect/>
            </a:stretch>
          </p:blipFill>
          <p:spPr>
            <a:xfrm>
              <a:off x="1870272" y="2501874"/>
              <a:ext cx="1680127" cy="876588"/>
            </a:xfrm>
            <a:prstGeom prst="rect">
              <a:avLst/>
            </a:prstGeom>
            <a:ln w="12700">
              <a:miter lim="400000"/>
            </a:ln>
          </p:spPr>
        </p:pic>
        <p:grpSp>
          <p:nvGrpSpPr>
            <p:cNvPr id="113" name="Group 214"/>
            <p:cNvGrpSpPr/>
            <p:nvPr/>
          </p:nvGrpSpPr>
          <p:grpSpPr>
            <a:xfrm>
              <a:off x="11039351" y="2247053"/>
              <a:ext cx="1231902" cy="1397002"/>
              <a:chOff x="0" y="0"/>
              <a:chExt cx="1231900" cy="1397000"/>
            </a:xfrm>
          </p:grpSpPr>
          <p:sp>
            <p:nvSpPr>
              <p:cNvPr id="114" name="Shape 212"/>
              <p:cNvSpPr/>
              <p:nvPr/>
            </p:nvSpPr>
            <p:spPr>
              <a:xfrm>
                <a:off x="0" y="0"/>
                <a:ext cx="1231901" cy="1397001"/>
              </a:xfrm>
              <a:prstGeom prst="roundRect">
                <a:avLst>
                  <a:gd name="adj" fmla="val 11763"/>
                </a:avLst>
              </a:prstGeom>
              <a:solidFill>
                <a:srgbClr val="AEB4D4"/>
              </a:solidFill>
              <a:ln w="12700" cap="flat">
                <a:noFill/>
                <a:miter lim="400000"/>
              </a:ln>
              <a:effectLst/>
            </p:spPr>
            <p:txBody>
              <a:bodyPr wrap="square" lIns="0" tIns="0" rIns="0" bIns="0" numCol="1" anchor="ctr">
                <a:noAutofit/>
              </a:bodyPr>
              <a:lstStyle/>
              <a:p>
                <a:pPr lvl="0">
                  <a:defRPr sz="1800">
                    <a:solidFill>
                      <a:srgbClr val="000000"/>
                    </a:solidFill>
                    <a:latin typeface="Gill Sans"/>
                    <a:ea typeface="Gill Sans"/>
                    <a:cs typeface="Gill Sans"/>
                    <a:sym typeface="Gill Sans"/>
                  </a:defRPr>
                </a:pPr>
                <a:endParaRPr/>
              </a:p>
            </p:txBody>
          </p:sp>
          <p:sp>
            <p:nvSpPr>
              <p:cNvPr id="115" name="Shape 213"/>
              <p:cNvSpPr/>
              <p:nvPr/>
            </p:nvSpPr>
            <p:spPr>
              <a:xfrm>
                <a:off x="42441" y="476250"/>
                <a:ext cx="1147019"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lvl1pPr>
              </a:lstStyle>
              <a:p>
                <a:pPr lvl="0">
                  <a:defRPr sz="1800">
                    <a:solidFill>
                      <a:srgbClr val="000000"/>
                    </a:solidFill>
                    <a:effectLst/>
                  </a:defRPr>
                </a:pPr>
                <a:r>
                  <a:rPr sz="3000">
                    <a:solidFill>
                      <a:srgbClr val="FFFFFF"/>
                    </a:solidFill>
                    <a:effectLst>
                      <a:outerShdw blurRad="25400" dist="12700" dir="5400000" rotWithShape="0">
                        <a:srgbClr val="000000">
                          <a:alpha val="50000"/>
                        </a:srgbClr>
                      </a:outerShdw>
                    </a:effectLst>
                  </a:rPr>
                  <a:t>OVS</a:t>
                </a:r>
              </a:p>
            </p:txBody>
          </p:sp>
        </p:grpSp>
      </p:grpSp>
    </p:spTree>
    <p:extLst>
      <p:ext uri="{BB962C8B-B14F-4D97-AF65-F5344CB8AC3E}">
        <p14:creationId xmlns:p14="http://schemas.microsoft.com/office/powerpoint/2010/main" val="281857967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4280" y="3314212"/>
            <a:ext cx="1066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dirty="0" smtClean="0"/>
              <a:t>Load Balancer With SDN Switches</a:t>
            </a:r>
            <a:endParaRPr lang="en-US" dirty="0"/>
          </a:p>
        </p:txBody>
      </p:sp>
      <p:sp>
        <p:nvSpPr>
          <p:cNvPr id="7" name="Content Placeholder 6"/>
          <p:cNvSpPr>
            <a:spLocks noGrp="1"/>
          </p:cNvSpPr>
          <p:nvPr>
            <p:ph idx="1"/>
          </p:nvPr>
        </p:nvSpPr>
        <p:spPr/>
        <p:txBody>
          <a:bodyPr/>
          <a:lstStyle/>
          <a:p>
            <a:r>
              <a:rPr lang="en-US" dirty="0" smtClean="0"/>
              <a:t>Commodity </a:t>
            </a:r>
            <a:r>
              <a:rPr lang="en-US" dirty="0" smtClean="0"/>
              <a:t>SDN hardware </a:t>
            </a:r>
            <a:r>
              <a:rPr lang="en-US" dirty="0" smtClean="0"/>
              <a:t>switches</a:t>
            </a:r>
          </a:p>
          <a:p>
            <a:pPr lvl="1"/>
            <a:r>
              <a:rPr lang="en-US" dirty="0" smtClean="0"/>
              <a:t>Cheap</a:t>
            </a:r>
            <a:endParaRPr lang="en-US" dirty="0"/>
          </a:p>
          <a:p>
            <a:pPr lvl="1"/>
            <a:r>
              <a:rPr lang="en-US" dirty="0" smtClean="0"/>
              <a:t>High bandwidth</a:t>
            </a:r>
            <a:endParaRPr lang="en-US" dirty="0"/>
          </a:p>
          <a:p>
            <a:pPr lvl="1"/>
            <a:r>
              <a:rPr lang="en-US" dirty="0" smtClean="0"/>
              <a:t>Low </a:t>
            </a:r>
            <a:r>
              <a:rPr lang="en-US" dirty="0" smtClean="0"/>
              <a:t>power</a:t>
            </a:r>
          </a:p>
          <a:p>
            <a:r>
              <a:rPr lang="en-US" dirty="0" smtClean="0"/>
              <a:t>Split </a:t>
            </a:r>
            <a:r>
              <a:rPr lang="en-US" dirty="0" smtClean="0"/>
              <a:t>traffic based on header fields</a:t>
            </a:r>
          </a:p>
        </p:txBody>
      </p:sp>
      <p:sp>
        <p:nvSpPr>
          <p:cNvPr id="5" name="Slide Number Placeholder 4"/>
          <p:cNvSpPr>
            <a:spLocks noGrp="1"/>
          </p:cNvSpPr>
          <p:nvPr>
            <p:ph type="sldNum" sz="quarter" idx="12"/>
          </p:nvPr>
        </p:nvSpPr>
        <p:spPr/>
        <p:txBody>
          <a:bodyPr/>
          <a:lstStyle/>
          <a:p>
            <a:pPr>
              <a:defRPr/>
            </a:pPr>
            <a:fld id="{9C14B203-ED2B-C44F-9466-CA8C73E55BA9}" type="slidenum">
              <a:rPr lang="en-US" smtClean="0"/>
              <a:pPr>
                <a:defRPr/>
              </a:pPr>
              <a:t>61</a:t>
            </a:fld>
            <a:endParaRPr lang="en-US"/>
          </a:p>
        </p:txBody>
      </p:sp>
      <p:pic>
        <p:nvPicPr>
          <p:cNvPr id="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228" y="4480054"/>
            <a:ext cx="1747304" cy="7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p:cNvCxnSpPr/>
          <p:nvPr/>
        </p:nvCxnSpPr>
        <p:spPr>
          <a:xfrm>
            <a:off x="2100826" y="4711939"/>
            <a:ext cx="1630478"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319532" y="4218480"/>
            <a:ext cx="1630478" cy="45606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319532" y="4769997"/>
            <a:ext cx="1630478" cy="45606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4280" y="4722672"/>
            <a:ext cx="1066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Table 26"/>
          <p:cNvGraphicFramePr>
            <a:graphicFrameLocks noGrp="1"/>
          </p:cNvGraphicFramePr>
          <p:nvPr>
            <p:extLst>
              <p:ext uri="{D42A27DB-BD31-4B8C-83A1-F6EECF244321}">
                <p14:modId xmlns:p14="http://schemas.microsoft.com/office/powerpoint/2010/main" val="3125632629"/>
              </p:ext>
            </p:extLst>
          </p:nvPr>
        </p:nvGraphicFramePr>
        <p:xfrm>
          <a:off x="1496729" y="5548048"/>
          <a:ext cx="4820024" cy="1112520"/>
        </p:xfrm>
        <a:graphic>
          <a:graphicData uri="http://schemas.openxmlformats.org/drawingml/2006/table">
            <a:tbl>
              <a:tblPr firstRow="1" bandRow="1">
                <a:tableStyleId>{073A0DAA-6AF3-43AB-8588-CEC1D06C72B9}</a:tableStyleId>
              </a:tblPr>
              <a:tblGrid>
                <a:gridCol w="1120095"/>
                <a:gridCol w="1332602"/>
                <a:gridCol w="2367327"/>
              </a:tblGrid>
              <a:tr h="370840">
                <a:tc>
                  <a:txBody>
                    <a:bodyPr/>
                    <a:lstStyle/>
                    <a:p>
                      <a:pPr algn="ctr"/>
                      <a:r>
                        <a:rPr lang="en-US" dirty="0" err="1" smtClean="0"/>
                        <a:t>srcip</a:t>
                      </a:r>
                      <a:endParaRPr lang="en-US" dirty="0"/>
                    </a:p>
                  </a:txBody>
                  <a:tcPr/>
                </a:tc>
                <a:tc>
                  <a:txBody>
                    <a:bodyPr/>
                    <a:lstStyle/>
                    <a:p>
                      <a:pPr algn="ctr"/>
                      <a:r>
                        <a:rPr lang="en-US" dirty="0" err="1" smtClean="0"/>
                        <a:t>dstip</a:t>
                      </a:r>
                      <a:endParaRPr lang="en-US" dirty="0"/>
                    </a:p>
                  </a:txBody>
                  <a:tcPr/>
                </a:tc>
                <a:tc>
                  <a:txBody>
                    <a:bodyPr/>
                    <a:lstStyle/>
                    <a:p>
                      <a:pPr algn="ctr"/>
                      <a:r>
                        <a:rPr lang="en-US" dirty="0" smtClean="0"/>
                        <a:t>action</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1.2.3.4</a:t>
                      </a:r>
                      <a:endParaRPr lang="en-US" dirty="0"/>
                    </a:p>
                  </a:txBody>
                  <a:tcPr/>
                </a:tc>
                <a:tc>
                  <a:txBody>
                    <a:bodyPr/>
                    <a:lstStyle/>
                    <a:p>
                      <a:pPr algn="ctr"/>
                      <a:r>
                        <a:rPr lang="en-US" dirty="0" err="1" smtClean="0"/>
                        <a:t>Fwd</a:t>
                      </a:r>
                      <a:r>
                        <a:rPr lang="en-US" dirty="0" smtClean="0"/>
                        <a:t> to server 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1.2.3.4</a:t>
                      </a:r>
                      <a:endParaRPr lang="en-US" dirty="0"/>
                    </a:p>
                  </a:txBody>
                  <a:tcPr/>
                </a:tc>
                <a:tc>
                  <a:txBody>
                    <a:bodyPr/>
                    <a:lstStyle/>
                    <a:p>
                      <a:pPr algn="ctr"/>
                      <a:r>
                        <a:rPr lang="en-US" dirty="0" err="1" smtClean="0"/>
                        <a:t>Fwd</a:t>
                      </a:r>
                      <a:r>
                        <a:rPr lang="en-US" dirty="0" smtClean="0"/>
                        <a:t> to server 2</a:t>
                      </a:r>
                      <a:endParaRPr lang="en-US" dirty="0"/>
                    </a:p>
                  </a:txBody>
                  <a:tcPr/>
                </a:tc>
              </a:tr>
            </a:tbl>
          </a:graphicData>
        </a:graphic>
      </p:graphicFrame>
      <p:sp>
        <p:nvSpPr>
          <p:cNvPr id="28" name="TextBox 27"/>
          <p:cNvSpPr txBox="1"/>
          <p:nvPr/>
        </p:nvSpPr>
        <p:spPr>
          <a:xfrm>
            <a:off x="665293" y="4412936"/>
            <a:ext cx="1202448" cy="523220"/>
          </a:xfrm>
          <a:prstGeom prst="rect">
            <a:avLst/>
          </a:prstGeom>
          <a:noFill/>
        </p:spPr>
        <p:txBody>
          <a:bodyPr wrap="none" rtlCol="0">
            <a:spAutoFit/>
          </a:bodyPr>
          <a:lstStyle/>
          <a:p>
            <a:r>
              <a:rPr lang="en-US" sz="2800" dirty="0" smtClean="0"/>
              <a:t>clients</a:t>
            </a:r>
            <a:endParaRPr lang="en-US" sz="2800" dirty="0"/>
          </a:p>
        </p:txBody>
      </p:sp>
    </p:spTree>
    <p:extLst>
      <p:ext uri="{BB962C8B-B14F-4D97-AF65-F5344CB8AC3E}">
        <p14:creationId xmlns:p14="http://schemas.microsoft.com/office/powerpoint/2010/main" val="293319323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Challenges</a:t>
            </a:r>
            <a:endParaRPr lang="en-US" dirty="0"/>
          </a:p>
        </p:txBody>
      </p:sp>
      <p:sp>
        <p:nvSpPr>
          <p:cNvPr id="3" name="Content Placeholder 2"/>
          <p:cNvSpPr>
            <a:spLocks noGrp="1"/>
          </p:cNvSpPr>
          <p:nvPr>
            <p:ph idx="1"/>
          </p:nvPr>
        </p:nvSpPr>
        <p:spPr/>
        <p:txBody>
          <a:bodyPr/>
          <a:lstStyle/>
          <a:p>
            <a:r>
              <a:rPr lang="en-US" sz="3200" dirty="0" smtClean="0">
                <a:solidFill>
                  <a:srgbClr val="000090"/>
                </a:solidFill>
              </a:rPr>
              <a:t>Many services (</a:t>
            </a:r>
            <a:r>
              <a:rPr lang="en-US" sz="3200" dirty="0" err="1" smtClean="0">
                <a:solidFill>
                  <a:srgbClr val="000090"/>
                </a:solidFill>
              </a:rPr>
              <a:t>dstip</a:t>
            </a:r>
            <a:r>
              <a:rPr lang="en-US" sz="3200" dirty="0" smtClean="0">
                <a:solidFill>
                  <a:srgbClr val="000090"/>
                </a:solidFill>
              </a:rPr>
              <a:t>)</a:t>
            </a:r>
          </a:p>
          <a:p>
            <a:pPr lvl="1"/>
            <a:r>
              <a:rPr lang="en-US" sz="2800" dirty="0" smtClean="0"/>
              <a:t>Cloud could host ~10,000 services</a:t>
            </a:r>
          </a:p>
          <a:p>
            <a:r>
              <a:rPr lang="en-US" sz="3200" dirty="0" smtClean="0">
                <a:solidFill>
                  <a:srgbClr val="000090"/>
                </a:solidFill>
              </a:rPr>
              <a:t>Many backend servers</a:t>
            </a:r>
          </a:p>
          <a:p>
            <a:pPr lvl="1"/>
            <a:r>
              <a:rPr lang="en-US" sz="2800" dirty="0" smtClean="0"/>
              <a:t>Could have a dozen (clusters of) servers</a:t>
            </a:r>
          </a:p>
          <a:p>
            <a:pPr lvl="1"/>
            <a:endParaRPr lang="en-US" sz="2800" dirty="0"/>
          </a:p>
          <a:p>
            <a:r>
              <a:rPr lang="en-US" sz="3200" dirty="0" smtClean="0">
                <a:solidFill>
                  <a:srgbClr val="000090"/>
                </a:solidFill>
              </a:rPr>
              <a:t>But, small switch rule-table size</a:t>
            </a:r>
          </a:p>
          <a:p>
            <a:pPr lvl="1"/>
            <a:r>
              <a:rPr lang="en-US" sz="2800" dirty="0" smtClean="0"/>
              <a:t>E.g., 4000 entries</a:t>
            </a:r>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62</a:t>
            </a:fld>
            <a:endParaRPr lang="en-US"/>
          </a:p>
        </p:txBody>
      </p:sp>
    </p:spTree>
    <p:extLst>
      <p:ext uri="{BB962C8B-B14F-4D97-AF65-F5344CB8AC3E}">
        <p14:creationId xmlns:p14="http://schemas.microsoft.com/office/powerpoint/2010/main" val="51254548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Rule-Table Size</a:t>
            </a:r>
            <a:endParaRPr lang="en-US" dirty="0"/>
          </a:p>
        </p:txBody>
      </p:sp>
      <p:sp>
        <p:nvSpPr>
          <p:cNvPr id="3" name="Content Placeholder 2"/>
          <p:cNvSpPr>
            <a:spLocks noGrp="1"/>
          </p:cNvSpPr>
          <p:nvPr>
            <p:ph idx="1"/>
          </p:nvPr>
        </p:nvSpPr>
        <p:spPr>
          <a:xfrm>
            <a:off x="457200" y="1600201"/>
            <a:ext cx="8229600" cy="1896419"/>
          </a:xfrm>
        </p:spPr>
        <p:txBody>
          <a:bodyPr/>
          <a:lstStyle/>
          <a:p>
            <a:r>
              <a:rPr lang="en-US" dirty="0" smtClean="0">
                <a:solidFill>
                  <a:srgbClr val="000090"/>
                </a:solidFill>
              </a:rPr>
              <a:t>Approximate weights for a single service</a:t>
            </a:r>
          </a:p>
          <a:p>
            <a:pPr lvl="1"/>
            <a:r>
              <a:rPr lang="en-US" dirty="0" smtClean="0"/>
              <a:t>Match on </a:t>
            </a:r>
            <a:r>
              <a:rPr lang="en-US" dirty="0" smtClean="0"/>
              <a:t>the last bits of the source </a:t>
            </a:r>
            <a:r>
              <a:rPr lang="en-US" dirty="0" smtClean="0"/>
              <a:t>IP address</a:t>
            </a:r>
          </a:p>
          <a:p>
            <a:pPr lvl="1"/>
            <a:r>
              <a:rPr lang="en-US" dirty="0" smtClean="0"/>
              <a:t>Expansion of powers of two</a:t>
            </a:r>
          </a:p>
          <a:p>
            <a:r>
              <a:rPr lang="en-US" dirty="0" smtClean="0">
                <a:solidFill>
                  <a:srgbClr val="000090"/>
                </a:solidFill>
              </a:rPr>
              <a:t>Three servers with weights {1/6, 1/3, 1/2}</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63</a:t>
            </a:fld>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1439048176"/>
              </p:ext>
            </p:extLst>
          </p:nvPr>
        </p:nvGraphicFramePr>
        <p:xfrm>
          <a:off x="152400" y="4062585"/>
          <a:ext cx="4911487" cy="2194560"/>
        </p:xfrm>
        <a:graphic>
          <a:graphicData uri="http://schemas.openxmlformats.org/drawingml/2006/table">
            <a:tbl>
              <a:tblPr firstRow="1" bandRow="1">
                <a:tableStyleId>{073A0DAA-6AF3-43AB-8588-CEC1D06C72B9}</a:tableStyleId>
              </a:tblPr>
              <a:tblGrid>
                <a:gridCol w="1360619"/>
                <a:gridCol w="2347159"/>
                <a:gridCol w="1203709"/>
              </a:tblGrid>
              <a:tr h="370840">
                <a:tc>
                  <a:txBody>
                    <a:bodyPr/>
                    <a:lstStyle/>
                    <a:p>
                      <a:pPr algn="ctr"/>
                      <a:r>
                        <a:rPr lang="en-US" sz="2400" dirty="0" smtClean="0"/>
                        <a:t>Weight</a:t>
                      </a:r>
                      <a:endParaRPr lang="en-US" sz="2400" dirty="0"/>
                    </a:p>
                  </a:txBody>
                  <a:tcPr/>
                </a:tc>
                <a:tc>
                  <a:txBody>
                    <a:bodyPr/>
                    <a:lstStyle/>
                    <a:p>
                      <a:pPr algn="ctr"/>
                      <a:r>
                        <a:rPr lang="en-US" sz="2400" dirty="0" smtClean="0"/>
                        <a:t>Estimation</a:t>
                      </a:r>
                      <a:endParaRPr lang="en-US" sz="2400" dirty="0"/>
                    </a:p>
                  </a:txBody>
                  <a:tcPr/>
                </a:tc>
                <a:tc>
                  <a:txBody>
                    <a:bodyPr/>
                    <a:lstStyle/>
                    <a:p>
                      <a:pPr algn="ctr"/>
                      <a:r>
                        <a:rPr lang="en-US" sz="2400" dirty="0" smtClean="0"/>
                        <a:t>Rules</a:t>
                      </a:r>
                      <a:endParaRPr lang="en-US" sz="2400" dirty="0"/>
                    </a:p>
                  </a:txBody>
                  <a:tcPr/>
                </a:tc>
              </a:tr>
              <a:tr h="370840">
                <a:tc>
                  <a:txBody>
                    <a:bodyPr/>
                    <a:lstStyle/>
                    <a:p>
                      <a:pPr algn="ctr"/>
                      <a:r>
                        <a:rPr lang="en-US" sz="2400" dirty="0" smtClean="0"/>
                        <a:t>1/6</a:t>
                      </a:r>
                      <a:endParaRPr lang="en-US" sz="2400" dirty="0"/>
                    </a:p>
                  </a:txBody>
                  <a:tcPr/>
                </a:tc>
                <a:tc>
                  <a:txBody>
                    <a:bodyPr/>
                    <a:lstStyle/>
                    <a:p>
                      <a:pPr algn="ctr"/>
                      <a:r>
                        <a:rPr lang="en-US" sz="2400" dirty="0" smtClean="0"/>
                        <a:t>1/8 + 1/32</a:t>
                      </a:r>
                      <a:endParaRPr lang="en-US" sz="2400" dirty="0"/>
                    </a:p>
                  </a:txBody>
                  <a:tcPr/>
                </a:tc>
                <a:tc>
                  <a:txBody>
                    <a:bodyPr/>
                    <a:lstStyle/>
                    <a:p>
                      <a:pPr algn="ctr"/>
                      <a:r>
                        <a:rPr lang="en-US" sz="2400" dirty="0" smtClean="0"/>
                        <a:t>*000, *00100</a:t>
                      </a:r>
                      <a:endParaRPr lang="en-US" sz="2400" dirty="0"/>
                    </a:p>
                  </a:txBody>
                  <a:tcPr/>
                </a:tc>
              </a:tr>
              <a:tr h="370840">
                <a:tc>
                  <a:txBody>
                    <a:bodyPr/>
                    <a:lstStyle/>
                    <a:p>
                      <a:pPr algn="ctr"/>
                      <a:r>
                        <a:rPr lang="en-US" sz="2400" dirty="0" smtClean="0"/>
                        <a:t>1/3</a:t>
                      </a:r>
                      <a:endParaRPr lang="en-US" sz="2400" dirty="0"/>
                    </a:p>
                  </a:txBody>
                  <a:tcPr/>
                </a:tc>
                <a:tc>
                  <a:txBody>
                    <a:bodyPr/>
                    <a:lstStyle/>
                    <a:p>
                      <a:pPr algn="ctr"/>
                      <a:r>
                        <a:rPr lang="en-US" sz="2400" dirty="0" smtClean="0"/>
                        <a:t>1/2</a:t>
                      </a:r>
                      <a:r>
                        <a:rPr lang="en-US" sz="2400" baseline="0" dirty="0" smtClean="0"/>
                        <a:t> – 1/8 – 1/32</a:t>
                      </a:r>
                      <a:endParaRPr lang="en-US" sz="2400" dirty="0"/>
                    </a:p>
                  </a:txBody>
                  <a:tcPr/>
                </a:tc>
                <a:tc>
                  <a:txBody>
                    <a:bodyPr/>
                    <a:lstStyle/>
                    <a:p>
                      <a:pPr algn="ctr"/>
                      <a:r>
                        <a:rPr lang="en-US" sz="2400" dirty="0" smtClean="0"/>
                        <a:t>*0</a:t>
                      </a:r>
                      <a:endParaRPr lang="en-US" sz="2400" dirty="0"/>
                    </a:p>
                  </a:txBody>
                  <a:tcPr/>
                </a:tc>
              </a:tr>
              <a:tr h="370840">
                <a:tc>
                  <a:txBody>
                    <a:bodyPr/>
                    <a:lstStyle/>
                    <a:p>
                      <a:pPr algn="ctr"/>
                      <a:r>
                        <a:rPr lang="en-US" sz="2400" dirty="0" smtClean="0"/>
                        <a:t>1/2</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a:t>
                      </a:r>
                      <a:endParaRPr lang="en-US" sz="2400" dirty="0"/>
                    </a:p>
                  </a:txBody>
                  <a:tcPr/>
                </a:tc>
              </a:tr>
            </a:tbl>
          </a:graphicData>
        </a:graphic>
      </p:graphicFrame>
      <p:pic>
        <p:nvPicPr>
          <p:cNvPr id="18" name="image40.png"/>
          <p:cNvPicPr/>
          <p:nvPr/>
        </p:nvPicPr>
        <p:blipFill>
          <a:blip r:embed="rId3">
            <a:extLst/>
          </a:blip>
          <a:stretch>
            <a:fillRect/>
          </a:stretch>
        </p:blipFill>
        <p:spPr>
          <a:xfrm>
            <a:off x="5261669" y="3592232"/>
            <a:ext cx="3741229" cy="3203048"/>
          </a:xfrm>
          <a:prstGeom prst="rect">
            <a:avLst/>
          </a:prstGeom>
          <a:ln w="12700">
            <a:miter lim="400000"/>
          </a:ln>
        </p:spPr>
      </p:pic>
    </p:spTree>
    <p:extLst>
      <p:ext uri="{BB962C8B-B14F-4D97-AF65-F5344CB8AC3E}">
        <p14:creationId xmlns:p14="http://schemas.microsoft.com/office/powerpoint/2010/main" val="1300622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Rule-Table Size</a:t>
            </a:r>
            <a:endParaRPr lang="en-US" dirty="0"/>
          </a:p>
        </p:txBody>
      </p:sp>
      <p:sp>
        <p:nvSpPr>
          <p:cNvPr id="3" name="Content Placeholder 2"/>
          <p:cNvSpPr>
            <a:spLocks noGrp="1"/>
          </p:cNvSpPr>
          <p:nvPr>
            <p:ph idx="1"/>
          </p:nvPr>
        </p:nvSpPr>
        <p:spPr>
          <a:xfrm>
            <a:off x="457200" y="1600200"/>
            <a:ext cx="8229600" cy="2037539"/>
          </a:xfrm>
        </p:spPr>
        <p:txBody>
          <a:bodyPr/>
          <a:lstStyle/>
          <a:p>
            <a:r>
              <a:rPr lang="en-US" sz="3200" dirty="0" smtClean="0">
                <a:solidFill>
                  <a:srgbClr val="000090"/>
                </a:solidFill>
              </a:rPr>
              <a:t>Dividing rule table across services</a:t>
            </a:r>
          </a:p>
          <a:p>
            <a:pPr lvl="1"/>
            <a:r>
              <a:rPr lang="en-US" sz="2800" dirty="0" smtClean="0"/>
              <a:t>Truncate the approximation for each service</a:t>
            </a:r>
          </a:p>
          <a:p>
            <a:pPr lvl="1"/>
            <a:r>
              <a:rPr lang="en-US" sz="2800" dirty="0" smtClean="0"/>
              <a:t>Giving more rules to more popular services</a:t>
            </a:r>
            <a:endParaRPr lang="en-US" sz="2800" dirty="0"/>
          </a:p>
          <a:p>
            <a:pPr lvl="1"/>
            <a:r>
              <a:rPr lang="en-US" sz="2800" dirty="0" smtClean="0"/>
              <a:t>Optimal, greedy optimization </a:t>
            </a:r>
            <a:r>
              <a:rPr lang="en-US" sz="2800" dirty="0" smtClean="0"/>
              <a:t>algorithm</a:t>
            </a:r>
            <a:endParaRPr lang="en-US" sz="2800" dirty="0" smtClean="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64</a:t>
            </a:fld>
            <a:endParaRPr lang="en-US"/>
          </a:p>
        </p:txBody>
      </p:sp>
      <p:sp>
        <p:nvSpPr>
          <p:cNvPr id="5" name="Rectangle 4"/>
          <p:cNvSpPr/>
          <p:nvPr/>
        </p:nvSpPr>
        <p:spPr>
          <a:xfrm>
            <a:off x="2821981" y="4042934"/>
            <a:ext cx="2430038" cy="914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21981" y="4957334"/>
            <a:ext cx="2430038" cy="48359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21981" y="5440928"/>
            <a:ext cx="2430038" cy="126467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96683" y="4280615"/>
            <a:ext cx="1479892" cy="461665"/>
          </a:xfrm>
          <a:prstGeom prst="rect">
            <a:avLst/>
          </a:prstGeom>
          <a:noFill/>
        </p:spPr>
        <p:txBody>
          <a:bodyPr wrap="none" rtlCol="0">
            <a:spAutoFit/>
          </a:bodyPr>
          <a:lstStyle/>
          <a:p>
            <a:r>
              <a:rPr lang="en-US" sz="2400" dirty="0">
                <a:solidFill>
                  <a:schemeClr val="bg1"/>
                </a:solidFill>
              </a:rPr>
              <a:t>Service A</a:t>
            </a:r>
          </a:p>
        </p:txBody>
      </p:sp>
      <p:sp>
        <p:nvSpPr>
          <p:cNvPr id="9" name="TextBox 8"/>
          <p:cNvSpPr txBox="1"/>
          <p:nvPr/>
        </p:nvSpPr>
        <p:spPr>
          <a:xfrm>
            <a:off x="3385763" y="4957334"/>
            <a:ext cx="1501733" cy="461665"/>
          </a:xfrm>
          <a:prstGeom prst="rect">
            <a:avLst/>
          </a:prstGeom>
          <a:noFill/>
        </p:spPr>
        <p:txBody>
          <a:bodyPr wrap="none" rtlCol="0">
            <a:spAutoFit/>
          </a:bodyPr>
          <a:lstStyle/>
          <a:p>
            <a:r>
              <a:rPr lang="en-US" sz="2400" dirty="0">
                <a:solidFill>
                  <a:srgbClr val="FFFFFF"/>
                </a:solidFill>
              </a:rPr>
              <a:t>Service </a:t>
            </a:r>
            <a:r>
              <a:rPr lang="en-US" sz="2400" dirty="0" smtClean="0">
                <a:solidFill>
                  <a:srgbClr val="FFFFFF"/>
                </a:solidFill>
              </a:rPr>
              <a:t>B</a:t>
            </a:r>
            <a:endParaRPr lang="en-US" sz="2400" dirty="0">
              <a:solidFill>
                <a:srgbClr val="FFFFFF"/>
              </a:solidFill>
            </a:endParaRPr>
          </a:p>
        </p:txBody>
      </p:sp>
      <p:sp>
        <p:nvSpPr>
          <p:cNvPr id="10" name="TextBox 9"/>
          <p:cNvSpPr txBox="1"/>
          <p:nvPr/>
        </p:nvSpPr>
        <p:spPr>
          <a:xfrm>
            <a:off x="3377272" y="5910607"/>
            <a:ext cx="1518715" cy="461665"/>
          </a:xfrm>
          <a:prstGeom prst="rect">
            <a:avLst/>
          </a:prstGeom>
          <a:noFill/>
        </p:spPr>
        <p:txBody>
          <a:bodyPr wrap="none" rtlCol="0">
            <a:spAutoFit/>
          </a:bodyPr>
          <a:lstStyle/>
          <a:p>
            <a:r>
              <a:rPr lang="en-US" sz="2400" dirty="0">
                <a:solidFill>
                  <a:srgbClr val="FFFFFF"/>
                </a:solidFill>
              </a:rPr>
              <a:t>Service C</a:t>
            </a:r>
          </a:p>
        </p:txBody>
      </p:sp>
    </p:spTree>
    <p:extLst>
      <p:ext uri="{BB962C8B-B14F-4D97-AF65-F5344CB8AC3E}">
        <p14:creationId xmlns:p14="http://schemas.microsoft.com/office/powerpoint/2010/main" val="278730674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Rule-Table Size</a:t>
            </a:r>
            <a:endParaRPr lang="en-US" dirty="0"/>
          </a:p>
        </p:txBody>
      </p:sp>
      <p:sp>
        <p:nvSpPr>
          <p:cNvPr id="3" name="Content Placeholder 2"/>
          <p:cNvSpPr>
            <a:spLocks noGrp="1"/>
          </p:cNvSpPr>
          <p:nvPr>
            <p:ph idx="1"/>
          </p:nvPr>
        </p:nvSpPr>
        <p:spPr>
          <a:xfrm>
            <a:off x="457200" y="1600201"/>
            <a:ext cx="8229600" cy="1598500"/>
          </a:xfrm>
        </p:spPr>
        <p:txBody>
          <a:bodyPr/>
          <a:lstStyle/>
          <a:p>
            <a:r>
              <a:rPr lang="en-US" dirty="0" smtClean="0">
                <a:solidFill>
                  <a:srgbClr val="000090"/>
                </a:solidFill>
              </a:rPr>
              <a:t>Sharing rules across multiple services</a:t>
            </a:r>
          </a:p>
          <a:p>
            <a:pPr lvl="1"/>
            <a:r>
              <a:rPr lang="en-US" dirty="0" smtClean="0"/>
              <a:t>Group all services with similar weights</a:t>
            </a:r>
          </a:p>
          <a:p>
            <a:pPr lvl="1"/>
            <a:r>
              <a:rPr lang="en-US" dirty="0" smtClean="0"/>
              <a:t>E.g., {1/2,1/2} vs. {1/8, 7/8}</a:t>
            </a:r>
          </a:p>
          <a:p>
            <a:r>
              <a:rPr lang="en-US" dirty="0" smtClean="0">
                <a:solidFill>
                  <a:srgbClr val="000090"/>
                </a:solidFill>
              </a:rPr>
              <a:t>Use two stages of rules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65</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399955342"/>
              </p:ext>
            </p:extLst>
          </p:nvPr>
        </p:nvGraphicFramePr>
        <p:xfrm>
          <a:off x="1163413" y="3590869"/>
          <a:ext cx="1674244" cy="3291840"/>
        </p:xfrm>
        <a:graphic>
          <a:graphicData uri="http://schemas.openxmlformats.org/drawingml/2006/table">
            <a:tbl>
              <a:tblPr firstRow="1" bandRow="1">
                <a:tableStyleId>{073A0DAA-6AF3-43AB-8588-CEC1D06C72B9}</a:tableStyleId>
              </a:tblPr>
              <a:tblGrid>
                <a:gridCol w="1094171"/>
                <a:gridCol w="580073"/>
              </a:tblGrid>
              <a:tr h="249050">
                <a:tc>
                  <a:txBody>
                    <a:bodyPr/>
                    <a:lstStyle/>
                    <a:p>
                      <a:pPr algn="ctr"/>
                      <a:r>
                        <a:rPr lang="en-US" dirty="0" err="1" smtClean="0"/>
                        <a:t>dstip</a:t>
                      </a:r>
                      <a:endParaRPr lang="en-US" dirty="0"/>
                    </a:p>
                  </a:txBody>
                  <a:tcPr/>
                </a:tc>
                <a:tc>
                  <a:txBody>
                    <a:bodyPr/>
                    <a:lstStyle/>
                    <a:p>
                      <a:pPr algn="ctr"/>
                      <a:r>
                        <a:rPr lang="en-US" dirty="0" smtClean="0"/>
                        <a:t>tag</a:t>
                      </a:r>
                      <a:endParaRPr lang="en-US" dirty="0"/>
                    </a:p>
                  </a:txBody>
                  <a:tcPr/>
                </a:tc>
              </a:tr>
              <a:tr h="249050">
                <a:tc>
                  <a:txBody>
                    <a:bodyPr/>
                    <a:lstStyle/>
                    <a:p>
                      <a:pPr algn="ctr"/>
                      <a:r>
                        <a:rPr lang="en-US" dirty="0" smtClean="0"/>
                        <a:t>1.2.3.1</a:t>
                      </a:r>
                      <a:endParaRPr lang="en-US" dirty="0"/>
                    </a:p>
                  </a:txBody>
                  <a:tcPr/>
                </a:tc>
                <a:tc>
                  <a:txBody>
                    <a:bodyPr/>
                    <a:lstStyle/>
                    <a:p>
                      <a:pPr algn="ctr"/>
                      <a:r>
                        <a:rPr lang="en-US" dirty="0" smtClean="0"/>
                        <a:t>1</a:t>
                      </a:r>
                      <a:endParaRPr lang="en-US" dirty="0"/>
                    </a:p>
                  </a:txBody>
                  <a:tcPr/>
                </a:tc>
              </a:tr>
              <a:tr h="249050">
                <a:tc>
                  <a:txBody>
                    <a:bodyPr/>
                    <a:lstStyle/>
                    <a:p>
                      <a:pPr algn="ctr"/>
                      <a:r>
                        <a:rPr lang="en-US" dirty="0" smtClean="0"/>
                        <a:t>1.2.3.2</a:t>
                      </a:r>
                      <a:endParaRPr lang="en-US" dirty="0"/>
                    </a:p>
                  </a:txBody>
                  <a:tcPr/>
                </a:tc>
                <a:tc>
                  <a:txBody>
                    <a:bodyPr/>
                    <a:lstStyle/>
                    <a:p>
                      <a:pPr algn="ctr"/>
                      <a:r>
                        <a:rPr lang="en-US" dirty="0" smtClean="0"/>
                        <a:t>1</a:t>
                      </a:r>
                      <a:endParaRPr lang="en-US" dirty="0"/>
                    </a:p>
                  </a:txBody>
                  <a:tcPr/>
                </a:tc>
              </a:tr>
              <a:tr h="249050">
                <a:tc>
                  <a:txBody>
                    <a:bodyPr/>
                    <a:lstStyle/>
                    <a:p>
                      <a:pPr algn="ctr"/>
                      <a:r>
                        <a:rPr lang="en-US" dirty="0" smtClean="0"/>
                        <a:t>1.2.3.3</a:t>
                      </a:r>
                      <a:endParaRPr lang="en-US" dirty="0"/>
                    </a:p>
                  </a:txBody>
                  <a:tcPr/>
                </a:tc>
                <a:tc>
                  <a:txBody>
                    <a:bodyPr/>
                    <a:lstStyle/>
                    <a:p>
                      <a:pPr algn="ctr"/>
                      <a:r>
                        <a:rPr lang="en-US" dirty="0" smtClean="0"/>
                        <a:t>2</a:t>
                      </a:r>
                      <a:endParaRPr lang="en-US" dirty="0"/>
                    </a:p>
                  </a:txBody>
                  <a:tcPr/>
                </a:tc>
              </a:tr>
              <a:tr h="249050">
                <a:tc>
                  <a:txBody>
                    <a:bodyPr/>
                    <a:lstStyle/>
                    <a:p>
                      <a:pPr algn="ctr"/>
                      <a:r>
                        <a:rPr lang="en-US" dirty="0" smtClean="0"/>
                        <a:t>1.2.3.4</a:t>
                      </a:r>
                      <a:endParaRPr lang="en-US" dirty="0"/>
                    </a:p>
                  </a:txBody>
                  <a:tcPr/>
                </a:tc>
                <a:tc>
                  <a:txBody>
                    <a:bodyPr/>
                    <a:lstStyle/>
                    <a:p>
                      <a:pPr algn="ctr"/>
                      <a:r>
                        <a:rPr lang="en-US" dirty="0" smtClean="0"/>
                        <a:t>1</a:t>
                      </a:r>
                      <a:endParaRPr lang="en-US" dirty="0"/>
                    </a:p>
                  </a:txBody>
                  <a:tcPr/>
                </a:tc>
              </a:tr>
              <a:tr h="249050">
                <a:tc>
                  <a:txBody>
                    <a:bodyPr/>
                    <a:lstStyle/>
                    <a:p>
                      <a:pPr algn="ctr"/>
                      <a:r>
                        <a:rPr lang="en-US" dirty="0" smtClean="0"/>
                        <a:t>1.2.3.5</a:t>
                      </a:r>
                      <a:endParaRPr lang="en-US" dirty="0"/>
                    </a:p>
                  </a:txBody>
                  <a:tcPr/>
                </a:tc>
                <a:tc>
                  <a:txBody>
                    <a:bodyPr/>
                    <a:lstStyle/>
                    <a:p>
                      <a:pPr algn="ctr"/>
                      <a:r>
                        <a:rPr lang="en-US" dirty="0" smtClean="0"/>
                        <a:t>2</a:t>
                      </a:r>
                      <a:endParaRPr lang="en-US" dirty="0"/>
                    </a:p>
                  </a:txBody>
                  <a:tcPr/>
                </a:tc>
              </a:tr>
              <a:tr h="249050">
                <a:tc>
                  <a:txBody>
                    <a:bodyPr/>
                    <a:lstStyle/>
                    <a:p>
                      <a:pPr algn="ctr"/>
                      <a:r>
                        <a:rPr lang="en-US" dirty="0" smtClean="0"/>
                        <a:t>1.2.3.6</a:t>
                      </a:r>
                      <a:endParaRPr lang="en-US" dirty="0"/>
                    </a:p>
                  </a:txBody>
                  <a:tcPr/>
                </a:tc>
                <a:tc>
                  <a:txBody>
                    <a:bodyPr/>
                    <a:lstStyle/>
                    <a:p>
                      <a:pPr algn="ctr"/>
                      <a:r>
                        <a:rPr lang="en-US" dirty="0" smtClean="0"/>
                        <a:t>1</a:t>
                      </a:r>
                      <a:endParaRPr lang="en-US" dirty="0"/>
                    </a:p>
                  </a:txBody>
                  <a:tcPr/>
                </a:tc>
              </a:tr>
              <a:tr h="249050">
                <a:tc>
                  <a:txBody>
                    <a:bodyPr/>
                    <a:lstStyle/>
                    <a:p>
                      <a:pPr algn="ctr"/>
                      <a:r>
                        <a:rPr lang="en-US" dirty="0" smtClean="0"/>
                        <a:t>1.2.3.7</a:t>
                      </a:r>
                      <a:endParaRPr lang="en-US" dirty="0"/>
                    </a:p>
                  </a:txBody>
                  <a:tcPr/>
                </a:tc>
                <a:tc>
                  <a:txBody>
                    <a:bodyPr/>
                    <a:lstStyle/>
                    <a:p>
                      <a:pPr algn="ctr"/>
                      <a:r>
                        <a:rPr lang="en-US" dirty="0" smtClean="0"/>
                        <a:t>2</a:t>
                      </a:r>
                      <a:endParaRPr lang="en-US" dirty="0"/>
                    </a:p>
                  </a:txBody>
                  <a:tcPr/>
                </a:tc>
              </a:tr>
              <a:tr h="249050">
                <a:tc>
                  <a:txBody>
                    <a:bodyPr/>
                    <a:lstStyle/>
                    <a:p>
                      <a:pPr algn="ctr"/>
                      <a:r>
                        <a:rPr lang="en-US" dirty="0" smtClean="0"/>
                        <a:t>…</a:t>
                      </a:r>
                      <a:endParaRPr lang="en-US" dirty="0"/>
                    </a:p>
                  </a:txBody>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48693585"/>
              </p:ext>
            </p:extLst>
          </p:nvPr>
        </p:nvGraphicFramePr>
        <p:xfrm>
          <a:off x="3859972" y="4140984"/>
          <a:ext cx="3775052" cy="1854200"/>
        </p:xfrm>
        <a:graphic>
          <a:graphicData uri="http://schemas.openxmlformats.org/drawingml/2006/table">
            <a:tbl>
              <a:tblPr firstRow="1" bandRow="1">
                <a:tableStyleId>{073A0DAA-6AF3-43AB-8588-CEC1D06C72B9}</a:tableStyleId>
              </a:tblPr>
              <a:tblGrid>
                <a:gridCol w="796295"/>
                <a:gridCol w="1003371"/>
                <a:gridCol w="1975386"/>
              </a:tblGrid>
              <a:tr h="370840">
                <a:tc>
                  <a:txBody>
                    <a:bodyPr/>
                    <a:lstStyle/>
                    <a:p>
                      <a:pPr algn="ctr"/>
                      <a:r>
                        <a:rPr lang="en-US" dirty="0" smtClean="0"/>
                        <a:t>tag</a:t>
                      </a:r>
                      <a:endParaRPr lang="en-US" dirty="0"/>
                    </a:p>
                  </a:txBody>
                  <a:tcPr/>
                </a:tc>
                <a:tc>
                  <a:txBody>
                    <a:bodyPr/>
                    <a:lstStyle/>
                    <a:p>
                      <a:pPr algn="ctr"/>
                      <a:r>
                        <a:rPr lang="en-US" dirty="0" err="1" smtClean="0"/>
                        <a:t>srcip</a:t>
                      </a:r>
                      <a:endParaRPr lang="en-US" dirty="0"/>
                    </a:p>
                  </a:txBody>
                  <a:tcPr/>
                </a:tc>
                <a:tc>
                  <a:txBody>
                    <a:bodyPr/>
                    <a:lstStyle/>
                    <a:p>
                      <a:pPr algn="ctr"/>
                      <a:r>
                        <a:rPr lang="en-US" dirty="0" smtClean="0"/>
                        <a:t>action</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err="1" smtClean="0"/>
                        <a:t>Fwd</a:t>
                      </a:r>
                      <a:r>
                        <a:rPr lang="en-US" dirty="0" smtClean="0"/>
                        <a:t> to cluster 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a:t>
                      </a:r>
                      <a:endParaRPr lang="en-US" dirty="0"/>
                    </a:p>
                  </a:txBody>
                  <a:tcPr/>
                </a:tc>
                <a:tc>
                  <a:txBody>
                    <a:bodyPr/>
                    <a:lstStyle/>
                    <a:p>
                      <a:pPr algn="ctr"/>
                      <a:r>
                        <a:rPr lang="en-US" dirty="0" err="1" smtClean="0"/>
                        <a:t>Fwd</a:t>
                      </a:r>
                      <a:r>
                        <a:rPr lang="en-US" dirty="0" smtClean="0"/>
                        <a:t> to cluster 2</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000*</a:t>
                      </a:r>
                      <a:endParaRPr lang="en-US" dirty="0"/>
                    </a:p>
                  </a:txBody>
                  <a:tcPr/>
                </a:tc>
                <a:tc>
                  <a:txBody>
                    <a:bodyPr/>
                    <a:lstStyle/>
                    <a:p>
                      <a:pPr algn="ctr"/>
                      <a:r>
                        <a:rPr lang="en-US" dirty="0" err="1" smtClean="0"/>
                        <a:t>Fwd</a:t>
                      </a:r>
                      <a:r>
                        <a:rPr lang="en-US" dirty="0" smtClean="0"/>
                        <a:t> to cluster</a:t>
                      </a:r>
                      <a:r>
                        <a:rPr lang="en-US" baseline="0" dirty="0" smtClean="0"/>
                        <a:t> 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a:t>
                      </a:r>
                      <a:endParaRPr lang="en-US" dirty="0"/>
                    </a:p>
                  </a:txBody>
                  <a:tcPr/>
                </a:tc>
                <a:tc>
                  <a:txBody>
                    <a:bodyPr/>
                    <a:lstStyle/>
                    <a:p>
                      <a:pPr algn="ctr"/>
                      <a:r>
                        <a:rPr lang="en-US" dirty="0" err="1" smtClean="0"/>
                        <a:t>Fwd</a:t>
                      </a:r>
                      <a:r>
                        <a:rPr lang="en-US" dirty="0" smtClean="0"/>
                        <a:t> to cluster</a:t>
                      </a:r>
                      <a:r>
                        <a:rPr lang="en-US" baseline="0" dirty="0" smtClean="0"/>
                        <a:t> 2</a:t>
                      </a:r>
                      <a:endParaRPr lang="en-US" dirty="0"/>
                    </a:p>
                  </a:txBody>
                  <a:tcPr/>
                </a:tc>
              </a:tr>
            </a:tbl>
          </a:graphicData>
        </a:graphic>
      </p:graphicFrame>
      <p:cxnSp>
        <p:nvCxnSpPr>
          <p:cNvPr id="18" name="Straight Arrow Connector 17"/>
          <p:cNvCxnSpPr/>
          <p:nvPr/>
        </p:nvCxnSpPr>
        <p:spPr>
          <a:xfrm>
            <a:off x="2837657" y="5205730"/>
            <a:ext cx="1022315" cy="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64471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and Deployment</a:t>
            </a:r>
            <a:endParaRPr lang="en-US" dirty="0"/>
          </a:p>
        </p:txBody>
      </p:sp>
      <p:sp>
        <p:nvSpPr>
          <p:cNvPr id="3" name="Content Placeholder 2"/>
          <p:cNvSpPr>
            <a:spLocks noGrp="1"/>
          </p:cNvSpPr>
          <p:nvPr>
            <p:ph idx="1"/>
          </p:nvPr>
        </p:nvSpPr>
        <p:spPr/>
        <p:txBody>
          <a:bodyPr/>
          <a:lstStyle/>
          <a:p>
            <a:r>
              <a:rPr lang="en-US" sz="3200" dirty="0" smtClean="0">
                <a:solidFill>
                  <a:srgbClr val="000090"/>
                </a:solidFill>
              </a:rPr>
              <a:t>Simulation experiments</a:t>
            </a:r>
          </a:p>
          <a:p>
            <a:pPr lvl="1"/>
            <a:r>
              <a:rPr lang="en-US" sz="2800" dirty="0" smtClean="0"/>
              <a:t>10,000 services</a:t>
            </a:r>
          </a:p>
          <a:p>
            <a:pPr lvl="1"/>
            <a:r>
              <a:rPr lang="en-US" sz="2800" dirty="0" smtClean="0"/>
              <a:t>16 clusters of servers</a:t>
            </a:r>
          </a:p>
          <a:p>
            <a:pPr lvl="1"/>
            <a:r>
              <a:rPr lang="en-US" sz="2800" dirty="0" smtClean="0"/>
              <a:t>Can get by with 4000 rules</a:t>
            </a:r>
          </a:p>
          <a:p>
            <a:r>
              <a:rPr lang="en-US" sz="3200" dirty="0" smtClean="0">
                <a:solidFill>
                  <a:srgbClr val="000090"/>
                </a:solidFill>
              </a:rPr>
              <a:t>Operational demonstration</a:t>
            </a:r>
          </a:p>
          <a:p>
            <a:pPr lvl="1"/>
            <a:r>
              <a:rPr lang="en-US" sz="2800" dirty="0" smtClean="0"/>
              <a:t>Deployed at the REANNZ SDX</a:t>
            </a:r>
          </a:p>
          <a:p>
            <a:pPr lvl="1"/>
            <a:r>
              <a:rPr lang="en-US" sz="2800" dirty="0" smtClean="0"/>
              <a:t>Load balancing for </a:t>
            </a:r>
            <a:r>
              <a:rPr lang="en-US" sz="2800" dirty="0" smtClean="0"/>
              <a:t>Web and DNS services</a:t>
            </a:r>
            <a:endParaRPr lang="en-US" sz="2800" dirty="0" smtClean="0"/>
          </a:p>
          <a:p>
            <a:pPr lvl="1"/>
            <a:r>
              <a:rPr lang="en-US" sz="2800" dirty="0" smtClean="0"/>
              <a:t>Extending to an ongoing deployment</a:t>
            </a:r>
          </a:p>
          <a:p>
            <a:r>
              <a:rPr lang="en-US" sz="3200" dirty="0" smtClean="0">
                <a:solidFill>
                  <a:srgbClr val="000090"/>
                </a:solidFill>
              </a:rPr>
              <a:t>Illustrates the value of an SDX</a:t>
            </a:r>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66</a:t>
            </a:fld>
            <a:endParaRPr lang="en-US"/>
          </a:p>
        </p:txBody>
      </p:sp>
    </p:spTree>
    <p:extLst>
      <p:ext uri="{BB962C8B-B14F-4D97-AF65-F5344CB8AC3E}">
        <p14:creationId xmlns:p14="http://schemas.microsoft.com/office/powerpoint/2010/main" val="29262411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328076"/>
            <a:ext cx="8229600" cy="5529924"/>
          </a:xfrm>
        </p:spPr>
        <p:txBody>
          <a:bodyPr/>
          <a:lstStyle/>
          <a:p>
            <a:r>
              <a:rPr lang="en-US" sz="3200" dirty="0" smtClean="0">
                <a:solidFill>
                  <a:srgbClr val="000090"/>
                </a:solidFill>
              </a:rPr>
              <a:t>The Internet is changing</a:t>
            </a:r>
          </a:p>
          <a:p>
            <a:pPr lvl="1"/>
            <a:r>
              <a:rPr lang="en-US" sz="2800" dirty="0" smtClean="0"/>
              <a:t>Rise of large content/cloud providers</a:t>
            </a:r>
            <a:endParaRPr lang="en-US" sz="2800" dirty="0" smtClean="0"/>
          </a:p>
          <a:p>
            <a:pPr lvl="1"/>
            <a:r>
              <a:rPr lang="en-US" sz="2800" dirty="0" smtClean="0"/>
              <a:t>Increasing role of Internet </a:t>
            </a:r>
            <a:r>
              <a:rPr lang="en-US" sz="2800" dirty="0" err="1" smtClean="0"/>
              <a:t>eXchange</a:t>
            </a:r>
            <a:r>
              <a:rPr lang="en-US" sz="2800" dirty="0" smtClean="0"/>
              <a:t> Points</a:t>
            </a:r>
          </a:p>
          <a:p>
            <a:r>
              <a:rPr lang="en-US" sz="3200" dirty="0" smtClean="0">
                <a:solidFill>
                  <a:srgbClr val="000090"/>
                </a:solidFill>
              </a:rPr>
              <a:t>Software-Defined Networking can help</a:t>
            </a:r>
          </a:p>
          <a:p>
            <a:pPr lvl="1"/>
            <a:r>
              <a:rPr lang="en-US" sz="2800" dirty="0" smtClean="0"/>
              <a:t>New capabilities for wide-area traffic delivery</a:t>
            </a:r>
          </a:p>
          <a:p>
            <a:pPr lvl="1"/>
            <a:r>
              <a:rPr lang="en-US" sz="2800" dirty="0" smtClean="0"/>
              <a:t>New abstractions and scalability techniques</a:t>
            </a:r>
          </a:p>
          <a:p>
            <a:r>
              <a:rPr lang="en-US" sz="3200" dirty="0" smtClean="0">
                <a:solidFill>
                  <a:srgbClr val="000090"/>
                </a:solidFill>
              </a:rPr>
              <a:t>Next steps</a:t>
            </a:r>
          </a:p>
          <a:p>
            <a:pPr lvl="1"/>
            <a:r>
              <a:rPr lang="en-US" sz="2800" dirty="0" smtClean="0"/>
              <a:t>Wider operational deployment </a:t>
            </a:r>
          </a:p>
          <a:p>
            <a:pPr lvl="1"/>
            <a:r>
              <a:rPr lang="en-US" sz="2800" dirty="0" smtClean="0"/>
              <a:t>Additional SDX applications</a:t>
            </a:r>
          </a:p>
          <a:p>
            <a:pPr lvl="1"/>
            <a:r>
              <a:rPr lang="en-US" sz="2800" dirty="0" smtClean="0"/>
              <a:t>Distributed exchange points</a:t>
            </a:r>
            <a:endParaRPr lang="en-US" sz="2800"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67</a:t>
            </a:fld>
            <a:endParaRPr lang="en-US"/>
          </a:p>
        </p:txBody>
      </p:sp>
    </p:spTree>
    <p:extLst>
      <p:ext uri="{BB962C8B-B14F-4D97-AF65-F5344CB8AC3E}">
        <p14:creationId xmlns:p14="http://schemas.microsoft.com/office/powerpoint/2010/main" val="15250265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a:t>
            </a:r>
            <a:r>
              <a:rPr lang="en-US" sz="3200" dirty="0" err="1" smtClean="0"/>
              <a:t>Interdomain</a:t>
            </a:r>
            <a:r>
              <a:rPr lang="en-US" sz="3200" dirty="0" smtClean="0"/>
              <a:t> Ecosystem is Evolving ...</a:t>
            </a:r>
            <a:endParaRPr lang="en-US" sz="3200"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7</a:t>
            </a:fld>
            <a:endParaRPr lang="en-US"/>
          </a:p>
        </p:txBody>
      </p:sp>
      <p:pic>
        <p:nvPicPr>
          <p:cNvPr id="10" name="Picture 9" descr="Screen Shot 2014-08-18 at 12.19.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37" y="1581111"/>
            <a:ext cx="8152246" cy="3694230"/>
          </a:xfrm>
          <a:prstGeom prst="rect">
            <a:avLst/>
          </a:prstGeom>
        </p:spPr>
      </p:pic>
      <p:sp>
        <p:nvSpPr>
          <p:cNvPr id="8" name="Oval 7"/>
          <p:cNvSpPr/>
          <p:nvPr/>
        </p:nvSpPr>
        <p:spPr>
          <a:xfrm>
            <a:off x="3370699" y="2838064"/>
            <a:ext cx="658462" cy="53311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137899" y="2838064"/>
            <a:ext cx="658462" cy="53311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587101" y="2838065"/>
            <a:ext cx="658462" cy="53311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54637" y="5537880"/>
            <a:ext cx="8152246" cy="1004240"/>
          </a:xfrm>
          <a:prstGeom prst="rect">
            <a:avLst/>
          </a:prstGeom>
          <a:solidFill>
            <a:schemeClr val="accent3">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Growing number and role of </a:t>
            </a:r>
            <a:br>
              <a:rPr lang="en-US" sz="3200" dirty="0" smtClean="0">
                <a:solidFill>
                  <a:schemeClr val="tx1"/>
                </a:solidFill>
              </a:rPr>
            </a:br>
            <a:r>
              <a:rPr lang="en-US" sz="3200" dirty="0" smtClean="0">
                <a:solidFill>
                  <a:schemeClr val="tx1"/>
                </a:solidFill>
              </a:rPr>
              <a:t>Internet </a:t>
            </a:r>
            <a:r>
              <a:rPr lang="en-US" sz="3200" dirty="0" err="1" smtClean="0">
                <a:solidFill>
                  <a:schemeClr val="tx1"/>
                </a:solidFill>
              </a:rPr>
              <a:t>eXchange</a:t>
            </a:r>
            <a:r>
              <a:rPr lang="en-US" sz="3200" dirty="0" smtClean="0">
                <a:solidFill>
                  <a:schemeClr val="tx1"/>
                </a:solidFill>
              </a:rPr>
              <a:t> Points (IXPs)</a:t>
            </a:r>
            <a:endParaRPr lang="en-US" sz="3200" dirty="0">
              <a:solidFill>
                <a:schemeClr val="tx1"/>
              </a:solidFill>
            </a:endParaRPr>
          </a:p>
        </p:txBody>
      </p:sp>
    </p:spTree>
    <p:extLst>
      <p:ext uri="{BB962C8B-B14F-4D97-AF65-F5344CB8AC3E}">
        <p14:creationId xmlns:p14="http://schemas.microsoft.com/office/powerpoint/2010/main" val="2927868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But the Internet Routing System is Not</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Routing only on </a:t>
            </a:r>
            <a:r>
              <a:rPr lang="en-US" b="1" dirty="0" smtClean="0">
                <a:solidFill>
                  <a:schemeClr val="accent2"/>
                </a:solidFill>
              </a:rPr>
              <a:t>destination IP address blocks</a:t>
            </a:r>
          </a:p>
          <a:p>
            <a:pPr marL="457200" lvl="1" indent="0">
              <a:buNone/>
            </a:pPr>
            <a:r>
              <a:rPr lang="en-US" dirty="0" smtClean="0">
                <a:solidFill>
                  <a:schemeClr val="tx1">
                    <a:lumMod val="65000"/>
                    <a:lumOff val="35000"/>
                  </a:schemeClr>
                </a:solidFill>
              </a:rPr>
              <a:t>(No customization of routes by application</a:t>
            </a:r>
            <a:r>
              <a:rPr lang="en-US" dirty="0">
                <a:solidFill>
                  <a:schemeClr val="tx1">
                    <a:lumMod val="65000"/>
                    <a:lumOff val="35000"/>
                  </a:schemeClr>
                </a:solidFill>
              </a:rPr>
              <a:t> </a:t>
            </a:r>
            <a:r>
              <a:rPr lang="en-US" dirty="0" smtClean="0">
                <a:solidFill>
                  <a:schemeClr val="tx1">
                    <a:lumMod val="65000"/>
                    <a:lumOff val="35000"/>
                  </a:schemeClr>
                </a:solidFill>
              </a:rPr>
              <a:t>or sender)</a:t>
            </a:r>
          </a:p>
          <a:p>
            <a:pPr lvl="1"/>
            <a:endParaRPr lang="en-US" dirty="0" smtClean="0"/>
          </a:p>
          <a:p>
            <a:r>
              <a:rPr lang="en-US" dirty="0" smtClean="0"/>
              <a:t>Can only influence </a:t>
            </a:r>
            <a:r>
              <a:rPr lang="en-US" b="1" dirty="0" smtClean="0">
                <a:solidFill>
                  <a:srgbClr val="333399"/>
                </a:solidFill>
              </a:rPr>
              <a:t>immediate neighbors</a:t>
            </a:r>
          </a:p>
          <a:p>
            <a:pPr marL="457200" lvl="1" indent="0">
              <a:buNone/>
            </a:pPr>
            <a:r>
              <a:rPr lang="en-US" dirty="0" smtClean="0">
                <a:solidFill>
                  <a:srgbClr val="595959"/>
                </a:solidFill>
              </a:rPr>
              <a:t>(No ability to affect path</a:t>
            </a:r>
            <a:r>
              <a:rPr lang="en-US" dirty="0">
                <a:solidFill>
                  <a:srgbClr val="595959"/>
                </a:solidFill>
              </a:rPr>
              <a:t> </a:t>
            </a:r>
            <a:r>
              <a:rPr lang="en-US" dirty="0" smtClean="0">
                <a:solidFill>
                  <a:srgbClr val="595959"/>
                </a:solidFill>
              </a:rPr>
              <a:t>selection remotely)</a:t>
            </a:r>
          </a:p>
          <a:p>
            <a:pPr lvl="1"/>
            <a:endParaRPr lang="en-US" dirty="0" smtClean="0"/>
          </a:p>
          <a:p>
            <a:r>
              <a:rPr lang="en-US" b="1" dirty="0" smtClean="0">
                <a:solidFill>
                  <a:srgbClr val="333399"/>
                </a:solidFill>
              </a:rPr>
              <a:t>Indirect </a:t>
            </a:r>
            <a:r>
              <a:rPr lang="en-US" dirty="0" smtClean="0"/>
              <a:t>control over packet forwarding </a:t>
            </a:r>
            <a:br>
              <a:rPr lang="en-US" dirty="0" smtClean="0"/>
            </a:br>
            <a:r>
              <a:rPr lang="en-US" dirty="0" smtClean="0"/>
              <a:t> </a:t>
            </a:r>
            <a:r>
              <a:rPr lang="en-US" sz="2400" dirty="0" smtClean="0">
                <a:solidFill>
                  <a:srgbClr val="595959"/>
                </a:solidFill>
              </a:rPr>
              <a:t>(Indirect mechanisms to influence path selection)</a:t>
            </a:r>
          </a:p>
          <a:p>
            <a:endParaRPr lang="en-US" sz="2400" dirty="0">
              <a:solidFill>
                <a:srgbClr val="595959"/>
              </a:solidFill>
            </a:endParaRPr>
          </a:p>
          <a:p>
            <a:r>
              <a:rPr lang="en-US" dirty="0" smtClean="0">
                <a:solidFill>
                  <a:srgbClr val="000000"/>
                </a:solidFill>
              </a:rPr>
              <a:t>Enables only basic packet </a:t>
            </a:r>
            <a:r>
              <a:rPr lang="en-US" b="1" dirty="0" smtClean="0">
                <a:solidFill>
                  <a:srgbClr val="333399"/>
                </a:solidFill>
              </a:rPr>
              <a:t>forwarding </a:t>
            </a:r>
            <a:r>
              <a:rPr lang="en-US" dirty="0" smtClean="0">
                <a:solidFill>
                  <a:srgbClr val="000000"/>
                </a:solidFill>
              </a:rPr>
              <a:t/>
            </a:r>
            <a:br>
              <a:rPr lang="en-US" dirty="0" smtClean="0">
                <a:solidFill>
                  <a:srgbClr val="000000"/>
                </a:solidFill>
              </a:rPr>
            </a:br>
            <a:r>
              <a:rPr lang="en-US" dirty="0" smtClean="0">
                <a:solidFill>
                  <a:srgbClr val="000000"/>
                </a:solidFill>
              </a:rPr>
              <a:t> </a:t>
            </a:r>
            <a:r>
              <a:rPr lang="en-US" sz="2600" dirty="0" smtClean="0">
                <a:solidFill>
                  <a:srgbClr val="595959"/>
                </a:solidFill>
              </a:rPr>
              <a:t>(Difficult to introduce new in-network services)</a:t>
            </a:r>
            <a:endParaRPr lang="en-US" sz="2600" dirty="0">
              <a:solidFill>
                <a:srgbClr val="595959"/>
              </a:solidFill>
            </a:endParaRPr>
          </a:p>
          <a:p>
            <a:endParaRPr lang="en-US" dirty="0" smtClean="0">
              <a:solidFill>
                <a:srgbClr val="000000"/>
              </a:solidFill>
            </a:endParaRPr>
          </a:p>
        </p:txBody>
      </p:sp>
      <p:sp>
        <p:nvSpPr>
          <p:cNvPr id="5" name="Slide Number Placeholder 4"/>
          <p:cNvSpPr>
            <a:spLocks noGrp="1"/>
          </p:cNvSpPr>
          <p:nvPr>
            <p:ph type="sldNum" sz="quarter" idx="12"/>
          </p:nvPr>
        </p:nvSpPr>
        <p:spPr/>
        <p:txBody>
          <a:bodyPr/>
          <a:lstStyle/>
          <a:p>
            <a:pPr>
              <a:defRPr/>
            </a:pPr>
            <a:fld id="{495ADB0F-E9F2-1D42-9E15-ECDE97EFB0F8}" type="slidenum">
              <a:rPr lang="en-US" smtClean="0"/>
              <a:pPr>
                <a:defRPr/>
              </a:pPr>
              <a:t>8</a:t>
            </a:fld>
            <a:endParaRPr lang="en-US"/>
          </a:p>
        </p:txBody>
      </p:sp>
    </p:spTree>
    <p:extLst>
      <p:ext uri="{BB962C8B-B14F-4D97-AF65-F5344CB8AC3E}">
        <p14:creationId xmlns:p14="http://schemas.microsoft.com/office/powerpoint/2010/main" val="816072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Enter Software-Defined Networking (SDN)</a:t>
            </a:r>
            <a:endParaRPr lang="en-US" sz="3200" dirty="0"/>
          </a:p>
        </p:txBody>
      </p:sp>
      <p:sp>
        <p:nvSpPr>
          <p:cNvPr id="3" name="Content Placeholder 2"/>
          <p:cNvSpPr>
            <a:spLocks noGrp="1"/>
          </p:cNvSpPr>
          <p:nvPr>
            <p:ph idx="1"/>
          </p:nvPr>
        </p:nvSpPr>
        <p:spPr/>
        <p:txBody>
          <a:bodyPr/>
          <a:lstStyle/>
          <a:p>
            <a:pPr>
              <a:lnSpc>
                <a:spcPct val="90000"/>
              </a:lnSpc>
            </a:pPr>
            <a:r>
              <a:rPr lang="en-US" dirty="0" smtClean="0"/>
              <a:t>Match packets on </a:t>
            </a:r>
            <a:r>
              <a:rPr lang="en-US" b="1" dirty="0" smtClean="0">
                <a:solidFill>
                  <a:srgbClr val="333399"/>
                </a:solidFill>
              </a:rPr>
              <a:t>multiple header fields</a:t>
            </a:r>
            <a:r>
              <a:rPr lang="en-US" dirty="0"/>
              <a:t/>
            </a:r>
            <a:br>
              <a:rPr lang="en-US" dirty="0"/>
            </a:br>
            <a:r>
              <a:rPr lang="en-US" dirty="0">
                <a:solidFill>
                  <a:srgbClr val="7F7F7F"/>
                </a:solidFill>
              </a:rPr>
              <a:t> </a:t>
            </a:r>
            <a:r>
              <a:rPr lang="en-US" dirty="0" smtClean="0">
                <a:solidFill>
                  <a:srgbClr val="7F7F7F"/>
                </a:solidFill>
              </a:rPr>
              <a:t>(</a:t>
            </a:r>
            <a:r>
              <a:rPr lang="en-US" dirty="0">
                <a:solidFill>
                  <a:srgbClr val="7F7F7F"/>
                </a:solidFill>
              </a:rPr>
              <a:t>not just </a:t>
            </a:r>
            <a:r>
              <a:rPr lang="en-US" dirty="0" smtClean="0">
                <a:solidFill>
                  <a:srgbClr val="7F7F7F"/>
                </a:solidFill>
              </a:rPr>
              <a:t>destination IP address)</a:t>
            </a:r>
            <a:endParaRPr lang="en-US" dirty="0">
              <a:solidFill>
                <a:srgbClr val="7F7F7F"/>
              </a:solidFill>
            </a:endParaRPr>
          </a:p>
          <a:p>
            <a:pPr>
              <a:lnSpc>
                <a:spcPct val="90000"/>
              </a:lnSpc>
            </a:pPr>
            <a:endParaRPr lang="en-US" dirty="0" smtClean="0"/>
          </a:p>
          <a:p>
            <a:pPr>
              <a:lnSpc>
                <a:spcPct val="90000"/>
              </a:lnSpc>
            </a:pPr>
            <a:r>
              <a:rPr lang="en-US" dirty="0" smtClean="0"/>
              <a:t>Control</a:t>
            </a:r>
            <a:r>
              <a:rPr lang="en-US" dirty="0" smtClean="0">
                <a:solidFill>
                  <a:srgbClr val="333399"/>
                </a:solidFill>
              </a:rPr>
              <a:t> </a:t>
            </a:r>
            <a:r>
              <a:rPr lang="en-US" b="1" dirty="0">
                <a:solidFill>
                  <a:srgbClr val="333399"/>
                </a:solidFill>
              </a:rPr>
              <a:t>entire networks </a:t>
            </a:r>
            <a:r>
              <a:rPr lang="en-US" dirty="0"/>
              <a:t>with a single </a:t>
            </a:r>
            <a:r>
              <a:rPr lang="en-US" dirty="0" smtClean="0"/>
              <a:t>program </a:t>
            </a:r>
            <a:br>
              <a:rPr lang="en-US" dirty="0" smtClean="0"/>
            </a:br>
            <a:r>
              <a:rPr lang="en-US" dirty="0" smtClean="0"/>
              <a:t> </a:t>
            </a:r>
            <a:r>
              <a:rPr lang="en-US" dirty="0" smtClean="0">
                <a:solidFill>
                  <a:srgbClr val="7F7F7F"/>
                </a:solidFill>
              </a:rPr>
              <a:t>(</a:t>
            </a:r>
            <a:r>
              <a:rPr lang="en-US" dirty="0">
                <a:solidFill>
                  <a:srgbClr val="7F7F7F"/>
                </a:solidFill>
              </a:rPr>
              <a:t>not just </a:t>
            </a:r>
            <a:r>
              <a:rPr lang="en-US" dirty="0" smtClean="0">
                <a:solidFill>
                  <a:srgbClr val="7F7F7F"/>
                </a:solidFill>
              </a:rPr>
              <a:t>immediate </a:t>
            </a:r>
            <a:r>
              <a:rPr lang="en-US" dirty="0">
                <a:solidFill>
                  <a:srgbClr val="7F7F7F"/>
                </a:solidFill>
              </a:rPr>
              <a:t>neighbors)</a:t>
            </a:r>
          </a:p>
          <a:p>
            <a:pPr>
              <a:lnSpc>
                <a:spcPct val="90000"/>
              </a:lnSpc>
            </a:pPr>
            <a:endParaRPr lang="en-US" dirty="0" smtClean="0"/>
          </a:p>
          <a:p>
            <a:pPr>
              <a:lnSpc>
                <a:spcPct val="90000"/>
              </a:lnSpc>
            </a:pPr>
            <a:r>
              <a:rPr lang="en-US" b="1" dirty="0" smtClean="0">
                <a:solidFill>
                  <a:srgbClr val="333399"/>
                </a:solidFill>
              </a:rPr>
              <a:t>Direct </a:t>
            </a:r>
            <a:r>
              <a:rPr lang="en-US" b="1" dirty="0">
                <a:solidFill>
                  <a:srgbClr val="333399"/>
                </a:solidFill>
              </a:rPr>
              <a:t>control </a:t>
            </a:r>
            <a:r>
              <a:rPr lang="en-US" dirty="0"/>
              <a:t>over </a:t>
            </a:r>
            <a:r>
              <a:rPr lang="en-US" dirty="0" smtClean="0"/>
              <a:t>packet handling </a:t>
            </a:r>
            <a:br>
              <a:rPr lang="en-US" dirty="0" smtClean="0"/>
            </a:br>
            <a:r>
              <a:rPr lang="en-US" dirty="0" smtClean="0"/>
              <a:t> </a:t>
            </a:r>
            <a:r>
              <a:rPr lang="en-US" dirty="0" smtClean="0">
                <a:solidFill>
                  <a:srgbClr val="7F7F7F"/>
                </a:solidFill>
              </a:rPr>
              <a:t>(</a:t>
            </a:r>
            <a:r>
              <a:rPr lang="en-US" dirty="0">
                <a:solidFill>
                  <a:srgbClr val="7F7F7F"/>
                </a:solidFill>
              </a:rPr>
              <a:t>not indirect control via </a:t>
            </a:r>
            <a:r>
              <a:rPr lang="en-US" dirty="0" smtClean="0">
                <a:solidFill>
                  <a:srgbClr val="7F7F7F"/>
                </a:solidFill>
              </a:rPr>
              <a:t>routing protocol arcana)</a:t>
            </a:r>
          </a:p>
          <a:p>
            <a:pPr>
              <a:lnSpc>
                <a:spcPct val="90000"/>
              </a:lnSpc>
            </a:pPr>
            <a:endParaRPr lang="en-US" dirty="0">
              <a:solidFill>
                <a:srgbClr val="7F7F7F"/>
              </a:solidFill>
            </a:endParaRPr>
          </a:p>
          <a:p>
            <a:pPr>
              <a:lnSpc>
                <a:spcPct val="90000"/>
              </a:lnSpc>
            </a:pPr>
            <a:r>
              <a:rPr lang="en-US" dirty="0" smtClean="0"/>
              <a:t>Perform many different </a:t>
            </a:r>
            <a:r>
              <a:rPr lang="en-US" b="1" dirty="0" smtClean="0">
                <a:solidFill>
                  <a:srgbClr val="333399"/>
                </a:solidFill>
              </a:rPr>
              <a:t>actions </a:t>
            </a:r>
            <a:r>
              <a:rPr lang="en-US" dirty="0" smtClean="0"/>
              <a:t>on packets</a:t>
            </a:r>
            <a:r>
              <a:rPr lang="en-US" b="1" dirty="0" smtClean="0">
                <a:solidFill>
                  <a:srgbClr val="333399"/>
                </a:solidFill>
              </a:rPr>
              <a:t/>
            </a:r>
            <a:br>
              <a:rPr lang="en-US" b="1" dirty="0" smtClean="0">
                <a:solidFill>
                  <a:srgbClr val="333399"/>
                </a:solidFill>
              </a:rPr>
            </a:br>
            <a:r>
              <a:rPr lang="en-US" b="1" dirty="0" smtClean="0">
                <a:solidFill>
                  <a:srgbClr val="333399"/>
                </a:solidFill>
              </a:rPr>
              <a:t> </a:t>
            </a:r>
            <a:r>
              <a:rPr lang="en-US" dirty="0" smtClean="0">
                <a:solidFill>
                  <a:srgbClr val="7F7F7F"/>
                </a:solidFill>
              </a:rPr>
              <a:t>(beyond basic packet forwarding)</a:t>
            </a:r>
            <a:endParaRPr lang="en-US" dirty="0">
              <a:solidFill>
                <a:srgbClr val="7F7F7F"/>
              </a:solidFill>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9</a:t>
            </a:fld>
            <a:endParaRPr lang="en-US" dirty="0"/>
          </a:p>
        </p:txBody>
      </p:sp>
    </p:spTree>
    <p:extLst>
      <p:ext uri="{BB962C8B-B14F-4D97-AF65-F5344CB8AC3E}">
        <p14:creationId xmlns:p14="http://schemas.microsoft.com/office/powerpoint/2010/main" val="3288062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36692</TotalTime>
  <Words>3641</Words>
  <Application>Microsoft Macintosh PowerPoint</Application>
  <PresentationFormat>On-screen Show (4:3)</PresentationFormat>
  <Paragraphs>722</Paragraphs>
  <Slides>67</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1_Default Design</vt:lpstr>
      <vt:lpstr>Photo Editor Photo</vt:lpstr>
      <vt:lpstr>Putting the “Inter” in “Internet”</vt:lpstr>
      <vt:lpstr>The Internet</vt:lpstr>
      <vt:lpstr>The Internet</vt:lpstr>
      <vt:lpstr>The Internet</vt:lpstr>
      <vt:lpstr>The Internet</vt:lpstr>
      <vt:lpstr>The Interdomain Ecosystem is Evolving ...</vt:lpstr>
      <vt:lpstr>The Interdomain Ecosystem is Evolving ...</vt:lpstr>
      <vt:lpstr>… But the Internet Routing System is Not</vt:lpstr>
      <vt:lpstr>Enter Software-Defined Networking (SDN)</vt:lpstr>
      <vt:lpstr>Software-Defined Networking</vt:lpstr>
      <vt:lpstr>Software Defined Networks</vt:lpstr>
      <vt:lpstr>Software Defined Networks</vt:lpstr>
      <vt:lpstr>Software Defined Networks</vt:lpstr>
      <vt:lpstr>Simple, Open Data-Plane API</vt:lpstr>
      <vt:lpstr>(Logically) Centralized Controller</vt:lpstr>
      <vt:lpstr>Protocols  Applications</vt:lpstr>
      <vt:lpstr>Seamless Mobility</vt:lpstr>
      <vt:lpstr>Server Load Balancing</vt:lpstr>
      <vt:lpstr>Example SDN Applications</vt:lpstr>
      <vt:lpstr>A Major Trend in Networking</vt:lpstr>
      <vt:lpstr>SDN and the “Inter”net</vt:lpstr>
      <vt:lpstr>SDX: Software-Defined eXchange</vt:lpstr>
      <vt:lpstr>Deploy SDN at Internet Exchanges</vt:lpstr>
      <vt:lpstr>Conventional IXPs</vt:lpstr>
      <vt:lpstr>SDX = SDN + IXP</vt:lpstr>
      <vt:lpstr>SDX Opens Up New Possibilities</vt:lpstr>
      <vt:lpstr>Inbound Traffic Engineering</vt:lpstr>
      <vt:lpstr>PowerPoint Presentation</vt:lpstr>
      <vt:lpstr>PowerPoint Presentation</vt:lpstr>
      <vt:lpstr>PowerPoint Presentation</vt:lpstr>
      <vt:lpstr>Prevent DDoS Attacks</vt:lpstr>
      <vt:lpstr>Prevent DDoS Attacks</vt:lpstr>
      <vt:lpstr>Use Case:  Prevent DDoS Attacks</vt:lpstr>
      <vt:lpstr>SDX-based DDoS protection vs. Traditional Defenses/Blackholing</vt:lpstr>
      <vt:lpstr>Building SDX is Challenging</vt:lpstr>
      <vt:lpstr>Building SDX is Challenging</vt:lpstr>
      <vt:lpstr>Directly Program the SDX Switch</vt:lpstr>
      <vt:lpstr>Conflicting Policies</vt:lpstr>
      <vt:lpstr>Virtual Switch Abstraction</vt:lpstr>
      <vt:lpstr>Combining Participant’s Policies</vt:lpstr>
      <vt:lpstr>Building SDX is Challenging</vt:lpstr>
      <vt:lpstr>Requirement: Forwarding Only Along BGP Advertised Routes</vt:lpstr>
      <vt:lpstr>Ensure ‘p’ is not forwarded to C</vt:lpstr>
      <vt:lpstr>Solution: Policy Augmentation</vt:lpstr>
      <vt:lpstr>Building SDX is Challenging</vt:lpstr>
      <vt:lpstr>Scalability Challenges</vt:lpstr>
      <vt:lpstr>Scalability Challenges</vt:lpstr>
      <vt:lpstr>Reducing Data-Plane State: Observations</vt:lpstr>
      <vt:lpstr>Reducing Data-Plane State: Solution</vt:lpstr>
      <vt:lpstr>Reducing Data-Plane State: Solution</vt:lpstr>
      <vt:lpstr>Reducing Data-Plane State: Solution</vt:lpstr>
      <vt:lpstr>Reducing Data-Plane State: Solution</vt:lpstr>
      <vt:lpstr>Reducing Control-Plane Compilation: Initial Compilation Time</vt:lpstr>
      <vt:lpstr>Reducing Control-Plane Compilation: Recompilation Time</vt:lpstr>
      <vt:lpstr>Application-Specific Peering</vt:lpstr>
      <vt:lpstr>Application-Specific Peering</vt:lpstr>
      <vt:lpstr>Application-Specific Peering</vt:lpstr>
      <vt:lpstr>SDX Platform</vt:lpstr>
      <vt:lpstr>Niagara: SDN-Based  Server Load Balancing</vt:lpstr>
      <vt:lpstr>Server Load Balancing Today</vt:lpstr>
      <vt:lpstr>Load Balancer With SDN Switches</vt:lpstr>
      <vt:lpstr>Scalability Challenges</vt:lpstr>
      <vt:lpstr>Optimizing Rule-Table Size</vt:lpstr>
      <vt:lpstr>Optimizing Rule-Table Size</vt:lpstr>
      <vt:lpstr>Optimizing Rule-Table Size</vt:lpstr>
      <vt:lpstr>Evaluation and Deployment</vt:lpstr>
      <vt:lpstr>Conclusion</vt:lpstr>
    </vt:vector>
  </TitlesOfParts>
  <Manager/>
  <Company>Georgia Tech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SDX</dc:title>
  <dc:subject/>
  <dc:creator>Arpit Gupta</dc:creator>
  <cp:keywords/>
  <dc:description/>
  <cp:lastModifiedBy>Jennifer Rexford</cp:lastModifiedBy>
  <cp:revision>2465</cp:revision>
  <dcterms:created xsi:type="dcterms:W3CDTF">2013-11-06T15:33:08Z</dcterms:created>
  <dcterms:modified xsi:type="dcterms:W3CDTF">2014-11-11T14:10:55Z</dcterms:modified>
  <cp:category/>
</cp:coreProperties>
</file>