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3.xml" ContentType="application/vnd.openxmlformats-officedocument.presentationml.notesSlide+xml"/>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29"/>
  </p:notesMasterIdLst>
  <p:handoutMasterIdLst>
    <p:handoutMasterId r:id="rId30"/>
  </p:handoutMasterIdLst>
  <p:sldIdLst>
    <p:sldId id="289" r:id="rId2"/>
    <p:sldId id="499" r:id="rId3"/>
    <p:sldId id="471" r:id="rId4"/>
    <p:sldId id="498" r:id="rId5"/>
    <p:sldId id="291" r:id="rId6"/>
    <p:sldId id="500" r:id="rId7"/>
    <p:sldId id="294" r:id="rId8"/>
    <p:sldId id="292" r:id="rId9"/>
    <p:sldId id="485" r:id="rId10"/>
    <p:sldId id="297" r:id="rId11"/>
    <p:sldId id="382" r:id="rId12"/>
    <p:sldId id="438" r:id="rId13"/>
    <p:sldId id="440" r:id="rId14"/>
    <p:sldId id="441" r:id="rId15"/>
    <p:sldId id="295" r:id="rId16"/>
    <p:sldId id="503" r:id="rId17"/>
    <p:sldId id="504" r:id="rId18"/>
    <p:sldId id="505" r:id="rId19"/>
    <p:sldId id="506" r:id="rId20"/>
    <p:sldId id="442" r:id="rId21"/>
    <p:sldId id="431" r:id="rId22"/>
    <p:sldId id="373" r:id="rId23"/>
    <p:sldId id="371" r:id="rId24"/>
    <p:sldId id="430" r:id="rId25"/>
    <p:sldId id="502" r:id="rId26"/>
    <p:sldId id="454" r:id="rId27"/>
    <p:sldId id="497" r:id="rId2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pit Gupt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37" autoAdjust="0"/>
    <p:restoredTop sz="83060" autoAdjust="0"/>
  </p:normalViewPr>
  <p:slideViewPr>
    <p:cSldViewPr snapToGrid="0" snapToObjects="1">
      <p:cViewPr varScale="1">
        <p:scale>
          <a:sx n="106" d="100"/>
          <a:sy n="106" d="100"/>
        </p:scale>
        <p:origin x="-424" y="-11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7" d="100"/>
        <a:sy n="137" d="100"/>
      </p:scale>
      <p:origin x="0" y="0"/>
    </p:cViewPr>
  </p:sorterViewPr>
  <p:notesViewPr>
    <p:cSldViewPr snapToGrid="0" snapToObjects="1">
      <p:cViewPr varScale="1">
        <p:scale>
          <a:sx n="79" d="100"/>
          <a:sy n="79" d="100"/>
        </p:scale>
        <p:origin x="-311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1ED6A4B-E7A7-8142-8CB1-B441A6F163BD}" type="datetimeFigureOut">
              <a:rPr lang="en-US" smtClean="0"/>
              <a:t>6/16/15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1D0285-E1AE-EB42-87BC-128C98804786}" type="slidenum">
              <a:rPr lang="en-US" smtClean="0"/>
              <a:t>‹#›</a:t>
            </a:fld>
            <a:endParaRPr lang="en-US"/>
          </a:p>
        </p:txBody>
      </p:sp>
    </p:spTree>
    <p:extLst>
      <p:ext uri="{BB962C8B-B14F-4D97-AF65-F5344CB8AC3E}">
        <p14:creationId xmlns:p14="http://schemas.microsoft.com/office/powerpoint/2010/main" val="31948527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6EA0B6-B635-6E4E-A0BD-AF165E473B62}" type="datetimeFigureOut">
              <a:rPr lang="en-US" smtClean="0"/>
              <a:t>6/16/15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37901C-08B4-6F48-8C7E-553DA0B03668}" type="slidenum">
              <a:rPr lang="en-US" smtClean="0"/>
              <a:t>‹#›</a:t>
            </a:fld>
            <a:endParaRPr lang="en-US"/>
          </a:p>
        </p:txBody>
      </p:sp>
    </p:spTree>
    <p:extLst>
      <p:ext uri="{BB962C8B-B14F-4D97-AF65-F5344CB8AC3E}">
        <p14:creationId xmlns:p14="http://schemas.microsoft.com/office/powerpoint/2010/main" val="139455071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a:t>
            </a:fld>
            <a:endParaRPr lang="en-US"/>
          </a:p>
        </p:txBody>
      </p:sp>
    </p:spTree>
    <p:extLst>
      <p:ext uri="{BB962C8B-B14F-4D97-AF65-F5344CB8AC3E}">
        <p14:creationId xmlns:p14="http://schemas.microsoft.com/office/powerpoint/2010/main" val="41237927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endParaRPr sz="2200" dirty="0">
              <a:latin typeface="Lucida Grande"/>
              <a:ea typeface="Lucida Grande"/>
              <a:cs typeface="Lucida Grande"/>
              <a:sym typeface="Lucida Grande"/>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marL="0" marR="0" lvl="0" indent="0" algn="l" defTabSz="584200" rtl="0" eaLnBrk="1" fontAlgn="auto" latinLnBrk="0" hangingPunct="1">
              <a:lnSpc>
                <a:spcPct val="100000"/>
              </a:lnSpc>
              <a:spcBef>
                <a:spcPts val="0"/>
              </a:spcBef>
              <a:spcAft>
                <a:spcPts val="0"/>
              </a:spcAft>
              <a:buClrTx/>
              <a:buSzTx/>
              <a:buFontTx/>
              <a:buNone/>
              <a:tabLst/>
              <a:defRPr sz="1800"/>
            </a:pPr>
            <a:endParaRPr lang="en-US" sz="2400" baseline="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aseline="0" dirty="0" smtClean="0"/>
              <a:t>There are bunch of other applications that are also possible with SDX and you find more details about them in the paper.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15</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marL="0" marR="0" lvl="0" indent="0" algn="l" defTabSz="584200" rtl="0" eaLnBrk="1" fontAlgn="auto" latinLnBrk="0" hangingPunct="1">
              <a:lnSpc>
                <a:spcPct val="100000"/>
              </a:lnSpc>
              <a:spcBef>
                <a:spcPts val="0"/>
              </a:spcBef>
              <a:spcAft>
                <a:spcPts val="0"/>
              </a:spcAft>
              <a:buClrTx/>
              <a:buSzTx/>
              <a:buFontTx/>
              <a:buNone/>
              <a:tabLst/>
              <a:defRPr sz="1800"/>
            </a:pPr>
            <a:r>
              <a:rPr lang="en-US" sz="2400" dirty="0" smtClean="0"/>
              <a:t>Now let’s consider another scenario</a:t>
            </a:r>
            <a:r>
              <a:rPr lang="en-US" sz="2400" baseline="0" dirty="0" smtClean="0"/>
              <a:t> where AS C’s policy is to receive HTTP traffic on C2. </a:t>
            </a:r>
            <a:endParaRPr lang="en-US" sz="24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t>Now let’s consider another scenario</a:t>
            </a:r>
            <a:r>
              <a:rPr lang="en-US" sz="1200" baseline="0" dirty="0" smtClean="0"/>
              <a:t> where AS C’s policy is to receive HTTP traffic on C2. </a:t>
            </a: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Now such a fine grained policy is not possible with BGP</a:t>
            </a:r>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17</a:t>
            </a:fld>
            <a:endParaRPr lang="en-US"/>
          </a:p>
        </p:txBody>
      </p:sp>
    </p:spTree>
    <p:extLst>
      <p:ext uri="{BB962C8B-B14F-4D97-AF65-F5344CB8AC3E}">
        <p14:creationId xmlns:p14="http://schemas.microsoft.com/office/powerpoint/2010/main" val="3788943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18</a:t>
            </a:fld>
            <a:endParaRPr lang="en-US"/>
          </a:p>
        </p:txBody>
      </p:sp>
    </p:spTree>
    <p:extLst>
      <p:ext uri="{BB962C8B-B14F-4D97-AF65-F5344CB8AC3E}">
        <p14:creationId xmlns:p14="http://schemas.microsoft.com/office/powerpoint/2010/main" val="3788943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So SDX enables more direct &amp; fine grained traffic control which is not</a:t>
            </a:r>
            <a:r>
              <a:rPr lang="en-US" baseline="0" dirty="0" smtClean="0"/>
              <a:t> possible in current networks. </a:t>
            </a:r>
          </a:p>
          <a:p>
            <a:r>
              <a:rPr lang="en-US" baseline="0" dirty="0" smtClean="0"/>
              <a:t>There are bunch of other applications that are also possible with SDX and you find more details about them in the paper. </a:t>
            </a:r>
          </a:p>
        </p:txBody>
      </p:sp>
      <p:sp>
        <p:nvSpPr>
          <p:cNvPr id="4" name="Slide Number Placeholder 3"/>
          <p:cNvSpPr>
            <a:spLocks noGrp="1"/>
          </p:cNvSpPr>
          <p:nvPr>
            <p:ph type="sldNum" sz="quarter" idx="10"/>
          </p:nvPr>
        </p:nvSpPr>
        <p:spPr/>
        <p:txBody>
          <a:bodyPr/>
          <a:lstStyle/>
          <a:p>
            <a:fld id="{6937901C-08B4-6F48-8C7E-553DA0B03668}" type="slidenum">
              <a:rPr lang="en-US" smtClean="0"/>
              <a:t>19</a:t>
            </a:fld>
            <a:endParaRPr lang="en-US"/>
          </a:p>
        </p:txBody>
      </p:sp>
    </p:spTree>
    <p:extLst>
      <p:ext uri="{BB962C8B-B14F-4D97-AF65-F5344CB8AC3E}">
        <p14:creationId xmlns:p14="http://schemas.microsoft.com/office/powerpoint/2010/main" val="3788943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 far it looks like SDX is the solution which can enable more flexible peering arrangements, &amp; more direct &amp; flexible traffic control, but building a real deployable SDX is not easy.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first challenge is</a:t>
            </a:r>
            <a:r>
              <a:rPr lang="en-US" dirty="0" smtClean="0"/>
              <a:t> to define the right programming abstractions, </a:t>
            </a:r>
            <a:r>
              <a:rPr lang="en-US" dirty="0" err="1" smtClean="0"/>
              <a:t>i.e</a:t>
            </a:r>
            <a:r>
              <a:rPr lang="en-US" dirty="0" smtClean="0"/>
              <a:t> how can participants express policies independent</a:t>
            </a:r>
            <a:r>
              <a:rPr lang="en-US" baseline="0" dirty="0" smtClean="0"/>
              <a:t>ly. Another challenge is that all the SDX participants share the same switching fabric, so their policies need to be combined together and translated into set of flow rules. So we also need to define the right abstractions for combining participant’s policies together. </a:t>
            </a:r>
            <a:endParaRPr lang="en-US" dirty="0" smtClean="0"/>
          </a:p>
          <a:p>
            <a:r>
              <a:rPr lang="en-US" dirty="0" smtClean="0"/>
              <a:t>Another challenge is the fact that we have SDN specific policies at the IXP and every one else is using BGP. So we have to</a:t>
            </a:r>
            <a:r>
              <a:rPr lang="en-US" baseline="0" dirty="0" smtClean="0"/>
              <a:t> make sure that participants’ policies safely interact with BGP, w/o creating any forwarding loops or </a:t>
            </a:r>
            <a:r>
              <a:rPr lang="en-US" baseline="0" dirty="0" err="1" smtClean="0"/>
              <a:t>blackholes</a:t>
            </a:r>
            <a:r>
              <a:rPr lang="en-US" baseline="0" dirty="0" smtClean="0"/>
              <a:t>. </a:t>
            </a:r>
            <a:endParaRPr lang="en-US" dirty="0" smtClean="0"/>
          </a:p>
          <a:p>
            <a:r>
              <a:rPr lang="en-US" dirty="0" smtClean="0"/>
              <a:t>And finally we are talking about thousands of prefixes, hundreds of peers and matches on multiple header fields,</a:t>
            </a:r>
            <a:r>
              <a:rPr lang="en-US" baseline="0" dirty="0" smtClean="0"/>
              <a:t> </a:t>
            </a:r>
            <a:r>
              <a:rPr lang="en-US" dirty="0" smtClean="0"/>
              <a:t>we need to take scalability into considerations</a:t>
            </a:r>
          </a:p>
        </p:txBody>
      </p:sp>
      <p:sp>
        <p:nvSpPr>
          <p:cNvPr id="4" name="Slide Number Placeholder 3"/>
          <p:cNvSpPr>
            <a:spLocks noGrp="1"/>
          </p:cNvSpPr>
          <p:nvPr>
            <p:ph type="sldNum" sz="quarter" idx="10"/>
          </p:nvPr>
        </p:nvSpPr>
        <p:spPr/>
        <p:txBody>
          <a:bodyPr/>
          <a:lstStyle/>
          <a:p>
            <a:fld id="{6937901C-08B4-6F48-8C7E-553DA0B03668}" type="slidenum">
              <a:rPr lang="en-US" smtClean="0"/>
              <a:t>20</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21</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All the participants share the same switching fabric. One option is that they can all directly express policies for this switch. </a:t>
            </a: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22</a:t>
            </a:fld>
            <a:endParaRPr lang="en-US"/>
          </a:p>
        </p:txBody>
      </p:sp>
    </p:spTree>
    <p:extLst>
      <p:ext uri="{BB962C8B-B14F-4D97-AF65-F5344CB8AC3E}">
        <p14:creationId xmlns:p14="http://schemas.microsoft.com/office/powerpoint/2010/main" val="3373103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Wide-area</a:t>
            </a:r>
            <a:r>
              <a:rPr lang="en-US" baseline="0" dirty="0" smtClean="0"/>
              <a:t> traffic delivery happens through the cooperation (and competition) of 50K or so separately administered networks.</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3</a:t>
            </a:fld>
            <a:endParaRPr lang="en-US"/>
          </a:p>
        </p:txBody>
      </p:sp>
    </p:spTree>
    <p:extLst>
      <p:ext uri="{BB962C8B-B14F-4D97-AF65-F5344CB8AC3E}">
        <p14:creationId xmlns:p14="http://schemas.microsoft.com/office/powerpoint/2010/main" val="22670863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For that we came up with Virtual Switch Abstraction. Here</a:t>
            </a:r>
            <a:r>
              <a:rPr lang="en-US" baseline="0" dirty="0" smtClean="0"/>
              <a:t> each AS is provided with their own virtual SDX switch for which they express their policies.</a:t>
            </a:r>
          </a:p>
          <a:p>
            <a:endParaRPr lang="en-US" baseline="0" dirty="0" smtClean="0"/>
          </a:p>
          <a:p>
            <a:r>
              <a:rPr lang="en-US" baseline="0" dirty="0" smtClean="0"/>
              <a:t>These policies are applied only if traffic enters or leaves their network.</a:t>
            </a:r>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23</a:t>
            </a:fld>
            <a:endParaRPr lang="en-US"/>
          </a:p>
        </p:txBody>
      </p:sp>
    </p:spTree>
    <p:extLst>
      <p:ext uri="{BB962C8B-B14F-4D97-AF65-F5344CB8AC3E}">
        <p14:creationId xmlns:p14="http://schemas.microsoft.com/office/powerpoint/2010/main" val="3373103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a:t>
            </a:r>
          </a:p>
          <a:p>
            <a:endParaRPr lang="en-US" dirty="0" smtClean="0"/>
          </a:p>
          <a:p>
            <a:r>
              <a:rPr lang="en-US" dirty="0" smtClean="0"/>
              <a:t>This approach naturally resolves policy conflicts, as it follows packets to determine the order in which policies should be applied. </a:t>
            </a:r>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24</a:t>
            </a:fld>
            <a:endParaRPr lang="en-US"/>
          </a:p>
        </p:txBody>
      </p:sp>
    </p:spTree>
    <p:extLst>
      <p:ext uri="{BB962C8B-B14F-4D97-AF65-F5344CB8AC3E}">
        <p14:creationId xmlns:p14="http://schemas.microsoft.com/office/powerpoint/2010/main" val="68858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25</a:t>
            </a:fld>
            <a:endParaRPr lang="en-US"/>
          </a:p>
        </p:txBody>
      </p:sp>
    </p:spTree>
    <p:extLst>
      <p:ext uri="{BB962C8B-B14F-4D97-AF65-F5344CB8AC3E}">
        <p14:creationId xmlns:p14="http://schemas.microsoft.com/office/powerpoint/2010/main" val="30263095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So far we have developed a prototype of SDX. We</a:t>
            </a:r>
            <a:r>
              <a:rPr lang="en-US" baseline="0" dirty="0" smtClean="0"/>
              <a:t> have two different types of SDX </a:t>
            </a:r>
            <a:r>
              <a:rPr lang="en-US" baseline="0" dirty="0" err="1" smtClean="0"/>
              <a:t>testbeds</a:t>
            </a:r>
            <a:r>
              <a:rPr lang="en-US" baseline="0" dirty="0" smtClean="0"/>
              <a:t>. One uses Transit portal to bring live traffic to the SDX switch and the other uses virtual containers in </a:t>
            </a:r>
            <a:r>
              <a:rPr lang="en-US" baseline="0" dirty="0" err="1" smtClean="0"/>
              <a:t>Mininet</a:t>
            </a:r>
            <a:r>
              <a:rPr lang="en-US" baseline="0" dirty="0" smtClean="0"/>
              <a:t> to emulate edge routers. We also have a demo after this session which shows how we develop two applications using SDX and how they interoperate with each other. </a:t>
            </a:r>
          </a:p>
          <a:p>
            <a:endParaRPr lang="en-US" baseline="0" dirty="0" smtClean="0"/>
          </a:p>
          <a:p>
            <a:r>
              <a:rPr lang="en-US" baseline="0" dirty="0" smtClean="0"/>
              <a:t>You can find more details about this </a:t>
            </a:r>
            <a:r>
              <a:rPr lang="en-US" baseline="0" dirty="0" err="1" smtClean="0"/>
              <a:t>testbed</a:t>
            </a:r>
            <a:r>
              <a:rPr lang="en-US" baseline="0" dirty="0" smtClean="0"/>
              <a:t> from our </a:t>
            </a:r>
            <a:r>
              <a:rPr lang="en-US" baseline="0" dirty="0" err="1" smtClean="0"/>
              <a:t>github</a:t>
            </a:r>
            <a:r>
              <a:rPr lang="en-US" baseline="0" dirty="0" smtClean="0"/>
              <a:t> repo. We also have instructions for users to get started with SDX and try out their own new applications.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26</a:t>
            </a:fld>
            <a:endParaRPr lang="en-US"/>
          </a:p>
        </p:txBody>
      </p:sp>
    </p:spTree>
    <p:extLst>
      <p:ext uri="{BB962C8B-B14F-4D97-AF65-F5344CB8AC3E}">
        <p14:creationId xmlns:p14="http://schemas.microsoft.com/office/powerpoint/2010/main" val="4237841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They</a:t>
            </a:r>
            <a:r>
              <a:rPr lang="en-US" baseline="0" dirty="0" smtClean="0"/>
              <a:t> coordinate by propagating information about how to reach blocks of IP addresses, or IP prefixes, using the Border Gateway Protocol.</a:t>
            </a:r>
          </a:p>
          <a:p>
            <a:r>
              <a:rPr lang="en-US" baseline="0" dirty="0" smtClean="0"/>
              <a:t>But BGP was designed for a different era.</a:t>
            </a:r>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4</a:t>
            </a:fld>
            <a:endParaRPr lang="en-US"/>
          </a:p>
        </p:txBody>
      </p:sp>
    </p:spTree>
    <p:extLst>
      <p:ext uri="{BB962C8B-B14F-4D97-AF65-F5344CB8AC3E}">
        <p14:creationId xmlns:p14="http://schemas.microsoft.com/office/powerpoint/2010/main" val="2267086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7901C-08B4-6F48-8C7E-553DA0B03668}" type="slidenum">
              <a:rPr lang="en-US" smtClean="0"/>
              <a:t>5</a:t>
            </a:fld>
            <a:endParaRPr lang="en-US"/>
          </a:p>
        </p:txBody>
      </p:sp>
    </p:spTree>
    <p:extLst>
      <p:ext uri="{BB962C8B-B14F-4D97-AF65-F5344CB8AC3E}">
        <p14:creationId xmlns:p14="http://schemas.microsoft.com/office/powerpoint/2010/main" val="407745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37901C-08B4-6F48-8C7E-553DA0B03668}" type="slidenum">
              <a:rPr lang="en-US" smtClean="0"/>
              <a:t>7</a:t>
            </a:fld>
            <a:endParaRPr lang="en-US"/>
          </a:p>
        </p:txBody>
      </p:sp>
    </p:spTree>
    <p:extLst>
      <p:ext uri="{BB962C8B-B14F-4D97-AF65-F5344CB8AC3E}">
        <p14:creationId xmlns:p14="http://schemas.microsoft.com/office/powerpoint/2010/main" val="2852516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a:buFontTx/>
              <a:buChar char="-"/>
            </a:pPr>
            <a:r>
              <a:rPr lang="en-US" baseline="0" dirty="0" smtClean="0"/>
              <a:t>Content delivery</a:t>
            </a:r>
          </a:p>
          <a:p>
            <a:pPr marL="171450" indent="-171450">
              <a:buFontTx/>
              <a:buChar char="-"/>
            </a:pPr>
            <a:r>
              <a:rPr lang="en-US" baseline="0" dirty="0" smtClean="0"/>
              <a:t>Keep local traffic local (cost, performance, privacy/wiretapping)</a:t>
            </a:r>
          </a:p>
        </p:txBody>
      </p:sp>
      <p:sp>
        <p:nvSpPr>
          <p:cNvPr id="4" name="Slide Number Placeholder 3"/>
          <p:cNvSpPr>
            <a:spLocks noGrp="1"/>
          </p:cNvSpPr>
          <p:nvPr>
            <p:ph type="sldNum" sz="quarter" idx="10"/>
          </p:nvPr>
        </p:nvSpPr>
        <p:spPr/>
        <p:txBody>
          <a:bodyPr/>
          <a:lstStyle/>
          <a:p>
            <a:fld id="{6937901C-08B4-6F48-8C7E-553DA0B03668}" type="slidenum">
              <a:rPr lang="en-US" smtClean="0"/>
              <a:t>8</a:t>
            </a:fld>
            <a:endParaRPr lang="en-US"/>
          </a:p>
        </p:txBody>
      </p:sp>
    </p:spTree>
    <p:extLst>
      <p:ext uri="{BB962C8B-B14F-4D97-AF65-F5344CB8AC3E}">
        <p14:creationId xmlns:p14="http://schemas.microsoft.com/office/powerpoint/2010/main" val="2742917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So let’s first take a look as what a typical Exchange Point looks like. </a:t>
            </a:r>
          </a:p>
          <a:p>
            <a:pPr lvl="0" defTabSz="584200">
              <a:lnSpc>
                <a:spcPct val="100000"/>
              </a:lnSpc>
              <a:defRPr sz="1800"/>
            </a:pPr>
            <a:r>
              <a:rPr lang="en-US" sz="2200" dirty="0" smtClean="0">
                <a:latin typeface="Lucida Grande"/>
                <a:ea typeface="Lucida Grande"/>
                <a:cs typeface="Lucida Grande"/>
                <a:sym typeface="Lucida Grande"/>
              </a:rPr>
              <a:t>Exchange points have multiple participants. Their edge routers are connected to each other using using IXP’s switching fabric. </a:t>
            </a:r>
          </a:p>
          <a:p>
            <a:pPr lvl="0" defTabSz="584200">
              <a:lnSpc>
                <a:spcPct val="100000"/>
              </a:lnSpc>
              <a:defRPr sz="1800"/>
            </a:pPr>
            <a:r>
              <a:rPr lang="en-US" sz="2200" dirty="0" smtClean="0">
                <a:latin typeface="Lucida Grande"/>
                <a:ea typeface="Lucida Grande"/>
                <a:cs typeface="Lucida Grande"/>
                <a:sym typeface="Lucida Grande"/>
              </a:rPr>
              <a:t>These edge routers use the IXP’s route server to exchange BGP routes with each other.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Compared to these </a:t>
            </a:r>
            <a:r>
              <a:rPr lang="en-US" sz="2200" baseline="0" dirty="0" smtClean="0">
                <a:latin typeface="Lucida Grande"/>
                <a:ea typeface="Lucida Grande"/>
                <a:cs typeface="Lucida Grande"/>
                <a:sym typeface="Lucida Grande"/>
              </a:rPr>
              <a:t>IXPs, we replace the switching fabric with SDN switches and the route server with SDX controller.</a:t>
            </a:r>
          </a:p>
          <a:p>
            <a:pPr lvl="0" defTabSz="584200">
              <a:lnSpc>
                <a:spcPct val="100000"/>
              </a:lnSpc>
              <a:defRPr sz="1800"/>
            </a:pPr>
            <a:r>
              <a:rPr lang="en-US" sz="2200" baseline="0" dirty="0" smtClean="0">
                <a:latin typeface="Lucida Grande"/>
                <a:ea typeface="Lucida Grande"/>
                <a:cs typeface="Lucida Grande"/>
                <a:sym typeface="Lucida Grande"/>
              </a:rPr>
              <a:t>This SDX controller,</a:t>
            </a:r>
          </a:p>
          <a:p>
            <a:pPr lvl="0" defTabSz="584200">
              <a:lnSpc>
                <a:spcPct val="100000"/>
              </a:lnSpc>
              <a:defRPr sz="1800"/>
            </a:pPr>
            <a:r>
              <a:rPr lang="en-US" sz="2200" baseline="0" dirty="0" smtClean="0">
                <a:latin typeface="Lucida Grande"/>
                <a:ea typeface="Lucida Grande"/>
                <a:cs typeface="Lucida Grande"/>
                <a:sym typeface="Lucida Grande"/>
              </a:rPr>
              <a:t>subsumes router server’s behavior of exchanging BGP routes </a:t>
            </a:r>
          </a:p>
          <a:p>
            <a:pPr lvl="0" defTabSz="584200">
              <a:lnSpc>
                <a:spcPct val="100000"/>
              </a:lnSpc>
              <a:defRPr sz="1800"/>
            </a:pPr>
            <a:r>
              <a:rPr lang="en-US" sz="2200" baseline="0" dirty="0" smtClean="0">
                <a:latin typeface="Lucida Grande"/>
                <a:ea typeface="Lucida Grande"/>
                <a:cs typeface="Lucida Grande"/>
                <a:sym typeface="Lucida Grande"/>
              </a:rPr>
              <a:t>It also takes participant’s SDN specific policies as input, combines them together and pushes down the set of OF rules.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55" name="Shape 155"/>
          <p:cNvSpPr>
            <a:spLocks noGrp="1"/>
          </p:cNvSpPr>
          <p:nvPr>
            <p:ph type="body" sz="quarter" idx="1"/>
          </p:nvPr>
        </p:nvSpPr>
        <p:spPr>
          <a:prstGeom prst="rect">
            <a:avLst/>
          </a:prstGeom>
        </p:spPr>
        <p:txBody>
          <a:bodyPr/>
          <a:lstStyle/>
          <a:p>
            <a:pPr lvl="0" defTabSz="584200">
              <a:lnSpc>
                <a:spcPct val="100000"/>
              </a:lnSpc>
              <a:defRPr sz="1800"/>
            </a:pPr>
            <a:r>
              <a:rPr lang="en-US" sz="2200" dirty="0" smtClean="0">
                <a:latin typeface="Lucida Grande"/>
                <a:ea typeface="Lucida Grande"/>
                <a:cs typeface="Lucida Grande"/>
                <a:sym typeface="Lucida Grande"/>
              </a:rPr>
              <a:t>A participant</a:t>
            </a:r>
            <a:r>
              <a:rPr lang="en-US" sz="2200" baseline="0" dirty="0" smtClean="0">
                <a:latin typeface="Lucida Grande"/>
                <a:ea typeface="Lucida Grande"/>
                <a:cs typeface="Lucida Grande"/>
                <a:sym typeface="Lucida Grande"/>
              </a:rPr>
              <a:t> doesn’t need to be physically at the exchange</a:t>
            </a:r>
            <a:endParaRPr sz="2200" dirty="0">
              <a:latin typeface="Lucida Grande"/>
              <a:ea typeface="Lucida Grande"/>
              <a:cs typeface="Lucida Grande"/>
              <a:sym typeface="Lucida Grande"/>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76E98A-7617-944E-8DFB-8CB72C1C05CD}" type="slidenum">
              <a:rPr lang="en-US"/>
              <a:pPr>
                <a:defRPr/>
              </a:pPr>
              <a:t>‹#›</a:t>
            </a:fld>
            <a:endParaRPr lang="en-US"/>
          </a:p>
        </p:txBody>
      </p:sp>
    </p:spTree>
    <p:extLst>
      <p:ext uri="{BB962C8B-B14F-4D97-AF65-F5344CB8AC3E}">
        <p14:creationId xmlns:p14="http://schemas.microsoft.com/office/powerpoint/2010/main" val="4254134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0193720-7C34-EC4D-B2EC-8A5176876ECE}" type="slidenum">
              <a:rPr lang="en-US"/>
              <a:pPr>
                <a:defRPr/>
              </a:pPr>
              <a:t>‹#›</a:t>
            </a:fld>
            <a:endParaRPr lang="en-US"/>
          </a:p>
        </p:txBody>
      </p:sp>
    </p:spTree>
    <p:extLst>
      <p:ext uri="{BB962C8B-B14F-4D97-AF65-F5344CB8AC3E}">
        <p14:creationId xmlns:p14="http://schemas.microsoft.com/office/powerpoint/2010/main" val="1556644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17885"/>
            <a:ext cx="2190750" cy="43767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17885"/>
            <a:ext cx="6419850" cy="43767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34F11E-9C30-FB49-AA82-45B2A56004DC}" type="slidenum">
              <a:rPr lang="en-US"/>
              <a:pPr>
                <a:defRPr/>
              </a:pPr>
              <a:t>‹#›</a:t>
            </a:fld>
            <a:endParaRPr lang="en-US"/>
          </a:p>
        </p:txBody>
      </p:sp>
    </p:spTree>
    <p:extLst>
      <p:ext uri="{BB962C8B-B14F-4D97-AF65-F5344CB8AC3E}">
        <p14:creationId xmlns:p14="http://schemas.microsoft.com/office/powerpoint/2010/main" val="826707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200151"/>
            <a:ext cx="8229600" cy="3725699"/>
          </a:xfrm>
          <a:prstGeom prst="rect">
            <a:avLst/>
          </a:prstGeom>
        </p:spPr>
        <p:txBody>
          <a:bodyPr lIns="91425" tIns="91425" rIns="91425" bIns="91425" anchor="t" anchorCtr="0"/>
          <a:lstStyle>
            <a:lvl1pPr>
              <a:defRPr/>
            </a:lvl1pPr>
            <a:lvl2pPr indent="457200">
              <a:defRPr/>
            </a:lvl2pPr>
            <a:lvl3pPr indent="914400">
              <a:defRPr/>
            </a:lvl3pPr>
            <a:lvl4pPr indent="1371600">
              <a:defRPr/>
            </a:lvl4pPr>
            <a:lvl5pPr>
              <a:defRPr/>
            </a:lvl5pPr>
            <a:lvl6pPr>
              <a:defRPr/>
            </a:lvl6pPr>
            <a:lvl7pPr>
              <a:defRPr/>
            </a:lvl7pPr>
            <a:lvl8pPr>
              <a:defRPr/>
            </a:lvl8pPr>
            <a:lvl9pPr>
              <a:defRPr/>
            </a:lvl9pPr>
          </a:lstStyle>
          <a:p>
            <a:endParaRPr/>
          </a:p>
        </p:txBody>
      </p:sp>
    </p:spTree>
    <p:extLst>
      <p:ext uri="{BB962C8B-B14F-4D97-AF65-F5344CB8AC3E}">
        <p14:creationId xmlns:p14="http://schemas.microsoft.com/office/powerpoint/2010/main" val="3144275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ADB0F-E9F2-1D42-9E15-ECDE97EFB0F8}" type="slidenum">
              <a:rPr lang="en-US"/>
              <a:pPr>
                <a:defRPr/>
              </a:pPr>
              <a:t>‹#›</a:t>
            </a:fld>
            <a:endParaRPr lang="en-US"/>
          </a:p>
        </p:txBody>
      </p:sp>
    </p:spTree>
    <p:extLst>
      <p:ext uri="{BB962C8B-B14F-4D97-AF65-F5344CB8AC3E}">
        <p14:creationId xmlns:p14="http://schemas.microsoft.com/office/powerpoint/2010/main" val="115089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C11394-FAD8-EE4B-8333-A4B9D281CAA4}" type="slidenum">
              <a:rPr lang="en-US"/>
              <a:pPr>
                <a:defRPr/>
              </a:pPr>
              <a:t>‹#›</a:t>
            </a:fld>
            <a:endParaRPr lang="en-US"/>
          </a:p>
        </p:txBody>
      </p:sp>
    </p:spTree>
    <p:extLst>
      <p:ext uri="{BB962C8B-B14F-4D97-AF65-F5344CB8AC3E}">
        <p14:creationId xmlns:p14="http://schemas.microsoft.com/office/powerpoint/2010/main" val="149830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14B203-ED2B-C44F-9466-CA8C73E55BA9}" type="slidenum">
              <a:rPr lang="en-US"/>
              <a:pPr>
                <a:defRPr/>
              </a:pPr>
              <a:t>‹#›</a:t>
            </a:fld>
            <a:endParaRPr lang="en-US"/>
          </a:p>
        </p:txBody>
      </p:sp>
    </p:spTree>
    <p:extLst>
      <p:ext uri="{BB962C8B-B14F-4D97-AF65-F5344CB8AC3E}">
        <p14:creationId xmlns:p14="http://schemas.microsoft.com/office/powerpoint/2010/main" val="3419717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018A6FA-913C-904B-9D29-0CCC6C538FCC}" type="slidenum">
              <a:rPr lang="en-US"/>
              <a:pPr>
                <a:defRPr/>
              </a:pPr>
              <a:t>‹#›</a:t>
            </a:fld>
            <a:endParaRPr lang="en-US"/>
          </a:p>
        </p:txBody>
      </p:sp>
    </p:spTree>
    <p:extLst>
      <p:ext uri="{BB962C8B-B14F-4D97-AF65-F5344CB8AC3E}">
        <p14:creationId xmlns:p14="http://schemas.microsoft.com/office/powerpoint/2010/main" val="3335912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DB1C28-92B6-8B47-9073-75D5621F4DE8}" type="slidenum">
              <a:rPr lang="en-US"/>
              <a:pPr>
                <a:defRPr/>
              </a:pPr>
              <a:t>‹#›</a:t>
            </a:fld>
            <a:endParaRPr lang="en-US"/>
          </a:p>
        </p:txBody>
      </p:sp>
    </p:spTree>
    <p:extLst>
      <p:ext uri="{BB962C8B-B14F-4D97-AF65-F5344CB8AC3E}">
        <p14:creationId xmlns:p14="http://schemas.microsoft.com/office/powerpoint/2010/main" val="283716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36C02B4-4575-7243-9D87-AD52F727BE91}" type="slidenum">
              <a:rPr lang="en-US"/>
              <a:pPr>
                <a:defRPr/>
              </a:pPr>
              <a:t>‹#›</a:t>
            </a:fld>
            <a:endParaRPr lang="en-US"/>
          </a:p>
        </p:txBody>
      </p:sp>
    </p:spTree>
    <p:extLst>
      <p:ext uri="{BB962C8B-B14F-4D97-AF65-F5344CB8AC3E}">
        <p14:creationId xmlns:p14="http://schemas.microsoft.com/office/powerpoint/2010/main" val="1158391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7F97139-9D75-A746-A991-127502DC7ECB}" type="slidenum">
              <a:rPr lang="en-US"/>
              <a:pPr>
                <a:defRPr/>
              </a:pPr>
              <a:t>‹#›</a:t>
            </a:fld>
            <a:endParaRPr lang="en-US"/>
          </a:p>
        </p:txBody>
      </p:sp>
    </p:spTree>
    <p:extLst>
      <p:ext uri="{BB962C8B-B14F-4D97-AF65-F5344CB8AC3E}">
        <p14:creationId xmlns:p14="http://schemas.microsoft.com/office/powerpoint/2010/main" val="166793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CEA5DD-A5D5-4646-A80B-179105F9478F}" type="slidenum">
              <a:rPr lang="en-US"/>
              <a:pPr>
                <a:defRPr/>
              </a:pPr>
              <a:t>‹#›</a:t>
            </a:fld>
            <a:endParaRPr lang="en-US"/>
          </a:p>
        </p:txBody>
      </p:sp>
    </p:spTree>
    <p:extLst>
      <p:ext uri="{BB962C8B-B14F-4D97-AF65-F5344CB8AC3E}">
        <p14:creationId xmlns:p14="http://schemas.microsoft.com/office/powerpoint/2010/main" val="2164760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217885"/>
            <a:ext cx="87630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4" name="Rectangle 4"/>
          <p:cNvSpPr>
            <a:spLocks noGrp="1" noChangeArrowheads="1"/>
          </p:cNvSpPr>
          <p:nvPr>
            <p:ph type="dt" sz="half" idx="2"/>
          </p:nvPr>
        </p:nvSpPr>
        <p:spPr bwMode="auto">
          <a:xfrm>
            <a:off x="457200" y="4683919"/>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4683919"/>
            <a:ext cx="2895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7010400" y="4857750"/>
            <a:ext cx="2133600" cy="1714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BC8C012-C1F6-184D-9B14-78577182036A}" type="slidenum">
              <a:rPr lang="en-US"/>
              <a:pPr>
                <a:defRPr/>
              </a:pPr>
              <a:t>‹#›</a:t>
            </a:fld>
            <a:endParaRPr lang="en-US"/>
          </a:p>
        </p:txBody>
      </p:sp>
    </p:spTree>
    <p:extLst>
      <p:ext uri="{BB962C8B-B14F-4D97-AF65-F5344CB8AC3E}">
        <p14:creationId xmlns:p14="http://schemas.microsoft.com/office/powerpoint/2010/main" val="391795424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b="1">
          <a:solidFill>
            <a:srgbClr val="800000"/>
          </a:solidFill>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5pPr>
      <a:lvl6pPr marL="457200" algn="l" rtl="0" fontAlgn="base">
        <a:spcBef>
          <a:spcPct val="0"/>
        </a:spcBef>
        <a:spcAft>
          <a:spcPct val="0"/>
        </a:spcAft>
        <a:defRPr sz="4000" b="1">
          <a:solidFill>
            <a:srgbClr val="FF0000"/>
          </a:solidFill>
          <a:latin typeface="Arial" charset="0"/>
        </a:defRPr>
      </a:lvl6pPr>
      <a:lvl7pPr marL="914400" algn="l" rtl="0" fontAlgn="base">
        <a:spcBef>
          <a:spcPct val="0"/>
        </a:spcBef>
        <a:spcAft>
          <a:spcPct val="0"/>
        </a:spcAft>
        <a:defRPr sz="4000" b="1">
          <a:solidFill>
            <a:srgbClr val="FF0000"/>
          </a:solidFill>
          <a:latin typeface="Arial" charset="0"/>
        </a:defRPr>
      </a:lvl7pPr>
      <a:lvl8pPr marL="1371600" algn="l" rtl="0" fontAlgn="base">
        <a:spcBef>
          <a:spcPct val="0"/>
        </a:spcBef>
        <a:spcAft>
          <a:spcPct val="0"/>
        </a:spcAft>
        <a:defRPr sz="4000" b="1">
          <a:solidFill>
            <a:srgbClr val="FF0000"/>
          </a:solidFill>
          <a:latin typeface="Arial" charset="0"/>
        </a:defRPr>
      </a:lvl8pPr>
      <a:lvl9pPr marL="1828800" algn="l" rtl="0" fontAlgn="base">
        <a:spcBef>
          <a:spcPct val="0"/>
        </a:spcBef>
        <a:spcAft>
          <a:spcPct val="0"/>
        </a:spcAft>
        <a:defRPr sz="4000" b="1">
          <a:solidFill>
            <a:srgbClr val="FF0000"/>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1" Type="http://schemas.openxmlformats.org/officeDocument/2006/relationships/oleObject" Target="../embeddings/oleObject6.bin"/><Relationship Id="rId12" Type="http://schemas.openxmlformats.org/officeDocument/2006/relationships/oleObject" Target="../embeddings/oleObject7.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1.png"/><Relationship Id="rId6" Type="http://schemas.openxmlformats.org/officeDocument/2006/relationships/oleObject" Target="../embeddings/oleObject2.bin"/><Relationship Id="rId7" Type="http://schemas.openxmlformats.org/officeDocument/2006/relationships/oleObject" Target="../embeddings/oleObject3.bin"/><Relationship Id="rId8" Type="http://schemas.openxmlformats.org/officeDocument/2006/relationships/image" Target="../media/image2.png"/><Relationship Id="rId9" Type="http://schemas.openxmlformats.org/officeDocument/2006/relationships/oleObject" Target="../embeddings/oleObject4.bin"/><Relationship Id="rId10"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11" Type="http://schemas.openxmlformats.org/officeDocument/2006/relationships/oleObject" Target="../embeddings/oleObject13.bin"/><Relationship Id="rId12" Type="http://schemas.openxmlformats.org/officeDocument/2006/relationships/oleObject" Target="../embeddings/oleObject14.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notesSlide" Target="../notesSlides/notesSlide3.xml"/><Relationship Id="rId4" Type="http://schemas.openxmlformats.org/officeDocument/2006/relationships/oleObject" Target="../embeddings/oleObject8.bin"/><Relationship Id="rId5" Type="http://schemas.openxmlformats.org/officeDocument/2006/relationships/image" Target="../media/image1.png"/><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image" Target="../media/image2.png"/><Relationship Id="rId9" Type="http://schemas.openxmlformats.org/officeDocument/2006/relationships/oleObject" Target="../embeddings/oleObject11.bin"/><Relationship Id="rId10" Type="http://schemas.openxmlformats.org/officeDocument/2006/relationships/oleObject" Target="../embeddings/oleObject1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6098" y="1597819"/>
            <a:ext cx="8600433" cy="1102519"/>
          </a:xfrm>
        </p:spPr>
        <p:txBody>
          <a:bodyPr/>
          <a:lstStyle/>
          <a:p>
            <a:pPr algn="ctr"/>
            <a:r>
              <a:rPr lang="en-US" sz="4400" dirty="0" smtClean="0">
                <a:solidFill>
                  <a:srgbClr val="800000"/>
                </a:solidFill>
              </a:rPr>
              <a:t>SDX: A Software-Defined Internet </a:t>
            </a:r>
            <a:r>
              <a:rPr lang="en-US" sz="4400" dirty="0" err="1" smtClean="0">
                <a:solidFill>
                  <a:srgbClr val="800000"/>
                </a:solidFill>
              </a:rPr>
              <a:t>eXchange</a:t>
            </a:r>
            <a:endParaRPr lang="en-US" sz="4400" dirty="0">
              <a:solidFill>
                <a:srgbClr val="800000"/>
              </a:solidFill>
            </a:endParaRPr>
          </a:p>
        </p:txBody>
      </p:sp>
      <p:sp>
        <p:nvSpPr>
          <p:cNvPr id="3" name="Subtitle 2"/>
          <p:cNvSpPr>
            <a:spLocks noGrp="1"/>
          </p:cNvSpPr>
          <p:nvPr>
            <p:ph type="subTitle" idx="1"/>
          </p:nvPr>
        </p:nvSpPr>
        <p:spPr/>
        <p:txBody>
          <a:bodyPr>
            <a:normAutofit fontScale="92500" lnSpcReduction="20000"/>
          </a:bodyPr>
          <a:lstStyle/>
          <a:p>
            <a:r>
              <a:rPr lang="en-US" b="1" dirty="0" smtClean="0"/>
              <a:t>Jennifer Rexford</a:t>
            </a:r>
          </a:p>
          <a:p>
            <a:r>
              <a:rPr lang="en-US" b="1" dirty="0" smtClean="0"/>
              <a:t>Princeton University</a:t>
            </a:r>
          </a:p>
          <a:p>
            <a:r>
              <a:rPr lang="en-US" dirty="0" smtClean="0"/>
              <a:t>http://</a:t>
            </a:r>
            <a:r>
              <a:rPr lang="en-US" dirty="0" err="1" smtClean="0"/>
              <a:t>sdx.cs.princeton.edu</a:t>
            </a:r>
            <a:endParaRPr lang="en-US" dirty="0" smtClean="0"/>
          </a:p>
        </p:txBody>
      </p:sp>
    </p:spTree>
    <p:extLst>
      <p:ext uri="{BB962C8B-B14F-4D97-AF65-F5344CB8AC3E}">
        <p14:creationId xmlns:p14="http://schemas.microsoft.com/office/powerpoint/2010/main" val="8423319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5389"/>
            <a:ext cx="8763000" cy="857250"/>
          </a:xfrm>
        </p:spPr>
        <p:txBody>
          <a:bodyPr/>
          <a:lstStyle/>
          <a:p>
            <a:r>
              <a:rPr lang="en-US" dirty="0" smtClean="0"/>
              <a:t>Conventional IXPs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10</a:t>
            </a:fld>
            <a:endParaRPr lang="en-US"/>
          </a:p>
        </p:txBody>
      </p:sp>
      <p:sp>
        <p:nvSpPr>
          <p:cNvPr id="6" name="Shape 441"/>
          <p:cNvSpPr/>
          <p:nvPr/>
        </p:nvSpPr>
        <p:spPr>
          <a:xfrm flipH="1" flipV="1">
            <a:off x="4777739" y="3313933"/>
            <a:ext cx="1952292" cy="7174"/>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3321096"/>
            <a:ext cx="1636292" cy="1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2" y="3094026"/>
            <a:ext cx="778811" cy="460948"/>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3057619"/>
            <a:ext cx="778812" cy="460949"/>
          </a:xfrm>
          <a:prstGeom prst="rect">
            <a:avLst/>
          </a:prstGeom>
          <a:ln w="12700">
            <a:miter lim="400000"/>
          </a:ln>
        </p:spPr>
      </p:pic>
      <p:sp>
        <p:nvSpPr>
          <p:cNvPr id="13" name="Shape 450"/>
          <p:cNvSpPr/>
          <p:nvPr/>
        </p:nvSpPr>
        <p:spPr>
          <a:xfrm flipV="1">
            <a:off x="4682487" y="3294217"/>
            <a:ext cx="0" cy="90528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4303710" y="4047182"/>
            <a:ext cx="778811" cy="460948"/>
          </a:xfrm>
          <a:prstGeom prst="rect">
            <a:avLst/>
          </a:prstGeom>
          <a:ln w="12700">
            <a:miter lim="400000"/>
          </a:ln>
        </p:spPr>
      </p:pic>
      <p:pic>
        <p:nvPicPr>
          <p:cNvPr id="16" name="droppedImage.pdf"/>
          <p:cNvPicPr/>
          <p:nvPr/>
        </p:nvPicPr>
        <p:blipFill>
          <a:blip r:embed="rId4">
            <a:extLst/>
          </a:blip>
          <a:stretch>
            <a:fillRect/>
          </a:stretch>
        </p:blipFill>
        <p:spPr>
          <a:xfrm>
            <a:off x="4125324" y="3137580"/>
            <a:ext cx="1144543" cy="367043"/>
          </a:xfrm>
          <a:prstGeom prst="rect">
            <a:avLst/>
          </a:prstGeom>
          <a:ln w="12700">
            <a:miter lim="400000"/>
          </a:ln>
        </p:spPr>
      </p:pic>
      <p:pic>
        <p:nvPicPr>
          <p:cNvPr id="18" name="Picture 17"/>
          <p:cNvPicPr>
            <a:picLocks noChangeAspect="1"/>
          </p:cNvPicPr>
          <p:nvPr/>
        </p:nvPicPr>
        <p:blipFill>
          <a:blip r:embed="rId5"/>
          <a:stretch>
            <a:fillRect/>
          </a:stretch>
        </p:blipFill>
        <p:spPr>
          <a:xfrm>
            <a:off x="4065810" y="1762605"/>
            <a:ext cx="1144871" cy="824308"/>
          </a:xfrm>
          <a:prstGeom prst="rect">
            <a:avLst/>
          </a:prstGeom>
        </p:spPr>
      </p:pic>
      <p:sp>
        <p:nvSpPr>
          <p:cNvPr id="19" name="Shape 459"/>
          <p:cNvSpPr/>
          <p:nvPr/>
        </p:nvSpPr>
        <p:spPr>
          <a:xfrm>
            <a:off x="1371010" y="3538303"/>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4523870"/>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a:t>
            </a:r>
            <a:r>
              <a:rPr lang="en-US" sz="2000" dirty="0">
                <a:solidFill>
                  <a:schemeClr val="accent6"/>
                </a:solidFill>
                <a:ea typeface="Lucida Sans Regular"/>
                <a:cs typeface="Arial"/>
                <a:sym typeface="Lucida Sans Regular"/>
              </a:rPr>
              <a:t>Router</a:t>
            </a:r>
          </a:p>
        </p:txBody>
      </p:sp>
      <p:sp>
        <p:nvSpPr>
          <p:cNvPr id="27" name="Shape 301"/>
          <p:cNvSpPr/>
          <p:nvPr/>
        </p:nvSpPr>
        <p:spPr>
          <a:xfrm rot="8310225" flipV="1">
            <a:off x="3680285" y="2587903"/>
            <a:ext cx="1324328" cy="1292432"/>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38100">
            <a:solidFill>
              <a:schemeClr val="tx1"/>
            </a:solidFill>
            <a:prstDash val="sysDot"/>
            <a:miter lim="400000"/>
            <a:tailEnd type="none"/>
          </a:ln>
        </p:spPr>
        <p:txBody>
          <a:bodyPr lIns="64291" tIns="32146" rIns="64291" bIns="32146"/>
          <a:lstStyle/>
          <a:p>
            <a:pPr lvl="0"/>
            <a:endParaRPr>
              <a:solidFill>
                <a:srgbClr val="800000"/>
              </a:solidFill>
              <a:latin typeface="Arial"/>
              <a:cs typeface="Arial"/>
            </a:endParaRPr>
          </a:p>
        </p:txBody>
      </p:sp>
      <p:cxnSp>
        <p:nvCxnSpPr>
          <p:cNvPr id="28" name="Straight Connector 27"/>
          <p:cNvCxnSpPr>
            <a:stCxn id="10" idx="0"/>
            <a:endCxn id="18" idx="1"/>
          </p:cNvCxnSpPr>
          <p:nvPr/>
        </p:nvCxnSpPr>
        <p:spPr>
          <a:xfrm flipV="1">
            <a:off x="2391677" y="2174758"/>
            <a:ext cx="1674132" cy="919268"/>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8" idx="3"/>
            <a:endCxn id="11" idx="0"/>
          </p:cNvCxnSpPr>
          <p:nvPr/>
        </p:nvCxnSpPr>
        <p:spPr>
          <a:xfrm>
            <a:off x="5210681" y="2174759"/>
            <a:ext cx="1816769" cy="882861"/>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32" name="Shape 459"/>
          <p:cNvSpPr/>
          <p:nvPr/>
        </p:nvSpPr>
        <p:spPr>
          <a:xfrm>
            <a:off x="6220541" y="3563309"/>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3" name="Shape 459"/>
          <p:cNvSpPr/>
          <p:nvPr/>
        </p:nvSpPr>
        <p:spPr>
          <a:xfrm>
            <a:off x="1765808" y="2254342"/>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ea typeface="Lucida Sans Regular"/>
                <a:cs typeface="Arial"/>
                <a:sym typeface="Lucida Sans Regular"/>
              </a:rPr>
              <a:t>BGP Session</a:t>
            </a:r>
            <a:endParaRPr lang="en-US" sz="2000" dirty="0">
              <a:ea typeface="Lucida Sans Regular"/>
              <a:cs typeface="Arial"/>
              <a:sym typeface="Lucida Sans Regular"/>
            </a:endParaRPr>
          </a:p>
        </p:txBody>
      </p:sp>
      <p:sp>
        <p:nvSpPr>
          <p:cNvPr id="37" name="Shape 459"/>
          <p:cNvSpPr/>
          <p:nvPr/>
        </p:nvSpPr>
        <p:spPr>
          <a:xfrm>
            <a:off x="4738913" y="2791938"/>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nSpc>
                <a:spcPct val="110000"/>
              </a:lnSpc>
              <a:defRPr sz="1800"/>
            </a:pPr>
            <a:r>
              <a:rPr lang="en-US" sz="2000" dirty="0" smtClean="0">
                <a:solidFill>
                  <a:srgbClr val="000000"/>
                </a:solidFill>
                <a:ea typeface="Lucida Sans Regular"/>
                <a:cs typeface="Arial"/>
                <a:sym typeface="Lucida Sans Regular"/>
              </a:rPr>
              <a:t>Switching Fabric</a:t>
            </a:r>
            <a:endParaRPr lang="en-US" sz="2000" dirty="0">
              <a:solidFill>
                <a:srgbClr val="000000"/>
              </a:solidFill>
              <a:ea typeface="Lucida Sans Regular"/>
              <a:cs typeface="Arial"/>
              <a:sym typeface="Lucida Sans Regular"/>
            </a:endParaRPr>
          </a:p>
        </p:txBody>
      </p:sp>
      <p:sp>
        <p:nvSpPr>
          <p:cNvPr id="38" name="Rectangle 37"/>
          <p:cNvSpPr/>
          <p:nvPr/>
        </p:nvSpPr>
        <p:spPr>
          <a:xfrm>
            <a:off x="3596472" y="1373996"/>
            <a:ext cx="1922866" cy="2230991"/>
          </a:xfrm>
          <a:prstGeom prst="rect">
            <a:avLst/>
          </a:prstGeom>
          <a:noFill/>
          <a:ln>
            <a:solidFill>
              <a:srgbClr val="3C8C93"/>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Shape 378"/>
          <p:cNvSpPr/>
          <p:nvPr/>
        </p:nvSpPr>
        <p:spPr>
          <a:xfrm>
            <a:off x="4391750" y="2540746"/>
            <a:ext cx="490519"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IXP</a:t>
            </a:r>
            <a:endParaRPr sz="2400" dirty="0">
              <a:solidFill>
                <a:schemeClr val="tx1"/>
              </a:solidFill>
              <a:latin typeface="Arial"/>
              <a:cs typeface="Arial"/>
            </a:endParaRPr>
          </a:p>
        </p:txBody>
      </p:sp>
      <p:sp>
        <p:nvSpPr>
          <p:cNvPr id="40" name="Shape 459"/>
          <p:cNvSpPr/>
          <p:nvPr/>
        </p:nvSpPr>
        <p:spPr>
          <a:xfrm>
            <a:off x="3759451" y="1356730"/>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000000"/>
                </a:solidFill>
                <a:ea typeface="Lucida Sans Regular"/>
                <a:cs typeface="Arial"/>
                <a:sym typeface="Lucida Sans Regular"/>
              </a:rPr>
              <a:t>Route Server</a:t>
            </a:r>
            <a:endParaRPr lang="en-US" sz="2000" dirty="0">
              <a:solidFill>
                <a:srgbClr val="000000"/>
              </a:solidFill>
              <a:ea typeface="Lucida Sans Regular"/>
              <a:cs typeface="Arial"/>
              <a:sym typeface="Lucida Sans Regular"/>
            </a:endParaRPr>
          </a:p>
        </p:txBody>
      </p:sp>
      <p:sp>
        <p:nvSpPr>
          <p:cNvPr id="4" name="Cloud 3"/>
          <p:cNvSpPr/>
          <p:nvPr/>
        </p:nvSpPr>
        <p:spPr>
          <a:xfrm>
            <a:off x="634980" y="3057620"/>
            <a:ext cx="2640623" cy="1141883"/>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Cloud 23"/>
          <p:cNvSpPr/>
          <p:nvPr/>
        </p:nvSpPr>
        <p:spPr>
          <a:xfrm>
            <a:off x="3362176" y="4008543"/>
            <a:ext cx="2640623" cy="1134958"/>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Cloud 25"/>
          <p:cNvSpPr/>
          <p:nvPr/>
        </p:nvSpPr>
        <p:spPr>
          <a:xfrm>
            <a:off x="6364498" y="2889817"/>
            <a:ext cx="2116598" cy="1366518"/>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728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3" grpId="0" animBg="1"/>
      <p:bldP spid="38" grpId="0" animBg="1"/>
      <p:bldP spid="4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65389"/>
            <a:ext cx="8763000" cy="857250"/>
          </a:xfrm>
        </p:spPr>
        <p:txBody>
          <a:bodyPr/>
          <a:lstStyle/>
          <a:p>
            <a:r>
              <a:rPr lang="en-US" dirty="0"/>
              <a:t>SDX = SDN + IXP</a:t>
            </a:r>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11</a:t>
            </a:fld>
            <a:endParaRPr lang="en-US"/>
          </a:p>
        </p:txBody>
      </p:sp>
      <p:sp>
        <p:nvSpPr>
          <p:cNvPr id="6" name="Shape 441"/>
          <p:cNvSpPr/>
          <p:nvPr/>
        </p:nvSpPr>
        <p:spPr>
          <a:xfrm flipH="1" flipV="1">
            <a:off x="4777739" y="3313933"/>
            <a:ext cx="1952292" cy="7174"/>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2"/>
          <p:cNvSpPr/>
          <p:nvPr/>
        </p:nvSpPr>
        <p:spPr>
          <a:xfrm flipH="1" flipV="1">
            <a:off x="4693115" y="2586913"/>
            <a:ext cx="15" cy="550667"/>
          </a:xfrm>
          <a:prstGeom prst="line">
            <a:avLst/>
          </a:prstGeom>
          <a:ln w="31750">
            <a:solidFill>
              <a:srgbClr val="FF6600"/>
            </a:solidFill>
            <a:prstDash val="dash"/>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3321096"/>
            <a:ext cx="1636292" cy="1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2" y="3094026"/>
            <a:ext cx="778811" cy="460948"/>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3057619"/>
            <a:ext cx="778812" cy="460949"/>
          </a:xfrm>
          <a:prstGeom prst="rect">
            <a:avLst/>
          </a:prstGeom>
          <a:ln w="12700">
            <a:miter lim="400000"/>
          </a:ln>
        </p:spPr>
      </p:pic>
      <p:sp>
        <p:nvSpPr>
          <p:cNvPr id="13" name="Shape 450"/>
          <p:cNvSpPr/>
          <p:nvPr/>
        </p:nvSpPr>
        <p:spPr>
          <a:xfrm flipV="1">
            <a:off x="4682487" y="3294217"/>
            <a:ext cx="0" cy="90528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4303710" y="4047182"/>
            <a:ext cx="778811" cy="460948"/>
          </a:xfrm>
          <a:prstGeom prst="rect">
            <a:avLst/>
          </a:prstGeom>
          <a:ln w="12700">
            <a:miter lim="400000"/>
          </a:ln>
        </p:spPr>
      </p:pic>
      <p:pic>
        <p:nvPicPr>
          <p:cNvPr id="16" name="droppedImage.pdf"/>
          <p:cNvPicPr/>
          <p:nvPr/>
        </p:nvPicPr>
        <p:blipFill>
          <a:blip r:embed="rId4">
            <a:extLst/>
          </a:blip>
          <a:stretch>
            <a:fillRect/>
          </a:stretch>
        </p:blipFill>
        <p:spPr>
          <a:xfrm>
            <a:off x="4125324" y="3137580"/>
            <a:ext cx="1144543" cy="367043"/>
          </a:xfrm>
          <a:prstGeom prst="rect">
            <a:avLst/>
          </a:prstGeom>
          <a:ln w="12700">
            <a:miter lim="400000"/>
          </a:ln>
        </p:spPr>
      </p:pic>
      <p:pic>
        <p:nvPicPr>
          <p:cNvPr id="18" name="Picture 17"/>
          <p:cNvPicPr>
            <a:picLocks noChangeAspect="1"/>
          </p:cNvPicPr>
          <p:nvPr/>
        </p:nvPicPr>
        <p:blipFill>
          <a:blip r:embed="rId5"/>
          <a:stretch>
            <a:fillRect/>
          </a:stretch>
        </p:blipFill>
        <p:spPr>
          <a:xfrm>
            <a:off x="4065810" y="1762605"/>
            <a:ext cx="1144871" cy="824308"/>
          </a:xfrm>
          <a:prstGeom prst="rect">
            <a:avLst/>
          </a:prstGeom>
        </p:spPr>
      </p:pic>
      <p:sp>
        <p:nvSpPr>
          <p:cNvPr id="19" name="Shape 459"/>
          <p:cNvSpPr/>
          <p:nvPr/>
        </p:nvSpPr>
        <p:spPr>
          <a:xfrm>
            <a:off x="1371010" y="3538303"/>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4523870"/>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a:t>
            </a:r>
            <a:r>
              <a:rPr lang="en-US" sz="2000" dirty="0">
                <a:solidFill>
                  <a:schemeClr val="accent6"/>
                </a:solidFill>
                <a:ea typeface="Lucida Sans Regular"/>
                <a:cs typeface="Arial"/>
                <a:sym typeface="Lucida Sans Regular"/>
              </a:rPr>
              <a:t>Router</a:t>
            </a:r>
          </a:p>
        </p:txBody>
      </p:sp>
      <p:sp>
        <p:nvSpPr>
          <p:cNvPr id="27" name="Shape 301"/>
          <p:cNvSpPr/>
          <p:nvPr/>
        </p:nvSpPr>
        <p:spPr>
          <a:xfrm rot="8310225" flipV="1">
            <a:off x="3680285" y="2587903"/>
            <a:ext cx="1324328" cy="1292432"/>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38100">
            <a:solidFill>
              <a:schemeClr val="tx1"/>
            </a:solidFill>
            <a:prstDash val="sysDot"/>
            <a:miter lim="400000"/>
            <a:tailEnd type="none"/>
          </a:ln>
        </p:spPr>
        <p:txBody>
          <a:bodyPr lIns="64291" tIns="32146" rIns="64291" bIns="32146"/>
          <a:lstStyle/>
          <a:p>
            <a:pPr lvl="0"/>
            <a:endParaRPr>
              <a:solidFill>
                <a:srgbClr val="800000"/>
              </a:solidFill>
              <a:latin typeface="Arial"/>
              <a:cs typeface="Arial"/>
            </a:endParaRPr>
          </a:p>
        </p:txBody>
      </p:sp>
      <p:cxnSp>
        <p:nvCxnSpPr>
          <p:cNvPr id="28" name="Straight Connector 27"/>
          <p:cNvCxnSpPr>
            <a:stCxn id="10" idx="0"/>
            <a:endCxn id="18" idx="1"/>
          </p:cNvCxnSpPr>
          <p:nvPr/>
        </p:nvCxnSpPr>
        <p:spPr>
          <a:xfrm flipV="1">
            <a:off x="2391677" y="2174758"/>
            <a:ext cx="1674132" cy="919268"/>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8" idx="3"/>
            <a:endCxn id="11" idx="0"/>
          </p:cNvCxnSpPr>
          <p:nvPr/>
        </p:nvCxnSpPr>
        <p:spPr>
          <a:xfrm>
            <a:off x="5210681" y="2174759"/>
            <a:ext cx="1816769" cy="882861"/>
          </a:xfrm>
          <a:prstGeom prst="line">
            <a:avLst/>
          </a:prstGeom>
          <a:ln w="38100">
            <a:solidFill>
              <a:schemeClr val="tx1"/>
            </a:solidFill>
            <a:prstDash val="sysDot"/>
          </a:ln>
        </p:spPr>
        <p:style>
          <a:lnRef idx="2">
            <a:schemeClr val="accent1"/>
          </a:lnRef>
          <a:fillRef idx="0">
            <a:schemeClr val="accent1"/>
          </a:fillRef>
          <a:effectRef idx="1">
            <a:schemeClr val="accent1"/>
          </a:effectRef>
          <a:fontRef idx="minor">
            <a:schemeClr val="tx1"/>
          </a:fontRef>
        </p:style>
      </p:cxnSp>
      <p:sp>
        <p:nvSpPr>
          <p:cNvPr id="32" name="Shape 459"/>
          <p:cNvSpPr/>
          <p:nvPr/>
        </p:nvSpPr>
        <p:spPr>
          <a:xfrm>
            <a:off x="6220541" y="3563309"/>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3" name="Shape 459"/>
          <p:cNvSpPr/>
          <p:nvPr/>
        </p:nvSpPr>
        <p:spPr>
          <a:xfrm>
            <a:off x="1765808" y="2254342"/>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000000"/>
                </a:solidFill>
                <a:ea typeface="Lucida Sans Regular"/>
                <a:cs typeface="Arial"/>
                <a:sym typeface="Lucida Sans Regular"/>
              </a:rPr>
              <a:t>BGP Session</a:t>
            </a:r>
            <a:endParaRPr lang="en-US" sz="2000" dirty="0">
              <a:solidFill>
                <a:srgbClr val="000000"/>
              </a:solidFill>
              <a:ea typeface="Lucida Sans Regular"/>
              <a:cs typeface="Arial"/>
              <a:sym typeface="Lucida Sans Regular"/>
            </a:endParaRPr>
          </a:p>
        </p:txBody>
      </p:sp>
      <p:sp>
        <p:nvSpPr>
          <p:cNvPr id="37" name="Shape 459"/>
          <p:cNvSpPr/>
          <p:nvPr/>
        </p:nvSpPr>
        <p:spPr>
          <a:xfrm>
            <a:off x="4738914" y="2802280"/>
            <a:ext cx="148162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nSpc>
                <a:spcPct val="110000"/>
              </a:lnSpc>
              <a:defRPr sz="1800"/>
            </a:pPr>
            <a:r>
              <a:rPr lang="en-US" sz="2000" dirty="0" smtClean="0">
                <a:solidFill>
                  <a:srgbClr val="FF0000"/>
                </a:solidFill>
                <a:ea typeface="Lucida Sans Regular"/>
                <a:cs typeface="Arial"/>
                <a:sym typeface="Lucida Sans Regular"/>
              </a:rPr>
              <a:t>SDN Switch</a:t>
            </a:r>
            <a:endParaRPr lang="en-US" sz="2000" dirty="0">
              <a:solidFill>
                <a:srgbClr val="FF0000"/>
              </a:solidFill>
              <a:ea typeface="Lucida Sans Regular"/>
              <a:cs typeface="Arial"/>
              <a:sym typeface="Lucida Sans Regular"/>
            </a:endParaRPr>
          </a:p>
        </p:txBody>
      </p:sp>
      <p:sp>
        <p:nvSpPr>
          <p:cNvPr id="38" name="Rectangle 37"/>
          <p:cNvSpPr/>
          <p:nvPr/>
        </p:nvSpPr>
        <p:spPr>
          <a:xfrm>
            <a:off x="3596472" y="1373996"/>
            <a:ext cx="1922866" cy="2230991"/>
          </a:xfrm>
          <a:prstGeom prst="rect">
            <a:avLst/>
          </a:prstGeom>
          <a:noFill/>
          <a:ln>
            <a:solidFill>
              <a:schemeClr val="accent1">
                <a:lumMod val="50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Shape 459"/>
          <p:cNvSpPr/>
          <p:nvPr/>
        </p:nvSpPr>
        <p:spPr>
          <a:xfrm>
            <a:off x="3668117" y="1356730"/>
            <a:ext cx="1776795"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rgbClr val="FF0000"/>
                </a:solidFill>
                <a:ea typeface="Lucida Sans Regular"/>
                <a:cs typeface="Arial"/>
                <a:sym typeface="Lucida Sans Regular"/>
              </a:rPr>
              <a:t>SDX Controller</a:t>
            </a:r>
            <a:endParaRPr lang="en-US" sz="2000" dirty="0">
              <a:solidFill>
                <a:srgbClr val="FF0000"/>
              </a:solidFill>
              <a:ea typeface="Lucida Sans Regular"/>
              <a:cs typeface="Arial"/>
              <a:sym typeface="Lucida Sans Regular"/>
            </a:endParaRPr>
          </a:p>
        </p:txBody>
      </p:sp>
      <p:sp>
        <p:nvSpPr>
          <p:cNvPr id="26" name="Shape 378"/>
          <p:cNvSpPr/>
          <p:nvPr/>
        </p:nvSpPr>
        <p:spPr>
          <a:xfrm>
            <a:off x="5587704" y="1706370"/>
            <a:ext cx="632836"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SDX</a:t>
            </a:r>
            <a:endParaRPr sz="2400" dirty="0">
              <a:solidFill>
                <a:schemeClr val="tx1"/>
              </a:solidFill>
              <a:latin typeface="Arial"/>
              <a:cs typeface="Arial"/>
            </a:endParaRPr>
          </a:p>
        </p:txBody>
      </p:sp>
      <p:sp>
        <p:nvSpPr>
          <p:cNvPr id="30" name="Cloud 29"/>
          <p:cNvSpPr/>
          <p:nvPr/>
        </p:nvSpPr>
        <p:spPr>
          <a:xfrm>
            <a:off x="634980" y="3057620"/>
            <a:ext cx="2640623" cy="1141883"/>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Cloud 30"/>
          <p:cNvSpPr/>
          <p:nvPr/>
        </p:nvSpPr>
        <p:spPr>
          <a:xfrm>
            <a:off x="3362176" y="4008543"/>
            <a:ext cx="2640623" cy="1134958"/>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Cloud 33"/>
          <p:cNvSpPr/>
          <p:nvPr/>
        </p:nvSpPr>
        <p:spPr>
          <a:xfrm>
            <a:off x="6364498" y="2889817"/>
            <a:ext cx="2116598" cy="1366518"/>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5662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43"/>
          <p:cNvSpPr/>
          <p:nvPr/>
        </p:nvSpPr>
        <p:spPr>
          <a:xfrm flipH="1" flipV="1">
            <a:off x="2205788" y="2935210"/>
            <a:ext cx="1015999" cy="1254128"/>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5" name="Shape 443"/>
          <p:cNvSpPr/>
          <p:nvPr/>
        </p:nvSpPr>
        <p:spPr>
          <a:xfrm flipH="1">
            <a:off x="2380045" y="1864895"/>
            <a:ext cx="4036940" cy="967118"/>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7" name="Shape 443"/>
          <p:cNvSpPr/>
          <p:nvPr/>
        </p:nvSpPr>
        <p:spPr>
          <a:xfrm flipH="1">
            <a:off x="3355474" y="3098131"/>
            <a:ext cx="909052" cy="109120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8" name="Shape 443"/>
          <p:cNvSpPr/>
          <p:nvPr/>
        </p:nvSpPr>
        <p:spPr>
          <a:xfrm flipH="1">
            <a:off x="3507874" y="3199056"/>
            <a:ext cx="3069389" cy="110458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9" name="Shape 443"/>
          <p:cNvSpPr/>
          <p:nvPr/>
        </p:nvSpPr>
        <p:spPr>
          <a:xfrm>
            <a:off x="6670842" y="2053910"/>
            <a:ext cx="173790" cy="88130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50" name="Shape 443"/>
          <p:cNvSpPr/>
          <p:nvPr/>
        </p:nvSpPr>
        <p:spPr>
          <a:xfrm flipH="1">
            <a:off x="4438316" y="1864896"/>
            <a:ext cx="2138946" cy="10703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a:xfrm>
            <a:off x="457200" y="165389"/>
            <a:ext cx="8763000" cy="857250"/>
          </a:xfrm>
        </p:spPr>
        <p:txBody>
          <a:bodyPr/>
          <a:lstStyle/>
          <a:p>
            <a:r>
              <a:rPr lang="en-US" dirty="0" smtClean="0"/>
              <a:t>Prevent </a:t>
            </a:r>
            <a:r>
              <a:rPr lang="en-US" dirty="0" err="1" smtClean="0"/>
              <a:t>DDoS</a:t>
            </a:r>
            <a:r>
              <a:rPr lang="en-US" dirty="0" smtClean="0"/>
              <a:t> Attacks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12</a:t>
            </a:fld>
            <a:endParaRPr lang="en-US"/>
          </a:p>
        </p:txBody>
      </p:sp>
      <p:pic>
        <p:nvPicPr>
          <p:cNvPr id="27" name="pasted-image.jpg"/>
          <p:cNvPicPr/>
          <p:nvPr/>
        </p:nvPicPr>
        <p:blipFill>
          <a:blip r:embed="rId3">
            <a:extLst/>
          </a:blip>
          <a:srcRect l="6992" t="10113" r="10135" b="11501"/>
          <a:stretch>
            <a:fillRect/>
          </a:stretch>
        </p:blipFill>
        <p:spPr>
          <a:xfrm>
            <a:off x="3060915" y="4189339"/>
            <a:ext cx="593414" cy="368393"/>
          </a:xfrm>
          <a:prstGeom prst="rect">
            <a:avLst/>
          </a:prstGeom>
          <a:ln w="12700">
            <a:miter lim="400000"/>
          </a:ln>
        </p:spPr>
      </p:pic>
      <p:sp>
        <p:nvSpPr>
          <p:cNvPr id="28" name="Cloud 27"/>
          <p:cNvSpPr/>
          <p:nvPr/>
        </p:nvSpPr>
        <p:spPr>
          <a:xfrm>
            <a:off x="6004391" y="1236471"/>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droppedImage.pdf"/>
          <p:cNvPicPr/>
          <p:nvPr/>
        </p:nvPicPr>
        <p:blipFill>
          <a:blip r:embed="rId4">
            <a:extLst/>
          </a:blip>
          <a:stretch>
            <a:fillRect/>
          </a:stretch>
        </p:blipFill>
        <p:spPr>
          <a:xfrm>
            <a:off x="3703543" y="2832013"/>
            <a:ext cx="1144543" cy="367043"/>
          </a:xfrm>
          <a:prstGeom prst="rect">
            <a:avLst/>
          </a:prstGeom>
          <a:ln w="12700">
            <a:miter lim="400000"/>
          </a:ln>
        </p:spPr>
      </p:pic>
      <p:pic>
        <p:nvPicPr>
          <p:cNvPr id="30" name="droppedImage.pdf"/>
          <p:cNvPicPr/>
          <p:nvPr/>
        </p:nvPicPr>
        <p:blipFill>
          <a:blip r:embed="rId4">
            <a:extLst/>
          </a:blip>
          <a:stretch>
            <a:fillRect/>
          </a:stretch>
        </p:blipFill>
        <p:spPr>
          <a:xfrm>
            <a:off x="6233072" y="2832013"/>
            <a:ext cx="1144543" cy="367043"/>
          </a:xfrm>
          <a:prstGeom prst="rect">
            <a:avLst/>
          </a:prstGeom>
          <a:ln w="12700">
            <a:miter lim="400000"/>
          </a:ln>
        </p:spPr>
      </p:pic>
      <p:pic>
        <p:nvPicPr>
          <p:cNvPr id="34" name="pasted-image.jpg"/>
          <p:cNvPicPr/>
          <p:nvPr/>
        </p:nvPicPr>
        <p:blipFill>
          <a:blip r:embed="rId3">
            <a:extLst/>
          </a:blip>
          <a:srcRect l="6992" t="10113" r="10135" b="11501"/>
          <a:stretch>
            <a:fillRect/>
          </a:stretch>
        </p:blipFill>
        <p:spPr>
          <a:xfrm>
            <a:off x="6416986" y="1685517"/>
            <a:ext cx="593414" cy="368393"/>
          </a:xfrm>
          <a:prstGeom prst="rect">
            <a:avLst/>
          </a:prstGeom>
          <a:ln w="12700">
            <a:miter lim="400000"/>
          </a:ln>
        </p:spPr>
      </p:pic>
      <p:sp>
        <p:nvSpPr>
          <p:cNvPr id="37" name="Cloud 36"/>
          <p:cNvSpPr/>
          <p:nvPr/>
        </p:nvSpPr>
        <p:spPr>
          <a:xfrm>
            <a:off x="1968428" y="4109017"/>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pasted-image.jpg"/>
          <p:cNvPicPr/>
          <p:nvPr/>
        </p:nvPicPr>
        <p:blipFill>
          <a:blip r:embed="rId3">
            <a:extLst/>
          </a:blip>
          <a:srcRect l="6992" t="10113" r="10135" b="11501"/>
          <a:stretch>
            <a:fillRect/>
          </a:stretch>
        </p:blipFill>
        <p:spPr>
          <a:xfrm>
            <a:off x="1786632" y="2647141"/>
            <a:ext cx="593414" cy="368393"/>
          </a:xfrm>
          <a:prstGeom prst="rect">
            <a:avLst/>
          </a:prstGeom>
          <a:ln w="12700">
            <a:miter lim="400000"/>
          </a:ln>
        </p:spPr>
      </p:pic>
      <p:sp>
        <p:nvSpPr>
          <p:cNvPr id="44" name="Cloud 43"/>
          <p:cNvSpPr/>
          <p:nvPr/>
        </p:nvSpPr>
        <p:spPr>
          <a:xfrm>
            <a:off x="525839" y="2382623"/>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hape 459"/>
          <p:cNvSpPr/>
          <p:nvPr/>
        </p:nvSpPr>
        <p:spPr>
          <a:xfrm>
            <a:off x="815475" y="2639097"/>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a:t>
            </a:r>
            <a:r>
              <a:rPr lang="en-US" sz="2400" dirty="0">
                <a:solidFill>
                  <a:schemeClr val="accent6"/>
                </a:solidFill>
                <a:latin typeface="Arial"/>
                <a:ea typeface="Lucida Sans Regular"/>
                <a:cs typeface="Arial"/>
                <a:sym typeface="Lucida Sans Regular"/>
              </a:rPr>
              <a:t>2</a:t>
            </a:r>
            <a:endParaRPr sz="2400" dirty="0">
              <a:solidFill>
                <a:schemeClr val="accent6"/>
              </a:solidFill>
              <a:latin typeface="Arial"/>
              <a:ea typeface="Lucida Sans Regular"/>
              <a:cs typeface="Arial"/>
              <a:sym typeface="Lucida Sans Regular"/>
            </a:endParaRPr>
          </a:p>
        </p:txBody>
      </p:sp>
      <p:sp>
        <p:nvSpPr>
          <p:cNvPr id="52" name="Shape 459"/>
          <p:cNvSpPr/>
          <p:nvPr/>
        </p:nvSpPr>
        <p:spPr>
          <a:xfrm>
            <a:off x="2380047" y="4357677"/>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1</a:t>
            </a:r>
            <a:endParaRPr sz="2400" dirty="0">
              <a:solidFill>
                <a:schemeClr val="accent6"/>
              </a:solidFill>
              <a:latin typeface="Arial"/>
              <a:ea typeface="Lucida Sans Regular"/>
              <a:cs typeface="Arial"/>
              <a:sym typeface="Lucida Sans Regular"/>
            </a:endParaRPr>
          </a:p>
        </p:txBody>
      </p:sp>
      <p:sp>
        <p:nvSpPr>
          <p:cNvPr id="53" name="Shape 459"/>
          <p:cNvSpPr/>
          <p:nvPr/>
        </p:nvSpPr>
        <p:spPr>
          <a:xfrm>
            <a:off x="6976562" y="1356923"/>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3</a:t>
            </a:r>
            <a:endParaRPr sz="2400" dirty="0">
              <a:solidFill>
                <a:schemeClr val="accent6"/>
              </a:solidFill>
              <a:latin typeface="Arial"/>
              <a:ea typeface="Lucida Sans Regular"/>
              <a:cs typeface="Arial"/>
              <a:sym typeface="Lucida Sans Regular"/>
            </a:endParaRPr>
          </a:p>
        </p:txBody>
      </p:sp>
      <p:sp>
        <p:nvSpPr>
          <p:cNvPr id="54" name="Shape 459"/>
          <p:cNvSpPr/>
          <p:nvPr/>
        </p:nvSpPr>
        <p:spPr>
          <a:xfrm>
            <a:off x="3703542" y="248191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1</a:t>
            </a:r>
            <a:endParaRPr sz="2400" dirty="0">
              <a:solidFill>
                <a:schemeClr val="accent6"/>
              </a:solidFill>
              <a:latin typeface="Arial"/>
              <a:ea typeface="Lucida Sans Regular"/>
              <a:cs typeface="Arial"/>
              <a:sym typeface="Lucida Sans Regular"/>
            </a:endParaRPr>
          </a:p>
        </p:txBody>
      </p:sp>
      <p:sp>
        <p:nvSpPr>
          <p:cNvPr id="56" name="Shape 459"/>
          <p:cNvSpPr/>
          <p:nvPr/>
        </p:nvSpPr>
        <p:spPr>
          <a:xfrm>
            <a:off x="6844632" y="248191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2</a:t>
            </a:r>
            <a:endParaRPr sz="2400" dirty="0">
              <a:solidFill>
                <a:schemeClr val="accent6"/>
              </a:solidFill>
              <a:latin typeface="Arial"/>
              <a:ea typeface="Lucida Sans Regular"/>
              <a:cs typeface="Arial"/>
              <a:sym typeface="Lucida Sans Regular"/>
            </a:endParaRPr>
          </a:p>
        </p:txBody>
      </p:sp>
    </p:spTree>
    <p:extLst>
      <p:ext uri="{BB962C8B-B14F-4D97-AF65-F5344CB8AC3E}">
        <p14:creationId xmlns:p14="http://schemas.microsoft.com/office/powerpoint/2010/main" val="114921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43"/>
          <p:cNvSpPr/>
          <p:nvPr/>
        </p:nvSpPr>
        <p:spPr>
          <a:xfrm flipH="1" flipV="1">
            <a:off x="2205788" y="2935210"/>
            <a:ext cx="1015999" cy="1254128"/>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5" name="Shape 443"/>
          <p:cNvSpPr/>
          <p:nvPr/>
        </p:nvSpPr>
        <p:spPr>
          <a:xfrm flipH="1">
            <a:off x="2380045" y="1864895"/>
            <a:ext cx="4036940" cy="967118"/>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8" name="Shape 443"/>
          <p:cNvSpPr/>
          <p:nvPr/>
        </p:nvSpPr>
        <p:spPr>
          <a:xfrm flipH="1">
            <a:off x="3507874" y="3199056"/>
            <a:ext cx="3069389" cy="110458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9" name="Shape 443"/>
          <p:cNvSpPr/>
          <p:nvPr/>
        </p:nvSpPr>
        <p:spPr>
          <a:xfrm>
            <a:off x="6670842" y="2053910"/>
            <a:ext cx="173790" cy="88130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50" name="Shape 443"/>
          <p:cNvSpPr/>
          <p:nvPr/>
        </p:nvSpPr>
        <p:spPr>
          <a:xfrm flipH="1">
            <a:off x="4438316" y="1864896"/>
            <a:ext cx="2138946" cy="10703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a:xfrm>
            <a:off x="457200" y="165389"/>
            <a:ext cx="8763000" cy="857250"/>
          </a:xfrm>
        </p:spPr>
        <p:txBody>
          <a:bodyPr/>
          <a:lstStyle/>
          <a:p>
            <a:r>
              <a:rPr lang="en-US" dirty="0" smtClean="0"/>
              <a:t>Prevent </a:t>
            </a:r>
            <a:r>
              <a:rPr lang="en-US" dirty="0" err="1" smtClean="0"/>
              <a:t>DDoS</a:t>
            </a:r>
            <a:r>
              <a:rPr lang="en-US" dirty="0" smtClean="0"/>
              <a:t> Attacks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13</a:t>
            </a:fld>
            <a:endParaRPr lang="en-US"/>
          </a:p>
        </p:txBody>
      </p:sp>
      <p:pic>
        <p:nvPicPr>
          <p:cNvPr id="27" name="pasted-image.jpg"/>
          <p:cNvPicPr/>
          <p:nvPr/>
        </p:nvPicPr>
        <p:blipFill>
          <a:blip r:embed="rId3">
            <a:extLst/>
          </a:blip>
          <a:srcRect l="6992" t="10113" r="10135" b="11501"/>
          <a:stretch>
            <a:fillRect/>
          </a:stretch>
        </p:blipFill>
        <p:spPr>
          <a:xfrm>
            <a:off x="3060915" y="4189339"/>
            <a:ext cx="593414" cy="368393"/>
          </a:xfrm>
          <a:prstGeom prst="rect">
            <a:avLst/>
          </a:prstGeom>
          <a:ln w="12700">
            <a:miter lim="400000"/>
          </a:ln>
        </p:spPr>
      </p:pic>
      <p:sp>
        <p:nvSpPr>
          <p:cNvPr id="28" name="Cloud 27"/>
          <p:cNvSpPr/>
          <p:nvPr/>
        </p:nvSpPr>
        <p:spPr>
          <a:xfrm>
            <a:off x="6004391" y="1236471"/>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droppedImage.pdf"/>
          <p:cNvPicPr/>
          <p:nvPr/>
        </p:nvPicPr>
        <p:blipFill>
          <a:blip r:embed="rId4">
            <a:extLst/>
          </a:blip>
          <a:stretch>
            <a:fillRect/>
          </a:stretch>
        </p:blipFill>
        <p:spPr>
          <a:xfrm>
            <a:off x="3703543" y="2832013"/>
            <a:ext cx="1144543" cy="367043"/>
          </a:xfrm>
          <a:prstGeom prst="rect">
            <a:avLst/>
          </a:prstGeom>
          <a:ln w="12700">
            <a:miter lim="400000"/>
          </a:ln>
        </p:spPr>
      </p:pic>
      <p:pic>
        <p:nvPicPr>
          <p:cNvPr id="30" name="droppedImage.pdf"/>
          <p:cNvPicPr/>
          <p:nvPr/>
        </p:nvPicPr>
        <p:blipFill>
          <a:blip r:embed="rId4">
            <a:extLst/>
          </a:blip>
          <a:stretch>
            <a:fillRect/>
          </a:stretch>
        </p:blipFill>
        <p:spPr>
          <a:xfrm>
            <a:off x="6233072" y="2832013"/>
            <a:ext cx="1144543" cy="367043"/>
          </a:xfrm>
          <a:prstGeom prst="rect">
            <a:avLst/>
          </a:prstGeom>
          <a:ln w="12700">
            <a:miter lim="400000"/>
          </a:ln>
        </p:spPr>
      </p:pic>
      <p:pic>
        <p:nvPicPr>
          <p:cNvPr id="34" name="pasted-image.jpg"/>
          <p:cNvPicPr/>
          <p:nvPr/>
        </p:nvPicPr>
        <p:blipFill>
          <a:blip r:embed="rId3">
            <a:extLst/>
          </a:blip>
          <a:srcRect l="6992" t="10113" r="10135" b="11501"/>
          <a:stretch>
            <a:fillRect/>
          </a:stretch>
        </p:blipFill>
        <p:spPr>
          <a:xfrm>
            <a:off x="6416986" y="1685517"/>
            <a:ext cx="593414" cy="368393"/>
          </a:xfrm>
          <a:prstGeom prst="rect">
            <a:avLst/>
          </a:prstGeom>
          <a:ln w="12700">
            <a:miter lim="400000"/>
          </a:ln>
        </p:spPr>
      </p:pic>
      <p:sp>
        <p:nvSpPr>
          <p:cNvPr id="37" name="Cloud 36"/>
          <p:cNvSpPr/>
          <p:nvPr/>
        </p:nvSpPr>
        <p:spPr>
          <a:xfrm>
            <a:off x="1968428" y="4109017"/>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pasted-image.jpg"/>
          <p:cNvPicPr/>
          <p:nvPr/>
        </p:nvPicPr>
        <p:blipFill>
          <a:blip r:embed="rId3">
            <a:extLst/>
          </a:blip>
          <a:srcRect l="6992" t="10113" r="10135" b="11501"/>
          <a:stretch>
            <a:fillRect/>
          </a:stretch>
        </p:blipFill>
        <p:spPr>
          <a:xfrm>
            <a:off x="1786632" y="2647141"/>
            <a:ext cx="593414" cy="368393"/>
          </a:xfrm>
          <a:prstGeom prst="rect">
            <a:avLst/>
          </a:prstGeom>
          <a:ln w="12700">
            <a:miter lim="400000"/>
          </a:ln>
        </p:spPr>
      </p:pic>
      <p:sp>
        <p:nvSpPr>
          <p:cNvPr id="44" name="Cloud 43"/>
          <p:cNvSpPr/>
          <p:nvPr/>
        </p:nvSpPr>
        <p:spPr>
          <a:xfrm>
            <a:off x="525839" y="2382623"/>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hape 459"/>
          <p:cNvSpPr/>
          <p:nvPr/>
        </p:nvSpPr>
        <p:spPr>
          <a:xfrm>
            <a:off x="815475" y="2639097"/>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a:t>
            </a:r>
            <a:r>
              <a:rPr lang="en-US" sz="2400" dirty="0">
                <a:solidFill>
                  <a:schemeClr val="accent6"/>
                </a:solidFill>
                <a:latin typeface="Arial"/>
                <a:ea typeface="Lucida Sans Regular"/>
                <a:cs typeface="Arial"/>
                <a:sym typeface="Lucida Sans Regular"/>
              </a:rPr>
              <a:t>2</a:t>
            </a:r>
            <a:endParaRPr sz="2400" dirty="0">
              <a:solidFill>
                <a:schemeClr val="accent6"/>
              </a:solidFill>
              <a:latin typeface="Arial"/>
              <a:ea typeface="Lucida Sans Regular"/>
              <a:cs typeface="Arial"/>
              <a:sym typeface="Lucida Sans Regular"/>
            </a:endParaRPr>
          </a:p>
        </p:txBody>
      </p:sp>
      <p:sp>
        <p:nvSpPr>
          <p:cNvPr id="52" name="Shape 459"/>
          <p:cNvSpPr/>
          <p:nvPr/>
        </p:nvSpPr>
        <p:spPr>
          <a:xfrm>
            <a:off x="2380047" y="4357677"/>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1</a:t>
            </a:r>
            <a:endParaRPr sz="2400" dirty="0">
              <a:solidFill>
                <a:schemeClr val="accent6"/>
              </a:solidFill>
              <a:latin typeface="Arial"/>
              <a:ea typeface="Lucida Sans Regular"/>
              <a:cs typeface="Arial"/>
              <a:sym typeface="Lucida Sans Regular"/>
            </a:endParaRPr>
          </a:p>
        </p:txBody>
      </p:sp>
      <p:sp>
        <p:nvSpPr>
          <p:cNvPr id="53" name="Shape 459"/>
          <p:cNvSpPr/>
          <p:nvPr/>
        </p:nvSpPr>
        <p:spPr>
          <a:xfrm>
            <a:off x="6976562" y="1356923"/>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3</a:t>
            </a:r>
            <a:endParaRPr sz="2400" dirty="0">
              <a:solidFill>
                <a:schemeClr val="accent6"/>
              </a:solidFill>
              <a:latin typeface="Arial"/>
              <a:ea typeface="Lucida Sans Regular"/>
              <a:cs typeface="Arial"/>
              <a:sym typeface="Lucida Sans Regular"/>
            </a:endParaRPr>
          </a:p>
        </p:txBody>
      </p:sp>
      <p:sp>
        <p:nvSpPr>
          <p:cNvPr id="54" name="Shape 459"/>
          <p:cNvSpPr/>
          <p:nvPr/>
        </p:nvSpPr>
        <p:spPr>
          <a:xfrm>
            <a:off x="3703542" y="248191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1</a:t>
            </a:r>
            <a:endParaRPr sz="2400" dirty="0">
              <a:solidFill>
                <a:schemeClr val="accent6"/>
              </a:solidFill>
              <a:latin typeface="Arial"/>
              <a:ea typeface="Lucida Sans Regular"/>
              <a:cs typeface="Arial"/>
              <a:sym typeface="Lucida Sans Regular"/>
            </a:endParaRPr>
          </a:p>
        </p:txBody>
      </p:sp>
      <p:sp>
        <p:nvSpPr>
          <p:cNvPr id="56" name="Shape 459"/>
          <p:cNvSpPr/>
          <p:nvPr/>
        </p:nvSpPr>
        <p:spPr>
          <a:xfrm>
            <a:off x="6844632" y="248191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2</a:t>
            </a:r>
            <a:endParaRPr sz="2400" dirty="0">
              <a:solidFill>
                <a:schemeClr val="accent6"/>
              </a:solidFill>
              <a:latin typeface="Arial"/>
              <a:ea typeface="Lucida Sans Regular"/>
              <a:cs typeface="Arial"/>
              <a:sym typeface="Lucida Sans Regular"/>
            </a:endParaRPr>
          </a:p>
        </p:txBody>
      </p:sp>
      <p:sp>
        <p:nvSpPr>
          <p:cNvPr id="23" name="Shape 459"/>
          <p:cNvSpPr/>
          <p:nvPr/>
        </p:nvSpPr>
        <p:spPr>
          <a:xfrm>
            <a:off x="6577263" y="886375"/>
            <a:ext cx="155826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Attacker</a:t>
            </a:r>
            <a:endParaRPr sz="2400" b="1" dirty="0">
              <a:solidFill>
                <a:srgbClr val="FF0000"/>
              </a:solidFill>
              <a:latin typeface="Arial"/>
              <a:ea typeface="Lucida Sans Regular"/>
              <a:cs typeface="Arial"/>
              <a:sym typeface="Lucida Sans Regular"/>
            </a:endParaRPr>
          </a:p>
        </p:txBody>
      </p:sp>
      <p:sp>
        <p:nvSpPr>
          <p:cNvPr id="24" name="Shape 459"/>
          <p:cNvSpPr/>
          <p:nvPr/>
        </p:nvSpPr>
        <p:spPr>
          <a:xfrm>
            <a:off x="3934504" y="4357631"/>
            <a:ext cx="1346023"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Victim</a:t>
            </a:r>
            <a:endParaRPr sz="2400" b="1" dirty="0">
              <a:solidFill>
                <a:srgbClr val="FF0000"/>
              </a:solidFill>
              <a:latin typeface="Arial"/>
              <a:ea typeface="Lucida Sans Regular"/>
              <a:cs typeface="Arial"/>
              <a:sym typeface="Lucida Sans Regular"/>
            </a:endParaRPr>
          </a:p>
        </p:txBody>
      </p:sp>
      <p:sp>
        <p:nvSpPr>
          <p:cNvPr id="25" name="Content Placeholder 2"/>
          <p:cNvSpPr>
            <a:spLocks noGrp="1"/>
          </p:cNvSpPr>
          <p:nvPr>
            <p:ph idx="1"/>
          </p:nvPr>
        </p:nvSpPr>
        <p:spPr>
          <a:xfrm>
            <a:off x="179958" y="1236470"/>
            <a:ext cx="5100570" cy="912600"/>
          </a:xfrm>
          <a:solidFill>
            <a:schemeClr val="accent5"/>
          </a:solidFill>
        </p:spPr>
        <p:txBody>
          <a:bodyPr/>
          <a:lstStyle/>
          <a:p>
            <a:pPr marL="0" indent="0" algn="ctr">
              <a:buNone/>
            </a:pPr>
            <a:r>
              <a:rPr lang="en-US" dirty="0" smtClean="0">
                <a:solidFill>
                  <a:srgbClr val="FF0000"/>
                </a:solidFill>
              </a:rPr>
              <a:t>AS1 under attack originating from AS3 </a:t>
            </a:r>
            <a:endParaRPr lang="en-US" dirty="0">
              <a:solidFill>
                <a:srgbClr val="FF0000"/>
              </a:solidFill>
            </a:endParaRPr>
          </a:p>
        </p:txBody>
      </p:sp>
      <p:sp>
        <p:nvSpPr>
          <p:cNvPr id="31" name="Shape 443"/>
          <p:cNvSpPr/>
          <p:nvPr/>
        </p:nvSpPr>
        <p:spPr>
          <a:xfrm flipH="1">
            <a:off x="3355474" y="3098131"/>
            <a:ext cx="909052" cy="109120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Tree>
    <p:extLst>
      <p:ext uri="{BB962C8B-B14F-4D97-AF65-F5344CB8AC3E}">
        <p14:creationId xmlns:p14="http://schemas.microsoft.com/office/powerpoint/2010/main" val="3603348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43"/>
          <p:cNvSpPr/>
          <p:nvPr/>
        </p:nvSpPr>
        <p:spPr>
          <a:xfrm flipH="1" flipV="1">
            <a:off x="2205788" y="2935210"/>
            <a:ext cx="1015999" cy="1254128"/>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5" name="Shape 443"/>
          <p:cNvSpPr/>
          <p:nvPr/>
        </p:nvSpPr>
        <p:spPr>
          <a:xfrm flipH="1">
            <a:off x="2380045" y="1864895"/>
            <a:ext cx="4036940" cy="967118"/>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8" name="Shape 443"/>
          <p:cNvSpPr/>
          <p:nvPr/>
        </p:nvSpPr>
        <p:spPr>
          <a:xfrm flipH="1">
            <a:off x="3507874" y="3199056"/>
            <a:ext cx="3069389" cy="1104583"/>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49" name="Shape 443"/>
          <p:cNvSpPr/>
          <p:nvPr/>
        </p:nvSpPr>
        <p:spPr>
          <a:xfrm>
            <a:off x="6670842" y="2053910"/>
            <a:ext cx="173790" cy="881300"/>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50" name="Shape 443"/>
          <p:cNvSpPr/>
          <p:nvPr/>
        </p:nvSpPr>
        <p:spPr>
          <a:xfrm flipH="1">
            <a:off x="4438316" y="1864896"/>
            <a:ext cx="2138946" cy="107031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a:xfrm>
            <a:off x="457200" y="165389"/>
            <a:ext cx="8763000" cy="857250"/>
          </a:xfrm>
        </p:spPr>
        <p:txBody>
          <a:bodyPr/>
          <a:lstStyle/>
          <a:p>
            <a:r>
              <a:rPr lang="en-US" dirty="0"/>
              <a:t>Use Case: </a:t>
            </a:r>
            <a:r>
              <a:rPr lang="en-US" dirty="0" smtClean="0"/>
              <a:t>Prevent </a:t>
            </a:r>
            <a:r>
              <a:rPr lang="en-US" dirty="0" err="1" smtClean="0"/>
              <a:t>DDoS</a:t>
            </a:r>
            <a:r>
              <a:rPr lang="en-US" dirty="0" smtClean="0"/>
              <a:t> Attacks</a:t>
            </a:r>
            <a:endParaRPr lang="en-US" dirty="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14</a:t>
            </a:fld>
            <a:endParaRPr lang="en-US"/>
          </a:p>
        </p:txBody>
      </p:sp>
      <p:pic>
        <p:nvPicPr>
          <p:cNvPr id="27" name="pasted-image.jpg"/>
          <p:cNvPicPr/>
          <p:nvPr/>
        </p:nvPicPr>
        <p:blipFill>
          <a:blip r:embed="rId3">
            <a:extLst/>
          </a:blip>
          <a:srcRect l="6992" t="10113" r="10135" b="11501"/>
          <a:stretch>
            <a:fillRect/>
          </a:stretch>
        </p:blipFill>
        <p:spPr>
          <a:xfrm>
            <a:off x="3060915" y="4189339"/>
            <a:ext cx="593414" cy="368393"/>
          </a:xfrm>
          <a:prstGeom prst="rect">
            <a:avLst/>
          </a:prstGeom>
          <a:ln w="12700">
            <a:miter lim="400000"/>
          </a:ln>
        </p:spPr>
      </p:pic>
      <p:sp>
        <p:nvSpPr>
          <p:cNvPr id="28" name="Cloud 27"/>
          <p:cNvSpPr/>
          <p:nvPr/>
        </p:nvSpPr>
        <p:spPr>
          <a:xfrm>
            <a:off x="6004391" y="1236471"/>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droppedImage.pdf"/>
          <p:cNvPicPr/>
          <p:nvPr/>
        </p:nvPicPr>
        <p:blipFill>
          <a:blip r:embed="rId4">
            <a:extLst/>
          </a:blip>
          <a:stretch>
            <a:fillRect/>
          </a:stretch>
        </p:blipFill>
        <p:spPr>
          <a:xfrm>
            <a:off x="3703543" y="2832013"/>
            <a:ext cx="1144543" cy="367043"/>
          </a:xfrm>
          <a:prstGeom prst="rect">
            <a:avLst/>
          </a:prstGeom>
          <a:ln w="12700">
            <a:miter lim="400000"/>
          </a:ln>
        </p:spPr>
      </p:pic>
      <p:pic>
        <p:nvPicPr>
          <p:cNvPr id="30" name="droppedImage.pdf"/>
          <p:cNvPicPr/>
          <p:nvPr/>
        </p:nvPicPr>
        <p:blipFill>
          <a:blip r:embed="rId4">
            <a:extLst/>
          </a:blip>
          <a:stretch>
            <a:fillRect/>
          </a:stretch>
        </p:blipFill>
        <p:spPr>
          <a:xfrm>
            <a:off x="6233072" y="2832013"/>
            <a:ext cx="1144543" cy="367043"/>
          </a:xfrm>
          <a:prstGeom prst="rect">
            <a:avLst/>
          </a:prstGeom>
          <a:ln w="12700">
            <a:miter lim="400000"/>
          </a:ln>
        </p:spPr>
      </p:pic>
      <p:pic>
        <p:nvPicPr>
          <p:cNvPr id="34" name="pasted-image.jpg"/>
          <p:cNvPicPr/>
          <p:nvPr/>
        </p:nvPicPr>
        <p:blipFill>
          <a:blip r:embed="rId3">
            <a:extLst/>
          </a:blip>
          <a:srcRect l="6992" t="10113" r="10135" b="11501"/>
          <a:stretch>
            <a:fillRect/>
          </a:stretch>
        </p:blipFill>
        <p:spPr>
          <a:xfrm>
            <a:off x="6416986" y="1685517"/>
            <a:ext cx="593414" cy="368393"/>
          </a:xfrm>
          <a:prstGeom prst="rect">
            <a:avLst/>
          </a:prstGeom>
          <a:ln w="12700">
            <a:miter lim="400000"/>
          </a:ln>
        </p:spPr>
      </p:pic>
      <p:sp>
        <p:nvSpPr>
          <p:cNvPr id="37" name="Cloud 36"/>
          <p:cNvSpPr/>
          <p:nvPr/>
        </p:nvSpPr>
        <p:spPr>
          <a:xfrm>
            <a:off x="1968428" y="4109017"/>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pasted-image.jpg"/>
          <p:cNvPicPr/>
          <p:nvPr/>
        </p:nvPicPr>
        <p:blipFill>
          <a:blip r:embed="rId3">
            <a:extLst/>
          </a:blip>
          <a:srcRect l="6992" t="10113" r="10135" b="11501"/>
          <a:stretch>
            <a:fillRect/>
          </a:stretch>
        </p:blipFill>
        <p:spPr>
          <a:xfrm>
            <a:off x="1786632" y="2647141"/>
            <a:ext cx="593414" cy="368393"/>
          </a:xfrm>
          <a:prstGeom prst="rect">
            <a:avLst/>
          </a:prstGeom>
          <a:ln w="12700">
            <a:miter lim="400000"/>
          </a:ln>
        </p:spPr>
      </p:pic>
      <p:sp>
        <p:nvSpPr>
          <p:cNvPr id="44" name="Cloud 43"/>
          <p:cNvSpPr/>
          <p:nvPr/>
        </p:nvSpPr>
        <p:spPr>
          <a:xfrm>
            <a:off x="525839" y="2382623"/>
            <a:ext cx="2012018" cy="912599"/>
          </a:xfrm>
          <a:prstGeom prst="cloud">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Shape 459"/>
          <p:cNvSpPr/>
          <p:nvPr/>
        </p:nvSpPr>
        <p:spPr>
          <a:xfrm>
            <a:off x="815475" y="2639097"/>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a:t>
            </a:r>
            <a:r>
              <a:rPr lang="en-US" sz="2400" dirty="0">
                <a:solidFill>
                  <a:schemeClr val="accent6"/>
                </a:solidFill>
                <a:latin typeface="Arial"/>
                <a:ea typeface="Lucida Sans Regular"/>
                <a:cs typeface="Arial"/>
                <a:sym typeface="Lucida Sans Regular"/>
              </a:rPr>
              <a:t>2</a:t>
            </a:r>
            <a:endParaRPr sz="2400" dirty="0">
              <a:solidFill>
                <a:schemeClr val="accent6"/>
              </a:solidFill>
              <a:latin typeface="Arial"/>
              <a:ea typeface="Lucida Sans Regular"/>
              <a:cs typeface="Arial"/>
              <a:sym typeface="Lucida Sans Regular"/>
            </a:endParaRPr>
          </a:p>
        </p:txBody>
      </p:sp>
      <p:sp>
        <p:nvSpPr>
          <p:cNvPr id="52" name="Shape 459"/>
          <p:cNvSpPr/>
          <p:nvPr/>
        </p:nvSpPr>
        <p:spPr>
          <a:xfrm>
            <a:off x="2380047" y="4357677"/>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1</a:t>
            </a:r>
            <a:endParaRPr sz="2400" dirty="0">
              <a:solidFill>
                <a:schemeClr val="accent6"/>
              </a:solidFill>
              <a:latin typeface="Arial"/>
              <a:ea typeface="Lucida Sans Regular"/>
              <a:cs typeface="Arial"/>
              <a:sym typeface="Lucida Sans Regular"/>
            </a:endParaRPr>
          </a:p>
        </p:txBody>
      </p:sp>
      <p:sp>
        <p:nvSpPr>
          <p:cNvPr id="53" name="Shape 459"/>
          <p:cNvSpPr/>
          <p:nvPr/>
        </p:nvSpPr>
        <p:spPr>
          <a:xfrm>
            <a:off x="6976562" y="1356923"/>
            <a:ext cx="802105"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AS 3</a:t>
            </a:r>
            <a:endParaRPr sz="2400" dirty="0">
              <a:solidFill>
                <a:schemeClr val="accent6"/>
              </a:solidFill>
              <a:latin typeface="Arial"/>
              <a:ea typeface="Lucida Sans Regular"/>
              <a:cs typeface="Arial"/>
              <a:sym typeface="Lucida Sans Regular"/>
            </a:endParaRPr>
          </a:p>
        </p:txBody>
      </p:sp>
      <p:sp>
        <p:nvSpPr>
          <p:cNvPr id="54" name="Shape 459"/>
          <p:cNvSpPr/>
          <p:nvPr/>
        </p:nvSpPr>
        <p:spPr>
          <a:xfrm>
            <a:off x="3703542" y="248191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1</a:t>
            </a:r>
            <a:endParaRPr sz="2400" dirty="0">
              <a:solidFill>
                <a:schemeClr val="accent6"/>
              </a:solidFill>
              <a:latin typeface="Arial"/>
              <a:ea typeface="Lucida Sans Regular"/>
              <a:cs typeface="Arial"/>
              <a:sym typeface="Lucida Sans Regular"/>
            </a:endParaRPr>
          </a:p>
        </p:txBody>
      </p:sp>
      <p:sp>
        <p:nvSpPr>
          <p:cNvPr id="56" name="Shape 459"/>
          <p:cNvSpPr/>
          <p:nvPr/>
        </p:nvSpPr>
        <p:spPr>
          <a:xfrm>
            <a:off x="6844632" y="2481916"/>
            <a:ext cx="1207810"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dirty="0" smtClean="0">
                <a:solidFill>
                  <a:schemeClr val="accent6"/>
                </a:solidFill>
                <a:latin typeface="Arial"/>
                <a:ea typeface="Lucida Sans Regular"/>
                <a:cs typeface="Arial"/>
                <a:sym typeface="Lucida Sans Regular"/>
              </a:rPr>
              <a:t>SDX 2</a:t>
            </a:r>
            <a:endParaRPr sz="2400" dirty="0">
              <a:solidFill>
                <a:schemeClr val="accent6"/>
              </a:solidFill>
              <a:latin typeface="Arial"/>
              <a:ea typeface="Lucida Sans Regular"/>
              <a:cs typeface="Arial"/>
              <a:sym typeface="Lucida Sans Regular"/>
            </a:endParaRPr>
          </a:p>
        </p:txBody>
      </p:sp>
      <p:sp>
        <p:nvSpPr>
          <p:cNvPr id="23" name="Shape 459"/>
          <p:cNvSpPr/>
          <p:nvPr/>
        </p:nvSpPr>
        <p:spPr>
          <a:xfrm>
            <a:off x="6577263" y="886375"/>
            <a:ext cx="155826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Attacker</a:t>
            </a:r>
            <a:endParaRPr sz="2400" b="1" dirty="0">
              <a:solidFill>
                <a:srgbClr val="FF0000"/>
              </a:solidFill>
              <a:latin typeface="Arial"/>
              <a:ea typeface="Lucida Sans Regular"/>
              <a:cs typeface="Arial"/>
              <a:sym typeface="Lucida Sans Regular"/>
            </a:endParaRPr>
          </a:p>
        </p:txBody>
      </p:sp>
      <p:sp>
        <p:nvSpPr>
          <p:cNvPr id="24" name="Shape 459"/>
          <p:cNvSpPr/>
          <p:nvPr/>
        </p:nvSpPr>
        <p:spPr>
          <a:xfrm>
            <a:off x="3934504" y="4357631"/>
            <a:ext cx="1346023"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400" b="1" dirty="0" smtClean="0">
                <a:solidFill>
                  <a:srgbClr val="FF0000"/>
                </a:solidFill>
                <a:latin typeface="Arial"/>
                <a:ea typeface="Lucida Sans Regular"/>
                <a:cs typeface="Arial"/>
                <a:sym typeface="Lucida Sans Regular"/>
              </a:rPr>
              <a:t>Victim</a:t>
            </a:r>
            <a:endParaRPr sz="2400" b="1" dirty="0">
              <a:solidFill>
                <a:srgbClr val="FF0000"/>
              </a:solidFill>
              <a:latin typeface="Arial"/>
              <a:ea typeface="Lucida Sans Regular"/>
              <a:cs typeface="Arial"/>
              <a:sym typeface="Lucida Sans Regular"/>
            </a:endParaRPr>
          </a:p>
        </p:txBody>
      </p:sp>
      <p:sp>
        <p:nvSpPr>
          <p:cNvPr id="25" name="Content Placeholder 2"/>
          <p:cNvSpPr>
            <a:spLocks noGrp="1"/>
          </p:cNvSpPr>
          <p:nvPr>
            <p:ph idx="1"/>
          </p:nvPr>
        </p:nvSpPr>
        <p:spPr>
          <a:xfrm>
            <a:off x="179957" y="1236470"/>
            <a:ext cx="5327833" cy="912600"/>
          </a:xfrm>
          <a:solidFill>
            <a:schemeClr val="accent5"/>
          </a:solidFill>
        </p:spPr>
        <p:txBody>
          <a:bodyPr/>
          <a:lstStyle/>
          <a:p>
            <a:pPr marL="0" indent="0" algn="ctr">
              <a:buNone/>
            </a:pPr>
            <a:r>
              <a:rPr lang="en-US" dirty="0" smtClean="0">
                <a:solidFill>
                  <a:srgbClr val="FF0000"/>
                </a:solidFill>
              </a:rPr>
              <a:t>AS1 can remotely block attack traffic at SDX(</a:t>
            </a:r>
            <a:r>
              <a:rPr lang="en-US" dirty="0" err="1" smtClean="0">
                <a:solidFill>
                  <a:srgbClr val="FF0000"/>
                </a:solidFill>
              </a:rPr>
              <a:t>es</a:t>
            </a:r>
            <a:r>
              <a:rPr lang="en-US" dirty="0" smtClean="0">
                <a:solidFill>
                  <a:srgbClr val="FF0000"/>
                </a:solidFill>
              </a:rPr>
              <a:t>)</a:t>
            </a:r>
            <a:endParaRPr lang="en-US" dirty="0">
              <a:solidFill>
                <a:srgbClr val="FF0000"/>
              </a:solidFill>
            </a:endParaRPr>
          </a:p>
        </p:txBody>
      </p:sp>
      <p:sp>
        <p:nvSpPr>
          <p:cNvPr id="31" name="Shape 443"/>
          <p:cNvSpPr/>
          <p:nvPr/>
        </p:nvSpPr>
        <p:spPr>
          <a:xfrm flipH="1">
            <a:off x="3355474" y="3098131"/>
            <a:ext cx="909052" cy="1091207"/>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26" name="Shape 1135"/>
          <p:cNvSpPr/>
          <p:nvPr/>
        </p:nvSpPr>
        <p:spPr>
          <a:xfrm>
            <a:off x="3507873" y="3098131"/>
            <a:ext cx="1224548" cy="1205507"/>
          </a:xfrm>
          <a:custGeom>
            <a:avLst/>
            <a:gdLst/>
            <a:ahLst/>
            <a:cxnLst>
              <a:cxn ang="0">
                <a:pos x="wd2" y="hd2"/>
              </a:cxn>
              <a:cxn ang="5400000">
                <a:pos x="wd2" y="hd2"/>
              </a:cxn>
              <a:cxn ang="10800000">
                <a:pos x="wd2" y="hd2"/>
              </a:cxn>
              <a:cxn ang="16200000">
                <a:pos x="wd2" y="hd2"/>
              </a:cxn>
            </a:cxnLst>
            <a:rect l="0" t="0" r="r" b="b"/>
            <a:pathLst>
              <a:path w="20398" h="21600" extrusionOk="0">
                <a:moveTo>
                  <a:pt x="0" y="21600"/>
                </a:moveTo>
                <a:cubicBezTo>
                  <a:pt x="0" y="21600"/>
                  <a:pt x="10932" y="14421"/>
                  <a:pt x="16266" y="9494"/>
                </a:cubicBezTo>
                <a:cubicBezTo>
                  <a:pt x="21600" y="4567"/>
                  <a:pt x="20244" y="0"/>
                  <a:pt x="20244" y="0"/>
                </a:cubicBezTo>
              </a:path>
            </a:pathLst>
          </a:custGeom>
          <a:ln w="50800" cap="rnd">
            <a:solidFill/>
            <a:custDash>
              <a:ds d="100000" sp="200000"/>
            </a:custDash>
            <a:miter lim="400000"/>
            <a:tailEnd type="triangle"/>
          </a:ln>
        </p:spPr>
        <p:txBody>
          <a:bodyPr lIns="0" tIns="0" rIns="0" bIns="0" anchor="ctr"/>
          <a:lstStyle/>
          <a:p>
            <a:pPr lvl="0">
              <a:defRPr sz="4200">
                <a:latin typeface="Gill Sans"/>
                <a:ea typeface="Gill Sans"/>
                <a:cs typeface="Gill Sans"/>
                <a:sym typeface="Gill Sans"/>
              </a:defRPr>
            </a:pPr>
            <a:endParaRPr/>
          </a:p>
        </p:txBody>
      </p:sp>
      <p:sp>
        <p:nvSpPr>
          <p:cNvPr id="33" name="Shape 1135"/>
          <p:cNvSpPr/>
          <p:nvPr/>
        </p:nvSpPr>
        <p:spPr>
          <a:xfrm rot="3803810" flipH="1">
            <a:off x="4730182" y="2370955"/>
            <a:ext cx="198356" cy="2760782"/>
          </a:xfrm>
          <a:custGeom>
            <a:avLst/>
            <a:gdLst/>
            <a:ahLst/>
            <a:cxnLst>
              <a:cxn ang="0">
                <a:pos x="wd2" y="hd2"/>
              </a:cxn>
              <a:cxn ang="5400000">
                <a:pos x="wd2" y="hd2"/>
              </a:cxn>
              <a:cxn ang="10800000">
                <a:pos x="wd2" y="hd2"/>
              </a:cxn>
              <a:cxn ang="16200000">
                <a:pos x="wd2" y="hd2"/>
              </a:cxn>
            </a:cxnLst>
            <a:rect l="0" t="0" r="r" b="b"/>
            <a:pathLst>
              <a:path w="20398" h="21600" extrusionOk="0">
                <a:moveTo>
                  <a:pt x="0" y="21600"/>
                </a:moveTo>
                <a:cubicBezTo>
                  <a:pt x="0" y="21600"/>
                  <a:pt x="10932" y="14421"/>
                  <a:pt x="16266" y="9494"/>
                </a:cubicBezTo>
                <a:cubicBezTo>
                  <a:pt x="21600" y="4567"/>
                  <a:pt x="20244" y="0"/>
                  <a:pt x="20244" y="0"/>
                </a:cubicBezTo>
              </a:path>
            </a:pathLst>
          </a:custGeom>
          <a:ln w="50800" cap="rnd">
            <a:solidFill/>
            <a:custDash>
              <a:ds d="100000" sp="200000"/>
            </a:custDash>
            <a:miter lim="400000"/>
            <a:tailEnd type="triangle"/>
          </a:ln>
        </p:spPr>
        <p:txBody>
          <a:bodyPr lIns="0" tIns="0" rIns="0" bIns="0" anchor="ctr"/>
          <a:lstStyle/>
          <a:p>
            <a:pPr lvl="0">
              <a:defRPr sz="4200">
                <a:latin typeface="Gill Sans"/>
                <a:ea typeface="Gill Sans"/>
                <a:cs typeface="Gill Sans"/>
                <a:sym typeface="Gill Sans"/>
              </a:defRPr>
            </a:pPr>
            <a:endParaRPr/>
          </a:p>
        </p:txBody>
      </p:sp>
    </p:spTree>
    <p:extLst>
      <p:ext uri="{BB962C8B-B14F-4D97-AF65-F5344CB8AC3E}">
        <p14:creationId xmlns:p14="http://schemas.microsoft.com/office/powerpoint/2010/main" val="27074582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SDX-based </a:t>
            </a:r>
            <a:r>
              <a:rPr lang="en-US" dirty="0" err="1" smtClean="0">
                <a:ea typeface="Lucida Sans Regular"/>
                <a:cs typeface="Arial"/>
                <a:sym typeface="Lucida Sans Regular"/>
              </a:rPr>
              <a:t>DDoS</a:t>
            </a:r>
            <a:r>
              <a:rPr lang="en-US" dirty="0" smtClean="0">
                <a:ea typeface="Lucida Sans Regular"/>
                <a:cs typeface="Arial"/>
                <a:sym typeface="Lucida Sans Regular"/>
              </a:rPr>
              <a:t> protection vs.</a:t>
            </a:r>
            <a:br>
              <a:rPr lang="en-US" dirty="0" smtClean="0">
                <a:ea typeface="Lucida Sans Regular"/>
                <a:cs typeface="Arial"/>
                <a:sym typeface="Lucida Sans Regular"/>
              </a:rPr>
            </a:br>
            <a:r>
              <a:rPr lang="en-US" dirty="0" smtClean="0">
                <a:ea typeface="Lucida Sans Regular"/>
                <a:cs typeface="Arial"/>
                <a:sym typeface="Lucida Sans Regular"/>
              </a:rPr>
              <a:t>Traditional Defenses/</a:t>
            </a:r>
            <a:r>
              <a:rPr lang="en-US" dirty="0" err="1" smtClean="0">
                <a:ea typeface="Lucida Sans Regular"/>
                <a:cs typeface="Arial"/>
                <a:sym typeface="Lucida Sans Regular"/>
              </a:rPr>
              <a:t>Blackholing</a:t>
            </a:r>
            <a:endParaRPr lang="en-US" dirty="0"/>
          </a:p>
        </p:txBody>
      </p:sp>
      <p:sp>
        <p:nvSpPr>
          <p:cNvPr id="4" name="Content Placeholder 3"/>
          <p:cNvSpPr>
            <a:spLocks noGrp="1"/>
          </p:cNvSpPr>
          <p:nvPr>
            <p:ph idx="1"/>
          </p:nvPr>
        </p:nvSpPr>
        <p:spPr>
          <a:xfrm>
            <a:off x="442434" y="1189053"/>
            <a:ext cx="8472966" cy="3394472"/>
          </a:xfrm>
        </p:spPr>
        <p:txBody>
          <a:bodyPr/>
          <a:lstStyle/>
          <a:p>
            <a:pPr>
              <a:lnSpc>
                <a:spcPct val="120000"/>
              </a:lnSpc>
            </a:pPr>
            <a:r>
              <a:rPr lang="en-US" b="1" dirty="0" smtClean="0">
                <a:solidFill>
                  <a:srgbClr val="333399"/>
                </a:solidFill>
              </a:rPr>
              <a:t>Remote influence </a:t>
            </a:r>
          </a:p>
          <a:p>
            <a:pPr marL="457200" lvl="1" indent="0">
              <a:lnSpc>
                <a:spcPct val="120000"/>
              </a:lnSpc>
              <a:buNone/>
            </a:pPr>
            <a:r>
              <a:rPr lang="en-US" dirty="0" smtClean="0">
                <a:solidFill>
                  <a:schemeClr val="bg2">
                    <a:lumMod val="75000"/>
                  </a:schemeClr>
                </a:solidFill>
              </a:rPr>
              <a:t>Physical connectivity to SDX not </a:t>
            </a:r>
            <a:r>
              <a:rPr lang="en-US" dirty="0" smtClean="0">
                <a:solidFill>
                  <a:schemeClr val="bg2">
                    <a:lumMod val="75000"/>
                  </a:schemeClr>
                </a:solidFill>
              </a:rPr>
              <a:t>required</a:t>
            </a:r>
            <a:endParaRPr lang="en-US" b="1" dirty="0" smtClean="0">
              <a:solidFill>
                <a:srgbClr val="333399"/>
              </a:solidFill>
            </a:endParaRPr>
          </a:p>
          <a:p>
            <a:pPr>
              <a:lnSpc>
                <a:spcPct val="120000"/>
              </a:lnSpc>
            </a:pPr>
            <a:r>
              <a:rPr lang="en-US" b="1" dirty="0" smtClean="0">
                <a:solidFill>
                  <a:srgbClr val="333399"/>
                </a:solidFill>
              </a:rPr>
              <a:t>More specific </a:t>
            </a:r>
          </a:p>
          <a:p>
            <a:pPr marL="457200" lvl="1" indent="0">
              <a:lnSpc>
                <a:spcPct val="120000"/>
              </a:lnSpc>
              <a:buNone/>
            </a:pPr>
            <a:r>
              <a:rPr lang="en-US" dirty="0" smtClean="0">
                <a:solidFill>
                  <a:srgbClr val="606060"/>
                </a:solidFill>
              </a:rPr>
              <a:t>Drop rules based on multiple header fields, source address, destination address, port number </a:t>
            </a:r>
            <a:r>
              <a:rPr lang="en-US" dirty="0" smtClean="0">
                <a:solidFill>
                  <a:srgbClr val="606060"/>
                </a:solidFill>
              </a:rPr>
              <a:t>…</a:t>
            </a:r>
            <a:endParaRPr lang="en-US" b="1" dirty="0" smtClean="0">
              <a:solidFill>
                <a:srgbClr val="333399"/>
              </a:solidFill>
            </a:endParaRPr>
          </a:p>
          <a:p>
            <a:pPr>
              <a:lnSpc>
                <a:spcPct val="120000"/>
              </a:lnSpc>
            </a:pPr>
            <a:r>
              <a:rPr lang="en-US" b="1" dirty="0" smtClean="0">
                <a:solidFill>
                  <a:srgbClr val="333399"/>
                </a:solidFill>
              </a:rPr>
              <a:t>Coordinated</a:t>
            </a:r>
            <a:endParaRPr lang="en-US" dirty="0" smtClean="0">
              <a:solidFill>
                <a:srgbClr val="000000"/>
              </a:solidFill>
            </a:endParaRPr>
          </a:p>
          <a:p>
            <a:pPr marL="457200" lvl="1" indent="0">
              <a:lnSpc>
                <a:spcPct val="120000"/>
              </a:lnSpc>
              <a:buNone/>
            </a:pPr>
            <a:r>
              <a:rPr lang="en-US" dirty="0" smtClean="0">
                <a:solidFill>
                  <a:srgbClr val="606060"/>
                </a:solidFill>
              </a:rPr>
              <a:t>Drop rules can be coordinated across multiple IXPs</a:t>
            </a:r>
            <a:endParaRPr lang="en-US" dirty="0">
              <a:solidFill>
                <a:srgbClr val="606060"/>
              </a:solidFill>
            </a:endParaRPr>
          </a:p>
          <a:p>
            <a:pPr>
              <a:lnSpc>
                <a:spcPct val="120000"/>
              </a:lnSpc>
            </a:pPr>
            <a:endParaRPr lang="en-US"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15</a:t>
            </a:fld>
            <a:endParaRPr lang="en-US"/>
          </a:p>
        </p:txBody>
      </p:sp>
    </p:spTree>
    <p:extLst>
      <p:ext uri="{BB962C8B-B14F-4D97-AF65-F5344CB8AC3E}">
        <p14:creationId xmlns:p14="http://schemas.microsoft.com/office/powerpoint/2010/main" val="1830855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450"/>
          <p:cNvSpPr/>
          <p:nvPr/>
        </p:nvSpPr>
        <p:spPr>
          <a:xfrm flipH="1" flipV="1">
            <a:off x="4896686" y="3439288"/>
            <a:ext cx="373180" cy="62694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3" name="Title 2"/>
          <p:cNvSpPr>
            <a:spLocks noGrp="1"/>
          </p:cNvSpPr>
          <p:nvPr>
            <p:ph type="title"/>
          </p:nvPr>
        </p:nvSpPr>
        <p:spPr/>
        <p:txBody>
          <a:bodyPr/>
          <a:lstStyle/>
          <a:p>
            <a:r>
              <a:rPr lang="en-US" dirty="0" smtClean="0"/>
              <a:t>Inbound </a:t>
            </a:r>
            <a:r>
              <a:rPr lang="en-US" dirty="0"/>
              <a:t>Traffic Engineering</a:t>
            </a:r>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16</a:t>
            </a:fld>
            <a:endParaRPr lang="en-US"/>
          </a:p>
        </p:txBody>
      </p:sp>
      <p:sp>
        <p:nvSpPr>
          <p:cNvPr id="6" name="Shape 441"/>
          <p:cNvSpPr/>
          <p:nvPr/>
        </p:nvSpPr>
        <p:spPr>
          <a:xfrm flipH="1" flipV="1">
            <a:off x="4777739" y="3313933"/>
            <a:ext cx="1952292" cy="7174"/>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2"/>
          <p:cNvSpPr/>
          <p:nvPr/>
        </p:nvSpPr>
        <p:spPr>
          <a:xfrm flipH="1" flipV="1">
            <a:off x="4693115" y="2586913"/>
            <a:ext cx="15" cy="550667"/>
          </a:xfrm>
          <a:prstGeom prst="line">
            <a:avLst/>
          </a:prstGeom>
          <a:ln w="31750">
            <a:solidFill>
              <a:srgbClr val="FF6600"/>
            </a:solidFill>
            <a:prstDash val="dash"/>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2781082" y="3321096"/>
            <a:ext cx="1636292" cy="1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2002272" y="3094026"/>
            <a:ext cx="778811" cy="460948"/>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6638043" y="3057619"/>
            <a:ext cx="778812" cy="460949"/>
          </a:xfrm>
          <a:prstGeom prst="rect">
            <a:avLst/>
          </a:prstGeom>
          <a:ln w="12700">
            <a:miter lim="400000"/>
          </a:ln>
        </p:spPr>
      </p:pic>
      <p:sp>
        <p:nvSpPr>
          <p:cNvPr id="13" name="Shape 450"/>
          <p:cNvSpPr/>
          <p:nvPr/>
        </p:nvSpPr>
        <p:spPr>
          <a:xfrm flipV="1">
            <a:off x="4065810" y="3321106"/>
            <a:ext cx="351564" cy="87839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4" name="pasted-image.jpg"/>
          <p:cNvPicPr/>
          <p:nvPr/>
        </p:nvPicPr>
        <p:blipFill>
          <a:blip r:embed="rId3">
            <a:extLst/>
          </a:blip>
          <a:srcRect l="6992" t="10113" r="10135" b="11501"/>
          <a:stretch>
            <a:fillRect/>
          </a:stretch>
        </p:blipFill>
        <p:spPr>
          <a:xfrm>
            <a:off x="3686853" y="4066234"/>
            <a:ext cx="778811" cy="460948"/>
          </a:xfrm>
          <a:prstGeom prst="rect">
            <a:avLst/>
          </a:prstGeom>
          <a:ln w="12700">
            <a:miter lim="400000"/>
          </a:ln>
        </p:spPr>
      </p:pic>
      <p:pic>
        <p:nvPicPr>
          <p:cNvPr id="16" name="droppedImage.pdf"/>
          <p:cNvPicPr/>
          <p:nvPr/>
        </p:nvPicPr>
        <p:blipFill>
          <a:blip r:embed="rId4">
            <a:extLst/>
          </a:blip>
          <a:stretch>
            <a:fillRect/>
          </a:stretch>
        </p:blipFill>
        <p:spPr>
          <a:xfrm>
            <a:off x="4125324" y="3137580"/>
            <a:ext cx="1144543" cy="367043"/>
          </a:xfrm>
          <a:prstGeom prst="rect">
            <a:avLst/>
          </a:prstGeom>
          <a:ln w="12700">
            <a:miter lim="400000"/>
          </a:ln>
        </p:spPr>
      </p:pic>
      <p:pic>
        <p:nvPicPr>
          <p:cNvPr id="18" name="Picture 17"/>
          <p:cNvPicPr>
            <a:picLocks noChangeAspect="1"/>
          </p:cNvPicPr>
          <p:nvPr/>
        </p:nvPicPr>
        <p:blipFill>
          <a:blip r:embed="rId5"/>
          <a:stretch>
            <a:fillRect/>
          </a:stretch>
        </p:blipFill>
        <p:spPr>
          <a:xfrm>
            <a:off x="4065810" y="1762605"/>
            <a:ext cx="1144871" cy="824308"/>
          </a:xfrm>
          <a:prstGeom prst="rect">
            <a:avLst/>
          </a:prstGeom>
        </p:spPr>
      </p:pic>
      <p:sp>
        <p:nvSpPr>
          <p:cNvPr id="19" name="Shape 459"/>
          <p:cNvSpPr/>
          <p:nvPr/>
        </p:nvSpPr>
        <p:spPr>
          <a:xfrm>
            <a:off x="457200" y="2966993"/>
            <a:ext cx="1721084" cy="671979"/>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a:t>
            </a:r>
            <a:br>
              <a:rPr lang="en-US" sz="2000" dirty="0" smtClean="0">
                <a:solidFill>
                  <a:schemeClr val="accent6"/>
                </a:solidFill>
                <a:latin typeface="Arial"/>
                <a:ea typeface="Lucida Sans Regular"/>
                <a:cs typeface="Arial"/>
                <a:sym typeface="Lucida Sans Regular"/>
              </a:rPr>
            </a:br>
            <a:r>
              <a:rPr lang="en-US" sz="2000" dirty="0" smtClean="0">
                <a:solidFill>
                  <a:schemeClr val="accent6"/>
                </a:solidFill>
                <a:latin typeface="Arial"/>
                <a:ea typeface="Lucida Sans Regular"/>
                <a:cs typeface="Arial"/>
                <a:sym typeface="Lucida Sans Regular"/>
              </a:rPr>
              <a:t>Router</a:t>
            </a:r>
            <a:endParaRPr sz="2000" dirty="0">
              <a:solidFill>
                <a:schemeClr val="accent6"/>
              </a:solidFill>
              <a:latin typeface="Arial"/>
              <a:ea typeface="Lucida Sans Regular"/>
              <a:cs typeface="Arial"/>
              <a:sym typeface="Lucida Sans Regular"/>
            </a:endParaRPr>
          </a:p>
        </p:txBody>
      </p:sp>
      <p:sp>
        <p:nvSpPr>
          <p:cNvPr id="25" name="Shape 459"/>
          <p:cNvSpPr/>
          <p:nvPr/>
        </p:nvSpPr>
        <p:spPr>
          <a:xfrm>
            <a:off x="3759450" y="4523870"/>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32" name="Shape 459"/>
          <p:cNvSpPr/>
          <p:nvPr/>
        </p:nvSpPr>
        <p:spPr>
          <a:xfrm>
            <a:off x="6730032" y="3663337"/>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sp>
        <p:nvSpPr>
          <p:cNvPr id="38" name="Rectangle 37"/>
          <p:cNvSpPr/>
          <p:nvPr/>
        </p:nvSpPr>
        <p:spPr>
          <a:xfrm>
            <a:off x="3596472" y="1373996"/>
            <a:ext cx="1922866" cy="2397521"/>
          </a:xfrm>
          <a:prstGeom prst="rect">
            <a:avLst/>
          </a:prstGeom>
          <a:noFill/>
          <a:ln>
            <a:solidFill>
              <a:schemeClr val="accent1">
                <a:lumMod val="50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Shape 459"/>
          <p:cNvSpPr/>
          <p:nvPr/>
        </p:nvSpPr>
        <p:spPr>
          <a:xfrm>
            <a:off x="3668117" y="1356730"/>
            <a:ext cx="1776795"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ea typeface="Lucida Sans Regular"/>
                <a:cs typeface="Arial"/>
                <a:sym typeface="Lucida Sans Regular"/>
              </a:rPr>
              <a:t>SDX Controller</a:t>
            </a:r>
            <a:endParaRPr lang="en-US" sz="2000" dirty="0">
              <a:ea typeface="Lucida Sans Regular"/>
              <a:cs typeface="Arial"/>
              <a:sym typeface="Lucida Sans Regular"/>
            </a:endParaRPr>
          </a:p>
        </p:txBody>
      </p:sp>
      <p:sp>
        <p:nvSpPr>
          <p:cNvPr id="26" name="Shape 378"/>
          <p:cNvSpPr/>
          <p:nvPr/>
        </p:nvSpPr>
        <p:spPr>
          <a:xfrm>
            <a:off x="5587704" y="1706370"/>
            <a:ext cx="632836" cy="3693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defRPr sz="2000" b="1">
                <a:solidFill>
                  <a:srgbClr val="FF2600"/>
                </a:solidFill>
                <a:latin typeface="Lucida Sans Demibold Roman"/>
                <a:ea typeface="Lucida Sans Demibold Roman"/>
                <a:cs typeface="Lucida Sans Demibold Roman"/>
                <a:sym typeface="Lucida Sans Demibold Roman"/>
              </a:defRPr>
            </a:lvl1pPr>
          </a:lstStyle>
          <a:p>
            <a:pPr lvl="0" algn="ctr">
              <a:defRPr sz="1800" b="0">
                <a:solidFill>
                  <a:srgbClr val="000000"/>
                </a:solidFill>
              </a:defRPr>
            </a:pPr>
            <a:r>
              <a:rPr lang="en-US" sz="2400" dirty="0" smtClean="0">
                <a:solidFill>
                  <a:schemeClr val="tx1"/>
                </a:solidFill>
                <a:latin typeface="Arial"/>
                <a:cs typeface="Arial"/>
              </a:rPr>
              <a:t>SDX</a:t>
            </a:r>
            <a:endParaRPr sz="2400" dirty="0">
              <a:solidFill>
                <a:schemeClr val="tx1"/>
              </a:solidFill>
              <a:latin typeface="Arial"/>
              <a:cs typeface="Arial"/>
            </a:endParaRPr>
          </a:p>
        </p:txBody>
      </p:sp>
      <p:pic>
        <p:nvPicPr>
          <p:cNvPr id="36" name="pasted-image.jpg"/>
          <p:cNvPicPr/>
          <p:nvPr/>
        </p:nvPicPr>
        <p:blipFill>
          <a:blip r:embed="rId3">
            <a:extLst/>
          </a:blip>
          <a:srcRect l="6992" t="10113" r="10135" b="11501"/>
          <a:stretch>
            <a:fillRect/>
          </a:stretch>
        </p:blipFill>
        <p:spPr>
          <a:xfrm>
            <a:off x="4896687" y="4045505"/>
            <a:ext cx="778811" cy="460948"/>
          </a:xfrm>
          <a:prstGeom prst="rect">
            <a:avLst/>
          </a:prstGeom>
          <a:ln w="12700">
            <a:miter lim="400000"/>
          </a:ln>
        </p:spPr>
      </p:pic>
      <p:sp>
        <p:nvSpPr>
          <p:cNvPr id="39" name="Shape 351"/>
          <p:cNvSpPr/>
          <p:nvPr/>
        </p:nvSpPr>
        <p:spPr>
          <a:xfrm>
            <a:off x="4378616" y="3426364"/>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40" name="Shape 351"/>
          <p:cNvSpPr/>
          <p:nvPr/>
        </p:nvSpPr>
        <p:spPr>
          <a:xfrm>
            <a:off x="5074253" y="3426364"/>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sp>
        <p:nvSpPr>
          <p:cNvPr id="42" name="Shape 301"/>
          <p:cNvSpPr/>
          <p:nvPr/>
        </p:nvSpPr>
        <p:spPr>
          <a:xfrm rot="7672914" flipV="1">
            <a:off x="3871050" y="2505517"/>
            <a:ext cx="1128638" cy="1582130"/>
          </a:xfrm>
          <a:custGeom>
            <a:avLst/>
            <a:gdLst/>
            <a:ahLst/>
            <a:cxnLst>
              <a:cxn ang="0">
                <a:pos x="wd2" y="hd2"/>
              </a:cxn>
              <a:cxn ang="5400000">
                <a:pos x="wd2" y="hd2"/>
              </a:cxn>
              <a:cxn ang="10800000">
                <a:pos x="wd2" y="hd2"/>
              </a:cxn>
              <a:cxn ang="16200000">
                <a:pos x="wd2" y="hd2"/>
              </a:cxn>
            </a:cxnLst>
            <a:rect l="0" t="0" r="r" b="b"/>
            <a:pathLst>
              <a:path w="21600" h="21235" extrusionOk="0">
                <a:moveTo>
                  <a:pt x="21600" y="21235"/>
                </a:moveTo>
                <a:cubicBezTo>
                  <a:pt x="18143" y="6709"/>
                  <a:pt x="10943" y="-365"/>
                  <a:pt x="0" y="14"/>
                </a:cubicBezTo>
              </a:path>
            </a:pathLst>
          </a:custGeom>
          <a:noFill/>
          <a:ln w="76200" cmpd="sng">
            <a:solidFill>
              <a:srgbClr val="FF0000"/>
            </a:solidFill>
            <a:prstDash val="sysDot"/>
            <a:miter lim="400000"/>
            <a:tailEnd type="triangle"/>
          </a:ln>
        </p:spPr>
        <p:txBody>
          <a:bodyPr lIns="64291" tIns="32146" rIns="64291" bIns="32146"/>
          <a:lstStyle/>
          <a:p>
            <a:pPr lvl="0"/>
            <a:endParaRPr dirty="0">
              <a:latin typeface="Arial"/>
              <a:cs typeface="Arial"/>
            </a:endParaRPr>
          </a:p>
        </p:txBody>
      </p:sp>
      <p:sp>
        <p:nvSpPr>
          <p:cNvPr id="43" name="Shape 351"/>
          <p:cNvSpPr/>
          <p:nvPr/>
        </p:nvSpPr>
        <p:spPr>
          <a:xfrm>
            <a:off x="2621158" y="3667505"/>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spTree>
    <p:extLst>
      <p:ext uri="{BB962C8B-B14F-4D97-AF65-F5344CB8AC3E}">
        <p14:creationId xmlns:p14="http://schemas.microsoft.com/office/powerpoint/2010/main" val="3110778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17</a:t>
            </a:fld>
            <a:endParaRPr lang="en-US"/>
          </a:p>
        </p:txBody>
      </p:sp>
      <p:sp>
        <p:nvSpPr>
          <p:cNvPr id="81" name="Shape 1022"/>
          <p:cNvSpPr/>
          <p:nvPr/>
        </p:nvSpPr>
        <p:spPr>
          <a:xfrm>
            <a:off x="2667000" y="5376476"/>
            <a:ext cx="0"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defRPr sz="2200">
                <a:latin typeface="Consolas"/>
                <a:ea typeface="Consolas"/>
                <a:cs typeface="Consolas"/>
                <a:sym typeface="Consolas"/>
              </a:defRPr>
            </a:lvl1pPr>
          </a:lstStyle>
          <a:p>
            <a:pPr lvl="0">
              <a:defRPr sz="1800"/>
            </a:pPr>
            <a:endParaRPr sz="1800" dirty="0"/>
          </a:p>
        </p:txBody>
      </p:sp>
      <p:sp>
        <p:nvSpPr>
          <p:cNvPr id="7" name="Shape 450"/>
          <p:cNvSpPr/>
          <p:nvPr/>
        </p:nvSpPr>
        <p:spPr>
          <a:xfrm flipH="1" flipV="1">
            <a:off x="6069665" y="2085110"/>
            <a:ext cx="373180" cy="62694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1"/>
          <p:cNvSpPr/>
          <p:nvPr/>
        </p:nvSpPr>
        <p:spPr>
          <a:xfrm flipH="1" flipV="1">
            <a:off x="5950718" y="1959756"/>
            <a:ext cx="1952292" cy="7174"/>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3954061" y="1966918"/>
            <a:ext cx="1636292" cy="1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3175250" y="1739849"/>
            <a:ext cx="778811" cy="460948"/>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7811022" y="1703442"/>
            <a:ext cx="778812" cy="460949"/>
          </a:xfrm>
          <a:prstGeom prst="rect">
            <a:avLst/>
          </a:prstGeom>
          <a:ln w="12700">
            <a:miter lim="400000"/>
          </a:ln>
        </p:spPr>
      </p:pic>
      <p:sp>
        <p:nvSpPr>
          <p:cNvPr id="12" name="Shape 450"/>
          <p:cNvSpPr/>
          <p:nvPr/>
        </p:nvSpPr>
        <p:spPr>
          <a:xfrm flipV="1">
            <a:off x="5238789" y="1966929"/>
            <a:ext cx="351564" cy="87839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3" name="pasted-image.jpg"/>
          <p:cNvPicPr/>
          <p:nvPr/>
        </p:nvPicPr>
        <p:blipFill>
          <a:blip r:embed="rId3">
            <a:extLst/>
          </a:blip>
          <a:srcRect l="6992" t="10113" r="10135" b="11501"/>
          <a:stretch>
            <a:fillRect/>
          </a:stretch>
        </p:blipFill>
        <p:spPr>
          <a:xfrm>
            <a:off x="4859832" y="2712057"/>
            <a:ext cx="778811" cy="460948"/>
          </a:xfrm>
          <a:prstGeom prst="rect">
            <a:avLst/>
          </a:prstGeom>
          <a:ln w="12700">
            <a:miter lim="400000"/>
          </a:ln>
        </p:spPr>
      </p:pic>
      <p:pic>
        <p:nvPicPr>
          <p:cNvPr id="14" name="droppedImage.pdf"/>
          <p:cNvPicPr/>
          <p:nvPr/>
        </p:nvPicPr>
        <p:blipFill>
          <a:blip r:embed="rId4">
            <a:extLst/>
          </a:blip>
          <a:stretch>
            <a:fillRect/>
          </a:stretch>
        </p:blipFill>
        <p:spPr>
          <a:xfrm>
            <a:off x="5298302" y="1783402"/>
            <a:ext cx="1144543" cy="367043"/>
          </a:xfrm>
          <a:prstGeom prst="rect">
            <a:avLst/>
          </a:prstGeom>
          <a:ln w="12700">
            <a:miter lim="400000"/>
          </a:ln>
        </p:spPr>
      </p:pic>
      <p:sp>
        <p:nvSpPr>
          <p:cNvPr id="15" name="Shape 459"/>
          <p:cNvSpPr/>
          <p:nvPr/>
        </p:nvSpPr>
        <p:spPr>
          <a:xfrm>
            <a:off x="2693349" y="2293351"/>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16" name="Shape 459"/>
          <p:cNvSpPr/>
          <p:nvPr/>
        </p:nvSpPr>
        <p:spPr>
          <a:xfrm>
            <a:off x="4932429" y="3169693"/>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17" name="Shape 459"/>
          <p:cNvSpPr/>
          <p:nvPr/>
        </p:nvSpPr>
        <p:spPr>
          <a:xfrm>
            <a:off x="7519087" y="2293351"/>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pic>
        <p:nvPicPr>
          <p:cNvPr id="18" name="pasted-image.jpg"/>
          <p:cNvPicPr/>
          <p:nvPr/>
        </p:nvPicPr>
        <p:blipFill>
          <a:blip r:embed="rId3">
            <a:extLst/>
          </a:blip>
          <a:srcRect l="6992" t="10113" r="10135" b="11501"/>
          <a:stretch>
            <a:fillRect/>
          </a:stretch>
        </p:blipFill>
        <p:spPr>
          <a:xfrm>
            <a:off x="6069666" y="2691327"/>
            <a:ext cx="778811" cy="460948"/>
          </a:xfrm>
          <a:prstGeom prst="rect">
            <a:avLst/>
          </a:prstGeom>
          <a:ln w="12700">
            <a:miter lim="400000"/>
          </a:ln>
        </p:spPr>
      </p:pic>
      <p:sp>
        <p:nvSpPr>
          <p:cNvPr id="19" name="Shape 351"/>
          <p:cNvSpPr/>
          <p:nvPr/>
        </p:nvSpPr>
        <p:spPr>
          <a:xfrm>
            <a:off x="5551595" y="20721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20" name="Shape 351"/>
          <p:cNvSpPr/>
          <p:nvPr/>
        </p:nvSpPr>
        <p:spPr>
          <a:xfrm>
            <a:off x="6247232" y="20721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cxnSp>
        <p:nvCxnSpPr>
          <p:cNvPr id="21" name="Straight Arrow Connector 20"/>
          <p:cNvCxnSpPr/>
          <p:nvPr/>
        </p:nvCxnSpPr>
        <p:spPr>
          <a:xfrm>
            <a:off x="3677672" y="1603162"/>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a:off x="6346109" y="1603162"/>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8149" y="1057759"/>
            <a:ext cx="2305138" cy="461665"/>
          </a:xfrm>
          <a:prstGeom prst="rect">
            <a:avLst/>
          </a:prstGeom>
          <a:noFill/>
          <a:ln>
            <a:noFill/>
          </a:ln>
        </p:spPr>
        <p:txBody>
          <a:bodyPr wrap="none" rtlCol="0">
            <a:spAutoFit/>
          </a:bodyPr>
          <a:lstStyle/>
          <a:p>
            <a:r>
              <a:rPr lang="en-US" sz="2400" b="1" dirty="0" smtClean="0">
                <a:solidFill>
                  <a:srgbClr val="FF0000"/>
                </a:solidFill>
              </a:rPr>
              <a:t>Incoming Data</a:t>
            </a:r>
            <a:endParaRPr lang="en-US" sz="2400" b="1" dirty="0">
              <a:solidFill>
                <a:srgbClr val="FF0000"/>
              </a:solidFill>
            </a:endParaRPr>
          </a:p>
        </p:txBody>
      </p:sp>
      <p:sp>
        <p:nvSpPr>
          <p:cNvPr id="27" name="Title 2"/>
          <p:cNvSpPr txBox="1">
            <a:spLocks/>
          </p:cNvSpPr>
          <p:nvPr/>
        </p:nvSpPr>
        <p:spPr bwMode="auto">
          <a:xfrm>
            <a:off x="457200" y="165389"/>
            <a:ext cx="87630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800000"/>
                </a:solidFill>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5pPr>
            <a:lvl6pPr marL="457200" algn="l" rtl="0" fontAlgn="base">
              <a:spcBef>
                <a:spcPct val="0"/>
              </a:spcBef>
              <a:spcAft>
                <a:spcPct val="0"/>
              </a:spcAft>
              <a:defRPr sz="4000" b="1">
                <a:solidFill>
                  <a:srgbClr val="FF0000"/>
                </a:solidFill>
                <a:latin typeface="Arial" charset="0"/>
              </a:defRPr>
            </a:lvl6pPr>
            <a:lvl7pPr marL="914400" algn="l" rtl="0" fontAlgn="base">
              <a:spcBef>
                <a:spcPct val="0"/>
              </a:spcBef>
              <a:spcAft>
                <a:spcPct val="0"/>
              </a:spcAft>
              <a:defRPr sz="4000" b="1">
                <a:solidFill>
                  <a:srgbClr val="FF0000"/>
                </a:solidFill>
                <a:latin typeface="Arial" charset="0"/>
              </a:defRPr>
            </a:lvl7pPr>
            <a:lvl8pPr marL="1371600" algn="l" rtl="0" fontAlgn="base">
              <a:spcBef>
                <a:spcPct val="0"/>
              </a:spcBef>
              <a:spcAft>
                <a:spcPct val="0"/>
              </a:spcAft>
              <a:defRPr sz="4000" b="1">
                <a:solidFill>
                  <a:srgbClr val="FF0000"/>
                </a:solidFill>
                <a:latin typeface="Arial" charset="0"/>
              </a:defRPr>
            </a:lvl8pPr>
            <a:lvl9pPr marL="1828800" algn="l" rtl="0" fontAlgn="base">
              <a:spcBef>
                <a:spcPct val="0"/>
              </a:spcBef>
              <a:spcAft>
                <a:spcPct val="0"/>
              </a:spcAft>
              <a:defRPr sz="4000" b="1">
                <a:solidFill>
                  <a:srgbClr val="FF0000"/>
                </a:solidFill>
                <a:latin typeface="Arial" charset="0"/>
              </a:defRPr>
            </a:lvl9pPr>
          </a:lstStyle>
          <a:p>
            <a:r>
              <a:rPr lang="en-US" dirty="0" smtClean="0"/>
              <a:t>Inbound Traffic Engineering</a:t>
            </a:r>
            <a:endParaRPr lang="en-US" dirty="0"/>
          </a:p>
        </p:txBody>
      </p:sp>
      <p:sp>
        <p:nvSpPr>
          <p:cNvPr id="28" name="Shape 351"/>
          <p:cNvSpPr/>
          <p:nvPr/>
        </p:nvSpPr>
        <p:spPr>
          <a:xfrm>
            <a:off x="3371341" y="2705574"/>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graphicFrame>
        <p:nvGraphicFramePr>
          <p:cNvPr id="29" name="Table 28"/>
          <p:cNvGraphicFramePr>
            <a:graphicFrameLocks noGrp="1"/>
          </p:cNvGraphicFramePr>
          <p:nvPr>
            <p:extLst>
              <p:ext uri="{D42A27DB-BD31-4B8C-83A1-F6EECF244321}">
                <p14:modId xmlns:p14="http://schemas.microsoft.com/office/powerpoint/2010/main" val="3690223602"/>
              </p:ext>
            </p:extLst>
          </p:nvPr>
        </p:nvGraphicFramePr>
        <p:xfrm>
          <a:off x="334084" y="3612235"/>
          <a:ext cx="8324442" cy="1132511"/>
        </p:xfrm>
        <a:graphic>
          <a:graphicData uri="http://schemas.openxmlformats.org/drawingml/2006/table">
            <a:tbl>
              <a:tblPr firstRow="1" bandRow="1">
                <a:tableStyleId>{5C22544A-7EE6-4342-B048-85BDC9FD1C3A}</a:tableStyleId>
              </a:tblPr>
              <a:tblGrid>
                <a:gridCol w="2737296"/>
                <a:gridCol w="1018871"/>
                <a:gridCol w="1476625"/>
                <a:gridCol w="3091650"/>
              </a:tblGrid>
              <a:tr h="617220">
                <a:tc>
                  <a:txBody>
                    <a:bodyPr/>
                    <a:lstStyle/>
                    <a:p>
                      <a:r>
                        <a:rPr lang="en-US" sz="1800" dirty="0" smtClean="0">
                          <a:solidFill>
                            <a:schemeClr val="tx1"/>
                          </a:solidFill>
                        </a:rPr>
                        <a:t>Incoming Traffic</a:t>
                      </a:r>
                      <a:endParaRPr lang="en-US" sz="1800" dirty="0">
                        <a:solidFill>
                          <a:schemeClr val="tx1"/>
                        </a:solidFill>
                      </a:endParaRPr>
                    </a:p>
                  </a:txBody>
                  <a:tcPr marT="34290" marB="34290"/>
                </a:tc>
                <a:tc>
                  <a:txBody>
                    <a:bodyPr/>
                    <a:lstStyle/>
                    <a:p>
                      <a:r>
                        <a:rPr lang="en-US" sz="1800" dirty="0" smtClean="0">
                          <a:solidFill>
                            <a:schemeClr val="tx1"/>
                          </a:solidFill>
                        </a:rPr>
                        <a:t>Out Port</a:t>
                      </a:r>
                      <a:endParaRPr lang="en-US" sz="1800" dirty="0">
                        <a:solidFill>
                          <a:schemeClr val="tx1"/>
                        </a:solidFill>
                      </a:endParaRPr>
                    </a:p>
                  </a:txBody>
                  <a:tcPr marT="34290" marB="34290"/>
                </a:tc>
                <a:tc>
                  <a:txBody>
                    <a:bodyPr/>
                    <a:lstStyle/>
                    <a:p>
                      <a:r>
                        <a:rPr lang="en-US" sz="1800" dirty="0" smtClean="0">
                          <a:solidFill>
                            <a:schemeClr val="tx1"/>
                          </a:solidFill>
                        </a:rPr>
                        <a:t>Using</a:t>
                      </a:r>
                      <a:r>
                        <a:rPr lang="en-US" sz="1800" baseline="0" dirty="0" smtClean="0">
                          <a:solidFill>
                            <a:schemeClr val="tx1"/>
                          </a:solidFill>
                        </a:rPr>
                        <a:t> BGP</a:t>
                      </a:r>
                      <a:endParaRPr lang="en-US" sz="1800" dirty="0">
                        <a:solidFill>
                          <a:schemeClr val="tx1"/>
                        </a:solidFill>
                      </a:endParaRPr>
                    </a:p>
                  </a:txBody>
                  <a:tcPr marT="34290" marB="34290"/>
                </a:tc>
                <a:tc>
                  <a:txBody>
                    <a:bodyPr/>
                    <a:lstStyle/>
                    <a:p>
                      <a:r>
                        <a:rPr lang="en-US" sz="1800" dirty="0" smtClean="0">
                          <a:solidFill>
                            <a:schemeClr val="tx1"/>
                          </a:solidFill>
                        </a:rPr>
                        <a:t>Using SDX</a:t>
                      </a:r>
                      <a:endParaRPr lang="en-US" sz="1800" dirty="0">
                        <a:solidFill>
                          <a:schemeClr val="tx1"/>
                        </a:solidFill>
                      </a:endParaRPr>
                    </a:p>
                  </a:txBody>
                  <a:tcPr marT="34290" marB="34290"/>
                </a:tc>
              </a:tr>
              <a:tr h="515291">
                <a:tc>
                  <a:txBody>
                    <a:bodyPr/>
                    <a:lstStyle/>
                    <a:p>
                      <a:r>
                        <a:rPr lang="en-US" sz="1800" dirty="0" err="1" smtClean="0">
                          <a:solidFill>
                            <a:schemeClr val="tx1"/>
                          </a:solidFill>
                        </a:rPr>
                        <a:t>dstport</a:t>
                      </a:r>
                      <a:r>
                        <a:rPr lang="en-US" sz="1800" dirty="0" smtClean="0">
                          <a:solidFill>
                            <a:schemeClr val="tx1"/>
                          </a:solidFill>
                        </a:rPr>
                        <a:t> = 80</a:t>
                      </a:r>
                      <a:endParaRPr lang="en-US" sz="1800" dirty="0">
                        <a:solidFill>
                          <a:schemeClr val="tx1"/>
                        </a:solidFill>
                      </a:endParaRPr>
                    </a:p>
                  </a:txBody>
                  <a:tcPr marT="34290" marB="34290"/>
                </a:tc>
                <a:tc>
                  <a:txBody>
                    <a:bodyPr/>
                    <a:lstStyle/>
                    <a:p>
                      <a:r>
                        <a:rPr lang="en-US" sz="1800" dirty="0" smtClean="0">
                          <a:solidFill>
                            <a:schemeClr val="tx1"/>
                          </a:solidFill>
                        </a:rPr>
                        <a:t>C1</a:t>
                      </a:r>
                      <a:endParaRPr lang="en-US" sz="1800" dirty="0">
                        <a:solidFill>
                          <a:schemeClr val="tx1"/>
                        </a:solidFill>
                      </a:endParaRPr>
                    </a:p>
                  </a:txBody>
                  <a:tcPr marT="34290" marB="34290"/>
                </a:tc>
                <a:tc>
                  <a:txBody>
                    <a:bodyPr/>
                    <a:lstStyle/>
                    <a:p>
                      <a:endParaRPr lang="en-US" sz="1400" dirty="0"/>
                    </a:p>
                  </a:txBody>
                  <a:tcPr marT="34290" marB="34290"/>
                </a:tc>
                <a:tc>
                  <a:txBody>
                    <a:bodyPr/>
                    <a:lstStyle/>
                    <a:p>
                      <a:endParaRPr lang="en-US" sz="1400" dirty="0"/>
                    </a:p>
                  </a:txBody>
                  <a:tcPr marT="34290" marB="34290"/>
                </a:tc>
              </a:tr>
            </a:tbl>
          </a:graphicData>
        </a:graphic>
      </p:graphicFrame>
    </p:spTree>
    <p:extLst>
      <p:ext uri="{BB962C8B-B14F-4D97-AF65-F5344CB8AC3E}">
        <p14:creationId xmlns:p14="http://schemas.microsoft.com/office/powerpoint/2010/main" val="372172937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18</a:t>
            </a:fld>
            <a:endParaRPr lang="en-US"/>
          </a:p>
        </p:txBody>
      </p:sp>
      <p:sp>
        <p:nvSpPr>
          <p:cNvPr id="81" name="Shape 1022"/>
          <p:cNvSpPr/>
          <p:nvPr/>
        </p:nvSpPr>
        <p:spPr>
          <a:xfrm>
            <a:off x="2667000" y="5376476"/>
            <a:ext cx="0"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defRPr sz="2200">
                <a:latin typeface="Consolas"/>
                <a:ea typeface="Consolas"/>
                <a:cs typeface="Consolas"/>
                <a:sym typeface="Consolas"/>
              </a:defRPr>
            </a:lvl1pPr>
          </a:lstStyle>
          <a:p>
            <a:pPr lvl="0">
              <a:defRPr sz="1800"/>
            </a:pPr>
            <a:endParaRPr sz="1800" dirty="0"/>
          </a:p>
        </p:txBody>
      </p:sp>
      <p:sp>
        <p:nvSpPr>
          <p:cNvPr id="7" name="Shape 450"/>
          <p:cNvSpPr/>
          <p:nvPr/>
        </p:nvSpPr>
        <p:spPr>
          <a:xfrm flipH="1" flipV="1">
            <a:off x="6069665" y="2085110"/>
            <a:ext cx="373180" cy="62694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1"/>
          <p:cNvSpPr/>
          <p:nvPr/>
        </p:nvSpPr>
        <p:spPr>
          <a:xfrm flipH="1" flipV="1">
            <a:off x="5950718" y="1959756"/>
            <a:ext cx="1952292" cy="7174"/>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3954061" y="1966918"/>
            <a:ext cx="1636292" cy="1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3175250" y="1739849"/>
            <a:ext cx="778811" cy="460948"/>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7811022" y="1703442"/>
            <a:ext cx="778812" cy="460949"/>
          </a:xfrm>
          <a:prstGeom prst="rect">
            <a:avLst/>
          </a:prstGeom>
          <a:ln w="12700">
            <a:miter lim="400000"/>
          </a:ln>
        </p:spPr>
      </p:pic>
      <p:sp>
        <p:nvSpPr>
          <p:cNvPr id="12" name="Shape 450"/>
          <p:cNvSpPr/>
          <p:nvPr/>
        </p:nvSpPr>
        <p:spPr>
          <a:xfrm flipV="1">
            <a:off x="5238789" y="1966929"/>
            <a:ext cx="351564" cy="87839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3" name="pasted-image.jpg"/>
          <p:cNvPicPr/>
          <p:nvPr/>
        </p:nvPicPr>
        <p:blipFill>
          <a:blip r:embed="rId3">
            <a:extLst/>
          </a:blip>
          <a:srcRect l="6992" t="10113" r="10135" b="11501"/>
          <a:stretch>
            <a:fillRect/>
          </a:stretch>
        </p:blipFill>
        <p:spPr>
          <a:xfrm>
            <a:off x="4859832" y="2712057"/>
            <a:ext cx="778811" cy="460948"/>
          </a:xfrm>
          <a:prstGeom prst="rect">
            <a:avLst/>
          </a:prstGeom>
          <a:ln w="12700">
            <a:miter lim="400000"/>
          </a:ln>
        </p:spPr>
      </p:pic>
      <p:pic>
        <p:nvPicPr>
          <p:cNvPr id="14" name="droppedImage.pdf"/>
          <p:cNvPicPr/>
          <p:nvPr/>
        </p:nvPicPr>
        <p:blipFill>
          <a:blip r:embed="rId4">
            <a:extLst/>
          </a:blip>
          <a:stretch>
            <a:fillRect/>
          </a:stretch>
        </p:blipFill>
        <p:spPr>
          <a:xfrm>
            <a:off x="5298302" y="1783402"/>
            <a:ext cx="1144543" cy="367043"/>
          </a:xfrm>
          <a:prstGeom prst="rect">
            <a:avLst/>
          </a:prstGeom>
          <a:ln w="12700">
            <a:miter lim="400000"/>
          </a:ln>
        </p:spPr>
      </p:pic>
      <p:sp>
        <p:nvSpPr>
          <p:cNvPr id="15" name="Shape 459"/>
          <p:cNvSpPr/>
          <p:nvPr/>
        </p:nvSpPr>
        <p:spPr>
          <a:xfrm>
            <a:off x="2693349" y="2293351"/>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16" name="Shape 459"/>
          <p:cNvSpPr/>
          <p:nvPr/>
        </p:nvSpPr>
        <p:spPr>
          <a:xfrm>
            <a:off x="4932429" y="3169693"/>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17" name="Shape 459"/>
          <p:cNvSpPr/>
          <p:nvPr/>
        </p:nvSpPr>
        <p:spPr>
          <a:xfrm>
            <a:off x="7519087" y="2293351"/>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pic>
        <p:nvPicPr>
          <p:cNvPr id="18" name="pasted-image.jpg"/>
          <p:cNvPicPr/>
          <p:nvPr/>
        </p:nvPicPr>
        <p:blipFill>
          <a:blip r:embed="rId3">
            <a:extLst/>
          </a:blip>
          <a:srcRect l="6992" t="10113" r="10135" b="11501"/>
          <a:stretch>
            <a:fillRect/>
          </a:stretch>
        </p:blipFill>
        <p:spPr>
          <a:xfrm>
            <a:off x="6069666" y="2691327"/>
            <a:ext cx="778811" cy="460948"/>
          </a:xfrm>
          <a:prstGeom prst="rect">
            <a:avLst/>
          </a:prstGeom>
          <a:ln w="12700">
            <a:miter lim="400000"/>
          </a:ln>
        </p:spPr>
      </p:pic>
      <p:sp>
        <p:nvSpPr>
          <p:cNvPr id="19" name="Shape 351"/>
          <p:cNvSpPr/>
          <p:nvPr/>
        </p:nvSpPr>
        <p:spPr>
          <a:xfrm>
            <a:off x="5551595" y="20721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20" name="Shape 351"/>
          <p:cNvSpPr/>
          <p:nvPr/>
        </p:nvSpPr>
        <p:spPr>
          <a:xfrm>
            <a:off x="6247232" y="20721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cxnSp>
        <p:nvCxnSpPr>
          <p:cNvPr id="21" name="Straight Arrow Connector 20"/>
          <p:cNvCxnSpPr/>
          <p:nvPr/>
        </p:nvCxnSpPr>
        <p:spPr>
          <a:xfrm>
            <a:off x="3677672" y="1603162"/>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a:off x="6346109" y="1603162"/>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8149" y="1165606"/>
            <a:ext cx="2305138" cy="461665"/>
          </a:xfrm>
          <a:prstGeom prst="rect">
            <a:avLst/>
          </a:prstGeom>
          <a:noFill/>
          <a:ln>
            <a:noFill/>
          </a:ln>
        </p:spPr>
        <p:txBody>
          <a:bodyPr wrap="none" rtlCol="0">
            <a:spAutoFit/>
          </a:bodyPr>
          <a:lstStyle/>
          <a:p>
            <a:r>
              <a:rPr lang="en-US" sz="2400" b="1" dirty="0" smtClean="0">
                <a:solidFill>
                  <a:srgbClr val="FF0000"/>
                </a:solidFill>
              </a:rPr>
              <a:t>Incoming Data</a:t>
            </a:r>
            <a:endParaRPr lang="en-US" sz="2400" b="1" dirty="0">
              <a:solidFill>
                <a:srgbClr val="FF0000"/>
              </a:solidFill>
            </a:endParaRPr>
          </a:p>
        </p:txBody>
      </p:sp>
      <p:sp>
        <p:nvSpPr>
          <p:cNvPr id="27" name="Title 2"/>
          <p:cNvSpPr txBox="1">
            <a:spLocks/>
          </p:cNvSpPr>
          <p:nvPr/>
        </p:nvSpPr>
        <p:spPr bwMode="auto">
          <a:xfrm>
            <a:off x="457200" y="165389"/>
            <a:ext cx="87630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800000"/>
                </a:solidFill>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5pPr>
            <a:lvl6pPr marL="457200" algn="l" rtl="0" fontAlgn="base">
              <a:spcBef>
                <a:spcPct val="0"/>
              </a:spcBef>
              <a:spcAft>
                <a:spcPct val="0"/>
              </a:spcAft>
              <a:defRPr sz="4000" b="1">
                <a:solidFill>
                  <a:srgbClr val="FF0000"/>
                </a:solidFill>
                <a:latin typeface="Arial" charset="0"/>
              </a:defRPr>
            </a:lvl6pPr>
            <a:lvl7pPr marL="914400" algn="l" rtl="0" fontAlgn="base">
              <a:spcBef>
                <a:spcPct val="0"/>
              </a:spcBef>
              <a:spcAft>
                <a:spcPct val="0"/>
              </a:spcAft>
              <a:defRPr sz="4000" b="1">
                <a:solidFill>
                  <a:srgbClr val="FF0000"/>
                </a:solidFill>
                <a:latin typeface="Arial" charset="0"/>
              </a:defRPr>
            </a:lvl7pPr>
            <a:lvl8pPr marL="1371600" algn="l" rtl="0" fontAlgn="base">
              <a:spcBef>
                <a:spcPct val="0"/>
              </a:spcBef>
              <a:spcAft>
                <a:spcPct val="0"/>
              </a:spcAft>
              <a:defRPr sz="4000" b="1">
                <a:solidFill>
                  <a:srgbClr val="FF0000"/>
                </a:solidFill>
                <a:latin typeface="Arial" charset="0"/>
              </a:defRPr>
            </a:lvl8pPr>
            <a:lvl9pPr marL="1828800" algn="l" rtl="0" fontAlgn="base">
              <a:spcBef>
                <a:spcPct val="0"/>
              </a:spcBef>
              <a:spcAft>
                <a:spcPct val="0"/>
              </a:spcAft>
              <a:defRPr sz="4000" b="1">
                <a:solidFill>
                  <a:srgbClr val="FF0000"/>
                </a:solidFill>
                <a:latin typeface="Arial" charset="0"/>
              </a:defRPr>
            </a:lvl9pPr>
          </a:lstStyle>
          <a:p>
            <a:r>
              <a:rPr lang="en-US" dirty="0" smtClean="0"/>
              <a:t>Inbound Traffic Engineering</a:t>
            </a:r>
            <a:endParaRPr lang="en-US" dirty="0"/>
          </a:p>
        </p:txBody>
      </p:sp>
      <p:sp>
        <p:nvSpPr>
          <p:cNvPr id="28" name="Shape 351"/>
          <p:cNvSpPr/>
          <p:nvPr/>
        </p:nvSpPr>
        <p:spPr>
          <a:xfrm>
            <a:off x="3371341" y="2705574"/>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graphicFrame>
        <p:nvGraphicFramePr>
          <p:cNvPr id="24" name="Table 23"/>
          <p:cNvGraphicFramePr>
            <a:graphicFrameLocks noGrp="1"/>
          </p:cNvGraphicFramePr>
          <p:nvPr>
            <p:extLst>
              <p:ext uri="{D42A27DB-BD31-4B8C-83A1-F6EECF244321}">
                <p14:modId xmlns:p14="http://schemas.microsoft.com/office/powerpoint/2010/main" val="744730386"/>
              </p:ext>
            </p:extLst>
          </p:nvPr>
        </p:nvGraphicFramePr>
        <p:xfrm>
          <a:off x="334084" y="3612235"/>
          <a:ext cx="8324442" cy="1132511"/>
        </p:xfrm>
        <a:graphic>
          <a:graphicData uri="http://schemas.openxmlformats.org/drawingml/2006/table">
            <a:tbl>
              <a:tblPr firstRow="1" bandRow="1">
                <a:tableStyleId>{5C22544A-7EE6-4342-B048-85BDC9FD1C3A}</a:tableStyleId>
              </a:tblPr>
              <a:tblGrid>
                <a:gridCol w="2737296"/>
                <a:gridCol w="1018871"/>
                <a:gridCol w="1476625"/>
                <a:gridCol w="3091650"/>
              </a:tblGrid>
              <a:tr h="617220">
                <a:tc>
                  <a:txBody>
                    <a:bodyPr/>
                    <a:lstStyle/>
                    <a:p>
                      <a:r>
                        <a:rPr lang="en-US" sz="1800" dirty="0" smtClean="0">
                          <a:solidFill>
                            <a:schemeClr val="tx1"/>
                          </a:solidFill>
                        </a:rPr>
                        <a:t>Incoming Traffic</a:t>
                      </a:r>
                      <a:endParaRPr lang="en-US" sz="1800" dirty="0">
                        <a:solidFill>
                          <a:schemeClr val="tx1"/>
                        </a:solidFill>
                      </a:endParaRPr>
                    </a:p>
                  </a:txBody>
                  <a:tcPr marT="34290" marB="34290"/>
                </a:tc>
                <a:tc>
                  <a:txBody>
                    <a:bodyPr/>
                    <a:lstStyle/>
                    <a:p>
                      <a:r>
                        <a:rPr lang="en-US" sz="1800" dirty="0" smtClean="0">
                          <a:solidFill>
                            <a:schemeClr val="tx1"/>
                          </a:solidFill>
                        </a:rPr>
                        <a:t>Out Port</a:t>
                      </a:r>
                      <a:endParaRPr lang="en-US" sz="1800" dirty="0">
                        <a:solidFill>
                          <a:schemeClr val="tx1"/>
                        </a:solidFill>
                      </a:endParaRPr>
                    </a:p>
                  </a:txBody>
                  <a:tcPr marT="34290" marB="34290"/>
                </a:tc>
                <a:tc>
                  <a:txBody>
                    <a:bodyPr/>
                    <a:lstStyle/>
                    <a:p>
                      <a:r>
                        <a:rPr lang="en-US" sz="1800" dirty="0" smtClean="0">
                          <a:solidFill>
                            <a:schemeClr val="tx1"/>
                          </a:solidFill>
                        </a:rPr>
                        <a:t>Using</a:t>
                      </a:r>
                      <a:r>
                        <a:rPr lang="en-US" sz="1800" baseline="0" dirty="0" smtClean="0">
                          <a:solidFill>
                            <a:schemeClr val="tx1"/>
                          </a:solidFill>
                        </a:rPr>
                        <a:t> BGP</a:t>
                      </a:r>
                      <a:endParaRPr lang="en-US" sz="1800" dirty="0">
                        <a:solidFill>
                          <a:schemeClr val="tx1"/>
                        </a:solidFill>
                      </a:endParaRPr>
                    </a:p>
                  </a:txBody>
                  <a:tcPr marT="34290" marB="34290"/>
                </a:tc>
                <a:tc>
                  <a:txBody>
                    <a:bodyPr/>
                    <a:lstStyle/>
                    <a:p>
                      <a:r>
                        <a:rPr lang="en-US" sz="1800" dirty="0" smtClean="0">
                          <a:solidFill>
                            <a:schemeClr val="tx1"/>
                          </a:solidFill>
                        </a:rPr>
                        <a:t>Using SDX</a:t>
                      </a:r>
                      <a:endParaRPr lang="en-US" sz="1800" dirty="0">
                        <a:solidFill>
                          <a:schemeClr val="tx1"/>
                        </a:solidFill>
                      </a:endParaRPr>
                    </a:p>
                  </a:txBody>
                  <a:tcPr marT="34290" marB="34290"/>
                </a:tc>
              </a:tr>
              <a:tr h="515291">
                <a:tc>
                  <a:txBody>
                    <a:bodyPr/>
                    <a:lstStyle/>
                    <a:p>
                      <a:r>
                        <a:rPr lang="en-US" sz="1800" dirty="0" err="1" smtClean="0">
                          <a:solidFill>
                            <a:schemeClr val="tx1"/>
                          </a:solidFill>
                        </a:rPr>
                        <a:t>dstport</a:t>
                      </a:r>
                      <a:r>
                        <a:rPr lang="en-US" sz="1800" dirty="0" smtClean="0">
                          <a:solidFill>
                            <a:schemeClr val="tx1"/>
                          </a:solidFill>
                        </a:rPr>
                        <a:t> = 80</a:t>
                      </a:r>
                      <a:endParaRPr lang="en-US" sz="1800" dirty="0">
                        <a:solidFill>
                          <a:schemeClr val="tx1"/>
                        </a:solidFill>
                      </a:endParaRPr>
                    </a:p>
                  </a:txBody>
                  <a:tcPr marT="34290" marB="34290"/>
                </a:tc>
                <a:tc>
                  <a:txBody>
                    <a:bodyPr/>
                    <a:lstStyle/>
                    <a:p>
                      <a:r>
                        <a:rPr lang="en-US" sz="1800" dirty="0" smtClean="0">
                          <a:solidFill>
                            <a:schemeClr val="tx1"/>
                          </a:solidFill>
                        </a:rPr>
                        <a:t>C1</a:t>
                      </a:r>
                      <a:endParaRPr lang="en-US" sz="1800" dirty="0">
                        <a:solidFill>
                          <a:schemeClr val="tx1"/>
                        </a:solidFill>
                      </a:endParaRPr>
                    </a:p>
                  </a:txBody>
                  <a:tcPr marT="34290" marB="34290"/>
                </a:tc>
                <a:tc>
                  <a:txBody>
                    <a:bodyPr/>
                    <a:lstStyle/>
                    <a:p>
                      <a:pPr algn="ctr"/>
                      <a:r>
                        <a:rPr lang="en-US" sz="1800" b="1" dirty="0" smtClean="0"/>
                        <a:t>?</a:t>
                      </a:r>
                    </a:p>
                  </a:txBody>
                  <a:tcPr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800" b="0" dirty="0" smtClean="0">
                        <a:solidFill>
                          <a:schemeClr val="tx1"/>
                        </a:solidFill>
                      </a:endParaRPr>
                    </a:p>
                  </a:txBody>
                  <a:tcPr marT="34290" marB="34290"/>
                </a:tc>
              </a:tr>
            </a:tbl>
          </a:graphicData>
        </a:graphic>
      </p:graphicFrame>
      <p:sp>
        <p:nvSpPr>
          <p:cNvPr id="26" name="Content Placeholder 2"/>
          <p:cNvSpPr>
            <a:spLocks noGrp="1"/>
          </p:cNvSpPr>
          <p:nvPr>
            <p:ph idx="1"/>
          </p:nvPr>
        </p:nvSpPr>
        <p:spPr>
          <a:xfrm>
            <a:off x="334084" y="2845323"/>
            <a:ext cx="8616746" cy="561924"/>
          </a:xfrm>
          <a:solidFill>
            <a:schemeClr val="accent5"/>
          </a:solidFill>
        </p:spPr>
        <p:txBody>
          <a:bodyPr/>
          <a:lstStyle/>
          <a:p>
            <a:pPr marL="0" indent="0" algn="ctr">
              <a:buNone/>
            </a:pPr>
            <a:r>
              <a:rPr lang="en-US" b="1" dirty="0" smtClean="0">
                <a:solidFill>
                  <a:srgbClr val="FF0000"/>
                </a:solidFill>
              </a:rPr>
              <a:t>Fine grained policies not possible with BGP</a:t>
            </a:r>
            <a:endParaRPr lang="en-US" b="1" dirty="0">
              <a:solidFill>
                <a:srgbClr val="FF0000"/>
              </a:solidFill>
            </a:endParaRPr>
          </a:p>
        </p:txBody>
      </p:sp>
    </p:spTree>
    <p:extLst>
      <p:ext uri="{BB962C8B-B14F-4D97-AF65-F5344CB8AC3E}">
        <p14:creationId xmlns:p14="http://schemas.microsoft.com/office/powerpoint/2010/main" val="27425150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19</a:t>
            </a:fld>
            <a:endParaRPr lang="en-US"/>
          </a:p>
        </p:txBody>
      </p:sp>
      <p:sp>
        <p:nvSpPr>
          <p:cNvPr id="81" name="Shape 1022"/>
          <p:cNvSpPr/>
          <p:nvPr/>
        </p:nvSpPr>
        <p:spPr>
          <a:xfrm>
            <a:off x="2667000" y="5376476"/>
            <a:ext cx="0" cy="27699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lvl1pPr algn="l">
              <a:defRPr sz="2200">
                <a:latin typeface="Consolas"/>
                <a:ea typeface="Consolas"/>
                <a:cs typeface="Consolas"/>
                <a:sym typeface="Consolas"/>
              </a:defRPr>
            </a:lvl1pPr>
          </a:lstStyle>
          <a:p>
            <a:pPr lvl="0">
              <a:defRPr sz="1800"/>
            </a:pPr>
            <a:endParaRPr sz="1800" dirty="0"/>
          </a:p>
        </p:txBody>
      </p:sp>
      <p:graphicFrame>
        <p:nvGraphicFramePr>
          <p:cNvPr id="5" name="Table 4"/>
          <p:cNvGraphicFramePr>
            <a:graphicFrameLocks noGrp="1"/>
          </p:cNvGraphicFramePr>
          <p:nvPr>
            <p:extLst>
              <p:ext uri="{D42A27DB-BD31-4B8C-83A1-F6EECF244321}">
                <p14:modId xmlns:p14="http://schemas.microsoft.com/office/powerpoint/2010/main" val="1090181696"/>
              </p:ext>
            </p:extLst>
          </p:nvPr>
        </p:nvGraphicFramePr>
        <p:xfrm>
          <a:off x="334084" y="3612234"/>
          <a:ext cx="8616746" cy="1234440"/>
        </p:xfrm>
        <a:graphic>
          <a:graphicData uri="http://schemas.openxmlformats.org/drawingml/2006/table">
            <a:tbl>
              <a:tblPr firstRow="1" bandRow="1">
                <a:tableStyleId>{5C22544A-7EE6-4342-B048-85BDC9FD1C3A}</a:tableStyleId>
              </a:tblPr>
              <a:tblGrid>
                <a:gridCol w="2833413"/>
                <a:gridCol w="1054648"/>
                <a:gridCol w="1528475"/>
                <a:gridCol w="3200210"/>
              </a:tblGrid>
              <a:tr h="617220">
                <a:tc>
                  <a:txBody>
                    <a:bodyPr/>
                    <a:lstStyle/>
                    <a:p>
                      <a:r>
                        <a:rPr lang="en-US" sz="1800" dirty="0" smtClean="0">
                          <a:solidFill>
                            <a:schemeClr val="tx1"/>
                          </a:solidFill>
                        </a:rPr>
                        <a:t>Incoming Traffic</a:t>
                      </a:r>
                      <a:endParaRPr lang="en-US" sz="1800" dirty="0">
                        <a:solidFill>
                          <a:schemeClr val="tx1"/>
                        </a:solidFill>
                      </a:endParaRPr>
                    </a:p>
                  </a:txBody>
                  <a:tcPr marT="34290" marB="34290"/>
                </a:tc>
                <a:tc>
                  <a:txBody>
                    <a:bodyPr/>
                    <a:lstStyle/>
                    <a:p>
                      <a:r>
                        <a:rPr lang="en-US" sz="1800" dirty="0" smtClean="0">
                          <a:solidFill>
                            <a:schemeClr val="tx1"/>
                          </a:solidFill>
                        </a:rPr>
                        <a:t>Out Port</a:t>
                      </a:r>
                      <a:endParaRPr lang="en-US" sz="1800" dirty="0">
                        <a:solidFill>
                          <a:schemeClr val="tx1"/>
                        </a:solidFill>
                      </a:endParaRPr>
                    </a:p>
                  </a:txBody>
                  <a:tcPr marT="34290" marB="34290"/>
                </a:tc>
                <a:tc>
                  <a:txBody>
                    <a:bodyPr/>
                    <a:lstStyle/>
                    <a:p>
                      <a:r>
                        <a:rPr lang="en-US" sz="1800" dirty="0" smtClean="0">
                          <a:solidFill>
                            <a:schemeClr val="tx1"/>
                          </a:solidFill>
                        </a:rPr>
                        <a:t>Using</a:t>
                      </a:r>
                      <a:r>
                        <a:rPr lang="en-US" sz="1800" baseline="0" dirty="0" smtClean="0">
                          <a:solidFill>
                            <a:schemeClr val="tx1"/>
                          </a:solidFill>
                        </a:rPr>
                        <a:t> BGP</a:t>
                      </a:r>
                      <a:endParaRPr lang="en-US" sz="1800" dirty="0">
                        <a:solidFill>
                          <a:schemeClr val="tx1"/>
                        </a:solidFill>
                      </a:endParaRPr>
                    </a:p>
                  </a:txBody>
                  <a:tcPr marT="34290" marB="34290"/>
                </a:tc>
                <a:tc>
                  <a:txBody>
                    <a:bodyPr/>
                    <a:lstStyle/>
                    <a:p>
                      <a:r>
                        <a:rPr lang="en-US" sz="1800" dirty="0" smtClean="0">
                          <a:solidFill>
                            <a:schemeClr val="tx1"/>
                          </a:solidFill>
                        </a:rPr>
                        <a:t>Using SDX</a:t>
                      </a:r>
                      <a:endParaRPr lang="en-US" sz="1800" dirty="0">
                        <a:solidFill>
                          <a:schemeClr val="tx1"/>
                        </a:solidFill>
                      </a:endParaRPr>
                    </a:p>
                  </a:txBody>
                  <a:tcPr marT="34290" marB="34290"/>
                </a:tc>
              </a:tr>
              <a:tr h="617220">
                <a:tc>
                  <a:txBody>
                    <a:bodyPr/>
                    <a:lstStyle/>
                    <a:p>
                      <a:r>
                        <a:rPr lang="en-US" sz="1800" dirty="0" err="1" smtClean="0">
                          <a:solidFill>
                            <a:schemeClr val="tx1"/>
                          </a:solidFill>
                        </a:rPr>
                        <a:t>dstport</a:t>
                      </a:r>
                      <a:r>
                        <a:rPr lang="en-US" sz="1800" dirty="0" smtClean="0">
                          <a:solidFill>
                            <a:schemeClr val="tx1"/>
                          </a:solidFill>
                        </a:rPr>
                        <a:t> = 80</a:t>
                      </a:r>
                      <a:endParaRPr lang="en-US" sz="1800" dirty="0">
                        <a:solidFill>
                          <a:schemeClr val="tx1"/>
                        </a:solidFill>
                      </a:endParaRPr>
                    </a:p>
                  </a:txBody>
                  <a:tcPr marT="34290" marB="34290"/>
                </a:tc>
                <a:tc>
                  <a:txBody>
                    <a:bodyPr/>
                    <a:lstStyle/>
                    <a:p>
                      <a:r>
                        <a:rPr lang="en-US" sz="1800" dirty="0" smtClean="0">
                          <a:solidFill>
                            <a:schemeClr val="tx1"/>
                          </a:solidFill>
                        </a:rPr>
                        <a:t>C1</a:t>
                      </a:r>
                      <a:endParaRPr lang="en-US" sz="1800" dirty="0">
                        <a:solidFill>
                          <a:schemeClr val="tx1"/>
                        </a:solidFill>
                      </a:endParaRPr>
                    </a:p>
                  </a:txBody>
                  <a:tcPr marT="34290" marB="34290"/>
                </a:tc>
                <a:tc>
                  <a:txBody>
                    <a:bodyPr/>
                    <a:lstStyle/>
                    <a:p>
                      <a:pPr algn="ctr"/>
                      <a:r>
                        <a:rPr lang="en-US" sz="1800" b="1" dirty="0" smtClean="0"/>
                        <a:t>?</a:t>
                      </a:r>
                    </a:p>
                  </a:txBody>
                  <a:tcPr marT="34290" marB="3429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rPr>
                        <a:t>match(</a:t>
                      </a:r>
                      <a:r>
                        <a:rPr lang="en-US" sz="1800" b="0" dirty="0" err="1" smtClean="0">
                          <a:solidFill>
                            <a:schemeClr val="tx1"/>
                          </a:solidFill>
                        </a:rPr>
                        <a:t>dstport</a:t>
                      </a:r>
                      <a:r>
                        <a:rPr lang="en-US" sz="1800" b="0" baseline="0" dirty="0" smtClean="0">
                          <a:solidFill>
                            <a:schemeClr val="tx1"/>
                          </a:solidFill>
                        </a:rPr>
                        <a:t> =80</a:t>
                      </a:r>
                      <a:r>
                        <a:rPr lang="en-US" sz="1800" b="0" dirty="0" smtClean="0">
                          <a:solidFill>
                            <a:schemeClr val="tx1"/>
                          </a:solidFill>
                        </a:rPr>
                        <a:t>)</a:t>
                      </a:r>
                      <a:r>
                        <a:rPr lang="en-US" sz="1800" b="0" dirty="0" smtClean="0">
                          <a:solidFill>
                            <a:schemeClr val="tx1"/>
                          </a:solidFill>
                          <a:sym typeface="Wingdings"/>
                        </a:rPr>
                        <a:t></a:t>
                      </a:r>
                      <a:r>
                        <a:rPr lang="en-US" sz="1800" b="0" dirty="0" smtClean="0">
                          <a:solidFill>
                            <a:schemeClr val="tx1"/>
                          </a:solidFill>
                        </a:rPr>
                        <a:t> </a:t>
                      </a:r>
                      <a:r>
                        <a:rPr lang="en-US" sz="1800" b="0" dirty="0" err="1" smtClean="0">
                          <a:solidFill>
                            <a:schemeClr val="tx1"/>
                          </a:solidFill>
                        </a:rPr>
                        <a:t>fwd</a:t>
                      </a:r>
                      <a:r>
                        <a:rPr lang="en-US" sz="1800" b="0" dirty="0" smtClean="0">
                          <a:solidFill>
                            <a:schemeClr val="tx1"/>
                          </a:solidFill>
                        </a:rPr>
                        <a:t>(C1)</a:t>
                      </a:r>
                    </a:p>
                  </a:txBody>
                  <a:tcPr marT="34290" marB="34290"/>
                </a:tc>
              </a:tr>
            </a:tbl>
          </a:graphicData>
        </a:graphic>
      </p:graphicFrame>
      <p:sp>
        <p:nvSpPr>
          <p:cNvPr id="7" name="Shape 450"/>
          <p:cNvSpPr/>
          <p:nvPr/>
        </p:nvSpPr>
        <p:spPr>
          <a:xfrm flipH="1" flipV="1">
            <a:off x="6069665" y="2085110"/>
            <a:ext cx="373180" cy="62694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8" name="Shape 441"/>
          <p:cNvSpPr/>
          <p:nvPr/>
        </p:nvSpPr>
        <p:spPr>
          <a:xfrm flipH="1" flipV="1">
            <a:off x="5950718" y="1959756"/>
            <a:ext cx="1952292" cy="7174"/>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sp>
        <p:nvSpPr>
          <p:cNvPr id="9" name="Shape 443"/>
          <p:cNvSpPr/>
          <p:nvPr/>
        </p:nvSpPr>
        <p:spPr>
          <a:xfrm flipH="1">
            <a:off x="3954061" y="1966918"/>
            <a:ext cx="1636292" cy="11"/>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0" name="pasted-image.jpg"/>
          <p:cNvPicPr/>
          <p:nvPr/>
        </p:nvPicPr>
        <p:blipFill>
          <a:blip r:embed="rId3">
            <a:extLst/>
          </a:blip>
          <a:srcRect l="6992" t="10113" r="10135" b="11501"/>
          <a:stretch>
            <a:fillRect/>
          </a:stretch>
        </p:blipFill>
        <p:spPr>
          <a:xfrm>
            <a:off x="3175250" y="1739849"/>
            <a:ext cx="778811" cy="460948"/>
          </a:xfrm>
          <a:prstGeom prst="rect">
            <a:avLst/>
          </a:prstGeom>
          <a:ln w="12700">
            <a:miter lim="400000"/>
          </a:ln>
        </p:spPr>
      </p:pic>
      <p:pic>
        <p:nvPicPr>
          <p:cNvPr id="11" name="pasted-image.jpg"/>
          <p:cNvPicPr/>
          <p:nvPr/>
        </p:nvPicPr>
        <p:blipFill>
          <a:blip r:embed="rId3">
            <a:extLst/>
          </a:blip>
          <a:srcRect l="6992" t="10113" r="10135" b="11501"/>
          <a:stretch>
            <a:fillRect/>
          </a:stretch>
        </p:blipFill>
        <p:spPr>
          <a:xfrm>
            <a:off x="7811022" y="1703442"/>
            <a:ext cx="778812" cy="460949"/>
          </a:xfrm>
          <a:prstGeom prst="rect">
            <a:avLst/>
          </a:prstGeom>
          <a:ln w="12700">
            <a:miter lim="400000"/>
          </a:ln>
        </p:spPr>
      </p:pic>
      <p:sp>
        <p:nvSpPr>
          <p:cNvPr id="12" name="Shape 450"/>
          <p:cNvSpPr/>
          <p:nvPr/>
        </p:nvSpPr>
        <p:spPr>
          <a:xfrm flipV="1">
            <a:off x="5238789" y="1966929"/>
            <a:ext cx="351564" cy="878395"/>
          </a:xfrm>
          <a:prstGeom prst="line">
            <a:avLst/>
          </a:prstGeom>
          <a:ln w="22225">
            <a:solidFill/>
            <a:miter lim="400000"/>
          </a:ln>
        </p:spPr>
        <p:txBody>
          <a:bodyPr lIns="0" tIns="0" rIns="0" bIns="0" anchor="ctr"/>
          <a:lstStyle/>
          <a:p>
            <a:pPr defTabSz="321457">
              <a:defRPr sz="1200">
                <a:latin typeface="Helvetica"/>
                <a:ea typeface="Helvetica"/>
                <a:cs typeface="Helvetica"/>
                <a:sym typeface="Helvetica"/>
              </a:defRPr>
            </a:pPr>
            <a:endParaRPr/>
          </a:p>
        </p:txBody>
      </p:sp>
      <p:pic>
        <p:nvPicPr>
          <p:cNvPr id="13" name="pasted-image.jpg"/>
          <p:cNvPicPr/>
          <p:nvPr/>
        </p:nvPicPr>
        <p:blipFill>
          <a:blip r:embed="rId3">
            <a:extLst/>
          </a:blip>
          <a:srcRect l="6992" t="10113" r="10135" b="11501"/>
          <a:stretch>
            <a:fillRect/>
          </a:stretch>
        </p:blipFill>
        <p:spPr>
          <a:xfrm>
            <a:off x="4859832" y="2712057"/>
            <a:ext cx="778811" cy="460948"/>
          </a:xfrm>
          <a:prstGeom prst="rect">
            <a:avLst/>
          </a:prstGeom>
          <a:ln w="12700">
            <a:miter lim="400000"/>
          </a:ln>
        </p:spPr>
      </p:pic>
      <p:pic>
        <p:nvPicPr>
          <p:cNvPr id="14" name="droppedImage.pdf"/>
          <p:cNvPicPr/>
          <p:nvPr/>
        </p:nvPicPr>
        <p:blipFill>
          <a:blip r:embed="rId4">
            <a:extLst/>
          </a:blip>
          <a:stretch>
            <a:fillRect/>
          </a:stretch>
        </p:blipFill>
        <p:spPr>
          <a:xfrm>
            <a:off x="5298302" y="1783402"/>
            <a:ext cx="1144543" cy="367043"/>
          </a:xfrm>
          <a:prstGeom prst="rect">
            <a:avLst/>
          </a:prstGeom>
          <a:ln w="12700">
            <a:miter lim="400000"/>
          </a:ln>
        </p:spPr>
      </p:pic>
      <p:sp>
        <p:nvSpPr>
          <p:cNvPr id="15" name="Shape 459"/>
          <p:cNvSpPr/>
          <p:nvPr/>
        </p:nvSpPr>
        <p:spPr>
          <a:xfrm>
            <a:off x="2693349" y="2293351"/>
            <a:ext cx="1721084"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smtClean="0">
                <a:solidFill>
                  <a:schemeClr val="accent6"/>
                </a:solidFill>
                <a:latin typeface="Arial"/>
                <a:ea typeface="Lucida Sans Regular"/>
                <a:cs typeface="Arial"/>
                <a:sym typeface="Lucida Sans Regular"/>
              </a:rPr>
              <a:t>AS A Router</a:t>
            </a:r>
            <a:endParaRPr sz="2000" dirty="0">
              <a:solidFill>
                <a:schemeClr val="accent6"/>
              </a:solidFill>
              <a:latin typeface="Arial"/>
              <a:ea typeface="Lucida Sans Regular"/>
              <a:cs typeface="Arial"/>
              <a:sym typeface="Lucida Sans Regular"/>
            </a:endParaRPr>
          </a:p>
        </p:txBody>
      </p:sp>
      <p:sp>
        <p:nvSpPr>
          <p:cNvPr id="16" name="Shape 459"/>
          <p:cNvSpPr/>
          <p:nvPr/>
        </p:nvSpPr>
        <p:spPr>
          <a:xfrm>
            <a:off x="4932429" y="3169693"/>
            <a:ext cx="1867360"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a:t>
            </a:r>
            <a:r>
              <a:rPr lang="en-US" sz="2000" dirty="0" smtClean="0">
                <a:solidFill>
                  <a:schemeClr val="accent6"/>
                </a:solidFill>
                <a:ea typeface="Lucida Sans Regular"/>
                <a:cs typeface="Arial"/>
                <a:sym typeface="Lucida Sans Regular"/>
              </a:rPr>
              <a:t>C Routers</a:t>
            </a:r>
            <a:endParaRPr lang="en-US" sz="2000" dirty="0">
              <a:solidFill>
                <a:schemeClr val="accent6"/>
              </a:solidFill>
              <a:ea typeface="Lucida Sans Regular"/>
              <a:cs typeface="Arial"/>
              <a:sym typeface="Lucida Sans Regular"/>
            </a:endParaRPr>
          </a:p>
        </p:txBody>
      </p:sp>
      <p:sp>
        <p:nvSpPr>
          <p:cNvPr id="17" name="Shape 459"/>
          <p:cNvSpPr/>
          <p:nvPr/>
        </p:nvSpPr>
        <p:spPr>
          <a:xfrm>
            <a:off x="7519087" y="2293351"/>
            <a:ext cx="1613817" cy="333425"/>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ctr">
              <a:lnSpc>
                <a:spcPct val="110000"/>
              </a:lnSpc>
              <a:defRPr sz="1800"/>
            </a:pPr>
            <a:r>
              <a:rPr lang="en-US" sz="2000" dirty="0">
                <a:solidFill>
                  <a:schemeClr val="accent6"/>
                </a:solidFill>
                <a:ea typeface="Lucida Sans Regular"/>
                <a:cs typeface="Arial"/>
                <a:sym typeface="Lucida Sans Regular"/>
              </a:rPr>
              <a:t>AS B</a:t>
            </a:r>
            <a:r>
              <a:rPr lang="en-US" sz="2000" dirty="0" smtClean="0">
                <a:solidFill>
                  <a:schemeClr val="accent6"/>
                </a:solidFill>
                <a:ea typeface="Lucida Sans Regular"/>
                <a:cs typeface="Arial"/>
                <a:sym typeface="Lucida Sans Regular"/>
              </a:rPr>
              <a:t> </a:t>
            </a:r>
            <a:r>
              <a:rPr lang="en-US" sz="2000" dirty="0">
                <a:solidFill>
                  <a:schemeClr val="accent6"/>
                </a:solidFill>
                <a:ea typeface="Lucida Sans Regular"/>
                <a:cs typeface="Arial"/>
                <a:sym typeface="Lucida Sans Regular"/>
              </a:rPr>
              <a:t>Router</a:t>
            </a:r>
          </a:p>
        </p:txBody>
      </p:sp>
      <p:pic>
        <p:nvPicPr>
          <p:cNvPr id="18" name="pasted-image.jpg"/>
          <p:cNvPicPr/>
          <p:nvPr/>
        </p:nvPicPr>
        <p:blipFill>
          <a:blip r:embed="rId3">
            <a:extLst/>
          </a:blip>
          <a:srcRect l="6992" t="10113" r="10135" b="11501"/>
          <a:stretch>
            <a:fillRect/>
          </a:stretch>
        </p:blipFill>
        <p:spPr>
          <a:xfrm>
            <a:off x="6069666" y="2691327"/>
            <a:ext cx="778811" cy="460948"/>
          </a:xfrm>
          <a:prstGeom prst="rect">
            <a:avLst/>
          </a:prstGeom>
          <a:ln w="12700">
            <a:miter lim="400000"/>
          </a:ln>
        </p:spPr>
      </p:pic>
      <p:sp>
        <p:nvSpPr>
          <p:cNvPr id="19" name="Shape 351"/>
          <p:cNvSpPr/>
          <p:nvPr/>
        </p:nvSpPr>
        <p:spPr>
          <a:xfrm>
            <a:off x="5551595" y="20721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C1</a:t>
            </a:r>
            <a:endParaRPr sz="2000" b="1" dirty="0">
              <a:solidFill>
                <a:srgbClr val="FF9300"/>
              </a:solidFill>
              <a:latin typeface="Arial"/>
              <a:ea typeface="Lucida Sans Regular"/>
              <a:cs typeface="Arial"/>
              <a:sym typeface="Lucida Sans Regular"/>
            </a:endParaRPr>
          </a:p>
        </p:txBody>
      </p:sp>
      <p:sp>
        <p:nvSpPr>
          <p:cNvPr id="20" name="Shape 351"/>
          <p:cNvSpPr/>
          <p:nvPr/>
        </p:nvSpPr>
        <p:spPr>
          <a:xfrm>
            <a:off x="6247232" y="2072186"/>
            <a:ext cx="327864" cy="33342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000" dirty="0" smtClean="0">
                <a:solidFill>
                  <a:srgbClr val="5E5E5E"/>
                </a:solidFill>
                <a:latin typeface="Arial"/>
                <a:ea typeface="Lucida Sans Regular"/>
                <a:cs typeface="Arial"/>
                <a:sym typeface="Lucida Sans Regular"/>
              </a:rPr>
              <a:t>C2</a:t>
            </a:r>
            <a:endParaRPr sz="2000" b="1" dirty="0">
              <a:solidFill>
                <a:srgbClr val="FF9300"/>
              </a:solidFill>
              <a:latin typeface="Arial"/>
              <a:ea typeface="Lucida Sans Regular"/>
              <a:cs typeface="Arial"/>
              <a:sym typeface="Lucida Sans Regular"/>
            </a:endParaRPr>
          </a:p>
        </p:txBody>
      </p:sp>
      <p:cxnSp>
        <p:nvCxnSpPr>
          <p:cNvPr id="21" name="Straight Arrow Connector 20"/>
          <p:cNvCxnSpPr/>
          <p:nvPr/>
        </p:nvCxnSpPr>
        <p:spPr>
          <a:xfrm>
            <a:off x="3677672" y="1603162"/>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0800000">
            <a:off x="6346109" y="1603162"/>
            <a:ext cx="1837271" cy="0"/>
          </a:xfrm>
          <a:prstGeom prst="straightConnector1">
            <a:avLst/>
          </a:prstGeom>
          <a:ln w="50800">
            <a:solidFill>
              <a:schemeClr val="tx1"/>
            </a:solidFill>
            <a:prstDash val="sysDot"/>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798149" y="1165606"/>
            <a:ext cx="2305138" cy="461665"/>
          </a:xfrm>
          <a:prstGeom prst="rect">
            <a:avLst/>
          </a:prstGeom>
          <a:noFill/>
          <a:ln>
            <a:noFill/>
          </a:ln>
        </p:spPr>
        <p:txBody>
          <a:bodyPr wrap="none" rtlCol="0">
            <a:spAutoFit/>
          </a:bodyPr>
          <a:lstStyle/>
          <a:p>
            <a:r>
              <a:rPr lang="en-US" sz="2400" b="1" dirty="0" smtClean="0">
                <a:solidFill>
                  <a:srgbClr val="FF0000"/>
                </a:solidFill>
              </a:rPr>
              <a:t>Incoming Data</a:t>
            </a:r>
            <a:endParaRPr lang="en-US" sz="2400" b="1" dirty="0">
              <a:solidFill>
                <a:srgbClr val="FF0000"/>
              </a:solidFill>
            </a:endParaRPr>
          </a:p>
        </p:txBody>
      </p:sp>
      <p:sp>
        <p:nvSpPr>
          <p:cNvPr id="27" name="Title 2"/>
          <p:cNvSpPr txBox="1">
            <a:spLocks/>
          </p:cNvSpPr>
          <p:nvPr/>
        </p:nvSpPr>
        <p:spPr bwMode="auto">
          <a:xfrm>
            <a:off x="457200" y="165389"/>
            <a:ext cx="87630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1">
                <a:solidFill>
                  <a:srgbClr val="800000"/>
                </a:solidFill>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2pPr>
            <a:lvl3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3pPr>
            <a:lvl4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4pPr>
            <a:lvl5pPr algn="l" rtl="0" eaLnBrk="0" fontAlgn="base" hangingPunct="0">
              <a:spcBef>
                <a:spcPct val="0"/>
              </a:spcBef>
              <a:spcAft>
                <a:spcPct val="0"/>
              </a:spcAft>
              <a:defRPr sz="4000" b="1">
                <a:solidFill>
                  <a:srgbClr val="FF0000"/>
                </a:solidFill>
                <a:latin typeface="Arial" charset="0"/>
                <a:ea typeface="ＭＳ Ｐゴシック" charset="-128"/>
                <a:cs typeface="ＭＳ Ｐゴシック" charset="-128"/>
              </a:defRPr>
            </a:lvl5pPr>
            <a:lvl6pPr marL="457200" algn="l" rtl="0" fontAlgn="base">
              <a:spcBef>
                <a:spcPct val="0"/>
              </a:spcBef>
              <a:spcAft>
                <a:spcPct val="0"/>
              </a:spcAft>
              <a:defRPr sz="4000" b="1">
                <a:solidFill>
                  <a:srgbClr val="FF0000"/>
                </a:solidFill>
                <a:latin typeface="Arial" charset="0"/>
              </a:defRPr>
            </a:lvl6pPr>
            <a:lvl7pPr marL="914400" algn="l" rtl="0" fontAlgn="base">
              <a:spcBef>
                <a:spcPct val="0"/>
              </a:spcBef>
              <a:spcAft>
                <a:spcPct val="0"/>
              </a:spcAft>
              <a:defRPr sz="4000" b="1">
                <a:solidFill>
                  <a:srgbClr val="FF0000"/>
                </a:solidFill>
                <a:latin typeface="Arial" charset="0"/>
              </a:defRPr>
            </a:lvl7pPr>
            <a:lvl8pPr marL="1371600" algn="l" rtl="0" fontAlgn="base">
              <a:spcBef>
                <a:spcPct val="0"/>
              </a:spcBef>
              <a:spcAft>
                <a:spcPct val="0"/>
              </a:spcAft>
              <a:defRPr sz="4000" b="1">
                <a:solidFill>
                  <a:srgbClr val="FF0000"/>
                </a:solidFill>
                <a:latin typeface="Arial" charset="0"/>
              </a:defRPr>
            </a:lvl8pPr>
            <a:lvl9pPr marL="1828800" algn="l" rtl="0" fontAlgn="base">
              <a:spcBef>
                <a:spcPct val="0"/>
              </a:spcBef>
              <a:spcAft>
                <a:spcPct val="0"/>
              </a:spcAft>
              <a:defRPr sz="4000" b="1">
                <a:solidFill>
                  <a:srgbClr val="FF0000"/>
                </a:solidFill>
                <a:latin typeface="Arial" charset="0"/>
              </a:defRPr>
            </a:lvl9pPr>
          </a:lstStyle>
          <a:p>
            <a:r>
              <a:rPr lang="en-US" dirty="0" smtClean="0"/>
              <a:t>Inbound Traffic Engineering</a:t>
            </a:r>
            <a:endParaRPr lang="en-US" dirty="0"/>
          </a:p>
        </p:txBody>
      </p:sp>
      <p:sp>
        <p:nvSpPr>
          <p:cNvPr id="28" name="Shape 351"/>
          <p:cNvSpPr/>
          <p:nvPr/>
        </p:nvSpPr>
        <p:spPr>
          <a:xfrm>
            <a:off x="3371341" y="2705574"/>
            <a:ext cx="1426809" cy="400110"/>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nchor="ctr">
            <a:spAutoFit/>
          </a:bodyPr>
          <a:lstStyle/>
          <a:p>
            <a:pPr lvl="0" algn="r">
              <a:lnSpc>
                <a:spcPct val="110000"/>
              </a:lnSpc>
              <a:defRPr sz="1800"/>
            </a:pPr>
            <a:r>
              <a:rPr lang="en-US" sz="2400" b="1" dirty="0" smtClean="0">
                <a:solidFill>
                  <a:srgbClr val="FF0000"/>
                </a:solidFill>
                <a:latin typeface="Arial"/>
                <a:ea typeface="Lucida Sans Regular"/>
                <a:cs typeface="Arial"/>
                <a:sym typeface="Lucida Sans Regular"/>
              </a:rPr>
              <a:t>10.0.0.0/8</a:t>
            </a:r>
            <a:endParaRPr sz="2400" b="1" dirty="0">
              <a:solidFill>
                <a:srgbClr val="FF0000"/>
              </a:solidFill>
              <a:latin typeface="Arial"/>
              <a:ea typeface="Lucida Sans Regular"/>
              <a:cs typeface="Arial"/>
              <a:sym typeface="Lucida Sans Regular"/>
            </a:endParaRPr>
          </a:p>
        </p:txBody>
      </p:sp>
      <p:sp>
        <p:nvSpPr>
          <p:cNvPr id="25" name="Content Placeholder 2"/>
          <p:cNvSpPr>
            <a:spLocks noGrp="1"/>
          </p:cNvSpPr>
          <p:nvPr>
            <p:ph idx="1"/>
          </p:nvPr>
        </p:nvSpPr>
        <p:spPr>
          <a:xfrm>
            <a:off x="334084" y="2845323"/>
            <a:ext cx="8616746" cy="574036"/>
          </a:xfrm>
          <a:solidFill>
            <a:schemeClr val="accent5"/>
          </a:solidFill>
        </p:spPr>
        <p:txBody>
          <a:bodyPr/>
          <a:lstStyle/>
          <a:p>
            <a:pPr marL="0" indent="0" algn="ctr">
              <a:buNone/>
            </a:pPr>
            <a:r>
              <a:rPr lang="en-US" b="1" dirty="0" smtClean="0">
                <a:solidFill>
                  <a:srgbClr val="FF0000"/>
                </a:solidFill>
              </a:rPr>
              <a:t>Enables fine-grained traffic engineering policies</a:t>
            </a:r>
            <a:endParaRPr lang="en-US" b="1" dirty="0">
              <a:solidFill>
                <a:srgbClr val="FF0000"/>
              </a:solidFill>
            </a:endParaRPr>
          </a:p>
        </p:txBody>
      </p:sp>
    </p:spTree>
    <p:extLst>
      <p:ext uri="{BB962C8B-B14F-4D97-AF65-F5344CB8AC3E}">
        <p14:creationId xmlns:p14="http://schemas.microsoft.com/office/powerpoint/2010/main" val="396140339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Defined Networking</a:t>
            </a:r>
            <a:endParaRPr lang="en-US" dirty="0"/>
          </a:p>
        </p:txBody>
      </p:sp>
      <p:sp>
        <p:nvSpPr>
          <p:cNvPr id="3" name="Content Placeholder 2"/>
          <p:cNvSpPr>
            <a:spLocks noGrp="1"/>
          </p:cNvSpPr>
          <p:nvPr>
            <p:ph idx="1"/>
          </p:nvPr>
        </p:nvSpPr>
        <p:spPr/>
        <p:txBody>
          <a:bodyPr/>
          <a:lstStyle/>
          <a:p>
            <a:r>
              <a:rPr lang="en-US" dirty="0" smtClean="0"/>
              <a:t>Changing how we design and manage networks</a:t>
            </a:r>
          </a:p>
          <a:p>
            <a:pPr lvl="1"/>
            <a:r>
              <a:rPr lang="en-US" dirty="0" smtClean="0"/>
              <a:t>Data centers, backbones, enterprises, …</a:t>
            </a:r>
          </a:p>
          <a:p>
            <a:r>
              <a:rPr lang="en-US" dirty="0" smtClean="0"/>
              <a:t>But, so far, mostly </a:t>
            </a:r>
            <a:r>
              <a:rPr lang="en-US" i="1" dirty="0" smtClean="0"/>
              <a:t>inside</a:t>
            </a:r>
            <a:r>
              <a:rPr lang="en-US" dirty="0" smtClean="0"/>
              <a:t> these networks</a:t>
            </a:r>
          </a:p>
          <a:p>
            <a:pPr lvl="1"/>
            <a:r>
              <a:rPr lang="en-US" dirty="0" smtClean="0"/>
              <a:t>Network virtualization, traffic engineering, </a:t>
            </a:r>
            <a:r>
              <a:rPr lang="en-US" dirty="0" smtClean="0"/>
              <a:t>…</a:t>
            </a:r>
            <a:br>
              <a:rPr lang="en-US" dirty="0" smtClean="0"/>
            </a:br>
            <a:endParaRPr lang="en-US" dirty="0" smtClean="0"/>
          </a:p>
          <a:p>
            <a:r>
              <a:rPr lang="en-US" dirty="0" smtClean="0"/>
              <a:t>In this talk:</a:t>
            </a:r>
          </a:p>
          <a:p>
            <a:pPr lvl="1"/>
            <a:r>
              <a:rPr lang="en-US" dirty="0" smtClean="0"/>
              <a:t>Fundamentally change </a:t>
            </a:r>
            <a:r>
              <a:rPr lang="en-US" i="1" dirty="0" err="1" smtClean="0"/>
              <a:t>interdomain</a:t>
            </a:r>
            <a:r>
              <a:rPr lang="en-US" dirty="0" smtClean="0"/>
              <a:t> traffic delivery</a:t>
            </a:r>
          </a:p>
          <a:p>
            <a:pPr lvl="1"/>
            <a:r>
              <a:rPr lang="en-US" dirty="0" smtClean="0"/>
              <a:t>Starting with SDN at </a:t>
            </a:r>
            <a:r>
              <a:rPr lang="en-US" i="1" dirty="0" smtClean="0"/>
              <a:t>boundaries</a:t>
            </a:r>
            <a:r>
              <a:rPr lang="en-US" dirty="0" smtClean="0"/>
              <a:t> between domains</a:t>
            </a:r>
            <a:endParaRPr lang="en-US" dirty="0"/>
          </a:p>
          <a:p>
            <a:endParaRPr lang="en-US" dirty="0" smtClean="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a:t>
            </a:fld>
            <a:endParaRPr lang="en-US"/>
          </a:p>
        </p:txBody>
      </p:sp>
    </p:spTree>
    <p:extLst>
      <p:ext uri="{BB962C8B-B14F-4D97-AF65-F5344CB8AC3E}">
        <p14:creationId xmlns:p14="http://schemas.microsoft.com/office/powerpoint/2010/main" val="26544787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189053"/>
            <a:ext cx="8472966" cy="3394472"/>
          </a:xfrm>
        </p:spPr>
        <p:txBody>
          <a:bodyPr/>
          <a:lstStyle/>
          <a:p>
            <a:pPr>
              <a:lnSpc>
                <a:spcPct val="120000"/>
              </a:lnSpc>
            </a:pPr>
            <a:r>
              <a:rPr lang="en-US" sz="2400" dirty="0" smtClean="0">
                <a:solidFill>
                  <a:srgbClr val="000000"/>
                </a:solidFill>
              </a:rPr>
              <a:t>Programming</a:t>
            </a:r>
            <a:r>
              <a:rPr lang="en-US" sz="2400" b="1" dirty="0" smtClean="0">
                <a:solidFill>
                  <a:srgbClr val="333399"/>
                </a:solidFill>
              </a:rPr>
              <a:t> abstractions</a:t>
            </a:r>
          </a:p>
          <a:p>
            <a:pPr marL="457200" lvl="1" indent="0">
              <a:lnSpc>
                <a:spcPct val="120000"/>
              </a:lnSpc>
              <a:buNone/>
            </a:pPr>
            <a:r>
              <a:rPr lang="en-US" sz="2000" dirty="0" smtClean="0">
                <a:solidFill>
                  <a:schemeClr val="bg2">
                    <a:lumMod val="75000"/>
                  </a:schemeClr>
                </a:solidFill>
              </a:rPr>
              <a:t>How networks define SDX policies</a:t>
            </a:r>
            <a:r>
              <a:rPr lang="en-US" sz="2000" dirty="0">
                <a:solidFill>
                  <a:schemeClr val="bg2">
                    <a:lumMod val="75000"/>
                  </a:schemeClr>
                </a:solidFill>
              </a:rPr>
              <a:t> </a:t>
            </a:r>
            <a:r>
              <a:rPr lang="en-US" sz="2000" dirty="0" smtClean="0">
                <a:solidFill>
                  <a:schemeClr val="bg2">
                    <a:lumMod val="75000"/>
                  </a:schemeClr>
                </a:solidFill>
              </a:rPr>
              <a:t>and how are they combined together?</a:t>
            </a:r>
            <a:endParaRPr lang="en-US" sz="2000" b="1" dirty="0" smtClean="0">
              <a:solidFill>
                <a:schemeClr val="bg2">
                  <a:lumMod val="75000"/>
                </a:schemeClr>
              </a:solidFill>
            </a:endParaRPr>
          </a:p>
          <a:p>
            <a:pPr>
              <a:lnSpc>
                <a:spcPct val="120000"/>
              </a:lnSpc>
            </a:pPr>
            <a:r>
              <a:rPr lang="en-US" sz="2400" b="1" dirty="0" smtClean="0">
                <a:solidFill>
                  <a:srgbClr val="333399"/>
                </a:solidFill>
              </a:rPr>
              <a:t>Interoperation </a:t>
            </a:r>
            <a:r>
              <a:rPr lang="en-US" sz="2400" dirty="0" smtClean="0"/>
              <a:t>with BGP</a:t>
            </a:r>
          </a:p>
          <a:p>
            <a:pPr marL="457200" lvl="1" indent="0">
              <a:lnSpc>
                <a:spcPct val="120000"/>
              </a:lnSpc>
              <a:buNone/>
            </a:pPr>
            <a:r>
              <a:rPr lang="en-US" sz="2000" dirty="0" smtClean="0">
                <a:solidFill>
                  <a:srgbClr val="606060"/>
                </a:solidFill>
              </a:rPr>
              <a:t>How to provide flexibility w/o breaking global routing?</a:t>
            </a:r>
          </a:p>
          <a:p>
            <a:pPr>
              <a:lnSpc>
                <a:spcPct val="120000"/>
              </a:lnSpc>
            </a:pPr>
            <a:r>
              <a:rPr lang="en-US" sz="2400" b="1" dirty="0" smtClean="0">
                <a:solidFill>
                  <a:srgbClr val="333399"/>
                </a:solidFill>
              </a:rPr>
              <a:t>Scalability</a:t>
            </a:r>
          </a:p>
          <a:p>
            <a:pPr marL="457200" lvl="1" indent="0">
              <a:lnSpc>
                <a:spcPct val="120000"/>
              </a:lnSpc>
              <a:buNone/>
            </a:pPr>
            <a:r>
              <a:rPr lang="en-US" sz="2000" dirty="0">
                <a:solidFill>
                  <a:srgbClr val="606060"/>
                </a:solidFill>
              </a:rPr>
              <a:t>How to </a:t>
            </a:r>
            <a:r>
              <a:rPr lang="en-US" sz="2000" dirty="0" smtClean="0">
                <a:solidFill>
                  <a:srgbClr val="606060"/>
                </a:solidFill>
              </a:rPr>
              <a:t>handle policies for hundreds of peers, half million address blocks, and matches on multiple header fields?</a:t>
            </a:r>
            <a:endParaRPr lang="en-US" sz="2000" dirty="0">
              <a:solidFill>
                <a:srgbClr val="606060"/>
              </a:solidFill>
            </a:endParaRPr>
          </a:p>
          <a:p>
            <a:pPr>
              <a:lnSpc>
                <a:spcPct val="120000"/>
              </a:lnSpc>
            </a:pPr>
            <a:endParaRPr lang="en-US" sz="2400"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20</a:t>
            </a:fld>
            <a:endParaRPr lang="en-US"/>
          </a:p>
        </p:txBody>
      </p:sp>
    </p:spTree>
    <p:extLst>
      <p:ext uri="{BB962C8B-B14F-4D97-AF65-F5344CB8AC3E}">
        <p14:creationId xmlns:p14="http://schemas.microsoft.com/office/powerpoint/2010/main" val="3110506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189053"/>
            <a:ext cx="8472966" cy="3394472"/>
          </a:xfrm>
        </p:spPr>
        <p:txBody>
          <a:bodyPr/>
          <a:lstStyle/>
          <a:p>
            <a:pPr>
              <a:lnSpc>
                <a:spcPct val="120000"/>
              </a:lnSpc>
            </a:pPr>
            <a:r>
              <a:rPr lang="en-US" sz="2400" dirty="0" smtClean="0">
                <a:solidFill>
                  <a:srgbClr val="000000"/>
                </a:solidFill>
              </a:rPr>
              <a:t>Programming</a:t>
            </a:r>
            <a:r>
              <a:rPr lang="en-US" sz="2400" b="1" dirty="0" smtClean="0">
                <a:solidFill>
                  <a:srgbClr val="333399"/>
                </a:solidFill>
              </a:rPr>
              <a:t> abstractions</a:t>
            </a:r>
          </a:p>
          <a:p>
            <a:pPr marL="457200" lvl="1" indent="0">
              <a:lnSpc>
                <a:spcPct val="120000"/>
              </a:lnSpc>
              <a:buNone/>
            </a:pPr>
            <a:r>
              <a:rPr lang="en-US" sz="2000" dirty="0" smtClean="0">
                <a:solidFill>
                  <a:schemeClr val="bg2">
                    <a:lumMod val="75000"/>
                  </a:schemeClr>
                </a:solidFill>
              </a:rPr>
              <a:t>How networks define SDX policies</a:t>
            </a:r>
            <a:r>
              <a:rPr lang="en-US" sz="2000" dirty="0">
                <a:solidFill>
                  <a:schemeClr val="bg2">
                    <a:lumMod val="75000"/>
                  </a:schemeClr>
                </a:solidFill>
              </a:rPr>
              <a:t> </a:t>
            </a:r>
            <a:r>
              <a:rPr lang="en-US" sz="2000" dirty="0" smtClean="0">
                <a:solidFill>
                  <a:schemeClr val="bg2">
                    <a:lumMod val="75000"/>
                  </a:schemeClr>
                </a:solidFill>
              </a:rPr>
              <a:t>and how are they combined together?</a:t>
            </a:r>
            <a:endParaRPr lang="en-US" sz="2000" b="1" dirty="0" smtClean="0">
              <a:solidFill>
                <a:schemeClr val="bg2">
                  <a:lumMod val="75000"/>
                </a:schemeClr>
              </a:solidFill>
            </a:endParaRPr>
          </a:p>
          <a:p>
            <a:pPr>
              <a:lnSpc>
                <a:spcPct val="120000"/>
              </a:lnSpc>
            </a:pPr>
            <a:r>
              <a:rPr lang="en-US" sz="2400" b="1" dirty="0" smtClean="0">
                <a:solidFill>
                  <a:schemeClr val="bg1">
                    <a:lumMod val="75000"/>
                  </a:schemeClr>
                </a:solidFill>
              </a:rPr>
              <a:t>Interoperation </a:t>
            </a:r>
            <a:r>
              <a:rPr lang="en-US" sz="2400" dirty="0" smtClean="0">
                <a:solidFill>
                  <a:schemeClr val="bg1">
                    <a:lumMod val="75000"/>
                  </a:schemeClr>
                </a:solidFill>
              </a:rPr>
              <a:t>with BGP</a:t>
            </a:r>
          </a:p>
          <a:p>
            <a:pPr marL="457200" lvl="1" indent="0">
              <a:lnSpc>
                <a:spcPct val="120000"/>
              </a:lnSpc>
              <a:buNone/>
            </a:pPr>
            <a:r>
              <a:rPr lang="en-US" sz="2000" dirty="0" smtClean="0">
                <a:solidFill>
                  <a:schemeClr val="bg1">
                    <a:lumMod val="75000"/>
                  </a:schemeClr>
                </a:solidFill>
              </a:rPr>
              <a:t>How to provide flexibility w/o breaking global routing?</a:t>
            </a:r>
          </a:p>
          <a:p>
            <a:pPr>
              <a:lnSpc>
                <a:spcPct val="120000"/>
              </a:lnSpc>
            </a:pPr>
            <a:r>
              <a:rPr lang="en-US" sz="2400" b="1" dirty="0" smtClean="0">
                <a:solidFill>
                  <a:schemeClr val="bg1">
                    <a:lumMod val="75000"/>
                  </a:schemeClr>
                </a:solidFill>
              </a:rPr>
              <a:t>Scalability</a:t>
            </a:r>
          </a:p>
          <a:p>
            <a:pPr marL="457200" lvl="1" indent="0">
              <a:lnSpc>
                <a:spcPct val="120000"/>
              </a:lnSpc>
              <a:buNone/>
            </a:pPr>
            <a:r>
              <a:rPr lang="en-US" sz="2000" dirty="0">
                <a:solidFill>
                  <a:schemeClr val="bg1">
                    <a:lumMod val="75000"/>
                  </a:schemeClr>
                </a:solidFill>
              </a:rPr>
              <a:t>How to </a:t>
            </a:r>
            <a:r>
              <a:rPr lang="en-US" sz="2000" dirty="0" smtClean="0">
                <a:solidFill>
                  <a:schemeClr val="bg1">
                    <a:lumMod val="75000"/>
                  </a:schemeClr>
                </a:solidFill>
              </a:rPr>
              <a:t>handle policies for hundreds of peers, half million prefixes and matches on multiple header fields?</a:t>
            </a:r>
            <a:endParaRPr lang="en-US" sz="2000" dirty="0">
              <a:solidFill>
                <a:schemeClr val="bg1">
                  <a:lumMod val="75000"/>
                </a:schemeClr>
              </a:solidFill>
            </a:endParaRPr>
          </a:p>
          <a:p>
            <a:pPr>
              <a:lnSpc>
                <a:spcPct val="120000"/>
              </a:lnSpc>
            </a:pPr>
            <a:endParaRPr lang="en-US"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21</a:t>
            </a:fld>
            <a:endParaRPr lang="en-US"/>
          </a:p>
        </p:txBody>
      </p:sp>
    </p:spTree>
    <p:extLst>
      <p:ext uri="{BB962C8B-B14F-4D97-AF65-F5344CB8AC3E}">
        <p14:creationId xmlns:p14="http://schemas.microsoft.com/office/powerpoint/2010/main" val="25686085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Directly Program the SDX Switch</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22</a:t>
            </a:fld>
            <a:endParaRPr lang="en-US"/>
          </a:p>
        </p:txBody>
      </p:sp>
      <p:sp>
        <p:nvSpPr>
          <p:cNvPr id="8" name="Rectangle 7"/>
          <p:cNvSpPr/>
          <p:nvPr/>
        </p:nvSpPr>
        <p:spPr>
          <a:xfrm>
            <a:off x="2305205" y="1819277"/>
            <a:ext cx="4186551" cy="1216053"/>
          </a:xfrm>
          <a:prstGeom prst="rect">
            <a:avLst/>
          </a:prstGeom>
          <a:solidFill>
            <a:schemeClr val="accent5"/>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Shape 351"/>
          <p:cNvSpPr/>
          <p:nvPr/>
        </p:nvSpPr>
        <p:spPr>
          <a:xfrm>
            <a:off x="7330389" y="1962564"/>
            <a:ext cx="376455"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a:solidFill>
                  <a:srgbClr val="5E5E5E"/>
                </a:solidFill>
                <a:latin typeface="Arial"/>
                <a:ea typeface="Lucida Sans Regular"/>
                <a:cs typeface="Arial"/>
                <a:sym typeface="Lucida Sans Regular"/>
              </a:rPr>
              <a:t>B</a:t>
            </a:r>
            <a:r>
              <a:rPr lang="en-US" sz="2400" dirty="0" smtClean="0">
                <a:solidFill>
                  <a:srgbClr val="5E5E5E"/>
                </a:solidFill>
                <a:latin typeface="Arial"/>
                <a:ea typeface="Lucida Sans Regular"/>
                <a:cs typeface="Arial"/>
                <a:sym typeface="Lucida Sans Regular"/>
              </a:rPr>
              <a:t>1</a:t>
            </a:r>
            <a:endParaRPr sz="2400" b="1" dirty="0">
              <a:solidFill>
                <a:srgbClr val="FF9300"/>
              </a:solidFill>
              <a:latin typeface="Arial"/>
              <a:ea typeface="Lucida Sans Regular"/>
              <a:cs typeface="Arial"/>
              <a:sym typeface="Lucida Sans Regular"/>
            </a:endParaRPr>
          </a:p>
        </p:txBody>
      </p:sp>
      <p:sp>
        <p:nvSpPr>
          <p:cNvPr id="18" name="Shape 351"/>
          <p:cNvSpPr/>
          <p:nvPr/>
        </p:nvSpPr>
        <p:spPr>
          <a:xfrm>
            <a:off x="927682" y="1944592"/>
            <a:ext cx="389279"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A1</a:t>
            </a:r>
            <a:endParaRPr sz="2400" b="1" dirty="0">
              <a:solidFill>
                <a:srgbClr val="FF9300"/>
              </a:solidFill>
              <a:latin typeface="Arial"/>
              <a:ea typeface="Lucida Sans Regular"/>
              <a:cs typeface="Arial"/>
              <a:sym typeface="Lucida Sans Regular"/>
            </a:endParaRPr>
          </a:p>
        </p:txBody>
      </p:sp>
      <p:cxnSp>
        <p:nvCxnSpPr>
          <p:cNvPr id="35" name="Straight Connector 34"/>
          <p:cNvCxnSpPr/>
          <p:nvPr/>
        </p:nvCxnSpPr>
        <p:spPr>
          <a:xfrm flipH="1">
            <a:off x="1399308" y="2144646"/>
            <a:ext cx="905896"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6491756" y="2162618"/>
            <a:ext cx="688663"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1" name="Shape 351"/>
          <p:cNvSpPr/>
          <p:nvPr/>
        </p:nvSpPr>
        <p:spPr>
          <a:xfrm>
            <a:off x="3855003" y="3749173"/>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C1</a:t>
            </a:r>
            <a:endParaRPr sz="2400" b="1" dirty="0">
              <a:solidFill>
                <a:srgbClr val="FF9300"/>
              </a:solidFill>
              <a:latin typeface="Arial"/>
              <a:ea typeface="Lucida Sans Regular"/>
              <a:cs typeface="Arial"/>
              <a:sym typeface="Lucida Sans Regular"/>
            </a:endParaRPr>
          </a:p>
        </p:txBody>
      </p:sp>
      <p:sp>
        <p:nvSpPr>
          <p:cNvPr id="55" name="Shape 351"/>
          <p:cNvSpPr/>
          <p:nvPr/>
        </p:nvSpPr>
        <p:spPr>
          <a:xfrm>
            <a:off x="4569925" y="3749173"/>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C2</a:t>
            </a:r>
            <a:endParaRPr sz="2400" b="1" dirty="0">
              <a:solidFill>
                <a:srgbClr val="FF9300"/>
              </a:solidFill>
              <a:latin typeface="Arial"/>
              <a:ea typeface="Lucida Sans Regular"/>
              <a:cs typeface="Arial"/>
              <a:sym typeface="Lucida Sans Regular"/>
            </a:endParaRPr>
          </a:p>
        </p:txBody>
      </p:sp>
      <p:cxnSp>
        <p:nvCxnSpPr>
          <p:cNvPr id="57" name="Straight Connector 56"/>
          <p:cNvCxnSpPr/>
          <p:nvPr/>
        </p:nvCxnSpPr>
        <p:spPr>
          <a:xfrm>
            <a:off x="4051721" y="3035330"/>
            <a:ext cx="9854" cy="76385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4756789" y="3035330"/>
            <a:ext cx="9854" cy="76385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4937123" y="3366017"/>
            <a:ext cx="4146554" cy="433170"/>
          </a:xfrm>
          <a:prstGeom prst="rect">
            <a:avLst/>
          </a:prstGeom>
          <a:solidFill>
            <a:srgbClr val="E6E6E6"/>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400" dirty="0">
                <a:solidFill>
                  <a:srgbClr val="000000"/>
                </a:solidFill>
                <a:ea typeface="Consolas"/>
                <a:cs typeface="Arial"/>
                <a:sym typeface="Consolas"/>
              </a:rPr>
              <a:t>match(</a:t>
            </a:r>
            <a:r>
              <a:rPr lang="en-US" sz="2400" dirty="0" err="1">
                <a:solidFill>
                  <a:srgbClr val="000000"/>
                </a:solidFill>
                <a:ea typeface="Consolas"/>
                <a:cs typeface="Arial"/>
                <a:sym typeface="Consolas"/>
              </a:rPr>
              <a:t>dstport</a:t>
            </a:r>
            <a:r>
              <a:rPr lang="en-US" sz="2400" dirty="0">
                <a:solidFill>
                  <a:srgbClr val="000000"/>
                </a:solidFill>
                <a:ea typeface="Consolas"/>
                <a:cs typeface="Arial"/>
                <a:sym typeface="Consolas"/>
              </a:rPr>
              <a:t>=80</a:t>
            </a:r>
            <a:r>
              <a:rPr lang="en-US" sz="2400" dirty="0" smtClean="0">
                <a:solidFill>
                  <a:srgbClr val="000000"/>
                </a:solidFill>
                <a:ea typeface="Consolas"/>
                <a:cs typeface="Arial"/>
                <a:sym typeface="Consolas"/>
              </a:rPr>
              <a:t>)</a:t>
            </a:r>
            <a:r>
              <a:rPr lang="en-US" sz="2400" dirty="0" smtClean="0">
                <a:solidFill>
                  <a:srgbClr val="000000"/>
                </a:solidFill>
                <a:ea typeface="Consolas"/>
                <a:cs typeface="Arial"/>
                <a:sym typeface="Wingdings"/>
              </a:rPr>
              <a:t></a:t>
            </a:r>
            <a:r>
              <a:rPr lang="en-US" sz="2400" dirty="0" err="1" smtClean="0">
                <a:solidFill>
                  <a:srgbClr val="000000"/>
                </a:solidFill>
                <a:ea typeface="Consolas"/>
                <a:cs typeface="Arial"/>
                <a:sym typeface="Consolas"/>
              </a:rPr>
              <a:t>fwd</a:t>
            </a:r>
            <a:r>
              <a:rPr lang="en-US" sz="2400" dirty="0" smtClean="0">
                <a:solidFill>
                  <a:srgbClr val="000000"/>
                </a:solidFill>
                <a:ea typeface="Consolas"/>
                <a:cs typeface="Arial"/>
                <a:sym typeface="Consolas"/>
              </a:rPr>
              <a:t>(</a:t>
            </a:r>
            <a:r>
              <a:rPr lang="en-US" sz="2400" i="1" dirty="0" smtClean="0">
                <a:solidFill>
                  <a:srgbClr val="000000"/>
                </a:solidFill>
                <a:ea typeface="Consolas"/>
                <a:cs typeface="Arial"/>
                <a:sym typeface="Consolas"/>
              </a:rPr>
              <a:t>C1</a:t>
            </a:r>
            <a:r>
              <a:rPr lang="en-US" sz="2400" dirty="0" smtClean="0">
                <a:solidFill>
                  <a:srgbClr val="000000"/>
                </a:solidFill>
                <a:ea typeface="Consolas"/>
                <a:cs typeface="Arial"/>
                <a:sym typeface="Consolas"/>
              </a:rPr>
              <a:t>)</a:t>
            </a:r>
            <a:endParaRPr lang="en-US" sz="2400" dirty="0">
              <a:solidFill>
                <a:srgbClr val="000000"/>
              </a:solidFill>
              <a:ea typeface="Consolas"/>
              <a:cs typeface="Arial"/>
              <a:sym typeface="Consolas"/>
            </a:endParaRPr>
          </a:p>
        </p:txBody>
      </p:sp>
      <p:sp>
        <p:nvSpPr>
          <p:cNvPr id="17" name="Rectangle 16"/>
          <p:cNvSpPr/>
          <p:nvPr/>
        </p:nvSpPr>
        <p:spPr>
          <a:xfrm>
            <a:off x="81930" y="3144317"/>
            <a:ext cx="3905620" cy="447241"/>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400" dirty="0">
                <a:solidFill>
                  <a:srgbClr val="000000"/>
                </a:solidFill>
                <a:ea typeface="Consolas"/>
                <a:cs typeface="Arial"/>
                <a:sym typeface="Consolas"/>
              </a:rPr>
              <a:t>match(</a:t>
            </a:r>
            <a:r>
              <a:rPr lang="en-US" sz="2400" dirty="0" err="1">
                <a:solidFill>
                  <a:srgbClr val="000000"/>
                </a:solidFill>
                <a:ea typeface="Consolas"/>
                <a:cs typeface="Arial"/>
                <a:sym typeface="Consolas"/>
              </a:rPr>
              <a:t>dstport</a:t>
            </a:r>
            <a:r>
              <a:rPr lang="en-US" sz="2400" dirty="0">
                <a:solidFill>
                  <a:srgbClr val="000000"/>
                </a:solidFill>
                <a:ea typeface="Consolas"/>
                <a:cs typeface="Arial"/>
                <a:sym typeface="Consolas"/>
              </a:rPr>
              <a:t>=80)</a:t>
            </a:r>
            <a:r>
              <a:rPr lang="en-US" sz="2400" dirty="0" smtClean="0">
                <a:solidFill>
                  <a:srgbClr val="000000"/>
                </a:solidFill>
                <a:ea typeface="Consolas"/>
                <a:cs typeface="Arial"/>
                <a:sym typeface="Wingdings"/>
              </a:rPr>
              <a:t></a:t>
            </a:r>
            <a:r>
              <a:rPr lang="en-US" sz="2400" dirty="0" err="1" smtClean="0">
                <a:solidFill>
                  <a:srgbClr val="000000"/>
                </a:solidFill>
                <a:ea typeface="Consolas"/>
                <a:cs typeface="Arial"/>
                <a:sym typeface="Consolas"/>
              </a:rPr>
              <a:t>fwd</a:t>
            </a:r>
            <a:r>
              <a:rPr lang="en-US" sz="2400" dirty="0" smtClean="0">
                <a:solidFill>
                  <a:srgbClr val="000000"/>
                </a:solidFill>
                <a:ea typeface="Consolas"/>
                <a:cs typeface="Arial"/>
                <a:sym typeface="Consolas"/>
              </a:rPr>
              <a:t>(C)</a:t>
            </a:r>
            <a:endParaRPr lang="en-US" sz="2400" dirty="0">
              <a:solidFill>
                <a:srgbClr val="000000"/>
              </a:solidFill>
              <a:ea typeface="Consolas"/>
              <a:cs typeface="Arial"/>
              <a:sym typeface="Consolas"/>
            </a:endParaRPr>
          </a:p>
        </p:txBody>
      </p:sp>
      <p:sp>
        <p:nvSpPr>
          <p:cNvPr id="20" name="TextBox 19"/>
          <p:cNvSpPr txBox="1"/>
          <p:nvPr/>
        </p:nvSpPr>
        <p:spPr>
          <a:xfrm>
            <a:off x="3027191" y="1379360"/>
            <a:ext cx="2442496" cy="461665"/>
          </a:xfrm>
          <a:prstGeom prst="rect">
            <a:avLst/>
          </a:prstGeom>
          <a:noFill/>
        </p:spPr>
        <p:txBody>
          <a:bodyPr wrap="none" rtlCol="0">
            <a:spAutoFit/>
          </a:bodyPr>
          <a:lstStyle/>
          <a:p>
            <a:pPr algn="ctr"/>
            <a:r>
              <a:rPr lang="en-US" sz="2400" dirty="0" smtClean="0"/>
              <a:t>Switching Fabric</a:t>
            </a:r>
            <a:endParaRPr lang="en-US" sz="2400" dirty="0"/>
          </a:p>
        </p:txBody>
      </p:sp>
      <p:sp>
        <p:nvSpPr>
          <p:cNvPr id="25" name="Content Placeholder 2"/>
          <p:cNvSpPr txBox="1">
            <a:spLocks/>
          </p:cNvSpPr>
          <p:nvPr/>
        </p:nvSpPr>
        <p:spPr bwMode="auto">
          <a:xfrm>
            <a:off x="152400" y="4326765"/>
            <a:ext cx="8763000" cy="509291"/>
          </a:xfrm>
          <a:prstGeom prst="rect">
            <a:avLst/>
          </a:prstGeom>
          <a:solidFill>
            <a:srgbClr val="BBE0E3"/>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marL="0" indent="0" algn="ctr">
              <a:buNone/>
            </a:pPr>
            <a:r>
              <a:rPr lang="en-US" b="1" dirty="0"/>
              <a:t>AS A &amp; C </a:t>
            </a:r>
            <a:r>
              <a:rPr lang="en-US" b="1" dirty="0" smtClean="0"/>
              <a:t>directly program the SDX Switch</a:t>
            </a:r>
            <a:endParaRPr lang="en-US" b="1" dirty="0"/>
          </a:p>
        </p:txBody>
      </p:sp>
    </p:spTree>
    <p:extLst>
      <p:ext uri="{BB962C8B-B14F-4D97-AF65-F5344CB8AC3E}">
        <p14:creationId xmlns:p14="http://schemas.microsoft.com/office/powerpoint/2010/main" val="1168654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22892" y="1702948"/>
            <a:ext cx="4186551" cy="1878405"/>
          </a:xfrm>
          <a:prstGeom prst="rect">
            <a:avLst/>
          </a:prstGeom>
          <a:solidFill>
            <a:schemeClr val="accent5"/>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3858" y="217885"/>
            <a:ext cx="8991601" cy="857250"/>
          </a:xfrm>
        </p:spPr>
        <p:txBody>
          <a:bodyPr/>
          <a:lstStyle/>
          <a:p>
            <a:r>
              <a:rPr lang="en-US" dirty="0" smtClean="0"/>
              <a:t>Virtual Switch Abstraction</a:t>
            </a:r>
            <a:endParaRPr lang="en-US" dirty="0"/>
          </a:p>
        </p:txBody>
      </p:sp>
      <p:sp>
        <p:nvSpPr>
          <p:cNvPr id="3" name="Content Placeholder 2"/>
          <p:cNvSpPr>
            <a:spLocks noGrp="1"/>
          </p:cNvSpPr>
          <p:nvPr>
            <p:ph idx="1"/>
          </p:nvPr>
        </p:nvSpPr>
        <p:spPr>
          <a:xfrm>
            <a:off x="255235" y="4269300"/>
            <a:ext cx="8464753" cy="474099"/>
          </a:xfrm>
          <a:solidFill>
            <a:schemeClr val="accent1"/>
          </a:solidFill>
        </p:spPr>
        <p:txBody>
          <a:bodyPr/>
          <a:lstStyle/>
          <a:p>
            <a:pPr marL="0" indent="0" algn="ctr">
              <a:buNone/>
            </a:pPr>
            <a:r>
              <a:rPr lang="en-US" b="1" dirty="0" smtClean="0"/>
              <a:t>Each AS writes policies for its own virtual switch</a:t>
            </a: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23</a:t>
            </a:fld>
            <a:endParaRPr lang="en-US"/>
          </a:p>
        </p:txBody>
      </p:sp>
      <p:sp>
        <p:nvSpPr>
          <p:cNvPr id="7" name="Rectangle 6"/>
          <p:cNvSpPr/>
          <p:nvPr/>
        </p:nvSpPr>
        <p:spPr>
          <a:xfrm>
            <a:off x="2229980" y="2015338"/>
            <a:ext cx="1208645" cy="463678"/>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A</a:t>
            </a:r>
            <a:endParaRPr lang="en-US" sz="2400" dirty="0">
              <a:solidFill>
                <a:srgbClr val="000000"/>
              </a:solidFill>
            </a:endParaRPr>
          </a:p>
        </p:txBody>
      </p:sp>
      <p:sp>
        <p:nvSpPr>
          <p:cNvPr id="11" name="Shape 351"/>
          <p:cNvSpPr/>
          <p:nvPr/>
        </p:nvSpPr>
        <p:spPr>
          <a:xfrm>
            <a:off x="3772690" y="3851704"/>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C1</a:t>
            </a:r>
            <a:endParaRPr sz="2400" b="1" dirty="0">
              <a:solidFill>
                <a:srgbClr val="FF9300"/>
              </a:solidFill>
              <a:latin typeface="Arial"/>
              <a:ea typeface="Lucida Sans Regular"/>
              <a:cs typeface="Arial"/>
              <a:sym typeface="Lucida Sans Regular"/>
            </a:endParaRPr>
          </a:p>
        </p:txBody>
      </p:sp>
      <p:sp>
        <p:nvSpPr>
          <p:cNvPr id="12" name="Shape 351"/>
          <p:cNvSpPr/>
          <p:nvPr/>
        </p:nvSpPr>
        <p:spPr>
          <a:xfrm>
            <a:off x="4487612" y="3851704"/>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C2</a:t>
            </a:r>
            <a:endParaRPr sz="2400" b="1" dirty="0">
              <a:solidFill>
                <a:srgbClr val="FF9300"/>
              </a:solidFill>
              <a:latin typeface="Arial"/>
              <a:ea typeface="Lucida Sans Regular"/>
              <a:cs typeface="Arial"/>
              <a:sym typeface="Lucida Sans Regular"/>
            </a:endParaRPr>
          </a:p>
        </p:txBody>
      </p:sp>
      <p:sp>
        <p:nvSpPr>
          <p:cNvPr id="16" name="Shape 351"/>
          <p:cNvSpPr/>
          <p:nvPr/>
        </p:nvSpPr>
        <p:spPr>
          <a:xfrm>
            <a:off x="7248076" y="2065095"/>
            <a:ext cx="376455"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a:solidFill>
                  <a:srgbClr val="5E5E5E"/>
                </a:solidFill>
                <a:latin typeface="Arial"/>
                <a:ea typeface="Lucida Sans Regular"/>
                <a:cs typeface="Arial"/>
                <a:sym typeface="Lucida Sans Regular"/>
              </a:rPr>
              <a:t>B</a:t>
            </a:r>
            <a:r>
              <a:rPr lang="en-US" sz="2400" dirty="0" smtClean="0">
                <a:solidFill>
                  <a:srgbClr val="5E5E5E"/>
                </a:solidFill>
                <a:latin typeface="Arial"/>
                <a:ea typeface="Lucida Sans Regular"/>
                <a:cs typeface="Arial"/>
                <a:sym typeface="Lucida Sans Regular"/>
              </a:rPr>
              <a:t>1</a:t>
            </a:r>
            <a:endParaRPr sz="2400" b="1" dirty="0">
              <a:solidFill>
                <a:srgbClr val="FF9300"/>
              </a:solidFill>
              <a:latin typeface="Arial"/>
              <a:ea typeface="Lucida Sans Regular"/>
              <a:cs typeface="Arial"/>
              <a:sym typeface="Lucida Sans Regular"/>
            </a:endParaRPr>
          </a:p>
        </p:txBody>
      </p:sp>
      <p:sp>
        <p:nvSpPr>
          <p:cNvPr id="18" name="Shape 351"/>
          <p:cNvSpPr/>
          <p:nvPr/>
        </p:nvSpPr>
        <p:spPr>
          <a:xfrm>
            <a:off x="1204046" y="2056743"/>
            <a:ext cx="389279"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A1</a:t>
            </a:r>
            <a:endParaRPr sz="2400" b="1" dirty="0">
              <a:solidFill>
                <a:srgbClr val="FF9300"/>
              </a:solidFill>
              <a:latin typeface="Arial"/>
              <a:ea typeface="Lucida Sans Regular"/>
              <a:cs typeface="Arial"/>
              <a:sym typeface="Lucida Sans Regular"/>
            </a:endParaRPr>
          </a:p>
        </p:txBody>
      </p:sp>
      <p:cxnSp>
        <p:nvCxnSpPr>
          <p:cNvPr id="20" name="Elbow Connector 19"/>
          <p:cNvCxnSpPr>
            <a:stCxn id="7" idx="2"/>
            <a:endCxn id="44" idx="1"/>
          </p:cNvCxnSpPr>
          <p:nvPr/>
        </p:nvCxnSpPr>
        <p:spPr>
          <a:xfrm rot="16200000" flipH="1">
            <a:off x="2841806" y="2471512"/>
            <a:ext cx="857180" cy="872186"/>
          </a:xfrm>
          <a:prstGeom prst="bentConnector2">
            <a:avLst/>
          </a:prstGeom>
          <a:ln>
            <a:solidFill>
              <a:schemeClr val="bg1">
                <a:lumMod val="75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31" name="Elbow Connector 30"/>
          <p:cNvCxnSpPr>
            <a:stCxn id="45" idx="2"/>
            <a:endCxn id="44" idx="3"/>
          </p:cNvCxnSpPr>
          <p:nvPr/>
        </p:nvCxnSpPr>
        <p:spPr>
          <a:xfrm rot="5400000">
            <a:off x="4927146" y="2462280"/>
            <a:ext cx="861903" cy="885928"/>
          </a:xfrm>
          <a:prstGeom prst="bentConnector2">
            <a:avLst/>
          </a:prstGeom>
          <a:ln>
            <a:solidFill>
              <a:srgbClr val="BFBFBF"/>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3969408" y="3431091"/>
            <a:ext cx="9854" cy="47062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7" idx="1"/>
          </p:cNvCxnSpPr>
          <p:nvPr/>
        </p:nvCxnSpPr>
        <p:spPr>
          <a:xfrm flipH="1">
            <a:off x="1546183" y="2247177"/>
            <a:ext cx="683797"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flipH="1">
            <a:off x="6272490" y="2265149"/>
            <a:ext cx="825615"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45" idx="1"/>
            <a:endCxn id="7" idx="3"/>
          </p:cNvCxnSpPr>
          <p:nvPr/>
        </p:nvCxnSpPr>
        <p:spPr>
          <a:xfrm flipH="1">
            <a:off x="3438624" y="2242455"/>
            <a:ext cx="1758114" cy="4723"/>
          </a:xfrm>
          <a:prstGeom prst="line">
            <a:avLst/>
          </a:prstGeom>
          <a:ln>
            <a:solidFill>
              <a:srgbClr val="BFBFBF"/>
            </a:solidFill>
          </a:ln>
        </p:spPr>
        <p:style>
          <a:lnRef idx="2">
            <a:schemeClr val="accent1"/>
          </a:lnRef>
          <a:fillRef idx="0">
            <a:schemeClr val="accent1"/>
          </a:fillRef>
          <a:effectRef idx="1">
            <a:schemeClr val="accent1"/>
          </a:effectRef>
          <a:fontRef idx="minor">
            <a:schemeClr val="tx1"/>
          </a:fontRef>
        </p:style>
      </p:cxnSp>
      <p:sp>
        <p:nvSpPr>
          <p:cNvPr id="44" name="Rectangle 43"/>
          <p:cNvSpPr/>
          <p:nvPr/>
        </p:nvSpPr>
        <p:spPr>
          <a:xfrm>
            <a:off x="3706489" y="3104357"/>
            <a:ext cx="1208645" cy="463678"/>
          </a:xfrm>
          <a:prstGeom prst="rect">
            <a:avLst/>
          </a:prstGeom>
          <a:solidFill>
            <a:schemeClr val="bg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C</a:t>
            </a:r>
            <a:endParaRPr lang="en-US" sz="2400" dirty="0">
              <a:solidFill>
                <a:srgbClr val="000000"/>
              </a:solidFill>
            </a:endParaRPr>
          </a:p>
        </p:txBody>
      </p:sp>
      <p:sp>
        <p:nvSpPr>
          <p:cNvPr id="45" name="Rectangle 44"/>
          <p:cNvSpPr/>
          <p:nvPr/>
        </p:nvSpPr>
        <p:spPr>
          <a:xfrm>
            <a:off x="5196739" y="2010615"/>
            <a:ext cx="1208645" cy="463678"/>
          </a:xfrm>
          <a:prstGeom prst="rect">
            <a:avLst/>
          </a:prstGeom>
          <a:solidFill>
            <a:schemeClr val="accent1">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B</a:t>
            </a:r>
            <a:endParaRPr lang="en-US" sz="2400" dirty="0">
              <a:solidFill>
                <a:srgbClr val="000000"/>
              </a:solidFill>
            </a:endParaRPr>
          </a:p>
        </p:txBody>
      </p:sp>
      <p:sp>
        <p:nvSpPr>
          <p:cNvPr id="52" name="Rectangle 51"/>
          <p:cNvSpPr/>
          <p:nvPr/>
        </p:nvSpPr>
        <p:spPr>
          <a:xfrm>
            <a:off x="196098" y="2585858"/>
            <a:ext cx="3407987" cy="333938"/>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smtClean="0">
                <a:solidFill>
                  <a:srgbClr val="000000"/>
                </a:solidFill>
                <a:ea typeface="Consolas"/>
                <a:cs typeface="Arial"/>
                <a:sym typeface="Consolas"/>
              </a:rPr>
              <a:t> </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(C)</a:t>
            </a:r>
            <a:endParaRPr lang="en-US" sz="2000" dirty="0">
              <a:solidFill>
                <a:srgbClr val="000000"/>
              </a:solidFill>
              <a:ea typeface="Consolas"/>
              <a:cs typeface="Arial"/>
              <a:sym typeface="Consolas"/>
            </a:endParaRPr>
          </a:p>
        </p:txBody>
      </p:sp>
      <p:sp>
        <p:nvSpPr>
          <p:cNvPr id="53" name="Rectangle 52"/>
          <p:cNvSpPr/>
          <p:nvPr/>
        </p:nvSpPr>
        <p:spPr>
          <a:xfrm>
            <a:off x="4915133" y="3680018"/>
            <a:ext cx="3683784" cy="333938"/>
          </a:xfrm>
          <a:prstGeom prst="rect">
            <a:avLst/>
          </a:prstGeom>
          <a:solidFill>
            <a:srgbClr val="E6E6E6"/>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a:t>
            </a:r>
            <a:r>
              <a:rPr lang="en-US" sz="2000" i="1" dirty="0" smtClean="0">
                <a:solidFill>
                  <a:srgbClr val="000000"/>
                </a:solidFill>
                <a:ea typeface="Consolas"/>
                <a:cs typeface="Arial"/>
                <a:sym typeface="Consolas"/>
              </a:rPr>
              <a:t>C1</a:t>
            </a:r>
            <a:r>
              <a:rPr lang="en-US" sz="2000" dirty="0" smtClean="0">
                <a:solidFill>
                  <a:srgbClr val="000000"/>
                </a:solidFill>
                <a:ea typeface="Consolas"/>
                <a:cs typeface="Arial"/>
                <a:sym typeface="Consolas"/>
              </a:rPr>
              <a:t>)</a:t>
            </a:r>
            <a:endParaRPr lang="en-US" sz="2000" dirty="0">
              <a:solidFill>
                <a:srgbClr val="000000"/>
              </a:solidFill>
              <a:ea typeface="Consolas"/>
              <a:cs typeface="Arial"/>
              <a:sym typeface="Consolas"/>
            </a:endParaRPr>
          </a:p>
        </p:txBody>
      </p:sp>
      <p:cxnSp>
        <p:nvCxnSpPr>
          <p:cNvPr id="54" name="Straight Connector 53"/>
          <p:cNvCxnSpPr/>
          <p:nvPr/>
        </p:nvCxnSpPr>
        <p:spPr>
          <a:xfrm>
            <a:off x="4674476" y="3568035"/>
            <a:ext cx="9854" cy="3336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3520410" y="2827358"/>
            <a:ext cx="1591614" cy="369332"/>
          </a:xfrm>
          <a:prstGeom prst="rect">
            <a:avLst/>
          </a:prstGeom>
          <a:noFill/>
        </p:spPr>
        <p:txBody>
          <a:bodyPr wrap="none" rtlCol="0">
            <a:spAutoFit/>
          </a:bodyPr>
          <a:lstStyle/>
          <a:p>
            <a:pPr algn="ctr"/>
            <a:r>
              <a:rPr lang="en-US" dirty="0" smtClean="0"/>
              <a:t>Virtual Switch</a:t>
            </a:r>
            <a:endParaRPr lang="en-US" dirty="0"/>
          </a:p>
        </p:txBody>
      </p:sp>
      <p:sp>
        <p:nvSpPr>
          <p:cNvPr id="64" name="TextBox 63"/>
          <p:cNvSpPr txBox="1"/>
          <p:nvPr/>
        </p:nvSpPr>
        <p:spPr>
          <a:xfrm>
            <a:off x="2210698" y="1744649"/>
            <a:ext cx="1591614" cy="369332"/>
          </a:xfrm>
          <a:prstGeom prst="rect">
            <a:avLst/>
          </a:prstGeom>
          <a:noFill/>
        </p:spPr>
        <p:txBody>
          <a:bodyPr wrap="none" rtlCol="0">
            <a:spAutoFit/>
          </a:bodyPr>
          <a:lstStyle/>
          <a:p>
            <a:pPr algn="ctr"/>
            <a:r>
              <a:rPr lang="en-US" dirty="0" smtClean="0"/>
              <a:t>Virtual Switch</a:t>
            </a:r>
            <a:endParaRPr lang="en-US" dirty="0"/>
          </a:p>
        </p:txBody>
      </p:sp>
      <p:sp>
        <p:nvSpPr>
          <p:cNvPr id="65" name="TextBox 64"/>
          <p:cNvSpPr txBox="1"/>
          <p:nvPr/>
        </p:nvSpPr>
        <p:spPr>
          <a:xfrm>
            <a:off x="4872360" y="1746780"/>
            <a:ext cx="1591614" cy="369332"/>
          </a:xfrm>
          <a:prstGeom prst="rect">
            <a:avLst/>
          </a:prstGeom>
          <a:noFill/>
        </p:spPr>
        <p:txBody>
          <a:bodyPr wrap="none" rtlCol="0">
            <a:spAutoFit/>
          </a:bodyPr>
          <a:lstStyle/>
          <a:p>
            <a:pPr algn="ctr"/>
            <a:r>
              <a:rPr lang="en-US" dirty="0" smtClean="0"/>
              <a:t>Virtual Switch</a:t>
            </a:r>
            <a:endParaRPr lang="en-US" dirty="0"/>
          </a:p>
        </p:txBody>
      </p:sp>
      <p:sp>
        <p:nvSpPr>
          <p:cNvPr id="49" name="TextBox 48"/>
          <p:cNvSpPr txBox="1"/>
          <p:nvPr/>
        </p:nvSpPr>
        <p:spPr>
          <a:xfrm>
            <a:off x="2944878" y="1296684"/>
            <a:ext cx="2442496" cy="461665"/>
          </a:xfrm>
          <a:prstGeom prst="rect">
            <a:avLst/>
          </a:prstGeom>
          <a:noFill/>
        </p:spPr>
        <p:txBody>
          <a:bodyPr wrap="none" rtlCol="0">
            <a:spAutoFit/>
          </a:bodyPr>
          <a:lstStyle/>
          <a:p>
            <a:pPr algn="ctr"/>
            <a:r>
              <a:rPr lang="en-US" sz="2400" dirty="0" smtClean="0"/>
              <a:t>Switching Fabric</a:t>
            </a:r>
            <a:endParaRPr lang="en-US" sz="2400" dirty="0"/>
          </a:p>
        </p:txBody>
      </p:sp>
    </p:spTree>
    <p:extLst>
      <p:ext uri="{BB962C8B-B14F-4D97-AF65-F5344CB8AC3E}">
        <p14:creationId xmlns:p14="http://schemas.microsoft.com/office/powerpoint/2010/main" val="198409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2"/>
          <p:cNvSpPr>
            <a:spLocks noGrp="1"/>
          </p:cNvSpPr>
          <p:nvPr>
            <p:ph idx="1"/>
          </p:nvPr>
        </p:nvSpPr>
        <p:spPr>
          <a:xfrm>
            <a:off x="255235" y="4544909"/>
            <a:ext cx="8464753" cy="474099"/>
          </a:xfrm>
          <a:solidFill>
            <a:schemeClr val="accent1"/>
          </a:solidFill>
        </p:spPr>
        <p:txBody>
          <a:bodyPr/>
          <a:lstStyle/>
          <a:p>
            <a:pPr marL="0" indent="0" algn="ctr">
              <a:buNone/>
            </a:pPr>
            <a:r>
              <a:rPr lang="en-US" sz="2400" b="1" dirty="0" smtClean="0"/>
              <a:t>Synthesize: match(</a:t>
            </a:r>
            <a:r>
              <a:rPr lang="en-US" sz="2400" b="1" dirty="0" err="1" smtClean="0"/>
              <a:t>inport</a:t>
            </a:r>
            <a:r>
              <a:rPr lang="en-US" sz="2400" b="1" dirty="0" smtClean="0"/>
              <a:t>=A1 &amp; </a:t>
            </a:r>
            <a:r>
              <a:rPr lang="en-US" sz="2400" b="1" dirty="0" err="1" smtClean="0"/>
              <a:t>dstport</a:t>
            </a:r>
            <a:r>
              <a:rPr lang="en-US" sz="2400" b="1" dirty="0" smtClean="0"/>
              <a:t>=80) </a:t>
            </a:r>
            <a:r>
              <a:rPr lang="en-US" sz="2400" b="1" dirty="0" smtClean="0">
                <a:sym typeface="Wingdings"/>
              </a:rPr>
              <a:t> </a:t>
            </a:r>
            <a:r>
              <a:rPr lang="en-US" sz="2400" b="1" dirty="0" err="1" smtClean="0">
                <a:sym typeface="Wingdings"/>
              </a:rPr>
              <a:t>fwd</a:t>
            </a:r>
            <a:r>
              <a:rPr lang="en-US" sz="2400" b="1" dirty="0" smtClean="0">
                <a:sym typeface="Wingdings"/>
              </a:rPr>
              <a:t>(C1)</a:t>
            </a:r>
          </a:p>
          <a:p>
            <a:pPr marL="0" indent="0" algn="ctr">
              <a:buNone/>
            </a:pPr>
            <a:endParaRPr lang="en-US" b="1" dirty="0" smtClean="0"/>
          </a:p>
        </p:txBody>
      </p:sp>
      <p:sp>
        <p:nvSpPr>
          <p:cNvPr id="2" name="Title 1"/>
          <p:cNvSpPr>
            <a:spLocks noGrp="1"/>
          </p:cNvSpPr>
          <p:nvPr>
            <p:ph type="title"/>
          </p:nvPr>
        </p:nvSpPr>
        <p:spPr/>
        <p:txBody>
          <a:bodyPr/>
          <a:lstStyle/>
          <a:p>
            <a:r>
              <a:rPr lang="en-US" dirty="0" smtClean="0">
                <a:ea typeface="Lucida Sans Regular"/>
                <a:cs typeface="Arial"/>
                <a:sym typeface="Lucida Sans Regular"/>
              </a:rPr>
              <a:t>Combining Participant’s </a:t>
            </a:r>
            <a:r>
              <a:rPr lang="en-US" dirty="0">
                <a:ea typeface="Lucida Sans Regular"/>
                <a:cs typeface="Arial"/>
                <a:sym typeface="Lucida Sans Regular"/>
              </a:rPr>
              <a:t>Policies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24</a:t>
            </a:fld>
            <a:endParaRPr lang="en-US" dirty="0"/>
          </a:p>
        </p:txBody>
      </p:sp>
      <p:sp>
        <p:nvSpPr>
          <p:cNvPr id="77" name="Rectangle 76"/>
          <p:cNvSpPr/>
          <p:nvPr/>
        </p:nvSpPr>
        <p:spPr>
          <a:xfrm>
            <a:off x="2222892" y="1702948"/>
            <a:ext cx="4186551" cy="1878405"/>
          </a:xfrm>
          <a:prstGeom prst="rect">
            <a:avLst/>
          </a:prstGeom>
          <a:solidFill>
            <a:schemeClr val="accent5"/>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Rectangle 77"/>
          <p:cNvSpPr/>
          <p:nvPr/>
        </p:nvSpPr>
        <p:spPr>
          <a:xfrm>
            <a:off x="2229980" y="2015338"/>
            <a:ext cx="1208645" cy="463678"/>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A</a:t>
            </a:r>
            <a:endParaRPr lang="en-US" sz="2400" dirty="0">
              <a:solidFill>
                <a:srgbClr val="000000"/>
              </a:solidFill>
            </a:endParaRPr>
          </a:p>
        </p:txBody>
      </p:sp>
      <p:sp>
        <p:nvSpPr>
          <p:cNvPr id="79" name="Shape 351"/>
          <p:cNvSpPr/>
          <p:nvPr/>
        </p:nvSpPr>
        <p:spPr>
          <a:xfrm>
            <a:off x="3772690" y="3851704"/>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C1</a:t>
            </a:r>
            <a:endParaRPr sz="2400" b="1" dirty="0">
              <a:solidFill>
                <a:srgbClr val="FF9300"/>
              </a:solidFill>
              <a:latin typeface="Arial"/>
              <a:ea typeface="Lucida Sans Regular"/>
              <a:cs typeface="Arial"/>
              <a:sym typeface="Lucida Sans Regular"/>
            </a:endParaRPr>
          </a:p>
        </p:txBody>
      </p:sp>
      <p:sp>
        <p:nvSpPr>
          <p:cNvPr id="80" name="Shape 351"/>
          <p:cNvSpPr/>
          <p:nvPr/>
        </p:nvSpPr>
        <p:spPr>
          <a:xfrm>
            <a:off x="4487612" y="3851704"/>
            <a:ext cx="393437"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C2</a:t>
            </a:r>
            <a:endParaRPr sz="2400" b="1" dirty="0">
              <a:solidFill>
                <a:srgbClr val="FF9300"/>
              </a:solidFill>
              <a:latin typeface="Arial"/>
              <a:ea typeface="Lucida Sans Regular"/>
              <a:cs typeface="Arial"/>
              <a:sym typeface="Lucida Sans Regular"/>
            </a:endParaRPr>
          </a:p>
        </p:txBody>
      </p:sp>
      <p:sp>
        <p:nvSpPr>
          <p:cNvPr id="81" name="Shape 351"/>
          <p:cNvSpPr/>
          <p:nvPr/>
        </p:nvSpPr>
        <p:spPr>
          <a:xfrm>
            <a:off x="7248076" y="2065095"/>
            <a:ext cx="376455"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a:solidFill>
                  <a:srgbClr val="5E5E5E"/>
                </a:solidFill>
                <a:latin typeface="Arial"/>
                <a:ea typeface="Lucida Sans Regular"/>
                <a:cs typeface="Arial"/>
                <a:sym typeface="Lucida Sans Regular"/>
              </a:rPr>
              <a:t>B</a:t>
            </a:r>
            <a:r>
              <a:rPr lang="en-US" sz="2400" dirty="0" smtClean="0">
                <a:solidFill>
                  <a:srgbClr val="5E5E5E"/>
                </a:solidFill>
                <a:latin typeface="Arial"/>
                <a:ea typeface="Lucida Sans Regular"/>
                <a:cs typeface="Arial"/>
                <a:sym typeface="Lucida Sans Regular"/>
              </a:rPr>
              <a:t>1</a:t>
            </a:r>
            <a:endParaRPr sz="2400" b="1" dirty="0">
              <a:solidFill>
                <a:srgbClr val="FF9300"/>
              </a:solidFill>
              <a:latin typeface="Arial"/>
              <a:ea typeface="Lucida Sans Regular"/>
              <a:cs typeface="Arial"/>
              <a:sym typeface="Lucida Sans Regular"/>
            </a:endParaRPr>
          </a:p>
        </p:txBody>
      </p:sp>
      <p:sp>
        <p:nvSpPr>
          <p:cNvPr id="82" name="Shape 351"/>
          <p:cNvSpPr/>
          <p:nvPr/>
        </p:nvSpPr>
        <p:spPr>
          <a:xfrm>
            <a:off x="1234648" y="2056743"/>
            <a:ext cx="389279" cy="40011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ctr">
            <a:spAutoFit/>
          </a:bodyPr>
          <a:lstStyle/>
          <a:p>
            <a:pPr lvl="0" algn="l">
              <a:lnSpc>
                <a:spcPct val="110000"/>
              </a:lnSpc>
              <a:defRPr sz="1800"/>
            </a:pPr>
            <a:r>
              <a:rPr lang="en-US" sz="2400" dirty="0" smtClean="0">
                <a:solidFill>
                  <a:srgbClr val="5E5E5E"/>
                </a:solidFill>
                <a:latin typeface="Arial"/>
                <a:ea typeface="Lucida Sans Regular"/>
                <a:cs typeface="Arial"/>
                <a:sym typeface="Lucida Sans Regular"/>
              </a:rPr>
              <a:t>A1</a:t>
            </a:r>
            <a:endParaRPr sz="2400" b="1" dirty="0">
              <a:solidFill>
                <a:srgbClr val="FF9300"/>
              </a:solidFill>
              <a:latin typeface="Arial"/>
              <a:ea typeface="Lucida Sans Regular"/>
              <a:cs typeface="Arial"/>
              <a:sym typeface="Lucida Sans Regular"/>
            </a:endParaRPr>
          </a:p>
        </p:txBody>
      </p:sp>
      <p:cxnSp>
        <p:nvCxnSpPr>
          <p:cNvPr id="83" name="Elbow Connector 82"/>
          <p:cNvCxnSpPr>
            <a:stCxn id="78" idx="2"/>
            <a:endCxn id="89" idx="1"/>
          </p:cNvCxnSpPr>
          <p:nvPr/>
        </p:nvCxnSpPr>
        <p:spPr>
          <a:xfrm rot="16200000" flipH="1">
            <a:off x="2841806" y="2471512"/>
            <a:ext cx="857180" cy="872186"/>
          </a:xfrm>
          <a:prstGeom prst="bentConnector2">
            <a:avLst/>
          </a:prstGeom>
          <a:ln>
            <a:solidFill>
              <a:schemeClr val="bg1">
                <a:lumMod val="75000"/>
              </a:schemeClr>
            </a:solidFill>
            <a:tailEnd type="none"/>
          </a:ln>
        </p:spPr>
        <p:style>
          <a:lnRef idx="2">
            <a:schemeClr val="accent1"/>
          </a:lnRef>
          <a:fillRef idx="0">
            <a:schemeClr val="accent1"/>
          </a:fillRef>
          <a:effectRef idx="1">
            <a:schemeClr val="accent1"/>
          </a:effectRef>
          <a:fontRef idx="minor">
            <a:schemeClr val="tx1"/>
          </a:fontRef>
        </p:style>
      </p:cxnSp>
      <p:cxnSp>
        <p:nvCxnSpPr>
          <p:cNvPr id="84" name="Elbow Connector 83"/>
          <p:cNvCxnSpPr>
            <a:stCxn id="90" idx="2"/>
            <a:endCxn id="89" idx="3"/>
          </p:cNvCxnSpPr>
          <p:nvPr/>
        </p:nvCxnSpPr>
        <p:spPr>
          <a:xfrm rot="5400000">
            <a:off x="4927146" y="2462280"/>
            <a:ext cx="861903" cy="885928"/>
          </a:xfrm>
          <a:prstGeom prst="bentConnector2">
            <a:avLst/>
          </a:prstGeom>
          <a:ln>
            <a:solidFill>
              <a:srgbClr val="BFBFBF"/>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3969408" y="3431091"/>
            <a:ext cx="9854" cy="470627"/>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6" name="Straight Connector 85"/>
          <p:cNvCxnSpPr>
            <a:stCxn id="78" idx="1"/>
          </p:cNvCxnSpPr>
          <p:nvPr/>
        </p:nvCxnSpPr>
        <p:spPr>
          <a:xfrm flipH="1">
            <a:off x="1546183" y="2247177"/>
            <a:ext cx="683797"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flipH="1">
            <a:off x="6272490" y="2265149"/>
            <a:ext cx="825615"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a:stCxn id="90" idx="1"/>
            <a:endCxn id="78" idx="3"/>
          </p:cNvCxnSpPr>
          <p:nvPr/>
        </p:nvCxnSpPr>
        <p:spPr>
          <a:xfrm flipH="1">
            <a:off x="3438624" y="2242455"/>
            <a:ext cx="1758114" cy="4723"/>
          </a:xfrm>
          <a:prstGeom prst="line">
            <a:avLst/>
          </a:prstGeom>
          <a:ln>
            <a:solidFill>
              <a:srgbClr val="BFBFBF"/>
            </a:solidFill>
          </a:ln>
        </p:spPr>
        <p:style>
          <a:lnRef idx="2">
            <a:schemeClr val="accent1"/>
          </a:lnRef>
          <a:fillRef idx="0">
            <a:schemeClr val="accent1"/>
          </a:fillRef>
          <a:effectRef idx="1">
            <a:schemeClr val="accent1"/>
          </a:effectRef>
          <a:fontRef idx="minor">
            <a:schemeClr val="tx1"/>
          </a:fontRef>
        </p:style>
      </p:cxnSp>
      <p:sp>
        <p:nvSpPr>
          <p:cNvPr id="89" name="Rectangle 88"/>
          <p:cNvSpPr/>
          <p:nvPr/>
        </p:nvSpPr>
        <p:spPr>
          <a:xfrm>
            <a:off x="3706489" y="3104357"/>
            <a:ext cx="1208645" cy="463678"/>
          </a:xfrm>
          <a:prstGeom prst="rect">
            <a:avLst/>
          </a:prstGeom>
          <a:solidFill>
            <a:schemeClr val="bg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C</a:t>
            </a:r>
            <a:endParaRPr lang="en-US" sz="2400" dirty="0">
              <a:solidFill>
                <a:srgbClr val="000000"/>
              </a:solidFill>
            </a:endParaRPr>
          </a:p>
        </p:txBody>
      </p:sp>
      <p:sp>
        <p:nvSpPr>
          <p:cNvPr id="90" name="Rectangle 89"/>
          <p:cNvSpPr/>
          <p:nvPr/>
        </p:nvSpPr>
        <p:spPr>
          <a:xfrm>
            <a:off x="5196739" y="2010615"/>
            <a:ext cx="1208645" cy="463678"/>
          </a:xfrm>
          <a:prstGeom prst="rect">
            <a:avLst/>
          </a:prstGeom>
          <a:solidFill>
            <a:schemeClr val="accent1">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rgbClr val="000000"/>
                </a:solidFill>
              </a:rPr>
              <a:t>AS B</a:t>
            </a:r>
            <a:endParaRPr lang="en-US" sz="2400" dirty="0">
              <a:solidFill>
                <a:srgbClr val="000000"/>
              </a:solidFill>
            </a:endParaRPr>
          </a:p>
        </p:txBody>
      </p:sp>
      <p:sp>
        <p:nvSpPr>
          <p:cNvPr id="93" name="Rectangle 92"/>
          <p:cNvSpPr/>
          <p:nvPr/>
        </p:nvSpPr>
        <p:spPr>
          <a:xfrm>
            <a:off x="4915134" y="3680018"/>
            <a:ext cx="3445657" cy="333938"/>
          </a:xfrm>
          <a:prstGeom prst="rect">
            <a:avLst/>
          </a:prstGeom>
          <a:solidFill>
            <a:srgbClr val="E6E6E6"/>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a:t>
            </a:r>
            <a:r>
              <a:rPr lang="en-US" sz="2000" i="1" dirty="0" smtClean="0">
                <a:solidFill>
                  <a:srgbClr val="000000"/>
                </a:solidFill>
                <a:ea typeface="Consolas"/>
                <a:cs typeface="Arial"/>
                <a:sym typeface="Consolas"/>
              </a:rPr>
              <a:t>C1</a:t>
            </a:r>
            <a:r>
              <a:rPr lang="en-US" sz="2000" dirty="0" smtClean="0">
                <a:solidFill>
                  <a:srgbClr val="000000"/>
                </a:solidFill>
                <a:ea typeface="Consolas"/>
                <a:cs typeface="Arial"/>
                <a:sym typeface="Consolas"/>
              </a:rPr>
              <a:t>)</a:t>
            </a:r>
            <a:endParaRPr lang="en-US" sz="2000" dirty="0">
              <a:solidFill>
                <a:srgbClr val="000000"/>
              </a:solidFill>
              <a:ea typeface="Consolas"/>
              <a:cs typeface="Arial"/>
              <a:sym typeface="Consolas"/>
            </a:endParaRPr>
          </a:p>
        </p:txBody>
      </p:sp>
      <p:cxnSp>
        <p:nvCxnSpPr>
          <p:cNvPr id="94" name="Straight Connector 93"/>
          <p:cNvCxnSpPr/>
          <p:nvPr/>
        </p:nvCxnSpPr>
        <p:spPr>
          <a:xfrm>
            <a:off x="4674476" y="3568035"/>
            <a:ext cx="9854" cy="333683"/>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95" name="TextBox 94"/>
          <p:cNvSpPr txBox="1"/>
          <p:nvPr/>
        </p:nvSpPr>
        <p:spPr>
          <a:xfrm>
            <a:off x="3520410" y="2827358"/>
            <a:ext cx="1591614" cy="369332"/>
          </a:xfrm>
          <a:prstGeom prst="rect">
            <a:avLst/>
          </a:prstGeom>
          <a:noFill/>
        </p:spPr>
        <p:txBody>
          <a:bodyPr wrap="none" rtlCol="0">
            <a:spAutoFit/>
          </a:bodyPr>
          <a:lstStyle/>
          <a:p>
            <a:pPr algn="ctr"/>
            <a:r>
              <a:rPr lang="en-US" dirty="0" smtClean="0"/>
              <a:t>Virtual Switch</a:t>
            </a:r>
            <a:endParaRPr lang="en-US" dirty="0"/>
          </a:p>
        </p:txBody>
      </p:sp>
      <p:sp>
        <p:nvSpPr>
          <p:cNvPr id="98" name="TextBox 97"/>
          <p:cNvSpPr txBox="1"/>
          <p:nvPr/>
        </p:nvSpPr>
        <p:spPr>
          <a:xfrm>
            <a:off x="2210698" y="1744649"/>
            <a:ext cx="1591614" cy="369332"/>
          </a:xfrm>
          <a:prstGeom prst="rect">
            <a:avLst/>
          </a:prstGeom>
          <a:noFill/>
        </p:spPr>
        <p:txBody>
          <a:bodyPr wrap="none" rtlCol="0">
            <a:spAutoFit/>
          </a:bodyPr>
          <a:lstStyle/>
          <a:p>
            <a:pPr algn="ctr"/>
            <a:r>
              <a:rPr lang="en-US" dirty="0" smtClean="0"/>
              <a:t>Virtual Switch</a:t>
            </a:r>
            <a:endParaRPr lang="en-US" dirty="0"/>
          </a:p>
        </p:txBody>
      </p:sp>
      <p:sp>
        <p:nvSpPr>
          <p:cNvPr id="99" name="TextBox 98"/>
          <p:cNvSpPr txBox="1"/>
          <p:nvPr/>
        </p:nvSpPr>
        <p:spPr>
          <a:xfrm>
            <a:off x="4872360" y="1746780"/>
            <a:ext cx="1591614" cy="369332"/>
          </a:xfrm>
          <a:prstGeom prst="rect">
            <a:avLst/>
          </a:prstGeom>
          <a:noFill/>
        </p:spPr>
        <p:txBody>
          <a:bodyPr wrap="none" rtlCol="0">
            <a:spAutoFit/>
          </a:bodyPr>
          <a:lstStyle/>
          <a:p>
            <a:pPr algn="ctr"/>
            <a:r>
              <a:rPr lang="en-US" dirty="0" smtClean="0"/>
              <a:t>Virtual Switch</a:t>
            </a:r>
            <a:endParaRPr lang="en-US" dirty="0"/>
          </a:p>
        </p:txBody>
      </p:sp>
      <p:sp>
        <p:nvSpPr>
          <p:cNvPr id="100" name="TextBox 99"/>
          <p:cNvSpPr txBox="1"/>
          <p:nvPr/>
        </p:nvSpPr>
        <p:spPr>
          <a:xfrm>
            <a:off x="2944878" y="1296684"/>
            <a:ext cx="2442496" cy="461665"/>
          </a:xfrm>
          <a:prstGeom prst="rect">
            <a:avLst/>
          </a:prstGeom>
          <a:noFill/>
        </p:spPr>
        <p:txBody>
          <a:bodyPr wrap="none" rtlCol="0">
            <a:spAutoFit/>
          </a:bodyPr>
          <a:lstStyle/>
          <a:p>
            <a:pPr algn="ctr"/>
            <a:r>
              <a:rPr lang="en-US" sz="2400" dirty="0" smtClean="0"/>
              <a:t>Switching Fabric</a:t>
            </a:r>
            <a:endParaRPr lang="en-US" sz="2400" dirty="0"/>
          </a:p>
        </p:txBody>
      </p:sp>
      <p:grpSp>
        <p:nvGrpSpPr>
          <p:cNvPr id="30" name="Group 29"/>
          <p:cNvGrpSpPr/>
          <p:nvPr/>
        </p:nvGrpSpPr>
        <p:grpSpPr>
          <a:xfrm>
            <a:off x="821129" y="2229980"/>
            <a:ext cx="311579" cy="369332"/>
            <a:chOff x="2283970" y="6281896"/>
            <a:chExt cx="311579" cy="492443"/>
          </a:xfrm>
        </p:grpSpPr>
        <p:sp>
          <p:nvSpPr>
            <p:cNvPr id="31" name="Rounded Rectangle 30"/>
            <p:cNvSpPr/>
            <p:nvPr/>
          </p:nvSpPr>
          <p:spPr>
            <a:xfrm>
              <a:off x="2299553" y="6374245"/>
              <a:ext cx="261508" cy="253693"/>
            </a:xfrm>
            <a:prstGeom prst="roundRect">
              <a:avLst/>
            </a:prstGeom>
            <a:solidFill>
              <a:srgbClr val="EEECE1">
                <a:lumMod val="50000"/>
              </a:srgbClr>
            </a:solidFill>
            <a:ln w="127000" cap="flat" cmpd="sng" algn="ctr">
              <a:solidFill>
                <a:srgbClr val="EEECE1">
                  <a:lumMod val="50000"/>
                </a:srgbClr>
              </a:solidFill>
              <a:prstDash val="solid"/>
              <a:tailEnd type="triangle"/>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onsolas"/>
                <a:ea typeface="+mn-ea"/>
                <a:cs typeface="Consolas"/>
              </a:endParaRPr>
            </a:p>
          </p:txBody>
        </p:sp>
        <p:sp>
          <p:nvSpPr>
            <p:cNvPr id="32" name="TextBox 31"/>
            <p:cNvSpPr txBox="1"/>
            <p:nvPr/>
          </p:nvSpPr>
          <p:spPr>
            <a:xfrm>
              <a:off x="2283970" y="6281896"/>
              <a:ext cx="311579" cy="49244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onsolas"/>
                  <a:cs typeface="Consolas"/>
                </a:rPr>
                <a:t>p</a:t>
              </a:r>
              <a:endParaRPr kumimoji="0" lang="en-US" sz="1800" b="0" i="0" u="none" strike="noStrike" kern="0" cap="none" spc="0" normalizeH="0" baseline="0" noProof="0" dirty="0">
                <a:ln>
                  <a:noFill/>
                </a:ln>
                <a:solidFill>
                  <a:sysClr val="windowText" lastClr="000000"/>
                </a:solidFill>
                <a:effectLst/>
                <a:uLnTx/>
                <a:uFillTx/>
                <a:latin typeface="Consolas"/>
                <a:cs typeface="Consolas"/>
              </a:endParaRPr>
            </a:p>
          </p:txBody>
        </p:sp>
      </p:grpSp>
      <p:sp>
        <p:nvSpPr>
          <p:cNvPr id="101" name="Rectangle 100"/>
          <p:cNvSpPr/>
          <p:nvPr/>
        </p:nvSpPr>
        <p:spPr>
          <a:xfrm>
            <a:off x="152401" y="2853384"/>
            <a:ext cx="3286188" cy="333938"/>
          </a:xfrm>
          <a:prstGeom prst="rect">
            <a:avLst/>
          </a:prstGeom>
          <a:solidFill>
            <a:schemeClr val="accent6">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2000" dirty="0">
                <a:solidFill>
                  <a:srgbClr val="000000"/>
                </a:solidFill>
                <a:ea typeface="Consolas"/>
                <a:cs typeface="Arial"/>
                <a:sym typeface="Consolas"/>
              </a:rPr>
              <a:t>match(</a:t>
            </a:r>
            <a:r>
              <a:rPr lang="en-US" sz="2000" dirty="0" err="1">
                <a:solidFill>
                  <a:srgbClr val="000000"/>
                </a:solidFill>
                <a:ea typeface="Consolas"/>
                <a:cs typeface="Arial"/>
                <a:sym typeface="Consolas"/>
              </a:rPr>
              <a:t>dstport</a:t>
            </a:r>
            <a:r>
              <a:rPr lang="en-US" sz="2000" dirty="0">
                <a:solidFill>
                  <a:srgbClr val="000000"/>
                </a:solidFill>
                <a:ea typeface="Consolas"/>
                <a:cs typeface="Arial"/>
                <a:sym typeface="Consolas"/>
              </a:rPr>
              <a:t>=80</a:t>
            </a:r>
            <a:r>
              <a:rPr lang="en-US" sz="2000" dirty="0" smtClean="0">
                <a:solidFill>
                  <a:srgbClr val="000000"/>
                </a:solidFill>
                <a:ea typeface="Consolas"/>
                <a:cs typeface="Arial"/>
                <a:sym typeface="Consolas"/>
              </a:rPr>
              <a:t>)</a:t>
            </a:r>
            <a:r>
              <a:rPr lang="en-US" sz="2000" dirty="0" smtClean="0">
                <a:solidFill>
                  <a:srgbClr val="000000"/>
                </a:solidFill>
                <a:ea typeface="Consolas"/>
                <a:cs typeface="Arial"/>
                <a:sym typeface="Wingdings"/>
              </a:rPr>
              <a:t></a:t>
            </a:r>
            <a:r>
              <a:rPr lang="en-US" sz="2000" dirty="0" err="1" smtClean="0">
                <a:solidFill>
                  <a:srgbClr val="000000"/>
                </a:solidFill>
                <a:ea typeface="Consolas"/>
                <a:cs typeface="Arial"/>
                <a:sym typeface="Consolas"/>
              </a:rPr>
              <a:t>fwd</a:t>
            </a:r>
            <a:r>
              <a:rPr lang="en-US" sz="2000" dirty="0" smtClean="0">
                <a:solidFill>
                  <a:srgbClr val="000000"/>
                </a:solidFill>
                <a:ea typeface="Consolas"/>
                <a:cs typeface="Arial"/>
                <a:sym typeface="Consolas"/>
              </a:rPr>
              <a:t>(C)</a:t>
            </a:r>
            <a:endParaRPr lang="en-US" sz="2000" dirty="0">
              <a:solidFill>
                <a:srgbClr val="000000"/>
              </a:solidFill>
              <a:ea typeface="Consolas"/>
              <a:cs typeface="Arial"/>
              <a:sym typeface="Consolas"/>
            </a:endParaRPr>
          </a:p>
        </p:txBody>
      </p:sp>
    </p:spTree>
    <p:extLst>
      <p:ext uri="{BB962C8B-B14F-4D97-AF65-F5344CB8AC3E}">
        <p14:creationId xmlns:p14="http://schemas.microsoft.com/office/powerpoint/2010/main" val="2300094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4.74753E-6 0.06415 L 0.27503 0.06392 " pathEditMode="relative" rAng="0" ptsTypes="AA">
                                      <p:cBhvr>
                                        <p:cTn id="6" dur="2000" fill="hold"/>
                                        <p:tgtEl>
                                          <p:spTgt spid="30"/>
                                        </p:tgtEl>
                                        <p:attrNameLst>
                                          <p:attrName>ppt_x</p:attrName>
                                          <p:attrName>ppt_y</p:attrName>
                                        </p:attrNameLst>
                                      </p:cBhvr>
                                      <p:rCtr x="13743" y="-23"/>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0.27503 0.06392 L 0.27624 0.21677 " pathEditMode="relative" rAng="0" ptsTypes="AA">
                                      <p:cBhvr>
                                        <p:cTn id="14" dur="2000" fill="hold"/>
                                        <p:tgtEl>
                                          <p:spTgt spid="30"/>
                                        </p:tgtEl>
                                        <p:attrNameLst>
                                          <p:attrName>ppt_x</p:attrName>
                                          <p:attrName>ppt_y</p:attrName>
                                        </p:attrNameLst>
                                      </p:cBhvr>
                                      <p:rCtr x="52" y="7642"/>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nodeType="clickEffect">
                                  <p:stCondLst>
                                    <p:cond delay="0"/>
                                  </p:stCondLst>
                                  <p:childTnLst>
                                    <p:animMotion origin="layout" path="M 0.27624 0.21677 L 0.27624 0.34507 " pathEditMode="relative" rAng="0" ptsTypes="AA">
                                      <p:cBhvr>
                                        <p:cTn id="22" dur="2000" fill="hold"/>
                                        <p:tgtEl>
                                          <p:spTgt spid="30"/>
                                        </p:tgtEl>
                                        <p:attrNameLst>
                                          <p:attrName>ppt_x</p:attrName>
                                          <p:attrName>ppt_y</p:attrName>
                                        </p:attrNameLst>
                                      </p:cBhvr>
                                      <p:rCtr x="0" y="641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10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US" dirty="0" smtClean="0">
                <a:ea typeface="Lucida Sans Regular"/>
                <a:cs typeface="Arial"/>
                <a:sym typeface="Lucida Sans Regular"/>
              </a:rPr>
              <a:t>Building SDX is Challenging</a:t>
            </a:r>
            <a:endParaRPr lang="en-US" dirty="0"/>
          </a:p>
        </p:txBody>
      </p:sp>
      <p:sp>
        <p:nvSpPr>
          <p:cNvPr id="4" name="Content Placeholder 3"/>
          <p:cNvSpPr>
            <a:spLocks noGrp="1"/>
          </p:cNvSpPr>
          <p:nvPr>
            <p:ph idx="1"/>
          </p:nvPr>
        </p:nvSpPr>
        <p:spPr>
          <a:xfrm>
            <a:off x="442434" y="1189053"/>
            <a:ext cx="8472966" cy="3394472"/>
          </a:xfrm>
        </p:spPr>
        <p:txBody>
          <a:bodyPr/>
          <a:lstStyle/>
          <a:p>
            <a:pPr>
              <a:lnSpc>
                <a:spcPct val="120000"/>
              </a:lnSpc>
            </a:pPr>
            <a:r>
              <a:rPr lang="en-US" sz="2400" dirty="0" smtClean="0">
                <a:solidFill>
                  <a:schemeClr val="bg1">
                    <a:lumMod val="65000"/>
                  </a:schemeClr>
                </a:solidFill>
              </a:rPr>
              <a:t>Programming</a:t>
            </a:r>
            <a:r>
              <a:rPr lang="en-US" sz="2400" b="1" dirty="0" smtClean="0">
                <a:solidFill>
                  <a:schemeClr val="bg1">
                    <a:lumMod val="65000"/>
                  </a:schemeClr>
                </a:solidFill>
              </a:rPr>
              <a:t> abstractions</a:t>
            </a:r>
          </a:p>
          <a:p>
            <a:pPr marL="457200" lvl="1" indent="0">
              <a:lnSpc>
                <a:spcPct val="120000"/>
              </a:lnSpc>
              <a:buNone/>
            </a:pPr>
            <a:r>
              <a:rPr lang="en-US" sz="2000" dirty="0" smtClean="0">
                <a:solidFill>
                  <a:schemeClr val="bg1">
                    <a:lumMod val="65000"/>
                  </a:schemeClr>
                </a:solidFill>
              </a:rPr>
              <a:t>How networks define SDX policies</a:t>
            </a:r>
            <a:r>
              <a:rPr lang="en-US" sz="2000" dirty="0">
                <a:solidFill>
                  <a:schemeClr val="bg1">
                    <a:lumMod val="65000"/>
                  </a:schemeClr>
                </a:solidFill>
              </a:rPr>
              <a:t> </a:t>
            </a:r>
            <a:r>
              <a:rPr lang="en-US" sz="2000" dirty="0" smtClean="0">
                <a:solidFill>
                  <a:schemeClr val="bg1">
                    <a:lumMod val="65000"/>
                  </a:schemeClr>
                </a:solidFill>
              </a:rPr>
              <a:t>and how are they combined together?</a:t>
            </a:r>
            <a:endParaRPr lang="en-US" sz="2000" b="1" dirty="0" smtClean="0">
              <a:solidFill>
                <a:schemeClr val="bg1">
                  <a:lumMod val="65000"/>
                </a:schemeClr>
              </a:solidFill>
            </a:endParaRPr>
          </a:p>
          <a:p>
            <a:pPr>
              <a:lnSpc>
                <a:spcPct val="120000"/>
              </a:lnSpc>
            </a:pPr>
            <a:r>
              <a:rPr lang="en-US" sz="2400" b="1" dirty="0" smtClean="0">
                <a:solidFill>
                  <a:srgbClr val="333399"/>
                </a:solidFill>
              </a:rPr>
              <a:t>Interoperation </a:t>
            </a:r>
            <a:r>
              <a:rPr lang="en-US" sz="2400" dirty="0" smtClean="0"/>
              <a:t>with BGP</a:t>
            </a:r>
          </a:p>
          <a:p>
            <a:pPr marL="457200" lvl="1" indent="0">
              <a:lnSpc>
                <a:spcPct val="120000"/>
              </a:lnSpc>
              <a:buNone/>
            </a:pPr>
            <a:r>
              <a:rPr lang="en-US" sz="2000" dirty="0" smtClean="0">
                <a:solidFill>
                  <a:srgbClr val="606060"/>
                </a:solidFill>
              </a:rPr>
              <a:t>How to provide flexibility w/o breaking global routing?</a:t>
            </a:r>
          </a:p>
          <a:p>
            <a:pPr>
              <a:lnSpc>
                <a:spcPct val="120000"/>
              </a:lnSpc>
            </a:pPr>
            <a:r>
              <a:rPr lang="en-US" sz="2400" b="1" dirty="0" smtClean="0">
                <a:solidFill>
                  <a:srgbClr val="333399"/>
                </a:solidFill>
              </a:rPr>
              <a:t>Scalability</a:t>
            </a:r>
          </a:p>
          <a:p>
            <a:pPr marL="457200" lvl="1" indent="0">
              <a:lnSpc>
                <a:spcPct val="120000"/>
              </a:lnSpc>
              <a:buNone/>
            </a:pPr>
            <a:r>
              <a:rPr lang="en-US" sz="2000" dirty="0">
                <a:solidFill>
                  <a:srgbClr val="606060"/>
                </a:solidFill>
              </a:rPr>
              <a:t>How to </a:t>
            </a:r>
            <a:r>
              <a:rPr lang="en-US" sz="2000" dirty="0" smtClean="0">
                <a:solidFill>
                  <a:srgbClr val="606060"/>
                </a:solidFill>
              </a:rPr>
              <a:t>handle policies for hundreds of peers, half million address blocks, and matches on multiple header fields?</a:t>
            </a:r>
            <a:endParaRPr lang="en-US" sz="2000" dirty="0">
              <a:solidFill>
                <a:srgbClr val="606060"/>
              </a:solidFill>
            </a:endParaRPr>
          </a:p>
          <a:p>
            <a:pPr>
              <a:lnSpc>
                <a:spcPct val="120000"/>
              </a:lnSpc>
            </a:pPr>
            <a:endParaRPr lang="en-US" sz="2400" dirty="0" smtClean="0"/>
          </a:p>
        </p:txBody>
      </p:sp>
      <p:sp>
        <p:nvSpPr>
          <p:cNvPr id="2" name="Slide Number Placeholder 1"/>
          <p:cNvSpPr>
            <a:spLocks noGrp="1"/>
          </p:cNvSpPr>
          <p:nvPr>
            <p:ph type="sldNum" sz="quarter" idx="12"/>
          </p:nvPr>
        </p:nvSpPr>
        <p:spPr/>
        <p:txBody>
          <a:bodyPr/>
          <a:lstStyle/>
          <a:p>
            <a:pPr>
              <a:defRPr/>
            </a:pPr>
            <a:fld id="{495ADB0F-E9F2-1D42-9E15-ECDE97EFB0F8}" type="slidenum">
              <a:rPr lang="en-US" smtClean="0"/>
              <a:pPr>
                <a:defRPr/>
              </a:pPr>
              <a:t>25</a:t>
            </a:fld>
            <a:endParaRPr lang="en-US"/>
          </a:p>
        </p:txBody>
      </p:sp>
    </p:spTree>
    <p:extLst>
      <p:ext uri="{BB962C8B-B14F-4D97-AF65-F5344CB8AC3E}">
        <p14:creationId xmlns:p14="http://schemas.microsoft.com/office/powerpoint/2010/main" val="3153331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SDX Platform</a:t>
            </a:r>
            <a:endParaRPr lang="en-US" dirty="0"/>
          </a:p>
        </p:txBody>
      </p:sp>
      <p:sp>
        <p:nvSpPr>
          <p:cNvPr id="37" name="Content Placeholder 2"/>
          <p:cNvSpPr>
            <a:spLocks noGrp="1"/>
          </p:cNvSpPr>
          <p:nvPr>
            <p:ph idx="1"/>
          </p:nvPr>
        </p:nvSpPr>
        <p:spPr>
          <a:xfrm>
            <a:off x="457200" y="1030072"/>
            <a:ext cx="8229600" cy="3827678"/>
          </a:xfrm>
        </p:spPr>
        <p:txBody>
          <a:bodyPr>
            <a:normAutofit fontScale="85000" lnSpcReduction="20000"/>
          </a:bodyPr>
          <a:lstStyle/>
          <a:p>
            <a:pPr marL="0" indent="0">
              <a:buNone/>
            </a:pPr>
            <a:endParaRPr lang="en-US" dirty="0" smtClean="0"/>
          </a:p>
          <a:p>
            <a:r>
              <a:rPr lang="en-US" dirty="0" smtClean="0"/>
              <a:t>Running code with full BGP integration</a:t>
            </a:r>
          </a:p>
          <a:p>
            <a:pPr lvl="1"/>
            <a:r>
              <a:rPr lang="en-US" dirty="0" err="1" smtClean="0"/>
              <a:t>Github</a:t>
            </a:r>
            <a:r>
              <a:rPr lang="en-US" dirty="0" smtClean="0"/>
              <a:t> available from http://</a:t>
            </a:r>
            <a:r>
              <a:rPr lang="en-US" dirty="0" err="1" smtClean="0"/>
              <a:t>sdx.cs.princeton.edu</a:t>
            </a:r>
            <a:endParaRPr lang="en-US" dirty="0"/>
          </a:p>
          <a:p>
            <a:pPr marL="0" indent="0">
              <a:buNone/>
            </a:pPr>
            <a:endParaRPr lang="en-US" dirty="0"/>
          </a:p>
          <a:p>
            <a:r>
              <a:rPr lang="en-US" dirty="0" smtClean="0"/>
              <a:t>SDX </a:t>
            </a:r>
            <a:r>
              <a:rPr lang="en-US" dirty="0" err="1"/>
              <a:t>t</a:t>
            </a:r>
            <a:r>
              <a:rPr lang="en-US" dirty="0" err="1" smtClean="0"/>
              <a:t>estbeds</a:t>
            </a:r>
            <a:r>
              <a:rPr lang="en-US" dirty="0"/>
              <a:t>:</a:t>
            </a:r>
          </a:p>
          <a:p>
            <a:pPr lvl="1"/>
            <a:r>
              <a:rPr lang="en-US" dirty="0" smtClean="0"/>
              <a:t>Transit Portal for “in the wild” experiments</a:t>
            </a:r>
            <a:endParaRPr lang="en-US" dirty="0"/>
          </a:p>
          <a:p>
            <a:pPr lvl="1"/>
            <a:r>
              <a:rPr lang="en-US" dirty="0" err="1" smtClean="0"/>
              <a:t>Mininet</a:t>
            </a:r>
            <a:r>
              <a:rPr lang="en-US" dirty="0" smtClean="0"/>
              <a:t> for controller experiments</a:t>
            </a:r>
          </a:p>
          <a:p>
            <a:pPr marL="457200" lvl="1" indent="0">
              <a:buNone/>
            </a:pPr>
            <a:endParaRPr lang="en-US" dirty="0"/>
          </a:p>
          <a:p>
            <a:r>
              <a:rPr lang="en-US" dirty="0" smtClean="0"/>
              <a:t>Exploring deployment opportunities</a:t>
            </a:r>
          </a:p>
          <a:p>
            <a:pPr lvl="1"/>
            <a:r>
              <a:rPr lang="en-US" dirty="0" smtClean="0"/>
              <a:t>Princeton, DOD/IC, GENI, SOX, Internet2, </a:t>
            </a:r>
            <a:r>
              <a:rPr lang="en-US" dirty="0" err="1" smtClean="0"/>
              <a:t>ESnet</a:t>
            </a:r>
            <a:endParaRPr lang="en-US" dirty="0" smtClean="0"/>
          </a:p>
          <a:p>
            <a:pPr lvl="1"/>
            <a:r>
              <a:rPr lang="en-US" dirty="0" smtClean="0"/>
              <a:t>Regional </a:t>
            </a:r>
            <a:r>
              <a:rPr lang="en-US" dirty="0"/>
              <a:t>IXPs in US, </a:t>
            </a:r>
            <a:r>
              <a:rPr lang="en-US" dirty="0" smtClean="0"/>
              <a:t>Europe, and </a:t>
            </a:r>
            <a:r>
              <a:rPr lang="en-US" dirty="0"/>
              <a:t>Africa</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26</a:t>
            </a:fld>
            <a:endParaRPr lang="en-US"/>
          </a:p>
        </p:txBody>
      </p:sp>
    </p:spTree>
    <p:extLst>
      <p:ext uri="{BB962C8B-B14F-4D97-AF65-F5344CB8AC3E}">
        <p14:creationId xmlns:p14="http://schemas.microsoft.com/office/powerpoint/2010/main" val="305595671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996057"/>
            <a:ext cx="8229600" cy="4147443"/>
          </a:xfrm>
        </p:spPr>
        <p:txBody>
          <a:bodyPr/>
          <a:lstStyle/>
          <a:p>
            <a:r>
              <a:rPr lang="en-US" sz="2400" dirty="0" smtClean="0">
                <a:solidFill>
                  <a:srgbClr val="000090"/>
                </a:solidFill>
              </a:rPr>
              <a:t>The Internet is changing</a:t>
            </a:r>
          </a:p>
          <a:p>
            <a:pPr lvl="1"/>
            <a:r>
              <a:rPr lang="en-US" sz="2000" dirty="0" smtClean="0"/>
              <a:t>New challenges for content delivery</a:t>
            </a:r>
          </a:p>
          <a:p>
            <a:pPr lvl="1"/>
            <a:r>
              <a:rPr lang="en-US" sz="2000" dirty="0" smtClean="0"/>
              <a:t>Increasing importance of IXPs</a:t>
            </a:r>
          </a:p>
          <a:p>
            <a:r>
              <a:rPr lang="en-US" sz="2400" dirty="0" smtClean="0">
                <a:solidFill>
                  <a:srgbClr val="000090"/>
                </a:solidFill>
              </a:rPr>
              <a:t>SDN can let providers innovate</a:t>
            </a:r>
          </a:p>
          <a:p>
            <a:pPr lvl="1"/>
            <a:r>
              <a:rPr lang="en-US" sz="2000" dirty="0" smtClean="0"/>
              <a:t>New capabilities and abstractions</a:t>
            </a:r>
          </a:p>
          <a:p>
            <a:r>
              <a:rPr lang="en-US" dirty="0" smtClean="0">
                <a:solidFill>
                  <a:srgbClr val="000090"/>
                </a:solidFill>
              </a:rPr>
              <a:t>Next steps</a:t>
            </a:r>
          </a:p>
          <a:p>
            <a:pPr lvl="1"/>
            <a:r>
              <a:rPr lang="en-US" sz="2000" dirty="0" smtClean="0"/>
              <a:t>Operational deployments</a:t>
            </a:r>
          </a:p>
          <a:p>
            <a:pPr lvl="1"/>
            <a:r>
              <a:rPr lang="en-US" sz="2000" dirty="0" smtClean="0"/>
              <a:t>Additional SDX applications</a:t>
            </a:r>
          </a:p>
          <a:p>
            <a:pPr lvl="1"/>
            <a:r>
              <a:rPr lang="en-US" sz="2000" dirty="0" smtClean="0"/>
              <a:t>Distributed exchange points</a:t>
            </a:r>
            <a:endParaRPr lang="en-US" sz="2000"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27</a:t>
            </a:fld>
            <a:endParaRPr lang="en-US"/>
          </a:p>
        </p:txBody>
      </p:sp>
    </p:spTree>
    <p:extLst>
      <p:ext uri="{BB962C8B-B14F-4D97-AF65-F5344CB8AC3E}">
        <p14:creationId xmlns:p14="http://schemas.microsoft.com/office/powerpoint/2010/main" val="15250265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Wide-Area Traffic Delivery</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3</a:t>
            </a:fld>
            <a:endParaRPr lang="en-US"/>
          </a:p>
        </p:txBody>
      </p:sp>
      <p:graphicFrame>
        <p:nvGraphicFramePr>
          <p:cNvPr id="19" name="Object 2"/>
          <p:cNvGraphicFramePr>
            <a:graphicFrameLocks noChangeAspect="1"/>
          </p:cNvGraphicFramePr>
          <p:nvPr>
            <p:extLst>
              <p:ext uri="{D42A27DB-BD31-4B8C-83A1-F6EECF244321}">
                <p14:modId xmlns:p14="http://schemas.microsoft.com/office/powerpoint/2010/main" val="118235194"/>
              </p:ext>
            </p:extLst>
          </p:nvPr>
        </p:nvGraphicFramePr>
        <p:xfrm>
          <a:off x="946353" y="1375612"/>
          <a:ext cx="2647950" cy="1519238"/>
        </p:xfrm>
        <a:graphic>
          <a:graphicData uri="http://schemas.openxmlformats.org/presentationml/2006/ole">
            <mc:AlternateContent xmlns:mc="http://schemas.openxmlformats.org/markup-compatibility/2006">
              <mc:Choice xmlns:v="urn:schemas-microsoft-com:vml" Requires="v">
                <p:oleObj spid="_x0000_s11856" name="Photo Editor Photo" r:id="rId4" imgW="1905266" imgH="1390844" progId="MSPhotoEd.3">
                  <p:embed/>
                </p:oleObj>
              </mc:Choice>
              <mc:Fallback>
                <p:oleObj name="Photo Editor Photo" r:id="rId4"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6353" y="1375612"/>
                        <a:ext cx="2647950" cy="151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 name="Object 3"/>
          <p:cNvGraphicFramePr>
            <a:graphicFrameLocks noChangeAspect="1"/>
          </p:cNvGraphicFramePr>
          <p:nvPr>
            <p:extLst>
              <p:ext uri="{D42A27DB-BD31-4B8C-83A1-F6EECF244321}">
                <p14:modId xmlns:p14="http://schemas.microsoft.com/office/powerpoint/2010/main" val="714784674"/>
              </p:ext>
            </p:extLst>
          </p:nvPr>
        </p:nvGraphicFramePr>
        <p:xfrm>
          <a:off x="4490618" y="959469"/>
          <a:ext cx="2652712" cy="1625203"/>
        </p:xfrm>
        <a:graphic>
          <a:graphicData uri="http://schemas.openxmlformats.org/presentationml/2006/ole">
            <mc:AlternateContent xmlns:mc="http://schemas.openxmlformats.org/markup-compatibility/2006">
              <mc:Choice xmlns:v="urn:schemas-microsoft-com:vml" Requires="v">
                <p:oleObj spid="_x0000_s11857" name="Photo Editor Photo" r:id="rId6" imgW="1905266" imgH="1390844" progId="MSPhotoEd.3">
                  <p:embed/>
                </p:oleObj>
              </mc:Choice>
              <mc:Fallback>
                <p:oleObj name="Photo Editor Photo" r:id="rId6"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0618" y="959469"/>
                        <a:ext cx="2652712" cy="162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1" name="Object 4"/>
          <p:cNvGraphicFramePr>
            <a:graphicFrameLocks noChangeAspect="1"/>
          </p:cNvGraphicFramePr>
          <p:nvPr>
            <p:extLst>
              <p:ext uri="{D42A27DB-BD31-4B8C-83A1-F6EECF244321}">
                <p14:modId xmlns:p14="http://schemas.microsoft.com/office/powerpoint/2010/main" val="3501958196"/>
              </p:ext>
            </p:extLst>
          </p:nvPr>
        </p:nvGraphicFramePr>
        <p:xfrm>
          <a:off x="3956253" y="2779359"/>
          <a:ext cx="2652712" cy="1625203"/>
        </p:xfrm>
        <a:graphic>
          <a:graphicData uri="http://schemas.openxmlformats.org/presentationml/2006/ole">
            <mc:AlternateContent xmlns:mc="http://schemas.openxmlformats.org/markup-compatibility/2006">
              <mc:Choice xmlns:v="urn:schemas-microsoft-com:vml" Requires="v">
                <p:oleObj spid="_x0000_s11858" name="Photo Editor Photo" r:id="rId7" imgW="1905266" imgH="1390844" progId="MSPhotoEd.3">
                  <p:embed/>
                </p:oleObj>
              </mc:Choice>
              <mc:Fallback>
                <p:oleObj name="Photo Editor Photo" r:id="rId7" imgW="1905266" imgH="1390844" progId="MSPhotoEd.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6253" y="2779359"/>
                        <a:ext cx="2652712" cy="162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 name="Text Box 6"/>
          <p:cNvSpPr txBox="1">
            <a:spLocks noChangeArrowheads="1"/>
          </p:cNvSpPr>
          <p:nvPr/>
        </p:nvSpPr>
        <p:spPr bwMode="auto">
          <a:xfrm>
            <a:off x="4434090" y="3411580"/>
            <a:ext cx="1846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endParaRPr lang="en-US"/>
          </a:p>
        </p:txBody>
      </p:sp>
      <p:graphicFrame>
        <p:nvGraphicFramePr>
          <p:cNvPr id="24" name="Object 5"/>
          <p:cNvGraphicFramePr>
            <a:graphicFrameLocks noChangeAspect="1"/>
          </p:cNvGraphicFramePr>
          <p:nvPr>
            <p:extLst>
              <p:ext uri="{D42A27DB-BD31-4B8C-83A1-F6EECF244321}">
                <p14:modId xmlns:p14="http://schemas.microsoft.com/office/powerpoint/2010/main" val="3681964473"/>
              </p:ext>
            </p:extLst>
          </p:nvPr>
        </p:nvGraphicFramePr>
        <p:xfrm>
          <a:off x="1013029" y="2934140"/>
          <a:ext cx="1290637" cy="823913"/>
        </p:xfrm>
        <a:graphic>
          <a:graphicData uri="http://schemas.openxmlformats.org/presentationml/2006/ole">
            <mc:AlternateContent xmlns:mc="http://schemas.openxmlformats.org/markup-compatibility/2006">
              <mc:Choice xmlns:v="urn:schemas-microsoft-com:vml" Requires="v">
                <p:oleObj spid="_x0000_s11859" name="Photo Editor Photo" r:id="rId9" imgW="1905266" imgH="1390844" progId="MSPhotoEd.3">
                  <p:embed/>
                </p:oleObj>
              </mc:Choice>
              <mc:Fallback>
                <p:oleObj name="Photo Editor Photo" r:id="rId9"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3029" y="2934140"/>
                        <a:ext cx="1290637"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5" name="Object 6"/>
          <p:cNvGraphicFramePr>
            <a:graphicFrameLocks noChangeAspect="1"/>
          </p:cNvGraphicFramePr>
          <p:nvPr>
            <p:extLst>
              <p:ext uri="{D42A27DB-BD31-4B8C-83A1-F6EECF244321}">
                <p14:modId xmlns:p14="http://schemas.microsoft.com/office/powerpoint/2010/main" val="2600680126"/>
              </p:ext>
            </p:extLst>
          </p:nvPr>
        </p:nvGraphicFramePr>
        <p:xfrm>
          <a:off x="722515" y="3950934"/>
          <a:ext cx="833438" cy="532209"/>
        </p:xfrm>
        <a:graphic>
          <a:graphicData uri="http://schemas.openxmlformats.org/presentationml/2006/ole">
            <mc:AlternateContent xmlns:mc="http://schemas.openxmlformats.org/markup-compatibility/2006">
              <mc:Choice xmlns:v="urn:schemas-microsoft-com:vml" Requires="v">
                <p:oleObj spid="_x0000_s11860" name="Photo Editor Photo" r:id="rId10" imgW="1905266" imgH="1390844" progId="MSPhotoEd.3">
                  <p:embed/>
                </p:oleObj>
              </mc:Choice>
              <mc:Fallback>
                <p:oleObj name="Photo Editor Photo" r:id="rId10"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515" y="3950934"/>
                        <a:ext cx="833438" cy="532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6" name="Object 7"/>
          <p:cNvGraphicFramePr>
            <a:graphicFrameLocks noChangeAspect="1"/>
          </p:cNvGraphicFramePr>
          <p:nvPr>
            <p:extLst>
              <p:ext uri="{D42A27DB-BD31-4B8C-83A1-F6EECF244321}">
                <p14:modId xmlns:p14="http://schemas.microsoft.com/office/powerpoint/2010/main" val="91835978"/>
              </p:ext>
            </p:extLst>
          </p:nvPr>
        </p:nvGraphicFramePr>
        <p:xfrm>
          <a:off x="6894715" y="2266199"/>
          <a:ext cx="1290638" cy="823913"/>
        </p:xfrm>
        <a:graphic>
          <a:graphicData uri="http://schemas.openxmlformats.org/presentationml/2006/ole">
            <mc:AlternateContent xmlns:mc="http://schemas.openxmlformats.org/markup-compatibility/2006">
              <mc:Choice xmlns:v="urn:schemas-microsoft-com:vml" Requires="v">
                <p:oleObj spid="_x0000_s11861" name="Photo Editor Photo" r:id="rId11" imgW="1905266" imgH="1390844" progId="MSPhotoEd.3">
                  <p:embed/>
                </p:oleObj>
              </mc:Choice>
              <mc:Fallback>
                <p:oleObj name="Photo Editor Photo" r:id="rId11"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4715" y="2266199"/>
                        <a:ext cx="12906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8" name="Object 8"/>
          <p:cNvGraphicFramePr>
            <a:graphicFrameLocks noChangeAspect="1"/>
          </p:cNvGraphicFramePr>
          <p:nvPr>
            <p:extLst>
              <p:ext uri="{D42A27DB-BD31-4B8C-83A1-F6EECF244321}">
                <p14:modId xmlns:p14="http://schemas.microsoft.com/office/powerpoint/2010/main" val="4052676707"/>
              </p:ext>
            </p:extLst>
          </p:nvPr>
        </p:nvGraphicFramePr>
        <p:xfrm>
          <a:off x="7832929" y="3261562"/>
          <a:ext cx="833437" cy="532210"/>
        </p:xfrm>
        <a:graphic>
          <a:graphicData uri="http://schemas.openxmlformats.org/presentationml/2006/ole">
            <mc:AlternateContent xmlns:mc="http://schemas.openxmlformats.org/markup-compatibility/2006">
              <mc:Choice xmlns:v="urn:schemas-microsoft-com:vml" Requires="v">
                <p:oleObj spid="_x0000_s11862" name="Photo Editor Photo" r:id="rId12" imgW="1905266" imgH="1390844" progId="MSPhotoEd.3">
                  <p:embed/>
                </p:oleObj>
              </mc:Choice>
              <mc:Fallback>
                <p:oleObj name="Photo Editor Photo" r:id="rId12"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32929" y="3261562"/>
                        <a:ext cx="833437" cy="532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9" name="Line 11"/>
          <p:cNvSpPr>
            <a:spLocks noChangeShapeType="1"/>
          </p:cNvSpPr>
          <p:nvPr/>
        </p:nvSpPr>
        <p:spPr bwMode="auto">
          <a:xfrm flipV="1">
            <a:off x="1232104" y="3640181"/>
            <a:ext cx="185737" cy="353616"/>
          </a:xfrm>
          <a:prstGeom prst="line">
            <a:avLst/>
          </a:prstGeom>
          <a:noFill/>
          <a:ln w="38100" cmpd="sng">
            <a:solidFill>
              <a:srgbClr val="000000"/>
            </a:solidFill>
            <a:round/>
            <a:headEnd type="none" w="med" len="med"/>
            <a:tailEnd type="none"/>
          </a:ln>
          <a:extLst>
            <a:ext uri="{909E8E84-426E-40dd-AFC4-6F175D3DCCD1}">
              <a14:hiddenFill xmlns:a14="http://schemas.microsoft.com/office/drawing/2010/main">
                <a:noFill/>
              </a14:hiddenFill>
            </a:ext>
          </a:extLst>
        </p:spPr>
        <p:txBody>
          <a:bodyPr/>
          <a:lstStyle/>
          <a:p>
            <a:endParaRPr lang="en-US"/>
          </a:p>
        </p:txBody>
      </p:sp>
      <p:sp>
        <p:nvSpPr>
          <p:cNvPr id="30" name="Line 12"/>
          <p:cNvSpPr>
            <a:spLocks noChangeShapeType="1"/>
          </p:cNvSpPr>
          <p:nvPr/>
        </p:nvSpPr>
        <p:spPr bwMode="auto">
          <a:xfrm flipV="1">
            <a:off x="1546429" y="2686490"/>
            <a:ext cx="128587" cy="33218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13"/>
          <p:cNvSpPr>
            <a:spLocks noChangeShapeType="1"/>
          </p:cNvSpPr>
          <p:nvPr/>
        </p:nvSpPr>
        <p:spPr bwMode="auto">
          <a:xfrm flipV="1">
            <a:off x="2132216" y="2772215"/>
            <a:ext cx="271463" cy="300038"/>
          </a:xfrm>
          <a:prstGeom prst="line">
            <a:avLst/>
          </a:prstGeom>
          <a:noFill/>
          <a:ln w="38100" cmpd="sng">
            <a:solidFill>
              <a:srgbClr val="000000"/>
            </a:solidFill>
            <a:round/>
            <a:headEnd type="none" w="med" len="med"/>
            <a:tailEnd type="none"/>
          </a:ln>
          <a:extLst>
            <a:ext uri="{909E8E84-426E-40dd-AFC4-6F175D3DCCD1}">
              <a14:hiddenFill xmlns:a14="http://schemas.microsoft.com/office/drawing/2010/main">
                <a:noFill/>
              </a14:hiddenFill>
            </a:ext>
          </a:extLst>
        </p:spPr>
        <p:txBody>
          <a:bodyPr/>
          <a:lstStyle/>
          <a:p>
            <a:endParaRPr lang="en-US"/>
          </a:p>
        </p:txBody>
      </p:sp>
      <p:sp>
        <p:nvSpPr>
          <p:cNvPr id="33" name="Line 14"/>
          <p:cNvSpPr>
            <a:spLocks noChangeShapeType="1"/>
          </p:cNvSpPr>
          <p:nvPr/>
        </p:nvSpPr>
        <p:spPr bwMode="auto">
          <a:xfrm flipV="1">
            <a:off x="3018041" y="1304174"/>
            <a:ext cx="1928813" cy="18216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15"/>
          <p:cNvSpPr>
            <a:spLocks noChangeShapeType="1"/>
          </p:cNvSpPr>
          <p:nvPr/>
        </p:nvSpPr>
        <p:spPr bwMode="auto">
          <a:xfrm flipV="1">
            <a:off x="3375229" y="1647075"/>
            <a:ext cx="1328737" cy="16073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16"/>
          <p:cNvSpPr>
            <a:spLocks noChangeShapeType="1"/>
          </p:cNvSpPr>
          <p:nvPr/>
        </p:nvSpPr>
        <p:spPr bwMode="auto">
          <a:xfrm flipV="1">
            <a:off x="3446666" y="2043553"/>
            <a:ext cx="1128713" cy="139303"/>
          </a:xfrm>
          <a:prstGeom prst="line">
            <a:avLst/>
          </a:prstGeom>
          <a:noFill/>
          <a:ln w="38100" cmpd="sng">
            <a:solidFill>
              <a:srgbClr val="000000"/>
            </a:solidFill>
            <a:round/>
            <a:headEnd type="none" w="med" len="med"/>
            <a:tailEnd type="none"/>
          </a:ln>
          <a:extLst>
            <a:ext uri="{909E8E84-426E-40dd-AFC4-6F175D3DCCD1}">
              <a14:hiddenFill xmlns:a14="http://schemas.microsoft.com/office/drawing/2010/main">
                <a:noFill/>
              </a14:hiddenFill>
            </a:ext>
          </a:extLst>
        </p:spPr>
        <p:txBody>
          <a:bodyPr/>
          <a:lstStyle/>
          <a:p>
            <a:endParaRPr lang="en-US"/>
          </a:p>
        </p:txBody>
      </p:sp>
      <p:sp>
        <p:nvSpPr>
          <p:cNvPr id="36" name="Line 17"/>
          <p:cNvSpPr>
            <a:spLocks noChangeShapeType="1"/>
          </p:cNvSpPr>
          <p:nvPr/>
        </p:nvSpPr>
        <p:spPr bwMode="auto">
          <a:xfrm>
            <a:off x="3332365" y="2322160"/>
            <a:ext cx="1714500" cy="62150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18"/>
          <p:cNvSpPr>
            <a:spLocks noChangeShapeType="1"/>
          </p:cNvSpPr>
          <p:nvPr/>
        </p:nvSpPr>
        <p:spPr bwMode="auto">
          <a:xfrm>
            <a:off x="3003753" y="2600765"/>
            <a:ext cx="1414462" cy="5572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Line 19"/>
          <p:cNvSpPr>
            <a:spLocks noChangeShapeType="1"/>
          </p:cNvSpPr>
          <p:nvPr/>
        </p:nvSpPr>
        <p:spPr bwMode="auto">
          <a:xfrm>
            <a:off x="2603704" y="2686491"/>
            <a:ext cx="1557337" cy="79295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20"/>
          <p:cNvSpPr>
            <a:spLocks noChangeShapeType="1"/>
          </p:cNvSpPr>
          <p:nvPr/>
        </p:nvSpPr>
        <p:spPr bwMode="auto">
          <a:xfrm>
            <a:off x="7004253" y="1850672"/>
            <a:ext cx="628650" cy="4822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21"/>
          <p:cNvSpPr>
            <a:spLocks noChangeShapeType="1"/>
          </p:cNvSpPr>
          <p:nvPr/>
        </p:nvSpPr>
        <p:spPr bwMode="auto">
          <a:xfrm>
            <a:off x="6504191" y="2247149"/>
            <a:ext cx="542925" cy="342900"/>
          </a:xfrm>
          <a:prstGeom prst="line">
            <a:avLst/>
          </a:prstGeom>
          <a:noFill/>
          <a:ln w="38100" cmpd="sng">
            <a:solidFill>
              <a:srgbClr val="000000"/>
            </a:solidFill>
            <a:round/>
            <a:headEnd type="none" w="med" len="med"/>
            <a:tailEnd type="none"/>
          </a:ln>
          <a:extLst>
            <a:ext uri="{909E8E84-426E-40dd-AFC4-6F175D3DCCD1}">
              <a14:hiddenFill xmlns:a14="http://schemas.microsoft.com/office/drawing/2010/main">
                <a:noFill/>
              </a14:hiddenFill>
            </a:ext>
          </a:extLst>
        </p:spPr>
        <p:txBody>
          <a:bodyPr/>
          <a:lstStyle/>
          <a:p>
            <a:endParaRPr lang="en-US"/>
          </a:p>
        </p:txBody>
      </p:sp>
      <p:sp>
        <p:nvSpPr>
          <p:cNvPr id="43" name="Line 22"/>
          <p:cNvSpPr>
            <a:spLocks noChangeShapeType="1"/>
          </p:cNvSpPr>
          <p:nvPr/>
        </p:nvSpPr>
        <p:spPr bwMode="auto">
          <a:xfrm flipH="1">
            <a:off x="6189866" y="2825794"/>
            <a:ext cx="728663" cy="20359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23"/>
          <p:cNvSpPr>
            <a:spLocks noChangeShapeType="1"/>
          </p:cNvSpPr>
          <p:nvPr/>
        </p:nvSpPr>
        <p:spPr bwMode="auto">
          <a:xfrm flipH="1">
            <a:off x="6389890" y="2986527"/>
            <a:ext cx="857250" cy="3857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24"/>
          <p:cNvSpPr>
            <a:spLocks noChangeShapeType="1"/>
          </p:cNvSpPr>
          <p:nvPr/>
        </p:nvSpPr>
        <p:spPr bwMode="auto">
          <a:xfrm>
            <a:off x="8047241" y="2782931"/>
            <a:ext cx="328613" cy="5143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25"/>
          <p:cNvSpPr>
            <a:spLocks noChangeShapeType="1"/>
          </p:cNvSpPr>
          <p:nvPr/>
        </p:nvSpPr>
        <p:spPr bwMode="auto">
          <a:xfrm>
            <a:off x="7632904" y="3018674"/>
            <a:ext cx="357187" cy="342900"/>
          </a:xfrm>
          <a:prstGeom prst="line">
            <a:avLst/>
          </a:prstGeom>
          <a:noFill/>
          <a:ln w="38100" cmpd="sng">
            <a:solidFill>
              <a:srgbClr val="000000"/>
            </a:solidFill>
            <a:round/>
            <a:headEnd type="none" w="med" len="med"/>
            <a:tailEnd type="none"/>
          </a:ln>
          <a:extLst>
            <a:ext uri="{909E8E84-426E-40dd-AFC4-6F175D3DCCD1}">
              <a14:hiddenFill xmlns:a14="http://schemas.microsoft.com/office/drawing/2010/main">
                <a:noFill/>
              </a14:hiddenFill>
            </a:ext>
          </a:extLst>
        </p:spPr>
        <p:txBody>
          <a:bodyPr/>
          <a:lstStyle/>
          <a:p>
            <a:endParaRPr lang="en-US"/>
          </a:p>
        </p:txBody>
      </p:sp>
      <p:sp>
        <p:nvSpPr>
          <p:cNvPr id="49" name="Line 28"/>
          <p:cNvSpPr>
            <a:spLocks noChangeShapeType="1"/>
          </p:cNvSpPr>
          <p:nvPr/>
        </p:nvSpPr>
        <p:spPr bwMode="auto">
          <a:xfrm flipH="1">
            <a:off x="5218316" y="2332874"/>
            <a:ext cx="28575" cy="6107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29"/>
          <p:cNvSpPr>
            <a:spLocks noChangeShapeType="1"/>
          </p:cNvSpPr>
          <p:nvPr/>
        </p:nvSpPr>
        <p:spPr bwMode="auto">
          <a:xfrm>
            <a:off x="5946978" y="2440031"/>
            <a:ext cx="0" cy="45005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Text Box 30"/>
          <p:cNvSpPr txBox="1">
            <a:spLocks noChangeArrowheads="1"/>
          </p:cNvSpPr>
          <p:nvPr/>
        </p:nvSpPr>
        <p:spPr bwMode="auto">
          <a:xfrm>
            <a:off x="1040015" y="4022372"/>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1</a:t>
            </a:r>
            <a:endParaRPr lang="en-US"/>
          </a:p>
        </p:txBody>
      </p:sp>
      <p:sp>
        <p:nvSpPr>
          <p:cNvPr id="52" name="Text Box 31"/>
          <p:cNvSpPr txBox="1">
            <a:spLocks noChangeArrowheads="1"/>
          </p:cNvSpPr>
          <p:nvPr/>
        </p:nvSpPr>
        <p:spPr bwMode="auto">
          <a:xfrm>
            <a:off x="1411490" y="3143691"/>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2</a:t>
            </a:r>
            <a:endParaRPr lang="en-US"/>
          </a:p>
        </p:txBody>
      </p:sp>
      <p:sp>
        <p:nvSpPr>
          <p:cNvPr id="53" name="Text Box 32"/>
          <p:cNvSpPr txBox="1">
            <a:spLocks noChangeArrowheads="1"/>
          </p:cNvSpPr>
          <p:nvPr/>
        </p:nvSpPr>
        <p:spPr bwMode="auto">
          <a:xfrm>
            <a:off x="2025853" y="192211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3</a:t>
            </a:r>
            <a:endParaRPr lang="en-US"/>
          </a:p>
        </p:txBody>
      </p:sp>
      <p:sp>
        <p:nvSpPr>
          <p:cNvPr id="54" name="Text Box 33"/>
          <p:cNvSpPr txBox="1">
            <a:spLocks noChangeArrowheads="1"/>
          </p:cNvSpPr>
          <p:nvPr/>
        </p:nvSpPr>
        <p:spPr bwMode="auto">
          <a:xfrm>
            <a:off x="5654878" y="1514916"/>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4</a:t>
            </a:r>
            <a:endParaRPr lang="en-US"/>
          </a:p>
        </p:txBody>
      </p:sp>
      <p:sp>
        <p:nvSpPr>
          <p:cNvPr id="55" name="Text Box 34"/>
          <p:cNvSpPr txBox="1">
            <a:spLocks noChangeArrowheads="1"/>
          </p:cNvSpPr>
          <p:nvPr/>
        </p:nvSpPr>
        <p:spPr bwMode="auto">
          <a:xfrm>
            <a:off x="7369378" y="249003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5</a:t>
            </a:r>
            <a:endParaRPr lang="en-US"/>
          </a:p>
        </p:txBody>
      </p:sp>
      <p:sp>
        <p:nvSpPr>
          <p:cNvPr id="56" name="Text Box 35"/>
          <p:cNvSpPr txBox="1">
            <a:spLocks noChangeArrowheads="1"/>
          </p:cNvSpPr>
          <p:nvPr/>
        </p:nvSpPr>
        <p:spPr bwMode="auto">
          <a:xfrm>
            <a:off x="8069465" y="3336572"/>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6</a:t>
            </a:r>
            <a:endParaRPr lang="en-US"/>
          </a:p>
        </p:txBody>
      </p:sp>
      <p:sp>
        <p:nvSpPr>
          <p:cNvPr id="57" name="Text Box 36"/>
          <p:cNvSpPr txBox="1">
            <a:spLocks noChangeArrowheads="1"/>
          </p:cNvSpPr>
          <p:nvPr/>
        </p:nvSpPr>
        <p:spPr bwMode="auto">
          <a:xfrm>
            <a:off x="5069090" y="334728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7</a:t>
            </a:r>
            <a:endParaRPr lang="en-US"/>
          </a:p>
        </p:txBody>
      </p:sp>
      <p:sp>
        <p:nvSpPr>
          <p:cNvPr id="3" name="TextBox 2"/>
          <p:cNvSpPr txBox="1"/>
          <p:nvPr/>
        </p:nvSpPr>
        <p:spPr>
          <a:xfrm>
            <a:off x="1835610" y="4511502"/>
            <a:ext cx="5394025" cy="461665"/>
          </a:xfrm>
          <a:prstGeom prst="rect">
            <a:avLst/>
          </a:prstGeom>
          <a:noFill/>
        </p:spPr>
        <p:txBody>
          <a:bodyPr wrap="none" rtlCol="0">
            <a:spAutoFit/>
          </a:bodyPr>
          <a:lstStyle/>
          <a:p>
            <a:r>
              <a:rPr lang="en-US" sz="2400" dirty="0" smtClean="0"/>
              <a:t>~50,000 Autonomous Systems (</a:t>
            </a:r>
            <a:r>
              <a:rPr lang="en-US" sz="2400" dirty="0" err="1" smtClean="0"/>
              <a:t>ASes</a:t>
            </a:r>
            <a:r>
              <a:rPr lang="en-US" sz="2400" dirty="0" smtClean="0"/>
              <a:t>)</a:t>
            </a:r>
            <a:endParaRPr lang="en-US" sz="2400" dirty="0"/>
          </a:p>
        </p:txBody>
      </p:sp>
    </p:spTree>
    <p:extLst>
      <p:ext uri="{BB962C8B-B14F-4D97-AF65-F5344CB8AC3E}">
        <p14:creationId xmlns:p14="http://schemas.microsoft.com/office/powerpoint/2010/main" val="27674686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Border Gateway Protocol (BGP)</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4</a:t>
            </a:fld>
            <a:endParaRPr lang="en-US"/>
          </a:p>
        </p:txBody>
      </p:sp>
      <p:sp>
        <p:nvSpPr>
          <p:cNvPr id="37" name="TextBox 36"/>
          <p:cNvSpPr txBox="1"/>
          <p:nvPr/>
        </p:nvSpPr>
        <p:spPr>
          <a:xfrm>
            <a:off x="79371" y="922274"/>
            <a:ext cx="5206879" cy="400110"/>
          </a:xfrm>
          <a:prstGeom prst="rect">
            <a:avLst/>
          </a:prstGeom>
          <a:noFill/>
        </p:spPr>
        <p:txBody>
          <a:bodyPr wrap="square" rtlCol="0">
            <a:spAutoFit/>
          </a:bodyPr>
          <a:lstStyle/>
          <a:p>
            <a:r>
              <a:rPr lang="en-US" sz="2000" dirty="0" err="1" smtClean="0"/>
              <a:t>Interdomain</a:t>
            </a:r>
            <a:r>
              <a:rPr lang="en-US" sz="2000" dirty="0" smtClean="0"/>
              <a:t> routing on IP address blocks</a:t>
            </a:r>
            <a:endParaRPr lang="en-US" sz="2000" dirty="0"/>
          </a:p>
        </p:txBody>
      </p:sp>
      <p:graphicFrame>
        <p:nvGraphicFramePr>
          <p:cNvPr id="19" name="Object 2"/>
          <p:cNvGraphicFramePr>
            <a:graphicFrameLocks noChangeAspect="1"/>
          </p:cNvGraphicFramePr>
          <p:nvPr>
            <p:extLst>
              <p:ext uri="{D42A27DB-BD31-4B8C-83A1-F6EECF244321}">
                <p14:modId xmlns:p14="http://schemas.microsoft.com/office/powerpoint/2010/main" val="1337781028"/>
              </p:ext>
            </p:extLst>
          </p:nvPr>
        </p:nvGraphicFramePr>
        <p:xfrm>
          <a:off x="946353" y="1375612"/>
          <a:ext cx="2647950" cy="1519238"/>
        </p:xfrm>
        <a:graphic>
          <a:graphicData uri="http://schemas.openxmlformats.org/presentationml/2006/ole">
            <mc:AlternateContent xmlns:mc="http://schemas.openxmlformats.org/markup-compatibility/2006">
              <mc:Choice xmlns:v="urn:schemas-microsoft-com:vml" Requires="v">
                <p:oleObj spid="_x0000_s1719" name="Photo Editor Photo" r:id="rId4" imgW="1905266" imgH="1390844" progId="MSPhotoEd.3">
                  <p:embed/>
                </p:oleObj>
              </mc:Choice>
              <mc:Fallback>
                <p:oleObj name="Photo Editor Photo" r:id="rId4"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6353" y="1375612"/>
                        <a:ext cx="2647950" cy="1519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0" name="Object 3"/>
          <p:cNvGraphicFramePr>
            <a:graphicFrameLocks noChangeAspect="1"/>
          </p:cNvGraphicFramePr>
          <p:nvPr>
            <p:extLst>
              <p:ext uri="{D42A27DB-BD31-4B8C-83A1-F6EECF244321}">
                <p14:modId xmlns:p14="http://schemas.microsoft.com/office/powerpoint/2010/main" val="2993739437"/>
              </p:ext>
            </p:extLst>
          </p:nvPr>
        </p:nvGraphicFramePr>
        <p:xfrm>
          <a:off x="4490618" y="959469"/>
          <a:ext cx="2652712" cy="1625203"/>
        </p:xfrm>
        <a:graphic>
          <a:graphicData uri="http://schemas.openxmlformats.org/presentationml/2006/ole">
            <mc:AlternateContent xmlns:mc="http://schemas.openxmlformats.org/markup-compatibility/2006">
              <mc:Choice xmlns:v="urn:schemas-microsoft-com:vml" Requires="v">
                <p:oleObj spid="_x0000_s1720" name="Photo Editor Photo" r:id="rId6" imgW="1905266" imgH="1390844" progId="MSPhotoEd.3">
                  <p:embed/>
                </p:oleObj>
              </mc:Choice>
              <mc:Fallback>
                <p:oleObj name="Photo Editor Photo" r:id="rId6"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0618" y="959469"/>
                        <a:ext cx="2652712" cy="162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1" name="Object 4"/>
          <p:cNvGraphicFramePr>
            <a:graphicFrameLocks noChangeAspect="1"/>
          </p:cNvGraphicFramePr>
          <p:nvPr>
            <p:extLst>
              <p:ext uri="{D42A27DB-BD31-4B8C-83A1-F6EECF244321}">
                <p14:modId xmlns:p14="http://schemas.microsoft.com/office/powerpoint/2010/main" val="326468070"/>
              </p:ext>
            </p:extLst>
          </p:nvPr>
        </p:nvGraphicFramePr>
        <p:xfrm>
          <a:off x="3956253" y="2779359"/>
          <a:ext cx="2652712" cy="1625203"/>
        </p:xfrm>
        <a:graphic>
          <a:graphicData uri="http://schemas.openxmlformats.org/presentationml/2006/ole">
            <mc:AlternateContent xmlns:mc="http://schemas.openxmlformats.org/markup-compatibility/2006">
              <mc:Choice xmlns:v="urn:schemas-microsoft-com:vml" Requires="v">
                <p:oleObj spid="_x0000_s1721" name="Photo Editor Photo" r:id="rId7" imgW="1905266" imgH="1390844" progId="MSPhotoEd.3">
                  <p:embed/>
                </p:oleObj>
              </mc:Choice>
              <mc:Fallback>
                <p:oleObj name="Photo Editor Photo" r:id="rId7" imgW="1905266" imgH="1390844" progId="MSPhotoEd.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6253" y="2779359"/>
                        <a:ext cx="2652712" cy="162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3" name="Text Box 6"/>
          <p:cNvSpPr txBox="1">
            <a:spLocks noChangeArrowheads="1"/>
          </p:cNvSpPr>
          <p:nvPr/>
        </p:nvSpPr>
        <p:spPr bwMode="auto">
          <a:xfrm>
            <a:off x="4434090" y="3411580"/>
            <a:ext cx="18466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endParaRPr lang="en-US"/>
          </a:p>
        </p:txBody>
      </p:sp>
      <p:graphicFrame>
        <p:nvGraphicFramePr>
          <p:cNvPr id="24" name="Object 5"/>
          <p:cNvGraphicFramePr>
            <a:graphicFrameLocks noChangeAspect="1"/>
          </p:cNvGraphicFramePr>
          <p:nvPr>
            <p:extLst>
              <p:ext uri="{D42A27DB-BD31-4B8C-83A1-F6EECF244321}">
                <p14:modId xmlns:p14="http://schemas.microsoft.com/office/powerpoint/2010/main" val="4195380269"/>
              </p:ext>
            </p:extLst>
          </p:nvPr>
        </p:nvGraphicFramePr>
        <p:xfrm>
          <a:off x="1013029" y="2934140"/>
          <a:ext cx="1290637" cy="823913"/>
        </p:xfrm>
        <a:graphic>
          <a:graphicData uri="http://schemas.openxmlformats.org/presentationml/2006/ole">
            <mc:AlternateContent xmlns:mc="http://schemas.openxmlformats.org/markup-compatibility/2006">
              <mc:Choice xmlns:v="urn:schemas-microsoft-com:vml" Requires="v">
                <p:oleObj spid="_x0000_s1722" name="Photo Editor Photo" r:id="rId9" imgW="1905266" imgH="1390844" progId="MSPhotoEd.3">
                  <p:embed/>
                </p:oleObj>
              </mc:Choice>
              <mc:Fallback>
                <p:oleObj name="Photo Editor Photo" r:id="rId9"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3029" y="2934140"/>
                        <a:ext cx="1290637"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5" name="Object 6"/>
          <p:cNvGraphicFramePr>
            <a:graphicFrameLocks noChangeAspect="1"/>
          </p:cNvGraphicFramePr>
          <p:nvPr>
            <p:extLst>
              <p:ext uri="{D42A27DB-BD31-4B8C-83A1-F6EECF244321}">
                <p14:modId xmlns:p14="http://schemas.microsoft.com/office/powerpoint/2010/main" val="276973970"/>
              </p:ext>
            </p:extLst>
          </p:nvPr>
        </p:nvGraphicFramePr>
        <p:xfrm>
          <a:off x="722515" y="3950934"/>
          <a:ext cx="833438" cy="532209"/>
        </p:xfrm>
        <a:graphic>
          <a:graphicData uri="http://schemas.openxmlformats.org/presentationml/2006/ole">
            <mc:AlternateContent xmlns:mc="http://schemas.openxmlformats.org/markup-compatibility/2006">
              <mc:Choice xmlns:v="urn:schemas-microsoft-com:vml" Requires="v">
                <p:oleObj spid="_x0000_s1723" name="Photo Editor Photo" r:id="rId10" imgW="1905266" imgH="1390844" progId="MSPhotoEd.3">
                  <p:embed/>
                </p:oleObj>
              </mc:Choice>
              <mc:Fallback>
                <p:oleObj name="Photo Editor Photo" r:id="rId10"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515" y="3950934"/>
                        <a:ext cx="833438" cy="532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6" name="Object 7"/>
          <p:cNvGraphicFramePr>
            <a:graphicFrameLocks noChangeAspect="1"/>
          </p:cNvGraphicFramePr>
          <p:nvPr>
            <p:extLst>
              <p:ext uri="{D42A27DB-BD31-4B8C-83A1-F6EECF244321}">
                <p14:modId xmlns:p14="http://schemas.microsoft.com/office/powerpoint/2010/main" val="400326210"/>
              </p:ext>
            </p:extLst>
          </p:nvPr>
        </p:nvGraphicFramePr>
        <p:xfrm>
          <a:off x="6894715" y="2266199"/>
          <a:ext cx="1290638" cy="823913"/>
        </p:xfrm>
        <a:graphic>
          <a:graphicData uri="http://schemas.openxmlformats.org/presentationml/2006/ole">
            <mc:AlternateContent xmlns:mc="http://schemas.openxmlformats.org/markup-compatibility/2006">
              <mc:Choice xmlns:v="urn:schemas-microsoft-com:vml" Requires="v">
                <p:oleObj spid="_x0000_s1724" name="Photo Editor Photo" r:id="rId11" imgW="1905266" imgH="1390844" progId="MSPhotoEd.3">
                  <p:embed/>
                </p:oleObj>
              </mc:Choice>
              <mc:Fallback>
                <p:oleObj name="Photo Editor Photo" r:id="rId11"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94715" y="2266199"/>
                        <a:ext cx="12906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28" name="Object 8"/>
          <p:cNvGraphicFramePr>
            <a:graphicFrameLocks noChangeAspect="1"/>
          </p:cNvGraphicFramePr>
          <p:nvPr>
            <p:extLst>
              <p:ext uri="{D42A27DB-BD31-4B8C-83A1-F6EECF244321}">
                <p14:modId xmlns:p14="http://schemas.microsoft.com/office/powerpoint/2010/main" val="3708507258"/>
              </p:ext>
            </p:extLst>
          </p:nvPr>
        </p:nvGraphicFramePr>
        <p:xfrm>
          <a:off x="7832929" y="3261562"/>
          <a:ext cx="833437" cy="532210"/>
        </p:xfrm>
        <a:graphic>
          <a:graphicData uri="http://schemas.openxmlformats.org/presentationml/2006/ole">
            <mc:AlternateContent xmlns:mc="http://schemas.openxmlformats.org/markup-compatibility/2006">
              <mc:Choice xmlns:v="urn:schemas-microsoft-com:vml" Requires="v">
                <p:oleObj spid="_x0000_s1725" name="Photo Editor Photo" r:id="rId12" imgW="1905266" imgH="1390844" progId="MSPhotoEd.3">
                  <p:embed/>
                </p:oleObj>
              </mc:Choice>
              <mc:Fallback>
                <p:oleObj name="Photo Editor Photo" r:id="rId12" imgW="1905266" imgH="1390844"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32929" y="3261562"/>
                        <a:ext cx="833437" cy="532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9" name="Line 11"/>
          <p:cNvSpPr>
            <a:spLocks noChangeShapeType="1"/>
          </p:cNvSpPr>
          <p:nvPr/>
        </p:nvSpPr>
        <p:spPr bwMode="auto">
          <a:xfrm flipV="1">
            <a:off x="1232104" y="3640181"/>
            <a:ext cx="185737" cy="353616"/>
          </a:xfrm>
          <a:prstGeom prst="line">
            <a:avLst/>
          </a:prstGeom>
          <a:noFill/>
          <a:ln w="57150">
            <a:solidFill>
              <a:srgbClr val="3366FF"/>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30" name="Line 12"/>
          <p:cNvSpPr>
            <a:spLocks noChangeShapeType="1"/>
          </p:cNvSpPr>
          <p:nvPr/>
        </p:nvSpPr>
        <p:spPr bwMode="auto">
          <a:xfrm flipV="1">
            <a:off x="1546429" y="2686490"/>
            <a:ext cx="128587" cy="33218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13"/>
          <p:cNvSpPr>
            <a:spLocks noChangeShapeType="1"/>
          </p:cNvSpPr>
          <p:nvPr/>
        </p:nvSpPr>
        <p:spPr bwMode="auto">
          <a:xfrm flipV="1">
            <a:off x="2132216" y="2772215"/>
            <a:ext cx="271463" cy="300038"/>
          </a:xfrm>
          <a:prstGeom prst="line">
            <a:avLst/>
          </a:prstGeom>
          <a:noFill/>
          <a:ln w="57150">
            <a:solidFill>
              <a:srgbClr val="3366FF"/>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33" name="Line 14"/>
          <p:cNvSpPr>
            <a:spLocks noChangeShapeType="1"/>
          </p:cNvSpPr>
          <p:nvPr/>
        </p:nvSpPr>
        <p:spPr bwMode="auto">
          <a:xfrm flipV="1">
            <a:off x="3018041" y="1304174"/>
            <a:ext cx="1928813" cy="18216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15"/>
          <p:cNvSpPr>
            <a:spLocks noChangeShapeType="1"/>
          </p:cNvSpPr>
          <p:nvPr/>
        </p:nvSpPr>
        <p:spPr bwMode="auto">
          <a:xfrm flipV="1">
            <a:off x="3375229" y="1647075"/>
            <a:ext cx="1328737" cy="16073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Line 16"/>
          <p:cNvSpPr>
            <a:spLocks noChangeShapeType="1"/>
          </p:cNvSpPr>
          <p:nvPr/>
        </p:nvSpPr>
        <p:spPr bwMode="auto">
          <a:xfrm flipV="1">
            <a:off x="3446666" y="2043553"/>
            <a:ext cx="1128713" cy="139303"/>
          </a:xfrm>
          <a:prstGeom prst="line">
            <a:avLst/>
          </a:prstGeom>
          <a:noFill/>
          <a:ln w="57150">
            <a:solidFill>
              <a:srgbClr val="3366FF"/>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36" name="Line 17"/>
          <p:cNvSpPr>
            <a:spLocks noChangeShapeType="1"/>
          </p:cNvSpPr>
          <p:nvPr/>
        </p:nvSpPr>
        <p:spPr bwMode="auto">
          <a:xfrm>
            <a:off x="3332365" y="2322160"/>
            <a:ext cx="1714500" cy="62150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Line 18"/>
          <p:cNvSpPr>
            <a:spLocks noChangeShapeType="1"/>
          </p:cNvSpPr>
          <p:nvPr/>
        </p:nvSpPr>
        <p:spPr bwMode="auto">
          <a:xfrm>
            <a:off x="3003753" y="2600765"/>
            <a:ext cx="1414462" cy="5572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Line 19"/>
          <p:cNvSpPr>
            <a:spLocks noChangeShapeType="1"/>
          </p:cNvSpPr>
          <p:nvPr/>
        </p:nvSpPr>
        <p:spPr bwMode="auto">
          <a:xfrm>
            <a:off x="2603704" y="2686491"/>
            <a:ext cx="1557337" cy="79295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20"/>
          <p:cNvSpPr>
            <a:spLocks noChangeShapeType="1"/>
          </p:cNvSpPr>
          <p:nvPr/>
        </p:nvSpPr>
        <p:spPr bwMode="auto">
          <a:xfrm>
            <a:off x="7004253" y="1850672"/>
            <a:ext cx="628650" cy="48220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21"/>
          <p:cNvSpPr>
            <a:spLocks noChangeShapeType="1"/>
          </p:cNvSpPr>
          <p:nvPr/>
        </p:nvSpPr>
        <p:spPr bwMode="auto">
          <a:xfrm>
            <a:off x="6504191" y="2247149"/>
            <a:ext cx="542925" cy="342900"/>
          </a:xfrm>
          <a:prstGeom prst="line">
            <a:avLst/>
          </a:prstGeom>
          <a:noFill/>
          <a:ln w="57150">
            <a:solidFill>
              <a:srgbClr val="3366FF"/>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43" name="Line 22"/>
          <p:cNvSpPr>
            <a:spLocks noChangeShapeType="1"/>
          </p:cNvSpPr>
          <p:nvPr/>
        </p:nvSpPr>
        <p:spPr bwMode="auto">
          <a:xfrm flipH="1">
            <a:off x="6189866" y="2825794"/>
            <a:ext cx="728663" cy="20359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23"/>
          <p:cNvSpPr>
            <a:spLocks noChangeShapeType="1"/>
          </p:cNvSpPr>
          <p:nvPr/>
        </p:nvSpPr>
        <p:spPr bwMode="auto">
          <a:xfrm flipH="1">
            <a:off x="6389890" y="2986527"/>
            <a:ext cx="857250" cy="3857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24"/>
          <p:cNvSpPr>
            <a:spLocks noChangeShapeType="1"/>
          </p:cNvSpPr>
          <p:nvPr/>
        </p:nvSpPr>
        <p:spPr bwMode="auto">
          <a:xfrm>
            <a:off x="8047241" y="2782931"/>
            <a:ext cx="328613" cy="51435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25"/>
          <p:cNvSpPr>
            <a:spLocks noChangeShapeType="1"/>
          </p:cNvSpPr>
          <p:nvPr/>
        </p:nvSpPr>
        <p:spPr bwMode="auto">
          <a:xfrm>
            <a:off x="7632904" y="3018674"/>
            <a:ext cx="357187" cy="342900"/>
          </a:xfrm>
          <a:prstGeom prst="line">
            <a:avLst/>
          </a:prstGeom>
          <a:noFill/>
          <a:ln w="57150">
            <a:solidFill>
              <a:srgbClr val="3366FF"/>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47" name="Line 26"/>
          <p:cNvSpPr>
            <a:spLocks noChangeShapeType="1"/>
          </p:cNvSpPr>
          <p:nvPr/>
        </p:nvSpPr>
        <p:spPr bwMode="auto">
          <a:xfrm>
            <a:off x="8247265" y="3747337"/>
            <a:ext cx="0" cy="267891"/>
          </a:xfrm>
          <a:prstGeom prst="line">
            <a:avLst/>
          </a:prstGeom>
          <a:noFill/>
          <a:ln w="57150">
            <a:solidFill>
              <a:srgbClr val="3366FF"/>
            </a:solidFill>
            <a:round/>
            <a:headEnd type="arrow" w="med" len="med"/>
            <a:tailEnd/>
          </a:ln>
          <a:extLst>
            <a:ext uri="{909E8E84-426E-40dd-AFC4-6F175D3DCCD1}">
              <a14:hiddenFill xmlns:a14="http://schemas.microsoft.com/office/drawing/2010/main">
                <a:noFill/>
              </a14:hiddenFill>
            </a:ext>
          </a:extLst>
        </p:spPr>
        <p:txBody>
          <a:bodyPr/>
          <a:lstStyle/>
          <a:p>
            <a:endParaRPr lang="en-US"/>
          </a:p>
        </p:txBody>
      </p:sp>
      <p:sp>
        <p:nvSpPr>
          <p:cNvPr id="48" name="Line 27"/>
          <p:cNvSpPr>
            <a:spLocks noChangeShapeType="1"/>
          </p:cNvSpPr>
          <p:nvPr/>
        </p:nvSpPr>
        <p:spPr bwMode="auto">
          <a:xfrm>
            <a:off x="1145895" y="4433859"/>
            <a:ext cx="0" cy="257175"/>
          </a:xfrm>
          <a:prstGeom prst="line">
            <a:avLst/>
          </a:prstGeom>
          <a:noFill/>
          <a:ln w="57150">
            <a:solidFill>
              <a:srgbClr val="3366FF"/>
            </a:solidFill>
            <a:round/>
            <a:headEn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49" name="Line 28"/>
          <p:cNvSpPr>
            <a:spLocks noChangeShapeType="1"/>
          </p:cNvSpPr>
          <p:nvPr/>
        </p:nvSpPr>
        <p:spPr bwMode="auto">
          <a:xfrm flipH="1">
            <a:off x="5218316" y="2332874"/>
            <a:ext cx="28575" cy="61079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29"/>
          <p:cNvSpPr>
            <a:spLocks noChangeShapeType="1"/>
          </p:cNvSpPr>
          <p:nvPr/>
        </p:nvSpPr>
        <p:spPr bwMode="auto">
          <a:xfrm>
            <a:off x="5946978" y="2440031"/>
            <a:ext cx="0" cy="45005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Text Box 30"/>
          <p:cNvSpPr txBox="1">
            <a:spLocks noChangeArrowheads="1"/>
          </p:cNvSpPr>
          <p:nvPr/>
        </p:nvSpPr>
        <p:spPr bwMode="auto">
          <a:xfrm>
            <a:off x="1040015" y="4022372"/>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1</a:t>
            </a:r>
            <a:endParaRPr lang="en-US"/>
          </a:p>
        </p:txBody>
      </p:sp>
      <p:sp>
        <p:nvSpPr>
          <p:cNvPr id="52" name="Text Box 31"/>
          <p:cNvSpPr txBox="1">
            <a:spLocks noChangeArrowheads="1"/>
          </p:cNvSpPr>
          <p:nvPr/>
        </p:nvSpPr>
        <p:spPr bwMode="auto">
          <a:xfrm>
            <a:off x="1411490" y="3143691"/>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2</a:t>
            </a:r>
            <a:endParaRPr lang="en-US"/>
          </a:p>
        </p:txBody>
      </p:sp>
      <p:sp>
        <p:nvSpPr>
          <p:cNvPr id="53" name="Text Box 32"/>
          <p:cNvSpPr txBox="1">
            <a:spLocks noChangeArrowheads="1"/>
          </p:cNvSpPr>
          <p:nvPr/>
        </p:nvSpPr>
        <p:spPr bwMode="auto">
          <a:xfrm>
            <a:off x="2025853" y="1922110"/>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3</a:t>
            </a:r>
            <a:endParaRPr lang="en-US"/>
          </a:p>
        </p:txBody>
      </p:sp>
      <p:sp>
        <p:nvSpPr>
          <p:cNvPr id="54" name="Text Box 33"/>
          <p:cNvSpPr txBox="1">
            <a:spLocks noChangeArrowheads="1"/>
          </p:cNvSpPr>
          <p:nvPr/>
        </p:nvSpPr>
        <p:spPr bwMode="auto">
          <a:xfrm>
            <a:off x="5654878" y="1514916"/>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4</a:t>
            </a:r>
            <a:endParaRPr lang="en-US"/>
          </a:p>
        </p:txBody>
      </p:sp>
      <p:sp>
        <p:nvSpPr>
          <p:cNvPr id="55" name="Text Box 34"/>
          <p:cNvSpPr txBox="1">
            <a:spLocks noChangeArrowheads="1"/>
          </p:cNvSpPr>
          <p:nvPr/>
        </p:nvSpPr>
        <p:spPr bwMode="auto">
          <a:xfrm>
            <a:off x="7369378" y="249003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5</a:t>
            </a:r>
            <a:endParaRPr lang="en-US"/>
          </a:p>
        </p:txBody>
      </p:sp>
      <p:sp>
        <p:nvSpPr>
          <p:cNvPr id="56" name="Text Box 35"/>
          <p:cNvSpPr txBox="1">
            <a:spLocks noChangeArrowheads="1"/>
          </p:cNvSpPr>
          <p:nvPr/>
        </p:nvSpPr>
        <p:spPr bwMode="auto">
          <a:xfrm>
            <a:off x="8069465" y="3336572"/>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6</a:t>
            </a:r>
            <a:endParaRPr lang="en-US"/>
          </a:p>
        </p:txBody>
      </p:sp>
      <p:sp>
        <p:nvSpPr>
          <p:cNvPr id="57" name="Text Box 36"/>
          <p:cNvSpPr txBox="1">
            <a:spLocks noChangeArrowheads="1"/>
          </p:cNvSpPr>
          <p:nvPr/>
        </p:nvSpPr>
        <p:spPr bwMode="auto">
          <a:xfrm>
            <a:off x="5069090" y="3347287"/>
            <a:ext cx="312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000" b="1"/>
              <a:t>7</a:t>
            </a:r>
            <a:endParaRPr lang="en-US"/>
          </a:p>
        </p:txBody>
      </p:sp>
      <p:sp>
        <p:nvSpPr>
          <p:cNvPr id="58" name="Text Box 37"/>
          <p:cNvSpPr txBox="1">
            <a:spLocks noChangeArrowheads="1"/>
          </p:cNvSpPr>
          <p:nvPr/>
        </p:nvSpPr>
        <p:spPr bwMode="auto">
          <a:xfrm>
            <a:off x="216965" y="4651684"/>
            <a:ext cx="21695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800" dirty="0" smtClean="0"/>
              <a:t>12.34.56.0/24</a:t>
            </a:r>
            <a:endParaRPr lang="en-US" sz="2800" dirty="0">
              <a:solidFill>
                <a:srgbClr val="3333FF"/>
              </a:solidFill>
              <a:latin typeface="Times" charset="0"/>
            </a:endParaRPr>
          </a:p>
        </p:txBody>
      </p:sp>
      <p:sp>
        <p:nvSpPr>
          <p:cNvPr id="59" name="Text Box 38"/>
          <p:cNvSpPr txBox="1">
            <a:spLocks noChangeArrowheads="1"/>
          </p:cNvSpPr>
          <p:nvPr/>
        </p:nvSpPr>
        <p:spPr bwMode="auto">
          <a:xfrm>
            <a:off x="7236029" y="4050947"/>
            <a:ext cx="180066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600">
                <a:solidFill>
                  <a:schemeClr val="tx1"/>
                </a:solidFill>
                <a:latin typeface="Times New Roman" charset="0"/>
                <a:ea typeface="ＭＳ Ｐゴシック" charset="0"/>
                <a:cs typeface="ＭＳ Ｐゴシック" charset="0"/>
              </a:defRPr>
            </a:lvl1pPr>
            <a:lvl2pPr marL="37931725" indent="-37474525">
              <a:defRPr sz="1600">
                <a:solidFill>
                  <a:schemeClr val="tx1"/>
                </a:solidFill>
                <a:latin typeface="Times New Roman" charset="0"/>
                <a:ea typeface="ＭＳ Ｐゴシック" charset="0"/>
              </a:defRPr>
            </a:lvl2pPr>
            <a:lvl3pPr>
              <a:defRPr sz="1600">
                <a:solidFill>
                  <a:schemeClr val="tx1"/>
                </a:solidFill>
                <a:latin typeface="Times New Roman" charset="0"/>
                <a:ea typeface="ＭＳ Ｐゴシック" charset="0"/>
              </a:defRPr>
            </a:lvl3pPr>
            <a:lvl4pPr>
              <a:defRPr sz="1600">
                <a:solidFill>
                  <a:schemeClr val="tx1"/>
                </a:solidFill>
                <a:latin typeface="Times New Roman" charset="0"/>
                <a:ea typeface="ＭＳ Ｐゴシック" charset="0"/>
              </a:defRPr>
            </a:lvl4pPr>
            <a:lvl5pPr>
              <a:defRPr sz="1600">
                <a:solidFill>
                  <a:schemeClr val="tx1"/>
                </a:solidFill>
                <a:latin typeface="Times New Roman" charset="0"/>
                <a:ea typeface="ＭＳ Ｐゴシック" charset="0"/>
              </a:defRPr>
            </a:lvl5pPr>
            <a:lvl6pPr marL="457200" eaLnBrk="0" fontAlgn="base" hangingPunct="0">
              <a:spcBef>
                <a:spcPct val="0"/>
              </a:spcBef>
              <a:spcAft>
                <a:spcPct val="0"/>
              </a:spcAft>
              <a:defRPr sz="1600">
                <a:solidFill>
                  <a:schemeClr val="tx1"/>
                </a:solidFill>
                <a:latin typeface="Times New Roman" charset="0"/>
                <a:ea typeface="ＭＳ Ｐゴシック" charset="0"/>
              </a:defRPr>
            </a:lvl6pPr>
            <a:lvl7pPr marL="914400" eaLnBrk="0" fontAlgn="base" hangingPunct="0">
              <a:spcBef>
                <a:spcPct val="0"/>
              </a:spcBef>
              <a:spcAft>
                <a:spcPct val="0"/>
              </a:spcAft>
              <a:defRPr sz="1600">
                <a:solidFill>
                  <a:schemeClr val="tx1"/>
                </a:solidFill>
                <a:latin typeface="Times New Roman" charset="0"/>
                <a:ea typeface="ＭＳ Ｐゴシック" charset="0"/>
              </a:defRPr>
            </a:lvl7pPr>
            <a:lvl8pPr marL="1371600" eaLnBrk="0" fontAlgn="base" hangingPunct="0">
              <a:spcBef>
                <a:spcPct val="0"/>
              </a:spcBef>
              <a:spcAft>
                <a:spcPct val="0"/>
              </a:spcAft>
              <a:defRPr sz="1600">
                <a:solidFill>
                  <a:schemeClr val="tx1"/>
                </a:solidFill>
                <a:latin typeface="Times New Roman" charset="0"/>
                <a:ea typeface="ＭＳ Ｐゴシック" charset="0"/>
              </a:defRPr>
            </a:lvl8pPr>
            <a:lvl9pPr marL="1828800" eaLnBrk="0" fontAlgn="base" hangingPunct="0">
              <a:spcBef>
                <a:spcPct val="0"/>
              </a:spcBef>
              <a:spcAft>
                <a:spcPct val="0"/>
              </a:spcAft>
              <a:defRPr sz="1600">
                <a:solidFill>
                  <a:schemeClr val="tx1"/>
                </a:solidFill>
                <a:latin typeface="Times New Roman" charset="0"/>
                <a:ea typeface="ＭＳ Ｐゴシック" charset="0"/>
              </a:defRPr>
            </a:lvl9pPr>
          </a:lstStyle>
          <a:p>
            <a:r>
              <a:rPr lang="en-US" sz="2800" dirty="0"/>
              <a:t>Web server</a:t>
            </a:r>
          </a:p>
        </p:txBody>
      </p:sp>
    </p:spTree>
    <p:extLst>
      <p:ext uri="{BB962C8B-B14F-4D97-AF65-F5344CB8AC3E}">
        <p14:creationId xmlns:p14="http://schemas.microsoft.com/office/powerpoint/2010/main" val="3902476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BGP is Not Flexible Enough</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Routing only on </a:t>
            </a:r>
            <a:r>
              <a:rPr lang="en-US" b="1" dirty="0" smtClean="0">
                <a:solidFill>
                  <a:schemeClr val="accent2"/>
                </a:solidFill>
              </a:rPr>
              <a:t>destination IP address blocks</a:t>
            </a:r>
          </a:p>
          <a:p>
            <a:pPr marL="457200" lvl="1" indent="0">
              <a:buNone/>
            </a:pPr>
            <a:r>
              <a:rPr lang="en-US" dirty="0" smtClean="0">
                <a:solidFill>
                  <a:schemeClr val="tx1">
                    <a:lumMod val="65000"/>
                    <a:lumOff val="35000"/>
                  </a:schemeClr>
                </a:solidFill>
              </a:rPr>
              <a:t>(No customization of routes by application</a:t>
            </a:r>
            <a:r>
              <a:rPr lang="en-US" dirty="0">
                <a:solidFill>
                  <a:schemeClr val="tx1">
                    <a:lumMod val="65000"/>
                    <a:lumOff val="35000"/>
                  </a:schemeClr>
                </a:solidFill>
              </a:rPr>
              <a:t> </a:t>
            </a:r>
            <a:r>
              <a:rPr lang="en-US" dirty="0" smtClean="0">
                <a:solidFill>
                  <a:schemeClr val="tx1">
                    <a:lumMod val="65000"/>
                    <a:lumOff val="35000"/>
                  </a:schemeClr>
                </a:solidFill>
              </a:rPr>
              <a:t>or sender)</a:t>
            </a:r>
          </a:p>
          <a:p>
            <a:pPr lvl="1"/>
            <a:endParaRPr lang="en-US" dirty="0" smtClean="0"/>
          </a:p>
          <a:p>
            <a:r>
              <a:rPr lang="en-US" dirty="0" smtClean="0"/>
              <a:t>Can only influence </a:t>
            </a:r>
            <a:r>
              <a:rPr lang="en-US" b="1" dirty="0" smtClean="0">
                <a:solidFill>
                  <a:srgbClr val="333399"/>
                </a:solidFill>
              </a:rPr>
              <a:t>immediate neighbors</a:t>
            </a:r>
          </a:p>
          <a:p>
            <a:pPr marL="457200" lvl="1" indent="0">
              <a:buNone/>
            </a:pPr>
            <a:r>
              <a:rPr lang="en-US" dirty="0" smtClean="0">
                <a:solidFill>
                  <a:srgbClr val="595959"/>
                </a:solidFill>
              </a:rPr>
              <a:t>(No ability to affect path</a:t>
            </a:r>
            <a:r>
              <a:rPr lang="en-US" dirty="0">
                <a:solidFill>
                  <a:srgbClr val="595959"/>
                </a:solidFill>
              </a:rPr>
              <a:t> </a:t>
            </a:r>
            <a:r>
              <a:rPr lang="en-US" dirty="0" smtClean="0">
                <a:solidFill>
                  <a:srgbClr val="595959"/>
                </a:solidFill>
              </a:rPr>
              <a:t>selection remotely)</a:t>
            </a:r>
          </a:p>
          <a:p>
            <a:pPr lvl="1"/>
            <a:endParaRPr lang="en-US" dirty="0" smtClean="0"/>
          </a:p>
          <a:p>
            <a:r>
              <a:rPr lang="en-US" b="1" dirty="0" smtClean="0">
                <a:solidFill>
                  <a:srgbClr val="333399"/>
                </a:solidFill>
              </a:rPr>
              <a:t>Indirect </a:t>
            </a:r>
            <a:r>
              <a:rPr lang="en-US" dirty="0" smtClean="0"/>
              <a:t>control over packet forwarding </a:t>
            </a:r>
            <a:br>
              <a:rPr lang="en-US" dirty="0" smtClean="0"/>
            </a:br>
            <a:r>
              <a:rPr lang="en-US" dirty="0" smtClean="0"/>
              <a:t> </a:t>
            </a:r>
            <a:r>
              <a:rPr lang="en-US" sz="2400" dirty="0" smtClean="0">
                <a:solidFill>
                  <a:srgbClr val="595959"/>
                </a:solidFill>
              </a:rPr>
              <a:t>(Indirect mechanisms to influence path selection)</a:t>
            </a:r>
          </a:p>
          <a:p>
            <a:endParaRPr lang="en-US" sz="2400" dirty="0">
              <a:solidFill>
                <a:srgbClr val="595959"/>
              </a:solidFill>
            </a:endParaRPr>
          </a:p>
          <a:p>
            <a:r>
              <a:rPr lang="en-US" dirty="0" smtClean="0">
                <a:solidFill>
                  <a:srgbClr val="000000"/>
                </a:solidFill>
              </a:rPr>
              <a:t>Enables only basic packet </a:t>
            </a:r>
            <a:r>
              <a:rPr lang="en-US" b="1" dirty="0" smtClean="0">
                <a:solidFill>
                  <a:srgbClr val="333399"/>
                </a:solidFill>
              </a:rPr>
              <a:t>forwarding </a:t>
            </a:r>
            <a:r>
              <a:rPr lang="en-US" dirty="0" smtClean="0">
                <a:solidFill>
                  <a:srgbClr val="000000"/>
                </a:solidFill>
              </a:rPr>
              <a:t/>
            </a:r>
            <a:br>
              <a:rPr lang="en-US" dirty="0" smtClean="0">
                <a:solidFill>
                  <a:srgbClr val="000000"/>
                </a:solidFill>
              </a:rPr>
            </a:br>
            <a:r>
              <a:rPr lang="en-US" dirty="0" smtClean="0">
                <a:solidFill>
                  <a:srgbClr val="000000"/>
                </a:solidFill>
              </a:rPr>
              <a:t> </a:t>
            </a:r>
            <a:r>
              <a:rPr lang="en-US" sz="2600" dirty="0" smtClean="0">
                <a:solidFill>
                  <a:srgbClr val="595959"/>
                </a:solidFill>
              </a:rPr>
              <a:t>(Difficult to introduce new in-network services)</a:t>
            </a:r>
            <a:endParaRPr lang="en-US" sz="2600" dirty="0">
              <a:solidFill>
                <a:srgbClr val="595959"/>
              </a:solidFill>
            </a:endParaRPr>
          </a:p>
          <a:p>
            <a:endParaRPr lang="en-US" dirty="0" smtClean="0">
              <a:solidFill>
                <a:srgbClr val="000000"/>
              </a:solidFill>
            </a:endParaRPr>
          </a:p>
        </p:txBody>
      </p:sp>
      <p:sp>
        <p:nvSpPr>
          <p:cNvPr id="5" name="Slide Number Placeholder 4"/>
          <p:cNvSpPr>
            <a:spLocks noGrp="1"/>
          </p:cNvSpPr>
          <p:nvPr>
            <p:ph type="sldNum" sz="quarter" idx="12"/>
          </p:nvPr>
        </p:nvSpPr>
        <p:spPr/>
        <p:txBody>
          <a:bodyPr/>
          <a:lstStyle/>
          <a:p>
            <a:pPr>
              <a:defRPr/>
            </a:pPr>
            <a:fld id="{495ADB0F-E9F2-1D42-9E15-ECDE97EFB0F8}" type="slidenum">
              <a:rPr lang="en-US" smtClean="0"/>
              <a:pPr>
                <a:defRPr/>
              </a:pPr>
              <a:t>5</a:t>
            </a:fld>
            <a:endParaRPr lang="en-US"/>
          </a:p>
        </p:txBody>
      </p:sp>
    </p:spTree>
    <p:extLst>
      <p:ext uri="{BB962C8B-B14F-4D97-AF65-F5344CB8AC3E}">
        <p14:creationId xmlns:p14="http://schemas.microsoft.com/office/powerpoint/2010/main" val="8160729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Valuable Wide-Area Services</a:t>
            </a:r>
            <a:endParaRPr lang="en-US" dirty="0"/>
          </a:p>
        </p:txBody>
      </p:sp>
      <p:sp>
        <p:nvSpPr>
          <p:cNvPr id="3" name="Content Placeholder 2"/>
          <p:cNvSpPr>
            <a:spLocks noGrp="1"/>
          </p:cNvSpPr>
          <p:nvPr>
            <p:ph idx="1"/>
          </p:nvPr>
        </p:nvSpPr>
        <p:spPr>
          <a:xfrm>
            <a:off x="457200" y="996438"/>
            <a:ext cx="8229600" cy="4032761"/>
          </a:xfrm>
        </p:spPr>
        <p:txBody>
          <a:bodyPr/>
          <a:lstStyle/>
          <a:p>
            <a:r>
              <a:rPr lang="en-US" sz="2400" dirty="0" smtClean="0">
                <a:solidFill>
                  <a:srgbClr val="000090"/>
                </a:solidFill>
              </a:rPr>
              <a:t>Application-specific peering</a:t>
            </a:r>
          </a:p>
          <a:p>
            <a:pPr lvl="1"/>
            <a:r>
              <a:rPr lang="en-US" sz="2000" dirty="0" smtClean="0"/>
              <a:t>Route video traffic one way, and non-video another</a:t>
            </a:r>
          </a:p>
          <a:p>
            <a:r>
              <a:rPr lang="en-US" sz="2400" dirty="0" smtClean="0">
                <a:solidFill>
                  <a:srgbClr val="000090"/>
                </a:solidFill>
              </a:rPr>
              <a:t>Blocking denial-of-service traffic</a:t>
            </a:r>
          </a:p>
          <a:p>
            <a:pPr lvl="1"/>
            <a:r>
              <a:rPr lang="en-US" sz="2000" dirty="0" smtClean="0"/>
              <a:t>Dropping unwanted traffic further upstream</a:t>
            </a:r>
          </a:p>
          <a:p>
            <a:r>
              <a:rPr lang="en-US" sz="2400" dirty="0" smtClean="0">
                <a:solidFill>
                  <a:srgbClr val="000090"/>
                </a:solidFill>
              </a:rPr>
              <a:t>Server load balancing</a:t>
            </a:r>
          </a:p>
          <a:p>
            <a:pPr lvl="1"/>
            <a:r>
              <a:rPr lang="en-US" sz="2000" dirty="0" smtClean="0"/>
              <a:t>Directing client requests to different data centers</a:t>
            </a:r>
          </a:p>
          <a:p>
            <a:r>
              <a:rPr lang="en-US" sz="2400" dirty="0" smtClean="0">
                <a:solidFill>
                  <a:srgbClr val="000090"/>
                </a:solidFill>
              </a:rPr>
              <a:t>Steering through network functions</a:t>
            </a:r>
          </a:p>
          <a:p>
            <a:pPr lvl="1"/>
            <a:r>
              <a:rPr lang="en-US" sz="2000" dirty="0" smtClean="0"/>
              <a:t>Transcoders, scrubbers, caches, crypto, …</a:t>
            </a:r>
          </a:p>
          <a:p>
            <a:r>
              <a:rPr lang="en-US" sz="2400" dirty="0" smtClean="0">
                <a:solidFill>
                  <a:srgbClr val="000090"/>
                </a:solidFill>
              </a:rPr>
              <a:t>Inbound traffic engineering</a:t>
            </a:r>
          </a:p>
          <a:p>
            <a:pPr lvl="1"/>
            <a:r>
              <a:rPr lang="en-US" sz="2000" dirty="0" smtClean="0"/>
              <a:t>Splitting incoming traffic over multiple peering links</a:t>
            </a:r>
            <a:endParaRPr lang="en-US" sz="2000"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6</a:t>
            </a:fld>
            <a:endParaRPr lang="en-US"/>
          </a:p>
        </p:txBody>
      </p:sp>
    </p:spTree>
    <p:extLst>
      <p:ext uri="{BB962C8B-B14F-4D97-AF65-F5344CB8AC3E}">
        <p14:creationId xmlns:p14="http://schemas.microsoft.com/office/powerpoint/2010/main" val="2572457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Enter Software-Defined Networking</a:t>
            </a:r>
            <a:endParaRPr lang="en-US" sz="3200" dirty="0"/>
          </a:p>
        </p:txBody>
      </p:sp>
      <p:sp>
        <p:nvSpPr>
          <p:cNvPr id="3" name="Content Placeholder 2"/>
          <p:cNvSpPr>
            <a:spLocks noGrp="1"/>
          </p:cNvSpPr>
          <p:nvPr>
            <p:ph idx="1"/>
          </p:nvPr>
        </p:nvSpPr>
        <p:spPr/>
        <p:txBody>
          <a:bodyPr/>
          <a:lstStyle/>
          <a:p>
            <a:r>
              <a:rPr lang="en-US" dirty="0" smtClean="0"/>
              <a:t>Match packets on </a:t>
            </a:r>
            <a:r>
              <a:rPr lang="en-US" b="1" dirty="0" smtClean="0">
                <a:solidFill>
                  <a:srgbClr val="333399"/>
                </a:solidFill>
              </a:rPr>
              <a:t>multiple header fields</a:t>
            </a:r>
            <a:r>
              <a:rPr lang="en-US" dirty="0"/>
              <a:t/>
            </a:r>
            <a:br>
              <a:rPr lang="en-US" dirty="0"/>
            </a:br>
            <a:r>
              <a:rPr lang="en-US" dirty="0">
                <a:solidFill>
                  <a:srgbClr val="7F7F7F"/>
                </a:solidFill>
              </a:rPr>
              <a:t> </a:t>
            </a:r>
            <a:r>
              <a:rPr lang="en-US" dirty="0" smtClean="0">
                <a:solidFill>
                  <a:srgbClr val="7F7F7F"/>
                </a:solidFill>
              </a:rPr>
              <a:t>(</a:t>
            </a:r>
            <a:r>
              <a:rPr lang="en-US" dirty="0">
                <a:solidFill>
                  <a:srgbClr val="7F7F7F"/>
                </a:solidFill>
              </a:rPr>
              <a:t>not just </a:t>
            </a:r>
            <a:r>
              <a:rPr lang="en-US" dirty="0" smtClean="0">
                <a:solidFill>
                  <a:srgbClr val="7F7F7F"/>
                </a:solidFill>
              </a:rPr>
              <a:t>destination IP address</a:t>
            </a:r>
            <a:r>
              <a:rPr lang="en-US" dirty="0" smtClean="0">
                <a:solidFill>
                  <a:srgbClr val="7F7F7F"/>
                </a:solidFill>
              </a:rPr>
              <a:t>)</a:t>
            </a:r>
            <a:endParaRPr lang="en-US" dirty="0" smtClean="0"/>
          </a:p>
          <a:p>
            <a:r>
              <a:rPr lang="en-US" dirty="0" smtClean="0"/>
              <a:t>Control</a:t>
            </a:r>
            <a:r>
              <a:rPr lang="en-US" dirty="0" smtClean="0">
                <a:solidFill>
                  <a:srgbClr val="333399"/>
                </a:solidFill>
              </a:rPr>
              <a:t> </a:t>
            </a:r>
            <a:r>
              <a:rPr lang="en-US" b="1" dirty="0">
                <a:solidFill>
                  <a:srgbClr val="333399"/>
                </a:solidFill>
              </a:rPr>
              <a:t>entire networks </a:t>
            </a:r>
            <a:r>
              <a:rPr lang="en-US" dirty="0"/>
              <a:t>with a single </a:t>
            </a:r>
            <a:r>
              <a:rPr lang="en-US" dirty="0" smtClean="0"/>
              <a:t>program </a:t>
            </a:r>
            <a:br>
              <a:rPr lang="en-US" dirty="0" smtClean="0"/>
            </a:br>
            <a:r>
              <a:rPr lang="en-US" dirty="0" smtClean="0"/>
              <a:t> </a:t>
            </a:r>
            <a:r>
              <a:rPr lang="en-US" dirty="0" smtClean="0">
                <a:solidFill>
                  <a:srgbClr val="7F7F7F"/>
                </a:solidFill>
              </a:rPr>
              <a:t>(</a:t>
            </a:r>
            <a:r>
              <a:rPr lang="en-US" dirty="0">
                <a:solidFill>
                  <a:srgbClr val="7F7F7F"/>
                </a:solidFill>
              </a:rPr>
              <a:t>not just </a:t>
            </a:r>
            <a:r>
              <a:rPr lang="en-US" dirty="0" smtClean="0">
                <a:solidFill>
                  <a:srgbClr val="7F7F7F"/>
                </a:solidFill>
              </a:rPr>
              <a:t>immediate </a:t>
            </a:r>
            <a:r>
              <a:rPr lang="en-US" dirty="0">
                <a:solidFill>
                  <a:srgbClr val="7F7F7F"/>
                </a:solidFill>
              </a:rPr>
              <a:t>neighbors</a:t>
            </a:r>
            <a:r>
              <a:rPr lang="en-US" dirty="0" smtClean="0">
                <a:solidFill>
                  <a:srgbClr val="7F7F7F"/>
                </a:solidFill>
              </a:rPr>
              <a:t>)</a:t>
            </a:r>
            <a:endParaRPr lang="en-US" dirty="0" smtClean="0"/>
          </a:p>
          <a:p>
            <a:r>
              <a:rPr lang="en-US" b="1" dirty="0" smtClean="0">
                <a:solidFill>
                  <a:srgbClr val="333399"/>
                </a:solidFill>
              </a:rPr>
              <a:t>Direct </a:t>
            </a:r>
            <a:r>
              <a:rPr lang="en-US" b="1" dirty="0">
                <a:solidFill>
                  <a:srgbClr val="333399"/>
                </a:solidFill>
              </a:rPr>
              <a:t>control </a:t>
            </a:r>
            <a:r>
              <a:rPr lang="en-US" dirty="0"/>
              <a:t>over </a:t>
            </a:r>
            <a:r>
              <a:rPr lang="en-US" dirty="0" smtClean="0"/>
              <a:t>packet handling </a:t>
            </a:r>
            <a:br>
              <a:rPr lang="en-US" dirty="0" smtClean="0"/>
            </a:br>
            <a:r>
              <a:rPr lang="en-US" dirty="0" smtClean="0"/>
              <a:t> </a:t>
            </a:r>
            <a:r>
              <a:rPr lang="en-US" dirty="0" smtClean="0">
                <a:solidFill>
                  <a:srgbClr val="7F7F7F"/>
                </a:solidFill>
              </a:rPr>
              <a:t>(</a:t>
            </a:r>
            <a:r>
              <a:rPr lang="en-US" dirty="0">
                <a:solidFill>
                  <a:srgbClr val="7F7F7F"/>
                </a:solidFill>
              </a:rPr>
              <a:t>not indirect control via </a:t>
            </a:r>
            <a:r>
              <a:rPr lang="en-US" dirty="0" smtClean="0">
                <a:solidFill>
                  <a:srgbClr val="7F7F7F"/>
                </a:solidFill>
              </a:rPr>
              <a:t>routing protocol arcana</a:t>
            </a:r>
            <a:r>
              <a:rPr lang="en-US" dirty="0" smtClean="0">
                <a:solidFill>
                  <a:srgbClr val="7F7F7F"/>
                </a:solidFill>
              </a:rPr>
              <a:t>)</a:t>
            </a:r>
            <a:endParaRPr lang="en-US" dirty="0">
              <a:solidFill>
                <a:srgbClr val="7F7F7F"/>
              </a:solidFill>
            </a:endParaRPr>
          </a:p>
          <a:p>
            <a:r>
              <a:rPr lang="en-US" dirty="0" smtClean="0"/>
              <a:t>Perform many different </a:t>
            </a:r>
            <a:r>
              <a:rPr lang="en-US" b="1" dirty="0" smtClean="0">
                <a:solidFill>
                  <a:srgbClr val="333399"/>
                </a:solidFill>
              </a:rPr>
              <a:t>actions </a:t>
            </a:r>
            <a:r>
              <a:rPr lang="en-US" dirty="0" smtClean="0"/>
              <a:t>on packets</a:t>
            </a:r>
            <a:r>
              <a:rPr lang="en-US" b="1" dirty="0" smtClean="0">
                <a:solidFill>
                  <a:srgbClr val="333399"/>
                </a:solidFill>
              </a:rPr>
              <a:t/>
            </a:r>
            <a:br>
              <a:rPr lang="en-US" b="1" dirty="0" smtClean="0">
                <a:solidFill>
                  <a:srgbClr val="333399"/>
                </a:solidFill>
              </a:rPr>
            </a:br>
            <a:r>
              <a:rPr lang="en-US" b="1" dirty="0" smtClean="0">
                <a:solidFill>
                  <a:srgbClr val="333399"/>
                </a:solidFill>
              </a:rPr>
              <a:t> </a:t>
            </a:r>
            <a:r>
              <a:rPr lang="en-US" dirty="0" smtClean="0">
                <a:solidFill>
                  <a:srgbClr val="7F7F7F"/>
                </a:solidFill>
              </a:rPr>
              <a:t>(beyond basic packet forwarding)</a:t>
            </a:r>
            <a:endParaRPr lang="en-US" dirty="0">
              <a:solidFill>
                <a:srgbClr val="7F7F7F"/>
              </a:solidFill>
            </a:endParaRPr>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7</a:t>
            </a:fld>
            <a:endParaRPr lang="en-US" dirty="0"/>
          </a:p>
        </p:txBody>
      </p:sp>
    </p:spTree>
    <p:extLst>
      <p:ext uri="{BB962C8B-B14F-4D97-AF65-F5344CB8AC3E}">
        <p14:creationId xmlns:p14="http://schemas.microsoft.com/office/powerpoint/2010/main" val="32880620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Deploy SDN at Internet Exchanges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333399"/>
                </a:solidFill>
              </a:rPr>
              <a:t>Leverage: </a:t>
            </a:r>
            <a:r>
              <a:rPr lang="en-US" dirty="0" smtClean="0"/>
              <a:t>SDN deployment even at single IXP can benefit tens to hundreds of providers</a:t>
            </a:r>
          </a:p>
          <a:p>
            <a:pPr lvl="1"/>
            <a:r>
              <a:rPr lang="en-US" i="1" dirty="0" smtClean="0"/>
              <a:t>Without providers deploying new equipment!</a:t>
            </a:r>
            <a:endParaRPr lang="en-US" i="1" dirty="0"/>
          </a:p>
          <a:p>
            <a:pPr marL="0" indent="0">
              <a:buNone/>
            </a:pPr>
            <a:endParaRPr lang="en-US" b="1" dirty="0" smtClean="0">
              <a:solidFill>
                <a:srgbClr val="333399"/>
              </a:solidFill>
            </a:endParaRPr>
          </a:p>
          <a:p>
            <a:r>
              <a:rPr lang="en-US" b="1" dirty="0" smtClean="0">
                <a:solidFill>
                  <a:srgbClr val="333399"/>
                </a:solidFill>
              </a:rPr>
              <a:t>Innovation hotbed:</a:t>
            </a:r>
            <a:r>
              <a:rPr lang="en-US" dirty="0" smtClean="0"/>
              <a:t> Incentives to innovate, as IXPs on front line </a:t>
            </a:r>
            <a:r>
              <a:rPr lang="en-US" dirty="0"/>
              <a:t>of peering </a:t>
            </a:r>
            <a:r>
              <a:rPr lang="en-US" dirty="0" smtClean="0"/>
              <a:t>disputes</a:t>
            </a:r>
          </a:p>
          <a:p>
            <a:endParaRPr lang="en-US" dirty="0"/>
          </a:p>
          <a:p>
            <a:r>
              <a:rPr lang="en-US" b="1" dirty="0" smtClean="0">
                <a:solidFill>
                  <a:srgbClr val="333399"/>
                </a:solidFill>
              </a:rPr>
              <a:t>Growing in numbers:</a:t>
            </a:r>
            <a:r>
              <a:rPr lang="en-US" dirty="0" smtClean="0"/>
              <a:t> </a:t>
            </a:r>
          </a:p>
          <a:p>
            <a:pPr lvl="1"/>
            <a:r>
              <a:rPr lang="en-US" dirty="0" smtClean="0"/>
              <a:t>350-400 IXPs</a:t>
            </a:r>
          </a:p>
          <a:p>
            <a:pPr lvl="1"/>
            <a:r>
              <a:rPr lang="en-US" dirty="0" smtClean="0"/>
              <a:t>~100 new IXPs established in past few years</a:t>
            </a:r>
            <a:endParaRPr lang="en-US"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8</a:t>
            </a:fld>
            <a:endParaRPr lang="en-US"/>
          </a:p>
        </p:txBody>
      </p:sp>
    </p:spTree>
    <p:extLst>
      <p:ext uri="{BB962C8B-B14F-4D97-AF65-F5344CB8AC3E}">
        <p14:creationId xmlns:p14="http://schemas.microsoft.com/office/powerpoint/2010/main" val="42679516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4653" y="1597819"/>
            <a:ext cx="8387552" cy="1102519"/>
          </a:xfrm>
        </p:spPr>
        <p:txBody>
          <a:bodyPr/>
          <a:lstStyle/>
          <a:p>
            <a:pPr algn="ctr"/>
            <a:r>
              <a:rPr lang="en-US" dirty="0" smtClean="0"/>
              <a:t>SDX: Software-Defined </a:t>
            </a:r>
            <a:r>
              <a:rPr lang="en-US" dirty="0" err="1" smtClean="0"/>
              <a:t>eXchange</a:t>
            </a:r>
            <a:r>
              <a:rPr lang="en-US" dirty="0" smtClean="0"/>
              <a:t/>
            </a:r>
            <a:br>
              <a:rPr lang="en-US" dirty="0" smtClean="0"/>
            </a:br>
            <a:r>
              <a:rPr lang="en-US" sz="2400" dirty="0" smtClean="0"/>
              <a:t>(SIGCOMM’14 paper)</a:t>
            </a:r>
            <a:endParaRPr lang="en-US" sz="2400" dirty="0"/>
          </a:p>
        </p:txBody>
      </p:sp>
      <p:sp>
        <p:nvSpPr>
          <p:cNvPr id="4" name="Slide Number Placeholder 3"/>
          <p:cNvSpPr>
            <a:spLocks noGrp="1"/>
          </p:cNvSpPr>
          <p:nvPr>
            <p:ph type="sldNum" sz="quarter" idx="12"/>
          </p:nvPr>
        </p:nvSpPr>
        <p:spPr/>
        <p:txBody>
          <a:bodyPr/>
          <a:lstStyle/>
          <a:p>
            <a:pPr>
              <a:defRPr/>
            </a:pPr>
            <a:fld id="{495ADB0F-E9F2-1D42-9E15-ECDE97EFB0F8}" type="slidenum">
              <a:rPr lang="en-US" smtClean="0"/>
              <a:pPr>
                <a:defRPr/>
              </a:pPr>
              <a:t>9</a:t>
            </a:fld>
            <a:endParaRPr lang="en-US"/>
          </a:p>
        </p:txBody>
      </p:sp>
      <p:sp>
        <p:nvSpPr>
          <p:cNvPr id="7" name="Subtitle 5"/>
          <p:cNvSpPr txBox="1">
            <a:spLocks noGrp="1"/>
          </p:cNvSpPr>
          <p:nvPr>
            <p:ph type="subTitle" idx="1"/>
          </p:nvPr>
        </p:nvSpPr>
        <p:spPr bwMode="auto">
          <a:xfrm>
            <a:off x="454654" y="3393271"/>
            <a:ext cx="8398073" cy="1314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800">
                <a:solidFill>
                  <a:schemeClr val="tx1"/>
                </a:solidFill>
                <a:latin typeface="+mn-lt"/>
                <a:ea typeface="ＭＳ Ｐゴシック" charset="-128"/>
                <a:cs typeface="ＭＳ Ｐゴシック" charset="-128"/>
              </a:defRPr>
            </a:lvl1pPr>
            <a:lvl2pPr marL="457200" indent="0" algn="ctr" rtl="0" eaLnBrk="0" fontAlgn="base" hangingPunct="0">
              <a:spcBef>
                <a:spcPct val="20000"/>
              </a:spcBef>
              <a:spcAft>
                <a:spcPct val="0"/>
              </a:spcAft>
              <a:buNone/>
              <a:defRPr sz="2400">
                <a:solidFill>
                  <a:schemeClr val="tx1"/>
                </a:solidFill>
                <a:latin typeface="+mn-lt"/>
                <a:ea typeface="ＭＳ Ｐゴシック" charset="-128"/>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128"/>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128"/>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128"/>
              </a:defRPr>
            </a:lvl5pPr>
            <a:lvl6pPr marL="2286000" indent="0" algn="ctr" rtl="0" fontAlgn="base">
              <a:spcBef>
                <a:spcPct val="20000"/>
              </a:spcBef>
              <a:spcAft>
                <a:spcPct val="0"/>
              </a:spcAft>
              <a:buNone/>
              <a:defRPr sz="2000">
                <a:solidFill>
                  <a:schemeClr val="tx1"/>
                </a:solidFill>
                <a:latin typeface="+mn-lt"/>
                <a:ea typeface="ＭＳ Ｐゴシック" charset="-128"/>
              </a:defRPr>
            </a:lvl6pPr>
            <a:lvl7pPr marL="2743200" indent="0" algn="ctr" rtl="0" fontAlgn="base">
              <a:spcBef>
                <a:spcPct val="20000"/>
              </a:spcBef>
              <a:spcAft>
                <a:spcPct val="0"/>
              </a:spcAft>
              <a:buNone/>
              <a:defRPr sz="2000">
                <a:solidFill>
                  <a:schemeClr val="tx1"/>
                </a:solidFill>
                <a:latin typeface="+mn-lt"/>
                <a:ea typeface="ＭＳ Ｐゴシック" charset="-128"/>
              </a:defRPr>
            </a:lvl7pPr>
            <a:lvl8pPr marL="3200400" indent="0" algn="ctr" rtl="0" fontAlgn="base">
              <a:spcBef>
                <a:spcPct val="20000"/>
              </a:spcBef>
              <a:spcAft>
                <a:spcPct val="0"/>
              </a:spcAft>
              <a:buNone/>
              <a:defRPr sz="2000">
                <a:solidFill>
                  <a:schemeClr val="tx1"/>
                </a:solidFill>
                <a:latin typeface="+mn-lt"/>
                <a:ea typeface="ＭＳ Ｐゴシック" charset="-128"/>
              </a:defRPr>
            </a:lvl8pPr>
            <a:lvl9pPr marL="3657600" indent="0" algn="ctr" rtl="0" fontAlgn="base">
              <a:spcBef>
                <a:spcPct val="20000"/>
              </a:spcBef>
              <a:spcAft>
                <a:spcPct val="0"/>
              </a:spcAft>
              <a:buNone/>
              <a:defRPr sz="2000">
                <a:solidFill>
                  <a:schemeClr val="tx1"/>
                </a:solidFill>
                <a:latin typeface="+mn-lt"/>
                <a:ea typeface="ＭＳ Ｐゴシック" charset="-128"/>
              </a:defRPr>
            </a:lvl9pPr>
          </a:lstStyle>
          <a:p>
            <a:r>
              <a:rPr lang="en-US" sz="1800" dirty="0" err="1" smtClean="0"/>
              <a:t>Arpit</a:t>
            </a:r>
            <a:r>
              <a:rPr lang="en-US" sz="1800" dirty="0" smtClean="0"/>
              <a:t> Gupta, Nick </a:t>
            </a:r>
            <a:r>
              <a:rPr lang="en-US" sz="1800" dirty="0" err="1" smtClean="0"/>
              <a:t>Feamster</a:t>
            </a:r>
            <a:r>
              <a:rPr lang="en-US" sz="1800" dirty="0" smtClean="0"/>
              <a:t>, Laurent </a:t>
            </a:r>
            <a:r>
              <a:rPr lang="en-US" sz="1800" dirty="0" err="1" smtClean="0"/>
              <a:t>Vanbever</a:t>
            </a:r>
            <a:r>
              <a:rPr lang="en-US" sz="1800" dirty="0" smtClean="0"/>
              <a:t>, Muhammad </a:t>
            </a:r>
            <a:r>
              <a:rPr lang="en-US" sz="1800" dirty="0" err="1" smtClean="0"/>
              <a:t>Shahbaz</a:t>
            </a:r>
            <a:r>
              <a:rPr lang="en-US" sz="1800" dirty="0" smtClean="0"/>
              <a:t>, Sean Donovan, Brandon </a:t>
            </a:r>
            <a:r>
              <a:rPr lang="en-US" sz="1800" dirty="0" err="1" smtClean="0"/>
              <a:t>Schlinker</a:t>
            </a:r>
            <a:r>
              <a:rPr lang="en-US" sz="1800" dirty="0" smtClean="0"/>
              <a:t>, Scott </a:t>
            </a:r>
            <a:r>
              <a:rPr lang="en-US" sz="1800" dirty="0" err="1" smtClean="0"/>
              <a:t>Shenker</a:t>
            </a:r>
            <a:r>
              <a:rPr lang="en-US" sz="1800" dirty="0" smtClean="0"/>
              <a:t>, Russ Clark, Ethan Katz-Bassett</a:t>
            </a:r>
            <a:br>
              <a:rPr lang="en-US" sz="1800" dirty="0" smtClean="0"/>
            </a:br>
            <a:endParaRPr lang="en-US" sz="1800" dirty="0" smtClean="0"/>
          </a:p>
          <a:p>
            <a:r>
              <a:rPr lang="en-US" sz="1800" i="1" dirty="0" smtClean="0"/>
              <a:t>Princeton University, Georgia Tech, UC Berkeley, USC</a:t>
            </a:r>
          </a:p>
          <a:p>
            <a:r>
              <a:rPr lang="en-US" sz="1800" i="1" dirty="0" smtClean="0"/>
              <a:t>http://</a:t>
            </a:r>
            <a:r>
              <a:rPr lang="en-US" sz="1800" i="1" dirty="0" err="1" smtClean="0"/>
              <a:t>sdx.cs.princeton.edu</a:t>
            </a: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3211925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36772</TotalTime>
  <Words>1692</Words>
  <Application>Microsoft Macintosh PowerPoint</Application>
  <PresentationFormat>On-screen Show (16:9)</PresentationFormat>
  <Paragraphs>335</Paragraphs>
  <Slides>27</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1_Default Design</vt:lpstr>
      <vt:lpstr>Photo Editor Photo</vt:lpstr>
      <vt:lpstr>SDX: A Software-Defined Internet eXchange</vt:lpstr>
      <vt:lpstr>Software Defined Networking</vt:lpstr>
      <vt:lpstr>Wide-Area Traffic Delivery</vt:lpstr>
      <vt:lpstr>Border Gateway Protocol (BGP)</vt:lpstr>
      <vt:lpstr>BGP is Not Flexible Enough</vt:lpstr>
      <vt:lpstr>Valuable Wide-Area Services</vt:lpstr>
      <vt:lpstr>Enter Software-Defined Networking</vt:lpstr>
      <vt:lpstr>Deploy SDN at Internet Exchanges</vt:lpstr>
      <vt:lpstr>SDX: Software-Defined eXchange (SIGCOMM’14 paper)</vt:lpstr>
      <vt:lpstr>Conventional IXPs</vt:lpstr>
      <vt:lpstr>SDX = SDN + IXP</vt:lpstr>
      <vt:lpstr>Prevent DDoS Attacks</vt:lpstr>
      <vt:lpstr>Prevent DDoS Attacks</vt:lpstr>
      <vt:lpstr>Use Case: Prevent DDoS Attacks</vt:lpstr>
      <vt:lpstr>SDX-based DDoS protection vs. Traditional Defenses/Blackholing</vt:lpstr>
      <vt:lpstr>Inbound Traffic Engineering</vt:lpstr>
      <vt:lpstr>PowerPoint Presentation</vt:lpstr>
      <vt:lpstr>PowerPoint Presentation</vt:lpstr>
      <vt:lpstr>PowerPoint Presentation</vt:lpstr>
      <vt:lpstr>Building SDX is Challenging</vt:lpstr>
      <vt:lpstr>Building SDX is Challenging</vt:lpstr>
      <vt:lpstr>Directly Program the SDX Switch</vt:lpstr>
      <vt:lpstr>Virtual Switch Abstraction</vt:lpstr>
      <vt:lpstr>Combining Participant’s Policies</vt:lpstr>
      <vt:lpstr>Building SDX is Challenging</vt:lpstr>
      <vt:lpstr>SDX Platform</vt:lpstr>
      <vt:lpstr>Conclusion</vt:lpstr>
    </vt:vector>
  </TitlesOfParts>
  <Manager/>
  <Company>Georgia Tech</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SDX</dc:title>
  <dc:subject/>
  <dc:creator>Arpit Gupta</dc:creator>
  <cp:keywords/>
  <dc:description/>
  <cp:lastModifiedBy>Jennifer Rexford</cp:lastModifiedBy>
  <cp:revision>2551</cp:revision>
  <dcterms:created xsi:type="dcterms:W3CDTF">2013-11-06T15:33:08Z</dcterms:created>
  <dcterms:modified xsi:type="dcterms:W3CDTF">2015-06-16T09:43:29Z</dcterms:modified>
  <cp:category/>
</cp:coreProperties>
</file>