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86" r:id="rId4"/>
    <p:sldId id="285" r:id="rId5"/>
    <p:sldId id="284" r:id="rId6"/>
    <p:sldId id="269" r:id="rId7"/>
    <p:sldId id="289" r:id="rId8"/>
    <p:sldId id="270" r:id="rId9"/>
    <p:sldId id="292" r:id="rId10"/>
    <p:sldId id="258" r:id="rId11"/>
    <p:sldId id="288" r:id="rId12"/>
    <p:sldId id="294" r:id="rId13"/>
    <p:sldId id="271" r:id="rId14"/>
    <p:sldId id="276" r:id="rId15"/>
    <p:sldId id="278" r:id="rId16"/>
    <p:sldId id="274" r:id="rId17"/>
    <p:sldId id="279" r:id="rId18"/>
    <p:sldId id="280" r:id="rId19"/>
    <p:sldId id="281" r:id="rId20"/>
    <p:sldId id="293" r:id="rId21"/>
    <p:sldId id="282" r:id="rId22"/>
  </p:sldIdLst>
  <p:sldSz cx="9144000" cy="6858000" type="screen4x3"/>
  <p:notesSz cx="69469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</p:showPr>
  <p:clrMru>
    <a:srgbClr val="006600"/>
    <a:srgbClr val="D9D9D9"/>
    <a:srgbClr val="026897"/>
    <a:srgbClr val="00B050"/>
    <a:srgbClr val="FFB9B9"/>
    <a:srgbClr val="C00000"/>
    <a:srgbClr val="92D050"/>
    <a:srgbClr val="FFFFCC"/>
    <a:srgbClr val="FFFF99"/>
    <a:srgbClr val="DEDED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18" autoAdjust="0"/>
  </p:normalViewPr>
  <p:slideViewPr>
    <p:cSldViewPr showGuides="1">
      <p:cViewPr varScale="1">
        <p:scale>
          <a:sx n="70" d="100"/>
          <a:sy n="70" d="100"/>
        </p:scale>
        <p:origin x="-10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69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6B9A99BD-84E8-49C0-8D4A-A7BACB0DD4A2}" type="datetimeFigureOut">
              <a:rPr lang="en-US" smtClean="0"/>
              <a:pPr/>
              <a:t>11/30/2010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69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110C2A17-606B-4C99-B7FE-9474B9EF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2A98480C-2F68-4512-A75E-D4A9710CD741}" type="datetimeFigureOut">
              <a:rPr lang="en-US" smtClean="0"/>
              <a:pPr/>
              <a:t>11/30/2010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9595"/>
            <a:ext cx="5557520" cy="4149090"/>
          </a:xfrm>
          <a:prstGeom prst="rect">
            <a:avLst/>
          </a:prstGeom>
        </p:spPr>
        <p:txBody>
          <a:bodyPr vert="horz" lIns="92382" tIns="46191" rIns="92382" bIns="4619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4AFCE9C4-7213-4241-BBF0-CD9B7920B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08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CE9C4-7213-4241-BBF0-CD9B7920B59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CE9C4-7213-4241-BBF0-CD9B7920B59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CE9C4-7213-4241-BBF0-CD9B7920B59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CE9C4-7213-4241-BBF0-CD9B7920B59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CE9C4-7213-4241-BBF0-CD9B7920B59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1" y="3733799"/>
            <a:ext cx="3733819" cy="152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" y="2209800"/>
            <a:ext cx="8686800" cy="1470025"/>
          </a:xfrm>
        </p:spPr>
        <p:txBody>
          <a:bodyPr anchor="b"/>
          <a:lstStyle>
            <a:lvl1pPr>
              <a:defRPr sz="4400" baseline="0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 baseline="0">
                <a:solidFill>
                  <a:schemeClr val="tx2"/>
                </a:solidFill>
                <a:latin typeface="Myriad Pro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077200" y="6248400"/>
            <a:ext cx="960120" cy="457200"/>
          </a:xfrm>
          <a:prstGeom prst="rect">
            <a:avLst/>
          </a:prstGeom>
        </p:spPr>
        <p:txBody>
          <a:bodyPr anchor="b" anchorCtr="0"/>
          <a:lstStyle>
            <a:lvl1pPr>
              <a:defRPr sz="1000">
                <a:solidFill>
                  <a:schemeClr val="tx2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11.28.2010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52400" y="6248400"/>
            <a:ext cx="1295400" cy="457200"/>
          </a:xfrm>
          <a:prstGeom prst="rect">
            <a:avLst/>
          </a:prstGeom>
        </p:spPr>
        <p:txBody>
          <a:bodyPr anchor="b" anchorCtr="0"/>
          <a:lstStyle>
            <a:lvl1pPr>
              <a:defRPr sz="1000">
                <a:solidFill>
                  <a:schemeClr val="tx2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PRESTO 2010, Philadelphia, PA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429000" y="3581400"/>
            <a:ext cx="5715000" cy="76200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57600"/>
            <a:ext cx="9144001" cy="1406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34336" y="6248400"/>
            <a:ext cx="957264" cy="457200"/>
          </a:xfrm>
          <a:prstGeom prst="rect">
            <a:avLst/>
          </a:prstGeo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05600" y="6248400"/>
            <a:ext cx="1325880" cy="457200"/>
          </a:xfrm>
          <a:prstGeom prst="rect">
            <a:avLst/>
          </a:prstGeo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34336" y="6248400"/>
            <a:ext cx="957264" cy="457200"/>
          </a:xfrm>
          <a:prstGeom prst="rect">
            <a:avLst/>
          </a:prstGeo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05600" y="6248400"/>
            <a:ext cx="1325880" cy="457200"/>
          </a:xfrm>
          <a:prstGeom prst="rect">
            <a:avLst/>
          </a:prstGeo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09728" indent="0">
              <a:buNone/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-174625">
              <a:buClrTx/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2pPr>
            <a:lvl3pPr marL="631825" indent="-174625">
              <a:buClrTx/>
              <a:buFont typeface="Myriad Pro" pitchFamily="34" charset="0"/>
              <a:buChar char="–"/>
              <a:defRPr>
                <a:solidFill>
                  <a:schemeClr val="tx1"/>
                </a:solidFill>
              </a:defRPr>
            </a:lvl3pPr>
            <a:lvl4pPr marL="798513" indent="-166688">
              <a:buClrTx/>
              <a:defRPr>
                <a:solidFill>
                  <a:schemeClr val="tx1"/>
                </a:solidFill>
              </a:defRPr>
            </a:lvl4pPr>
            <a:lvl5pPr marL="973138" indent="-174625">
              <a:buClrTx/>
              <a:buFont typeface="Myriad Pro" pitchFamily="34" charset="0"/>
              <a:buChar char="–"/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Myriad Pro" pitchFamily="34" charset="0"/>
              </a:defRPr>
            </a:lvl1pPr>
          </a:lstStyle>
          <a:p>
            <a:fld id="{96652B35-718D-4E28-AFEB-B694A3B357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953000"/>
          </a:xfrm>
        </p:spPr>
        <p:txBody>
          <a:bodyPr/>
          <a:lstStyle>
            <a:lvl1pPr marL="109728" indent="0">
              <a:buFontTx/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282575" indent="-166688" eaLnBrk="1" latinLnBrk="0" hangingPunct="1">
              <a:buClrTx/>
              <a:buFont typeface="Arial" pitchFamily="34" charset="0"/>
              <a:buChar char="•"/>
              <a:defRPr sz="1900">
                <a:solidFill>
                  <a:schemeClr val="tx1"/>
                </a:solidFill>
              </a:defRPr>
            </a:lvl2pPr>
            <a:lvl3pPr marL="457200" indent="-174625" eaLnBrk="1" latinLnBrk="0" hangingPunct="1">
              <a:buClrTx/>
              <a:buFont typeface="Myriad Pro" pitchFamily="34" charset="0"/>
              <a:buChar char="–"/>
              <a:defRPr sz="1800">
                <a:solidFill>
                  <a:schemeClr val="tx1"/>
                </a:solidFill>
              </a:defRPr>
            </a:lvl3pPr>
            <a:lvl4pPr marL="573088" indent="-115888" eaLnBrk="1" latinLnBrk="0" hangingPunct="1">
              <a:buClrTx/>
              <a:defRPr sz="1800">
                <a:solidFill>
                  <a:schemeClr val="tx1"/>
                </a:solidFill>
              </a:defRPr>
            </a:lvl4pPr>
            <a:lvl5pPr marL="739775" indent="-166688" eaLnBrk="1" latinLnBrk="0" hangingPunct="1">
              <a:buClrTx/>
              <a:buFont typeface="Myriad Pro" pitchFamily="34" charset="0"/>
              <a:buChar char="–"/>
              <a:defRPr sz="18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953000"/>
          </a:xfrm>
        </p:spPr>
        <p:txBody>
          <a:bodyPr/>
          <a:lstStyle>
            <a:lvl1pPr marL="109728" indent="0">
              <a:buFontTx/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282575" indent="-166688" algn="l" rtl="0" eaLnBrk="1" latinLnBrk="0" hangingPunct="1">
              <a:spcBef>
                <a:spcPts val="300"/>
              </a:spcBef>
              <a:buClrTx/>
              <a:buFont typeface="Arial" pitchFamily="34" charset="0"/>
              <a:buChar char="•"/>
              <a:defRPr kumimoji="0" lang="en-US" sz="1900" kern="1200" dirty="0" smtClean="0">
                <a:solidFill>
                  <a:schemeClr val="tx1"/>
                </a:solidFill>
                <a:latin typeface="Myriad Pro" pitchFamily="34" charset="0"/>
                <a:ea typeface="+mn-ea"/>
                <a:cs typeface="+mn-cs"/>
              </a:defRPr>
            </a:lvl2pPr>
            <a:lvl3pPr marL="457200" indent="-174625" algn="l" rtl="0" eaLnBrk="1" latinLnBrk="0" hangingPunct="1">
              <a:spcBef>
                <a:spcPts val="300"/>
              </a:spcBef>
              <a:buClrTx/>
              <a:buFont typeface="Myriad Pro" pitchFamily="34" charset="0"/>
              <a:buChar char="–"/>
              <a:defRPr kumimoji="0" lang="en-US" sz="1900" kern="1200" dirty="0" smtClean="0">
                <a:solidFill>
                  <a:schemeClr val="tx1"/>
                </a:solidFill>
                <a:latin typeface="Myriad Pro" pitchFamily="34" charset="0"/>
                <a:ea typeface="+mn-ea"/>
                <a:cs typeface="+mn-cs"/>
              </a:defRPr>
            </a:lvl3pPr>
            <a:lvl4pPr marL="573088" indent="-115888" algn="l" rtl="0" eaLnBrk="1" latinLnBrk="0" hangingPunct="1">
              <a:spcBef>
                <a:spcPts val="300"/>
              </a:spcBef>
              <a:buClrTx/>
              <a:defRPr kumimoji="0" lang="en-US" sz="1900" kern="1200" dirty="0" smtClean="0">
                <a:solidFill>
                  <a:schemeClr val="tx1"/>
                </a:solidFill>
                <a:latin typeface="Myriad Pro" pitchFamily="34" charset="0"/>
                <a:ea typeface="+mn-ea"/>
                <a:cs typeface="+mn-cs"/>
              </a:defRPr>
            </a:lvl4pPr>
            <a:lvl5pPr marL="739775" indent="-166688" algn="l" rtl="0" eaLnBrk="1" latinLnBrk="0" hangingPunct="1">
              <a:spcBef>
                <a:spcPts val="300"/>
              </a:spcBef>
              <a:buClrTx/>
              <a:buFont typeface="Myriad Pro" pitchFamily="34" charset="0"/>
              <a:buChar char="–"/>
              <a:defRPr kumimoji="0" lang="en-US" sz="1900" kern="1200" dirty="0">
                <a:solidFill>
                  <a:schemeClr val="tx1"/>
                </a:solidFill>
                <a:latin typeface="Myriad Pro" pitchFamily="34" charset="0"/>
                <a:ea typeface="+mn-ea"/>
                <a:cs typeface="+mn-cs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00800"/>
            <a:ext cx="762000" cy="365760"/>
          </a:xfrm>
          <a:prstGeom prst="rect">
            <a:avLst/>
          </a:prstGeo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8382000" cy="2438400"/>
          </a:xfrm>
        </p:spPr>
        <p:txBody>
          <a:bodyPr/>
          <a:lstStyle>
            <a:lvl1pPr marL="109728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282575" indent="-166688">
              <a:buClrTx/>
              <a:buFont typeface="Arial" pitchFamily="34" charset="0"/>
              <a:buChar char="•"/>
              <a:defRPr sz="1900">
                <a:solidFill>
                  <a:schemeClr val="tx1"/>
                </a:solidFill>
              </a:defRPr>
            </a:lvl2pPr>
            <a:lvl3pPr marL="457200" indent="-174625">
              <a:buClrTx/>
              <a:buFont typeface="Myriad Pro" pitchFamily="34" charset="0"/>
              <a:buChar char="–"/>
              <a:defRPr sz="1800">
                <a:solidFill>
                  <a:schemeClr val="tx1"/>
                </a:solidFill>
              </a:defRPr>
            </a:lvl3pPr>
            <a:lvl4pPr marL="573088" indent="-115888">
              <a:buClrTx/>
              <a:buFont typeface="Arial" pitchFamily="34" charset="0"/>
              <a:buChar char="•"/>
              <a:defRPr sz="1800">
                <a:solidFill>
                  <a:schemeClr val="tx1"/>
                </a:solidFill>
              </a:defRPr>
            </a:lvl4pPr>
            <a:lvl5pPr marL="739775" indent="-166688">
              <a:buClrTx/>
              <a:buFont typeface="Myriad Pro" pitchFamily="34" charset="0"/>
              <a:buChar char="–"/>
              <a:defRPr sz="18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00800"/>
            <a:ext cx="762000" cy="365760"/>
          </a:xfrm>
          <a:prstGeom prst="rect">
            <a:avLst/>
          </a:prstGeo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3"/>
          </p:nvPr>
        </p:nvSpPr>
        <p:spPr>
          <a:xfrm>
            <a:off x="381000" y="3886200"/>
            <a:ext cx="8382000" cy="2438400"/>
          </a:xfrm>
        </p:spPr>
        <p:txBody>
          <a:bodyPr/>
          <a:lstStyle>
            <a:lvl1pPr marL="109728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282575" indent="-166688">
              <a:buClrTx/>
              <a:buFont typeface="Arial" pitchFamily="34" charset="0"/>
              <a:buChar char="•"/>
              <a:defRPr sz="1900">
                <a:solidFill>
                  <a:schemeClr val="tx1"/>
                </a:solidFill>
              </a:defRPr>
            </a:lvl2pPr>
            <a:lvl3pPr marL="457200" indent="-174625">
              <a:buClrTx/>
              <a:buFont typeface="Myriad Pro" pitchFamily="34" charset="0"/>
              <a:buChar char="–"/>
              <a:defRPr sz="1800">
                <a:solidFill>
                  <a:schemeClr val="tx1"/>
                </a:solidFill>
              </a:defRPr>
            </a:lvl3pPr>
            <a:lvl4pPr marL="573088" indent="-115888">
              <a:buClrTx/>
              <a:buFont typeface="Arial" pitchFamily="34" charset="0"/>
              <a:buChar char="•"/>
              <a:defRPr sz="1800">
                <a:solidFill>
                  <a:schemeClr val="tx1"/>
                </a:solidFill>
              </a:defRPr>
            </a:lvl4pPr>
            <a:lvl5pPr marL="739775" indent="-166688">
              <a:buClrTx/>
              <a:buFont typeface="Myriad Pro" pitchFamily="34" charset="0"/>
              <a:buChar char="–"/>
              <a:defRPr sz="18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382000" cy="9936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54370"/>
            <a:ext cx="4041648" cy="457200"/>
          </a:xfr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1254370"/>
            <a:ext cx="4041775" cy="457200"/>
          </a:xfr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1717918"/>
            <a:ext cx="4041648" cy="4530481"/>
          </a:xfrm>
        </p:spPr>
        <p:txBody>
          <a:bodyPr/>
          <a:lstStyle>
            <a:lvl1pPr marL="109728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658368" indent="-246888">
              <a:buClrTx/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 marL="923544" indent="-219456">
              <a:buClrTx/>
              <a:buFont typeface="Myriad Pro" pitchFamily="34" charset="0"/>
              <a:buChar char="–"/>
              <a:defRPr sz="1800">
                <a:solidFill>
                  <a:schemeClr val="tx1"/>
                </a:solidFill>
              </a:defRPr>
            </a:lvl3pPr>
            <a:lvl4pPr marL="1179576" indent="-201168">
              <a:buClrTx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1389888" indent="-182880">
              <a:buClrTx/>
              <a:buFont typeface="Myriad Pro" pitchFamily="34" charset="0"/>
              <a:buChar char="–"/>
              <a:defRPr sz="16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>
          <a:xfrm>
            <a:off x="8229600" y="6324600"/>
            <a:ext cx="762000" cy="365760"/>
          </a:xfrm>
          <a:prstGeom prst="rect">
            <a:avLst/>
          </a:prstGeom>
        </p:spPr>
        <p:txBody>
          <a:bodyPr rtlCol="0"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/>
          </a:p>
        </p:txBody>
      </p:sp>
      <p:sp>
        <p:nvSpPr>
          <p:cNvPr id="8" name="Content Placeholder 4"/>
          <p:cNvSpPr>
            <a:spLocks noGrp="1"/>
          </p:cNvSpPr>
          <p:nvPr>
            <p:ph sz="quarter" idx="12"/>
          </p:nvPr>
        </p:nvSpPr>
        <p:spPr>
          <a:xfrm>
            <a:off x="4724400" y="1717919"/>
            <a:ext cx="4041648" cy="4530481"/>
          </a:xfrm>
        </p:spPr>
        <p:txBody>
          <a:bodyPr/>
          <a:lstStyle>
            <a:lvl1pPr marL="109728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658368" indent="-246888">
              <a:buClrTx/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 marL="923544" indent="-219456">
              <a:buClrTx/>
              <a:buFont typeface="Myriad Pro" pitchFamily="34" charset="0"/>
              <a:buChar char="–"/>
              <a:defRPr sz="1800">
                <a:solidFill>
                  <a:schemeClr val="tx1"/>
                </a:solidFill>
              </a:defRPr>
            </a:lvl3pPr>
            <a:lvl4pPr marL="1179576" indent="-201168">
              <a:buClrTx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1389888" indent="-182880">
              <a:buClrTx/>
              <a:buFont typeface="Myriad Pro" pitchFamily="34" charset="0"/>
              <a:buChar char="–"/>
              <a:defRPr sz="16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2514600"/>
          </a:xfr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  <a:prstGeom prst="rect">
            <a:avLst/>
          </a:prstGeo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34336" y="6248400"/>
            <a:ext cx="957264" cy="457200"/>
          </a:xfrm>
          <a:prstGeom prst="rect">
            <a:avLst/>
          </a:prstGeo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11/30/2010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705600" y="6248400"/>
            <a:ext cx="1325880" cy="457200"/>
          </a:xfrm>
          <a:prstGeom prst="rect">
            <a:avLst/>
          </a:prstGeom>
        </p:spPr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34336" y="6248400"/>
            <a:ext cx="957264" cy="457200"/>
          </a:xfrm>
          <a:prstGeom prst="rect">
            <a:avLst/>
          </a:prstGeo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11/30/2010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705600" y="6248400"/>
            <a:ext cx="1325880" cy="457200"/>
          </a:xfrm>
          <a:prstGeom prst="rect">
            <a:avLst/>
          </a:prstGeom>
        </p:spPr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34336" y="6248400"/>
            <a:ext cx="957264" cy="457200"/>
          </a:xfrm>
          <a:prstGeom prst="rect">
            <a:avLst/>
          </a:prstGeo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11/30/2010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705600" y="6248400"/>
            <a:ext cx="1325880" cy="457200"/>
          </a:xfrm>
          <a:prstGeom prst="rect">
            <a:avLst/>
          </a:prstGeom>
        </p:spPr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2791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0" name="Rectangle 19"/>
          <p:cNvSpPr/>
          <p:nvPr userDrawn="1"/>
        </p:nvSpPr>
        <p:spPr>
          <a:xfrm flipV="1">
            <a:off x="5410181" y="990600"/>
            <a:ext cx="3733819" cy="152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0" y="914401"/>
            <a:ext cx="9144001" cy="1406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3429000" y="838200"/>
            <a:ext cx="5715000" cy="76200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4"/>
          </p:nvPr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</a:lstStyle>
          <a:p>
            <a:fld id="{1FD16471-F8B2-4819-930D-13AF66D4D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72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Myriad Pro" pitchFamily="34" charset="0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spcAft>
          <a:spcPts val="0"/>
        </a:spcAft>
        <a:buClr>
          <a:schemeClr val="tx2"/>
        </a:buClr>
        <a:buFont typeface="Georgia"/>
        <a:buChar char="•"/>
        <a:defRPr kumimoji="0" sz="2800" kern="1200">
          <a:solidFill>
            <a:schemeClr val="tx2"/>
          </a:solidFill>
          <a:latin typeface="Myriad Pro" pitchFamily="34" charset="0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tx2"/>
        </a:buClr>
        <a:buFont typeface="Myriad Pro" pitchFamily="34" charset="0"/>
        <a:buChar char="–"/>
        <a:defRPr kumimoji="0" sz="2600" kern="1200">
          <a:solidFill>
            <a:schemeClr val="tx2"/>
          </a:solidFill>
          <a:latin typeface="Myriad Pro" pitchFamily="34" charset="0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tx2"/>
        </a:buClr>
        <a:buFont typeface="Wingdings" pitchFamily="2" charset="2"/>
        <a:buChar char="§"/>
        <a:defRPr kumimoji="0" sz="2400" kern="1200">
          <a:solidFill>
            <a:schemeClr val="tx2"/>
          </a:solidFill>
          <a:latin typeface="Myriad Pro" pitchFamily="34" charset="0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tx2"/>
        </a:buClr>
        <a:buFont typeface="Wingdings 2"/>
        <a:buChar char=""/>
        <a:defRPr kumimoji="0" sz="2200" kern="1200">
          <a:solidFill>
            <a:schemeClr val="tx2"/>
          </a:solidFill>
          <a:latin typeface="Myriad Pro" pitchFamily="34" charset="0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tx2"/>
        </a:buClr>
        <a:buFont typeface="Georgia"/>
        <a:buChar char="▫"/>
        <a:defRPr kumimoji="0" sz="2000" kern="1200">
          <a:solidFill>
            <a:schemeClr val="tx2"/>
          </a:solidFill>
          <a:latin typeface="Myriad Pro" pitchFamily="34" charset="0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Frenetic: A High-Level Language for OpenFlow Networks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99938"/>
            <a:ext cx="5486400" cy="1752600"/>
          </a:xfrm>
        </p:spPr>
        <p:txBody>
          <a:bodyPr/>
          <a:lstStyle/>
          <a:p>
            <a:r>
              <a:rPr lang="en-US" smtClean="0"/>
              <a:t>Nate Foster, </a:t>
            </a:r>
            <a:r>
              <a:rPr lang="en-US" b="1" smtClean="0"/>
              <a:t>Rob Harrison</a:t>
            </a:r>
            <a:r>
              <a:rPr lang="en-US" smtClean="0"/>
              <a:t>, </a:t>
            </a:r>
            <a:br>
              <a:rPr lang="en-US" smtClean="0"/>
            </a:br>
            <a:r>
              <a:rPr lang="en-US" smtClean="0"/>
              <a:t>Matthew L. Meola, Michael J. Freedman, Jennifer Rexford, David Walker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200" smtClean="0"/>
              <a:t>11.28.2010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/>
              <a:t>PRESTO 2010, Philadelphia, PA</a:t>
            </a:r>
            <a:endParaRPr lang="en-US" sz="1200" dirty="0"/>
          </a:p>
        </p:txBody>
      </p:sp>
      <p:pic>
        <p:nvPicPr>
          <p:cNvPr id="1026" name="Picture 2" descr="C:\Users\rob\Documents\My Dropbox\frenetic\repo\writing\talks\2010-07-plday\png\princeton-shiel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161166"/>
            <a:ext cx="1524000" cy="1782434"/>
          </a:xfrm>
          <a:prstGeom prst="rect">
            <a:avLst/>
          </a:prstGeom>
          <a:noFill/>
        </p:spPr>
      </p:pic>
      <p:pic>
        <p:nvPicPr>
          <p:cNvPr id="9" name="Picture 8" descr="cornell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0" y="4267200"/>
            <a:ext cx="1600200" cy="16009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Our Solution: Frenetic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4191000" cy="4953000"/>
          </a:xfrm>
        </p:spPr>
        <p:txBody>
          <a:bodyPr>
            <a:normAutofit/>
          </a:bodyPr>
          <a:lstStyle/>
          <a:p>
            <a:r>
              <a:rPr lang="en-US" sz="2800" smtClean="0"/>
              <a:t>A High-level Language</a:t>
            </a:r>
          </a:p>
          <a:p>
            <a:pPr lvl="1"/>
            <a:r>
              <a:rPr lang="en-US" sz="2400" smtClean="0"/>
              <a:t>High-level patterns to describe flows</a:t>
            </a:r>
          </a:p>
          <a:p>
            <a:pPr lvl="1"/>
            <a:r>
              <a:rPr lang="en-US" sz="2400" smtClean="0"/>
              <a:t>Unified abstraction</a:t>
            </a:r>
          </a:p>
          <a:p>
            <a:pPr lvl="1"/>
            <a:r>
              <a:rPr lang="en-US" sz="2400" smtClean="0"/>
              <a:t>Composition</a:t>
            </a:r>
          </a:p>
          <a:p>
            <a:pPr lvl="1">
              <a:buNone/>
            </a:pPr>
            <a:r>
              <a:rPr lang="en-US" sz="2400" smtClean="0"/>
              <a:t>	</a:t>
            </a:r>
          </a:p>
          <a:p>
            <a:r>
              <a:rPr lang="en-US" sz="2800" smtClean="0"/>
              <a:t>A Run-time System</a:t>
            </a:r>
          </a:p>
          <a:p>
            <a:pPr lvl="1"/>
            <a:r>
              <a:rPr lang="en-US" sz="2400" smtClean="0"/>
              <a:t>Handles module interactions</a:t>
            </a:r>
          </a:p>
          <a:p>
            <a:pPr lvl="1"/>
            <a:r>
              <a:rPr lang="en-US" sz="2400" smtClean="0"/>
              <a:t>Deals with asynchronous behavior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" name="Content Placeholder 9" descr="frenetic-arch.em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343400" y="1371600"/>
            <a:ext cx="4690074" cy="4876800"/>
          </a:xfrm>
          <a:effectLst>
            <a:outerShdw blurRad="50800" dist="38100" dir="2700000" sx="99000" sy="99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Rounded Rectangle 5"/>
          <p:cNvSpPr/>
          <p:nvPr/>
        </p:nvSpPr>
        <p:spPr>
          <a:xfrm>
            <a:off x="4419600" y="1371600"/>
            <a:ext cx="4495800" cy="914400"/>
          </a:xfrm>
          <a:prstGeom prst="roundRect">
            <a:avLst>
              <a:gd name="adj" fmla="val 9503"/>
            </a:avLst>
          </a:prstGeom>
          <a:solidFill>
            <a:srgbClr val="00B050">
              <a:alpha val="10196"/>
            </a:srgbClr>
          </a:solidFill>
          <a:ln w="3810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419600" y="2590800"/>
            <a:ext cx="4495800" cy="914400"/>
          </a:xfrm>
          <a:prstGeom prst="roundRect">
            <a:avLst>
              <a:gd name="adj" fmla="val 9503"/>
            </a:avLst>
          </a:prstGeom>
          <a:solidFill>
            <a:srgbClr val="00B050">
              <a:alpha val="10196"/>
            </a:srgbClr>
          </a:solidFill>
          <a:ln w="3810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09360" y="4038600"/>
            <a:ext cx="762000" cy="381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  <a:latin typeface="Myriad Pro" pitchFamily="34" charset="0"/>
              </a:rPr>
              <a:t>NOX</a:t>
            </a:r>
            <a:endParaRPr lang="en-US">
              <a:solidFill>
                <a:schemeClr val="bg1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  <p:bldP spid="6" grpId="1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Frenetic Version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52400" y="1676400"/>
            <a:ext cx="4419600" cy="4419600"/>
          </a:xfrm>
          <a:prstGeom prst="roundRect">
            <a:avLst>
              <a:gd name="adj" fmla="val 6746"/>
            </a:avLst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lvl="0"/>
            <a:r>
              <a:rPr lang="sv-SE" sz="140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# Static repeating between ports 1 and 2</a:t>
            </a:r>
            <a:endParaRPr lang="en-US" sz="1400" smtClean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def simple_repeater():</a:t>
            </a:r>
          </a:p>
          <a:p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rules=[Rule(inport_fp(1), [output(2)]),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  Rule(inport_fp(2), [output(1)])]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register_static(rules)</a:t>
            </a:r>
          </a:p>
          <a:p>
            <a:endParaRPr lang="sv-SE" sz="1400" smtClean="0">
              <a:solidFill>
                <a:srgbClr val="C0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sv-SE" sz="140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# per host monitoring es: E(int)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def per_host_monitoring():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q = (Select(bytes) *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Where(protocol(tcp) &amp; srcport(80))*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GroupBy([dstmac]) * 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Every(60)) 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log = Print(“HTTP Bytes:”)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q &gt;&gt; l</a:t>
            </a:r>
          </a:p>
          <a:p>
            <a:pPr lvl="0"/>
            <a:endParaRPr lang="en-US" sz="1400" smtClean="0">
              <a:solidFill>
                <a:srgbClr val="C00000"/>
              </a:solidFill>
              <a:latin typeface="Consolas" pitchFamily="49" charset="0"/>
              <a:cs typeface="Consolas" pitchFamily="49" charset="0"/>
            </a:endParaRPr>
          </a:p>
          <a:p>
            <a:pPr lvl="0"/>
            <a:r>
              <a:rPr lang="en-US" sz="140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# Composition of two separate modules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def main():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simple_repeater</a:t>
            </a:r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()</a:t>
            </a:r>
            <a:endParaRPr lang="en-US" sz="140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per_host_monitoring()</a:t>
            </a:r>
            <a:endParaRPr lang="en-US" sz="1400" smtClean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pPr lvl="0"/>
            <a:endParaRPr lang="en-US" sz="140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1400" dirty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</p:txBody>
      </p:sp>
      <p:pic>
        <p:nvPicPr>
          <p:cNvPr id="9" name="Picture 8" descr="simpletopo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99102" y="2504587"/>
            <a:ext cx="4116298" cy="27532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6173050" y="3918633"/>
            <a:ext cx="290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latin typeface="Myriad Pro" pitchFamily="34" charset="0"/>
              </a:rPr>
              <a:t>1</a:t>
            </a:r>
            <a:endParaRPr lang="en-US" sz="1600">
              <a:latin typeface="Myriad Pro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99438" y="3918633"/>
            <a:ext cx="290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latin typeface="Myriad Pro" pitchFamily="34" charset="0"/>
              </a:rPr>
              <a:t>2</a:t>
            </a:r>
            <a:endParaRPr lang="en-US" sz="1600">
              <a:latin typeface="Myriad Pro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2502" y="2623233"/>
            <a:ext cx="1037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C00000"/>
                </a:solidFill>
                <a:latin typeface="Myriad Pro" pitchFamily="34" charset="0"/>
              </a:rPr>
              <a:t>Controller</a:t>
            </a:r>
            <a:endParaRPr lang="en-US" sz="1600">
              <a:solidFill>
                <a:srgbClr val="C00000"/>
              </a:solidFill>
              <a:latin typeface="Myriad Pro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54849" y="4452033"/>
            <a:ext cx="754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26897"/>
                </a:solidFill>
                <a:latin typeface="Myriad Pro" pitchFamily="34" charset="0"/>
              </a:rPr>
              <a:t>Switch</a:t>
            </a:r>
            <a:endParaRPr lang="en-US" sz="1600">
              <a:solidFill>
                <a:srgbClr val="026897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7096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8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4419600" cy="4648200"/>
          </a:xfrm>
        </p:spPr>
        <p:txBody>
          <a:bodyPr>
            <a:noAutofit/>
          </a:bodyPr>
          <a:lstStyle/>
          <a:p>
            <a:pPr lvl="1"/>
            <a:r>
              <a:rPr lang="en-US" sz="2400" smtClean="0"/>
              <a:t>No refactoring of rules</a:t>
            </a:r>
          </a:p>
          <a:p>
            <a:pPr lvl="1"/>
            <a:endParaRPr lang="en-US" sz="2400" smtClean="0"/>
          </a:p>
          <a:p>
            <a:pPr lvl="1"/>
            <a:r>
              <a:rPr lang="en-US" sz="2400" smtClean="0"/>
              <a:t>Pure composition of  modules</a:t>
            </a:r>
          </a:p>
          <a:p>
            <a:pPr lvl="1"/>
            <a:endParaRPr lang="en-US" sz="2400" smtClean="0"/>
          </a:p>
          <a:p>
            <a:pPr lvl="1"/>
            <a:r>
              <a:rPr lang="en-US" sz="2400" smtClean="0"/>
              <a:t>Unified “see every packet” abstraction</a:t>
            </a:r>
          </a:p>
          <a:p>
            <a:pPr lvl="1"/>
            <a:endParaRPr lang="en-US" sz="2400" smtClean="0"/>
          </a:p>
          <a:p>
            <a:pPr lvl="1"/>
            <a:r>
              <a:rPr lang="en-US" sz="2400" smtClean="0"/>
              <a:t>Run-time deals with the rest</a:t>
            </a:r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Frenetic Version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52400" y="1676400"/>
            <a:ext cx="4419600" cy="4419600"/>
          </a:xfrm>
          <a:prstGeom prst="roundRect">
            <a:avLst>
              <a:gd name="adj" fmla="val 6746"/>
            </a:avLst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lvl="0"/>
            <a:r>
              <a:rPr lang="sv-SE" sz="140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# Static repeating between ports 1 and 2</a:t>
            </a:r>
            <a:endParaRPr lang="en-US" sz="1400" smtClean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def simple_repeater():</a:t>
            </a:r>
          </a:p>
          <a:p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rules=[Rule(inport_fp(1), [output(2)]),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  Rule(inport_fp(2), [output(1)])]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register_static(rules)</a:t>
            </a:r>
          </a:p>
          <a:p>
            <a:endParaRPr lang="sv-SE" sz="1400" smtClean="0">
              <a:solidFill>
                <a:srgbClr val="C0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sv-SE" sz="140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# per host monitoring es: E(int)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def per_host_monitoring():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q = (Select(bytes) </a:t>
            </a:r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*</a:t>
            </a:r>
            <a:endParaRPr lang="en-US" sz="140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Where(protocol(tcp) &amp; srcport(80</a:t>
            </a:r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))*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GroupBy([dstmac]) </a:t>
            </a:r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* </a:t>
            </a:r>
            <a:endParaRPr lang="en-US" sz="140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Every(60</a:t>
            </a:r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)) </a:t>
            </a:r>
            <a:endParaRPr lang="en-US" sz="140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log = Print(“HTTP Bytes:”)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q &gt;&gt; l</a:t>
            </a:r>
            <a:endParaRPr lang="en-US" sz="140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lvl="0"/>
            <a:endParaRPr lang="en-US" sz="1400" smtClean="0">
              <a:solidFill>
                <a:srgbClr val="C00000"/>
              </a:solidFill>
              <a:latin typeface="Consolas" pitchFamily="49" charset="0"/>
              <a:cs typeface="Consolas" pitchFamily="49" charset="0"/>
            </a:endParaRPr>
          </a:p>
          <a:p>
            <a:pPr lvl="0"/>
            <a:r>
              <a:rPr lang="en-US" sz="140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# Composition of two separate modules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def main():</a:t>
            </a: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simple_repeater</a:t>
            </a:r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()</a:t>
            </a:r>
            <a:endParaRPr lang="en-US" sz="140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lvl="0"/>
            <a:r>
              <a:rPr lang="en-US" sz="140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per_host_monitoring()</a:t>
            </a:r>
            <a:endParaRPr lang="en-US" sz="1400" smtClean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pPr lvl="0"/>
            <a:endParaRPr lang="en-US" sz="140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1400" dirty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7096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28600" y="5486400"/>
            <a:ext cx="8686800" cy="1066800"/>
          </a:xfrm>
          <a:prstGeom prst="roundRect">
            <a:avLst>
              <a:gd name="adj" fmla="val 7513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Frenetic Language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8763000" cy="3962400"/>
          </a:xfrm>
        </p:spPr>
        <p:txBody>
          <a:bodyPr>
            <a:noAutofit/>
          </a:bodyPr>
          <a:lstStyle/>
          <a:p>
            <a:r>
              <a:rPr lang="en-US" sz="2800" smtClean="0"/>
              <a:t>Network as a stream of discrete, heterogenous events</a:t>
            </a:r>
          </a:p>
          <a:p>
            <a:pPr lvl="1"/>
            <a:r>
              <a:rPr lang="en-US" sz="2400" smtClean="0"/>
              <a:t>Packets, node join, node leave, status change, time, etc…</a:t>
            </a:r>
          </a:p>
          <a:p>
            <a:endParaRPr lang="en-US" sz="2800" smtClean="0"/>
          </a:p>
          <a:p>
            <a:r>
              <a:rPr lang="en-US" sz="2800" smtClean="0"/>
              <a:t>Unified Abstraction</a:t>
            </a:r>
          </a:p>
          <a:p>
            <a:pPr lvl="1"/>
            <a:r>
              <a:rPr lang="en-US" sz="2400" smtClean="0"/>
              <a:t>“See every packet”</a:t>
            </a:r>
          </a:p>
          <a:p>
            <a:pPr lvl="1"/>
            <a:r>
              <a:rPr lang="en-US" sz="2400" smtClean="0"/>
              <a:t>Relieves programmer from reasoning about split architecture</a:t>
            </a:r>
          </a:p>
          <a:p>
            <a:pPr lvl="1"/>
            <a:endParaRPr lang="en-US" sz="2400" smtClean="0"/>
          </a:p>
          <a:p>
            <a:r>
              <a:rPr lang="en-US" sz="2800" smtClean="0"/>
              <a:t>Compositional Semantics</a:t>
            </a:r>
          </a:p>
          <a:p>
            <a:pPr lvl="1"/>
            <a:r>
              <a:rPr lang="en-US" sz="2400" smtClean="0"/>
              <a:t>Standard operators from Functional Reactive Programming (FRP)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13</a:t>
            </a:fld>
            <a:endParaRPr kumimoji="0" lang="en-US"/>
          </a:p>
        </p:txBody>
      </p:sp>
      <p:sp>
        <p:nvSpPr>
          <p:cNvPr id="8" name="TextBox 7"/>
          <p:cNvSpPr txBox="1"/>
          <p:nvPr/>
        </p:nvSpPr>
        <p:spPr>
          <a:xfrm>
            <a:off x="3838352" y="6172200"/>
            <a:ext cx="1456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Myriad Pro" pitchFamily="34" charset="0"/>
              </a:rPr>
              <a:t>Event Stream</a:t>
            </a:r>
            <a:endParaRPr lang="en-US">
              <a:latin typeface="Myriad Pro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538216" y="5742432"/>
            <a:ext cx="685800" cy="457200"/>
          </a:xfrm>
          <a:prstGeom prst="ellipse">
            <a:avLst/>
          </a:prstGeom>
          <a:noFill/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91448" y="5486400"/>
            <a:ext cx="2190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Myriad Pro" pitchFamily="34" charset="0"/>
              </a:rPr>
              <a:t>Single Value or Event</a:t>
            </a:r>
            <a:endParaRPr lang="en-US">
              <a:latin typeface="Myriad Pro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48640" y="5711952"/>
            <a:ext cx="8458200" cy="384048"/>
            <a:chOff x="609600" y="4862084"/>
            <a:chExt cx="8458200" cy="384048"/>
          </a:xfrm>
        </p:grpSpPr>
        <p:sp>
          <p:nvSpPr>
            <p:cNvPr id="24" name="TextBox 23"/>
            <p:cNvSpPr txBox="1"/>
            <p:nvPr/>
          </p:nvSpPr>
          <p:spPr>
            <a:xfrm>
              <a:off x="609600" y="4862084"/>
              <a:ext cx="845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. . . . . . . . . . . . . . . . . . . . . . . . . . . . . . . . . . . . . . . . . . . . . . . . . . . . . . . . . . . . . . . . . .  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990600" y="4990100"/>
              <a:ext cx="320040" cy="25603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648968" y="4990100"/>
              <a:ext cx="320040" cy="2560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2353056" y="4990100"/>
              <a:ext cx="320040" cy="256032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066288" y="4990100"/>
              <a:ext cx="320040" cy="25603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733800" y="4990100"/>
              <a:ext cx="320040" cy="25603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419600" y="4990100"/>
              <a:ext cx="320040" cy="256032"/>
            </a:xfrm>
            <a:prstGeom prst="roundRect">
              <a:avLst/>
            </a:prstGeom>
            <a:solidFill>
              <a:srgbClr val="C0000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5114544" y="4990100"/>
              <a:ext cx="320040" cy="25603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5800344" y="4990100"/>
              <a:ext cx="320040" cy="25603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467856" y="4990100"/>
              <a:ext cx="320040" cy="2560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153656" y="4990100"/>
              <a:ext cx="320040" cy="25603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7812024" y="4990100"/>
              <a:ext cx="320040" cy="256032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7" grpId="0" uiExpand="1" build="p"/>
      <p:bldP spid="8" grpId="0"/>
      <p:bldP spid="10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Frenetic Run-time System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343400" cy="4953000"/>
          </a:xfrm>
        </p:spPr>
        <p:txBody>
          <a:bodyPr>
            <a:noAutofit/>
          </a:bodyPr>
          <a:lstStyle/>
          <a:p>
            <a:r>
              <a:rPr lang="en-US" sz="2800" smtClean="0"/>
              <a:t>Frenetic programs interact only with the run-time</a:t>
            </a:r>
          </a:p>
          <a:p>
            <a:pPr lvl="1"/>
            <a:r>
              <a:rPr lang="en-US" sz="2400" smtClean="0"/>
              <a:t>Programs create </a:t>
            </a:r>
            <a:r>
              <a:rPr lang="en-US" sz="2400" i="1" smtClean="0">
                <a:solidFill>
                  <a:srgbClr val="C00000"/>
                </a:solidFill>
              </a:rPr>
              <a:t>subscribers</a:t>
            </a:r>
            <a:endParaRPr lang="en-US" sz="2400" smtClean="0"/>
          </a:p>
          <a:p>
            <a:pPr lvl="1"/>
            <a:r>
              <a:rPr lang="en-US" sz="2400" smtClean="0"/>
              <a:t>Programs </a:t>
            </a:r>
            <a:r>
              <a:rPr lang="en-US" sz="2400" i="1" smtClean="0">
                <a:solidFill>
                  <a:srgbClr val="C00000"/>
                </a:solidFill>
              </a:rPr>
              <a:t>register</a:t>
            </a:r>
            <a:r>
              <a:rPr lang="en-US" sz="2400" smtClean="0"/>
              <a:t> rules</a:t>
            </a:r>
          </a:p>
          <a:p>
            <a:endParaRPr lang="en-US" sz="2800" smtClean="0"/>
          </a:p>
          <a:p>
            <a:r>
              <a:rPr lang="en-US" sz="2800" smtClean="0"/>
              <a:t>Run-time handles the details</a:t>
            </a:r>
          </a:p>
          <a:p>
            <a:pPr lvl="1"/>
            <a:r>
              <a:rPr lang="en-US" sz="2400" smtClean="0"/>
              <a:t>Manages switch-level rules</a:t>
            </a:r>
          </a:p>
          <a:p>
            <a:pPr lvl="1"/>
            <a:r>
              <a:rPr lang="en-US" sz="2400" smtClean="0"/>
              <a:t>Handles NOX events </a:t>
            </a:r>
          </a:p>
          <a:p>
            <a:pPr lvl="1"/>
            <a:r>
              <a:rPr lang="en-US" sz="2400" smtClean="0"/>
              <a:t>Pushes values onto the appropriate event streams</a:t>
            </a:r>
          </a:p>
        </p:txBody>
      </p:sp>
      <p:pic>
        <p:nvPicPr>
          <p:cNvPr id="6" name="Content Placeholder 5" descr="frenetic-arch.em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0" y="1524000"/>
            <a:ext cx="4485931" cy="466452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81600" y="2209800"/>
            <a:ext cx="838200" cy="609600"/>
          </a:xfrm>
          <a:prstGeom prst="roundRect">
            <a:avLst>
              <a:gd name="adj" fmla="val 9503"/>
            </a:avLst>
          </a:prstGeom>
          <a:solidFill>
            <a:srgbClr val="00B050">
              <a:alpha val="10196"/>
            </a:srgbClr>
          </a:solidFill>
          <a:ln w="3810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7467600" y="2286000"/>
            <a:ext cx="1371600" cy="457200"/>
          </a:xfrm>
          <a:prstGeom prst="roundRect">
            <a:avLst>
              <a:gd name="adj" fmla="val 9503"/>
            </a:avLst>
          </a:prstGeom>
          <a:solidFill>
            <a:srgbClr val="00B050">
              <a:alpha val="10196"/>
            </a:srgbClr>
          </a:solidFill>
          <a:ln w="3810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181600" y="3352800"/>
            <a:ext cx="838200" cy="609600"/>
          </a:xfrm>
          <a:prstGeom prst="roundRect">
            <a:avLst>
              <a:gd name="adj" fmla="val 9503"/>
            </a:avLst>
          </a:prstGeom>
          <a:solidFill>
            <a:srgbClr val="00B050">
              <a:alpha val="10196"/>
            </a:srgbClr>
          </a:solidFill>
          <a:ln w="3810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7467600" y="3429000"/>
            <a:ext cx="1371600" cy="457200"/>
          </a:xfrm>
          <a:prstGeom prst="roundRect">
            <a:avLst>
              <a:gd name="adj" fmla="val 9503"/>
            </a:avLst>
          </a:prstGeom>
          <a:solidFill>
            <a:srgbClr val="00B050">
              <a:alpha val="10196"/>
            </a:srgbClr>
          </a:solidFill>
          <a:ln w="3810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46520" y="4087368"/>
            <a:ext cx="762000" cy="381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  <a:latin typeface="Myriad Pro" pitchFamily="34" charset="0"/>
              </a:rPr>
              <a:t>NOX</a:t>
            </a:r>
            <a:endParaRPr lang="en-US">
              <a:solidFill>
                <a:schemeClr val="bg1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7" grpId="1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ounded Rectangle 159"/>
          <p:cNvSpPr/>
          <p:nvPr/>
        </p:nvSpPr>
        <p:spPr>
          <a:xfrm>
            <a:off x="304800" y="4876800"/>
            <a:ext cx="1143000" cy="990600"/>
          </a:xfrm>
          <a:prstGeom prst="roundRect">
            <a:avLst>
              <a:gd name="adj" fmla="val 8746"/>
            </a:avLst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outerShdw blurRad="1905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TextBox 160"/>
          <p:cNvSpPr txBox="1"/>
          <p:nvPr/>
        </p:nvSpPr>
        <p:spPr>
          <a:xfrm>
            <a:off x="304800" y="4583668"/>
            <a:ext cx="620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Myriad Pro" pitchFamily="34" charset="0"/>
              </a:rPr>
              <a:t>NOX</a:t>
            </a:r>
            <a:endParaRPr lang="en-US">
              <a:latin typeface="Myriad Pro" pitchFamily="34" charset="0"/>
            </a:endParaRPr>
          </a:p>
        </p:txBody>
      </p:sp>
      <p:sp>
        <p:nvSpPr>
          <p:cNvPr id="153" name="Rounded Rectangle 152"/>
          <p:cNvSpPr/>
          <p:nvPr/>
        </p:nvSpPr>
        <p:spPr>
          <a:xfrm>
            <a:off x="7315200" y="3048000"/>
            <a:ext cx="1371600" cy="3200400"/>
          </a:xfrm>
          <a:prstGeom prst="roundRect">
            <a:avLst>
              <a:gd name="adj" fmla="val 8280"/>
            </a:avLst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outerShdw blurRad="1905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ounded Rectangle 149"/>
          <p:cNvSpPr/>
          <p:nvPr/>
        </p:nvSpPr>
        <p:spPr>
          <a:xfrm>
            <a:off x="1752600" y="2057400"/>
            <a:ext cx="5181600" cy="609600"/>
          </a:xfrm>
          <a:prstGeom prst="roundRect">
            <a:avLst>
              <a:gd name="adj" fmla="val 7756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4">
                <a:lumMod val="75000"/>
              </a:schemeClr>
            </a:solidFill>
          </a:ln>
          <a:effectLst>
            <a:outerShdw blurRad="1905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Run-time System Implementation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8382000" cy="1752600"/>
          </a:xfrm>
        </p:spPr>
        <p:txBody>
          <a:bodyPr>
            <a:normAutofit/>
          </a:bodyPr>
          <a:lstStyle/>
          <a:p>
            <a:r>
              <a:rPr lang="en-US" sz="2800" smtClean="0"/>
              <a:t>Reactive, microflow based run-time system</a:t>
            </a:r>
          </a:p>
          <a:p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76400" y="3048001"/>
            <a:ext cx="5334000" cy="3200399"/>
          </a:xfrm>
          <a:prstGeom prst="roundRect">
            <a:avLst>
              <a:gd name="adj" fmla="val 2735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1905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889760" y="5181601"/>
            <a:ext cx="1295400" cy="45720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Myriad Pro" pitchFamily="34" charset="0"/>
              </a:rPr>
              <a:t>Check Subscribers</a:t>
            </a:r>
            <a:endParaRPr lang="en-US" sz="1400">
              <a:latin typeface="Myriad Pro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657600" y="5181601"/>
            <a:ext cx="1295400" cy="45720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Myriad Pro" pitchFamily="34" charset="0"/>
              </a:rPr>
              <a:t>Check Rules</a:t>
            </a:r>
            <a:endParaRPr lang="en-US" sz="1400">
              <a:latin typeface="Myriad Pro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410200" y="3962400"/>
            <a:ext cx="12954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Myriad Pro" pitchFamily="34" charset="0"/>
              </a:rPr>
              <a:t>Monitoring Loop</a:t>
            </a:r>
            <a:endParaRPr lang="en-US" sz="1400">
              <a:latin typeface="Myriad Pro" pitchFamily="34" charset="0"/>
            </a:endParaRPr>
          </a:p>
        </p:txBody>
      </p:sp>
      <p:cxnSp>
        <p:nvCxnSpPr>
          <p:cNvPr id="17" name="Straight Arrow Connector 16"/>
          <p:cNvCxnSpPr>
            <a:stCxn id="9" idx="3"/>
            <a:endCxn id="11" idx="1"/>
          </p:cNvCxnSpPr>
          <p:nvPr/>
        </p:nvCxnSpPr>
        <p:spPr>
          <a:xfrm>
            <a:off x="3185160" y="5410201"/>
            <a:ext cx="472440" cy="1588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1828800" y="4876800"/>
            <a:ext cx="5029200" cy="990600"/>
          </a:xfrm>
          <a:prstGeom prst="roundRect">
            <a:avLst>
              <a:gd name="adj" fmla="val 7866"/>
            </a:avLst>
          </a:prstGeom>
          <a:noFill/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stCxn id="12" idx="3"/>
            <a:endCxn id="50" idx="1"/>
          </p:cNvCxnSpPr>
          <p:nvPr/>
        </p:nvCxnSpPr>
        <p:spPr>
          <a:xfrm>
            <a:off x="6705600" y="4191000"/>
            <a:ext cx="6858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53" idx="3"/>
            <a:endCxn id="9" idx="1"/>
          </p:cNvCxnSpPr>
          <p:nvPr/>
        </p:nvCxnSpPr>
        <p:spPr>
          <a:xfrm flipV="1">
            <a:off x="1447800" y="5410201"/>
            <a:ext cx="441960" cy="3047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7391400" y="3962400"/>
            <a:ext cx="15240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1400" smtClean="0">
                <a:latin typeface="Myriad Pro" pitchFamily="34" charset="0"/>
              </a:rPr>
              <a:t>Stats Request</a:t>
            </a:r>
            <a:endParaRPr lang="en-US" sz="1400">
              <a:latin typeface="Myriad Pro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5410200" y="5181600"/>
            <a:ext cx="1295400" cy="45720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Myriad Pro" pitchFamily="34" charset="0"/>
              </a:rPr>
              <a:t>Do Actions</a:t>
            </a:r>
            <a:endParaRPr lang="en-US" sz="1400">
              <a:latin typeface="Myriad Pro" pitchFamily="34" charset="0"/>
            </a:endParaRPr>
          </a:p>
        </p:txBody>
      </p:sp>
      <p:cxnSp>
        <p:nvCxnSpPr>
          <p:cNvPr id="62" name="Straight Arrow Connector 61"/>
          <p:cNvCxnSpPr>
            <a:stCxn id="11" idx="3"/>
            <a:endCxn id="60" idx="1"/>
          </p:cNvCxnSpPr>
          <p:nvPr/>
        </p:nvCxnSpPr>
        <p:spPr>
          <a:xfrm flipV="1">
            <a:off x="4953000" y="5410200"/>
            <a:ext cx="457200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6705600" y="5029200"/>
            <a:ext cx="685800" cy="381000"/>
            <a:chOff x="6705600" y="5029200"/>
            <a:chExt cx="685800" cy="381000"/>
          </a:xfrm>
        </p:grpSpPr>
        <p:cxnSp>
          <p:nvCxnSpPr>
            <p:cNvPr id="23" name="Straight Arrow Connector 22"/>
            <p:cNvCxnSpPr>
              <a:endCxn id="75" idx="1"/>
            </p:cNvCxnSpPr>
            <p:nvPr/>
          </p:nvCxnSpPr>
          <p:spPr>
            <a:xfrm>
              <a:off x="6940296" y="5029200"/>
              <a:ext cx="451104" cy="1588"/>
            </a:xfrm>
            <a:prstGeom prst="straightConnector1">
              <a:avLst/>
            </a:prstGeom>
            <a:ln w="38100" cap="rnd">
              <a:solidFill>
                <a:schemeClr val="tx2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60" idx="3"/>
            </p:cNvCxnSpPr>
            <p:nvPr/>
          </p:nvCxnSpPr>
          <p:spPr>
            <a:xfrm flipV="1">
              <a:off x="6705600" y="5029200"/>
              <a:ext cx="228600" cy="381000"/>
            </a:xfrm>
            <a:prstGeom prst="line">
              <a:avLst/>
            </a:prstGeom>
            <a:ln w="38100" cap="rnd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6705600" y="5410200"/>
            <a:ext cx="685800" cy="382588"/>
            <a:chOff x="6705600" y="5410200"/>
            <a:chExt cx="685800" cy="382588"/>
          </a:xfrm>
        </p:grpSpPr>
        <p:cxnSp>
          <p:nvCxnSpPr>
            <p:cNvPr id="25" name="Straight Arrow Connector 24"/>
            <p:cNvCxnSpPr>
              <a:endCxn id="76" idx="1"/>
            </p:cNvCxnSpPr>
            <p:nvPr/>
          </p:nvCxnSpPr>
          <p:spPr>
            <a:xfrm>
              <a:off x="6940296" y="5791200"/>
              <a:ext cx="451104" cy="1588"/>
            </a:xfrm>
            <a:prstGeom prst="straightConnector1">
              <a:avLst/>
            </a:prstGeom>
            <a:ln w="38100" cap="rnd">
              <a:solidFill>
                <a:schemeClr val="tx2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0" idx="3"/>
            </p:cNvCxnSpPr>
            <p:nvPr/>
          </p:nvCxnSpPr>
          <p:spPr>
            <a:xfrm>
              <a:off x="6705600" y="5410200"/>
              <a:ext cx="228600" cy="381000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Rounded Rectangle 74"/>
          <p:cNvSpPr/>
          <p:nvPr/>
        </p:nvSpPr>
        <p:spPr>
          <a:xfrm>
            <a:off x="7391400" y="4800600"/>
            <a:ext cx="12954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1400" smtClean="0">
                <a:latin typeface="Myriad Pro" pitchFamily="34" charset="0"/>
              </a:rPr>
              <a:t>Install Flow</a:t>
            </a:r>
            <a:endParaRPr lang="en-US" sz="1400">
              <a:latin typeface="Myriad Pro" pitchFamily="34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7391400" y="5562600"/>
            <a:ext cx="12954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1400" smtClean="0">
                <a:latin typeface="Myriad Pro" pitchFamily="34" charset="0"/>
              </a:rPr>
              <a:t>Send Packet</a:t>
            </a:r>
            <a:endParaRPr lang="en-US" sz="1400">
              <a:latin typeface="Myriad Pro" pitchFamily="34" charset="0"/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5410200" y="3276600"/>
            <a:ext cx="12954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Myriad Pro" pitchFamily="34" charset="0"/>
              </a:rPr>
              <a:t>Update Stats</a:t>
            </a:r>
            <a:endParaRPr lang="en-US" sz="1400">
              <a:latin typeface="Myriad Pro" pitchFamily="34" charset="0"/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7391400" y="3048000"/>
            <a:ext cx="12954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1400" smtClean="0">
                <a:latin typeface="Myriad Pro" pitchFamily="34" charset="0"/>
              </a:rPr>
              <a:t>Stats In</a:t>
            </a:r>
            <a:endParaRPr lang="en-US" sz="1400">
              <a:latin typeface="Myriad Pro" pitchFamily="34" charset="0"/>
            </a:endParaRPr>
          </a:p>
        </p:txBody>
      </p:sp>
      <p:cxnSp>
        <p:nvCxnSpPr>
          <p:cNvPr id="96" name="Straight Arrow Connector 95"/>
          <p:cNvCxnSpPr>
            <a:stCxn id="88" idx="1"/>
            <a:endCxn id="85" idx="3"/>
          </p:cNvCxnSpPr>
          <p:nvPr/>
        </p:nvCxnSpPr>
        <p:spPr>
          <a:xfrm rot="10800000" flipV="1">
            <a:off x="6705600" y="3276600"/>
            <a:ext cx="685800" cy="228600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85" idx="0"/>
            <a:endCxn id="121" idx="2"/>
          </p:cNvCxnSpPr>
          <p:nvPr/>
        </p:nvCxnSpPr>
        <p:spPr>
          <a:xfrm rot="5400000" flipH="1" flipV="1">
            <a:off x="5715000" y="2933700"/>
            <a:ext cx="685800" cy="1588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ounded Rectangle 117"/>
          <p:cNvSpPr/>
          <p:nvPr/>
        </p:nvSpPr>
        <p:spPr>
          <a:xfrm>
            <a:off x="1889760" y="2133600"/>
            <a:ext cx="12954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Myriad Pro" pitchFamily="34" charset="0"/>
              </a:rPr>
              <a:t>Packets</a:t>
            </a:r>
            <a:endParaRPr lang="en-US" sz="1400">
              <a:latin typeface="Myriad Pro" pitchFamily="34" charset="0"/>
            </a:endParaRPr>
          </a:p>
        </p:txBody>
      </p:sp>
      <p:cxnSp>
        <p:nvCxnSpPr>
          <p:cNvPr id="120" name="Straight Arrow Connector 119"/>
          <p:cNvCxnSpPr>
            <a:stCxn id="9" idx="0"/>
            <a:endCxn id="118" idx="2"/>
          </p:cNvCxnSpPr>
          <p:nvPr/>
        </p:nvCxnSpPr>
        <p:spPr>
          <a:xfrm rot="5400000" flipH="1" flipV="1">
            <a:off x="1242060" y="3886201"/>
            <a:ext cx="2590801" cy="1588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ounded Rectangle 120"/>
          <p:cNvSpPr/>
          <p:nvPr/>
        </p:nvSpPr>
        <p:spPr>
          <a:xfrm>
            <a:off x="5410200" y="2133600"/>
            <a:ext cx="12954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Myriad Pro" pitchFamily="34" charset="0"/>
              </a:rPr>
              <a:t>Stats</a:t>
            </a:r>
            <a:endParaRPr lang="en-US" sz="1400">
              <a:latin typeface="Myriad Pro" pitchFamily="34" charset="0"/>
            </a:endParaRPr>
          </a:p>
        </p:txBody>
      </p:sp>
      <p:sp>
        <p:nvSpPr>
          <p:cNvPr id="123" name="Rounded Rectangle 122"/>
          <p:cNvSpPr/>
          <p:nvPr/>
        </p:nvSpPr>
        <p:spPr>
          <a:xfrm>
            <a:off x="2819400" y="3276600"/>
            <a:ext cx="1295400" cy="4572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chemeClr val="bg1"/>
                </a:solidFill>
                <a:latin typeface="Myriad Pro" pitchFamily="34" charset="0"/>
              </a:rPr>
              <a:t>Subscribers</a:t>
            </a:r>
            <a:endParaRPr lang="en-US" sz="140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124" name="Rounded Rectangle 123"/>
          <p:cNvSpPr/>
          <p:nvPr/>
        </p:nvSpPr>
        <p:spPr>
          <a:xfrm>
            <a:off x="3657600" y="3962400"/>
            <a:ext cx="1295400" cy="4572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chemeClr val="bg1"/>
                </a:solidFill>
                <a:latin typeface="Myriad Pro" pitchFamily="34" charset="0"/>
              </a:rPr>
              <a:t>Rules</a:t>
            </a:r>
            <a:endParaRPr lang="en-US" sz="1400">
              <a:solidFill>
                <a:schemeClr val="bg1"/>
              </a:solidFill>
              <a:latin typeface="Myriad Pro" pitchFamily="34" charset="0"/>
            </a:endParaRPr>
          </a:p>
        </p:txBody>
      </p:sp>
      <p:cxnSp>
        <p:nvCxnSpPr>
          <p:cNvPr id="126" name="Straight Arrow Connector 125"/>
          <p:cNvCxnSpPr>
            <a:stCxn id="9" idx="0"/>
            <a:endCxn id="123" idx="2"/>
          </p:cNvCxnSpPr>
          <p:nvPr/>
        </p:nvCxnSpPr>
        <p:spPr>
          <a:xfrm rot="5400000" flipH="1" flipV="1">
            <a:off x="2278380" y="3992881"/>
            <a:ext cx="1447801" cy="92964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>
            <a:stCxn id="11" idx="0"/>
            <a:endCxn id="124" idx="2"/>
          </p:cNvCxnSpPr>
          <p:nvPr/>
        </p:nvCxnSpPr>
        <p:spPr>
          <a:xfrm rot="5400000" flipH="1" flipV="1">
            <a:off x="3924300" y="4800601"/>
            <a:ext cx="762001" cy="1588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123" idx="3"/>
            <a:endCxn id="85" idx="1"/>
          </p:cNvCxnSpPr>
          <p:nvPr/>
        </p:nvCxnSpPr>
        <p:spPr>
          <a:xfrm>
            <a:off x="4114800" y="3505200"/>
            <a:ext cx="12954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ounded Rectangle 133"/>
          <p:cNvSpPr/>
          <p:nvPr/>
        </p:nvSpPr>
        <p:spPr>
          <a:xfrm>
            <a:off x="7391400" y="3505200"/>
            <a:ext cx="13716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1400" smtClean="0">
                <a:latin typeface="Myriad Pro" pitchFamily="34" charset="0"/>
              </a:rPr>
              <a:t>Flow Removed</a:t>
            </a:r>
            <a:endParaRPr lang="en-US" sz="1400">
              <a:latin typeface="Myriad Pro" pitchFamily="34" charset="0"/>
            </a:endParaRPr>
          </a:p>
        </p:txBody>
      </p:sp>
      <p:cxnSp>
        <p:nvCxnSpPr>
          <p:cNvPr id="136" name="Straight Arrow Connector 135"/>
          <p:cNvCxnSpPr>
            <a:stCxn id="134" idx="1"/>
            <a:endCxn id="85" idx="3"/>
          </p:cNvCxnSpPr>
          <p:nvPr/>
        </p:nvCxnSpPr>
        <p:spPr>
          <a:xfrm rot="10800000">
            <a:off x="6705600" y="3505200"/>
            <a:ext cx="685800" cy="228600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12" idx="1"/>
            <a:endCxn id="123" idx="3"/>
          </p:cNvCxnSpPr>
          <p:nvPr/>
        </p:nvCxnSpPr>
        <p:spPr>
          <a:xfrm rot="10800000">
            <a:off x="4114800" y="3505200"/>
            <a:ext cx="1295400" cy="68580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ounded Rectangle 141"/>
          <p:cNvSpPr/>
          <p:nvPr/>
        </p:nvSpPr>
        <p:spPr>
          <a:xfrm>
            <a:off x="2819400" y="2133600"/>
            <a:ext cx="12954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Myriad Pro" pitchFamily="34" charset="0"/>
              </a:rPr>
              <a:t>Subscribe</a:t>
            </a:r>
            <a:endParaRPr lang="en-US" sz="1400">
              <a:latin typeface="Myriad Pro" pitchFamily="34" charset="0"/>
            </a:endParaRPr>
          </a:p>
        </p:txBody>
      </p:sp>
      <p:sp>
        <p:nvSpPr>
          <p:cNvPr id="143" name="Rounded Rectangle 142"/>
          <p:cNvSpPr/>
          <p:nvPr/>
        </p:nvSpPr>
        <p:spPr>
          <a:xfrm>
            <a:off x="3657600" y="2133600"/>
            <a:ext cx="12954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Myriad Pro" pitchFamily="34" charset="0"/>
              </a:rPr>
              <a:t>Register</a:t>
            </a:r>
            <a:endParaRPr lang="en-US" sz="1400">
              <a:latin typeface="Myriad Pro" pitchFamily="34" charset="0"/>
            </a:endParaRPr>
          </a:p>
        </p:txBody>
      </p:sp>
      <p:cxnSp>
        <p:nvCxnSpPr>
          <p:cNvPr id="145" name="Straight Arrow Connector 144"/>
          <p:cNvCxnSpPr>
            <a:stCxn id="142" idx="2"/>
          </p:cNvCxnSpPr>
          <p:nvPr/>
        </p:nvCxnSpPr>
        <p:spPr>
          <a:xfrm rot="5400000">
            <a:off x="3124200" y="2933700"/>
            <a:ext cx="685800" cy="1588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prstDash val="sysDot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>
            <a:stCxn id="143" idx="2"/>
            <a:endCxn id="124" idx="0"/>
          </p:cNvCxnSpPr>
          <p:nvPr/>
        </p:nvCxnSpPr>
        <p:spPr>
          <a:xfrm rot="5400000">
            <a:off x="3619500" y="3276600"/>
            <a:ext cx="1371600" cy="1588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prstDash val="sysDot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7380124" y="2743200"/>
            <a:ext cx="620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Myriad Pro" pitchFamily="34" charset="0"/>
              </a:rPr>
              <a:t>NOX</a:t>
            </a:r>
            <a:endParaRPr lang="en-US">
              <a:latin typeface="Myriad Pro" pitchFamily="34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1749745" y="1752600"/>
            <a:ext cx="1831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Myriad Pro" pitchFamily="34" charset="0"/>
              </a:rPr>
              <a:t>Frenetic Program</a:t>
            </a:r>
            <a:endParaRPr lang="en-US">
              <a:latin typeface="Myriad Pro" pitchFamily="34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905000" y="5879068"/>
            <a:ext cx="2640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Myriad Pro" pitchFamily="34" charset="0"/>
              </a:rPr>
              <a:t>Frenetic Run-time System</a:t>
            </a:r>
            <a:endParaRPr lang="en-US">
              <a:latin typeface="Myriad Pro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152400" y="5184648"/>
            <a:ext cx="1295400" cy="457200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r"/>
            <a:r>
              <a:rPr lang="en-US" sz="1400" smtClean="0">
                <a:latin typeface="Myriad Pro" pitchFamily="34" charset="0"/>
              </a:rPr>
              <a:t>Packet In</a:t>
            </a:r>
            <a:endParaRPr lang="en-US" sz="1400">
              <a:latin typeface="Myriad Pro" pitchFamily="34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533400" y="5257800"/>
            <a:ext cx="685800" cy="304800"/>
          </a:xfrm>
          <a:prstGeom prst="roundRect">
            <a:avLst/>
          </a:prstGeom>
          <a:solidFill>
            <a:schemeClr val="tx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000" smtClean="0">
                <a:solidFill>
                  <a:schemeClr val="bg1"/>
                </a:solidFill>
                <a:latin typeface="Myriad Pro" pitchFamily="34" charset="0"/>
              </a:rPr>
              <a:t>Packet</a:t>
            </a:r>
            <a:endParaRPr lang="en-US" sz="100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2157984" y="5248656"/>
            <a:ext cx="685800" cy="304800"/>
          </a:xfrm>
          <a:prstGeom prst="roundRect">
            <a:avLst/>
          </a:prstGeom>
          <a:solidFill>
            <a:schemeClr val="tx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000" smtClean="0">
                <a:solidFill>
                  <a:schemeClr val="bg1"/>
                </a:solidFill>
                <a:latin typeface="Myriad Pro" pitchFamily="34" charset="0"/>
              </a:rPr>
              <a:t>Packet</a:t>
            </a:r>
            <a:endParaRPr lang="en-US" sz="100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4078224" y="2362200"/>
            <a:ext cx="457200" cy="152400"/>
          </a:xfrm>
          <a:prstGeom prst="roundRect">
            <a:avLst/>
          </a:prstGeom>
          <a:solidFill>
            <a:srgbClr val="C00000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000" smtClean="0">
                <a:solidFill>
                  <a:schemeClr val="bg1"/>
                </a:solidFill>
                <a:latin typeface="Myriad Pro" pitchFamily="34" charset="0"/>
              </a:rPr>
              <a:t>Rule</a:t>
            </a:r>
            <a:endParaRPr lang="en-US" sz="80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5715000" y="5257800"/>
            <a:ext cx="685800" cy="304800"/>
          </a:xfrm>
          <a:prstGeom prst="roundRect">
            <a:avLst/>
          </a:prstGeom>
          <a:solidFill>
            <a:schemeClr val="tx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000" smtClean="0">
                <a:solidFill>
                  <a:schemeClr val="bg1"/>
                </a:solidFill>
                <a:latin typeface="Myriad Pro" pitchFamily="34" charset="0"/>
              </a:rPr>
              <a:t>Packet</a:t>
            </a:r>
            <a:endParaRPr lang="en-US" sz="1000">
              <a:solidFill>
                <a:schemeClr val="bg1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-0.00139 L 0.1783 -0.00139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-3.50451E-6 L 0.00156 -0.4439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8668E-6 L 3.33333E-6 0.24427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2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63" presetClass="path" presetSubtype="0" accel="50000" decel="50000" fill="hold" grpId="5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1783 -0.00139 L 0.37917 -1.42956E-6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63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917 -1.42956E-6 L 0.5625 -1.42956E-6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9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084 -1.42956E-6 L 0.72084 0.05552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2" presetClass="exit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6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2956E-6 L 0.15834 -0.05552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2" presetClass="exit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  <p:bldP spid="161" grpId="0"/>
      <p:bldP spid="153" grpId="0" animBg="1"/>
      <p:bldP spid="150" grpId="0" animBg="1"/>
      <p:bldP spid="7" grpId="0" animBg="1"/>
      <p:bldP spid="9" grpId="0" animBg="1"/>
      <p:bldP spid="11" grpId="0" animBg="1"/>
      <p:bldP spid="12" grpId="0" animBg="1"/>
      <p:bldP spid="37" grpId="0" animBg="1"/>
      <p:bldP spid="50" grpId="0"/>
      <p:bldP spid="60" grpId="0" animBg="1"/>
      <p:bldP spid="75" grpId="0"/>
      <p:bldP spid="76" grpId="0"/>
      <p:bldP spid="85" grpId="0" animBg="1"/>
      <p:bldP spid="88" grpId="0"/>
      <p:bldP spid="118" grpId="0"/>
      <p:bldP spid="121" grpId="0"/>
      <p:bldP spid="123" grpId="0" animBg="1"/>
      <p:bldP spid="124" grpId="0" animBg="1"/>
      <p:bldP spid="134" grpId="0"/>
      <p:bldP spid="142" grpId="0"/>
      <p:bldP spid="143" grpId="0"/>
      <p:bldP spid="154" grpId="0"/>
      <p:bldP spid="155" grpId="0"/>
      <p:bldP spid="162" grpId="0"/>
      <p:bldP spid="53" grpId="0"/>
      <p:bldP spid="55" grpId="0" animBg="1"/>
      <p:bldP spid="55" grpId="1" animBg="1"/>
      <p:bldP spid="55" grpId="3" animBg="1"/>
      <p:bldP spid="55" grpId="4" animBg="1"/>
      <p:bldP spid="55" grpId="5" animBg="1"/>
      <p:bldP spid="55" grpId="6" animBg="1"/>
      <p:bldP spid="56" grpId="1" animBg="1"/>
      <p:bldP spid="56" grpId="2" animBg="1"/>
      <p:bldP spid="56" grpId="3" animBg="1"/>
      <p:bldP spid="57" grpId="0" animBg="1"/>
      <p:bldP spid="57" grpId="1" animBg="1"/>
      <p:bldP spid="57" grpId="2" animBg="1"/>
      <p:bldP spid="58" grpId="0" animBg="1"/>
      <p:bldP spid="58" grpId="5" animBg="1"/>
      <p:bldP spid="58" grpId="6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Optimizing Frenetic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“See every packet” abstraction can negatively affect performance in the worst case</a:t>
            </a:r>
          </a:p>
          <a:p>
            <a:pPr lvl="1"/>
            <a:r>
              <a:rPr lang="en-US" smtClean="0"/>
              <a:t>Naïve implementation strategy</a:t>
            </a:r>
            <a:endParaRPr lang="en-US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smtClean="0"/>
              <a:t>Application directed</a:t>
            </a:r>
            <a:endParaRPr lang="en-US" smtClean="0">
              <a:latin typeface="Consolas" pitchFamily="49" charset="0"/>
              <a:cs typeface="Consolas" pitchFamily="49" charset="0"/>
            </a:endParaRPr>
          </a:p>
          <a:p>
            <a:pPr lvl="1"/>
            <a:endParaRPr lang="en-US" smtClean="0"/>
          </a:p>
          <a:p>
            <a:r>
              <a:rPr lang="en-US" smtClean="0"/>
              <a:t>Using an </a:t>
            </a:r>
            <a:r>
              <a:rPr lang="en-US" smtClean="0">
                <a:solidFill>
                  <a:srgbClr val="C00000"/>
                </a:solidFill>
              </a:rPr>
              <a:t>efficient </a:t>
            </a:r>
            <a:r>
              <a:rPr lang="en-US" smtClean="0"/>
              <a:t>combination of operators, we can keep packets in the dataplane</a:t>
            </a:r>
          </a:p>
          <a:p>
            <a:pPr lvl="1"/>
            <a:r>
              <a:rPr lang="en-US" smtClean="0"/>
              <a:t>Must match switch capabilities</a:t>
            </a:r>
          </a:p>
          <a:p>
            <a:pPr lvl="2"/>
            <a:r>
              <a:rPr lang="en-US" smtClean="0"/>
              <a:t>Filtering, Grouping, Splitting, Aggregating, Limiting</a:t>
            </a:r>
          </a:p>
          <a:p>
            <a:pPr lvl="1"/>
            <a:r>
              <a:rPr lang="en-US" smtClean="0"/>
              <a:t>Expose this interface to the programmer </a:t>
            </a:r>
            <a:r>
              <a:rPr lang="en-US" smtClean="0">
                <a:solidFill>
                  <a:srgbClr val="C00000"/>
                </a:solidFill>
              </a:rPr>
              <a:t>explicitly</a:t>
            </a:r>
          </a:p>
          <a:p>
            <a:pPr lvl="1"/>
            <a:endParaRPr lang="en-US" smtClean="0"/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16040"/>
            <a:ext cx="762000" cy="365760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16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Does it Work in Practice?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8382000" cy="2438400"/>
          </a:xfrm>
        </p:spPr>
        <p:txBody>
          <a:bodyPr>
            <a:normAutofit/>
          </a:bodyPr>
          <a:lstStyle/>
          <a:p>
            <a:r>
              <a:rPr lang="en-US" sz="2500" smtClean="0"/>
              <a:t>Frenetic programs perform comparably with pure NOX</a:t>
            </a:r>
          </a:p>
          <a:p>
            <a:pPr lvl="1"/>
            <a:r>
              <a:rPr lang="en-US" sz="2400" smtClean="0"/>
              <a:t>But we still have room for improvement</a:t>
            </a:r>
            <a:endParaRPr lang="en-US" sz="2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17</a:t>
            </a:fld>
            <a:endParaRPr kumimoji="0" lang="en-US"/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sz="half" idx="13"/>
          </p:nvPr>
        </p:nvGraphicFramePr>
        <p:xfrm>
          <a:off x="457200" y="2590800"/>
          <a:ext cx="8229600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1352550"/>
                <a:gridCol w="1352550"/>
                <a:gridCol w="1352550"/>
                <a:gridCol w="1352550"/>
              </a:tblGrid>
              <a:tr h="524400">
                <a:tc>
                  <a:txBody>
                    <a:bodyPr/>
                    <a:lstStyle/>
                    <a:p>
                      <a:endParaRPr lang="en-US" sz="1600" b="0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smtClean="0">
                          <a:latin typeface="Myriad Pro" pitchFamily="34" charset="0"/>
                        </a:rPr>
                        <a:t>Learning Switch</a:t>
                      </a:r>
                      <a:endParaRPr lang="en-US" sz="1600" b="0">
                        <a:latin typeface="Myriad Pro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smtClean="0">
                          <a:latin typeface="Myriad Pro" pitchFamily="34" charset="0"/>
                        </a:rPr>
                        <a:t>Web Stats</a:t>
                      </a:r>
                      <a:r>
                        <a:rPr lang="en-US" sz="1600" b="0" baseline="0" smtClean="0">
                          <a:latin typeface="Myriad Pro" pitchFamily="34" charset="0"/>
                        </a:rPr>
                        <a:t> Static</a:t>
                      </a:r>
                      <a:endParaRPr lang="en-US" sz="1600" b="0">
                        <a:latin typeface="Myriad Pro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smtClean="0">
                          <a:latin typeface="Myriad Pro" pitchFamily="34" charset="0"/>
                        </a:rPr>
                        <a:t>Web Stats</a:t>
                      </a:r>
                      <a:r>
                        <a:rPr lang="en-US" sz="1600" b="0" baseline="0" smtClean="0">
                          <a:latin typeface="Myriad Pro" pitchFamily="34" charset="0"/>
                        </a:rPr>
                        <a:t> Learning</a:t>
                      </a:r>
                      <a:endParaRPr lang="en-US" sz="1600" b="0">
                        <a:latin typeface="Myriad Pro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smtClean="0">
                          <a:latin typeface="Myriad Pro" pitchFamily="34" charset="0"/>
                        </a:rPr>
                        <a:t>Heavy Hitters</a:t>
                      </a:r>
                    </a:p>
                    <a:p>
                      <a:pPr algn="r"/>
                      <a:r>
                        <a:rPr lang="en-US" sz="1600" b="0" smtClean="0">
                          <a:latin typeface="Myriad Pro" pitchFamily="34" charset="0"/>
                        </a:rPr>
                        <a:t>Learning</a:t>
                      </a:r>
                      <a:endParaRPr lang="en-US" sz="1600" b="0">
                        <a:latin typeface="Myriad Pro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31200">
                <a:tc>
                  <a:txBody>
                    <a:bodyPr/>
                    <a:lstStyle/>
                    <a:p>
                      <a:r>
                        <a:rPr lang="en-US" sz="1600" b="1" smtClean="0">
                          <a:latin typeface="Myriad Pro" pitchFamily="34" charset="0"/>
                        </a:rPr>
                        <a:t>Pure</a:t>
                      </a:r>
                      <a:r>
                        <a:rPr lang="en-US" sz="1600" b="1" baseline="0" smtClean="0">
                          <a:latin typeface="Myriad Pro" pitchFamily="34" charset="0"/>
                        </a:rPr>
                        <a:t> NOX</a:t>
                      </a:r>
                      <a:endParaRPr lang="en-US" sz="1600" b="1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1200">
                <a:tc>
                  <a:txBody>
                    <a:bodyPr/>
                    <a:lstStyle/>
                    <a:p>
                      <a:pPr marL="457200" lvl="1" indent="-341313"/>
                      <a:r>
                        <a:rPr lang="en-US" sz="1400" b="0" smtClean="0">
                          <a:latin typeface="Myriad Pro" pitchFamily="34" charset="0"/>
                        </a:rPr>
                        <a:t>Lines of Code</a:t>
                      </a:r>
                      <a:endParaRPr lang="en-US" sz="1400" b="0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>
                          <a:latin typeface="Myriad Pro" pitchFamily="34" charset="0"/>
                        </a:rPr>
                        <a:t>55</a:t>
                      </a:r>
                      <a:endParaRPr lang="en-US" sz="180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29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121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125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1200">
                <a:tc>
                  <a:txBody>
                    <a:bodyPr/>
                    <a:lstStyle/>
                    <a:p>
                      <a:pPr marL="457200" lvl="1" indent="-341313"/>
                      <a:r>
                        <a:rPr lang="en-US" sz="1400" b="0" smtClean="0">
                          <a:latin typeface="Myriad Pro" pitchFamily="34" charset="0"/>
                        </a:rPr>
                        <a:t>Traffic to Controller (Bytes)</a:t>
                      </a:r>
                      <a:endParaRPr lang="en-US" sz="1400" b="0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>
                          <a:latin typeface="Myriad Pro" pitchFamily="34" charset="0"/>
                        </a:rPr>
                        <a:t>71224</a:t>
                      </a:r>
                      <a:endParaRPr lang="en-US" sz="180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1932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5300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18010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1200">
                <a:tc>
                  <a:txBody>
                    <a:bodyPr/>
                    <a:lstStyle/>
                    <a:p>
                      <a:r>
                        <a:rPr lang="en-US" sz="1600" b="1" smtClean="0">
                          <a:latin typeface="Myriad Pro" pitchFamily="34" charset="0"/>
                        </a:rPr>
                        <a:t>Naïve Frenetic</a:t>
                      </a:r>
                      <a:endParaRPr lang="en-US" sz="1600" b="1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1200">
                <a:tc>
                  <a:txBody>
                    <a:bodyPr/>
                    <a:lstStyle/>
                    <a:p>
                      <a:pPr marL="457200" lvl="1" indent="-341313"/>
                      <a:r>
                        <a:rPr lang="en-US" sz="1400" b="0" smtClean="0">
                          <a:latin typeface="Myriad Pro" pitchFamily="34" charset="0"/>
                        </a:rPr>
                        <a:t>Lines of Code</a:t>
                      </a:r>
                      <a:endParaRPr lang="en-US" sz="1400" b="0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>
                          <a:latin typeface="Myriad Pro" pitchFamily="34" charset="0"/>
                        </a:rPr>
                        <a:t>15</a:t>
                      </a:r>
                      <a:endParaRPr lang="en-US" sz="180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7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19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36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1200">
                <a:tc>
                  <a:txBody>
                    <a:bodyPr/>
                    <a:lstStyle/>
                    <a:p>
                      <a:pPr marL="457200" lvl="1" indent="-341313"/>
                      <a:r>
                        <a:rPr lang="en-US" sz="1400" b="0" smtClean="0">
                          <a:latin typeface="Myriad Pro" pitchFamily="34" charset="0"/>
                        </a:rPr>
                        <a:t>Traffic to Controller (Bytes)</a:t>
                      </a:r>
                      <a:endParaRPr lang="en-US" sz="1400" b="0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>
                          <a:latin typeface="Myriad Pro" pitchFamily="34" charset="0"/>
                        </a:rPr>
                        <a:t>120104</a:t>
                      </a:r>
                      <a:endParaRPr lang="en-US" sz="180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6590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14075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95440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1200">
                <a:tc>
                  <a:txBody>
                    <a:bodyPr/>
                    <a:lstStyle/>
                    <a:p>
                      <a:r>
                        <a:rPr lang="en-US" sz="1600" b="1" smtClean="0">
                          <a:latin typeface="Myriad Pro" pitchFamily="34" charset="0"/>
                        </a:rPr>
                        <a:t>Optimized Frenetic</a:t>
                      </a:r>
                      <a:endParaRPr lang="en-US" sz="1600" b="1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1200">
                <a:tc>
                  <a:txBody>
                    <a:bodyPr/>
                    <a:lstStyle/>
                    <a:p>
                      <a:pPr marL="457200" lvl="1" indent="-341313"/>
                      <a:r>
                        <a:rPr lang="en-US" sz="1400" b="0" smtClean="0">
                          <a:latin typeface="Myriad Pro" pitchFamily="34" charset="0"/>
                        </a:rPr>
                        <a:t>Lines of Code</a:t>
                      </a:r>
                      <a:endParaRPr lang="en-US" sz="1400" b="0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>
                          <a:latin typeface="Myriad Pro" pitchFamily="34" charset="0"/>
                        </a:rPr>
                        <a:t>14</a:t>
                      </a:r>
                      <a:endParaRPr lang="en-US" sz="180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5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16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32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1200">
                <a:tc>
                  <a:txBody>
                    <a:bodyPr/>
                    <a:lstStyle/>
                    <a:p>
                      <a:pPr marL="457200" lvl="1" indent="-341313"/>
                      <a:r>
                        <a:rPr lang="en-US" sz="1400" b="0" smtClean="0">
                          <a:latin typeface="Myriad Pro" pitchFamily="34" charset="0"/>
                        </a:rPr>
                        <a:t>Traffic to Controller (Bytes)</a:t>
                      </a:r>
                      <a:endParaRPr lang="en-US" sz="1400" b="0">
                        <a:latin typeface="Myriad Pro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>
                          <a:latin typeface="Myriad Pro" pitchFamily="34" charset="0"/>
                        </a:rPr>
                        <a:t>70694</a:t>
                      </a:r>
                      <a:endParaRPr lang="en-US" sz="180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3912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5368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smtClean="0">
                          <a:latin typeface="Myriad Pro" pitchFamily="34" charset="0"/>
                        </a:rPr>
                        <a:t>19360</a:t>
                      </a:r>
                      <a:endParaRPr lang="en-US" sz="1800" b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" name="Rounded Rectangle 25"/>
          <p:cNvSpPr/>
          <p:nvPr/>
        </p:nvSpPr>
        <p:spPr>
          <a:xfrm>
            <a:off x="3831336" y="3886200"/>
            <a:ext cx="838200" cy="381000"/>
          </a:xfrm>
          <a:prstGeom prst="roundRect">
            <a:avLst/>
          </a:prstGeom>
          <a:solidFill>
            <a:srgbClr val="92D050">
              <a:alpha val="25098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831336" y="6089904"/>
            <a:ext cx="838200" cy="381000"/>
          </a:xfrm>
          <a:prstGeom prst="roundRect">
            <a:avLst/>
          </a:prstGeom>
          <a:solidFill>
            <a:srgbClr val="92D050">
              <a:alpha val="25098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5257800" y="3886200"/>
            <a:ext cx="838200" cy="381000"/>
          </a:xfrm>
          <a:prstGeom prst="roundRect">
            <a:avLst/>
          </a:prstGeom>
          <a:solidFill>
            <a:srgbClr val="C00000">
              <a:alpha val="2509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257800" y="6089904"/>
            <a:ext cx="838200" cy="381000"/>
          </a:xfrm>
          <a:prstGeom prst="roundRect">
            <a:avLst/>
          </a:prstGeom>
          <a:solidFill>
            <a:srgbClr val="C00000">
              <a:alpha val="2509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26" grpId="0" animBg="1"/>
      <p:bldP spid="26" grpId="1" animBg="1"/>
      <p:bldP spid="27" grpId="0" animBg="1"/>
      <p:bldP spid="27" grpId="1" animBg="1"/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228600" y="2057400"/>
            <a:ext cx="8686800" cy="4267200"/>
          </a:xfrm>
          <a:prstGeom prst="roundRect">
            <a:avLst>
              <a:gd name="adj" fmla="val 3976"/>
            </a:avLst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Frenetic Scalability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8686800" cy="2438400"/>
          </a:xfrm>
        </p:spPr>
        <p:txBody>
          <a:bodyPr>
            <a:normAutofit/>
          </a:bodyPr>
          <a:lstStyle/>
          <a:p>
            <a:r>
              <a:rPr lang="en-US" sz="2800" smtClean="0"/>
              <a:t>Frenetic scales to larger networks comparably with NOX</a:t>
            </a:r>
            <a:endParaRPr lang="en-US" sz="2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18</a:t>
            </a:fld>
            <a:endParaRPr kumimoji="0" lang="en-US"/>
          </a:p>
        </p:txBody>
      </p:sp>
      <p:pic>
        <p:nvPicPr>
          <p:cNvPr id="10" name="Content Placeholder 9" descr="graph.emf"/>
          <p:cNvPicPr>
            <a:picLocks noGrp="1" noChangeAspect="1"/>
          </p:cNvPicPr>
          <p:nvPr>
            <p:ph sz="half" idx="13"/>
          </p:nvPr>
        </p:nvPicPr>
        <p:blipFill>
          <a:blip r:embed="rId3" cstate="print"/>
          <a:stretch>
            <a:fillRect/>
          </a:stretch>
        </p:blipFill>
        <p:spPr>
          <a:xfrm>
            <a:off x="914400" y="2429470"/>
            <a:ext cx="7290432" cy="2980730"/>
          </a:xfrm>
        </p:spPr>
      </p:pic>
      <p:sp>
        <p:nvSpPr>
          <p:cNvPr id="11" name="TextBox 10"/>
          <p:cNvSpPr txBox="1"/>
          <p:nvPr/>
        </p:nvSpPr>
        <p:spPr>
          <a:xfrm>
            <a:off x="4191000" y="5334000"/>
            <a:ext cx="7216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latin typeface="Myriad Pro" pitchFamily="34" charset="0"/>
              </a:rPr>
              <a:t>25</a:t>
            </a:r>
          </a:p>
          <a:p>
            <a:pPr algn="ctr"/>
            <a:endParaRPr lang="en-US" smtClean="0">
              <a:latin typeface="Myriad Pro" pitchFamily="34" charset="0"/>
            </a:endParaRPr>
          </a:p>
          <a:p>
            <a:pPr algn="ctr"/>
            <a:r>
              <a:rPr lang="en-US" smtClean="0">
                <a:latin typeface="Myriad Pro" pitchFamily="34" charset="0"/>
              </a:rPr>
              <a:t>Hosts</a:t>
            </a:r>
            <a:endParaRPr lang="en-US">
              <a:latin typeface="Myriad Pro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533400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latin typeface="Myriad Pro" pitchFamily="34" charset="0"/>
              </a:rPr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01000" y="5334000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latin typeface="Myriad Pro" pitchFamily="34" charset="0"/>
              </a:rPr>
              <a:t>50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90600" y="2316539"/>
            <a:ext cx="95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mtClean="0">
                <a:latin typeface="Myriad Pro" pitchFamily="34" charset="0"/>
              </a:rPr>
              <a:t>Frenetic</a:t>
            </a:r>
          </a:p>
          <a:p>
            <a:pPr algn="r"/>
            <a:r>
              <a:rPr lang="en-US" smtClean="0">
                <a:latin typeface="Myriad Pro" pitchFamily="34" charset="0"/>
              </a:rPr>
              <a:t>NOX</a:t>
            </a:r>
            <a:endParaRPr lang="en-US">
              <a:latin typeface="Myriad Pro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8690" y="2277070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latin typeface="Myriad Pro" pitchFamily="34" charset="0"/>
              </a:rPr>
              <a:t>80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8690" y="2995136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latin typeface="Myriad Pro" pitchFamily="34" charset="0"/>
              </a:rPr>
              <a:t>60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8690" y="3733800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latin typeface="Myriad Pro" pitchFamily="34" charset="0"/>
              </a:rPr>
              <a:t>40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8690" y="4431268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latin typeface="Myriad Pro" pitchFamily="34" charset="0"/>
              </a:rPr>
              <a:t>20</a:t>
            </a:r>
          </a:p>
        </p:txBody>
      </p:sp>
      <p:pic>
        <p:nvPicPr>
          <p:cNvPr id="21" name="Picture 20" descr="yaxis.em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2667000"/>
            <a:ext cx="433017" cy="25383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79136"/>
          </a:xfrm>
        </p:spPr>
        <p:txBody>
          <a:bodyPr>
            <a:noAutofit/>
          </a:bodyPr>
          <a:lstStyle/>
          <a:p>
            <a:pPr lvl="0">
              <a:lnSpc>
                <a:spcPct val="80000"/>
              </a:lnSpc>
            </a:pPr>
            <a:r>
              <a:rPr lang="en-US" smtClean="0">
                <a:solidFill>
                  <a:srgbClr val="406F8D"/>
                </a:solidFill>
              </a:rPr>
              <a:t>Memcached with dynamic membership</a:t>
            </a:r>
          </a:p>
          <a:p>
            <a:pPr lvl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Forwards queries to a dynamic member set</a:t>
            </a:r>
          </a:p>
          <a:p>
            <a:pPr lvl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Works with unmodified memcached clients/servers</a:t>
            </a:r>
          </a:p>
          <a:p>
            <a:pPr lvl="1">
              <a:lnSpc>
                <a:spcPct val="80000"/>
              </a:lnSpc>
            </a:pPr>
            <a:endParaRPr lang="en-US" sz="2800" smtClean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</a:pPr>
            <a:endParaRPr lang="en-US" sz="2800" smtClean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</a:pPr>
            <a:endParaRPr lang="en-US" sz="2800" smtClean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</a:pPr>
            <a:endParaRPr lang="en-US" sz="2800" smtClean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</a:pPr>
            <a:endParaRPr lang="en-US" sz="2800" smtClean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</a:pPr>
            <a:endParaRPr lang="en-US" sz="2800" smtClean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</a:pPr>
            <a:endParaRPr lang="en-US" sz="2800" smtClean="0">
              <a:solidFill>
                <a:srgbClr val="000000"/>
              </a:solidFill>
            </a:endParaRPr>
          </a:p>
          <a:p>
            <a:pPr lvl="0">
              <a:lnSpc>
                <a:spcPct val="80000"/>
              </a:lnSpc>
            </a:pPr>
            <a:r>
              <a:rPr lang="en-US" smtClean="0">
                <a:solidFill>
                  <a:srgbClr val="406F8D"/>
                </a:solidFill>
              </a:rPr>
              <a:t/>
            </a:r>
            <a:br>
              <a:rPr lang="en-US" smtClean="0">
                <a:solidFill>
                  <a:srgbClr val="406F8D"/>
                </a:solidFill>
              </a:rPr>
            </a:br>
            <a:r>
              <a:rPr lang="en-US" smtClean="0">
                <a:solidFill>
                  <a:srgbClr val="406F8D"/>
                </a:solidFill>
              </a:rPr>
              <a:t>Defensive Network Switch</a:t>
            </a:r>
          </a:p>
          <a:p>
            <a:pPr lvl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Identifies hosts conducting network scanning</a:t>
            </a:r>
          </a:p>
          <a:p>
            <a:pPr lvl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Drops packets from suspected scanners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600200" y="2590800"/>
            <a:ext cx="5867400" cy="2209800"/>
          </a:xfrm>
          <a:prstGeom prst="roundRect">
            <a:avLst>
              <a:gd name="adj" fmla="val 7654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b" anchorCtr="0"/>
          <a:lstStyle/>
          <a:p>
            <a:r>
              <a:rPr lang="en-US" smtClean="0">
                <a:latin typeface="Myriad Pro" pitchFamily="34" charset="0"/>
              </a:rPr>
              <a:t>Memcached</a:t>
            </a:r>
            <a:endParaRPr lang="en-US">
              <a:latin typeface="Myriad Pro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Larger Applications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19</a:t>
            </a:fld>
            <a:endParaRPr kumimoji="0" lang="en-US"/>
          </a:p>
        </p:txBody>
      </p:sp>
      <p:pic>
        <p:nvPicPr>
          <p:cNvPr id="24" name="Picture 23" descr="memcached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21344" y="2743200"/>
            <a:ext cx="3935063" cy="19050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379331" y="3200400"/>
            <a:ext cx="9643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Myriad Pro" pitchFamily="34" charset="0"/>
              </a:rPr>
              <a:t>Servers</a:t>
            </a:r>
            <a:endParaRPr lang="en-US" sz="2000">
              <a:latin typeface="Myriad Pro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00200" y="3212068"/>
            <a:ext cx="808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Myriad Pro" pitchFamily="34" charset="0"/>
              </a:rPr>
              <a:t>Client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939599" y="344066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>
                <a:latin typeface="Myriad Pro" pitchFamily="34" charset="0"/>
                <a:cs typeface="Consolas" pitchFamily="49" charset="0"/>
              </a:rPr>
              <a:t>get(key)</a:t>
            </a:r>
            <a:endParaRPr lang="en-US" i="1">
              <a:latin typeface="Myriad Pro" pitchFamily="34" charset="0"/>
              <a:cs typeface="Consolas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39599" y="3169622"/>
            <a:ext cx="84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>
                <a:latin typeface="Myriad Pro" pitchFamily="34" charset="0"/>
                <a:cs typeface="Consolas" pitchFamily="49" charset="0"/>
              </a:rPr>
              <a:t>set(k,v)</a:t>
            </a:r>
            <a:endParaRPr lang="en-US" i="1">
              <a:latin typeface="Myriad Pro" pitchFamily="34" charset="0"/>
              <a:cs typeface="Consolas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791200" y="2950464"/>
            <a:ext cx="457200" cy="2286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4" tIns="9144" rIns="9144" bIns="9144" rtlCol="0" anchor="ctr"/>
          <a:lstStyle/>
          <a:p>
            <a:r>
              <a:rPr lang="en-US" smtClean="0">
                <a:solidFill>
                  <a:schemeClr val="bg1"/>
                </a:solidFill>
                <a:latin typeface="Myriad Pro" pitchFamily="34" charset="0"/>
              </a:rPr>
              <a:t> a-i</a:t>
            </a:r>
            <a:endParaRPr lang="en-US" sz="200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623560" y="3444240"/>
            <a:ext cx="472440" cy="2286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tIns="9144" bIns="9144" rtlCol="0" anchor="ctr"/>
          <a:lstStyle/>
          <a:p>
            <a:r>
              <a:rPr lang="en-US" smtClean="0">
                <a:solidFill>
                  <a:schemeClr val="bg1"/>
                </a:solidFill>
                <a:latin typeface="Myriad Pro" pitchFamily="34" charset="0"/>
              </a:rPr>
              <a:t>j-q</a:t>
            </a:r>
            <a:endParaRPr lang="en-US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5458967" y="4002024"/>
            <a:ext cx="486977" cy="2286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tIns="9144" bIns="9144" rtlCol="0" anchor="ctr"/>
          <a:lstStyle/>
          <a:p>
            <a:r>
              <a:rPr lang="en-US" smtClean="0">
                <a:solidFill>
                  <a:schemeClr val="bg1"/>
                </a:solidFill>
                <a:latin typeface="Myriad Pro" pitchFamily="34" charset="0"/>
              </a:rPr>
              <a:t>r-z</a:t>
            </a:r>
            <a:endParaRPr lang="en-US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33" name="Explosion 2 32"/>
          <p:cNvSpPr/>
          <p:nvPr/>
        </p:nvSpPr>
        <p:spPr>
          <a:xfrm>
            <a:off x="5562600" y="3276600"/>
            <a:ext cx="609600" cy="609600"/>
          </a:xfrm>
          <a:prstGeom prst="irregularSeal2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5788152" y="2950464"/>
            <a:ext cx="533400" cy="2286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4" tIns="9144" rIns="9144" bIns="9144" rtlCol="0" anchor="ctr"/>
          <a:lstStyle/>
          <a:p>
            <a:r>
              <a:rPr lang="en-US" smtClean="0">
                <a:solidFill>
                  <a:schemeClr val="bg1"/>
                </a:solidFill>
                <a:latin typeface="Myriad Pro" pitchFamily="34" charset="0"/>
              </a:rPr>
              <a:t> a-m</a:t>
            </a:r>
            <a:endParaRPr lang="en-US" sz="200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5458968" y="4002024"/>
            <a:ext cx="560833" cy="2286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tIns="9144" bIns="9144" rtlCol="0" anchor="ctr"/>
          <a:lstStyle/>
          <a:p>
            <a:r>
              <a:rPr lang="en-US" smtClean="0">
                <a:solidFill>
                  <a:schemeClr val="bg1"/>
                </a:solidFill>
                <a:latin typeface="Myriad Pro" pitchFamily="34" charset="0"/>
              </a:rPr>
              <a:t>n-z</a:t>
            </a:r>
            <a:endParaRPr lang="en-US">
              <a:solidFill>
                <a:schemeClr val="bg1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29" grpId="0" animBg="1"/>
      <p:bldP spid="25" grpId="1"/>
      <p:bldP spid="26" grpId="1"/>
      <p:bldP spid="27" grpId="1"/>
      <p:bldP spid="28" grpId="1"/>
      <p:bldP spid="30" grpId="0" animBg="1"/>
      <p:bldP spid="31" grpId="0" animBg="1"/>
      <p:bldP spid="32" grpId="0" animBg="1"/>
      <p:bldP spid="33" grpId="0" animBg="1"/>
      <p:bldP spid="34" grpId="1" animBg="1"/>
      <p:bldP spid="3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err="1" smtClean="0">
                <a:solidFill>
                  <a:schemeClr val="accent6">
                    <a:lumMod val="75000"/>
                  </a:schemeClr>
                </a:solidFill>
              </a:rPr>
              <a:t>OpenFlow</a:t>
            </a:r>
            <a:r>
              <a:rPr lang="en-US" smtClean="0">
                <a:solidFill>
                  <a:schemeClr val="accent6">
                    <a:lumMod val="75000"/>
                  </a:schemeClr>
                </a:solidFill>
              </a:rPr>
              <a:t>/NOX </a:t>
            </a:r>
            <a:r>
              <a:rPr lang="en-US" smtClean="0"/>
              <a:t>allowed us to take back the network</a:t>
            </a:r>
            <a:endParaRPr lang="en-US" smtClean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sz="2400" smtClean="0"/>
              <a:t>Direct access to dataplane hardware</a:t>
            </a:r>
          </a:p>
          <a:p>
            <a:pPr lvl="1"/>
            <a:r>
              <a:rPr lang="en-US" sz="2400" smtClean="0"/>
              <a:t>Programmable control plane via open API </a:t>
            </a:r>
            <a:endParaRPr lang="en-US" sz="2400" dirty="0" smtClean="0"/>
          </a:p>
          <a:p>
            <a:endParaRPr lang="en-US" dirty="0" smtClean="0"/>
          </a:p>
          <a:p>
            <a:r>
              <a:rPr lang="en-US" smtClean="0"/>
              <a:t>OpenFlow/NOX made innovation possible, not easy</a:t>
            </a:r>
            <a:endParaRPr lang="en-US" dirty="0" smtClean="0"/>
          </a:p>
          <a:p>
            <a:pPr lvl="1"/>
            <a:r>
              <a:rPr lang="en-US" sz="2400" smtClean="0"/>
              <a:t>Low </a:t>
            </a:r>
            <a:r>
              <a:rPr lang="en-US" sz="2400" smtClean="0"/>
              <a:t>level interface mirrors hardware </a:t>
            </a:r>
          </a:p>
          <a:p>
            <a:pPr lvl="1"/>
            <a:r>
              <a:rPr lang="en-US" sz="2400" smtClean="0"/>
              <a:t>Thin layer of </a:t>
            </a:r>
            <a:r>
              <a:rPr lang="en-US" sz="2400" smtClean="0"/>
              <a:t>abstraction</a:t>
            </a:r>
          </a:p>
          <a:p>
            <a:pPr lvl="1"/>
            <a:r>
              <a:rPr lang="en-US" sz="2400" smtClean="0"/>
              <a:t>Few </a:t>
            </a:r>
            <a:r>
              <a:rPr lang="en-US" sz="2400" smtClean="0"/>
              <a:t>built-in </a:t>
            </a:r>
            <a:r>
              <a:rPr lang="en-US" sz="2400" smtClean="0"/>
              <a:t>features</a:t>
            </a:r>
            <a:endParaRPr lang="en-US" sz="2400" smtClean="0"/>
          </a:p>
          <a:p>
            <a:pPr lvl="1"/>
            <a:endParaRPr lang="en-US" sz="2400" smtClean="0"/>
          </a:p>
          <a:p>
            <a:r>
              <a:rPr lang="en-US" smtClean="0"/>
              <a:t>So let’s give the network programmer some help…</a:t>
            </a:r>
          </a:p>
          <a:p>
            <a:pPr lvl="1">
              <a:buNone/>
            </a:pPr>
            <a:endParaRPr lang="en-US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Ongoing and Future Work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79136"/>
          </a:xfrm>
        </p:spPr>
        <p:txBody>
          <a:bodyPr>
            <a:noAutofit/>
          </a:bodyPr>
          <a:lstStyle/>
          <a:p>
            <a:pPr lvl="0">
              <a:lnSpc>
                <a:spcPct val="80000"/>
              </a:lnSpc>
            </a:pPr>
            <a:r>
              <a:rPr lang="en-US" smtClean="0">
                <a:solidFill>
                  <a:srgbClr val="406F8D"/>
                </a:solidFill>
              </a:rPr>
              <a:t>Surface Language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Current prototype is in Python – to ease transition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Would like a </a:t>
            </a:r>
            <a:r>
              <a:rPr lang="en-US" sz="2400" smtClean="0">
                <a:solidFill>
                  <a:srgbClr val="C00000"/>
                </a:solidFill>
              </a:rPr>
              <a:t>standalone language </a:t>
            </a:r>
            <a:r>
              <a:rPr lang="en-US" sz="2800" smtClean="0">
                <a:solidFill>
                  <a:srgbClr val="000000"/>
                </a:solidFill>
              </a:rPr>
              <a:t/>
            </a:r>
            <a:br>
              <a:rPr lang="en-US" sz="2800" smtClean="0">
                <a:solidFill>
                  <a:srgbClr val="000000"/>
                </a:solidFill>
              </a:rPr>
            </a:br>
            <a:endParaRPr lang="en-US" sz="2800" smtClean="0">
              <a:solidFill>
                <a:srgbClr val="000000"/>
              </a:solidFill>
            </a:endParaRPr>
          </a:p>
          <a:p>
            <a:pPr lvl="0">
              <a:lnSpc>
                <a:spcPct val="80000"/>
              </a:lnSpc>
            </a:pPr>
            <a:r>
              <a:rPr lang="en-US" smtClean="0">
                <a:solidFill>
                  <a:srgbClr val="406F8D"/>
                </a:solidFill>
              </a:rPr>
              <a:t>Optimizations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More programs can also be implemented </a:t>
            </a:r>
            <a:r>
              <a:rPr lang="en-US" sz="2400" smtClean="0">
                <a:solidFill>
                  <a:srgbClr val="C00000"/>
                </a:solidFill>
              </a:rPr>
              <a:t>efficiently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Would like a </a:t>
            </a:r>
            <a:r>
              <a:rPr lang="en-US" sz="2400" smtClean="0">
                <a:solidFill>
                  <a:srgbClr val="C00000"/>
                </a:solidFill>
              </a:rPr>
              <a:t>compiler</a:t>
            </a:r>
            <a:r>
              <a:rPr lang="en-US" sz="2400" smtClean="0">
                <a:solidFill>
                  <a:srgbClr val="000000"/>
                </a:solidFill>
              </a:rPr>
              <a:t> to identify and rewrite </a:t>
            </a:r>
            <a:r>
              <a:rPr lang="en-US" sz="2400" smtClean="0">
                <a:solidFill>
                  <a:srgbClr val="C00000"/>
                </a:solidFill>
              </a:rPr>
              <a:t>optimizations</a:t>
            </a:r>
            <a:r>
              <a:rPr lang="en-US" sz="2800" smtClean="0">
                <a:solidFill>
                  <a:srgbClr val="000000"/>
                </a:solidFill>
              </a:rPr>
              <a:t/>
            </a:r>
            <a:br>
              <a:rPr lang="en-US" sz="2800" smtClean="0">
                <a:solidFill>
                  <a:srgbClr val="000000"/>
                </a:solidFill>
              </a:rPr>
            </a:br>
            <a:endParaRPr lang="en-US" sz="2800" smtClean="0">
              <a:solidFill>
                <a:srgbClr val="000000"/>
              </a:solidFill>
            </a:endParaRPr>
          </a:p>
          <a:p>
            <a:pPr lvl="0">
              <a:lnSpc>
                <a:spcPct val="80000"/>
              </a:lnSpc>
            </a:pPr>
            <a:r>
              <a:rPr lang="en-US" smtClean="0">
                <a:solidFill>
                  <a:srgbClr val="406F8D"/>
                </a:solidFill>
              </a:rPr>
              <a:t>Proactive Strategy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Current prototype is </a:t>
            </a:r>
            <a:r>
              <a:rPr lang="en-US" sz="2400" smtClean="0">
                <a:solidFill>
                  <a:srgbClr val="C00000"/>
                </a:solidFill>
              </a:rPr>
              <a:t>reactive</a:t>
            </a:r>
            <a:r>
              <a:rPr lang="en-US" sz="2400" smtClean="0">
                <a:solidFill>
                  <a:srgbClr val="000000"/>
                </a:solidFill>
              </a:rPr>
              <a:t>, based on microflow rules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Would like to enable </a:t>
            </a:r>
            <a:r>
              <a:rPr lang="en-US" sz="2400" smtClean="0">
                <a:solidFill>
                  <a:srgbClr val="C00000"/>
                </a:solidFill>
              </a:rPr>
              <a:t>proactive</a:t>
            </a:r>
            <a:r>
              <a:rPr lang="en-US" sz="2400" smtClean="0">
                <a:solidFill>
                  <a:srgbClr val="000000"/>
                </a:solidFill>
              </a:rPr>
              <a:t>, wildcard rule installation</a:t>
            </a:r>
          </a:p>
          <a:p>
            <a:pPr lvl="1">
              <a:lnSpc>
                <a:spcPct val="80000"/>
              </a:lnSpc>
            </a:pPr>
            <a:endParaRPr lang="en-US" sz="24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mtClean="0"/>
              <a:t>Network Wide Abstractions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Current prototype focuses only on a </a:t>
            </a:r>
            <a:r>
              <a:rPr lang="en-US" sz="2400" smtClean="0">
                <a:solidFill>
                  <a:srgbClr val="C00000"/>
                </a:solidFill>
              </a:rPr>
              <a:t>single</a:t>
            </a:r>
            <a:r>
              <a:rPr lang="en-US" sz="2400" smtClean="0"/>
              <a:t> switch 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Need to expand to </a:t>
            </a:r>
            <a:r>
              <a:rPr lang="en-US" sz="2400" smtClean="0">
                <a:solidFill>
                  <a:srgbClr val="C00000"/>
                </a:solidFill>
              </a:rPr>
              <a:t>multiple</a:t>
            </a:r>
            <a:r>
              <a:rPr lang="en-US" sz="2400" smtClean="0"/>
              <a:t> switches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20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0" smtClean="0"/>
              <a:t>Questions?</a:t>
            </a:r>
            <a:br>
              <a:rPr lang="en-US" sz="6000" b="0" smtClean="0"/>
            </a:br>
            <a:r>
              <a:rPr lang="en-US" sz="6000" b="0" smtClean="0"/>
              <a:t/>
            </a:r>
            <a:br>
              <a:rPr lang="en-US" sz="6000" b="0" smtClean="0"/>
            </a:br>
            <a:r>
              <a:rPr lang="en-US" sz="3600" b="0" smtClean="0"/>
              <a:t>See our recent submission for more details…</a:t>
            </a:r>
            <a:br>
              <a:rPr lang="en-US" sz="3600" b="0" smtClean="0"/>
            </a:br>
            <a:r>
              <a:rPr lang="en-US" sz="3600" b="0" smtClean="0"/>
              <a:t> </a:t>
            </a:r>
            <a:r>
              <a:rPr lang="en-US" sz="2700" b="0" smtClean="0"/>
              <a:t>http://www.cs.cornell.edu/~jnfoster/papers/frenetic-draft.pdf </a:t>
            </a:r>
            <a:r>
              <a:rPr lang="en-US" sz="3600" b="0" smtClean="0"/>
              <a:t/>
            </a:r>
            <a:br>
              <a:rPr lang="en-US" sz="3600" b="0" smtClean="0"/>
            </a:br>
            <a:endParaRPr lang="en-US" sz="1600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ounded Rectangle 47"/>
          <p:cNvSpPr/>
          <p:nvPr/>
        </p:nvSpPr>
        <p:spPr>
          <a:xfrm>
            <a:off x="838200" y="1219200"/>
            <a:ext cx="7543800" cy="3429000"/>
          </a:xfrm>
          <a:prstGeom prst="roundRect">
            <a:avLst>
              <a:gd name="adj" fmla="val 4758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48" descr="ofarch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7400" y="1346567"/>
            <a:ext cx="5029200" cy="32254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OpenFlow Architecture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38" name="Content Placeholder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2126729759"/>
              </p:ext>
            </p:extLst>
          </p:nvPr>
        </p:nvGraphicFramePr>
        <p:xfrm>
          <a:off x="152401" y="5151120"/>
          <a:ext cx="876299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599"/>
                <a:gridCol w="5105400"/>
                <a:gridCol w="1143000"/>
                <a:gridCol w="152400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Priority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Pattern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Action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Counters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036320">
                <a:tc>
                  <a:txBody>
                    <a:bodyPr/>
                    <a:lstStyle/>
                    <a:p>
                      <a:r>
                        <a:rPr lang="en-US" sz="1600" smtClean="0">
                          <a:latin typeface="Consolas" pitchFamily="49" charset="0"/>
                          <a:cs typeface="Consolas" pitchFamily="49" charset="0"/>
                        </a:rPr>
                        <a:t>0-65535</a:t>
                      </a:r>
                      <a:endParaRPr lang="en-US" sz="16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smtClean="0">
                          <a:latin typeface="Consolas" pitchFamily="49" charset="0"/>
                          <a:cs typeface="Consolas" pitchFamily="49" charset="0"/>
                        </a:rPr>
                        <a:t>Physical</a:t>
                      </a:r>
                      <a:r>
                        <a:rPr lang="en-US" sz="1600" baseline="0" smtClean="0">
                          <a:latin typeface="Consolas" pitchFamily="49" charset="0"/>
                          <a:cs typeface="Consolas" pitchFamily="49" charset="0"/>
                        </a:rPr>
                        <a:t> Port, Link Source/Destination/Type, VLAN, Network Source/Destination/Type, Transport Source/Destination</a:t>
                      </a:r>
                      <a:endParaRPr lang="en-US" sz="16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smtClean="0">
                          <a:latin typeface="Consolas" pitchFamily="49" charset="0"/>
                          <a:cs typeface="Consolas" pitchFamily="49" charset="0"/>
                        </a:rPr>
                        <a:t>Forward</a:t>
                      </a:r>
                    </a:p>
                    <a:p>
                      <a:r>
                        <a:rPr lang="en-US" sz="1600" smtClean="0">
                          <a:latin typeface="Consolas" pitchFamily="49" charset="0"/>
                          <a:cs typeface="Consolas" pitchFamily="49" charset="0"/>
                        </a:rPr>
                        <a:t>Modify</a:t>
                      </a:r>
                    </a:p>
                    <a:p>
                      <a:r>
                        <a:rPr lang="en-US" sz="1600" smtClean="0">
                          <a:latin typeface="Consolas" pitchFamily="49" charset="0"/>
                          <a:cs typeface="Consolas" pitchFamily="49" charset="0"/>
                        </a:rPr>
                        <a:t>Drop</a:t>
                      </a:r>
                      <a:endParaRPr lang="en-US" sz="16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smtClean="0">
                          <a:latin typeface="Consolas" pitchFamily="49" charset="0"/>
                          <a:cs typeface="Consolas" pitchFamily="49" charset="0"/>
                        </a:rPr>
                        <a:t>Bytes,</a:t>
                      </a:r>
                      <a:r>
                        <a:rPr lang="en-US" sz="1600" baseline="0" smtClean="0">
                          <a:latin typeface="Consolas" pitchFamily="49" charset="0"/>
                          <a:cs typeface="Consolas" pitchFamily="49" charset="0"/>
                        </a:rPr>
                        <a:t> Count</a:t>
                      </a:r>
                      <a:endParaRPr lang="en-US" sz="16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2642616" y="4724400"/>
            <a:ext cx="3840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Myriad Pro" pitchFamily="34" charset="0"/>
              </a:rPr>
              <a:t>OpenFlow Switch Flow Table</a:t>
            </a:r>
            <a:endParaRPr lang="en-US" sz="2400">
              <a:latin typeface="Myriad Pro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90800" y="1447800"/>
            <a:ext cx="1465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C00000"/>
                </a:solidFill>
                <a:latin typeface="Myriad Pro" pitchFamily="34" charset="0"/>
              </a:rPr>
              <a:t>Controller</a:t>
            </a:r>
            <a:endParaRPr lang="en-US" sz="2400">
              <a:solidFill>
                <a:srgbClr val="C00000"/>
              </a:solidFill>
              <a:latin typeface="Myriad Pro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92414" y="3886200"/>
            <a:ext cx="1318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26897"/>
                </a:solidFill>
                <a:latin typeface="Myriad Pro" pitchFamily="34" charset="0"/>
              </a:rPr>
              <a:t>Switches</a:t>
            </a:r>
            <a:endParaRPr lang="en-US" sz="2400">
              <a:solidFill>
                <a:srgbClr val="026897"/>
              </a:solidFill>
              <a:latin typeface="Myriad Pro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90600" y="2514600"/>
            <a:ext cx="172823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26897"/>
                </a:solidFill>
                <a:latin typeface="Myriad Pro" pitchFamily="34" charset="0"/>
              </a:rPr>
              <a:t>Network Events</a:t>
            </a:r>
          </a:p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Flow table miss</a:t>
            </a:r>
          </a:p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Port status</a:t>
            </a:r>
          </a:p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Join/leave</a:t>
            </a:r>
          </a:p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Query responses</a:t>
            </a:r>
            <a:endParaRPr lang="en-US" sz="1600">
              <a:latin typeface="Myriad Pro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623070" y="1600200"/>
            <a:ext cx="188269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C00000"/>
                </a:solidFill>
                <a:latin typeface="Myriad Pro" pitchFamily="34" charset="0"/>
              </a:rPr>
              <a:t>Control Messages</a:t>
            </a:r>
          </a:p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Send packet</a:t>
            </a:r>
          </a:p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Add/remove flow</a:t>
            </a:r>
          </a:p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Statistics Queries</a:t>
            </a:r>
            <a:endParaRPr lang="en-US" sz="1600">
              <a:latin typeface="Myriad Pro" pitchFamily="34" charset="0"/>
            </a:endParaRPr>
          </a:p>
        </p:txBody>
      </p:sp>
      <p:sp>
        <p:nvSpPr>
          <p:cNvPr id="46" name="Down Arrow 45"/>
          <p:cNvSpPr/>
          <p:nvPr/>
        </p:nvSpPr>
        <p:spPr>
          <a:xfrm rot="8679493" flipV="1">
            <a:off x="5209783" y="2248179"/>
            <a:ext cx="302628" cy="533400"/>
          </a:xfrm>
          <a:prstGeom prst="downArrow">
            <a:avLst/>
          </a:prstGeom>
          <a:solidFill>
            <a:srgbClr val="FFB9B9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>
              <a:latin typeface="Myriad Pro" pitchFamily="34" charset="0"/>
            </a:endParaRPr>
          </a:p>
        </p:txBody>
      </p:sp>
      <p:sp>
        <p:nvSpPr>
          <p:cNvPr id="44" name="Down Arrow 43"/>
          <p:cNvSpPr/>
          <p:nvPr/>
        </p:nvSpPr>
        <p:spPr>
          <a:xfrm rot="13015090">
            <a:off x="2858945" y="3325315"/>
            <a:ext cx="279164" cy="5334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268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>
              <a:latin typeface="Myriad Pro" pitchFamily="34" charset="0"/>
            </a:endParaRPr>
          </a:p>
        </p:txBody>
      </p:sp>
      <p:sp>
        <p:nvSpPr>
          <p:cNvPr id="15" name="Down Arrow 14"/>
          <p:cNvSpPr/>
          <p:nvPr/>
        </p:nvSpPr>
        <p:spPr>
          <a:xfrm rot="16200000">
            <a:off x="2489317" y="3860917"/>
            <a:ext cx="279164" cy="5334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268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38889E-6 9.34536E-7 L 0.09705 -0.1681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3333E-7 -2.40111E-6 L 0.10677 0.1922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8922E-6 L 0.4625 -0.00185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" y="-1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5" grpId="0"/>
      <p:bldP spid="47" grpId="0"/>
      <p:bldP spid="46" grpId="0" animBg="1"/>
      <p:bldP spid="46" grpId="1" animBg="1"/>
      <p:bldP spid="46" grpId="2" animBg="1"/>
      <p:bldP spid="44" grpId="0" animBg="1"/>
      <p:bldP spid="44" grpId="1" animBg="1"/>
      <p:bldP spid="44" grpId="2" animBg="1"/>
      <p:bldP spid="15" grpId="0" animBg="1"/>
      <p:bldP spid="15" grpId="1" animBg="1"/>
      <p:bldP spid="15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762000" y="3276600"/>
            <a:ext cx="7620000" cy="838200"/>
          </a:xfrm>
          <a:prstGeom prst="roundRect">
            <a:avLst>
              <a:gd name="adj" fmla="val 4072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</a:ln>
          <a:effectLst>
            <a:outerShdw blurRad="1524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smtClean="0">
                <a:latin typeface="Myriad Pro" pitchFamily="34" charset="0"/>
              </a:rPr>
              <a:t>NOX</a:t>
            </a:r>
            <a:endParaRPr lang="en-US">
              <a:latin typeface="Myriad Pro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Programming Networks with NOX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31" name="Content Placeholder 30"/>
          <p:cNvSpPr>
            <a:spLocks noGrp="1"/>
          </p:cNvSpPr>
          <p:nvPr>
            <p:ph sz="half" idx="13"/>
          </p:nvPr>
        </p:nvSpPr>
        <p:spPr>
          <a:xfrm>
            <a:off x="381000" y="5562600"/>
            <a:ext cx="8382000" cy="1066800"/>
          </a:xfrm>
        </p:spPr>
        <p:txBody>
          <a:bodyPr>
            <a:noAutofit/>
          </a:bodyPr>
          <a:lstStyle/>
          <a:p>
            <a:r>
              <a:rPr lang="en-US" sz="2800" smtClean="0"/>
              <a:t>In general, program modules do not </a:t>
            </a:r>
            <a:r>
              <a:rPr lang="en-US" sz="2800" i="1" smtClean="0">
                <a:solidFill>
                  <a:srgbClr val="C00000"/>
                </a:solidFill>
              </a:rPr>
              <a:t>compose</a:t>
            </a:r>
          </a:p>
          <a:p>
            <a:pPr lvl="1"/>
            <a:r>
              <a:rPr lang="en-US" sz="2000" smtClean="0"/>
              <a:t>If </a:t>
            </a:r>
            <a:r>
              <a:rPr lang="en-US" sz="2000" smtClean="0">
                <a:latin typeface="cmmi12" pitchFamily="34" charset="0"/>
              </a:rPr>
              <a:t>m</a:t>
            </a:r>
            <a:r>
              <a:rPr lang="en-US" sz="2000" smtClean="0"/>
              <a:t> yields </a:t>
            </a:r>
            <a:r>
              <a:rPr lang="en-US" sz="2000" smtClean="0">
                <a:latin typeface="cmmi12" pitchFamily="34" charset="0"/>
              </a:rPr>
              <a:t>r</a:t>
            </a:r>
            <a:r>
              <a:rPr lang="en-US" sz="2000" smtClean="0"/>
              <a:t>, and some </a:t>
            </a:r>
            <a:r>
              <a:rPr lang="en-US" sz="2000" spc="-300" smtClean="0">
                <a:latin typeface="cmmi12" pitchFamily="34" charset="0"/>
              </a:rPr>
              <a:t>m</a:t>
            </a:r>
            <a:r>
              <a:rPr lang="en-US" sz="2000" spc="-300" smtClean="0">
                <a:latin typeface="cmr12"/>
              </a:rPr>
              <a:t>¶</a:t>
            </a:r>
            <a:r>
              <a:rPr lang="en-US" sz="2000" smtClean="0"/>
              <a:t> yields </a:t>
            </a:r>
            <a:r>
              <a:rPr lang="en-US" sz="2000" spc="-300" smtClean="0">
                <a:latin typeface="cmmi12" pitchFamily="34" charset="0"/>
              </a:rPr>
              <a:t>r</a:t>
            </a:r>
            <a:r>
              <a:rPr lang="en-US" sz="2000" spc="-300" smtClean="0">
                <a:latin typeface="cmr12"/>
              </a:rPr>
              <a:t>¶,</a:t>
            </a:r>
            <a:r>
              <a:rPr lang="en-US" sz="2000" smtClean="0"/>
              <a:t>  then </a:t>
            </a:r>
            <a:r>
              <a:rPr lang="en-US" sz="2000" smtClean="0">
                <a:latin typeface="cmr12" pitchFamily="34" charset="0"/>
              </a:rPr>
              <a:t>(</a:t>
            </a:r>
            <a:r>
              <a:rPr lang="en-US" sz="2000" spc="-150" smtClean="0">
                <a:latin typeface="cmmi12" pitchFamily="34" charset="0"/>
              </a:rPr>
              <a:t>m  </a:t>
            </a:r>
            <a:r>
              <a:rPr lang="en-US" sz="2000" spc="-150" smtClean="0">
                <a:latin typeface="cmr12"/>
              </a:rPr>
              <a:t> </a:t>
            </a:r>
            <a:r>
              <a:rPr lang="en-US" sz="2000" spc="-150" smtClean="0">
                <a:latin typeface="cmsy10"/>
              </a:rPr>
              <a:t>^</a:t>
            </a:r>
            <a:r>
              <a:rPr lang="en-US" sz="2000" spc="-150" smtClean="0">
                <a:latin typeface="cmr12"/>
              </a:rPr>
              <a:t> </a:t>
            </a:r>
            <a:r>
              <a:rPr lang="en-US" sz="2000" spc="-300" smtClean="0">
                <a:latin typeface="cmmi12" pitchFamily="34" charset="0"/>
              </a:rPr>
              <a:t>m</a:t>
            </a:r>
            <a:r>
              <a:rPr lang="en-US" sz="2000" spc="-300" smtClean="0">
                <a:latin typeface="cmr12"/>
              </a:rPr>
              <a:t>¶</a:t>
            </a:r>
            <a:r>
              <a:rPr lang="en-US" sz="2000" spc="-300" smtClean="0"/>
              <a:t> </a:t>
            </a:r>
            <a:r>
              <a:rPr lang="en-US" sz="2000" spc="-150" smtClean="0">
                <a:latin typeface="cmr12" pitchFamily="34" charset="0"/>
              </a:rPr>
              <a:t>)</a:t>
            </a:r>
            <a:r>
              <a:rPr lang="en-US" sz="2000" smtClean="0"/>
              <a:t> does</a:t>
            </a:r>
            <a:r>
              <a:rPr lang="en-US" sz="2000" b="1" smtClean="0"/>
              <a:t> </a:t>
            </a:r>
            <a:r>
              <a:rPr lang="en-US" sz="2000" smtClean="0">
                <a:solidFill>
                  <a:srgbClr val="C00000"/>
                </a:solidFill>
              </a:rPr>
              <a:t>not</a:t>
            </a:r>
            <a:r>
              <a:rPr lang="en-US" sz="2000" smtClean="0"/>
              <a:t> yield </a:t>
            </a:r>
            <a:r>
              <a:rPr lang="en-US" sz="2000" smtClean="0">
                <a:latin typeface="cmr12" pitchFamily="34" charset="0"/>
              </a:rPr>
              <a:t>(</a:t>
            </a:r>
            <a:r>
              <a:rPr lang="en-US" sz="2000" spc="-150" smtClean="0">
                <a:latin typeface="cmmi12" pitchFamily="34" charset="0"/>
              </a:rPr>
              <a:t>r</a:t>
            </a:r>
            <a:r>
              <a:rPr lang="en-US" sz="2000" spc="-150" smtClean="0">
                <a:latin typeface="cmsy10"/>
              </a:rPr>
              <a:t> </a:t>
            </a:r>
            <a:r>
              <a:rPr lang="en-US" sz="2000" spc="-150" smtClean="0">
                <a:latin typeface="cmr12"/>
              </a:rPr>
              <a:t> </a:t>
            </a:r>
            <a:r>
              <a:rPr lang="en-US" sz="2000" spc="-150" smtClean="0">
                <a:latin typeface="cmsy10"/>
              </a:rPr>
              <a:t>^</a:t>
            </a:r>
            <a:r>
              <a:rPr lang="en-US" sz="2000" spc="-150" smtClean="0">
                <a:latin typeface="cmr12"/>
              </a:rPr>
              <a:t> </a:t>
            </a:r>
            <a:r>
              <a:rPr lang="en-US" sz="2000" spc="-300" smtClean="0">
                <a:latin typeface="cmmi12" pitchFamily="34" charset="0"/>
              </a:rPr>
              <a:t>r</a:t>
            </a:r>
            <a:r>
              <a:rPr lang="en-US" sz="2000" spc="-300" smtClean="0">
                <a:latin typeface="cmr12"/>
              </a:rPr>
              <a:t>¶</a:t>
            </a:r>
            <a:r>
              <a:rPr lang="en-US" sz="2000" smtClean="0">
                <a:latin typeface="cmr12" pitchFamily="34" charset="0"/>
              </a:rPr>
              <a:t>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2000" y="1752600"/>
            <a:ext cx="7620000" cy="1219200"/>
          </a:xfrm>
          <a:prstGeom prst="roundRect">
            <a:avLst>
              <a:gd name="adj" fmla="val 4072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1524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Rounded Rectangle 6"/>
          <p:cNvSpPr/>
          <p:nvPr/>
        </p:nvSpPr>
        <p:spPr>
          <a:xfrm>
            <a:off x="838200" y="1938528"/>
            <a:ext cx="2209800" cy="804672"/>
          </a:xfrm>
          <a:prstGeom prst="roundRect">
            <a:avLst>
              <a:gd name="adj" fmla="val 917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 anchorCtr="0"/>
          <a:lstStyle/>
          <a:p>
            <a:r>
              <a:rPr lang="en-US" sz="2000" smtClean="0">
                <a:latin typeface="Myriad Pro" pitchFamily="34" charset="0"/>
              </a:rPr>
              <a:t>Forwarding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456432" y="1938528"/>
            <a:ext cx="2209800" cy="804672"/>
          </a:xfrm>
          <a:prstGeom prst="roundRect">
            <a:avLst>
              <a:gd name="adj" fmla="val 9177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 anchorCtr="0"/>
          <a:lstStyle/>
          <a:p>
            <a:r>
              <a:rPr lang="en-US" sz="2000" smtClean="0">
                <a:latin typeface="Myriad Pro" pitchFamily="34" charset="0"/>
              </a:rPr>
              <a:t>Monitoring</a:t>
            </a:r>
            <a:endParaRPr lang="en-US" smtClean="0">
              <a:latin typeface="Myriad Pro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96000" y="1938528"/>
            <a:ext cx="2209800" cy="804672"/>
          </a:xfrm>
          <a:prstGeom prst="roundRect">
            <a:avLst>
              <a:gd name="adj" fmla="val 9177"/>
            </a:avLst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 anchorCtr="0"/>
          <a:lstStyle/>
          <a:p>
            <a:r>
              <a:rPr lang="en-US" sz="2000" smtClean="0">
                <a:latin typeface="Myriad Pro" pitchFamily="34" charset="0"/>
              </a:rPr>
              <a:t>Access Control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1371600"/>
            <a:ext cx="5715000" cy="304800"/>
          </a:xfrm>
          <a:prstGeom prst="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800" smtClean="0">
                <a:latin typeface="Myriad Pro" pitchFamily="34" charset="0"/>
              </a:rPr>
              <a:t>Application</a:t>
            </a:r>
            <a:endParaRPr lang="en-US" sz="2800">
              <a:latin typeface="Myriad Pro" pitchFamily="34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1752600" y="2819400"/>
            <a:ext cx="304800" cy="5334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>
              <a:latin typeface="Myriad Pro" pitchFamily="34" charset="0"/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4419600" y="2819400"/>
            <a:ext cx="304800" cy="533400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mtClean="0">
              <a:latin typeface="Myriad Pro" pitchFamily="34" charset="0"/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7010400" y="2819400"/>
            <a:ext cx="304800" cy="533400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mtClean="0">
              <a:latin typeface="Myriad Pro" pitchFamily="34" charset="0"/>
            </a:endParaRPr>
          </a:p>
        </p:txBody>
      </p:sp>
      <p:pic>
        <p:nvPicPr>
          <p:cNvPr id="24" name="Picture 23" descr="switch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39667" y="4800600"/>
            <a:ext cx="1464665" cy="762000"/>
          </a:xfrm>
          <a:prstGeom prst="rect">
            <a:avLst/>
          </a:prstGeom>
        </p:spPr>
      </p:pic>
      <p:sp>
        <p:nvSpPr>
          <p:cNvPr id="26" name="Down Arrow 25"/>
          <p:cNvSpPr/>
          <p:nvPr/>
        </p:nvSpPr>
        <p:spPr>
          <a:xfrm>
            <a:off x="4419600" y="4191000"/>
            <a:ext cx="304800" cy="5334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mtClean="0">
              <a:latin typeface="Myriad Pro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0" y="2286000"/>
            <a:ext cx="236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Destination addressing</a:t>
            </a:r>
            <a:endParaRPr lang="en-US" sz="1600">
              <a:latin typeface="Myriad Pro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37200" y="2286000"/>
            <a:ext cx="16089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Transport ports</a:t>
            </a:r>
            <a:endParaRPr lang="en-US" sz="1600">
              <a:latin typeface="Myriad Pro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0" y="2286000"/>
            <a:ext cx="1681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smtClean="0">
                <a:latin typeface="Myriad Pro" pitchFamily="34" charset="0"/>
              </a:rPr>
              <a:t> Individual MACs</a:t>
            </a:r>
            <a:endParaRPr lang="en-US" sz="1600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1" grpId="0" build="p"/>
      <p:bldP spid="6" grpId="0" animBg="1"/>
      <p:bldP spid="7" grpId="0" animBg="1"/>
      <p:bldP spid="11" grpId="0" animBg="1"/>
      <p:bldP spid="12" grpId="0" animBg="1"/>
      <p:bldP spid="10" grpId="0"/>
      <p:bldP spid="19" grpId="1" animBg="1"/>
      <p:bldP spid="20" grpId="1" animBg="1"/>
      <p:bldP spid="21" grpId="1" animBg="1"/>
      <p:bldP spid="26" grpId="0" animBg="1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5</a:t>
            </a:fld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1371600"/>
          </a:xfrm>
        </p:spPr>
        <p:txBody>
          <a:bodyPr>
            <a:normAutofit/>
          </a:bodyPr>
          <a:lstStyle/>
          <a:p>
            <a:r>
              <a:rPr lang="en-US" smtClean="0"/>
              <a:t>Simple Network Repeater</a:t>
            </a:r>
          </a:p>
          <a:p>
            <a:pPr lvl="1"/>
            <a:r>
              <a:rPr lang="en-US" smtClean="0"/>
              <a:t>Forward packets received on port 1 out 2; vice versa</a:t>
            </a:r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905000" y="2209800"/>
            <a:ext cx="1447800" cy="3124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20" idx="1"/>
          </p:cNvCxnSpPr>
          <p:nvPr/>
        </p:nvCxnSpPr>
        <p:spPr>
          <a:xfrm rot="10800000">
            <a:off x="4622874" y="3749675"/>
            <a:ext cx="9932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Content Placeholder 59" descr="topo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98344" y="1219200"/>
            <a:ext cx="3259456" cy="38473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 descr="cloud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16098" y="2971800"/>
            <a:ext cx="2665688" cy="1555750"/>
          </a:xfrm>
          <a:prstGeom prst="rect">
            <a:avLst/>
          </a:prstGeom>
          <a:effectLst>
            <a:outerShdw blurRad="165100" dist="63500" dir="2700000" sx="101000" sy="101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TextBox 20"/>
          <p:cNvSpPr txBox="1"/>
          <p:nvPr/>
        </p:nvSpPr>
        <p:spPr>
          <a:xfrm>
            <a:off x="3886200" y="3210580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Myriad Pro" pitchFamily="34" charset="0"/>
              </a:rPr>
              <a:t>1</a:t>
            </a:r>
            <a:endParaRPr lang="en-US" sz="2800">
              <a:latin typeface="Myriad Pro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3588" y="3210580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Myriad Pro" pitchFamily="34" charset="0"/>
              </a:rPr>
              <a:t>2</a:t>
            </a:r>
            <a:endParaRPr lang="en-US" sz="2800">
              <a:latin typeface="Myriad Pro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67000" y="1371600"/>
            <a:ext cx="1465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C00000"/>
                </a:solidFill>
                <a:latin typeface="Myriad Pro" pitchFamily="34" charset="0"/>
              </a:rPr>
              <a:t>Controller</a:t>
            </a:r>
            <a:endParaRPr lang="en-US" sz="2400">
              <a:solidFill>
                <a:srgbClr val="C00000"/>
              </a:solidFill>
              <a:latin typeface="Myriad Pro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38600" y="4038600"/>
            <a:ext cx="1042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26897"/>
                </a:solidFill>
                <a:latin typeface="Myriad Pro" pitchFamily="34" charset="0"/>
              </a:rPr>
              <a:t>Switch</a:t>
            </a:r>
            <a:endParaRPr lang="en-US" sz="2400">
              <a:solidFill>
                <a:srgbClr val="026897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simpletopo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99102" y="1600200"/>
            <a:ext cx="4116298" cy="27532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Repeater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04800" y="1676400"/>
            <a:ext cx="3962400" cy="2362200"/>
          </a:xfrm>
          <a:prstGeom prst="roundRect">
            <a:avLst>
              <a:gd name="adj" fmla="val 6746"/>
            </a:avLst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400" err="1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def</a:t>
            </a:r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simple_repeater():</a:t>
            </a:r>
            <a:endParaRPr lang="en-US" sz="1400" dirty="0" smtClean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r>
              <a:rPr lang="en-US" sz="1400" smtClean="0">
                <a:solidFill>
                  <a:srgbClr val="C00000"/>
                </a:solidFill>
                <a:latin typeface="Consolas" pitchFamily="49" charset="0"/>
                <a:ea typeface="UM Typewriter" pitchFamily="49" charset="0"/>
                <a:cs typeface="Consolas" pitchFamily="49" charset="0"/>
              </a:rPr>
              <a:t>  # Repeat Port 1 to Port 2</a:t>
            </a:r>
            <a:endParaRPr lang="en-US" sz="1400" dirty="0" smtClean="0">
              <a:solidFill>
                <a:srgbClr val="C00000"/>
              </a:solidFill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p1 = </a:t>
            </a:r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{IN_PORT:1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}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a1 = [(OFPAT_OUTPUT, PORT_2)]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install(switch, p1, HIGH, a1)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</a:t>
            </a:r>
          </a:p>
          <a:p>
            <a:r>
              <a:rPr lang="en-US" sz="1400" smtClean="0">
                <a:solidFill>
                  <a:srgbClr val="C00000"/>
                </a:solidFill>
                <a:latin typeface="Consolas" pitchFamily="49" charset="0"/>
                <a:ea typeface="UM Typewriter" pitchFamily="49" charset="0"/>
                <a:cs typeface="Consolas" pitchFamily="49" charset="0"/>
              </a:rPr>
              <a:t>  # Repeat Port 2 to Port 1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p2 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= </a:t>
            </a:r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{IN_PORT:2}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a2 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= </a:t>
            </a:r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[(OFPAT_OUTPUT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, PORT_1)]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install(switch, p2, HIGH, a2)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4112732703"/>
              </p:ext>
            </p:extLst>
          </p:nvPr>
        </p:nvGraphicFramePr>
        <p:xfrm>
          <a:off x="1828800" y="5171440"/>
          <a:ext cx="5486400" cy="122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</a:tblGrid>
              <a:tr h="27940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Priority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Pattern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Action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Counters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HIGH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IN_PORT:1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OUTPUT:2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(0,0)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HIGH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IN_PORT:2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OUTPUT:1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(0,0)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1219200"/>
            <a:ext cx="1931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Myriad Pro" pitchFamily="34" charset="0"/>
              </a:rPr>
              <a:t>NOX Program</a:t>
            </a:r>
            <a:endParaRPr lang="en-US" sz="2400" dirty="0">
              <a:latin typeface="Myriad Pro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04094" y="4724400"/>
            <a:ext cx="1529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Myriad Pro" pitchFamily="34" charset="0"/>
              </a:rPr>
              <a:t>Flow Table</a:t>
            </a:r>
            <a:endParaRPr lang="en-US" sz="2400" dirty="0">
              <a:latin typeface="Myriad Pro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73050" y="3014246"/>
            <a:ext cx="290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latin typeface="Myriad Pro" pitchFamily="34" charset="0"/>
              </a:rPr>
              <a:t>1</a:t>
            </a:r>
            <a:endParaRPr lang="en-US" sz="1600">
              <a:latin typeface="Myriad Pro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99438" y="3014246"/>
            <a:ext cx="290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latin typeface="Myriad Pro" pitchFamily="34" charset="0"/>
              </a:rPr>
              <a:t>2</a:t>
            </a:r>
            <a:endParaRPr lang="en-US" sz="1600">
              <a:latin typeface="Myriad Pro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32502" y="1718846"/>
            <a:ext cx="1037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C00000"/>
                </a:solidFill>
                <a:latin typeface="Myriad Pro" pitchFamily="34" charset="0"/>
              </a:rPr>
              <a:t>Controller</a:t>
            </a:r>
            <a:endParaRPr lang="en-US" sz="1600">
              <a:solidFill>
                <a:srgbClr val="C00000"/>
              </a:solidFill>
              <a:latin typeface="Myriad Pro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54849" y="3547646"/>
            <a:ext cx="754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026897"/>
                </a:solidFill>
                <a:latin typeface="Myriad Pro" pitchFamily="34" charset="0"/>
              </a:rPr>
              <a:t>Switch</a:t>
            </a:r>
            <a:endParaRPr lang="en-US" sz="1600">
              <a:solidFill>
                <a:srgbClr val="026897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876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12954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Simple Network Repeater</a:t>
            </a:r>
            <a:endParaRPr lang="en-US" smtClean="0">
              <a:solidFill>
                <a:srgbClr val="C00000"/>
              </a:solidFill>
            </a:endParaRPr>
          </a:p>
          <a:p>
            <a:pPr lvl="1"/>
            <a:r>
              <a:rPr lang="en-US" smtClean="0"/>
              <a:t>Forward packets received on port 1 out 2; vice versa</a:t>
            </a:r>
          </a:p>
          <a:p>
            <a:pPr lvl="1"/>
            <a:r>
              <a:rPr lang="en-US" smtClean="0"/>
              <a:t>Monitor incoming HTTP traffic totals per host</a:t>
            </a:r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905000" y="2209800"/>
            <a:ext cx="1447800" cy="3124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20" idx="1"/>
          </p:cNvCxnSpPr>
          <p:nvPr/>
        </p:nvCxnSpPr>
        <p:spPr>
          <a:xfrm rot="10800000">
            <a:off x="4622874" y="3749675"/>
            <a:ext cx="9932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Content Placeholder 59" descr="topo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98344" y="1219200"/>
            <a:ext cx="3259456" cy="38473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 descr="cloud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16098" y="2971800"/>
            <a:ext cx="2665688" cy="1555750"/>
          </a:xfrm>
          <a:prstGeom prst="rect">
            <a:avLst/>
          </a:prstGeom>
          <a:effectLst>
            <a:outerShdw blurRad="165100" dist="63500" dir="2700000" sx="101000" sy="101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TextBox 20"/>
          <p:cNvSpPr txBox="1"/>
          <p:nvPr/>
        </p:nvSpPr>
        <p:spPr>
          <a:xfrm>
            <a:off x="3886200" y="3210580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Myriad Pro" pitchFamily="34" charset="0"/>
              </a:rPr>
              <a:t>1</a:t>
            </a:r>
            <a:endParaRPr lang="en-US" sz="2800">
              <a:latin typeface="Myriad Pro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3588" y="3210580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Myriad Pro" pitchFamily="34" charset="0"/>
              </a:rPr>
              <a:t>2</a:t>
            </a:r>
            <a:endParaRPr lang="en-US" sz="2800">
              <a:latin typeface="Myriad Pro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67000" y="1371600"/>
            <a:ext cx="1465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C00000"/>
                </a:solidFill>
                <a:latin typeface="Myriad Pro" pitchFamily="34" charset="0"/>
              </a:rPr>
              <a:t>Controller</a:t>
            </a:r>
            <a:endParaRPr lang="en-US" sz="2400">
              <a:solidFill>
                <a:srgbClr val="C00000"/>
              </a:solidFill>
              <a:latin typeface="Myriad Pro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38600" y="4038600"/>
            <a:ext cx="1042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26897"/>
                </a:solidFill>
                <a:latin typeface="Myriad Pro" pitchFamily="34" charset="0"/>
              </a:rPr>
              <a:t>Switch</a:t>
            </a:r>
            <a:endParaRPr lang="en-US" sz="2400">
              <a:solidFill>
                <a:srgbClr val="026897"/>
              </a:solidFill>
              <a:latin typeface="Myriad Pro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5376672"/>
            <a:ext cx="7446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Myriad Pro" pitchFamily="34" charset="0"/>
              </a:rPr>
              <a:t>                                                     with Host Monitoring</a:t>
            </a:r>
            <a:endParaRPr lang="en-US" sz="2800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Simple Repeater with Host Monitoring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04800" y="1143000"/>
            <a:ext cx="4114800" cy="4267200"/>
          </a:xfrm>
          <a:prstGeom prst="roundRect">
            <a:avLst>
              <a:gd name="adj" fmla="val 6746"/>
            </a:avLst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400" smtClean="0">
                <a:solidFill>
                  <a:srgbClr val="C00000"/>
                </a:solidFill>
                <a:latin typeface="Consolas" pitchFamily="49" charset="0"/>
                <a:ea typeface="UM Typewriter" pitchFamily="49" charset="0"/>
                <a:cs typeface="Consolas" pitchFamily="49" charset="0"/>
              </a:rPr>
              <a:t># Repeat port 1 to 2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def port1_to_2():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p1 = {IN_PORT:1}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a1 = [(OFPAT_OUTPUT, PORT_2)]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install(switch, p1, HIGH, a1)</a:t>
            </a:r>
          </a:p>
          <a:p>
            <a:endParaRPr lang="en-US" sz="1400" smtClean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r>
              <a:rPr lang="en-US" sz="1400" smtClean="0">
                <a:solidFill>
                  <a:srgbClr val="C00000"/>
                </a:solidFill>
                <a:latin typeface="Consolas" pitchFamily="49" charset="0"/>
                <a:ea typeface="UM Typewriter" pitchFamily="49" charset="0"/>
                <a:cs typeface="Consolas" pitchFamily="49" charset="0"/>
              </a:rPr>
              <a:t># Callback to generate rules per host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def packet_in(switch, inport, pkt):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p    = 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{</a:t>
            </a:r>
            <a:r>
              <a:rPr lang="en-US" sz="1400" dirty="0" err="1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DL_DST:dstmac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(</a:t>
            </a:r>
            <a:r>
              <a:rPr lang="en-US" sz="1400" dirty="0" err="1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pkt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)}</a:t>
            </a:r>
          </a:p>
          <a:p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</a:t>
            </a:r>
            <a:r>
              <a:rPr lang="en-US" sz="1400" dirty="0" err="1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pweb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= {</a:t>
            </a:r>
            <a:r>
              <a:rPr lang="en-US" sz="1400" dirty="0" err="1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DL_DST:dstmac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(</a:t>
            </a:r>
            <a:r>
              <a:rPr lang="en-US" sz="1400" dirty="0" err="1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pkt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),</a:t>
            </a:r>
          </a:p>
          <a:p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        DL_TYPE:IP,NW_PROTO:TCP,</a:t>
            </a:r>
          </a:p>
          <a:p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        TP_SRC:80}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a 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= [(OFPAT_OUTPUT, PORT_1)]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install(switch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, </a:t>
            </a:r>
            <a:r>
              <a:rPr lang="en-US" sz="1400" dirty="0" err="1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pweb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, HIGH, a)</a:t>
            </a:r>
          </a:p>
          <a:p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install(switch, p, MEDIUM, a)</a:t>
            </a:r>
          </a:p>
          <a:p>
            <a:endParaRPr lang="en-US" sz="1400" smtClean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def main():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register_callback(packet_in)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port1_to_2()</a:t>
            </a:r>
            <a:endParaRPr lang="en-US" sz="1400" dirty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</p:txBody>
      </p:sp>
      <p:graphicFrame>
        <p:nvGraphicFramePr>
          <p:cNvPr id="11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126729759"/>
              </p:ext>
            </p:extLst>
          </p:nvPr>
        </p:nvGraphicFramePr>
        <p:xfrm>
          <a:off x="152401" y="5520721"/>
          <a:ext cx="876299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8"/>
                <a:gridCol w="5715000"/>
                <a:gridCol w="1066800"/>
                <a:gridCol w="1066801"/>
              </a:tblGrid>
              <a:tr h="328639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Priority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Pattern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Action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Myriad Pro" pitchFamily="34" charset="0"/>
                        </a:rPr>
                        <a:t>Counters</a:t>
                      </a:r>
                      <a:endParaRPr lang="en-US" sz="1800" b="0" dirty="0">
                        <a:latin typeface="Myriad Pro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8570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HIGH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{IN_PORT:1}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OUTPUT:2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(0,0)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27386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HIGH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Consolas" pitchFamily="49" charset="0"/>
                          <a:cs typeface="Consolas" pitchFamily="49" charset="0"/>
                        </a:rPr>
                        <a:t>{DL_DST:</a:t>
                      </a:r>
                      <a:r>
                        <a:rPr lang="en-US" sz="1400" i="1" baseline="0" smtClean="0">
                          <a:latin typeface="Consolas" pitchFamily="49" charset="0"/>
                          <a:cs typeface="Consolas" pitchFamily="49" charset="0"/>
                        </a:rPr>
                        <a:t>mac</a:t>
                      </a:r>
                      <a:r>
                        <a:rPr lang="en-US" sz="1400" baseline="0" smtClean="0">
                          <a:latin typeface="Consolas" pitchFamily="49" charset="0"/>
                          <a:cs typeface="Consolas" pitchFamily="49" charset="0"/>
                        </a:rPr>
                        <a:t>,DL_TYPE:IP_TYPE,NW_PROTO:TCP, TP_SRC:80</a:t>
                      </a:r>
                      <a:r>
                        <a:rPr lang="en-US" sz="1400" baseline="0" dirty="0" smtClean="0">
                          <a:latin typeface="Consolas" pitchFamily="49" charset="0"/>
                          <a:cs typeface="Consolas" pitchFamily="49" charset="0"/>
                        </a:rPr>
                        <a:t>}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OUTPUT:1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(0,0)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27386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MEDIUM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Consolas" pitchFamily="49" charset="0"/>
                          <a:cs typeface="Consolas" pitchFamily="49" charset="0"/>
                        </a:rPr>
                        <a:t>{DL_DST:</a:t>
                      </a:r>
                      <a:r>
                        <a:rPr lang="en-US" sz="1400" i="1" smtClean="0">
                          <a:latin typeface="Consolas" pitchFamily="49" charset="0"/>
                          <a:cs typeface="Consolas" pitchFamily="49" charset="0"/>
                        </a:rPr>
                        <a:t>mac</a:t>
                      </a:r>
                      <a:r>
                        <a:rPr lang="en-US" sz="1400" i="1" dirty="0" smtClean="0">
                          <a:latin typeface="Consolas" pitchFamily="49" charset="0"/>
                          <a:cs typeface="Consolas" pitchFamily="49" charset="0"/>
                        </a:rPr>
                        <a:t>}</a:t>
                      </a:r>
                      <a:endParaRPr lang="en-US" sz="1400" i="1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OUTPUT:1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itchFamily="49" charset="0"/>
                          <a:cs typeface="Consolas" pitchFamily="49" charset="0"/>
                        </a:rPr>
                        <a:t>(0,0)</a:t>
                      </a:r>
                      <a:endParaRPr lang="en-US" sz="140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4876800" y="2209800"/>
            <a:ext cx="3962400" cy="2362200"/>
          </a:xfrm>
          <a:prstGeom prst="roundRect">
            <a:avLst>
              <a:gd name="adj" fmla="val 6746"/>
            </a:avLst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400" err="1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def</a:t>
            </a:r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simple_repeater():</a:t>
            </a:r>
            <a:endParaRPr lang="en-US" sz="1400" dirty="0" smtClean="0"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r>
              <a:rPr lang="en-US" sz="1400" smtClean="0">
                <a:solidFill>
                  <a:srgbClr val="C00000"/>
                </a:solidFill>
                <a:latin typeface="Consolas" pitchFamily="49" charset="0"/>
                <a:ea typeface="UM Typewriter" pitchFamily="49" charset="0"/>
                <a:cs typeface="Consolas" pitchFamily="49" charset="0"/>
              </a:rPr>
              <a:t>  # Port 1 to port 2</a:t>
            </a:r>
            <a:endParaRPr lang="en-US" sz="1400" dirty="0" smtClean="0">
              <a:solidFill>
                <a:srgbClr val="C00000"/>
              </a:solidFill>
              <a:latin typeface="Consolas" pitchFamily="49" charset="0"/>
              <a:ea typeface="UM Typewriter" pitchFamily="49" charset="0"/>
              <a:cs typeface="Consolas" pitchFamily="49" charset="0"/>
            </a:endParaRP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p1 = </a:t>
            </a:r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{IN_PORT:1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}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a1 = [(OFPAT_OUTPUT, PORT_2)]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install(switch, p1, HIGH, a1)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</a:t>
            </a:r>
          </a:p>
          <a:p>
            <a:r>
              <a:rPr lang="en-US" sz="1400" smtClean="0">
                <a:solidFill>
                  <a:srgbClr val="C00000"/>
                </a:solidFill>
                <a:latin typeface="Consolas" pitchFamily="49" charset="0"/>
                <a:ea typeface="UM Typewriter" pitchFamily="49" charset="0"/>
                <a:cs typeface="Consolas" pitchFamily="49" charset="0"/>
              </a:rPr>
              <a:t>  # Port 2 to Port 1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p2 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= </a:t>
            </a:r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{IN_PORT:2}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a2 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= </a:t>
            </a:r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[(OFPAT_OUTPUT</a:t>
            </a:r>
            <a:r>
              <a:rPr lang="en-US" sz="1400" dirty="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, PORT_1)]</a:t>
            </a:r>
          </a:p>
          <a:p>
            <a:r>
              <a:rPr lang="en-US" sz="1400" smtClean="0">
                <a:latin typeface="Consolas" pitchFamily="49" charset="0"/>
                <a:ea typeface="UM Typewriter" pitchFamily="49" charset="0"/>
                <a:cs typeface="Consolas" pitchFamily="49" charset="0"/>
              </a:rPr>
              <a:t>  install(switch, p2, HIGH, a2)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52400" y="6199632"/>
            <a:ext cx="8458200" cy="533400"/>
          </a:xfrm>
          <a:prstGeom prst="roundRect">
            <a:avLst/>
          </a:prstGeom>
          <a:solidFill>
            <a:srgbClr val="006600">
              <a:alpha val="20000"/>
            </a:srgbClr>
          </a:solidFill>
          <a:ln w="19050">
            <a:solidFill>
              <a:srgbClr val="0066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4" tIns="9144" rIns="9144" bIns="9144" rtlCol="0" anchor="ctr"/>
          <a:lstStyle/>
          <a:p>
            <a:pPr algn="ctr"/>
            <a:endParaRPr lang="en-US" smtClean="0">
              <a:solidFill>
                <a:schemeClr val="bg1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7096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allAtOnce" animBg="1"/>
      <p:bldP spid="1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OpenFlow/NOX Difficulties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5279136"/>
          </a:xfrm>
        </p:spPr>
        <p:txBody>
          <a:bodyPr>
            <a:normAutofit/>
          </a:bodyPr>
          <a:lstStyle/>
          <a:p>
            <a:r>
              <a:rPr lang="en-US" smtClean="0"/>
              <a:t>Low-level, brittle rules</a:t>
            </a:r>
          </a:p>
          <a:p>
            <a:pPr lvl="1"/>
            <a:r>
              <a:rPr lang="en-US" smtClean="0"/>
              <a:t>No support for operations like union and intersection</a:t>
            </a:r>
          </a:p>
          <a:p>
            <a:endParaRPr lang="en-US" smtClean="0"/>
          </a:p>
          <a:p>
            <a:r>
              <a:rPr lang="en-US" smtClean="0"/>
              <a:t>Split architecture</a:t>
            </a:r>
          </a:p>
          <a:p>
            <a:pPr lvl="1"/>
            <a:r>
              <a:rPr lang="en-US" smtClean="0"/>
              <a:t>Between logic running on the switch and controller</a:t>
            </a:r>
          </a:p>
          <a:p>
            <a:endParaRPr lang="en-US" smtClean="0"/>
          </a:p>
          <a:p>
            <a:r>
              <a:rPr lang="en-US" smtClean="0"/>
              <a:t>No compositionality</a:t>
            </a:r>
          </a:p>
          <a:p>
            <a:pPr lvl="1"/>
            <a:r>
              <a:rPr lang="en-US" smtClean="0"/>
              <a:t>Manual refactoring of rules to compose subprograms</a:t>
            </a:r>
          </a:p>
          <a:p>
            <a:endParaRPr lang="en-US" smtClean="0"/>
          </a:p>
          <a:p>
            <a:r>
              <a:rPr lang="en-US" smtClean="0"/>
              <a:t>Asynchronous interactions</a:t>
            </a:r>
          </a:p>
          <a:p>
            <a:pPr lvl="1"/>
            <a:r>
              <a:rPr lang="en-US" smtClean="0"/>
              <a:t>Between switch and controller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9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>
        <a:solidFill>
          <a:schemeClr val="accent1">
            <a:lumMod val="75000"/>
          </a:schemeClr>
        </a:solidFill>
        <a:ln w="19050">
          <a:solidFill>
            <a:schemeClr val="tx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lIns="9144" tIns="9144" rIns="9144" bIns="9144" rtlCol="0" anchor="ctr"/>
      <a:lstStyle>
        <a:defPPr>
          <a:defRPr smtClean="0">
            <a:solidFill>
              <a:schemeClr val="bg1"/>
            </a:solidFill>
            <a:latin typeface="Myriad Pro" pitchFamily="34" charset="0"/>
          </a:defRPr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2644</TotalTime>
  <Words>1226</Words>
  <Application>Microsoft Office PowerPoint</Application>
  <PresentationFormat>On-screen Show (4:3)</PresentationFormat>
  <Paragraphs>391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Urban</vt:lpstr>
      <vt:lpstr>Frenetic: A High-Level Language for OpenFlow Networks</vt:lpstr>
      <vt:lpstr>Background</vt:lpstr>
      <vt:lpstr>OpenFlow Architecture</vt:lpstr>
      <vt:lpstr>Programming Networks with NOX</vt:lpstr>
      <vt:lpstr>Example </vt:lpstr>
      <vt:lpstr>Simple Repeater</vt:lpstr>
      <vt:lpstr>Example </vt:lpstr>
      <vt:lpstr>Simple Repeater with Host Monitoring</vt:lpstr>
      <vt:lpstr>OpenFlow/NOX Difficulties</vt:lpstr>
      <vt:lpstr>Our Solution: Frenetic</vt:lpstr>
      <vt:lpstr>Frenetic Version</vt:lpstr>
      <vt:lpstr>Frenetic Version</vt:lpstr>
      <vt:lpstr>Frenetic Language</vt:lpstr>
      <vt:lpstr>Frenetic Run-time System</vt:lpstr>
      <vt:lpstr>Run-time System Implementation</vt:lpstr>
      <vt:lpstr>Optimizing Frenetic</vt:lpstr>
      <vt:lpstr>Does it Work in Practice?</vt:lpstr>
      <vt:lpstr>Frenetic Scalability</vt:lpstr>
      <vt:lpstr>Larger Applications</vt:lpstr>
      <vt:lpstr>Ongoing and Future Work</vt:lpstr>
      <vt:lpstr>Questions?  See our recent submission for more details…  http://www.cs.cornell.edu/~jnfoster/papers/frenetic-draft.pdf  </vt:lpstr>
    </vt:vector>
  </TitlesOfParts>
  <Company>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</dc:creator>
  <cp:lastModifiedBy>rob</cp:lastModifiedBy>
  <cp:revision>133</cp:revision>
  <dcterms:created xsi:type="dcterms:W3CDTF">2010-11-14T17:44:42Z</dcterms:created>
  <dcterms:modified xsi:type="dcterms:W3CDTF">2010-11-30T16:50:38Z</dcterms:modified>
</cp:coreProperties>
</file>