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36"/>
  </p:notesMasterIdLst>
  <p:sldIdLst>
    <p:sldId id="256" r:id="rId2"/>
    <p:sldId id="452" r:id="rId3"/>
    <p:sldId id="328" r:id="rId4"/>
    <p:sldId id="417" r:id="rId5"/>
    <p:sldId id="333" r:id="rId6"/>
    <p:sldId id="329" r:id="rId7"/>
    <p:sldId id="334" r:id="rId8"/>
    <p:sldId id="430" r:id="rId9"/>
    <p:sldId id="431" r:id="rId10"/>
    <p:sldId id="432" r:id="rId11"/>
    <p:sldId id="433" r:id="rId12"/>
    <p:sldId id="435" r:id="rId13"/>
    <p:sldId id="422" r:id="rId14"/>
    <p:sldId id="427" r:id="rId15"/>
    <p:sldId id="436" r:id="rId16"/>
    <p:sldId id="429" r:id="rId17"/>
    <p:sldId id="424" r:id="rId18"/>
    <p:sldId id="437" r:id="rId19"/>
    <p:sldId id="438" r:id="rId20"/>
    <p:sldId id="361" r:id="rId21"/>
    <p:sldId id="369" r:id="rId22"/>
    <p:sldId id="439" r:id="rId23"/>
    <p:sldId id="441" r:id="rId24"/>
    <p:sldId id="445" r:id="rId25"/>
    <p:sldId id="446" r:id="rId26"/>
    <p:sldId id="447" r:id="rId27"/>
    <p:sldId id="448" r:id="rId28"/>
    <p:sldId id="450" r:id="rId29"/>
    <p:sldId id="449" r:id="rId30"/>
    <p:sldId id="389" r:id="rId31"/>
    <p:sldId id="370" r:id="rId32"/>
    <p:sldId id="451" r:id="rId33"/>
    <p:sldId id="415" r:id="rId34"/>
    <p:sldId id="315" r:id="rId3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713"/>
    <p:restoredTop sz="78709" autoAdjust="0"/>
  </p:normalViewPr>
  <p:slideViewPr>
    <p:cSldViewPr snapToGrid="0" snapToObjects="1">
      <p:cViewPr>
        <p:scale>
          <a:sx n="92" d="100"/>
          <a:sy n="92" d="100"/>
        </p:scale>
        <p:origin x="144" y="3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PISCES (unoptimized)</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OVS</c:v>
                </c:pt>
              </c:strCache>
            </c:strRef>
          </c:tx>
          <c:spPr>
            <a:solidFill>
              <a:schemeClr val="accent2"/>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2129522736"/>
        <c:axId val="2129524640"/>
      </c:barChart>
      <c:catAx>
        <c:axId val="2129522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Packet Size (Bytes)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29524640"/>
        <c:crosses val="autoZero"/>
        <c:auto val="1"/>
        <c:lblAlgn val="ctr"/>
        <c:lblOffset val="100"/>
        <c:noMultiLvlLbl val="0"/>
      </c:catAx>
      <c:valAx>
        <c:axId val="2129524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Throughput (Gbps)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29522736"/>
        <c:crosses val="autoZero"/>
        <c:crossBetween val="between"/>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Post-Pipeline Editing</c:v>
                </c:pt>
              </c:strCache>
            </c:strRef>
          </c:tx>
          <c:spPr>
            <a:solidFill>
              <a:schemeClr val="accent1"/>
            </a:solidFill>
            <a:ln>
              <a:noFill/>
            </a:ln>
            <a:effectLst/>
          </c:spPr>
          <c:invertIfNegative val="0"/>
          <c:cat>
            <c:strRef>
              <c:f>Sheet1!$A$2:$A$7</c:f>
              <c:strCache>
                <c:ptCount val="6"/>
                <c:pt idx="0">
                  <c:v>Deparse</c:v>
                </c:pt>
                <c:pt idx="1">
                  <c:v>x1</c:v>
                </c:pt>
                <c:pt idx="2">
                  <c:v>x2</c:v>
                </c:pt>
                <c:pt idx="3">
                  <c:v>x4</c:v>
                </c:pt>
                <c:pt idx="4">
                  <c:v>x8</c:v>
                </c:pt>
                <c:pt idx="5">
                  <c:v>x16</c:v>
                </c:pt>
              </c:strCache>
            </c:strRef>
          </c:cat>
          <c:val>
            <c:numRef>
              <c:f>Sheet1!$B$2:$B$7</c:f>
              <c:numCache>
                <c:formatCode>General</c:formatCode>
                <c:ptCount val="6"/>
                <c:pt idx="0">
                  <c:v>99.72</c:v>
                </c:pt>
                <c:pt idx="1">
                  <c:v>134.76</c:v>
                </c:pt>
                <c:pt idx="2">
                  <c:v>136.3</c:v>
                </c:pt>
                <c:pt idx="3">
                  <c:v>138.44</c:v>
                </c:pt>
                <c:pt idx="4">
                  <c:v>143.23</c:v>
                </c:pt>
                <c:pt idx="5">
                  <c:v>144.59</c:v>
                </c:pt>
              </c:numCache>
            </c:numRef>
          </c:val>
        </c:ser>
        <c:ser>
          <c:idx val="1"/>
          <c:order val="1"/>
          <c:tx>
            <c:strRef>
              <c:f>Sheet1!$C$1</c:f>
              <c:strCache>
                <c:ptCount val="1"/>
                <c:pt idx="0">
                  <c:v>Inline Editing</c:v>
                </c:pt>
              </c:strCache>
            </c:strRef>
          </c:tx>
          <c:spPr>
            <a:solidFill>
              <a:schemeClr val="accent2"/>
            </a:solidFill>
            <a:ln>
              <a:noFill/>
            </a:ln>
            <a:effectLst/>
          </c:spPr>
          <c:invertIfNegative val="0"/>
          <c:cat>
            <c:strRef>
              <c:f>Sheet1!$A$2:$A$7</c:f>
              <c:strCache>
                <c:ptCount val="6"/>
                <c:pt idx="0">
                  <c:v>Deparse</c:v>
                </c:pt>
                <c:pt idx="1">
                  <c:v>x1</c:v>
                </c:pt>
                <c:pt idx="2">
                  <c:v>x2</c:v>
                </c:pt>
                <c:pt idx="3">
                  <c:v>x4</c:v>
                </c:pt>
                <c:pt idx="4">
                  <c:v>x8</c:v>
                </c:pt>
                <c:pt idx="5">
                  <c:v>x16</c:v>
                </c:pt>
              </c:strCache>
            </c:strRef>
          </c:cat>
          <c:val>
            <c:numRef>
              <c:f>Sheet1!$C$2:$C$7</c:f>
              <c:numCache>
                <c:formatCode>General</c:formatCode>
                <c:ptCount val="6"/>
                <c:pt idx="0">
                  <c:v>0.0</c:v>
                </c:pt>
                <c:pt idx="1">
                  <c:v>74.93</c:v>
                </c:pt>
                <c:pt idx="2">
                  <c:v>109.1</c:v>
                </c:pt>
                <c:pt idx="3">
                  <c:v>181.41</c:v>
                </c:pt>
                <c:pt idx="4">
                  <c:v>326.64</c:v>
                </c:pt>
                <c:pt idx="5">
                  <c:v>711.54</c:v>
                </c:pt>
              </c:numCache>
            </c:numRef>
          </c:val>
        </c:ser>
        <c:dLbls>
          <c:showLegendKey val="0"/>
          <c:showVal val="0"/>
          <c:showCatName val="0"/>
          <c:showSerName val="0"/>
          <c:showPercent val="0"/>
          <c:showBubbleSize val="0"/>
        </c:dLbls>
        <c:gapWidth val="219"/>
        <c:overlap val="-27"/>
        <c:axId val="-2029367616"/>
        <c:axId val="-2029699584"/>
      </c:barChart>
      <c:catAx>
        <c:axId val="-20293676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dirty="0" smtClean="0"/>
                  <a:t>Number of</a:t>
                </a:r>
                <a:r>
                  <a:rPr lang="en-US" baseline="0" dirty="0" smtClean="0"/>
                  <a:t> adjustments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029699584"/>
        <c:crosses val="autoZero"/>
        <c:auto val="1"/>
        <c:lblAlgn val="ctr"/>
        <c:lblOffset val="100"/>
        <c:noMultiLvlLbl val="0"/>
      </c:catAx>
      <c:valAx>
        <c:axId val="-202969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baseline="0" dirty="0" smtClean="0"/>
                  <a:t>Cycles per Packet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0293676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PISCES (unoptimized)</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PISCES (Optimized)</c:v>
                </c:pt>
              </c:strCache>
            </c:strRef>
          </c:tx>
          <c:spPr>
            <a:solidFill>
              <a:schemeClr val="accent2"/>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13323.66463</c:v>
                </c:pt>
                <c:pt idx="1">
                  <c:v>22457.3254</c:v>
                </c:pt>
                <c:pt idx="2">
                  <c:v>31323.15181</c:v>
                </c:pt>
                <c:pt idx="3">
                  <c:v>41981.91696</c:v>
                </c:pt>
              </c:numCache>
            </c:numRef>
          </c:val>
        </c:ser>
        <c:ser>
          <c:idx val="2"/>
          <c:order val="2"/>
          <c:tx>
            <c:strRef>
              <c:f>Sheet1!$D$1</c:f>
              <c:strCache>
                <c:ptCount val="1"/>
                <c:pt idx="0">
                  <c:v>OVS</c:v>
                </c:pt>
              </c:strCache>
            </c:strRef>
          </c:tx>
          <c:spPr>
            <a:solidFill>
              <a:schemeClr val="accent3"/>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Sheet1!$D$2:$D$5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2124243200"/>
        <c:axId val="2124207472"/>
      </c:barChart>
      <c:catAx>
        <c:axId val="21242432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Packet Size (Bytes)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24207472"/>
        <c:crosses val="autoZero"/>
        <c:auto val="1"/>
        <c:lblAlgn val="ctr"/>
        <c:lblOffset val="100"/>
        <c:noMultiLvlLbl val="0"/>
      </c:catAx>
      <c:valAx>
        <c:axId val="212420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Throughput (Gbps)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24243200"/>
        <c:crosses val="autoZero"/>
        <c:crossBetween val="between"/>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0810678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100" b="0" i="0" u="none" strike="noStrike" kern="1200" dirty="0" smtClean="0">
                <a:solidFill>
                  <a:schemeClr val="tx1"/>
                </a:solidFill>
                <a:effectLst/>
                <a:latin typeface="+mn-lt"/>
                <a:ea typeface="+mn-ea"/>
                <a:cs typeface="+mn-cs"/>
              </a:rPr>
              <a:t>Hi, my name is Muhammad Shahbaz.</a:t>
            </a:r>
            <a:endParaRPr lang="en-US" b="0" dirty="0" smtClean="0">
              <a:effectLst/>
            </a:endParaRPr>
          </a:p>
          <a:p>
            <a:pPr rtl="0"/>
            <a:r>
              <a:rPr lang="en-US" sz="1100" b="0" i="0" u="none" strike="noStrike" kern="1200" dirty="0" smtClean="0">
                <a:solidFill>
                  <a:schemeClr val="tx1"/>
                </a:solidFill>
                <a:effectLst/>
                <a:latin typeface="+mn-lt"/>
                <a:ea typeface="+mn-ea"/>
                <a:cs typeface="+mn-cs"/>
              </a:rPr>
              <a:t>Today, I’m going to talk about our work on PISCES: A Programmable, Protocol Independent Software Switch.</a:t>
            </a:r>
          </a:p>
          <a:p>
            <a:pPr rtl="0"/>
            <a:endParaRPr lang="en-US" sz="1100" b="0" i="0" u="none" strike="noStrike" kern="1200" dirty="0" smtClean="0">
              <a:solidFill>
                <a:schemeClr val="tx1"/>
              </a:solidFill>
              <a:effectLst/>
              <a:latin typeface="+mn-lt"/>
              <a:ea typeface="+mn-ea"/>
              <a:cs typeface="+mn-cs"/>
            </a:endParaRPr>
          </a:p>
          <a:p>
            <a:pPr rtl="0"/>
            <a:r>
              <a:rPr lang="en-US" sz="1100" b="0" i="0" u="none" strike="noStrike" kern="1200" baseline="0" dirty="0" smtClean="0">
                <a:solidFill>
                  <a:schemeClr val="tx1"/>
                </a:solidFill>
                <a:effectLst/>
                <a:latin typeface="+mn-lt"/>
                <a:ea typeface="+mn-ea"/>
                <a:cs typeface="+mn-cs"/>
              </a:rPr>
              <a:t>In this talk, I will show that P4 with OVS can enable fast packet forwarding and there is hardly any cost of programmability on performance.</a:t>
            </a:r>
          </a:p>
        </p:txBody>
      </p:sp>
    </p:spTree>
    <p:extLst>
      <p:ext uri="{BB962C8B-B14F-4D97-AF65-F5344CB8AC3E}">
        <p14:creationId xmlns:p14="http://schemas.microsoft.com/office/powerpoint/2010/main" val="99758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So what should we do about this?</a:t>
            </a:r>
            <a:endParaRPr lang="en-US" dirty="0" smtClean="0"/>
          </a:p>
        </p:txBody>
      </p:sp>
    </p:spTree>
    <p:extLst>
      <p:ext uri="{BB962C8B-B14F-4D97-AF65-F5344CB8AC3E}">
        <p14:creationId xmlns:p14="http://schemas.microsoft.com/office/powerpoint/2010/main" val="158229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about we separate the packet processing</a:t>
            </a:r>
            <a:r>
              <a:rPr lang="en-US" baseline="0" dirty="0" smtClean="0"/>
              <a:t> logic from the switch and </a:t>
            </a:r>
            <a:r>
              <a:rPr lang="en-US" b="0" dirty="0" smtClean="0"/>
              <a:t>specify</a:t>
            </a:r>
            <a:r>
              <a:rPr lang="en-US" b="0" baseline="0" dirty="0" smtClean="0"/>
              <a:t> it </a:t>
            </a:r>
            <a:r>
              <a:rPr lang="en-US" dirty="0" smtClean="0"/>
              <a:t>using</a:t>
            </a:r>
            <a:r>
              <a:rPr lang="en-US" baseline="0" dirty="0" smtClean="0"/>
              <a:t> P4.</a:t>
            </a:r>
            <a:r>
              <a:rPr lang="en-US" dirty="0" smtClean="0"/>
              <a:t> And </a:t>
            </a:r>
            <a:r>
              <a:rPr lang="en-US" baseline="0" dirty="0" smtClean="0"/>
              <a:t>then compile it down to underlying switch, letting the compilation process take care of the arcane APIs provided by these various large and complex codebases.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This way, a programmer can specify the packet processing logic of a vanilla OVS using roughly 341 lines of code in P4, whereas, it can take 40x more code when writing the same logic using the APIs exposed by the underlying codebases.</a:t>
            </a:r>
            <a:endParaRPr lang="en-US" sz="11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So, for us as a network</a:t>
            </a:r>
            <a:r>
              <a:rPr lang="en-US" b="0" baseline="0" dirty="0" smtClean="0"/>
              <a:t> programmer, </a:t>
            </a:r>
            <a:r>
              <a:rPr lang="en-US" b="0" dirty="0" smtClean="0"/>
              <a:t>separating</a:t>
            </a:r>
            <a:r>
              <a:rPr lang="en-US" b="0" baseline="0" dirty="0" smtClean="0"/>
              <a:t> the packet processing logic from the switch clearly has its benefits. </a:t>
            </a:r>
          </a:p>
        </p:txBody>
      </p:sp>
    </p:spTree>
    <p:extLst>
      <p:ext uri="{BB962C8B-B14F-4D97-AF65-F5344CB8AC3E}">
        <p14:creationId xmlns:p14="http://schemas.microsoft.com/office/powerpoint/2010/main" val="183236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However, because</a:t>
            </a:r>
            <a:r>
              <a:rPr lang="en-US" b="0" baseline="0" dirty="0" smtClean="0"/>
              <a:t> we are compiling a P4 program to OVS, it can incur some overhead on performance.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Tree>
    <p:extLst>
      <p:ext uri="{BB962C8B-B14F-4D97-AF65-F5344CB8AC3E}">
        <p14:creationId xmlns:p14="http://schemas.microsoft.com/office/powerpoint/2010/main" val="148473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So, in</a:t>
            </a:r>
            <a:r>
              <a:rPr lang="en-US" baseline="0" dirty="0" smtClean="0">
                <a:effectLst/>
              </a:rPr>
              <a:t> this work</a:t>
            </a:r>
            <a:r>
              <a:rPr lang="en-US" baseline="0" dirty="0" smtClean="0">
                <a:effectLst/>
              </a:rPr>
              <a:t>, we try to answer this question i.e., what’s the </a:t>
            </a:r>
            <a:r>
              <a:rPr lang="en-US" baseline="0" dirty="0" smtClean="0">
                <a:effectLst/>
              </a:rPr>
              <a:t>cost of programmability on performance</a:t>
            </a:r>
            <a:r>
              <a:rPr lang="en-US" baseline="0" dirty="0" smtClean="0">
                <a:effectLst/>
              </a:rPr>
              <a:t>?</a:t>
            </a:r>
            <a:endParaRPr lang="en-US" baseline="0" dirty="0" smtClean="0">
              <a:effectLst/>
            </a:endParaRPr>
          </a:p>
        </p:txBody>
      </p:sp>
    </p:spTree>
    <p:extLst>
      <p:ext uri="{BB962C8B-B14F-4D97-AF65-F5344CB8AC3E}">
        <p14:creationId xmlns:p14="http://schemas.microsoft.com/office/powerpoint/2010/main" val="153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Our PISCES prototype uses P4 as the high-level DSL for expressing packet processing logic, and </a:t>
            </a:r>
            <a:r>
              <a:rPr lang="en-US" sz="1100" b="1" i="0" u="none" strike="noStrike" kern="1200" dirty="0" smtClean="0">
                <a:solidFill>
                  <a:schemeClr val="tx1"/>
                </a:solidFill>
                <a:effectLst/>
                <a:latin typeface="+mn-lt"/>
                <a:ea typeface="+mn-ea"/>
                <a:cs typeface="+mn-cs"/>
              </a:rPr>
              <a:t>[click]</a:t>
            </a:r>
            <a:r>
              <a:rPr lang="en-US" sz="1100" b="0" i="0" u="none" strike="noStrike" kern="1200" dirty="0" smtClean="0">
                <a:solidFill>
                  <a:schemeClr val="tx1"/>
                </a:solidFill>
                <a:effectLst/>
                <a:latin typeface="+mn-lt"/>
                <a:ea typeface="+mn-ea"/>
                <a:cs typeface="+mn-cs"/>
              </a:rPr>
              <a:t> a modified version of OVS as the underlying packet forwarding engine</a:t>
            </a:r>
            <a:r>
              <a:rPr lang="en-US" sz="1100" b="0" i="0" u="none" strike="noStrike" kern="1200" dirty="0" smtClean="0">
                <a:solidFill>
                  <a:schemeClr val="tx1"/>
                </a:solidFill>
                <a:effectLst/>
                <a:latin typeface="+mn-lt"/>
                <a:ea typeface="+mn-ea"/>
                <a:cs typeface="+mn-cs"/>
              </a:rPr>
              <a:t>.</a:t>
            </a:r>
          </a:p>
          <a:p>
            <a:pPr rtl="0"/>
            <a:endParaRPr lang="en-US" sz="1100" b="0" i="0" u="none" strike="noStrike" kern="1200" dirty="0" smtClean="0">
              <a:solidFill>
                <a:schemeClr val="tx1"/>
              </a:solidFill>
              <a:effectLst/>
              <a:latin typeface="+mn-lt"/>
              <a:ea typeface="+mn-ea"/>
              <a:cs typeface="+mn-cs"/>
            </a:endParaRPr>
          </a:p>
          <a:p>
            <a:pPr rtl="0"/>
            <a:endParaRPr lang="en-US" sz="1100" b="0" i="0" u="none" strike="noStrike" kern="1200" dirty="0" smtClean="0">
              <a:solidFill>
                <a:schemeClr val="tx1"/>
              </a:solidFill>
              <a:effectLst/>
              <a:latin typeface="+mn-lt"/>
              <a:ea typeface="+mn-ea"/>
              <a:cs typeface="+mn-cs"/>
            </a:endParaRPr>
          </a:p>
          <a:p>
            <a:r>
              <a:rPr lang="en-US" b="0" baseline="0" dirty="0" smtClean="0"/>
              <a:t>TODO: </a:t>
            </a:r>
          </a:p>
          <a:p>
            <a:endParaRPr lang="en-US" b="0" baseline="0" dirty="0" smtClean="0"/>
          </a:p>
          <a:p>
            <a:r>
              <a:rPr lang="en-US" b="0" baseline="0" dirty="0" smtClean="0"/>
              <a:t>Talk about earlier work on P4 to OVS compilation.</a:t>
            </a:r>
            <a:endParaRPr lang="is-IS" b="0" baseline="0" dirty="0" smtClean="0"/>
          </a:p>
          <a:p>
            <a:r>
              <a:rPr lang="is-IS" b="0" baseline="0" dirty="0" smtClean="0"/>
              <a:t>P4 has other things and we don’t support all of them.</a:t>
            </a:r>
          </a:p>
          <a:p>
            <a:r>
              <a:rPr lang="en-US" b="0" baseline="0" dirty="0" smtClean="0"/>
              <a:t>Maybe, talk about code-bloating.</a:t>
            </a:r>
            <a:endParaRPr lang="is-IS" b="0" baseline="0" dirty="0" smtClean="0"/>
          </a:p>
        </p:txBody>
      </p:sp>
    </p:spTree>
    <p:extLst>
      <p:ext uri="{BB962C8B-B14F-4D97-AF65-F5344CB8AC3E}">
        <p14:creationId xmlns:p14="http://schemas.microsoft.com/office/powerpoint/2010/main" val="122022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dirty="0" smtClean="0">
                <a:solidFill>
                  <a:schemeClr val="tx1"/>
                </a:solidFill>
                <a:effectLst/>
                <a:latin typeface="+mn-lt"/>
                <a:ea typeface="+mn-ea"/>
                <a:cs typeface="+mn-cs"/>
              </a:rPr>
              <a:t>A P4-to-OVS compiler compiles the P4 code to OVS.</a:t>
            </a:r>
          </a:p>
          <a:p>
            <a:endParaRPr lang="en-US" b="1" baseline="0" dirty="0" smtClean="0">
              <a:effectLst/>
            </a:endParaRPr>
          </a:p>
          <a:p>
            <a:r>
              <a:rPr lang="en-US" b="1" baseline="0" dirty="0" smtClean="0">
                <a:effectLst/>
              </a:rPr>
              <a:t>[click]</a:t>
            </a:r>
            <a:r>
              <a:rPr lang="en-US" baseline="0" dirty="0" smtClean="0">
                <a:effectLst/>
              </a:rPr>
              <a:t> </a:t>
            </a:r>
          </a:p>
          <a:p>
            <a:endParaRPr lang="en-US" baseline="0" dirty="0" smtClean="0">
              <a:effectLst/>
            </a:endParaRPr>
          </a:p>
          <a:p>
            <a:r>
              <a:rPr lang="en-US" sz="1100" b="0" i="0" u="none" strike="noStrike" kern="1200" dirty="0" smtClean="0">
                <a:solidFill>
                  <a:schemeClr val="tx1"/>
                </a:solidFill>
                <a:effectLst/>
                <a:latin typeface="+mn-lt"/>
                <a:ea typeface="+mn-ea"/>
                <a:cs typeface="+mn-cs"/>
              </a:rPr>
              <a:t>It generates the parse, match, and action code needed to build the corresponding switch executable.</a:t>
            </a:r>
            <a:r>
              <a:rPr lang="en-US" baseline="0" dirty="0" smtClean="0">
                <a:effectLst/>
              </a:rPr>
              <a:t> </a:t>
            </a:r>
          </a:p>
          <a:p>
            <a:endParaRPr lang="en-US" baseline="0" dirty="0" smtClean="0">
              <a:effectLst/>
            </a:endParaRPr>
          </a:p>
          <a:p>
            <a:r>
              <a:rPr lang="en-US" b="1" baseline="0" dirty="0" smtClean="0">
                <a:effectLst/>
              </a:rPr>
              <a:t>[click]</a:t>
            </a:r>
          </a:p>
          <a:p>
            <a:endParaRPr lang="en-US" dirty="0" smtClean="0">
              <a:effectLst/>
            </a:endParaRPr>
          </a:p>
          <a:p>
            <a:r>
              <a:rPr lang="en-US" sz="1100" b="0" i="0" u="none" strike="noStrike" kern="1200" dirty="0" smtClean="0">
                <a:solidFill>
                  <a:schemeClr val="tx1"/>
                </a:solidFill>
                <a:effectLst/>
                <a:latin typeface="+mn-lt"/>
                <a:ea typeface="+mn-ea"/>
                <a:cs typeface="+mn-cs"/>
              </a:rPr>
              <a:t>The compilation process also generates an independent type checking program to ensure that any runtime configuration directives from the controller (e.g., insertion of flow rules) conforms to the protocol specified in the P4 program.</a:t>
            </a:r>
            <a:r>
              <a:rPr lang="en-US" sz="1100" kern="1200" dirty="0" smtClean="0">
                <a:solidFill>
                  <a:schemeClr val="tx1"/>
                </a:solidFill>
                <a:effectLst/>
                <a:latin typeface="+mn-lt"/>
                <a:ea typeface="+mn-ea"/>
                <a:cs typeface="+mn-cs"/>
              </a:rPr>
              <a:t> </a:t>
            </a:r>
            <a:endParaRPr lang="en-US" dirty="0" smtClean="0">
              <a:effectLst/>
            </a:endParaRPr>
          </a:p>
          <a:p>
            <a:endParaRPr lang="en-US" dirty="0">
              <a:effectLst/>
            </a:endParaRPr>
          </a:p>
        </p:txBody>
      </p:sp>
    </p:spTree>
    <p:extLst>
      <p:ext uri="{BB962C8B-B14F-4D97-AF65-F5344CB8AC3E}">
        <p14:creationId xmlns:p14="http://schemas.microsoft.com/office/powerpoint/2010/main" val="183011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In the remainder of this</a:t>
            </a:r>
            <a:r>
              <a:rPr lang="en-US" baseline="0" dirty="0" smtClean="0">
                <a:effectLst/>
              </a:rPr>
              <a:t> talk, I will talk about the forwarding model that both P4 and OVS support and show how a naïve mapping from P4 to OVS can lead to performance overhead.</a:t>
            </a:r>
          </a:p>
          <a:p>
            <a:endParaRPr lang="en-US" baseline="0" dirty="0" smtClean="0">
              <a:effectLst/>
            </a:endParaRPr>
          </a:p>
          <a:p>
            <a:r>
              <a:rPr lang="en-US" baseline="0" dirty="0" smtClean="0">
                <a:effectLst/>
              </a:rPr>
              <a:t>I will then discuss different optimizations that we have implemented to reduce this performance overhead.</a:t>
            </a:r>
            <a:endParaRPr lang="en-US" dirty="0" smtClean="0">
              <a:effectLst/>
            </a:endParaRPr>
          </a:p>
        </p:txBody>
      </p:sp>
    </p:spTree>
    <p:extLst>
      <p:ext uri="{BB962C8B-B14F-4D97-AF65-F5344CB8AC3E}">
        <p14:creationId xmlns:p14="http://schemas.microsoft.com/office/powerpoint/2010/main" val="136100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I</a:t>
            </a:r>
            <a:r>
              <a:rPr lang="en-US" sz="1100" b="0" i="0" u="none" strike="noStrike" kern="1200" baseline="0" dirty="0" smtClean="0">
                <a:solidFill>
                  <a:schemeClr val="tx1"/>
                </a:solidFill>
                <a:effectLst/>
                <a:latin typeface="+mn-lt"/>
                <a:ea typeface="+mn-ea"/>
                <a:cs typeface="+mn-cs"/>
              </a:rPr>
              <a:t>n</a:t>
            </a:r>
            <a:r>
              <a:rPr lang="en-US" sz="1100" b="0" i="0" u="none" strike="noStrike" kern="1200" dirty="0" smtClean="0">
                <a:solidFill>
                  <a:schemeClr val="tx1"/>
                </a:solidFill>
                <a:effectLst/>
                <a:latin typeface="+mn-lt"/>
                <a:ea typeface="+mn-ea"/>
                <a:cs typeface="+mn-cs"/>
              </a:rPr>
              <a:t> P4 packet forwarding model, </a:t>
            </a:r>
            <a:r>
              <a:rPr lang="en-US" sz="1100" b="1" i="0" u="none" strike="noStrike" kern="1200" dirty="0" smtClean="0">
                <a:solidFill>
                  <a:schemeClr val="tx1"/>
                </a:solidFill>
                <a:effectLst/>
                <a:latin typeface="+mn-lt"/>
                <a:ea typeface="+mn-ea"/>
                <a:cs typeface="+mn-cs"/>
              </a:rPr>
              <a:t>[click]</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a packet parser </a:t>
            </a:r>
            <a:r>
              <a:rPr lang="en-US" sz="1100" b="1" i="0" u="none" strike="noStrike" kern="1200" dirty="0" smtClean="0">
                <a:solidFill>
                  <a:schemeClr val="tx1"/>
                </a:solidFill>
                <a:effectLst/>
                <a:latin typeface="+mn-lt"/>
                <a:ea typeface="+mn-ea"/>
                <a:cs typeface="+mn-cs"/>
              </a:rPr>
              <a:t>[click]</a:t>
            </a:r>
            <a:r>
              <a:rPr lang="en-US" sz="1100" b="0" i="0" u="none" strike="noStrike" kern="1200" dirty="0" smtClean="0">
                <a:solidFill>
                  <a:schemeClr val="tx1"/>
                </a:solidFill>
                <a:effectLst/>
                <a:latin typeface="+mn-lt"/>
                <a:ea typeface="+mn-ea"/>
                <a:cs typeface="+mn-cs"/>
              </a:rPr>
              <a:t> identifies</a:t>
            </a:r>
            <a:r>
              <a:rPr lang="en-US" sz="1100" b="0" i="0" u="none" strike="noStrike" kern="1200" baseline="0" dirty="0" smtClean="0">
                <a:solidFill>
                  <a:schemeClr val="tx1"/>
                </a:solidFill>
                <a:effectLst/>
                <a:latin typeface="+mn-lt"/>
                <a:ea typeface="+mn-ea"/>
                <a:cs typeface="+mn-cs"/>
              </a:rPr>
              <a:t> the </a:t>
            </a:r>
            <a:r>
              <a:rPr lang="en-US" sz="1100" b="0" i="0" u="none" strike="noStrike" kern="1200" dirty="0" smtClean="0">
                <a:solidFill>
                  <a:schemeClr val="tx1"/>
                </a:solidFill>
                <a:effectLst/>
                <a:latin typeface="+mn-lt"/>
                <a:ea typeface="+mn-ea"/>
                <a:cs typeface="+mn-cs"/>
              </a:rPr>
              <a:t>headers </a:t>
            </a:r>
            <a:r>
              <a:rPr lang="en-US" sz="1100" b="0" i="0" u="none" strike="noStrike" kern="1200" baseline="0" dirty="0" smtClean="0">
                <a:solidFill>
                  <a:schemeClr val="tx1"/>
                </a:solidFill>
                <a:effectLst/>
                <a:latin typeface="+mn-lt"/>
                <a:ea typeface="+mn-ea"/>
                <a:cs typeface="+mn-cs"/>
              </a:rPr>
              <a:t>and </a:t>
            </a:r>
            <a:r>
              <a:rPr lang="en-US" sz="1100" b="1" i="0" u="none" strike="noStrike" kern="1200" dirty="0" smtClean="0">
                <a:solidFill>
                  <a:schemeClr val="tx1"/>
                </a:solidFill>
                <a:effectLst/>
                <a:latin typeface="+mn-lt"/>
                <a:ea typeface="+mn-ea"/>
                <a:cs typeface="+mn-cs"/>
              </a:rPr>
              <a:t>[click]</a:t>
            </a:r>
            <a:r>
              <a:rPr lang="en-US" sz="1100" b="0" i="0" u="none" strike="noStrike" kern="1200" baseline="0" dirty="0" smtClean="0">
                <a:solidFill>
                  <a:schemeClr val="tx1"/>
                </a:solidFill>
                <a:effectLst/>
                <a:latin typeface="+mn-lt"/>
                <a:ea typeface="+mn-ea"/>
                <a:cs typeface="+mn-cs"/>
              </a:rPr>
              <a:t> extracts them as packet header fields (i.e., essentially a copy of the content of the packets). </a:t>
            </a:r>
            <a:r>
              <a:rPr lang="en-US" sz="1100" b="1" i="0" u="none" strike="noStrike" kern="1200" dirty="0" smtClean="0">
                <a:solidFill>
                  <a:schemeClr val="tx1"/>
                </a:solidFill>
                <a:effectLst/>
                <a:latin typeface="+mn-lt"/>
                <a:ea typeface="+mn-ea"/>
                <a:cs typeface="+mn-cs"/>
              </a:rPr>
              <a:t>[click] </a:t>
            </a:r>
            <a:r>
              <a:rPr lang="en-US" sz="1100" b="0" i="0" u="none" strike="noStrike" kern="1200" baseline="0" dirty="0" smtClean="0">
                <a:solidFill>
                  <a:schemeClr val="tx1"/>
                </a:solidFill>
                <a:effectLst/>
                <a:latin typeface="+mn-lt"/>
                <a:ea typeface="+mn-ea"/>
                <a:cs typeface="+mn-cs"/>
              </a:rPr>
              <a:t>The match-action tables operate on these header fields. </a:t>
            </a:r>
            <a:r>
              <a:rPr lang="en-US" sz="1100" b="1" i="0" u="none" strike="noStrike" kern="1200" dirty="0" smtClean="0">
                <a:solidFill>
                  <a:schemeClr val="tx1"/>
                </a:solidFill>
                <a:effectLst/>
                <a:latin typeface="+mn-lt"/>
                <a:ea typeface="+mn-ea"/>
                <a:cs typeface="+mn-cs"/>
              </a:rPr>
              <a:t>[click] </a:t>
            </a:r>
            <a:r>
              <a:rPr lang="en-US" sz="1100" b="0" i="0" u="none" strike="noStrike" kern="1200" baseline="0" dirty="0" smtClean="0">
                <a:solidFill>
                  <a:schemeClr val="tx1"/>
                </a:solidFill>
                <a:effectLst/>
                <a:latin typeface="+mn-lt"/>
                <a:ea typeface="+mn-ea"/>
                <a:cs typeface="+mn-cs"/>
              </a:rPr>
              <a:t>Finally, a packet </a:t>
            </a:r>
            <a:r>
              <a:rPr lang="en-US" sz="1100" b="0" i="0" u="none" strike="noStrike" kern="1200" baseline="0" dirty="0" err="1" smtClean="0">
                <a:solidFill>
                  <a:schemeClr val="tx1"/>
                </a:solidFill>
                <a:effectLst/>
                <a:latin typeface="+mn-lt"/>
                <a:ea typeface="+mn-ea"/>
                <a:cs typeface="+mn-cs"/>
              </a:rPr>
              <a:t>deparser</a:t>
            </a:r>
            <a:r>
              <a:rPr lang="en-US" sz="1100" b="0" i="0" u="none" strike="noStrike" kern="1200" baseline="0" dirty="0" smtClean="0">
                <a:solidFill>
                  <a:schemeClr val="tx1"/>
                </a:solidFill>
                <a:effectLst/>
                <a:latin typeface="+mn-lt"/>
                <a:ea typeface="+mn-ea"/>
                <a:cs typeface="+mn-cs"/>
              </a:rPr>
              <a:t> writes the changes from these header fields back on to the packet. We name this mode of operating of header fields as “post-pipeline editing.”</a:t>
            </a:r>
            <a:endParaRPr lang="en-US" dirty="0" smtClean="0">
              <a:effectLst/>
            </a:endParaRPr>
          </a:p>
        </p:txBody>
      </p:sp>
    </p:spTree>
    <p:extLst>
      <p:ext uri="{BB962C8B-B14F-4D97-AF65-F5344CB8AC3E}">
        <p14:creationId xmlns:p14="http://schemas.microsoft.com/office/powerpoint/2010/main" val="17270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Where</a:t>
            </a:r>
            <a:r>
              <a:rPr lang="en-US" sz="1100" b="0" i="0" u="none" strike="noStrike" kern="1200" baseline="0" dirty="0" smtClean="0">
                <a:solidFill>
                  <a:schemeClr val="tx1"/>
                </a:solidFill>
                <a:effectLst/>
                <a:latin typeface="+mn-lt"/>
                <a:ea typeface="+mn-ea"/>
                <a:cs typeface="+mn-cs"/>
              </a:rPr>
              <a:t>as, </a:t>
            </a:r>
            <a:r>
              <a:rPr lang="en-US" sz="1100" b="0" i="0" u="none" strike="noStrike" kern="1200" dirty="0" smtClean="0">
                <a:solidFill>
                  <a:schemeClr val="tx1"/>
                </a:solidFill>
                <a:effectLst/>
                <a:latin typeface="+mn-lt"/>
                <a:ea typeface="+mn-ea"/>
                <a:cs typeface="+mn-cs"/>
              </a:rPr>
              <a:t>in OVS packet forwarding model, </a:t>
            </a:r>
            <a:r>
              <a:rPr lang="en-US" sz="1100" b="1" i="0" u="none" strike="noStrike" kern="1200" dirty="0" smtClean="0">
                <a:solidFill>
                  <a:schemeClr val="tx1"/>
                </a:solidFill>
                <a:effectLst/>
                <a:latin typeface="+mn-lt"/>
                <a:ea typeface="+mn-ea"/>
                <a:cs typeface="+mn-cs"/>
              </a:rPr>
              <a:t>[click]</a:t>
            </a:r>
            <a:r>
              <a:rPr lang="en-US" sz="1100" b="0" i="0" u="none" strike="noStrike" kern="1200" dirty="0" smtClean="0">
                <a:solidFill>
                  <a:schemeClr val="tx1"/>
                </a:solidFill>
                <a:effectLst/>
                <a:latin typeface="+mn-lt"/>
                <a:ea typeface="+mn-ea"/>
                <a:cs typeface="+mn-cs"/>
              </a:rPr>
              <a:t> a packet parser only </a:t>
            </a:r>
            <a:r>
              <a:rPr lang="en-US" sz="1100" b="1" i="0" u="none" strike="noStrike" kern="1200" dirty="0" smtClean="0">
                <a:solidFill>
                  <a:schemeClr val="tx1"/>
                </a:solidFill>
                <a:effectLst/>
                <a:latin typeface="+mn-lt"/>
                <a:ea typeface="+mn-ea"/>
                <a:cs typeface="+mn-cs"/>
              </a:rPr>
              <a:t>[click]</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identifies</a:t>
            </a:r>
            <a:r>
              <a:rPr lang="en-US" sz="1100" b="0" i="0" u="none" strike="noStrike" kern="1200" baseline="0" dirty="0" smtClean="0">
                <a:solidFill>
                  <a:schemeClr val="tx1"/>
                </a:solidFill>
                <a:effectLst/>
                <a:latin typeface="+mn-lt"/>
                <a:ea typeface="+mn-ea"/>
                <a:cs typeface="+mn-cs"/>
              </a:rPr>
              <a:t> the </a:t>
            </a:r>
            <a:r>
              <a:rPr lang="en-US" sz="1100" b="0" i="0" u="none" strike="noStrike" kern="1200" dirty="0" smtClean="0">
                <a:solidFill>
                  <a:schemeClr val="tx1"/>
                </a:solidFill>
                <a:effectLst/>
                <a:latin typeface="+mn-lt"/>
                <a:ea typeface="+mn-ea"/>
                <a:cs typeface="+mn-cs"/>
              </a:rPr>
              <a:t>headers and</a:t>
            </a:r>
            <a:r>
              <a:rPr lang="en-US" sz="1100" b="0" i="0" u="none" strike="noStrike" kern="1200" baseline="0" dirty="0" smtClean="0">
                <a:solidFill>
                  <a:schemeClr val="tx1"/>
                </a:solidFill>
                <a:effectLst/>
                <a:latin typeface="+mn-lt"/>
                <a:ea typeface="+mn-ea"/>
                <a:cs typeface="+mn-cs"/>
              </a:rPr>
              <a:t> </a:t>
            </a:r>
            <a:r>
              <a:rPr lang="en-US" sz="1100" b="1" i="0" u="none" strike="noStrike" kern="1200" dirty="0" smtClean="0">
                <a:solidFill>
                  <a:schemeClr val="tx1"/>
                </a:solidFill>
                <a:effectLst/>
                <a:latin typeface="+mn-lt"/>
                <a:ea typeface="+mn-ea"/>
                <a:cs typeface="+mn-cs"/>
              </a:rPr>
              <a:t>[click] </a:t>
            </a:r>
            <a:r>
              <a:rPr lang="en-US" sz="1100" b="0" i="0" u="none" strike="noStrike" kern="1200" baseline="0" dirty="0" smtClean="0">
                <a:solidFill>
                  <a:schemeClr val="tx1"/>
                </a:solidFill>
                <a:effectLst/>
                <a:latin typeface="+mn-lt"/>
                <a:ea typeface="+mn-ea"/>
                <a:cs typeface="+mn-cs"/>
              </a:rPr>
              <a:t>the match-action tables directly operate on these headers inside the packet. We name this mode of operating of packet header fields as “inline editing.”</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p:txBody>
      </p:sp>
    </p:spTree>
    <p:extLst>
      <p:ext uri="{BB962C8B-B14F-4D97-AF65-F5344CB8AC3E}">
        <p14:creationId xmlns:p14="http://schemas.microsoft.com/office/powerpoint/2010/main" val="212278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So, in</a:t>
            </a:r>
            <a:r>
              <a:rPr lang="en-US" sz="1100" b="0" i="0" u="none" strike="noStrike" kern="1200" baseline="0" dirty="0" smtClean="0">
                <a:solidFill>
                  <a:schemeClr val="tx1"/>
                </a:solidFill>
                <a:effectLst/>
                <a:latin typeface="+mn-lt"/>
                <a:ea typeface="+mn-ea"/>
                <a:cs typeface="+mn-cs"/>
              </a:rPr>
              <a:t> order to map P4 to OVS, we modified OVS to provide support for both these editing modes</a:t>
            </a:r>
            <a:endParaRPr lang="en-US" dirty="0">
              <a:effectLst/>
            </a:endParaRPr>
          </a:p>
        </p:txBody>
      </p:sp>
    </p:spTree>
    <p:extLst>
      <p:ext uri="{BB962C8B-B14F-4D97-AF65-F5344CB8AC3E}">
        <p14:creationId xmlns:p14="http://schemas.microsoft.com/office/powerpoint/2010/main" val="44496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This work also appears at SIGCOMM 2016, and you can access the current draft here.</a:t>
            </a:r>
            <a:endParaRPr lang="en-US" baseline="0" dirty="0" smtClean="0"/>
          </a:p>
        </p:txBody>
      </p:sp>
    </p:spTree>
    <p:extLst>
      <p:ext uri="{BB962C8B-B14F-4D97-AF65-F5344CB8AC3E}">
        <p14:creationId xmlns:p14="http://schemas.microsoft.com/office/powerpoint/2010/main" val="214699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We </a:t>
            </a:r>
            <a:r>
              <a:rPr lang="en-US" sz="1100" b="0" i="0" u="none" strike="noStrike" kern="1200" dirty="0" smtClean="0">
                <a:solidFill>
                  <a:schemeClr val="tx1"/>
                </a:solidFill>
                <a:effectLst/>
                <a:latin typeface="+mn-lt"/>
                <a:ea typeface="+mn-ea"/>
                <a:cs typeface="+mn-cs"/>
              </a:rPr>
              <a:t>see that a naïve compilation of our benchmark application (which is essentially a router with an access-control list) shows </a:t>
            </a:r>
            <a:r>
              <a:rPr lang="en-US" sz="1100" b="1" i="0" u="none" strike="noStrike" kern="1200" dirty="0" smtClean="0">
                <a:solidFill>
                  <a:schemeClr val="tx1"/>
                </a:solidFill>
                <a:effectLst/>
                <a:latin typeface="+mn-lt"/>
                <a:ea typeface="+mn-ea"/>
                <a:cs typeface="+mn-cs"/>
              </a:rPr>
              <a:t>[click]</a:t>
            </a:r>
            <a:r>
              <a:rPr lang="en-US" sz="1100" b="0" i="0" u="none" strike="noStrike" kern="1200" dirty="0" smtClean="0">
                <a:solidFill>
                  <a:schemeClr val="tx1"/>
                </a:solidFill>
                <a:effectLst/>
                <a:latin typeface="+mn-lt"/>
                <a:ea typeface="+mn-ea"/>
                <a:cs typeface="+mn-cs"/>
              </a:rPr>
              <a:t> that PISCES has a performance overhead</a:t>
            </a:r>
            <a:r>
              <a:rPr lang="en-US" sz="1100" b="0" i="0" u="none" strike="noStrike" kern="1200" baseline="0" dirty="0" smtClean="0">
                <a:solidFill>
                  <a:schemeClr val="tx1"/>
                </a:solidFill>
                <a:effectLst/>
                <a:latin typeface="+mn-lt"/>
                <a:ea typeface="+mn-ea"/>
                <a:cs typeface="+mn-cs"/>
              </a:rPr>
              <a:t> of about</a:t>
            </a:r>
            <a:r>
              <a:rPr lang="en-US" sz="1100" b="0" i="0" u="none" strike="noStrike" kern="1200" dirty="0" smtClean="0">
                <a:solidFill>
                  <a:schemeClr val="tx1"/>
                </a:solidFill>
                <a:effectLst/>
                <a:latin typeface="+mn-lt"/>
                <a:ea typeface="+mn-ea"/>
                <a:cs typeface="+mn-cs"/>
              </a:rPr>
              <a:t> 40% compared</a:t>
            </a:r>
            <a:r>
              <a:rPr lang="en-US" sz="1100" b="0" i="0" u="none" strike="noStrike" kern="1200" baseline="0" dirty="0" smtClean="0">
                <a:solidFill>
                  <a:schemeClr val="tx1"/>
                </a:solidFill>
                <a:effectLst/>
                <a:latin typeface="+mn-lt"/>
                <a:ea typeface="+mn-ea"/>
                <a:cs typeface="+mn-cs"/>
              </a:rPr>
              <a:t> to</a:t>
            </a:r>
            <a:r>
              <a:rPr lang="en-US" sz="1100" b="0" i="0" u="none" strike="noStrike" kern="1200" dirty="0" smtClean="0">
                <a:solidFill>
                  <a:schemeClr val="tx1"/>
                </a:solidFill>
                <a:effectLst/>
                <a:latin typeface="+mn-lt"/>
                <a:ea typeface="+mn-ea"/>
                <a:cs typeface="+mn-cs"/>
              </a:rPr>
              <a:t> the native OVS.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We observe</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that</a:t>
            </a:r>
            <a:r>
              <a:rPr lang="en-US" sz="1100" b="0" i="0" u="none" strike="noStrike" kern="1200" baseline="0" dirty="0" smtClean="0">
                <a:solidFill>
                  <a:schemeClr val="tx1"/>
                </a:solidFill>
                <a:effectLst/>
                <a:latin typeface="+mn-lt"/>
                <a:ea typeface="+mn-ea"/>
                <a:cs typeface="+mn-cs"/>
              </a:rPr>
              <a:t> there are two main aspects that significantly affect the performance of PISCES.</a:t>
            </a: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4130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The</a:t>
            </a:r>
            <a:r>
              <a:rPr lang="en-US" sz="1100" b="0" i="0" u="none" strike="noStrike" kern="1200" baseline="0" dirty="0" smtClean="0">
                <a:solidFill>
                  <a:schemeClr val="tx1"/>
                </a:solidFill>
                <a:effectLst/>
                <a:latin typeface="+mn-lt"/>
                <a:ea typeface="+mn-ea"/>
                <a:cs typeface="+mn-cs"/>
              </a:rPr>
              <a:t> first one </a:t>
            </a:r>
            <a:r>
              <a:rPr lang="en-US" sz="1100" b="0" i="0" u="none" strike="noStrike" kern="1200" dirty="0" smtClean="0">
                <a:solidFill>
                  <a:schemeClr val="tx1"/>
                </a:solidFill>
                <a:effectLst/>
                <a:latin typeface="+mn-lt"/>
                <a:ea typeface="+mn-ea"/>
                <a:cs typeface="+mn-cs"/>
              </a:rPr>
              <a:t>is the</a:t>
            </a:r>
            <a:r>
              <a:rPr lang="en-US" sz="1100" b="0" i="0" u="none" strike="noStrike" kern="1200" baseline="0" dirty="0" smtClean="0">
                <a:solidFill>
                  <a:schemeClr val="tx1"/>
                </a:solidFill>
                <a:effectLst/>
                <a:latin typeface="+mn-lt"/>
                <a:ea typeface="+mn-ea"/>
                <a:cs typeface="+mn-cs"/>
              </a:rPr>
              <a:t> number of CPU cycles consumed in processing a single packet.</a:t>
            </a:r>
            <a:endParaRPr lang="en-US" dirty="0">
              <a:effectLst/>
            </a:endParaRPr>
          </a:p>
        </p:txBody>
      </p:sp>
    </p:spTree>
    <p:extLst>
      <p:ext uri="{BB962C8B-B14F-4D97-AF65-F5344CB8AC3E}">
        <p14:creationId xmlns:p14="http://schemas.microsoft.com/office/powerpoint/2010/main" val="210868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p:txBody>
      </p:sp>
    </p:spTree>
    <p:extLst>
      <p:ext uri="{BB962C8B-B14F-4D97-AF65-F5344CB8AC3E}">
        <p14:creationId xmlns:p14="http://schemas.microsoft.com/office/powerpoint/2010/main" val="8654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The</a:t>
            </a:r>
            <a:r>
              <a:rPr lang="en-US" baseline="0" dirty="0" smtClean="0">
                <a:effectLst/>
              </a:rPr>
              <a:t> post-pipeline editing mode requires maintaining an extra copy of headers. Whereas, inline editing mode doesn’t require any extra copy.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Maintaining these extra copies has a significant overhead.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For example, while using a tunneling protocol (like VXLAN), the post-pipeline editing mode consumed 2x more cycles than inline editing mode.</a:t>
            </a:r>
          </a:p>
        </p:txBody>
      </p:sp>
    </p:spTree>
    <p:extLst>
      <p:ext uri="{BB962C8B-B14F-4D97-AF65-F5344CB8AC3E}">
        <p14:creationId xmlns:p14="http://schemas.microsoft.com/office/powerpoint/2010/main" val="168161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The</a:t>
            </a:r>
            <a:r>
              <a:rPr lang="en-US" baseline="0" dirty="0" smtClean="0">
                <a:effectLst/>
              </a:rPr>
              <a:t> post-pipeline editing mode requires maintaining an extra copy of headers. Whereas, inline editing mode doesn’t require any extra copy.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Maintaining these extra copies has a significant overhead.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For example, while using a tunneling protocol (like VXLAN), the post-pipeline editing mode consumed 2x more cycles than inline editing mode.</a:t>
            </a:r>
          </a:p>
        </p:txBody>
      </p:sp>
    </p:spTree>
    <p:extLst>
      <p:ext uri="{BB962C8B-B14F-4D97-AF65-F5344CB8AC3E}">
        <p14:creationId xmlns:p14="http://schemas.microsoft.com/office/powerpoint/2010/main" val="79279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The</a:t>
            </a:r>
            <a:r>
              <a:rPr lang="en-US" baseline="0" dirty="0" smtClean="0">
                <a:effectLst/>
              </a:rPr>
              <a:t> post-pipeline editing mode requires maintaining an extra copy of headers. Whereas, inline editing mode doesn’t require any extra copy.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Maintaining these extra copies has a significant overhead.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For example, while using a tunneling protocol (like VXLAN), the post-pipeline editing mode consumed 2x more cycles than inline editing mode.</a:t>
            </a:r>
          </a:p>
        </p:txBody>
      </p:sp>
    </p:spTree>
    <p:extLst>
      <p:ext uri="{BB962C8B-B14F-4D97-AF65-F5344CB8AC3E}">
        <p14:creationId xmlns:p14="http://schemas.microsoft.com/office/powerpoint/2010/main" val="85743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Our third</a:t>
            </a:r>
            <a:r>
              <a:rPr lang="en-US" sz="1100" b="0" i="0" u="none" strike="noStrike" kern="1200" baseline="0" dirty="0" smtClean="0">
                <a:solidFill>
                  <a:schemeClr val="tx1"/>
                </a:solidFill>
                <a:effectLst/>
                <a:latin typeface="+mn-lt"/>
                <a:ea typeface="+mn-ea"/>
                <a:cs typeface="+mn-cs"/>
              </a:rPr>
              <a:t> optimization is parser specialization. </a:t>
            </a:r>
            <a:r>
              <a:rPr lang="en-US" sz="1100" b="0" i="0" u="none" strike="noStrike" kern="1200" dirty="0" smtClean="0">
                <a:solidFill>
                  <a:schemeClr val="tx1"/>
                </a:solidFill>
                <a:effectLst/>
                <a:latin typeface="+mn-lt"/>
                <a:ea typeface="+mn-ea"/>
                <a:cs typeface="+mn-cs"/>
              </a:rPr>
              <a:t>Parser specialization is the process of optimizing</a:t>
            </a:r>
            <a:r>
              <a:rPr lang="en-US" sz="1100" b="0" i="0" u="none" strike="noStrike" kern="1200" baseline="0" dirty="0" smtClean="0">
                <a:solidFill>
                  <a:schemeClr val="tx1"/>
                </a:solidFill>
                <a:effectLst/>
                <a:latin typeface="+mn-lt"/>
                <a:ea typeface="+mn-ea"/>
                <a:cs typeface="+mn-cs"/>
              </a:rPr>
              <a:t> the parser, so that it only extracts fields that are actually used by the match-action pipeline.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tx1"/>
                </a:solidFill>
                <a:effectLst/>
                <a:latin typeface="+mn-lt"/>
                <a:ea typeface="+mn-ea"/>
                <a:cs typeface="+mn-cs"/>
              </a:rPr>
              <a:t>[click]</a:t>
            </a:r>
            <a:r>
              <a:rPr lang="en-US" sz="1100" b="0" i="0" u="none" strike="noStrike"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For example, if we are only using L2 headers in the match-action pipeline then, in that case, </a:t>
            </a:r>
            <a:r>
              <a:rPr lang="en-US" sz="1100" b="1" i="0" u="none" strike="noStrike" kern="1200" baseline="0" dirty="0" smtClean="0">
                <a:solidFill>
                  <a:schemeClr val="tx1"/>
                </a:solidFill>
                <a:effectLst/>
                <a:latin typeface="+mn-lt"/>
                <a:ea typeface="+mn-ea"/>
                <a:cs typeface="+mn-cs"/>
              </a:rPr>
              <a:t>[click]</a:t>
            </a:r>
            <a:r>
              <a:rPr lang="en-US" sz="1100" b="0" i="0" u="none" strike="noStrike" kern="1200" baseline="0" dirty="0" smtClean="0">
                <a:solidFill>
                  <a:schemeClr val="tx1"/>
                </a:solidFill>
                <a:effectLst/>
                <a:latin typeface="+mn-lt"/>
                <a:ea typeface="+mn-ea"/>
                <a:cs typeface="+mn-cs"/>
              </a:rPr>
              <a:t> the parser shouldn’t have to extract L3 and L4 headers.</a:t>
            </a:r>
            <a:endParaRPr lang="en-US" sz="11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056834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However, P4 enabled us to assess and evaluate this cost offline</a:t>
            </a:r>
            <a:r>
              <a:rPr lang="en-US" sz="1100" b="0" i="0" u="none" strike="noStrike" kern="1200" baseline="0" dirty="0" smtClean="0">
                <a:solidFill>
                  <a:schemeClr val="tx1"/>
                </a:solidFill>
                <a:effectLst/>
                <a:latin typeface="+mn-lt"/>
                <a:ea typeface="+mn-ea"/>
                <a:cs typeface="+mn-cs"/>
              </a:rPr>
              <a:t> and thus enabled us to optimize for this cost at compile time.</a:t>
            </a:r>
            <a:endParaRPr lang="en-US" sz="11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sngStrike" kern="1200" dirty="0" smtClean="0">
                <a:solidFill>
                  <a:schemeClr val="tx1"/>
                </a:solidFill>
                <a:effectLst/>
                <a:latin typeface="+mn-lt"/>
                <a:ea typeface="+mn-ea"/>
                <a:cs typeface="+mn-cs"/>
              </a:rPr>
              <a:t>We </a:t>
            </a:r>
            <a:r>
              <a:rPr lang="en-US" sz="1100" b="0" i="0" u="none" strike="sngStrike" kern="1200" dirty="0" smtClean="0">
                <a:solidFill>
                  <a:schemeClr val="tx1"/>
                </a:solidFill>
                <a:effectLst/>
                <a:latin typeface="+mn-lt"/>
                <a:ea typeface="+mn-ea"/>
                <a:cs typeface="+mn-cs"/>
              </a:rPr>
              <a:t>implement</a:t>
            </a:r>
            <a:r>
              <a:rPr lang="en-US" sz="1100" b="0" i="0" u="none" strike="sngStrike" kern="1200" baseline="0" dirty="0" smtClean="0">
                <a:solidFill>
                  <a:schemeClr val="tx1"/>
                </a:solidFill>
                <a:effectLst/>
                <a:latin typeface="+mn-lt"/>
                <a:ea typeface="+mn-ea"/>
                <a:cs typeface="+mn-cs"/>
              </a:rPr>
              <a:t> seven optimizations, five for per-packet cost and two for cache misses. </a:t>
            </a:r>
            <a:endParaRPr lang="en-US" sz="1100" b="0" i="0" u="none" strike="sng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7588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We implement</a:t>
            </a:r>
            <a:r>
              <a:rPr lang="en-US" sz="1100" b="0" i="0" u="none" strike="noStrike" kern="1200" baseline="0" dirty="0" smtClean="0">
                <a:solidFill>
                  <a:schemeClr val="tx1"/>
                </a:solidFill>
                <a:effectLst/>
                <a:latin typeface="+mn-lt"/>
                <a:ea typeface="+mn-ea"/>
                <a:cs typeface="+mn-cs"/>
              </a:rPr>
              <a:t> seven optimizations, five for per-packet cost and two for cache misses. </a:t>
            </a: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89797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We implement</a:t>
            </a:r>
            <a:r>
              <a:rPr lang="en-US" sz="1100" b="0" i="0" u="none" strike="noStrike" kern="1200" baseline="0" dirty="0" smtClean="0">
                <a:solidFill>
                  <a:schemeClr val="tx1"/>
                </a:solidFill>
                <a:effectLst/>
                <a:latin typeface="+mn-lt"/>
                <a:ea typeface="+mn-ea"/>
                <a:cs typeface="+mn-cs"/>
              </a:rPr>
              <a:t> seven optimizations, five for per-packet cost and two for cache misses. </a:t>
            </a: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4579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@Shahbaz:</a:t>
            </a:r>
            <a:r>
              <a:rPr lang="en-US" baseline="0" dirty="0" smtClean="0"/>
              <a:t> update </a:t>
            </a:r>
            <a:r>
              <a:rPr lang="is-IS" baseline="0" dirty="0" smtClean="0"/>
              <a:t>… reader notes from here onwards.</a:t>
            </a:r>
            <a:endParaRPr lang="en-US" dirty="0" smtClean="0"/>
          </a:p>
          <a:p>
            <a:endParaRPr lang="en-US" dirty="0" smtClean="0"/>
          </a:p>
          <a:p>
            <a:endParaRPr lang="en-US" dirty="0" smtClean="0"/>
          </a:p>
          <a:p>
            <a:r>
              <a:rPr lang="en-US" dirty="0" smtClean="0"/>
              <a:t>When </a:t>
            </a:r>
            <a:r>
              <a:rPr lang="en-US" dirty="0" smtClean="0"/>
              <a:t>we think of Ethernet</a:t>
            </a:r>
            <a:r>
              <a:rPr lang="en-US" baseline="0" dirty="0" smtClean="0"/>
              <a:t> switches and routers, we tend to think of physical boxes sitting inside the core of a network or at the top of a rack of servers.</a:t>
            </a:r>
          </a:p>
          <a:p>
            <a:endParaRPr lang="en-US" baseline="0" dirty="0" smtClean="0"/>
          </a:p>
          <a:p>
            <a:r>
              <a:rPr lang="en-US" baseline="0" dirty="0" smtClean="0"/>
              <a:t>However, in today’s virtualized data centers like Amazon EC2 and Rackspace, </a:t>
            </a:r>
            <a:r>
              <a:rPr lang="en-US" baseline="0" dirty="0" smtClean="0"/>
              <a:t>each </a:t>
            </a:r>
            <a:r>
              <a:rPr lang="en-US" baseline="0" dirty="0" smtClean="0"/>
              <a:t>hypervisor contains a software switch (such as  Open </a:t>
            </a:r>
            <a:r>
              <a:rPr lang="en-US" baseline="0" dirty="0" err="1" smtClean="0"/>
              <a:t>vSwitch</a:t>
            </a:r>
            <a:r>
              <a:rPr lang="en-US" baseline="0" dirty="0" smtClean="0"/>
              <a:t>) for routing traffic to and from virtual machines and the outside world.</a:t>
            </a:r>
          </a:p>
        </p:txBody>
      </p:sp>
    </p:spTree>
    <p:extLst>
      <p:ext uri="{BB962C8B-B14F-4D97-AF65-F5344CB8AC3E}">
        <p14:creationId xmlns:p14="http://schemas.microsoft.com/office/powerpoint/2010/main" val="744724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After applying all these optimizations, we see that the performance overhead is now less than 2% between the optimized version of PISCES and the native OVS.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effectLst/>
                <a:latin typeface="+mn-lt"/>
                <a:ea typeface="+mn-ea"/>
                <a:cs typeface="+mn-cs"/>
              </a:rPr>
              <a:t>So, this shows that with appropriate compiler optimizations the cost of programmability on performance is negligible.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55774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mn-lt"/>
                <a:ea typeface="+mn-ea"/>
                <a:cs typeface="+mn-cs"/>
              </a:rPr>
              <a:t>And</a:t>
            </a:r>
            <a:r>
              <a:rPr lang="en-US" sz="1100" b="0" i="0" u="none" strike="noStrike" kern="1200" baseline="0" dirty="0" smtClean="0">
                <a:solidFill>
                  <a:schemeClr val="tx1"/>
                </a:solidFill>
                <a:effectLst/>
                <a:latin typeface="+mn-lt"/>
                <a:ea typeface="+mn-ea"/>
                <a:cs typeface="+mn-cs"/>
              </a:rPr>
              <a:t> the second one is the number of cache misses.</a:t>
            </a:r>
            <a:endParaRPr lang="en-US" sz="11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154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In summary,</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we talked about the importance</a:t>
            </a:r>
            <a:r>
              <a:rPr lang="en-US" sz="1100" kern="1200" baseline="0" dirty="0" smtClean="0">
                <a:solidFill>
                  <a:schemeClr val="tx1"/>
                </a:solidFill>
                <a:effectLst/>
                <a:latin typeface="+mn-lt"/>
                <a:ea typeface="+mn-ea"/>
                <a:cs typeface="+mn-cs"/>
              </a:rPr>
              <a:t> of software switches and the need for rapid development and deployment of network features.</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We presented PISCES, a programmable and protocol-independent software switch.</a:t>
            </a:r>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We showed</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that with appropriate compiler optimizations, PISCES performs comparable</a:t>
            </a:r>
            <a:r>
              <a:rPr lang="en-US" sz="1100" kern="1200" baseline="0" dirty="0" smtClean="0">
                <a:solidFill>
                  <a:schemeClr val="tx1"/>
                </a:solidFill>
                <a:effectLst/>
                <a:latin typeface="+mn-lt"/>
                <a:ea typeface="+mn-ea"/>
                <a:cs typeface="+mn-cs"/>
              </a:rPr>
              <a:t> to native software implementations, and there is hardly any cost of programmability on performance!</a:t>
            </a:r>
          </a:p>
          <a:p>
            <a:endParaRPr lang="en-US" sz="1100" kern="1200" baseline="0" dirty="0" smtClean="0">
              <a:solidFill>
                <a:schemeClr val="tx1"/>
              </a:solidFill>
              <a:effectLst/>
              <a:latin typeface="+mn-lt"/>
              <a:ea typeface="+mn-ea"/>
              <a:cs typeface="+mn-cs"/>
            </a:endParaRP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Talk about next steps </a:t>
            </a:r>
            <a:r>
              <a:rPr lang="is-IS" sz="1100" kern="1200" baseline="0" dirty="0" smtClean="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1125802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So, in summary, we showed</a:t>
            </a:r>
            <a:r>
              <a:rPr lang="en-US" sz="1100" kern="1200" baseline="0" dirty="0" smtClean="0">
                <a:solidFill>
                  <a:schemeClr val="tx1"/>
                </a:solidFill>
                <a:effectLst/>
                <a:latin typeface="+mn-lt"/>
                <a:ea typeface="+mn-ea"/>
                <a:cs typeface="+mn-cs"/>
              </a:rPr>
              <a:t> that with appropriate compiler optimizations </a:t>
            </a:r>
            <a:r>
              <a:rPr lang="is-IS" sz="1100" kern="1200" baseline="0" dirty="0" smtClean="0">
                <a:solidFill>
                  <a:schemeClr val="tx1"/>
                </a:solidFill>
                <a:effectLst/>
                <a:latin typeface="+mn-lt"/>
                <a:ea typeface="+mn-ea"/>
                <a:cs typeface="+mn-cs"/>
              </a:rPr>
              <a:t>… P4 and OVS can enable fast packet forwarding and there is hardly any cost of programmability on performance.</a:t>
            </a:r>
            <a:endParaRPr lang="en-US" dirty="0"/>
          </a:p>
        </p:txBody>
      </p:sp>
    </p:spTree>
    <p:extLst>
      <p:ext uri="{BB962C8B-B14F-4D97-AF65-F5344CB8AC3E}">
        <p14:creationId xmlns:p14="http://schemas.microsoft.com/office/powerpoint/2010/main" val="1251288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With</a:t>
            </a:r>
            <a:r>
              <a:rPr lang="en-US" baseline="0" dirty="0" smtClean="0"/>
              <a:t> this I conclude my presentation. </a:t>
            </a:r>
            <a:r>
              <a:rPr lang="en-US" dirty="0" smtClean="0"/>
              <a:t>Thank you,</a:t>
            </a:r>
            <a:r>
              <a:rPr lang="en-US" baseline="0" dirty="0" smtClean="0"/>
              <a:t> and I’m happy to take any questions.</a:t>
            </a:r>
            <a:endParaRPr dirty="0"/>
          </a:p>
        </p:txBody>
      </p:sp>
    </p:spTree>
    <p:extLst>
      <p:ext uri="{BB962C8B-B14F-4D97-AF65-F5344CB8AC3E}">
        <p14:creationId xmlns:p14="http://schemas.microsoft.com/office/powerpoint/2010/main" val="159692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Because these switches are written in software they can be upgraded more easily than hardware </a:t>
            </a:r>
            <a:r>
              <a:rPr lang="en-US" baseline="0" dirty="0" smtClean="0"/>
              <a:t>switches.</a:t>
            </a:r>
            <a:endParaRPr lang="en-US" baseline="0" dirty="0" smtClean="0"/>
          </a:p>
        </p:txBody>
      </p:sp>
    </p:spTree>
    <p:extLst>
      <p:ext uri="{BB962C8B-B14F-4D97-AF65-F5344CB8AC3E}">
        <p14:creationId xmlns:p14="http://schemas.microsoft.com/office/powerpoint/2010/main" val="203859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That’s why it’s a common assumption that software switches </a:t>
            </a:r>
            <a:r>
              <a:rPr lang="en-US" baseline="0" dirty="0" smtClean="0"/>
              <a:t>enable </a:t>
            </a:r>
            <a:r>
              <a:rPr lang="en-US" baseline="0" dirty="0" smtClean="0"/>
              <a:t>rapid development and deployment of network features.</a:t>
            </a:r>
          </a:p>
          <a:p>
            <a:endParaRPr lang="en-US" baseline="0" dirty="0" smtClean="0"/>
          </a:p>
          <a:p>
            <a:r>
              <a:rPr lang="en-US" b="1" baseline="0" dirty="0" smtClean="0"/>
              <a:t>But wait a minute, is this really the case?</a:t>
            </a:r>
            <a:endParaRPr lang="en-US" b="1" dirty="0"/>
          </a:p>
        </p:txBody>
      </p:sp>
    </p:spTree>
    <p:extLst>
      <p:ext uri="{BB962C8B-B14F-4D97-AF65-F5344CB8AC3E}">
        <p14:creationId xmlns:p14="http://schemas.microsoft.com/office/powerpoint/2010/main" val="86220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OVS currently supports the following tunneling protocols, i.e., VXLAN, STT, and NVGRE.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what </a:t>
            </a:r>
            <a:r>
              <a:rPr lang="en-US" baseline="0" dirty="0" smtClean="0"/>
              <a:t>about adding new protocols?</a:t>
            </a:r>
            <a:endParaRPr lang="en-US" baseline="0" dirty="0" smtClean="0"/>
          </a:p>
        </p:txBody>
      </p:sp>
    </p:spTree>
    <p:extLst>
      <p:ext uri="{BB962C8B-B14F-4D97-AF65-F5344CB8AC3E}">
        <p14:creationId xmlns:p14="http://schemas.microsoft.com/office/powerpoint/2010/main" val="174261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dirty="0" smtClean="0">
                <a:solidFill>
                  <a:schemeClr val="tx1"/>
                </a:solidFill>
                <a:effectLst/>
                <a:latin typeface="+mn-lt"/>
                <a:ea typeface="+mn-ea"/>
                <a:cs typeface="+mn-cs"/>
              </a:rPr>
              <a:t>A software switch is based on a large body of complex codebase like Kernel, DPDK, and more needed to set up the machinery for fast packet </a:t>
            </a:r>
            <a:r>
              <a:rPr lang="en-US" sz="1100" b="0" i="0" u="none" strike="noStrike" kern="1200" dirty="0" smtClean="0">
                <a:solidFill>
                  <a:schemeClr val="tx1"/>
                </a:solidFill>
                <a:effectLst/>
                <a:latin typeface="+mn-lt"/>
                <a:ea typeface="+mn-ea"/>
                <a:cs typeface="+mn-cs"/>
              </a:rPr>
              <a:t>IO (or forwarding).</a:t>
            </a:r>
            <a:endParaRPr lang="en-US" dirty="0" smtClean="0">
              <a:effectLst/>
            </a:endParaRPr>
          </a:p>
        </p:txBody>
      </p:sp>
    </p:spTree>
    <p:extLst>
      <p:ext uri="{BB962C8B-B14F-4D97-AF65-F5344CB8AC3E}">
        <p14:creationId xmlns:p14="http://schemas.microsoft.com/office/powerpoint/2010/main" val="80370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And</a:t>
            </a:r>
            <a:r>
              <a:rPr lang="en-US" baseline="0" dirty="0" smtClean="0">
                <a:effectLst/>
              </a:rPr>
              <a:t> at the same time, one has to specify the logic for packet processing, like parser and match-action pipeline, using methods and interfaces exposed by these complex codebases. </a:t>
            </a:r>
          </a:p>
          <a:p>
            <a:endParaRPr lang="en-US" baseline="0" dirty="0" smtClean="0">
              <a:effectLst/>
            </a:endParaRPr>
          </a:p>
          <a:p>
            <a:r>
              <a:rPr lang="en-US" dirty="0" smtClean="0">
                <a:effectLst/>
              </a:rPr>
              <a:t>Thus, making changes in these switches is a formidable undertaking and requires expertize</a:t>
            </a:r>
            <a:r>
              <a:rPr lang="en-US" baseline="0" dirty="0" smtClean="0">
                <a:effectLst/>
              </a:rPr>
              <a:t> in</a:t>
            </a:r>
            <a:r>
              <a:rPr lang="en-US" dirty="0" smtClean="0">
                <a:effectLst/>
              </a:rPr>
              <a:t>­</a:t>
            </a:r>
            <a:r>
              <a:rPr lang="en-US" b="1" baseline="0" dirty="0" smtClean="0"/>
              <a:t> </a:t>
            </a:r>
            <a:r>
              <a:rPr lang="en-US" dirty="0" smtClean="0">
                <a:effectLst/>
              </a:rPr>
              <a:t>network protocol design and </a:t>
            </a:r>
            <a:r>
              <a:rPr lang="en-US" b="0" baseline="0" dirty="0" smtClean="0"/>
              <a:t>software development with</a:t>
            </a:r>
            <a:r>
              <a:rPr lang="en-US" dirty="0" smtClean="0">
                <a:effectLst/>
              </a:rPr>
              <a:t> the ability to develop,­</a:t>
            </a:r>
            <a:r>
              <a:rPr lang="en-US" b="1" baseline="0" dirty="0" smtClean="0"/>
              <a:t> </a:t>
            </a:r>
            <a:r>
              <a:rPr lang="en-US" dirty="0" smtClean="0">
                <a:effectLst/>
              </a:rPr>
              <a:t>test, and deploy large, complex code­bases. I</a:t>
            </a:r>
            <a:r>
              <a:rPr lang="en-US" baseline="0" dirty="0" smtClean="0">
                <a:effectLst/>
              </a:rPr>
              <a:t>t can take up to 3-6 months to push a new feature into the mainstream code. (A usual kernel release cycle is 2 months and then it’s takes a year or so to push the changes into Linux distributions.)</a:t>
            </a:r>
          </a:p>
          <a:p>
            <a:endParaRPr lang="en-US" baseline="0" dirty="0" smtClean="0">
              <a:effectLst/>
            </a:endParaRPr>
          </a:p>
          <a:p>
            <a:r>
              <a:rPr lang="en-US" sz="1100" kern="1200" dirty="0" smtClean="0">
                <a:solidFill>
                  <a:schemeClr val="tx1"/>
                </a:solidFill>
                <a:effectLst/>
                <a:latin typeface="+mn-lt"/>
                <a:ea typeface="+mn-ea"/>
                <a:cs typeface="+mn-cs"/>
              </a:rPr>
              <a:t>Furthermore, customizations require not only incorporating changes into switch code, but also </a:t>
            </a:r>
            <a:r>
              <a:rPr lang="en-US" sz="1100" i="1" kern="1200" dirty="0" smtClean="0">
                <a:solidFill>
                  <a:schemeClr val="tx1"/>
                </a:solidFill>
                <a:effectLst/>
                <a:latin typeface="+mn-lt"/>
                <a:ea typeface="+mn-ea"/>
                <a:cs typeface="+mn-cs"/>
              </a:rPr>
              <a:t>maintaining </a:t>
            </a:r>
            <a:r>
              <a:rPr lang="en-US" sz="1100" kern="1200" dirty="0" smtClean="0">
                <a:solidFill>
                  <a:schemeClr val="tx1"/>
                </a:solidFill>
                <a:effectLst/>
                <a:latin typeface="+mn-lt"/>
                <a:ea typeface="+mn-ea"/>
                <a:cs typeface="+mn-cs"/>
              </a:rPr>
              <a:t>these customizations</a:t>
            </a:r>
            <a:r>
              <a:rPr lang="en-US" sz="1100" kern="1200" baseline="0" dirty="0" smtClean="0">
                <a:solidFill>
                  <a:schemeClr val="tx1"/>
                </a:solidFill>
                <a:effectLst/>
                <a:latin typeface="+mn-lt"/>
                <a:ea typeface="+mn-ea"/>
                <a:cs typeface="+mn-cs"/>
              </a:rPr>
              <a:t> across different versions of the switch</a:t>
            </a:r>
            <a:r>
              <a:rPr lang="en-US" sz="1100" kern="1200" dirty="0" smtClean="0">
                <a:solidFill>
                  <a:schemeClr val="tx1"/>
                </a:solidFill>
                <a:effectLst/>
                <a:latin typeface="+mn-lt"/>
                <a:ea typeface="+mn-ea"/>
                <a:cs typeface="+mn-cs"/>
              </a:rPr>
              <a:t>.</a:t>
            </a:r>
            <a:endParaRPr lang="en-US" baseline="0" dirty="0" smtClean="0">
              <a:effectLst/>
            </a:endParaRPr>
          </a:p>
        </p:txBody>
      </p:sp>
    </p:spTree>
    <p:extLst>
      <p:ext uri="{BB962C8B-B14F-4D97-AF65-F5344CB8AC3E}">
        <p14:creationId xmlns:p14="http://schemas.microsoft.com/office/powerpoint/2010/main" val="101147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However, as a protocol</a:t>
            </a:r>
            <a:r>
              <a:rPr lang="en-US" sz="1100" kern="1200" baseline="0" dirty="0" smtClean="0">
                <a:solidFill>
                  <a:schemeClr val="tx1"/>
                </a:solidFill>
                <a:effectLst/>
                <a:latin typeface="+mn-lt"/>
                <a:ea typeface="+mn-ea"/>
                <a:cs typeface="+mn-cs"/>
              </a:rPr>
              <a:t> designer I’m only interested</a:t>
            </a:r>
            <a:r>
              <a:rPr lang="en-US" sz="1100" kern="1200" dirty="0" smtClean="0">
                <a:solidFill>
                  <a:schemeClr val="tx1"/>
                </a:solidFill>
                <a:effectLst/>
                <a:latin typeface="+mn-lt"/>
                <a:ea typeface="+mn-ea"/>
                <a:cs typeface="+mn-cs"/>
              </a:rPr>
              <a:t> in specifying how</a:t>
            </a:r>
            <a:r>
              <a:rPr lang="en-US" sz="1100" kern="1200" baseline="0" dirty="0" smtClean="0">
                <a:solidFill>
                  <a:schemeClr val="tx1"/>
                </a:solidFill>
                <a:effectLst/>
                <a:latin typeface="+mn-lt"/>
                <a:ea typeface="+mn-ea"/>
                <a:cs typeface="+mn-cs"/>
              </a:rPr>
              <a:t> to parse </a:t>
            </a:r>
            <a:r>
              <a:rPr lang="en-US" sz="1100" kern="1200" dirty="0" smtClean="0">
                <a:solidFill>
                  <a:schemeClr val="tx1"/>
                </a:solidFill>
                <a:effectLst/>
                <a:latin typeface="+mn-lt"/>
                <a:ea typeface="+mn-ea"/>
                <a:cs typeface="+mn-cs"/>
              </a:rPr>
              <a:t>packet headers and the structure of the match-action tables (</a:t>
            </a:r>
            <a:r>
              <a:rPr lang="en-US" sz="1100" i="1" kern="1200" dirty="0" smtClean="0">
                <a:solidFill>
                  <a:schemeClr val="tx1"/>
                </a:solidFill>
                <a:effectLst/>
                <a:latin typeface="+mn-lt"/>
                <a:ea typeface="+mn-ea"/>
                <a:cs typeface="+mn-cs"/>
              </a:rPr>
              <a:t>i.e.</a:t>
            </a:r>
            <a:r>
              <a:rPr lang="en-US" sz="1100" kern="1200" dirty="0" smtClean="0">
                <a:solidFill>
                  <a:schemeClr val="tx1"/>
                </a:solidFill>
                <a:effectLst/>
                <a:latin typeface="+mn-lt"/>
                <a:ea typeface="+mn-ea"/>
                <a:cs typeface="+mn-cs"/>
              </a:rPr>
              <a:t>, which header fields to match and which actions to perform on matching headers).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r>
              <a:rPr lang="en-US" dirty="0" smtClean="0"/>
              <a:t>I do</a:t>
            </a:r>
            <a:r>
              <a:rPr lang="en-US" baseline="0" dirty="0" smtClean="0"/>
              <a:t> not need to understand the complexities of the underlying codebase and the arcane APIs that they expose to enable for fast packet IO.</a:t>
            </a:r>
            <a:endParaRPr lang="en-US" baseline="0" dirty="0" smtClean="0">
              <a:effectLst/>
            </a:endParaRPr>
          </a:p>
        </p:txBody>
      </p:sp>
    </p:spTree>
    <p:extLst>
      <p:ext uri="{BB962C8B-B14F-4D97-AF65-F5344CB8AC3E}">
        <p14:creationId xmlns:p14="http://schemas.microsoft.com/office/powerpoint/2010/main" val="206893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10.jpg"/><Relationship Id="rId7" Type="http://schemas.openxmlformats.org/officeDocument/2006/relationships/image" Target="../media/image11.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12.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goo.gl/wmBmTu"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chart" Target="../charts/chart1.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chart" Target="../charts/chart2.xml"/><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P4-vSwitch" TargetMode="External"/><Relationship Id="rId4" Type="http://schemas.openxmlformats.org/officeDocument/2006/relationships/hyperlink" Target="mailto:mshahbaz@cs.princeton.edu" TargetMode="External"/><Relationship Id="rId5" Type="http://schemas.openxmlformats.org/officeDocument/2006/relationships/image" Target="../media/image1.jpe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tags" Target="../tags/tag8.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546848"/>
            <a:ext cx="7772400" cy="1343946"/>
          </a:xfrm>
          <a:prstGeom prst="rect">
            <a:avLst/>
          </a:prstGeom>
        </p:spPr>
        <p:txBody>
          <a:bodyPr lIns="91425" tIns="91425" rIns="91425" bIns="91425" anchor="b" anchorCtr="0">
            <a:noAutofit/>
          </a:bodyPr>
          <a:lstStyle/>
          <a:p>
            <a:pPr lvl="0" rtl="0">
              <a:spcBef>
                <a:spcPts val="0"/>
              </a:spcBef>
              <a:buNone/>
            </a:pPr>
            <a:r>
              <a:rPr lang="en-US" sz="4000" dirty="0" smtClean="0">
                <a:solidFill>
                  <a:schemeClr val="tx1"/>
                </a:solidFill>
                <a:latin typeface="Calibri"/>
                <a:ea typeface="Calibri"/>
                <a:cs typeface="Calibri"/>
                <a:sym typeface="Calibri"/>
              </a:rPr>
              <a:t>PISCES: A Programmable, Protocol-Independent Software Switch</a:t>
            </a:r>
            <a:endParaRPr lang="en" sz="4000" dirty="0">
              <a:solidFill>
                <a:schemeClr val="tx1"/>
              </a:solidFill>
              <a:latin typeface="Calibri"/>
              <a:ea typeface="Calibri"/>
              <a:cs typeface="Calibri"/>
              <a:sym typeface="Calibri"/>
            </a:endParaRPr>
          </a:p>
        </p:txBody>
      </p:sp>
      <p:sp>
        <p:nvSpPr>
          <p:cNvPr id="31" name="Shape 31"/>
          <p:cNvSpPr txBox="1">
            <a:spLocks noGrp="1"/>
          </p:cNvSpPr>
          <p:nvPr>
            <p:ph type="subTitle" idx="1"/>
          </p:nvPr>
        </p:nvSpPr>
        <p:spPr>
          <a:xfrm>
            <a:off x="685800" y="3497301"/>
            <a:ext cx="7772400" cy="708092"/>
          </a:xfrm>
          <a:prstGeom prst="rect">
            <a:avLst/>
          </a:prstGeom>
        </p:spPr>
        <p:txBody>
          <a:bodyPr lIns="91425" tIns="91425" rIns="91425" bIns="91425" anchor="t" anchorCtr="0">
            <a:noAutofit/>
          </a:bodyPr>
          <a:lstStyle/>
          <a:p>
            <a:pPr lvl="0" rtl="0">
              <a:lnSpc>
                <a:spcPct val="70000"/>
              </a:lnSpc>
              <a:spcBef>
                <a:spcPts val="0"/>
              </a:spcBef>
              <a:buClr>
                <a:schemeClr val="dk1"/>
              </a:buClr>
              <a:buSzPct val="45833"/>
              <a:buFont typeface="Arial"/>
              <a:buNone/>
            </a:pPr>
            <a:r>
              <a:rPr lang="en" sz="2400" dirty="0" smtClean="0">
                <a:solidFill>
                  <a:schemeClr val="dk1"/>
                </a:solidFill>
                <a:latin typeface="Calibri"/>
                <a:ea typeface="Calibri"/>
                <a:cs typeface="Calibri"/>
                <a:sym typeface="Calibri"/>
              </a:rPr>
              <a:t>Muhammad </a:t>
            </a:r>
            <a:r>
              <a:rPr lang="en" sz="2400" dirty="0" err="1" smtClean="0">
                <a:solidFill>
                  <a:schemeClr val="dk1"/>
                </a:solidFill>
                <a:latin typeface="Calibri"/>
                <a:ea typeface="Calibri"/>
                <a:cs typeface="Calibri"/>
                <a:sym typeface="Calibri"/>
              </a:rPr>
              <a:t>Shahb</a:t>
            </a:r>
            <a:r>
              <a:rPr lang="en-US" sz="2400" dirty="0" err="1" smtClean="0">
                <a:solidFill>
                  <a:schemeClr val="dk1"/>
                </a:solidFill>
                <a:latin typeface="Calibri"/>
                <a:ea typeface="Calibri"/>
                <a:cs typeface="Calibri"/>
                <a:sym typeface="Calibri"/>
              </a:rPr>
              <a:t>az</a:t>
            </a:r>
            <a:r>
              <a:rPr lang="en-US" sz="1800" dirty="0" smtClean="0">
                <a:solidFill>
                  <a:schemeClr val="dk1"/>
                </a:solidFill>
                <a:latin typeface="Calibri"/>
                <a:ea typeface="Calibri"/>
                <a:cs typeface="Calibri"/>
                <a:sym typeface="Calibri"/>
              </a:rPr>
              <a:t>, Sean Choi, Ben Pfaff, </a:t>
            </a:r>
            <a:r>
              <a:rPr lang="en-US" sz="1800" dirty="0" err="1" smtClean="0">
                <a:solidFill>
                  <a:schemeClr val="dk1"/>
                </a:solidFill>
                <a:latin typeface="Calibri"/>
                <a:ea typeface="Calibri"/>
                <a:cs typeface="Calibri"/>
                <a:sym typeface="Calibri"/>
              </a:rPr>
              <a:t>Changhoon</a:t>
            </a:r>
            <a:r>
              <a:rPr lang="en-US" sz="1800" dirty="0" smtClean="0">
                <a:solidFill>
                  <a:schemeClr val="dk1"/>
                </a:solidFill>
                <a:latin typeface="Calibri"/>
                <a:ea typeface="Calibri"/>
                <a:cs typeface="Calibri"/>
                <a:sym typeface="Calibri"/>
              </a:rPr>
              <a:t> Kim,</a:t>
            </a:r>
            <a:r>
              <a:rPr lang="en" sz="1800" dirty="0" smtClean="0">
                <a:solidFill>
                  <a:schemeClr val="dk1"/>
                </a:solidFill>
                <a:latin typeface="Calibri"/>
                <a:ea typeface="Calibri"/>
                <a:cs typeface="Calibri"/>
                <a:sym typeface="Calibri"/>
              </a:rPr>
              <a:t> </a:t>
            </a:r>
            <a:endParaRPr lang="en-US" sz="1800" dirty="0" smtClean="0">
              <a:solidFill>
                <a:schemeClr val="dk1"/>
              </a:solidFill>
              <a:latin typeface="Calibri"/>
              <a:ea typeface="Calibri"/>
              <a:cs typeface="Calibri"/>
              <a:sym typeface="Calibri"/>
            </a:endParaRPr>
          </a:p>
          <a:p>
            <a:pPr lvl="0">
              <a:lnSpc>
                <a:spcPct val="90000"/>
              </a:lnSpc>
              <a:buClr>
                <a:schemeClr val="dk1"/>
              </a:buClr>
              <a:buSzPct val="45833"/>
            </a:pPr>
            <a:r>
              <a:rPr lang="en" sz="1800" dirty="0">
                <a:solidFill>
                  <a:schemeClr val="dk1"/>
                </a:solidFill>
                <a:latin typeface="Calibri"/>
                <a:ea typeface="Calibri"/>
                <a:cs typeface="Calibri"/>
                <a:sym typeface="Calibri"/>
              </a:rPr>
              <a:t>Nick </a:t>
            </a:r>
            <a:r>
              <a:rPr lang="en" sz="1800" dirty="0" err="1" smtClean="0">
                <a:solidFill>
                  <a:schemeClr val="dk1"/>
                </a:solidFill>
                <a:latin typeface="Calibri"/>
                <a:ea typeface="Calibri"/>
                <a:cs typeface="Calibri"/>
                <a:sym typeface="Calibri"/>
              </a:rPr>
              <a:t>Feamster</a:t>
            </a:r>
            <a:r>
              <a:rPr lang="en-US" sz="1800" dirty="0" smtClean="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Nick </a:t>
            </a:r>
            <a:r>
              <a:rPr lang="en-US" sz="1800" dirty="0" smtClean="0">
                <a:solidFill>
                  <a:schemeClr val="dk1"/>
                </a:solidFill>
                <a:latin typeface="Calibri"/>
                <a:ea typeface="Calibri"/>
                <a:cs typeface="Calibri"/>
                <a:sym typeface="Calibri"/>
              </a:rPr>
              <a:t>McKeown, and Jennifer Rexford</a:t>
            </a:r>
            <a:endParaRPr lang="en" sz="1800" dirty="0">
              <a:solidFill>
                <a:schemeClr val="dk1"/>
              </a:solidFill>
              <a:latin typeface="Calibri"/>
              <a:ea typeface="Calibri"/>
              <a:cs typeface="Calibri"/>
              <a:sym typeface="Calibri"/>
            </a:endParaRPr>
          </a:p>
        </p:txBody>
      </p:sp>
      <p:pic>
        <p:nvPicPr>
          <p:cNvPr id="5" name="Picture 316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7010" y="4535590"/>
            <a:ext cx="1430756" cy="482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s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416" y="4463025"/>
            <a:ext cx="416081" cy="416081"/>
          </a:xfrm>
          <a:prstGeom prst="rect">
            <a:avLst/>
          </a:prstGeom>
        </p:spPr>
      </p:pic>
      <p:pic>
        <p:nvPicPr>
          <p:cNvPr id="7" name="Picture 6" descr="vmware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4216" y="4516912"/>
            <a:ext cx="1444308" cy="364503"/>
          </a:xfrm>
          <a:prstGeom prst="rect">
            <a:avLst/>
          </a:prstGeom>
        </p:spPr>
      </p:pic>
      <p:pic>
        <p:nvPicPr>
          <p:cNvPr id="8" name="Picture 7" descr="p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554" y="4463026"/>
            <a:ext cx="326688" cy="416080"/>
          </a:xfrm>
          <a:prstGeom prst="rect">
            <a:avLst/>
          </a:prstGeom>
        </p:spPr>
      </p:pic>
      <p:sp>
        <p:nvSpPr>
          <p:cNvPr id="2" name="Rectangle 1"/>
          <p:cNvSpPr/>
          <p:nvPr/>
        </p:nvSpPr>
        <p:spPr>
          <a:xfrm>
            <a:off x="1046836" y="2309327"/>
            <a:ext cx="7050328" cy="769441"/>
          </a:xfrm>
          <a:prstGeom prst="rect">
            <a:avLst/>
          </a:prstGeom>
        </p:spPr>
        <p:txBody>
          <a:bodyPr wrap="none">
            <a:spAutoFit/>
          </a:bodyPr>
          <a:lstStyle/>
          <a:p>
            <a:r>
              <a:rPr lang="en-US" sz="4400" b="1" dirty="0" smtClean="0">
                <a:solidFill>
                  <a:srgbClr val="00B050"/>
                </a:solidFill>
                <a:latin typeface="Calibri"/>
                <a:ea typeface="Calibri"/>
                <a:cs typeface="Calibri"/>
                <a:sym typeface="Calibri"/>
              </a:rPr>
              <a:t>P4 </a:t>
            </a:r>
            <a:r>
              <a:rPr lang="en-US" sz="4400" b="1" dirty="0" smtClean="0">
                <a:solidFill>
                  <a:srgbClr val="00B050"/>
                </a:solidFill>
                <a:latin typeface="Calibri"/>
                <a:ea typeface="Calibri"/>
                <a:cs typeface="Calibri"/>
                <a:sym typeface="Calibri"/>
              </a:rPr>
              <a:t>+ OVS == </a:t>
            </a:r>
            <a:r>
              <a:rPr lang="en-US" sz="4400" b="1" smtClean="0">
                <a:solidFill>
                  <a:srgbClr val="00B050"/>
                </a:solidFill>
                <a:latin typeface="Calibri"/>
                <a:ea typeface="Calibri"/>
                <a:cs typeface="Calibri"/>
                <a:sym typeface="Calibri"/>
              </a:rPr>
              <a:t>Fast Forwarding!</a:t>
            </a:r>
            <a:endParaRPr lang="en-US" sz="4400" b="1" dirty="0">
              <a:solidFill>
                <a:srgbClr val="00B050"/>
              </a:solidFill>
            </a:endParaRPr>
          </a:p>
        </p:txBody>
      </p:sp>
    </p:spTree>
    <p:custDataLst>
      <p:tags r:id="rId1"/>
    </p:custDataLst>
  </p:cSld>
  <p:clrMapOvr>
    <a:masterClrMapping/>
  </p:clrMapOvr>
  <p:transition spd="slow" advTm="691">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Rapid Development &amp; Deployment?</a:t>
            </a:r>
            <a:endParaRPr lang="en-US" sz="3200"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10</a:t>
            </a:fld>
            <a:endParaRPr lang="en"/>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284" y="3218510"/>
            <a:ext cx="1178457" cy="1113265"/>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071" y="2893427"/>
            <a:ext cx="373930" cy="373930"/>
          </a:xfrm>
          <a:prstGeom prst="rect">
            <a:avLst/>
          </a:prstGeom>
        </p:spPr>
      </p:pic>
      <p:sp>
        <p:nvSpPr>
          <p:cNvPr id="31" name="Rounded Rectangle 30"/>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96307341"/>
      </p:ext>
    </p:extLst>
  </p:cSld>
  <p:clrMapOvr>
    <a:masterClrMapping/>
  </p:clrMapOvr>
  <mc:AlternateContent xmlns:mc="http://schemas.openxmlformats.org/markup-compatibility/2006">
    <mc:Choice xmlns:p14="http://schemas.microsoft.com/office/powerpoint/2010/main" Requires="p14">
      <p:transition spd="slow" p14:dur="2000" advTm="98"/>
    </mc:Choice>
    <mc:Fallback>
      <p:transition spd="slow" advTm="9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Rapid Development &amp; Deployment?</a:t>
            </a:r>
            <a:endParaRPr lang="en-US" sz="3200"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11</a:t>
            </a:fld>
            <a:endParaRPr lang="en"/>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826706"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43" name="Straight Arrow Connector 42"/>
          <p:cNvCxnSpPr>
            <a:stCxn id="28" idx="2"/>
            <a:endCxn id="29" idx="0"/>
          </p:cNvCxnSpPr>
          <p:nvPr/>
        </p:nvCxnSpPr>
        <p:spPr>
          <a:xfrm>
            <a:off x="2620517" y="1840980"/>
            <a:ext cx="0" cy="133617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47" name="Rectangle 46"/>
          <p:cNvSpPr/>
          <p:nvPr/>
        </p:nvSpPr>
        <p:spPr>
          <a:xfrm>
            <a:off x="6117139" y="2299583"/>
            <a:ext cx="1893469" cy="76863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Native OVS</a:t>
            </a:r>
            <a:endParaRPr lang="en-US" sz="1600" dirty="0" smtClean="0"/>
          </a:p>
        </p:txBody>
      </p:sp>
      <p:sp>
        <p:nvSpPr>
          <p:cNvPr id="48" name="TextBox 47"/>
          <p:cNvSpPr txBox="1"/>
          <p:nvPr/>
        </p:nvSpPr>
        <p:spPr>
          <a:xfrm>
            <a:off x="6117139" y="1393711"/>
            <a:ext cx="1882587" cy="369332"/>
          </a:xfrm>
          <a:prstGeom prst="rect">
            <a:avLst/>
          </a:prstGeom>
          <a:solidFill>
            <a:schemeClr val="accent3">
              <a:lumMod val="20000"/>
              <a:lumOff val="80000"/>
            </a:schemeClr>
          </a:solidFill>
          <a:ln>
            <a:solidFill>
              <a:schemeClr val="accent3">
                <a:lumMod val="75000"/>
              </a:schemeClr>
            </a:solidFill>
            <a:prstDash val="sysDash"/>
          </a:ln>
        </p:spPr>
        <p:txBody>
          <a:bodyPr wrap="square" rtlCol="0">
            <a:spAutoFit/>
          </a:bodyPr>
          <a:lstStyle>
            <a:defPPr marR="0" algn="l" rtl="0">
              <a:lnSpc>
                <a:spcPct val="100000"/>
              </a:lnSpc>
              <a:spcBef>
                <a:spcPts val="0"/>
              </a:spcBef>
              <a:spcAft>
                <a:spcPts val="0"/>
              </a:spcAft>
            </a:defPPr>
            <a:lvl1pPr>
              <a:defRPr sz="160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defRPr>
            </a:lvl1pPr>
          </a:lstStyle>
          <a:p>
            <a:pPr algn="ctr"/>
            <a:r>
              <a:rPr lang="en-US" sz="1800" b="1" dirty="0" smtClean="0">
                <a:solidFill>
                  <a:schemeClr val="accent3">
                    <a:lumMod val="50000"/>
                  </a:schemeClr>
                </a:solidFill>
                <a:latin typeface="Calibri" charset="0"/>
                <a:ea typeface="Calibri" charset="0"/>
                <a:cs typeface="Calibri" charset="0"/>
              </a:rPr>
              <a:t>341</a:t>
            </a:r>
            <a:r>
              <a:rPr lang="en-US" sz="1800" dirty="0" smtClean="0">
                <a:solidFill>
                  <a:schemeClr val="accent3">
                    <a:lumMod val="50000"/>
                  </a:schemeClr>
                </a:solidFill>
                <a:latin typeface="Calibri" charset="0"/>
                <a:ea typeface="Calibri" charset="0"/>
                <a:cs typeface="Calibri" charset="0"/>
              </a:rPr>
              <a:t> </a:t>
            </a:r>
            <a:r>
              <a:rPr lang="en-US" sz="1800" dirty="0">
                <a:solidFill>
                  <a:schemeClr val="accent3">
                    <a:lumMod val="50000"/>
                  </a:schemeClr>
                </a:solidFill>
                <a:latin typeface="Calibri" charset="0"/>
                <a:ea typeface="Calibri" charset="0"/>
                <a:cs typeface="Calibri" charset="0"/>
              </a:rPr>
              <a:t>lines of code</a:t>
            </a:r>
          </a:p>
        </p:txBody>
      </p:sp>
      <p:sp>
        <p:nvSpPr>
          <p:cNvPr id="49" name="TextBox 48"/>
          <p:cNvSpPr txBox="1"/>
          <p:nvPr/>
        </p:nvSpPr>
        <p:spPr>
          <a:xfrm>
            <a:off x="6009764" y="3686789"/>
            <a:ext cx="2097335" cy="369332"/>
          </a:xfrm>
          <a:prstGeom prst="rect">
            <a:avLst/>
          </a:prstGeom>
          <a:solidFill>
            <a:schemeClr val="bg1">
              <a:lumMod val="95000"/>
            </a:schemeClr>
          </a:solidFill>
          <a:ln>
            <a:solidFill>
              <a:schemeClr val="bg2">
                <a:lumMod val="50000"/>
              </a:schemeClr>
            </a:solidFill>
            <a:prstDash val="sysDash"/>
          </a:ln>
        </p:spPr>
        <p:txBody>
          <a:bodyPr wrap="square" rtlCol="0">
            <a:spAutoFit/>
          </a:bodyPr>
          <a:lstStyle/>
          <a:p>
            <a:pPr algn="ctr"/>
            <a:r>
              <a:rPr lang="en-US" sz="1800" b="1" dirty="0" smtClean="0">
                <a:solidFill>
                  <a:srgbClr val="C00000"/>
                </a:solidFill>
                <a:latin typeface="Calibri" charset="0"/>
                <a:ea typeface="Calibri" charset="0"/>
                <a:cs typeface="Calibri" charset="0"/>
              </a:rPr>
              <a:t>14,535 </a:t>
            </a:r>
            <a:r>
              <a:rPr lang="en-US" sz="1800" dirty="0" smtClean="0">
                <a:solidFill>
                  <a:srgbClr val="C00000"/>
                </a:solidFill>
                <a:latin typeface="Calibri" charset="0"/>
                <a:ea typeface="Calibri" charset="0"/>
                <a:cs typeface="Calibri" charset="0"/>
              </a:rPr>
              <a:t>lines of code</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6840" y="480734"/>
            <a:ext cx="1312442" cy="1874916"/>
          </a:xfrm>
          <a:prstGeom prst="rect">
            <a:avLst/>
          </a:prstGeom>
        </p:spPr>
      </p:pic>
    </p:spTree>
    <p:custDataLst>
      <p:tags r:id="rId1"/>
    </p:custDataLst>
    <p:extLst>
      <p:ext uri="{BB962C8B-B14F-4D97-AF65-F5344CB8AC3E}">
        <p14:creationId xmlns:p14="http://schemas.microsoft.com/office/powerpoint/2010/main" val="107566259"/>
      </p:ext>
    </p:extLst>
  </p:cSld>
  <p:clrMapOvr>
    <a:masterClrMapping/>
  </p:clrMapOvr>
  <mc:AlternateContent xmlns:mc="http://schemas.openxmlformats.org/markup-compatibility/2006">
    <mc:Choice xmlns:p14="http://schemas.microsoft.com/office/powerpoint/2010/main" Requires="p14">
      <p:transition spd="slow" p14:dur="2000" advTm="1099"/>
    </mc:Choice>
    <mc:Fallback>
      <p:transition spd="slow" advTm="1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8" grpId="0" animBg="1"/>
      <p:bldP spid="42" grpId="0" animBg="1"/>
      <p:bldP spid="44" grpId="0"/>
      <p:bldP spid="45" grpId="0" animBg="1"/>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Rapid Development &amp; Deployment?</a:t>
            </a:r>
            <a:endParaRPr lang="en-US" sz="3200"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12</a:t>
            </a:fld>
            <a:endParaRPr lang="en"/>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noFill/>
          <a:ln>
            <a:solidFill>
              <a:schemeClr val="bg2">
                <a:lumMod val="50000"/>
              </a:schemeClr>
            </a:solidFill>
            <a:prstDash val="sysDash"/>
          </a:ln>
        </p:spPr>
        <p:txBody>
          <a:bodyPr wrap="square" rtlCol="0">
            <a:spAutoFit/>
          </a:bodyPr>
          <a:lstStyle/>
          <a:p>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0132" y="1284995"/>
            <a:ext cx="3980770" cy="555985"/>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630133" y="975720"/>
            <a:ext cx="826706" cy="291285"/>
          </a:xfrm>
          <a:prstGeom prst="roundRect">
            <a:avLst>
              <a:gd name="adj" fmla="val 0"/>
            </a:avLst>
          </a:prstGeom>
          <a:solidFill>
            <a:schemeClr val="accent3">
              <a:lumMod val="75000"/>
            </a:scheme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630132" y="1284995"/>
            <a:ext cx="3980770" cy="555985"/>
          </a:xfrm>
          <a:prstGeom prst="roundRect">
            <a:avLst>
              <a:gd name="adj" fmla="val 0"/>
            </a:avLst>
          </a:prstGeom>
          <a:solidFill>
            <a:schemeClr val="accent3">
              <a:lumMod val="20000"/>
              <a:lumOff val="80000"/>
            </a:schemeClr>
          </a:solidFill>
          <a:ln w="952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49076" y="1393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31" name="TextBox 30"/>
          <p:cNvSpPr txBox="1"/>
          <p:nvPr/>
        </p:nvSpPr>
        <p:spPr>
          <a:xfrm>
            <a:off x="1869733" y="1393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sp>
        <p:nvSpPr>
          <p:cNvPr id="45" name="TextBox 44"/>
          <p:cNvSpPr txBox="1"/>
          <p:nvPr/>
        </p:nvSpPr>
        <p:spPr>
          <a:xfrm>
            <a:off x="846684" y="3326015"/>
            <a:ext cx="890685"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46" name="TextBox 45"/>
          <p:cNvSpPr txBox="1"/>
          <p:nvPr/>
        </p:nvSpPr>
        <p:spPr>
          <a:xfrm>
            <a:off x="1869733" y="3326409"/>
            <a:ext cx="2547252" cy="338554"/>
          </a:xfrm>
          <a:prstGeom prst="rect">
            <a:avLst/>
          </a:prstGeom>
          <a:noFill/>
          <a:ln>
            <a:solidFill>
              <a:schemeClr val="bg2">
                <a:lumMod val="50000"/>
              </a:schemeClr>
            </a:solidFill>
            <a:prstDash val="sysDash"/>
          </a:ln>
        </p:spPr>
        <p:txBody>
          <a:bodyPr wrap="square" rtlCol="0">
            <a:spAutoFit/>
          </a:bodyPr>
          <a:lstStyle/>
          <a:p>
            <a:r>
              <a:rPr lang="en-US" sz="1600" dirty="0" smtClean="0">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32" name="Straight Arrow Connector 31"/>
          <p:cNvCxnSpPr>
            <a:stCxn id="28" idx="2"/>
            <a:endCxn id="29" idx="0"/>
          </p:cNvCxnSpPr>
          <p:nvPr/>
        </p:nvCxnSpPr>
        <p:spPr>
          <a:xfrm>
            <a:off x="2620517" y="1840980"/>
            <a:ext cx="0" cy="1336173"/>
          </a:xfrm>
          <a:prstGeom prst="straightConnector1">
            <a:avLst/>
          </a:prstGeom>
          <a:ln w="38100">
            <a:solidFill>
              <a:srgbClr val="C0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865521" y="2208874"/>
            <a:ext cx="3219151" cy="461665"/>
          </a:xfrm>
          <a:prstGeom prst="rect">
            <a:avLst/>
          </a:prstGeom>
          <a:noFill/>
        </p:spPr>
        <p:txBody>
          <a:bodyPr wrap="none" rtlCol="0">
            <a:spAutoFit/>
          </a:bodyPr>
          <a:lstStyle/>
          <a:p>
            <a:r>
              <a:rPr lang="en-US" sz="2400" b="1" dirty="0" smtClean="0">
                <a:solidFill>
                  <a:srgbClr val="C00000"/>
                </a:solidFill>
                <a:latin typeface="Calibri" charset="0"/>
                <a:ea typeface="Calibri" charset="0"/>
                <a:cs typeface="Calibri" charset="0"/>
              </a:rPr>
              <a:t>Performance overhead!</a:t>
            </a:r>
            <a:endParaRPr lang="en-US" sz="2400" b="1" dirty="0">
              <a:solidFill>
                <a:srgbClr val="C00000"/>
              </a:solidFill>
              <a:latin typeface="Calibri" charset="0"/>
              <a:ea typeface="Calibri" charset="0"/>
              <a:cs typeface="Calibri" charset="0"/>
            </a:endParaRPr>
          </a:p>
        </p:txBody>
      </p:sp>
      <p:sp>
        <p:nvSpPr>
          <p:cNvPr id="52" name="TextBox 51"/>
          <p:cNvSpPr txBox="1"/>
          <p:nvPr/>
        </p:nvSpPr>
        <p:spPr>
          <a:xfrm>
            <a:off x="1557458" y="2290706"/>
            <a:ext cx="1071127" cy="369332"/>
          </a:xfrm>
          <a:prstGeom prst="rect">
            <a:avLst/>
          </a:prstGeom>
          <a:noFill/>
        </p:spPr>
        <p:txBody>
          <a:bodyPr wrap="square" rtlCol="0">
            <a:spAutoFit/>
          </a:bodyPr>
          <a:lstStyle/>
          <a:p>
            <a:r>
              <a:rPr lang="en-US" sz="1800" dirty="0" smtClean="0">
                <a:latin typeface="Consolas" charset="0"/>
                <a:ea typeface="Consolas" charset="0"/>
                <a:cs typeface="Consolas" charset="0"/>
              </a:rPr>
              <a:t>Compile</a:t>
            </a:r>
            <a:endParaRPr lang="en-US" sz="1600" dirty="0">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255123585"/>
      </p:ext>
    </p:extLst>
  </p:cSld>
  <p:clrMapOvr>
    <a:masterClrMapping/>
  </p:clrMapOvr>
  <mc:AlternateContent xmlns:mc="http://schemas.openxmlformats.org/markup-compatibility/2006">
    <mc:Choice xmlns:p14="http://schemas.microsoft.com/office/powerpoint/2010/main" Requires="p14">
      <p:transition spd="slow" p14:dur="2000" advTm="181"/>
    </mc:Choice>
    <mc:Fallback>
      <p:transition spd="slow" advTm="1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7273"/>
            <a:ext cx="8229600" cy="1205346"/>
          </a:xfrm>
        </p:spPr>
        <p:txBody>
          <a:bodyPr/>
          <a:lstStyle/>
          <a:p>
            <a:pPr algn="ctr"/>
            <a:r>
              <a:rPr lang="en-US" sz="3200" b="0" dirty="0" smtClean="0">
                <a:latin typeface="Calibri"/>
                <a:cs typeface="Calibri"/>
              </a:rPr>
              <a:t>What’s the </a:t>
            </a:r>
            <a:r>
              <a:rPr lang="en-US" sz="3200" dirty="0" smtClean="0">
                <a:solidFill>
                  <a:srgbClr val="C00000"/>
                </a:solidFill>
                <a:latin typeface="Calibri"/>
                <a:cs typeface="Calibri"/>
              </a:rPr>
              <a:t>cost of programmability</a:t>
            </a:r>
            <a:r>
              <a:rPr lang="en-US" sz="3200" b="0" dirty="0" smtClean="0">
                <a:latin typeface="Calibri"/>
                <a:cs typeface="Calibri"/>
              </a:rPr>
              <a:t> on </a:t>
            </a:r>
            <a:r>
              <a:rPr lang="en-US" sz="3200" dirty="0" smtClean="0">
                <a:latin typeface="Calibri"/>
                <a:cs typeface="Calibri"/>
              </a:rPr>
              <a:t>Performance</a:t>
            </a:r>
            <a:r>
              <a:rPr lang="en-US" sz="3200" b="0" dirty="0" smtClean="0">
                <a:latin typeface="Calibri"/>
                <a:cs typeface="Calibri"/>
              </a:rPr>
              <a:t>?</a:t>
            </a:r>
            <a:endParaRPr lang="en-US" sz="32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13</a:t>
            </a:fld>
            <a:endParaRPr lang="en"/>
          </a:p>
        </p:txBody>
      </p:sp>
    </p:spTree>
    <p:extLst>
      <p:ext uri="{BB962C8B-B14F-4D97-AF65-F5344CB8AC3E}">
        <p14:creationId xmlns:p14="http://schemas.microsoft.com/office/powerpoint/2010/main" val="1910336737"/>
      </p:ext>
    </p:extLst>
  </p:cSld>
  <p:clrMapOvr>
    <a:masterClrMapping/>
  </p:clrMapOvr>
  <mc:AlternateContent xmlns:mc="http://schemas.openxmlformats.org/markup-compatibility/2006">
    <mc:Choice xmlns:p14="http://schemas.microsoft.com/office/powerpoint/2010/main" Requires="p14">
      <p:transition spd="slow" p14:dur="2000" advTm="303"/>
    </mc:Choice>
    <mc:Fallback>
      <p:transition spd="slow" advTm="30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PISCES: </a:t>
            </a:r>
            <a:r>
              <a:rPr lang="en-US" sz="2800" dirty="0">
                <a:latin typeface="Calibri"/>
                <a:cs typeface="Calibri"/>
              </a:rPr>
              <a:t>A Protocol-Independent Software Switch</a:t>
            </a:r>
            <a:endParaRPr lang="en-US" sz="32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14</a:t>
            </a:fld>
            <a:endParaRPr lang="en"/>
          </a:p>
        </p:txBody>
      </p:sp>
      <p:sp>
        <p:nvSpPr>
          <p:cNvPr id="8" name="Rounded Rectangle 7"/>
          <p:cNvSpPr/>
          <p:nvPr/>
        </p:nvSpPr>
        <p:spPr>
          <a:xfrm>
            <a:off x="1012873" y="1786597"/>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PISCES</a:t>
            </a:r>
          </a:p>
          <a:p>
            <a:pPr algn="ctr"/>
            <a:r>
              <a:rPr lang="en-US" sz="2000"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vSwitch</a:t>
            </a: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7" name="Rounded Rectangle 6"/>
          <p:cNvSpPr/>
          <p:nvPr/>
        </p:nvSpPr>
        <p:spPr>
          <a:xfrm>
            <a:off x="1349362" y="1532184"/>
            <a:ext cx="2388920" cy="524134"/>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24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0" name="Rounded Rectangle 9"/>
          <p:cNvSpPr/>
          <p:nvPr/>
        </p:nvSpPr>
        <p:spPr>
          <a:xfrm>
            <a:off x="1344757" y="3858049"/>
            <a:ext cx="2388920" cy="524134"/>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28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390802952"/>
      </p:ext>
    </p:extLst>
  </p:cSld>
  <p:clrMapOvr>
    <a:masterClrMapping/>
  </p:clrMapOvr>
  <mc:AlternateContent xmlns:mc="http://schemas.openxmlformats.org/markup-compatibility/2006">
    <mc:Choice xmlns:p14="http://schemas.microsoft.com/office/powerpoint/2010/main" Requires="p14">
      <p:transition spd="slow" p14:dur="2000" advTm="110"/>
    </mc:Choice>
    <mc:Fallback>
      <p:transition spd="slow" advTm="11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PISCES: </a:t>
            </a:r>
            <a:r>
              <a:rPr lang="en-US" sz="2800" dirty="0">
                <a:latin typeface="Calibri"/>
                <a:cs typeface="Calibri"/>
              </a:rPr>
              <a:t>A Protocol-Independent Software Switch</a:t>
            </a:r>
            <a:endParaRPr lang="en-US" sz="32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15</a:t>
            </a:fld>
            <a:endParaRPr lang="en"/>
          </a:p>
        </p:txBody>
      </p:sp>
      <p:sp>
        <p:nvSpPr>
          <p:cNvPr id="8" name="Rounded Rectangle 7"/>
          <p:cNvSpPr/>
          <p:nvPr/>
        </p:nvSpPr>
        <p:spPr>
          <a:xfrm>
            <a:off x="1012873" y="1786597"/>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7" name="Rounded Rectangle 6"/>
          <p:cNvSpPr/>
          <p:nvPr/>
        </p:nvSpPr>
        <p:spPr>
          <a:xfrm>
            <a:off x="1344757" y="2695116"/>
            <a:ext cx="2388920" cy="524134"/>
          </a:xfrm>
          <a:prstGeom prst="roundRect">
            <a:avLst>
              <a:gd name="adj" fmla="val 0"/>
            </a:avLst>
          </a:prstGeom>
          <a:solidFill>
            <a:schemeClr val="accent2">
              <a:lumMod val="40000"/>
              <a:lumOff val="60000"/>
            </a:schemeClr>
          </a:solidFill>
          <a:ln w="9525">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Compiler</a:t>
            </a: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0" name="Rounded Rectangle 9"/>
          <p:cNvSpPr/>
          <p:nvPr/>
        </p:nvSpPr>
        <p:spPr>
          <a:xfrm>
            <a:off x="1349362" y="1532184"/>
            <a:ext cx="2388920" cy="524134"/>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P4</a:t>
            </a:r>
            <a:endParaRPr lang="en-US" sz="24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2" name="Rounded Rectangle 11"/>
          <p:cNvSpPr/>
          <p:nvPr/>
        </p:nvSpPr>
        <p:spPr>
          <a:xfrm>
            <a:off x="1344757" y="3858049"/>
            <a:ext cx="2388920" cy="524134"/>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28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3" name="Straight Arrow Connector 12"/>
          <p:cNvCxnSpPr>
            <a:stCxn id="10" idx="2"/>
            <a:endCxn id="7" idx="0"/>
          </p:cNvCxnSpPr>
          <p:nvPr/>
        </p:nvCxnSpPr>
        <p:spPr>
          <a:xfrm flipH="1">
            <a:off x="2539217" y="2056318"/>
            <a:ext cx="4605" cy="638798"/>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39217" y="3219250"/>
            <a:ext cx="0" cy="638799"/>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39215" y="3219250"/>
            <a:ext cx="2" cy="398453"/>
          </a:xfrm>
          <a:prstGeom prst="straightConnector1">
            <a:avLst/>
          </a:prstGeom>
          <a:ln w="1270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flipH="1" flipV="1">
            <a:off x="2508892" y="2831464"/>
            <a:ext cx="1177" cy="1573656"/>
          </a:xfrm>
          <a:prstGeom prst="bentConnector3">
            <a:avLst>
              <a:gd name="adj1" fmla="val 19522260"/>
            </a:avLst>
          </a:prstGeom>
          <a:ln w="12700">
            <a:solidFill>
              <a:schemeClr val="bg1">
                <a:lumMod val="50000"/>
              </a:schemeClr>
            </a:solidFill>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398245" y="3608122"/>
            <a:ext cx="677167" cy="239168"/>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a:t>
            </a:r>
          </a:p>
        </p:txBody>
      </p:sp>
      <p:sp>
        <p:nvSpPr>
          <p:cNvPr id="19" name="Rounded Rectangle 18"/>
          <p:cNvSpPr/>
          <p:nvPr/>
        </p:nvSpPr>
        <p:spPr>
          <a:xfrm>
            <a:off x="2145618" y="3608736"/>
            <a:ext cx="679613" cy="239168"/>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t>
            </a:r>
          </a:p>
        </p:txBody>
      </p:sp>
      <p:sp>
        <p:nvSpPr>
          <p:cNvPr id="20" name="Rounded Rectangle 19"/>
          <p:cNvSpPr/>
          <p:nvPr/>
        </p:nvSpPr>
        <p:spPr>
          <a:xfrm>
            <a:off x="2897789" y="3609295"/>
            <a:ext cx="791618" cy="236822"/>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action</a:t>
            </a:r>
          </a:p>
        </p:txBody>
      </p:sp>
      <p:sp>
        <p:nvSpPr>
          <p:cNvPr id="23" name="Rounded Rectangle 22"/>
          <p:cNvSpPr/>
          <p:nvPr/>
        </p:nvSpPr>
        <p:spPr>
          <a:xfrm>
            <a:off x="5260021" y="4316334"/>
            <a:ext cx="2650468" cy="524134"/>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Executable</a:t>
            </a:r>
            <a:endParaRPr lang="en-US"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4" name="Straight Arrow Connector 23"/>
          <p:cNvCxnSpPr/>
          <p:nvPr/>
        </p:nvCxnSpPr>
        <p:spPr>
          <a:xfrm>
            <a:off x="6585255" y="3177637"/>
            <a:ext cx="0" cy="1138697"/>
          </a:xfrm>
          <a:prstGeom prst="straightConnector1">
            <a:avLst/>
          </a:prstGeom>
          <a:ln w="28575">
            <a:solidFill>
              <a:schemeClr val="bg1">
                <a:lumMod val="50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7" idx="0"/>
          </p:cNvCxnSpPr>
          <p:nvPr/>
        </p:nvCxnSpPr>
        <p:spPr>
          <a:xfrm>
            <a:off x="6585255" y="2208628"/>
            <a:ext cx="0" cy="486488"/>
          </a:xfrm>
          <a:prstGeom prst="straightConnector1">
            <a:avLst/>
          </a:prstGeom>
          <a:ln w="28575">
            <a:solidFill>
              <a:schemeClr val="bg1">
                <a:lumMod val="50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83030" y="1817527"/>
            <a:ext cx="2204450" cy="338554"/>
          </a:xfrm>
          <a:prstGeom prst="rect">
            <a:avLst/>
          </a:prstGeom>
          <a:noFill/>
        </p:spPr>
        <p:txBody>
          <a:bodyPr wrap="none" rtlCol="0">
            <a:spAutoFit/>
          </a:bodyPr>
          <a:lstStyle/>
          <a:p>
            <a:r>
              <a:rPr lang="en-US" sz="1600" dirty="0" smtClean="0">
                <a:latin typeface="Consolas" charset="0"/>
                <a:ea typeface="Consolas" charset="0"/>
                <a:cs typeface="Consolas" charset="0"/>
              </a:rPr>
              <a:t>Runtime Flow Rules</a:t>
            </a:r>
            <a:endParaRPr lang="en-US" sz="1600" dirty="0">
              <a:latin typeface="Consolas" charset="0"/>
              <a:ea typeface="Consolas" charset="0"/>
              <a:cs typeface="Consolas" charset="0"/>
            </a:endParaRPr>
          </a:p>
        </p:txBody>
      </p:sp>
      <p:sp>
        <p:nvSpPr>
          <p:cNvPr id="27" name="Rounded Rectangle 26"/>
          <p:cNvSpPr/>
          <p:nvPr/>
        </p:nvSpPr>
        <p:spPr>
          <a:xfrm>
            <a:off x="5260021" y="2695116"/>
            <a:ext cx="2650468" cy="524134"/>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Flow Rule Checker</a:t>
            </a:r>
            <a:endParaRPr lang="en-US"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8" name="Straight Arrow Connector 27"/>
          <p:cNvCxnSpPr>
            <a:stCxn id="7" idx="3"/>
            <a:endCxn id="27" idx="1"/>
          </p:cNvCxnSpPr>
          <p:nvPr/>
        </p:nvCxnSpPr>
        <p:spPr>
          <a:xfrm>
            <a:off x="3733677" y="2957183"/>
            <a:ext cx="1526344" cy="0"/>
          </a:xfrm>
          <a:prstGeom prst="straightConnector1">
            <a:avLst/>
          </a:prstGeom>
          <a:ln w="28575">
            <a:solidFill>
              <a:schemeClr val="bg1">
                <a:lumMod val="50000"/>
              </a:schemeClr>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2"/>
            <a:endCxn id="23" idx="1"/>
          </p:cNvCxnSpPr>
          <p:nvPr/>
        </p:nvCxnSpPr>
        <p:spPr>
          <a:xfrm rot="16200000" flipH="1">
            <a:off x="3801510" y="3119890"/>
            <a:ext cx="196218" cy="2720804"/>
          </a:xfrm>
          <a:prstGeom prst="bentConnector2">
            <a:avLst/>
          </a:prstGeom>
          <a:ln w="28575">
            <a:solidFill>
              <a:schemeClr val="bg1">
                <a:lumMod val="50000"/>
              </a:schemeClr>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60486227"/>
      </p:ext>
    </p:extLst>
  </p:cSld>
  <p:clrMapOvr>
    <a:masterClrMapping/>
  </p:clrMapOvr>
  <mc:AlternateContent xmlns:mc="http://schemas.openxmlformats.org/markup-compatibility/2006">
    <mc:Choice xmlns:p14="http://schemas.microsoft.com/office/powerpoint/2010/main" Requires="p14">
      <p:transition spd="slow" p14:dur="2000" advTm="619"/>
    </mc:Choice>
    <mc:Fallback>
      <p:transition spd="slow" advTm="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PISCES: </a:t>
            </a:r>
            <a:r>
              <a:rPr lang="en-US" sz="2800" dirty="0">
                <a:latin typeface="Calibri"/>
                <a:cs typeface="Calibri"/>
              </a:rPr>
              <a:t>A Protocol-Independent Software Switch</a:t>
            </a:r>
            <a:endParaRPr lang="en-US" sz="3200" b="0" dirty="0">
              <a:latin typeface="Calibri"/>
              <a:cs typeface="Calibri"/>
            </a:endParaRPr>
          </a:p>
        </p:txBody>
      </p:sp>
      <p:sp>
        <p:nvSpPr>
          <p:cNvPr id="3" name="TextBox 2"/>
          <p:cNvSpPr txBox="1"/>
          <p:nvPr/>
        </p:nvSpPr>
        <p:spPr>
          <a:xfrm>
            <a:off x="1043249" y="1279198"/>
            <a:ext cx="6621738" cy="3046988"/>
          </a:xfrm>
          <a:prstGeom prst="rect">
            <a:avLst/>
          </a:prstGeom>
          <a:noFill/>
        </p:spPr>
        <p:txBody>
          <a:bodyPr wrap="square" rtlCol="0">
            <a:spAutoFit/>
          </a:bodyPr>
          <a:lstStyle/>
          <a:p>
            <a:pPr marL="285750" indent="-285750">
              <a:buFontTx/>
              <a:buChar char="-"/>
            </a:pPr>
            <a:endParaRPr lang="en-US" sz="2400" dirty="0" smtClean="0">
              <a:solidFill>
                <a:schemeClr val="tx1"/>
              </a:solidFill>
              <a:latin typeface="Calibri" charset="0"/>
              <a:ea typeface="Calibri" charset="0"/>
              <a:cs typeface="Calibri" charset="0"/>
            </a:endParaRPr>
          </a:p>
          <a:p>
            <a:pPr marL="285750" indent="-285750">
              <a:buFontTx/>
              <a:buChar char="-"/>
            </a:pPr>
            <a:r>
              <a:rPr lang="en-US" sz="2400" dirty="0" smtClean="0">
                <a:solidFill>
                  <a:schemeClr val="tx1"/>
                </a:solidFill>
                <a:latin typeface="Calibri" charset="0"/>
                <a:ea typeface="Calibri" charset="0"/>
                <a:cs typeface="Calibri" charset="0"/>
              </a:rPr>
              <a:t>P4 and OVS </a:t>
            </a:r>
            <a:r>
              <a:rPr lang="en-US" sz="2400" b="1" dirty="0" smtClean="0">
                <a:solidFill>
                  <a:schemeClr val="tx1"/>
                </a:solidFill>
                <a:latin typeface="Calibri" charset="0"/>
                <a:ea typeface="Calibri" charset="0"/>
                <a:cs typeface="Calibri" charset="0"/>
              </a:rPr>
              <a:t>packet forwarding models</a:t>
            </a:r>
            <a:r>
              <a:rPr lang="en-US" sz="2400" dirty="0" smtClean="0">
                <a:solidFill>
                  <a:schemeClr val="tx1"/>
                </a:solidFill>
                <a:latin typeface="Calibri" charset="0"/>
                <a:ea typeface="Calibri" charset="0"/>
                <a:cs typeface="Calibri" charset="0"/>
              </a:rPr>
              <a:t>.</a:t>
            </a:r>
          </a:p>
          <a:p>
            <a:pPr marL="285750" indent="-285750">
              <a:buFontTx/>
              <a:buChar char="-"/>
            </a:pPr>
            <a:endParaRPr lang="en-US" sz="2400" dirty="0">
              <a:solidFill>
                <a:schemeClr val="tx1"/>
              </a:solidFill>
              <a:latin typeface="Calibri" charset="0"/>
              <a:ea typeface="Calibri" charset="0"/>
              <a:cs typeface="Calibri" charset="0"/>
            </a:endParaRPr>
          </a:p>
          <a:p>
            <a:pPr marL="285750" indent="-285750">
              <a:buFontTx/>
              <a:buChar char="-"/>
            </a:pPr>
            <a:r>
              <a:rPr lang="en-US" sz="2400" b="1" dirty="0" smtClean="0">
                <a:solidFill>
                  <a:schemeClr val="tx1"/>
                </a:solidFill>
                <a:latin typeface="Calibri" charset="0"/>
                <a:ea typeface="Calibri" charset="0"/>
                <a:cs typeface="Calibri" charset="0"/>
              </a:rPr>
              <a:t>Performance overhead</a:t>
            </a:r>
            <a:r>
              <a:rPr lang="en-US" sz="2400" dirty="0" smtClean="0">
                <a:solidFill>
                  <a:schemeClr val="tx1"/>
                </a:solidFill>
                <a:latin typeface="Calibri" charset="0"/>
                <a:ea typeface="Calibri" charset="0"/>
                <a:cs typeface="Calibri" charset="0"/>
              </a:rPr>
              <a:t> of a </a:t>
            </a:r>
            <a:r>
              <a:rPr lang="en-US" sz="2400" b="1" dirty="0" smtClean="0">
                <a:solidFill>
                  <a:schemeClr val="tx1"/>
                </a:solidFill>
                <a:latin typeface="Calibri" charset="0"/>
                <a:ea typeface="Calibri" charset="0"/>
                <a:cs typeface="Calibri" charset="0"/>
              </a:rPr>
              <a:t>naïve mapping</a:t>
            </a:r>
            <a:r>
              <a:rPr lang="en-US" sz="2400" dirty="0" smtClean="0">
                <a:solidFill>
                  <a:schemeClr val="tx1"/>
                </a:solidFill>
                <a:latin typeface="Calibri" charset="0"/>
                <a:ea typeface="Calibri" charset="0"/>
                <a:cs typeface="Calibri" charset="0"/>
              </a:rPr>
              <a:t> from P4 to OVS.</a:t>
            </a:r>
          </a:p>
          <a:p>
            <a:pPr marL="285750" indent="-285750">
              <a:buFontTx/>
              <a:buChar char="-"/>
            </a:pPr>
            <a:endParaRPr lang="en-US" sz="2400" dirty="0">
              <a:solidFill>
                <a:schemeClr val="tx1"/>
              </a:solidFill>
              <a:latin typeface="Calibri" charset="0"/>
              <a:ea typeface="Calibri" charset="0"/>
              <a:cs typeface="Calibri" charset="0"/>
            </a:endParaRPr>
          </a:p>
          <a:p>
            <a:pPr marL="285750" indent="-285750">
              <a:buFontTx/>
              <a:buChar char="-"/>
            </a:pPr>
            <a:r>
              <a:rPr lang="en-US" sz="2400" dirty="0" smtClean="0">
                <a:solidFill>
                  <a:schemeClr val="tx1"/>
                </a:solidFill>
                <a:latin typeface="Calibri" charset="0"/>
                <a:ea typeface="Calibri" charset="0"/>
                <a:cs typeface="Calibri" charset="0"/>
              </a:rPr>
              <a:t>PISCES</a:t>
            </a:r>
            <a:r>
              <a:rPr lang="en-US" sz="2400" b="1" dirty="0" smtClean="0">
                <a:solidFill>
                  <a:schemeClr val="tx1"/>
                </a:solidFill>
                <a:latin typeface="Calibri" charset="0"/>
                <a:ea typeface="Calibri" charset="0"/>
                <a:cs typeface="Calibri" charset="0"/>
              </a:rPr>
              <a:t> compiler optimizations</a:t>
            </a:r>
            <a:r>
              <a:rPr lang="en-US" sz="2400" dirty="0" smtClean="0">
                <a:solidFill>
                  <a:schemeClr val="tx1"/>
                </a:solidFill>
                <a:latin typeface="Calibri" charset="0"/>
                <a:ea typeface="Calibri" charset="0"/>
                <a:cs typeface="Calibri" charset="0"/>
              </a:rPr>
              <a:t> to reduce the performance overhead.</a:t>
            </a:r>
            <a:endParaRPr lang="en-US" sz="2400" dirty="0" smtClean="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124229317"/>
      </p:ext>
    </p:extLst>
  </p:cSld>
  <p:clrMapOvr>
    <a:masterClrMapping/>
  </p:clrMapOvr>
  <mc:AlternateContent xmlns:mc="http://schemas.openxmlformats.org/markup-compatibility/2006">
    <mc:Choice xmlns:p14="http://schemas.microsoft.com/office/powerpoint/2010/main" Requires="p14">
      <p:transition spd="slow" p14:dur="2000" advTm="347"/>
    </mc:Choice>
    <mc:Fallback>
      <p:transition spd="slow" advTm="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P4 Forwarding Model </a:t>
            </a:r>
            <a:r>
              <a:rPr lang="en-US" sz="2400" dirty="0" smtClean="0">
                <a:latin typeface="Calibri"/>
                <a:cs typeface="Calibri"/>
              </a:rPr>
              <a:t>(or Post-Pipeline Editing)</a:t>
            </a:r>
            <a:endParaRPr lang="en-US" sz="28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17</a:t>
            </a:fld>
            <a:endParaRPr lang="en"/>
          </a:p>
        </p:txBody>
      </p:sp>
      <p:sp>
        <p:nvSpPr>
          <p:cNvPr id="23" name="Rounded Rectangle 22"/>
          <p:cNvSpPr/>
          <p:nvPr/>
        </p:nvSpPr>
        <p:spPr>
          <a:xfrm>
            <a:off x="1916957" y="1783500"/>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5" name="Rounded Rectangle 24"/>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6" name="Straight Arrow Connector 25"/>
          <p:cNvCxnSpPr/>
          <p:nvPr/>
        </p:nvCxnSpPr>
        <p:spPr>
          <a:xfrm>
            <a:off x="2863274" y="2093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8" name="Rounded Rectangle 2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Tables</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9" name="Rounded Rectangle 28"/>
          <p:cNvSpPr/>
          <p:nvPr/>
        </p:nvSpPr>
        <p:spPr>
          <a:xfrm>
            <a:off x="6087161" y="1783500"/>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30" name="Straight Arrow Connector 29"/>
          <p:cNvCxnSpPr/>
          <p:nvPr/>
        </p:nvCxnSpPr>
        <p:spPr>
          <a:xfrm>
            <a:off x="5405846" y="208374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4076" y="2102264"/>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23102" y="1767636"/>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cxnSp>
        <p:nvCxnSpPr>
          <p:cNvPr id="33" name="Straight Arrow Connector 32"/>
          <p:cNvCxnSpPr/>
          <p:nvPr/>
        </p:nvCxnSpPr>
        <p:spPr>
          <a:xfrm>
            <a:off x="7194682" y="2083741"/>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75252" y="1745187"/>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35" name="Rectangle 34"/>
          <p:cNvSpPr/>
          <p:nvPr/>
        </p:nvSpPr>
        <p:spPr>
          <a:xfrm>
            <a:off x="2331720" y="3097006"/>
            <a:ext cx="674051" cy="233960"/>
          </a:xfrm>
          <a:prstGeom prst="rect">
            <a:avLst/>
          </a:prstGeom>
          <a:solidFill>
            <a:schemeClr val="accent6">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46507" y="3097006"/>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958374" y="3097006"/>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72045" y="3097006"/>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32014" y="3060106"/>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rot="16200000">
            <a:off x="2488581" y="3480664"/>
            <a:ext cx="401156" cy="786653"/>
            <a:chOff x="2530823" y="3980026"/>
            <a:chExt cx="401156" cy="786653"/>
          </a:xfrm>
        </p:grpSpPr>
        <p:sp>
          <p:nvSpPr>
            <p:cNvPr id="41" name="Rectangle 4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08350" y="4043521"/>
              <a:ext cx="237744" cy="18288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608070" y="4271706"/>
              <a:ext cx="237744" cy="18288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608070" y="4499975"/>
              <a:ext cx="237744" cy="18288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Elbow Connector 44"/>
          <p:cNvCxnSpPr>
            <a:stCxn id="51" idx="2"/>
            <a:endCxn id="57" idx="3"/>
          </p:cNvCxnSpPr>
          <p:nvPr/>
        </p:nvCxnSpPr>
        <p:spPr>
          <a:xfrm rot="16200000" flipH="1">
            <a:off x="1943735" y="3252265"/>
            <a:ext cx="428332" cy="585733"/>
          </a:xfrm>
          <a:prstGeom prst="bentConnector3">
            <a:avLst>
              <a:gd name="adj1" fmla="val 6652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58" idx="3"/>
          </p:cNvCxnSpPr>
          <p:nvPr/>
        </p:nvCxnSpPr>
        <p:spPr>
          <a:xfrm rot="16200000" flipH="1">
            <a:off x="2150852" y="3231477"/>
            <a:ext cx="428612" cy="627589"/>
          </a:xfrm>
          <a:prstGeom prst="bentConnector3">
            <a:avLst>
              <a:gd name="adj1" fmla="val 5000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9" idx="2"/>
            <a:endCxn id="59" idx="3"/>
          </p:cNvCxnSpPr>
          <p:nvPr/>
        </p:nvCxnSpPr>
        <p:spPr>
          <a:xfrm rot="16200000" flipH="1">
            <a:off x="2359053" y="3211409"/>
            <a:ext cx="428612" cy="667725"/>
          </a:xfrm>
          <a:prstGeom prst="bentConnector3">
            <a:avLst>
              <a:gd name="adj1" fmla="val 3486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98668" y="4080563"/>
            <a:ext cx="780983" cy="523220"/>
          </a:xfrm>
          <a:prstGeom prst="rect">
            <a:avLst/>
          </a:prstGeom>
          <a:noFill/>
        </p:spPr>
        <p:txBody>
          <a:bodyPr wrap="none" rtlCol="0">
            <a:spAutoFit/>
          </a:bodyPr>
          <a:lstStyle/>
          <a:p>
            <a:pPr algn="ctr"/>
            <a:r>
              <a:rPr lang="en-US" dirty="0" smtClean="0">
                <a:latin typeface="Consolas" charset="0"/>
                <a:ea typeface="Consolas" charset="0"/>
                <a:cs typeface="Consolas" charset="0"/>
              </a:rPr>
              <a:t>Header</a:t>
            </a:r>
          </a:p>
          <a:p>
            <a:pPr algn="ctr"/>
            <a:r>
              <a:rPr lang="en-US" dirty="0" smtClean="0">
                <a:latin typeface="Consolas" charset="0"/>
                <a:ea typeface="Consolas" charset="0"/>
                <a:cs typeface="Consolas" charset="0"/>
              </a:rPr>
              <a:t>Fields</a:t>
            </a:r>
            <a:endParaRPr lang="en-US" dirty="0">
              <a:latin typeface="Consolas" charset="0"/>
              <a:ea typeface="Consolas" charset="0"/>
              <a:cs typeface="Consolas" charset="0"/>
            </a:endParaRPr>
          </a:p>
        </p:txBody>
      </p:sp>
      <p:sp>
        <p:nvSpPr>
          <p:cNvPr id="49" name="TextBox 48"/>
          <p:cNvSpPr txBox="1"/>
          <p:nvPr/>
        </p:nvSpPr>
        <p:spPr>
          <a:xfrm>
            <a:off x="1615826" y="2787221"/>
            <a:ext cx="1576073" cy="307777"/>
          </a:xfrm>
          <a:prstGeom prst="rect">
            <a:avLst/>
          </a:prstGeom>
          <a:noFill/>
        </p:spPr>
        <p:txBody>
          <a:bodyPr wrap="none" rtlCol="0">
            <a:spAutoFit/>
          </a:bodyPr>
          <a:lstStyle/>
          <a:p>
            <a:pPr algn="ctr"/>
            <a:r>
              <a:rPr lang="en-US" dirty="0" smtClean="0">
                <a:latin typeface="Consolas" charset="0"/>
                <a:ea typeface="Consolas" charset="0"/>
                <a:cs typeface="Consolas" charset="0"/>
              </a:rPr>
              <a:t>Ingress Packet</a:t>
            </a:r>
            <a:endParaRPr lang="en-US" dirty="0">
              <a:latin typeface="Consolas" charset="0"/>
              <a:ea typeface="Consolas" charset="0"/>
              <a:cs typeface="Consolas" charset="0"/>
            </a:endParaRPr>
          </a:p>
        </p:txBody>
      </p:sp>
      <p:grpSp>
        <p:nvGrpSpPr>
          <p:cNvPr id="50" name="Group 49"/>
          <p:cNvGrpSpPr/>
          <p:nvPr/>
        </p:nvGrpSpPr>
        <p:grpSpPr>
          <a:xfrm rot="16200000">
            <a:off x="4371422" y="3480397"/>
            <a:ext cx="401156" cy="786653"/>
            <a:chOff x="2530823" y="3980026"/>
            <a:chExt cx="401156" cy="786653"/>
          </a:xfrm>
        </p:grpSpPr>
        <p:sp>
          <p:nvSpPr>
            <p:cNvPr id="51" name="Rectangle 5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p:cNvSpPr/>
          <p:nvPr/>
        </p:nvSpPr>
        <p:spPr>
          <a:xfrm>
            <a:off x="7166432" y="3096739"/>
            <a:ext cx="674051" cy="233960"/>
          </a:xfrm>
          <a:prstGeom prst="rect">
            <a:avLst/>
          </a:prstGeom>
          <a:solidFill>
            <a:schemeClr val="accent6">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80103" y="3096739"/>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91970" y="3096739"/>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605641" y="3096739"/>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565610" y="3059839"/>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rot="16200000">
            <a:off x="6230802" y="3480397"/>
            <a:ext cx="401156" cy="786653"/>
            <a:chOff x="2530823" y="3980026"/>
            <a:chExt cx="401156" cy="786653"/>
          </a:xfrm>
        </p:grpSpPr>
        <p:sp>
          <p:nvSpPr>
            <p:cNvPr id="61" name="Rectangle 6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611542" y="3330700"/>
            <a:ext cx="372309" cy="113619"/>
            <a:chOff x="7204986" y="3660925"/>
            <a:chExt cx="372309" cy="157634"/>
          </a:xfrm>
        </p:grpSpPr>
        <p:cxnSp>
          <p:nvCxnSpPr>
            <p:cNvPr id="66" name="Straight Arrow Connector 65"/>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69" name="Elbow Connector 68"/>
          <p:cNvCxnSpPr/>
          <p:nvPr/>
        </p:nvCxnSpPr>
        <p:spPr>
          <a:xfrm rot="5400000" flipH="1" flipV="1">
            <a:off x="6231644" y="3292044"/>
            <a:ext cx="428332" cy="505642"/>
          </a:xfrm>
          <a:prstGeom prst="bentConnector3">
            <a:avLst>
              <a:gd name="adj1" fmla="val 6101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5400000" flipH="1" flipV="1">
            <a:off x="6438761" y="3313112"/>
            <a:ext cx="428612" cy="463786"/>
          </a:xfrm>
          <a:prstGeom prst="bentConnector3">
            <a:avLst>
              <a:gd name="adj1" fmla="val 4724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5400000" flipH="1" flipV="1">
            <a:off x="6646962" y="3333180"/>
            <a:ext cx="428612" cy="423650"/>
          </a:xfrm>
          <a:prstGeom prst="bentConnector3">
            <a:avLst>
              <a:gd name="adj1" fmla="val 3210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776820" y="3330699"/>
            <a:ext cx="372309" cy="113619"/>
            <a:chOff x="7204986" y="3660925"/>
            <a:chExt cx="372309" cy="157634"/>
          </a:xfrm>
        </p:grpSpPr>
        <p:cxnSp>
          <p:nvCxnSpPr>
            <p:cNvPr id="73" name="Straight Arrow Connector 72"/>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485366" y="2789974"/>
            <a:ext cx="1476687" cy="307777"/>
          </a:xfrm>
          <a:prstGeom prst="rect">
            <a:avLst/>
          </a:prstGeom>
          <a:noFill/>
        </p:spPr>
        <p:txBody>
          <a:bodyPr wrap="none" rtlCol="0">
            <a:spAutoFit/>
          </a:bodyPr>
          <a:lstStyle/>
          <a:p>
            <a:pPr algn="ctr"/>
            <a:r>
              <a:rPr lang="en-US" dirty="0" smtClean="0">
                <a:latin typeface="Consolas" charset="0"/>
                <a:ea typeface="Consolas" charset="0"/>
                <a:cs typeface="Consolas" charset="0"/>
              </a:rPr>
              <a:t>Egress Packet</a:t>
            </a:r>
            <a:endParaRPr lang="en-US" dirty="0">
              <a:latin typeface="Consolas" charset="0"/>
              <a:ea typeface="Consolas" charset="0"/>
              <a:cs typeface="Consolas" charset="0"/>
            </a:endParaRPr>
          </a:p>
        </p:txBody>
      </p:sp>
      <p:sp>
        <p:nvSpPr>
          <p:cNvPr id="77" name="Rectangle 76"/>
          <p:cNvSpPr/>
          <p:nvPr/>
        </p:nvSpPr>
        <p:spPr>
          <a:xfrm>
            <a:off x="1773460" y="3096589"/>
            <a:ext cx="1234842" cy="239232"/>
          </a:xfrm>
          <a:prstGeom prst="rect">
            <a:avLst/>
          </a:prstGeom>
          <a:solidFill>
            <a:schemeClr val="accent6">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3502648"/>
      </p:ext>
    </p:extLst>
  </p:cSld>
  <p:clrMapOvr>
    <a:masterClrMapping/>
  </p:clrMapOvr>
  <mc:AlternateContent xmlns:mc="http://schemas.openxmlformats.org/markup-compatibility/2006">
    <mc:Choice xmlns:p14="http://schemas.microsoft.com/office/powerpoint/2010/main" Requires="p14">
      <p:transition spd="slow" p14:dur="2000" advTm="1050"/>
    </mc:Choice>
    <mc:Fallback>
      <p:transition spd="slow" advTm="10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8" grpId="0"/>
      <p:bldP spid="49" grpId="0"/>
      <p:bldP spid="55" grpId="0" animBg="1"/>
      <p:bldP spid="56" grpId="0" animBg="1"/>
      <p:bldP spid="57" grpId="0" animBg="1"/>
      <p:bldP spid="58" grpId="0" animBg="1"/>
      <p:bldP spid="59" grpId="0" animBg="1"/>
      <p:bldP spid="76" grpId="0"/>
      <p:bldP spid="77" grpId="0" animBg="1"/>
      <p:bldP spid="7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108"/>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OVS</a:t>
            </a:r>
            <a:r>
              <a:rPr lang="en-US" sz="3200" dirty="0">
                <a:latin typeface="Calibri"/>
                <a:cs typeface="Calibri"/>
              </a:rPr>
              <a:t> </a:t>
            </a:r>
            <a:r>
              <a:rPr lang="en-US" sz="3200" dirty="0" smtClean="0">
                <a:latin typeface="Calibri"/>
                <a:cs typeface="Calibri"/>
              </a:rPr>
              <a:t>Forwarding Model </a:t>
            </a:r>
            <a:r>
              <a:rPr lang="en-US" sz="2400" dirty="0" smtClean="0">
                <a:latin typeface="Calibri"/>
                <a:cs typeface="Calibri"/>
              </a:rPr>
              <a:t>(or Inline Editing)</a:t>
            </a:r>
            <a:endParaRPr lang="en-US" sz="28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18</a:t>
            </a:fld>
            <a:endParaRPr lang="en"/>
          </a:p>
        </p:txBody>
      </p:sp>
      <p:sp>
        <p:nvSpPr>
          <p:cNvPr id="78" name="Rounded Rectangle 77"/>
          <p:cNvSpPr/>
          <p:nvPr/>
        </p:nvSpPr>
        <p:spPr>
          <a:xfrm>
            <a:off x="1916957" y="1783498"/>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80" name="Straight Arrow Connector 79"/>
          <p:cNvCxnSpPr/>
          <p:nvPr/>
        </p:nvCxnSpPr>
        <p:spPr>
          <a:xfrm>
            <a:off x="2863274" y="209394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3710436" y="1679894"/>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82" name="Rounded Rectangle 81"/>
          <p:cNvSpPr/>
          <p:nvPr/>
        </p:nvSpPr>
        <p:spPr>
          <a:xfrm>
            <a:off x="3862836" y="1832294"/>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Tables</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83" name="Straight Arrow Connector 82"/>
          <p:cNvCxnSpPr/>
          <p:nvPr/>
        </p:nvCxnSpPr>
        <p:spPr>
          <a:xfrm>
            <a:off x="824076" y="2102262"/>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23102" y="1767634"/>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cxnSp>
        <p:nvCxnSpPr>
          <p:cNvPr id="85" name="Straight Arrow Connector 84"/>
          <p:cNvCxnSpPr/>
          <p:nvPr/>
        </p:nvCxnSpPr>
        <p:spPr>
          <a:xfrm>
            <a:off x="5407596" y="2084672"/>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488166" y="1756876"/>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87" name="Rectangle 86"/>
          <p:cNvSpPr/>
          <p:nvPr/>
        </p:nvSpPr>
        <p:spPr>
          <a:xfrm>
            <a:off x="2332836" y="3097004"/>
            <a:ext cx="674051" cy="233960"/>
          </a:xfrm>
          <a:prstGeom prst="rect">
            <a:avLst/>
          </a:prstGeom>
          <a:solidFill>
            <a:schemeClr val="accent6">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146507" y="3097004"/>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958374" y="3097004"/>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772045" y="3097004"/>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732014" y="306010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506591" y="3093984"/>
            <a:ext cx="674051" cy="233960"/>
          </a:xfrm>
          <a:prstGeom prst="rect">
            <a:avLst/>
          </a:prstGeom>
          <a:solidFill>
            <a:schemeClr val="accent6">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320262" y="3093984"/>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132129" y="3093984"/>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945800" y="3093984"/>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905769" y="305708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1776820" y="3330697"/>
            <a:ext cx="372309" cy="186142"/>
            <a:chOff x="7204986" y="3660925"/>
            <a:chExt cx="372309" cy="157634"/>
          </a:xfrm>
        </p:grpSpPr>
        <p:cxnSp>
          <p:nvCxnSpPr>
            <p:cNvPr id="98" name="Straight Arrow Connector 97"/>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3825525" y="2787219"/>
            <a:ext cx="1476687" cy="307777"/>
          </a:xfrm>
          <a:prstGeom prst="rect">
            <a:avLst/>
          </a:prstGeom>
          <a:noFill/>
        </p:spPr>
        <p:txBody>
          <a:bodyPr wrap="none" rtlCol="0">
            <a:spAutoFit/>
          </a:bodyPr>
          <a:lstStyle/>
          <a:p>
            <a:pPr algn="ctr"/>
            <a:r>
              <a:rPr lang="en-US" dirty="0" smtClean="0">
                <a:latin typeface="Consolas" charset="0"/>
                <a:ea typeface="Consolas" charset="0"/>
                <a:cs typeface="Consolas" charset="0"/>
              </a:rPr>
              <a:t>Egress Packet</a:t>
            </a:r>
            <a:endParaRPr lang="en-US" dirty="0">
              <a:latin typeface="Consolas" charset="0"/>
              <a:ea typeface="Consolas" charset="0"/>
              <a:cs typeface="Consolas" charset="0"/>
            </a:endParaRPr>
          </a:p>
        </p:txBody>
      </p:sp>
      <p:grpSp>
        <p:nvGrpSpPr>
          <p:cNvPr id="102" name="Group 101"/>
          <p:cNvGrpSpPr/>
          <p:nvPr/>
        </p:nvGrpSpPr>
        <p:grpSpPr>
          <a:xfrm>
            <a:off x="3945800" y="3322208"/>
            <a:ext cx="372309" cy="191878"/>
            <a:chOff x="7204986" y="3660925"/>
            <a:chExt cx="372309" cy="157634"/>
          </a:xfrm>
        </p:grpSpPr>
        <p:cxnSp>
          <p:nvCxnSpPr>
            <p:cNvPr id="103" name="Straight Arrow Connector 102"/>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1615826" y="2787219"/>
            <a:ext cx="1576073" cy="307777"/>
          </a:xfrm>
          <a:prstGeom prst="rect">
            <a:avLst/>
          </a:prstGeom>
          <a:noFill/>
        </p:spPr>
        <p:txBody>
          <a:bodyPr wrap="none" rtlCol="0">
            <a:spAutoFit/>
          </a:bodyPr>
          <a:lstStyle/>
          <a:p>
            <a:pPr algn="ctr"/>
            <a:r>
              <a:rPr lang="en-US" dirty="0" smtClean="0">
                <a:latin typeface="Consolas" charset="0"/>
                <a:ea typeface="Consolas" charset="0"/>
                <a:cs typeface="Consolas" charset="0"/>
              </a:rPr>
              <a:t>Ingress Packet</a:t>
            </a:r>
            <a:endParaRPr lang="en-US" dirty="0">
              <a:latin typeface="Consolas" charset="0"/>
              <a:ea typeface="Consolas" charset="0"/>
              <a:cs typeface="Consolas" charset="0"/>
            </a:endParaRPr>
          </a:p>
        </p:txBody>
      </p:sp>
      <p:sp>
        <p:nvSpPr>
          <p:cNvPr id="107" name="Rectangle 106"/>
          <p:cNvSpPr/>
          <p:nvPr/>
        </p:nvSpPr>
        <p:spPr>
          <a:xfrm>
            <a:off x="1773460" y="3096587"/>
            <a:ext cx="1234842" cy="239232"/>
          </a:xfrm>
          <a:prstGeom prst="rect">
            <a:avLst/>
          </a:prstGeom>
          <a:solidFill>
            <a:schemeClr val="accent6">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728158"/>
      </p:ext>
    </p:extLst>
  </p:cSld>
  <p:clrMapOvr>
    <a:masterClrMapping/>
  </p:clrMapOvr>
  <mc:AlternateContent xmlns:mc="http://schemas.openxmlformats.org/markup-compatibility/2006">
    <mc:Choice xmlns:p14="http://schemas.microsoft.com/office/powerpoint/2010/main" Requires="p14">
      <p:transition spd="slow" p14:dur="2000" advTm="704"/>
    </mc:Choice>
    <mc:Fallback>
      <p:transition spd="slow" advTm="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1" grpId="0"/>
      <p:bldP spid="106" grpId="0"/>
      <p:bldP spid="107" grpId="0" animBg="1"/>
      <p:bldP spid="10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(Modified) OVS </a:t>
            </a:r>
            <a:r>
              <a:rPr lang="en-US" sz="3200" dirty="0" smtClean="0">
                <a:latin typeface="Calibri"/>
                <a:cs typeface="Calibri"/>
              </a:rPr>
              <a:t>Forwarding Model</a:t>
            </a:r>
            <a:endParaRPr lang="en-US" sz="28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19</a:t>
            </a:fld>
            <a:endParaRPr lang="en"/>
          </a:p>
        </p:txBody>
      </p:sp>
      <p:sp>
        <p:nvSpPr>
          <p:cNvPr id="34" name="Rounded Rectangle 33"/>
          <p:cNvSpPr/>
          <p:nvPr/>
        </p:nvSpPr>
        <p:spPr>
          <a:xfrm>
            <a:off x="1916957" y="1783500"/>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5" name="Rounded Rectangle 34"/>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36" name="Straight Arrow Connector 35"/>
          <p:cNvCxnSpPr/>
          <p:nvPr/>
        </p:nvCxnSpPr>
        <p:spPr>
          <a:xfrm>
            <a:off x="2863274" y="2093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8" name="Rounded Rectangle 3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Tables</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39" name="Rounded Rectangle 38"/>
          <p:cNvSpPr/>
          <p:nvPr/>
        </p:nvSpPr>
        <p:spPr>
          <a:xfrm>
            <a:off x="6087161" y="1783500"/>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b="1"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r>
              <a:rPr lang="en-US"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endParaRPr lang="en-US" sz="1800" b="1"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40" name="Straight Arrow Connector 39"/>
          <p:cNvCxnSpPr/>
          <p:nvPr/>
        </p:nvCxnSpPr>
        <p:spPr>
          <a:xfrm>
            <a:off x="5405846" y="208374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24076" y="2102264"/>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23102" y="1767636"/>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cxnSp>
        <p:nvCxnSpPr>
          <p:cNvPr id="43" name="Straight Arrow Connector 42"/>
          <p:cNvCxnSpPr/>
          <p:nvPr/>
        </p:nvCxnSpPr>
        <p:spPr>
          <a:xfrm>
            <a:off x="7194682" y="2083741"/>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75252" y="1745187"/>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45" name="Rounded Rectangle 44"/>
          <p:cNvSpPr/>
          <p:nvPr/>
        </p:nvSpPr>
        <p:spPr>
          <a:xfrm>
            <a:off x="5967842" y="1677514"/>
            <a:ext cx="1327044" cy="849500"/>
          </a:xfrm>
          <a:prstGeom prst="roundRect">
            <a:avLst>
              <a:gd name="adj" fmla="val 0"/>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6" name="TextBox 45"/>
          <p:cNvSpPr txBox="1"/>
          <p:nvPr/>
        </p:nvSpPr>
        <p:spPr>
          <a:xfrm>
            <a:off x="1171072" y="3179864"/>
            <a:ext cx="6621738" cy="461665"/>
          </a:xfrm>
          <a:prstGeom prst="rect">
            <a:avLst/>
          </a:prstGeom>
          <a:noFill/>
        </p:spPr>
        <p:txBody>
          <a:bodyPr wrap="square" rtlCol="0">
            <a:spAutoFit/>
          </a:bodyPr>
          <a:lstStyle/>
          <a:p>
            <a:pPr marL="285750" indent="-285750">
              <a:buFontTx/>
              <a:buChar char="-"/>
            </a:pPr>
            <a:r>
              <a:rPr lang="en-US" sz="2400" dirty="0" smtClean="0">
                <a:solidFill>
                  <a:schemeClr val="tx1"/>
                </a:solidFill>
                <a:latin typeface="Calibri" charset="0"/>
                <a:ea typeface="Calibri" charset="0"/>
                <a:cs typeface="Calibri" charset="0"/>
              </a:rPr>
              <a:t>Supports both editing modes:</a:t>
            </a:r>
          </a:p>
        </p:txBody>
      </p:sp>
      <p:sp>
        <p:nvSpPr>
          <p:cNvPr id="47" name="TextBox 46"/>
          <p:cNvSpPr txBox="1"/>
          <p:nvPr/>
        </p:nvSpPr>
        <p:spPr>
          <a:xfrm>
            <a:off x="1463320" y="3709644"/>
            <a:ext cx="6621738" cy="830997"/>
          </a:xfrm>
          <a:prstGeom prst="rect">
            <a:avLst/>
          </a:prstGeom>
          <a:noFill/>
        </p:spPr>
        <p:txBody>
          <a:bodyPr wrap="square" rtlCol="0">
            <a:spAutoFit/>
          </a:bodyPr>
          <a:lstStyle/>
          <a:p>
            <a:pPr marL="285750" indent="-285750">
              <a:buFontTx/>
              <a:buChar char="-"/>
            </a:pPr>
            <a:r>
              <a:rPr lang="en-US" sz="2400" b="1" dirty="0" smtClean="0">
                <a:solidFill>
                  <a:schemeClr val="tx1"/>
                </a:solidFill>
                <a:latin typeface="Calibri" charset="0"/>
                <a:ea typeface="Calibri" charset="0"/>
                <a:cs typeface="Calibri" charset="0"/>
              </a:rPr>
              <a:t>Inline Editing</a:t>
            </a:r>
          </a:p>
          <a:p>
            <a:pPr marL="285750" indent="-285750">
              <a:buFontTx/>
              <a:buChar char="-"/>
            </a:pPr>
            <a:r>
              <a:rPr lang="en-US" sz="2400" b="1" dirty="0" smtClean="0">
                <a:solidFill>
                  <a:schemeClr val="tx1"/>
                </a:solidFill>
                <a:latin typeface="Calibri" charset="0"/>
                <a:ea typeface="Calibri" charset="0"/>
                <a:cs typeface="Calibri" charset="0"/>
              </a:rPr>
              <a:t>Post-pipeline Editing</a:t>
            </a:r>
          </a:p>
        </p:txBody>
      </p:sp>
    </p:spTree>
    <p:custDataLst>
      <p:tags r:id="rId1"/>
    </p:custDataLst>
    <p:extLst>
      <p:ext uri="{BB962C8B-B14F-4D97-AF65-F5344CB8AC3E}">
        <p14:creationId xmlns:p14="http://schemas.microsoft.com/office/powerpoint/2010/main" val="745071822"/>
      </p:ext>
    </p:extLst>
  </p:cSld>
  <p:clrMapOvr>
    <a:masterClrMapping/>
  </p:clrMapOvr>
  <mc:AlternateContent xmlns:mc="http://schemas.openxmlformats.org/markup-compatibility/2006">
    <mc:Choice xmlns:p14="http://schemas.microsoft.com/office/powerpoint/2010/main" Requires="p14">
      <p:transition spd="slow" p14:dur="2000" advTm="278"/>
    </mc:Choice>
    <mc:Fallback>
      <p:transition spd="slow" advTm="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6" y="1619141"/>
            <a:ext cx="7883236" cy="629291"/>
          </a:xfrm>
        </p:spPr>
        <p:txBody>
          <a:bodyPr/>
          <a:lstStyle/>
          <a:p>
            <a:pPr algn="ctr"/>
            <a:r>
              <a:rPr lang="en-US" sz="3200" dirty="0" smtClean="0">
                <a:latin typeface="Calibri"/>
                <a:cs typeface="Calibri"/>
              </a:rPr>
              <a:t>Also appears at  SIGCOMM 2016!</a:t>
            </a:r>
            <a:endParaRPr lang="en-US" sz="320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2</a:t>
            </a:fld>
            <a:endParaRPr lang="en"/>
          </a:p>
        </p:txBody>
      </p:sp>
      <p:sp>
        <p:nvSpPr>
          <p:cNvPr id="6" name="Rectangle 5"/>
          <p:cNvSpPr/>
          <p:nvPr/>
        </p:nvSpPr>
        <p:spPr>
          <a:xfrm>
            <a:off x="1838308" y="2653388"/>
            <a:ext cx="5093312" cy="707886"/>
          </a:xfrm>
          <a:prstGeom prst="rect">
            <a:avLst/>
          </a:prstGeom>
        </p:spPr>
        <p:txBody>
          <a:bodyPr wrap="square">
            <a:spAutoFit/>
          </a:bodyPr>
          <a:lstStyle/>
          <a:p>
            <a:r>
              <a:rPr lang="en-US" sz="4000" dirty="0">
                <a:latin typeface="Calibri" charset="0"/>
                <a:ea typeface="Calibri" charset="0"/>
                <a:cs typeface="Calibri" charset="0"/>
                <a:hlinkClick r:id="rId4"/>
              </a:rPr>
              <a:t>http://</a:t>
            </a:r>
            <a:r>
              <a:rPr lang="en-US" sz="4000" dirty="0" smtClean="0">
                <a:latin typeface="Calibri" charset="0"/>
                <a:ea typeface="Calibri" charset="0"/>
                <a:cs typeface="Calibri" charset="0"/>
                <a:hlinkClick r:id="rId4"/>
              </a:rPr>
              <a:t>goo.gl/</a:t>
            </a:r>
            <a:r>
              <a:rPr lang="en-US" sz="4000" b="1" dirty="0" smtClean="0">
                <a:latin typeface="Calibri" charset="0"/>
                <a:ea typeface="Calibri" charset="0"/>
                <a:cs typeface="Calibri" charset="0"/>
                <a:hlinkClick r:id="rId4"/>
              </a:rPr>
              <a:t>wmBmTu</a:t>
            </a:r>
            <a:r>
              <a:rPr lang="en-US" sz="4000" b="1" dirty="0" smtClean="0">
                <a:latin typeface="Calibri" charset="0"/>
                <a:ea typeface="Calibri" charset="0"/>
                <a:cs typeface="Calibri" charset="0"/>
              </a:rPr>
              <a:t> </a:t>
            </a:r>
            <a:endParaRPr lang="en-US" sz="4000" b="1"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843127930"/>
      </p:ext>
    </p:extLst>
  </p:cSld>
  <p:clrMapOvr>
    <a:masterClrMapping/>
  </p:clrMapOvr>
  <mc:AlternateContent xmlns:mc="http://schemas.openxmlformats.org/markup-compatibility/2006">
    <mc:Choice xmlns:p14="http://schemas.microsoft.com/office/powerpoint/2010/main" Requires="p14">
      <p:transition spd="slow" p14:dur="2000" advTm="157"/>
    </mc:Choice>
    <mc:Fallback>
      <p:transition spd="slow" advTm="15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Naïve Mapping from P4 to OVS</a:t>
            </a:r>
            <a:endParaRPr lang="en-US" sz="3200" b="0" dirty="0">
              <a:latin typeface="Calibri"/>
              <a:cs typeface="Calibri"/>
            </a:endParaRPr>
          </a:p>
        </p:txBody>
      </p:sp>
      <p:graphicFrame>
        <p:nvGraphicFramePr>
          <p:cNvPr id="3" name="Chart 2"/>
          <p:cNvGraphicFramePr/>
          <p:nvPr/>
        </p:nvGraphicFramePr>
        <p:xfrm>
          <a:off x="316254" y="1671647"/>
          <a:ext cx="4959872" cy="295205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199" y="1114959"/>
            <a:ext cx="7046259" cy="400110"/>
          </a:xfrm>
          <a:prstGeom prst="rect">
            <a:avLst/>
          </a:prstGeom>
          <a:noFill/>
        </p:spPr>
        <p:txBody>
          <a:bodyPr wrap="square" rtlCol="0">
            <a:spAutoFit/>
          </a:bodyPr>
          <a:lstStyle/>
          <a:p>
            <a:r>
              <a:rPr lang="en-US" sz="2000" dirty="0" smtClean="0">
                <a:solidFill>
                  <a:schemeClr val="tx1"/>
                </a:solidFill>
                <a:latin typeface="Calibri" charset="0"/>
                <a:ea typeface="Calibri" charset="0"/>
                <a:cs typeface="Calibri" charset="0"/>
              </a:rPr>
              <a:t>A naïve compilation of </a:t>
            </a:r>
            <a:r>
              <a:rPr lang="en-US" sz="2000" b="1" dirty="0" smtClean="0">
                <a:latin typeface="Calibri" charset="0"/>
                <a:ea typeface="Calibri" charset="0"/>
                <a:cs typeface="Calibri" charset="0"/>
              </a:rPr>
              <a:t>L2L3-ACL </a:t>
            </a:r>
            <a:r>
              <a:rPr lang="en-US" sz="2000" dirty="0" smtClean="0">
                <a:latin typeface="Calibri" charset="0"/>
                <a:ea typeface="Calibri" charset="0"/>
                <a:cs typeface="Calibri" charset="0"/>
              </a:rPr>
              <a:t>benchmark </a:t>
            </a:r>
            <a:r>
              <a:rPr lang="en-US" sz="2000" dirty="0" smtClean="0">
                <a:latin typeface="Calibri" charset="0"/>
                <a:ea typeface="Calibri" charset="0"/>
                <a:cs typeface="Calibri" charset="0"/>
              </a:rPr>
              <a:t>application</a:t>
            </a:r>
            <a:endParaRPr lang="en-US" sz="2000" dirty="0" smtClean="0">
              <a:latin typeface="Calibri" charset="0"/>
              <a:ea typeface="Calibri" charset="0"/>
              <a:cs typeface="Calibri" charset="0"/>
            </a:endParaRPr>
          </a:p>
        </p:txBody>
      </p:sp>
      <p:sp>
        <p:nvSpPr>
          <p:cNvPr id="7" name="TextBox 6"/>
          <p:cNvSpPr txBox="1"/>
          <p:nvPr/>
        </p:nvSpPr>
        <p:spPr>
          <a:xfrm>
            <a:off x="5394717" y="2578286"/>
            <a:ext cx="3389069" cy="1138773"/>
          </a:xfrm>
          <a:prstGeom prst="rect">
            <a:avLst/>
          </a:prstGeom>
          <a:noFill/>
        </p:spPr>
        <p:txBody>
          <a:bodyPr wrap="none" rtlCol="0">
            <a:spAutoFit/>
          </a:bodyPr>
          <a:lstStyle/>
          <a:p>
            <a:pPr algn="ctr"/>
            <a:r>
              <a:rPr lang="en-US" sz="2400" dirty="0" smtClean="0">
                <a:solidFill>
                  <a:srgbClr val="C00000"/>
                </a:solidFill>
                <a:latin typeface="Calibri" charset="0"/>
                <a:ea typeface="Calibri" charset="0"/>
                <a:cs typeface="Calibri" charset="0"/>
              </a:rPr>
              <a:t>Performance overhead of</a:t>
            </a:r>
          </a:p>
          <a:p>
            <a:pPr algn="ctr"/>
            <a:r>
              <a:rPr lang="en-US" sz="4400" dirty="0" smtClean="0">
                <a:solidFill>
                  <a:srgbClr val="C00000"/>
                </a:solidFill>
                <a:latin typeface="Calibri" charset="0"/>
                <a:ea typeface="Calibri" charset="0"/>
                <a:cs typeface="Calibri" charset="0"/>
              </a:rPr>
              <a:t>~ </a:t>
            </a:r>
            <a:r>
              <a:rPr lang="en-US" sz="4400" b="1" dirty="0" smtClean="0">
                <a:solidFill>
                  <a:srgbClr val="C00000"/>
                </a:solidFill>
                <a:latin typeface="Calibri" charset="0"/>
                <a:ea typeface="Calibri" charset="0"/>
                <a:cs typeface="Calibri" charset="0"/>
              </a:rPr>
              <a:t>40</a:t>
            </a:r>
            <a:r>
              <a:rPr lang="en-US" sz="4400" b="1" dirty="0">
                <a:solidFill>
                  <a:srgbClr val="C00000"/>
                </a:solidFill>
                <a:latin typeface="Calibri" charset="0"/>
                <a:ea typeface="Calibri" charset="0"/>
                <a:cs typeface="Calibri" charset="0"/>
              </a:rPr>
              <a:t>%</a:t>
            </a:r>
            <a:endParaRPr lang="en-US" sz="2400" dirty="0">
              <a:solidFill>
                <a:srgbClr val="C00000"/>
              </a:solidFill>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20</a:t>
            </a:fld>
            <a:endParaRPr lang="en"/>
          </a:p>
        </p:txBody>
      </p:sp>
    </p:spTree>
    <p:custDataLst>
      <p:tags r:id="rId1"/>
    </p:custDataLst>
    <p:extLst>
      <p:ext uri="{BB962C8B-B14F-4D97-AF65-F5344CB8AC3E}">
        <p14:creationId xmlns:p14="http://schemas.microsoft.com/office/powerpoint/2010/main" val="1481829545"/>
      </p:ext>
    </p:extLst>
  </p:cSld>
  <p:clrMapOvr>
    <a:masterClrMapping/>
  </p:clrMapOvr>
  <mc:AlternateContent xmlns:mc="http://schemas.openxmlformats.org/markup-compatibility/2006">
    <mc:Choice xmlns:p14="http://schemas.microsoft.com/office/powerpoint/2010/main" Requires="p14">
      <p:transition spd="slow" p14:dur="2000" advTm="541"/>
    </mc:Choice>
    <mc:Fallback>
      <p:transition spd="slow" advTm="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Causes of Performance Degradation</a:t>
            </a:r>
            <a:endParaRPr lang="en-US" sz="2800" b="0" dirty="0">
              <a:latin typeface="Calibri"/>
              <a:cs typeface="Calibri"/>
            </a:endParaRPr>
          </a:p>
        </p:txBody>
      </p:sp>
      <p:grpSp>
        <p:nvGrpSpPr>
          <p:cNvPr id="4" name="Group 3"/>
          <p:cNvGrpSpPr/>
          <p:nvPr/>
        </p:nvGrpSpPr>
        <p:grpSpPr>
          <a:xfrm>
            <a:off x="823102" y="1632384"/>
            <a:ext cx="7471441" cy="1154300"/>
            <a:chOff x="823102" y="1632384"/>
            <a:chExt cx="7471441" cy="1154300"/>
          </a:xfrm>
        </p:grpSpPr>
        <p:sp>
          <p:nvSpPr>
            <p:cNvPr id="69" name="Rounded Rectangle 68"/>
            <p:cNvSpPr/>
            <p:nvPr/>
          </p:nvSpPr>
          <p:spPr>
            <a:xfrm>
              <a:off x="5961655" y="1771337"/>
              <a:ext cx="1327044" cy="849500"/>
            </a:xfrm>
            <a:prstGeom prst="roundRect">
              <a:avLst>
                <a:gd name="adj" fmla="val 0"/>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57" name="Rounded Rectangle 56"/>
            <p:cNvSpPr/>
            <p:nvPr/>
          </p:nvSpPr>
          <p:spPr>
            <a:xfrm>
              <a:off x="1916957" y="1888388"/>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58" name="Rounded Rectangle 57"/>
            <p:cNvSpPr/>
            <p:nvPr/>
          </p:nvSpPr>
          <p:spPr>
            <a:xfrm>
              <a:off x="3558036" y="1632384"/>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60" name="Straight Arrow Connector 59"/>
            <p:cNvCxnSpPr/>
            <p:nvPr/>
          </p:nvCxnSpPr>
          <p:spPr>
            <a:xfrm>
              <a:off x="2863274" y="21988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3710436" y="1784784"/>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63" name="Rounded Rectangle 62"/>
            <p:cNvSpPr/>
            <p:nvPr/>
          </p:nvSpPr>
          <p:spPr>
            <a:xfrm>
              <a:off x="3862836" y="1937184"/>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Pipeline</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65" name="Rounded Rectangle 64"/>
            <p:cNvSpPr/>
            <p:nvPr/>
          </p:nvSpPr>
          <p:spPr>
            <a:xfrm>
              <a:off x="6087161" y="188838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66" name="Straight Arrow Connector 65"/>
            <p:cNvCxnSpPr/>
            <p:nvPr/>
          </p:nvCxnSpPr>
          <p:spPr>
            <a:xfrm>
              <a:off x="5405846" y="218862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824076" y="2207152"/>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23102" y="1872524"/>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cxnSp>
          <p:nvCxnSpPr>
            <p:cNvPr id="80" name="Straight Arrow Connector 79"/>
            <p:cNvCxnSpPr/>
            <p:nvPr/>
          </p:nvCxnSpPr>
          <p:spPr>
            <a:xfrm>
              <a:off x="7194682" y="2188629"/>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275252" y="1850075"/>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grpSp>
      <p:cxnSp>
        <p:nvCxnSpPr>
          <p:cNvPr id="13" name="Straight Arrow Connector 12"/>
          <p:cNvCxnSpPr/>
          <p:nvPr/>
        </p:nvCxnSpPr>
        <p:spPr>
          <a:xfrm flipV="1">
            <a:off x="2012753" y="3250232"/>
            <a:ext cx="5190958" cy="1570"/>
          </a:xfrm>
          <a:prstGeom prst="straightConnector1">
            <a:avLst/>
          </a:prstGeom>
          <a:ln w="57150" cmpd="dbl">
            <a:solidFill>
              <a:schemeClr val="accent6">
                <a:lumMod val="60000"/>
                <a:lumOff val="40000"/>
              </a:schemeClr>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16957" y="2960373"/>
            <a:ext cx="0" cy="6096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63527" y="3368764"/>
            <a:ext cx="2289409" cy="369332"/>
          </a:xfrm>
          <a:prstGeom prst="rect">
            <a:avLst/>
          </a:prstGeom>
          <a:noFill/>
        </p:spPr>
        <p:txBody>
          <a:bodyPr wrap="none" rtlCol="0">
            <a:spAutoFit/>
          </a:bodyPr>
          <a:lstStyle/>
          <a:p>
            <a:r>
              <a:rPr lang="en-US" sz="1800" b="1" dirty="0" smtClean="0">
                <a:solidFill>
                  <a:srgbClr val="C00000"/>
                </a:solidFill>
                <a:latin typeface="Calibri" charset="0"/>
                <a:ea typeface="Calibri" charset="0"/>
                <a:cs typeface="Calibri" charset="0"/>
              </a:rPr>
              <a:t>CPU Cycles per Packet</a:t>
            </a:r>
            <a:endParaRPr lang="en-US" sz="1800" b="1" dirty="0">
              <a:solidFill>
                <a:srgbClr val="C00000"/>
              </a:solidFill>
              <a:latin typeface="Calibri" charset="0"/>
              <a:ea typeface="Calibri" charset="0"/>
              <a:cs typeface="Calibri" charset="0"/>
            </a:endParaRPr>
          </a:p>
        </p:txBody>
      </p:sp>
      <p:cxnSp>
        <p:nvCxnSpPr>
          <p:cNvPr id="127" name="Straight Connector 126"/>
          <p:cNvCxnSpPr/>
          <p:nvPr/>
        </p:nvCxnSpPr>
        <p:spPr>
          <a:xfrm>
            <a:off x="7275252" y="2951320"/>
            <a:ext cx="0" cy="6096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21</a:t>
            </a:fld>
            <a:endParaRPr lang="en"/>
          </a:p>
        </p:txBody>
      </p:sp>
    </p:spTree>
    <p:extLst>
      <p:ext uri="{BB962C8B-B14F-4D97-AF65-F5344CB8AC3E}">
        <p14:creationId xmlns:p14="http://schemas.microsoft.com/office/powerpoint/2010/main" val="886232390"/>
      </p:ext>
    </p:extLst>
  </p:cSld>
  <p:clrMapOvr>
    <a:masterClrMapping/>
  </p:clrMapOvr>
  <mc:AlternateContent xmlns:mc="http://schemas.openxmlformats.org/markup-compatibility/2006">
    <mc:Choice xmlns:p14="http://schemas.microsoft.com/office/powerpoint/2010/main" Requires="p14">
      <p:transition spd="slow" p14:dur="2000" advTm="135"/>
    </mc:Choice>
    <mc:Fallback>
      <p:transition spd="slow" advTm="13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Causes of Performance Degradation</a:t>
            </a:r>
            <a:endParaRPr lang="en-US" sz="2800" b="0" dirty="0">
              <a:latin typeface="Calibri"/>
              <a:cs typeface="Calibri"/>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22</a:t>
            </a:fld>
            <a:endParaRPr lang="en"/>
          </a:p>
        </p:txBody>
      </p:sp>
      <p:sp>
        <p:nvSpPr>
          <p:cNvPr id="21" name="TextBox 20"/>
          <p:cNvSpPr txBox="1"/>
          <p:nvPr/>
        </p:nvSpPr>
        <p:spPr>
          <a:xfrm>
            <a:off x="1043249" y="1279198"/>
            <a:ext cx="6621738" cy="461665"/>
          </a:xfrm>
          <a:prstGeom prst="rect">
            <a:avLst/>
          </a:prstGeom>
          <a:noFill/>
        </p:spPr>
        <p:txBody>
          <a:bodyPr wrap="square" rtlCol="0">
            <a:spAutoFit/>
          </a:bodyPr>
          <a:lstStyle/>
          <a:p>
            <a:pPr marL="285750" indent="-285750">
              <a:buFontTx/>
              <a:buChar char="-"/>
            </a:pPr>
            <a:r>
              <a:rPr lang="en-US" sz="2400" dirty="0" smtClean="0">
                <a:solidFill>
                  <a:schemeClr val="tx1"/>
                </a:solidFill>
                <a:latin typeface="Calibri" charset="0"/>
                <a:ea typeface="Calibri" charset="0"/>
                <a:cs typeface="Calibri" charset="0"/>
              </a:rPr>
              <a:t>Factors affecting CPU cycles:</a:t>
            </a:r>
            <a:endParaRPr lang="en-US" sz="2400" dirty="0" smtClean="0">
              <a:solidFill>
                <a:schemeClr val="tx1"/>
              </a:solidFill>
              <a:latin typeface="Calibri" charset="0"/>
              <a:ea typeface="Calibri" charset="0"/>
              <a:cs typeface="Calibri" charset="0"/>
            </a:endParaRPr>
          </a:p>
        </p:txBody>
      </p:sp>
      <p:sp>
        <p:nvSpPr>
          <p:cNvPr id="22" name="TextBox 21"/>
          <p:cNvSpPr txBox="1"/>
          <p:nvPr/>
        </p:nvSpPr>
        <p:spPr>
          <a:xfrm>
            <a:off x="1336437" y="2055547"/>
            <a:ext cx="6621738" cy="2308324"/>
          </a:xfrm>
          <a:prstGeom prst="rect">
            <a:avLst/>
          </a:prstGeom>
          <a:noFill/>
        </p:spPr>
        <p:txBody>
          <a:bodyPr wrap="square" rtlCol="0">
            <a:spAutoFit/>
          </a:bodyPr>
          <a:lstStyle/>
          <a:p>
            <a:pPr marL="285750" indent="-285750">
              <a:buFontTx/>
              <a:buChar char="-"/>
            </a:pPr>
            <a:r>
              <a:rPr lang="en-US" sz="2400" b="1" dirty="0" smtClean="0">
                <a:solidFill>
                  <a:schemeClr val="tx1"/>
                </a:solidFill>
                <a:latin typeface="Calibri" charset="0"/>
                <a:ea typeface="Calibri" charset="0"/>
                <a:cs typeface="Calibri" charset="0"/>
              </a:rPr>
              <a:t>Extra copy of headers</a:t>
            </a:r>
            <a:r>
              <a:rPr lang="en-US" sz="2400" dirty="0" smtClean="0">
                <a:solidFill>
                  <a:schemeClr val="tx1"/>
                </a:solidFill>
                <a:latin typeface="Calibri" charset="0"/>
                <a:ea typeface="Calibri" charset="0"/>
                <a:cs typeface="Calibri" charset="0"/>
              </a:rPr>
              <a:t> in the post-pipeline editing mode</a:t>
            </a:r>
          </a:p>
          <a:p>
            <a:pPr marL="285750" indent="-285750">
              <a:buFontTx/>
              <a:buChar char="-"/>
            </a:pPr>
            <a:endParaRPr lang="en-US" sz="2400" dirty="0">
              <a:solidFill>
                <a:schemeClr val="tx1"/>
              </a:solidFill>
              <a:latin typeface="Calibri" charset="0"/>
              <a:ea typeface="Calibri" charset="0"/>
              <a:cs typeface="Calibri" charset="0"/>
            </a:endParaRPr>
          </a:p>
          <a:p>
            <a:pPr marL="285750" indent="-285750">
              <a:buFontTx/>
              <a:buChar char="-"/>
            </a:pPr>
            <a:r>
              <a:rPr lang="en-US" sz="2400" b="1" dirty="0" smtClean="0">
                <a:solidFill>
                  <a:schemeClr val="tx1"/>
                </a:solidFill>
                <a:latin typeface="Calibri" charset="0"/>
                <a:ea typeface="Calibri" charset="0"/>
                <a:cs typeface="Calibri" charset="0"/>
              </a:rPr>
              <a:t>Fully-specified checksum</a:t>
            </a:r>
            <a:r>
              <a:rPr lang="en-US" sz="2400" dirty="0" smtClean="0">
                <a:solidFill>
                  <a:schemeClr val="tx1"/>
                </a:solidFill>
                <a:latin typeface="Calibri" charset="0"/>
                <a:ea typeface="Calibri" charset="0"/>
                <a:cs typeface="Calibri" charset="0"/>
              </a:rPr>
              <a:t> calculation</a:t>
            </a:r>
          </a:p>
          <a:p>
            <a:pPr marL="285750" indent="-285750">
              <a:buFontTx/>
              <a:buChar char="-"/>
            </a:pPr>
            <a:endParaRPr lang="en-US" sz="2400" dirty="0">
              <a:solidFill>
                <a:schemeClr val="tx1"/>
              </a:solidFill>
              <a:latin typeface="Calibri" charset="0"/>
              <a:ea typeface="Calibri" charset="0"/>
              <a:cs typeface="Calibri" charset="0"/>
            </a:endParaRPr>
          </a:p>
          <a:p>
            <a:pPr marL="285750" indent="-285750">
              <a:buFontTx/>
              <a:buChar char="-"/>
            </a:pPr>
            <a:r>
              <a:rPr lang="en-US" sz="2400" b="1" dirty="0" smtClean="0">
                <a:solidFill>
                  <a:schemeClr val="tx1"/>
                </a:solidFill>
                <a:latin typeface="Calibri" charset="0"/>
                <a:ea typeface="Calibri" charset="0"/>
                <a:cs typeface="Calibri" charset="0"/>
              </a:rPr>
              <a:t>Redundant parsing</a:t>
            </a:r>
            <a:r>
              <a:rPr lang="en-US" sz="2400" dirty="0" smtClean="0">
                <a:solidFill>
                  <a:schemeClr val="tx1"/>
                </a:solidFill>
                <a:latin typeface="Calibri" charset="0"/>
                <a:ea typeface="Calibri" charset="0"/>
                <a:cs typeface="Calibri" charset="0"/>
              </a:rPr>
              <a:t> of header fields and more </a:t>
            </a:r>
            <a:r>
              <a:rPr lang="is-IS" sz="2400" dirty="0" smtClean="0">
                <a:solidFill>
                  <a:schemeClr val="tx1"/>
                </a:solidFill>
                <a:latin typeface="Calibri" charset="0"/>
                <a:ea typeface="Calibri" charset="0"/>
                <a:cs typeface="Calibri" charset="0"/>
              </a:rPr>
              <a:t>…</a:t>
            </a:r>
            <a:endParaRPr lang="en-US" sz="2400" dirty="0" smtClean="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876992998"/>
      </p:ext>
    </p:extLst>
  </p:cSld>
  <p:clrMapOvr>
    <a:masterClrMapping/>
  </p:clrMapOvr>
  <mc:AlternateContent xmlns:mc="http://schemas.openxmlformats.org/markup-compatibility/2006">
    <mc:Choice xmlns:p14="http://schemas.microsoft.com/office/powerpoint/2010/main" Requires="p14">
      <p:transition spd="slow" p14:dur="2000" advTm="1424"/>
    </mc:Choice>
    <mc:Fallback>
      <p:transition spd="slow" advTm="1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Causes of Performance Degradation</a:t>
            </a:r>
            <a:endParaRPr lang="en-US" sz="2800" b="0" dirty="0">
              <a:latin typeface="Calibri"/>
              <a:cs typeface="Calibri"/>
            </a:endParaRPr>
          </a:p>
        </p:txBody>
      </p:sp>
      <p:sp>
        <p:nvSpPr>
          <p:cNvPr id="5" name="TextBox 4"/>
          <p:cNvSpPr txBox="1"/>
          <p:nvPr/>
        </p:nvSpPr>
        <p:spPr>
          <a:xfrm>
            <a:off x="834188" y="3238936"/>
            <a:ext cx="6195262" cy="738664"/>
          </a:xfrm>
          <a:prstGeom prst="rect">
            <a:avLst/>
          </a:prstGeom>
          <a:noFill/>
        </p:spPr>
        <p:txBody>
          <a:bodyPr wrap="square" rtlCol="0">
            <a:spAutoFit/>
          </a:bodyPr>
          <a:lstStyle/>
          <a:p>
            <a:pPr marL="285750" indent="-285750">
              <a:buFontTx/>
              <a:buChar char="-"/>
            </a:pPr>
            <a:r>
              <a:rPr lang="en-US" sz="2000" b="1" dirty="0" smtClean="0">
                <a:latin typeface="Calibri" charset="0"/>
                <a:ea typeface="Calibri" charset="0"/>
                <a:cs typeface="Calibri" charset="0"/>
              </a:rPr>
              <a:t>Post-pipeline</a:t>
            </a:r>
            <a:r>
              <a:rPr lang="en-US" sz="1800" dirty="0" smtClean="0">
                <a:latin typeface="Calibri" charset="0"/>
                <a:ea typeface="Calibri" charset="0"/>
                <a:cs typeface="Calibri" charset="0"/>
              </a:rPr>
              <a:t> editing consumes </a:t>
            </a:r>
            <a:r>
              <a:rPr lang="en-US" sz="2400" b="1" dirty="0">
                <a:solidFill>
                  <a:srgbClr val="C00000"/>
                </a:solidFill>
                <a:latin typeface="Calibri" charset="0"/>
                <a:ea typeface="Calibri" charset="0"/>
                <a:cs typeface="Calibri" charset="0"/>
              </a:rPr>
              <a:t>2x</a:t>
            </a:r>
            <a:r>
              <a:rPr lang="en-US" sz="2400" dirty="0">
                <a:solidFill>
                  <a:srgbClr val="C00000"/>
                </a:solidFill>
                <a:latin typeface="Calibri" charset="0"/>
                <a:ea typeface="Calibri" charset="0"/>
                <a:cs typeface="Calibri" charset="0"/>
              </a:rPr>
              <a:t> </a:t>
            </a:r>
            <a:r>
              <a:rPr lang="en-US" sz="1800" dirty="0">
                <a:latin typeface="Calibri" charset="0"/>
                <a:ea typeface="Calibri" charset="0"/>
                <a:cs typeface="Calibri" charset="0"/>
              </a:rPr>
              <a:t>more cycles than </a:t>
            </a:r>
            <a:r>
              <a:rPr lang="en-US" sz="2000" b="1" dirty="0">
                <a:latin typeface="Calibri" charset="0"/>
                <a:ea typeface="Calibri" charset="0"/>
                <a:cs typeface="Calibri" charset="0"/>
              </a:rPr>
              <a:t>inline</a:t>
            </a:r>
            <a:r>
              <a:rPr lang="en-US" sz="2000" dirty="0">
                <a:latin typeface="Calibri" charset="0"/>
                <a:ea typeface="Calibri" charset="0"/>
                <a:cs typeface="Calibri" charset="0"/>
              </a:rPr>
              <a:t> </a:t>
            </a:r>
            <a:r>
              <a:rPr lang="en-US" sz="1800" dirty="0" smtClean="0">
                <a:latin typeface="Calibri" charset="0"/>
                <a:ea typeface="Calibri" charset="0"/>
                <a:cs typeface="Calibri" charset="0"/>
              </a:rPr>
              <a:t>editing when </a:t>
            </a:r>
            <a:r>
              <a:rPr lang="en-US" sz="1800" b="1" dirty="0" smtClean="0">
                <a:latin typeface="Calibri" charset="0"/>
                <a:ea typeface="Calibri" charset="0"/>
                <a:cs typeface="Calibri" charset="0"/>
              </a:rPr>
              <a:t>parsing VXLAN protocol</a:t>
            </a:r>
            <a:r>
              <a:rPr lang="en-US" sz="1600" dirty="0" smtClean="0">
                <a:latin typeface="Calibri" charset="0"/>
                <a:ea typeface="Calibri" charset="0"/>
                <a:cs typeface="Calibri" charset="0"/>
              </a:rPr>
              <a:t>.</a:t>
            </a:r>
            <a:endParaRPr lang="en-US" sz="1800" dirty="0">
              <a:latin typeface="Calibri" charset="0"/>
              <a:ea typeface="Calibri" charset="0"/>
              <a:cs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3512015"/>
              </p:ext>
            </p:extLst>
          </p:nvPr>
        </p:nvGraphicFramePr>
        <p:xfrm>
          <a:off x="462713" y="1636620"/>
          <a:ext cx="8058150" cy="1127760"/>
        </p:xfrm>
        <a:graphic>
          <a:graphicData uri="http://schemas.openxmlformats.org/drawingml/2006/table">
            <a:tbl>
              <a:tblPr firstRow="1" bandRow="1">
                <a:tableStyleId>{21E4AEA4-8DFA-4A89-87EB-49C32662AFE0}</a:tableStyleId>
              </a:tblPr>
              <a:tblGrid>
                <a:gridCol w="1819602"/>
                <a:gridCol w="2927374"/>
                <a:gridCol w="3311174"/>
              </a:tblGrid>
              <a:tr h="317389">
                <a:tc>
                  <a:txBody>
                    <a:bodyPr/>
                    <a:lstStyle/>
                    <a:p>
                      <a:r>
                        <a:rPr lang="en-US" sz="2000" dirty="0" smtClean="0">
                          <a:latin typeface="Calibri" charset="0"/>
                          <a:ea typeface="Calibri" charset="0"/>
                          <a:cs typeface="Calibri" charset="0"/>
                        </a:rPr>
                        <a:t>Editing</a:t>
                      </a:r>
                      <a:r>
                        <a:rPr lang="en-US" sz="2000" baseline="0" dirty="0" smtClean="0">
                          <a:latin typeface="Calibri" charset="0"/>
                          <a:ea typeface="Calibri" charset="0"/>
                          <a:cs typeface="Calibri" charset="0"/>
                        </a:rPr>
                        <a:t> Mode</a:t>
                      </a:r>
                      <a:endParaRPr lang="en-US" sz="2000" dirty="0">
                        <a:latin typeface="Calibri" charset="0"/>
                        <a:ea typeface="Calibri" charset="0"/>
                        <a:cs typeface="Calibri" charset="0"/>
                      </a:endParaRPr>
                    </a:p>
                  </a:txBody>
                  <a:tcPr/>
                </a:tc>
                <a:tc>
                  <a:txBody>
                    <a:bodyPr/>
                    <a:lstStyle/>
                    <a:p>
                      <a:r>
                        <a:rPr lang="en-US" sz="2000" smtClean="0">
                          <a:latin typeface="Calibri" charset="0"/>
                          <a:ea typeface="Calibri" charset="0"/>
                          <a:cs typeface="Calibri" charset="0"/>
                        </a:rPr>
                        <a:t>Pros</a:t>
                      </a:r>
                      <a:endParaRPr lang="en-US" sz="2000" dirty="0">
                        <a:latin typeface="Calibri" charset="0"/>
                        <a:ea typeface="Calibri" charset="0"/>
                        <a:cs typeface="Calibri" charset="0"/>
                      </a:endParaRPr>
                    </a:p>
                  </a:txBody>
                  <a:tcPr/>
                </a:tc>
                <a:tc>
                  <a:txBody>
                    <a:bodyPr/>
                    <a:lstStyle/>
                    <a:p>
                      <a:r>
                        <a:rPr lang="en-US" sz="2000" smtClean="0">
                          <a:latin typeface="Calibri" charset="0"/>
                          <a:ea typeface="Calibri" charset="0"/>
                          <a:cs typeface="Calibri" charset="0"/>
                        </a:rPr>
                        <a:t>Cons</a:t>
                      </a:r>
                      <a:endParaRPr lang="en-US" sz="2000" dirty="0">
                        <a:latin typeface="Calibri" charset="0"/>
                        <a:ea typeface="Calibri" charset="0"/>
                        <a:cs typeface="Calibri" charset="0"/>
                      </a:endParaRPr>
                    </a:p>
                  </a:txBody>
                  <a:tcPr/>
                </a:tc>
              </a:tr>
              <a:tr h="317389">
                <a:tc>
                  <a:txBody>
                    <a:bodyPr/>
                    <a:lstStyle/>
                    <a:p>
                      <a:r>
                        <a:rPr lang="en-US" sz="1800" smtClean="0">
                          <a:latin typeface="Calibri" charset="0"/>
                          <a:ea typeface="Calibri" charset="0"/>
                          <a:cs typeface="Calibri" charset="0"/>
                        </a:rPr>
                        <a:t>Post-Pipeline</a:t>
                      </a:r>
                      <a:endParaRPr lang="en-US" sz="18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Calibri" charset="0"/>
                        <a:ea typeface="Calibri" charset="0"/>
                        <a:cs typeface="Calibri" charset="0"/>
                      </a:endParaRPr>
                    </a:p>
                  </a:txBody>
                  <a:tcPr/>
                </a:tc>
                <a:tc>
                  <a:txBody>
                    <a:bodyPr/>
                    <a:lstStyle/>
                    <a:p>
                      <a:r>
                        <a:rPr lang="en-US" sz="1800" b="1" dirty="0" smtClean="0">
                          <a:solidFill>
                            <a:srgbClr val="C00000"/>
                          </a:solidFill>
                          <a:latin typeface="Calibri" charset="0"/>
                          <a:ea typeface="Calibri" charset="0"/>
                          <a:cs typeface="Calibri" charset="0"/>
                        </a:rPr>
                        <a:t>Extra copy of headers</a:t>
                      </a:r>
                      <a:endParaRPr lang="en-US" sz="1800" b="1" dirty="0">
                        <a:solidFill>
                          <a:srgbClr val="C00000"/>
                        </a:solidFill>
                        <a:latin typeface="Calibri" charset="0"/>
                        <a:ea typeface="Calibri" charset="0"/>
                        <a:cs typeface="Calibri" charset="0"/>
                      </a:endParaRPr>
                    </a:p>
                  </a:txBody>
                  <a:tcPr/>
                </a:tc>
              </a:tr>
              <a:tr h="317389">
                <a:tc>
                  <a:txBody>
                    <a:bodyPr/>
                    <a:lstStyle/>
                    <a:p>
                      <a:r>
                        <a:rPr lang="en-US" sz="1800" smtClean="0">
                          <a:latin typeface="Calibri" charset="0"/>
                          <a:ea typeface="Calibri" charset="0"/>
                          <a:cs typeface="Calibri" charset="0"/>
                        </a:rPr>
                        <a:t>Inline</a:t>
                      </a:r>
                      <a:endParaRPr lang="en-US" sz="1800" dirty="0">
                        <a:latin typeface="Calibri" charset="0"/>
                        <a:ea typeface="Calibri" charset="0"/>
                        <a:cs typeface="Calibri" charset="0"/>
                      </a:endParaRPr>
                    </a:p>
                  </a:txBody>
                  <a:tcPr/>
                </a:tc>
                <a:tc>
                  <a:txBody>
                    <a:bodyPr/>
                    <a:lstStyle/>
                    <a:p>
                      <a:r>
                        <a:rPr lang="en-US" sz="1800" b="1" dirty="0" smtClean="0">
                          <a:solidFill>
                            <a:schemeClr val="accent1">
                              <a:lumMod val="75000"/>
                            </a:schemeClr>
                          </a:solidFill>
                          <a:latin typeface="Calibri" charset="0"/>
                          <a:ea typeface="Calibri" charset="0"/>
                          <a:cs typeface="Calibri" charset="0"/>
                        </a:rPr>
                        <a:t>No extra copy of headers</a:t>
                      </a:r>
                      <a:endParaRPr lang="en-US" sz="1800" b="1" dirty="0">
                        <a:solidFill>
                          <a:schemeClr val="accent1">
                            <a:lumMod val="75000"/>
                          </a:schemeClr>
                        </a:solidFill>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Calibri" charset="0"/>
                        <a:ea typeface="Calibri" charset="0"/>
                        <a:cs typeface="Calibri" charset="0"/>
                      </a:endParaRPr>
                    </a:p>
                  </a:txBody>
                  <a:tcPr/>
                </a:tc>
              </a:tr>
            </a:tbl>
          </a:graphicData>
        </a:graphic>
      </p:graphicFrame>
      <p:sp>
        <p:nvSpPr>
          <p:cNvPr id="7" name="TextBox 6"/>
          <p:cNvSpPr txBox="1"/>
          <p:nvPr/>
        </p:nvSpPr>
        <p:spPr>
          <a:xfrm>
            <a:off x="457200" y="946281"/>
            <a:ext cx="6621738"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Calibri" charset="0"/>
                <a:ea typeface="Calibri" charset="0"/>
                <a:cs typeface="Calibri" charset="0"/>
              </a:rPr>
              <a:t>Factor #1: </a:t>
            </a:r>
            <a:r>
              <a:rPr lang="en-US" sz="2400" b="1" dirty="0" smtClean="0">
                <a:solidFill>
                  <a:schemeClr val="tx1"/>
                </a:solidFill>
                <a:latin typeface="Calibri" charset="0"/>
                <a:ea typeface="Calibri" charset="0"/>
                <a:cs typeface="Calibri" charset="0"/>
              </a:rPr>
              <a:t>Extra copy of headers</a:t>
            </a:r>
          </a:p>
        </p:txBody>
      </p:sp>
    </p:spTree>
    <p:custDataLst>
      <p:tags r:id="rId1"/>
    </p:custDataLst>
    <p:extLst>
      <p:ext uri="{BB962C8B-B14F-4D97-AF65-F5344CB8AC3E}">
        <p14:creationId xmlns:p14="http://schemas.microsoft.com/office/powerpoint/2010/main" val="1348490304"/>
      </p:ext>
    </p:extLst>
  </p:cSld>
  <p:clrMapOvr>
    <a:masterClrMapping/>
  </p:clrMapOvr>
  <mc:AlternateContent xmlns:mc="http://schemas.openxmlformats.org/markup-compatibility/2006">
    <mc:Choice xmlns:p14="http://schemas.microsoft.com/office/powerpoint/2010/main" Requires="p14">
      <p:transition spd="slow" p14:dur="2000" advTm="867"/>
    </mc:Choice>
    <mc:Fallback>
      <p:transition spd="slow" advTm="8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Causes of Performance Degradation</a:t>
            </a:r>
            <a:endParaRPr lang="en-US" sz="2800" b="0" dirty="0">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57655348"/>
              </p:ext>
            </p:extLst>
          </p:nvPr>
        </p:nvGraphicFramePr>
        <p:xfrm>
          <a:off x="462713" y="1636620"/>
          <a:ext cx="8058150" cy="1127760"/>
        </p:xfrm>
        <a:graphic>
          <a:graphicData uri="http://schemas.openxmlformats.org/drawingml/2006/table">
            <a:tbl>
              <a:tblPr firstRow="1" bandRow="1">
                <a:tableStyleId>{21E4AEA4-8DFA-4A89-87EB-49C32662AFE0}</a:tableStyleId>
              </a:tblPr>
              <a:tblGrid>
                <a:gridCol w="1819602"/>
                <a:gridCol w="2927374"/>
                <a:gridCol w="3311174"/>
              </a:tblGrid>
              <a:tr h="317389">
                <a:tc>
                  <a:txBody>
                    <a:bodyPr/>
                    <a:lstStyle/>
                    <a:p>
                      <a:r>
                        <a:rPr lang="en-US" sz="2000" dirty="0" smtClean="0">
                          <a:latin typeface="Calibri" charset="0"/>
                          <a:ea typeface="Calibri" charset="0"/>
                          <a:cs typeface="Calibri" charset="0"/>
                        </a:rPr>
                        <a:t>Editing</a:t>
                      </a:r>
                      <a:r>
                        <a:rPr lang="en-US" sz="2000" baseline="0" dirty="0" smtClean="0">
                          <a:latin typeface="Calibri" charset="0"/>
                          <a:ea typeface="Calibri" charset="0"/>
                          <a:cs typeface="Calibri" charset="0"/>
                        </a:rPr>
                        <a:t> Mode</a:t>
                      </a:r>
                      <a:endParaRPr lang="en-US" sz="2000" dirty="0">
                        <a:latin typeface="Calibri" charset="0"/>
                        <a:ea typeface="Calibri" charset="0"/>
                        <a:cs typeface="Calibri" charset="0"/>
                      </a:endParaRPr>
                    </a:p>
                  </a:txBody>
                  <a:tcPr/>
                </a:tc>
                <a:tc>
                  <a:txBody>
                    <a:bodyPr/>
                    <a:lstStyle/>
                    <a:p>
                      <a:r>
                        <a:rPr lang="en-US" sz="2000" smtClean="0">
                          <a:latin typeface="Calibri" charset="0"/>
                          <a:ea typeface="Calibri" charset="0"/>
                          <a:cs typeface="Calibri" charset="0"/>
                        </a:rPr>
                        <a:t>Pros</a:t>
                      </a:r>
                      <a:endParaRPr lang="en-US" sz="2000" dirty="0">
                        <a:latin typeface="Calibri" charset="0"/>
                        <a:ea typeface="Calibri" charset="0"/>
                        <a:cs typeface="Calibri" charset="0"/>
                      </a:endParaRPr>
                    </a:p>
                  </a:txBody>
                  <a:tcPr/>
                </a:tc>
                <a:tc>
                  <a:txBody>
                    <a:bodyPr/>
                    <a:lstStyle/>
                    <a:p>
                      <a:r>
                        <a:rPr lang="en-US" sz="2000" smtClean="0">
                          <a:latin typeface="Calibri" charset="0"/>
                          <a:ea typeface="Calibri" charset="0"/>
                          <a:cs typeface="Calibri" charset="0"/>
                        </a:rPr>
                        <a:t>Cons</a:t>
                      </a:r>
                      <a:endParaRPr lang="en-US" sz="2000" dirty="0">
                        <a:latin typeface="Calibri" charset="0"/>
                        <a:ea typeface="Calibri" charset="0"/>
                        <a:cs typeface="Calibri" charset="0"/>
                      </a:endParaRPr>
                    </a:p>
                  </a:txBody>
                  <a:tcPr/>
                </a:tc>
              </a:tr>
              <a:tr h="317389">
                <a:tc>
                  <a:txBody>
                    <a:bodyPr/>
                    <a:lstStyle/>
                    <a:p>
                      <a:r>
                        <a:rPr lang="en-US" sz="1800" smtClean="0">
                          <a:latin typeface="Calibri" charset="0"/>
                          <a:ea typeface="Calibri" charset="0"/>
                          <a:cs typeface="Calibri" charset="0"/>
                        </a:rPr>
                        <a:t>Post-Pipeline</a:t>
                      </a:r>
                      <a:endParaRPr lang="en-US" sz="18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alibri" charset="0"/>
                          <a:ea typeface="Calibri" charset="0"/>
                          <a:cs typeface="Calibri" charset="0"/>
                        </a:rPr>
                        <a:t>Packets are adjusted once</a:t>
                      </a:r>
                    </a:p>
                  </a:txBody>
                  <a:tcPr/>
                </a:tc>
                <a:tc>
                  <a:txBody>
                    <a:bodyPr/>
                    <a:lstStyle/>
                    <a:p>
                      <a:r>
                        <a:rPr lang="en-US" sz="1800" b="0" dirty="0" smtClean="0">
                          <a:solidFill>
                            <a:schemeClr val="tx1"/>
                          </a:solidFill>
                          <a:latin typeface="Calibri" charset="0"/>
                          <a:ea typeface="Calibri" charset="0"/>
                          <a:cs typeface="Calibri" charset="0"/>
                        </a:rPr>
                        <a:t>Extra copy of headers</a:t>
                      </a:r>
                      <a:endParaRPr lang="en-US" sz="1800" b="0" dirty="0">
                        <a:solidFill>
                          <a:schemeClr val="tx1"/>
                        </a:solidFill>
                        <a:latin typeface="Calibri" charset="0"/>
                        <a:ea typeface="Calibri" charset="0"/>
                        <a:cs typeface="Calibri" charset="0"/>
                      </a:endParaRPr>
                    </a:p>
                  </a:txBody>
                  <a:tcPr/>
                </a:tc>
              </a:tr>
              <a:tr h="317389">
                <a:tc>
                  <a:txBody>
                    <a:bodyPr/>
                    <a:lstStyle/>
                    <a:p>
                      <a:r>
                        <a:rPr lang="en-US" sz="1800" smtClean="0">
                          <a:latin typeface="Calibri" charset="0"/>
                          <a:ea typeface="Calibri" charset="0"/>
                          <a:cs typeface="Calibri" charset="0"/>
                        </a:rPr>
                        <a:t>Inline</a:t>
                      </a:r>
                      <a:endParaRPr lang="en-US" sz="1800" dirty="0">
                        <a:latin typeface="Calibri" charset="0"/>
                        <a:ea typeface="Calibri" charset="0"/>
                        <a:cs typeface="Calibri" charset="0"/>
                      </a:endParaRPr>
                    </a:p>
                  </a:txBody>
                  <a:tcPr/>
                </a:tc>
                <a:tc>
                  <a:txBody>
                    <a:bodyPr/>
                    <a:lstStyle/>
                    <a:p>
                      <a:r>
                        <a:rPr lang="en-US" sz="1800" b="0" dirty="0" smtClean="0">
                          <a:solidFill>
                            <a:schemeClr val="tx1"/>
                          </a:solidFill>
                          <a:latin typeface="Calibri" charset="0"/>
                          <a:ea typeface="Calibri" charset="0"/>
                          <a:cs typeface="Calibri" charset="0"/>
                        </a:rPr>
                        <a:t>No extra copy of headers</a:t>
                      </a:r>
                      <a:endParaRPr lang="en-US" sz="1800" b="0" dirty="0">
                        <a:solidFill>
                          <a:schemeClr val="tx1"/>
                        </a:solidFill>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Calibri" charset="0"/>
                          <a:ea typeface="Calibri" charset="0"/>
                          <a:cs typeface="Calibri" charset="0"/>
                        </a:rPr>
                        <a:t>Multiple adjustments</a:t>
                      </a:r>
                      <a:r>
                        <a:rPr lang="en-US" sz="1800" b="1" baseline="0" dirty="0" smtClean="0">
                          <a:solidFill>
                            <a:srgbClr val="C00000"/>
                          </a:solidFill>
                          <a:latin typeface="Calibri" charset="0"/>
                          <a:ea typeface="Calibri" charset="0"/>
                          <a:cs typeface="Calibri" charset="0"/>
                        </a:rPr>
                        <a:t> to packet</a:t>
                      </a:r>
                      <a:endParaRPr lang="en-US" sz="1800" b="1" dirty="0" smtClean="0">
                        <a:solidFill>
                          <a:srgbClr val="C00000"/>
                        </a:solidFill>
                        <a:latin typeface="Calibri" charset="0"/>
                        <a:ea typeface="Calibri" charset="0"/>
                        <a:cs typeface="Calibri" charset="0"/>
                      </a:endParaRPr>
                    </a:p>
                  </a:txBody>
                  <a:tcPr/>
                </a:tc>
              </a:tr>
            </a:tbl>
          </a:graphicData>
        </a:graphic>
      </p:graphicFrame>
      <p:sp>
        <p:nvSpPr>
          <p:cNvPr id="7" name="TextBox 6"/>
          <p:cNvSpPr txBox="1"/>
          <p:nvPr/>
        </p:nvSpPr>
        <p:spPr>
          <a:xfrm>
            <a:off x="457200" y="946281"/>
            <a:ext cx="6621738" cy="461665"/>
          </a:xfrm>
          <a:prstGeom prst="rect">
            <a:avLst/>
          </a:prstGeom>
          <a:noFill/>
        </p:spPr>
        <p:txBody>
          <a:bodyPr wrap="square" rtlCol="0">
            <a:spAutoFit/>
          </a:bodyPr>
          <a:lstStyle/>
          <a:p>
            <a:pPr marL="285750" lvl="0" indent="-285750">
              <a:defRPr/>
            </a:pPr>
            <a:r>
              <a:rPr lang="en-US" sz="2400" dirty="0">
                <a:solidFill>
                  <a:schemeClr val="tx1"/>
                </a:solidFill>
                <a:latin typeface="Calibri" charset="0"/>
                <a:ea typeface="Calibri" charset="0"/>
                <a:cs typeface="Calibri" charset="0"/>
              </a:rPr>
              <a:t>Factor #1: </a:t>
            </a:r>
            <a:r>
              <a:rPr lang="en-US" sz="2400" b="1" dirty="0">
                <a:solidFill>
                  <a:schemeClr val="tx1"/>
                </a:solidFill>
                <a:latin typeface="Calibri" charset="0"/>
                <a:ea typeface="Calibri" charset="0"/>
                <a:cs typeface="Calibri" charset="0"/>
              </a:rPr>
              <a:t>Extra copy of headers</a:t>
            </a:r>
          </a:p>
        </p:txBody>
      </p:sp>
      <p:graphicFrame>
        <p:nvGraphicFramePr>
          <p:cNvPr id="8" name="Chart 7"/>
          <p:cNvGraphicFramePr/>
          <p:nvPr>
            <p:extLst>
              <p:ext uri="{D42A27DB-BD31-4B8C-83A1-F6EECF244321}">
                <p14:modId xmlns:p14="http://schemas.microsoft.com/office/powerpoint/2010/main" val="1526905595"/>
              </p:ext>
            </p:extLst>
          </p:nvPr>
        </p:nvGraphicFramePr>
        <p:xfrm>
          <a:off x="1555665" y="2914262"/>
          <a:ext cx="5872245" cy="229723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flipH="1">
            <a:off x="5657471" y="3326314"/>
            <a:ext cx="1" cy="135652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91838" y="3424164"/>
            <a:ext cx="1300356" cy="338554"/>
          </a:xfrm>
          <a:prstGeom prst="rect">
            <a:avLst/>
          </a:prstGeom>
          <a:noFill/>
        </p:spPr>
        <p:txBody>
          <a:bodyPr wrap="none" rtlCol="0">
            <a:spAutoFit/>
          </a:bodyPr>
          <a:lstStyle/>
          <a:p>
            <a:r>
              <a:rPr lang="en-US" sz="1600" b="1" dirty="0" smtClean="0">
                <a:solidFill>
                  <a:schemeClr val="tx1"/>
                </a:solidFill>
                <a:latin typeface="Calibri" charset="0"/>
                <a:ea typeface="Calibri" charset="0"/>
                <a:cs typeface="Calibri" charset="0"/>
              </a:rPr>
              <a:t>Inline editing</a:t>
            </a:r>
            <a:endParaRPr lang="en-US" sz="1600" b="1" dirty="0">
              <a:solidFill>
                <a:schemeClr val="tx1"/>
              </a:solidFill>
              <a:latin typeface="Calibri" charset="0"/>
              <a:ea typeface="Calibri" charset="0"/>
              <a:cs typeface="Calibri" charset="0"/>
            </a:endParaRPr>
          </a:p>
        </p:txBody>
      </p:sp>
      <p:sp>
        <p:nvSpPr>
          <p:cNvPr id="11" name="TextBox 10"/>
          <p:cNvSpPr txBox="1"/>
          <p:nvPr/>
        </p:nvSpPr>
        <p:spPr>
          <a:xfrm>
            <a:off x="5726746" y="3170892"/>
            <a:ext cx="1943161" cy="338554"/>
          </a:xfrm>
          <a:prstGeom prst="rect">
            <a:avLst/>
          </a:prstGeom>
          <a:noFill/>
        </p:spPr>
        <p:txBody>
          <a:bodyPr wrap="none" rtlCol="0">
            <a:spAutoFit/>
          </a:bodyPr>
          <a:lstStyle/>
          <a:p>
            <a:r>
              <a:rPr lang="en-US" sz="1600" b="1" dirty="0" smtClean="0">
                <a:solidFill>
                  <a:schemeClr val="tx1"/>
                </a:solidFill>
                <a:latin typeface="Calibri" charset="0"/>
                <a:ea typeface="Calibri" charset="0"/>
                <a:cs typeface="Calibri" charset="0"/>
              </a:rPr>
              <a:t>Post-pipeline editing</a:t>
            </a:r>
            <a:endParaRPr lang="en-US" sz="1600" b="1"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206609203"/>
      </p:ext>
    </p:extLst>
  </p:cSld>
  <p:clrMapOvr>
    <a:masterClrMapping/>
  </p:clrMapOvr>
  <mc:AlternateContent xmlns:mc="http://schemas.openxmlformats.org/markup-compatibility/2006">
    <mc:Choice xmlns:p14="http://schemas.microsoft.com/office/powerpoint/2010/main" Requires="p14">
      <p:transition spd="slow" p14:dur="2000" advTm="662"/>
    </mc:Choice>
    <mc:Fallback>
      <p:transition spd="slow" advTm="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Causes of Performance Degradation</a:t>
            </a:r>
            <a:endParaRPr lang="en-US" sz="2800" b="0" dirty="0">
              <a:latin typeface="Calibri"/>
              <a:cs typeface="Calibri"/>
            </a:endParaRPr>
          </a:p>
        </p:txBody>
      </p:sp>
      <p:sp>
        <p:nvSpPr>
          <p:cNvPr id="7" name="TextBox 6"/>
          <p:cNvSpPr txBox="1"/>
          <p:nvPr/>
        </p:nvSpPr>
        <p:spPr>
          <a:xfrm>
            <a:off x="457200" y="946281"/>
            <a:ext cx="6621738"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Calibri" charset="0"/>
                <a:ea typeface="Calibri" charset="0"/>
                <a:cs typeface="Calibri" charset="0"/>
              </a:rPr>
              <a:t>Factor #2: </a:t>
            </a:r>
            <a:r>
              <a:rPr lang="en-US" sz="2400" b="1" dirty="0" smtClean="0">
                <a:solidFill>
                  <a:schemeClr val="tx1"/>
                </a:solidFill>
                <a:latin typeface="Calibri" charset="0"/>
                <a:ea typeface="Calibri" charset="0"/>
                <a:cs typeface="Calibri" charset="0"/>
              </a:rPr>
              <a:t>Fully-Specified Checksums</a:t>
            </a:r>
          </a:p>
        </p:txBody>
      </p:sp>
      <p:sp>
        <p:nvSpPr>
          <p:cNvPr id="8" name="Rounded Rectangle 7"/>
          <p:cNvSpPr/>
          <p:nvPr/>
        </p:nvSpPr>
        <p:spPr>
          <a:xfrm>
            <a:off x="2744273" y="1720340"/>
            <a:ext cx="3484944" cy="1125470"/>
          </a:xfrm>
          <a:prstGeom prst="roundRect">
            <a:avLst>
              <a:gd name="adj" fmla="val 0"/>
            </a:avLst>
          </a:prstGeom>
          <a:solidFill>
            <a:schemeClr val="bg1">
              <a:lumMod val="95000"/>
            </a:schemeClr>
          </a:solid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Checksum</a:t>
            </a:r>
            <a:r>
              <a:rPr lang="en-US" sz="1200"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Consolas" charset="0"/>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p>
        </p:txBody>
      </p:sp>
      <p:sp>
        <p:nvSpPr>
          <p:cNvPr id="9" name="Rounded Rectangle 8"/>
          <p:cNvSpPr/>
          <p:nvPr/>
        </p:nvSpPr>
        <p:spPr>
          <a:xfrm>
            <a:off x="2744273" y="1720340"/>
            <a:ext cx="3484944" cy="1125470"/>
          </a:xfrm>
          <a:prstGeom prst="roundRect">
            <a:avLst>
              <a:gd name="adj" fmla="val 0"/>
            </a:avLst>
          </a:prstGeom>
          <a:solidFill>
            <a:schemeClr val="bg1">
              <a:lumMod val="95000"/>
            </a:schemeClr>
          </a:solid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kern="12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Incremental-Checksum</a:t>
            </a:r>
            <a:r>
              <a:rPr lang="en-US" b="1"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 </a:t>
            </a: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r>
              <a:rPr lang="en-US" kern="1200"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ttl</a:t>
            </a:r>
            <a:r>
              <a:rPr lang="en-US" kern="12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endParaRPr lang="en-US" kern="12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0" name="Rounded Rectangle 9"/>
          <p:cNvSpPr/>
          <p:nvPr/>
        </p:nvSpPr>
        <p:spPr>
          <a:xfrm>
            <a:off x="5961656" y="3683214"/>
            <a:ext cx="1327044" cy="849500"/>
          </a:xfrm>
          <a:prstGeom prst="roundRect">
            <a:avLst>
              <a:gd name="adj" fmla="val 0"/>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1" name="Rounded Rectangle 10"/>
          <p:cNvSpPr/>
          <p:nvPr/>
        </p:nvSpPr>
        <p:spPr>
          <a:xfrm>
            <a:off x="6087162" y="3800265"/>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2" name="Straight Arrow Connector 11"/>
          <p:cNvCxnSpPr/>
          <p:nvPr/>
        </p:nvCxnSpPr>
        <p:spPr>
          <a:xfrm>
            <a:off x="5405847" y="41005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94683" y="4100506"/>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75253" y="3761952"/>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15" name="Rounded Rectangle 14"/>
          <p:cNvSpPr/>
          <p:nvPr/>
        </p:nvSpPr>
        <p:spPr>
          <a:xfrm>
            <a:off x="1916957" y="3779768"/>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6" name="Straight Arrow Connector 15"/>
          <p:cNvCxnSpPr/>
          <p:nvPr/>
        </p:nvCxnSpPr>
        <p:spPr>
          <a:xfrm>
            <a:off x="2863274" y="409021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4076" y="4098532"/>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3102" y="3763904"/>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sp>
        <p:nvSpPr>
          <p:cNvPr id="19" name="Rounded Rectangle 18"/>
          <p:cNvSpPr/>
          <p:nvPr/>
        </p:nvSpPr>
        <p:spPr>
          <a:xfrm>
            <a:off x="1902669" y="3670568"/>
            <a:ext cx="5394960" cy="90776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567648" y="3665468"/>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decrement(</a:t>
            </a:r>
            <a:r>
              <a:rPr lang="en-US" sz="1600" b="1"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ttl</a:t>
            </a:r>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endParaRPr lang="en-US" sz="16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229914947"/>
      </p:ext>
    </p:extLst>
  </p:cSld>
  <p:clrMapOvr>
    <a:masterClrMapping/>
  </p:clrMapOvr>
  <mc:AlternateContent xmlns:mc="http://schemas.openxmlformats.org/markup-compatibility/2006">
    <mc:Choice xmlns:p14="http://schemas.microsoft.com/office/powerpoint/2010/main" Requires="p14">
      <p:transition spd="slow" p14:dur="2000" advTm="630"/>
    </mc:Choice>
    <mc:Fallback>
      <p:transition spd="slow" advTm="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p:bldP spid="15" grpId="0" animBg="1"/>
      <p:bldP spid="18" grpId="0"/>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Causes of Performance Degradation</a:t>
            </a:r>
            <a:endParaRPr lang="en-US" sz="2800" b="0" dirty="0">
              <a:latin typeface="Calibri"/>
              <a:cs typeface="Calibri"/>
            </a:endParaRPr>
          </a:p>
        </p:txBody>
      </p:sp>
      <p:sp>
        <p:nvSpPr>
          <p:cNvPr id="7" name="TextBox 6"/>
          <p:cNvSpPr txBox="1"/>
          <p:nvPr/>
        </p:nvSpPr>
        <p:spPr>
          <a:xfrm>
            <a:off x="457200" y="946281"/>
            <a:ext cx="6621738"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Calibri" charset="0"/>
                <a:ea typeface="Calibri" charset="0"/>
                <a:cs typeface="Calibri" charset="0"/>
              </a:rPr>
              <a:t>Factor #3: </a:t>
            </a:r>
            <a:r>
              <a:rPr lang="en-US" sz="2400" b="1" dirty="0" smtClean="0">
                <a:solidFill>
                  <a:schemeClr val="tx1"/>
                </a:solidFill>
                <a:latin typeface="Calibri" charset="0"/>
                <a:ea typeface="Calibri" charset="0"/>
                <a:cs typeface="Calibri" charset="0"/>
              </a:rPr>
              <a:t>Redundant parsing of headers</a:t>
            </a:r>
          </a:p>
        </p:txBody>
      </p:sp>
      <p:sp>
        <p:nvSpPr>
          <p:cNvPr id="10" name="Rounded Rectangle 9"/>
          <p:cNvSpPr/>
          <p:nvPr/>
        </p:nvSpPr>
        <p:spPr>
          <a:xfrm>
            <a:off x="5961656" y="3683214"/>
            <a:ext cx="1327044" cy="849500"/>
          </a:xfrm>
          <a:prstGeom prst="roundRect">
            <a:avLst>
              <a:gd name="adj" fmla="val 0"/>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1" name="Rounded Rectangle 10"/>
          <p:cNvSpPr/>
          <p:nvPr/>
        </p:nvSpPr>
        <p:spPr>
          <a:xfrm>
            <a:off x="6087162" y="3800265"/>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2" name="Straight Arrow Connector 11"/>
          <p:cNvCxnSpPr/>
          <p:nvPr/>
        </p:nvCxnSpPr>
        <p:spPr>
          <a:xfrm>
            <a:off x="5405847" y="410050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94683" y="4100506"/>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75253" y="3761952"/>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15" name="Rounded Rectangle 14"/>
          <p:cNvSpPr/>
          <p:nvPr/>
        </p:nvSpPr>
        <p:spPr>
          <a:xfrm>
            <a:off x="1916957" y="3779768"/>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6" name="Straight Arrow Connector 15"/>
          <p:cNvCxnSpPr/>
          <p:nvPr/>
        </p:nvCxnSpPr>
        <p:spPr>
          <a:xfrm>
            <a:off x="2863274" y="409021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4076" y="4098532"/>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3102" y="3763904"/>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sp>
        <p:nvSpPr>
          <p:cNvPr id="21" name="Rounded Rectangle 20"/>
          <p:cNvSpPr/>
          <p:nvPr/>
        </p:nvSpPr>
        <p:spPr>
          <a:xfrm>
            <a:off x="3556047" y="3573331"/>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2" name="Rounded Rectangle 21"/>
          <p:cNvSpPr/>
          <p:nvPr/>
        </p:nvSpPr>
        <p:spPr>
          <a:xfrm>
            <a:off x="3708447" y="3725731"/>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3" name="Rounded Rectangle 22"/>
          <p:cNvSpPr/>
          <p:nvPr/>
        </p:nvSpPr>
        <p:spPr>
          <a:xfrm>
            <a:off x="3860847" y="3878131"/>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Pipeline</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4" name="Oval 23"/>
          <p:cNvSpPr/>
          <p:nvPr/>
        </p:nvSpPr>
        <p:spPr>
          <a:xfrm>
            <a:off x="2233749" y="2245082"/>
            <a:ext cx="327769" cy="3430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11352" y="2721858"/>
            <a:ext cx="327769" cy="3430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56146" y="2721858"/>
            <a:ext cx="327769" cy="3430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Calibri" charset="0"/>
              <a:ea typeface="Calibri" charset="0"/>
              <a:cs typeface="Calibri" charset="0"/>
            </a:endParaRPr>
          </a:p>
        </p:txBody>
      </p:sp>
      <p:sp>
        <p:nvSpPr>
          <p:cNvPr id="27" name="Oval 26"/>
          <p:cNvSpPr/>
          <p:nvPr/>
        </p:nvSpPr>
        <p:spPr>
          <a:xfrm>
            <a:off x="4312195" y="2519415"/>
            <a:ext cx="327769" cy="3430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Calibri" charset="0"/>
              <a:ea typeface="Calibri" charset="0"/>
              <a:cs typeface="Calibri" charset="0"/>
            </a:endParaRPr>
          </a:p>
        </p:txBody>
      </p:sp>
      <p:sp>
        <p:nvSpPr>
          <p:cNvPr id="28" name="TextBox 27"/>
          <p:cNvSpPr txBox="1"/>
          <p:nvPr/>
        </p:nvSpPr>
        <p:spPr>
          <a:xfrm>
            <a:off x="4300390" y="2537058"/>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L2</a:t>
            </a:r>
            <a:endParaRPr lang="en-US" dirty="0">
              <a:solidFill>
                <a:schemeClr val="bg1"/>
              </a:solidFill>
              <a:latin typeface="Calibri" charset="0"/>
              <a:ea typeface="Calibri" charset="0"/>
              <a:cs typeface="Calibri" charset="0"/>
            </a:endParaRPr>
          </a:p>
        </p:txBody>
      </p:sp>
      <p:sp>
        <p:nvSpPr>
          <p:cNvPr id="29" name="TextBox 28"/>
          <p:cNvSpPr txBox="1"/>
          <p:nvPr/>
        </p:nvSpPr>
        <p:spPr>
          <a:xfrm>
            <a:off x="1944341" y="2734713"/>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L2</a:t>
            </a:r>
            <a:endParaRPr lang="en-US" dirty="0">
              <a:solidFill>
                <a:schemeClr val="bg1"/>
              </a:solidFill>
              <a:latin typeface="Calibri" charset="0"/>
              <a:ea typeface="Calibri" charset="0"/>
              <a:cs typeface="Calibri" charset="0"/>
            </a:endParaRPr>
          </a:p>
        </p:txBody>
      </p:sp>
      <p:sp>
        <p:nvSpPr>
          <p:cNvPr id="30" name="TextBox 29"/>
          <p:cNvSpPr txBox="1"/>
          <p:nvPr/>
        </p:nvSpPr>
        <p:spPr>
          <a:xfrm>
            <a:off x="2498289" y="2734713"/>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L4</a:t>
            </a:r>
            <a:endParaRPr lang="en-US" dirty="0">
              <a:solidFill>
                <a:schemeClr val="bg1"/>
              </a:solidFill>
              <a:latin typeface="Calibri" charset="0"/>
              <a:ea typeface="Calibri" charset="0"/>
              <a:cs typeface="Calibri" charset="0"/>
            </a:endParaRPr>
          </a:p>
        </p:txBody>
      </p:sp>
      <p:cxnSp>
        <p:nvCxnSpPr>
          <p:cNvPr id="31" name="Curved Connector 30"/>
          <p:cNvCxnSpPr/>
          <p:nvPr/>
        </p:nvCxnSpPr>
        <p:spPr>
          <a:xfrm rot="5400000">
            <a:off x="2397634" y="2852962"/>
            <a:ext cx="12700" cy="323439"/>
          </a:xfrm>
          <a:prstGeom prst="curvedConnector3">
            <a:avLst>
              <a:gd name="adj1" fmla="val 344197"/>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endCxn id="25" idx="2"/>
          </p:cNvCxnSpPr>
          <p:nvPr/>
        </p:nvCxnSpPr>
        <p:spPr>
          <a:xfrm rot="5400000" flipH="1" flipV="1">
            <a:off x="2024268" y="2512377"/>
            <a:ext cx="305244" cy="113718"/>
          </a:xfrm>
          <a:prstGeom prst="curved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endCxn id="25" idx="6"/>
          </p:cNvCxnSpPr>
          <p:nvPr/>
        </p:nvCxnSpPr>
        <p:spPr>
          <a:xfrm rot="16200000" flipV="1">
            <a:off x="2465756" y="2512376"/>
            <a:ext cx="305244" cy="113719"/>
          </a:xfrm>
          <a:prstGeom prst="curvedConnector2">
            <a:avLst/>
          </a:prstGeom>
          <a:ln w="1905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28295" y="2245082"/>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L3</a:t>
            </a:r>
            <a:endParaRPr lang="en-US" dirty="0">
              <a:solidFill>
                <a:schemeClr val="bg1"/>
              </a:solidFill>
              <a:latin typeface="Calibri" charset="0"/>
              <a:ea typeface="Calibri" charset="0"/>
              <a:cs typeface="Calibri" charset="0"/>
            </a:endParaRPr>
          </a:p>
        </p:txBody>
      </p:sp>
      <p:sp>
        <p:nvSpPr>
          <p:cNvPr id="35" name="Cross 34"/>
          <p:cNvSpPr/>
          <p:nvPr/>
        </p:nvSpPr>
        <p:spPr>
          <a:xfrm rot="2686866">
            <a:off x="2211673" y="2229717"/>
            <a:ext cx="369073" cy="387787"/>
          </a:xfrm>
          <a:prstGeom prst="plus">
            <a:avLst>
              <a:gd name="adj" fmla="val 436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rot="2686866">
            <a:off x="2486205" y="2706568"/>
            <a:ext cx="369073" cy="387787"/>
          </a:xfrm>
          <a:prstGeom prst="plus">
            <a:avLst>
              <a:gd name="adj" fmla="val 436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366655" y="2826335"/>
            <a:ext cx="184731" cy="307777"/>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22945678"/>
      </p:ext>
    </p:extLst>
  </p:cSld>
  <p:clrMapOvr>
    <a:masterClrMapping/>
  </p:clrMapOvr>
  <mc:AlternateContent xmlns:mc="http://schemas.openxmlformats.org/markup-compatibility/2006">
    <mc:Choice xmlns:p14="http://schemas.microsoft.com/office/powerpoint/2010/main" Requires="p14">
      <p:transition spd="slow" p14:dur="2000" advTm="689"/>
    </mc:Choice>
    <mc:Fallback>
      <p:transition spd="slow" advTm="6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animBg="1"/>
      <p:bldP spid="18" grpId="0"/>
      <p:bldP spid="21" grpId="0" animBg="1"/>
      <p:bldP spid="22" grpId="0" animBg="1"/>
      <p:bldP spid="23" grpId="0" animBg="1"/>
      <p:bldP spid="24" grpId="0" animBg="1"/>
      <p:bldP spid="25" grpId="0" animBg="1"/>
      <p:bldP spid="26" grpId="0" animBg="1"/>
      <p:bldP spid="27" grpId="0" animBg="1"/>
      <p:bldP spid="28" grpId="0"/>
      <p:bldP spid="29" grpId="0"/>
      <p:bldP spid="30" grpId="0"/>
      <p:bldP spid="34" grpId="0"/>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Optimizing for CPU Cycles</a:t>
            </a:r>
            <a:endParaRPr lang="en-US" sz="2800" b="0" dirty="0">
              <a:latin typeface="Calibri"/>
              <a:cs typeface="Calibri"/>
            </a:endParaRP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27</a:t>
            </a:fld>
            <a:endParaRPr lang="en"/>
          </a:p>
        </p:txBody>
      </p:sp>
      <p:graphicFrame>
        <p:nvGraphicFramePr>
          <p:cNvPr id="10" name="Table 9"/>
          <p:cNvGraphicFramePr>
            <a:graphicFrameLocks noGrp="1"/>
          </p:cNvGraphicFramePr>
          <p:nvPr>
            <p:extLst>
              <p:ext uri="{D42A27DB-BD31-4B8C-83A1-F6EECF244321}">
                <p14:modId xmlns:p14="http://schemas.microsoft.com/office/powerpoint/2010/main" val="795870776"/>
              </p:ext>
            </p:extLst>
          </p:nvPr>
        </p:nvGraphicFramePr>
        <p:xfrm>
          <a:off x="1019212" y="1518950"/>
          <a:ext cx="3483515" cy="2491805"/>
        </p:xfrm>
        <a:graphic>
          <a:graphicData uri="http://schemas.openxmlformats.org/drawingml/2006/table">
            <a:tbl>
              <a:tblPr firstRow="1" bandRow="1">
                <a:tableStyleId>{21E4AEA4-8DFA-4A89-87EB-49C32662AFE0}</a:tableStyleId>
              </a:tblPr>
              <a:tblGrid>
                <a:gridCol w="3483515"/>
              </a:tblGrid>
              <a:tr h="403794">
                <a:tc>
                  <a:txBody>
                    <a:bodyPr/>
                    <a:lstStyle/>
                    <a:p>
                      <a:pPr algn="ctr"/>
                      <a:r>
                        <a:rPr lang="en-US" sz="2400" dirty="0" smtClean="0">
                          <a:latin typeface="Calibri" charset="0"/>
                          <a:ea typeface="Calibri" charset="0"/>
                          <a:cs typeface="Calibri" charset="0"/>
                        </a:rPr>
                        <a:t>Optimizations</a:t>
                      </a:r>
                      <a:endParaRPr lang="en-US" sz="2400" dirty="0">
                        <a:latin typeface="Calibri" charset="0"/>
                        <a:ea typeface="Calibri" charset="0"/>
                        <a:cs typeface="Calibri" charset="0"/>
                      </a:endParaRPr>
                    </a:p>
                  </a:txBody>
                  <a:tcPr anchor="ctr"/>
                </a:tc>
              </a:tr>
              <a:tr h="406921">
                <a:tc>
                  <a:txBody>
                    <a:bodyPr/>
                    <a:lstStyle/>
                    <a:p>
                      <a:pPr algn="ctr"/>
                      <a:r>
                        <a:rPr lang="en-US" sz="2000" b="0" dirty="0" smtClean="0">
                          <a:latin typeface="Calibri" charset="0"/>
                          <a:ea typeface="Calibri" charset="0"/>
                          <a:cs typeface="Calibri" charset="0"/>
                        </a:rPr>
                        <a:t>Inline vs. post</a:t>
                      </a:r>
                      <a:r>
                        <a:rPr lang="en-US" sz="2000" b="0" baseline="0" dirty="0" smtClean="0">
                          <a:latin typeface="Calibri" charset="0"/>
                          <a:ea typeface="Calibri" charset="0"/>
                          <a:cs typeface="Calibri" charset="0"/>
                        </a:rPr>
                        <a:t>-pipeline editing</a:t>
                      </a:r>
                      <a:endParaRPr lang="en-US" sz="2000" b="0" dirty="0">
                        <a:latin typeface="Calibri" charset="0"/>
                        <a:ea typeface="Calibri" charset="0"/>
                        <a:cs typeface="Calibri" charset="0"/>
                      </a:endParaRPr>
                    </a:p>
                  </a:txBody>
                  <a:tcPr anchor="ctr"/>
                </a:tc>
              </a:tr>
              <a:tr h="406921">
                <a:tc>
                  <a:txBody>
                    <a:bodyPr/>
                    <a:lstStyle/>
                    <a:p>
                      <a:pPr algn="ctr"/>
                      <a:r>
                        <a:rPr lang="en-US" sz="2000" b="0" dirty="0" smtClean="0">
                          <a:latin typeface="Calibri" charset="0"/>
                          <a:ea typeface="Calibri" charset="0"/>
                          <a:cs typeface="Calibri" charset="0"/>
                        </a:rPr>
                        <a:t>Incremental</a:t>
                      </a:r>
                      <a:r>
                        <a:rPr lang="en-US" sz="2000" b="0" baseline="0" dirty="0" smtClean="0">
                          <a:latin typeface="Calibri" charset="0"/>
                          <a:ea typeface="Calibri" charset="0"/>
                          <a:cs typeface="Calibri" charset="0"/>
                        </a:rPr>
                        <a:t> checksum</a:t>
                      </a:r>
                      <a:endParaRPr lang="en-US" sz="2000" b="0" dirty="0">
                        <a:latin typeface="Calibri" charset="0"/>
                        <a:ea typeface="Calibri" charset="0"/>
                        <a:cs typeface="Calibri" charset="0"/>
                      </a:endParaRPr>
                    </a:p>
                  </a:txBody>
                  <a:tcPr anchor="ctr"/>
                </a:tc>
              </a:tr>
              <a:tr h="406921">
                <a:tc>
                  <a:txBody>
                    <a:bodyPr/>
                    <a:lstStyle/>
                    <a:p>
                      <a:pPr algn="ctr"/>
                      <a:r>
                        <a:rPr lang="en-US" sz="2000" b="0" dirty="0" smtClean="0">
                          <a:latin typeface="Calibri" charset="0"/>
                          <a:ea typeface="Calibri" charset="0"/>
                          <a:cs typeface="Calibri" charset="0"/>
                        </a:rPr>
                        <a:t>Parser specialization</a:t>
                      </a:r>
                      <a:endParaRPr lang="en-US" sz="2000" b="0" dirty="0">
                        <a:latin typeface="Calibri" charset="0"/>
                        <a:ea typeface="Calibri" charset="0"/>
                        <a:cs typeface="Calibri" charset="0"/>
                      </a:endParaRPr>
                    </a:p>
                  </a:txBody>
                  <a:tcPr anchor="ctr"/>
                </a:tc>
              </a:tr>
              <a:tr h="406921">
                <a:tc>
                  <a:txBody>
                    <a:bodyPr/>
                    <a:lstStyle/>
                    <a:p>
                      <a:pPr algn="ctr"/>
                      <a:r>
                        <a:rPr lang="en-US" sz="2000" b="0" dirty="0" smtClean="0">
                          <a:solidFill>
                            <a:schemeClr val="tx1"/>
                          </a:solidFill>
                          <a:latin typeface="Calibri" charset="0"/>
                          <a:ea typeface="Calibri" charset="0"/>
                          <a:cs typeface="Calibri" charset="0"/>
                        </a:rPr>
                        <a:t>Action specialization</a:t>
                      </a:r>
                      <a:endParaRPr lang="en-US" sz="2000" b="0" dirty="0">
                        <a:solidFill>
                          <a:schemeClr val="tx1"/>
                        </a:solidFill>
                        <a:latin typeface="Calibri" charset="0"/>
                        <a:ea typeface="Calibri" charset="0"/>
                        <a:cs typeface="Calibri" charset="0"/>
                      </a:endParaRPr>
                    </a:p>
                  </a:txBody>
                  <a:tcPr anchor="ctr"/>
                </a:tc>
              </a:tr>
              <a:tr h="406921">
                <a:tc>
                  <a:txBody>
                    <a:bodyPr/>
                    <a:lstStyle/>
                    <a:p>
                      <a:pPr algn="ctr"/>
                      <a:r>
                        <a:rPr lang="en-US" sz="2000" b="0" dirty="0" smtClean="0">
                          <a:solidFill>
                            <a:schemeClr val="tx1"/>
                          </a:solidFill>
                          <a:latin typeface="Calibri" charset="0"/>
                          <a:ea typeface="Calibri" charset="0"/>
                          <a:cs typeface="Calibri" charset="0"/>
                        </a:rPr>
                        <a:t>Action coalescing</a:t>
                      </a:r>
                      <a:endParaRPr lang="en-US" sz="2000" b="0" dirty="0">
                        <a:solidFill>
                          <a:schemeClr val="tx1"/>
                        </a:solidFill>
                        <a:latin typeface="Calibri" charset="0"/>
                        <a:ea typeface="Calibri" charset="0"/>
                        <a:cs typeface="Calibri" charset="0"/>
                      </a:endParaRPr>
                    </a:p>
                  </a:txBody>
                  <a:tcPr anchor="ctr"/>
                </a:tc>
              </a:tr>
            </a:tbl>
          </a:graphicData>
        </a:graphic>
      </p:graphicFrame>
    </p:spTree>
    <p:custDataLst>
      <p:tags r:id="rId1"/>
    </p:custDataLst>
    <p:extLst>
      <p:ext uri="{BB962C8B-B14F-4D97-AF65-F5344CB8AC3E}">
        <p14:creationId xmlns:p14="http://schemas.microsoft.com/office/powerpoint/2010/main" val="1912335107"/>
      </p:ext>
    </p:extLst>
  </p:cSld>
  <p:clrMapOvr>
    <a:masterClrMapping/>
  </p:clrMapOvr>
  <mc:AlternateContent xmlns:mc="http://schemas.openxmlformats.org/markup-compatibility/2006">
    <mc:Choice xmlns:p14="http://schemas.microsoft.com/office/powerpoint/2010/main" Requires="p14">
      <p:transition spd="slow" p14:dur="2000" advTm="353"/>
    </mc:Choice>
    <mc:Fallback>
      <p:transition spd="slow" advTm="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Optimizing for CPU Cycles</a:t>
            </a:r>
            <a:endParaRPr lang="en-US" sz="2800" b="0" dirty="0">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054799420"/>
              </p:ext>
            </p:extLst>
          </p:nvPr>
        </p:nvGraphicFramePr>
        <p:xfrm>
          <a:off x="1019212" y="1518950"/>
          <a:ext cx="3483515" cy="2491805"/>
        </p:xfrm>
        <a:graphic>
          <a:graphicData uri="http://schemas.openxmlformats.org/drawingml/2006/table">
            <a:tbl>
              <a:tblPr firstRow="1" bandRow="1">
                <a:tableStyleId>{21E4AEA4-8DFA-4A89-87EB-49C32662AFE0}</a:tableStyleId>
              </a:tblPr>
              <a:tblGrid>
                <a:gridCol w="3483515"/>
              </a:tblGrid>
              <a:tr h="403794">
                <a:tc>
                  <a:txBody>
                    <a:bodyPr/>
                    <a:lstStyle/>
                    <a:p>
                      <a:pPr algn="ctr"/>
                      <a:r>
                        <a:rPr lang="en-US" sz="2400" dirty="0" smtClean="0">
                          <a:latin typeface="Calibri" charset="0"/>
                          <a:ea typeface="Calibri" charset="0"/>
                          <a:cs typeface="Calibri" charset="0"/>
                        </a:rPr>
                        <a:t>Optimizations</a:t>
                      </a:r>
                      <a:endParaRPr lang="en-US" sz="2400" dirty="0">
                        <a:latin typeface="Calibri" charset="0"/>
                        <a:ea typeface="Calibri" charset="0"/>
                        <a:cs typeface="Calibri" charset="0"/>
                      </a:endParaRPr>
                    </a:p>
                  </a:txBody>
                  <a:tcPr anchor="ctr"/>
                </a:tc>
              </a:tr>
              <a:tr h="406921">
                <a:tc>
                  <a:txBody>
                    <a:bodyPr/>
                    <a:lstStyle/>
                    <a:p>
                      <a:pPr algn="ctr"/>
                      <a:r>
                        <a:rPr lang="en-US" sz="2000" b="0" dirty="0" smtClean="0">
                          <a:latin typeface="Calibri" charset="0"/>
                          <a:ea typeface="Calibri" charset="0"/>
                          <a:cs typeface="Calibri" charset="0"/>
                        </a:rPr>
                        <a:t>Inline vs. post</a:t>
                      </a:r>
                      <a:r>
                        <a:rPr lang="en-US" sz="2000" b="0" baseline="0" dirty="0" smtClean="0">
                          <a:latin typeface="Calibri" charset="0"/>
                          <a:ea typeface="Calibri" charset="0"/>
                          <a:cs typeface="Calibri" charset="0"/>
                        </a:rPr>
                        <a:t>-pipeline editing</a:t>
                      </a:r>
                      <a:endParaRPr lang="en-US" sz="2000" b="0" dirty="0">
                        <a:latin typeface="Calibri" charset="0"/>
                        <a:ea typeface="Calibri" charset="0"/>
                        <a:cs typeface="Calibri" charset="0"/>
                      </a:endParaRPr>
                    </a:p>
                  </a:txBody>
                  <a:tcPr anchor="ctr"/>
                </a:tc>
              </a:tr>
              <a:tr h="406921">
                <a:tc>
                  <a:txBody>
                    <a:bodyPr/>
                    <a:lstStyle/>
                    <a:p>
                      <a:pPr algn="ctr"/>
                      <a:r>
                        <a:rPr lang="en-US" sz="2000" b="0" dirty="0" smtClean="0">
                          <a:latin typeface="Calibri" charset="0"/>
                          <a:ea typeface="Calibri" charset="0"/>
                          <a:cs typeface="Calibri" charset="0"/>
                        </a:rPr>
                        <a:t>Incremental</a:t>
                      </a:r>
                      <a:r>
                        <a:rPr lang="en-US" sz="2000" b="0" baseline="0" dirty="0" smtClean="0">
                          <a:latin typeface="Calibri" charset="0"/>
                          <a:ea typeface="Calibri" charset="0"/>
                          <a:cs typeface="Calibri" charset="0"/>
                        </a:rPr>
                        <a:t> checksum</a:t>
                      </a:r>
                      <a:endParaRPr lang="en-US" sz="2000" b="0" dirty="0">
                        <a:latin typeface="Calibri" charset="0"/>
                        <a:ea typeface="Calibri" charset="0"/>
                        <a:cs typeface="Calibri" charset="0"/>
                      </a:endParaRPr>
                    </a:p>
                  </a:txBody>
                  <a:tcPr anchor="ctr"/>
                </a:tc>
              </a:tr>
              <a:tr h="406921">
                <a:tc>
                  <a:txBody>
                    <a:bodyPr/>
                    <a:lstStyle/>
                    <a:p>
                      <a:pPr algn="ctr"/>
                      <a:r>
                        <a:rPr lang="en-US" sz="2000" b="0" dirty="0" smtClean="0">
                          <a:latin typeface="Calibri" charset="0"/>
                          <a:ea typeface="Calibri" charset="0"/>
                          <a:cs typeface="Calibri" charset="0"/>
                        </a:rPr>
                        <a:t>Parser specialization</a:t>
                      </a:r>
                      <a:endParaRPr lang="en-US" sz="2000" b="0" dirty="0">
                        <a:latin typeface="Calibri" charset="0"/>
                        <a:ea typeface="Calibri" charset="0"/>
                        <a:cs typeface="Calibri" charset="0"/>
                      </a:endParaRPr>
                    </a:p>
                  </a:txBody>
                  <a:tcPr anchor="ctr"/>
                </a:tc>
              </a:tr>
              <a:tr h="406921">
                <a:tc>
                  <a:txBody>
                    <a:bodyPr/>
                    <a:lstStyle/>
                    <a:p>
                      <a:pPr algn="ctr"/>
                      <a:r>
                        <a:rPr lang="en-US" sz="2000" b="0" dirty="0" smtClean="0">
                          <a:solidFill>
                            <a:schemeClr val="bg1">
                              <a:lumMod val="65000"/>
                            </a:schemeClr>
                          </a:solidFill>
                          <a:latin typeface="Calibri" charset="0"/>
                          <a:ea typeface="Calibri" charset="0"/>
                          <a:cs typeface="Calibri" charset="0"/>
                        </a:rPr>
                        <a:t>Action specialization</a:t>
                      </a:r>
                      <a:endParaRPr lang="en-US" sz="2000" b="0" dirty="0">
                        <a:solidFill>
                          <a:schemeClr val="bg1">
                            <a:lumMod val="65000"/>
                          </a:schemeClr>
                        </a:solidFill>
                        <a:latin typeface="Calibri" charset="0"/>
                        <a:ea typeface="Calibri" charset="0"/>
                        <a:cs typeface="Calibri" charset="0"/>
                      </a:endParaRPr>
                    </a:p>
                  </a:txBody>
                  <a:tcPr anchor="ctr"/>
                </a:tc>
              </a:tr>
              <a:tr h="406921">
                <a:tc>
                  <a:txBody>
                    <a:bodyPr/>
                    <a:lstStyle/>
                    <a:p>
                      <a:pPr algn="ctr"/>
                      <a:r>
                        <a:rPr lang="en-US" sz="2000" b="0" dirty="0" smtClean="0">
                          <a:solidFill>
                            <a:schemeClr val="bg1">
                              <a:lumMod val="65000"/>
                            </a:schemeClr>
                          </a:solidFill>
                          <a:latin typeface="Calibri" charset="0"/>
                          <a:ea typeface="Calibri" charset="0"/>
                          <a:cs typeface="Calibri" charset="0"/>
                        </a:rPr>
                        <a:t>Action coalescing</a:t>
                      </a:r>
                      <a:endParaRPr lang="en-US" sz="2000" b="0" dirty="0">
                        <a:solidFill>
                          <a:schemeClr val="bg1">
                            <a:lumMod val="65000"/>
                          </a:schemeClr>
                        </a:solidFill>
                        <a:latin typeface="Calibri" charset="0"/>
                        <a:ea typeface="Calibri" charset="0"/>
                        <a:cs typeface="Calibri" charset="0"/>
                      </a:endParaRPr>
                    </a:p>
                  </a:txBody>
                  <a:tcPr anchor="ctr"/>
                </a:tc>
              </a:tr>
            </a:tbl>
          </a:graphicData>
        </a:graphic>
      </p:graphicFrame>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28</a:t>
            </a:fld>
            <a:endParaRPr lang="en"/>
          </a:p>
        </p:txBody>
      </p:sp>
      <p:sp>
        <p:nvSpPr>
          <p:cNvPr id="7" name="TextBox 6"/>
          <p:cNvSpPr txBox="1"/>
          <p:nvPr/>
        </p:nvSpPr>
        <p:spPr>
          <a:xfrm>
            <a:off x="4752107" y="1967346"/>
            <a:ext cx="2541080" cy="400110"/>
          </a:xfrm>
          <a:prstGeom prst="rect">
            <a:avLst/>
          </a:prstGeom>
          <a:noFill/>
        </p:spPr>
        <p:txBody>
          <a:bodyPr wrap="none" rtlCol="0">
            <a:spAutoFit/>
          </a:bodyPr>
          <a:lstStyle/>
          <a:p>
            <a:r>
              <a:rPr lang="en-US" sz="2000" dirty="0" smtClean="0">
                <a:latin typeface="Calibri" charset="0"/>
                <a:ea typeface="Calibri" charset="0"/>
                <a:cs typeface="Calibri" charset="0"/>
              </a:rPr>
              <a:t>Extra Copy of Headers</a:t>
            </a:r>
          </a:p>
        </p:txBody>
      </p:sp>
      <p:sp>
        <p:nvSpPr>
          <p:cNvPr id="8" name="TextBox 7"/>
          <p:cNvSpPr txBox="1"/>
          <p:nvPr/>
        </p:nvSpPr>
        <p:spPr>
          <a:xfrm>
            <a:off x="4738252" y="2395520"/>
            <a:ext cx="2877711" cy="400110"/>
          </a:xfrm>
          <a:prstGeom prst="rect">
            <a:avLst/>
          </a:prstGeom>
          <a:noFill/>
        </p:spPr>
        <p:txBody>
          <a:bodyPr wrap="none" rtlCol="0">
            <a:spAutoFit/>
          </a:bodyPr>
          <a:lstStyle/>
          <a:p>
            <a:r>
              <a:rPr lang="en-US" sz="2000" smtClean="0">
                <a:latin typeface="Calibri" charset="0"/>
                <a:ea typeface="Calibri" charset="0"/>
                <a:cs typeface="Calibri" charset="0"/>
              </a:rPr>
              <a:t>Fully-Specified Checksum</a:t>
            </a:r>
            <a:endParaRPr lang="en-US" sz="2000" dirty="0" smtClean="0">
              <a:latin typeface="Calibri" charset="0"/>
              <a:ea typeface="Calibri" charset="0"/>
              <a:cs typeface="Calibri" charset="0"/>
            </a:endParaRPr>
          </a:p>
        </p:txBody>
      </p:sp>
      <p:sp>
        <p:nvSpPr>
          <p:cNvPr id="9" name="TextBox 8"/>
          <p:cNvSpPr txBox="1"/>
          <p:nvPr/>
        </p:nvSpPr>
        <p:spPr>
          <a:xfrm>
            <a:off x="4738252" y="2795984"/>
            <a:ext cx="2199641" cy="400110"/>
          </a:xfrm>
          <a:prstGeom prst="rect">
            <a:avLst/>
          </a:prstGeom>
          <a:noFill/>
        </p:spPr>
        <p:txBody>
          <a:bodyPr wrap="none" rtlCol="0">
            <a:spAutoFit/>
          </a:bodyPr>
          <a:lstStyle/>
          <a:p>
            <a:r>
              <a:rPr lang="en-US" sz="2000" dirty="0" smtClean="0">
                <a:latin typeface="Calibri" charset="0"/>
                <a:ea typeface="Calibri" charset="0"/>
                <a:cs typeface="Calibri" charset="0"/>
              </a:rPr>
              <a:t>Redundant Parsing</a:t>
            </a:r>
          </a:p>
        </p:txBody>
      </p:sp>
    </p:spTree>
    <p:extLst>
      <p:ext uri="{BB962C8B-B14F-4D97-AF65-F5344CB8AC3E}">
        <p14:creationId xmlns:p14="http://schemas.microsoft.com/office/powerpoint/2010/main" val="701830784"/>
      </p:ext>
    </p:extLst>
  </p:cSld>
  <p:clrMapOvr>
    <a:masterClrMapping/>
  </p:clrMapOvr>
  <mc:AlternateContent xmlns:mc="http://schemas.openxmlformats.org/markup-compatibility/2006">
    <mc:Choice xmlns:p14="http://schemas.microsoft.com/office/powerpoint/2010/main" Requires="p14">
      <p:transition spd="slow" p14:dur="2000" advTm="213"/>
    </mc:Choice>
    <mc:Fallback>
      <p:transition spd="slow" advTm="21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Optimizing for CPU Cycles</a:t>
            </a:r>
            <a:endParaRPr lang="en-US" sz="2800" b="0" dirty="0">
              <a:latin typeface="Calibri"/>
              <a:cs typeface="Calibri"/>
            </a:endParaRP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29</a:t>
            </a:fld>
            <a:endParaRPr lang="en"/>
          </a:p>
        </p:txBody>
      </p:sp>
      <p:graphicFrame>
        <p:nvGraphicFramePr>
          <p:cNvPr id="10" name="Table 9"/>
          <p:cNvGraphicFramePr>
            <a:graphicFrameLocks noGrp="1"/>
          </p:cNvGraphicFramePr>
          <p:nvPr>
            <p:extLst>
              <p:ext uri="{D42A27DB-BD31-4B8C-83A1-F6EECF244321}">
                <p14:modId xmlns:p14="http://schemas.microsoft.com/office/powerpoint/2010/main" val="1389841669"/>
              </p:ext>
            </p:extLst>
          </p:nvPr>
        </p:nvGraphicFramePr>
        <p:xfrm>
          <a:off x="1019212" y="1518950"/>
          <a:ext cx="3483515" cy="2491805"/>
        </p:xfrm>
        <a:graphic>
          <a:graphicData uri="http://schemas.openxmlformats.org/drawingml/2006/table">
            <a:tbl>
              <a:tblPr firstRow="1" bandRow="1">
                <a:tableStyleId>{21E4AEA4-8DFA-4A89-87EB-49C32662AFE0}</a:tableStyleId>
              </a:tblPr>
              <a:tblGrid>
                <a:gridCol w="3483515"/>
              </a:tblGrid>
              <a:tr h="403794">
                <a:tc>
                  <a:txBody>
                    <a:bodyPr/>
                    <a:lstStyle/>
                    <a:p>
                      <a:pPr algn="ctr"/>
                      <a:r>
                        <a:rPr lang="en-US" sz="2400" dirty="0" smtClean="0">
                          <a:latin typeface="Calibri" charset="0"/>
                          <a:ea typeface="Calibri" charset="0"/>
                          <a:cs typeface="Calibri" charset="0"/>
                        </a:rPr>
                        <a:t>Optimizations</a:t>
                      </a:r>
                      <a:endParaRPr lang="en-US" sz="2400" dirty="0">
                        <a:latin typeface="Calibri" charset="0"/>
                        <a:ea typeface="Calibri" charset="0"/>
                        <a:cs typeface="Calibri" charset="0"/>
                      </a:endParaRPr>
                    </a:p>
                  </a:txBody>
                  <a:tcPr anchor="ctr"/>
                </a:tc>
              </a:tr>
              <a:tr h="406921">
                <a:tc>
                  <a:txBody>
                    <a:bodyPr/>
                    <a:lstStyle/>
                    <a:p>
                      <a:pPr algn="ctr"/>
                      <a:r>
                        <a:rPr lang="en-US" sz="2000" b="0" dirty="0" smtClean="0">
                          <a:solidFill>
                            <a:schemeClr val="bg1">
                              <a:lumMod val="65000"/>
                            </a:schemeClr>
                          </a:solidFill>
                          <a:latin typeface="Calibri" charset="0"/>
                          <a:ea typeface="Calibri" charset="0"/>
                          <a:cs typeface="Calibri" charset="0"/>
                        </a:rPr>
                        <a:t>Inline vs. post</a:t>
                      </a:r>
                      <a:r>
                        <a:rPr lang="en-US" sz="2000" b="0" baseline="0" dirty="0" smtClean="0">
                          <a:solidFill>
                            <a:schemeClr val="bg1">
                              <a:lumMod val="65000"/>
                            </a:schemeClr>
                          </a:solidFill>
                          <a:latin typeface="Calibri" charset="0"/>
                          <a:ea typeface="Calibri" charset="0"/>
                          <a:cs typeface="Calibri" charset="0"/>
                        </a:rPr>
                        <a:t>-pipeline editing</a:t>
                      </a:r>
                      <a:endParaRPr lang="en-US" sz="2000" b="0" dirty="0">
                        <a:solidFill>
                          <a:schemeClr val="bg1">
                            <a:lumMod val="65000"/>
                          </a:schemeClr>
                        </a:solidFill>
                        <a:latin typeface="Calibri" charset="0"/>
                        <a:ea typeface="Calibri" charset="0"/>
                        <a:cs typeface="Calibri" charset="0"/>
                      </a:endParaRPr>
                    </a:p>
                  </a:txBody>
                  <a:tcPr anchor="ctr"/>
                </a:tc>
              </a:tr>
              <a:tr h="406921">
                <a:tc>
                  <a:txBody>
                    <a:bodyPr/>
                    <a:lstStyle/>
                    <a:p>
                      <a:pPr algn="ctr"/>
                      <a:r>
                        <a:rPr lang="en-US" sz="2000" b="0" dirty="0" smtClean="0">
                          <a:solidFill>
                            <a:schemeClr val="bg1">
                              <a:lumMod val="65000"/>
                            </a:schemeClr>
                          </a:solidFill>
                          <a:latin typeface="Calibri" charset="0"/>
                          <a:ea typeface="Calibri" charset="0"/>
                          <a:cs typeface="Calibri" charset="0"/>
                        </a:rPr>
                        <a:t>Incremental</a:t>
                      </a:r>
                      <a:r>
                        <a:rPr lang="en-US" sz="2000" b="0" baseline="0" dirty="0" smtClean="0">
                          <a:solidFill>
                            <a:schemeClr val="bg1">
                              <a:lumMod val="65000"/>
                            </a:schemeClr>
                          </a:solidFill>
                          <a:latin typeface="Calibri" charset="0"/>
                          <a:ea typeface="Calibri" charset="0"/>
                          <a:cs typeface="Calibri" charset="0"/>
                        </a:rPr>
                        <a:t> checksum</a:t>
                      </a:r>
                      <a:endParaRPr lang="en-US" sz="2000" b="0" dirty="0">
                        <a:solidFill>
                          <a:schemeClr val="bg1">
                            <a:lumMod val="65000"/>
                          </a:schemeClr>
                        </a:solidFill>
                        <a:latin typeface="Calibri" charset="0"/>
                        <a:ea typeface="Calibri" charset="0"/>
                        <a:cs typeface="Calibri" charset="0"/>
                      </a:endParaRPr>
                    </a:p>
                  </a:txBody>
                  <a:tcPr anchor="ctr"/>
                </a:tc>
              </a:tr>
              <a:tr h="406921">
                <a:tc>
                  <a:txBody>
                    <a:bodyPr/>
                    <a:lstStyle/>
                    <a:p>
                      <a:pPr algn="ctr"/>
                      <a:r>
                        <a:rPr lang="en-US" sz="2000" b="0" dirty="0" smtClean="0">
                          <a:solidFill>
                            <a:schemeClr val="bg1">
                              <a:lumMod val="65000"/>
                            </a:schemeClr>
                          </a:solidFill>
                          <a:latin typeface="Calibri" charset="0"/>
                          <a:ea typeface="Calibri" charset="0"/>
                          <a:cs typeface="Calibri" charset="0"/>
                        </a:rPr>
                        <a:t>Parser specialization</a:t>
                      </a:r>
                      <a:endParaRPr lang="en-US" sz="2000" b="0" dirty="0">
                        <a:solidFill>
                          <a:schemeClr val="bg1">
                            <a:lumMod val="65000"/>
                          </a:schemeClr>
                        </a:solidFill>
                        <a:latin typeface="Calibri" charset="0"/>
                        <a:ea typeface="Calibri" charset="0"/>
                        <a:cs typeface="Calibri" charset="0"/>
                      </a:endParaRPr>
                    </a:p>
                  </a:txBody>
                  <a:tcPr anchor="ctr"/>
                </a:tc>
              </a:tr>
              <a:tr h="406921">
                <a:tc>
                  <a:txBody>
                    <a:bodyPr/>
                    <a:lstStyle/>
                    <a:p>
                      <a:pPr algn="ctr"/>
                      <a:r>
                        <a:rPr lang="en-US" sz="2000" b="0" dirty="0" smtClean="0">
                          <a:solidFill>
                            <a:schemeClr val="tx1"/>
                          </a:solidFill>
                          <a:latin typeface="Calibri" charset="0"/>
                          <a:ea typeface="Calibri" charset="0"/>
                          <a:cs typeface="Calibri" charset="0"/>
                        </a:rPr>
                        <a:t>Action specialization</a:t>
                      </a:r>
                      <a:endParaRPr lang="en-US" sz="2000" b="0" dirty="0">
                        <a:solidFill>
                          <a:schemeClr val="tx1"/>
                        </a:solidFill>
                        <a:latin typeface="Calibri" charset="0"/>
                        <a:ea typeface="Calibri" charset="0"/>
                        <a:cs typeface="Calibri" charset="0"/>
                      </a:endParaRPr>
                    </a:p>
                  </a:txBody>
                  <a:tcPr anchor="ctr"/>
                </a:tc>
              </a:tr>
              <a:tr h="406921">
                <a:tc>
                  <a:txBody>
                    <a:bodyPr/>
                    <a:lstStyle/>
                    <a:p>
                      <a:pPr algn="ctr"/>
                      <a:r>
                        <a:rPr lang="en-US" sz="2000" b="0" dirty="0" smtClean="0">
                          <a:solidFill>
                            <a:schemeClr val="tx1"/>
                          </a:solidFill>
                          <a:latin typeface="Calibri" charset="0"/>
                          <a:ea typeface="Calibri" charset="0"/>
                          <a:cs typeface="Calibri" charset="0"/>
                        </a:rPr>
                        <a:t>Action coalescing</a:t>
                      </a:r>
                      <a:endParaRPr lang="en-US" sz="2000" b="0" dirty="0">
                        <a:solidFill>
                          <a:schemeClr val="tx1"/>
                        </a:solidFill>
                        <a:latin typeface="Calibri" charset="0"/>
                        <a:ea typeface="Calibri" charset="0"/>
                        <a:cs typeface="Calibri" charset="0"/>
                      </a:endParaRPr>
                    </a:p>
                  </a:txBody>
                  <a:tcPr anchor="ctr"/>
                </a:tc>
              </a:tr>
            </a:tbl>
          </a:graphicData>
        </a:graphic>
      </p:graphicFrame>
    </p:spTree>
    <p:extLst>
      <p:ext uri="{BB962C8B-B14F-4D97-AF65-F5344CB8AC3E}">
        <p14:creationId xmlns:p14="http://schemas.microsoft.com/office/powerpoint/2010/main" val="743708016"/>
      </p:ext>
    </p:extLst>
  </p:cSld>
  <p:clrMapOvr>
    <a:masterClrMapping/>
  </p:clrMapOvr>
  <mc:AlternateContent xmlns:mc="http://schemas.openxmlformats.org/markup-compatibility/2006">
    <mc:Choice xmlns:p14="http://schemas.microsoft.com/office/powerpoint/2010/main" Requires="p14">
      <p:transition spd="slow" p14:dur="2000" advTm="213"/>
    </mc:Choice>
    <mc:Fallback>
      <p:transition spd="slow" advTm="21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012" y="3369818"/>
            <a:ext cx="7878845" cy="1110517"/>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a:stCxn id="45" idx="2"/>
            <a:endCxn id="5" idx="0"/>
          </p:cNvCxnSpPr>
          <p:nvPr/>
        </p:nvCxnSpPr>
        <p:spPr>
          <a:xfrm>
            <a:off x="2304854" y="3468659"/>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5" idx="2"/>
          </p:cNvCxnSpPr>
          <p:nvPr/>
        </p:nvCxnSpPr>
        <p:spPr>
          <a:xfrm>
            <a:off x="2304854" y="3468659"/>
            <a:ext cx="1622060"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5" idx="2"/>
          </p:cNvCxnSpPr>
          <p:nvPr/>
        </p:nvCxnSpPr>
        <p:spPr>
          <a:xfrm>
            <a:off x="2304854" y="3468659"/>
            <a:ext cx="2847121" cy="31303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5" idx="2"/>
          </p:cNvCxnSpPr>
          <p:nvPr/>
        </p:nvCxnSpPr>
        <p:spPr>
          <a:xfrm>
            <a:off x="2304854" y="3468659"/>
            <a:ext cx="4072182"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6" idx="2"/>
            <a:endCxn id="5" idx="0"/>
          </p:cNvCxnSpPr>
          <p:nvPr/>
        </p:nvCxnSpPr>
        <p:spPr>
          <a:xfrm flipH="1">
            <a:off x="2701853" y="3468659"/>
            <a:ext cx="1225062"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6" idx="2"/>
          </p:cNvCxnSpPr>
          <p:nvPr/>
        </p:nvCxnSpPr>
        <p:spPr>
          <a:xfrm flipH="1">
            <a:off x="3926914" y="3468659"/>
            <a:ext cx="1"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46" idx="2"/>
          </p:cNvCxnSpPr>
          <p:nvPr/>
        </p:nvCxnSpPr>
        <p:spPr>
          <a:xfrm>
            <a:off x="3926915" y="3468659"/>
            <a:ext cx="1225060" cy="31303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46" idx="2"/>
          </p:cNvCxnSpPr>
          <p:nvPr/>
        </p:nvCxnSpPr>
        <p:spPr>
          <a:xfrm>
            <a:off x="3926915" y="3468659"/>
            <a:ext cx="2450121"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47" idx="2"/>
            <a:endCxn id="5" idx="0"/>
          </p:cNvCxnSpPr>
          <p:nvPr/>
        </p:nvCxnSpPr>
        <p:spPr>
          <a:xfrm flipH="1">
            <a:off x="2701853" y="3470785"/>
            <a:ext cx="2450123"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47" idx="2"/>
          </p:cNvCxnSpPr>
          <p:nvPr/>
        </p:nvCxnSpPr>
        <p:spPr>
          <a:xfrm flipH="1">
            <a:off x="3926914" y="3470785"/>
            <a:ext cx="1225062" cy="30618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47" idx="2"/>
          </p:cNvCxnSpPr>
          <p:nvPr/>
        </p:nvCxnSpPr>
        <p:spPr>
          <a:xfrm flipH="1">
            <a:off x="5151975" y="3470785"/>
            <a:ext cx="1" cy="31090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7" idx="2"/>
          </p:cNvCxnSpPr>
          <p:nvPr/>
        </p:nvCxnSpPr>
        <p:spPr>
          <a:xfrm>
            <a:off x="5151976" y="3470785"/>
            <a:ext cx="1225060"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48" idx="2"/>
            <a:endCxn id="5" idx="0"/>
          </p:cNvCxnSpPr>
          <p:nvPr/>
        </p:nvCxnSpPr>
        <p:spPr>
          <a:xfrm flipH="1">
            <a:off x="2701853" y="3468658"/>
            <a:ext cx="4069693" cy="31545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8" idx="2"/>
          </p:cNvCxnSpPr>
          <p:nvPr/>
        </p:nvCxnSpPr>
        <p:spPr>
          <a:xfrm flipH="1">
            <a:off x="3926914" y="3468658"/>
            <a:ext cx="2844632"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8" idx="2"/>
          </p:cNvCxnSpPr>
          <p:nvPr/>
        </p:nvCxnSpPr>
        <p:spPr>
          <a:xfrm flipH="1">
            <a:off x="5151975" y="3468658"/>
            <a:ext cx="1619571"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8" idx="2"/>
          </p:cNvCxnSpPr>
          <p:nvPr/>
        </p:nvCxnSpPr>
        <p:spPr>
          <a:xfrm flipH="1">
            <a:off x="6377036" y="3468658"/>
            <a:ext cx="394510" cy="31545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Importance of Software Switches</a:t>
            </a:r>
            <a:endParaRPr lang="en-US" sz="3200" b="0" dirty="0">
              <a:latin typeface="Calibri"/>
              <a:cs typeface="Calibri"/>
            </a:endParaRPr>
          </a:p>
        </p:txBody>
      </p:sp>
      <p:sp>
        <p:nvSpPr>
          <p:cNvPr id="5" name="Rectangle 4"/>
          <p:cNvSpPr/>
          <p:nvPr/>
        </p:nvSpPr>
        <p:spPr>
          <a:xfrm>
            <a:off x="2449491" y="3784116"/>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42" name="Rounded Rectangle 141"/>
          <p:cNvSpPr/>
          <p:nvPr/>
        </p:nvSpPr>
        <p:spPr>
          <a:xfrm>
            <a:off x="4619989" y="1125919"/>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43" name="Rounded Rectangle 142"/>
          <p:cNvSpPr/>
          <p:nvPr/>
        </p:nvSpPr>
        <p:spPr>
          <a:xfrm>
            <a:off x="4716705" y="2393365"/>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44" name="Elbow Connector 143"/>
          <p:cNvCxnSpPr/>
          <p:nvPr/>
        </p:nvCxnSpPr>
        <p:spPr>
          <a:xfrm>
            <a:off x="5241353" y="1397567"/>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10800000" flipV="1">
            <a:off x="5550270" y="1398787"/>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5241353" y="1806415"/>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550270" y="1800118"/>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a:xfrm>
            <a:off x="4716704" y="2060805"/>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49" name="Rounded Rectangle 148"/>
          <p:cNvSpPr/>
          <p:nvPr/>
        </p:nvSpPr>
        <p:spPr>
          <a:xfrm>
            <a:off x="4720084" y="12302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0" name="Rounded Rectangle 149"/>
          <p:cNvSpPr/>
          <p:nvPr/>
        </p:nvSpPr>
        <p:spPr>
          <a:xfrm>
            <a:off x="4720084" y="16391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1" name="Rounded Rectangle 150"/>
          <p:cNvSpPr/>
          <p:nvPr/>
        </p:nvSpPr>
        <p:spPr>
          <a:xfrm>
            <a:off x="5646166" y="1632811"/>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2" name="Rounded Rectangle 151"/>
          <p:cNvSpPr/>
          <p:nvPr/>
        </p:nvSpPr>
        <p:spPr>
          <a:xfrm>
            <a:off x="5646166" y="1231480"/>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4" name="Rounded Rectangle 153"/>
          <p:cNvSpPr/>
          <p:nvPr/>
        </p:nvSpPr>
        <p:spPr>
          <a:xfrm>
            <a:off x="6388883" y="1130988"/>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55" name="Rounded Rectangle 154"/>
          <p:cNvSpPr/>
          <p:nvPr/>
        </p:nvSpPr>
        <p:spPr>
          <a:xfrm>
            <a:off x="6485599" y="2398434"/>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56" name="Elbow Connector 155"/>
          <p:cNvCxnSpPr/>
          <p:nvPr/>
        </p:nvCxnSpPr>
        <p:spPr>
          <a:xfrm>
            <a:off x="7010247" y="1402636"/>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rot="10800000" flipV="1">
            <a:off x="7319164" y="1403856"/>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a:off x="7010247" y="1811484"/>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rot="10800000" flipV="1">
            <a:off x="7319164" y="1805187"/>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6485599" y="2065874"/>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1" name="Rounded Rectangle 160"/>
          <p:cNvSpPr/>
          <p:nvPr/>
        </p:nvSpPr>
        <p:spPr>
          <a:xfrm>
            <a:off x="6488978" y="12353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2" name="Rounded Rectangle 161"/>
          <p:cNvSpPr/>
          <p:nvPr/>
        </p:nvSpPr>
        <p:spPr>
          <a:xfrm>
            <a:off x="6488978" y="1644176"/>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3" name="Rounded Rectangle 162"/>
          <p:cNvSpPr/>
          <p:nvPr/>
        </p:nvSpPr>
        <p:spPr>
          <a:xfrm>
            <a:off x="7415060" y="1637880"/>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4" name="Rounded Rectangle 163"/>
          <p:cNvSpPr/>
          <p:nvPr/>
        </p:nvSpPr>
        <p:spPr>
          <a:xfrm>
            <a:off x="7415060" y="123654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8" name="Rounded Rectangle 177"/>
          <p:cNvSpPr/>
          <p:nvPr/>
        </p:nvSpPr>
        <p:spPr>
          <a:xfrm>
            <a:off x="1073072"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cxnSp>
        <p:nvCxnSpPr>
          <p:cNvPr id="180" name="Elbow Connector 179"/>
          <p:cNvCxnSpPr/>
          <p:nvPr/>
        </p:nvCxnSpPr>
        <p:spPr>
          <a:xfrm>
            <a:off x="1694436"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2003353"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a:off x="1694436"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0800000" flipV="1">
            <a:off x="2003353"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1169787" y="2066353"/>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5" name="Rounded Rectangle 184"/>
          <p:cNvSpPr/>
          <p:nvPr/>
        </p:nvSpPr>
        <p:spPr>
          <a:xfrm>
            <a:off x="1173167"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6" name="Rounded Rectangle 185"/>
          <p:cNvSpPr/>
          <p:nvPr/>
        </p:nvSpPr>
        <p:spPr>
          <a:xfrm>
            <a:off x="1173167"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7" name="Rounded Rectangle 186"/>
          <p:cNvSpPr/>
          <p:nvPr/>
        </p:nvSpPr>
        <p:spPr>
          <a:xfrm>
            <a:off x="2099249"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8" name="Rounded Rectangle 187"/>
          <p:cNvSpPr/>
          <p:nvPr/>
        </p:nvSpPr>
        <p:spPr>
          <a:xfrm>
            <a:off x="2099249"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9" name="Rounded Rectangle 178"/>
          <p:cNvSpPr/>
          <p:nvPr/>
        </p:nvSpPr>
        <p:spPr>
          <a:xfrm>
            <a:off x="1169788"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0" name="Rounded Rectangle 189"/>
          <p:cNvSpPr/>
          <p:nvPr/>
        </p:nvSpPr>
        <p:spPr>
          <a:xfrm>
            <a:off x="2852046" y="1125611"/>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91" name="Rounded Rectangle 190"/>
          <p:cNvSpPr/>
          <p:nvPr/>
        </p:nvSpPr>
        <p:spPr>
          <a:xfrm>
            <a:off x="2948762" y="2393057"/>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92" name="Elbow Connector 191"/>
          <p:cNvCxnSpPr/>
          <p:nvPr/>
        </p:nvCxnSpPr>
        <p:spPr>
          <a:xfrm>
            <a:off x="3473410" y="1397259"/>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rot="10800000" flipV="1">
            <a:off x="3782327" y="1398479"/>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a:off x="3473410" y="1806107"/>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rot="10800000" flipV="1">
            <a:off x="3782327" y="1799810"/>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96" name="Rounded Rectangle 195"/>
          <p:cNvSpPr/>
          <p:nvPr/>
        </p:nvSpPr>
        <p:spPr>
          <a:xfrm>
            <a:off x="2948760" y="2060497"/>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7" name="Rounded Rectangle 196"/>
          <p:cNvSpPr/>
          <p:nvPr/>
        </p:nvSpPr>
        <p:spPr>
          <a:xfrm>
            <a:off x="2952141" y="1229951"/>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8" name="Rounded Rectangle 197"/>
          <p:cNvSpPr/>
          <p:nvPr/>
        </p:nvSpPr>
        <p:spPr>
          <a:xfrm>
            <a:off x="2952141" y="163879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9" name="Rounded Rectangle 198"/>
          <p:cNvSpPr/>
          <p:nvPr/>
        </p:nvSpPr>
        <p:spPr>
          <a:xfrm>
            <a:off x="3878223" y="1632503"/>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00" name="Rounded Rectangle 199"/>
          <p:cNvSpPr/>
          <p:nvPr/>
        </p:nvSpPr>
        <p:spPr>
          <a:xfrm>
            <a:off x="3878223" y="1231172"/>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02" name="Straight Connector 201"/>
          <p:cNvCxnSpPr>
            <a:stCxn id="179" idx="2"/>
            <a:endCxn id="45" idx="0"/>
          </p:cNvCxnSpPr>
          <p:nvPr/>
        </p:nvCxnSpPr>
        <p:spPr>
          <a:xfrm>
            <a:off x="1895153" y="2733529"/>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2"/>
            <a:endCxn id="46" idx="0"/>
          </p:cNvCxnSpPr>
          <p:nvPr/>
        </p:nvCxnSpPr>
        <p:spPr>
          <a:xfrm>
            <a:off x="3674127" y="2727673"/>
            <a:ext cx="252788" cy="527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43" idx="2"/>
            <a:endCxn id="47" idx="0"/>
          </p:cNvCxnSpPr>
          <p:nvPr/>
        </p:nvCxnSpPr>
        <p:spPr>
          <a:xfrm flipH="1">
            <a:off x="5151976" y="2727981"/>
            <a:ext cx="290094" cy="52925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55" idx="2"/>
            <a:endCxn id="48" idx="0"/>
          </p:cNvCxnSpPr>
          <p:nvPr/>
        </p:nvCxnSpPr>
        <p:spPr>
          <a:xfrm flipH="1">
            <a:off x="6771546" y="2733050"/>
            <a:ext cx="439418" cy="5220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3529915"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7" name="Rounded Rectangle 46"/>
          <p:cNvSpPr/>
          <p:nvPr/>
        </p:nvSpPr>
        <p:spPr>
          <a:xfrm>
            <a:off x="4754976" y="3257236"/>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p>
        </p:txBody>
      </p:sp>
      <p:sp>
        <p:nvSpPr>
          <p:cNvPr id="48" name="Rounded Rectangle 47"/>
          <p:cNvSpPr/>
          <p:nvPr/>
        </p:nvSpPr>
        <p:spPr>
          <a:xfrm>
            <a:off x="6374546" y="3255109"/>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p>
        </p:txBody>
      </p:sp>
      <p:sp>
        <p:nvSpPr>
          <p:cNvPr id="45" name="Rounded Rectangle 44"/>
          <p:cNvSpPr/>
          <p:nvPr/>
        </p:nvSpPr>
        <p:spPr>
          <a:xfrm>
            <a:off x="1907854"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solidFill>
                <a:sysClr val="windowText" lastClr="000000"/>
              </a:solidFill>
              <a:latin typeface="Consolas" charset="0"/>
              <a:ea typeface="Consolas" charset="0"/>
              <a:cs typeface="Consolas" charset="0"/>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3</a:t>
            </a:fld>
            <a:endParaRPr lang="en"/>
          </a:p>
        </p:txBody>
      </p:sp>
      <p:pic>
        <p:nvPicPr>
          <p:cNvPr id="115" name="Picture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24" y="3737916"/>
            <a:ext cx="605056" cy="605056"/>
          </a:xfrm>
          <a:prstGeom prst="rect">
            <a:avLst/>
          </a:prstGeom>
        </p:spPr>
      </p:pic>
      <p:sp>
        <p:nvSpPr>
          <p:cNvPr id="10" name="Rectangle 9"/>
          <p:cNvSpPr/>
          <p:nvPr/>
        </p:nvSpPr>
        <p:spPr>
          <a:xfrm>
            <a:off x="1022150" y="3896406"/>
            <a:ext cx="909280" cy="307777"/>
          </a:xfrm>
          <a:prstGeom prst="rect">
            <a:avLst/>
          </a:prstGeom>
        </p:spPr>
        <p:txBody>
          <a:bodyPr wrap="square">
            <a:spAutoFit/>
          </a:bodyP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Core</a:t>
            </a:r>
            <a:endPar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23" name="Rectangle 122"/>
          <p:cNvSpPr/>
          <p:nvPr/>
        </p:nvSpPr>
        <p:spPr>
          <a:xfrm>
            <a:off x="3673308" y="3793967"/>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141" y="3747767"/>
            <a:ext cx="605056" cy="605056"/>
          </a:xfrm>
          <a:prstGeom prst="rect">
            <a:avLst/>
          </a:prstGeom>
        </p:spPr>
      </p:pic>
      <p:sp>
        <p:nvSpPr>
          <p:cNvPr id="125" name="Rectangle 124"/>
          <p:cNvSpPr/>
          <p:nvPr/>
        </p:nvSpPr>
        <p:spPr>
          <a:xfrm>
            <a:off x="4894018" y="3802889"/>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6" name="Picture 1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851" y="3756689"/>
            <a:ext cx="605056" cy="605056"/>
          </a:xfrm>
          <a:prstGeom prst="rect">
            <a:avLst/>
          </a:prstGeom>
        </p:spPr>
      </p:pic>
      <p:sp>
        <p:nvSpPr>
          <p:cNvPr id="127" name="Rectangle 126"/>
          <p:cNvSpPr/>
          <p:nvPr/>
        </p:nvSpPr>
        <p:spPr>
          <a:xfrm>
            <a:off x="6151772" y="3800065"/>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8" name="Picture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605" y="3753865"/>
            <a:ext cx="605056" cy="605056"/>
          </a:xfrm>
          <a:prstGeom prst="rect">
            <a:avLst/>
          </a:prstGeom>
        </p:spPr>
      </p:pic>
    </p:spTree>
    <p:custDataLst>
      <p:tags r:id="rId1"/>
    </p:custDataLst>
    <p:extLst>
      <p:ext uri="{BB962C8B-B14F-4D97-AF65-F5344CB8AC3E}">
        <p14:creationId xmlns:p14="http://schemas.microsoft.com/office/powerpoint/2010/main" val="1426650400"/>
      </p:ext>
    </p:extLst>
  </p:cSld>
  <p:clrMapOvr>
    <a:masterClrMapping/>
  </p:clrMapOvr>
  <mc:AlternateContent xmlns:mc="http://schemas.openxmlformats.org/markup-compatibility/2006">
    <mc:Choice xmlns:p14="http://schemas.microsoft.com/office/powerpoint/2010/main" Requires="p14">
      <p:transition spd="slow" p14:dur="2000" advTm="445"/>
    </mc:Choice>
    <mc:Fallback>
      <p:transition spd="slow" advTm="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8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9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8" grpId="0" animBg="1"/>
      <p:bldP spid="149" grpId="0" animBg="1"/>
      <p:bldP spid="150" grpId="0" animBg="1"/>
      <p:bldP spid="151" grpId="0" animBg="1"/>
      <p:bldP spid="152" grpId="0" animBg="1"/>
      <p:bldP spid="154" grpId="0" animBg="1"/>
      <p:bldP spid="155" grpId="0" animBg="1"/>
      <p:bldP spid="160" grpId="0" animBg="1"/>
      <p:bldP spid="161" grpId="0" animBg="1"/>
      <p:bldP spid="162" grpId="0" animBg="1"/>
      <p:bldP spid="163" grpId="0" animBg="1"/>
      <p:bldP spid="164" grpId="0" animBg="1"/>
      <p:bldP spid="178" grpId="0" animBg="1"/>
      <p:bldP spid="184" grpId="0" animBg="1"/>
      <p:bldP spid="185" grpId="0" animBg="1"/>
      <p:bldP spid="186" grpId="0" animBg="1"/>
      <p:bldP spid="187" grpId="0" animBg="1"/>
      <p:bldP spid="188" grpId="0" animBg="1"/>
      <p:bldP spid="179" grpId="0" animBg="1"/>
      <p:bldP spid="190" grpId="0" animBg="1"/>
      <p:bldP spid="191" grpId="0" animBg="1"/>
      <p:bldP spid="196" grpId="0" animBg="1"/>
      <p:bldP spid="197" grpId="0" animBg="1"/>
      <p:bldP spid="198" grpId="0" animBg="1"/>
      <p:bldP spid="199" grpId="0" animBg="1"/>
      <p:bldP spid="2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Optimized </a:t>
            </a:r>
            <a:r>
              <a:rPr lang="en-US" sz="3200" dirty="0">
                <a:latin typeface="Calibri"/>
                <a:cs typeface="Calibri"/>
              </a:rPr>
              <a:t>Mapping from P4 to OVS</a:t>
            </a:r>
            <a:endParaRPr lang="en-US" sz="2800" b="0" dirty="0">
              <a:latin typeface="Calibri"/>
              <a:cs typeface="Calibri"/>
            </a:endParaRPr>
          </a:p>
        </p:txBody>
      </p:sp>
      <p:graphicFrame>
        <p:nvGraphicFramePr>
          <p:cNvPr id="3" name="Chart 2"/>
          <p:cNvGraphicFramePr/>
          <p:nvPr>
            <p:extLst>
              <p:ext uri="{D42A27DB-BD31-4B8C-83A1-F6EECF244321}">
                <p14:modId xmlns:p14="http://schemas.microsoft.com/office/powerpoint/2010/main" val="1925455852"/>
              </p:ext>
            </p:extLst>
          </p:nvPr>
        </p:nvGraphicFramePr>
        <p:xfrm>
          <a:off x="316254" y="1671647"/>
          <a:ext cx="4959872" cy="2952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94716" y="2578286"/>
            <a:ext cx="3389069" cy="1138773"/>
          </a:xfrm>
          <a:prstGeom prst="rect">
            <a:avLst/>
          </a:prstGeom>
          <a:noFill/>
        </p:spPr>
        <p:txBody>
          <a:bodyPr wrap="none" rtlCol="0">
            <a:spAutoFit/>
          </a:bodyPr>
          <a:lstStyle/>
          <a:p>
            <a:pPr algn="ctr"/>
            <a:r>
              <a:rPr lang="en-US" sz="2400" dirty="0" smtClean="0">
                <a:solidFill>
                  <a:srgbClr val="C00000"/>
                </a:solidFill>
                <a:latin typeface="Calibri" charset="0"/>
                <a:ea typeface="Calibri" charset="0"/>
                <a:cs typeface="Calibri" charset="0"/>
              </a:rPr>
              <a:t>Performance overhead of</a:t>
            </a:r>
          </a:p>
          <a:p>
            <a:pPr algn="ctr"/>
            <a:r>
              <a:rPr lang="en-US" sz="4400" dirty="0" smtClean="0">
                <a:solidFill>
                  <a:srgbClr val="C00000"/>
                </a:solidFill>
                <a:latin typeface="Calibri" charset="0"/>
                <a:ea typeface="Calibri" charset="0"/>
                <a:cs typeface="Calibri" charset="0"/>
              </a:rPr>
              <a:t>&lt; </a:t>
            </a:r>
            <a:r>
              <a:rPr lang="en-US" sz="4400" b="1" dirty="0" smtClean="0">
                <a:solidFill>
                  <a:srgbClr val="C00000"/>
                </a:solidFill>
                <a:latin typeface="Calibri" charset="0"/>
                <a:ea typeface="Calibri" charset="0"/>
                <a:cs typeface="Calibri" charset="0"/>
              </a:rPr>
              <a:t>2</a:t>
            </a:r>
            <a:r>
              <a:rPr lang="en-US" sz="4400" b="1" dirty="0">
                <a:solidFill>
                  <a:srgbClr val="C00000"/>
                </a:solidFill>
                <a:latin typeface="Calibri" charset="0"/>
                <a:ea typeface="Calibri" charset="0"/>
                <a:cs typeface="Calibri" charset="0"/>
              </a:rPr>
              <a:t>%</a:t>
            </a:r>
            <a:endParaRPr lang="en-US" sz="2400" dirty="0">
              <a:solidFill>
                <a:srgbClr val="C00000"/>
              </a:solidFill>
              <a:latin typeface="Calibri" charset="0"/>
              <a:ea typeface="Calibri" charset="0"/>
              <a:cs typeface="Calibri" charset="0"/>
            </a:endParaRPr>
          </a:p>
        </p:txBody>
      </p:sp>
      <p:sp>
        <p:nvSpPr>
          <p:cNvPr id="8" name="TextBox 7"/>
          <p:cNvSpPr txBox="1"/>
          <p:nvPr/>
        </p:nvSpPr>
        <p:spPr>
          <a:xfrm>
            <a:off x="457199" y="1114959"/>
            <a:ext cx="8229601" cy="400110"/>
          </a:xfrm>
          <a:prstGeom prst="rect">
            <a:avLst/>
          </a:prstGeom>
          <a:noFill/>
        </p:spPr>
        <p:txBody>
          <a:bodyPr wrap="square" rtlCol="0">
            <a:spAutoFit/>
          </a:bodyPr>
          <a:lstStyle/>
          <a:p>
            <a:r>
              <a:rPr lang="en-US" sz="2000" b="1" dirty="0" smtClean="0">
                <a:solidFill>
                  <a:schemeClr val="tx1"/>
                </a:solidFill>
                <a:latin typeface="Calibri" charset="0"/>
                <a:ea typeface="Calibri" charset="0"/>
                <a:cs typeface="Calibri" charset="0"/>
              </a:rPr>
              <a:t>All optimizations</a:t>
            </a:r>
            <a:r>
              <a:rPr lang="en-US" sz="2000" dirty="0">
                <a:solidFill>
                  <a:schemeClr val="tx1"/>
                </a:solidFill>
                <a:latin typeface="Calibri" charset="0"/>
                <a:ea typeface="Calibri" charset="0"/>
                <a:cs typeface="Calibri" charset="0"/>
              </a:rPr>
              <a:t> </a:t>
            </a:r>
            <a:r>
              <a:rPr lang="en-US" sz="2000" dirty="0" smtClean="0">
                <a:solidFill>
                  <a:schemeClr val="tx1"/>
                </a:solidFill>
                <a:latin typeface="Calibri" charset="0"/>
                <a:ea typeface="Calibri" charset="0"/>
                <a:cs typeface="Calibri" charset="0"/>
              </a:rPr>
              <a:t>together </a:t>
            </a:r>
            <a:endParaRPr lang="en-US" sz="2000" dirty="0" smtClean="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30</a:t>
            </a:fld>
            <a:endParaRPr lang="en"/>
          </a:p>
        </p:txBody>
      </p:sp>
    </p:spTree>
    <p:extLst>
      <p:ext uri="{BB962C8B-B14F-4D97-AF65-F5344CB8AC3E}">
        <p14:creationId xmlns:p14="http://schemas.microsoft.com/office/powerpoint/2010/main" val="2006223390"/>
      </p:ext>
    </p:extLst>
  </p:cSld>
  <p:clrMapOvr>
    <a:masterClrMapping/>
  </p:clrMapOvr>
  <mc:AlternateContent xmlns:mc="http://schemas.openxmlformats.org/markup-compatibility/2006">
    <mc:Choice xmlns:p14="http://schemas.microsoft.com/office/powerpoint/2010/main" Requires="p14">
      <p:transition spd="slow" p14:dur="2000" advTm="238"/>
    </mc:Choice>
    <mc:Fallback>
      <p:transition spd="slow" advTm="23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5961656" y="3448983"/>
            <a:ext cx="1327044" cy="849500"/>
          </a:xfrm>
          <a:prstGeom prst="roundRect">
            <a:avLst>
              <a:gd name="adj" fmla="val 0"/>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Another Cause for Performance Degradation</a:t>
            </a:r>
            <a:endParaRPr lang="en-US" sz="2800" b="0" dirty="0">
              <a:latin typeface="Calibri"/>
              <a:cs typeface="Calibri"/>
            </a:endParaRPr>
          </a:p>
        </p:txBody>
      </p:sp>
      <p:sp>
        <p:nvSpPr>
          <p:cNvPr id="65" name="Rounded Rectangle 64"/>
          <p:cNvSpPr/>
          <p:nvPr/>
        </p:nvSpPr>
        <p:spPr>
          <a:xfrm>
            <a:off x="6087162" y="3566034"/>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Deparser</a:t>
            </a:r>
            <a:r>
              <a:rPr lang="en-US" baseline="30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a:t>
            </a:r>
            <a:endParaRPr lang="en-US" sz="1800" baseline="30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66" name="Straight Arrow Connector 65"/>
          <p:cNvCxnSpPr/>
          <p:nvPr/>
        </p:nvCxnSpPr>
        <p:spPr>
          <a:xfrm>
            <a:off x="5405847" y="3866275"/>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194683" y="3866275"/>
            <a:ext cx="10998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275253" y="3527721"/>
            <a:ext cx="780983"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Egress</a:t>
            </a:r>
            <a:endParaRPr lang="en-US" sz="1600" dirty="0">
              <a:latin typeface="Consolas" charset="0"/>
              <a:ea typeface="Consolas" charset="0"/>
              <a:cs typeface="Consolas" charset="0"/>
            </a:endParaRPr>
          </a:p>
        </p:txBody>
      </p:sp>
      <p:sp>
        <p:nvSpPr>
          <p:cNvPr id="20" name="Rounded Rectangle 19"/>
          <p:cNvSpPr/>
          <p:nvPr/>
        </p:nvSpPr>
        <p:spPr>
          <a:xfrm>
            <a:off x="1916957" y="3545537"/>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1" name="Straight Arrow Connector 20"/>
          <p:cNvCxnSpPr/>
          <p:nvPr/>
        </p:nvCxnSpPr>
        <p:spPr>
          <a:xfrm>
            <a:off x="2863274" y="3855987"/>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24076" y="3864301"/>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3102" y="3529673"/>
            <a:ext cx="880369" cy="307777"/>
          </a:xfrm>
          <a:prstGeom prst="rect">
            <a:avLst/>
          </a:prstGeom>
          <a:noFill/>
        </p:spPr>
        <p:txBody>
          <a:bodyPr wrap="none" rtlCol="0">
            <a:spAutoFit/>
          </a:bodyPr>
          <a:lstStyle/>
          <a:p>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Ingress</a:t>
            </a:r>
            <a:endParaRPr lang="en-US" dirty="0">
              <a:latin typeface="Consolas" charset="0"/>
              <a:ea typeface="Consolas" charset="0"/>
              <a:cs typeface="Consolas" charset="0"/>
            </a:endParaRPr>
          </a:p>
        </p:txBody>
      </p:sp>
      <p:sp>
        <p:nvSpPr>
          <p:cNvPr id="32" name="Rounded Rectangle 31"/>
          <p:cNvSpPr/>
          <p:nvPr/>
        </p:nvSpPr>
        <p:spPr>
          <a:xfrm>
            <a:off x="3567648" y="3431237"/>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Cache</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33" name="Straight Arrow Connector 32"/>
          <p:cNvCxnSpPr/>
          <p:nvPr/>
        </p:nvCxnSpPr>
        <p:spPr>
          <a:xfrm>
            <a:off x="4477870" y="2426462"/>
            <a:ext cx="0" cy="1004775"/>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3558036" y="127216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1" name="Rounded Rectangle 40"/>
          <p:cNvSpPr/>
          <p:nvPr/>
        </p:nvSpPr>
        <p:spPr>
          <a:xfrm>
            <a:off x="3710436" y="142456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2" name="Rounded Rectangle 41"/>
          <p:cNvSpPr/>
          <p:nvPr/>
        </p:nvSpPr>
        <p:spPr>
          <a:xfrm>
            <a:off x="3862836" y="157696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a:t>
            </a:r>
          </a:p>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Tables</a:t>
            </a:r>
            <a:endParaRPr lang="en-US" sz="1800"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45" name="Straight Connector 44"/>
          <p:cNvCxnSpPr/>
          <p:nvPr/>
        </p:nvCxnSpPr>
        <p:spPr>
          <a:xfrm>
            <a:off x="3683932" y="3337719"/>
            <a:ext cx="458149"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83932" y="2508488"/>
            <a:ext cx="46263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916624" y="2508488"/>
            <a:ext cx="0" cy="829231"/>
          </a:xfrm>
          <a:prstGeom prst="straightConnector1">
            <a:avLst/>
          </a:prstGeom>
          <a:ln w="38100" cmpd="dbl">
            <a:solidFill>
              <a:schemeClr val="accent6">
                <a:lumMod val="60000"/>
                <a:lumOff val="4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390115" y="2733774"/>
            <a:ext cx="1455848" cy="369332"/>
          </a:xfrm>
          <a:prstGeom prst="rect">
            <a:avLst/>
          </a:prstGeom>
          <a:noFill/>
        </p:spPr>
        <p:txBody>
          <a:bodyPr wrap="none" rtlCol="0">
            <a:spAutoFit/>
          </a:bodyPr>
          <a:lstStyle/>
          <a:p>
            <a:r>
              <a:rPr lang="en-US" sz="1800" b="1" smtClean="0">
                <a:solidFill>
                  <a:srgbClr val="C00000"/>
                </a:solidFill>
                <a:latin typeface="Calibri" charset="0"/>
                <a:ea typeface="Calibri" charset="0"/>
                <a:cs typeface="Calibri" charset="0"/>
              </a:rPr>
              <a:t>Cache Misses</a:t>
            </a:r>
            <a:endParaRPr lang="en-US" sz="1800" b="1" dirty="0">
              <a:solidFill>
                <a:srgbClr val="C00000"/>
              </a:solidFill>
              <a:latin typeface="Calibri" charset="0"/>
              <a:ea typeface="Calibri" charset="0"/>
              <a:cs typeface="Calibri" charset="0"/>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31</a:t>
            </a:fld>
            <a:endParaRPr lang="en"/>
          </a:p>
        </p:txBody>
      </p:sp>
      <p:graphicFrame>
        <p:nvGraphicFramePr>
          <p:cNvPr id="24" name="Table 23"/>
          <p:cNvGraphicFramePr>
            <a:graphicFrameLocks noGrp="1"/>
          </p:cNvGraphicFramePr>
          <p:nvPr>
            <p:extLst>
              <p:ext uri="{D42A27DB-BD31-4B8C-83A1-F6EECF244321}">
                <p14:modId xmlns:p14="http://schemas.microsoft.com/office/powerpoint/2010/main" val="1382986362"/>
              </p:ext>
            </p:extLst>
          </p:nvPr>
        </p:nvGraphicFramePr>
        <p:xfrm>
          <a:off x="5584752" y="2139404"/>
          <a:ext cx="2904331" cy="1127760"/>
        </p:xfrm>
        <a:graphic>
          <a:graphicData uri="http://schemas.openxmlformats.org/drawingml/2006/table">
            <a:tbl>
              <a:tblPr firstRow="1" bandRow="1">
                <a:tableStyleId>{21E4AEA4-8DFA-4A89-87EB-49C32662AFE0}</a:tableStyleId>
              </a:tblPr>
              <a:tblGrid>
                <a:gridCol w="2904331"/>
              </a:tblGrid>
              <a:tr h="326185">
                <a:tc>
                  <a:txBody>
                    <a:bodyPr/>
                    <a:lstStyle/>
                    <a:p>
                      <a:pPr algn="ctr"/>
                      <a:r>
                        <a:rPr lang="en-US" sz="2000" dirty="0" smtClean="0">
                          <a:latin typeface="Calibri" charset="0"/>
                          <a:ea typeface="Calibri" charset="0"/>
                          <a:cs typeface="Calibri" charset="0"/>
                        </a:rPr>
                        <a:t>Optimizations</a:t>
                      </a:r>
                      <a:endParaRPr lang="en-US" sz="2000" dirty="0">
                        <a:latin typeface="Calibri" charset="0"/>
                        <a:ea typeface="Calibri" charset="0"/>
                        <a:cs typeface="Calibri" charset="0"/>
                      </a:endParaRPr>
                    </a:p>
                  </a:txBody>
                  <a:tcPr anchor="ctr"/>
                </a:tc>
              </a:tr>
              <a:tr h="328711">
                <a:tc>
                  <a:txBody>
                    <a:bodyPr/>
                    <a:lstStyle/>
                    <a:p>
                      <a:pPr algn="ctr"/>
                      <a:r>
                        <a:rPr lang="en-US" sz="1800" b="0" dirty="0" smtClean="0">
                          <a:latin typeface="Calibri" charset="0"/>
                          <a:ea typeface="Calibri" charset="0"/>
                          <a:cs typeface="Calibri" charset="0"/>
                        </a:rPr>
                        <a:t>Cached</a:t>
                      </a:r>
                      <a:r>
                        <a:rPr lang="en-US" sz="1800" b="0" baseline="0" dirty="0" smtClean="0">
                          <a:latin typeface="Calibri" charset="0"/>
                          <a:ea typeface="Calibri" charset="0"/>
                          <a:cs typeface="Calibri" charset="0"/>
                        </a:rPr>
                        <a:t> field modifications</a:t>
                      </a:r>
                      <a:endParaRPr lang="en-US" sz="1800" b="0" dirty="0">
                        <a:latin typeface="Calibri" charset="0"/>
                        <a:ea typeface="Calibri" charset="0"/>
                        <a:cs typeface="Calibri" charset="0"/>
                      </a:endParaRPr>
                    </a:p>
                  </a:txBody>
                  <a:tcPr anchor="ctr"/>
                </a:tc>
              </a:tr>
              <a:tr h="328711">
                <a:tc>
                  <a:txBody>
                    <a:bodyPr/>
                    <a:lstStyle/>
                    <a:p>
                      <a:pPr algn="ctr"/>
                      <a:r>
                        <a:rPr lang="en-US" sz="1800" b="0" dirty="0" smtClean="0">
                          <a:latin typeface="Calibri" charset="0"/>
                          <a:ea typeface="Calibri" charset="0"/>
                          <a:cs typeface="Calibri" charset="0"/>
                        </a:rPr>
                        <a:t>Stage assignment</a:t>
                      </a:r>
                      <a:endParaRPr lang="en-US" sz="1800" b="0" dirty="0">
                        <a:latin typeface="Calibri" charset="0"/>
                        <a:ea typeface="Calibri" charset="0"/>
                        <a:cs typeface="Calibri" charset="0"/>
                      </a:endParaRPr>
                    </a:p>
                  </a:txBody>
                  <a:tcPr anchor="ctr"/>
                </a:tc>
              </a:tr>
            </a:tbl>
          </a:graphicData>
        </a:graphic>
      </p:graphicFrame>
    </p:spTree>
    <p:custDataLst>
      <p:tags r:id="rId1"/>
    </p:custDataLst>
    <p:extLst>
      <p:ext uri="{BB962C8B-B14F-4D97-AF65-F5344CB8AC3E}">
        <p14:creationId xmlns:p14="http://schemas.microsoft.com/office/powerpoint/2010/main" val="471888419"/>
      </p:ext>
    </p:extLst>
  </p:cSld>
  <p:clrMapOvr>
    <a:masterClrMapping/>
  </p:clrMapOvr>
  <mc:AlternateContent xmlns:mc="http://schemas.openxmlformats.org/markup-compatibility/2006">
    <mc:Choice xmlns:p14="http://schemas.microsoft.com/office/powerpoint/2010/main" Requires="p14">
      <p:transition spd="slow" p14:dur="2000" advTm="7536"/>
    </mc:Choice>
    <mc:Fallback>
      <p:transition spd="slow" advTm="7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z="3200" dirty="0" smtClean="0">
                <a:latin typeface="Calibri"/>
                <a:cs typeface="Calibri"/>
              </a:rPr>
              <a:t>Next Steps</a:t>
            </a:r>
            <a:endParaRPr lang="en-US" sz="2800" b="0" dirty="0">
              <a:latin typeface="Calibri"/>
              <a:cs typeface="Calibri"/>
            </a:endParaRP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32</a:t>
            </a:fld>
            <a:endParaRPr lang="en"/>
          </a:p>
        </p:txBody>
      </p:sp>
      <p:sp>
        <p:nvSpPr>
          <p:cNvPr id="6" name="TextBox 5"/>
          <p:cNvSpPr txBox="1"/>
          <p:nvPr/>
        </p:nvSpPr>
        <p:spPr>
          <a:xfrm>
            <a:off x="1043249" y="1279198"/>
            <a:ext cx="6621738" cy="1569660"/>
          </a:xfrm>
          <a:prstGeom prst="rect">
            <a:avLst/>
          </a:prstGeom>
          <a:noFill/>
        </p:spPr>
        <p:txBody>
          <a:bodyPr wrap="square" rtlCol="0">
            <a:spAutoFit/>
          </a:bodyPr>
          <a:lstStyle/>
          <a:p>
            <a:pPr marL="285750" indent="-285750">
              <a:buFontTx/>
              <a:buChar char="-"/>
            </a:pPr>
            <a:r>
              <a:rPr lang="en-US" sz="2400" dirty="0" smtClean="0">
                <a:solidFill>
                  <a:schemeClr val="tx1"/>
                </a:solidFill>
                <a:latin typeface="Calibri" charset="0"/>
                <a:ea typeface="Calibri" charset="0"/>
                <a:cs typeface="Calibri" charset="0"/>
              </a:rPr>
              <a:t>Support for </a:t>
            </a:r>
            <a:r>
              <a:rPr lang="en-US" sz="2400" b="1" dirty="0" err="1" smtClean="0">
                <a:solidFill>
                  <a:schemeClr val="tx1"/>
                </a:solidFill>
                <a:latin typeface="Calibri" charset="0"/>
                <a:ea typeface="Calibri" charset="0"/>
                <a:cs typeface="Calibri" charset="0"/>
              </a:rPr>
              <a:t>stateful</a:t>
            </a:r>
            <a:r>
              <a:rPr lang="en-US" sz="2400" b="1" dirty="0" smtClean="0">
                <a:solidFill>
                  <a:schemeClr val="tx1"/>
                </a:solidFill>
                <a:latin typeface="Calibri" charset="0"/>
                <a:ea typeface="Calibri" charset="0"/>
                <a:cs typeface="Calibri" charset="0"/>
              </a:rPr>
              <a:t> memories </a:t>
            </a:r>
            <a:r>
              <a:rPr lang="en-US" sz="2400" dirty="0" smtClean="0">
                <a:solidFill>
                  <a:schemeClr val="tx1"/>
                </a:solidFill>
                <a:latin typeface="Calibri" charset="0"/>
                <a:ea typeface="Calibri" charset="0"/>
                <a:cs typeface="Calibri" charset="0"/>
              </a:rPr>
              <a:t>and </a:t>
            </a:r>
            <a:r>
              <a:rPr lang="en-US" sz="2400" b="1" dirty="0" smtClean="0">
                <a:solidFill>
                  <a:schemeClr val="tx1"/>
                </a:solidFill>
                <a:latin typeface="Calibri" charset="0"/>
                <a:ea typeface="Calibri" charset="0"/>
                <a:cs typeface="Calibri" charset="0"/>
              </a:rPr>
              <a:t>INT</a:t>
            </a:r>
          </a:p>
          <a:p>
            <a:pPr marL="285750" indent="-285750">
              <a:buFontTx/>
              <a:buChar char="-"/>
            </a:pPr>
            <a:endParaRPr lang="en-US" sz="2400" b="1" dirty="0" smtClean="0">
              <a:solidFill>
                <a:schemeClr val="tx1"/>
              </a:solidFill>
              <a:latin typeface="Calibri" charset="0"/>
              <a:ea typeface="Calibri" charset="0"/>
              <a:cs typeface="Calibri" charset="0"/>
            </a:endParaRPr>
          </a:p>
          <a:p>
            <a:pPr marL="285750" indent="-285750">
              <a:buFontTx/>
              <a:buChar char="-"/>
            </a:pPr>
            <a:endParaRPr lang="en-US" sz="2400" b="1" dirty="0" smtClean="0">
              <a:solidFill>
                <a:schemeClr val="tx1"/>
              </a:solidFill>
              <a:latin typeface="Calibri" charset="0"/>
              <a:ea typeface="Calibri" charset="0"/>
              <a:cs typeface="Calibri" charset="0"/>
            </a:endParaRPr>
          </a:p>
          <a:p>
            <a:pPr marL="285750" indent="-285750">
              <a:buFontTx/>
              <a:buChar char="-"/>
            </a:pPr>
            <a:r>
              <a:rPr lang="en-US" sz="2400" b="1" dirty="0" smtClean="0">
                <a:solidFill>
                  <a:schemeClr val="tx1"/>
                </a:solidFill>
                <a:latin typeface="Calibri" charset="0"/>
                <a:ea typeface="Calibri" charset="0"/>
                <a:cs typeface="Calibri" charset="0"/>
              </a:rPr>
              <a:t>Integration</a:t>
            </a:r>
            <a:r>
              <a:rPr lang="en-US" sz="2400" dirty="0" smtClean="0">
                <a:solidFill>
                  <a:schemeClr val="tx1"/>
                </a:solidFill>
                <a:latin typeface="Calibri" charset="0"/>
                <a:ea typeface="Calibri" charset="0"/>
                <a:cs typeface="Calibri" charset="0"/>
              </a:rPr>
              <a:t> with the </a:t>
            </a:r>
            <a:r>
              <a:rPr lang="en-US" sz="2400" b="1" dirty="0" smtClean="0">
                <a:solidFill>
                  <a:schemeClr val="tx1"/>
                </a:solidFill>
                <a:latin typeface="Calibri" charset="0"/>
                <a:ea typeface="Calibri" charset="0"/>
                <a:cs typeface="Calibri" charset="0"/>
              </a:rPr>
              <a:t>mainline OVS</a:t>
            </a:r>
          </a:p>
        </p:txBody>
      </p:sp>
      <p:sp>
        <p:nvSpPr>
          <p:cNvPr id="8" name="TextBox 7"/>
          <p:cNvSpPr txBox="1"/>
          <p:nvPr/>
        </p:nvSpPr>
        <p:spPr>
          <a:xfrm>
            <a:off x="1361904" y="2848858"/>
            <a:ext cx="6621738" cy="461665"/>
          </a:xfrm>
          <a:prstGeom prst="rect">
            <a:avLst/>
          </a:prstGeom>
          <a:noFill/>
        </p:spPr>
        <p:txBody>
          <a:bodyPr wrap="square" rtlCol="0">
            <a:spAutoFit/>
          </a:bodyPr>
          <a:lstStyle/>
          <a:p>
            <a:pPr marL="285750" indent="-285750">
              <a:buFontTx/>
              <a:buChar char="-"/>
            </a:pPr>
            <a:r>
              <a:rPr lang="en-US" sz="2400" b="1" dirty="0" smtClean="0">
                <a:solidFill>
                  <a:schemeClr val="accent1">
                    <a:lumMod val="75000"/>
                  </a:schemeClr>
                </a:solidFill>
                <a:latin typeface="Calibri" charset="0"/>
                <a:ea typeface="Calibri" charset="0"/>
                <a:cs typeface="Calibri" charset="0"/>
              </a:rPr>
              <a:t>Interning at VMware to make this happen!</a:t>
            </a:r>
            <a:endParaRPr lang="en-US" sz="2400" b="1" dirty="0" smtClean="0">
              <a:solidFill>
                <a:schemeClr val="accent1">
                  <a:lumMod val="75000"/>
                </a:schemeClr>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213017675"/>
      </p:ext>
    </p:extLst>
  </p:cSld>
  <p:clrMapOvr>
    <a:masterClrMapping/>
  </p:clrMapOvr>
  <mc:AlternateContent xmlns:mc="http://schemas.openxmlformats.org/markup-compatibility/2006">
    <mc:Choice xmlns:p14="http://schemas.microsoft.com/office/powerpoint/2010/main" Requires="p14">
      <p:transition spd="slow" p14:dur="2000" advTm="1799"/>
    </mc:Choice>
    <mc:Fallback>
      <p:transition spd="slow" advTm="1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05978"/>
            <a:ext cx="8229600" cy="62929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z="3200" dirty="0" smtClean="0">
                <a:latin typeface="Calibri"/>
                <a:cs typeface="Calibri"/>
              </a:rPr>
              <a:t>Summary</a:t>
            </a:r>
            <a:endParaRPr lang="en-US" sz="2800" b="0" dirty="0">
              <a:latin typeface="Calibri"/>
              <a:cs typeface="Calibri"/>
            </a:endParaRP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33</a:t>
            </a:fld>
            <a:endParaRPr lang="en"/>
          </a:p>
        </p:txBody>
      </p:sp>
      <p:sp>
        <p:nvSpPr>
          <p:cNvPr id="6" name="TextBox 5"/>
          <p:cNvSpPr txBox="1"/>
          <p:nvPr/>
        </p:nvSpPr>
        <p:spPr>
          <a:xfrm>
            <a:off x="1043249" y="1279198"/>
            <a:ext cx="6621738"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Calibri" charset="0"/>
                <a:ea typeface="Calibri" charset="0"/>
                <a:cs typeface="Calibri" charset="0"/>
              </a:rPr>
              <a:t>With </a:t>
            </a:r>
            <a:r>
              <a:rPr lang="en-US" sz="2400" b="1" dirty="0" smtClean="0">
                <a:solidFill>
                  <a:schemeClr val="tx1"/>
                </a:solidFill>
                <a:latin typeface="Calibri" charset="0"/>
                <a:ea typeface="Calibri" charset="0"/>
                <a:cs typeface="Calibri" charset="0"/>
              </a:rPr>
              <a:t>appropriate compiler optimizations </a:t>
            </a:r>
            <a:r>
              <a:rPr lang="is-IS" sz="2400" b="1" dirty="0" smtClean="0">
                <a:solidFill>
                  <a:schemeClr val="tx1"/>
                </a:solidFill>
                <a:latin typeface="Calibri" charset="0"/>
                <a:ea typeface="Calibri" charset="0"/>
                <a:cs typeface="Calibri" charset="0"/>
              </a:rPr>
              <a:t>…</a:t>
            </a:r>
            <a:r>
              <a:rPr lang="is-IS" sz="2400" dirty="0" smtClean="0">
                <a:solidFill>
                  <a:schemeClr val="tx1"/>
                </a:solidFill>
                <a:latin typeface="Calibri" charset="0"/>
                <a:ea typeface="Calibri" charset="0"/>
                <a:cs typeface="Calibri" charset="0"/>
              </a:rPr>
              <a:t> </a:t>
            </a:r>
            <a:endParaRPr lang="en-US" sz="2400" dirty="0" smtClean="0">
              <a:solidFill>
                <a:schemeClr val="tx1"/>
              </a:solidFill>
              <a:latin typeface="Calibri" charset="0"/>
              <a:ea typeface="Calibri" charset="0"/>
              <a:cs typeface="Calibri" charset="0"/>
            </a:endParaRPr>
          </a:p>
        </p:txBody>
      </p:sp>
      <p:sp>
        <p:nvSpPr>
          <p:cNvPr id="8" name="Rectangle 7"/>
          <p:cNvSpPr/>
          <p:nvPr/>
        </p:nvSpPr>
        <p:spPr>
          <a:xfrm>
            <a:off x="1046836" y="2309327"/>
            <a:ext cx="7050328" cy="769441"/>
          </a:xfrm>
          <a:prstGeom prst="rect">
            <a:avLst/>
          </a:prstGeom>
        </p:spPr>
        <p:txBody>
          <a:bodyPr wrap="none">
            <a:spAutoFit/>
          </a:bodyPr>
          <a:lstStyle/>
          <a:p>
            <a:r>
              <a:rPr lang="en-US" sz="4400" b="1" dirty="0" smtClean="0">
                <a:solidFill>
                  <a:srgbClr val="00B050"/>
                </a:solidFill>
                <a:latin typeface="Calibri"/>
                <a:ea typeface="Calibri"/>
                <a:cs typeface="Calibri"/>
                <a:sym typeface="Calibri"/>
              </a:rPr>
              <a:t>P4 </a:t>
            </a:r>
            <a:r>
              <a:rPr lang="en-US" sz="4400" b="1" dirty="0" smtClean="0">
                <a:solidFill>
                  <a:srgbClr val="00B050"/>
                </a:solidFill>
                <a:latin typeface="Calibri"/>
                <a:ea typeface="Calibri"/>
                <a:cs typeface="Calibri"/>
                <a:sym typeface="Calibri"/>
              </a:rPr>
              <a:t>+ OVS == </a:t>
            </a:r>
            <a:r>
              <a:rPr lang="en-US" sz="4400" b="1" dirty="0" smtClean="0">
                <a:solidFill>
                  <a:srgbClr val="00B050"/>
                </a:solidFill>
                <a:latin typeface="Calibri"/>
                <a:ea typeface="Calibri"/>
                <a:cs typeface="Calibri"/>
                <a:sym typeface="Calibri"/>
              </a:rPr>
              <a:t>Fast Forwarding!</a:t>
            </a:r>
            <a:endParaRPr lang="en-US" sz="4400" b="1" dirty="0">
              <a:solidFill>
                <a:srgbClr val="00B050"/>
              </a:solidFill>
            </a:endParaRPr>
          </a:p>
        </p:txBody>
      </p:sp>
    </p:spTree>
    <p:custDataLst>
      <p:tags r:id="rId1"/>
    </p:custDataLst>
    <p:extLst>
      <p:ext uri="{BB962C8B-B14F-4D97-AF65-F5344CB8AC3E}">
        <p14:creationId xmlns:p14="http://schemas.microsoft.com/office/powerpoint/2010/main" val="1895078316"/>
      </p:ext>
    </p:extLst>
  </p:cSld>
  <p:clrMapOvr>
    <a:masterClrMapping/>
  </p:clrMapOvr>
  <mc:AlternateContent xmlns:mc="http://schemas.openxmlformats.org/markup-compatibility/2006">
    <mc:Choice xmlns:p14="http://schemas.microsoft.com/office/powerpoint/2010/main" Requires="p14">
      <p:transition spd="slow" p14:dur="2000" advTm="6288"/>
    </mc:Choice>
    <mc:Fallback>
      <p:transition spd="slow" advTm="62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hape 208"/>
          <p:cNvSpPr txBox="1">
            <a:spLocks noGrp="1"/>
          </p:cNvSpPr>
          <p:nvPr>
            <p:ph type="body" idx="1"/>
          </p:nvPr>
        </p:nvSpPr>
        <p:spPr>
          <a:xfrm>
            <a:off x="457200" y="1153689"/>
            <a:ext cx="8229600" cy="3725699"/>
          </a:xfrm>
          <a:prstGeom prst="rect">
            <a:avLst/>
          </a:prstGeom>
        </p:spPr>
        <p:txBody>
          <a:bodyPr lIns="91425" tIns="91425" rIns="91425" bIns="91425" anchor="t" anchorCtr="0">
            <a:noAutofit/>
          </a:bodyPr>
          <a:lstStyle/>
          <a:p>
            <a:pPr lvl="0" algn="r" rtl="0">
              <a:spcBef>
                <a:spcPts val="0"/>
              </a:spcBef>
              <a:buClr>
                <a:schemeClr val="dk1"/>
              </a:buClr>
              <a:buSzPct val="61111"/>
              <a:buFont typeface="Arial"/>
              <a:buNone/>
            </a:pPr>
            <a:endParaRPr lang="en-US" dirty="0">
              <a:latin typeface="Calibri" charset="0"/>
              <a:ea typeface="Calibri" charset="0"/>
              <a:cs typeface="Calibri" charset="0"/>
            </a:endParaRPr>
          </a:p>
          <a:p>
            <a:pPr lvl="0" algn="r" rtl="0">
              <a:spcBef>
                <a:spcPts val="0"/>
              </a:spcBef>
              <a:buClr>
                <a:schemeClr val="dk1"/>
              </a:buClr>
              <a:buSzPct val="61111"/>
              <a:buFont typeface="Arial"/>
              <a:buNone/>
            </a:pPr>
            <a:endParaRPr lang="en-US" sz="1800" dirty="0" smtClean="0">
              <a:latin typeface="Calibri" charset="0"/>
              <a:ea typeface="Calibri" charset="0"/>
              <a:cs typeface="Calibri" charset="0"/>
              <a:sym typeface="Calibri"/>
            </a:endParaRPr>
          </a:p>
          <a:p>
            <a:pPr lvl="7" algn="ctr">
              <a:buClrTx/>
              <a:buSzTx/>
              <a:defRPr/>
            </a:pPr>
            <a:r>
              <a:rPr lang="en-US" sz="2400" dirty="0" smtClean="0">
                <a:latin typeface="Calibri" charset="0"/>
                <a:ea typeface="Calibri" charset="0"/>
                <a:cs typeface="Calibri" charset="0"/>
              </a:rPr>
              <a:t>Learn </a:t>
            </a:r>
            <a:r>
              <a:rPr lang="en-US" sz="2400" dirty="0">
                <a:latin typeface="Calibri" charset="0"/>
                <a:ea typeface="Calibri" charset="0"/>
                <a:cs typeface="Calibri" charset="0"/>
              </a:rPr>
              <a:t>more and </a:t>
            </a:r>
            <a:r>
              <a:rPr lang="en-US" sz="2400" dirty="0" smtClean="0">
                <a:latin typeface="Calibri" charset="0"/>
                <a:ea typeface="Calibri" charset="0"/>
                <a:cs typeface="Calibri" charset="0"/>
              </a:rPr>
              <a:t>try PISCES here: </a:t>
            </a:r>
            <a:endParaRPr lang="en-US" sz="2800" dirty="0" smtClean="0">
              <a:latin typeface="Calibri" charset="0"/>
              <a:ea typeface="Calibri" charset="0"/>
              <a:cs typeface="Calibri" charset="0"/>
              <a:hlinkClick r:id="rId3"/>
            </a:endParaRPr>
          </a:p>
          <a:p>
            <a:pPr lvl="7" algn="ctr">
              <a:buClrTx/>
              <a:buSzTx/>
              <a:defRPr/>
            </a:pPr>
            <a:r>
              <a:rPr lang="en-US" sz="2800" b="1" dirty="0" smtClean="0">
                <a:latin typeface="Calibri" charset="0"/>
                <a:ea typeface="Calibri" charset="0"/>
                <a:cs typeface="Calibri" charset="0"/>
                <a:hlinkClick r:id="rId3"/>
              </a:rPr>
              <a:t>https</a:t>
            </a:r>
            <a:r>
              <a:rPr lang="en-US" sz="2800" b="1" dirty="0">
                <a:latin typeface="Calibri" charset="0"/>
                <a:ea typeface="Calibri" charset="0"/>
                <a:cs typeface="Calibri" charset="0"/>
                <a:hlinkClick r:id="rId3"/>
              </a:rPr>
              <a:t>://</a:t>
            </a:r>
            <a:r>
              <a:rPr lang="en-US" sz="2800" b="1" dirty="0" smtClean="0">
                <a:latin typeface="Calibri" charset="0"/>
                <a:ea typeface="Calibri" charset="0"/>
                <a:cs typeface="Calibri" charset="0"/>
                <a:hlinkClick r:id="rId3"/>
              </a:rPr>
              <a:t>github.com/P4-vSwitch</a:t>
            </a:r>
            <a:r>
              <a:rPr lang="en" sz="2000" dirty="0" smtClean="0">
                <a:latin typeface="Calibri" charset="0"/>
                <a:ea typeface="Calibri" charset="0"/>
                <a:cs typeface="Calibri" charset="0"/>
                <a:sym typeface="Calibri"/>
              </a:rPr>
              <a:t> </a:t>
            </a:r>
            <a:endParaRPr lang="en-US" sz="2000" dirty="0" smtClean="0">
              <a:latin typeface="Calibri" charset="0"/>
              <a:ea typeface="Calibri" charset="0"/>
              <a:cs typeface="Calibri" charset="0"/>
              <a:sym typeface="Calibri"/>
            </a:endParaRPr>
          </a:p>
          <a:p>
            <a:pPr lvl="7" algn="ctr">
              <a:buClrTx/>
              <a:buSzTx/>
              <a:defRPr/>
            </a:pPr>
            <a:endParaRPr lang="en-US" sz="2000" dirty="0">
              <a:latin typeface="Calibri" charset="0"/>
              <a:ea typeface="Calibri" charset="0"/>
              <a:cs typeface="Calibri" charset="0"/>
              <a:sym typeface="Calibri"/>
            </a:endParaRPr>
          </a:p>
          <a:p>
            <a:pPr lvl="7" algn="ctr">
              <a:buClrTx/>
              <a:buSzTx/>
              <a:defRPr/>
            </a:pPr>
            <a:endParaRPr lang="en-US" sz="2000" dirty="0" smtClean="0">
              <a:latin typeface="Calibri" charset="0"/>
              <a:ea typeface="Calibri" charset="0"/>
              <a:cs typeface="Calibri" charset="0"/>
              <a:sym typeface="Calibri"/>
            </a:endParaRPr>
          </a:p>
          <a:p>
            <a:pPr lvl="7" algn="ctr">
              <a:buClrTx/>
              <a:buSzTx/>
              <a:defRPr/>
            </a:pPr>
            <a:endParaRPr lang="en-US" sz="2000" dirty="0">
              <a:latin typeface="Calibri" charset="0"/>
              <a:ea typeface="Calibri" charset="0"/>
              <a:cs typeface="Calibri" charset="0"/>
              <a:sym typeface="Calibri"/>
            </a:endParaRPr>
          </a:p>
          <a:p>
            <a:pPr lvl="7" algn="r">
              <a:buClrTx/>
              <a:buSzTx/>
              <a:defRPr/>
            </a:pPr>
            <a:r>
              <a:rPr lang="en-US" sz="2000" dirty="0" smtClean="0">
                <a:latin typeface="Calibri" charset="0"/>
                <a:ea typeface="Calibri" charset="0"/>
                <a:cs typeface="Calibri" charset="0"/>
                <a:sym typeface="Calibri"/>
              </a:rPr>
              <a:t>Muhammad Shahbaz</a:t>
            </a:r>
          </a:p>
          <a:p>
            <a:pPr lvl="7" algn="r">
              <a:buClrTx/>
              <a:buSzTx/>
              <a:defRPr/>
            </a:pPr>
            <a:r>
              <a:rPr lang="en-US" sz="2000" dirty="0" smtClean="0">
                <a:latin typeface="Calibri" charset="0"/>
                <a:ea typeface="Calibri" charset="0"/>
                <a:cs typeface="Calibri" charset="0"/>
                <a:sym typeface="Calibri"/>
                <a:hlinkClick r:id="rId4"/>
              </a:rPr>
              <a:t>mshahbaz@cs.princeton.edu</a:t>
            </a:r>
            <a:r>
              <a:rPr lang="en-US" sz="2000" dirty="0" smtClean="0">
                <a:latin typeface="Calibri" charset="0"/>
                <a:ea typeface="Calibri" charset="0"/>
                <a:cs typeface="Calibri" charset="0"/>
                <a:sym typeface="Calibri"/>
              </a:rPr>
              <a:t> </a:t>
            </a:r>
          </a:p>
          <a:p>
            <a:pPr lvl="7" algn="ctr">
              <a:buClrTx/>
              <a:buSzTx/>
              <a:defRPr/>
            </a:pPr>
            <a:endParaRPr lang="en-US" dirty="0">
              <a:latin typeface="Calibri" charset="0"/>
              <a:ea typeface="Calibri" charset="0"/>
              <a:cs typeface="Calibri" charset="0"/>
              <a:sym typeface="Calibri"/>
            </a:endParaRPr>
          </a:p>
          <a:p>
            <a:pPr lvl="7" algn="ctr">
              <a:buClrTx/>
              <a:buSzTx/>
              <a:defRPr/>
            </a:pPr>
            <a:endParaRPr lang="en-US" dirty="0" smtClean="0">
              <a:latin typeface="Calibri" charset="0"/>
              <a:ea typeface="Calibri" charset="0"/>
              <a:cs typeface="Calibri" charset="0"/>
              <a:sym typeface="Calibri"/>
            </a:endParaRPr>
          </a:p>
        </p:txBody>
      </p:sp>
      <p:sp>
        <p:nvSpPr>
          <p:cNvPr id="2" name="Slide Number Placeholder 1"/>
          <p:cNvSpPr>
            <a:spLocks noGrp="1"/>
          </p:cNvSpPr>
          <p:nvPr>
            <p:ph type="sldNum" idx="12"/>
          </p:nvPr>
        </p:nvSpPr>
        <p:spPr/>
        <p:txBody>
          <a:bodyPr/>
          <a:lstStyle/>
          <a:p>
            <a:pPr>
              <a:spcBef>
                <a:spcPts val="0"/>
              </a:spcBef>
              <a:buNone/>
            </a:pPr>
            <a:fld id="{00000000-1234-1234-1234-123412341234}" type="slidenum">
              <a:rPr lang="en" smtClean="0"/>
              <a:t>34</a:t>
            </a:fld>
            <a:endParaRPr lang="en"/>
          </a:p>
        </p:txBody>
      </p:sp>
      <p:pic>
        <p:nvPicPr>
          <p:cNvPr id="9" name="Picture 316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4246" y="4490095"/>
            <a:ext cx="1430756" cy="482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su-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652" y="4417530"/>
            <a:ext cx="416081" cy="416081"/>
          </a:xfrm>
          <a:prstGeom prst="rect">
            <a:avLst/>
          </a:prstGeom>
        </p:spPr>
      </p:pic>
      <p:pic>
        <p:nvPicPr>
          <p:cNvPr id="11" name="Picture 10" descr="vmwar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1452" y="4471417"/>
            <a:ext cx="1444308" cy="364503"/>
          </a:xfrm>
          <a:prstGeom prst="rect">
            <a:avLst/>
          </a:prstGeom>
        </p:spPr>
      </p:pic>
      <p:pic>
        <p:nvPicPr>
          <p:cNvPr id="12" name="Picture 11" descr="pu-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790" y="4417531"/>
            <a:ext cx="326688" cy="416080"/>
          </a:xfrm>
          <a:prstGeom prst="rect">
            <a:avLst/>
          </a:prstGeom>
        </p:spPr>
      </p:pic>
      <p:sp>
        <p:nvSpPr>
          <p:cNvPr id="15" name="Title 1"/>
          <p:cNvSpPr>
            <a:spLocks noGrp="1"/>
          </p:cNvSpPr>
          <p:nvPr>
            <p:ph type="title"/>
          </p:nvPr>
        </p:nvSpPr>
        <p:spPr>
          <a:xfrm>
            <a:off x="457200" y="205978"/>
            <a:ext cx="8229600" cy="629291"/>
          </a:xfrm>
        </p:spPr>
        <p:txBody>
          <a:bodyPr/>
          <a:lstStyle/>
          <a:p>
            <a:pPr algn="ctr"/>
            <a:r>
              <a:rPr lang="en-US" sz="3200" dirty="0" smtClean="0">
                <a:latin typeface="Calibri"/>
                <a:cs typeface="Calibri"/>
              </a:rPr>
              <a:t>Questions?</a:t>
            </a:r>
            <a:endParaRPr lang="en-US" sz="2800" b="0" dirty="0">
              <a:latin typeface="Calibri"/>
              <a:cs typeface="Calibri"/>
            </a:endParaRPr>
          </a:p>
        </p:txBody>
      </p:sp>
    </p:spTree>
    <p:extLst>
      <p:ext uri="{BB962C8B-B14F-4D97-AF65-F5344CB8AC3E}">
        <p14:creationId xmlns:p14="http://schemas.microsoft.com/office/powerpoint/2010/main" val="1793700730"/>
      </p:ext>
    </p:extLst>
  </p:cSld>
  <p:clrMapOvr>
    <a:masterClrMapping/>
  </p:clrMapOvr>
  <p:transition spd="slow" advTm="909">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Rounded Rectangle 3"/>
          <p:cNvSpPr/>
          <p:nvPr/>
        </p:nvSpPr>
        <p:spPr>
          <a:xfrm>
            <a:off x="612012" y="3369818"/>
            <a:ext cx="7878845" cy="1110517"/>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a:stCxn id="45" idx="2"/>
            <a:endCxn id="5" idx="0"/>
          </p:cNvCxnSpPr>
          <p:nvPr/>
        </p:nvCxnSpPr>
        <p:spPr>
          <a:xfrm>
            <a:off x="2304854" y="3468659"/>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5" idx="2"/>
          </p:cNvCxnSpPr>
          <p:nvPr/>
        </p:nvCxnSpPr>
        <p:spPr>
          <a:xfrm>
            <a:off x="2304854" y="3468659"/>
            <a:ext cx="1622060"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5" idx="2"/>
          </p:cNvCxnSpPr>
          <p:nvPr/>
        </p:nvCxnSpPr>
        <p:spPr>
          <a:xfrm>
            <a:off x="2304854" y="3468659"/>
            <a:ext cx="2847121" cy="31303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5" idx="2"/>
          </p:cNvCxnSpPr>
          <p:nvPr/>
        </p:nvCxnSpPr>
        <p:spPr>
          <a:xfrm>
            <a:off x="2304854" y="3468659"/>
            <a:ext cx="4072182"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6" idx="2"/>
            <a:endCxn id="5" idx="0"/>
          </p:cNvCxnSpPr>
          <p:nvPr/>
        </p:nvCxnSpPr>
        <p:spPr>
          <a:xfrm flipH="1">
            <a:off x="2701853" y="3468659"/>
            <a:ext cx="1225062"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6" idx="2"/>
          </p:cNvCxnSpPr>
          <p:nvPr/>
        </p:nvCxnSpPr>
        <p:spPr>
          <a:xfrm flipH="1">
            <a:off x="3926914" y="3468659"/>
            <a:ext cx="1"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46" idx="2"/>
          </p:cNvCxnSpPr>
          <p:nvPr/>
        </p:nvCxnSpPr>
        <p:spPr>
          <a:xfrm>
            <a:off x="3926915" y="3468659"/>
            <a:ext cx="1225060" cy="31303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46" idx="2"/>
          </p:cNvCxnSpPr>
          <p:nvPr/>
        </p:nvCxnSpPr>
        <p:spPr>
          <a:xfrm>
            <a:off x="3926915" y="3468659"/>
            <a:ext cx="2450121"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47" idx="2"/>
            <a:endCxn id="5" idx="0"/>
          </p:cNvCxnSpPr>
          <p:nvPr/>
        </p:nvCxnSpPr>
        <p:spPr>
          <a:xfrm flipH="1">
            <a:off x="2701853" y="3470785"/>
            <a:ext cx="2450123"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47" idx="2"/>
          </p:cNvCxnSpPr>
          <p:nvPr/>
        </p:nvCxnSpPr>
        <p:spPr>
          <a:xfrm flipH="1">
            <a:off x="3926914" y="3470785"/>
            <a:ext cx="1225062" cy="30618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47" idx="2"/>
          </p:cNvCxnSpPr>
          <p:nvPr/>
        </p:nvCxnSpPr>
        <p:spPr>
          <a:xfrm flipH="1">
            <a:off x="5151975" y="3470785"/>
            <a:ext cx="1" cy="31090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7" idx="2"/>
          </p:cNvCxnSpPr>
          <p:nvPr/>
        </p:nvCxnSpPr>
        <p:spPr>
          <a:xfrm>
            <a:off x="5151976" y="3470785"/>
            <a:ext cx="1225060"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48" idx="2"/>
            <a:endCxn id="5" idx="0"/>
          </p:cNvCxnSpPr>
          <p:nvPr/>
        </p:nvCxnSpPr>
        <p:spPr>
          <a:xfrm flipH="1">
            <a:off x="2701853" y="3468658"/>
            <a:ext cx="4069693" cy="31545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8" idx="2"/>
          </p:cNvCxnSpPr>
          <p:nvPr/>
        </p:nvCxnSpPr>
        <p:spPr>
          <a:xfrm flipH="1">
            <a:off x="3926914" y="3468658"/>
            <a:ext cx="2844632"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8" idx="2"/>
          </p:cNvCxnSpPr>
          <p:nvPr/>
        </p:nvCxnSpPr>
        <p:spPr>
          <a:xfrm flipH="1">
            <a:off x="5151975" y="3468658"/>
            <a:ext cx="1619571"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8" idx="2"/>
          </p:cNvCxnSpPr>
          <p:nvPr/>
        </p:nvCxnSpPr>
        <p:spPr>
          <a:xfrm flipH="1">
            <a:off x="6377036" y="3468658"/>
            <a:ext cx="394510" cy="31545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Importance of </a:t>
            </a:r>
            <a:r>
              <a:rPr lang="en-US" sz="3200" dirty="0" smtClean="0">
                <a:latin typeface="Calibri"/>
                <a:cs typeface="Calibri"/>
              </a:rPr>
              <a:t>Software Switches</a:t>
            </a:r>
            <a:endParaRPr lang="en-US" sz="3200" b="0" dirty="0">
              <a:latin typeface="Calibri"/>
              <a:cs typeface="Calibri"/>
            </a:endParaRPr>
          </a:p>
        </p:txBody>
      </p:sp>
      <p:sp>
        <p:nvSpPr>
          <p:cNvPr id="5" name="Rectangle 4"/>
          <p:cNvSpPr/>
          <p:nvPr/>
        </p:nvSpPr>
        <p:spPr>
          <a:xfrm>
            <a:off x="2449491" y="3784116"/>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42" name="Rounded Rectangle 141"/>
          <p:cNvSpPr/>
          <p:nvPr/>
        </p:nvSpPr>
        <p:spPr>
          <a:xfrm>
            <a:off x="4619989" y="1125919"/>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43" name="Rounded Rectangle 142"/>
          <p:cNvSpPr/>
          <p:nvPr/>
        </p:nvSpPr>
        <p:spPr>
          <a:xfrm>
            <a:off x="4716705" y="2393365"/>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44" name="Elbow Connector 143"/>
          <p:cNvCxnSpPr/>
          <p:nvPr/>
        </p:nvCxnSpPr>
        <p:spPr>
          <a:xfrm>
            <a:off x="5241353" y="1397567"/>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10800000" flipV="1">
            <a:off x="5550270" y="1398787"/>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5241353" y="1806415"/>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550270" y="1800118"/>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Rounded Rectangle 148"/>
          <p:cNvSpPr/>
          <p:nvPr/>
        </p:nvSpPr>
        <p:spPr>
          <a:xfrm>
            <a:off x="4720084" y="12302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0" name="Rounded Rectangle 149"/>
          <p:cNvSpPr/>
          <p:nvPr/>
        </p:nvSpPr>
        <p:spPr>
          <a:xfrm>
            <a:off x="4720084" y="16391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1" name="Rounded Rectangle 150"/>
          <p:cNvSpPr/>
          <p:nvPr/>
        </p:nvSpPr>
        <p:spPr>
          <a:xfrm>
            <a:off x="5646166" y="1632811"/>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2" name="Rounded Rectangle 151"/>
          <p:cNvSpPr/>
          <p:nvPr/>
        </p:nvSpPr>
        <p:spPr>
          <a:xfrm>
            <a:off x="5646166" y="1231480"/>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54" name="Rounded Rectangle 153"/>
          <p:cNvSpPr/>
          <p:nvPr/>
        </p:nvSpPr>
        <p:spPr>
          <a:xfrm>
            <a:off x="6388883" y="1130988"/>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55" name="Rounded Rectangle 154"/>
          <p:cNvSpPr/>
          <p:nvPr/>
        </p:nvSpPr>
        <p:spPr>
          <a:xfrm>
            <a:off x="6485599" y="2398434"/>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56" name="Elbow Connector 155"/>
          <p:cNvCxnSpPr/>
          <p:nvPr/>
        </p:nvCxnSpPr>
        <p:spPr>
          <a:xfrm>
            <a:off x="7010247" y="1402636"/>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rot="10800000" flipV="1">
            <a:off x="7319164" y="1403856"/>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a:off x="7010247" y="1811484"/>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rot="10800000" flipV="1">
            <a:off x="7319164" y="1805187"/>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1" name="Rounded Rectangle 160"/>
          <p:cNvSpPr/>
          <p:nvPr/>
        </p:nvSpPr>
        <p:spPr>
          <a:xfrm>
            <a:off x="6488978" y="12353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2" name="Rounded Rectangle 161"/>
          <p:cNvSpPr/>
          <p:nvPr/>
        </p:nvSpPr>
        <p:spPr>
          <a:xfrm>
            <a:off x="6488978" y="1644176"/>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3" name="Rounded Rectangle 162"/>
          <p:cNvSpPr/>
          <p:nvPr/>
        </p:nvSpPr>
        <p:spPr>
          <a:xfrm>
            <a:off x="7415060" y="1637880"/>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4" name="Rounded Rectangle 163"/>
          <p:cNvSpPr/>
          <p:nvPr/>
        </p:nvSpPr>
        <p:spPr>
          <a:xfrm>
            <a:off x="7415060" y="123654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8" name="Rounded Rectangle 177"/>
          <p:cNvSpPr/>
          <p:nvPr/>
        </p:nvSpPr>
        <p:spPr>
          <a:xfrm>
            <a:off x="1073072"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cxnSp>
        <p:nvCxnSpPr>
          <p:cNvPr id="180" name="Elbow Connector 179"/>
          <p:cNvCxnSpPr/>
          <p:nvPr/>
        </p:nvCxnSpPr>
        <p:spPr>
          <a:xfrm>
            <a:off x="1694436"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2003353"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a:off x="1694436"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0800000" flipV="1">
            <a:off x="2003353"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1173167"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6" name="Rounded Rectangle 185"/>
          <p:cNvSpPr/>
          <p:nvPr/>
        </p:nvSpPr>
        <p:spPr>
          <a:xfrm>
            <a:off x="1173167"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7" name="Rounded Rectangle 186"/>
          <p:cNvSpPr/>
          <p:nvPr/>
        </p:nvSpPr>
        <p:spPr>
          <a:xfrm>
            <a:off x="2099249"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8" name="Rounded Rectangle 187"/>
          <p:cNvSpPr/>
          <p:nvPr/>
        </p:nvSpPr>
        <p:spPr>
          <a:xfrm>
            <a:off x="2099249"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9" name="Rounded Rectangle 178"/>
          <p:cNvSpPr/>
          <p:nvPr/>
        </p:nvSpPr>
        <p:spPr>
          <a:xfrm>
            <a:off x="1169788"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0" name="Rounded Rectangle 189"/>
          <p:cNvSpPr/>
          <p:nvPr/>
        </p:nvSpPr>
        <p:spPr>
          <a:xfrm>
            <a:off x="2852046" y="1125611"/>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91" name="Rounded Rectangle 190"/>
          <p:cNvSpPr/>
          <p:nvPr/>
        </p:nvSpPr>
        <p:spPr>
          <a:xfrm>
            <a:off x="2948762" y="2393057"/>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92" name="Elbow Connector 191"/>
          <p:cNvCxnSpPr/>
          <p:nvPr/>
        </p:nvCxnSpPr>
        <p:spPr>
          <a:xfrm>
            <a:off x="3473410" y="1397259"/>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rot="10800000" flipV="1">
            <a:off x="3782327" y="1398479"/>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a:off x="3473410" y="1806107"/>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rot="10800000" flipV="1">
            <a:off x="3782327" y="1799810"/>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97" name="Rounded Rectangle 196"/>
          <p:cNvSpPr/>
          <p:nvPr/>
        </p:nvSpPr>
        <p:spPr>
          <a:xfrm>
            <a:off x="2952141" y="1229951"/>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8" name="Rounded Rectangle 197"/>
          <p:cNvSpPr/>
          <p:nvPr/>
        </p:nvSpPr>
        <p:spPr>
          <a:xfrm>
            <a:off x="2952141" y="163879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9" name="Rounded Rectangle 198"/>
          <p:cNvSpPr/>
          <p:nvPr/>
        </p:nvSpPr>
        <p:spPr>
          <a:xfrm>
            <a:off x="3878223" y="1632503"/>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00" name="Rounded Rectangle 199"/>
          <p:cNvSpPr/>
          <p:nvPr/>
        </p:nvSpPr>
        <p:spPr>
          <a:xfrm>
            <a:off x="3878223" y="1231172"/>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02" name="Straight Connector 201"/>
          <p:cNvCxnSpPr>
            <a:stCxn id="179" idx="2"/>
            <a:endCxn id="45" idx="0"/>
          </p:cNvCxnSpPr>
          <p:nvPr/>
        </p:nvCxnSpPr>
        <p:spPr>
          <a:xfrm>
            <a:off x="1895153" y="2733529"/>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2"/>
            <a:endCxn id="46" idx="0"/>
          </p:cNvCxnSpPr>
          <p:nvPr/>
        </p:nvCxnSpPr>
        <p:spPr>
          <a:xfrm>
            <a:off x="3674127" y="2727673"/>
            <a:ext cx="252788" cy="527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43" idx="2"/>
            <a:endCxn id="47" idx="0"/>
          </p:cNvCxnSpPr>
          <p:nvPr/>
        </p:nvCxnSpPr>
        <p:spPr>
          <a:xfrm flipH="1">
            <a:off x="5151976" y="2727981"/>
            <a:ext cx="290094" cy="52925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55" idx="2"/>
            <a:endCxn id="48" idx="0"/>
          </p:cNvCxnSpPr>
          <p:nvPr/>
        </p:nvCxnSpPr>
        <p:spPr>
          <a:xfrm flipH="1">
            <a:off x="6771546" y="2733050"/>
            <a:ext cx="439418" cy="5220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3529915"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7" name="Rounded Rectangle 46"/>
          <p:cNvSpPr/>
          <p:nvPr/>
        </p:nvSpPr>
        <p:spPr>
          <a:xfrm>
            <a:off x="4754976" y="3257236"/>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p>
        </p:txBody>
      </p:sp>
      <p:sp>
        <p:nvSpPr>
          <p:cNvPr id="48" name="Rounded Rectangle 47"/>
          <p:cNvSpPr/>
          <p:nvPr/>
        </p:nvSpPr>
        <p:spPr>
          <a:xfrm>
            <a:off x="6374546" y="3255109"/>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p>
        </p:txBody>
      </p:sp>
      <p:sp>
        <p:nvSpPr>
          <p:cNvPr id="45" name="Rounded Rectangle 44"/>
          <p:cNvSpPr/>
          <p:nvPr/>
        </p:nvSpPr>
        <p:spPr>
          <a:xfrm>
            <a:off x="1907854"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solidFill>
                <a:sysClr val="windowText" lastClr="000000"/>
              </a:solidFill>
              <a:latin typeface="Consolas" charset="0"/>
              <a:ea typeface="Consolas" charset="0"/>
              <a:cs typeface="Consolas" charset="0"/>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4</a:t>
            </a:fld>
            <a:endParaRPr lang="en"/>
          </a:p>
        </p:txBody>
      </p:sp>
      <p:pic>
        <p:nvPicPr>
          <p:cNvPr id="115" name="Picture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324" y="3737916"/>
            <a:ext cx="605056" cy="605056"/>
          </a:xfrm>
          <a:prstGeom prst="rect">
            <a:avLst/>
          </a:prstGeom>
        </p:spPr>
      </p:pic>
      <p:sp>
        <p:nvSpPr>
          <p:cNvPr id="10" name="Rectangle 9"/>
          <p:cNvSpPr/>
          <p:nvPr/>
        </p:nvSpPr>
        <p:spPr>
          <a:xfrm>
            <a:off x="1022150" y="3896406"/>
            <a:ext cx="909280" cy="307777"/>
          </a:xfrm>
          <a:prstGeom prst="rect">
            <a:avLst/>
          </a:prstGeom>
        </p:spPr>
        <p:txBody>
          <a:bodyPr wrap="square">
            <a:spAutoFit/>
          </a:bodyP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Core</a:t>
            </a:r>
            <a:endPar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23" name="Rectangle 122"/>
          <p:cNvSpPr/>
          <p:nvPr/>
        </p:nvSpPr>
        <p:spPr>
          <a:xfrm>
            <a:off x="3673308" y="3793967"/>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4" name="Picture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141" y="3747767"/>
            <a:ext cx="605056" cy="605056"/>
          </a:xfrm>
          <a:prstGeom prst="rect">
            <a:avLst/>
          </a:prstGeom>
        </p:spPr>
      </p:pic>
      <p:sp>
        <p:nvSpPr>
          <p:cNvPr id="125" name="Rectangle 124"/>
          <p:cNvSpPr/>
          <p:nvPr/>
        </p:nvSpPr>
        <p:spPr>
          <a:xfrm>
            <a:off x="4894018" y="3802889"/>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6" name="Picture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851" y="3756689"/>
            <a:ext cx="605056" cy="605056"/>
          </a:xfrm>
          <a:prstGeom prst="rect">
            <a:avLst/>
          </a:prstGeom>
        </p:spPr>
      </p:pic>
      <p:sp>
        <p:nvSpPr>
          <p:cNvPr id="127" name="Rectangle 126"/>
          <p:cNvSpPr/>
          <p:nvPr/>
        </p:nvSpPr>
        <p:spPr>
          <a:xfrm>
            <a:off x="6151772" y="3800065"/>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128" name="Picture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605" y="3753865"/>
            <a:ext cx="605056" cy="605056"/>
          </a:xfrm>
          <a:prstGeom prst="rect">
            <a:avLst/>
          </a:prstGeom>
        </p:spPr>
      </p:pic>
      <p:sp>
        <p:nvSpPr>
          <p:cNvPr id="83" name="Rounded Rectangle 82"/>
          <p:cNvSpPr/>
          <p:nvPr/>
        </p:nvSpPr>
        <p:spPr>
          <a:xfrm>
            <a:off x="636341" y="984061"/>
            <a:ext cx="7920450" cy="3635440"/>
          </a:xfrm>
          <a:prstGeom prst="roundRect">
            <a:avLst>
              <a:gd name="adj" fmla="val 0"/>
            </a:avLst>
          </a:prstGeom>
          <a:solidFill>
            <a:schemeClr val="bg1">
              <a:alpha val="6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p:cNvSpPr/>
          <p:nvPr/>
        </p:nvSpPr>
        <p:spPr>
          <a:xfrm>
            <a:off x="4716704" y="2060805"/>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60" name="Rounded Rectangle 159"/>
          <p:cNvSpPr/>
          <p:nvPr/>
        </p:nvSpPr>
        <p:spPr>
          <a:xfrm>
            <a:off x="6485599" y="2065874"/>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4" name="Rounded Rectangle 183"/>
          <p:cNvSpPr/>
          <p:nvPr/>
        </p:nvSpPr>
        <p:spPr>
          <a:xfrm>
            <a:off x="1169787" y="2066353"/>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6" name="Rounded Rectangle 195"/>
          <p:cNvSpPr/>
          <p:nvPr/>
        </p:nvSpPr>
        <p:spPr>
          <a:xfrm>
            <a:off x="2948760" y="2060497"/>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extLst>
      <p:ext uri="{BB962C8B-B14F-4D97-AF65-F5344CB8AC3E}">
        <p14:creationId xmlns:p14="http://schemas.microsoft.com/office/powerpoint/2010/main" val="414234134"/>
      </p:ext>
    </p:extLst>
  </p:cSld>
  <p:clrMapOvr>
    <a:masterClrMapping/>
  </p:clrMapOvr>
  <mc:AlternateContent xmlns:mc="http://schemas.openxmlformats.org/markup-compatibility/2006">
    <mc:Choice xmlns:p14="http://schemas.microsoft.com/office/powerpoint/2010/main" Requires="p14">
      <p:transition spd="slow" p14:dur="2000" advTm="178"/>
    </mc:Choice>
    <mc:Fallback>
      <p:transition spd="slow" advTm="17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612013" y="3369818"/>
            <a:ext cx="3010698" cy="1224139"/>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a:stCxn id="45" idx="2"/>
            <a:endCxn id="5" idx="0"/>
          </p:cNvCxnSpPr>
          <p:nvPr/>
        </p:nvCxnSpPr>
        <p:spPr>
          <a:xfrm>
            <a:off x="2304854" y="3468659"/>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5978"/>
            <a:ext cx="8229600" cy="629291"/>
          </a:xfrm>
        </p:spPr>
        <p:txBody>
          <a:bodyPr/>
          <a:lstStyle/>
          <a:p>
            <a:r>
              <a:rPr lang="en-US" sz="3200" dirty="0">
                <a:latin typeface="Calibri"/>
                <a:cs typeface="Calibri"/>
              </a:rPr>
              <a:t>Ease of </a:t>
            </a:r>
            <a:r>
              <a:rPr lang="en-US" sz="3200" dirty="0" smtClean="0">
                <a:latin typeface="Calibri"/>
                <a:cs typeface="Calibri"/>
              </a:rPr>
              <a:t>Customization?</a:t>
            </a:r>
            <a:endParaRPr lang="en-US" sz="3200" b="0" dirty="0">
              <a:latin typeface="Calibri"/>
              <a:cs typeface="Calibri"/>
            </a:endParaRPr>
          </a:p>
        </p:txBody>
      </p:sp>
      <p:sp>
        <p:nvSpPr>
          <p:cNvPr id="178" name="Rounded Rectangle 177"/>
          <p:cNvSpPr/>
          <p:nvPr/>
        </p:nvSpPr>
        <p:spPr>
          <a:xfrm>
            <a:off x="1073072"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cxnSp>
        <p:nvCxnSpPr>
          <p:cNvPr id="180" name="Elbow Connector 179"/>
          <p:cNvCxnSpPr/>
          <p:nvPr/>
        </p:nvCxnSpPr>
        <p:spPr>
          <a:xfrm>
            <a:off x="1694436"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2003353"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a:off x="1694436"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0800000" flipV="1">
            <a:off x="2003353"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1168966" y="2066353"/>
            <a:ext cx="145155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5" name="Rounded Rectangle 184"/>
          <p:cNvSpPr/>
          <p:nvPr/>
        </p:nvSpPr>
        <p:spPr>
          <a:xfrm>
            <a:off x="1173167"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6" name="Rounded Rectangle 185"/>
          <p:cNvSpPr/>
          <p:nvPr/>
        </p:nvSpPr>
        <p:spPr>
          <a:xfrm>
            <a:off x="1173167"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7" name="Rounded Rectangle 186"/>
          <p:cNvSpPr/>
          <p:nvPr/>
        </p:nvSpPr>
        <p:spPr>
          <a:xfrm>
            <a:off x="2099249"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8" name="Rounded Rectangle 187"/>
          <p:cNvSpPr/>
          <p:nvPr/>
        </p:nvSpPr>
        <p:spPr>
          <a:xfrm>
            <a:off x="2099249"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9" name="Rounded Rectangle 178"/>
          <p:cNvSpPr/>
          <p:nvPr/>
        </p:nvSpPr>
        <p:spPr>
          <a:xfrm>
            <a:off x="1169788"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02" name="Straight Connector 201"/>
          <p:cNvCxnSpPr>
            <a:stCxn id="179" idx="2"/>
            <a:endCxn id="45" idx="0"/>
          </p:cNvCxnSpPr>
          <p:nvPr/>
        </p:nvCxnSpPr>
        <p:spPr>
          <a:xfrm>
            <a:off x="1895153" y="2733529"/>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907854"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solidFill>
                <a:sysClr val="windowText" lastClr="000000"/>
              </a:solidFill>
              <a:latin typeface="Consolas" charset="0"/>
              <a:ea typeface="Consolas" charset="0"/>
              <a:cs typeface="Consolas" charset="0"/>
            </a:endParaRPr>
          </a:p>
        </p:txBody>
      </p:sp>
      <p:sp>
        <p:nvSpPr>
          <p:cNvPr id="27" name="TextBox 26"/>
          <p:cNvSpPr txBox="1"/>
          <p:nvPr/>
        </p:nvSpPr>
        <p:spPr>
          <a:xfrm>
            <a:off x="4381651" y="2096387"/>
            <a:ext cx="3815863" cy="707886"/>
          </a:xfrm>
          <a:prstGeom prst="rect">
            <a:avLst/>
          </a:prstGeom>
          <a:noFill/>
          <a:ln>
            <a:solidFill>
              <a:schemeClr val="bg2">
                <a:lumMod val="75000"/>
              </a:schemeClr>
            </a:solidFill>
          </a:ln>
        </p:spPr>
        <p:txBody>
          <a:bodyPr wrap="square" rtlCol="0">
            <a:spAutoFit/>
          </a:bodyPr>
          <a:lstStyle/>
          <a:p>
            <a:r>
              <a:rPr lang="en-US" sz="2000" dirty="0" smtClean="0">
                <a:solidFill>
                  <a:schemeClr val="tx1"/>
                </a:solidFill>
                <a:latin typeface="Calibri" charset="0"/>
                <a:ea typeface="Calibri" charset="0"/>
                <a:cs typeface="Calibri" charset="0"/>
              </a:rPr>
              <a:t>Enable </a:t>
            </a:r>
            <a:r>
              <a:rPr lang="en-US" sz="2000" b="1" dirty="0" smtClean="0">
                <a:solidFill>
                  <a:schemeClr val="tx1"/>
                </a:solidFill>
                <a:latin typeface="Calibri" charset="0"/>
                <a:ea typeface="Calibri" charset="0"/>
                <a:cs typeface="Calibri" charset="0"/>
              </a:rPr>
              <a:t>Rapid Development</a:t>
            </a:r>
            <a:r>
              <a:rPr lang="en-US" sz="2000" dirty="0" smtClean="0">
                <a:solidFill>
                  <a:schemeClr val="tx1"/>
                </a:solidFill>
                <a:latin typeface="Calibri" charset="0"/>
                <a:ea typeface="Calibri" charset="0"/>
                <a:cs typeface="Calibri" charset="0"/>
              </a:rPr>
              <a:t> and </a:t>
            </a:r>
            <a:r>
              <a:rPr lang="en-US" sz="2000" b="1" dirty="0" smtClean="0">
                <a:solidFill>
                  <a:schemeClr val="tx1"/>
                </a:solidFill>
                <a:latin typeface="Calibri" charset="0"/>
                <a:ea typeface="Calibri" charset="0"/>
                <a:cs typeface="Calibri" charset="0"/>
              </a:rPr>
              <a:t>Deployment</a:t>
            </a:r>
            <a:r>
              <a:rPr lang="en-US" sz="2000" dirty="0" smtClean="0">
                <a:solidFill>
                  <a:schemeClr val="tx1"/>
                </a:solidFill>
                <a:latin typeface="Calibri" charset="0"/>
                <a:ea typeface="Calibri" charset="0"/>
                <a:cs typeface="Calibri" charset="0"/>
              </a:rPr>
              <a:t> of </a:t>
            </a:r>
            <a:r>
              <a:rPr lang="en-US" sz="2000" b="1" dirty="0" smtClean="0">
                <a:solidFill>
                  <a:schemeClr val="tx1"/>
                </a:solidFill>
                <a:latin typeface="Calibri" charset="0"/>
                <a:ea typeface="Calibri" charset="0"/>
                <a:cs typeface="Calibri" charset="0"/>
              </a:rPr>
              <a:t>Network Features!</a:t>
            </a:r>
          </a:p>
        </p:txBody>
      </p:sp>
      <p:sp>
        <p:nvSpPr>
          <p:cNvPr id="28" name="TextBox 27"/>
          <p:cNvSpPr txBox="1"/>
          <p:nvPr/>
        </p:nvSpPr>
        <p:spPr>
          <a:xfrm>
            <a:off x="4380350" y="3255110"/>
            <a:ext cx="3824909" cy="584775"/>
          </a:xfrm>
          <a:prstGeom prst="rect">
            <a:avLst/>
          </a:prstGeom>
          <a:noFill/>
        </p:spPr>
        <p:txBody>
          <a:bodyPr wrap="square" rtlCol="0">
            <a:spAutoFit/>
          </a:bodyPr>
          <a:lstStyle/>
          <a:p>
            <a:pPr algn="ctr"/>
            <a:r>
              <a:rPr lang="en-US" sz="3200" b="1" dirty="0" smtClean="0">
                <a:solidFill>
                  <a:srgbClr val="C00000"/>
                </a:solidFill>
                <a:latin typeface="Calibri" charset="0"/>
                <a:ea typeface="Calibri" charset="0"/>
                <a:cs typeface="Calibri" charset="0"/>
              </a:rPr>
              <a:t>Is it </a:t>
            </a:r>
            <a:r>
              <a:rPr lang="en-US" sz="3200" b="1" dirty="0" smtClean="0">
                <a:solidFill>
                  <a:srgbClr val="C00000"/>
                </a:solidFill>
                <a:latin typeface="Calibri" charset="0"/>
                <a:ea typeface="Calibri" charset="0"/>
                <a:cs typeface="Calibri" charset="0"/>
              </a:rPr>
              <a:t>REALLY the case?</a:t>
            </a: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5</a:t>
            </a:fld>
            <a:endParaRPr lang="en"/>
          </a:p>
        </p:txBody>
      </p:sp>
      <p:sp>
        <p:nvSpPr>
          <p:cNvPr id="29" name="Rectangle 28"/>
          <p:cNvSpPr/>
          <p:nvPr/>
        </p:nvSpPr>
        <p:spPr>
          <a:xfrm>
            <a:off x="2449491" y="3784116"/>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24" y="3737916"/>
            <a:ext cx="605056" cy="605056"/>
          </a:xfrm>
          <a:prstGeom prst="rect">
            <a:avLst/>
          </a:prstGeom>
        </p:spPr>
      </p:pic>
      <p:sp>
        <p:nvSpPr>
          <p:cNvPr id="33" name="Rectangle 32"/>
          <p:cNvSpPr/>
          <p:nvPr/>
        </p:nvSpPr>
        <p:spPr>
          <a:xfrm>
            <a:off x="1022150" y="3896406"/>
            <a:ext cx="909280" cy="307777"/>
          </a:xfrm>
          <a:prstGeom prst="rect">
            <a:avLst/>
          </a:prstGeom>
        </p:spPr>
        <p:txBody>
          <a:bodyPr wrap="square">
            <a:spAutoFit/>
          </a:bodyP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Core</a:t>
            </a:r>
            <a:endPar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1609098814"/>
      </p:ext>
    </p:extLst>
  </p:cSld>
  <p:clrMapOvr>
    <a:masterClrMapping/>
  </p:clrMapOvr>
  <mc:AlternateContent xmlns:mc="http://schemas.openxmlformats.org/markup-compatibility/2006">
    <mc:Choice xmlns:p14="http://schemas.microsoft.com/office/powerpoint/2010/main" Requires="p14">
      <p:transition spd="slow" p14:dur="2000" advTm="220"/>
    </mc:Choice>
    <mc:Fallback>
      <p:transition spd="slow" advTm="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Ease of Customization?</a:t>
            </a:r>
            <a:r>
              <a:rPr lang="is-IS" sz="3200" dirty="0" smtClean="0">
                <a:latin typeface="Calibri"/>
                <a:cs typeface="Calibri"/>
              </a:rPr>
              <a:t> </a:t>
            </a:r>
            <a:endParaRPr lang="en-US" sz="2800" b="0" dirty="0">
              <a:latin typeface="Calibri"/>
              <a:cs typeface="Calibri"/>
            </a:endParaRPr>
          </a:p>
        </p:txBody>
      </p:sp>
      <p:sp>
        <p:nvSpPr>
          <p:cNvPr id="178" name="Rounded Rectangle 177"/>
          <p:cNvSpPr/>
          <p:nvPr/>
        </p:nvSpPr>
        <p:spPr>
          <a:xfrm>
            <a:off x="1073072" y="1131467"/>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cxnSp>
        <p:nvCxnSpPr>
          <p:cNvPr id="180" name="Elbow Connector 179"/>
          <p:cNvCxnSpPr/>
          <p:nvPr/>
        </p:nvCxnSpPr>
        <p:spPr>
          <a:xfrm>
            <a:off x="1694436" y="1403115"/>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2003353" y="1404335"/>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a:off x="1694436" y="1811963"/>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0800000" flipV="1">
            <a:off x="2003353" y="1805666"/>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1173167" y="1235807"/>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6" name="Rounded Rectangle 185"/>
          <p:cNvSpPr/>
          <p:nvPr/>
        </p:nvSpPr>
        <p:spPr>
          <a:xfrm>
            <a:off x="1173167" y="1644655"/>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7" name="Rounded Rectangle 186"/>
          <p:cNvSpPr/>
          <p:nvPr/>
        </p:nvSpPr>
        <p:spPr>
          <a:xfrm>
            <a:off x="2099249" y="163835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88" name="Rounded Rectangle 187"/>
          <p:cNvSpPr/>
          <p:nvPr/>
        </p:nvSpPr>
        <p:spPr>
          <a:xfrm>
            <a:off x="2099249" y="1237028"/>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79" name="Rounded Rectangle 178"/>
          <p:cNvSpPr/>
          <p:nvPr/>
        </p:nvSpPr>
        <p:spPr>
          <a:xfrm>
            <a:off x="1169788" y="2398913"/>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0" name="Rounded Rectangle 189"/>
          <p:cNvSpPr/>
          <p:nvPr/>
        </p:nvSpPr>
        <p:spPr>
          <a:xfrm>
            <a:off x="2852046" y="1125611"/>
            <a:ext cx="1642521" cy="1713690"/>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sp>
        <p:nvSpPr>
          <p:cNvPr id="191" name="Rounded Rectangle 190"/>
          <p:cNvSpPr/>
          <p:nvPr/>
        </p:nvSpPr>
        <p:spPr>
          <a:xfrm>
            <a:off x="2948762" y="2393057"/>
            <a:ext cx="1450730"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Hypervisor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192" name="Elbow Connector 191"/>
          <p:cNvCxnSpPr/>
          <p:nvPr/>
        </p:nvCxnSpPr>
        <p:spPr>
          <a:xfrm>
            <a:off x="3473410" y="1397259"/>
            <a:ext cx="117189" cy="66323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rot="10800000" flipV="1">
            <a:off x="3782327" y="1398479"/>
            <a:ext cx="95896" cy="662017"/>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a:off x="3473410" y="1806107"/>
            <a:ext cx="117189" cy="254389"/>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rot="10800000" flipV="1">
            <a:off x="3782327" y="1799810"/>
            <a:ext cx="95897" cy="260685"/>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97" name="Rounded Rectangle 196"/>
          <p:cNvSpPr/>
          <p:nvPr/>
        </p:nvSpPr>
        <p:spPr>
          <a:xfrm>
            <a:off x="2952141" y="1229951"/>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8" name="Rounded Rectangle 197"/>
          <p:cNvSpPr/>
          <p:nvPr/>
        </p:nvSpPr>
        <p:spPr>
          <a:xfrm>
            <a:off x="2952141" y="1638799"/>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9" name="Rounded Rectangle 198"/>
          <p:cNvSpPr/>
          <p:nvPr/>
        </p:nvSpPr>
        <p:spPr>
          <a:xfrm>
            <a:off x="3878223" y="1632503"/>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00" name="Rounded Rectangle 199"/>
          <p:cNvSpPr/>
          <p:nvPr/>
        </p:nvSpPr>
        <p:spPr>
          <a:xfrm>
            <a:off x="3878223" y="1231172"/>
            <a:ext cx="521269" cy="334616"/>
          </a:xfrm>
          <a:prstGeom prst="roundRect">
            <a:avLst>
              <a:gd name="adj" fmla="val 0"/>
            </a:avLst>
          </a:prstGeom>
          <a:solidFill>
            <a:schemeClr val="bg2">
              <a:lumMod val="20000"/>
              <a:lumOff val="80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VM</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cxnSp>
        <p:nvCxnSpPr>
          <p:cNvPr id="202" name="Straight Connector 201"/>
          <p:cNvCxnSpPr>
            <a:stCxn id="179" idx="2"/>
          </p:cNvCxnSpPr>
          <p:nvPr/>
        </p:nvCxnSpPr>
        <p:spPr>
          <a:xfrm>
            <a:off x="1895153" y="2733529"/>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2"/>
          </p:cNvCxnSpPr>
          <p:nvPr/>
        </p:nvCxnSpPr>
        <p:spPr>
          <a:xfrm>
            <a:off x="3674127" y="2727673"/>
            <a:ext cx="252788" cy="527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59871" y="1237027"/>
            <a:ext cx="3925711" cy="2492990"/>
          </a:xfrm>
          <a:prstGeom prst="rect">
            <a:avLst/>
          </a:prstGeom>
          <a:noFill/>
        </p:spPr>
        <p:txBody>
          <a:bodyPr wrap="square" rtlCol="0">
            <a:spAutoFit/>
          </a:bodyPr>
          <a:lstStyle/>
          <a:p>
            <a:r>
              <a:rPr lang="en-US" sz="1800" dirty="0" smtClean="0">
                <a:latin typeface="Calibri" charset="0"/>
                <a:ea typeface="Calibri" charset="0"/>
                <a:cs typeface="Calibri" charset="0"/>
              </a:rPr>
              <a:t>For example, OVS supports following tunneling protocols:</a:t>
            </a:r>
          </a:p>
          <a:p>
            <a:endParaRPr lang="en-US" sz="1600" dirty="0">
              <a:latin typeface="Calibri" charset="0"/>
              <a:ea typeface="Calibri" charset="0"/>
              <a:cs typeface="Calibri" charset="0"/>
            </a:endParaRPr>
          </a:p>
          <a:p>
            <a:pPr marL="285750" indent="-285750">
              <a:buFontTx/>
              <a:buChar char="-"/>
            </a:pPr>
            <a:r>
              <a:rPr lang="en-US" sz="1800" b="1" dirty="0" smtClean="0">
                <a:solidFill>
                  <a:schemeClr val="accent1">
                    <a:lumMod val="75000"/>
                  </a:schemeClr>
                </a:solidFill>
                <a:latin typeface="Calibri" charset="0"/>
                <a:ea typeface="Calibri" charset="0"/>
                <a:cs typeface="Calibri" charset="0"/>
              </a:rPr>
              <a:t>VXLAN</a:t>
            </a:r>
            <a:r>
              <a:rPr lang="en-US" sz="1800" dirty="0" smtClean="0">
                <a:latin typeface="Calibri" charset="0"/>
                <a:ea typeface="Calibri" charset="0"/>
                <a:cs typeface="Calibri" charset="0"/>
              </a:rPr>
              <a:t>: Virtual Extensible LAN</a:t>
            </a:r>
            <a:endParaRPr lang="en-US" sz="1600" dirty="0" smtClean="0">
              <a:latin typeface="Calibri" charset="0"/>
              <a:ea typeface="Calibri" charset="0"/>
              <a:cs typeface="Calibri" charset="0"/>
            </a:endParaRPr>
          </a:p>
          <a:p>
            <a:pPr marL="285750" indent="-285750">
              <a:buFontTx/>
              <a:buChar char="-"/>
            </a:pPr>
            <a:endParaRPr lang="en-US" sz="1600" dirty="0" smtClean="0">
              <a:latin typeface="Calibri" charset="0"/>
              <a:ea typeface="Calibri" charset="0"/>
              <a:cs typeface="Calibri" charset="0"/>
            </a:endParaRPr>
          </a:p>
          <a:p>
            <a:pPr marL="285750" indent="-285750">
              <a:buFontTx/>
              <a:buChar char="-"/>
            </a:pPr>
            <a:r>
              <a:rPr lang="en-US" sz="1800" b="1" dirty="0" smtClean="0">
                <a:solidFill>
                  <a:schemeClr val="accent1">
                    <a:lumMod val="75000"/>
                  </a:schemeClr>
                </a:solidFill>
                <a:latin typeface="Calibri" charset="0"/>
                <a:ea typeface="Calibri" charset="0"/>
                <a:cs typeface="Calibri" charset="0"/>
              </a:rPr>
              <a:t>STT</a:t>
            </a:r>
            <a:r>
              <a:rPr lang="en-US" sz="1800" dirty="0" smtClean="0">
                <a:latin typeface="Calibri" charset="0"/>
                <a:ea typeface="Calibri" charset="0"/>
                <a:cs typeface="Calibri" charset="0"/>
              </a:rPr>
              <a:t>: Stateless </a:t>
            </a:r>
            <a:r>
              <a:rPr lang="en-US" sz="1800" dirty="0">
                <a:latin typeface="Calibri" charset="0"/>
                <a:ea typeface="Calibri" charset="0"/>
                <a:cs typeface="Calibri" charset="0"/>
              </a:rPr>
              <a:t>Transport </a:t>
            </a:r>
            <a:r>
              <a:rPr lang="en-US" sz="1800" dirty="0" smtClean="0">
                <a:latin typeface="Calibri" charset="0"/>
                <a:ea typeface="Calibri" charset="0"/>
                <a:cs typeface="Calibri" charset="0"/>
              </a:rPr>
              <a:t>Tunneling</a:t>
            </a:r>
            <a:endParaRPr lang="en-US" sz="1600" dirty="0" smtClean="0">
              <a:latin typeface="Calibri" charset="0"/>
              <a:ea typeface="Calibri" charset="0"/>
              <a:cs typeface="Calibri" charset="0"/>
            </a:endParaRPr>
          </a:p>
          <a:p>
            <a:pPr marL="285750" indent="-285750">
              <a:buFontTx/>
              <a:buChar char="-"/>
            </a:pPr>
            <a:endParaRPr lang="en-US" sz="1600" dirty="0" smtClean="0">
              <a:latin typeface="Calibri" charset="0"/>
              <a:ea typeface="Calibri" charset="0"/>
              <a:cs typeface="Calibri" charset="0"/>
            </a:endParaRPr>
          </a:p>
          <a:p>
            <a:pPr marL="285750" indent="-285750">
              <a:buFontTx/>
              <a:buChar char="-"/>
            </a:pPr>
            <a:r>
              <a:rPr lang="en-US" sz="1800" b="1" dirty="0">
                <a:solidFill>
                  <a:schemeClr val="accent1">
                    <a:lumMod val="75000"/>
                  </a:schemeClr>
                </a:solidFill>
                <a:latin typeface="Calibri" charset="0"/>
                <a:ea typeface="Calibri" charset="0"/>
                <a:cs typeface="Calibri" charset="0"/>
              </a:rPr>
              <a:t>NVGRE</a:t>
            </a:r>
            <a:r>
              <a:rPr lang="en-US" sz="1800" dirty="0">
                <a:latin typeface="Calibri" charset="0"/>
                <a:ea typeface="Calibri" charset="0"/>
                <a:cs typeface="Calibri" charset="0"/>
              </a:rPr>
              <a:t>: Network Virtualization Generic </a:t>
            </a:r>
            <a:r>
              <a:rPr lang="en-US" sz="1800" dirty="0" smtClean="0">
                <a:latin typeface="Calibri" charset="0"/>
                <a:ea typeface="Calibri" charset="0"/>
                <a:cs typeface="Calibri" charset="0"/>
              </a:rPr>
              <a:t>Routing</a:t>
            </a:r>
            <a:endParaRPr lang="en-US" sz="1600" dirty="0" smtClean="0">
              <a:latin typeface="Calibri" charset="0"/>
              <a:ea typeface="Calibri" charset="0"/>
              <a:cs typeface="Calibri" charset="0"/>
            </a:endParaRPr>
          </a:p>
        </p:txBody>
      </p:sp>
      <p:sp>
        <p:nvSpPr>
          <p:cNvPr id="117" name="Rounded Rectangle 116"/>
          <p:cNvSpPr/>
          <p:nvPr/>
        </p:nvSpPr>
        <p:spPr>
          <a:xfrm>
            <a:off x="612012" y="3369818"/>
            <a:ext cx="3882555" cy="1224139"/>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8" name="Straight Connector 117"/>
          <p:cNvCxnSpPr>
            <a:stCxn id="206" idx="2"/>
          </p:cNvCxnSpPr>
          <p:nvPr/>
        </p:nvCxnSpPr>
        <p:spPr>
          <a:xfrm>
            <a:off x="2304854" y="3468659"/>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206" idx="2"/>
            <a:endCxn id="214" idx="0"/>
          </p:cNvCxnSpPr>
          <p:nvPr/>
        </p:nvCxnSpPr>
        <p:spPr>
          <a:xfrm>
            <a:off x="2304854" y="3468659"/>
            <a:ext cx="1622060"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208" idx="2"/>
          </p:cNvCxnSpPr>
          <p:nvPr/>
        </p:nvCxnSpPr>
        <p:spPr>
          <a:xfrm flipH="1">
            <a:off x="2701853" y="3468659"/>
            <a:ext cx="1225062"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08" idx="2"/>
            <a:endCxn id="214" idx="0"/>
          </p:cNvCxnSpPr>
          <p:nvPr/>
        </p:nvCxnSpPr>
        <p:spPr>
          <a:xfrm flipH="1">
            <a:off x="3926914" y="3468659"/>
            <a:ext cx="1" cy="30830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8" name="Rounded Rectangle 217"/>
          <p:cNvSpPr/>
          <p:nvPr/>
        </p:nvSpPr>
        <p:spPr>
          <a:xfrm>
            <a:off x="3529915"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21" name="Rounded Rectangle 220"/>
          <p:cNvSpPr/>
          <p:nvPr/>
        </p:nvSpPr>
        <p:spPr>
          <a:xfrm>
            <a:off x="1907854" y="3255110"/>
            <a:ext cx="793999" cy="213549"/>
          </a:xfrm>
          <a:prstGeom prst="roundRect">
            <a:avLst>
              <a:gd name="adj" fmla="val 0"/>
            </a:avLst>
          </a:prstGeom>
          <a:solidFill>
            <a:schemeClr val="accent4">
              <a:lumMod val="40000"/>
              <a:lumOff val="60000"/>
            </a:schemeClr>
          </a:solidFill>
          <a:ln w="2857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ToR</a:t>
            </a:r>
            <a:endParaRPr lang="en-US" dirty="0">
              <a:solidFill>
                <a:sysClr val="windowText" lastClr="000000"/>
              </a:solidFill>
              <a:latin typeface="Consolas" charset="0"/>
              <a:ea typeface="Consolas" charset="0"/>
              <a:cs typeface="Consolas" charset="0"/>
            </a:endParaRPr>
          </a:p>
        </p:txBody>
      </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6</a:t>
            </a:fld>
            <a:endParaRPr lang="en"/>
          </a:p>
        </p:txBody>
      </p:sp>
      <p:sp>
        <p:nvSpPr>
          <p:cNvPr id="59" name="Rectangle 58"/>
          <p:cNvSpPr/>
          <p:nvPr/>
        </p:nvSpPr>
        <p:spPr>
          <a:xfrm>
            <a:off x="2449491" y="3784116"/>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24" y="3737916"/>
            <a:ext cx="605056" cy="605056"/>
          </a:xfrm>
          <a:prstGeom prst="rect">
            <a:avLst/>
          </a:prstGeom>
        </p:spPr>
      </p:pic>
      <p:sp>
        <p:nvSpPr>
          <p:cNvPr id="61" name="Rectangle 60"/>
          <p:cNvSpPr/>
          <p:nvPr/>
        </p:nvSpPr>
        <p:spPr>
          <a:xfrm>
            <a:off x="1022150" y="3896406"/>
            <a:ext cx="909280" cy="307777"/>
          </a:xfrm>
          <a:prstGeom prst="rect">
            <a:avLst/>
          </a:prstGeom>
        </p:spPr>
        <p:txBody>
          <a:bodyPr wrap="square">
            <a:spAutoFit/>
          </a:bodyPr>
          <a:lstStyle/>
          <a:p>
            <a:pPr algn="ctr"/>
            <a:r>
              <a:rPr lang="en-US"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Core</a:t>
            </a:r>
            <a:endParaRPr lang="en-US"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62" name="Rectangle 61"/>
          <p:cNvSpPr/>
          <p:nvPr/>
        </p:nvSpPr>
        <p:spPr>
          <a:xfrm>
            <a:off x="3673308" y="3793967"/>
            <a:ext cx="504724" cy="517510"/>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nsolas" charset="0"/>
              <a:ea typeface="Consolas" charset="0"/>
              <a:cs typeface="Consolas" charset="0"/>
            </a:endParaRP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141" y="3747767"/>
            <a:ext cx="605056" cy="605056"/>
          </a:xfrm>
          <a:prstGeom prst="rect">
            <a:avLst/>
          </a:prstGeom>
        </p:spPr>
      </p:pic>
      <p:sp>
        <p:nvSpPr>
          <p:cNvPr id="223" name="Rounded Rectangle 222"/>
          <p:cNvSpPr/>
          <p:nvPr/>
        </p:nvSpPr>
        <p:spPr>
          <a:xfrm>
            <a:off x="428653" y="3240632"/>
            <a:ext cx="4249271" cy="1463273"/>
          </a:xfrm>
          <a:prstGeom prst="roundRect">
            <a:avLst>
              <a:gd name="adj" fmla="val 0"/>
            </a:avLst>
          </a:prstGeom>
          <a:solidFill>
            <a:schemeClr val="bg1">
              <a:alpha val="6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ounded Rectangle 183"/>
          <p:cNvSpPr/>
          <p:nvPr/>
        </p:nvSpPr>
        <p:spPr>
          <a:xfrm>
            <a:off x="1169787" y="2066353"/>
            <a:ext cx="1450730"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6" name="Rounded Rectangle 195"/>
          <p:cNvSpPr/>
          <p:nvPr/>
        </p:nvSpPr>
        <p:spPr>
          <a:xfrm>
            <a:off x="2948760" y="2060497"/>
            <a:ext cx="145073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1" name="Freeform 10"/>
          <p:cNvSpPr/>
          <p:nvPr/>
        </p:nvSpPr>
        <p:spPr>
          <a:xfrm>
            <a:off x="1828800" y="2763079"/>
            <a:ext cx="1900583" cy="1479878"/>
          </a:xfrm>
          <a:custGeom>
            <a:avLst/>
            <a:gdLst>
              <a:gd name="connsiteX0" fmla="*/ 0 w 1900583"/>
              <a:gd name="connsiteY0" fmla="*/ 0 h 1479878"/>
              <a:gd name="connsiteX1" fmla="*/ 427383 w 1900583"/>
              <a:gd name="connsiteY1" fmla="*/ 1331843 h 1479878"/>
              <a:gd name="connsiteX2" fmla="*/ 1798983 w 1900583"/>
              <a:gd name="connsiteY2" fmla="*/ 1302026 h 1479878"/>
              <a:gd name="connsiteX3" fmla="*/ 1798983 w 1900583"/>
              <a:gd name="connsiteY3" fmla="*/ 39756 h 1479878"/>
            </a:gdLst>
            <a:ahLst/>
            <a:cxnLst>
              <a:cxn ang="0">
                <a:pos x="connsiteX0" y="connsiteY0"/>
              </a:cxn>
              <a:cxn ang="0">
                <a:pos x="connsiteX1" y="connsiteY1"/>
              </a:cxn>
              <a:cxn ang="0">
                <a:pos x="connsiteX2" y="connsiteY2"/>
              </a:cxn>
              <a:cxn ang="0">
                <a:pos x="connsiteX3" y="connsiteY3"/>
              </a:cxn>
            </a:cxnLst>
            <a:rect l="l" t="t" r="r" b="b"/>
            <a:pathLst>
              <a:path w="1900583" h="1479878">
                <a:moveTo>
                  <a:pt x="0" y="0"/>
                </a:moveTo>
                <a:cubicBezTo>
                  <a:pt x="63776" y="557419"/>
                  <a:pt x="127553" y="1114839"/>
                  <a:pt x="427383" y="1331843"/>
                </a:cubicBezTo>
                <a:cubicBezTo>
                  <a:pt x="727213" y="1548847"/>
                  <a:pt x="1570383" y="1517374"/>
                  <a:pt x="1798983" y="1302026"/>
                </a:cubicBezTo>
                <a:cubicBezTo>
                  <a:pt x="2027583" y="1086678"/>
                  <a:pt x="1798983" y="39756"/>
                  <a:pt x="1798983" y="39756"/>
                </a:cubicBezTo>
              </a:path>
            </a:pathLst>
          </a:cu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031527" y="2005386"/>
            <a:ext cx="3854055" cy="1771579"/>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rot="19543020">
            <a:off x="4981235" y="2452782"/>
            <a:ext cx="3761513" cy="1077218"/>
          </a:xfrm>
          <a:prstGeom prst="rect">
            <a:avLst/>
          </a:prstGeom>
          <a:noFill/>
        </p:spPr>
        <p:txBody>
          <a:bodyPr wrap="square" rtlCol="0">
            <a:spAutoFit/>
          </a:bodyPr>
          <a:lstStyle/>
          <a:p>
            <a:pPr algn="ctr"/>
            <a:r>
              <a:rPr lang="en-US" sz="3200" b="1" dirty="0" smtClean="0">
                <a:solidFill>
                  <a:srgbClr val="C00000"/>
                </a:solidFill>
                <a:latin typeface="Calibri" charset="0"/>
                <a:ea typeface="Calibri" charset="0"/>
                <a:cs typeface="Calibri" charset="0"/>
              </a:rPr>
              <a:t>What about adding </a:t>
            </a:r>
            <a:r>
              <a:rPr lang="en-US" sz="3200" b="1" dirty="0" smtClean="0">
                <a:solidFill>
                  <a:srgbClr val="C00000"/>
                </a:solidFill>
                <a:latin typeface="Calibri" charset="0"/>
                <a:ea typeface="Calibri" charset="0"/>
                <a:cs typeface="Calibri" charset="0"/>
              </a:rPr>
              <a:t>new protocols?</a:t>
            </a:r>
            <a:endParaRPr lang="en-US" sz="3200" b="1" dirty="0" smtClean="0">
              <a:solidFill>
                <a:srgbClr val="C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790844644"/>
      </p:ext>
    </p:extLst>
  </p:cSld>
  <p:clrMapOvr>
    <a:masterClrMapping/>
  </p:clrMapOvr>
  <mc:AlternateContent xmlns:mc="http://schemas.openxmlformats.org/markup-compatibility/2006">
    <mc:Choice xmlns:p14="http://schemas.microsoft.com/office/powerpoint/2010/main" Requires="p14">
      <p:transition spd="slow" p14:dur="2000" advTm="323"/>
    </mc:Choice>
    <mc:Fallback>
      <p:transition spd="slow" advTm="3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30132" y="3661032"/>
            <a:ext cx="3980770" cy="836652"/>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2504" y="3920119"/>
            <a:ext cx="3527022" cy="338554"/>
          </a:xfrm>
          <a:prstGeom prst="rect">
            <a:avLst/>
          </a:prstGeom>
        </p:spPr>
        <p:txBody>
          <a:bodyPr wrap="square">
            <a:spAutoFit/>
          </a:bodyPr>
          <a:lstStyle/>
          <a:p>
            <a:pPr algn="ctr"/>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Fast Packet IO (or Forwarding)</a:t>
            </a:r>
            <a:endPar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Rapid Development &amp; Deployment?</a:t>
            </a:r>
            <a:endParaRPr lang="en-US" sz="3200" b="0" dirty="0">
              <a:latin typeface="Calibri"/>
              <a:cs typeface="Calibri"/>
            </a:endParaRPr>
          </a:p>
        </p:txBody>
      </p:sp>
      <p:cxnSp>
        <p:nvCxnSpPr>
          <p:cNvPr id="7" name="Straight Arrow Connector 6"/>
          <p:cNvCxnSpPr/>
          <p:nvPr/>
        </p:nvCxnSpPr>
        <p:spPr>
          <a:xfrm flipH="1">
            <a:off x="630132" y="2400969"/>
            <a:ext cx="538834" cy="1247210"/>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cxnSp>
        <p:nvCxnSpPr>
          <p:cNvPr id="17" name="Straight Arrow Connector 16"/>
          <p:cNvCxnSpPr/>
          <p:nvPr/>
        </p:nvCxnSpPr>
        <p:spPr>
          <a:xfrm>
            <a:off x="2620517" y="2400969"/>
            <a:ext cx="1990385" cy="1247210"/>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7</a:t>
            </a:fld>
            <a:endParaRPr lang="en"/>
          </a:p>
        </p:txBody>
      </p:sp>
      <p:sp>
        <p:nvSpPr>
          <p:cNvPr id="19" name="Rounded Rectangle 18"/>
          <p:cNvSpPr/>
          <p:nvPr/>
        </p:nvSpPr>
        <p:spPr>
          <a:xfrm>
            <a:off x="1168966" y="2066353"/>
            <a:ext cx="145155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387456067"/>
      </p:ext>
    </p:extLst>
  </p:cSld>
  <p:clrMapOvr>
    <a:masterClrMapping/>
  </p:clrMapOvr>
  <mc:AlternateContent xmlns:mc="http://schemas.openxmlformats.org/markup-compatibility/2006">
    <mc:Choice xmlns:p14="http://schemas.microsoft.com/office/powerpoint/2010/main" Requires="p14">
      <p:transition spd="slow" p14:dur="2000" advTm="569"/>
    </mc:Choice>
    <mc:Fallback>
      <p:transition spd="slow" advTm="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8" grpId="0"/>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Rapid Development &amp; Deployment?</a:t>
            </a:r>
            <a:endParaRPr lang="en-US" sz="3200"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630132" y="2400969"/>
            <a:ext cx="538834"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cxnSp>
        <p:nvCxnSpPr>
          <p:cNvPr id="17" name="Straight Arrow Connector 16"/>
          <p:cNvCxnSpPr/>
          <p:nvPr/>
        </p:nvCxnSpPr>
        <p:spPr>
          <a:xfrm>
            <a:off x="2620517" y="2400969"/>
            <a:ext cx="1990385"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8</a:t>
            </a:fld>
            <a:endParaRPr lang="en"/>
          </a:p>
        </p:txBody>
      </p:sp>
      <p:sp>
        <p:nvSpPr>
          <p:cNvPr id="18" name="Rectangle 17"/>
          <p:cNvSpPr/>
          <p:nvPr/>
        </p:nvSpPr>
        <p:spPr>
          <a:xfrm>
            <a:off x="857006" y="3326015"/>
            <a:ext cx="3527022" cy="338554"/>
          </a:xfrm>
          <a:prstGeom prst="rect">
            <a:avLst/>
          </a:prstGeom>
          <a:noFill/>
        </p:spPr>
        <p:txBody>
          <a:bodyPr wrap="square">
            <a:spAutoFit/>
          </a:bodyPr>
          <a:lstStyle/>
          <a:p>
            <a:pPr algn="ctr"/>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Packet Processing Logic</a:t>
            </a:r>
            <a:endPar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19" name="Rounded Rectangle 18"/>
          <p:cNvSpPr/>
          <p:nvPr/>
        </p:nvSpPr>
        <p:spPr>
          <a:xfrm>
            <a:off x="1168966" y="2066353"/>
            <a:ext cx="1451551" cy="334616"/>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59872" y="1237027"/>
            <a:ext cx="3597719" cy="1292662"/>
          </a:xfrm>
          <a:prstGeom prst="rect">
            <a:avLst/>
          </a:prstGeom>
          <a:noFill/>
        </p:spPr>
        <p:txBody>
          <a:bodyPr wrap="square" rtlCol="0">
            <a:spAutoFit/>
          </a:bodyPr>
          <a:lstStyle/>
          <a:p>
            <a:r>
              <a:rPr lang="en-US" sz="2000" b="1" dirty="0" smtClean="0">
                <a:solidFill>
                  <a:schemeClr val="tx1"/>
                </a:solidFill>
                <a:latin typeface="Calibri" charset="0"/>
                <a:ea typeface="Calibri" charset="0"/>
                <a:cs typeface="Calibri" charset="0"/>
              </a:rPr>
              <a:t>Requires domain expertize in:</a:t>
            </a:r>
            <a:endParaRPr lang="en-US" sz="2000" b="1" dirty="0">
              <a:solidFill>
                <a:schemeClr val="tx1"/>
              </a:solidFill>
              <a:latin typeface="Calibri" charset="0"/>
              <a:ea typeface="Calibri" charset="0"/>
              <a:cs typeface="Calibri" charset="0"/>
            </a:endParaRPr>
          </a:p>
          <a:p>
            <a:endParaRPr lang="en-US" dirty="0" smtClean="0">
              <a:latin typeface="Calibri" charset="0"/>
              <a:ea typeface="Calibri" charset="0"/>
              <a:cs typeface="Calibri" charset="0"/>
            </a:endParaRPr>
          </a:p>
          <a:p>
            <a:pPr marL="285750" indent="-285750">
              <a:buFontTx/>
              <a:buChar char="-"/>
            </a:pPr>
            <a:r>
              <a:rPr lang="en-US" sz="1600" dirty="0" smtClean="0">
                <a:latin typeface="Calibri" charset="0"/>
                <a:ea typeface="Calibri" charset="0"/>
                <a:cs typeface="Calibri" charset="0"/>
              </a:rPr>
              <a:t>Network </a:t>
            </a:r>
            <a:r>
              <a:rPr lang="en-US" sz="1600" b="1" dirty="0" smtClean="0">
                <a:latin typeface="Calibri" charset="0"/>
                <a:ea typeface="Calibri" charset="0"/>
                <a:cs typeface="Calibri" charset="0"/>
              </a:rPr>
              <a:t>protocol design</a:t>
            </a:r>
            <a:endParaRPr lang="en-US" sz="1600" dirty="0" smtClean="0">
              <a:latin typeface="Calibri" charset="0"/>
              <a:ea typeface="Calibri" charset="0"/>
              <a:cs typeface="Calibri" charset="0"/>
            </a:endParaRPr>
          </a:p>
          <a:p>
            <a:pPr marL="285750" indent="-285750">
              <a:buFontTx/>
              <a:buChar char="-"/>
            </a:pPr>
            <a:endParaRPr lang="en-US" sz="1200" dirty="0">
              <a:latin typeface="Calibri" charset="0"/>
              <a:ea typeface="Calibri" charset="0"/>
              <a:cs typeface="Calibri" charset="0"/>
            </a:endParaRPr>
          </a:p>
          <a:p>
            <a:pPr marL="285750" indent="-285750">
              <a:buFontTx/>
              <a:buChar char="-"/>
            </a:pPr>
            <a:r>
              <a:rPr lang="en-US" sz="1600" dirty="0" smtClean="0">
                <a:latin typeface="Calibri" charset="0"/>
                <a:ea typeface="Calibri" charset="0"/>
                <a:cs typeface="Calibri" charset="0"/>
              </a:rPr>
              <a:t>Software development</a:t>
            </a:r>
          </a:p>
        </p:txBody>
      </p:sp>
      <p:sp>
        <p:nvSpPr>
          <p:cNvPr id="38" name="TextBox 37"/>
          <p:cNvSpPr txBox="1"/>
          <p:nvPr/>
        </p:nvSpPr>
        <p:spPr>
          <a:xfrm>
            <a:off x="5259861" y="2493862"/>
            <a:ext cx="1176925" cy="830997"/>
          </a:xfrm>
          <a:prstGeom prst="rect">
            <a:avLst/>
          </a:prstGeom>
          <a:noFill/>
        </p:spPr>
        <p:txBody>
          <a:bodyPr wrap="none" rtlCol="0">
            <a:spAutoFit/>
          </a:bodyPr>
          <a:lstStyle/>
          <a:p>
            <a:pPr marL="285750" indent="-285750">
              <a:buFontTx/>
              <a:buChar char="-"/>
            </a:pPr>
            <a:r>
              <a:rPr lang="en-US" sz="1600" b="1" dirty="0" smtClean="0">
                <a:latin typeface="Calibri" charset="0"/>
                <a:ea typeface="Calibri" charset="0"/>
                <a:cs typeface="Calibri" charset="0"/>
              </a:rPr>
              <a:t>Develop</a:t>
            </a:r>
          </a:p>
          <a:p>
            <a:pPr marL="285750" indent="-285750">
              <a:buFontTx/>
              <a:buChar char="-"/>
            </a:pPr>
            <a:r>
              <a:rPr lang="en-US" sz="1600" b="1" dirty="0" smtClean="0">
                <a:latin typeface="Calibri" charset="0"/>
                <a:ea typeface="Calibri" charset="0"/>
                <a:cs typeface="Calibri" charset="0"/>
              </a:rPr>
              <a:t>Test</a:t>
            </a:r>
          </a:p>
          <a:p>
            <a:pPr marL="285750" indent="-285750">
              <a:buFontTx/>
              <a:buChar char="-"/>
            </a:pPr>
            <a:r>
              <a:rPr lang="en-US" sz="1600" b="1" dirty="0" smtClean="0">
                <a:latin typeface="Calibri" charset="0"/>
                <a:ea typeface="Calibri" charset="0"/>
                <a:cs typeface="Calibri" charset="0"/>
              </a:rPr>
              <a:t>Deploy</a:t>
            </a:r>
            <a:endParaRPr lang="en-US" sz="1600" b="1" dirty="0">
              <a:latin typeface="Calibri" charset="0"/>
              <a:ea typeface="Calibri" charset="0"/>
              <a:cs typeface="Calibri" charset="0"/>
            </a:endParaRPr>
          </a:p>
        </p:txBody>
      </p:sp>
      <p:sp>
        <p:nvSpPr>
          <p:cNvPr id="42" name="TextBox 41"/>
          <p:cNvSpPr txBox="1"/>
          <p:nvPr/>
        </p:nvSpPr>
        <p:spPr>
          <a:xfrm>
            <a:off x="5259861" y="3282235"/>
            <a:ext cx="2606804" cy="338554"/>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Tx/>
              <a:buNone/>
              <a:tabLst/>
              <a:defRPr/>
            </a:pPr>
            <a:r>
              <a:rPr lang="is-IS" sz="1600" dirty="0" smtClean="0">
                <a:latin typeface="Calibri" charset="0"/>
                <a:ea typeface="Calibri" charset="0"/>
                <a:cs typeface="Calibri" charset="0"/>
              </a:rPr>
              <a:t>… large, complex codebases. </a:t>
            </a:r>
          </a:p>
        </p:txBody>
      </p:sp>
      <p:sp>
        <p:nvSpPr>
          <p:cNvPr id="43" name="TextBox 42"/>
          <p:cNvSpPr txBox="1"/>
          <p:nvPr/>
        </p:nvSpPr>
        <p:spPr>
          <a:xfrm>
            <a:off x="4959872" y="4409877"/>
            <a:ext cx="3544560" cy="338554"/>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Tx/>
              <a:buChar char="-"/>
              <a:tabLst/>
              <a:defRPr/>
            </a:pPr>
            <a:r>
              <a:rPr lang="en-US" sz="1600" b="1" dirty="0" smtClean="0">
                <a:latin typeface="Calibri" charset="0"/>
                <a:ea typeface="Calibri" charset="0"/>
                <a:cs typeface="Calibri" charset="0"/>
              </a:rPr>
              <a:t>Maintaining changes</a:t>
            </a:r>
            <a:r>
              <a:rPr lang="en-US" sz="1600" dirty="0" smtClean="0">
                <a:latin typeface="Calibri" charset="0"/>
                <a:ea typeface="Calibri" charset="0"/>
                <a:cs typeface="Calibri" charset="0"/>
              </a:rPr>
              <a:t> across </a:t>
            </a:r>
            <a:r>
              <a:rPr lang="en-US" sz="1600" dirty="0" smtClean="0">
                <a:latin typeface="Calibri" charset="0"/>
                <a:ea typeface="Calibri" charset="0"/>
                <a:cs typeface="Calibri" charset="0"/>
              </a:rPr>
              <a:t>releases</a:t>
            </a:r>
            <a:endParaRPr lang="en-US" sz="1600" dirty="0" smtClean="0">
              <a:latin typeface="Calibri" charset="0"/>
              <a:ea typeface="Calibri" charset="0"/>
              <a:cs typeface="Calibri" charset="0"/>
            </a:endParaRPr>
          </a:p>
        </p:txBody>
      </p:sp>
      <p:sp>
        <p:nvSpPr>
          <p:cNvPr id="24" name="TextBox 23"/>
          <p:cNvSpPr txBox="1"/>
          <p:nvPr/>
        </p:nvSpPr>
        <p:spPr>
          <a:xfrm>
            <a:off x="4937771" y="3573518"/>
            <a:ext cx="1200970" cy="338554"/>
          </a:xfrm>
          <a:prstGeom prst="rect">
            <a:avLst/>
          </a:prstGeom>
          <a:noFill/>
        </p:spPr>
        <p:txBody>
          <a:bodyPr wrap="none" rtlCol="0">
            <a:spAutoFit/>
          </a:bodyPr>
          <a:lstStyle/>
          <a:p>
            <a:r>
              <a:rPr lang="en-US" sz="1600" b="1" dirty="0">
                <a:solidFill>
                  <a:srgbClr val="C00000"/>
                </a:solidFill>
                <a:latin typeface="Calibri" charset="0"/>
                <a:ea typeface="Calibri" charset="0"/>
                <a:cs typeface="Calibri" charset="0"/>
              </a:rPr>
              <a:t>A</a:t>
            </a:r>
            <a:r>
              <a:rPr lang="en-US" sz="1600" b="1" dirty="0" smtClean="0">
                <a:solidFill>
                  <a:srgbClr val="C00000"/>
                </a:solidFill>
                <a:latin typeface="Calibri" charset="0"/>
                <a:ea typeface="Calibri" charset="0"/>
                <a:cs typeface="Calibri" charset="0"/>
              </a:rPr>
              <a:t>rcane APIs</a:t>
            </a:r>
            <a:endParaRPr lang="en-US" sz="1600" b="1" dirty="0">
              <a:solidFill>
                <a:srgbClr val="C00000"/>
              </a:solidFill>
              <a:latin typeface="Calibri" charset="0"/>
              <a:ea typeface="Calibri" charset="0"/>
              <a:cs typeface="Calibri" charset="0"/>
            </a:endParaRPr>
          </a:p>
        </p:txBody>
      </p:sp>
      <p:cxnSp>
        <p:nvCxnSpPr>
          <p:cNvPr id="26" name="Straight Arrow Connector 25"/>
          <p:cNvCxnSpPr/>
          <p:nvPr/>
        </p:nvCxnSpPr>
        <p:spPr>
          <a:xfrm flipH="1">
            <a:off x="3462725" y="3751018"/>
            <a:ext cx="1497147" cy="3425"/>
          </a:xfrm>
          <a:prstGeom prst="straightConnector1">
            <a:avLst/>
          </a:prstGeom>
          <a:ln>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959872" y="3764002"/>
            <a:ext cx="3886948" cy="584775"/>
          </a:xfrm>
          <a:prstGeom prst="rect">
            <a:avLst/>
          </a:prstGeom>
        </p:spPr>
        <p:txBody>
          <a:bodyPr wrap="square">
            <a:spAutoFit/>
          </a:bodyPr>
          <a:lstStyle/>
          <a:p>
            <a:pPr marL="285750" lvl="0" indent="-285750">
              <a:buFontTx/>
              <a:buChar char="-"/>
              <a:defRPr/>
            </a:pPr>
            <a:r>
              <a:rPr lang="is-IS" sz="1600" smtClean="0">
                <a:latin typeface="Calibri" charset="0"/>
                <a:ea typeface="Calibri" charset="0"/>
                <a:cs typeface="Calibri" charset="0"/>
              </a:rPr>
              <a:t>Can </a:t>
            </a:r>
            <a:r>
              <a:rPr lang="is-IS" sz="1600" dirty="0">
                <a:latin typeface="Calibri" charset="0"/>
                <a:ea typeface="Calibri" charset="0"/>
                <a:cs typeface="Calibri" charset="0"/>
              </a:rPr>
              <a:t>take </a:t>
            </a:r>
            <a:r>
              <a:rPr lang="is-IS" sz="1600" b="1" dirty="0">
                <a:solidFill>
                  <a:srgbClr val="C00000"/>
                </a:solidFill>
                <a:latin typeface="Calibri" charset="0"/>
                <a:ea typeface="Calibri" charset="0"/>
                <a:cs typeface="Calibri" charset="0"/>
              </a:rPr>
              <a:t>3-6 months</a:t>
            </a:r>
            <a:r>
              <a:rPr lang="is-IS" sz="1600" dirty="0">
                <a:latin typeface="Calibri" charset="0"/>
                <a:ea typeface="Calibri" charset="0"/>
                <a:cs typeface="Calibri" charset="0"/>
              </a:rPr>
              <a:t> to get a </a:t>
            </a:r>
            <a:r>
              <a:rPr lang="is-IS" sz="1600">
                <a:latin typeface="Calibri" charset="0"/>
                <a:ea typeface="Calibri" charset="0"/>
                <a:cs typeface="Calibri" charset="0"/>
              </a:rPr>
              <a:t>new </a:t>
            </a:r>
            <a:r>
              <a:rPr lang="is-IS" sz="1600" smtClean="0">
                <a:latin typeface="Calibri" charset="0"/>
                <a:ea typeface="Calibri" charset="0"/>
                <a:cs typeface="Calibri" charset="0"/>
              </a:rPr>
              <a:t>feature </a:t>
            </a:r>
            <a:r>
              <a:rPr lang="is-IS" sz="1600">
                <a:latin typeface="Calibri" charset="0"/>
                <a:ea typeface="Calibri" charset="0"/>
                <a:cs typeface="Calibri" charset="0"/>
              </a:rPr>
              <a:t>in</a:t>
            </a:r>
            <a:r>
              <a:rPr lang="is-IS" sz="1600" smtClean="0">
                <a:latin typeface="Calibri" charset="0"/>
                <a:ea typeface="Calibri" charset="0"/>
                <a:cs typeface="Calibri" charset="0"/>
              </a:rPr>
              <a:t>.</a:t>
            </a:r>
          </a:p>
        </p:txBody>
      </p:sp>
    </p:spTree>
    <p:custDataLst>
      <p:tags r:id="rId1"/>
    </p:custDataLst>
    <p:extLst>
      <p:ext uri="{BB962C8B-B14F-4D97-AF65-F5344CB8AC3E}">
        <p14:creationId xmlns:p14="http://schemas.microsoft.com/office/powerpoint/2010/main" val="2043792016"/>
      </p:ext>
    </p:extLst>
  </p:cSld>
  <p:clrMapOvr>
    <a:masterClrMapping/>
  </p:clrMapOvr>
  <mc:AlternateContent xmlns:mc="http://schemas.openxmlformats.org/markup-compatibility/2006">
    <mc:Choice xmlns:p14="http://schemas.microsoft.com/office/powerpoint/2010/main" Requires="p14">
      <p:transition spd="slow" p14:dur="2000" advTm="1192"/>
    </mc:Choice>
    <mc:Fallback>
      <p:transition spd="slow" advTm="1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4" grpId="0"/>
      <p:bldP spid="24" grpId="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9291"/>
          </a:xfrm>
        </p:spPr>
        <p:txBody>
          <a:bodyPr/>
          <a:lstStyle/>
          <a:p>
            <a:r>
              <a:rPr lang="en-US" sz="3200" dirty="0" smtClean="0">
                <a:latin typeface="Calibri"/>
                <a:cs typeface="Calibri"/>
              </a:rPr>
              <a:t>Rapid Development &amp; Deployment?</a:t>
            </a:r>
            <a:endParaRPr lang="en-US" sz="3200" b="0" dirty="0">
              <a:latin typeface="Calibri"/>
              <a:cs typeface="Calibri"/>
            </a:endParaRPr>
          </a:p>
        </p:txBody>
      </p:sp>
      <p:sp>
        <p:nvSpPr>
          <p:cNvPr id="29" name="Rounded Rectangle 28"/>
          <p:cNvSpPr/>
          <p:nvPr/>
        </p:nvSpPr>
        <p:spPr>
          <a:xfrm>
            <a:off x="630132" y="3177153"/>
            <a:ext cx="3980770"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38536" y="4401587"/>
            <a:ext cx="533324" cy="476099"/>
            <a:chOff x="2604847" y="3810600"/>
            <a:chExt cx="533324" cy="476099"/>
          </a:xfrm>
        </p:grpSpPr>
        <p:pic>
          <p:nvPicPr>
            <p:cNvPr id="39"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0"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1"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 name="Slide Number Placeholder 2"/>
          <p:cNvSpPr>
            <a:spLocks noGrp="1"/>
          </p:cNvSpPr>
          <p:nvPr>
            <p:ph type="sldNum" idx="12"/>
          </p:nvPr>
        </p:nvSpPr>
        <p:spPr/>
        <p:txBody>
          <a:bodyPr/>
          <a:lstStyle/>
          <a:p>
            <a:pPr>
              <a:spcBef>
                <a:spcPts val="0"/>
              </a:spcBef>
              <a:buNone/>
            </a:pPr>
            <a:fld id="{00000000-1234-1234-1234-123412341234}" type="slidenum">
              <a:rPr lang="en" smtClean="0"/>
              <a:t>9</a:t>
            </a:fld>
            <a:endParaRPr lang="en"/>
          </a:p>
        </p:txBody>
      </p:sp>
      <p:sp>
        <p:nvSpPr>
          <p:cNvPr id="4" name="TextBox 3"/>
          <p:cNvSpPr txBox="1"/>
          <p:nvPr/>
        </p:nvSpPr>
        <p:spPr>
          <a:xfrm>
            <a:off x="3440624" y="2154264"/>
            <a:ext cx="184731" cy="307777"/>
          </a:xfrm>
          <a:prstGeom prst="rect">
            <a:avLst/>
          </a:prstGeom>
          <a:noFill/>
        </p:spPr>
        <p:txBody>
          <a:bodyPr wrap="none" rtlCol="0">
            <a:spAutoFit/>
          </a:bodyPr>
          <a:lstStyle/>
          <a:p>
            <a:endParaRPr lang="en-US" dirty="0"/>
          </a:p>
        </p:txBody>
      </p:sp>
      <p:pic>
        <p:nvPicPr>
          <p:cNvPr id="22" name="Picture 21" descr="poweredge-r7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39" y="34474992"/>
            <a:ext cx="3744416" cy="894003"/>
          </a:xfrm>
          <a:prstGeom prst="rect">
            <a:avLst/>
          </a:prstGeom>
        </p:spPr>
      </p:pic>
      <p:sp>
        <p:nvSpPr>
          <p:cNvPr id="34" name="Rounded Rectangle 33"/>
          <p:cNvSpPr/>
          <p:nvPr/>
        </p:nvSpPr>
        <p:spPr>
          <a:xfrm>
            <a:off x="782532" y="3813432"/>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Kernel</a:t>
            </a:r>
            <a:endParaRPr lang="en-US" dirty="0">
              <a:solidFill>
                <a:schemeClr val="tx1"/>
              </a:solidFill>
              <a:latin typeface="Consolas" charset="0"/>
              <a:ea typeface="Consolas" charset="0"/>
              <a:cs typeface="Consolas" charset="0"/>
            </a:endParaRPr>
          </a:p>
        </p:txBody>
      </p:sp>
      <p:sp>
        <p:nvSpPr>
          <p:cNvPr id="35" name="Rounded Rectangle 34"/>
          <p:cNvSpPr/>
          <p:nvPr/>
        </p:nvSpPr>
        <p:spPr>
          <a:xfrm>
            <a:off x="934932" y="3934836"/>
            <a:ext cx="3541495" cy="433104"/>
          </a:xfrm>
          <a:prstGeom prst="roundRect">
            <a:avLst>
              <a:gd name="adj" fmla="val 0"/>
            </a:avLst>
          </a:prstGeom>
          <a:solidFill>
            <a:schemeClr val="bg2">
              <a:lumMod val="40000"/>
              <a:lumOff val="6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onsolas" charset="0"/>
                <a:ea typeface="Consolas" charset="0"/>
                <a:cs typeface="Consolas" charset="0"/>
              </a:rPr>
              <a:t>DPDK</a:t>
            </a:r>
            <a:endParaRPr lang="en-US" dirty="0">
              <a:solidFill>
                <a:schemeClr val="tx1"/>
              </a:solidFill>
              <a:latin typeface="Consolas" charset="0"/>
              <a:ea typeface="Consolas" charset="0"/>
              <a:cs typeface="Consolas" charset="0"/>
            </a:endParaRPr>
          </a:p>
        </p:txBody>
      </p:sp>
      <p:sp>
        <p:nvSpPr>
          <p:cNvPr id="20" name="TextBox 19"/>
          <p:cNvSpPr txBox="1"/>
          <p:nvPr/>
        </p:nvSpPr>
        <p:spPr>
          <a:xfrm>
            <a:off x="849076" y="3326015"/>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Parser</a:t>
            </a:r>
            <a:endParaRPr lang="en-US" sz="1600" dirty="0">
              <a:latin typeface="Consolas" charset="0"/>
              <a:ea typeface="Consolas" charset="0"/>
              <a:cs typeface="Consolas" charset="0"/>
            </a:endParaRPr>
          </a:p>
        </p:txBody>
      </p:sp>
      <p:sp>
        <p:nvSpPr>
          <p:cNvPr id="21" name="TextBox 20"/>
          <p:cNvSpPr txBox="1"/>
          <p:nvPr/>
        </p:nvSpPr>
        <p:spPr>
          <a:xfrm>
            <a:off x="1869733" y="3326015"/>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r>
              <a:rPr lang="en-US" sz="1600" dirty="0" smtClean="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rPr>
              <a:t>Match-Action Pipeline</a:t>
            </a:r>
            <a:endParaRPr lang="en-US" sz="1600" dirty="0">
              <a:latin typeface="Consolas" charset="0"/>
              <a:ea typeface="Consolas" charset="0"/>
              <a:cs typeface="Consolas" charset="0"/>
            </a:endParaRPr>
          </a:p>
        </p:txBody>
      </p:sp>
      <p:cxnSp>
        <p:nvCxnSpPr>
          <p:cNvPr id="11" name="Straight Connector 10"/>
          <p:cNvCxnSpPr/>
          <p:nvPr/>
        </p:nvCxnSpPr>
        <p:spPr>
          <a:xfrm>
            <a:off x="1091476" y="366456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6838" y="366456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55701" y="3661986"/>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063" y="366198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490" y="3177152"/>
            <a:ext cx="776250" cy="537625"/>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9444" y="3854612"/>
            <a:ext cx="813040" cy="593551"/>
          </a:xfrm>
          <a:prstGeom prst="rect">
            <a:avLst/>
          </a:prstGeom>
        </p:spPr>
      </p:pic>
      <p:sp>
        <p:nvSpPr>
          <p:cNvPr id="31" name="Rounded Rectangle 30"/>
          <p:cNvSpPr/>
          <p:nvPr/>
        </p:nvSpPr>
        <p:spPr>
          <a:xfrm>
            <a:off x="630133" y="2865452"/>
            <a:ext cx="826706" cy="291285"/>
          </a:xfrm>
          <a:prstGeom prst="roundRect">
            <a:avLst>
              <a:gd name="adj" fmla="val 0"/>
            </a:avLst>
          </a:prstGeom>
          <a:solidFill>
            <a:schemeClr val="bg2">
              <a:lumMod val="75000"/>
            </a:schemeClr>
          </a:solidFill>
          <a:ln w="285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OVS</a:t>
            </a:r>
            <a:endParaRPr lang="en-US" sz="1600" b="1" dirty="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Tree>
    <p:custDataLst>
      <p:tags r:id="rId1"/>
    </p:custDataLst>
    <p:extLst>
      <p:ext uri="{BB962C8B-B14F-4D97-AF65-F5344CB8AC3E}">
        <p14:creationId xmlns:p14="http://schemas.microsoft.com/office/powerpoint/2010/main" val="1019625213"/>
      </p:ext>
    </p:extLst>
  </p:cSld>
  <p:clrMapOvr>
    <a:masterClrMapping/>
  </p:clrMapOvr>
  <mc:AlternateContent xmlns:mc="http://schemas.openxmlformats.org/markup-compatibility/2006">
    <mc:Choice xmlns:p14="http://schemas.microsoft.com/office/powerpoint/2010/main" Requires="p14">
      <p:transition spd="slow" p14:dur="2000" advTm="452"/>
    </mc:Choice>
    <mc:Fallback>
      <p:transition spd="slow" advTm="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0.1|0.1|0.1|0.1|0.1"/>
</p:tagLst>
</file>

<file path=ppt/tags/tag11.xml><?xml version="1.0" encoding="utf-8"?>
<p:tagLst xmlns:a="http://schemas.openxmlformats.org/drawingml/2006/main" xmlns:r="http://schemas.openxmlformats.org/officeDocument/2006/relationships" xmlns:p="http://schemas.openxmlformats.org/presentationml/2006/main">
  <p:tag name="TIMING" val="|7.2"/>
</p:tagLst>
</file>

<file path=ppt/tags/tag12.xml><?xml version="1.0" encoding="utf-8"?>
<p:tagLst xmlns:a="http://schemas.openxmlformats.org/drawingml/2006/main" xmlns:r="http://schemas.openxmlformats.org/officeDocument/2006/relationships" xmlns:p="http://schemas.openxmlformats.org/presentationml/2006/main">
  <p:tag name="TIMING" val="|4.6"/>
</p:tagLst>
</file>

<file path=ppt/tags/tag13.xml><?xml version="1.0" encoding="utf-8"?>
<p:tagLst xmlns:a="http://schemas.openxmlformats.org/drawingml/2006/main" xmlns:r="http://schemas.openxmlformats.org/officeDocument/2006/relationships" xmlns:p="http://schemas.openxmlformats.org/presentationml/2006/main">
  <p:tag name="TIMING" val="|0|0.1|0.1"/>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15.xml><?xml version="1.0" encoding="utf-8"?>
<p:tagLst xmlns:a="http://schemas.openxmlformats.org/drawingml/2006/main" xmlns:r="http://schemas.openxmlformats.org/officeDocument/2006/relationships" xmlns:p="http://schemas.openxmlformats.org/presentationml/2006/main">
  <p:tag name="TIMING" val="|0|0.1|0.1|0.2|0.1"/>
</p:tagLst>
</file>

<file path=ppt/tags/tag16.xml><?xml version="1.0" encoding="utf-8"?>
<p:tagLst xmlns:a="http://schemas.openxmlformats.org/drawingml/2006/main" xmlns:r="http://schemas.openxmlformats.org/officeDocument/2006/relationships" xmlns:p="http://schemas.openxmlformats.org/presentationml/2006/main">
  <p:tag name="TIMING" val="|0.1|0.2|0.1"/>
</p:tagLst>
</file>

<file path=ppt/tags/tag17.xml><?xml version="1.0" encoding="utf-8"?>
<p:tagLst xmlns:a="http://schemas.openxmlformats.org/drawingml/2006/main" xmlns:r="http://schemas.openxmlformats.org/officeDocument/2006/relationships" xmlns:p="http://schemas.openxmlformats.org/presentationml/2006/main">
  <p:tag name="TIMING" val="|0.1"/>
</p:tagLst>
</file>

<file path=ppt/tags/tag18.xml><?xml version="1.0" encoding="utf-8"?>
<p:tagLst xmlns:a="http://schemas.openxmlformats.org/drawingml/2006/main" xmlns:r="http://schemas.openxmlformats.org/officeDocument/2006/relationships" xmlns:p="http://schemas.openxmlformats.org/presentationml/2006/main">
  <p:tag name="TIMING" val="|0.1|0.1"/>
</p:tagLst>
</file>

<file path=ppt/tags/tag19.xml><?xml version="1.0" encoding="utf-8"?>
<p:tagLst xmlns:a="http://schemas.openxmlformats.org/drawingml/2006/main" xmlns:r="http://schemas.openxmlformats.org/officeDocument/2006/relationships" xmlns:p="http://schemas.openxmlformats.org/presentationml/2006/main">
  <p:tag name="TIMING" val="|0.1|0.1|0.2"/>
</p:tagLst>
</file>

<file path=ppt/tags/tag2.xml><?xml version="1.0" encoding="utf-8"?>
<p:tagLst xmlns:a="http://schemas.openxmlformats.org/drawingml/2006/main" xmlns:r="http://schemas.openxmlformats.org/officeDocument/2006/relationships" xmlns:p="http://schemas.openxmlformats.org/presentationml/2006/main">
  <p:tag name="TIMING" val="|12.6|2.2"/>
</p:tagLst>
</file>

<file path=ppt/tags/tag20.xml><?xml version="1.0" encoding="utf-8"?>
<p:tagLst xmlns:a="http://schemas.openxmlformats.org/drawingml/2006/main" xmlns:r="http://schemas.openxmlformats.org/officeDocument/2006/relationships" xmlns:p="http://schemas.openxmlformats.org/presentationml/2006/main">
  <p:tag name="TIMING" val="|0.4|0.2"/>
</p:tagLst>
</file>

<file path=ppt/tags/tag21.xml><?xml version="1.0" encoding="utf-8"?>
<p:tagLst xmlns:a="http://schemas.openxmlformats.org/drawingml/2006/main" xmlns:r="http://schemas.openxmlformats.org/officeDocument/2006/relationships" xmlns:p="http://schemas.openxmlformats.org/presentationml/2006/main">
  <p:tag name="TIMING" val="|0.1|0.1|0.1"/>
</p:tagLst>
</file>

<file path=ppt/tags/tag22.xml><?xml version="1.0" encoding="utf-8"?>
<p:tagLst xmlns:a="http://schemas.openxmlformats.org/drawingml/2006/main" xmlns:r="http://schemas.openxmlformats.org/officeDocument/2006/relationships" xmlns:p="http://schemas.openxmlformats.org/presentationml/2006/main">
  <p:tag name="TIMING" val="|0|0.1|0.1"/>
</p:tagLst>
</file>

<file path=ppt/tags/tag23.xml><?xml version="1.0" encoding="utf-8"?>
<p:tagLst xmlns:a="http://schemas.openxmlformats.org/drawingml/2006/main" xmlns:r="http://schemas.openxmlformats.org/officeDocument/2006/relationships" xmlns:p="http://schemas.openxmlformats.org/presentationml/2006/main">
  <p:tag name="TIMING" val="|0.1|0.2|0.1"/>
</p:tagLst>
</file>

<file path=ppt/tags/tag24.xml><?xml version="1.0" encoding="utf-8"?>
<p:tagLst xmlns:a="http://schemas.openxmlformats.org/drawingml/2006/main" xmlns:r="http://schemas.openxmlformats.org/officeDocument/2006/relationships" xmlns:p="http://schemas.openxmlformats.org/presentationml/2006/main">
  <p:tag name="TIMING" val="|0.1"/>
</p:tagLst>
</file>

<file path=ppt/tags/tag25.xml><?xml version="1.0" encoding="utf-8"?>
<p:tagLst xmlns:a="http://schemas.openxmlformats.org/drawingml/2006/main" xmlns:r="http://schemas.openxmlformats.org/officeDocument/2006/relationships" xmlns:p="http://schemas.openxmlformats.org/presentationml/2006/main">
  <p:tag name="TIMING" val="|6"/>
</p:tagLst>
</file>

<file path=ppt/tags/tag26.xml><?xml version="1.0" encoding="utf-8"?>
<p:tagLst xmlns:a="http://schemas.openxmlformats.org/drawingml/2006/main" xmlns:r="http://schemas.openxmlformats.org/officeDocument/2006/relationships" xmlns:p="http://schemas.openxmlformats.org/presentationml/2006/main">
  <p:tag name="TIMING" val="|0.6|0.4|0.2"/>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0.1|0.1"/>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0.1|0.1|0.1"/>
</p:tagLst>
</file>

<file path=ppt/tags/tag7.xml><?xml version="1.0" encoding="utf-8"?>
<p:tagLst xmlns:a="http://schemas.openxmlformats.org/drawingml/2006/main" xmlns:r="http://schemas.openxmlformats.org/officeDocument/2006/relationships" xmlns:p="http://schemas.openxmlformats.org/presentationml/2006/main">
  <p:tag name="TIMING" val="|0.2|0.1|0.1|0.1|0.1|0.1"/>
</p:tagLst>
</file>

<file path=ppt/tags/tag8.xml><?xml version="1.0" encoding="utf-8"?>
<p:tagLst xmlns:a="http://schemas.openxmlformats.org/drawingml/2006/main" xmlns:r="http://schemas.openxmlformats.org/officeDocument/2006/relationships" xmlns:p="http://schemas.openxmlformats.org/presentationml/2006/main">
  <p:tag name="TIMING" val="|0.1|0.1"/>
</p:tagLst>
</file>

<file path=ppt/tags/tag9.xml><?xml version="1.0" encoding="utf-8"?>
<p:tagLst xmlns:a="http://schemas.openxmlformats.org/drawingml/2006/main" xmlns:r="http://schemas.openxmlformats.org/officeDocument/2006/relationships" xmlns:p="http://schemas.openxmlformats.org/presentationml/2006/main">
  <p:tag name="TIMING" val="|7.2"/>
</p:tagLst>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23139</TotalTime>
  <Words>2414</Words>
  <Application>Microsoft Macintosh PowerPoint</Application>
  <PresentationFormat>On-screen Show (16:9)</PresentationFormat>
  <Paragraphs>495</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Consolas</vt:lpstr>
      <vt:lpstr>Arial</vt:lpstr>
      <vt:lpstr>simple-light</vt:lpstr>
      <vt:lpstr>PISCES: A Programmable, Protocol-Independent Software Switch</vt:lpstr>
      <vt:lpstr>Also appears at  SIGCOMM 2016!</vt:lpstr>
      <vt:lpstr>Importance of Software Switches</vt:lpstr>
      <vt:lpstr>Importance of Software Switches</vt:lpstr>
      <vt:lpstr>Ease of Customization?</vt:lpstr>
      <vt:lpstr>Ease of Customization? </vt:lpstr>
      <vt:lpstr>Rapid Development &amp; Deployment?</vt:lpstr>
      <vt:lpstr>Rapid Development &amp; Deployment?</vt:lpstr>
      <vt:lpstr>Rapid Development &amp; Deployment?</vt:lpstr>
      <vt:lpstr>Rapid Development &amp; Deployment?</vt:lpstr>
      <vt:lpstr>Rapid Development &amp; Deployment?</vt:lpstr>
      <vt:lpstr>Rapid Development &amp; Deployment?</vt:lpstr>
      <vt:lpstr>What’s the cost of programmability on Performance?</vt:lpstr>
      <vt:lpstr>PISCES: A Protocol-Independent Software Switch</vt:lpstr>
      <vt:lpstr>PISCES: A Protocol-Independent Software Switch</vt:lpstr>
      <vt:lpstr>PISCES: A Protocol-Independent Software Switch</vt:lpstr>
      <vt:lpstr>P4 Forwarding Model (or Post-Pipeline Editing)</vt:lpstr>
      <vt:lpstr>OVS Forwarding Model (or Inline Editing)</vt:lpstr>
      <vt:lpstr>(Modified) OVS Forwarding Model</vt:lpstr>
      <vt:lpstr>Naïve Mapping from P4 to OVS</vt:lpstr>
      <vt:lpstr>Causes of Performance Degradation</vt:lpstr>
      <vt:lpstr>Causes of Performance Degradation</vt:lpstr>
      <vt:lpstr>Causes of Performance Degradation</vt:lpstr>
      <vt:lpstr>Causes of Performance Degradation</vt:lpstr>
      <vt:lpstr>Causes of Performance Degradation</vt:lpstr>
      <vt:lpstr>Causes of Performance Degradation</vt:lpstr>
      <vt:lpstr>Optimizing for CPU Cycles</vt:lpstr>
      <vt:lpstr>Optimizing for CPU Cycles</vt:lpstr>
      <vt:lpstr>Optimizing for CPU Cycles</vt:lpstr>
      <vt:lpstr>Optimized Mapping from P4 to OVS</vt:lpstr>
      <vt:lpstr>Another Cause for Performance Degradation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for an Intermediate Representation for  Programmable Data Planes</dc:title>
  <cp:lastModifiedBy>Muhammad Shahbaz</cp:lastModifiedBy>
  <cp:revision>579</cp:revision>
  <cp:lastPrinted>2016-05-08T21:14:00Z</cp:lastPrinted>
  <dcterms:modified xsi:type="dcterms:W3CDTF">2016-05-24T22:45:56Z</dcterms:modified>
</cp:coreProperties>
</file>