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4.xml" ContentType="application/vnd.openxmlformats-officedocument.presentationml.tags+xml"/>
  <Override PartName="/ppt/notesSlides/notesSlide11.xml" ContentType="application/vnd.openxmlformats-officedocument.presentationml.notesSlide+xml"/>
  <Override PartName="/ppt/tags/tag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6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7"/>
  </p:notesMasterIdLst>
  <p:sldIdLst>
    <p:sldId id="257" r:id="rId2"/>
    <p:sldId id="259" r:id="rId3"/>
    <p:sldId id="330" r:id="rId4"/>
    <p:sldId id="329" r:id="rId5"/>
    <p:sldId id="319" r:id="rId6"/>
    <p:sldId id="266" r:id="rId7"/>
    <p:sldId id="267" r:id="rId8"/>
    <p:sldId id="269" r:id="rId9"/>
    <p:sldId id="271" r:id="rId10"/>
    <p:sldId id="331" r:id="rId11"/>
    <p:sldId id="262" r:id="rId12"/>
    <p:sldId id="321" r:id="rId13"/>
    <p:sldId id="265" r:id="rId14"/>
    <p:sldId id="296" r:id="rId15"/>
    <p:sldId id="334" r:id="rId16"/>
    <p:sldId id="274" r:id="rId17"/>
    <p:sldId id="273" r:id="rId18"/>
    <p:sldId id="275" r:id="rId19"/>
    <p:sldId id="290" r:id="rId20"/>
    <p:sldId id="293" r:id="rId21"/>
    <p:sldId id="298" r:id="rId22"/>
    <p:sldId id="317" r:id="rId23"/>
    <p:sldId id="303" r:id="rId24"/>
    <p:sldId id="310" r:id="rId25"/>
    <p:sldId id="304" r:id="rId26"/>
    <p:sldId id="309" r:id="rId27"/>
    <p:sldId id="300" r:id="rId28"/>
    <p:sldId id="322" r:id="rId29"/>
    <p:sldId id="306" r:id="rId30"/>
    <p:sldId id="308" r:id="rId31"/>
    <p:sldId id="311" r:id="rId32"/>
    <p:sldId id="313" r:id="rId33"/>
    <p:sldId id="341" r:id="rId34"/>
    <p:sldId id="288" r:id="rId35"/>
    <p:sldId id="318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79964" autoAdjust="0"/>
  </p:normalViewPr>
  <p:slideViewPr>
    <p:cSldViewPr snapToGrid="0" snapToObjects="1">
      <p:cViewPr>
        <p:scale>
          <a:sx n="76" d="100"/>
          <a:sy n="76" d="100"/>
        </p:scale>
        <p:origin x="-133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ushyant\Desktop\MBThesis\graph_flow_table_size_vs_hos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cat>
            <c:numRef>
              <c:f>Sheet1!$D$23:$D$26</c:f>
              <c:numCache>
                <c:formatCode>General</c:formatCode>
                <c:ptCount val="4"/>
                <c:pt idx="0">
                  <c:v>4000.0</c:v>
                </c:pt>
                <c:pt idx="1">
                  <c:v>16000.0</c:v>
                </c:pt>
                <c:pt idx="2">
                  <c:v>32000.0</c:v>
                </c:pt>
                <c:pt idx="3">
                  <c:v>64000.0</c:v>
                </c:pt>
              </c:numCache>
            </c:numRef>
          </c:cat>
          <c:val>
            <c:numRef>
              <c:f>Sheet1!$E$23:$E$26</c:f>
              <c:numCache>
                <c:formatCode>General</c:formatCode>
                <c:ptCount val="4"/>
                <c:pt idx="0">
                  <c:v>65536.0</c:v>
                </c:pt>
                <c:pt idx="1">
                  <c:v>262144.0</c:v>
                </c:pt>
                <c:pt idx="2">
                  <c:v>524288.0</c:v>
                </c:pt>
                <c:pt idx="3">
                  <c:v>1.048576E6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27711480"/>
        <c:axId val="-2027824216"/>
      </c:barChart>
      <c:catAx>
        <c:axId val="-2027711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dirty="0"/>
                  <a:t>Flow</a:t>
                </a:r>
                <a:r>
                  <a:rPr lang="en-US" sz="2000" baseline="0" dirty="0"/>
                  <a:t> table size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-2027824216"/>
        <c:crosses val="autoZero"/>
        <c:auto val="1"/>
        <c:lblAlgn val="ctr"/>
        <c:lblOffset val="100"/>
        <c:noMultiLvlLbl val="0"/>
      </c:catAx>
      <c:valAx>
        <c:axId val="-20278242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 dirty="0"/>
                  <a:t>Hosts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en-US"/>
          </a:p>
        </c:txPr>
        <c:crossAx val="-2027711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BBAE6-C4AE-FF4D-9E9F-C3EBC038D126}" type="datetimeFigureOut">
              <a:rPr lang="en-US" smtClean="0"/>
              <a:t>8/18/14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571CE-7A3B-A148-B50C-3805539BF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6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5883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781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90132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781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781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781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67208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6720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92293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193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40457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8607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5883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96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96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96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5883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2012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78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5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2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0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7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4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5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75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0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3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3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866F5-F859-5A44-8BFC-C47B0B8BA000}" type="datetimeFigureOut">
              <a:rPr lang="en-US" smtClean="0"/>
              <a:t>8/18/14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C0495-F596-A94F-89DE-E8C72651C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9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hyperlink" Target="http://bit.ly/1baQd0A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606367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5400" b="1" dirty="0" err="1" smtClean="0"/>
              <a:t>ProActive</a:t>
            </a:r>
            <a:r>
              <a:rPr lang="en-US" sz="5400" b="1" dirty="0" smtClean="0"/>
              <a:t> Routing In Scalable Data Centers with PARIS</a:t>
            </a:r>
            <a:endParaRPr lang="en-IN" sz="5400" b="1" dirty="0" smtClean="0">
              <a:latin typeface="Arial" charset="0"/>
              <a:cs typeface="Arial" charset="0"/>
            </a:endParaRPr>
          </a:p>
        </p:txBody>
      </p:sp>
      <p:sp>
        <p:nvSpPr>
          <p:cNvPr id="2051" name="TextBox 7"/>
          <p:cNvSpPr txBox="1">
            <a:spLocks noChangeArrowheads="1"/>
          </p:cNvSpPr>
          <p:nvPr/>
        </p:nvSpPr>
        <p:spPr bwMode="auto">
          <a:xfrm>
            <a:off x="985286" y="5326912"/>
            <a:ext cx="70275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000" b="1" dirty="0" smtClean="0"/>
              <a:t>Joint work with </a:t>
            </a:r>
            <a:r>
              <a:rPr lang="en-US" sz="2000" b="1" dirty="0" err="1" smtClean="0"/>
              <a:t>Dushyant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Arora</a:t>
            </a:r>
            <a:r>
              <a:rPr lang="en-US" sz="2000" b="1" baseline="30000" dirty="0" smtClean="0"/>
              <a:t>+</a:t>
            </a:r>
            <a:r>
              <a:rPr lang="en-US" sz="2000" b="1" dirty="0"/>
              <a:t> </a:t>
            </a:r>
            <a:r>
              <a:rPr lang="en-US" sz="2000" b="1" dirty="0" smtClean="0"/>
              <a:t>and  Jennifer Rexford*</a:t>
            </a:r>
          </a:p>
          <a:p>
            <a:pPr algn="r" eaLnBrk="1" hangingPunct="1"/>
            <a:r>
              <a:rPr lang="en-US" sz="1400" b="1" baseline="30000" dirty="0"/>
              <a:t>+</a:t>
            </a:r>
            <a:r>
              <a:rPr lang="en-US" sz="1400" b="1" dirty="0" smtClean="0"/>
              <a:t>Arista Networks</a:t>
            </a:r>
          </a:p>
          <a:p>
            <a:pPr algn="r" eaLnBrk="1" hangingPunct="1"/>
            <a:r>
              <a:rPr lang="en-US" sz="1400" b="1" dirty="0" smtClean="0"/>
              <a:t>*Princeton University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137686" y="4232264"/>
            <a:ext cx="702752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 smtClean="0"/>
              <a:t>Theophilus Benson</a:t>
            </a:r>
          </a:p>
          <a:p>
            <a:pPr algn="ctr" eaLnBrk="1" hangingPunct="1"/>
            <a:r>
              <a:rPr lang="en-US" sz="3200" b="1" dirty="0" smtClean="0"/>
              <a:t>Duke University </a:t>
            </a:r>
          </a:p>
        </p:txBody>
      </p:sp>
    </p:spTree>
    <p:extLst>
      <p:ext uri="{BB962C8B-B14F-4D97-AF65-F5344CB8AC3E}">
        <p14:creationId xmlns:p14="http://schemas.microsoft.com/office/powerpoint/2010/main" val="43499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47"/>
    </mc:Choice>
    <mc:Fallback xmlns="">
      <p:transition xmlns:p14="http://schemas.microsoft.com/office/powerpoint/2010/main" spd="slow" advTm="5004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Evolution of Data Center Networks…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42008" y="1700170"/>
            <a:ext cx="951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Scalable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0068" y="1525699"/>
            <a:ext cx="10489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Seamless</a:t>
            </a:r>
          </a:p>
          <a:p>
            <a:r>
              <a:rPr lang="en-US" dirty="0" smtClean="0"/>
              <a:t>mobility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44691" y="1515504"/>
            <a:ext cx="1115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Multipath</a:t>
            </a:r>
          </a:p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8996" y="2375657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Layer 2:</a:t>
            </a:r>
            <a:endParaRPr lang="en-US" dirty="0"/>
          </a:p>
          <a:p>
            <a:r>
              <a:rPr lang="en-US" dirty="0" smtClean="0"/>
              <a:t>Flat Addresses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8996" y="3282405"/>
            <a:ext cx="1423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Layer 3:</a:t>
            </a:r>
          </a:p>
          <a:p>
            <a:r>
              <a:rPr lang="en-US" dirty="0" smtClean="0"/>
              <a:t>Hierarchical Addresses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8996" y="4352588"/>
            <a:ext cx="14236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Overlays:</a:t>
            </a:r>
          </a:p>
          <a:p>
            <a:r>
              <a:rPr lang="en-US" dirty="0" smtClean="0"/>
              <a:t>VL2/Portland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81870" y="4352588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lus 2"/>
          <p:cNvSpPr/>
          <p:nvPr/>
        </p:nvSpPr>
        <p:spPr>
          <a:xfrm>
            <a:off x="4925326" y="2452298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lus 31"/>
          <p:cNvSpPr/>
          <p:nvPr/>
        </p:nvSpPr>
        <p:spPr>
          <a:xfrm>
            <a:off x="2964835" y="355723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lus 32"/>
          <p:cNvSpPr/>
          <p:nvPr/>
        </p:nvSpPr>
        <p:spPr>
          <a:xfrm>
            <a:off x="6729949" y="355723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lus 36"/>
          <p:cNvSpPr/>
          <p:nvPr/>
        </p:nvSpPr>
        <p:spPr>
          <a:xfrm>
            <a:off x="4925326" y="4693174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Plus 38"/>
          <p:cNvSpPr/>
          <p:nvPr/>
        </p:nvSpPr>
        <p:spPr>
          <a:xfrm>
            <a:off x="6729949" y="4693174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inus 18"/>
          <p:cNvSpPr/>
          <p:nvPr/>
        </p:nvSpPr>
        <p:spPr>
          <a:xfrm>
            <a:off x="4925326" y="3557236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inus 39"/>
          <p:cNvSpPr/>
          <p:nvPr/>
        </p:nvSpPr>
        <p:spPr>
          <a:xfrm>
            <a:off x="6729949" y="2452298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Minus 40"/>
          <p:cNvSpPr/>
          <p:nvPr/>
        </p:nvSpPr>
        <p:spPr>
          <a:xfrm>
            <a:off x="2964835" y="2452298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inus 41"/>
          <p:cNvSpPr/>
          <p:nvPr/>
        </p:nvSpPr>
        <p:spPr>
          <a:xfrm>
            <a:off x="2964835" y="4693174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281870" y="3256835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1870" y="2172030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86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81"/>
    </mc:Choice>
    <mc:Fallback xmlns="">
      <p:transition xmlns:p14="http://schemas.microsoft.com/office/powerpoint/2010/main" spd="slow" advTm="2588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Challenges..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39654"/>
            <a:ext cx="8229600" cy="358650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Develop data center network that supports benefits of overlay routing while eliminating ..</a:t>
            </a:r>
          </a:p>
          <a:p>
            <a:pPr lvl="1"/>
            <a:r>
              <a:rPr lang="en-US" dirty="0" smtClean="0"/>
              <a:t>Overheads of </a:t>
            </a:r>
            <a:r>
              <a:rPr lang="en-US" dirty="0" smtClean="0">
                <a:solidFill>
                  <a:srgbClr val="FF0000"/>
                </a:solidFill>
              </a:rPr>
              <a:t>caching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packet-encapsulation</a:t>
            </a:r>
          </a:p>
          <a:p>
            <a:pPr lvl="1"/>
            <a:r>
              <a:rPr lang="en-US" dirty="0" smtClean="0"/>
              <a:t>Overheads of </a:t>
            </a:r>
            <a:r>
              <a:rPr lang="en-US" dirty="0" smtClean="0">
                <a:solidFill>
                  <a:srgbClr val="FF0000"/>
                </a:solidFill>
              </a:rPr>
              <a:t>address translation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78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191"/>
    </mc:Choice>
    <mc:Fallback xmlns="">
      <p:transition xmlns:p14="http://schemas.microsoft.com/office/powerpoint/2010/main" spd="slow" advTm="3019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80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ProActive</a:t>
            </a:r>
            <a:r>
              <a:rPr lang="en-US" b="1" dirty="0" smtClean="0"/>
              <a:t> Routing In Scalable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PARIS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17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36"/>
    </mc:Choice>
    <mc:Fallback xmlns="">
      <p:transition xmlns:p14="http://schemas.microsoft.com/office/powerpoint/2010/main" spd="slow" advTm="1073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Architectural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Flat layer-three network </a:t>
            </a:r>
          </a:p>
          <a:p>
            <a:pPr lvl="1"/>
            <a:r>
              <a:rPr lang="en-US" dirty="0" smtClean="0"/>
              <a:t>Allows for seamless VM mobility</a:t>
            </a:r>
          </a:p>
          <a:p>
            <a:pPr lvl="1"/>
            <a:endParaRPr lang="en-US" dirty="0"/>
          </a:p>
          <a:p>
            <a:r>
              <a:rPr lang="en-US" dirty="0"/>
              <a:t>Proactive installation of forwarding state </a:t>
            </a:r>
          </a:p>
          <a:p>
            <a:pPr lvl="1"/>
            <a:r>
              <a:rPr lang="en-US" dirty="0" smtClean="0"/>
              <a:t>Eliminates startup latency overheads</a:t>
            </a:r>
          </a:p>
          <a:p>
            <a:pPr lvl="1"/>
            <a:endParaRPr lang="en-US" dirty="0"/>
          </a:p>
          <a:p>
            <a:r>
              <a:rPr lang="en-US" dirty="0" smtClean="0"/>
              <a:t>Hierarchical partitioning of network state</a:t>
            </a:r>
          </a:p>
          <a:p>
            <a:pPr lvl="1"/>
            <a:r>
              <a:rPr lang="en-US" dirty="0" smtClean="0"/>
              <a:t>Promotes scalability	</a:t>
            </a:r>
            <a:endParaRPr lang="en-US" dirty="0"/>
          </a:p>
          <a:p>
            <a:pPr lvl="1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80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38"/>
    </mc:Choice>
    <mc:Fallback xmlns="">
      <p:transition xmlns:p14="http://schemas.microsoft.com/office/powerpoint/2010/main" spd="slow" advTm="21838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43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Paris Architecture</a:t>
            </a:r>
            <a:endParaRPr lang="en-US" dirty="0"/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426416" y="3837389"/>
            <a:ext cx="4301187" cy="2501278"/>
            <a:chOff x="466725" y="1935163"/>
            <a:chExt cx="6829425" cy="4394200"/>
          </a:xfrm>
        </p:grpSpPr>
        <p:sp>
          <p:nvSpPr>
            <p:cNvPr id="5" name="Rounded Rectangle 4"/>
            <p:cNvSpPr>
              <a:spLocks noChangeArrowheads="1"/>
            </p:cNvSpPr>
            <p:nvPr/>
          </p:nvSpPr>
          <p:spPr bwMode="auto">
            <a:xfrm>
              <a:off x="222906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Rounded Rectangle 5"/>
            <p:cNvSpPr>
              <a:spLocks noChangeArrowheads="1"/>
            </p:cNvSpPr>
            <p:nvPr/>
          </p:nvSpPr>
          <p:spPr bwMode="auto">
            <a:xfrm>
              <a:off x="387252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Rounded Rectangle 6"/>
            <p:cNvSpPr>
              <a:spLocks noChangeArrowheads="1"/>
            </p:cNvSpPr>
            <p:nvPr/>
          </p:nvSpPr>
          <p:spPr bwMode="auto">
            <a:xfrm>
              <a:off x="5634859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466725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600461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035888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33078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70595" y="3806023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600461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506890" y="4919261"/>
              <a:ext cx="454702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333078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316778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012202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957266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9" name="Straight Connector 67"/>
            <p:cNvCxnSpPr>
              <a:cxnSpLocks noChangeShapeType="1"/>
              <a:stCxn id="9" idx="0"/>
              <a:endCxn id="10" idx="2"/>
            </p:cNvCxnSpPr>
            <p:nvPr/>
          </p:nvCxnSpPr>
          <p:spPr bwMode="auto">
            <a:xfrm rot="5400000" flipH="1" flipV="1">
              <a:off x="804069" y="2347119"/>
              <a:ext cx="1482725" cy="14366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17"/>
            <p:cNvCxnSpPr>
              <a:cxnSpLocks noChangeShapeType="1"/>
              <a:stCxn id="11" idx="0"/>
              <a:endCxn id="10" idx="2"/>
            </p:cNvCxnSpPr>
            <p:nvPr/>
          </p:nvCxnSpPr>
          <p:spPr bwMode="auto">
            <a:xfrm rot="16200000" flipV="1">
              <a:off x="1670844" y="2917031"/>
              <a:ext cx="1482725" cy="2968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19"/>
            <p:cNvCxnSpPr>
              <a:cxnSpLocks noChangeShapeType="1"/>
              <a:stCxn id="12" idx="0"/>
              <a:endCxn id="10" idx="2"/>
            </p:cNvCxnSpPr>
            <p:nvPr/>
          </p:nvCxnSpPr>
          <p:spPr bwMode="auto">
            <a:xfrm rot="16200000" flipV="1">
              <a:off x="2489994" y="2097881"/>
              <a:ext cx="1482725" cy="19351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29"/>
            <p:cNvCxnSpPr>
              <a:cxnSpLocks noChangeShapeType="1"/>
              <a:stCxn id="13" idx="0"/>
              <a:endCxn id="9" idx="2"/>
            </p:cNvCxnSpPr>
            <p:nvPr/>
          </p:nvCxnSpPr>
          <p:spPr bwMode="auto">
            <a:xfrm rot="5400000" flipH="1" flipV="1">
              <a:off x="465931" y="4556919"/>
              <a:ext cx="720725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1"/>
            <p:cNvCxnSpPr>
              <a:cxnSpLocks noChangeShapeType="1"/>
              <a:stCxn id="14" idx="0"/>
              <a:endCxn id="9" idx="2"/>
            </p:cNvCxnSpPr>
            <p:nvPr/>
          </p:nvCxnSpPr>
          <p:spPr bwMode="auto">
            <a:xfrm rot="16200000" flipV="1">
              <a:off x="919163" y="4103688"/>
              <a:ext cx="722312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506890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239508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879997" y="3809114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7" name="Straight Connector 91"/>
            <p:cNvCxnSpPr>
              <a:cxnSpLocks noChangeShapeType="1"/>
              <a:stCxn id="13" idx="0"/>
              <a:endCxn id="24" idx="2"/>
            </p:cNvCxnSpPr>
            <p:nvPr/>
          </p:nvCxnSpPr>
          <p:spPr bwMode="auto">
            <a:xfrm rot="5400000" flipH="1" flipV="1">
              <a:off x="919956" y="4104482"/>
              <a:ext cx="720725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94"/>
            <p:cNvCxnSpPr>
              <a:cxnSpLocks noChangeShapeType="1"/>
              <a:stCxn id="14" idx="0"/>
              <a:endCxn id="24" idx="2"/>
            </p:cNvCxnSpPr>
            <p:nvPr/>
          </p:nvCxnSpPr>
          <p:spPr bwMode="auto">
            <a:xfrm rot="5400000" flipH="1" flipV="1">
              <a:off x="1373187" y="4557713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3171154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353970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5513010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2" name="Straight Connector 106"/>
            <p:cNvCxnSpPr>
              <a:cxnSpLocks noChangeShapeType="1"/>
              <a:stCxn id="9" idx="0"/>
              <a:endCxn id="29" idx="2"/>
            </p:cNvCxnSpPr>
            <p:nvPr/>
          </p:nvCxnSpPr>
          <p:spPr bwMode="auto">
            <a:xfrm rot="5400000" flipH="1" flipV="1">
              <a:off x="1370013" y="1781175"/>
              <a:ext cx="1482725" cy="25685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Straight Connector 109"/>
            <p:cNvCxnSpPr>
              <a:cxnSpLocks noChangeShapeType="1"/>
              <a:stCxn id="11" idx="0"/>
              <a:endCxn id="29" idx="2"/>
            </p:cNvCxnSpPr>
            <p:nvPr/>
          </p:nvCxnSpPr>
          <p:spPr bwMode="auto">
            <a:xfrm rot="5400000" flipH="1" flipV="1">
              <a:off x="2236788" y="2647950"/>
              <a:ext cx="1482725" cy="8350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112"/>
            <p:cNvCxnSpPr>
              <a:cxnSpLocks noChangeShapeType="1"/>
              <a:stCxn id="12" idx="0"/>
              <a:endCxn id="29" idx="2"/>
            </p:cNvCxnSpPr>
            <p:nvPr/>
          </p:nvCxnSpPr>
          <p:spPr bwMode="auto">
            <a:xfrm rot="16200000" flipV="1">
              <a:off x="3055938" y="2663825"/>
              <a:ext cx="1482725" cy="8032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Connector 115"/>
            <p:cNvCxnSpPr>
              <a:cxnSpLocks noChangeShapeType="1"/>
            </p:cNvCxnSpPr>
            <p:nvPr/>
          </p:nvCxnSpPr>
          <p:spPr bwMode="auto">
            <a:xfrm rot="5400000" flipH="1" flipV="1">
              <a:off x="22002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Straight Connector 116"/>
            <p:cNvCxnSpPr>
              <a:cxnSpLocks noChangeShapeType="1"/>
            </p:cNvCxnSpPr>
            <p:nvPr/>
          </p:nvCxnSpPr>
          <p:spPr bwMode="auto">
            <a:xfrm rot="16200000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Connector 117"/>
            <p:cNvCxnSpPr>
              <a:cxnSpLocks noChangeShapeType="1"/>
            </p:cNvCxnSpPr>
            <p:nvPr/>
          </p:nvCxnSpPr>
          <p:spPr bwMode="auto">
            <a:xfrm rot="5400000" flipH="1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118"/>
            <p:cNvCxnSpPr>
              <a:cxnSpLocks noChangeShapeType="1"/>
            </p:cNvCxnSpPr>
            <p:nvPr/>
          </p:nvCxnSpPr>
          <p:spPr bwMode="auto">
            <a:xfrm rot="5400000" flipH="1" flipV="1">
              <a:off x="31083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119"/>
            <p:cNvCxnSpPr>
              <a:cxnSpLocks noChangeShapeType="1"/>
            </p:cNvCxnSpPr>
            <p:nvPr/>
          </p:nvCxnSpPr>
          <p:spPr bwMode="auto">
            <a:xfrm rot="5400000" flipH="1" flipV="1">
              <a:off x="3839369" y="4555332"/>
              <a:ext cx="720725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Connector 120"/>
            <p:cNvCxnSpPr>
              <a:cxnSpLocks noChangeShapeType="1"/>
            </p:cNvCxnSpPr>
            <p:nvPr/>
          </p:nvCxnSpPr>
          <p:spPr bwMode="auto">
            <a:xfrm rot="16200000" flipV="1">
              <a:off x="4291806" y="4101307"/>
              <a:ext cx="722313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292600" y="4102101"/>
              <a:ext cx="720725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Connector 122"/>
            <p:cNvCxnSpPr>
              <a:cxnSpLocks noChangeShapeType="1"/>
            </p:cNvCxnSpPr>
            <p:nvPr/>
          </p:nvCxnSpPr>
          <p:spPr bwMode="auto">
            <a:xfrm rot="5400000" flipH="1" flipV="1">
              <a:off x="47466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5738875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5777510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6722574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645305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7" name="Straight Connector 127"/>
            <p:cNvCxnSpPr>
              <a:cxnSpLocks noChangeShapeType="1"/>
            </p:cNvCxnSpPr>
            <p:nvPr/>
          </p:nvCxnSpPr>
          <p:spPr bwMode="auto">
            <a:xfrm rot="5400000" flipH="1" flipV="1">
              <a:off x="56038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Straight Connector 128"/>
            <p:cNvCxnSpPr>
              <a:cxnSpLocks noChangeShapeType="1"/>
            </p:cNvCxnSpPr>
            <p:nvPr/>
          </p:nvCxnSpPr>
          <p:spPr bwMode="auto">
            <a:xfrm rot="16200000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Straight Connector 129"/>
            <p:cNvCxnSpPr>
              <a:cxnSpLocks noChangeShapeType="1"/>
            </p:cNvCxnSpPr>
            <p:nvPr/>
          </p:nvCxnSpPr>
          <p:spPr bwMode="auto">
            <a:xfrm rot="5400000" flipH="1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Straight Connector 130"/>
            <p:cNvCxnSpPr>
              <a:cxnSpLocks noChangeShapeType="1"/>
            </p:cNvCxnSpPr>
            <p:nvPr/>
          </p:nvCxnSpPr>
          <p:spPr bwMode="auto">
            <a:xfrm rot="5400000" flipH="1" flipV="1">
              <a:off x="65119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Straight Connector 131"/>
            <p:cNvCxnSpPr>
              <a:cxnSpLocks noChangeShapeType="1"/>
              <a:stCxn id="43" idx="0"/>
              <a:endCxn id="10" idx="2"/>
            </p:cNvCxnSpPr>
            <p:nvPr/>
          </p:nvCxnSpPr>
          <p:spPr bwMode="auto">
            <a:xfrm rot="16200000" flipV="1">
              <a:off x="3372643" y="1215232"/>
              <a:ext cx="1484313" cy="3702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Connector 132"/>
            <p:cNvCxnSpPr>
              <a:cxnSpLocks noChangeShapeType="1"/>
              <a:stCxn id="43" idx="0"/>
              <a:endCxn id="29" idx="2"/>
            </p:cNvCxnSpPr>
            <p:nvPr/>
          </p:nvCxnSpPr>
          <p:spPr bwMode="auto">
            <a:xfrm rot="16200000" flipV="1">
              <a:off x="3938587" y="1781176"/>
              <a:ext cx="1484313" cy="25701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Straight Connector 140"/>
            <p:cNvCxnSpPr>
              <a:cxnSpLocks noChangeShapeType="1"/>
              <a:stCxn id="24" idx="0"/>
              <a:endCxn id="31" idx="2"/>
            </p:cNvCxnSpPr>
            <p:nvPr/>
          </p:nvCxnSpPr>
          <p:spPr bwMode="auto">
            <a:xfrm rot="5400000" flipH="1" flipV="1">
              <a:off x="2993231" y="1064419"/>
              <a:ext cx="1484313" cy="40036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141"/>
            <p:cNvCxnSpPr>
              <a:cxnSpLocks noChangeShapeType="1"/>
              <a:stCxn id="24" idx="0"/>
              <a:endCxn id="30" idx="2"/>
            </p:cNvCxnSpPr>
            <p:nvPr/>
          </p:nvCxnSpPr>
          <p:spPr bwMode="auto">
            <a:xfrm rot="5400000" flipH="1" flipV="1">
              <a:off x="2415381" y="1642269"/>
              <a:ext cx="1484313" cy="28479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Connector 147"/>
            <p:cNvCxnSpPr>
              <a:cxnSpLocks noChangeShapeType="1"/>
              <a:stCxn id="25" idx="0"/>
              <a:endCxn id="30" idx="2"/>
            </p:cNvCxnSpPr>
            <p:nvPr/>
          </p:nvCxnSpPr>
          <p:spPr bwMode="auto">
            <a:xfrm rot="5400000" flipH="1" flipV="1">
              <a:off x="3282156" y="2509044"/>
              <a:ext cx="1484313" cy="11144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Connector 149"/>
            <p:cNvCxnSpPr>
              <a:cxnSpLocks noChangeShapeType="1"/>
              <a:stCxn id="25" idx="0"/>
              <a:endCxn id="31" idx="2"/>
            </p:cNvCxnSpPr>
            <p:nvPr/>
          </p:nvCxnSpPr>
          <p:spPr bwMode="auto">
            <a:xfrm rot="5400000" flipH="1" flipV="1">
              <a:off x="3860006" y="1931194"/>
              <a:ext cx="1484313" cy="22701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Connector 151"/>
            <p:cNvCxnSpPr>
              <a:cxnSpLocks noChangeShapeType="1"/>
              <a:stCxn id="26" idx="0"/>
              <a:endCxn id="30" idx="2"/>
            </p:cNvCxnSpPr>
            <p:nvPr/>
          </p:nvCxnSpPr>
          <p:spPr bwMode="auto">
            <a:xfrm rot="16200000" flipV="1">
              <a:off x="4102100" y="2803525"/>
              <a:ext cx="1484313" cy="525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Connector 154"/>
            <p:cNvCxnSpPr>
              <a:cxnSpLocks noChangeShapeType="1"/>
              <a:stCxn id="26" idx="0"/>
              <a:endCxn id="31" idx="2"/>
            </p:cNvCxnSpPr>
            <p:nvPr/>
          </p:nvCxnSpPr>
          <p:spPr bwMode="auto">
            <a:xfrm rot="5400000" flipH="1" flipV="1">
              <a:off x="4679950" y="2751138"/>
              <a:ext cx="1484313" cy="63023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Connector 156"/>
            <p:cNvCxnSpPr>
              <a:cxnSpLocks noChangeShapeType="1"/>
              <a:stCxn id="46" idx="0"/>
              <a:endCxn id="30" idx="2"/>
            </p:cNvCxnSpPr>
            <p:nvPr/>
          </p:nvCxnSpPr>
          <p:spPr bwMode="auto">
            <a:xfrm rot="16200000" flipV="1">
              <a:off x="4984750" y="1920875"/>
              <a:ext cx="1484313" cy="22907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Straight Connector 158"/>
            <p:cNvCxnSpPr>
              <a:cxnSpLocks noChangeShapeType="1"/>
              <a:stCxn id="46" idx="0"/>
              <a:endCxn id="31" idx="2"/>
            </p:cNvCxnSpPr>
            <p:nvPr/>
          </p:nvCxnSpPr>
          <p:spPr bwMode="auto">
            <a:xfrm rot="16200000" flipV="1">
              <a:off x="5562600" y="2498725"/>
              <a:ext cx="1484313" cy="11350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" name="Rounded Rectangle 60"/>
            <p:cNvSpPr>
              <a:spLocks noChangeArrowheads="1"/>
            </p:cNvSpPr>
            <p:nvPr/>
          </p:nvSpPr>
          <p:spPr bwMode="auto">
            <a:xfrm>
              <a:off x="478613" y="5630497"/>
              <a:ext cx="680566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91545" y="5720173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88574" y="5976838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4" name="Straight Connector 189"/>
            <p:cNvCxnSpPr>
              <a:cxnSpLocks noChangeShapeType="1"/>
              <a:stCxn id="61" idx="0"/>
              <a:endCxn id="13" idx="2"/>
            </p:cNvCxnSpPr>
            <p:nvPr/>
          </p:nvCxnSpPr>
          <p:spPr bwMode="auto">
            <a:xfrm rot="5400000" flipH="1" flipV="1">
              <a:off x="661988" y="5464175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" name="Rounded Rectangle 64"/>
            <p:cNvSpPr>
              <a:spLocks noChangeArrowheads="1"/>
            </p:cNvSpPr>
            <p:nvPr/>
          </p:nvSpPr>
          <p:spPr bwMode="auto">
            <a:xfrm>
              <a:off x="1408818" y="5627403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1521750" y="5717082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1518777" y="597374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8" name="Straight Connector 193"/>
            <p:cNvCxnSpPr>
              <a:cxnSpLocks noChangeShapeType="1"/>
            </p:cNvCxnSpPr>
            <p:nvPr/>
          </p:nvCxnSpPr>
          <p:spPr bwMode="auto">
            <a:xfrm rot="5400000" flipH="1" flipV="1">
              <a:off x="1575594" y="5455444"/>
              <a:ext cx="323850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Rounded Rectangle 68"/>
            <p:cNvSpPr>
              <a:spLocks noChangeArrowheads="1"/>
            </p:cNvSpPr>
            <p:nvPr/>
          </p:nvSpPr>
          <p:spPr bwMode="auto">
            <a:xfrm>
              <a:off x="2264725" y="5633588"/>
              <a:ext cx="677593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2377657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2374684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2" name="Rounded Rectangle 71"/>
            <p:cNvSpPr>
              <a:spLocks noChangeArrowheads="1"/>
            </p:cNvSpPr>
            <p:nvPr/>
          </p:nvSpPr>
          <p:spPr bwMode="auto">
            <a:xfrm>
              <a:off x="3191958" y="5630497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3307861" y="5720173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3304890" y="5976838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5" name="Rounded Rectangle 74"/>
            <p:cNvSpPr>
              <a:spLocks noChangeArrowheads="1"/>
            </p:cNvSpPr>
            <p:nvPr/>
          </p:nvSpPr>
          <p:spPr bwMode="auto">
            <a:xfrm>
              <a:off x="3970595" y="5636681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4086499" y="5726358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4083528" y="5983022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8" name="Rounded Rectangle 77"/>
            <p:cNvSpPr>
              <a:spLocks noChangeArrowheads="1"/>
            </p:cNvSpPr>
            <p:nvPr/>
          </p:nvSpPr>
          <p:spPr bwMode="auto">
            <a:xfrm>
              <a:off x="4900799" y="5633588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5016704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5013731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" name="Rounded Rectangle 80"/>
            <p:cNvSpPr>
              <a:spLocks noChangeArrowheads="1"/>
            </p:cNvSpPr>
            <p:nvPr/>
          </p:nvSpPr>
          <p:spPr bwMode="auto">
            <a:xfrm>
              <a:off x="5685380" y="5615034"/>
              <a:ext cx="680566" cy="695775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5798313" y="570780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5795342" y="5964468"/>
              <a:ext cx="454700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4" name="Rounded Rectangle 83"/>
            <p:cNvSpPr>
              <a:spLocks noChangeArrowheads="1"/>
            </p:cNvSpPr>
            <p:nvPr/>
          </p:nvSpPr>
          <p:spPr bwMode="auto">
            <a:xfrm>
              <a:off x="6615586" y="5611943"/>
              <a:ext cx="680564" cy="69577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6728518" y="5704713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6725545" y="5961375"/>
              <a:ext cx="451729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87" name="Straight Connector 212"/>
            <p:cNvCxnSpPr>
              <a:cxnSpLocks noChangeShapeType="1"/>
            </p:cNvCxnSpPr>
            <p:nvPr/>
          </p:nvCxnSpPr>
          <p:spPr bwMode="auto">
            <a:xfrm rot="5400000" flipH="1" flipV="1">
              <a:off x="2405063" y="5461000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Straight Connector 213"/>
            <p:cNvCxnSpPr>
              <a:cxnSpLocks noChangeShapeType="1"/>
              <a:stCxn id="72" idx="0"/>
              <a:endCxn id="16" idx="2"/>
            </p:cNvCxnSpPr>
            <p:nvPr/>
          </p:nvCxnSpPr>
          <p:spPr bwMode="auto">
            <a:xfrm rot="5400000" flipH="1" flipV="1">
              <a:off x="3378201" y="5462587"/>
              <a:ext cx="322262" cy="111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Straight Connector 216"/>
            <p:cNvCxnSpPr>
              <a:cxnSpLocks noChangeShapeType="1"/>
              <a:stCxn id="75" idx="0"/>
              <a:endCxn id="17" idx="2"/>
            </p:cNvCxnSpPr>
            <p:nvPr/>
          </p:nvCxnSpPr>
          <p:spPr bwMode="auto">
            <a:xfrm rot="16200000" flipV="1">
              <a:off x="4111626" y="5434012"/>
              <a:ext cx="328612" cy="746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Straight Connector 220"/>
            <p:cNvCxnSpPr>
              <a:cxnSpLocks noChangeShapeType="1"/>
              <a:stCxn id="78" idx="0"/>
              <a:endCxn id="18" idx="2"/>
            </p:cNvCxnSpPr>
            <p:nvPr/>
          </p:nvCxnSpPr>
          <p:spPr bwMode="auto">
            <a:xfrm rot="16200000" flipV="1">
              <a:off x="5050631" y="5441157"/>
              <a:ext cx="325437" cy="571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Straight Connector 223"/>
            <p:cNvCxnSpPr>
              <a:cxnSpLocks noChangeShapeType="1"/>
              <a:stCxn id="81" idx="0"/>
              <a:endCxn id="44" idx="2"/>
            </p:cNvCxnSpPr>
            <p:nvPr/>
          </p:nvCxnSpPr>
          <p:spPr bwMode="auto">
            <a:xfrm rot="16200000" flipV="1">
              <a:off x="5860257" y="5450681"/>
              <a:ext cx="309562" cy="222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Straight Connector 226"/>
            <p:cNvCxnSpPr>
              <a:cxnSpLocks noChangeShapeType="1"/>
              <a:stCxn id="84" idx="0"/>
              <a:endCxn id="45" idx="2"/>
            </p:cNvCxnSpPr>
            <p:nvPr/>
          </p:nvCxnSpPr>
          <p:spPr bwMode="auto">
            <a:xfrm rot="16200000" flipV="1">
              <a:off x="6800056" y="5457032"/>
              <a:ext cx="306387" cy="63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3" name="Rectangle 92"/>
          <p:cNvSpPr/>
          <p:nvPr/>
        </p:nvSpPr>
        <p:spPr>
          <a:xfrm>
            <a:off x="1161221" y="2834587"/>
            <a:ext cx="3086131" cy="4401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1641340" y="2898938"/>
            <a:ext cx="2306034" cy="361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 Controller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5656448" y="5591729"/>
            <a:ext cx="3238679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End-Hosts: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/32 addresses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Default GW: edge switch</a:t>
            </a:r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656448" y="4044203"/>
            <a:ext cx="3119601" cy="12546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Switches: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Support ECMP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Programmable devices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5656448" y="1547068"/>
            <a:ext cx="3119601" cy="20093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Network Controller: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Monitors network traffic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Performs traffic engineering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Tracks network topology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Pro-actively installs forwarding entries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503157" y="2734848"/>
            <a:ext cx="8229600" cy="16432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 smtClean="0"/>
              <a:t>Overheads eliminated</a:t>
            </a:r>
          </a:p>
          <a:p>
            <a:pPr algn="ctr"/>
            <a:endParaRPr lang="en-US" b="1" u="sng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Pro-active rule installation </a:t>
            </a:r>
            <a:r>
              <a:rPr lang="en-US" dirty="0" smtClean="0">
                <a:sym typeface="Wingdings"/>
              </a:rPr>
              <a:t> No start-up delay for switch rule installation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ym typeface="Wingdings"/>
              </a:rPr>
              <a:t>No addresses indirection  No address resolution, encapsulation, caching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ym typeface="Wingdings"/>
              </a:rPr>
              <a:t>/32 network addresses  No broadcast traffic; no ARP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33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208"/>
    </mc:Choice>
    <mc:Fallback xmlns="">
      <p:transition xmlns:p14="http://schemas.microsoft.com/office/powerpoint/2010/main" spd="slow" advTm="111208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4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Evolution of Data Center Networks…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42008" y="1700170"/>
            <a:ext cx="951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Scalable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0068" y="1525699"/>
            <a:ext cx="10489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Seamless</a:t>
            </a:r>
          </a:p>
          <a:p>
            <a:r>
              <a:rPr lang="en-US" dirty="0" smtClean="0"/>
              <a:t>mobility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44691" y="1515504"/>
            <a:ext cx="1115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Multipath</a:t>
            </a:r>
          </a:p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8996" y="2375657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Layer 2:</a:t>
            </a:r>
            <a:endParaRPr lang="en-US" dirty="0"/>
          </a:p>
          <a:p>
            <a:r>
              <a:rPr lang="en-US" dirty="0" smtClean="0"/>
              <a:t>Flat Addresses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8996" y="3282405"/>
            <a:ext cx="1423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Layer 3:</a:t>
            </a:r>
          </a:p>
          <a:p>
            <a:r>
              <a:rPr lang="en-US" dirty="0" smtClean="0"/>
              <a:t>Hierarchical Addresses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8996" y="4352588"/>
            <a:ext cx="14236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Overlays:</a:t>
            </a:r>
          </a:p>
          <a:p>
            <a:r>
              <a:rPr lang="en-US" dirty="0" smtClean="0"/>
              <a:t>VL2/Portland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81870" y="4352588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lus 2"/>
          <p:cNvSpPr/>
          <p:nvPr/>
        </p:nvSpPr>
        <p:spPr>
          <a:xfrm>
            <a:off x="4925326" y="2452298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lus 31"/>
          <p:cNvSpPr/>
          <p:nvPr/>
        </p:nvSpPr>
        <p:spPr>
          <a:xfrm>
            <a:off x="2964835" y="355723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lus 32"/>
          <p:cNvSpPr/>
          <p:nvPr/>
        </p:nvSpPr>
        <p:spPr>
          <a:xfrm>
            <a:off x="6729949" y="355723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lus 36"/>
          <p:cNvSpPr/>
          <p:nvPr/>
        </p:nvSpPr>
        <p:spPr>
          <a:xfrm>
            <a:off x="4840068" y="4693174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Plus 38"/>
          <p:cNvSpPr/>
          <p:nvPr/>
        </p:nvSpPr>
        <p:spPr>
          <a:xfrm>
            <a:off x="6729949" y="4693174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inus 18"/>
          <p:cNvSpPr/>
          <p:nvPr/>
        </p:nvSpPr>
        <p:spPr>
          <a:xfrm>
            <a:off x="4925326" y="3557236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inus 39"/>
          <p:cNvSpPr/>
          <p:nvPr/>
        </p:nvSpPr>
        <p:spPr>
          <a:xfrm>
            <a:off x="6729949" y="2452298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Minus 40"/>
          <p:cNvSpPr/>
          <p:nvPr/>
        </p:nvSpPr>
        <p:spPr>
          <a:xfrm>
            <a:off x="2964835" y="2452298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inus 41"/>
          <p:cNvSpPr/>
          <p:nvPr/>
        </p:nvSpPr>
        <p:spPr>
          <a:xfrm>
            <a:off x="2964835" y="4693174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068996" y="5747821"/>
            <a:ext cx="727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PARIS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281870" y="3256835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96612" y="5470822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Plus 45"/>
          <p:cNvSpPr/>
          <p:nvPr/>
        </p:nvSpPr>
        <p:spPr>
          <a:xfrm>
            <a:off x="4925326" y="563519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Plus 46"/>
          <p:cNvSpPr/>
          <p:nvPr/>
        </p:nvSpPr>
        <p:spPr>
          <a:xfrm>
            <a:off x="6729949" y="563519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281870" y="2172030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Plus 49"/>
          <p:cNvSpPr/>
          <p:nvPr/>
        </p:nvSpPr>
        <p:spPr>
          <a:xfrm>
            <a:off x="2967158" y="563519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0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07"/>
    </mc:Choice>
    <mc:Fallback xmlns="">
      <p:transition xmlns:p14="http://schemas.microsoft.com/office/powerpoint/2010/main" spd="slow" advTm="940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43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Paris Network Controller</a:t>
            </a:r>
            <a:endParaRPr lang="en-US" dirty="0"/>
          </a:p>
        </p:txBody>
      </p:sp>
      <p:sp>
        <p:nvSpPr>
          <p:cNvPr id="112" name="Content Placeholder 2"/>
          <p:cNvSpPr>
            <a:spLocks noGrp="1"/>
          </p:cNvSpPr>
          <p:nvPr>
            <p:ph idx="1"/>
          </p:nvPr>
        </p:nvSpPr>
        <p:spPr>
          <a:xfrm>
            <a:off x="401662" y="1702170"/>
            <a:ext cx="8229600" cy="3934947"/>
          </a:xfrm>
        </p:spPr>
        <p:txBody>
          <a:bodyPr>
            <a:normAutofit/>
          </a:bodyPr>
          <a:lstStyle/>
          <a:p>
            <a:r>
              <a:rPr lang="en-US" dirty="0" smtClean="0"/>
              <a:t>Switches have 1 million entries</a:t>
            </a:r>
          </a:p>
          <a:p>
            <a:pPr lvl="1"/>
            <a:r>
              <a:rPr lang="en-US" dirty="0" smtClean="0"/>
              <a:t>But data center has </a:t>
            </a:r>
            <a:r>
              <a:rPr lang="en-US" dirty="0" smtClean="0">
                <a:solidFill>
                  <a:srgbClr val="FF0000"/>
                </a:solidFill>
              </a:rPr>
              <a:t>5-10 million VMs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Each pod has </a:t>
            </a:r>
            <a:r>
              <a:rPr lang="en-US" dirty="0" smtClean="0">
                <a:solidFill>
                  <a:srgbClr val="FF0000"/>
                </a:solidFill>
              </a:rPr>
              <a:t>~100K VMs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1607191" y="3870214"/>
            <a:ext cx="3086131" cy="1346692"/>
            <a:chOff x="969510" y="1499698"/>
            <a:chExt cx="3086131" cy="2129116"/>
          </a:xfrm>
        </p:grpSpPr>
        <p:sp>
          <p:nvSpPr>
            <p:cNvPr id="93" name="Rectangle 92"/>
            <p:cNvSpPr/>
            <p:nvPr/>
          </p:nvSpPr>
          <p:spPr>
            <a:xfrm>
              <a:off x="969510" y="1499698"/>
              <a:ext cx="3086131" cy="212911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353927" y="3071381"/>
              <a:ext cx="23060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Network Controller</a:t>
              </a:r>
              <a:endParaRPr lang="en-US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720367" y="4009023"/>
            <a:ext cx="2846356" cy="795539"/>
            <a:chOff x="5669819" y="2281203"/>
            <a:chExt cx="2846356" cy="795539"/>
          </a:xfrm>
        </p:grpSpPr>
        <p:sp>
          <p:nvSpPr>
            <p:cNvPr id="115" name="Rectangle 114"/>
            <p:cNvSpPr/>
            <p:nvPr/>
          </p:nvSpPr>
          <p:spPr>
            <a:xfrm>
              <a:off x="5669819" y="2281203"/>
              <a:ext cx="2796095" cy="372437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6" name="Group 115"/>
            <p:cNvGrpSpPr/>
            <p:nvPr/>
          </p:nvGrpSpPr>
          <p:grpSpPr>
            <a:xfrm>
              <a:off x="5669819" y="2707409"/>
              <a:ext cx="2846356" cy="369333"/>
              <a:chOff x="1153007" y="2278298"/>
              <a:chExt cx="996552" cy="376905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1153007" y="2336324"/>
                <a:ext cx="978955" cy="318879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1159017" y="2278298"/>
                <a:ext cx="990542" cy="376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Pod-Addressing</a:t>
                </a:r>
              </a:p>
            </p:txBody>
          </p:sp>
        </p:grpSp>
        <p:sp>
          <p:nvSpPr>
            <p:cNvPr id="121" name="TextBox 120"/>
            <p:cNvSpPr txBox="1"/>
            <p:nvPr/>
          </p:nvSpPr>
          <p:spPr>
            <a:xfrm>
              <a:off x="5941060" y="2281203"/>
              <a:ext cx="21909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Core-Addressing</a:t>
              </a:r>
            </a:p>
          </p:txBody>
        </p:sp>
      </p:grpSp>
      <p:sp>
        <p:nvSpPr>
          <p:cNvPr id="95" name="Rectangular Callout 94"/>
          <p:cNvSpPr/>
          <p:nvPr/>
        </p:nvSpPr>
        <p:spPr>
          <a:xfrm>
            <a:off x="5864112" y="4804562"/>
            <a:ext cx="2408890" cy="1152421"/>
          </a:xfrm>
          <a:prstGeom prst="wedgeRectCallout">
            <a:avLst>
              <a:gd name="adj1" fmla="val -106113"/>
              <a:gd name="adj2" fmla="val -65512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Pod switch track addresses for all VMs in the pod</a:t>
            </a:r>
            <a:endParaRPr lang="en-US" dirty="0"/>
          </a:p>
        </p:txBody>
      </p:sp>
      <p:sp>
        <p:nvSpPr>
          <p:cNvPr id="113" name="Rectangular Callout 112"/>
          <p:cNvSpPr/>
          <p:nvPr/>
        </p:nvSpPr>
        <p:spPr>
          <a:xfrm>
            <a:off x="6016512" y="3351230"/>
            <a:ext cx="2408890" cy="1152421"/>
          </a:xfrm>
          <a:prstGeom prst="wedgeRectCallout">
            <a:avLst>
              <a:gd name="adj1" fmla="val -113866"/>
              <a:gd name="adj2" fmla="val 2523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Partition IP-Address across core devices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8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307"/>
    </mc:Choice>
    <mc:Fallback xmlns="">
      <p:transition xmlns:p14="http://schemas.microsoft.com/office/powerpoint/2010/main" spd="slow" advTm="65307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1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Pod-Addressing Module</a:t>
            </a:r>
            <a:endParaRPr lang="en-US" dirty="0"/>
          </a:p>
        </p:txBody>
      </p:sp>
      <p:sp>
        <p:nvSpPr>
          <p:cNvPr id="96" name="Content Placeholder 2"/>
          <p:cNvSpPr txBox="1">
            <a:spLocks/>
          </p:cNvSpPr>
          <p:nvPr/>
        </p:nvSpPr>
        <p:spPr>
          <a:xfrm>
            <a:off x="457200" y="4738805"/>
            <a:ext cx="8229600" cy="15246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Edge &amp; aggregation addressing scheme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Edge: stores address for all connected end-hosts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Pod: stores addresses for all end-hosts in pod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7" name="Rounded Rectangle 96"/>
          <p:cNvSpPr>
            <a:spLocks noChangeArrowheads="1"/>
          </p:cNvSpPr>
          <p:nvPr/>
        </p:nvSpPr>
        <p:spPr bwMode="auto">
          <a:xfrm>
            <a:off x="2644212" y="1497405"/>
            <a:ext cx="3634222" cy="207239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2878895" y="1556699"/>
            <a:ext cx="1394281" cy="818687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2889789" y="2808878"/>
            <a:ext cx="1383387" cy="6413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4676588" y="2808878"/>
            <a:ext cx="1447624" cy="6413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4676588" y="1556699"/>
            <a:ext cx="1442105" cy="818687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02" name="Straight Connector 127"/>
          <p:cNvCxnSpPr>
            <a:cxnSpLocks noChangeShapeType="1"/>
            <a:endCxn id="98" idx="2"/>
          </p:cNvCxnSpPr>
          <p:nvPr/>
        </p:nvCxnSpPr>
        <p:spPr bwMode="auto">
          <a:xfrm flipV="1">
            <a:off x="3387359" y="2375386"/>
            <a:ext cx="188677" cy="43215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" name="Straight Connector 128"/>
          <p:cNvCxnSpPr>
            <a:cxnSpLocks noChangeShapeType="1"/>
            <a:endCxn id="98" idx="2"/>
          </p:cNvCxnSpPr>
          <p:nvPr/>
        </p:nvCxnSpPr>
        <p:spPr bwMode="auto">
          <a:xfrm flipH="1" flipV="1">
            <a:off x="3576036" y="2375386"/>
            <a:ext cx="1860066" cy="430364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Straight Connector 129"/>
          <p:cNvCxnSpPr>
            <a:cxnSpLocks noChangeShapeType="1"/>
          </p:cNvCxnSpPr>
          <p:nvPr/>
        </p:nvCxnSpPr>
        <p:spPr bwMode="auto">
          <a:xfrm flipV="1">
            <a:off x="3390937" y="2375386"/>
            <a:ext cx="2045992" cy="430364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" name="Straight Connector 130"/>
          <p:cNvCxnSpPr>
            <a:cxnSpLocks noChangeShapeType="1"/>
            <a:endCxn id="101" idx="2"/>
          </p:cNvCxnSpPr>
          <p:nvPr/>
        </p:nvCxnSpPr>
        <p:spPr bwMode="auto">
          <a:xfrm flipH="1" flipV="1">
            <a:off x="5397641" y="2375386"/>
            <a:ext cx="38458" cy="430364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6" name="Rounded Rectangle 105"/>
          <p:cNvSpPr>
            <a:spLocks noChangeArrowheads="1"/>
          </p:cNvSpPr>
          <p:nvPr/>
        </p:nvSpPr>
        <p:spPr bwMode="auto">
          <a:xfrm>
            <a:off x="2698625" y="3927972"/>
            <a:ext cx="1535494" cy="78479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3007478" y="4032611"/>
            <a:ext cx="1025898" cy="205791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3000775" y="4322113"/>
            <a:ext cx="1025894" cy="202302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9" name="Rounded Rectangle 108"/>
          <p:cNvSpPr>
            <a:spLocks noChangeArrowheads="1"/>
          </p:cNvSpPr>
          <p:nvPr/>
        </p:nvSpPr>
        <p:spPr bwMode="auto">
          <a:xfrm>
            <a:off x="4851409" y="3924484"/>
            <a:ext cx="1535490" cy="784791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5106207" y="4029123"/>
            <a:ext cx="1025894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5099501" y="4318623"/>
            <a:ext cx="1019192" cy="202302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12" name="Straight Connector 223"/>
          <p:cNvCxnSpPr>
            <a:cxnSpLocks noChangeShapeType="1"/>
            <a:stCxn id="106" idx="0"/>
            <a:endCxn id="99" idx="2"/>
          </p:cNvCxnSpPr>
          <p:nvPr/>
        </p:nvCxnSpPr>
        <p:spPr bwMode="auto">
          <a:xfrm flipV="1">
            <a:off x="3466372" y="3450266"/>
            <a:ext cx="115111" cy="477706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Straight Connector 226"/>
          <p:cNvCxnSpPr>
            <a:cxnSpLocks noChangeShapeType="1"/>
            <a:stCxn id="109" idx="0"/>
            <a:endCxn id="100" idx="2"/>
          </p:cNvCxnSpPr>
          <p:nvPr/>
        </p:nvCxnSpPr>
        <p:spPr bwMode="auto">
          <a:xfrm flipH="1" flipV="1">
            <a:off x="5400400" y="3450266"/>
            <a:ext cx="218754" cy="47421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" name="TextBox 113"/>
          <p:cNvSpPr txBox="1"/>
          <p:nvPr/>
        </p:nvSpPr>
        <p:spPr>
          <a:xfrm>
            <a:off x="5015613" y="3942337"/>
            <a:ext cx="117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016861" y="4217043"/>
            <a:ext cx="117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889789" y="3935190"/>
            <a:ext cx="117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10.10.10.3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916818" y="4227072"/>
            <a:ext cx="117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10.10.10.4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73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28"/>
    </mc:Choice>
    <mc:Fallback xmlns="">
      <p:transition xmlns:p14="http://schemas.microsoft.com/office/powerpoint/2010/main" spd="slow" advTm="1722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Pod-Addressing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38805"/>
            <a:ext cx="8229600" cy="15246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Edge &amp; aggregation addressing scheme</a:t>
            </a:r>
          </a:p>
          <a:p>
            <a:pPr lvl="1"/>
            <a:r>
              <a:rPr lang="en-US" dirty="0" smtClean="0"/>
              <a:t>Edge: stores address for all connected end-hosts</a:t>
            </a:r>
          </a:p>
          <a:p>
            <a:pPr lvl="1"/>
            <a:r>
              <a:rPr lang="en-US" dirty="0" err="1" smtClean="0"/>
              <a:t>Agg</a:t>
            </a:r>
            <a:r>
              <a:rPr lang="en-US" dirty="0" smtClean="0"/>
              <a:t>: stores addresses for all end-hosts in pod</a:t>
            </a:r>
            <a:endParaRPr lang="en-US" dirty="0"/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2636290" y="1499606"/>
            <a:ext cx="3634222" cy="207239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870973" y="1558900"/>
            <a:ext cx="1394281" cy="818687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2881867" y="2811079"/>
            <a:ext cx="1383387" cy="6413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4668666" y="2811079"/>
            <a:ext cx="1447624" cy="6413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668666" y="1558900"/>
            <a:ext cx="1442105" cy="818687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7" name="Straight Connector 127"/>
          <p:cNvCxnSpPr>
            <a:cxnSpLocks noChangeShapeType="1"/>
            <a:endCxn id="43" idx="2"/>
          </p:cNvCxnSpPr>
          <p:nvPr/>
        </p:nvCxnSpPr>
        <p:spPr bwMode="auto">
          <a:xfrm flipV="1">
            <a:off x="3379437" y="2377587"/>
            <a:ext cx="188677" cy="43215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128"/>
          <p:cNvCxnSpPr>
            <a:cxnSpLocks noChangeShapeType="1"/>
            <a:endCxn id="43" idx="2"/>
          </p:cNvCxnSpPr>
          <p:nvPr/>
        </p:nvCxnSpPr>
        <p:spPr bwMode="auto">
          <a:xfrm flipH="1" flipV="1">
            <a:off x="3568114" y="2377587"/>
            <a:ext cx="1860066" cy="430364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129"/>
          <p:cNvCxnSpPr>
            <a:cxnSpLocks noChangeShapeType="1"/>
          </p:cNvCxnSpPr>
          <p:nvPr/>
        </p:nvCxnSpPr>
        <p:spPr bwMode="auto">
          <a:xfrm flipV="1">
            <a:off x="3383015" y="2377587"/>
            <a:ext cx="2045992" cy="430364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130"/>
          <p:cNvCxnSpPr>
            <a:cxnSpLocks noChangeShapeType="1"/>
            <a:endCxn id="46" idx="2"/>
          </p:cNvCxnSpPr>
          <p:nvPr/>
        </p:nvCxnSpPr>
        <p:spPr bwMode="auto">
          <a:xfrm flipH="1" flipV="1">
            <a:off x="5389719" y="2377587"/>
            <a:ext cx="38458" cy="430364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" name="Rounded Rectangle 80"/>
          <p:cNvSpPr>
            <a:spLocks noChangeArrowheads="1"/>
          </p:cNvSpPr>
          <p:nvPr/>
        </p:nvSpPr>
        <p:spPr bwMode="auto">
          <a:xfrm>
            <a:off x="2690703" y="3930173"/>
            <a:ext cx="1535494" cy="78479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2999556" y="4034812"/>
            <a:ext cx="1025898" cy="205791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2992853" y="4324314"/>
            <a:ext cx="1025894" cy="202302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Rounded Rectangle 83"/>
          <p:cNvSpPr>
            <a:spLocks noChangeArrowheads="1"/>
          </p:cNvSpPr>
          <p:nvPr/>
        </p:nvSpPr>
        <p:spPr bwMode="auto">
          <a:xfrm>
            <a:off x="4843487" y="3926685"/>
            <a:ext cx="1535490" cy="784791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098285" y="4031324"/>
            <a:ext cx="1025894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5091579" y="4320824"/>
            <a:ext cx="1019192" cy="202302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91" name="Straight Connector 223"/>
          <p:cNvCxnSpPr>
            <a:cxnSpLocks noChangeShapeType="1"/>
            <a:stCxn id="81" idx="0"/>
            <a:endCxn id="44" idx="2"/>
          </p:cNvCxnSpPr>
          <p:nvPr/>
        </p:nvCxnSpPr>
        <p:spPr bwMode="auto">
          <a:xfrm flipV="1">
            <a:off x="3458450" y="3452467"/>
            <a:ext cx="115111" cy="477706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Connector 226"/>
          <p:cNvCxnSpPr>
            <a:cxnSpLocks noChangeShapeType="1"/>
            <a:stCxn id="84" idx="0"/>
            <a:endCxn id="45" idx="2"/>
          </p:cNvCxnSpPr>
          <p:nvPr/>
        </p:nvCxnSpPr>
        <p:spPr bwMode="auto">
          <a:xfrm flipH="1" flipV="1">
            <a:off x="5392478" y="3452467"/>
            <a:ext cx="218754" cy="47421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" name="TextBox 97"/>
          <p:cNvSpPr txBox="1"/>
          <p:nvPr/>
        </p:nvSpPr>
        <p:spPr>
          <a:xfrm>
            <a:off x="5007691" y="3944538"/>
            <a:ext cx="117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008939" y="4219244"/>
            <a:ext cx="117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881867" y="3937391"/>
            <a:ext cx="117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10.10.10.3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908896" y="4229273"/>
            <a:ext cx="117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10.10.10.4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4635590" y="1469724"/>
            <a:ext cx="1491488" cy="993978"/>
            <a:chOff x="4840436" y="1548915"/>
            <a:chExt cx="1491488" cy="993978"/>
          </a:xfrm>
        </p:grpSpPr>
        <p:sp>
          <p:nvSpPr>
            <p:cNvPr id="103" name="TextBox 102"/>
            <p:cNvSpPr txBox="1"/>
            <p:nvPr/>
          </p:nvSpPr>
          <p:spPr>
            <a:xfrm>
              <a:off x="4840436" y="1548915"/>
              <a:ext cx="14810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10.10.10.1-&gt;2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4850854" y="1761661"/>
              <a:ext cx="14810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10.10.10.2-&gt;2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850854" y="1985081"/>
              <a:ext cx="14810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10.10.10.3-&gt;1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847931" y="2173561"/>
              <a:ext cx="14810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10.10.10.4-&gt;1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2840113" y="1454783"/>
            <a:ext cx="1491488" cy="993978"/>
            <a:chOff x="4840436" y="1548915"/>
            <a:chExt cx="1491488" cy="993978"/>
          </a:xfrm>
        </p:grpSpPr>
        <p:sp>
          <p:nvSpPr>
            <p:cNvPr id="122" name="TextBox 121"/>
            <p:cNvSpPr txBox="1"/>
            <p:nvPr/>
          </p:nvSpPr>
          <p:spPr>
            <a:xfrm>
              <a:off x="4840436" y="1548915"/>
              <a:ext cx="14810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10.10.10.1-&gt;1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850854" y="1761661"/>
              <a:ext cx="14810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10.10.10.2-&gt;1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850854" y="1985081"/>
              <a:ext cx="14810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10.10.10.3-&gt;2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4847931" y="2173561"/>
              <a:ext cx="14810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10.10.10.4-&gt;2</a:t>
              </a: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4632585" y="2691840"/>
            <a:ext cx="1481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633833" y="2926016"/>
            <a:ext cx="1481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 flipH="1">
            <a:off x="2806210" y="2706781"/>
            <a:ext cx="1521337" cy="3809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10.10.10.3-&gt;1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 flipH="1">
            <a:off x="2810264" y="2927937"/>
            <a:ext cx="1521337" cy="3809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10.10.10.4-&gt;1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 flipH="1">
            <a:off x="2730493" y="3154342"/>
            <a:ext cx="1522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 default-&gt;(2,3)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 flipH="1">
            <a:off x="4602703" y="3153645"/>
            <a:ext cx="1470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default-&gt;(2,3)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28177" y="3371942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357111" y="2444393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065770" y="2463702"/>
            <a:ext cx="314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914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541"/>
    </mc:Choice>
    <mc:Fallback xmlns="">
      <p:transition xmlns:p14="http://schemas.microsoft.com/office/powerpoint/2010/main" spd="slow" advTm="4854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14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43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Core Addressing-Modules</a:t>
            </a:r>
            <a:endParaRPr lang="en-US" dirty="0"/>
          </a:p>
        </p:txBody>
      </p:sp>
      <p:sp>
        <p:nvSpPr>
          <p:cNvPr id="210" name="Content Placeholder 2"/>
          <p:cNvSpPr>
            <a:spLocks noGrp="1"/>
          </p:cNvSpPr>
          <p:nvPr>
            <p:ph idx="1"/>
          </p:nvPr>
        </p:nvSpPr>
        <p:spPr>
          <a:xfrm>
            <a:off x="457200" y="4738805"/>
            <a:ext cx="8229600" cy="15246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Partitions the IP-space into virtual-prefix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</a:rPr>
              <a:t>Each core is an Appointed </a:t>
            </a:r>
            <a:r>
              <a:rPr lang="en-US" dirty="0">
                <a:solidFill>
                  <a:srgbClr val="FFFFFF"/>
                </a:solidFill>
              </a:rPr>
              <a:t>prefix switch (APS)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Tracks all address in a virtual-prefix</a:t>
            </a:r>
          </a:p>
        </p:txBody>
      </p:sp>
      <p:grpSp>
        <p:nvGrpSpPr>
          <p:cNvPr id="219" name="Group 218"/>
          <p:cNvGrpSpPr/>
          <p:nvPr/>
        </p:nvGrpSpPr>
        <p:grpSpPr>
          <a:xfrm>
            <a:off x="1239865" y="1417638"/>
            <a:ext cx="6320284" cy="3301804"/>
            <a:chOff x="1970842" y="2218164"/>
            <a:chExt cx="4301187" cy="2501278"/>
          </a:xfrm>
        </p:grpSpPr>
        <p:sp>
          <p:nvSpPr>
            <p:cNvPr id="220" name="Rounded Rectangle 219"/>
            <p:cNvSpPr>
              <a:spLocks noChangeArrowheads="1"/>
            </p:cNvSpPr>
            <p:nvPr/>
          </p:nvSpPr>
          <p:spPr bwMode="auto">
            <a:xfrm>
              <a:off x="3080766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1" name="Rounded Rectangle 220"/>
            <p:cNvSpPr>
              <a:spLocks noChangeArrowheads="1"/>
            </p:cNvSpPr>
            <p:nvPr/>
          </p:nvSpPr>
          <p:spPr bwMode="auto">
            <a:xfrm>
              <a:off x="4115820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Rounded Rectangle 221"/>
            <p:cNvSpPr>
              <a:spLocks noChangeArrowheads="1"/>
            </p:cNvSpPr>
            <p:nvPr/>
          </p:nvSpPr>
          <p:spPr bwMode="auto">
            <a:xfrm>
              <a:off x="5225744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3" name="Rounded Rectangle 222"/>
            <p:cNvSpPr>
              <a:spLocks noChangeArrowheads="1"/>
            </p:cNvSpPr>
            <p:nvPr/>
          </p:nvSpPr>
          <p:spPr bwMode="auto">
            <a:xfrm>
              <a:off x="1970842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4" name="Rectangle 223"/>
            <p:cNvSpPr>
              <a:spLocks noChangeArrowheads="1"/>
            </p:cNvSpPr>
            <p:nvPr/>
          </p:nvSpPr>
          <p:spPr bwMode="auto">
            <a:xfrm>
              <a:off x="2055069" y="3283100"/>
              <a:ext cx="284500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2959104" y="2218164"/>
              <a:ext cx="286372" cy="2217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6" name="Rectangle 225"/>
            <p:cNvSpPr>
              <a:spLocks noChangeArrowheads="1"/>
            </p:cNvSpPr>
            <p:nvPr/>
          </p:nvSpPr>
          <p:spPr bwMode="auto">
            <a:xfrm>
              <a:off x="3146275" y="3283100"/>
              <a:ext cx="284500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7" name="Rectangle 226"/>
            <p:cNvSpPr>
              <a:spLocks noChangeArrowheads="1"/>
            </p:cNvSpPr>
            <p:nvPr/>
          </p:nvSpPr>
          <p:spPr bwMode="auto">
            <a:xfrm>
              <a:off x="4177587" y="3283100"/>
              <a:ext cx="286371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8" name="Rectangle 227"/>
            <p:cNvSpPr>
              <a:spLocks noChangeArrowheads="1"/>
            </p:cNvSpPr>
            <p:nvPr/>
          </p:nvSpPr>
          <p:spPr bwMode="auto">
            <a:xfrm>
              <a:off x="2055069" y="3916780"/>
              <a:ext cx="284500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9" name="Rectangle 228"/>
            <p:cNvSpPr>
              <a:spLocks noChangeArrowheads="1"/>
            </p:cNvSpPr>
            <p:nvPr/>
          </p:nvSpPr>
          <p:spPr bwMode="auto">
            <a:xfrm>
              <a:off x="2625940" y="3916780"/>
              <a:ext cx="286372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0" name="Rectangle 229"/>
            <p:cNvSpPr>
              <a:spLocks noChangeArrowheads="1"/>
            </p:cNvSpPr>
            <p:nvPr/>
          </p:nvSpPr>
          <p:spPr bwMode="auto">
            <a:xfrm>
              <a:off x="3146275" y="3916780"/>
              <a:ext cx="284500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1" name="Rectangle 230"/>
            <p:cNvSpPr>
              <a:spLocks noChangeArrowheads="1"/>
            </p:cNvSpPr>
            <p:nvPr/>
          </p:nvSpPr>
          <p:spPr bwMode="auto">
            <a:xfrm>
              <a:off x="3765812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2" name="Rectangle 231"/>
            <p:cNvSpPr>
              <a:spLocks noChangeArrowheads="1"/>
            </p:cNvSpPr>
            <p:nvPr/>
          </p:nvSpPr>
          <p:spPr bwMode="auto">
            <a:xfrm>
              <a:off x="4203791" y="3916780"/>
              <a:ext cx="284500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3" name="Rectangle 232"/>
            <p:cNvSpPr>
              <a:spLocks noChangeArrowheads="1"/>
            </p:cNvSpPr>
            <p:nvPr/>
          </p:nvSpPr>
          <p:spPr bwMode="auto">
            <a:xfrm>
              <a:off x="4798995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34" name="Straight Connector 67"/>
            <p:cNvCxnSpPr>
              <a:cxnSpLocks noChangeShapeType="1"/>
              <a:stCxn id="224" idx="0"/>
              <a:endCxn id="225" idx="2"/>
            </p:cNvCxnSpPr>
            <p:nvPr/>
          </p:nvCxnSpPr>
          <p:spPr bwMode="auto">
            <a:xfrm rot="5400000" flipH="1" flipV="1">
              <a:off x="2228213" y="2409142"/>
              <a:ext cx="844001" cy="90482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5" name="Straight Connector 17"/>
            <p:cNvCxnSpPr>
              <a:cxnSpLocks noChangeShapeType="1"/>
              <a:stCxn id="226" idx="0"/>
              <a:endCxn id="225" idx="2"/>
            </p:cNvCxnSpPr>
            <p:nvPr/>
          </p:nvCxnSpPr>
          <p:spPr bwMode="auto">
            <a:xfrm rot="16200000" flipV="1">
              <a:off x="2774110" y="2768074"/>
              <a:ext cx="844001" cy="18696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6" name="Straight Connector 19"/>
            <p:cNvCxnSpPr>
              <a:cxnSpLocks noChangeShapeType="1"/>
              <a:stCxn id="227" idx="0"/>
              <a:endCxn id="225" idx="2"/>
            </p:cNvCxnSpPr>
            <p:nvPr/>
          </p:nvCxnSpPr>
          <p:spPr bwMode="auto">
            <a:xfrm rot="16200000" flipV="1">
              <a:off x="3290013" y="2252171"/>
              <a:ext cx="844001" cy="121877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7" name="Straight Connector 29"/>
            <p:cNvCxnSpPr>
              <a:cxnSpLocks noChangeShapeType="1"/>
              <a:stCxn id="228" idx="0"/>
              <a:endCxn id="224" idx="2"/>
            </p:cNvCxnSpPr>
            <p:nvPr/>
          </p:nvCxnSpPr>
          <p:spPr bwMode="auto">
            <a:xfrm rot="5400000" flipH="1" flipV="1">
              <a:off x="1992173" y="3710479"/>
              <a:ext cx="410253" cy="100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8" name="Straight Connector 31"/>
            <p:cNvCxnSpPr>
              <a:cxnSpLocks noChangeShapeType="1"/>
              <a:stCxn id="229" idx="0"/>
              <a:endCxn id="224" idx="2"/>
            </p:cNvCxnSpPr>
            <p:nvPr/>
          </p:nvCxnSpPr>
          <p:spPr bwMode="auto">
            <a:xfrm rot="16200000" flipV="1">
              <a:off x="2277667" y="3425081"/>
              <a:ext cx="411156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9" name="Rectangle 238"/>
            <p:cNvSpPr>
              <a:spLocks noChangeArrowheads="1"/>
            </p:cNvSpPr>
            <p:nvPr/>
          </p:nvSpPr>
          <p:spPr bwMode="auto">
            <a:xfrm>
              <a:off x="2625940" y="3284859"/>
              <a:ext cx="286372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0" name="Rectangle 239"/>
            <p:cNvSpPr>
              <a:spLocks noChangeArrowheads="1"/>
            </p:cNvSpPr>
            <p:nvPr/>
          </p:nvSpPr>
          <p:spPr bwMode="auto">
            <a:xfrm>
              <a:off x="3717147" y="3284859"/>
              <a:ext cx="286371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4750330" y="3284859"/>
              <a:ext cx="284500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42" name="Straight Connector 91"/>
            <p:cNvCxnSpPr>
              <a:cxnSpLocks noChangeShapeType="1"/>
              <a:stCxn id="228" idx="0"/>
              <a:endCxn id="239" idx="2"/>
            </p:cNvCxnSpPr>
            <p:nvPr/>
          </p:nvCxnSpPr>
          <p:spPr bwMode="auto">
            <a:xfrm rot="5400000" flipH="1" flipV="1">
              <a:off x="2278119" y="3425533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3" name="Straight Connector 94"/>
            <p:cNvCxnSpPr>
              <a:cxnSpLocks noChangeShapeType="1"/>
              <a:stCxn id="229" idx="0"/>
              <a:endCxn id="239" idx="2"/>
            </p:cNvCxnSpPr>
            <p:nvPr/>
          </p:nvCxnSpPr>
          <p:spPr bwMode="auto">
            <a:xfrm rot="5400000" flipH="1" flipV="1">
              <a:off x="2563564" y="3710979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4" name="Rectangle 243"/>
            <p:cNvSpPr>
              <a:spLocks noChangeArrowheads="1"/>
            </p:cNvSpPr>
            <p:nvPr/>
          </p:nvSpPr>
          <p:spPr bwMode="auto">
            <a:xfrm>
              <a:off x="5149003" y="2218164"/>
              <a:ext cx="284500" cy="2217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45" name="Straight Connector 106"/>
            <p:cNvCxnSpPr>
              <a:cxnSpLocks noChangeShapeType="1"/>
              <a:stCxn id="224" idx="0"/>
              <a:endCxn id="244" idx="2"/>
            </p:cNvCxnSpPr>
            <p:nvPr/>
          </p:nvCxnSpPr>
          <p:spPr bwMode="auto">
            <a:xfrm flipV="1">
              <a:off x="2197319" y="2439952"/>
              <a:ext cx="3093934" cy="8431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6" name="Straight Connector 109"/>
            <p:cNvCxnSpPr>
              <a:cxnSpLocks noChangeShapeType="1"/>
              <a:stCxn id="226" idx="0"/>
              <a:endCxn id="244" idx="2"/>
            </p:cNvCxnSpPr>
            <p:nvPr/>
          </p:nvCxnSpPr>
          <p:spPr bwMode="auto">
            <a:xfrm flipV="1">
              <a:off x="3288525" y="2439952"/>
              <a:ext cx="2002728" cy="8431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7" name="Straight Connector 112"/>
            <p:cNvCxnSpPr>
              <a:cxnSpLocks noChangeShapeType="1"/>
              <a:stCxn id="227" idx="0"/>
              <a:endCxn id="244" idx="2"/>
            </p:cNvCxnSpPr>
            <p:nvPr/>
          </p:nvCxnSpPr>
          <p:spPr bwMode="auto">
            <a:xfrm flipV="1">
              <a:off x="4320773" y="2439952"/>
              <a:ext cx="970480" cy="8431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8" name="Straight Connector 115"/>
            <p:cNvCxnSpPr>
              <a:cxnSpLocks noChangeShapeType="1"/>
            </p:cNvCxnSpPr>
            <p:nvPr/>
          </p:nvCxnSpPr>
          <p:spPr bwMode="auto">
            <a:xfrm rot="5400000" flipH="1" flipV="1">
              <a:off x="3084515" y="3710027"/>
              <a:ext cx="411156" cy="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9" name="Straight Connector 116"/>
            <p:cNvCxnSpPr>
              <a:cxnSpLocks noChangeShapeType="1"/>
            </p:cNvCxnSpPr>
            <p:nvPr/>
          </p:nvCxnSpPr>
          <p:spPr bwMode="auto">
            <a:xfrm rot="16200000" flipV="1">
              <a:off x="3370912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0" name="Straight Connector 117"/>
            <p:cNvCxnSpPr>
              <a:cxnSpLocks noChangeShapeType="1"/>
            </p:cNvCxnSpPr>
            <p:nvPr/>
          </p:nvCxnSpPr>
          <p:spPr bwMode="auto">
            <a:xfrm rot="5400000" flipH="1" flipV="1">
              <a:off x="3370912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1" name="Straight Connector 118"/>
            <p:cNvCxnSpPr>
              <a:cxnSpLocks noChangeShapeType="1"/>
            </p:cNvCxnSpPr>
            <p:nvPr/>
          </p:nvCxnSpPr>
          <p:spPr bwMode="auto">
            <a:xfrm rot="5400000" flipH="1" flipV="1">
              <a:off x="3656358" y="3710075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2" name="Straight Connector 119"/>
            <p:cNvCxnSpPr>
              <a:cxnSpLocks noChangeShapeType="1"/>
            </p:cNvCxnSpPr>
            <p:nvPr/>
          </p:nvCxnSpPr>
          <p:spPr bwMode="auto">
            <a:xfrm rot="5400000" flipH="1" flipV="1">
              <a:off x="4116771" y="3709575"/>
              <a:ext cx="410253" cy="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3" name="Straight Connector 120"/>
            <p:cNvCxnSpPr>
              <a:cxnSpLocks noChangeShapeType="1"/>
            </p:cNvCxnSpPr>
            <p:nvPr/>
          </p:nvCxnSpPr>
          <p:spPr bwMode="auto">
            <a:xfrm rot="16200000" flipV="1">
              <a:off x="4401765" y="3423677"/>
              <a:ext cx="411157" cy="571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4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402217" y="3424129"/>
              <a:ext cx="410253" cy="571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5" name="Straight Connector 122"/>
            <p:cNvCxnSpPr>
              <a:cxnSpLocks noChangeShapeType="1"/>
            </p:cNvCxnSpPr>
            <p:nvPr/>
          </p:nvCxnSpPr>
          <p:spPr bwMode="auto">
            <a:xfrm rot="5400000" flipH="1" flipV="1">
              <a:off x="4688163" y="3710075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" name="Rectangle 255"/>
            <p:cNvSpPr>
              <a:spLocks noChangeArrowheads="1"/>
            </p:cNvSpPr>
            <p:nvPr/>
          </p:nvSpPr>
          <p:spPr bwMode="auto">
            <a:xfrm>
              <a:off x="5291254" y="3284859"/>
              <a:ext cx="286372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7" name="Rectangle 256"/>
            <p:cNvSpPr>
              <a:spLocks noChangeArrowheads="1"/>
            </p:cNvSpPr>
            <p:nvPr/>
          </p:nvSpPr>
          <p:spPr bwMode="auto">
            <a:xfrm>
              <a:off x="5315586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8" name="Rectangle 257"/>
            <p:cNvSpPr>
              <a:spLocks noChangeArrowheads="1"/>
            </p:cNvSpPr>
            <p:nvPr/>
          </p:nvSpPr>
          <p:spPr bwMode="auto">
            <a:xfrm>
              <a:off x="5910790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9" name="Rectangle 258"/>
            <p:cNvSpPr>
              <a:spLocks noChangeArrowheads="1"/>
            </p:cNvSpPr>
            <p:nvPr/>
          </p:nvSpPr>
          <p:spPr bwMode="auto">
            <a:xfrm>
              <a:off x="5862125" y="3284859"/>
              <a:ext cx="286371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60" name="Straight Connector 127"/>
            <p:cNvCxnSpPr>
              <a:cxnSpLocks noChangeShapeType="1"/>
            </p:cNvCxnSpPr>
            <p:nvPr/>
          </p:nvCxnSpPr>
          <p:spPr bwMode="auto">
            <a:xfrm rot="5400000" flipH="1" flipV="1">
              <a:off x="5228110" y="3710027"/>
              <a:ext cx="411156" cy="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1" name="Straight Connector 128"/>
            <p:cNvCxnSpPr>
              <a:cxnSpLocks noChangeShapeType="1"/>
            </p:cNvCxnSpPr>
            <p:nvPr/>
          </p:nvCxnSpPr>
          <p:spPr bwMode="auto">
            <a:xfrm rot="16200000" flipV="1">
              <a:off x="5514507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2" name="Straight Connector 129"/>
            <p:cNvCxnSpPr>
              <a:cxnSpLocks noChangeShapeType="1"/>
            </p:cNvCxnSpPr>
            <p:nvPr/>
          </p:nvCxnSpPr>
          <p:spPr bwMode="auto">
            <a:xfrm rot="5400000" flipH="1" flipV="1">
              <a:off x="5514507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3" name="Straight Connector 130"/>
            <p:cNvCxnSpPr>
              <a:cxnSpLocks noChangeShapeType="1"/>
            </p:cNvCxnSpPr>
            <p:nvPr/>
          </p:nvCxnSpPr>
          <p:spPr bwMode="auto">
            <a:xfrm rot="5400000" flipH="1" flipV="1">
              <a:off x="5799953" y="3710075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4" name="Straight Connector 131"/>
            <p:cNvCxnSpPr>
              <a:cxnSpLocks noChangeShapeType="1"/>
              <a:stCxn id="256" idx="0"/>
              <a:endCxn id="225" idx="2"/>
            </p:cNvCxnSpPr>
            <p:nvPr/>
          </p:nvCxnSpPr>
          <p:spPr bwMode="auto">
            <a:xfrm rot="16200000" flipV="1">
              <a:off x="3845955" y="1696229"/>
              <a:ext cx="844905" cy="233155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5" name="Straight Connector 132"/>
            <p:cNvCxnSpPr>
              <a:cxnSpLocks noChangeShapeType="1"/>
              <a:stCxn id="256" idx="0"/>
              <a:endCxn id="244" idx="2"/>
            </p:cNvCxnSpPr>
            <p:nvPr/>
          </p:nvCxnSpPr>
          <p:spPr bwMode="auto">
            <a:xfrm flipH="1" flipV="1">
              <a:off x="5291253" y="2439952"/>
              <a:ext cx="143187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6" name="Straight Connector 140"/>
            <p:cNvCxnSpPr>
              <a:cxnSpLocks noChangeShapeType="1"/>
              <a:stCxn id="239" idx="0"/>
              <a:endCxn id="244" idx="2"/>
            </p:cNvCxnSpPr>
            <p:nvPr/>
          </p:nvCxnSpPr>
          <p:spPr bwMode="auto">
            <a:xfrm rot="5400000" flipH="1" flipV="1">
              <a:off x="3607001" y="1601246"/>
              <a:ext cx="844905" cy="2521523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7" name="Straight Connector 141"/>
            <p:cNvCxnSpPr>
              <a:cxnSpLocks noChangeShapeType="1"/>
              <a:stCxn id="239" idx="0"/>
              <a:endCxn id="225" idx="2"/>
            </p:cNvCxnSpPr>
            <p:nvPr/>
          </p:nvCxnSpPr>
          <p:spPr bwMode="auto">
            <a:xfrm flipV="1">
              <a:off x="2769126" y="2439952"/>
              <a:ext cx="333164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8" name="Straight Connector 147"/>
            <p:cNvCxnSpPr>
              <a:cxnSpLocks noChangeShapeType="1"/>
              <a:stCxn id="240" idx="0"/>
              <a:endCxn id="225" idx="2"/>
            </p:cNvCxnSpPr>
            <p:nvPr/>
          </p:nvCxnSpPr>
          <p:spPr bwMode="auto">
            <a:xfrm flipH="1" flipV="1">
              <a:off x="3102290" y="2439952"/>
              <a:ext cx="758043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9" name="Straight Connector 149"/>
            <p:cNvCxnSpPr>
              <a:cxnSpLocks noChangeShapeType="1"/>
              <a:stCxn id="240" idx="0"/>
              <a:endCxn id="244" idx="2"/>
            </p:cNvCxnSpPr>
            <p:nvPr/>
          </p:nvCxnSpPr>
          <p:spPr bwMode="auto">
            <a:xfrm rot="5400000" flipH="1" flipV="1">
              <a:off x="4152897" y="2147143"/>
              <a:ext cx="844905" cy="142973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0" name="Straight Connector 151"/>
            <p:cNvCxnSpPr>
              <a:cxnSpLocks noChangeShapeType="1"/>
              <a:stCxn id="241" idx="0"/>
              <a:endCxn id="225" idx="2"/>
            </p:cNvCxnSpPr>
            <p:nvPr/>
          </p:nvCxnSpPr>
          <p:spPr bwMode="auto">
            <a:xfrm flipH="1" flipV="1">
              <a:off x="3102290" y="2439952"/>
              <a:ext cx="1790290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1" name="Straight Connector 154"/>
            <p:cNvCxnSpPr>
              <a:cxnSpLocks noChangeShapeType="1"/>
              <a:stCxn id="241" idx="0"/>
              <a:endCxn id="244" idx="2"/>
            </p:cNvCxnSpPr>
            <p:nvPr/>
          </p:nvCxnSpPr>
          <p:spPr bwMode="auto">
            <a:xfrm rot="5400000" flipH="1" flipV="1">
              <a:off x="4669300" y="2663546"/>
              <a:ext cx="844905" cy="39692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2" name="Straight Connector 156"/>
            <p:cNvCxnSpPr>
              <a:cxnSpLocks noChangeShapeType="1"/>
              <a:stCxn id="259" idx="0"/>
              <a:endCxn id="225" idx="2"/>
            </p:cNvCxnSpPr>
            <p:nvPr/>
          </p:nvCxnSpPr>
          <p:spPr bwMode="auto">
            <a:xfrm flipH="1" flipV="1">
              <a:off x="3102290" y="2439952"/>
              <a:ext cx="2903021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3" name="Straight Connector 158"/>
            <p:cNvCxnSpPr>
              <a:cxnSpLocks noChangeShapeType="1"/>
              <a:stCxn id="259" idx="0"/>
              <a:endCxn id="244" idx="2"/>
            </p:cNvCxnSpPr>
            <p:nvPr/>
          </p:nvCxnSpPr>
          <p:spPr bwMode="auto">
            <a:xfrm rot="16200000" flipV="1">
              <a:off x="5225195" y="2504575"/>
              <a:ext cx="844905" cy="71486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74" name="Rounded Rectangle 273"/>
            <p:cNvSpPr>
              <a:spLocks noChangeArrowheads="1"/>
            </p:cNvSpPr>
            <p:nvPr/>
          </p:nvSpPr>
          <p:spPr bwMode="auto">
            <a:xfrm>
              <a:off x="1978329" y="4321632"/>
              <a:ext cx="428622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5" name="Rectangle 274"/>
            <p:cNvSpPr>
              <a:spLocks noChangeArrowheads="1"/>
            </p:cNvSpPr>
            <p:nvPr/>
          </p:nvSpPr>
          <p:spPr bwMode="auto">
            <a:xfrm>
              <a:off x="2049454" y="4372677"/>
              <a:ext cx="286372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6" name="Rectangle 275"/>
            <p:cNvSpPr>
              <a:spLocks noChangeArrowheads="1"/>
            </p:cNvSpPr>
            <p:nvPr/>
          </p:nvSpPr>
          <p:spPr bwMode="auto">
            <a:xfrm>
              <a:off x="2047583" y="4518777"/>
              <a:ext cx="286371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77" name="Straight Connector 189"/>
            <p:cNvCxnSpPr>
              <a:cxnSpLocks noChangeShapeType="1"/>
              <a:stCxn id="274" idx="0"/>
              <a:endCxn id="228" idx="2"/>
            </p:cNvCxnSpPr>
            <p:nvPr/>
          </p:nvCxnSpPr>
          <p:spPr bwMode="auto">
            <a:xfrm rot="5400000" flipH="1" flipV="1">
              <a:off x="2103580" y="4226717"/>
              <a:ext cx="183439" cy="4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8" name="Rounded Rectangle 277"/>
            <p:cNvSpPr>
              <a:spLocks noChangeArrowheads="1"/>
            </p:cNvSpPr>
            <p:nvPr/>
          </p:nvSpPr>
          <p:spPr bwMode="auto">
            <a:xfrm>
              <a:off x="2564174" y="4319870"/>
              <a:ext cx="428621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9" name="Rectangle 278"/>
            <p:cNvSpPr>
              <a:spLocks noChangeArrowheads="1"/>
            </p:cNvSpPr>
            <p:nvPr/>
          </p:nvSpPr>
          <p:spPr bwMode="auto">
            <a:xfrm>
              <a:off x="2635299" y="4370918"/>
              <a:ext cx="286371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0" name="Rectangle 279"/>
            <p:cNvSpPr>
              <a:spLocks noChangeArrowheads="1"/>
            </p:cNvSpPr>
            <p:nvPr/>
          </p:nvSpPr>
          <p:spPr bwMode="auto">
            <a:xfrm>
              <a:off x="2633427" y="4517016"/>
              <a:ext cx="286372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81" name="Straight Connector 193"/>
            <p:cNvCxnSpPr>
              <a:cxnSpLocks noChangeShapeType="1"/>
            </p:cNvCxnSpPr>
            <p:nvPr/>
          </p:nvCxnSpPr>
          <p:spPr bwMode="auto">
            <a:xfrm rot="5400000" flipH="1" flipV="1">
              <a:off x="2679020" y="4221747"/>
              <a:ext cx="184343" cy="4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2" name="Rounded Rectangle 281"/>
            <p:cNvSpPr>
              <a:spLocks noChangeArrowheads="1"/>
            </p:cNvSpPr>
            <p:nvPr/>
          </p:nvSpPr>
          <p:spPr bwMode="auto">
            <a:xfrm>
              <a:off x="3103226" y="4323391"/>
              <a:ext cx="426750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3" name="Rectangle 282"/>
            <p:cNvSpPr>
              <a:spLocks noChangeArrowheads="1"/>
            </p:cNvSpPr>
            <p:nvPr/>
          </p:nvSpPr>
          <p:spPr bwMode="auto">
            <a:xfrm>
              <a:off x="3174351" y="4374438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4" name="Rectangle 283"/>
            <p:cNvSpPr>
              <a:spLocks noChangeArrowheads="1"/>
            </p:cNvSpPr>
            <p:nvPr/>
          </p:nvSpPr>
          <p:spPr bwMode="auto">
            <a:xfrm>
              <a:off x="3172479" y="4520536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5" name="Rounded Rectangle 284"/>
            <p:cNvSpPr>
              <a:spLocks noChangeArrowheads="1"/>
            </p:cNvSpPr>
            <p:nvPr/>
          </p:nvSpPr>
          <p:spPr bwMode="auto">
            <a:xfrm>
              <a:off x="3687200" y="4321632"/>
              <a:ext cx="428621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6" name="Rectangle 285"/>
            <p:cNvSpPr>
              <a:spLocks noChangeArrowheads="1"/>
            </p:cNvSpPr>
            <p:nvPr/>
          </p:nvSpPr>
          <p:spPr bwMode="auto">
            <a:xfrm>
              <a:off x="3760196" y="4372677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7" name="Rectangle 286"/>
            <p:cNvSpPr>
              <a:spLocks noChangeArrowheads="1"/>
            </p:cNvSpPr>
            <p:nvPr/>
          </p:nvSpPr>
          <p:spPr bwMode="auto">
            <a:xfrm>
              <a:off x="3758325" y="4518777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8" name="Rounded Rectangle 287"/>
            <p:cNvSpPr>
              <a:spLocks noChangeArrowheads="1"/>
            </p:cNvSpPr>
            <p:nvPr/>
          </p:nvSpPr>
          <p:spPr bwMode="auto">
            <a:xfrm>
              <a:off x="4177587" y="4325152"/>
              <a:ext cx="430493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9" name="Rectangle 288"/>
            <p:cNvSpPr>
              <a:spLocks noChangeArrowheads="1"/>
            </p:cNvSpPr>
            <p:nvPr/>
          </p:nvSpPr>
          <p:spPr bwMode="auto">
            <a:xfrm>
              <a:off x="4250584" y="4376198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0" name="Rectangle 289"/>
            <p:cNvSpPr>
              <a:spLocks noChangeArrowheads="1"/>
            </p:cNvSpPr>
            <p:nvPr/>
          </p:nvSpPr>
          <p:spPr bwMode="auto">
            <a:xfrm>
              <a:off x="4248713" y="4522297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1" name="Rounded Rectangle 290"/>
            <p:cNvSpPr>
              <a:spLocks noChangeArrowheads="1"/>
            </p:cNvSpPr>
            <p:nvPr/>
          </p:nvSpPr>
          <p:spPr bwMode="auto">
            <a:xfrm>
              <a:off x="4763432" y="4323391"/>
              <a:ext cx="430493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2" name="Rectangle 291"/>
            <p:cNvSpPr>
              <a:spLocks noChangeArrowheads="1"/>
            </p:cNvSpPr>
            <p:nvPr/>
          </p:nvSpPr>
          <p:spPr bwMode="auto">
            <a:xfrm>
              <a:off x="4836429" y="4374438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3" name="Rectangle 292"/>
            <p:cNvSpPr>
              <a:spLocks noChangeArrowheads="1"/>
            </p:cNvSpPr>
            <p:nvPr/>
          </p:nvSpPr>
          <p:spPr bwMode="auto">
            <a:xfrm>
              <a:off x="4834556" y="4520536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4" name="Rounded Rectangle 293"/>
            <p:cNvSpPr>
              <a:spLocks noChangeArrowheads="1"/>
            </p:cNvSpPr>
            <p:nvPr/>
          </p:nvSpPr>
          <p:spPr bwMode="auto">
            <a:xfrm>
              <a:off x="5257562" y="4312830"/>
              <a:ext cx="428622" cy="396051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5" name="Rectangle 294"/>
            <p:cNvSpPr>
              <a:spLocks noChangeArrowheads="1"/>
            </p:cNvSpPr>
            <p:nvPr/>
          </p:nvSpPr>
          <p:spPr bwMode="auto">
            <a:xfrm>
              <a:off x="5328688" y="4365637"/>
              <a:ext cx="286372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6" name="Rectangle 295"/>
            <p:cNvSpPr>
              <a:spLocks noChangeArrowheads="1"/>
            </p:cNvSpPr>
            <p:nvPr/>
          </p:nvSpPr>
          <p:spPr bwMode="auto">
            <a:xfrm>
              <a:off x="5326817" y="4511736"/>
              <a:ext cx="286371" cy="10209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7" name="Rounded Rectangle 296"/>
            <p:cNvSpPr>
              <a:spLocks noChangeArrowheads="1"/>
            </p:cNvSpPr>
            <p:nvPr/>
          </p:nvSpPr>
          <p:spPr bwMode="auto">
            <a:xfrm>
              <a:off x="5843408" y="4311070"/>
              <a:ext cx="428621" cy="39605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8" name="Rectangle 297"/>
            <p:cNvSpPr>
              <a:spLocks noChangeArrowheads="1"/>
            </p:cNvSpPr>
            <p:nvPr/>
          </p:nvSpPr>
          <p:spPr bwMode="auto">
            <a:xfrm>
              <a:off x="5914533" y="4363877"/>
              <a:ext cx="286371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9" name="Rectangle 298"/>
            <p:cNvSpPr>
              <a:spLocks noChangeArrowheads="1"/>
            </p:cNvSpPr>
            <p:nvPr/>
          </p:nvSpPr>
          <p:spPr bwMode="auto">
            <a:xfrm>
              <a:off x="5912661" y="4509975"/>
              <a:ext cx="284500" cy="10209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00" name="Straight Connector 212"/>
            <p:cNvCxnSpPr>
              <a:cxnSpLocks noChangeShapeType="1"/>
            </p:cNvCxnSpPr>
            <p:nvPr/>
          </p:nvCxnSpPr>
          <p:spPr bwMode="auto">
            <a:xfrm rot="5400000" flipH="1" flipV="1">
              <a:off x="3201373" y="4224910"/>
              <a:ext cx="183439" cy="4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1" name="Straight Connector 213"/>
            <p:cNvCxnSpPr>
              <a:cxnSpLocks noChangeShapeType="1"/>
              <a:stCxn id="285" idx="0"/>
              <a:endCxn id="231" idx="2"/>
            </p:cNvCxnSpPr>
            <p:nvPr/>
          </p:nvCxnSpPr>
          <p:spPr bwMode="auto">
            <a:xfrm rot="5400000" flipH="1" flipV="1">
              <a:off x="3814257" y="4225717"/>
              <a:ext cx="183439" cy="6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2" name="Straight Connector 216"/>
            <p:cNvCxnSpPr>
              <a:cxnSpLocks noChangeShapeType="1"/>
              <a:stCxn id="288" idx="0"/>
              <a:endCxn id="232" idx="2"/>
            </p:cNvCxnSpPr>
            <p:nvPr/>
          </p:nvCxnSpPr>
          <p:spPr bwMode="auto">
            <a:xfrm rot="16200000" flipV="1">
              <a:off x="4276362" y="4207528"/>
              <a:ext cx="187053" cy="4699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3" name="Straight Connector 220"/>
            <p:cNvCxnSpPr>
              <a:cxnSpLocks noChangeShapeType="1"/>
              <a:stCxn id="291" idx="0"/>
              <a:endCxn id="233" idx="2"/>
            </p:cNvCxnSpPr>
            <p:nvPr/>
          </p:nvCxnSpPr>
          <p:spPr bwMode="auto">
            <a:xfrm rot="16200000" flipV="1">
              <a:off x="4867654" y="4212124"/>
              <a:ext cx="185246" cy="3599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4" name="Straight Connector 223"/>
            <p:cNvCxnSpPr>
              <a:cxnSpLocks noChangeShapeType="1"/>
              <a:stCxn id="294" idx="0"/>
              <a:endCxn id="257" idx="2"/>
            </p:cNvCxnSpPr>
            <p:nvPr/>
          </p:nvCxnSpPr>
          <p:spPr bwMode="auto">
            <a:xfrm rot="16200000" flipV="1">
              <a:off x="5377077" y="4218603"/>
              <a:ext cx="176210" cy="1399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5" name="Straight Connector 226"/>
            <p:cNvCxnSpPr>
              <a:cxnSpLocks noChangeShapeType="1"/>
              <a:stCxn id="297" idx="0"/>
              <a:endCxn id="258" idx="2"/>
            </p:cNvCxnSpPr>
            <p:nvPr/>
          </p:nvCxnSpPr>
          <p:spPr bwMode="auto">
            <a:xfrm rot="16200000" flipV="1">
              <a:off x="5968868" y="4222699"/>
              <a:ext cx="174402" cy="3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2" name="Rectangle 211"/>
          <p:cNvSpPr/>
          <p:nvPr/>
        </p:nvSpPr>
        <p:spPr>
          <a:xfrm>
            <a:off x="1209765" y="2538013"/>
            <a:ext cx="6303629" cy="22007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10.0.0.0/14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071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79"/>
    </mc:Choice>
    <mc:Fallback xmlns="">
      <p:transition xmlns:p14="http://schemas.microsoft.com/office/powerpoint/2010/main" spd="slow" advTm="1537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Data Center Networks Must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Support diverse application</a:t>
            </a:r>
          </a:p>
          <a:p>
            <a:pPr lvl="1"/>
            <a:r>
              <a:rPr lang="en-US" dirty="0" smtClean="0"/>
              <a:t>High throughput/low latency</a:t>
            </a:r>
          </a:p>
          <a:p>
            <a:pPr lvl="1"/>
            <a:r>
              <a:rPr lang="en-US" dirty="0" smtClean="0"/>
              <a:t>Utilize </a:t>
            </a:r>
            <a:r>
              <a:rPr lang="en-US" dirty="0" smtClean="0">
                <a:solidFill>
                  <a:srgbClr val="FF0000"/>
                </a:solidFill>
              </a:rPr>
              <a:t>multiple paths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Scale</a:t>
            </a:r>
            <a:r>
              <a:rPr lang="en-US" dirty="0" smtClean="0"/>
              <a:t> to cloud size</a:t>
            </a:r>
          </a:p>
          <a:p>
            <a:pPr lvl="1"/>
            <a:r>
              <a:rPr lang="en-US" dirty="0" smtClean="0"/>
              <a:t>5-10 million VMs</a:t>
            </a:r>
          </a:p>
          <a:p>
            <a:pPr lvl="2"/>
            <a:endParaRPr lang="en-US" dirty="0"/>
          </a:p>
          <a:p>
            <a:r>
              <a:rPr lang="en-US" dirty="0" smtClean="0"/>
              <a:t>Support flexible resource utilization</a:t>
            </a:r>
          </a:p>
          <a:p>
            <a:pPr lvl="1"/>
            <a:r>
              <a:rPr lang="en-US" dirty="0" smtClean="0"/>
              <a:t>Support seamless </a:t>
            </a:r>
            <a:r>
              <a:rPr lang="en-US" dirty="0" smtClean="0">
                <a:solidFill>
                  <a:srgbClr val="FF0000"/>
                </a:solidFill>
              </a:rPr>
              <a:t>VM mobility</a:t>
            </a:r>
          </a:p>
          <a:p>
            <a:pPr lvl="1"/>
            <a:endParaRPr lang="en-US" dirty="0"/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5849487" y="1843209"/>
            <a:ext cx="2866998" cy="1398727"/>
            <a:chOff x="466725" y="1935163"/>
            <a:chExt cx="6829425" cy="4394200"/>
          </a:xfrm>
        </p:grpSpPr>
        <p:sp>
          <p:nvSpPr>
            <p:cNvPr id="5" name="Rounded Rectangle 4"/>
            <p:cNvSpPr>
              <a:spLocks noChangeArrowheads="1"/>
            </p:cNvSpPr>
            <p:nvPr/>
          </p:nvSpPr>
          <p:spPr bwMode="auto">
            <a:xfrm>
              <a:off x="222906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Rounded Rectangle 5"/>
            <p:cNvSpPr>
              <a:spLocks noChangeArrowheads="1"/>
            </p:cNvSpPr>
            <p:nvPr/>
          </p:nvSpPr>
          <p:spPr bwMode="auto">
            <a:xfrm>
              <a:off x="387252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Rounded Rectangle 6"/>
            <p:cNvSpPr>
              <a:spLocks noChangeArrowheads="1"/>
            </p:cNvSpPr>
            <p:nvPr/>
          </p:nvSpPr>
          <p:spPr bwMode="auto">
            <a:xfrm>
              <a:off x="5634859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466725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600461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035888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33078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70595" y="3806023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600461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506890" y="4919261"/>
              <a:ext cx="454702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333078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316778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012202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957266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9" name="Straight Connector 67"/>
            <p:cNvCxnSpPr>
              <a:cxnSpLocks noChangeShapeType="1"/>
              <a:stCxn id="9" idx="0"/>
              <a:endCxn id="10" idx="2"/>
            </p:cNvCxnSpPr>
            <p:nvPr/>
          </p:nvCxnSpPr>
          <p:spPr bwMode="auto">
            <a:xfrm rot="5400000" flipH="1" flipV="1">
              <a:off x="804069" y="2347119"/>
              <a:ext cx="1482725" cy="14366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17"/>
            <p:cNvCxnSpPr>
              <a:cxnSpLocks noChangeShapeType="1"/>
              <a:stCxn id="11" idx="0"/>
              <a:endCxn id="10" idx="2"/>
            </p:cNvCxnSpPr>
            <p:nvPr/>
          </p:nvCxnSpPr>
          <p:spPr bwMode="auto">
            <a:xfrm rot="16200000" flipV="1">
              <a:off x="1670844" y="2917031"/>
              <a:ext cx="1482725" cy="2968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19"/>
            <p:cNvCxnSpPr>
              <a:cxnSpLocks noChangeShapeType="1"/>
              <a:stCxn id="12" idx="0"/>
              <a:endCxn id="10" idx="2"/>
            </p:cNvCxnSpPr>
            <p:nvPr/>
          </p:nvCxnSpPr>
          <p:spPr bwMode="auto">
            <a:xfrm rot="16200000" flipV="1">
              <a:off x="2489994" y="2097881"/>
              <a:ext cx="1482725" cy="19351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29"/>
            <p:cNvCxnSpPr>
              <a:cxnSpLocks noChangeShapeType="1"/>
              <a:stCxn id="13" idx="0"/>
              <a:endCxn id="9" idx="2"/>
            </p:cNvCxnSpPr>
            <p:nvPr/>
          </p:nvCxnSpPr>
          <p:spPr bwMode="auto">
            <a:xfrm rot="5400000" flipH="1" flipV="1">
              <a:off x="465931" y="4556919"/>
              <a:ext cx="720725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31"/>
            <p:cNvCxnSpPr>
              <a:cxnSpLocks noChangeShapeType="1"/>
              <a:stCxn id="14" idx="0"/>
              <a:endCxn id="9" idx="2"/>
            </p:cNvCxnSpPr>
            <p:nvPr/>
          </p:nvCxnSpPr>
          <p:spPr bwMode="auto">
            <a:xfrm rot="16200000" flipV="1">
              <a:off x="919163" y="4103688"/>
              <a:ext cx="722312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506890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239508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879997" y="3809114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7" name="Straight Connector 91"/>
            <p:cNvCxnSpPr>
              <a:cxnSpLocks noChangeShapeType="1"/>
              <a:stCxn id="13" idx="0"/>
              <a:endCxn id="24" idx="2"/>
            </p:cNvCxnSpPr>
            <p:nvPr/>
          </p:nvCxnSpPr>
          <p:spPr bwMode="auto">
            <a:xfrm rot="5400000" flipH="1" flipV="1">
              <a:off x="919956" y="4104482"/>
              <a:ext cx="720725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94"/>
            <p:cNvCxnSpPr>
              <a:cxnSpLocks noChangeShapeType="1"/>
              <a:stCxn id="14" idx="0"/>
              <a:endCxn id="24" idx="2"/>
            </p:cNvCxnSpPr>
            <p:nvPr/>
          </p:nvCxnSpPr>
          <p:spPr bwMode="auto">
            <a:xfrm rot="5400000" flipH="1" flipV="1">
              <a:off x="1373187" y="4557713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3171154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353970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5513010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2" name="Straight Connector 106"/>
            <p:cNvCxnSpPr>
              <a:cxnSpLocks noChangeShapeType="1"/>
              <a:stCxn id="9" idx="0"/>
              <a:endCxn id="29" idx="2"/>
            </p:cNvCxnSpPr>
            <p:nvPr/>
          </p:nvCxnSpPr>
          <p:spPr bwMode="auto">
            <a:xfrm rot="5400000" flipH="1" flipV="1">
              <a:off x="1370013" y="1781175"/>
              <a:ext cx="1482725" cy="25685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Straight Connector 109"/>
            <p:cNvCxnSpPr>
              <a:cxnSpLocks noChangeShapeType="1"/>
              <a:stCxn id="11" idx="0"/>
              <a:endCxn id="29" idx="2"/>
            </p:cNvCxnSpPr>
            <p:nvPr/>
          </p:nvCxnSpPr>
          <p:spPr bwMode="auto">
            <a:xfrm rot="5400000" flipH="1" flipV="1">
              <a:off x="2236788" y="2647950"/>
              <a:ext cx="1482725" cy="8350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112"/>
            <p:cNvCxnSpPr>
              <a:cxnSpLocks noChangeShapeType="1"/>
              <a:stCxn id="12" idx="0"/>
              <a:endCxn id="29" idx="2"/>
            </p:cNvCxnSpPr>
            <p:nvPr/>
          </p:nvCxnSpPr>
          <p:spPr bwMode="auto">
            <a:xfrm rot="16200000" flipV="1">
              <a:off x="3055938" y="2663825"/>
              <a:ext cx="1482725" cy="8032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Connector 115"/>
            <p:cNvCxnSpPr>
              <a:cxnSpLocks noChangeShapeType="1"/>
            </p:cNvCxnSpPr>
            <p:nvPr/>
          </p:nvCxnSpPr>
          <p:spPr bwMode="auto">
            <a:xfrm rot="5400000" flipH="1" flipV="1">
              <a:off x="22002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Straight Connector 116"/>
            <p:cNvCxnSpPr>
              <a:cxnSpLocks noChangeShapeType="1"/>
            </p:cNvCxnSpPr>
            <p:nvPr/>
          </p:nvCxnSpPr>
          <p:spPr bwMode="auto">
            <a:xfrm rot="16200000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Connector 117"/>
            <p:cNvCxnSpPr>
              <a:cxnSpLocks noChangeShapeType="1"/>
            </p:cNvCxnSpPr>
            <p:nvPr/>
          </p:nvCxnSpPr>
          <p:spPr bwMode="auto">
            <a:xfrm rot="5400000" flipH="1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118"/>
            <p:cNvCxnSpPr>
              <a:cxnSpLocks noChangeShapeType="1"/>
            </p:cNvCxnSpPr>
            <p:nvPr/>
          </p:nvCxnSpPr>
          <p:spPr bwMode="auto">
            <a:xfrm rot="5400000" flipH="1" flipV="1">
              <a:off x="31083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119"/>
            <p:cNvCxnSpPr>
              <a:cxnSpLocks noChangeShapeType="1"/>
            </p:cNvCxnSpPr>
            <p:nvPr/>
          </p:nvCxnSpPr>
          <p:spPr bwMode="auto">
            <a:xfrm rot="5400000" flipH="1" flipV="1">
              <a:off x="3839369" y="4555332"/>
              <a:ext cx="720725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Connector 120"/>
            <p:cNvCxnSpPr>
              <a:cxnSpLocks noChangeShapeType="1"/>
            </p:cNvCxnSpPr>
            <p:nvPr/>
          </p:nvCxnSpPr>
          <p:spPr bwMode="auto">
            <a:xfrm rot="16200000" flipV="1">
              <a:off x="4291806" y="4101307"/>
              <a:ext cx="722313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292600" y="4102101"/>
              <a:ext cx="720725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Connector 122"/>
            <p:cNvCxnSpPr>
              <a:cxnSpLocks noChangeShapeType="1"/>
            </p:cNvCxnSpPr>
            <p:nvPr/>
          </p:nvCxnSpPr>
          <p:spPr bwMode="auto">
            <a:xfrm rot="5400000" flipH="1" flipV="1">
              <a:off x="47466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5738875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5777510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6722574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645305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7" name="Straight Connector 127"/>
            <p:cNvCxnSpPr>
              <a:cxnSpLocks noChangeShapeType="1"/>
            </p:cNvCxnSpPr>
            <p:nvPr/>
          </p:nvCxnSpPr>
          <p:spPr bwMode="auto">
            <a:xfrm rot="5400000" flipH="1" flipV="1">
              <a:off x="56038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Straight Connector 128"/>
            <p:cNvCxnSpPr>
              <a:cxnSpLocks noChangeShapeType="1"/>
            </p:cNvCxnSpPr>
            <p:nvPr/>
          </p:nvCxnSpPr>
          <p:spPr bwMode="auto">
            <a:xfrm rot="16200000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Straight Connector 129"/>
            <p:cNvCxnSpPr>
              <a:cxnSpLocks noChangeShapeType="1"/>
            </p:cNvCxnSpPr>
            <p:nvPr/>
          </p:nvCxnSpPr>
          <p:spPr bwMode="auto">
            <a:xfrm rot="5400000" flipH="1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Straight Connector 130"/>
            <p:cNvCxnSpPr>
              <a:cxnSpLocks noChangeShapeType="1"/>
            </p:cNvCxnSpPr>
            <p:nvPr/>
          </p:nvCxnSpPr>
          <p:spPr bwMode="auto">
            <a:xfrm rot="5400000" flipH="1" flipV="1">
              <a:off x="65119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Straight Connector 131"/>
            <p:cNvCxnSpPr>
              <a:cxnSpLocks noChangeShapeType="1"/>
              <a:stCxn id="43" idx="0"/>
              <a:endCxn id="10" idx="2"/>
            </p:cNvCxnSpPr>
            <p:nvPr/>
          </p:nvCxnSpPr>
          <p:spPr bwMode="auto">
            <a:xfrm rot="16200000" flipV="1">
              <a:off x="3372643" y="1215232"/>
              <a:ext cx="1484313" cy="3702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Connector 132"/>
            <p:cNvCxnSpPr>
              <a:cxnSpLocks noChangeShapeType="1"/>
              <a:stCxn id="43" idx="0"/>
              <a:endCxn id="29" idx="2"/>
            </p:cNvCxnSpPr>
            <p:nvPr/>
          </p:nvCxnSpPr>
          <p:spPr bwMode="auto">
            <a:xfrm rot="16200000" flipV="1">
              <a:off x="3938587" y="1781176"/>
              <a:ext cx="1484313" cy="25701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Straight Connector 140"/>
            <p:cNvCxnSpPr>
              <a:cxnSpLocks noChangeShapeType="1"/>
              <a:stCxn id="24" idx="0"/>
              <a:endCxn id="31" idx="2"/>
            </p:cNvCxnSpPr>
            <p:nvPr/>
          </p:nvCxnSpPr>
          <p:spPr bwMode="auto">
            <a:xfrm rot="5400000" flipH="1" flipV="1">
              <a:off x="2993231" y="1064419"/>
              <a:ext cx="1484313" cy="40036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141"/>
            <p:cNvCxnSpPr>
              <a:cxnSpLocks noChangeShapeType="1"/>
              <a:stCxn id="24" idx="0"/>
              <a:endCxn id="30" idx="2"/>
            </p:cNvCxnSpPr>
            <p:nvPr/>
          </p:nvCxnSpPr>
          <p:spPr bwMode="auto">
            <a:xfrm rot="5400000" flipH="1" flipV="1">
              <a:off x="2415381" y="1642269"/>
              <a:ext cx="1484313" cy="28479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Connector 147"/>
            <p:cNvCxnSpPr>
              <a:cxnSpLocks noChangeShapeType="1"/>
              <a:stCxn id="25" idx="0"/>
              <a:endCxn id="30" idx="2"/>
            </p:cNvCxnSpPr>
            <p:nvPr/>
          </p:nvCxnSpPr>
          <p:spPr bwMode="auto">
            <a:xfrm rot="5400000" flipH="1" flipV="1">
              <a:off x="3282156" y="2509044"/>
              <a:ext cx="1484313" cy="11144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Connector 149"/>
            <p:cNvCxnSpPr>
              <a:cxnSpLocks noChangeShapeType="1"/>
              <a:stCxn id="25" idx="0"/>
              <a:endCxn id="31" idx="2"/>
            </p:cNvCxnSpPr>
            <p:nvPr/>
          </p:nvCxnSpPr>
          <p:spPr bwMode="auto">
            <a:xfrm rot="5400000" flipH="1" flipV="1">
              <a:off x="3860006" y="1931194"/>
              <a:ext cx="1484313" cy="22701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Connector 151"/>
            <p:cNvCxnSpPr>
              <a:cxnSpLocks noChangeShapeType="1"/>
              <a:stCxn id="26" idx="0"/>
              <a:endCxn id="30" idx="2"/>
            </p:cNvCxnSpPr>
            <p:nvPr/>
          </p:nvCxnSpPr>
          <p:spPr bwMode="auto">
            <a:xfrm rot="16200000" flipV="1">
              <a:off x="4102100" y="2803525"/>
              <a:ext cx="1484313" cy="525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Connector 154"/>
            <p:cNvCxnSpPr>
              <a:cxnSpLocks noChangeShapeType="1"/>
              <a:stCxn id="26" idx="0"/>
              <a:endCxn id="31" idx="2"/>
            </p:cNvCxnSpPr>
            <p:nvPr/>
          </p:nvCxnSpPr>
          <p:spPr bwMode="auto">
            <a:xfrm rot="5400000" flipH="1" flipV="1">
              <a:off x="4679950" y="2751138"/>
              <a:ext cx="1484313" cy="63023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Connector 156"/>
            <p:cNvCxnSpPr>
              <a:cxnSpLocks noChangeShapeType="1"/>
              <a:stCxn id="46" idx="0"/>
              <a:endCxn id="30" idx="2"/>
            </p:cNvCxnSpPr>
            <p:nvPr/>
          </p:nvCxnSpPr>
          <p:spPr bwMode="auto">
            <a:xfrm rot="16200000" flipV="1">
              <a:off x="4984750" y="1920875"/>
              <a:ext cx="1484313" cy="22907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Straight Connector 158"/>
            <p:cNvCxnSpPr>
              <a:cxnSpLocks noChangeShapeType="1"/>
              <a:stCxn id="46" idx="0"/>
              <a:endCxn id="31" idx="2"/>
            </p:cNvCxnSpPr>
            <p:nvPr/>
          </p:nvCxnSpPr>
          <p:spPr bwMode="auto">
            <a:xfrm rot="16200000" flipV="1">
              <a:off x="5562600" y="2498725"/>
              <a:ext cx="1484313" cy="11350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" name="Rounded Rectangle 60"/>
            <p:cNvSpPr>
              <a:spLocks noChangeArrowheads="1"/>
            </p:cNvSpPr>
            <p:nvPr/>
          </p:nvSpPr>
          <p:spPr bwMode="auto">
            <a:xfrm>
              <a:off x="478613" y="5630497"/>
              <a:ext cx="680566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91545" y="5720173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88574" y="5976838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4" name="Straight Connector 189"/>
            <p:cNvCxnSpPr>
              <a:cxnSpLocks noChangeShapeType="1"/>
              <a:stCxn id="61" idx="0"/>
              <a:endCxn id="13" idx="2"/>
            </p:cNvCxnSpPr>
            <p:nvPr/>
          </p:nvCxnSpPr>
          <p:spPr bwMode="auto">
            <a:xfrm rot="5400000" flipH="1" flipV="1">
              <a:off x="661988" y="5464175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" name="Rounded Rectangle 64"/>
            <p:cNvSpPr>
              <a:spLocks noChangeArrowheads="1"/>
            </p:cNvSpPr>
            <p:nvPr/>
          </p:nvSpPr>
          <p:spPr bwMode="auto">
            <a:xfrm>
              <a:off x="1408818" y="5627403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1521750" y="5717082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1518777" y="597374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8" name="Straight Connector 193"/>
            <p:cNvCxnSpPr>
              <a:cxnSpLocks noChangeShapeType="1"/>
            </p:cNvCxnSpPr>
            <p:nvPr/>
          </p:nvCxnSpPr>
          <p:spPr bwMode="auto">
            <a:xfrm rot="5400000" flipH="1" flipV="1">
              <a:off x="1575594" y="5455444"/>
              <a:ext cx="323850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Rounded Rectangle 68"/>
            <p:cNvSpPr>
              <a:spLocks noChangeArrowheads="1"/>
            </p:cNvSpPr>
            <p:nvPr/>
          </p:nvSpPr>
          <p:spPr bwMode="auto">
            <a:xfrm>
              <a:off x="2264725" y="5633588"/>
              <a:ext cx="677593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2377657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2374684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2" name="Rounded Rectangle 71"/>
            <p:cNvSpPr>
              <a:spLocks noChangeArrowheads="1"/>
            </p:cNvSpPr>
            <p:nvPr/>
          </p:nvSpPr>
          <p:spPr bwMode="auto">
            <a:xfrm>
              <a:off x="3191958" y="5630497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3307861" y="5720173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3304890" y="5976838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5" name="Rounded Rectangle 74"/>
            <p:cNvSpPr>
              <a:spLocks noChangeArrowheads="1"/>
            </p:cNvSpPr>
            <p:nvPr/>
          </p:nvSpPr>
          <p:spPr bwMode="auto">
            <a:xfrm>
              <a:off x="3970595" y="5636681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4086499" y="5726358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4083528" y="5983022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8" name="Rounded Rectangle 77"/>
            <p:cNvSpPr>
              <a:spLocks noChangeArrowheads="1"/>
            </p:cNvSpPr>
            <p:nvPr/>
          </p:nvSpPr>
          <p:spPr bwMode="auto">
            <a:xfrm>
              <a:off x="4900799" y="5633588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5016704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5013731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" name="Rounded Rectangle 80"/>
            <p:cNvSpPr>
              <a:spLocks noChangeArrowheads="1"/>
            </p:cNvSpPr>
            <p:nvPr/>
          </p:nvSpPr>
          <p:spPr bwMode="auto">
            <a:xfrm>
              <a:off x="5685380" y="5615034"/>
              <a:ext cx="680566" cy="695775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5798313" y="570780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5795342" y="5964468"/>
              <a:ext cx="454700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4" name="Rounded Rectangle 83"/>
            <p:cNvSpPr>
              <a:spLocks noChangeArrowheads="1"/>
            </p:cNvSpPr>
            <p:nvPr/>
          </p:nvSpPr>
          <p:spPr bwMode="auto">
            <a:xfrm>
              <a:off x="6615586" y="5611943"/>
              <a:ext cx="680564" cy="69577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6728518" y="5704713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6725545" y="5961375"/>
              <a:ext cx="451729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87" name="Straight Connector 212"/>
            <p:cNvCxnSpPr>
              <a:cxnSpLocks noChangeShapeType="1"/>
            </p:cNvCxnSpPr>
            <p:nvPr/>
          </p:nvCxnSpPr>
          <p:spPr bwMode="auto">
            <a:xfrm rot="5400000" flipH="1" flipV="1">
              <a:off x="2405063" y="5461000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Straight Connector 213"/>
            <p:cNvCxnSpPr>
              <a:cxnSpLocks noChangeShapeType="1"/>
              <a:stCxn id="72" idx="0"/>
              <a:endCxn id="16" idx="2"/>
            </p:cNvCxnSpPr>
            <p:nvPr/>
          </p:nvCxnSpPr>
          <p:spPr bwMode="auto">
            <a:xfrm rot="5400000" flipH="1" flipV="1">
              <a:off x="3378201" y="5462587"/>
              <a:ext cx="322262" cy="111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Straight Connector 216"/>
            <p:cNvCxnSpPr>
              <a:cxnSpLocks noChangeShapeType="1"/>
              <a:stCxn id="75" idx="0"/>
              <a:endCxn id="17" idx="2"/>
            </p:cNvCxnSpPr>
            <p:nvPr/>
          </p:nvCxnSpPr>
          <p:spPr bwMode="auto">
            <a:xfrm rot="16200000" flipV="1">
              <a:off x="4111626" y="5434012"/>
              <a:ext cx="328612" cy="746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Straight Connector 220"/>
            <p:cNvCxnSpPr>
              <a:cxnSpLocks noChangeShapeType="1"/>
              <a:stCxn id="78" idx="0"/>
              <a:endCxn id="18" idx="2"/>
            </p:cNvCxnSpPr>
            <p:nvPr/>
          </p:nvCxnSpPr>
          <p:spPr bwMode="auto">
            <a:xfrm rot="16200000" flipV="1">
              <a:off x="5050631" y="5441157"/>
              <a:ext cx="325437" cy="571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Straight Connector 223"/>
            <p:cNvCxnSpPr>
              <a:cxnSpLocks noChangeShapeType="1"/>
              <a:stCxn id="81" idx="0"/>
              <a:endCxn id="44" idx="2"/>
            </p:cNvCxnSpPr>
            <p:nvPr/>
          </p:nvCxnSpPr>
          <p:spPr bwMode="auto">
            <a:xfrm rot="16200000" flipV="1">
              <a:off x="5860257" y="5450681"/>
              <a:ext cx="309562" cy="222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Straight Connector 226"/>
            <p:cNvCxnSpPr>
              <a:cxnSpLocks noChangeShapeType="1"/>
              <a:stCxn id="84" idx="0"/>
              <a:endCxn id="45" idx="2"/>
            </p:cNvCxnSpPr>
            <p:nvPr/>
          </p:nvCxnSpPr>
          <p:spPr bwMode="auto">
            <a:xfrm rot="16200000" flipV="1">
              <a:off x="6800056" y="5457032"/>
              <a:ext cx="306387" cy="63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3" name="Cloud 92"/>
          <p:cNvSpPr/>
          <p:nvPr/>
        </p:nvSpPr>
        <p:spPr>
          <a:xfrm rot="183183">
            <a:off x="5885734" y="3306967"/>
            <a:ext cx="2482853" cy="1533611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974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54"/>
    </mc:Choice>
    <mc:Fallback xmlns="">
      <p:transition xmlns:p14="http://schemas.microsoft.com/office/powerpoint/2010/main" spd="slow" advTm="7485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43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Core Addressing-Modules</a:t>
            </a:r>
            <a:endParaRPr lang="en-US" dirty="0"/>
          </a:p>
        </p:txBody>
      </p:sp>
      <p:sp>
        <p:nvSpPr>
          <p:cNvPr id="210" name="Content Placeholder 2"/>
          <p:cNvSpPr>
            <a:spLocks noGrp="1"/>
          </p:cNvSpPr>
          <p:nvPr>
            <p:ph idx="1"/>
          </p:nvPr>
        </p:nvSpPr>
        <p:spPr>
          <a:xfrm>
            <a:off x="457200" y="4738805"/>
            <a:ext cx="8229600" cy="15246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Partitions the IP-space into virtual-prefix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Each core is an Appointed </a:t>
            </a:r>
            <a:r>
              <a:rPr lang="en-US" dirty="0"/>
              <a:t>prefix switch (APS)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Tracks all address in a virtual-prefix</a:t>
            </a:r>
          </a:p>
        </p:txBody>
      </p:sp>
      <p:grpSp>
        <p:nvGrpSpPr>
          <p:cNvPr id="373" name="Group 372"/>
          <p:cNvGrpSpPr/>
          <p:nvPr/>
        </p:nvGrpSpPr>
        <p:grpSpPr>
          <a:xfrm>
            <a:off x="1239865" y="1417638"/>
            <a:ext cx="6320284" cy="3301804"/>
            <a:chOff x="1970842" y="2218164"/>
            <a:chExt cx="4301187" cy="2501278"/>
          </a:xfrm>
        </p:grpSpPr>
        <p:sp>
          <p:nvSpPr>
            <p:cNvPr id="374" name="Rounded Rectangle 373"/>
            <p:cNvSpPr>
              <a:spLocks noChangeArrowheads="1"/>
            </p:cNvSpPr>
            <p:nvPr/>
          </p:nvSpPr>
          <p:spPr bwMode="auto">
            <a:xfrm>
              <a:off x="3080766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5" name="Rounded Rectangle 374"/>
            <p:cNvSpPr>
              <a:spLocks noChangeArrowheads="1"/>
            </p:cNvSpPr>
            <p:nvPr/>
          </p:nvSpPr>
          <p:spPr bwMode="auto">
            <a:xfrm>
              <a:off x="4115820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6" name="Rounded Rectangle 375"/>
            <p:cNvSpPr>
              <a:spLocks noChangeArrowheads="1"/>
            </p:cNvSpPr>
            <p:nvPr/>
          </p:nvSpPr>
          <p:spPr bwMode="auto">
            <a:xfrm>
              <a:off x="5225744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7" name="Rounded Rectangle 376"/>
            <p:cNvSpPr>
              <a:spLocks noChangeArrowheads="1"/>
            </p:cNvSpPr>
            <p:nvPr/>
          </p:nvSpPr>
          <p:spPr bwMode="auto">
            <a:xfrm>
              <a:off x="1970842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8" name="Rectangle 377"/>
            <p:cNvSpPr>
              <a:spLocks noChangeArrowheads="1"/>
            </p:cNvSpPr>
            <p:nvPr/>
          </p:nvSpPr>
          <p:spPr bwMode="auto">
            <a:xfrm>
              <a:off x="2055069" y="3283100"/>
              <a:ext cx="284500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9" name="Rectangle 378"/>
            <p:cNvSpPr>
              <a:spLocks noChangeArrowheads="1"/>
            </p:cNvSpPr>
            <p:nvPr/>
          </p:nvSpPr>
          <p:spPr bwMode="auto">
            <a:xfrm>
              <a:off x="2959104" y="2218164"/>
              <a:ext cx="286372" cy="2217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0" name="Rectangle 379"/>
            <p:cNvSpPr>
              <a:spLocks noChangeArrowheads="1"/>
            </p:cNvSpPr>
            <p:nvPr/>
          </p:nvSpPr>
          <p:spPr bwMode="auto">
            <a:xfrm>
              <a:off x="3146275" y="3283100"/>
              <a:ext cx="284500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1" name="Rectangle 380"/>
            <p:cNvSpPr>
              <a:spLocks noChangeArrowheads="1"/>
            </p:cNvSpPr>
            <p:nvPr/>
          </p:nvSpPr>
          <p:spPr bwMode="auto">
            <a:xfrm>
              <a:off x="4177587" y="3283100"/>
              <a:ext cx="286371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2" name="Rectangle 381"/>
            <p:cNvSpPr>
              <a:spLocks noChangeArrowheads="1"/>
            </p:cNvSpPr>
            <p:nvPr/>
          </p:nvSpPr>
          <p:spPr bwMode="auto">
            <a:xfrm>
              <a:off x="2055069" y="3916780"/>
              <a:ext cx="284500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3" name="Rectangle 382"/>
            <p:cNvSpPr>
              <a:spLocks noChangeArrowheads="1"/>
            </p:cNvSpPr>
            <p:nvPr/>
          </p:nvSpPr>
          <p:spPr bwMode="auto">
            <a:xfrm>
              <a:off x="2625940" y="3916780"/>
              <a:ext cx="286372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4" name="Rectangle 383"/>
            <p:cNvSpPr>
              <a:spLocks noChangeArrowheads="1"/>
            </p:cNvSpPr>
            <p:nvPr/>
          </p:nvSpPr>
          <p:spPr bwMode="auto">
            <a:xfrm>
              <a:off x="3146275" y="3916780"/>
              <a:ext cx="284500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5" name="Rectangle 384"/>
            <p:cNvSpPr>
              <a:spLocks noChangeArrowheads="1"/>
            </p:cNvSpPr>
            <p:nvPr/>
          </p:nvSpPr>
          <p:spPr bwMode="auto">
            <a:xfrm>
              <a:off x="3765812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6" name="Rectangle 385"/>
            <p:cNvSpPr>
              <a:spLocks noChangeArrowheads="1"/>
            </p:cNvSpPr>
            <p:nvPr/>
          </p:nvSpPr>
          <p:spPr bwMode="auto">
            <a:xfrm>
              <a:off x="4203791" y="3916780"/>
              <a:ext cx="284500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7" name="Rectangle 386"/>
            <p:cNvSpPr>
              <a:spLocks noChangeArrowheads="1"/>
            </p:cNvSpPr>
            <p:nvPr/>
          </p:nvSpPr>
          <p:spPr bwMode="auto">
            <a:xfrm>
              <a:off x="4798995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88" name="Straight Connector 67"/>
            <p:cNvCxnSpPr>
              <a:cxnSpLocks noChangeShapeType="1"/>
              <a:stCxn id="378" idx="0"/>
              <a:endCxn id="379" idx="2"/>
            </p:cNvCxnSpPr>
            <p:nvPr/>
          </p:nvCxnSpPr>
          <p:spPr bwMode="auto">
            <a:xfrm rot="5400000" flipH="1" flipV="1">
              <a:off x="2228213" y="2409142"/>
              <a:ext cx="844001" cy="90482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9" name="Straight Connector 17"/>
            <p:cNvCxnSpPr>
              <a:cxnSpLocks noChangeShapeType="1"/>
              <a:stCxn id="380" idx="0"/>
              <a:endCxn id="379" idx="2"/>
            </p:cNvCxnSpPr>
            <p:nvPr/>
          </p:nvCxnSpPr>
          <p:spPr bwMode="auto">
            <a:xfrm rot="16200000" flipV="1">
              <a:off x="2774110" y="2768074"/>
              <a:ext cx="844001" cy="18696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0" name="Straight Connector 19"/>
            <p:cNvCxnSpPr>
              <a:cxnSpLocks noChangeShapeType="1"/>
              <a:stCxn id="381" idx="0"/>
              <a:endCxn id="379" idx="2"/>
            </p:cNvCxnSpPr>
            <p:nvPr/>
          </p:nvCxnSpPr>
          <p:spPr bwMode="auto">
            <a:xfrm rot="16200000" flipV="1">
              <a:off x="3290013" y="2252171"/>
              <a:ext cx="844001" cy="121877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1" name="Straight Connector 29"/>
            <p:cNvCxnSpPr>
              <a:cxnSpLocks noChangeShapeType="1"/>
              <a:stCxn id="382" idx="0"/>
              <a:endCxn id="378" idx="2"/>
            </p:cNvCxnSpPr>
            <p:nvPr/>
          </p:nvCxnSpPr>
          <p:spPr bwMode="auto">
            <a:xfrm rot="5400000" flipH="1" flipV="1">
              <a:off x="1992173" y="3710479"/>
              <a:ext cx="410253" cy="100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" name="Straight Connector 31"/>
            <p:cNvCxnSpPr>
              <a:cxnSpLocks noChangeShapeType="1"/>
              <a:stCxn id="383" idx="0"/>
              <a:endCxn id="378" idx="2"/>
            </p:cNvCxnSpPr>
            <p:nvPr/>
          </p:nvCxnSpPr>
          <p:spPr bwMode="auto">
            <a:xfrm rot="16200000" flipV="1">
              <a:off x="2277667" y="3425081"/>
              <a:ext cx="411156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3" name="Rectangle 392"/>
            <p:cNvSpPr>
              <a:spLocks noChangeArrowheads="1"/>
            </p:cNvSpPr>
            <p:nvPr/>
          </p:nvSpPr>
          <p:spPr bwMode="auto">
            <a:xfrm>
              <a:off x="2625940" y="3284859"/>
              <a:ext cx="286372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4" name="Rectangle 393"/>
            <p:cNvSpPr>
              <a:spLocks noChangeArrowheads="1"/>
            </p:cNvSpPr>
            <p:nvPr/>
          </p:nvSpPr>
          <p:spPr bwMode="auto">
            <a:xfrm>
              <a:off x="3717147" y="3284859"/>
              <a:ext cx="286371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5" name="Rectangle 394"/>
            <p:cNvSpPr>
              <a:spLocks noChangeArrowheads="1"/>
            </p:cNvSpPr>
            <p:nvPr/>
          </p:nvSpPr>
          <p:spPr bwMode="auto">
            <a:xfrm>
              <a:off x="4750330" y="3284859"/>
              <a:ext cx="284500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96" name="Straight Connector 91"/>
            <p:cNvCxnSpPr>
              <a:cxnSpLocks noChangeShapeType="1"/>
              <a:stCxn id="382" idx="0"/>
              <a:endCxn id="393" idx="2"/>
            </p:cNvCxnSpPr>
            <p:nvPr/>
          </p:nvCxnSpPr>
          <p:spPr bwMode="auto">
            <a:xfrm rot="5400000" flipH="1" flipV="1">
              <a:off x="2278119" y="3425533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" name="Straight Connector 94"/>
            <p:cNvCxnSpPr>
              <a:cxnSpLocks noChangeShapeType="1"/>
              <a:stCxn id="383" idx="0"/>
              <a:endCxn id="393" idx="2"/>
            </p:cNvCxnSpPr>
            <p:nvPr/>
          </p:nvCxnSpPr>
          <p:spPr bwMode="auto">
            <a:xfrm rot="5400000" flipH="1" flipV="1">
              <a:off x="2563564" y="3710979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8" name="Rectangle 397"/>
            <p:cNvSpPr>
              <a:spLocks noChangeArrowheads="1"/>
            </p:cNvSpPr>
            <p:nvPr/>
          </p:nvSpPr>
          <p:spPr bwMode="auto">
            <a:xfrm>
              <a:off x="5149003" y="2218164"/>
              <a:ext cx="284500" cy="2217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99" name="Straight Connector 106"/>
            <p:cNvCxnSpPr>
              <a:cxnSpLocks noChangeShapeType="1"/>
              <a:stCxn id="378" idx="0"/>
              <a:endCxn id="398" idx="2"/>
            </p:cNvCxnSpPr>
            <p:nvPr/>
          </p:nvCxnSpPr>
          <p:spPr bwMode="auto">
            <a:xfrm flipV="1">
              <a:off x="2197319" y="2439952"/>
              <a:ext cx="3093934" cy="8431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0" name="Straight Connector 109"/>
            <p:cNvCxnSpPr>
              <a:cxnSpLocks noChangeShapeType="1"/>
              <a:stCxn id="380" idx="0"/>
              <a:endCxn id="398" idx="2"/>
            </p:cNvCxnSpPr>
            <p:nvPr/>
          </p:nvCxnSpPr>
          <p:spPr bwMode="auto">
            <a:xfrm flipV="1">
              <a:off x="3288525" y="2439952"/>
              <a:ext cx="2002728" cy="8431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1" name="Straight Connector 112"/>
            <p:cNvCxnSpPr>
              <a:cxnSpLocks noChangeShapeType="1"/>
              <a:stCxn id="381" idx="0"/>
              <a:endCxn id="398" idx="2"/>
            </p:cNvCxnSpPr>
            <p:nvPr/>
          </p:nvCxnSpPr>
          <p:spPr bwMode="auto">
            <a:xfrm flipV="1">
              <a:off x="4320773" y="2439952"/>
              <a:ext cx="970480" cy="8431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2" name="Straight Connector 115"/>
            <p:cNvCxnSpPr>
              <a:cxnSpLocks noChangeShapeType="1"/>
            </p:cNvCxnSpPr>
            <p:nvPr/>
          </p:nvCxnSpPr>
          <p:spPr bwMode="auto">
            <a:xfrm rot="5400000" flipH="1" flipV="1">
              <a:off x="3084515" y="3710027"/>
              <a:ext cx="411156" cy="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3" name="Straight Connector 116"/>
            <p:cNvCxnSpPr>
              <a:cxnSpLocks noChangeShapeType="1"/>
            </p:cNvCxnSpPr>
            <p:nvPr/>
          </p:nvCxnSpPr>
          <p:spPr bwMode="auto">
            <a:xfrm rot="16200000" flipV="1">
              <a:off x="3370912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4" name="Straight Connector 117"/>
            <p:cNvCxnSpPr>
              <a:cxnSpLocks noChangeShapeType="1"/>
            </p:cNvCxnSpPr>
            <p:nvPr/>
          </p:nvCxnSpPr>
          <p:spPr bwMode="auto">
            <a:xfrm rot="5400000" flipH="1" flipV="1">
              <a:off x="3370912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5" name="Straight Connector 118"/>
            <p:cNvCxnSpPr>
              <a:cxnSpLocks noChangeShapeType="1"/>
            </p:cNvCxnSpPr>
            <p:nvPr/>
          </p:nvCxnSpPr>
          <p:spPr bwMode="auto">
            <a:xfrm rot="5400000" flipH="1" flipV="1">
              <a:off x="3656358" y="3710075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6" name="Straight Connector 119"/>
            <p:cNvCxnSpPr>
              <a:cxnSpLocks noChangeShapeType="1"/>
            </p:cNvCxnSpPr>
            <p:nvPr/>
          </p:nvCxnSpPr>
          <p:spPr bwMode="auto">
            <a:xfrm rot="5400000" flipH="1" flipV="1">
              <a:off x="4116771" y="3709575"/>
              <a:ext cx="410253" cy="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7" name="Straight Connector 120"/>
            <p:cNvCxnSpPr>
              <a:cxnSpLocks noChangeShapeType="1"/>
            </p:cNvCxnSpPr>
            <p:nvPr/>
          </p:nvCxnSpPr>
          <p:spPr bwMode="auto">
            <a:xfrm rot="16200000" flipV="1">
              <a:off x="4401765" y="3423677"/>
              <a:ext cx="411157" cy="571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8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402217" y="3424129"/>
              <a:ext cx="410253" cy="571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" name="Straight Connector 122"/>
            <p:cNvCxnSpPr>
              <a:cxnSpLocks noChangeShapeType="1"/>
            </p:cNvCxnSpPr>
            <p:nvPr/>
          </p:nvCxnSpPr>
          <p:spPr bwMode="auto">
            <a:xfrm rot="5400000" flipH="1" flipV="1">
              <a:off x="4688163" y="3710075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0" name="Rectangle 409"/>
            <p:cNvSpPr>
              <a:spLocks noChangeArrowheads="1"/>
            </p:cNvSpPr>
            <p:nvPr/>
          </p:nvSpPr>
          <p:spPr bwMode="auto">
            <a:xfrm>
              <a:off x="5291254" y="3284859"/>
              <a:ext cx="286372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1" name="Rectangle 410"/>
            <p:cNvSpPr>
              <a:spLocks noChangeArrowheads="1"/>
            </p:cNvSpPr>
            <p:nvPr/>
          </p:nvSpPr>
          <p:spPr bwMode="auto">
            <a:xfrm>
              <a:off x="5315586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2" name="Rectangle 411"/>
            <p:cNvSpPr>
              <a:spLocks noChangeArrowheads="1"/>
            </p:cNvSpPr>
            <p:nvPr/>
          </p:nvSpPr>
          <p:spPr bwMode="auto">
            <a:xfrm>
              <a:off x="5910790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3" name="Rectangle 412"/>
            <p:cNvSpPr>
              <a:spLocks noChangeArrowheads="1"/>
            </p:cNvSpPr>
            <p:nvPr/>
          </p:nvSpPr>
          <p:spPr bwMode="auto">
            <a:xfrm>
              <a:off x="5862125" y="3284859"/>
              <a:ext cx="286371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14" name="Straight Connector 127"/>
            <p:cNvCxnSpPr>
              <a:cxnSpLocks noChangeShapeType="1"/>
            </p:cNvCxnSpPr>
            <p:nvPr/>
          </p:nvCxnSpPr>
          <p:spPr bwMode="auto">
            <a:xfrm rot="5400000" flipH="1" flipV="1">
              <a:off x="5228110" y="3710027"/>
              <a:ext cx="411156" cy="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" name="Straight Connector 128"/>
            <p:cNvCxnSpPr>
              <a:cxnSpLocks noChangeShapeType="1"/>
            </p:cNvCxnSpPr>
            <p:nvPr/>
          </p:nvCxnSpPr>
          <p:spPr bwMode="auto">
            <a:xfrm rot="16200000" flipV="1">
              <a:off x="5514507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" name="Straight Connector 129"/>
            <p:cNvCxnSpPr>
              <a:cxnSpLocks noChangeShapeType="1"/>
            </p:cNvCxnSpPr>
            <p:nvPr/>
          </p:nvCxnSpPr>
          <p:spPr bwMode="auto">
            <a:xfrm rot="5400000" flipH="1" flipV="1">
              <a:off x="5514507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" name="Straight Connector 130"/>
            <p:cNvCxnSpPr>
              <a:cxnSpLocks noChangeShapeType="1"/>
            </p:cNvCxnSpPr>
            <p:nvPr/>
          </p:nvCxnSpPr>
          <p:spPr bwMode="auto">
            <a:xfrm rot="5400000" flipH="1" flipV="1">
              <a:off x="5799953" y="3710075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8" name="Straight Connector 131"/>
            <p:cNvCxnSpPr>
              <a:cxnSpLocks noChangeShapeType="1"/>
              <a:stCxn id="410" idx="0"/>
              <a:endCxn id="379" idx="2"/>
            </p:cNvCxnSpPr>
            <p:nvPr/>
          </p:nvCxnSpPr>
          <p:spPr bwMode="auto">
            <a:xfrm rot="16200000" flipV="1">
              <a:off x="3845955" y="1696229"/>
              <a:ext cx="844905" cy="233155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9" name="Straight Connector 132"/>
            <p:cNvCxnSpPr>
              <a:cxnSpLocks noChangeShapeType="1"/>
              <a:stCxn id="410" idx="0"/>
              <a:endCxn id="398" idx="2"/>
            </p:cNvCxnSpPr>
            <p:nvPr/>
          </p:nvCxnSpPr>
          <p:spPr bwMode="auto">
            <a:xfrm flipH="1" flipV="1">
              <a:off x="5291253" y="2439952"/>
              <a:ext cx="143187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0" name="Straight Connector 140"/>
            <p:cNvCxnSpPr>
              <a:cxnSpLocks noChangeShapeType="1"/>
              <a:stCxn id="393" idx="0"/>
              <a:endCxn id="398" idx="2"/>
            </p:cNvCxnSpPr>
            <p:nvPr/>
          </p:nvCxnSpPr>
          <p:spPr bwMode="auto">
            <a:xfrm rot="5400000" flipH="1" flipV="1">
              <a:off x="3607001" y="1601246"/>
              <a:ext cx="844905" cy="2521523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1" name="Straight Connector 141"/>
            <p:cNvCxnSpPr>
              <a:cxnSpLocks noChangeShapeType="1"/>
              <a:stCxn id="393" idx="0"/>
              <a:endCxn id="379" idx="2"/>
            </p:cNvCxnSpPr>
            <p:nvPr/>
          </p:nvCxnSpPr>
          <p:spPr bwMode="auto">
            <a:xfrm flipV="1">
              <a:off x="2769126" y="2439952"/>
              <a:ext cx="333164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2" name="Straight Connector 147"/>
            <p:cNvCxnSpPr>
              <a:cxnSpLocks noChangeShapeType="1"/>
              <a:stCxn id="394" idx="0"/>
              <a:endCxn id="379" idx="2"/>
            </p:cNvCxnSpPr>
            <p:nvPr/>
          </p:nvCxnSpPr>
          <p:spPr bwMode="auto">
            <a:xfrm flipH="1" flipV="1">
              <a:off x="3102290" y="2439952"/>
              <a:ext cx="758043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3" name="Straight Connector 149"/>
            <p:cNvCxnSpPr>
              <a:cxnSpLocks noChangeShapeType="1"/>
              <a:stCxn id="394" idx="0"/>
              <a:endCxn id="398" idx="2"/>
            </p:cNvCxnSpPr>
            <p:nvPr/>
          </p:nvCxnSpPr>
          <p:spPr bwMode="auto">
            <a:xfrm rot="5400000" flipH="1" flipV="1">
              <a:off x="4152897" y="2147143"/>
              <a:ext cx="844905" cy="142973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4" name="Straight Connector 151"/>
            <p:cNvCxnSpPr>
              <a:cxnSpLocks noChangeShapeType="1"/>
              <a:stCxn id="395" idx="0"/>
              <a:endCxn id="379" idx="2"/>
            </p:cNvCxnSpPr>
            <p:nvPr/>
          </p:nvCxnSpPr>
          <p:spPr bwMode="auto">
            <a:xfrm flipH="1" flipV="1">
              <a:off x="3102290" y="2439952"/>
              <a:ext cx="1790290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5" name="Straight Connector 154"/>
            <p:cNvCxnSpPr>
              <a:cxnSpLocks noChangeShapeType="1"/>
              <a:stCxn id="395" idx="0"/>
              <a:endCxn id="398" idx="2"/>
            </p:cNvCxnSpPr>
            <p:nvPr/>
          </p:nvCxnSpPr>
          <p:spPr bwMode="auto">
            <a:xfrm rot="5400000" flipH="1" flipV="1">
              <a:off x="4669300" y="2663546"/>
              <a:ext cx="844905" cy="39692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6" name="Straight Connector 156"/>
            <p:cNvCxnSpPr>
              <a:cxnSpLocks noChangeShapeType="1"/>
              <a:stCxn id="413" idx="0"/>
              <a:endCxn id="379" idx="2"/>
            </p:cNvCxnSpPr>
            <p:nvPr/>
          </p:nvCxnSpPr>
          <p:spPr bwMode="auto">
            <a:xfrm flipH="1" flipV="1">
              <a:off x="3102290" y="2439952"/>
              <a:ext cx="2903021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7" name="Straight Connector 158"/>
            <p:cNvCxnSpPr>
              <a:cxnSpLocks noChangeShapeType="1"/>
              <a:stCxn id="413" idx="0"/>
              <a:endCxn id="398" idx="2"/>
            </p:cNvCxnSpPr>
            <p:nvPr/>
          </p:nvCxnSpPr>
          <p:spPr bwMode="auto">
            <a:xfrm rot="16200000" flipV="1">
              <a:off x="5225195" y="2504575"/>
              <a:ext cx="844905" cy="71486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28" name="Rounded Rectangle 427"/>
            <p:cNvSpPr>
              <a:spLocks noChangeArrowheads="1"/>
            </p:cNvSpPr>
            <p:nvPr/>
          </p:nvSpPr>
          <p:spPr bwMode="auto">
            <a:xfrm>
              <a:off x="1978329" y="4321632"/>
              <a:ext cx="428622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9" name="Rectangle 428"/>
            <p:cNvSpPr>
              <a:spLocks noChangeArrowheads="1"/>
            </p:cNvSpPr>
            <p:nvPr/>
          </p:nvSpPr>
          <p:spPr bwMode="auto">
            <a:xfrm>
              <a:off x="2049454" y="4372677"/>
              <a:ext cx="286372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0" name="Rectangle 429"/>
            <p:cNvSpPr>
              <a:spLocks noChangeArrowheads="1"/>
            </p:cNvSpPr>
            <p:nvPr/>
          </p:nvSpPr>
          <p:spPr bwMode="auto">
            <a:xfrm>
              <a:off x="2047583" y="4518777"/>
              <a:ext cx="286371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31" name="Straight Connector 189"/>
            <p:cNvCxnSpPr>
              <a:cxnSpLocks noChangeShapeType="1"/>
              <a:stCxn id="428" idx="0"/>
              <a:endCxn id="382" idx="2"/>
            </p:cNvCxnSpPr>
            <p:nvPr/>
          </p:nvCxnSpPr>
          <p:spPr bwMode="auto">
            <a:xfrm rot="5400000" flipH="1" flipV="1">
              <a:off x="2103580" y="4226717"/>
              <a:ext cx="183439" cy="4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2" name="Rounded Rectangle 431"/>
            <p:cNvSpPr>
              <a:spLocks noChangeArrowheads="1"/>
            </p:cNvSpPr>
            <p:nvPr/>
          </p:nvSpPr>
          <p:spPr bwMode="auto">
            <a:xfrm>
              <a:off x="2564174" y="4319870"/>
              <a:ext cx="428621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3" name="Rectangle 432"/>
            <p:cNvSpPr>
              <a:spLocks noChangeArrowheads="1"/>
            </p:cNvSpPr>
            <p:nvPr/>
          </p:nvSpPr>
          <p:spPr bwMode="auto">
            <a:xfrm>
              <a:off x="2635299" y="4370918"/>
              <a:ext cx="286371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4" name="Rectangle 433"/>
            <p:cNvSpPr>
              <a:spLocks noChangeArrowheads="1"/>
            </p:cNvSpPr>
            <p:nvPr/>
          </p:nvSpPr>
          <p:spPr bwMode="auto">
            <a:xfrm>
              <a:off x="2633427" y="4517016"/>
              <a:ext cx="286372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35" name="Straight Connector 193"/>
            <p:cNvCxnSpPr>
              <a:cxnSpLocks noChangeShapeType="1"/>
            </p:cNvCxnSpPr>
            <p:nvPr/>
          </p:nvCxnSpPr>
          <p:spPr bwMode="auto">
            <a:xfrm rot="5400000" flipH="1" flipV="1">
              <a:off x="2679020" y="4221747"/>
              <a:ext cx="184343" cy="4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6" name="Rounded Rectangle 435"/>
            <p:cNvSpPr>
              <a:spLocks noChangeArrowheads="1"/>
            </p:cNvSpPr>
            <p:nvPr/>
          </p:nvSpPr>
          <p:spPr bwMode="auto">
            <a:xfrm>
              <a:off x="3103226" y="4323391"/>
              <a:ext cx="426750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7" name="Rectangle 436"/>
            <p:cNvSpPr>
              <a:spLocks noChangeArrowheads="1"/>
            </p:cNvSpPr>
            <p:nvPr/>
          </p:nvSpPr>
          <p:spPr bwMode="auto">
            <a:xfrm>
              <a:off x="3174351" y="4374438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8" name="Rectangle 437"/>
            <p:cNvSpPr>
              <a:spLocks noChangeArrowheads="1"/>
            </p:cNvSpPr>
            <p:nvPr/>
          </p:nvSpPr>
          <p:spPr bwMode="auto">
            <a:xfrm>
              <a:off x="3172479" y="4520536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9" name="Rounded Rectangle 438"/>
            <p:cNvSpPr>
              <a:spLocks noChangeArrowheads="1"/>
            </p:cNvSpPr>
            <p:nvPr/>
          </p:nvSpPr>
          <p:spPr bwMode="auto">
            <a:xfrm>
              <a:off x="3687200" y="4321632"/>
              <a:ext cx="428621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0" name="Rectangle 439"/>
            <p:cNvSpPr>
              <a:spLocks noChangeArrowheads="1"/>
            </p:cNvSpPr>
            <p:nvPr/>
          </p:nvSpPr>
          <p:spPr bwMode="auto">
            <a:xfrm>
              <a:off x="3760196" y="4372677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1" name="Rectangle 440"/>
            <p:cNvSpPr>
              <a:spLocks noChangeArrowheads="1"/>
            </p:cNvSpPr>
            <p:nvPr/>
          </p:nvSpPr>
          <p:spPr bwMode="auto">
            <a:xfrm>
              <a:off x="3758325" y="4518777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2" name="Rounded Rectangle 441"/>
            <p:cNvSpPr>
              <a:spLocks noChangeArrowheads="1"/>
            </p:cNvSpPr>
            <p:nvPr/>
          </p:nvSpPr>
          <p:spPr bwMode="auto">
            <a:xfrm>
              <a:off x="4177587" y="4325152"/>
              <a:ext cx="430493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3" name="Rectangle 442"/>
            <p:cNvSpPr>
              <a:spLocks noChangeArrowheads="1"/>
            </p:cNvSpPr>
            <p:nvPr/>
          </p:nvSpPr>
          <p:spPr bwMode="auto">
            <a:xfrm>
              <a:off x="4250584" y="4376198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4" name="Rectangle 443"/>
            <p:cNvSpPr>
              <a:spLocks noChangeArrowheads="1"/>
            </p:cNvSpPr>
            <p:nvPr/>
          </p:nvSpPr>
          <p:spPr bwMode="auto">
            <a:xfrm>
              <a:off x="4248713" y="4522297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5" name="Rounded Rectangle 444"/>
            <p:cNvSpPr>
              <a:spLocks noChangeArrowheads="1"/>
            </p:cNvSpPr>
            <p:nvPr/>
          </p:nvSpPr>
          <p:spPr bwMode="auto">
            <a:xfrm>
              <a:off x="4763432" y="4323391"/>
              <a:ext cx="430493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6" name="Rectangle 445"/>
            <p:cNvSpPr>
              <a:spLocks noChangeArrowheads="1"/>
            </p:cNvSpPr>
            <p:nvPr/>
          </p:nvSpPr>
          <p:spPr bwMode="auto">
            <a:xfrm>
              <a:off x="4836429" y="4374438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7" name="Rectangle 446"/>
            <p:cNvSpPr>
              <a:spLocks noChangeArrowheads="1"/>
            </p:cNvSpPr>
            <p:nvPr/>
          </p:nvSpPr>
          <p:spPr bwMode="auto">
            <a:xfrm>
              <a:off x="4834556" y="4520536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8" name="Rounded Rectangle 447"/>
            <p:cNvSpPr>
              <a:spLocks noChangeArrowheads="1"/>
            </p:cNvSpPr>
            <p:nvPr/>
          </p:nvSpPr>
          <p:spPr bwMode="auto">
            <a:xfrm>
              <a:off x="5257562" y="4312830"/>
              <a:ext cx="428622" cy="396051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9" name="Rectangle 448"/>
            <p:cNvSpPr>
              <a:spLocks noChangeArrowheads="1"/>
            </p:cNvSpPr>
            <p:nvPr/>
          </p:nvSpPr>
          <p:spPr bwMode="auto">
            <a:xfrm>
              <a:off x="5328688" y="4365637"/>
              <a:ext cx="286372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0" name="Rectangle 449"/>
            <p:cNvSpPr>
              <a:spLocks noChangeArrowheads="1"/>
            </p:cNvSpPr>
            <p:nvPr/>
          </p:nvSpPr>
          <p:spPr bwMode="auto">
            <a:xfrm>
              <a:off x="5326817" y="4511736"/>
              <a:ext cx="286371" cy="10209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1" name="Rounded Rectangle 450"/>
            <p:cNvSpPr>
              <a:spLocks noChangeArrowheads="1"/>
            </p:cNvSpPr>
            <p:nvPr/>
          </p:nvSpPr>
          <p:spPr bwMode="auto">
            <a:xfrm>
              <a:off x="5843408" y="4311070"/>
              <a:ext cx="428621" cy="39605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2" name="Rectangle 451"/>
            <p:cNvSpPr>
              <a:spLocks noChangeArrowheads="1"/>
            </p:cNvSpPr>
            <p:nvPr/>
          </p:nvSpPr>
          <p:spPr bwMode="auto">
            <a:xfrm>
              <a:off x="5914533" y="4363877"/>
              <a:ext cx="286371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3" name="Rectangle 452"/>
            <p:cNvSpPr>
              <a:spLocks noChangeArrowheads="1"/>
            </p:cNvSpPr>
            <p:nvPr/>
          </p:nvSpPr>
          <p:spPr bwMode="auto">
            <a:xfrm>
              <a:off x="5912661" y="4509975"/>
              <a:ext cx="284500" cy="10209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54" name="Straight Connector 212"/>
            <p:cNvCxnSpPr>
              <a:cxnSpLocks noChangeShapeType="1"/>
            </p:cNvCxnSpPr>
            <p:nvPr/>
          </p:nvCxnSpPr>
          <p:spPr bwMode="auto">
            <a:xfrm rot="5400000" flipH="1" flipV="1">
              <a:off x="3201373" y="4224910"/>
              <a:ext cx="183439" cy="4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5" name="Straight Connector 213"/>
            <p:cNvCxnSpPr>
              <a:cxnSpLocks noChangeShapeType="1"/>
              <a:stCxn id="439" idx="0"/>
              <a:endCxn id="385" idx="2"/>
            </p:cNvCxnSpPr>
            <p:nvPr/>
          </p:nvCxnSpPr>
          <p:spPr bwMode="auto">
            <a:xfrm rot="5400000" flipH="1" flipV="1">
              <a:off x="3814257" y="4225717"/>
              <a:ext cx="183439" cy="6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6" name="Straight Connector 216"/>
            <p:cNvCxnSpPr>
              <a:cxnSpLocks noChangeShapeType="1"/>
              <a:stCxn id="442" idx="0"/>
              <a:endCxn id="386" idx="2"/>
            </p:cNvCxnSpPr>
            <p:nvPr/>
          </p:nvCxnSpPr>
          <p:spPr bwMode="auto">
            <a:xfrm rot="16200000" flipV="1">
              <a:off x="4276362" y="4207528"/>
              <a:ext cx="187053" cy="4699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7" name="Straight Connector 220"/>
            <p:cNvCxnSpPr>
              <a:cxnSpLocks noChangeShapeType="1"/>
              <a:stCxn id="445" idx="0"/>
              <a:endCxn id="387" idx="2"/>
            </p:cNvCxnSpPr>
            <p:nvPr/>
          </p:nvCxnSpPr>
          <p:spPr bwMode="auto">
            <a:xfrm rot="16200000" flipV="1">
              <a:off x="4867654" y="4212124"/>
              <a:ext cx="185246" cy="3599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8" name="Straight Connector 223"/>
            <p:cNvCxnSpPr>
              <a:cxnSpLocks noChangeShapeType="1"/>
              <a:stCxn id="448" idx="0"/>
              <a:endCxn id="411" idx="2"/>
            </p:cNvCxnSpPr>
            <p:nvPr/>
          </p:nvCxnSpPr>
          <p:spPr bwMode="auto">
            <a:xfrm rot="16200000" flipV="1">
              <a:off x="5377077" y="4218603"/>
              <a:ext cx="176210" cy="1399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9" name="Straight Connector 226"/>
            <p:cNvCxnSpPr>
              <a:cxnSpLocks noChangeShapeType="1"/>
              <a:stCxn id="451" idx="0"/>
              <a:endCxn id="412" idx="2"/>
            </p:cNvCxnSpPr>
            <p:nvPr/>
          </p:nvCxnSpPr>
          <p:spPr bwMode="auto">
            <a:xfrm rot="16200000" flipV="1">
              <a:off x="5968868" y="4222699"/>
              <a:ext cx="174402" cy="3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60" name="Rectangle 459"/>
          <p:cNvSpPr/>
          <p:nvPr/>
        </p:nvSpPr>
        <p:spPr>
          <a:xfrm>
            <a:off x="1209765" y="2538013"/>
            <a:ext cx="6303629" cy="22007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10.0.0.0/15</a:t>
            </a:r>
            <a:endParaRPr lang="en-US" sz="3200" b="1" dirty="0"/>
          </a:p>
        </p:txBody>
      </p:sp>
      <p:sp>
        <p:nvSpPr>
          <p:cNvPr id="211" name="Rectangle 210"/>
          <p:cNvSpPr/>
          <p:nvPr/>
        </p:nvSpPr>
        <p:spPr>
          <a:xfrm>
            <a:off x="5909942" y="2528142"/>
            <a:ext cx="1650207" cy="22034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1198336" y="2528141"/>
            <a:ext cx="1543215" cy="2210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2741551" y="2532031"/>
            <a:ext cx="1545693" cy="2210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4287245" y="2538013"/>
            <a:ext cx="1622698" cy="2210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>
            <a:off x="5887242" y="3285068"/>
            <a:ext cx="1655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10.3.0.0/16</a:t>
            </a:r>
            <a:endParaRPr lang="en-US" sz="2400" b="1" dirty="0"/>
          </a:p>
        </p:txBody>
      </p:sp>
      <p:sp>
        <p:nvSpPr>
          <p:cNvPr id="217" name="TextBox 216"/>
          <p:cNvSpPr txBox="1"/>
          <p:nvPr/>
        </p:nvSpPr>
        <p:spPr>
          <a:xfrm>
            <a:off x="1129614" y="3287191"/>
            <a:ext cx="1655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10.0.0.0/16</a:t>
            </a:r>
            <a:endParaRPr lang="en-US" sz="2400" b="1" dirty="0"/>
          </a:p>
        </p:txBody>
      </p:sp>
      <p:sp>
        <p:nvSpPr>
          <p:cNvPr id="98" name="TextBox 97"/>
          <p:cNvSpPr txBox="1"/>
          <p:nvPr/>
        </p:nvSpPr>
        <p:spPr>
          <a:xfrm>
            <a:off x="2703164" y="3285068"/>
            <a:ext cx="1655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10.1.0.0/16</a:t>
            </a:r>
            <a:endParaRPr lang="en-US" sz="2400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4287244" y="3285068"/>
            <a:ext cx="1655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10.2.0.0/16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36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63"/>
    </mc:Choice>
    <mc:Fallback xmlns="">
      <p:transition xmlns:p14="http://schemas.microsoft.com/office/powerpoint/2010/main" spd="slow" advTm="866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43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Core Addressing-Modules</a:t>
            </a:r>
            <a:endParaRPr lang="en-US" dirty="0"/>
          </a:p>
        </p:txBody>
      </p:sp>
      <p:sp>
        <p:nvSpPr>
          <p:cNvPr id="210" name="Content Placeholder 2"/>
          <p:cNvSpPr>
            <a:spLocks noGrp="1"/>
          </p:cNvSpPr>
          <p:nvPr>
            <p:ph idx="1"/>
          </p:nvPr>
        </p:nvSpPr>
        <p:spPr>
          <a:xfrm>
            <a:off x="457200" y="4738805"/>
            <a:ext cx="8229600" cy="15246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Partitions the IP-space into virtual-prefix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Each core is an Appointed </a:t>
            </a:r>
            <a:r>
              <a:rPr lang="en-US" dirty="0"/>
              <a:t>prefix switch (APS)</a:t>
            </a:r>
          </a:p>
          <a:p>
            <a:pPr lvl="1"/>
            <a:r>
              <a:rPr lang="en-US" dirty="0" smtClean="0"/>
              <a:t>Tracks all address in a virtual-prefix</a:t>
            </a:r>
          </a:p>
        </p:txBody>
      </p:sp>
      <p:grpSp>
        <p:nvGrpSpPr>
          <p:cNvPr id="373" name="Group 372"/>
          <p:cNvGrpSpPr/>
          <p:nvPr/>
        </p:nvGrpSpPr>
        <p:grpSpPr>
          <a:xfrm>
            <a:off x="1239865" y="1417638"/>
            <a:ext cx="6320284" cy="3301804"/>
            <a:chOff x="1970842" y="2218164"/>
            <a:chExt cx="4301187" cy="2501278"/>
          </a:xfrm>
        </p:grpSpPr>
        <p:sp>
          <p:nvSpPr>
            <p:cNvPr id="374" name="Rounded Rectangle 373"/>
            <p:cNvSpPr>
              <a:spLocks noChangeArrowheads="1"/>
            </p:cNvSpPr>
            <p:nvPr/>
          </p:nvSpPr>
          <p:spPr bwMode="auto">
            <a:xfrm>
              <a:off x="3080766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5" name="Rounded Rectangle 374"/>
            <p:cNvSpPr>
              <a:spLocks noChangeArrowheads="1"/>
            </p:cNvSpPr>
            <p:nvPr/>
          </p:nvSpPr>
          <p:spPr bwMode="auto">
            <a:xfrm>
              <a:off x="4115820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6" name="Rounded Rectangle 375"/>
            <p:cNvSpPr>
              <a:spLocks noChangeArrowheads="1"/>
            </p:cNvSpPr>
            <p:nvPr/>
          </p:nvSpPr>
          <p:spPr bwMode="auto">
            <a:xfrm>
              <a:off x="5225744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7" name="Rounded Rectangle 376"/>
            <p:cNvSpPr>
              <a:spLocks noChangeArrowheads="1"/>
            </p:cNvSpPr>
            <p:nvPr/>
          </p:nvSpPr>
          <p:spPr bwMode="auto">
            <a:xfrm>
              <a:off x="1970842" y="3254936"/>
              <a:ext cx="1014467" cy="915316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8" name="Rectangle 377"/>
            <p:cNvSpPr>
              <a:spLocks noChangeArrowheads="1"/>
            </p:cNvSpPr>
            <p:nvPr/>
          </p:nvSpPr>
          <p:spPr bwMode="auto">
            <a:xfrm>
              <a:off x="2055069" y="3283100"/>
              <a:ext cx="284500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9" name="Rectangle 378"/>
            <p:cNvSpPr>
              <a:spLocks noChangeArrowheads="1"/>
            </p:cNvSpPr>
            <p:nvPr/>
          </p:nvSpPr>
          <p:spPr bwMode="auto">
            <a:xfrm>
              <a:off x="2959104" y="2218164"/>
              <a:ext cx="286372" cy="2217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0" name="Rectangle 379"/>
            <p:cNvSpPr>
              <a:spLocks noChangeArrowheads="1"/>
            </p:cNvSpPr>
            <p:nvPr/>
          </p:nvSpPr>
          <p:spPr bwMode="auto">
            <a:xfrm>
              <a:off x="3146275" y="3283100"/>
              <a:ext cx="284500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1" name="Rectangle 380"/>
            <p:cNvSpPr>
              <a:spLocks noChangeArrowheads="1"/>
            </p:cNvSpPr>
            <p:nvPr/>
          </p:nvSpPr>
          <p:spPr bwMode="auto">
            <a:xfrm>
              <a:off x="4177587" y="3283100"/>
              <a:ext cx="286371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2" name="Rectangle 381"/>
            <p:cNvSpPr>
              <a:spLocks noChangeArrowheads="1"/>
            </p:cNvSpPr>
            <p:nvPr/>
          </p:nvSpPr>
          <p:spPr bwMode="auto">
            <a:xfrm>
              <a:off x="2055069" y="3916780"/>
              <a:ext cx="284500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3" name="Rectangle 382"/>
            <p:cNvSpPr>
              <a:spLocks noChangeArrowheads="1"/>
            </p:cNvSpPr>
            <p:nvPr/>
          </p:nvSpPr>
          <p:spPr bwMode="auto">
            <a:xfrm>
              <a:off x="2625940" y="3916780"/>
              <a:ext cx="286372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4" name="Rectangle 383"/>
            <p:cNvSpPr>
              <a:spLocks noChangeArrowheads="1"/>
            </p:cNvSpPr>
            <p:nvPr/>
          </p:nvSpPr>
          <p:spPr bwMode="auto">
            <a:xfrm>
              <a:off x="3146275" y="3916780"/>
              <a:ext cx="284500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5" name="Rectangle 384"/>
            <p:cNvSpPr>
              <a:spLocks noChangeArrowheads="1"/>
            </p:cNvSpPr>
            <p:nvPr/>
          </p:nvSpPr>
          <p:spPr bwMode="auto">
            <a:xfrm>
              <a:off x="3765812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6" name="Rectangle 385"/>
            <p:cNvSpPr>
              <a:spLocks noChangeArrowheads="1"/>
            </p:cNvSpPr>
            <p:nvPr/>
          </p:nvSpPr>
          <p:spPr bwMode="auto">
            <a:xfrm>
              <a:off x="4203791" y="3916780"/>
              <a:ext cx="284500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7" name="Rectangle 386"/>
            <p:cNvSpPr>
              <a:spLocks noChangeArrowheads="1"/>
            </p:cNvSpPr>
            <p:nvPr/>
          </p:nvSpPr>
          <p:spPr bwMode="auto">
            <a:xfrm>
              <a:off x="4798995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88" name="Straight Connector 67"/>
            <p:cNvCxnSpPr>
              <a:cxnSpLocks noChangeShapeType="1"/>
              <a:stCxn id="378" idx="0"/>
              <a:endCxn id="379" idx="2"/>
            </p:cNvCxnSpPr>
            <p:nvPr/>
          </p:nvCxnSpPr>
          <p:spPr bwMode="auto">
            <a:xfrm rot="5400000" flipH="1" flipV="1">
              <a:off x="2228213" y="2409142"/>
              <a:ext cx="844001" cy="90482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9" name="Straight Connector 17"/>
            <p:cNvCxnSpPr>
              <a:cxnSpLocks noChangeShapeType="1"/>
              <a:stCxn id="380" idx="0"/>
              <a:endCxn id="379" idx="2"/>
            </p:cNvCxnSpPr>
            <p:nvPr/>
          </p:nvCxnSpPr>
          <p:spPr bwMode="auto">
            <a:xfrm rot="16200000" flipV="1">
              <a:off x="2774110" y="2768074"/>
              <a:ext cx="844001" cy="18696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0" name="Straight Connector 19"/>
            <p:cNvCxnSpPr>
              <a:cxnSpLocks noChangeShapeType="1"/>
              <a:stCxn id="381" idx="0"/>
              <a:endCxn id="379" idx="2"/>
            </p:cNvCxnSpPr>
            <p:nvPr/>
          </p:nvCxnSpPr>
          <p:spPr bwMode="auto">
            <a:xfrm rot="16200000" flipV="1">
              <a:off x="3290013" y="2252171"/>
              <a:ext cx="844001" cy="121877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1" name="Straight Connector 29"/>
            <p:cNvCxnSpPr>
              <a:cxnSpLocks noChangeShapeType="1"/>
              <a:stCxn id="382" idx="0"/>
              <a:endCxn id="378" idx="2"/>
            </p:cNvCxnSpPr>
            <p:nvPr/>
          </p:nvCxnSpPr>
          <p:spPr bwMode="auto">
            <a:xfrm rot="5400000" flipH="1" flipV="1">
              <a:off x="1992173" y="3710479"/>
              <a:ext cx="410253" cy="100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2" name="Straight Connector 31"/>
            <p:cNvCxnSpPr>
              <a:cxnSpLocks noChangeShapeType="1"/>
              <a:stCxn id="383" idx="0"/>
              <a:endCxn id="378" idx="2"/>
            </p:cNvCxnSpPr>
            <p:nvPr/>
          </p:nvCxnSpPr>
          <p:spPr bwMode="auto">
            <a:xfrm rot="16200000" flipV="1">
              <a:off x="2277667" y="3425081"/>
              <a:ext cx="411156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3" name="Rectangle 392"/>
            <p:cNvSpPr>
              <a:spLocks noChangeArrowheads="1"/>
            </p:cNvSpPr>
            <p:nvPr/>
          </p:nvSpPr>
          <p:spPr bwMode="auto">
            <a:xfrm>
              <a:off x="2625940" y="3284859"/>
              <a:ext cx="286372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4" name="Rectangle 393"/>
            <p:cNvSpPr>
              <a:spLocks noChangeArrowheads="1"/>
            </p:cNvSpPr>
            <p:nvPr/>
          </p:nvSpPr>
          <p:spPr bwMode="auto">
            <a:xfrm>
              <a:off x="3717147" y="3284859"/>
              <a:ext cx="286371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5" name="Rectangle 394"/>
            <p:cNvSpPr>
              <a:spLocks noChangeArrowheads="1"/>
            </p:cNvSpPr>
            <p:nvPr/>
          </p:nvSpPr>
          <p:spPr bwMode="auto">
            <a:xfrm>
              <a:off x="4750330" y="3284859"/>
              <a:ext cx="284500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96" name="Straight Connector 91"/>
            <p:cNvCxnSpPr>
              <a:cxnSpLocks noChangeShapeType="1"/>
              <a:stCxn id="382" idx="0"/>
              <a:endCxn id="393" idx="2"/>
            </p:cNvCxnSpPr>
            <p:nvPr/>
          </p:nvCxnSpPr>
          <p:spPr bwMode="auto">
            <a:xfrm rot="5400000" flipH="1" flipV="1">
              <a:off x="2278119" y="3425533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" name="Straight Connector 94"/>
            <p:cNvCxnSpPr>
              <a:cxnSpLocks noChangeShapeType="1"/>
              <a:stCxn id="383" idx="0"/>
              <a:endCxn id="393" idx="2"/>
            </p:cNvCxnSpPr>
            <p:nvPr/>
          </p:nvCxnSpPr>
          <p:spPr bwMode="auto">
            <a:xfrm rot="5400000" flipH="1" flipV="1">
              <a:off x="2563564" y="3710979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8" name="Rectangle 397"/>
            <p:cNvSpPr>
              <a:spLocks noChangeArrowheads="1"/>
            </p:cNvSpPr>
            <p:nvPr/>
          </p:nvSpPr>
          <p:spPr bwMode="auto">
            <a:xfrm>
              <a:off x="5149003" y="2218164"/>
              <a:ext cx="284500" cy="2217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99" name="Straight Connector 106"/>
            <p:cNvCxnSpPr>
              <a:cxnSpLocks noChangeShapeType="1"/>
              <a:stCxn id="378" idx="0"/>
              <a:endCxn id="398" idx="2"/>
            </p:cNvCxnSpPr>
            <p:nvPr/>
          </p:nvCxnSpPr>
          <p:spPr bwMode="auto">
            <a:xfrm flipV="1">
              <a:off x="2197319" y="2439952"/>
              <a:ext cx="3093934" cy="8431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0" name="Straight Connector 109"/>
            <p:cNvCxnSpPr>
              <a:cxnSpLocks noChangeShapeType="1"/>
              <a:stCxn id="380" idx="0"/>
              <a:endCxn id="398" idx="2"/>
            </p:cNvCxnSpPr>
            <p:nvPr/>
          </p:nvCxnSpPr>
          <p:spPr bwMode="auto">
            <a:xfrm flipV="1">
              <a:off x="3288525" y="2439952"/>
              <a:ext cx="2002728" cy="8431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1" name="Straight Connector 112"/>
            <p:cNvCxnSpPr>
              <a:cxnSpLocks noChangeShapeType="1"/>
              <a:stCxn id="381" idx="0"/>
              <a:endCxn id="398" idx="2"/>
            </p:cNvCxnSpPr>
            <p:nvPr/>
          </p:nvCxnSpPr>
          <p:spPr bwMode="auto">
            <a:xfrm flipV="1">
              <a:off x="4320773" y="2439952"/>
              <a:ext cx="970480" cy="8431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2" name="Straight Connector 115"/>
            <p:cNvCxnSpPr>
              <a:cxnSpLocks noChangeShapeType="1"/>
            </p:cNvCxnSpPr>
            <p:nvPr/>
          </p:nvCxnSpPr>
          <p:spPr bwMode="auto">
            <a:xfrm rot="5400000" flipH="1" flipV="1">
              <a:off x="3084515" y="3710027"/>
              <a:ext cx="411156" cy="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3" name="Straight Connector 116"/>
            <p:cNvCxnSpPr>
              <a:cxnSpLocks noChangeShapeType="1"/>
            </p:cNvCxnSpPr>
            <p:nvPr/>
          </p:nvCxnSpPr>
          <p:spPr bwMode="auto">
            <a:xfrm rot="16200000" flipV="1">
              <a:off x="3370912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4" name="Straight Connector 117"/>
            <p:cNvCxnSpPr>
              <a:cxnSpLocks noChangeShapeType="1"/>
            </p:cNvCxnSpPr>
            <p:nvPr/>
          </p:nvCxnSpPr>
          <p:spPr bwMode="auto">
            <a:xfrm rot="5400000" flipH="1" flipV="1">
              <a:off x="3370912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5" name="Straight Connector 118"/>
            <p:cNvCxnSpPr>
              <a:cxnSpLocks noChangeShapeType="1"/>
            </p:cNvCxnSpPr>
            <p:nvPr/>
          </p:nvCxnSpPr>
          <p:spPr bwMode="auto">
            <a:xfrm rot="5400000" flipH="1" flipV="1">
              <a:off x="3656358" y="3710075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6" name="Straight Connector 119"/>
            <p:cNvCxnSpPr>
              <a:cxnSpLocks noChangeShapeType="1"/>
            </p:cNvCxnSpPr>
            <p:nvPr/>
          </p:nvCxnSpPr>
          <p:spPr bwMode="auto">
            <a:xfrm rot="5400000" flipH="1" flipV="1">
              <a:off x="4116771" y="3709575"/>
              <a:ext cx="410253" cy="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7" name="Straight Connector 120"/>
            <p:cNvCxnSpPr>
              <a:cxnSpLocks noChangeShapeType="1"/>
            </p:cNvCxnSpPr>
            <p:nvPr/>
          </p:nvCxnSpPr>
          <p:spPr bwMode="auto">
            <a:xfrm rot="16200000" flipV="1">
              <a:off x="4401765" y="3423677"/>
              <a:ext cx="411157" cy="571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8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402217" y="3424129"/>
              <a:ext cx="410253" cy="571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" name="Straight Connector 122"/>
            <p:cNvCxnSpPr>
              <a:cxnSpLocks noChangeShapeType="1"/>
            </p:cNvCxnSpPr>
            <p:nvPr/>
          </p:nvCxnSpPr>
          <p:spPr bwMode="auto">
            <a:xfrm rot="5400000" flipH="1" flipV="1">
              <a:off x="4688163" y="3710075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0" name="Rectangle 409"/>
            <p:cNvSpPr>
              <a:spLocks noChangeArrowheads="1"/>
            </p:cNvSpPr>
            <p:nvPr/>
          </p:nvSpPr>
          <p:spPr bwMode="auto">
            <a:xfrm>
              <a:off x="5291254" y="3284859"/>
              <a:ext cx="286372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1" name="Rectangle 410"/>
            <p:cNvSpPr>
              <a:spLocks noChangeArrowheads="1"/>
            </p:cNvSpPr>
            <p:nvPr/>
          </p:nvSpPr>
          <p:spPr bwMode="auto">
            <a:xfrm>
              <a:off x="5315586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2" name="Rectangle 411"/>
            <p:cNvSpPr>
              <a:spLocks noChangeArrowheads="1"/>
            </p:cNvSpPr>
            <p:nvPr/>
          </p:nvSpPr>
          <p:spPr bwMode="auto">
            <a:xfrm>
              <a:off x="5910790" y="3916780"/>
              <a:ext cx="286371" cy="220027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3" name="Rectangle 412"/>
            <p:cNvSpPr>
              <a:spLocks noChangeArrowheads="1"/>
            </p:cNvSpPr>
            <p:nvPr/>
          </p:nvSpPr>
          <p:spPr bwMode="auto">
            <a:xfrm>
              <a:off x="5862125" y="3284859"/>
              <a:ext cx="286371" cy="221788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14" name="Straight Connector 127"/>
            <p:cNvCxnSpPr>
              <a:cxnSpLocks noChangeShapeType="1"/>
            </p:cNvCxnSpPr>
            <p:nvPr/>
          </p:nvCxnSpPr>
          <p:spPr bwMode="auto">
            <a:xfrm rot="5400000" flipH="1" flipV="1">
              <a:off x="5228110" y="3710027"/>
              <a:ext cx="411156" cy="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" name="Straight Connector 128"/>
            <p:cNvCxnSpPr>
              <a:cxnSpLocks noChangeShapeType="1"/>
            </p:cNvCxnSpPr>
            <p:nvPr/>
          </p:nvCxnSpPr>
          <p:spPr bwMode="auto">
            <a:xfrm rot="16200000" flipV="1">
              <a:off x="5514507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" name="Straight Connector 129"/>
            <p:cNvCxnSpPr>
              <a:cxnSpLocks noChangeShapeType="1"/>
            </p:cNvCxnSpPr>
            <p:nvPr/>
          </p:nvCxnSpPr>
          <p:spPr bwMode="auto">
            <a:xfrm rot="5400000" flipH="1" flipV="1">
              <a:off x="5514507" y="3424629"/>
              <a:ext cx="410253" cy="57089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" name="Straight Connector 130"/>
            <p:cNvCxnSpPr>
              <a:cxnSpLocks noChangeShapeType="1"/>
            </p:cNvCxnSpPr>
            <p:nvPr/>
          </p:nvCxnSpPr>
          <p:spPr bwMode="auto">
            <a:xfrm rot="5400000" flipH="1" flipV="1">
              <a:off x="5799953" y="3710075"/>
              <a:ext cx="41025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8" name="Straight Connector 131"/>
            <p:cNvCxnSpPr>
              <a:cxnSpLocks noChangeShapeType="1"/>
              <a:stCxn id="410" idx="0"/>
              <a:endCxn id="379" idx="2"/>
            </p:cNvCxnSpPr>
            <p:nvPr/>
          </p:nvCxnSpPr>
          <p:spPr bwMode="auto">
            <a:xfrm rot="16200000" flipV="1">
              <a:off x="3845955" y="1696229"/>
              <a:ext cx="844905" cy="233155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9" name="Straight Connector 132"/>
            <p:cNvCxnSpPr>
              <a:cxnSpLocks noChangeShapeType="1"/>
              <a:stCxn id="410" idx="0"/>
              <a:endCxn id="398" idx="2"/>
            </p:cNvCxnSpPr>
            <p:nvPr/>
          </p:nvCxnSpPr>
          <p:spPr bwMode="auto">
            <a:xfrm flipH="1" flipV="1">
              <a:off x="5291253" y="2439952"/>
              <a:ext cx="143187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0" name="Straight Connector 140"/>
            <p:cNvCxnSpPr>
              <a:cxnSpLocks noChangeShapeType="1"/>
              <a:stCxn id="393" idx="0"/>
              <a:endCxn id="398" idx="2"/>
            </p:cNvCxnSpPr>
            <p:nvPr/>
          </p:nvCxnSpPr>
          <p:spPr bwMode="auto">
            <a:xfrm rot="5400000" flipH="1" flipV="1">
              <a:off x="3607001" y="1601246"/>
              <a:ext cx="844905" cy="2521523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1" name="Straight Connector 141"/>
            <p:cNvCxnSpPr>
              <a:cxnSpLocks noChangeShapeType="1"/>
              <a:stCxn id="393" idx="0"/>
              <a:endCxn id="379" idx="2"/>
            </p:cNvCxnSpPr>
            <p:nvPr/>
          </p:nvCxnSpPr>
          <p:spPr bwMode="auto">
            <a:xfrm flipV="1">
              <a:off x="2769126" y="2439952"/>
              <a:ext cx="333164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2" name="Straight Connector 147"/>
            <p:cNvCxnSpPr>
              <a:cxnSpLocks noChangeShapeType="1"/>
              <a:stCxn id="394" idx="0"/>
              <a:endCxn id="379" idx="2"/>
            </p:cNvCxnSpPr>
            <p:nvPr/>
          </p:nvCxnSpPr>
          <p:spPr bwMode="auto">
            <a:xfrm flipH="1" flipV="1">
              <a:off x="3102290" y="2439952"/>
              <a:ext cx="758043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3" name="Straight Connector 149"/>
            <p:cNvCxnSpPr>
              <a:cxnSpLocks noChangeShapeType="1"/>
              <a:stCxn id="394" idx="0"/>
              <a:endCxn id="398" idx="2"/>
            </p:cNvCxnSpPr>
            <p:nvPr/>
          </p:nvCxnSpPr>
          <p:spPr bwMode="auto">
            <a:xfrm rot="5400000" flipH="1" flipV="1">
              <a:off x="4152897" y="2147143"/>
              <a:ext cx="844905" cy="142973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4" name="Straight Connector 151"/>
            <p:cNvCxnSpPr>
              <a:cxnSpLocks noChangeShapeType="1"/>
              <a:stCxn id="395" idx="0"/>
              <a:endCxn id="379" idx="2"/>
            </p:cNvCxnSpPr>
            <p:nvPr/>
          </p:nvCxnSpPr>
          <p:spPr bwMode="auto">
            <a:xfrm flipH="1" flipV="1">
              <a:off x="3102290" y="2439952"/>
              <a:ext cx="1790290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5" name="Straight Connector 154"/>
            <p:cNvCxnSpPr>
              <a:cxnSpLocks noChangeShapeType="1"/>
              <a:stCxn id="395" idx="0"/>
              <a:endCxn id="398" idx="2"/>
            </p:cNvCxnSpPr>
            <p:nvPr/>
          </p:nvCxnSpPr>
          <p:spPr bwMode="auto">
            <a:xfrm rot="5400000" flipH="1" flipV="1">
              <a:off x="4669300" y="2663546"/>
              <a:ext cx="844905" cy="39692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6" name="Straight Connector 156"/>
            <p:cNvCxnSpPr>
              <a:cxnSpLocks noChangeShapeType="1"/>
              <a:stCxn id="413" idx="0"/>
              <a:endCxn id="379" idx="2"/>
            </p:cNvCxnSpPr>
            <p:nvPr/>
          </p:nvCxnSpPr>
          <p:spPr bwMode="auto">
            <a:xfrm flipH="1" flipV="1">
              <a:off x="3102290" y="2439952"/>
              <a:ext cx="2903021" cy="8449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7" name="Straight Connector 158"/>
            <p:cNvCxnSpPr>
              <a:cxnSpLocks noChangeShapeType="1"/>
              <a:stCxn id="413" idx="0"/>
              <a:endCxn id="398" idx="2"/>
            </p:cNvCxnSpPr>
            <p:nvPr/>
          </p:nvCxnSpPr>
          <p:spPr bwMode="auto">
            <a:xfrm rot="16200000" flipV="1">
              <a:off x="5225195" y="2504575"/>
              <a:ext cx="844905" cy="71486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28" name="Rounded Rectangle 427"/>
            <p:cNvSpPr>
              <a:spLocks noChangeArrowheads="1"/>
            </p:cNvSpPr>
            <p:nvPr/>
          </p:nvSpPr>
          <p:spPr bwMode="auto">
            <a:xfrm>
              <a:off x="1978329" y="4321632"/>
              <a:ext cx="428622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9" name="Rectangle 428"/>
            <p:cNvSpPr>
              <a:spLocks noChangeArrowheads="1"/>
            </p:cNvSpPr>
            <p:nvPr/>
          </p:nvSpPr>
          <p:spPr bwMode="auto">
            <a:xfrm>
              <a:off x="2049454" y="4372677"/>
              <a:ext cx="286372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0" name="Rectangle 429"/>
            <p:cNvSpPr>
              <a:spLocks noChangeArrowheads="1"/>
            </p:cNvSpPr>
            <p:nvPr/>
          </p:nvSpPr>
          <p:spPr bwMode="auto">
            <a:xfrm>
              <a:off x="2047583" y="4518777"/>
              <a:ext cx="286371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31" name="Straight Connector 189"/>
            <p:cNvCxnSpPr>
              <a:cxnSpLocks noChangeShapeType="1"/>
              <a:stCxn id="428" idx="0"/>
              <a:endCxn id="382" idx="2"/>
            </p:cNvCxnSpPr>
            <p:nvPr/>
          </p:nvCxnSpPr>
          <p:spPr bwMode="auto">
            <a:xfrm rot="5400000" flipH="1" flipV="1">
              <a:off x="2103580" y="4226717"/>
              <a:ext cx="183439" cy="4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2" name="Rounded Rectangle 431"/>
            <p:cNvSpPr>
              <a:spLocks noChangeArrowheads="1"/>
            </p:cNvSpPr>
            <p:nvPr/>
          </p:nvSpPr>
          <p:spPr bwMode="auto">
            <a:xfrm>
              <a:off x="2564174" y="4319870"/>
              <a:ext cx="428621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3" name="Rectangle 432"/>
            <p:cNvSpPr>
              <a:spLocks noChangeArrowheads="1"/>
            </p:cNvSpPr>
            <p:nvPr/>
          </p:nvSpPr>
          <p:spPr bwMode="auto">
            <a:xfrm>
              <a:off x="2635299" y="4370918"/>
              <a:ext cx="286371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4" name="Rectangle 433"/>
            <p:cNvSpPr>
              <a:spLocks noChangeArrowheads="1"/>
            </p:cNvSpPr>
            <p:nvPr/>
          </p:nvSpPr>
          <p:spPr bwMode="auto">
            <a:xfrm>
              <a:off x="2633427" y="4517016"/>
              <a:ext cx="286372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35" name="Straight Connector 193"/>
            <p:cNvCxnSpPr>
              <a:cxnSpLocks noChangeShapeType="1"/>
            </p:cNvCxnSpPr>
            <p:nvPr/>
          </p:nvCxnSpPr>
          <p:spPr bwMode="auto">
            <a:xfrm rot="5400000" flipH="1" flipV="1">
              <a:off x="2679020" y="4221747"/>
              <a:ext cx="184343" cy="4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6" name="Rounded Rectangle 435"/>
            <p:cNvSpPr>
              <a:spLocks noChangeArrowheads="1"/>
            </p:cNvSpPr>
            <p:nvPr/>
          </p:nvSpPr>
          <p:spPr bwMode="auto">
            <a:xfrm>
              <a:off x="3103226" y="4323391"/>
              <a:ext cx="426750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7" name="Rectangle 436"/>
            <p:cNvSpPr>
              <a:spLocks noChangeArrowheads="1"/>
            </p:cNvSpPr>
            <p:nvPr/>
          </p:nvSpPr>
          <p:spPr bwMode="auto">
            <a:xfrm>
              <a:off x="3174351" y="4374438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8" name="Rectangle 437"/>
            <p:cNvSpPr>
              <a:spLocks noChangeArrowheads="1"/>
            </p:cNvSpPr>
            <p:nvPr/>
          </p:nvSpPr>
          <p:spPr bwMode="auto">
            <a:xfrm>
              <a:off x="3172479" y="4520536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9" name="Rounded Rectangle 438"/>
            <p:cNvSpPr>
              <a:spLocks noChangeArrowheads="1"/>
            </p:cNvSpPr>
            <p:nvPr/>
          </p:nvSpPr>
          <p:spPr bwMode="auto">
            <a:xfrm>
              <a:off x="3687200" y="4321632"/>
              <a:ext cx="428621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0" name="Rectangle 439"/>
            <p:cNvSpPr>
              <a:spLocks noChangeArrowheads="1"/>
            </p:cNvSpPr>
            <p:nvPr/>
          </p:nvSpPr>
          <p:spPr bwMode="auto">
            <a:xfrm>
              <a:off x="3760196" y="4372677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1" name="Rectangle 440"/>
            <p:cNvSpPr>
              <a:spLocks noChangeArrowheads="1"/>
            </p:cNvSpPr>
            <p:nvPr/>
          </p:nvSpPr>
          <p:spPr bwMode="auto">
            <a:xfrm>
              <a:off x="3758325" y="4518777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2" name="Rounded Rectangle 441"/>
            <p:cNvSpPr>
              <a:spLocks noChangeArrowheads="1"/>
            </p:cNvSpPr>
            <p:nvPr/>
          </p:nvSpPr>
          <p:spPr bwMode="auto">
            <a:xfrm>
              <a:off x="4177587" y="4325152"/>
              <a:ext cx="430493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3" name="Rectangle 442"/>
            <p:cNvSpPr>
              <a:spLocks noChangeArrowheads="1"/>
            </p:cNvSpPr>
            <p:nvPr/>
          </p:nvSpPr>
          <p:spPr bwMode="auto">
            <a:xfrm>
              <a:off x="4250584" y="4376198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4" name="Rectangle 443"/>
            <p:cNvSpPr>
              <a:spLocks noChangeArrowheads="1"/>
            </p:cNvSpPr>
            <p:nvPr/>
          </p:nvSpPr>
          <p:spPr bwMode="auto">
            <a:xfrm>
              <a:off x="4248713" y="4522297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5" name="Rounded Rectangle 444"/>
            <p:cNvSpPr>
              <a:spLocks noChangeArrowheads="1"/>
            </p:cNvSpPr>
            <p:nvPr/>
          </p:nvSpPr>
          <p:spPr bwMode="auto">
            <a:xfrm>
              <a:off x="4763432" y="4323391"/>
              <a:ext cx="430493" cy="39429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6" name="Rectangle 445"/>
            <p:cNvSpPr>
              <a:spLocks noChangeArrowheads="1"/>
            </p:cNvSpPr>
            <p:nvPr/>
          </p:nvSpPr>
          <p:spPr bwMode="auto">
            <a:xfrm>
              <a:off x="4836429" y="4374438"/>
              <a:ext cx="284500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7" name="Rectangle 446"/>
            <p:cNvSpPr>
              <a:spLocks noChangeArrowheads="1"/>
            </p:cNvSpPr>
            <p:nvPr/>
          </p:nvSpPr>
          <p:spPr bwMode="auto">
            <a:xfrm>
              <a:off x="4834556" y="4520536"/>
              <a:ext cx="284500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8" name="Rounded Rectangle 447"/>
            <p:cNvSpPr>
              <a:spLocks noChangeArrowheads="1"/>
            </p:cNvSpPr>
            <p:nvPr/>
          </p:nvSpPr>
          <p:spPr bwMode="auto">
            <a:xfrm>
              <a:off x="5257562" y="4312830"/>
              <a:ext cx="428622" cy="396051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9" name="Rectangle 448"/>
            <p:cNvSpPr>
              <a:spLocks noChangeArrowheads="1"/>
            </p:cNvSpPr>
            <p:nvPr/>
          </p:nvSpPr>
          <p:spPr bwMode="auto">
            <a:xfrm>
              <a:off x="5328688" y="4365637"/>
              <a:ext cx="286372" cy="10385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0" name="Rectangle 449"/>
            <p:cNvSpPr>
              <a:spLocks noChangeArrowheads="1"/>
            </p:cNvSpPr>
            <p:nvPr/>
          </p:nvSpPr>
          <p:spPr bwMode="auto">
            <a:xfrm>
              <a:off x="5326817" y="4511736"/>
              <a:ext cx="286371" cy="10209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1" name="Rounded Rectangle 450"/>
            <p:cNvSpPr>
              <a:spLocks noChangeArrowheads="1"/>
            </p:cNvSpPr>
            <p:nvPr/>
          </p:nvSpPr>
          <p:spPr bwMode="auto">
            <a:xfrm>
              <a:off x="5843408" y="4311070"/>
              <a:ext cx="428621" cy="39605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2" name="Rectangle 451"/>
            <p:cNvSpPr>
              <a:spLocks noChangeArrowheads="1"/>
            </p:cNvSpPr>
            <p:nvPr/>
          </p:nvSpPr>
          <p:spPr bwMode="auto">
            <a:xfrm>
              <a:off x="5914533" y="4363877"/>
              <a:ext cx="286371" cy="1038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3" name="Rectangle 452"/>
            <p:cNvSpPr>
              <a:spLocks noChangeArrowheads="1"/>
            </p:cNvSpPr>
            <p:nvPr/>
          </p:nvSpPr>
          <p:spPr bwMode="auto">
            <a:xfrm>
              <a:off x="5912661" y="4509975"/>
              <a:ext cx="284500" cy="10209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54" name="Straight Connector 212"/>
            <p:cNvCxnSpPr>
              <a:cxnSpLocks noChangeShapeType="1"/>
            </p:cNvCxnSpPr>
            <p:nvPr/>
          </p:nvCxnSpPr>
          <p:spPr bwMode="auto">
            <a:xfrm rot="5400000" flipH="1" flipV="1">
              <a:off x="3201373" y="4224910"/>
              <a:ext cx="183439" cy="4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5" name="Straight Connector 213"/>
            <p:cNvCxnSpPr>
              <a:cxnSpLocks noChangeShapeType="1"/>
              <a:stCxn id="439" idx="0"/>
              <a:endCxn id="385" idx="2"/>
            </p:cNvCxnSpPr>
            <p:nvPr/>
          </p:nvCxnSpPr>
          <p:spPr bwMode="auto">
            <a:xfrm rot="5400000" flipH="1" flipV="1">
              <a:off x="3814257" y="4225717"/>
              <a:ext cx="183439" cy="6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6" name="Straight Connector 216"/>
            <p:cNvCxnSpPr>
              <a:cxnSpLocks noChangeShapeType="1"/>
              <a:stCxn id="442" idx="0"/>
              <a:endCxn id="386" idx="2"/>
            </p:cNvCxnSpPr>
            <p:nvPr/>
          </p:nvCxnSpPr>
          <p:spPr bwMode="auto">
            <a:xfrm rot="16200000" flipV="1">
              <a:off x="4276362" y="4207528"/>
              <a:ext cx="187053" cy="4699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7" name="Straight Connector 220"/>
            <p:cNvCxnSpPr>
              <a:cxnSpLocks noChangeShapeType="1"/>
              <a:stCxn id="445" idx="0"/>
              <a:endCxn id="387" idx="2"/>
            </p:cNvCxnSpPr>
            <p:nvPr/>
          </p:nvCxnSpPr>
          <p:spPr bwMode="auto">
            <a:xfrm rot="16200000" flipV="1">
              <a:off x="4867654" y="4212124"/>
              <a:ext cx="185246" cy="3599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8" name="Straight Connector 223"/>
            <p:cNvCxnSpPr>
              <a:cxnSpLocks noChangeShapeType="1"/>
              <a:stCxn id="448" idx="0"/>
              <a:endCxn id="411" idx="2"/>
            </p:cNvCxnSpPr>
            <p:nvPr/>
          </p:nvCxnSpPr>
          <p:spPr bwMode="auto">
            <a:xfrm rot="16200000" flipV="1">
              <a:off x="5377077" y="4218603"/>
              <a:ext cx="176210" cy="1399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9" name="Straight Connector 226"/>
            <p:cNvCxnSpPr>
              <a:cxnSpLocks noChangeShapeType="1"/>
              <a:stCxn id="451" idx="0"/>
              <a:endCxn id="412" idx="2"/>
            </p:cNvCxnSpPr>
            <p:nvPr/>
          </p:nvCxnSpPr>
          <p:spPr bwMode="auto">
            <a:xfrm rot="16200000" flipV="1">
              <a:off x="5968868" y="4222699"/>
              <a:ext cx="174402" cy="399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60" name="Rectangle 459"/>
          <p:cNvSpPr/>
          <p:nvPr/>
        </p:nvSpPr>
        <p:spPr>
          <a:xfrm>
            <a:off x="1209765" y="2538013"/>
            <a:ext cx="6303629" cy="22007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10.0.0.0/15</a:t>
            </a:r>
            <a:endParaRPr lang="en-US" sz="3200" b="1" dirty="0"/>
          </a:p>
        </p:txBody>
      </p:sp>
      <p:sp>
        <p:nvSpPr>
          <p:cNvPr id="96" name="Rectangle 95"/>
          <p:cNvSpPr/>
          <p:nvPr/>
        </p:nvSpPr>
        <p:spPr>
          <a:xfrm>
            <a:off x="5909942" y="2528142"/>
            <a:ext cx="1650207" cy="22034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1198336" y="2528141"/>
            <a:ext cx="1543215" cy="22106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2741551" y="2532031"/>
            <a:ext cx="1545693" cy="22106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4287245" y="2538013"/>
            <a:ext cx="1622698" cy="2210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5887242" y="3285068"/>
            <a:ext cx="1655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10.3.0.0/16</a:t>
            </a:r>
            <a:endParaRPr lang="en-US" sz="2400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1129614" y="3287191"/>
            <a:ext cx="1655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10.0.0.0/16</a:t>
            </a:r>
            <a:endParaRPr lang="en-US" sz="2400" b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2703164" y="3285068"/>
            <a:ext cx="1655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10.1.0.0/16</a:t>
            </a:r>
            <a:endParaRPr lang="en-US" sz="2400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4287244" y="3285068"/>
            <a:ext cx="1655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10.2.0.0/16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6353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46"/>
    </mc:Choice>
    <mc:Fallback xmlns="">
      <p:transition xmlns:p14="http://schemas.microsoft.com/office/powerpoint/2010/main" spd="slow" advTm="1834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3651638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4686692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5796616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541714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25941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29976" y="1715273"/>
            <a:ext cx="286372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717147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48459" y="3275373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25941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196812" y="4203696"/>
            <a:ext cx="286372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717147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336684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774663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369867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Connector 67"/>
          <p:cNvCxnSpPr>
            <a:cxnSpLocks noChangeShapeType="1"/>
            <a:stCxn id="9" idx="0"/>
            <a:endCxn id="10" idx="2"/>
          </p:cNvCxnSpPr>
          <p:nvPr/>
        </p:nvCxnSpPr>
        <p:spPr bwMode="auto">
          <a:xfrm rot="5400000" flipH="1" flipV="1">
            <a:off x="2602867" y="2205410"/>
            <a:ext cx="1236437" cy="90482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7"/>
          <p:cNvCxnSpPr>
            <a:cxnSpLocks noChangeShapeType="1"/>
            <a:stCxn id="11" idx="0"/>
            <a:endCxn id="10" idx="2"/>
          </p:cNvCxnSpPr>
          <p:nvPr/>
        </p:nvCxnSpPr>
        <p:spPr bwMode="auto">
          <a:xfrm rot="16200000" flipV="1">
            <a:off x="3148764" y="2564342"/>
            <a:ext cx="1236437" cy="1869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19"/>
          <p:cNvCxnSpPr>
            <a:cxnSpLocks noChangeShapeType="1"/>
            <a:stCxn id="12" idx="0"/>
            <a:endCxn id="10" idx="2"/>
          </p:cNvCxnSpPr>
          <p:nvPr/>
        </p:nvCxnSpPr>
        <p:spPr bwMode="auto">
          <a:xfrm rot="16200000" flipV="1">
            <a:off x="3664667" y="2048439"/>
            <a:ext cx="1236437" cy="121877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9"/>
          <p:cNvCxnSpPr>
            <a:cxnSpLocks noChangeShapeType="1"/>
            <a:stCxn id="13" idx="0"/>
            <a:endCxn id="9" idx="2"/>
          </p:cNvCxnSpPr>
          <p:nvPr/>
        </p:nvCxnSpPr>
        <p:spPr bwMode="auto">
          <a:xfrm rot="5400000" flipH="1" flipV="1">
            <a:off x="2467667" y="3901704"/>
            <a:ext cx="601009" cy="1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31"/>
          <p:cNvCxnSpPr>
            <a:cxnSpLocks noChangeShapeType="1"/>
            <a:stCxn id="14" idx="0"/>
            <a:endCxn id="9" idx="2"/>
          </p:cNvCxnSpPr>
          <p:nvPr/>
        </p:nvCxnSpPr>
        <p:spPr bwMode="auto">
          <a:xfrm rot="16200000" flipV="1">
            <a:off x="2752951" y="3616096"/>
            <a:ext cx="602332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196812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288019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321202" y="3277950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7" name="Straight Connector 91"/>
          <p:cNvCxnSpPr>
            <a:cxnSpLocks noChangeShapeType="1"/>
            <a:stCxn id="13" idx="0"/>
            <a:endCxn id="24" idx="2"/>
          </p:cNvCxnSpPr>
          <p:nvPr/>
        </p:nvCxnSpPr>
        <p:spPr bwMode="auto">
          <a:xfrm rot="5400000" flipH="1" flipV="1">
            <a:off x="2753613" y="3616758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94"/>
          <p:cNvCxnSpPr>
            <a:cxnSpLocks noChangeShapeType="1"/>
            <a:stCxn id="14" idx="0"/>
            <a:endCxn id="24" idx="2"/>
          </p:cNvCxnSpPr>
          <p:nvPr/>
        </p:nvCxnSpPr>
        <p:spPr bwMode="auto">
          <a:xfrm rot="5400000" flipH="1" flipV="1">
            <a:off x="3039058" y="3902204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719875" y="1715273"/>
            <a:ext cx="284500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106"/>
          <p:cNvCxnSpPr>
            <a:cxnSpLocks noChangeShapeType="1"/>
            <a:stCxn id="9" idx="0"/>
            <a:endCxn id="31" idx="2"/>
          </p:cNvCxnSpPr>
          <p:nvPr/>
        </p:nvCxnSpPr>
        <p:spPr bwMode="auto">
          <a:xfrm flipV="1">
            <a:off x="2768191" y="2040186"/>
            <a:ext cx="3093934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109"/>
          <p:cNvCxnSpPr>
            <a:cxnSpLocks noChangeShapeType="1"/>
            <a:stCxn id="11" idx="0"/>
            <a:endCxn id="31" idx="2"/>
          </p:cNvCxnSpPr>
          <p:nvPr/>
        </p:nvCxnSpPr>
        <p:spPr bwMode="auto">
          <a:xfrm flipV="1">
            <a:off x="3859397" y="2040186"/>
            <a:ext cx="2002728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112"/>
          <p:cNvCxnSpPr>
            <a:cxnSpLocks noChangeShapeType="1"/>
            <a:stCxn id="12" idx="0"/>
            <a:endCxn id="31" idx="2"/>
          </p:cNvCxnSpPr>
          <p:nvPr/>
        </p:nvCxnSpPr>
        <p:spPr bwMode="auto">
          <a:xfrm flipV="1">
            <a:off x="4891645" y="2040186"/>
            <a:ext cx="970480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115"/>
          <p:cNvCxnSpPr>
            <a:cxnSpLocks noChangeShapeType="1"/>
          </p:cNvCxnSpPr>
          <p:nvPr/>
        </p:nvCxnSpPr>
        <p:spPr bwMode="auto">
          <a:xfrm rot="5400000" flipH="1" flipV="1">
            <a:off x="3559799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116"/>
          <p:cNvCxnSpPr>
            <a:cxnSpLocks noChangeShapeType="1"/>
          </p:cNvCxnSpPr>
          <p:nvPr/>
        </p:nvCxnSpPr>
        <p:spPr bwMode="auto">
          <a:xfrm rot="16200000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17"/>
          <p:cNvCxnSpPr>
            <a:cxnSpLocks noChangeShapeType="1"/>
          </p:cNvCxnSpPr>
          <p:nvPr/>
        </p:nvCxnSpPr>
        <p:spPr bwMode="auto">
          <a:xfrm rot="5400000" flipH="1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18"/>
          <p:cNvCxnSpPr>
            <a:cxnSpLocks noChangeShapeType="1"/>
          </p:cNvCxnSpPr>
          <p:nvPr/>
        </p:nvCxnSpPr>
        <p:spPr bwMode="auto">
          <a:xfrm rot="5400000" flipH="1" flipV="1">
            <a:off x="4131852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119"/>
          <p:cNvCxnSpPr>
            <a:cxnSpLocks noChangeShapeType="1"/>
          </p:cNvCxnSpPr>
          <p:nvPr/>
        </p:nvCxnSpPr>
        <p:spPr bwMode="auto">
          <a:xfrm rot="5400000" flipH="1" flipV="1">
            <a:off x="4592265" y="3900379"/>
            <a:ext cx="601009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120"/>
          <p:cNvCxnSpPr>
            <a:cxnSpLocks noChangeShapeType="1"/>
          </p:cNvCxnSpPr>
          <p:nvPr/>
        </p:nvCxnSpPr>
        <p:spPr bwMode="auto">
          <a:xfrm rot="16200000" flipV="1">
            <a:off x="4877049" y="3614271"/>
            <a:ext cx="602333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121"/>
          <p:cNvCxnSpPr>
            <a:cxnSpLocks noChangeShapeType="1"/>
          </p:cNvCxnSpPr>
          <p:nvPr/>
        </p:nvCxnSpPr>
        <p:spPr bwMode="auto">
          <a:xfrm rot="5400000" flipH="1" flipV="1">
            <a:off x="4877711" y="3614934"/>
            <a:ext cx="601009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22"/>
          <p:cNvCxnSpPr>
            <a:cxnSpLocks noChangeShapeType="1"/>
          </p:cNvCxnSpPr>
          <p:nvPr/>
        </p:nvCxnSpPr>
        <p:spPr bwMode="auto">
          <a:xfrm rot="5400000" flipH="1" flipV="1">
            <a:off x="516365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862126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886458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6481662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6432997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7" name="Straight Connector 127"/>
          <p:cNvCxnSpPr>
            <a:cxnSpLocks noChangeShapeType="1"/>
          </p:cNvCxnSpPr>
          <p:nvPr/>
        </p:nvCxnSpPr>
        <p:spPr bwMode="auto">
          <a:xfrm rot="5400000" flipH="1" flipV="1">
            <a:off x="5703394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128"/>
          <p:cNvCxnSpPr>
            <a:cxnSpLocks noChangeShapeType="1"/>
          </p:cNvCxnSpPr>
          <p:nvPr/>
        </p:nvCxnSpPr>
        <p:spPr bwMode="auto">
          <a:xfrm rot="16200000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129"/>
          <p:cNvCxnSpPr>
            <a:cxnSpLocks noChangeShapeType="1"/>
          </p:cNvCxnSpPr>
          <p:nvPr/>
        </p:nvCxnSpPr>
        <p:spPr bwMode="auto">
          <a:xfrm rot="5400000" flipH="1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130"/>
          <p:cNvCxnSpPr>
            <a:cxnSpLocks noChangeShapeType="1"/>
          </p:cNvCxnSpPr>
          <p:nvPr/>
        </p:nvCxnSpPr>
        <p:spPr bwMode="auto">
          <a:xfrm rot="5400000" flipH="1" flipV="1">
            <a:off x="627544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31"/>
          <p:cNvCxnSpPr>
            <a:cxnSpLocks noChangeShapeType="1"/>
            <a:stCxn id="43" idx="0"/>
            <a:endCxn id="10" idx="2"/>
          </p:cNvCxnSpPr>
          <p:nvPr/>
        </p:nvCxnSpPr>
        <p:spPr bwMode="auto">
          <a:xfrm rot="16200000" flipV="1">
            <a:off x="4220399" y="1492707"/>
            <a:ext cx="1237761" cy="233155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132"/>
          <p:cNvCxnSpPr>
            <a:cxnSpLocks noChangeShapeType="1"/>
            <a:stCxn id="43" idx="0"/>
            <a:endCxn id="31" idx="2"/>
          </p:cNvCxnSpPr>
          <p:nvPr/>
        </p:nvCxnSpPr>
        <p:spPr bwMode="auto">
          <a:xfrm flipH="1" flipV="1">
            <a:off x="5862125" y="2040186"/>
            <a:ext cx="143187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140"/>
          <p:cNvCxnSpPr>
            <a:cxnSpLocks noChangeShapeType="1"/>
            <a:stCxn id="24" idx="0"/>
            <a:endCxn id="31" idx="2"/>
          </p:cNvCxnSpPr>
          <p:nvPr/>
        </p:nvCxnSpPr>
        <p:spPr bwMode="auto">
          <a:xfrm rot="5400000" flipH="1" flipV="1">
            <a:off x="3981445" y="1397724"/>
            <a:ext cx="1237761" cy="252152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141"/>
          <p:cNvCxnSpPr>
            <a:cxnSpLocks noChangeShapeType="1"/>
            <a:stCxn id="24" idx="0"/>
            <a:endCxn id="10" idx="2"/>
          </p:cNvCxnSpPr>
          <p:nvPr/>
        </p:nvCxnSpPr>
        <p:spPr bwMode="auto">
          <a:xfrm flipV="1">
            <a:off x="3339998" y="2040186"/>
            <a:ext cx="333164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147"/>
          <p:cNvCxnSpPr>
            <a:cxnSpLocks noChangeShapeType="1"/>
            <a:stCxn id="25" idx="0"/>
            <a:endCxn id="10" idx="2"/>
          </p:cNvCxnSpPr>
          <p:nvPr/>
        </p:nvCxnSpPr>
        <p:spPr bwMode="auto">
          <a:xfrm flipH="1" flipV="1">
            <a:off x="3673162" y="2040186"/>
            <a:ext cx="758043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149"/>
          <p:cNvCxnSpPr>
            <a:cxnSpLocks noChangeShapeType="1"/>
            <a:stCxn id="25" idx="0"/>
            <a:endCxn id="31" idx="2"/>
          </p:cNvCxnSpPr>
          <p:nvPr/>
        </p:nvCxnSpPr>
        <p:spPr bwMode="auto">
          <a:xfrm rot="5400000" flipH="1" flipV="1">
            <a:off x="4527341" y="1943621"/>
            <a:ext cx="1237761" cy="142973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Connector 151"/>
          <p:cNvCxnSpPr>
            <a:cxnSpLocks noChangeShapeType="1"/>
            <a:stCxn id="26" idx="0"/>
            <a:endCxn id="10" idx="2"/>
          </p:cNvCxnSpPr>
          <p:nvPr/>
        </p:nvCxnSpPr>
        <p:spPr bwMode="auto">
          <a:xfrm flipH="1" flipV="1">
            <a:off x="3673162" y="2040186"/>
            <a:ext cx="1790290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154"/>
          <p:cNvCxnSpPr>
            <a:cxnSpLocks noChangeShapeType="1"/>
            <a:stCxn id="26" idx="0"/>
            <a:endCxn id="31" idx="2"/>
          </p:cNvCxnSpPr>
          <p:nvPr/>
        </p:nvCxnSpPr>
        <p:spPr bwMode="auto">
          <a:xfrm rot="5400000" flipH="1" flipV="1">
            <a:off x="5043744" y="2460024"/>
            <a:ext cx="1237761" cy="3969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156"/>
          <p:cNvCxnSpPr>
            <a:cxnSpLocks noChangeShapeType="1"/>
            <a:stCxn id="46" idx="0"/>
            <a:endCxn id="10" idx="2"/>
          </p:cNvCxnSpPr>
          <p:nvPr/>
        </p:nvCxnSpPr>
        <p:spPr bwMode="auto">
          <a:xfrm flipH="1" flipV="1">
            <a:off x="3673162" y="2040186"/>
            <a:ext cx="2903021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Straight Connector 158"/>
          <p:cNvCxnSpPr>
            <a:cxnSpLocks noChangeShapeType="1"/>
            <a:stCxn id="46" idx="0"/>
            <a:endCxn id="31" idx="2"/>
          </p:cNvCxnSpPr>
          <p:nvPr/>
        </p:nvCxnSpPr>
        <p:spPr bwMode="auto">
          <a:xfrm rot="16200000" flipV="1">
            <a:off x="5599639" y="2301053"/>
            <a:ext cx="1237761" cy="7148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1" name="Rounded Rectangle 60"/>
          <p:cNvSpPr>
            <a:spLocks noChangeArrowheads="1"/>
          </p:cNvSpPr>
          <p:nvPr/>
        </p:nvSpPr>
        <p:spPr bwMode="auto">
          <a:xfrm>
            <a:off x="2549201" y="4796793"/>
            <a:ext cx="428622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620326" y="4871572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2618455" y="508560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4" name="Straight Connector 189"/>
          <p:cNvCxnSpPr>
            <a:cxnSpLocks noChangeShapeType="1"/>
            <a:stCxn id="61" idx="0"/>
            <a:endCxn id="13" idx="2"/>
          </p:cNvCxnSpPr>
          <p:nvPr/>
        </p:nvCxnSpPr>
        <p:spPr bwMode="auto">
          <a:xfrm rot="5400000" flipH="1" flipV="1">
            <a:off x="2631805" y="4658907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Rounded Rectangle 64"/>
          <p:cNvSpPr>
            <a:spLocks noChangeArrowheads="1"/>
          </p:cNvSpPr>
          <p:nvPr/>
        </p:nvSpPr>
        <p:spPr bwMode="auto">
          <a:xfrm>
            <a:off x="3135046" y="4794212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3206171" y="486899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204299" y="5083025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8" name="Straight Connector 193"/>
          <p:cNvCxnSpPr>
            <a:cxnSpLocks noChangeShapeType="1"/>
          </p:cNvCxnSpPr>
          <p:nvPr/>
        </p:nvCxnSpPr>
        <p:spPr bwMode="auto">
          <a:xfrm rot="5400000" flipH="1" flipV="1">
            <a:off x="3207035" y="4651626"/>
            <a:ext cx="270057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Rounded Rectangle 68"/>
          <p:cNvSpPr>
            <a:spLocks noChangeArrowheads="1"/>
          </p:cNvSpPr>
          <p:nvPr/>
        </p:nvSpPr>
        <p:spPr bwMode="auto">
          <a:xfrm>
            <a:off x="3674098" y="4799370"/>
            <a:ext cx="426750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3745223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3743351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Rounded Rectangle 71"/>
          <p:cNvSpPr>
            <a:spLocks noChangeArrowheads="1"/>
          </p:cNvSpPr>
          <p:nvPr/>
        </p:nvSpPr>
        <p:spPr bwMode="auto">
          <a:xfrm>
            <a:off x="4258072" y="4796793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4331068" y="4871572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4329197" y="5085605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5" name="Rounded Rectangle 74"/>
          <p:cNvSpPr>
            <a:spLocks noChangeArrowheads="1"/>
          </p:cNvSpPr>
          <p:nvPr/>
        </p:nvSpPr>
        <p:spPr bwMode="auto">
          <a:xfrm>
            <a:off x="4748459" y="480195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4821456" y="4876730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4819585" y="5090761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5334304" y="479937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5407301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405428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Rounded Rectangle 80"/>
          <p:cNvSpPr>
            <a:spLocks noChangeArrowheads="1"/>
          </p:cNvSpPr>
          <p:nvPr/>
        </p:nvSpPr>
        <p:spPr bwMode="auto">
          <a:xfrm>
            <a:off x="5828434" y="4783898"/>
            <a:ext cx="428622" cy="58020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5899560" y="4861259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897689" y="5075290"/>
            <a:ext cx="286371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Rounded Rectangle 83"/>
          <p:cNvSpPr>
            <a:spLocks noChangeArrowheads="1"/>
          </p:cNvSpPr>
          <p:nvPr/>
        </p:nvSpPr>
        <p:spPr bwMode="auto">
          <a:xfrm>
            <a:off x="6414280" y="4781320"/>
            <a:ext cx="428621" cy="58020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485405" y="4858681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6483533" y="5072710"/>
            <a:ext cx="284500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87" name="Straight Connector 212"/>
          <p:cNvCxnSpPr>
            <a:cxnSpLocks noChangeShapeType="1"/>
          </p:cNvCxnSpPr>
          <p:nvPr/>
        </p:nvCxnSpPr>
        <p:spPr bwMode="auto">
          <a:xfrm rot="5400000" flipH="1" flipV="1">
            <a:off x="3729598" y="4656260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Straight Connector 213"/>
          <p:cNvCxnSpPr>
            <a:cxnSpLocks noChangeShapeType="1"/>
            <a:stCxn id="72" idx="0"/>
            <a:endCxn id="16" idx="2"/>
          </p:cNvCxnSpPr>
          <p:nvPr/>
        </p:nvCxnSpPr>
        <p:spPr bwMode="auto">
          <a:xfrm rot="5400000" flipH="1" flipV="1">
            <a:off x="4342482" y="4657907"/>
            <a:ext cx="268733" cy="6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216"/>
          <p:cNvCxnSpPr>
            <a:cxnSpLocks noChangeShapeType="1"/>
            <a:stCxn id="75" idx="0"/>
            <a:endCxn id="17" idx="2"/>
          </p:cNvCxnSpPr>
          <p:nvPr/>
        </p:nvCxnSpPr>
        <p:spPr bwMode="auto">
          <a:xfrm rot="16200000" flipV="1">
            <a:off x="4803747" y="4640559"/>
            <a:ext cx="274027" cy="46991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Straight Connector 220"/>
          <p:cNvCxnSpPr>
            <a:cxnSpLocks noChangeShapeType="1"/>
            <a:stCxn id="78" idx="0"/>
            <a:endCxn id="18" idx="2"/>
          </p:cNvCxnSpPr>
          <p:nvPr/>
        </p:nvCxnSpPr>
        <p:spPr bwMode="auto">
          <a:xfrm rot="16200000" flipV="1">
            <a:off x="5395459" y="4644735"/>
            <a:ext cx="271380" cy="3599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223"/>
          <p:cNvCxnSpPr>
            <a:cxnSpLocks noChangeShapeType="1"/>
            <a:stCxn id="81" idx="0"/>
            <a:endCxn id="44" idx="2"/>
          </p:cNvCxnSpPr>
          <p:nvPr/>
        </p:nvCxnSpPr>
        <p:spPr bwMode="auto">
          <a:xfrm rot="16200000" flipV="1">
            <a:off x="5906983" y="4649112"/>
            <a:ext cx="258143" cy="1399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Straight Connector 226"/>
          <p:cNvCxnSpPr>
            <a:cxnSpLocks noChangeShapeType="1"/>
            <a:stCxn id="84" idx="0"/>
            <a:endCxn id="45" idx="2"/>
          </p:cNvCxnSpPr>
          <p:nvPr/>
        </p:nvCxnSpPr>
        <p:spPr bwMode="auto">
          <a:xfrm rot="16200000" flipV="1">
            <a:off x="6499194" y="4652789"/>
            <a:ext cx="255494" cy="3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955396" y="19717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765426" y="213280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606530" y="230054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5426629" y="215644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492543" y="35249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276086" y="351004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768672" y="364398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3" name="TextBox 172"/>
          <p:cNvSpPr txBox="1"/>
          <p:nvPr/>
        </p:nvSpPr>
        <p:spPr>
          <a:xfrm>
            <a:off x="2552215" y="3629079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7296051" y="4593999"/>
            <a:ext cx="1827166" cy="803843"/>
            <a:chOff x="7296051" y="4593999"/>
            <a:chExt cx="1827166" cy="803843"/>
          </a:xfrm>
        </p:grpSpPr>
        <p:sp>
          <p:nvSpPr>
            <p:cNvPr id="177" name="Rectangular Callout 176"/>
            <p:cNvSpPr/>
            <p:nvPr/>
          </p:nvSpPr>
          <p:spPr>
            <a:xfrm>
              <a:off x="7326811" y="4623799"/>
              <a:ext cx="1774948" cy="774043"/>
            </a:xfrm>
            <a:prstGeom prst="wedgeRectCallout">
              <a:avLst>
                <a:gd name="adj1" fmla="val -92140"/>
                <a:gd name="adj2" fmla="val -79971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7377898" y="4700754"/>
              <a:ext cx="1683418" cy="20578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297076" y="4593999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</a:t>
              </a:r>
              <a:r>
                <a:rPr lang="en-US" dirty="0">
                  <a:solidFill>
                    <a:srgbClr val="FFFFFF"/>
                  </a:solidFill>
                </a:rPr>
                <a:t>:10.3.0.1-</a:t>
              </a:r>
              <a:r>
                <a:rPr lang="en-US" dirty="0" smtClean="0">
                  <a:solidFill>
                    <a:srgbClr val="FFFFFF"/>
                  </a:solidFill>
                </a:rPr>
                <a:t>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1" name="Rectangle 110"/>
            <p:cNvSpPr>
              <a:spLocks noChangeArrowheads="1"/>
            </p:cNvSpPr>
            <p:nvPr/>
          </p:nvSpPr>
          <p:spPr bwMode="auto">
            <a:xfrm>
              <a:off x="7376873" y="4907681"/>
              <a:ext cx="1683418" cy="20578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296051" y="4800926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DIP:10.3.0.2-&gt;1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>
              <a:off x="7376873" y="5115311"/>
              <a:ext cx="1683418" cy="2057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297076" y="5016348"/>
              <a:ext cx="18261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DIP:*.*.*.*-&gt;{2,3}</a:t>
              </a:r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24840" y="4784313"/>
            <a:ext cx="1856796" cy="791681"/>
            <a:chOff x="24840" y="4784313"/>
            <a:chExt cx="1856796" cy="791681"/>
          </a:xfrm>
        </p:grpSpPr>
        <p:sp>
          <p:nvSpPr>
            <p:cNvPr id="174" name="Rectangular Callout 173"/>
            <p:cNvSpPr/>
            <p:nvPr/>
          </p:nvSpPr>
          <p:spPr>
            <a:xfrm>
              <a:off x="106688" y="4801950"/>
              <a:ext cx="1774948" cy="774043"/>
            </a:xfrm>
            <a:prstGeom prst="wedgeRectCallout">
              <a:avLst>
                <a:gd name="adj1" fmla="val 96596"/>
                <a:gd name="adj2" fmla="val -115334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/>
            <p:cNvSpPr>
              <a:spLocks noChangeArrowheads="1"/>
            </p:cNvSpPr>
            <p:nvPr/>
          </p:nvSpPr>
          <p:spPr bwMode="auto">
            <a:xfrm>
              <a:off x="106687" y="4891068"/>
              <a:ext cx="1683418" cy="20578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5865" y="4784313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DIP:10.0.0.1-&gt;1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/>
          </p:nvSpPr>
          <p:spPr bwMode="auto">
            <a:xfrm>
              <a:off x="105662" y="5097995"/>
              <a:ext cx="1683418" cy="20578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24840" y="4991240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DIP:10.0.0.2-&gt;1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43" name="Rectangle 142"/>
            <p:cNvSpPr>
              <a:spLocks noChangeArrowheads="1"/>
            </p:cNvSpPr>
            <p:nvPr/>
          </p:nvSpPr>
          <p:spPr bwMode="auto">
            <a:xfrm>
              <a:off x="105662" y="5305625"/>
              <a:ext cx="1683418" cy="2057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25865" y="5206662"/>
              <a:ext cx="18261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DIP:*.*.*.*-&gt;{2,3}</a:t>
              </a:r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5865" y="1267849"/>
            <a:ext cx="2046012" cy="545745"/>
            <a:chOff x="25865" y="1267849"/>
            <a:chExt cx="2046012" cy="545745"/>
          </a:xfrm>
        </p:grpSpPr>
        <p:sp>
          <p:nvSpPr>
            <p:cNvPr id="175" name="Rectangular Callout 174"/>
            <p:cNvSpPr/>
            <p:nvPr/>
          </p:nvSpPr>
          <p:spPr>
            <a:xfrm>
              <a:off x="86139" y="1320927"/>
              <a:ext cx="1985738" cy="492667"/>
            </a:xfrm>
            <a:prstGeom prst="wedgeRectCallout">
              <a:avLst>
                <a:gd name="adj1" fmla="val 132676"/>
                <a:gd name="adj2" fmla="val 42406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>
              <a:spLocks noChangeArrowheads="1"/>
            </p:cNvSpPr>
            <p:nvPr/>
          </p:nvSpPr>
          <p:spPr bwMode="auto">
            <a:xfrm>
              <a:off x="101172" y="1348691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7728" y="1267849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DIP:10.0.0.0/16-&gt;{1,2}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65" name="Rectangle 164"/>
            <p:cNvSpPr>
              <a:spLocks noChangeArrowheads="1"/>
            </p:cNvSpPr>
            <p:nvPr/>
          </p:nvSpPr>
          <p:spPr bwMode="auto">
            <a:xfrm>
              <a:off x="99309" y="1555882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25865" y="1475040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DIP:10.1.0.0/16-&gt;{3,4}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0836" y="2405587"/>
            <a:ext cx="1820799" cy="1873388"/>
            <a:chOff x="60836" y="2405587"/>
            <a:chExt cx="1820799" cy="1873388"/>
          </a:xfrm>
        </p:grpSpPr>
        <p:sp>
          <p:nvSpPr>
            <p:cNvPr id="30" name="Rectangular Callout 29"/>
            <p:cNvSpPr/>
            <p:nvPr/>
          </p:nvSpPr>
          <p:spPr>
            <a:xfrm>
              <a:off x="64446" y="2427352"/>
              <a:ext cx="1817189" cy="1840779"/>
            </a:xfrm>
            <a:prstGeom prst="wedgeRectCallout">
              <a:avLst>
                <a:gd name="adj1" fmla="val 92981"/>
                <a:gd name="adj2" fmla="val 5397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/>
            <p:cNvSpPr>
              <a:spLocks noChangeArrowheads="1"/>
            </p:cNvSpPr>
            <p:nvPr/>
          </p:nvSpPr>
          <p:spPr bwMode="auto">
            <a:xfrm>
              <a:off x="142683" y="2929477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1861" y="2822722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DIP:10.0.0.1-&gt;1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47" name="Rectangle 146"/>
            <p:cNvSpPr>
              <a:spLocks noChangeArrowheads="1"/>
            </p:cNvSpPr>
            <p:nvPr/>
          </p:nvSpPr>
          <p:spPr bwMode="auto">
            <a:xfrm>
              <a:off x="141658" y="3136404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60836" y="3029649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DIP:10.0.0.2-&gt;1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49" name="Rectangle 148"/>
            <p:cNvSpPr>
              <a:spLocks noChangeArrowheads="1"/>
            </p:cNvSpPr>
            <p:nvPr/>
          </p:nvSpPr>
          <p:spPr bwMode="auto">
            <a:xfrm>
              <a:off x="142570" y="3575409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4446" y="3508962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DIP:10.1.0.0/16-&gt;3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51" name="Rectangle 150"/>
            <p:cNvSpPr>
              <a:spLocks noChangeArrowheads="1"/>
            </p:cNvSpPr>
            <p:nvPr/>
          </p:nvSpPr>
          <p:spPr bwMode="auto">
            <a:xfrm>
              <a:off x="144895" y="2512342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64073" y="2405587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DIP:10.0.0.3-&gt;2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53" name="Rectangle 152"/>
            <p:cNvSpPr>
              <a:spLocks noChangeArrowheads="1"/>
            </p:cNvSpPr>
            <p:nvPr/>
          </p:nvSpPr>
          <p:spPr bwMode="auto">
            <a:xfrm>
              <a:off x="143870" y="2719269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63048" y="2612514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DIP:10.0.0.4-&gt;2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56" name="Rectangle 155"/>
            <p:cNvSpPr>
              <a:spLocks noChangeArrowheads="1"/>
            </p:cNvSpPr>
            <p:nvPr/>
          </p:nvSpPr>
          <p:spPr bwMode="auto">
            <a:xfrm>
              <a:off x="144895" y="3794613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84257" y="372363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DIP:10.2.0.0/16-&gt;4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62" name="Rectangle 161"/>
            <p:cNvSpPr>
              <a:spLocks noChangeArrowheads="1"/>
            </p:cNvSpPr>
            <p:nvPr/>
          </p:nvSpPr>
          <p:spPr bwMode="auto">
            <a:xfrm>
              <a:off x="142077" y="401139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81439" y="3940421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DIP:10.3.0.0/16-&gt;4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68" name="Rectangle 167"/>
            <p:cNvSpPr>
              <a:spLocks noChangeArrowheads="1"/>
            </p:cNvSpPr>
            <p:nvPr/>
          </p:nvSpPr>
          <p:spPr bwMode="auto">
            <a:xfrm>
              <a:off x="142570" y="3359462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75182" y="3277840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DIP:10.0.0.0/16-&gt;3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252100" y="2379153"/>
            <a:ext cx="1875427" cy="1910460"/>
            <a:chOff x="7268573" y="2427353"/>
            <a:chExt cx="1875427" cy="1910460"/>
          </a:xfrm>
        </p:grpSpPr>
        <p:sp>
          <p:nvSpPr>
            <p:cNvPr id="178" name="Rectangular Callout 177"/>
            <p:cNvSpPr/>
            <p:nvPr/>
          </p:nvSpPr>
          <p:spPr>
            <a:xfrm>
              <a:off x="7326811" y="2497034"/>
              <a:ext cx="1817189" cy="1840779"/>
            </a:xfrm>
            <a:prstGeom prst="wedgeRectCallout">
              <a:avLst>
                <a:gd name="adj1" fmla="val -88958"/>
                <a:gd name="adj2" fmla="val 242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>
              <a:spLocks noChangeArrowheads="1"/>
            </p:cNvSpPr>
            <p:nvPr/>
          </p:nvSpPr>
          <p:spPr bwMode="auto">
            <a:xfrm>
              <a:off x="7366340" y="2951243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285518" y="2844488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DIP:10.3.0.1-&gt;1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1" name="Rectangle 120"/>
            <p:cNvSpPr>
              <a:spLocks noChangeArrowheads="1"/>
            </p:cNvSpPr>
            <p:nvPr/>
          </p:nvSpPr>
          <p:spPr bwMode="auto">
            <a:xfrm>
              <a:off x="7365315" y="3158170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292814" y="3271071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DIP:10.3.0.2-&gt;1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3" name="Rectangle 122"/>
            <p:cNvSpPr>
              <a:spLocks noChangeArrowheads="1"/>
            </p:cNvSpPr>
            <p:nvPr/>
          </p:nvSpPr>
          <p:spPr bwMode="auto">
            <a:xfrm>
              <a:off x="7373636" y="3585456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287527" y="3506532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DIP:10.2.0.0/16-&gt;3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25" name="Rectangle 124"/>
            <p:cNvSpPr>
              <a:spLocks noChangeArrowheads="1"/>
            </p:cNvSpPr>
            <p:nvPr/>
          </p:nvSpPr>
          <p:spPr bwMode="auto">
            <a:xfrm>
              <a:off x="7368552" y="2534108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287730" y="2427353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DIP:10.3.0.3-&gt;2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27" name="Rectangle 126"/>
            <p:cNvSpPr>
              <a:spLocks noChangeArrowheads="1"/>
            </p:cNvSpPr>
            <p:nvPr/>
          </p:nvSpPr>
          <p:spPr bwMode="auto">
            <a:xfrm>
              <a:off x="7367527" y="274103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286705" y="2634280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DIP:10.3.0.4-&gt;2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7271391" y="3712796"/>
              <a:ext cx="1784794" cy="338554"/>
              <a:chOff x="6757681" y="3947129"/>
              <a:chExt cx="1784794" cy="338554"/>
            </a:xfrm>
          </p:grpSpPr>
          <p:sp>
            <p:nvSpPr>
              <p:cNvPr id="129" name="Rectangle 128"/>
              <p:cNvSpPr>
                <a:spLocks noChangeArrowheads="1"/>
              </p:cNvSpPr>
              <p:nvPr/>
            </p:nvSpPr>
            <p:spPr bwMode="auto">
              <a:xfrm>
                <a:off x="6859057" y="4034325"/>
                <a:ext cx="1683418" cy="205787"/>
              </a:xfrm>
              <a:prstGeom prst="rect">
                <a:avLst/>
              </a:prstGeom>
              <a:ln w="12700" cmpd="sng"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6757681" y="3947129"/>
                <a:ext cx="17551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rgbClr val="FFFFFF"/>
                    </a:solidFill>
                  </a:rPr>
                  <a:t>DIP:10.0.0.0/16-&gt;4</a:t>
                </a:r>
                <a:endParaRPr lang="en-US" sz="16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7268573" y="3929578"/>
              <a:ext cx="1784794" cy="338554"/>
              <a:chOff x="6757681" y="3947129"/>
              <a:chExt cx="1784794" cy="338554"/>
            </a:xfrm>
          </p:grpSpPr>
          <p:sp>
            <p:nvSpPr>
              <p:cNvPr id="115" name="Rectangle 114"/>
              <p:cNvSpPr>
                <a:spLocks noChangeArrowheads="1"/>
              </p:cNvSpPr>
              <p:nvPr/>
            </p:nvSpPr>
            <p:spPr bwMode="auto">
              <a:xfrm>
                <a:off x="6859057" y="4034325"/>
                <a:ext cx="1683418" cy="205787"/>
              </a:xfrm>
              <a:prstGeom prst="rect">
                <a:avLst/>
              </a:prstGeom>
              <a:ln w="12700" cmpd="sng"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757681" y="3947129"/>
                <a:ext cx="17551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rgbClr val="FFFFFF"/>
                    </a:solidFill>
                  </a:rPr>
                  <a:t>DIP:10.1.0.0/16-&gt;4</a:t>
                </a:r>
                <a:endParaRPr lang="en-US" sz="16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70" name="Rectangle 169"/>
            <p:cNvSpPr>
              <a:spLocks noChangeArrowheads="1"/>
            </p:cNvSpPr>
            <p:nvPr/>
          </p:nvSpPr>
          <p:spPr bwMode="auto">
            <a:xfrm>
              <a:off x="7373636" y="3368598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7297673" y="3282563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DIP:10.3.0.0/16-&gt;3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295220" y="3048092"/>
              <a:ext cx="16282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DIP:10.3.0.2-&gt;1</a:t>
              </a:r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Right Arrow 28"/>
          <p:cNvSpPr/>
          <p:nvPr/>
        </p:nvSpPr>
        <p:spPr>
          <a:xfrm>
            <a:off x="6998053" y="5072710"/>
            <a:ext cx="380483" cy="2627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ight Arrow 154"/>
          <p:cNvSpPr/>
          <p:nvPr/>
        </p:nvSpPr>
        <p:spPr>
          <a:xfrm>
            <a:off x="6909609" y="3762901"/>
            <a:ext cx="380483" cy="2627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ight Arrow 157"/>
          <p:cNvSpPr/>
          <p:nvPr/>
        </p:nvSpPr>
        <p:spPr>
          <a:xfrm rot="10800000">
            <a:off x="2071877" y="1287817"/>
            <a:ext cx="380483" cy="2627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ight Arrow 160"/>
          <p:cNvSpPr/>
          <p:nvPr/>
        </p:nvSpPr>
        <p:spPr>
          <a:xfrm rot="10800000">
            <a:off x="1881635" y="2895401"/>
            <a:ext cx="380483" cy="2627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ight Arrow 163"/>
          <p:cNvSpPr/>
          <p:nvPr/>
        </p:nvSpPr>
        <p:spPr>
          <a:xfrm rot="10800000">
            <a:off x="1836547" y="4865695"/>
            <a:ext cx="380483" cy="2627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2676891" y="1865671"/>
            <a:ext cx="4110837" cy="3072198"/>
          </a:xfrm>
          <a:custGeom>
            <a:avLst/>
            <a:gdLst>
              <a:gd name="connsiteX0" fmla="*/ 3880734 w 4110837"/>
              <a:gd name="connsiteY0" fmla="*/ 3028404 h 3072198"/>
              <a:gd name="connsiteX1" fmla="*/ 3924524 w 4110837"/>
              <a:gd name="connsiteY1" fmla="*/ 2448122 h 3072198"/>
              <a:gd name="connsiteX2" fmla="*/ 3880734 w 4110837"/>
              <a:gd name="connsiteY2" fmla="*/ 1572225 h 3072198"/>
              <a:gd name="connsiteX3" fmla="*/ 979614 w 4110837"/>
              <a:gd name="connsiteY3" fmla="*/ 105097 h 3072198"/>
              <a:gd name="connsiteX4" fmla="*/ 968667 w 4110837"/>
              <a:gd name="connsiteY4" fmla="*/ 116046 h 3072198"/>
              <a:gd name="connsiteX5" fmla="*/ 81909 w 4110837"/>
              <a:gd name="connsiteY5" fmla="*/ 1484635 h 3072198"/>
              <a:gd name="connsiteX6" fmla="*/ 38119 w 4110837"/>
              <a:gd name="connsiteY6" fmla="*/ 1670763 h 3072198"/>
              <a:gd name="connsiteX7" fmla="*/ 70962 w 4110837"/>
              <a:gd name="connsiteY7" fmla="*/ 2502865 h 3072198"/>
              <a:gd name="connsiteX8" fmla="*/ 81909 w 4110837"/>
              <a:gd name="connsiteY8" fmla="*/ 3072198 h 307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10837" h="3072198">
                <a:moveTo>
                  <a:pt x="3880734" y="3028404"/>
                </a:moveTo>
                <a:cubicBezTo>
                  <a:pt x="3902629" y="2859611"/>
                  <a:pt x="3924524" y="2690818"/>
                  <a:pt x="3924524" y="2448122"/>
                </a:cubicBezTo>
                <a:cubicBezTo>
                  <a:pt x="3924524" y="2205426"/>
                  <a:pt x="4371552" y="1962729"/>
                  <a:pt x="3880734" y="1572225"/>
                </a:cubicBezTo>
                <a:cubicBezTo>
                  <a:pt x="3389916" y="1181721"/>
                  <a:pt x="1464958" y="347793"/>
                  <a:pt x="979614" y="105097"/>
                </a:cubicBezTo>
                <a:cubicBezTo>
                  <a:pt x="494270" y="-137599"/>
                  <a:pt x="968667" y="116046"/>
                  <a:pt x="968667" y="116046"/>
                </a:cubicBezTo>
                <a:cubicBezTo>
                  <a:pt x="819050" y="345969"/>
                  <a:pt x="237000" y="1225516"/>
                  <a:pt x="81909" y="1484635"/>
                </a:cubicBezTo>
                <a:cubicBezTo>
                  <a:pt x="-73182" y="1743754"/>
                  <a:pt x="39943" y="1501058"/>
                  <a:pt x="38119" y="1670763"/>
                </a:cubicBezTo>
                <a:cubicBezTo>
                  <a:pt x="36294" y="1840468"/>
                  <a:pt x="63664" y="2269293"/>
                  <a:pt x="70962" y="2502865"/>
                </a:cubicBezTo>
                <a:cubicBezTo>
                  <a:pt x="78260" y="2736437"/>
                  <a:pt x="81909" y="3072198"/>
                  <a:pt x="81909" y="307219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6148498" y="5391328"/>
            <a:ext cx="944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10.3.0.1</a:t>
            </a:r>
            <a:endParaRPr lang="en-US" dirty="0"/>
          </a:p>
        </p:txBody>
      </p:sp>
      <p:sp>
        <p:nvSpPr>
          <p:cNvPr id="180" name="TextBox 179"/>
          <p:cNvSpPr txBox="1"/>
          <p:nvPr/>
        </p:nvSpPr>
        <p:spPr>
          <a:xfrm>
            <a:off x="2296446" y="5391328"/>
            <a:ext cx="944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10.0.0.1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00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48"/>
    </mc:Choice>
    <mc:Fallback xmlns="">
      <p:transition xmlns:p14="http://schemas.microsoft.com/office/powerpoint/2010/main" spd="slow" advTm="16648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155" grpId="0" animBg="1"/>
      <p:bldP spid="155" grpId="1" animBg="1"/>
      <p:bldP spid="158" grpId="0" animBg="1"/>
      <p:bldP spid="158" grpId="1" animBg="1"/>
      <p:bldP spid="161" grpId="0" animBg="1"/>
      <p:bldP spid="161" grpId="1" animBg="1"/>
      <p:bldP spid="1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3651638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4686692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5796616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541714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25941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29976" y="1715273"/>
            <a:ext cx="286372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717147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48459" y="3275373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25941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196812" y="4203696"/>
            <a:ext cx="286372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717147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336684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774663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369867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Connector 67"/>
          <p:cNvCxnSpPr>
            <a:cxnSpLocks noChangeShapeType="1"/>
            <a:stCxn id="9" idx="0"/>
            <a:endCxn id="10" idx="2"/>
          </p:cNvCxnSpPr>
          <p:nvPr/>
        </p:nvCxnSpPr>
        <p:spPr bwMode="auto">
          <a:xfrm rot="5400000" flipH="1" flipV="1">
            <a:off x="2602867" y="2205410"/>
            <a:ext cx="1236437" cy="90482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7"/>
          <p:cNvCxnSpPr>
            <a:cxnSpLocks noChangeShapeType="1"/>
            <a:stCxn id="11" idx="0"/>
            <a:endCxn id="10" idx="2"/>
          </p:cNvCxnSpPr>
          <p:nvPr/>
        </p:nvCxnSpPr>
        <p:spPr bwMode="auto">
          <a:xfrm rot="16200000" flipV="1">
            <a:off x="3148764" y="2564342"/>
            <a:ext cx="1236437" cy="1869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19"/>
          <p:cNvCxnSpPr>
            <a:cxnSpLocks noChangeShapeType="1"/>
            <a:stCxn id="12" idx="0"/>
            <a:endCxn id="10" idx="2"/>
          </p:cNvCxnSpPr>
          <p:nvPr/>
        </p:nvCxnSpPr>
        <p:spPr bwMode="auto">
          <a:xfrm rot="16200000" flipV="1">
            <a:off x="3664667" y="2048439"/>
            <a:ext cx="1236437" cy="121877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9"/>
          <p:cNvCxnSpPr>
            <a:cxnSpLocks noChangeShapeType="1"/>
            <a:stCxn id="13" idx="0"/>
            <a:endCxn id="9" idx="2"/>
          </p:cNvCxnSpPr>
          <p:nvPr/>
        </p:nvCxnSpPr>
        <p:spPr bwMode="auto">
          <a:xfrm rot="5400000" flipH="1" flipV="1">
            <a:off x="2467667" y="3901704"/>
            <a:ext cx="601009" cy="1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31"/>
          <p:cNvCxnSpPr>
            <a:cxnSpLocks noChangeShapeType="1"/>
            <a:stCxn id="14" idx="0"/>
            <a:endCxn id="9" idx="2"/>
          </p:cNvCxnSpPr>
          <p:nvPr/>
        </p:nvCxnSpPr>
        <p:spPr bwMode="auto">
          <a:xfrm rot="16200000" flipV="1">
            <a:off x="2752951" y="3616096"/>
            <a:ext cx="602332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196812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288019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321202" y="3277950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7" name="Straight Connector 91"/>
          <p:cNvCxnSpPr>
            <a:cxnSpLocks noChangeShapeType="1"/>
            <a:stCxn id="13" idx="0"/>
            <a:endCxn id="24" idx="2"/>
          </p:cNvCxnSpPr>
          <p:nvPr/>
        </p:nvCxnSpPr>
        <p:spPr bwMode="auto">
          <a:xfrm rot="5400000" flipH="1" flipV="1">
            <a:off x="2753613" y="3616758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94"/>
          <p:cNvCxnSpPr>
            <a:cxnSpLocks noChangeShapeType="1"/>
            <a:stCxn id="14" idx="0"/>
            <a:endCxn id="24" idx="2"/>
          </p:cNvCxnSpPr>
          <p:nvPr/>
        </p:nvCxnSpPr>
        <p:spPr bwMode="auto">
          <a:xfrm rot="5400000" flipH="1" flipV="1">
            <a:off x="3039058" y="3902204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719875" y="1715273"/>
            <a:ext cx="284500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106"/>
          <p:cNvCxnSpPr>
            <a:cxnSpLocks noChangeShapeType="1"/>
            <a:stCxn id="9" idx="0"/>
            <a:endCxn id="31" idx="2"/>
          </p:cNvCxnSpPr>
          <p:nvPr/>
        </p:nvCxnSpPr>
        <p:spPr bwMode="auto">
          <a:xfrm flipV="1">
            <a:off x="2768191" y="2040186"/>
            <a:ext cx="3093934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109"/>
          <p:cNvCxnSpPr>
            <a:cxnSpLocks noChangeShapeType="1"/>
            <a:stCxn id="11" idx="0"/>
            <a:endCxn id="31" idx="2"/>
          </p:cNvCxnSpPr>
          <p:nvPr/>
        </p:nvCxnSpPr>
        <p:spPr bwMode="auto">
          <a:xfrm flipV="1">
            <a:off x="3859397" y="2040186"/>
            <a:ext cx="2002728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112"/>
          <p:cNvCxnSpPr>
            <a:cxnSpLocks noChangeShapeType="1"/>
            <a:stCxn id="12" idx="0"/>
            <a:endCxn id="31" idx="2"/>
          </p:cNvCxnSpPr>
          <p:nvPr/>
        </p:nvCxnSpPr>
        <p:spPr bwMode="auto">
          <a:xfrm flipV="1">
            <a:off x="4891645" y="2040186"/>
            <a:ext cx="970480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115"/>
          <p:cNvCxnSpPr>
            <a:cxnSpLocks noChangeShapeType="1"/>
          </p:cNvCxnSpPr>
          <p:nvPr/>
        </p:nvCxnSpPr>
        <p:spPr bwMode="auto">
          <a:xfrm rot="5400000" flipH="1" flipV="1">
            <a:off x="3559799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116"/>
          <p:cNvCxnSpPr>
            <a:cxnSpLocks noChangeShapeType="1"/>
          </p:cNvCxnSpPr>
          <p:nvPr/>
        </p:nvCxnSpPr>
        <p:spPr bwMode="auto">
          <a:xfrm rot="16200000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17"/>
          <p:cNvCxnSpPr>
            <a:cxnSpLocks noChangeShapeType="1"/>
          </p:cNvCxnSpPr>
          <p:nvPr/>
        </p:nvCxnSpPr>
        <p:spPr bwMode="auto">
          <a:xfrm rot="5400000" flipH="1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18"/>
          <p:cNvCxnSpPr>
            <a:cxnSpLocks noChangeShapeType="1"/>
          </p:cNvCxnSpPr>
          <p:nvPr/>
        </p:nvCxnSpPr>
        <p:spPr bwMode="auto">
          <a:xfrm rot="5400000" flipH="1" flipV="1">
            <a:off x="4131852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119"/>
          <p:cNvCxnSpPr>
            <a:cxnSpLocks noChangeShapeType="1"/>
          </p:cNvCxnSpPr>
          <p:nvPr/>
        </p:nvCxnSpPr>
        <p:spPr bwMode="auto">
          <a:xfrm rot="5400000" flipH="1" flipV="1">
            <a:off x="4592265" y="3900379"/>
            <a:ext cx="601009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120"/>
          <p:cNvCxnSpPr>
            <a:cxnSpLocks noChangeShapeType="1"/>
          </p:cNvCxnSpPr>
          <p:nvPr/>
        </p:nvCxnSpPr>
        <p:spPr bwMode="auto">
          <a:xfrm rot="16200000" flipV="1">
            <a:off x="4877049" y="3614271"/>
            <a:ext cx="602333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121"/>
          <p:cNvCxnSpPr>
            <a:cxnSpLocks noChangeShapeType="1"/>
          </p:cNvCxnSpPr>
          <p:nvPr/>
        </p:nvCxnSpPr>
        <p:spPr bwMode="auto">
          <a:xfrm rot="5400000" flipH="1" flipV="1">
            <a:off x="4877711" y="3614934"/>
            <a:ext cx="601009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22"/>
          <p:cNvCxnSpPr>
            <a:cxnSpLocks noChangeShapeType="1"/>
          </p:cNvCxnSpPr>
          <p:nvPr/>
        </p:nvCxnSpPr>
        <p:spPr bwMode="auto">
          <a:xfrm rot="5400000" flipH="1" flipV="1">
            <a:off x="516365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862126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886458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6481662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6432997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7" name="Straight Connector 127"/>
          <p:cNvCxnSpPr>
            <a:cxnSpLocks noChangeShapeType="1"/>
          </p:cNvCxnSpPr>
          <p:nvPr/>
        </p:nvCxnSpPr>
        <p:spPr bwMode="auto">
          <a:xfrm rot="5400000" flipH="1" flipV="1">
            <a:off x="5703394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128"/>
          <p:cNvCxnSpPr>
            <a:cxnSpLocks noChangeShapeType="1"/>
          </p:cNvCxnSpPr>
          <p:nvPr/>
        </p:nvCxnSpPr>
        <p:spPr bwMode="auto">
          <a:xfrm rot="16200000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129"/>
          <p:cNvCxnSpPr>
            <a:cxnSpLocks noChangeShapeType="1"/>
          </p:cNvCxnSpPr>
          <p:nvPr/>
        </p:nvCxnSpPr>
        <p:spPr bwMode="auto">
          <a:xfrm rot="5400000" flipH="1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130"/>
          <p:cNvCxnSpPr>
            <a:cxnSpLocks noChangeShapeType="1"/>
          </p:cNvCxnSpPr>
          <p:nvPr/>
        </p:nvCxnSpPr>
        <p:spPr bwMode="auto">
          <a:xfrm rot="5400000" flipH="1" flipV="1">
            <a:off x="627544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31"/>
          <p:cNvCxnSpPr>
            <a:cxnSpLocks noChangeShapeType="1"/>
            <a:stCxn id="43" idx="0"/>
            <a:endCxn id="10" idx="2"/>
          </p:cNvCxnSpPr>
          <p:nvPr/>
        </p:nvCxnSpPr>
        <p:spPr bwMode="auto">
          <a:xfrm rot="16200000" flipV="1">
            <a:off x="4220399" y="1492707"/>
            <a:ext cx="1237761" cy="233155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132"/>
          <p:cNvCxnSpPr>
            <a:cxnSpLocks noChangeShapeType="1"/>
            <a:stCxn id="43" idx="0"/>
            <a:endCxn id="31" idx="2"/>
          </p:cNvCxnSpPr>
          <p:nvPr/>
        </p:nvCxnSpPr>
        <p:spPr bwMode="auto">
          <a:xfrm flipH="1" flipV="1">
            <a:off x="5862125" y="2040186"/>
            <a:ext cx="143187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140"/>
          <p:cNvCxnSpPr>
            <a:cxnSpLocks noChangeShapeType="1"/>
            <a:stCxn id="24" idx="0"/>
            <a:endCxn id="31" idx="2"/>
          </p:cNvCxnSpPr>
          <p:nvPr/>
        </p:nvCxnSpPr>
        <p:spPr bwMode="auto">
          <a:xfrm rot="5400000" flipH="1" flipV="1">
            <a:off x="3981445" y="1397724"/>
            <a:ext cx="1237761" cy="252152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141"/>
          <p:cNvCxnSpPr>
            <a:cxnSpLocks noChangeShapeType="1"/>
            <a:stCxn id="24" idx="0"/>
            <a:endCxn id="10" idx="2"/>
          </p:cNvCxnSpPr>
          <p:nvPr/>
        </p:nvCxnSpPr>
        <p:spPr bwMode="auto">
          <a:xfrm flipV="1">
            <a:off x="3339998" y="2040186"/>
            <a:ext cx="333164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147"/>
          <p:cNvCxnSpPr>
            <a:cxnSpLocks noChangeShapeType="1"/>
            <a:stCxn id="25" idx="0"/>
            <a:endCxn id="10" idx="2"/>
          </p:cNvCxnSpPr>
          <p:nvPr/>
        </p:nvCxnSpPr>
        <p:spPr bwMode="auto">
          <a:xfrm flipH="1" flipV="1">
            <a:off x="3673162" y="2040186"/>
            <a:ext cx="758043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149"/>
          <p:cNvCxnSpPr>
            <a:cxnSpLocks noChangeShapeType="1"/>
            <a:stCxn id="25" idx="0"/>
            <a:endCxn id="31" idx="2"/>
          </p:cNvCxnSpPr>
          <p:nvPr/>
        </p:nvCxnSpPr>
        <p:spPr bwMode="auto">
          <a:xfrm rot="5400000" flipH="1" flipV="1">
            <a:off x="4527341" y="1943621"/>
            <a:ext cx="1237761" cy="142973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Connector 151"/>
          <p:cNvCxnSpPr>
            <a:cxnSpLocks noChangeShapeType="1"/>
            <a:stCxn id="26" idx="0"/>
            <a:endCxn id="10" idx="2"/>
          </p:cNvCxnSpPr>
          <p:nvPr/>
        </p:nvCxnSpPr>
        <p:spPr bwMode="auto">
          <a:xfrm flipH="1" flipV="1">
            <a:off x="3673162" y="2040186"/>
            <a:ext cx="1790290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154"/>
          <p:cNvCxnSpPr>
            <a:cxnSpLocks noChangeShapeType="1"/>
            <a:stCxn id="26" idx="0"/>
            <a:endCxn id="31" idx="2"/>
          </p:cNvCxnSpPr>
          <p:nvPr/>
        </p:nvCxnSpPr>
        <p:spPr bwMode="auto">
          <a:xfrm rot="5400000" flipH="1" flipV="1">
            <a:off x="5043744" y="2460024"/>
            <a:ext cx="1237761" cy="3969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156"/>
          <p:cNvCxnSpPr>
            <a:cxnSpLocks noChangeShapeType="1"/>
            <a:stCxn id="46" idx="0"/>
            <a:endCxn id="10" idx="2"/>
          </p:cNvCxnSpPr>
          <p:nvPr/>
        </p:nvCxnSpPr>
        <p:spPr bwMode="auto">
          <a:xfrm flipH="1" flipV="1">
            <a:off x="3673162" y="2040186"/>
            <a:ext cx="2903021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Straight Connector 158"/>
          <p:cNvCxnSpPr>
            <a:cxnSpLocks noChangeShapeType="1"/>
            <a:stCxn id="46" idx="0"/>
            <a:endCxn id="31" idx="2"/>
          </p:cNvCxnSpPr>
          <p:nvPr/>
        </p:nvCxnSpPr>
        <p:spPr bwMode="auto">
          <a:xfrm rot="16200000" flipV="1">
            <a:off x="5599639" y="2301053"/>
            <a:ext cx="1237761" cy="7148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1" name="Rounded Rectangle 60"/>
          <p:cNvSpPr>
            <a:spLocks noChangeArrowheads="1"/>
          </p:cNvSpPr>
          <p:nvPr/>
        </p:nvSpPr>
        <p:spPr bwMode="auto">
          <a:xfrm>
            <a:off x="2549201" y="4796793"/>
            <a:ext cx="428622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620326" y="4871572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2618455" y="508560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4" name="Straight Connector 189"/>
          <p:cNvCxnSpPr>
            <a:cxnSpLocks noChangeShapeType="1"/>
            <a:stCxn id="61" idx="0"/>
            <a:endCxn id="13" idx="2"/>
          </p:cNvCxnSpPr>
          <p:nvPr/>
        </p:nvCxnSpPr>
        <p:spPr bwMode="auto">
          <a:xfrm rot="5400000" flipH="1" flipV="1">
            <a:off x="2631805" y="4658907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Rounded Rectangle 64"/>
          <p:cNvSpPr>
            <a:spLocks noChangeArrowheads="1"/>
          </p:cNvSpPr>
          <p:nvPr/>
        </p:nvSpPr>
        <p:spPr bwMode="auto">
          <a:xfrm>
            <a:off x="3135046" y="4794212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3206171" y="486899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204299" y="5083025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8" name="Straight Connector 193"/>
          <p:cNvCxnSpPr>
            <a:cxnSpLocks noChangeShapeType="1"/>
          </p:cNvCxnSpPr>
          <p:nvPr/>
        </p:nvCxnSpPr>
        <p:spPr bwMode="auto">
          <a:xfrm rot="5400000" flipH="1" flipV="1">
            <a:off x="3207035" y="4651626"/>
            <a:ext cx="270057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Rounded Rectangle 68"/>
          <p:cNvSpPr>
            <a:spLocks noChangeArrowheads="1"/>
          </p:cNvSpPr>
          <p:nvPr/>
        </p:nvSpPr>
        <p:spPr bwMode="auto">
          <a:xfrm>
            <a:off x="3674098" y="4799370"/>
            <a:ext cx="426750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3745223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3743351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Rounded Rectangle 71"/>
          <p:cNvSpPr>
            <a:spLocks noChangeArrowheads="1"/>
          </p:cNvSpPr>
          <p:nvPr/>
        </p:nvSpPr>
        <p:spPr bwMode="auto">
          <a:xfrm>
            <a:off x="4258072" y="4796793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4331068" y="4871572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4329197" y="5085605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5" name="Rounded Rectangle 74"/>
          <p:cNvSpPr>
            <a:spLocks noChangeArrowheads="1"/>
          </p:cNvSpPr>
          <p:nvPr/>
        </p:nvSpPr>
        <p:spPr bwMode="auto">
          <a:xfrm>
            <a:off x="4748459" y="480195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4821456" y="4876730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4819585" y="5090761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5334304" y="479937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5407301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405428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Rounded Rectangle 80"/>
          <p:cNvSpPr>
            <a:spLocks noChangeArrowheads="1"/>
          </p:cNvSpPr>
          <p:nvPr/>
        </p:nvSpPr>
        <p:spPr bwMode="auto">
          <a:xfrm>
            <a:off x="5828434" y="4783898"/>
            <a:ext cx="428622" cy="58020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5899560" y="4861259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897689" y="5075290"/>
            <a:ext cx="286371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Rounded Rectangle 83"/>
          <p:cNvSpPr>
            <a:spLocks noChangeArrowheads="1"/>
          </p:cNvSpPr>
          <p:nvPr/>
        </p:nvSpPr>
        <p:spPr bwMode="auto">
          <a:xfrm>
            <a:off x="6414280" y="4781320"/>
            <a:ext cx="428621" cy="58020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485405" y="4858681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6483533" y="5072710"/>
            <a:ext cx="284500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87" name="Straight Connector 212"/>
          <p:cNvCxnSpPr>
            <a:cxnSpLocks noChangeShapeType="1"/>
          </p:cNvCxnSpPr>
          <p:nvPr/>
        </p:nvCxnSpPr>
        <p:spPr bwMode="auto">
          <a:xfrm rot="5400000" flipH="1" flipV="1">
            <a:off x="3729598" y="4656260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Straight Connector 213"/>
          <p:cNvCxnSpPr>
            <a:cxnSpLocks noChangeShapeType="1"/>
            <a:stCxn id="72" idx="0"/>
            <a:endCxn id="16" idx="2"/>
          </p:cNvCxnSpPr>
          <p:nvPr/>
        </p:nvCxnSpPr>
        <p:spPr bwMode="auto">
          <a:xfrm rot="5400000" flipH="1" flipV="1">
            <a:off x="4342482" y="4657907"/>
            <a:ext cx="268733" cy="6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216"/>
          <p:cNvCxnSpPr>
            <a:cxnSpLocks noChangeShapeType="1"/>
            <a:stCxn id="75" idx="0"/>
            <a:endCxn id="17" idx="2"/>
          </p:cNvCxnSpPr>
          <p:nvPr/>
        </p:nvCxnSpPr>
        <p:spPr bwMode="auto">
          <a:xfrm rot="16200000" flipV="1">
            <a:off x="4803747" y="4640559"/>
            <a:ext cx="274027" cy="46991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Straight Connector 220"/>
          <p:cNvCxnSpPr>
            <a:cxnSpLocks noChangeShapeType="1"/>
            <a:stCxn id="78" idx="0"/>
            <a:endCxn id="18" idx="2"/>
          </p:cNvCxnSpPr>
          <p:nvPr/>
        </p:nvCxnSpPr>
        <p:spPr bwMode="auto">
          <a:xfrm rot="16200000" flipV="1">
            <a:off x="5395459" y="4644735"/>
            <a:ext cx="271380" cy="3599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223"/>
          <p:cNvCxnSpPr>
            <a:cxnSpLocks noChangeShapeType="1"/>
            <a:stCxn id="81" idx="0"/>
            <a:endCxn id="44" idx="2"/>
          </p:cNvCxnSpPr>
          <p:nvPr/>
        </p:nvCxnSpPr>
        <p:spPr bwMode="auto">
          <a:xfrm rot="16200000" flipV="1">
            <a:off x="5906983" y="4649112"/>
            <a:ext cx="258143" cy="1399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Straight Connector 226"/>
          <p:cNvCxnSpPr>
            <a:cxnSpLocks noChangeShapeType="1"/>
            <a:stCxn id="84" idx="0"/>
            <a:endCxn id="45" idx="2"/>
          </p:cNvCxnSpPr>
          <p:nvPr/>
        </p:nvCxnSpPr>
        <p:spPr bwMode="auto">
          <a:xfrm rot="16200000" flipV="1">
            <a:off x="6499194" y="4652789"/>
            <a:ext cx="255494" cy="3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7377898" y="4700754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297076" y="4593999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7376873" y="4907681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296051" y="4800926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7376873" y="5115311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297076" y="5016348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DIP:*.*.*.*-&gt;{2,3}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7366340" y="2951243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285518" y="2844488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7365315" y="3158170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292814" y="3271071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7373636" y="3585456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287527" y="3506532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DIP:10.2.0.0/16-&gt;3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7368552" y="2534108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287730" y="242735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DIP:10.3.0.3-&gt;2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7367527" y="2741035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286705" y="2634280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DIP:10.3.0.4-&gt;2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271391" y="3712796"/>
            <a:ext cx="1784794" cy="338554"/>
            <a:chOff x="6757681" y="3947129"/>
            <a:chExt cx="1784794" cy="338554"/>
          </a:xfrm>
        </p:grpSpPr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6859057" y="403432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757681" y="394712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DIP:10.0.0.0/16-&gt;4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101714" y="1348691"/>
            <a:ext cx="2044149" cy="338554"/>
            <a:chOff x="6654296" y="1928926"/>
            <a:chExt cx="2044149" cy="338554"/>
          </a:xfrm>
        </p:grpSpPr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6723955" y="2012377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654296" y="1928926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DIP:10.3.0.0/16-&gt;{1,2}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268573" y="3929578"/>
            <a:ext cx="1784794" cy="338554"/>
            <a:chOff x="6757681" y="3947129"/>
            <a:chExt cx="1784794" cy="338554"/>
          </a:xfrm>
        </p:grpSpPr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6859057" y="403432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757681" y="394712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DIP:10.1.0.0/16-&gt;4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7099851" y="1555882"/>
            <a:ext cx="2044149" cy="338554"/>
            <a:chOff x="6654296" y="1928926"/>
            <a:chExt cx="2044149" cy="338554"/>
          </a:xfrm>
        </p:grpSpPr>
        <p:sp>
          <p:nvSpPr>
            <p:cNvPr id="118" name="Rectangle 117"/>
            <p:cNvSpPr>
              <a:spLocks noChangeArrowheads="1"/>
            </p:cNvSpPr>
            <p:nvPr/>
          </p:nvSpPr>
          <p:spPr bwMode="auto">
            <a:xfrm>
              <a:off x="6723955" y="2012377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654296" y="1928926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DIP:10.2.0.0/16-&gt;{3,4}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955396" y="19717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765426" y="213280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606530" y="230054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5426629" y="215644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492543" y="35249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276086" y="351004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106687" y="4891068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5865" y="478431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105662" y="5097995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4840" y="4991240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105662" y="5305625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5865" y="520666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DIP:*.*.*.*-&gt;{2,3}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142683" y="2929477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1861" y="2822722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141658" y="3136404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0836" y="3029649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142570" y="3575409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4446" y="3508962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DIP:10.1.0.0/16-&gt;3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144895" y="2512342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4073" y="2405587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DIP:10.0.0.3-&gt;2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143870" y="2719269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3048" y="2612514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DIP:10.0.0.4-&gt;2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144895" y="3794613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84257" y="3723639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DIP:10.2.0.0/16-&gt;4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101172" y="1348691"/>
            <a:ext cx="1903129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27728" y="1267849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DIP:10.0.0.0/16-&gt;{1,2}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142077" y="4011395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1439" y="3940421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DIP:10.3.0.0/16-&gt;4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99309" y="1555882"/>
            <a:ext cx="1903129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5865" y="1475040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DIP:10.1.0.0/16-&gt;{3,4}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142570" y="3359462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5182" y="3277840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0" name="Rectangle 169"/>
          <p:cNvSpPr>
            <a:spLocks noChangeArrowheads="1"/>
          </p:cNvSpPr>
          <p:nvPr/>
        </p:nvSpPr>
        <p:spPr bwMode="auto">
          <a:xfrm>
            <a:off x="7373636" y="3368598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7297673" y="3282563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DIP:10.3.0.0/16-&gt;3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7295220" y="3048092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2114623" y="4011395"/>
            <a:ext cx="5058197" cy="233259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 smtClean="0"/>
              <a:t>Limitations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No Load balancing between the core nodes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Multi-path in core is not utilized!</a:t>
            </a:r>
          </a:p>
        </p:txBody>
      </p:sp>
    </p:spTree>
    <p:extLst>
      <p:ext uri="{BB962C8B-B14F-4D97-AF65-F5344CB8AC3E}">
        <p14:creationId xmlns:p14="http://schemas.microsoft.com/office/powerpoint/2010/main" val="155844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3651638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4686692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5796616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541714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25941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29976" y="1715273"/>
            <a:ext cx="286372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717147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48459" y="3275373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25941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196812" y="4203696"/>
            <a:ext cx="286372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717147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336684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774663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369867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Connector 67"/>
          <p:cNvCxnSpPr>
            <a:cxnSpLocks noChangeShapeType="1"/>
            <a:stCxn id="9" idx="0"/>
            <a:endCxn id="10" idx="2"/>
          </p:cNvCxnSpPr>
          <p:nvPr/>
        </p:nvCxnSpPr>
        <p:spPr bwMode="auto">
          <a:xfrm rot="5400000" flipH="1" flipV="1">
            <a:off x="2602867" y="2205410"/>
            <a:ext cx="1236437" cy="90482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7"/>
          <p:cNvCxnSpPr>
            <a:cxnSpLocks noChangeShapeType="1"/>
            <a:stCxn id="11" idx="0"/>
            <a:endCxn id="10" idx="2"/>
          </p:cNvCxnSpPr>
          <p:nvPr/>
        </p:nvCxnSpPr>
        <p:spPr bwMode="auto">
          <a:xfrm rot="16200000" flipV="1">
            <a:off x="3148764" y="2564342"/>
            <a:ext cx="1236437" cy="1869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19"/>
          <p:cNvCxnSpPr>
            <a:cxnSpLocks noChangeShapeType="1"/>
            <a:stCxn id="12" idx="0"/>
            <a:endCxn id="10" idx="2"/>
          </p:cNvCxnSpPr>
          <p:nvPr/>
        </p:nvCxnSpPr>
        <p:spPr bwMode="auto">
          <a:xfrm rot="16200000" flipV="1">
            <a:off x="3664667" y="2048439"/>
            <a:ext cx="1236437" cy="121877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9"/>
          <p:cNvCxnSpPr>
            <a:cxnSpLocks noChangeShapeType="1"/>
            <a:stCxn id="13" idx="0"/>
            <a:endCxn id="9" idx="2"/>
          </p:cNvCxnSpPr>
          <p:nvPr/>
        </p:nvCxnSpPr>
        <p:spPr bwMode="auto">
          <a:xfrm rot="5400000" flipH="1" flipV="1">
            <a:off x="2467667" y="3901704"/>
            <a:ext cx="601009" cy="1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31"/>
          <p:cNvCxnSpPr>
            <a:cxnSpLocks noChangeShapeType="1"/>
            <a:stCxn id="14" idx="0"/>
            <a:endCxn id="9" idx="2"/>
          </p:cNvCxnSpPr>
          <p:nvPr/>
        </p:nvCxnSpPr>
        <p:spPr bwMode="auto">
          <a:xfrm rot="16200000" flipV="1">
            <a:off x="2752951" y="3616096"/>
            <a:ext cx="602332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196812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288019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321202" y="3277950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7" name="Straight Connector 91"/>
          <p:cNvCxnSpPr>
            <a:cxnSpLocks noChangeShapeType="1"/>
            <a:stCxn id="13" idx="0"/>
            <a:endCxn id="24" idx="2"/>
          </p:cNvCxnSpPr>
          <p:nvPr/>
        </p:nvCxnSpPr>
        <p:spPr bwMode="auto">
          <a:xfrm rot="5400000" flipH="1" flipV="1">
            <a:off x="2753613" y="3616758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94"/>
          <p:cNvCxnSpPr>
            <a:cxnSpLocks noChangeShapeType="1"/>
            <a:stCxn id="14" idx="0"/>
            <a:endCxn id="24" idx="2"/>
          </p:cNvCxnSpPr>
          <p:nvPr/>
        </p:nvCxnSpPr>
        <p:spPr bwMode="auto">
          <a:xfrm rot="5400000" flipH="1" flipV="1">
            <a:off x="3039058" y="3902204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719875" y="1715273"/>
            <a:ext cx="284500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106"/>
          <p:cNvCxnSpPr>
            <a:cxnSpLocks noChangeShapeType="1"/>
            <a:stCxn id="9" idx="0"/>
            <a:endCxn id="31" idx="2"/>
          </p:cNvCxnSpPr>
          <p:nvPr/>
        </p:nvCxnSpPr>
        <p:spPr bwMode="auto">
          <a:xfrm flipV="1">
            <a:off x="2768191" y="2040186"/>
            <a:ext cx="3093934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109"/>
          <p:cNvCxnSpPr>
            <a:cxnSpLocks noChangeShapeType="1"/>
            <a:stCxn id="11" idx="0"/>
            <a:endCxn id="31" idx="2"/>
          </p:cNvCxnSpPr>
          <p:nvPr/>
        </p:nvCxnSpPr>
        <p:spPr bwMode="auto">
          <a:xfrm flipV="1">
            <a:off x="3859397" y="2040186"/>
            <a:ext cx="2002728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112"/>
          <p:cNvCxnSpPr>
            <a:cxnSpLocks noChangeShapeType="1"/>
            <a:stCxn id="12" idx="0"/>
            <a:endCxn id="31" idx="2"/>
          </p:cNvCxnSpPr>
          <p:nvPr/>
        </p:nvCxnSpPr>
        <p:spPr bwMode="auto">
          <a:xfrm flipV="1">
            <a:off x="4891645" y="2040186"/>
            <a:ext cx="970480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115"/>
          <p:cNvCxnSpPr>
            <a:cxnSpLocks noChangeShapeType="1"/>
          </p:cNvCxnSpPr>
          <p:nvPr/>
        </p:nvCxnSpPr>
        <p:spPr bwMode="auto">
          <a:xfrm rot="5400000" flipH="1" flipV="1">
            <a:off x="3559799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116"/>
          <p:cNvCxnSpPr>
            <a:cxnSpLocks noChangeShapeType="1"/>
          </p:cNvCxnSpPr>
          <p:nvPr/>
        </p:nvCxnSpPr>
        <p:spPr bwMode="auto">
          <a:xfrm rot="16200000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17"/>
          <p:cNvCxnSpPr>
            <a:cxnSpLocks noChangeShapeType="1"/>
          </p:cNvCxnSpPr>
          <p:nvPr/>
        </p:nvCxnSpPr>
        <p:spPr bwMode="auto">
          <a:xfrm rot="5400000" flipH="1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18"/>
          <p:cNvCxnSpPr>
            <a:cxnSpLocks noChangeShapeType="1"/>
          </p:cNvCxnSpPr>
          <p:nvPr/>
        </p:nvCxnSpPr>
        <p:spPr bwMode="auto">
          <a:xfrm rot="5400000" flipH="1" flipV="1">
            <a:off x="4131852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119"/>
          <p:cNvCxnSpPr>
            <a:cxnSpLocks noChangeShapeType="1"/>
          </p:cNvCxnSpPr>
          <p:nvPr/>
        </p:nvCxnSpPr>
        <p:spPr bwMode="auto">
          <a:xfrm rot="5400000" flipH="1" flipV="1">
            <a:off x="4592265" y="3900379"/>
            <a:ext cx="601009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120"/>
          <p:cNvCxnSpPr>
            <a:cxnSpLocks noChangeShapeType="1"/>
          </p:cNvCxnSpPr>
          <p:nvPr/>
        </p:nvCxnSpPr>
        <p:spPr bwMode="auto">
          <a:xfrm rot="16200000" flipV="1">
            <a:off x="4877049" y="3614271"/>
            <a:ext cx="602333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121"/>
          <p:cNvCxnSpPr>
            <a:cxnSpLocks noChangeShapeType="1"/>
          </p:cNvCxnSpPr>
          <p:nvPr/>
        </p:nvCxnSpPr>
        <p:spPr bwMode="auto">
          <a:xfrm rot="5400000" flipH="1" flipV="1">
            <a:off x="4877711" y="3614934"/>
            <a:ext cx="601009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22"/>
          <p:cNvCxnSpPr>
            <a:cxnSpLocks noChangeShapeType="1"/>
          </p:cNvCxnSpPr>
          <p:nvPr/>
        </p:nvCxnSpPr>
        <p:spPr bwMode="auto">
          <a:xfrm rot="5400000" flipH="1" flipV="1">
            <a:off x="516365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862126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886458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6481662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6432997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7" name="Straight Connector 127"/>
          <p:cNvCxnSpPr>
            <a:cxnSpLocks noChangeShapeType="1"/>
          </p:cNvCxnSpPr>
          <p:nvPr/>
        </p:nvCxnSpPr>
        <p:spPr bwMode="auto">
          <a:xfrm rot="5400000" flipH="1" flipV="1">
            <a:off x="5703394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128"/>
          <p:cNvCxnSpPr>
            <a:cxnSpLocks noChangeShapeType="1"/>
          </p:cNvCxnSpPr>
          <p:nvPr/>
        </p:nvCxnSpPr>
        <p:spPr bwMode="auto">
          <a:xfrm rot="16200000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129"/>
          <p:cNvCxnSpPr>
            <a:cxnSpLocks noChangeShapeType="1"/>
          </p:cNvCxnSpPr>
          <p:nvPr/>
        </p:nvCxnSpPr>
        <p:spPr bwMode="auto">
          <a:xfrm rot="5400000" flipH="1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130"/>
          <p:cNvCxnSpPr>
            <a:cxnSpLocks noChangeShapeType="1"/>
          </p:cNvCxnSpPr>
          <p:nvPr/>
        </p:nvCxnSpPr>
        <p:spPr bwMode="auto">
          <a:xfrm rot="5400000" flipH="1" flipV="1">
            <a:off x="627544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31"/>
          <p:cNvCxnSpPr>
            <a:cxnSpLocks noChangeShapeType="1"/>
            <a:stCxn id="43" idx="0"/>
            <a:endCxn id="10" idx="2"/>
          </p:cNvCxnSpPr>
          <p:nvPr/>
        </p:nvCxnSpPr>
        <p:spPr bwMode="auto">
          <a:xfrm rot="16200000" flipV="1">
            <a:off x="4220399" y="1492707"/>
            <a:ext cx="1237761" cy="233155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132"/>
          <p:cNvCxnSpPr>
            <a:cxnSpLocks noChangeShapeType="1"/>
            <a:stCxn id="43" idx="0"/>
            <a:endCxn id="31" idx="2"/>
          </p:cNvCxnSpPr>
          <p:nvPr/>
        </p:nvCxnSpPr>
        <p:spPr bwMode="auto">
          <a:xfrm flipH="1" flipV="1">
            <a:off x="5862125" y="2040186"/>
            <a:ext cx="143187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140"/>
          <p:cNvCxnSpPr>
            <a:cxnSpLocks noChangeShapeType="1"/>
            <a:stCxn id="24" idx="0"/>
            <a:endCxn id="31" idx="2"/>
          </p:cNvCxnSpPr>
          <p:nvPr/>
        </p:nvCxnSpPr>
        <p:spPr bwMode="auto">
          <a:xfrm rot="5400000" flipH="1" flipV="1">
            <a:off x="3981445" y="1397724"/>
            <a:ext cx="1237761" cy="252152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141"/>
          <p:cNvCxnSpPr>
            <a:cxnSpLocks noChangeShapeType="1"/>
            <a:stCxn id="24" idx="0"/>
            <a:endCxn id="10" idx="2"/>
          </p:cNvCxnSpPr>
          <p:nvPr/>
        </p:nvCxnSpPr>
        <p:spPr bwMode="auto">
          <a:xfrm flipV="1">
            <a:off x="3339998" y="2040186"/>
            <a:ext cx="333164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147"/>
          <p:cNvCxnSpPr>
            <a:cxnSpLocks noChangeShapeType="1"/>
            <a:stCxn id="25" idx="0"/>
            <a:endCxn id="10" idx="2"/>
          </p:cNvCxnSpPr>
          <p:nvPr/>
        </p:nvCxnSpPr>
        <p:spPr bwMode="auto">
          <a:xfrm flipH="1" flipV="1">
            <a:off x="3673162" y="2040186"/>
            <a:ext cx="758043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149"/>
          <p:cNvCxnSpPr>
            <a:cxnSpLocks noChangeShapeType="1"/>
            <a:stCxn id="25" idx="0"/>
            <a:endCxn id="31" idx="2"/>
          </p:cNvCxnSpPr>
          <p:nvPr/>
        </p:nvCxnSpPr>
        <p:spPr bwMode="auto">
          <a:xfrm rot="5400000" flipH="1" flipV="1">
            <a:off x="4527341" y="1943621"/>
            <a:ext cx="1237761" cy="142973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Connector 151"/>
          <p:cNvCxnSpPr>
            <a:cxnSpLocks noChangeShapeType="1"/>
            <a:stCxn id="26" idx="0"/>
            <a:endCxn id="10" idx="2"/>
          </p:cNvCxnSpPr>
          <p:nvPr/>
        </p:nvCxnSpPr>
        <p:spPr bwMode="auto">
          <a:xfrm flipH="1" flipV="1">
            <a:off x="3673162" y="2040186"/>
            <a:ext cx="1790290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154"/>
          <p:cNvCxnSpPr>
            <a:cxnSpLocks noChangeShapeType="1"/>
            <a:stCxn id="26" idx="0"/>
            <a:endCxn id="31" idx="2"/>
          </p:cNvCxnSpPr>
          <p:nvPr/>
        </p:nvCxnSpPr>
        <p:spPr bwMode="auto">
          <a:xfrm rot="5400000" flipH="1" flipV="1">
            <a:off x="5043744" y="2460024"/>
            <a:ext cx="1237761" cy="3969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156"/>
          <p:cNvCxnSpPr>
            <a:cxnSpLocks noChangeShapeType="1"/>
            <a:stCxn id="46" idx="0"/>
            <a:endCxn id="10" idx="2"/>
          </p:cNvCxnSpPr>
          <p:nvPr/>
        </p:nvCxnSpPr>
        <p:spPr bwMode="auto">
          <a:xfrm flipH="1" flipV="1">
            <a:off x="3673162" y="2040186"/>
            <a:ext cx="2903021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Straight Connector 158"/>
          <p:cNvCxnSpPr>
            <a:cxnSpLocks noChangeShapeType="1"/>
            <a:stCxn id="46" idx="0"/>
            <a:endCxn id="31" idx="2"/>
          </p:cNvCxnSpPr>
          <p:nvPr/>
        </p:nvCxnSpPr>
        <p:spPr bwMode="auto">
          <a:xfrm rot="16200000" flipV="1">
            <a:off x="5599639" y="2301053"/>
            <a:ext cx="1237761" cy="7148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1" name="Rounded Rectangle 60"/>
          <p:cNvSpPr>
            <a:spLocks noChangeArrowheads="1"/>
          </p:cNvSpPr>
          <p:nvPr/>
        </p:nvSpPr>
        <p:spPr bwMode="auto">
          <a:xfrm>
            <a:off x="2549201" y="4796793"/>
            <a:ext cx="428622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620326" y="4871572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2618455" y="508560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4" name="Straight Connector 189"/>
          <p:cNvCxnSpPr>
            <a:cxnSpLocks noChangeShapeType="1"/>
            <a:stCxn id="61" idx="0"/>
            <a:endCxn id="13" idx="2"/>
          </p:cNvCxnSpPr>
          <p:nvPr/>
        </p:nvCxnSpPr>
        <p:spPr bwMode="auto">
          <a:xfrm rot="5400000" flipH="1" flipV="1">
            <a:off x="2631805" y="4658907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Rounded Rectangle 64"/>
          <p:cNvSpPr>
            <a:spLocks noChangeArrowheads="1"/>
          </p:cNvSpPr>
          <p:nvPr/>
        </p:nvSpPr>
        <p:spPr bwMode="auto">
          <a:xfrm>
            <a:off x="3135046" y="4794212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3206171" y="486899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204299" y="5083025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8" name="Straight Connector 193"/>
          <p:cNvCxnSpPr>
            <a:cxnSpLocks noChangeShapeType="1"/>
          </p:cNvCxnSpPr>
          <p:nvPr/>
        </p:nvCxnSpPr>
        <p:spPr bwMode="auto">
          <a:xfrm rot="5400000" flipH="1" flipV="1">
            <a:off x="3207035" y="4651626"/>
            <a:ext cx="270057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Rounded Rectangle 68"/>
          <p:cNvSpPr>
            <a:spLocks noChangeArrowheads="1"/>
          </p:cNvSpPr>
          <p:nvPr/>
        </p:nvSpPr>
        <p:spPr bwMode="auto">
          <a:xfrm>
            <a:off x="3674098" y="4799370"/>
            <a:ext cx="426750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3745223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3743351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Rounded Rectangle 71"/>
          <p:cNvSpPr>
            <a:spLocks noChangeArrowheads="1"/>
          </p:cNvSpPr>
          <p:nvPr/>
        </p:nvSpPr>
        <p:spPr bwMode="auto">
          <a:xfrm>
            <a:off x="4258072" y="4796793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4331068" y="4871572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4329197" y="5085605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5" name="Rounded Rectangle 74"/>
          <p:cNvSpPr>
            <a:spLocks noChangeArrowheads="1"/>
          </p:cNvSpPr>
          <p:nvPr/>
        </p:nvSpPr>
        <p:spPr bwMode="auto">
          <a:xfrm>
            <a:off x="4748459" y="480195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4821456" y="4876730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4819585" y="5090761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5334304" y="479937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5407301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405428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Rounded Rectangle 80"/>
          <p:cNvSpPr>
            <a:spLocks noChangeArrowheads="1"/>
          </p:cNvSpPr>
          <p:nvPr/>
        </p:nvSpPr>
        <p:spPr bwMode="auto">
          <a:xfrm>
            <a:off x="5828434" y="4783898"/>
            <a:ext cx="428622" cy="58020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5899560" y="4861259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897689" y="5075290"/>
            <a:ext cx="286371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Rounded Rectangle 83"/>
          <p:cNvSpPr>
            <a:spLocks noChangeArrowheads="1"/>
          </p:cNvSpPr>
          <p:nvPr/>
        </p:nvSpPr>
        <p:spPr bwMode="auto">
          <a:xfrm>
            <a:off x="6414280" y="4781320"/>
            <a:ext cx="428621" cy="58020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485405" y="4858681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6483533" y="5072710"/>
            <a:ext cx="284500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87" name="Straight Connector 212"/>
          <p:cNvCxnSpPr>
            <a:cxnSpLocks noChangeShapeType="1"/>
          </p:cNvCxnSpPr>
          <p:nvPr/>
        </p:nvCxnSpPr>
        <p:spPr bwMode="auto">
          <a:xfrm rot="5400000" flipH="1" flipV="1">
            <a:off x="3729598" y="4656260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Straight Connector 213"/>
          <p:cNvCxnSpPr>
            <a:cxnSpLocks noChangeShapeType="1"/>
            <a:stCxn id="72" idx="0"/>
            <a:endCxn id="16" idx="2"/>
          </p:cNvCxnSpPr>
          <p:nvPr/>
        </p:nvCxnSpPr>
        <p:spPr bwMode="auto">
          <a:xfrm rot="5400000" flipH="1" flipV="1">
            <a:off x="4342482" y="4657907"/>
            <a:ext cx="268733" cy="6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216"/>
          <p:cNvCxnSpPr>
            <a:cxnSpLocks noChangeShapeType="1"/>
            <a:stCxn id="75" idx="0"/>
            <a:endCxn id="17" idx="2"/>
          </p:cNvCxnSpPr>
          <p:nvPr/>
        </p:nvCxnSpPr>
        <p:spPr bwMode="auto">
          <a:xfrm rot="16200000" flipV="1">
            <a:off x="4803747" y="4640559"/>
            <a:ext cx="274027" cy="46991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Straight Connector 220"/>
          <p:cNvCxnSpPr>
            <a:cxnSpLocks noChangeShapeType="1"/>
            <a:stCxn id="78" idx="0"/>
            <a:endCxn id="18" idx="2"/>
          </p:cNvCxnSpPr>
          <p:nvPr/>
        </p:nvCxnSpPr>
        <p:spPr bwMode="auto">
          <a:xfrm rot="16200000" flipV="1">
            <a:off x="5395459" y="4644735"/>
            <a:ext cx="271380" cy="3599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223"/>
          <p:cNvCxnSpPr>
            <a:cxnSpLocks noChangeShapeType="1"/>
            <a:stCxn id="81" idx="0"/>
            <a:endCxn id="44" idx="2"/>
          </p:cNvCxnSpPr>
          <p:nvPr/>
        </p:nvCxnSpPr>
        <p:spPr bwMode="auto">
          <a:xfrm rot="16200000" flipV="1">
            <a:off x="5906983" y="4649112"/>
            <a:ext cx="258143" cy="1399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Straight Connector 226"/>
          <p:cNvCxnSpPr>
            <a:cxnSpLocks noChangeShapeType="1"/>
            <a:stCxn id="84" idx="0"/>
            <a:endCxn id="45" idx="2"/>
          </p:cNvCxnSpPr>
          <p:nvPr/>
        </p:nvCxnSpPr>
        <p:spPr bwMode="auto">
          <a:xfrm rot="16200000" flipV="1">
            <a:off x="6499194" y="4652789"/>
            <a:ext cx="255494" cy="3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7377898" y="4700754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297076" y="4593999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7376873" y="4907681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296051" y="4800926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7376873" y="5115311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297076" y="5016348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DIP:*.*.*.*-&gt;{2,3}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7366340" y="2951243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285518" y="2844488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7365315" y="3158170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292814" y="3271071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7373636" y="3585456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287527" y="3506532"/>
            <a:ext cx="175510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DIP:10.2.0.0/16-&gt;3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7368552" y="2534108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287730" y="242735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DIP:10.3.0.3-&gt;2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7367527" y="2741035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286705" y="2634280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DIP:10.3.0.4-&gt;2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271391" y="3712796"/>
            <a:ext cx="1784794" cy="338554"/>
            <a:chOff x="6757681" y="3947129"/>
            <a:chExt cx="1784794" cy="338554"/>
          </a:xfrm>
        </p:grpSpPr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6859057" y="403432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757681" y="394712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DIP:10.0.0.0/16-&gt;4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101714" y="1348691"/>
            <a:ext cx="2044149" cy="338554"/>
            <a:chOff x="6654296" y="1928926"/>
            <a:chExt cx="2044149" cy="338554"/>
          </a:xfrm>
        </p:grpSpPr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6723955" y="2012377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654296" y="1928926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DIP:10.3.0.0/16-&gt;{1,2}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268573" y="3929578"/>
            <a:ext cx="1784794" cy="338554"/>
            <a:chOff x="6757681" y="3947129"/>
            <a:chExt cx="1784794" cy="338554"/>
          </a:xfrm>
        </p:grpSpPr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6859057" y="403432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757681" y="394712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DIP:10.1.0.0/16-&gt;4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7099851" y="1555882"/>
            <a:ext cx="2044149" cy="338554"/>
            <a:chOff x="6654296" y="1928926"/>
            <a:chExt cx="2044149" cy="338554"/>
          </a:xfrm>
        </p:grpSpPr>
        <p:sp>
          <p:nvSpPr>
            <p:cNvPr id="118" name="Rectangle 117"/>
            <p:cNvSpPr>
              <a:spLocks noChangeArrowheads="1"/>
            </p:cNvSpPr>
            <p:nvPr/>
          </p:nvSpPr>
          <p:spPr bwMode="auto">
            <a:xfrm>
              <a:off x="6723955" y="2012377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654296" y="1928926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DIP:10.2.0.0/16-&gt;{3,4}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955396" y="19717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765426" y="213280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606530" y="230054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5426629" y="215644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492543" y="35249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276086" y="351004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106687" y="4891068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5865" y="478431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105662" y="5097995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4840" y="4991240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105662" y="5305625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5865" y="520666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DIP:*.*.*.*-&gt;{2,3}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142683" y="2929477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1861" y="2822722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141658" y="3136404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0836" y="3029649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142570" y="3575409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4446" y="3508962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DIP:10.1.0.0/16-&gt;3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144895" y="2512342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4073" y="2405587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DIP:10.0.0.3-&gt;2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143870" y="2719269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3048" y="2612514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DIP:10.0.0.4-&gt;2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144895" y="3794613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84257" y="3723639"/>
            <a:ext cx="175510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DIP:10.2.0.0/16-&gt;4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101172" y="1348691"/>
            <a:ext cx="1903129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27728" y="1267849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DIP:10.0.0.0/16-&gt;{1,2}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142077" y="4011395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1439" y="3940421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DIP:10.3.0.0/16-&gt;4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99309" y="1555882"/>
            <a:ext cx="1903129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5865" y="1475040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DIP:10.1.0.0/16-&gt;{3,4}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142570" y="3359462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5182" y="3277840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0" name="Rectangle 169"/>
          <p:cNvSpPr>
            <a:spLocks noChangeArrowheads="1"/>
          </p:cNvSpPr>
          <p:nvPr/>
        </p:nvSpPr>
        <p:spPr bwMode="auto">
          <a:xfrm>
            <a:off x="7373636" y="3368598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7297673" y="3282563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DIP:10.3.0.0/16-&gt;3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7295220" y="3048092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2114623" y="4011395"/>
            <a:ext cx="5058197" cy="233259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 smtClean="0"/>
              <a:t>Limitations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No Load balancing between the core nodes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Multi-path in core is not utilized!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19974" y="1310616"/>
            <a:ext cx="126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utilized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5072243" y="1359536"/>
            <a:ext cx="1504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Highly utilized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2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3651638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4686692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5796616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541714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25941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29976" y="1715273"/>
            <a:ext cx="286372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717147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48459" y="3275373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25941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196812" y="4203696"/>
            <a:ext cx="286372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717147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336684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774663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369867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Connector 67"/>
          <p:cNvCxnSpPr>
            <a:cxnSpLocks noChangeShapeType="1"/>
            <a:stCxn id="9" idx="0"/>
            <a:endCxn id="10" idx="2"/>
          </p:cNvCxnSpPr>
          <p:nvPr/>
        </p:nvCxnSpPr>
        <p:spPr bwMode="auto">
          <a:xfrm rot="5400000" flipH="1" flipV="1">
            <a:off x="2602867" y="2205410"/>
            <a:ext cx="1236437" cy="90482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7"/>
          <p:cNvCxnSpPr>
            <a:cxnSpLocks noChangeShapeType="1"/>
            <a:stCxn id="11" idx="0"/>
            <a:endCxn id="10" idx="2"/>
          </p:cNvCxnSpPr>
          <p:nvPr/>
        </p:nvCxnSpPr>
        <p:spPr bwMode="auto">
          <a:xfrm rot="16200000" flipV="1">
            <a:off x="3148764" y="2564342"/>
            <a:ext cx="1236437" cy="1869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19"/>
          <p:cNvCxnSpPr>
            <a:cxnSpLocks noChangeShapeType="1"/>
            <a:stCxn id="12" idx="0"/>
            <a:endCxn id="10" idx="2"/>
          </p:cNvCxnSpPr>
          <p:nvPr/>
        </p:nvCxnSpPr>
        <p:spPr bwMode="auto">
          <a:xfrm rot="16200000" flipV="1">
            <a:off x="3664667" y="2048439"/>
            <a:ext cx="1236437" cy="121877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9"/>
          <p:cNvCxnSpPr>
            <a:cxnSpLocks noChangeShapeType="1"/>
            <a:stCxn id="13" idx="0"/>
            <a:endCxn id="9" idx="2"/>
          </p:cNvCxnSpPr>
          <p:nvPr/>
        </p:nvCxnSpPr>
        <p:spPr bwMode="auto">
          <a:xfrm rot="5400000" flipH="1" flipV="1">
            <a:off x="2467667" y="3901704"/>
            <a:ext cx="601009" cy="1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31"/>
          <p:cNvCxnSpPr>
            <a:cxnSpLocks noChangeShapeType="1"/>
            <a:stCxn id="14" idx="0"/>
            <a:endCxn id="9" idx="2"/>
          </p:cNvCxnSpPr>
          <p:nvPr/>
        </p:nvCxnSpPr>
        <p:spPr bwMode="auto">
          <a:xfrm rot="16200000" flipV="1">
            <a:off x="2752951" y="3616096"/>
            <a:ext cx="602332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196812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288019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321202" y="3277950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7" name="Straight Connector 91"/>
          <p:cNvCxnSpPr>
            <a:cxnSpLocks noChangeShapeType="1"/>
            <a:stCxn id="13" idx="0"/>
            <a:endCxn id="24" idx="2"/>
          </p:cNvCxnSpPr>
          <p:nvPr/>
        </p:nvCxnSpPr>
        <p:spPr bwMode="auto">
          <a:xfrm rot="5400000" flipH="1" flipV="1">
            <a:off x="2753613" y="3616758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94"/>
          <p:cNvCxnSpPr>
            <a:cxnSpLocks noChangeShapeType="1"/>
            <a:stCxn id="14" idx="0"/>
            <a:endCxn id="24" idx="2"/>
          </p:cNvCxnSpPr>
          <p:nvPr/>
        </p:nvCxnSpPr>
        <p:spPr bwMode="auto">
          <a:xfrm rot="5400000" flipH="1" flipV="1">
            <a:off x="3039058" y="3902204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719875" y="1715273"/>
            <a:ext cx="284500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106"/>
          <p:cNvCxnSpPr>
            <a:cxnSpLocks noChangeShapeType="1"/>
            <a:stCxn id="9" idx="0"/>
            <a:endCxn id="31" idx="2"/>
          </p:cNvCxnSpPr>
          <p:nvPr/>
        </p:nvCxnSpPr>
        <p:spPr bwMode="auto">
          <a:xfrm flipV="1">
            <a:off x="2768191" y="2040186"/>
            <a:ext cx="3093934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109"/>
          <p:cNvCxnSpPr>
            <a:cxnSpLocks noChangeShapeType="1"/>
            <a:stCxn id="11" idx="0"/>
            <a:endCxn id="31" idx="2"/>
          </p:cNvCxnSpPr>
          <p:nvPr/>
        </p:nvCxnSpPr>
        <p:spPr bwMode="auto">
          <a:xfrm flipV="1">
            <a:off x="3859397" y="2040186"/>
            <a:ext cx="2002728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112"/>
          <p:cNvCxnSpPr>
            <a:cxnSpLocks noChangeShapeType="1"/>
            <a:stCxn id="12" idx="0"/>
            <a:endCxn id="31" idx="2"/>
          </p:cNvCxnSpPr>
          <p:nvPr/>
        </p:nvCxnSpPr>
        <p:spPr bwMode="auto">
          <a:xfrm flipV="1">
            <a:off x="4891645" y="2040186"/>
            <a:ext cx="970480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115"/>
          <p:cNvCxnSpPr>
            <a:cxnSpLocks noChangeShapeType="1"/>
          </p:cNvCxnSpPr>
          <p:nvPr/>
        </p:nvCxnSpPr>
        <p:spPr bwMode="auto">
          <a:xfrm rot="5400000" flipH="1" flipV="1">
            <a:off x="3559799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116"/>
          <p:cNvCxnSpPr>
            <a:cxnSpLocks noChangeShapeType="1"/>
          </p:cNvCxnSpPr>
          <p:nvPr/>
        </p:nvCxnSpPr>
        <p:spPr bwMode="auto">
          <a:xfrm rot="16200000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17"/>
          <p:cNvCxnSpPr>
            <a:cxnSpLocks noChangeShapeType="1"/>
          </p:cNvCxnSpPr>
          <p:nvPr/>
        </p:nvCxnSpPr>
        <p:spPr bwMode="auto">
          <a:xfrm rot="5400000" flipH="1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18"/>
          <p:cNvCxnSpPr>
            <a:cxnSpLocks noChangeShapeType="1"/>
          </p:cNvCxnSpPr>
          <p:nvPr/>
        </p:nvCxnSpPr>
        <p:spPr bwMode="auto">
          <a:xfrm rot="5400000" flipH="1" flipV="1">
            <a:off x="4131852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119"/>
          <p:cNvCxnSpPr>
            <a:cxnSpLocks noChangeShapeType="1"/>
          </p:cNvCxnSpPr>
          <p:nvPr/>
        </p:nvCxnSpPr>
        <p:spPr bwMode="auto">
          <a:xfrm rot="5400000" flipH="1" flipV="1">
            <a:off x="4592265" y="3900379"/>
            <a:ext cx="601009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120"/>
          <p:cNvCxnSpPr>
            <a:cxnSpLocks noChangeShapeType="1"/>
          </p:cNvCxnSpPr>
          <p:nvPr/>
        </p:nvCxnSpPr>
        <p:spPr bwMode="auto">
          <a:xfrm rot="16200000" flipV="1">
            <a:off x="4877049" y="3614271"/>
            <a:ext cx="602333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121"/>
          <p:cNvCxnSpPr>
            <a:cxnSpLocks noChangeShapeType="1"/>
          </p:cNvCxnSpPr>
          <p:nvPr/>
        </p:nvCxnSpPr>
        <p:spPr bwMode="auto">
          <a:xfrm rot="5400000" flipH="1" flipV="1">
            <a:off x="4877711" y="3614934"/>
            <a:ext cx="601009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22"/>
          <p:cNvCxnSpPr>
            <a:cxnSpLocks noChangeShapeType="1"/>
          </p:cNvCxnSpPr>
          <p:nvPr/>
        </p:nvCxnSpPr>
        <p:spPr bwMode="auto">
          <a:xfrm rot="5400000" flipH="1" flipV="1">
            <a:off x="516365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862126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886458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6481662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6432997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7" name="Straight Connector 127"/>
          <p:cNvCxnSpPr>
            <a:cxnSpLocks noChangeShapeType="1"/>
          </p:cNvCxnSpPr>
          <p:nvPr/>
        </p:nvCxnSpPr>
        <p:spPr bwMode="auto">
          <a:xfrm rot="5400000" flipH="1" flipV="1">
            <a:off x="5703394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128"/>
          <p:cNvCxnSpPr>
            <a:cxnSpLocks noChangeShapeType="1"/>
          </p:cNvCxnSpPr>
          <p:nvPr/>
        </p:nvCxnSpPr>
        <p:spPr bwMode="auto">
          <a:xfrm rot="16200000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129"/>
          <p:cNvCxnSpPr>
            <a:cxnSpLocks noChangeShapeType="1"/>
          </p:cNvCxnSpPr>
          <p:nvPr/>
        </p:nvCxnSpPr>
        <p:spPr bwMode="auto">
          <a:xfrm rot="5400000" flipH="1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130"/>
          <p:cNvCxnSpPr>
            <a:cxnSpLocks noChangeShapeType="1"/>
          </p:cNvCxnSpPr>
          <p:nvPr/>
        </p:nvCxnSpPr>
        <p:spPr bwMode="auto">
          <a:xfrm rot="5400000" flipH="1" flipV="1">
            <a:off x="627544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31"/>
          <p:cNvCxnSpPr>
            <a:cxnSpLocks noChangeShapeType="1"/>
            <a:stCxn id="43" idx="0"/>
            <a:endCxn id="10" idx="2"/>
          </p:cNvCxnSpPr>
          <p:nvPr/>
        </p:nvCxnSpPr>
        <p:spPr bwMode="auto">
          <a:xfrm rot="16200000" flipV="1">
            <a:off x="4220399" y="1492707"/>
            <a:ext cx="1237761" cy="233155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132"/>
          <p:cNvCxnSpPr>
            <a:cxnSpLocks noChangeShapeType="1"/>
            <a:stCxn id="43" idx="0"/>
            <a:endCxn id="31" idx="2"/>
          </p:cNvCxnSpPr>
          <p:nvPr/>
        </p:nvCxnSpPr>
        <p:spPr bwMode="auto">
          <a:xfrm flipH="1" flipV="1">
            <a:off x="5862125" y="2040186"/>
            <a:ext cx="143187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140"/>
          <p:cNvCxnSpPr>
            <a:cxnSpLocks noChangeShapeType="1"/>
            <a:stCxn id="24" idx="0"/>
            <a:endCxn id="31" idx="2"/>
          </p:cNvCxnSpPr>
          <p:nvPr/>
        </p:nvCxnSpPr>
        <p:spPr bwMode="auto">
          <a:xfrm rot="5400000" flipH="1" flipV="1">
            <a:off x="3981445" y="1397724"/>
            <a:ext cx="1237761" cy="252152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141"/>
          <p:cNvCxnSpPr>
            <a:cxnSpLocks noChangeShapeType="1"/>
            <a:stCxn id="24" idx="0"/>
            <a:endCxn id="10" idx="2"/>
          </p:cNvCxnSpPr>
          <p:nvPr/>
        </p:nvCxnSpPr>
        <p:spPr bwMode="auto">
          <a:xfrm flipV="1">
            <a:off x="3339998" y="2040186"/>
            <a:ext cx="333164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147"/>
          <p:cNvCxnSpPr>
            <a:cxnSpLocks noChangeShapeType="1"/>
            <a:stCxn id="25" idx="0"/>
            <a:endCxn id="10" idx="2"/>
          </p:cNvCxnSpPr>
          <p:nvPr/>
        </p:nvCxnSpPr>
        <p:spPr bwMode="auto">
          <a:xfrm flipH="1" flipV="1">
            <a:off x="3673162" y="2040186"/>
            <a:ext cx="758043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149"/>
          <p:cNvCxnSpPr>
            <a:cxnSpLocks noChangeShapeType="1"/>
            <a:stCxn id="25" idx="0"/>
            <a:endCxn id="31" idx="2"/>
          </p:cNvCxnSpPr>
          <p:nvPr/>
        </p:nvCxnSpPr>
        <p:spPr bwMode="auto">
          <a:xfrm rot="5400000" flipH="1" flipV="1">
            <a:off x="4527341" y="1943621"/>
            <a:ext cx="1237761" cy="142973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Connector 151"/>
          <p:cNvCxnSpPr>
            <a:cxnSpLocks noChangeShapeType="1"/>
            <a:stCxn id="26" idx="0"/>
            <a:endCxn id="10" idx="2"/>
          </p:cNvCxnSpPr>
          <p:nvPr/>
        </p:nvCxnSpPr>
        <p:spPr bwMode="auto">
          <a:xfrm flipH="1" flipV="1">
            <a:off x="3673162" y="2040186"/>
            <a:ext cx="1790290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154"/>
          <p:cNvCxnSpPr>
            <a:cxnSpLocks noChangeShapeType="1"/>
            <a:stCxn id="26" idx="0"/>
            <a:endCxn id="31" idx="2"/>
          </p:cNvCxnSpPr>
          <p:nvPr/>
        </p:nvCxnSpPr>
        <p:spPr bwMode="auto">
          <a:xfrm rot="5400000" flipH="1" flipV="1">
            <a:off x="5043744" y="2460024"/>
            <a:ext cx="1237761" cy="3969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156"/>
          <p:cNvCxnSpPr>
            <a:cxnSpLocks noChangeShapeType="1"/>
            <a:stCxn id="46" idx="0"/>
            <a:endCxn id="10" idx="2"/>
          </p:cNvCxnSpPr>
          <p:nvPr/>
        </p:nvCxnSpPr>
        <p:spPr bwMode="auto">
          <a:xfrm flipH="1" flipV="1">
            <a:off x="3673162" y="2040186"/>
            <a:ext cx="2903021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Straight Connector 158"/>
          <p:cNvCxnSpPr>
            <a:cxnSpLocks noChangeShapeType="1"/>
            <a:stCxn id="46" idx="0"/>
            <a:endCxn id="31" idx="2"/>
          </p:cNvCxnSpPr>
          <p:nvPr/>
        </p:nvCxnSpPr>
        <p:spPr bwMode="auto">
          <a:xfrm rot="16200000" flipV="1">
            <a:off x="5599639" y="2301053"/>
            <a:ext cx="1237761" cy="7148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1" name="Rounded Rectangle 60"/>
          <p:cNvSpPr>
            <a:spLocks noChangeArrowheads="1"/>
          </p:cNvSpPr>
          <p:nvPr/>
        </p:nvSpPr>
        <p:spPr bwMode="auto">
          <a:xfrm>
            <a:off x="2549201" y="4796793"/>
            <a:ext cx="428622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620326" y="4871572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2618455" y="508560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4" name="Straight Connector 189"/>
          <p:cNvCxnSpPr>
            <a:cxnSpLocks noChangeShapeType="1"/>
            <a:stCxn id="61" idx="0"/>
            <a:endCxn id="13" idx="2"/>
          </p:cNvCxnSpPr>
          <p:nvPr/>
        </p:nvCxnSpPr>
        <p:spPr bwMode="auto">
          <a:xfrm rot="5400000" flipH="1" flipV="1">
            <a:off x="2631805" y="4658907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Rounded Rectangle 64"/>
          <p:cNvSpPr>
            <a:spLocks noChangeArrowheads="1"/>
          </p:cNvSpPr>
          <p:nvPr/>
        </p:nvSpPr>
        <p:spPr bwMode="auto">
          <a:xfrm>
            <a:off x="3135046" y="4794212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3206171" y="486899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204299" y="5083025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8" name="Straight Connector 193"/>
          <p:cNvCxnSpPr>
            <a:cxnSpLocks noChangeShapeType="1"/>
          </p:cNvCxnSpPr>
          <p:nvPr/>
        </p:nvCxnSpPr>
        <p:spPr bwMode="auto">
          <a:xfrm rot="5400000" flipH="1" flipV="1">
            <a:off x="3207035" y="4651626"/>
            <a:ext cx="270057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Rounded Rectangle 68"/>
          <p:cNvSpPr>
            <a:spLocks noChangeArrowheads="1"/>
          </p:cNvSpPr>
          <p:nvPr/>
        </p:nvSpPr>
        <p:spPr bwMode="auto">
          <a:xfrm>
            <a:off x="3674098" y="4799370"/>
            <a:ext cx="426750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3745223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3743351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Rounded Rectangle 71"/>
          <p:cNvSpPr>
            <a:spLocks noChangeArrowheads="1"/>
          </p:cNvSpPr>
          <p:nvPr/>
        </p:nvSpPr>
        <p:spPr bwMode="auto">
          <a:xfrm>
            <a:off x="4258072" y="4796793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4331068" y="4871572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4329197" y="5085605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5" name="Rounded Rectangle 74"/>
          <p:cNvSpPr>
            <a:spLocks noChangeArrowheads="1"/>
          </p:cNvSpPr>
          <p:nvPr/>
        </p:nvSpPr>
        <p:spPr bwMode="auto">
          <a:xfrm>
            <a:off x="4748459" y="480195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4821456" y="4876730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4819585" y="5090761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5334304" y="479937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5407301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405428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Rounded Rectangle 80"/>
          <p:cNvSpPr>
            <a:spLocks noChangeArrowheads="1"/>
          </p:cNvSpPr>
          <p:nvPr/>
        </p:nvSpPr>
        <p:spPr bwMode="auto">
          <a:xfrm>
            <a:off x="5828434" y="4783898"/>
            <a:ext cx="428622" cy="58020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5899560" y="4861259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897689" y="5075290"/>
            <a:ext cx="286371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Rounded Rectangle 83"/>
          <p:cNvSpPr>
            <a:spLocks noChangeArrowheads="1"/>
          </p:cNvSpPr>
          <p:nvPr/>
        </p:nvSpPr>
        <p:spPr bwMode="auto">
          <a:xfrm>
            <a:off x="6414280" y="4781320"/>
            <a:ext cx="428621" cy="58020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485405" y="4858681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6483533" y="5072710"/>
            <a:ext cx="284500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87" name="Straight Connector 212"/>
          <p:cNvCxnSpPr>
            <a:cxnSpLocks noChangeShapeType="1"/>
          </p:cNvCxnSpPr>
          <p:nvPr/>
        </p:nvCxnSpPr>
        <p:spPr bwMode="auto">
          <a:xfrm rot="5400000" flipH="1" flipV="1">
            <a:off x="3729598" y="4656260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Straight Connector 213"/>
          <p:cNvCxnSpPr>
            <a:cxnSpLocks noChangeShapeType="1"/>
            <a:stCxn id="72" idx="0"/>
            <a:endCxn id="16" idx="2"/>
          </p:cNvCxnSpPr>
          <p:nvPr/>
        </p:nvCxnSpPr>
        <p:spPr bwMode="auto">
          <a:xfrm rot="5400000" flipH="1" flipV="1">
            <a:off x="4342482" y="4657907"/>
            <a:ext cx="268733" cy="6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216"/>
          <p:cNvCxnSpPr>
            <a:cxnSpLocks noChangeShapeType="1"/>
            <a:stCxn id="75" idx="0"/>
            <a:endCxn id="17" idx="2"/>
          </p:cNvCxnSpPr>
          <p:nvPr/>
        </p:nvCxnSpPr>
        <p:spPr bwMode="auto">
          <a:xfrm rot="16200000" flipV="1">
            <a:off x="4803747" y="4640559"/>
            <a:ext cx="274027" cy="46991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Straight Connector 220"/>
          <p:cNvCxnSpPr>
            <a:cxnSpLocks noChangeShapeType="1"/>
            <a:stCxn id="78" idx="0"/>
            <a:endCxn id="18" idx="2"/>
          </p:cNvCxnSpPr>
          <p:nvPr/>
        </p:nvCxnSpPr>
        <p:spPr bwMode="auto">
          <a:xfrm rot="16200000" flipV="1">
            <a:off x="5395459" y="4644735"/>
            <a:ext cx="271380" cy="3599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223"/>
          <p:cNvCxnSpPr>
            <a:cxnSpLocks noChangeShapeType="1"/>
            <a:stCxn id="81" idx="0"/>
            <a:endCxn id="44" idx="2"/>
          </p:cNvCxnSpPr>
          <p:nvPr/>
        </p:nvCxnSpPr>
        <p:spPr bwMode="auto">
          <a:xfrm rot="16200000" flipV="1">
            <a:off x="5906983" y="4649112"/>
            <a:ext cx="258143" cy="1399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Straight Connector 226"/>
          <p:cNvCxnSpPr>
            <a:cxnSpLocks noChangeShapeType="1"/>
            <a:stCxn id="84" idx="0"/>
            <a:endCxn id="45" idx="2"/>
          </p:cNvCxnSpPr>
          <p:nvPr/>
        </p:nvCxnSpPr>
        <p:spPr bwMode="auto">
          <a:xfrm rot="16200000" flipV="1">
            <a:off x="6499194" y="4652789"/>
            <a:ext cx="255494" cy="3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7377898" y="4700754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297076" y="4593999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7376873" y="4907681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296051" y="4800926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7376873" y="5115311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297076" y="5016348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DIP:*.*.*.*-&gt;{2,3}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7366340" y="2951243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285518" y="2844488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7365315" y="3158170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292814" y="3271071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7373636" y="3585456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287527" y="3506532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DIP:10.2.0.0/16-&gt;3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7368552" y="2534108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287730" y="242735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DIP:10.3.0.3-&gt;2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7367527" y="2741035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286705" y="2634280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DIP:10.3.0.4-&gt;2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271391" y="3712796"/>
            <a:ext cx="1784794" cy="338554"/>
            <a:chOff x="6757681" y="3947129"/>
            <a:chExt cx="1784794" cy="338554"/>
          </a:xfrm>
        </p:grpSpPr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6859057" y="403432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757681" y="394712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DIP:10.0.0.0/16-&gt;4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101714" y="1348691"/>
            <a:ext cx="2044149" cy="338554"/>
            <a:chOff x="6654296" y="1928926"/>
            <a:chExt cx="2044149" cy="338554"/>
          </a:xfrm>
        </p:grpSpPr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6723955" y="2012377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654296" y="1928926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DIP:10.3.0.0/16-&gt;{1,2}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268573" y="3929578"/>
            <a:ext cx="1784794" cy="338554"/>
            <a:chOff x="6757681" y="3947129"/>
            <a:chExt cx="1784794" cy="338554"/>
          </a:xfrm>
        </p:grpSpPr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6859057" y="403432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757681" y="394712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DIP:10.1.0.0/16-&gt;4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7099851" y="1555882"/>
            <a:ext cx="2044149" cy="338554"/>
            <a:chOff x="6654296" y="1928926"/>
            <a:chExt cx="2044149" cy="338554"/>
          </a:xfrm>
        </p:grpSpPr>
        <p:sp>
          <p:nvSpPr>
            <p:cNvPr id="118" name="Rectangle 117"/>
            <p:cNvSpPr>
              <a:spLocks noChangeArrowheads="1"/>
            </p:cNvSpPr>
            <p:nvPr/>
          </p:nvSpPr>
          <p:spPr bwMode="auto">
            <a:xfrm>
              <a:off x="6723955" y="2012377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654296" y="1928926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DIP:10.2.0.0/16-&gt;{3,4}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955396" y="19717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765426" y="213280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606530" y="230054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5426629" y="215644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492543" y="35249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276086" y="351004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106687" y="4891068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5865" y="478431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105662" y="5097995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4840" y="4991240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105662" y="5305625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5865" y="520666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DIP:*.*.*.*-&gt;{2,3}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142683" y="2929477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1861" y="2822722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141658" y="3136404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0836" y="3029649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142570" y="3575409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4446" y="3508962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DIP:10.1.0.0/16-&gt;3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144895" y="2512342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4073" y="2405587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DIP:10.0.0.3-&gt;2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143870" y="2719269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3048" y="2612514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DIP:10.0.0.4-&gt;2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144895" y="3794613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84257" y="3723639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DIP:10.2.0.0/16-&gt;4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101172" y="1348691"/>
            <a:ext cx="1903129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27728" y="1267849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DIP:10.0.0.0/16-&gt;{1,2}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142077" y="4011395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1439" y="3940421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DIP:10.3.0.0/16-&gt;4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99309" y="1555882"/>
            <a:ext cx="1903129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5865" y="1475040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DIP:10.1.0.0/16-&gt;{3,4}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142570" y="3359462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5182" y="3277840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0" name="Rectangle 169"/>
          <p:cNvSpPr>
            <a:spLocks noChangeArrowheads="1"/>
          </p:cNvSpPr>
          <p:nvPr/>
        </p:nvSpPr>
        <p:spPr bwMode="auto">
          <a:xfrm>
            <a:off x="7373636" y="3368598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7297673" y="3282563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DIP:10.3.0.0/16-&gt;3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7295220" y="3048092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5" name="Rectangle 174"/>
          <p:cNvSpPr>
            <a:spLocks noChangeArrowheads="1"/>
          </p:cNvSpPr>
          <p:nvPr/>
        </p:nvSpPr>
        <p:spPr bwMode="auto">
          <a:xfrm>
            <a:off x="160713" y="3342191"/>
            <a:ext cx="1911164" cy="8591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26332" y="3539904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DIP:10.0.0.0/14-&gt;{3,4}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6" name="Rectangle 175"/>
          <p:cNvSpPr>
            <a:spLocks noChangeArrowheads="1"/>
          </p:cNvSpPr>
          <p:nvPr/>
        </p:nvSpPr>
        <p:spPr bwMode="auto">
          <a:xfrm>
            <a:off x="7171373" y="3341172"/>
            <a:ext cx="1911164" cy="8591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7136992" y="3538885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DIP:10.0.0.0/14-&gt;{3,4}</a:t>
            </a:r>
            <a:endParaRPr lang="en-US" sz="1600" dirty="0">
              <a:solidFill>
                <a:srgbClr val="FFFFFF"/>
              </a:solidFill>
            </a:endParaRPr>
          </a:p>
        </p:txBody>
      </p:sp>
      <p:cxnSp>
        <p:nvCxnSpPr>
          <p:cNvPr id="183" name="Straight Connector 156"/>
          <p:cNvCxnSpPr>
            <a:cxnSpLocks noChangeShapeType="1"/>
            <a:stCxn id="31" idx="1"/>
            <a:endCxn id="10" idx="3"/>
          </p:cNvCxnSpPr>
          <p:nvPr/>
        </p:nvCxnSpPr>
        <p:spPr bwMode="auto">
          <a:xfrm flipH="1">
            <a:off x="3816348" y="1877730"/>
            <a:ext cx="1903527" cy="0"/>
          </a:xfrm>
          <a:prstGeom prst="line">
            <a:avLst/>
          </a:prstGeom>
          <a:ln>
            <a:solidFill>
              <a:srgbClr val="00000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>
          <a:xfrm>
            <a:off x="1949879" y="4051350"/>
            <a:ext cx="5149971" cy="228167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High-BW PARIS: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Connect core nodes in a mesh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Change rules at aggregation to load balance across core nodes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Use Valiant Load-balancing in the core</a:t>
            </a:r>
          </a:p>
        </p:txBody>
      </p:sp>
    </p:spTree>
    <p:extLst>
      <p:ext uri="{BB962C8B-B14F-4D97-AF65-F5344CB8AC3E}">
        <p14:creationId xmlns:p14="http://schemas.microsoft.com/office/powerpoint/2010/main" val="26682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  <p:bldP spid="173" grpId="0"/>
      <p:bldP spid="176" grpId="0" animBg="1"/>
      <p:bldP spid="17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3651638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4686692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5796616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541714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25941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29976" y="1715273"/>
            <a:ext cx="286372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717147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48459" y="3275373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25941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196812" y="4203696"/>
            <a:ext cx="286372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717147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336684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774663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369867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Connector 67"/>
          <p:cNvCxnSpPr>
            <a:cxnSpLocks noChangeShapeType="1"/>
            <a:stCxn id="9" idx="0"/>
            <a:endCxn id="10" idx="2"/>
          </p:cNvCxnSpPr>
          <p:nvPr/>
        </p:nvCxnSpPr>
        <p:spPr bwMode="auto">
          <a:xfrm rot="5400000" flipH="1" flipV="1">
            <a:off x="2602867" y="2205410"/>
            <a:ext cx="1236437" cy="90482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7"/>
          <p:cNvCxnSpPr>
            <a:cxnSpLocks noChangeShapeType="1"/>
            <a:stCxn id="11" idx="0"/>
            <a:endCxn id="10" idx="2"/>
          </p:cNvCxnSpPr>
          <p:nvPr/>
        </p:nvCxnSpPr>
        <p:spPr bwMode="auto">
          <a:xfrm rot="16200000" flipV="1">
            <a:off x="3148764" y="2564342"/>
            <a:ext cx="1236437" cy="1869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19"/>
          <p:cNvCxnSpPr>
            <a:cxnSpLocks noChangeShapeType="1"/>
            <a:stCxn id="12" idx="0"/>
            <a:endCxn id="10" idx="2"/>
          </p:cNvCxnSpPr>
          <p:nvPr/>
        </p:nvCxnSpPr>
        <p:spPr bwMode="auto">
          <a:xfrm rot="16200000" flipV="1">
            <a:off x="3664667" y="2048439"/>
            <a:ext cx="1236437" cy="121877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9"/>
          <p:cNvCxnSpPr>
            <a:cxnSpLocks noChangeShapeType="1"/>
            <a:stCxn id="13" idx="0"/>
            <a:endCxn id="9" idx="2"/>
          </p:cNvCxnSpPr>
          <p:nvPr/>
        </p:nvCxnSpPr>
        <p:spPr bwMode="auto">
          <a:xfrm rot="5400000" flipH="1" flipV="1">
            <a:off x="2467667" y="3901704"/>
            <a:ext cx="601009" cy="1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31"/>
          <p:cNvCxnSpPr>
            <a:cxnSpLocks noChangeShapeType="1"/>
            <a:stCxn id="14" idx="0"/>
            <a:endCxn id="9" idx="2"/>
          </p:cNvCxnSpPr>
          <p:nvPr/>
        </p:nvCxnSpPr>
        <p:spPr bwMode="auto">
          <a:xfrm rot="16200000" flipV="1">
            <a:off x="2752951" y="3616096"/>
            <a:ext cx="602332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196812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288019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321202" y="3277950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7" name="Straight Connector 91"/>
          <p:cNvCxnSpPr>
            <a:cxnSpLocks noChangeShapeType="1"/>
            <a:stCxn id="13" idx="0"/>
            <a:endCxn id="24" idx="2"/>
          </p:cNvCxnSpPr>
          <p:nvPr/>
        </p:nvCxnSpPr>
        <p:spPr bwMode="auto">
          <a:xfrm rot="5400000" flipH="1" flipV="1">
            <a:off x="2753613" y="3616758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94"/>
          <p:cNvCxnSpPr>
            <a:cxnSpLocks noChangeShapeType="1"/>
            <a:stCxn id="14" idx="0"/>
            <a:endCxn id="24" idx="2"/>
          </p:cNvCxnSpPr>
          <p:nvPr/>
        </p:nvCxnSpPr>
        <p:spPr bwMode="auto">
          <a:xfrm rot="5400000" flipH="1" flipV="1">
            <a:off x="3039058" y="3902204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719875" y="1715273"/>
            <a:ext cx="284500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106"/>
          <p:cNvCxnSpPr>
            <a:cxnSpLocks noChangeShapeType="1"/>
            <a:stCxn id="9" idx="0"/>
            <a:endCxn id="31" idx="2"/>
          </p:cNvCxnSpPr>
          <p:nvPr/>
        </p:nvCxnSpPr>
        <p:spPr bwMode="auto">
          <a:xfrm flipV="1">
            <a:off x="2768191" y="2040186"/>
            <a:ext cx="3093934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109"/>
          <p:cNvCxnSpPr>
            <a:cxnSpLocks noChangeShapeType="1"/>
            <a:stCxn id="11" idx="0"/>
            <a:endCxn id="31" idx="2"/>
          </p:cNvCxnSpPr>
          <p:nvPr/>
        </p:nvCxnSpPr>
        <p:spPr bwMode="auto">
          <a:xfrm flipV="1">
            <a:off x="3859397" y="2040186"/>
            <a:ext cx="2002728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112"/>
          <p:cNvCxnSpPr>
            <a:cxnSpLocks noChangeShapeType="1"/>
            <a:stCxn id="12" idx="0"/>
            <a:endCxn id="31" idx="2"/>
          </p:cNvCxnSpPr>
          <p:nvPr/>
        </p:nvCxnSpPr>
        <p:spPr bwMode="auto">
          <a:xfrm flipV="1">
            <a:off x="4891645" y="2040186"/>
            <a:ext cx="970480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115"/>
          <p:cNvCxnSpPr>
            <a:cxnSpLocks noChangeShapeType="1"/>
          </p:cNvCxnSpPr>
          <p:nvPr/>
        </p:nvCxnSpPr>
        <p:spPr bwMode="auto">
          <a:xfrm rot="5400000" flipH="1" flipV="1">
            <a:off x="3559799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116"/>
          <p:cNvCxnSpPr>
            <a:cxnSpLocks noChangeShapeType="1"/>
          </p:cNvCxnSpPr>
          <p:nvPr/>
        </p:nvCxnSpPr>
        <p:spPr bwMode="auto">
          <a:xfrm rot="16200000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17"/>
          <p:cNvCxnSpPr>
            <a:cxnSpLocks noChangeShapeType="1"/>
          </p:cNvCxnSpPr>
          <p:nvPr/>
        </p:nvCxnSpPr>
        <p:spPr bwMode="auto">
          <a:xfrm rot="5400000" flipH="1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18"/>
          <p:cNvCxnSpPr>
            <a:cxnSpLocks noChangeShapeType="1"/>
          </p:cNvCxnSpPr>
          <p:nvPr/>
        </p:nvCxnSpPr>
        <p:spPr bwMode="auto">
          <a:xfrm rot="5400000" flipH="1" flipV="1">
            <a:off x="4131852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119"/>
          <p:cNvCxnSpPr>
            <a:cxnSpLocks noChangeShapeType="1"/>
          </p:cNvCxnSpPr>
          <p:nvPr/>
        </p:nvCxnSpPr>
        <p:spPr bwMode="auto">
          <a:xfrm rot="5400000" flipH="1" flipV="1">
            <a:off x="4592265" y="3900379"/>
            <a:ext cx="601009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120"/>
          <p:cNvCxnSpPr>
            <a:cxnSpLocks noChangeShapeType="1"/>
          </p:cNvCxnSpPr>
          <p:nvPr/>
        </p:nvCxnSpPr>
        <p:spPr bwMode="auto">
          <a:xfrm rot="16200000" flipV="1">
            <a:off x="4877049" y="3614271"/>
            <a:ext cx="602333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121"/>
          <p:cNvCxnSpPr>
            <a:cxnSpLocks noChangeShapeType="1"/>
          </p:cNvCxnSpPr>
          <p:nvPr/>
        </p:nvCxnSpPr>
        <p:spPr bwMode="auto">
          <a:xfrm rot="5400000" flipH="1" flipV="1">
            <a:off x="4877711" y="3614934"/>
            <a:ext cx="601009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22"/>
          <p:cNvCxnSpPr>
            <a:cxnSpLocks noChangeShapeType="1"/>
          </p:cNvCxnSpPr>
          <p:nvPr/>
        </p:nvCxnSpPr>
        <p:spPr bwMode="auto">
          <a:xfrm rot="5400000" flipH="1" flipV="1">
            <a:off x="516365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862126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886458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6481662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6432997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7" name="Straight Connector 127"/>
          <p:cNvCxnSpPr>
            <a:cxnSpLocks noChangeShapeType="1"/>
          </p:cNvCxnSpPr>
          <p:nvPr/>
        </p:nvCxnSpPr>
        <p:spPr bwMode="auto">
          <a:xfrm rot="5400000" flipH="1" flipV="1">
            <a:off x="5703394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128"/>
          <p:cNvCxnSpPr>
            <a:cxnSpLocks noChangeShapeType="1"/>
          </p:cNvCxnSpPr>
          <p:nvPr/>
        </p:nvCxnSpPr>
        <p:spPr bwMode="auto">
          <a:xfrm rot="16200000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129"/>
          <p:cNvCxnSpPr>
            <a:cxnSpLocks noChangeShapeType="1"/>
          </p:cNvCxnSpPr>
          <p:nvPr/>
        </p:nvCxnSpPr>
        <p:spPr bwMode="auto">
          <a:xfrm rot="5400000" flipH="1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130"/>
          <p:cNvCxnSpPr>
            <a:cxnSpLocks noChangeShapeType="1"/>
          </p:cNvCxnSpPr>
          <p:nvPr/>
        </p:nvCxnSpPr>
        <p:spPr bwMode="auto">
          <a:xfrm rot="5400000" flipH="1" flipV="1">
            <a:off x="627544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31"/>
          <p:cNvCxnSpPr>
            <a:cxnSpLocks noChangeShapeType="1"/>
            <a:stCxn id="43" idx="0"/>
            <a:endCxn id="10" idx="2"/>
          </p:cNvCxnSpPr>
          <p:nvPr/>
        </p:nvCxnSpPr>
        <p:spPr bwMode="auto">
          <a:xfrm rot="16200000" flipV="1">
            <a:off x="4220399" y="1492707"/>
            <a:ext cx="1237761" cy="233155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132"/>
          <p:cNvCxnSpPr>
            <a:cxnSpLocks noChangeShapeType="1"/>
            <a:stCxn id="43" idx="0"/>
            <a:endCxn id="31" idx="2"/>
          </p:cNvCxnSpPr>
          <p:nvPr/>
        </p:nvCxnSpPr>
        <p:spPr bwMode="auto">
          <a:xfrm flipH="1" flipV="1">
            <a:off x="5862125" y="2040186"/>
            <a:ext cx="143187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140"/>
          <p:cNvCxnSpPr>
            <a:cxnSpLocks noChangeShapeType="1"/>
            <a:stCxn id="24" idx="0"/>
            <a:endCxn id="31" idx="2"/>
          </p:cNvCxnSpPr>
          <p:nvPr/>
        </p:nvCxnSpPr>
        <p:spPr bwMode="auto">
          <a:xfrm rot="5400000" flipH="1" flipV="1">
            <a:off x="3981445" y="1397724"/>
            <a:ext cx="1237761" cy="252152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141"/>
          <p:cNvCxnSpPr>
            <a:cxnSpLocks noChangeShapeType="1"/>
            <a:stCxn id="24" idx="0"/>
            <a:endCxn id="10" idx="2"/>
          </p:cNvCxnSpPr>
          <p:nvPr/>
        </p:nvCxnSpPr>
        <p:spPr bwMode="auto">
          <a:xfrm flipV="1">
            <a:off x="3339998" y="2040186"/>
            <a:ext cx="333164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147"/>
          <p:cNvCxnSpPr>
            <a:cxnSpLocks noChangeShapeType="1"/>
            <a:stCxn id="25" idx="0"/>
            <a:endCxn id="10" idx="2"/>
          </p:cNvCxnSpPr>
          <p:nvPr/>
        </p:nvCxnSpPr>
        <p:spPr bwMode="auto">
          <a:xfrm flipH="1" flipV="1">
            <a:off x="3673162" y="2040186"/>
            <a:ext cx="758043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149"/>
          <p:cNvCxnSpPr>
            <a:cxnSpLocks noChangeShapeType="1"/>
            <a:stCxn id="25" idx="0"/>
            <a:endCxn id="31" idx="2"/>
          </p:cNvCxnSpPr>
          <p:nvPr/>
        </p:nvCxnSpPr>
        <p:spPr bwMode="auto">
          <a:xfrm rot="5400000" flipH="1" flipV="1">
            <a:off x="4527341" y="1943621"/>
            <a:ext cx="1237761" cy="142973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Connector 151"/>
          <p:cNvCxnSpPr>
            <a:cxnSpLocks noChangeShapeType="1"/>
            <a:stCxn id="26" idx="0"/>
            <a:endCxn id="10" idx="2"/>
          </p:cNvCxnSpPr>
          <p:nvPr/>
        </p:nvCxnSpPr>
        <p:spPr bwMode="auto">
          <a:xfrm flipH="1" flipV="1">
            <a:off x="3673162" y="2040186"/>
            <a:ext cx="1790290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154"/>
          <p:cNvCxnSpPr>
            <a:cxnSpLocks noChangeShapeType="1"/>
            <a:stCxn id="26" idx="0"/>
            <a:endCxn id="31" idx="2"/>
          </p:cNvCxnSpPr>
          <p:nvPr/>
        </p:nvCxnSpPr>
        <p:spPr bwMode="auto">
          <a:xfrm rot="5400000" flipH="1" flipV="1">
            <a:off x="5043744" y="2460024"/>
            <a:ext cx="1237761" cy="3969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156"/>
          <p:cNvCxnSpPr>
            <a:cxnSpLocks noChangeShapeType="1"/>
            <a:stCxn id="46" idx="0"/>
            <a:endCxn id="10" idx="2"/>
          </p:cNvCxnSpPr>
          <p:nvPr/>
        </p:nvCxnSpPr>
        <p:spPr bwMode="auto">
          <a:xfrm flipH="1" flipV="1">
            <a:off x="3673162" y="2040186"/>
            <a:ext cx="2903021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Straight Connector 158"/>
          <p:cNvCxnSpPr>
            <a:cxnSpLocks noChangeShapeType="1"/>
            <a:stCxn id="46" idx="0"/>
            <a:endCxn id="31" idx="2"/>
          </p:cNvCxnSpPr>
          <p:nvPr/>
        </p:nvCxnSpPr>
        <p:spPr bwMode="auto">
          <a:xfrm rot="16200000" flipV="1">
            <a:off x="5599639" y="2301053"/>
            <a:ext cx="1237761" cy="7148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1" name="Rounded Rectangle 60"/>
          <p:cNvSpPr>
            <a:spLocks noChangeArrowheads="1"/>
          </p:cNvSpPr>
          <p:nvPr/>
        </p:nvSpPr>
        <p:spPr bwMode="auto">
          <a:xfrm>
            <a:off x="2549201" y="4796793"/>
            <a:ext cx="428622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620326" y="4871572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2618455" y="508560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4" name="Straight Connector 189"/>
          <p:cNvCxnSpPr>
            <a:cxnSpLocks noChangeShapeType="1"/>
            <a:stCxn id="61" idx="0"/>
            <a:endCxn id="13" idx="2"/>
          </p:cNvCxnSpPr>
          <p:nvPr/>
        </p:nvCxnSpPr>
        <p:spPr bwMode="auto">
          <a:xfrm rot="5400000" flipH="1" flipV="1">
            <a:off x="2631805" y="4658907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Rounded Rectangle 64"/>
          <p:cNvSpPr>
            <a:spLocks noChangeArrowheads="1"/>
          </p:cNvSpPr>
          <p:nvPr/>
        </p:nvSpPr>
        <p:spPr bwMode="auto">
          <a:xfrm>
            <a:off x="3135046" y="4794212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3206171" y="486899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204299" y="5083025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8" name="Straight Connector 193"/>
          <p:cNvCxnSpPr>
            <a:cxnSpLocks noChangeShapeType="1"/>
          </p:cNvCxnSpPr>
          <p:nvPr/>
        </p:nvCxnSpPr>
        <p:spPr bwMode="auto">
          <a:xfrm rot="5400000" flipH="1" flipV="1">
            <a:off x="3207035" y="4651626"/>
            <a:ext cx="270057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Rounded Rectangle 68"/>
          <p:cNvSpPr>
            <a:spLocks noChangeArrowheads="1"/>
          </p:cNvSpPr>
          <p:nvPr/>
        </p:nvSpPr>
        <p:spPr bwMode="auto">
          <a:xfrm>
            <a:off x="3674098" y="4799370"/>
            <a:ext cx="426750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3745223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3743351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Rounded Rectangle 71"/>
          <p:cNvSpPr>
            <a:spLocks noChangeArrowheads="1"/>
          </p:cNvSpPr>
          <p:nvPr/>
        </p:nvSpPr>
        <p:spPr bwMode="auto">
          <a:xfrm>
            <a:off x="4258072" y="4796793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4331068" y="4871572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4329197" y="5085605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5" name="Rounded Rectangle 74"/>
          <p:cNvSpPr>
            <a:spLocks noChangeArrowheads="1"/>
          </p:cNvSpPr>
          <p:nvPr/>
        </p:nvSpPr>
        <p:spPr bwMode="auto">
          <a:xfrm>
            <a:off x="4748459" y="480195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4821456" y="4876730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4819585" y="5090761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5334304" y="479937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5407301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405428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Rounded Rectangle 80"/>
          <p:cNvSpPr>
            <a:spLocks noChangeArrowheads="1"/>
          </p:cNvSpPr>
          <p:nvPr/>
        </p:nvSpPr>
        <p:spPr bwMode="auto">
          <a:xfrm>
            <a:off x="5828434" y="4783898"/>
            <a:ext cx="428622" cy="58020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5899560" y="4861259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897689" y="5075290"/>
            <a:ext cx="286371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Rounded Rectangle 83"/>
          <p:cNvSpPr>
            <a:spLocks noChangeArrowheads="1"/>
          </p:cNvSpPr>
          <p:nvPr/>
        </p:nvSpPr>
        <p:spPr bwMode="auto">
          <a:xfrm>
            <a:off x="6414280" y="4781320"/>
            <a:ext cx="428621" cy="58020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485405" y="4858681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6483533" y="5072710"/>
            <a:ext cx="284500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87" name="Straight Connector 212"/>
          <p:cNvCxnSpPr>
            <a:cxnSpLocks noChangeShapeType="1"/>
          </p:cNvCxnSpPr>
          <p:nvPr/>
        </p:nvCxnSpPr>
        <p:spPr bwMode="auto">
          <a:xfrm rot="5400000" flipH="1" flipV="1">
            <a:off x="3729598" y="4656260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Straight Connector 213"/>
          <p:cNvCxnSpPr>
            <a:cxnSpLocks noChangeShapeType="1"/>
            <a:stCxn id="72" idx="0"/>
            <a:endCxn id="16" idx="2"/>
          </p:cNvCxnSpPr>
          <p:nvPr/>
        </p:nvCxnSpPr>
        <p:spPr bwMode="auto">
          <a:xfrm rot="5400000" flipH="1" flipV="1">
            <a:off x="4342482" y="4657907"/>
            <a:ext cx="268733" cy="6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216"/>
          <p:cNvCxnSpPr>
            <a:cxnSpLocks noChangeShapeType="1"/>
            <a:stCxn id="75" idx="0"/>
            <a:endCxn id="17" idx="2"/>
          </p:cNvCxnSpPr>
          <p:nvPr/>
        </p:nvCxnSpPr>
        <p:spPr bwMode="auto">
          <a:xfrm rot="16200000" flipV="1">
            <a:off x="4803747" y="4640559"/>
            <a:ext cx="274027" cy="46991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Straight Connector 220"/>
          <p:cNvCxnSpPr>
            <a:cxnSpLocks noChangeShapeType="1"/>
            <a:stCxn id="78" idx="0"/>
            <a:endCxn id="18" idx="2"/>
          </p:cNvCxnSpPr>
          <p:nvPr/>
        </p:nvCxnSpPr>
        <p:spPr bwMode="auto">
          <a:xfrm rot="16200000" flipV="1">
            <a:off x="5395459" y="4644735"/>
            <a:ext cx="271380" cy="3599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223"/>
          <p:cNvCxnSpPr>
            <a:cxnSpLocks noChangeShapeType="1"/>
            <a:stCxn id="81" idx="0"/>
            <a:endCxn id="44" idx="2"/>
          </p:cNvCxnSpPr>
          <p:nvPr/>
        </p:nvCxnSpPr>
        <p:spPr bwMode="auto">
          <a:xfrm rot="16200000" flipV="1">
            <a:off x="5906983" y="4649112"/>
            <a:ext cx="258143" cy="1399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Straight Connector 226"/>
          <p:cNvCxnSpPr>
            <a:cxnSpLocks noChangeShapeType="1"/>
            <a:stCxn id="84" idx="0"/>
            <a:endCxn id="45" idx="2"/>
          </p:cNvCxnSpPr>
          <p:nvPr/>
        </p:nvCxnSpPr>
        <p:spPr bwMode="auto">
          <a:xfrm rot="16200000" flipV="1">
            <a:off x="6499194" y="4652789"/>
            <a:ext cx="255494" cy="3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7377898" y="4700754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297076" y="4593999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7376873" y="4907681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296051" y="4800926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7376873" y="5115311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297076" y="5016348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DIP:*.*.*.*-&gt;{2,3}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7366340" y="2951243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285518" y="2844488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7365315" y="3158170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292814" y="3271071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7373636" y="3585456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287527" y="3506532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DIP:10.2.0.0/16-&gt;3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7368552" y="2534108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287730" y="242735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DIP:10.3.0.3-&gt;2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7367527" y="2741035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286705" y="2634280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DIP:10.3.0.4-&gt;2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271391" y="3712796"/>
            <a:ext cx="1784794" cy="338554"/>
            <a:chOff x="6757681" y="3947129"/>
            <a:chExt cx="1784794" cy="338554"/>
          </a:xfrm>
        </p:grpSpPr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6859057" y="403432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757681" y="394712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DIP:10.0.0.0/16-&gt;4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101714" y="1348691"/>
            <a:ext cx="2044149" cy="338554"/>
            <a:chOff x="6654296" y="1928926"/>
            <a:chExt cx="2044149" cy="338554"/>
          </a:xfrm>
        </p:grpSpPr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6723955" y="2012377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654296" y="1928926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DIP:10.3.0.0/16-&gt;{1,2}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268573" y="3929578"/>
            <a:ext cx="1784794" cy="338554"/>
            <a:chOff x="6757681" y="3947129"/>
            <a:chExt cx="1784794" cy="338554"/>
          </a:xfrm>
        </p:grpSpPr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6859057" y="403432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757681" y="394712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DIP:10.1.0.0/16-&gt;4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7099851" y="1555882"/>
            <a:ext cx="2044149" cy="338554"/>
            <a:chOff x="6654296" y="1928926"/>
            <a:chExt cx="2044149" cy="338554"/>
          </a:xfrm>
        </p:grpSpPr>
        <p:sp>
          <p:nvSpPr>
            <p:cNvPr id="118" name="Rectangle 117"/>
            <p:cNvSpPr>
              <a:spLocks noChangeArrowheads="1"/>
            </p:cNvSpPr>
            <p:nvPr/>
          </p:nvSpPr>
          <p:spPr bwMode="auto">
            <a:xfrm>
              <a:off x="6723955" y="2012377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654296" y="1928926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DIP:10.2.0.0/16-&gt;{3,4}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955396" y="19717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765426" y="213280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606530" y="230054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5426629" y="215644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492543" y="35249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276086" y="351004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106687" y="4891068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5865" y="478431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105662" y="5097995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4840" y="4991240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105662" y="5305625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5865" y="520666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DIP:*.*.*.*-&gt;{2,3}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142683" y="2929477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1861" y="2822722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141658" y="3136404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0836" y="3029649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142570" y="3575409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4446" y="3508962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DIP:10.1.0.0/16-&gt;3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144895" y="2512342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4073" y="2405587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DIP:10.0.0.3-&gt;2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143870" y="2719269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3048" y="2612514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DIP:10.0.0.4-&gt;2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144895" y="3794613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84257" y="3723639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DIP:10.2.0.0/16-&gt;4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101172" y="1348691"/>
            <a:ext cx="1903129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27728" y="1267849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DIP:10.0.0.0/16-&gt;{1,2}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142077" y="4011395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1439" y="3940421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DIP:10.3.0.0/16-&gt;4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99309" y="1555882"/>
            <a:ext cx="1903129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5865" y="1475040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DIP:10.1.0.0/16-&gt;{3,4}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142570" y="3359462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5182" y="3277840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0" name="Rectangle 169"/>
          <p:cNvSpPr>
            <a:spLocks noChangeArrowheads="1"/>
          </p:cNvSpPr>
          <p:nvPr/>
        </p:nvSpPr>
        <p:spPr bwMode="auto">
          <a:xfrm>
            <a:off x="7373636" y="3368598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7297673" y="3282563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DIP:10.3.0.0/16-&gt;3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7295220" y="3048092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5" name="Rectangle 174"/>
          <p:cNvSpPr>
            <a:spLocks noChangeArrowheads="1"/>
          </p:cNvSpPr>
          <p:nvPr/>
        </p:nvSpPr>
        <p:spPr bwMode="auto">
          <a:xfrm>
            <a:off x="160713" y="3342191"/>
            <a:ext cx="1911164" cy="8591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26332" y="3539904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DIP:10.0.0.0/14-&gt;{3,4}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6" name="Rectangle 175"/>
          <p:cNvSpPr>
            <a:spLocks noChangeArrowheads="1"/>
          </p:cNvSpPr>
          <p:nvPr/>
        </p:nvSpPr>
        <p:spPr bwMode="auto">
          <a:xfrm>
            <a:off x="7171373" y="3341172"/>
            <a:ext cx="1911164" cy="8591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7136992" y="3538885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DIP:10.0.0.0/14-&gt;{3,4}</a:t>
            </a:r>
            <a:endParaRPr lang="en-US" sz="1600" dirty="0">
              <a:solidFill>
                <a:srgbClr val="FFFFFF"/>
              </a:solidFill>
            </a:endParaRPr>
          </a:p>
        </p:txBody>
      </p:sp>
      <p:cxnSp>
        <p:nvCxnSpPr>
          <p:cNvPr id="183" name="Straight Connector 156"/>
          <p:cNvCxnSpPr>
            <a:cxnSpLocks noChangeShapeType="1"/>
            <a:stCxn id="31" idx="1"/>
            <a:endCxn id="10" idx="3"/>
          </p:cNvCxnSpPr>
          <p:nvPr/>
        </p:nvCxnSpPr>
        <p:spPr bwMode="auto">
          <a:xfrm flipH="1">
            <a:off x="3816348" y="1877730"/>
            <a:ext cx="1903527" cy="0"/>
          </a:xfrm>
          <a:prstGeom prst="line">
            <a:avLst/>
          </a:prstGeom>
          <a:ln>
            <a:solidFill>
              <a:srgbClr val="00000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1949879" y="4051350"/>
            <a:ext cx="5149971" cy="228167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High-BW PARIS: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Connect core nodes in a mesh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Change rules at aggregation to load balance across core nodes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Use Valiant Load-balancing in the core</a:t>
            </a:r>
          </a:p>
        </p:txBody>
      </p:sp>
    </p:spTree>
    <p:extLst>
      <p:ext uri="{BB962C8B-B14F-4D97-AF65-F5344CB8AC3E}">
        <p14:creationId xmlns:p14="http://schemas.microsoft.com/office/powerpoint/2010/main" val="316888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  <p:bldP spid="173" grpId="0"/>
      <p:bldP spid="176" grpId="0" animBg="1"/>
      <p:bldP spid="17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3651638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4686692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5796616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541714" y="3234114"/>
            <a:ext cx="1014467" cy="1340911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25941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29976" y="1715273"/>
            <a:ext cx="286372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717147" y="3275373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48459" y="3275373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625941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196812" y="4203696"/>
            <a:ext cx="286372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717147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336684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774663" y="4203696"/>
            <a:ext cx="284500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369867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Connector 67"/>
          <p:cNvCxnSpPr>
            <a:cxnSpLocks noChangeShapeType="1"/>
            <a:stCxn id="9" idx="0"/>
            <a:endCxn id="10" idx="2"/>
          </p:cNvCxnSpPr>
          <p:nvPr/>
        </p:nvCxnSpPr>
        <p:spPr bwMode="auto">
          <a:xfrm rot="5400000" flipH="1" flipV="1">
            <a:off x="2602867" y="2205410"/>
            <a:ext cx="1236437" cy="90482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7"/>
          <p:cNvCxnSpPr>
            <a:cxnSpLocks noChangeShapeType="1"/>
            <a:stCxn id="11" idx="0"/>
            <a:endCxn id="10" idx="2"/>
          </p:cNvCxnSpPr>
          <p:nvPr/>
        </p:nvCxnSpPr>
        <p:spPr bwMode="auto">
          <a:xfrm rot="16200000" flipV="1">
            <a:off x="3148764" y="2564342"/>
            <a:ext cx="1236437" cy="1869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19"/>
          <p:cNvCxnSpPr>
            <a:cxnSpLocks noChangeShapeType="1"/>
            <a:stCxn id="12" idx="0"/>
            <a:endCxn id="10" idx="2"/>
          </p:cNvCxnSpPr>
          <p:nvPr/>
        </p:nvCxnSpPr>
        <p:spPr bwMode="auto">
          <a:xfrm rot="16200000" flipV="1">
            <a:off x="3664667" y="2048439"/>
            <a:ext cx="1236437" cy="121877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9"/>
          <p:cNvCxnSpPr>
            <a:cxnSpLocks noChangeShapeType="1"/>
            <a:stCxn id="13" idx="0"/>
            <a:endCxn id="9" idx="2"/>
          </p:cNvCxnSpPr>
          <p:nvPr/>
        </p:nvCxnSpPr>
        <p:spPr bwMode="auto">
          <a:xfrm rot="5400000" flipH="1" flipV="1">
            <a:off x="2467667" y="3901704"/>
            <a:ext cx="601009" cy="1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31"/>
          <p:cNvCxnSpPr>
            <a:cxnSpLocks noChangeShapeType="1"/>
            <a:stCxn id="14" idx="0"/>
            <a:endCxn id="9" idx="2"/>
          </p:cNvCxnSpPr>
          <p:nvPr/>
        </p:nvCxnSpPr>
        <p:spPr bwMode="auto">
          <a:xfrm rot="16200000" flipV="1">
            <a:off x="2752951" y="3616096"/>
            <a:ext cx="602332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196812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288019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321202" y="3277950"/>
            <a:ext cx="284500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7" name="Straight Connector 91"/>
          <p:cNvCxnSpPr>
            <a:cxnSpLocks noChangeShapeType="1"/>
            <a:stCxn id="13" idx="0"/>
            <a:endCxn id="24" idx="2"/>
          </p:cNvCxnSpPr>
          <p:nvPr/>
        </p:nvCxnSpPr>
        <p:spPr bwMode="auto">
          <a:xfrm rot="5400000" flipH="1" flipV="1">
            <a:off x="2753613" y="3616758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94"/>
          <p:cNvCxnSpPr>
            <a:cxnSpLocks noChangeShapeType="1"/>
            <a:stCxn id="14" idx="0"/>
            <a:endCxn id="24" idx="2"/>
          </p:cNvCxnSpPr>
          <p:nvPr/>
        </p:nvCxnSpPr>
        <p:spPr bwMode="auto">
          <a:xfrm rot="5400000" flipH="1" flipV="1">
            <a:off x="3039058" y="3902204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719875" y="1715273"/>
            <a:ext cx="284500" cy="324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2" name="Straight Connector 106"/>
          <p:cNvCxnSpPr>
            <a:cxnSpLocks noChangeShapeType="1"/>
            <a:stCxn id="9" idx="0"/>
            <a:endCxn id="31" idx="2"/>
          </p:cNvCxnSpPr>
          <p:nvPr/>
        </p:nvCxnSpPr>
        <p:spPr bwMode="auto">
          <a:xfrm flipV="1">
            <a:off x="2768191" y="2040186"/>
            <a:ext cx="3093934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109"/>
          <p:cNvCxnSpPr>
            <a:cxnSpLocks noChangeShapeType="1"/>
            <a:stCxn id="11" idx="0"/>
            <a:endCxn id="31" idx="2"/>
          </p:cNvCxnSpPr>
          <p:nvPr/>
        </p:nvCxnSpPr>
        <p:spPr bwMode="auto">
          <a:xfrm flipV="1">
            <a:off x="3859397" y="2040186"/>
            <a:ext cx="2002728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112"/>
          <p:cNvCxnSpPr>
            <a:cxnSpLocks noChangeShapeType="1"/>
            <a:stCxn id="12" idx="0"/>
            <a:endCxn id="31" idx="2"/>
          </p:cNvCxnSpPr>
          <p:nvPr/>
        </p:nvCxnSpPr>
        <p:spPr bwMode="auto">
          <a:xfrm flipV="1">
            <a:off x="4891645" y="2040186"/>
            <a:ext cx="970480" cy="12351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115"/>
          <p:cNvCxnSpPr>
            <a:cxnSpLocks noChangeShapeType="1"/>
          </p:cNvCxnSpPr>
          <p:nvPr/>
        </p:nvCxnSpPr>
        <p:spPr bwMode="auto">
          <a:xfrm rot="5400000" flipH="1" flipV="1">
            <a:off x="3559799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116"/>
          <p:cNvCxnSpPr>
            <a:cxnSpLocks noChangeShapeType="1"/>
          </p:cNvCxnSpPr>
          <p:nvPr/>
        </p:nvCxnSpPr>
        <p:spPr bwMode="auto">
          <a:xfrm rot="16200000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17"/>
          <p:cNvCxnSpPr>
            <a:cxnSpLocks noChangeShapeType="1"/>
          </p:cNvCxnSpPr>
          <p:nvPr/>
        </p:nvCxnSpPr>
        <p:spPr bwMode="auto">
          <a:xfrm rot="5400000" flipH="1" flipV="1">
            <a:off x="3846406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18"/>
          <p:cNvCxnSpPr>
            <a:cxnSpLocks noChangeShapeType="1"/>
          </p:cNvCxnSpPr>
          <p:nvPr/>
        </p:nvCxnSpPr>
        <p:spPr bwMode="auto">
          <a:xfrm rot="5400000" flipH="1" flipV="1">
            <a:off x="4131852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119"/>
          <p:cNvCxnSpPr>
            <a:cxnSpLocks noChangeShapeType="1"/>
          </p:cNvCxnSpPr>
          <p:nvPr/>
        </p:nvCxnSpPr>
        <p:spPr bwMode="auto">
          <a:xfrm rot="5400000" flipH="1" flipV="1">
            <a:off x="4592265" y="3900379"/>
            <a:ext cx="601009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120"/>
          <p:cNvCxnSpPr>
            <a:cxnSpLocks noChangeShapeType="1"/>
          </p:cNvCxnSpPr>
          <p:nvPr/>
        </p:nvCxnSpPr>
        <p:spPr bwMode="auto">
          <a:xfrm rot="16200000" flipV="1">
            <a:off x="4877049" y="3614271"/>
            <a:ext cx="602333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121"/>
          <p:cNvCxnSpPr>
            <a:cxnSpLocks noChangeShapeType="1"/>
          </p:cNvCxnSpPr>
          <p:nvPr/>
        </p:nvCxnSpPr>
        <p:spPr bwMode="auto">
          <a:xfrm rot="5400000" flipH="1" flipV="1">
            <a:off x="4877711" y="3614934"/>
            <a:ext cx="601009" cy="571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22"/>
          <p:cNvCxnSpPr>
            <a:cxnSpLocks noChangeShapeType="1"/>
          </p:cNvCxnSpPr>
          <p:nvPr/>
        </p:nvCxnSpPr>
        <p:spPr bwMode="auto">
          <a:xfrm rot="5400000" flipH="1" flipV="1">
            <a:off x="516365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862126" y="3277950"/>
            <a:ext cx="286372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886458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6481662" y="4203696"/>
            <a:ext cx="286371" cy="32233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6432997" y="3277950"/>
            <a:ext cx="286371" cy="3249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7" name="Straight Connector 127"/>
          <p:cNvCxnSpPr>
            <a:cxnSpLocks noChangeShapeType="1"/>
          </p:cNvCxnSpPr>
          <p:nvPr/>
        </p:nvCxnSpPr>
        <p:spPr bwMode="auto">
          <a:xfrm rot="5400000" flipH="1" flipV="1">
            <a:off x="5703394" y="3901041"/>
            <a:ext cx="602332" cy="99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128"/>
          <p:cNvCxnSpPr>
            <a:cxnSpLocks noChangeShapeType="1"/>
          </p:cNvCxnSpPr>
          <p:nvPr/>
        </p:nvCxnSpPr>
        <p:spPr bwMode="auto">
          <a:xfrm rot="16200000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129"/>
          <p:cNvCxnSpPr>
            <a:cxnSpLocks noChangeShapeType="1"/>
          </p:cNvCxnSpPr>
          <p:nvPr/>
        </p:nvCxnSpPr>
        <p:spPr bwMode="auto">
          <a:xfrm rot="5400000" flipH="1" flipV="1">
            <a:off x="5990001" y="3615434"/>
            <a:ext cx="601009" cy="57089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130"/>
          <p:cNvCxnSpPr>
            <a:cxnSpLocks noChangeShapeType="1"/>
          </p:cNvCxnSpPr>
          <p:nvPr/>
        </p:nvCxnSpPr>
        <p:spPr bwMode="auto">
          <a:xfrm rot="5400000" flipH="1" flipV="1">
            <a:off x="6275447" y="3900880"/>
            <a:ext cx="601009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31"/>
          <p:cNvCxnSpPr>
            <a:cxnSpLocks noChangeShapeType="1"/>
            <a:stCxn id="43" idx="0"/>
            <a:endCxn id="10" idx="2"/>
          </p:cNvCxnSpPr>
          <p:nvPr/>
        </p:nvCxnSpPr>
        <p:spPr bwMode="auto">
          <a:xfrm rot="16200000" flipV="1">
            <a:off x="4220399" y="1492707"/>
            <a:ext cx="1237761" cy="233155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132"/>
          <p:cNvCxnSpPr>
            <a:cxnSpLocks noChangeShapeType="1"/>
            <a:stCxn id="43" idx="0"/>
            <a:endCxn id="31" idx="2"/>
          </p:cNvCxnSpPr>
          <p:nvPr/>
        </p:nvCxnSpPr>
        <p:spPr bwMode="auto">
          <a:xfrm flipH="1" flipV="1">
            <a:off x="5862125" y="2040186"/>
            <a:ext cx="143187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140"/>
          <p:cNvCxnSpPr>
            <a:cxnSpLocks noChangeShapeType="1"/>
            <a:stCxn id="24" idx="0"/>
            <a:endCxn id="31" idx="2"/>
          </p:cNvCxnSpPr>
          <p:nvPr/>
        </p:nvCxnSpPr>
        <p:spPr bwMode="auto">
          <a:xfrm rot="5400000" flipH="1" flipV="1">
            <a:off x="3981445" y="1397724"/>
            <a:ext cx="1237761" cy="252152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141"/>
          <p:cNvCxnSpPr>
            <a:cxnSpLocks noChangeShapeType="1"/>
            <a:stCxn id="24" idx="0"/>
            <a:endCxn id="10" idx="2"/>
          </p:cNvCxnSpPr>
          <p:nvPr/>
        </p:nvCxnSpPr>
        <p:spPr bwMode="auto">
          <a:xfrm flipV="1">
            <a:off x="3339998" y="2040186"/>
            <a:ext cx="333164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147"/>
          <p:cNvCxnSpPr>
            <a:cxnSpLocks noChangeShapeType="1"/>
            <a:stCxn id="25" idx="0"/>
            <a:endCxn id="10" idx="2"/>
          </p:cNvCxnSpPr>
          <p:nvPr/>
        </p:nvCxnSpPr>
        <p:spPr bwMode="auto">
          <a:xfrm flipH="1" flipV="1">
            <a:off x="3673162" y="2040186"/>
            <a:ext cx="758043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149"/>
          <p:cNvCxnSpPr>
            <a:cxnSpLocks noChangeShapeType="1"/>
            <a:stCxn id="25" idx="0"/>
            <a:endCxn id="31" idx="2"/>
          </p:cNvCxnSpPr>
          <p:nvPr/>
        </p:nvCxnSpPr>
        <p:spPr bwMode="auto">
          <a:xfrm rot="5400000" flipH="1" flipV="1">
            <a:off x="4527341" y="1943621"/>
            <a:ext cx="1237761" cy="142973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Connector 151"/>
          <p:cNvCxnSpPr>
            <a:cxnSpLocks noChangeShapeType="1"/>
            <a:stCxn id="26" idx="0"/>
            <a:endCxn id="10" idx="2"/>
          </p:cNvCxnSpPr>
          <p:nvPr/>
        </p:nvCxnSpPr>
        <p:spPr bwMode="auto">
          <a:xfrm flipH="1" flipV="1">
            <a:off x="3673162" y="2040186"/>
            <a:ext cx="1790290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154"/>
          <p:cNvCxnSpPr>
            <a:cxnSpLocks noChangeShapeType="1"/>
            <a:stCxn id="26" idx="0"/>
            <a:endCxn id="31" idx="2"/>
          </p:cNvCxnSpPr>
          <p:nvPr/>
        </p:nvCxnSpPr>
        <p:spPr bwMode="auto">
          <a:xfrm rot="5400000" flipH="1" flipV="1">
            <a:off x="5043744" y="2460024"/>
            <a:ext cx="1237761" cy="3969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156"/>
          <p:cNvCxnSpPr>
            <a:cxnSpLocks noChangeShapeType="1"/>
            <a:stCxn id="46" idx="0"/>
            <a:endCxn id="10" idx="2"/>
          </p:cNvCxnSpPr>
          <p:nvPr/>
        </p:nvCxnSpPr>
        <p:spPr bwMode="auto">
          <a:xfrm flipH="1" flipV="1">
            <a:off x="3673162" y="2040186"/>
            <a:ext cx="2903021" cy="1237764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Straight Connector 158"/>
          <p:cNvCxnSpPr>
            <a:cxnSpLocks noChangeShapeType="1"/>
            <a:stCxn id="46" idx="0"/>
            <a:endCxn id="31" idx="2"/>
          </p:cNvCxnSpPr>
          <p:nvPr/>
        </p:nvCxnSpPr>
        <p:spPr bwMode="auto">
          <a:xfrm rot="16200000" flipV="1">
            <a:off x="5599639" y="2301053"/>
            <a:ext cx="1237761" cy="71486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1" name="Rounded Rectangle 60"/>
          <p:cNvSpPr>
            <a:spLocks noChangeArrowheads="1"/>
          </p:cNvSpPr>
          <p:nvPr/>
        </p:nvSpPr>
        <p:spPr bwMode="auto">
          <a:xfrm>
            <a:off x="2549201" y="4796793"/>
            <a:ext cx="428622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620326" y="4871572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2618455" y="508560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4" name="Straight Connector 189"/>
          <p:cNvCxnSpPr>
            <a:cxnSpLocks noChangeShapeType="1"/>
            <a:stCxn id="61" idx="0"/>
            <a:endCxn id="13" idx="2"/>
          </p:cNvCxnSpPr>
          <p:nvPr/>
        </p:nvCxnSpPr>
        <p:spPr bwMode="auto">
          <a:xfrm rot="5400000" flipH="1" flipV="1">
            <a:off x="2631805" y="4658907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Rounded Rectangle 64"/>
          <p:cNvSpPr>
            <a:spLocks noChangeArrowheads="1"/>
          </p:cNvSpPr>
          <p:nvPr/>
        </p:nvSpPr>
        <p:spPr bwMode="auto">
          <a:xfrm>
            <a:off x="3135046" y="4794212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3206171" y="4868995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204299" y="5083025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8" name="Straight Connector 193"/>
          <p:cNvCxnSpPr>
            <a:cxnSpLocks noChangeShapeType="1"/>
          </p:cNvCxnSpPr>
          <p:nvPr/>
        </p:nvCxnSpPr>
        <p:spPr bwMode="auto">
          <a:xfrm rot="5400000" flipH="1" flipV="1">
            <a:off x="3207035" y="4651626"/>
            <a:ext cx="270057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Rounded Rectangle 68"/>
          <p:cNvSpPr>
            <a:spLocks noChangeArrowheads="1"/>
          </p:cNvSpPr>
          <p:nvPr/>
        </p:nvSpPr>
        <p:spPr bwMode="auto">
          <a:xfrm>
            <a:off x="3674098" y="4799370"/>
            <a:ext cx="426750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3745223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3743351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Rounded Rectangle 71"/>
          <p:cNvSpPr>
            <a:spLocks noChangeArrowheads="1"/>
          </p:cNvSpPr>
          <p:nvPr/>
        </p:nvSpPr>
        <p:spPr bwMode="auto">
          <a:xfrm>
            <a:off x="4258072" y="4796793"/>
            <a:ext cx="428621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4331068" y="4871572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4329197" y="5085605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5" name="Rounded Rectangle 74"/>
          <p:cNvSpPr>
            <a:spLocks noChangeArrowheads="1"/>
          </p:cNvSpPr>
          <p:nvPr/>
        </p:nvSpPr>
        <p:spPr bwMode="auto">
          <a:xfrm>
            <a:off x="4748459" y="480195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4821456" y="4876730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4819585" y="5090761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5334304" y="4799370"/>
            <a:ext cx="430493" cy="57762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5407301" y="4874152"/>
            <a:ext cx="284500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405428" y="5088181"/>
            <a:ext cx="284500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Rounded Rectangle 80"/>
          <p:cNvSpPr>
            <a:spLocks noChangeArrowheads="1"/>
          </p:cNvSpPr>
          <p:nvPr/>
        </p:nvSpPr>
        <p:spPr bwMode="auto">
          <a:xfrm>
            <a:off x="5828434" y="4783898"/>
            <a:ext cx="428622" cy="58020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5899560" y="4861259"/>
            <a:ext cx="286372" cy="15214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897689" y="5075290"/>
            <a:ext cx="286371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Rounded Rectangle 83"/>
          <p:cNvSpPr>
            <a:spLocks noChangeArrowheads="1"/>
          </p:cNvSpPr>
          <p:nvPr/>
        </p:nvSpPr>
        <p:spPr bwMode="auto">
          <a:xfrm>
            <a:off x="6414280" y="4781320"/>
            <a:ext cx="428621" cy="58020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485405" y="4858681"/>
            <a:ext cx="286371" cy="15214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6483533" y="5072710"/>
            <a:ext cx="284500" cy="1495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87" name="Straight Connector 212"/>
          <p:cNvCxnSpPr>
            <a:cxnSpLocks noChangeShapeType="1"/>
          </p:cNvCxnSpPr>
          <p:nvPr/>
        </p:nvCxnSpPr>
        <p:spPr bwMode="auto">
          <a:xfrm rot="5400000" flipH="1" flipV="1">
            <a:off x="3729598" y="4656260"/>
            <a:ext cx="268733" cy="4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Straight Connector 213"/>
          <p:cNvCxnSpPr>
            <a:cxnSpLocks noChangeShapeType="1"/>
            <a:stCxn id="72" idx="0"/>
            <a:endCxn id="16" idx="2"/>
          </p:cNvCxnSpPr>
          <p:nvPr/>
        </p:nvCxnSpPr>
        <p:spPr bwMode="auto">
          <a:xfrm rot="5400000" flipH="1" flipV="1">
            <a:off x="4342482" y="4657907"/>
            <a:ext cx="268733" cy="6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Straight Connector 216"/>
          <p:cNvCxnSpPr>
            <a:cxnSpLocks noChangeShapeType="1"/>
            <a:stCxn id="75" idx="0"/>
            <a:endCxn id="17" idx="2"/>
          </p:cNvCxnSpPr>
          <p:nvPr/>
        </p:nvCxnSpPr>
        <p:spPr bwMode="auto">
          <a:xfrm rot="16200000" flipV="1">
            <a:off x="4803747" y="4640559"/>
            <a:ext cx="274027" cy="46991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Straight Connector 220"/>
          <p:cNvCxnSpPr>
            <a:cxnSpLocks noChangeShapeType="1"/>
            <a:stCxn id="78" idx="0"/>
            <a:endCxn id="18" idx="2"/>
          </p:cNvCxnSpPr>
          <p:nvPr/>
        </p:nvCxnSpPr>
        <p:spPr bwMode="auto">
          <a:xfrm rot="16200000" flipV="1">
            <a:off x="5395459" y="4644735"/>
            <a:ext cx="271380" cy="3599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223"/>
          <p:cNvCxnSpPr>
            <a:cxnSpLocks noChangeShapeType="1"/>
            <a:stCxn id="81" idx="0"/>
            <a:endCxn id="44" idx="2"/>
          </p:cNvCxnSpPr>
          <p:nvPr/>
        </p:nvCxnSpPr>
        <p:spPr bwMode="auto">
          <a:xfrm rot="16200000" flipV="1">
            <a:off x="5906983" y="4649112"/>
            <a:ext cx="258143" cy="1399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Straight Connector 226"/>
          <p:cNvCxnSpPr>
            <a:cxnSpLocks noChangeShapeType="1"/>
            <a:stCxn id="84" idx="0"/>
            <a:endCxn id="45" idx="2"/>
          </p:cNvCxnSpPr>
          <p:nvPr/>
        </p:nvCxnSpPr>
        <p:spPr bwMode="auto">
          <a:xfrm rot="16200000" flipV="1">
            <a:off x="6499194" y="4652789"/>
            <a:ext cx="255494" cy="399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7377898" y="4700754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297076" y="4593999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7376873" y="4907681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296051" y="4800926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7376873" y="5115311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297076" y="5016348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DIP:*.*.*.*-&gt;{2,3}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7365315" y="3158170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292814" y="3271071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7373636" y="3585456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287527" y="3506532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DIP:10.2.0.0/16-&gt;3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7369377" y="2732128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288555" y="262537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DIP:10.3.0.3-&gt;2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7368352" y="2939055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287530" y="2832300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DIP:10.3.0.4-&gt;2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271391" y="3712796"/>
            <a:ext cx="1784794" cy="338554"/>
            <a:chOff x="6757681" y="3947129"/>
            <a:chExt cx="1784794" cy="338554"/>
          </a:xfrm>
        </p:grpSpPr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6859057" y="403432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757681" y="394712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DIP:10.0.0.0/16-&gt;4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101714" y="1348691"/>
            <a:ext cx="2044149" cy="338554"/>
            <a:chOff x="6654296" y="1928926"/>
            <a:chExt cx="2044149" cy="338554"/>
          </a:xfrm>
        </p:grpSpPr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6723955" y="2012377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654296" y="1928926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DIP:10.3.0.0/16-&gt;{1,2}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268573" y="3929578"/>
            <a:ext cx="1784794" cy="338554"/>
            <a:chOff x="6757681" y="3947129"/>
            <a:chExt cx="1784794" cy="338554"/>
          </a:xfrm>
        </p:grpSpPr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6859057" y="4034325"/>
              <a:ext cx="1683418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757681" y="3947129"/>
              <a:ext cx="1755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DIP:10.1.0.0/16-&gt;4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7099851" y="1555882"/>
            <a:ext cx="2044149" cy="338554"/>
            <a:chOff x="6654296" y="1928926"/>
            <a:chExt cx="2044149" cy="338554"/>
          </a:xfrm>
        </p:grpSpPr>
        <p:sp>
          <p:nvSpPr>
            <p:cNvPr id="118" name="Rectangle 117"/>
            <p:cNvSpPr>
              <a:spLocks noChangeArrowheads="1"/>
            </p:cNvSpPr>
            <p:nvPr/>
          </p:nvSpPr>
          <p:spPr bwMode="auto">
            <a:xfrm>
              <a:off x="6723955" y="2012377"/>
              <a:ext cx="1903129" cy="205787"/>
            </a:xfrm>
            <a:prstGeom prst="rect">
              <a:avLst/>
            </a:prstGeom>
            <a:ln w="12700" cmpd="sng"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654296" y="1928926"/>
              <a:ext cx="20441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FFFF"/>
                  </a:solidFill>
                </a:rPr>
                <a:t>DIP:10.2.0.0/16-&gt;{3,4}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955396" y="197178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765426" y="213280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5606530" y="230054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5426629" y="215644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6492543" y="35249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276086" y="351004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106687" y="4891068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25865" y="478431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105662" y="5097995"/>
            <a:ext cx="1683418" cy="2057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4840" y="4991240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105662" y="5305625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5865" y="520666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DIP:*.*.*.*-&gt;{2,3}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142683" y="2929477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1861" y="2822722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DIP:10.0.0.1-&gt;1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141658" y="3136404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0836" y="3029649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142570" y="3575409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4446" y="3508962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DIP:10.1.0.0/16-&gt;3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144895" y="2512342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4073" y="2405587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DIP:10.0.0.3-&gt;2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143870" y="2719269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3048" y="2612514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DIP:10.0.0.4-&gt;2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144895" y="3794613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84257" y="3723639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DIP:10.2.0.0/16-&gt;4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101172" y="1348691"/>
            <a:ext cx="1903129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27728" y="1267849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DIP:10.0.0.0/16-&gt;{1,2}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142077" y="4011395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1439" y="3940421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DIP:10.3.0.0/16-&gt;4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99309" y="1555882"/>
            <a:ext cx="1903129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5865" y="1475040"/>
            <a:ext cx="204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DIP:10.1.0.0/16-&gt;{3,4}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8" name="Rectangle 167"/>
          <p:cNvSpPr>
            <a:spLocks noChangeArrowheads="1"/>
          </p:cNvSpPr>
          <p:nvPr/>
        </p:nvSpPr>
        <p:spPr bwMode="auto">
          <a:xfrm>
            <a:off x="142570" y="3359462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5182" y="3277840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DIP:10.0.0.0/16-&gt;3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0" name="Rectangle 169"/>
          <p:cNvSpPr>
            <a:spLocks noChangeArrowheads="1"/>
          </p:cNvSpPr>
          <p:nvPr/>
        </p:nvSpPr>
        <p:spPr bwMode="auto">
          <a:xfrm>
            <a:off x="7373636" y="3368598"/>
            <a:ext cx="1683418" cy="205787"/>
          </a:xfrm>
          <a:prstGeom prst="rect">
            <a:avLst/>
          </a:prstGeom>
          <a:ln w="12700" cmpd="sng"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7297673" y="3282563"/>
            <a:ext cx="175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</a:rPr>
              <a:t>DIP:10.3.0.0/16-&gt;3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7295220" y="3048092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DIP:10.3.0.2-&gt;1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7171373" y="1211517"/>
            <a:ext cx="18889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7088254" y="1119511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DIP:10.3.0.1-&gt;{7,8}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1" name="Rectangle 160"/>
          <p:cNvSpPr>
            <a:spLocks noChangeArrowheads="1"/>
          </p:cNvSpPr>
          <p:nvPr/>
        </p:nvSpPr>
        <p:spPr bwMode="auto">
          <a:xfrm>
            <a:off x="145787" y="2297196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4965" y="2220921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DIP:10.3.0.1-&gt;1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7" name="Rectangle 166"/>
          <p:cNvSpPr>
            <a:spLocks noChangeArrowheads="1"/>
          </p:cNvSpPr>
          <p:nvPr/>
        </p:nvSpPr>
        <p:spPr bwMode="auto">
          <a:xfrm>
            <a:off x="105572" y="4675728"/>
            <a:ext cx="1683418" cy="20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4750" y="4568973"/>
            <a:ext cx="162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DIP:10.3.0.1-&gt;1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4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8022"/>
            <a:ext cx="8229600" cy="1143000"/>
          </a:xfrm>
        </p:spPr>
        <p:txBody>
          <a:bodyPr/>
          <a:lstStyle/>
          <a:p>
            <a:r>
              <a:rPr lang="en-US" dirty="0" smtClean="0"/>
              <a:t>Evaluation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326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does PARIS scale to large data centers?</a:t>
            </a:r>
          </a:p>
          <a:p>
            <a:endParaRPr lang="en-US" dirty="0"/>
          </a:p>
          <a:p>
            <a:r>
              <a:rPr lang="en-US" dirty="0" smtClean="0"/>
              <a:t>Does PARIS ensure good performance?</a:t>
            </a:r>
          </a:p>
          <a:p>
            <a:endParaRPr lang="en-US" dirty="0"/>
          </a:p>
          <a:p>
            <a:r>
              <a:rPr lang="en-US" dirty="0" smtClean="0"/>
              <a:t>How does PARIS perform under failures?</a:t>
            </a:r>
          </a:p>
          <a:p>
            <a:endParaRPr lang="en-US" dirty="0"/>
          </a:p>
          <a:p>
            <a:r>
              <a:rPr lang="en-US" dirty="0" smtClean="0"/>
              <a:t>How quickly does PARIS react to VM migration?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791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Evolution of Data Center Networks…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42008" y="1700170"/>
            <a:ext cx="951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Scalable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0068" y="1525699"/>
            <a:ext cx="10489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Seamless</a:t>
            </a:r>
          </a:p>
          <a:p>
            <a:r>
              <a:rPr lang="en-US" dirty="0" smtClean="0"/>
              <a:t>mobility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44691" y="1515504"/>
            <a:ext cx="1115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Multipath</a:t>
            </a:r>
          </a:p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8996" y="2375657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Layer 2:</a:t>
            </a:r>
            <a:endParaRPr lang="en-US" dirty="0"/>
          </a:p>
          <a:p>
            <a:r>
              <a:rPr lang="en-US" dirty="0" smtClean="0"/>
              <a:t>Flat Addresses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8996" y="3282405"/>
            <a:ext cx="1423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Layer 3:</a:t>
            </a:r>
          </a:p>
          <a:p>
            <a:r>
              <a:rPr lang="en-US" dirty="0" smtClean="0"/>
              <a:t>Hierarchical Addresses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8996" y="4352588"/>
            <a:ext cx="14236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Overlays:</a:t>
            </a:r>
          </a:p>
          <a:p>
            <a:r>
              <a:rPr lang="en-US" dirty="0" smtClean="0"/>
              <a:t>VL2/Portland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81870" y="4352588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lus 2"/>
          <p:cNvSpPr/>
          <p:nvPr/>
        </p:nvSpPr>
        <p:spPr>
          <a:xfrm>
            <a:off x="4925326" y="2452298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lus 31"/>
          <p:cNvSpPr/>
          <p:nvPr/>
        </p:nvSpPr>
        <p:spPr>
          <a:xfrm>
            <a:off x="2964835" y="355723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lus 32"/>
          <p:cNvSpPr/>
          <p:nvPr/>
        </p:nvSpPr>
        <p:spPr>
          <a:xfrm>
            <a:off x="6729949" y="355723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lus 36"/>
          <p:cNvSpPr/>
          <p:nvPr/>
        </p:nvSpPr>
        <p:spPr>
          <a:xfrm>
            <a:off x="4840068" y="4693174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Plus 38"/>
          <p:cNvSpPr/>
          <p:nvPr/>
        </p:nvSpPr>
        <p:spPr>
          <a:xfrm>
            <a:off x="6729949" y="4693174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inus 18"/>
          <p:cNvSpPr/>
          <p:nvPr/>
        </p:nvSpPr>
        <p:spPr>
          <a:xfrm>
            <a:off x="4925326" y="3557236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inus 39"/>
          <p:cNvSpPr/>
          <p:nvPr/>
        </p:nvSpPr>
        <p:spPr>
          <a:xfrm>
            <a:off x="6729949" y="2452298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Minus 40"/>
          <p:cNvSpPr/>
          <p:nvPr/>
        </p:nvSpPr>
        <p:spPr>
          <a:xfrm>
            <a:off x="2964835" y="2452298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inus 41"/>
          <p:cNvSpPr/>
          <p:nvPr/>
        </p:nvSpPr>
        <p:spPr>
          <a:xfrm>
            <a:off x="2964835" y="4693174"/>
            <a:ext cx="558329" cy="481957"/>
          </a:xfrm>
          <a:prstGeom prst="mathMin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068996" y="5747821"/>
            <a:ext cx="727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PARIS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281870" y="3256835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96612" y="5470822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Plus 45"/>
          <p:cNvSpPr/>
          <p:nvPr/>
        </p:nvSpPr>
        <p:spPr>
          <a:xfrm>
            <a:off x="4925326" y="563519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Plus 46"/>
          <p:cNvSpPr/>
          <p:nvPr/>
        </p:nvSpPr>
        <p:spPr>
          <a:xfrm>
            <a:off x="6729949" y="563519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281870" y="2172030"/>
            <a:ext cx="8246326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Plus 49"/>
          <p:cNvSpPr/>
          <p:nvPr/>
        </p:nvSpPr>
        <p:spPr>
          <a:xfrm>
            <a:off x="2967158" y="5635196"/>
            <a:ext cx="558329" cy="481957"/>
          </a:xfrm>
          <a:prstGeom prst="mathPl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1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47"/>
    </mc:Choice>
    <mc:Fallback xmlns="">
      <p:transition xmlns:p14="http://schemas.microsoft.com/office/powerpoint/2010/main" spd="slow" advTm="1874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does PARIS scale to large data centers?</a:t>
            </a:r>
          </a:p>
          <a:p>
            <a:endParaRPr lang="en-US" dirty="0"/>
          </a:p>
          <a:p>
            <a:r>
              <a:rPr lang="en-US" dirty="0" smtClean="0"/>
              <a:t>Does PARIS ensure good performance?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How does PARIS perform under failures?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How quickly does PARIS react to VM migration?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46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TestBed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charset="0"/>
              <a:buChar char="•"/>
            </a:pPr>
            <a:r>
              <a:rPr lang="en-US" sz="2600" dirty="0" smtClean="0"/>
              <a:t>Emulate data center topology using </a:t>
            </a:r>
            <a:r>
              <a:rPr lang="en-US" sz="2600" dirty="0" err="1" smtClean="0"/>
              <a:t>Mininet</a:t>
            </a:r>
            <a:endParaRPr lang="en-US" sz="2600" dirty="0" smtClean="0"/>
          </a:p>
          <a:p>
            <a:pPr marL="742950" lvl="2" indent="-342900">
              <a:buFont typeface="Arial" charset="0"/>
              <a:buChar char="•"/>
            </a:pPr>
            <a:r>
              <a:rPr lang="en-US" sz="2000" dirty="0" smtClean="0"/>
              <a:t>Generate traffic using </a:t>
            </a:r>
            <a:r>
              <a:rPr lang="en-US" sz="2000" dirty="0" err="1" smtClean="0"/>
              <a:t>IPerf</a:t>
            </a:r>
            <a:endParaRPr lang="en-US" sz="2000" dirty="0" smtClean="0"/>
          </a:p>
          <a:p>
            <a:pPr marL="742950" lvl="2" indent="-342900">
              <a:buFont typeface="Arial" charset="0"/>
              <a:buChar char="•"/>
            </a:pPr>
            <a:r>
              <a:rPr lang="en-US" sz="2000" dirty="0"/>
              <a:t>Random traffic </a:t>
            </a:r>
            <a:r>
              <a:rPr lang="en-US" sz="2000" dirty="0" smtClean="0"/>
              <a:t>traffic matrix</a:t>
            </a:r>
          </a:p>
          <a:p>
            <a:pPr marL="342900" lvl="1" indent="-342900">
              <a:buFont typeface="Arial" charset="0"/>
              <a:buChar char="•"/>
            </a:pPr>
            <a:endParaRPr lang="en-US" sz="26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sz="2600" dirty="0" smtClean="0"/>
              <a:t>Implemented PARIS on NOX</a:t>
            </a:r>
          </a:p>
          <a:p>
            <a:pPr marL="342900" lvl="1" indent="-342900">
              <a:buFont typeface="Arial" charset="0"/>
              <a:buChar char="•"/>
            </a:pPr>
            <a:endParaRPr lang="en-US" sz="26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sz="2600" dirty="0" smtClean="0"/>
              <a:t>Data center topology</a:t>
            </a:r>
          </a:p>
          <a:p>
            <a:pPr marL="742950" lvl="2" indent="-342900">
              <a:buFont typeface="Arial" charset="0"/>
              <a:buChar char="•"/>
            </a:pPr>
            <a:r>
              <a:rPr lang="en-US" sz="2200" dirty="0" smtClean="0"/>
              <a:t>32 </a:t>
            </a:r>
            <a:r>
              <a:rPr lang="en-US" sz="2200" dirty="0"/>
              <a:t>hosts, 16 edge, 8 </a:t>
            </a:r>
            <a:r>
              <a:rPr lang="en-US" sz="2200" dirty="0" smtClean="0"/>
              <a:t>aggregation, </a:t>
            </a:r>
            <a:r>
              <a:rPr lang="en-US" sz="2200" dirty="0"/>
              <a:t>and 4 </a:t>
            </a:r>
            <a:r>
              <a:rPr lang="en-US" sz="2200" dirty="0" smtClean="0"/>
              <a:t>core</a:t>
            </a:r>
          </a:p>
          <a:p>
            <a:pPr marL="742950" lvl="2" indent="-342900">
              <a:buFont typeface="Arial" charset="0"/>
              <a:buChar char="•"/>
            </a:pPr>
            <a:r>
              <a:rPr lang="en-US" sz="2000" dirty="0" smtClean="0"/>
              <a:t>No over</a:t>
            </a:r>
            <a:r>
              <a:rPr lang="en-US" sz="2000" dirty="0"/>
              <a:t>-</a:t>
            </a:r>
            <a:r>
              <a:rPr lang="en-US" sz="2000" dirty="0" smtClean="0"/>
              <a:t>subscription</a:t>
            </a:r>
            <a:endParaRPr lang="en-US" sz="2200" dirty="0"/>
          </a:p>
          <a:p>
            <a:pPr lvl="1"/>
            <a:r>
              <a:rPr lang="en-US" sz="2300" dirty="0" smtClean="0"/>
              <a:t>Link capacity:</a:t>
            </a:r>
          </a:p>
          <a:p>
            <a:pPr lvl="2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Server Uplinks: 1Mbps</a:t>
            </a:r>
          </a:p>
          <a:p>
            <a:pPr lvl="2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Switch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-Switch: 10Mbps</a:t>
            </a:r>
          </a:p>
          <a:p>
            <a:endParaRPr lang="en-US" dirty="0"/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6328384" y="4899237"/>
            <a:ext cx="771226" cy="674775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7115261" y="4899237"/>
            <a:ext cx="771226" cy="674775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7959056" y="4899237"/>
            <a:ext cx="771226" cy="674775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5484589" y="4899237"/>
            <a:ext cx="771226" cy="674775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>
            <a:solidFill>
              <a:srgbClr val="7F7F7F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548621" y="4919999"/>
            <a:ext cx="216285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35894" y="4134924"/>
            <a:ext cx="217708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378186" y="4919999"/>
            <a:ext cx="216285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162218" y="4919999"/>
            <a:ext cx="217707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548621" y="5387150"/>
            <a:ext cx="216285" cy="16220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982613" y="5387150"/>
            <a:ext cx="217708" cy="16220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378186" y="5387150"/>
            <a:ext cx="216285" cy="16220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849175" y="5387150"/>
            <a:ext cx="217707" cy="16220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182139" y="5387150"/>
            <a:ext cx="216285" cy="16220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7634629" y="5387150"/>
            <a:ext cx="217707" cy="16220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0" name="Straight Connector 67"/>
          <p:cNvCxnSpPr>
            <a:cxnSpLocks noChangeShapeType="1"/>
            <a:stCxn id="10" idx="0"/>
            <a:endCxn id="11" idx="2"/>
          </p:cNvCxnSpPr>
          <p:nvPr/>
        </p:nvCxnSpPr>
        <p:spPr bwMode="auto">
          <a:xfrm rot="5400000" flipH="1" flipV="1">
            <a:off x="5689966" y="4265297"/>
            <a:ext cx="622201" cy="687876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17"/>
          <p:cNvCxnSpPr>
            <a:cxnSpLocks noChangeShapeType="1"/>
            <a:stCxn id="12" idx="0"/>
            <a:endCxn id="11" idx="2"/>
          </p:cNvCxnSpPr>
          <p:nvPr/>
        </p:nvCxnSpPr>
        <p:spPr bwMode="auto">
          <a:xfrm rot="16200000" flipV="1">
            <a:off x="6104972" y="4538167"/>
            <a:ext cx="622201" cy="142136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19"/>
          <p:cNvCxnSpPr>
            <a:cxnSpLocks noChangeShapeType="1"/>
            <a:stCxn id="13" idx="0"/>
            <a:endCxn id="11" idx="2"/>
          </p:cNvCxnSpPr>
          <p:nvPr/>
        </p:nvCxnSpPr>
        <p:spPr bwMode="auto">
          <a:xfrm rot="16200000" flipV="1">
            <a:off x="6497175" y="4145964"/>
            <a:ext cx="622201" cy="92654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9"/>
          <p:cNvCxnSpPr>
            <a:cxnSpLocks noChangeShapeType="1"/>
            <a:stCxn id="14" idx="0"/>
            <a:endCxn id="10" idx="2"/>
          </p:cNvCxnSpPr>
          <p:nvPr/>
        </p:nvCxnSpPr>
        <p:spPr bwMode="auto">
          <a:xfrm rot="5400000" flipH="1" flipV="1">
            <a:off x="5505528" y="5235053"/>
            <a:ext cx="302440" cy="76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31"/>
          <p:cNvCxnSpPr>
            <a:cxnSpLocks noChangeShapeType="1"/>
            <a:stCxn id="15" idx="0"/>
            <a:endCxn id="10" idx="2"/>
          </p:cNvCxnSpPr>
          <p:nvPr/>
        </p:nvCxnSpPr>
        <p:spPr bwMode="auto">
          <a:xfrm rot="16200000" flipV="1">
            <a:off x="5722579" y="5018096"/>
            <a:ext cx="303106" cy="43400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982613" y="4921296"/>
            <a:ext cx="217708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812179" y="4921296"/>
            <a:ext cx="217707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597633" y="4921296"/>
            <a:ext cx="216285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8" name="Straight Connector 91"/>
          <p:cNvCxnSpPr>
            <a:cxnSpLocks noChangeShapeType="1"/>
            <a:stCxn id="14" idx="0"/>
            <a:endCxn id="25" idx="2"/>
          </p:cNvCxnSpPr>
          <p:nvPr/>
        </p:nvCxnSpPr>
        <p:spPr bwMode="auto">
          <a:xfrm rot="5400000" flipH="1" flipV="1">
            <a:off x="5722912" y="5018429"/>
            <a:ext cx="302440" cy="43400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94"/>
          <p:cNvCxnSpPr>
            <a:cxnSpLocks noChangeShapeType="1"/>
            <a:stCxn id="15" idx="0"/>
            <a:endCxn id="25" idx="2"/>
          </p:cNvCxnSpPr>
          <p:nvPr/>
        </p:nvCxnSpPr>
        <p:spPr bwMode="auto">
          <a:xfrm rot="5400000" flipH="1" flipV="1">
            <a:off x="5939916" y="5235433"/>
            <a:ext cx="30244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779451" y="4134924"/>
            <a:ext cx="216285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7345775" y="4134924"/>
            <a:ext cx="217708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7900716" y="4134924"/>
            <a:ext cx="216285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33" name="Straight Connector 106"/>
          <p:cNvCxnSpPr>
            <a:cxnSpLocks noChangeShapeType="1"/>
            <a:stCxn id="10" idx="0"/>
            <a:endCxn id="30" idx="2"/>
          </p:cNvCxnSpPr>
          <p:nvPr/>
        </p:nvCxnSpPr>
        <p:spPr bwMode="auto">
          <a:xfrm rot="5400000" flipH="1" flipV="1">
            <a:off x="5960936" y="3994327"/>
            <a:ext cx="622201" cy="1229816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109"/>
          <p:cNvCxnSpPr>
            <a:cxnSpLocks noChangeShapeType="1"/>
            <a:stCxn id="12" idx="0"/>
            <a:endCxn id="30" idx="2"/>
          </p:cNvCxnSpPr>
          <p:nvPr/>
        </p:nvCxnSpPr>
        <p:spPr bwMode="auto">
          <a:xfrm rot="5400000" flipH="1" flipV="1">
            <a:off x="6375942" y="4409333"/>
            <a:ext cx="622201" cy="399804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112"/>
          <p:cNvCxnSpPr>
            <a:cxnSpLocks noChangeShapeType="1"/>
            <a:stCxn id="13" idx="0"/>
            <a:endCxn id="30" idx="2"/>
          </p:cNvCxnSpPr>
          <p:nvPr/>
        </p:nvCxnSpPr>
        <p:spPr bwMode="auto">
          <a:xfrm rot="16200000" flipV="1">
            <a:off x="6768145" y="4416934"/>
            <a:ext cx="622201" cy="38460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115"/>
          <p:cNvCxnSpPr>
            <a:cxnSpLocks noChangeShapeType="1"/>
          </p:cNvCxnSpPr>
          <p:nvPr/>
        </p:nvCxnSpPr>
        <p:spPr bwMode="auto">
          <a:xfrm rot="5400000" flipH="1" flipV="1">
            <a:off x="6335967" y="5234720"/>
            <a:ext cx="303106" cy="76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116"/>
          <p:cNvCxnSpPr>
            <a:cxnSpLocks noChangeShapeType="1"/>
          </p:cNvCxnSpPr>
          <p:nvPr/>
        </p:nvCxnSpPr>
        <p:spPr bwMode="auto">
          <a:xfrm rot="16200000" flipV="1">
            <a:off x="6553684" y="5017763"/>
            <a:ext cx="302440" cy="43400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117"/>
          <p:cNvCxnSpPr>
            <a:cxnSpLocks noChangeShapeType="1"/>
          </p:cNvCxnSpPr>
          <p:nvPr/>
        </p:nvCxnSpPr>
        <p:spPr bwMode="auto">
          <a:xfrm rot="5400000" flipH="1" flipV="1">
            <a:off x="6553684" y="5017763"/>
            <a:ext cx="302440" cy="43400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118"/>
          <p:cNvCxnSpPr>
            <a:cxnSpLocks noChangeShapeType="1"/>
          </p:cNvCxnSpPr>
          <p:nvPr/>
        </p:nvCxnSpPr>
        <p:spPr bwMode="auto">
          <a:xfrm rot="5400000" flipH="1" flipV="1">
            <a:off x="6770688" y="5234767"/>
            <a:ext cx="30244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119"/>
          <p:cNvCxnSpPr>
            <a:cxnSpLocks noChangeShapeType="1"/>
          </p:cNvCxnSpPr>
          <p:nvPr/>
        </p:nvCxnSpPr>
        <p:spPr bwMode="auto">
          <a:xfrm rot="5400000" flipH="1" flipV="1">
            <a:off x="7120707" y="5234387"/>
            <a:ext cx="302440" cy="76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120"/>
          <p:cNvCxnSpPr>
            <a:cxnSpLocks noChangeShapeType="1"/>
          </p:cNvCxnSpPr>
          <p:nvPr/>
        </p:nvCxnSpPr>
        <p:spPr bwMode="auto">
          <a:xfrm rot="16200000" flipV="1">
            <a:off x="7337378" y="5017050"/>
            <a:ext cx="303106" cy="43476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21"/>
          <p:cNvCxnSpPr>
            <a:cxnSpLocks noChangeShapeType="1"/>
          </p:cNvCxnSpPr>
          <p:nvPr/>
        </p:nvCxnSpPr>
        <p:spPr bwMode="auto">
          <a:xfrm rot="5400000" flipH="1" flipV="1">
            <a:off x="7337711" y="5017383"/>
            <a:ext cx="302440" cy="43476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122"/>
          <p:cNvCxnSpPr>
            <a:cxnSpLocks noChangeShapeType="1"/>
          </p:cNvCxnSpPr>
          <p:nvPr/>
        </p:nvCxnSpPr>
        <p:spPr bwMode="auto">
          <a:xfrm rot="5400000" flipH="1" flipV="1">
            <a:off x="7555095" y="5234767"/>
            <a:ext cx="30244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8008858" y="4921296"/>
            <a:ext cx="217708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8027357" y="5387150"/>
            <a:ext cx="217707" cy="16220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8479847" y="5387150"/>
            <a:ext cx="217707" cy="16220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8442851" y="4921296"/>
            <a:ext cx="217707" cy="16350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48" name="Straight Connector 127"/>
          <p:cNvCxnSpPr>
            <a:cxnSpLocks noChangeShapeType="1"/>
          </p:cNvCxnSpPr>
          <p:nvPr/>
        </p:nvCxnSpPr>
        <p:spPr bwMode="auto">
          <a:xfrm rot="5400000" flipH="1" flipV="1">
            <a:off x="7965588" y="5234720"/>
            <a:ext cx="303106" cy="76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128"/>
          <p:cNvCxnSpPr>
            <a:cxnSpLocks noChangeShapeType="1"/>
          </p:cNvCxnSpPr>
          <p:nvPr/>
        </p:nvCxnSpPr>
        <p:spPr bwMode="auto">
          <a:xfrm rot="16200000" flipV="1">
            <a:off x="8183305" y="5017763"/>
            <a:ext cx="302440" cy="43400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129"/>
          <p:cNvCxnSpPr>
            <a:cxnSpLocks noChangeShapeType="1"/>
          </p:cNvCxnSpPr>
          <p:nvPr/>
        </p:nvCxnSpPr>
        <p:spPr bwMode="auto">
          <a:xfrm rot="5400000" flipH="1" flipV="1">
            <a:off x="8183305" y="5017763"/>
            <a:ext cx="302440" cy="43400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130"/>
          <p:cNvCxnSpPr>
            <a:cxnSpLocks noChangeShapeType="1"/>
          </p:cNvCxnSpPr>
          <p:nvPr/>
        </p:nvCxnSpPr>
        <p:spPr bwMode="auto">
          <a:xfrm rot="5400000" flipH="1" flipV="1">
            <a:off x="8400308" y="5234767"/>
            <a:ext cx="30244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131"/>
          <p:cNvCxnSpPr>
            <a:cxnSpLocks noChangeShapeType="1"/>
            <a:stCxn id="44" idx="0"/>
            <a:endCxn id="11" idx="2"/>
          </p:cNvCxnSpPr>
          <p:nvPr/>
        </p:nvCxnSpPr>
        <p:spPr bwMode="auto">
          <a:xfrm rot="16200000" flipV="1">
            <a:off x="6919829" y="3723310"/>
            <a:ext cx="622867" cy="1772516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132"/>
          <p:cNvCxnSpPr>
            <a:cxnSpLocks noChangeShapeType="1"/>
            <a:stCxn id="44" idx="0"/>
            <a:endCxn id="30" idx="2"/>
          </p:cNvCxnSpPr>
          <p:nvPr/>
        </p:nvCxnSpPr>
        <p:spPr bwMode="auto">
          <a:xfrm rot="16200000" flipV="1">
            <a:off x="7190799" y="3994281"/>
            <a:ext cx="622867" cy="1230576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140"/>
          <p:cNvCxnSpPr>
            <a:cxnSpLocks noChangeShapeType="1"/>
            <a:stCxn id="25" idx="0"/>
            <a:endCxn id="32" idx="2"/>
          </p:cNvCxnSpPr>
          <p:nvPr/>
        </p:nvCxnSpPr>
        <p:spPr bwMode="auto">
          <a:xfrm rot="5400000" flipH="1" flipV="1">
            <a:off x="6738169" y="3651102"/>
            <a:ext cx="622867" cy="191693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141"/>
          <p:cNvCxnSpPr>
            <a:cxnSpLocks noChangeShapeType="1"/>
            <a:stCxn id="25" idx="0"/>
            <a:endCxn id="31" idx="2"/>
          </p:cNvCxnSpPr>
          <p:nvPr/>
        </p:nvCxnSpPr>
        <p:spPr bwMode="auto">
          <a:xfrm rot="5400000" flipH="1" flipV="1">
            <a:off x="6461498" y="3927773"/>
            <a:ext cx="622867" cy="1363591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147"/>
          <p:cNvCxnSpPr>
            <a:cxnSpLocks noChangeShapeType="1"/>
            <a:stCxn id="26" idx="0"/>
            <a:endCxn id="31" idx="2"/>
          </p:cNvCxnSpPr>
          <p:nvPr/>
        </p:nvCxnSpPr>
        <p:spPr bwMode="auto">
          <a:xfrm rot="5400000" flipH="1" flipV="1">
            <a:off x="6876504" y="4342779"/>
            <a:ext cx="622867" cy="533579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149"/>
          <p:cNvCxnSpPr>
            <a:cxnSpLocks noChangeShapeType="1"/>
            <a:stCxn id="26" idx="0"/>
            <a:endCxn id="32" idx="2"/>
          </p:cNvCxnSpPr>
          <p:nvPr/>
        </p:nvCxnSpPr>
        <p:spPr bwMode="auto">
          <a:xfrm rot="5400000" flipH="1" flipV="1">
            <a:off x="7153175" y="4066108"/>
            <a:ext cx="622867" cy="108692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Connector 151"/>
          <p:cNvCxnSpPr>
            <a:cxnSpLocks noChangeShapeType="1"/>
            <a:stCxn id="27" idx="0"/>
            <a:endCxn id="31" idx="2"/>
          </p:cNvCxnSpPr>
          <p:nvPr/>
        </p:nvCxnSpPr>
        <p:spPr bwMode="auto">
          <a:xfrm rot="16200000" flipV="1">
            <a:off x="7269088" y="4483774"/>
            <a:ext cx="622867" cy="25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154"/>
          <p:cNvCxnSpPr>
            <a:cxnSpLocks noChangeShapeType="1"/>
            <a:stCxn id="27" idx="0"/>
            <a:endCxn id="32" idx="2"/>
          </p:cNvCxnSpPr>
          <p:nvPr/>
        </p:nvCxnSpPr>
        <p:spPr bwMode="auto">
          <a:xfrm rot="5400000" flipH="1" flipV="1">
            <a:off x="7545758" y="4458692"/>
            <a:ext cx="622867" cy="30175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Connector 156"/>
          <p:cNvCxnSpPr>
            <a:cxnSpLocks noChangeShapeType="1"/>
            <a:stCxn id="47" idx="0"/>
            <a:endCxn id="31" idx="2"/>
          </p:cNvCxnSpPr>
          <p:nvPr/>
        </p:nvCxnSpPr>
        <p:spPr bwMode="auto">
          <a:xfrm rot="16200000" flipV="1">
            <a:off x="7691694" y="4061167"/>
            <a:ext cx="622867" cy="109680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158"/>
          <p:cNvCxnSpPr>
            <a:cxnSpLocks noChangeShapeType="1"/>
            <a:stCxn id="47" idx="0"/>
            <a:endCxn id="32" idx="2"/>
          </p:cNvCxnSpPr>
          <p:nvPr/>
        </p:nvCxnSpPr>
        <p:spPr bwMode="auto">
          <a:xfrm rot="16200000" flipV="1">
            <a:off x="7968365" y="4337838"/>
            <a:ext cx="622867" cy="54346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ounded Rectangle 61"/>
          <p:cNvSpPr>
            <a:spLocks noChangeArrowheads="1"/>
          </p:cNvSpPr>
          <p:nvPr/>
        </p:nvSpPr>
        <p:spPr bwMode="auto">
          <a:xfrm>
            <a:off x="5490281" y="5685609"/>
            <a:ext cx="325850" cy="29067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5544352" y="5723240"/>
            <a:ext cx="217708" cy="76561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542929" y="5830945"/>
            <a:ext cx="217707" cy="7656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5" name="Straight Connector 189"/>
          <p:cNvCxnSpPr>
            <a:cxnSpLocks noChangeShapeType="1"/>
            <a:stCxn id="62" idx="0"/>
            <a:endCxn id="14" idx="2"/>
          </p:cNvCxnSpPr>
          <p:nvPr/>
        </p:nvCxnSpPr>
        <p:spPr bwMode="auto">
          <a:xfrm rot="5400000" flipH="1" flipV="1">
            <a:off x="5587612" y="5615580"/>
            <a:ext cx="135232" cy="3801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" name="Rounded Rectangle 65"/>
          <p:cNvSpPr>
            <a:spLocks noChangeArrowheads="1"/>
          </p:cNvSpPr>
          <p:nvPr/>
        </p:nvSpPr>
        <p:spPr bwMode="auto">
          <a:xfrm>
            <a:off x="5935657" y="5684310"/>
            <a:ext cx="325849" cy="29067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989728" y="5721943"/>
            <a:ext cx="217707" cy="7656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5988304" y="5829646"/>
            <a:ext cx="217708" cy="76561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9" name="Straight Connector 193"/>
          <p:cNvCxnSpPr>
            <a:cxnSpLocks noChangeShapeType="1"/>
          </p:cNvCxnSpPr>
          <p:nvPr/>
        </p:nvCxnSpPr>
        <p:spPr bwMode="auto">
          <a:xfrm rot="5400000" flipH="1" flipV="1">
            <a:off x="6025087" y="5611916"/>
            <a:ext cx="135898" cy="3801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Rounded Rectangle 69"/>
          <p:cNvSpPr>
            <a:spLocks noChangeArrowheads="1"/>
          </p:cNvSpPr>
          <p:nvPr/>
        </p:nvSpPr>
        <p:spPr bwMode="auto">
          <a:xfrm>
            <a:off x="6345459" y="5686906"/>
            <a:ext cx="324427" cy="29067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6399530" y="5724538"/>
            <a:ext cx="216285" cy="7656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398107" y="5832242"/>
            <a:ext cx="216285" cy="76561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3" name="Rounded Rectangle 72"/>
          <p:cNvSpPr>
            <a:spLocks noChangeArrowheads="1"/>
          </p:cNvSpPr>
          <p:nvPr/>
        </p:nvSpPr>
        <p:spPr bwMode="auto">
          <a:xfrm>
            <a:off x="6789412" y="5685609"/>
            <a:ext cx="325849" cy="29067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6844905" y="5723240"/>
            <a:ext cx="216285" cy="76561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6843483" y="5830945"/>
            <a:ext cx="216285" cy="7656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Rounded Rectangle 75"/>
          <p:cNvSpPr>
            <a:spLocks noChangeArrowheads="1"/>
          </p:cNvSpPr>
          <p:nvPr/>
        </p:nvSpPr>
        <p:spPr bwMode="auto">
          <a:xfrm>
            <a:off x="7162218" y="5688204"/>
            <a:ext cx="327273" cy="29067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7217712" y="5725835"/>
            <a:ext cx="216285" cy="76561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7216290" y="5833540"/>
            <a:ext cx="216285" cy="7656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Rounded Rectangle 78"/>
          <p:cNvSpPr>
            <a:spLocks noChangeArrowheads="1"/>
          </p:cNvSpPr>
          <p:nvPr/>
        </p:nvSpPr>
        <p:spPr bwMode="auto">
          <a:xfrm>
            <a:off x="7607593" y="5686906"/>
            <a:ext cx="327273" cy="290672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7663088" y="5724538"/>
            <a:ext cx="216285" cy="7656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7661664" y="5832242"/>
            <a:ext cx="216285" cy="76561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Rounded Rectangle 81"/>
          <p:cNvSpPr>
            <a:spLocks noChangeArrowheads="1"/>
          </p:cNvSpPr>
          <p:nvPr/>
        </p:nvSpPr>
        <p:spPr bwMode="auto">
          <a:xfrm>
            <a:off x="7983245" y="5679120"/>
            <a:ext cx="325850" cy="29197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8037317" y="5718049"/>
            <a:ext cx="217708" cy="76561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8035894" y="5825754"/>
            <a:ext cx="217707" cy="75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5" name="Rounded Rectangle 84"/>
          <p:cNvSpPr>
            <a:spLocks noChangeArrowheads="1"/>
          </p:cNvSpPr>
          <p:nvPr/>
        </p:nvSpPr>
        <p:spPr bwMode="auto">
          <a:xfrm>
            <a:off x="8428622" y="5677823"/>
            <a:ext cx="325849" cy="291969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4A7EBB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8482693" y="5716752"/>
            <a:ext cx="217707" cy="76560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8481269" y="5824456"/>
            <a:ext cx="216285" cy="75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88" name="Straight Connector 212"/>
          <p:cNvCxnSpPr>
            <a:cxnSpLocks noChangeShapeType="1"/>
          </p:cNvCxnSpPr>
          <p:nvPr/>
        </p:nvCxnSpPr>
        <p:spPr bwMode="auto">
          <a:xfrm rot="5400000" flipH="1" flipV="1">
            <a:off x="6422184" y="5614247"/>
            <a:ext cx="135232" cy="3801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9" name="Straight Connector 213"/>
          <p:cNvCxnSpPr>
            <a:cxnSpLocks noChangeShapeType="1"/>
            <a:stCxn id="73" idx="0"/>
            <a:endCxn id="17" idx="2"/>
          </p:cNvCxnSpPr>
          <p:nvPr/>
        </p:nvCxnSpPr>
        <p:spPr bwMode="auto">
          <a:xfrm rot="5400000" flipH="1" flipV="1">
            <a:off x="6888116" y="5614819"/>
            <a:ext cx="135232" cy="5321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" name="Straight Connector 216"/>
          <p:cNvCxnSpPr>
            <a:cxnSpLocks noChangeShapeType="1"/>
            <a:stCxn id="76" idx="0"/>
            <a:endCxn id="18" idx="2"/>
          </p:cNvCxnSpPr>
          <p:nvPr/>
        </p:nvCxnSpPr>
        <p:spPr bwMode="auto">
          <a:xfrm rot="16200000" flipV="1">
            <a:off x="7239463" y="5600950"/>
            <a:ext cx="137896" cy="35724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Straight Connector 220"/>
          <p:cNvCxnSpPr>
            <a:cxnSpLocks noChangeShapeType="1"/>
            <a:stCxn id="79" idx="0"/>
            <a:endCxn id="19" idx="2"/>
          </p:cNvCxnSpPr>
          <p:nvPr/>
        </p:nvCxnSpPr>
        <p:spPr bwMode="auto">
          <a:xfrm rot="16200000" flipV="1">
            <a:off x="7688958" y="5604465"/>
            <a:ext cx="136564" cy="27363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Connector 223"/>
          <p:cNvCxnSpPr>
            <a:cxnSpLocks noChangeShapeType="1"/>
            <a:stCxn id="82" idx="0"/>
            <a:endCxn id="45" idx="2"/>
          </p:cNvCxnSpPr>
          <p:nvPr/>
        </p:nvCxnSpPr>
        <p:spPr bwMode="auto">
          <a:xfrm rot="16200000" flipV="1">
            <a:off x="8076132" y="5609494"/>
            <a:ext cx="129902" cy="10641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Straight Connector 226"/>
          <p:cNvCxnSpPr>
            <a:cxnSpLocks noChangeShapeType="1"/>
            <a:stCxn id="85" idx="0"/>
            <a:endCxn id="46" idx="2"/>
          </p:cNvCxnSpPr>
          <p:nvPr/>
        </p:nvCxnSpPr>
        <p:spPr bwMode="auto">
          <a:xfrm rot="16200000" flipV="1">
            <a:off x="8526008" y="5612629"/>
            <a:ext cx="128570" cy="304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53592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Scaling to Large Data Centers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5027702"/>
            <a:ext cx="8229600" cy="1155447"/>
          </a:xfrm>
        </p:spPr>
        <p:txBody>
          <a:bodyPr>
            <a:normAutofit/>
          </a:bodyPr>
          <a:lstStyle/>
          <a:p>
            <a:r>
              <a:rPr lang="en-US" sz="2400" dirty="0" err="1"/>
              <a:t>NoviFlow</a:t>
            </a:r>
            <a:r>
              <a:rPr lang="en-US" sz="2400" dirty="0"/>
              <a:t> has developed switches with 1 million </a:t>
            </a:r>
            <a:r>
              <a:rPr lang="en-US" sz="2400" dirty="0" smtClean="0"/>
              <a:t>entries </a:t>
            </a:r>
            <a:r>
              <a:rPr lang="en-US" sz="2400" baseline="30000" dirty="0" smtClean="0"/>
              <a:t>[1]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400" dirty="0" smtClean="0"/>
          </a:p>
          <a:p>
            <a:pPr lvl="1"/>
            <a:endParaRPr lang="en-US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648012"/>
              </p:ext>
            </p:extLst>
          </p:nvPr>
        </p:nvGraphicFramePr>
        <p:xfrm>
          <a:off x="623887" y="1752600"/>
          <a:ext cx="6711019" cy="3382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50477" y="1947912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128 ports*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9122" y="6183149"/>
            <a:ext cx="5241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[1]  </a:t>
            </a:r>
            <a:r>
              <a:rPr lang="en-US" dirty="0" err="1" smtClean="0"/>
              <a:t>NoviFlow</a:t>
            </a:r>
            <a:r>
              <a:rPr lang="en-US" dirty="0"/>
              <a:t>. 1248 Datasheet. </a:t>
            </a:r>
            <a:r>
              <a:rPr lang="en-US" dirty="0">
                <a:hlinkClick r:id="rId4"/>
              </a:rPr>
              <a:t>http://bit.ly/1baQd0A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31721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Does PARIS Ensure Good Performance?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low is </a:t>
            </a:r>
            <a:r>
              <a:rPr lang="en-US" dirty="0" smtClean="0">
                <a:solidFill>
                  <a:srgbClr val="FF0000"/>
                </a:solidFill>
              </a:rPr>
              <a:t>latency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Recall: </a:t>
            </a:r>
            <a:r>
              <a:rPr lang="en-US" dirty="0"/>
              <a:t>r</a:t>
            </a:r>
            <a:r>
              <a:rPr lang="en-US" dirty="0" smtClean="0"/>
              <a:t>andom traffic matrix.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552842"/>
              </p:ext>
            </p:extLst>
          </p:nvPr>
        </p:nvGraphicFramePr>
        <p:xfrm>
          <a:off x="1547697" y="2927913"/>
          <a:ext cx="6125570" cy="123178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062785"/>
                <a:gridCol w="3062785"/>
              </a:tblGrid>
              <a:tr h="5002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Communication</a:t>
                      </a:r>
                      <a:r>
                        <a:rPr lang="en-US" baseline="0" dirty="0" smtClean="0"/>
                        <a:t> P</a:t>
                      </a:r>
                      <a:r>
                        <a:rPr lang="en-US" dirty="0" smtClean="0"/>
                        <a:t>attern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Latency</a:t>
                      </a:r>
                      <a:endParaRPr lang="en-US" b="1" dirty="0"/>
                    </a:p>
                  </a:txBody>
                  <a:tcPr/>
                </a:tc>
              </a:tr>
              <a:tr h="2745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Inter-pod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61us</a:t>
                      </a:r>
                      <a:endParaRPr lang="en-US" dirty="0"/>
                    </a:p>
                  </a:txBody>
                  <a:tcPr/>
                </a:tc>
              </a:tr>
              <a:tr h="2745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Intra-pod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2787729" y="4283001"/>
            <a:ext cx="2866998" cy="1398727"/>
            <a:chOff x="466725" y="1935163"/>
            <a:chExt cx="6829425" cy="4394200"/>
          </a:xfrm>
        </p:grpSpPr>
        <p:sp>
          <p:nvSpPr>
            <p:cNvPr id="7" name="Rounded Rectangle 6"/>
            <p:cNvSpPr>
              <a:spLocks noChangeArrowheads="1"/>
            </p:cNvSpPr>
            <p:nvPr/>
          </p:nvSpPr>
          <p:spPr bwMode="auto">
            <a:xfrm>
              <a:off x="222906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387252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ounded Rectangle 8"/>
            <p:cNvSpPr>
              <a:spLocks noChangeArrowheads="1"/>
            </p:cNvSpPr>
            <p:nvPr/>
          </p:nvSpPr>
          <p:spPr bwMode="auto">
            <a:xfrm>
              <a:off x="5634859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ounded Rectangle 9"/>
            <p:cNvSpPr>
              <a:spLocks noChangeArrowheads="1"/>
            </p:cNvSpPr>
            <p:nvPr/>
          </p:nvSpPr>
          <p:spPr bwMode="auto">
            <a:xfrm>
              <a:off x="466725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00461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035888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333078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970595" y="3806023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600461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506890" y="4919261"/>
              <a:ext cx="454702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333078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3316778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4012202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4957266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1" name="Straight Connector 67"/>
            <p:cNvCxnSpPr>
              <a:cxnSpLocks noChangeShapeType="1"/>
              <a:stCxn id="11" idx="0"/>
              <a:endCxn id="12" idx="2"/>
            </p:cNvCxnSpPr>
            <p:nvPr/>
          </p:nvCxnSpPr>
          <p:spPr bwMode="auto">
            <a:xfrm rot="5400000" flipH="1" flipV="1">
              <a:off x="804069" y="2347119"/>
              <a:ext cx="1482725" cy="14366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17"/>
            <p:cNvCxnSpPr>
              <a:cxnSpLocks noChangeShapeType="1"/>
              <a:stCxn id="13" idx="0"/>
              <a:endCxn id="12" idx="2"/>
            </p:cNvCxnSpPr>
            <p:nvPr/>
          </p:nvCxnSpPr>
          <p:spPr bwMode="auto">
            <a:xfrm rot="16200000" flipV="1">
              <a:off x="1670844" y="2917031"/>
              <a:ext cx="1482725" cy="2968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19"/>
            <p:cNvCxnSpPr>
              <a:cxnSpLocks noChangeShapeType="1"/>
              <a:stCxn id="14" idx="0"/>
              <a:endCxn id="12" idx="2"/>
            </p:cNvCxnSpPr>
            <p:nvPr/>
          </p:nvCxnSpPr>
          <p:spPr bwMode="auto">
            <a:xfrm rot="16200000" flipV="1">
              <a:off x="2489994" y="2097881"/>
              <a:ext cx="1482725" cy="19351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29"/>
            <p:cNvCxnSpPr>
              <a:cxnSpLocks noChangeShapeType="1"/>
              <a:stCxn id="15" idx="0"/>
              <a:endCxn id="11" idx="2"/>
            </p:cNvCxnSpPr>
            <p:nvPr/>
          </p:nvCxnSpPr>
          <p:spPr bwMode="auto">
            <a:xfrm rot="5400000" flipH="1" flipV="1">
              <a:off x="465931" y="4556919"/>
              <a:ext cx="720725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31"/>
            <p:cNvCxnSpPr>
              <a:cxnSpLocks noChangeShapeType="1"/>
              <a:stCxn id="16" idx="0"/>
              <a:endCxn id="11" idx="2"/>
            </p:cNvCxnSpPr>
            <p:nvPr/>
          </p:nvCxnSpPr>
          <p:spPr bwMode="auto">
            <a:xfrm rot="16200000" flipV="1">
              <a:off x="919163" y="4103688"/>
              <a:ext cx="722312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1506890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239508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879997" y="3809114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9" name="Straight Connector 91"/>
            <p:cNvCxnSpPr>
              <a:cxnSpLocks noChangeShapeType="1"/>
              <a:stCxn id="15" idx="0"/>
              <a:endCxn id="26" idx="2"/>
            </p:cNvCxnSpPr>
            <p:nvPr/>
          </p:nvCxnSpPr>
          <p:spPr bwMode="auto">
            <a:xfrm rot="5400000" flipH="1" flipV="1">
              <a:off x="919956" y="4104482"/>
              <a:ext cx="720725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94"/>
            <p:cNvCxnSpPr>
              <a:cxnSpLocks noChangeShapeType="1"/>
              <a:stCxn id="16" idx="0"/>
              <a:endCxn id="26" idx="2"/>
            </p:cNvCxnSpPr>
            <p:nvPr/>
          </p:nvCxnSpPr>
          <p:spPr bwMode="auto">
            <a:xfrm rot="5400000" flipH="1" flipV="1">
              <a:off x="1373187" y="4557713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3171154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353970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5513010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4" name="Straight Connector 106"/>
            <p:cNvCxnSpPr>
              <a:cxnSpLocks noChangeShapeType="1"/>
              <a:stCxn id="11" idx="0"/>
              <a:endCxn id="31" idx="2"/>
            </p:cNvCxnSpPr>
            <p:nvPr/>
          </p:nvCxnSpPr>
          <p:spPr bwMode="auto">
            <a:xfrm rot="5400000" flipH="1" flipV="1">
              <a:off x="1370013" y="1781175"/>
              <a:ext cx="1482725" cy="25685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Connector 109"/>
            <p:cNvCxnSpPr>
              <a:cxnSpLocks noChangeShapeType="1"/>
              <a:stCxn id="13" idx="0"/>
              <a:endCxn id="31" idx="2"/>
            </p:cNvCxnSpPr>
            <p:nvPr/>
          </p:nvCxnSpPr>
          <p:spPr bwMode="auto">
            <a:xfrm rot="5400000" flipH="1" flipV="1">
              <a:off x="2236788" y="2647950"/>
              <a:ext cx="1482725" cy="8350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Straight Connector 112"/>
            <p:cNvCxnSpPr>
              <a:cxnSpLocks noChangeShapeType="1"/>
              <a:stCxn id="14" idx="0"/>
              <a:endCxn id="31" idx="2"/>
            </p:cNvCxnSpPr>
            <p:nvPr/>
          </p:nvCxnSpPr>
          <p:spPr bwMode="auto">
            <a:xfrm rot="16200000" flipV="1">
              <a:off x="3055938" y="2663825"/>
              <a:ext cx="1482725" cy="8032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Connector 115"/>
            <p:cNvCxnSpPr>
              <a:cxnSpLocks noChangeShapeType="1"/>
            </p:cNvCxnSpPr>
            <p:nvPr/>
          </p:nvCxnSpPr>
          <p:spPr bwMode="auto">
            <a:xfrm rot="5400000" flipH="1" flipV="1">
              <a:off x="22002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116"/>
            <p:cNvCxnSpPr>
              <a:cxnSpLocks noChangeShapeType="1"/>
            </p:cNvCxnSpPr>
            <p:nvPr/>
          </p:nvCxnSpPr>
          <p:spPr bwMode="auto">
            <a:xfrm rot="16200000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117"/>
            <p:cNvCxnSpPr>
              <a:cxnSpLocks noChangeShapeType="1"/>
            </p:cNvCxnSpPr>
            <p:nvPr/>
          </p:nvCxnSpPr>
          <p:spPr bwMode="auto">
            <a:xfrm rot="5400000" flipH="1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Connector 118"/>
            <p:cNvCxnSpPr>
              <a:cxnSpLocks noChangeShapeType="1"/>
            </p:cNvCxnSpPr>
            <p:nvPr/>
          </p:nvCxnSpPr>
          <p:spPr bwMode="auto">
            <a:xfrm rot="5400000" flipH="1" flipV="1">
              <a:off x="31083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Connector 119"/>
            <p:cNvCxnSpPr>
              <a:cxnSpLocks noChangeShapeType="1"/>
            </p:cNvCxnSpPr>
            <p:nvPr/>
          </p:nvCxnSpPr>
          <p:spPr bwMode="auto">
            <a:xfrm rot="5400000" flipH="1" flipV="1">
              <a:off x="3839369" y="4555332"/>
              <a:ext cx="720725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Connector 120"/>
            <p:cNvCxnSpPr>
              <a:cxnSpLocks noChangeShapeType="1"/>
            </p:cNvCxnSpPr>
            <p:nvPr/>
          </p:nvCxnSpPr>
          <p:spPr bwMode="auto">
            <a:xfrm rot="16200000" flipV="1">
              <a:off x="4291806" y="4101307"/>
              <a:ext cx="722313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292600" y="4102101"/>
              <a:ext cx="720725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Straight Connector 122"/>
            <p:cNvCxnSpPr>
              <a:cxnSpLocks noChangeShapeType="1"/>
            </p:cNvCxnSpPr>
            <p:nvPr/>
          </p:nvCxnSpPr>
          <p:spPr bwMode="auto">
            <a:xfrm rot="5400000" flipH="1" flipV="1">
              <a:off x="47466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5738875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777510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6722574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6645305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9" name="Straight Connector 127"/>
            <p:cNvCxnSpPr>
              <a:cxnSpLocks noChangeShapeType="1"/>
            </p:cNvCxnSpPr>
            <p:nvPr/>
          </p:nvCxnSpPr>
          <p:spPr bwMode="auto">
            <a:xfrm rot="5400000" flipH="1" flipV="1">
              <a:off x="56038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Straight Connector 128"/>
            <p:cNvCxnSpPr>
              <a:cxnSpLocks noChangeShapeType="1"/>
            </p:cNvCxnSpPr>
            <p:nvPr/>
          </p:nvCxnSpPr>
          <p:spPr bwMode="auto">
            <a:xfrm rot="16200000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Straight Connector 129"/>
            <p:cNvCxnSpPr>
              <a:cxnSpLocks noChangeShapeType="1"/>
            </p:cNvCxnSpPr>
            <p:nvPr/>
          </p:nvCxnSpPr>
          <p:spPr bwMode="auto">
            <a:xfrm rot="5400000" flipH="1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Connector 130"/>
            <p:cNvCxnSpPr>
              <a:cxnSpLocks noChangeShapeType="1"/>
            </p:cNvCxnSpPr>
            <p:nvPr/>
          </p:nvCxnSpPr>
          <p:spPr bwMode="auto">
            <a:xfrm rot="5400000" flipH="1" flipV="1">
              <a:off x="65119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Straight Connector 131"/>
            <p:cNvCxnSpPr>
              <a:cxnSpLocks noChangeShapeType="1"/>
              <a:stCxn id="45" idx="0"/>
              <a:endCxn id="12" idx="2"/>
            </p:cNvCxnSpPr>
            <p:nvPr/>
          </p:nvCxnSpPr>
          <p:spPr bwMode="auto">
            <a:xfrm rot="16200000" flipV="1">
              <a:off x="3372643" y="1215232"/>
              <a:ext cx="1484313" cy="3702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132"/>
            <p:cNvCxnSpPr>
              <a:cxnSpLocks noChangeShapeType="1"/>
              <a:stCxn id="45" idx="0"/>
              <a:endCxn id="31" idx="2"/>
            </p:cNvCxnSpPr>
            <p:nvPr/>
          </p:nvCxnSpPr>
          <p:spPr bwMode="auto">
            <a:xfrm rot="16200000" flipV="1">
              <a:off x="3938587" y="1781176"/>
              <a:ext cx="1484313" cy="25701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Connector 140"/>
            <p:cNvCxnSpPr>
              <a:cxnSpLocks noChangeShapeType="1"/>
              <a:stCxn id="26" idx="0"/>
              <a:endCxn id="33" idx="2"/>
            </p:cNvCxnSpPr>
            <p:nvPr/>
          </p:nvCxnSpPr>
          <p:spPr bwMode="auto">
            <a:xfrm rot="5400000" flipH="1" flipV="1">
              <a:off x="2993231" y="1064419"/>
              <a:ext cx="1484313" cy="40036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Connector 141"/>
            <p:cNvCxnSpPr>
              <a:cxnSpLocks noChangeShapeType="1"/>
              <a:stCxn id="26" idx="0"/>
              <a:endCxn id="32" idx="2"/>
            </p:cNvCxnSpPr>
            <p:nvPr/>
          </p:nvCxnSpPr>
          <p:spPr bwMode="auto">
            <a:xfrm rot="5400000" flipH="1" flipV="1">
              <a:off x="2415381" y="1642269"/>
              <a:ext cx="1484313" cy="28479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Connector 147"/>
            <p:cNvCxnSpPr>
              <a:cxnSpLocks noChangeShapeType="1"/>
              <a:stCxn id="27" idx="0"/>
              <a:endCxn id="32" idx="2"/>
            </p:cNvCxnSpPr>
            <p:nvPr/>
          </p:nvCxnSpPr>
          <p:spPr bwMode="auto">
            <a:xfrm rot="5400000" flipH="1" flipV="1">
              <a:off x="3282156" y="2509044"/>
              <a:ext cx="1484313" cy="11144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Connector 149"/>
            <p:cNvCxnSpPr>
              <a:cxnSpLocks noChangeShapeType="1"/>
              <a:stCxn id="27" idx="0"/>
              <a:endCxn id="33" idx="2"/>
            </p:cNvCxnSpPr>
            <p:nvPr/>
          </p:nvCxnSpPr>
          <p:spPr bwMode="auto">
            <a:xfrm rot="5400000" flipH="1" flipV="1">
              <a:off x="3860006" y="1931194"/>
              <a:ext cx="1484313" cy="22701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Connector 151"/>
            <p:cNvCxnSpPr>
              <a:cxnSpLocks noChangeShapeType="1"/>
              <a:stCxn id="28" idx="0"/>
              <a:endCxn id="32" idx="2"/>
            </p:cNvCxnSpPr>
            <p:nvPr/>
          </p:nvCxnSpPr>
          <p:spPr bwMode="auto">
            <a:xfrm rot="16200000" flipV="1">
              <a:off x="4102100" y="2803525"/>
              <a:ext cx="1484313" cy="525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Straight Connector 154"/>
            <p:cNvCxnSpPr>
              <a:cxnSpLocks noChangeShapeType="1"/>
              <a:stCxn id="28" idx="0"/>
              <a:endCxn id="33" idx="2"/>
            </p:cNvCxnSpPr>
            <p:nvPr/>
          </p:nvCxnSpPr>
          <p:spPr bwMode="auto">
            <a:xfrm rot="5400000" flipH="1" flipV="1">
              <a:off x="4679950" y="2751138"/>
              <a:ext cx="1484313" cy="63023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Straight Connector 156"/>
            <p:cNvCxnSpPr>
              <a:cxnSpLocks noChangeShapeType="1"/>
              <a:stCxn id="48" idx="0"/>
              <a:endCxn id="32" idx="2"/>
            </p:cNvCxnSpPr>
            <p:nvPr/>
          </p:nvCxnSpPr>
          <p:spPr bwMode="auto">
            <a:xfrm rot="16200000" flipV="1">
              <a:off x="4984750" y="1920875"/>
              <a:ext cx="1484313" cy="22907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Straight Connector 158"/>
            <p:cNvCxnSpPr>
              <a:cxnSpLocks noChangeShapeType="1"/>
              <a:stCxn id="48" idx="0"/>
              <a:endCxn id="33" idx="2"/>
            </p:cNvCxnSpPr>
            <p:nvPr/>
          </p:nvCxnSpPr>
          <p:spPr bwMode="auto">
            <a:xfrm rot="16200000" flipV="1">
              <a:off x="5562600" y="2498725"/>
              <a:ext cx="1484313" cy="11350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3" name="Rounded Rectangle 62"/>
            <p:cNvSpPr>
              <a:spLocks noChangeArrowheads="1"/>
            </p:cNvSpPr>
            <p:nvPr/>
          </p:nvSpPr>
          <p:spPr bwMode="auto">
            <a:xfrm>
              <a:off x="478613" y="5630497"/>
              <a:ext cx="680566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91545" y="5720173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588574" y="5976838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6" name="Straight Connector 189"/>
            <p:cNvCxnSpPr>
              <a:cxnSpLocks noChangeShapeType="1"/>
              <a:stCxn id="63" idx="0"/>
              <a:endCxn id="15" idx="2"/>
            </p:cNvCxnSpPr>
            <p:nvPr/>
          </p:nvCxnSpPr>
          <p:spPr bwMode="auto">
            <a:xfrm rot="5400000" flipH="1" flipV="1">
              <a:off x="661988" y="5464175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Rounded Rectangle 66"/>
            <p:cNvSpPr>
              <a:spLocks noChangeArrowheads="1"/>
            </p:cNvSpPr>
            <p:nvPr/>
          </p:nvSpPr>
          <p:spPr bwMode="auto">
            <a:xfrm>
              <a:off x="1408818" y="5627403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1521750" y="5717082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1518777" y="597374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70" name="Straight Connector 193"/>
            <p:cNvCxnSpPr>
              <a:cxnSpLocks noChangeShapeType="1"/>
            </p:cNvCxnSpPr>
            <p:nvPr/>
          </p:nvCxnSpPr>
          <p:spPr bwMode="auto">
            <a:xfrm rot="5400000" flipH="1" flipV="1">
              <a:off x="1575594" y="5455444"/>
              <a:ext cx="323850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" name="Rounded Rectangle 70"/>
            <p:cNvSpPr>
              <a:spLocks noChangeArrowheads="1"/>
            </p:cNvSpPr>
            <p:nvPr/>
          </p:nvSpPr>
          <p:spPr bwMode="auto">
            <a:xfrm>
              <a:off x="2264725" y="5633588"/>
              <a:ext cx="677593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2377657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2374684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Rounded Rectangle 73"/>
            <p:cNvSpPr>
              <a:spLocks noChangeArrowheads="1"/>
            </p:cNvSpPr>
            <p:nvPr/>
          </p:nvSpPr>
          <p:spPr bwMode="auto">
            <a:xfrm>
              <a:off x="3191958" y="5630497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3307861" y="5720173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3304890" y="5976838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7" name="Rounded Rectangle 76"/>
            <p:cNvSpPr>
              <a:spLocks noChangeArrowheads="1"/>
            </p:cNvSpPr>
            <p:nvPr/>
          </p:nvSpPr>
          <p:spPr bwMode="auto">
            <a:xfrm>
              <a:off x="3970595" y="5636681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4086499" y="5726358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4083528" y="5983022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0" name="Rounded Rectangle 79"/>
            <p:cNvSpPr>
              <a:spLocks noChangeArrowheads="1"/>
            </p:cNvSpPr>
            <p:nvPr/>
          </p:nvSpPr>
          <p:spPr bwMode="auto">
            <a:xfrm>
              <a:off x="4900799" y="5633588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5016704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5013731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3" name="Rounded Rectangle 82"/>
            <p:cNvSpPr>
              <a:spLocks noChangeArrowheads="1"/>
            </p:cNvSpPr>
            <p:nvPr/>
          </p:nvSpPr>
          <p:spPr bwMode="auto">
            <a:xfrm>
              <a:off x="5685380" y="5615034"/>
              <a:ext cx="680566" cy="695775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5798313" y="570780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5795342" y="5964468"/>
              <a:ext cx="454700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Rounded Rectangle 85"/>
            <p:cNvSpPr>
              <a:spLocks noChangeArrowheads="1"/>
            </p:cNvSpPr>
            <p:nvPr/>
          </p:nvSpPr>
          <p:spPr bwMode="auto">
            <a:xfrm>
              <a:off x="6615586" y="5611943"/>
              <a:ext cx="680564" cy="69577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6728518" y="5704713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6725545" y="5961375"/>
              <a:ext cx="451729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89" name="Straight Connector 212"/>
            <p:cNvCxnSpPr>
              <a:cxnSpLocks noChangeShapeType="1"/>
            </p:cNvCxnSpPr>
            <p:nvPr/>
          </p:nvCxnSpPr>
          <p:spPr bwMode="auto">
            <a:xfrm rot="5400000" flipH="1" flipV="1">
              <a:off x="2405063" y="5461000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Straight Connector 213"/>
            <p:cNvCxnSpPr>
              <a:cxnSpLocks noChangeShapeType="1"/>
              <a:stCxn id="74" idx="0"/>
              <a:endCxn id="18" idx="2"/>
            </p:cNvCxnSpPr>
            <p:nvPr/>
          </p:nvCxnSpPr>
          <p:spPr bwMode="auto">
            <a:xfrm rot="5400000" flipH="1" flipV="1">
              <a:off x="3378201" y="5462587"/>
              <a:ext cx="322262" cy="111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Straight Connector 216"/>
            <p:cNvCxnSpPr>
              <a:cxnSpLocks noChangeShapeType="1"/>
              <a:stCxn id="77" idx="0"/>
              <a:endCxn id="19" idx="2"/>
            </p:cNvCxnSpPr>
            <p:nvPr/>
          </p:nvCxnSpPr>
          <p:spPr bwMode="auto">
            <a:xfrm rot="16200000" flipV="1">
              <a:off x="4111626" y="5434012"/>
              <a:ext cx="328612" cy="746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Straight Connector 220"/>
            <p:cNvCxnSpPr>
              <a:cxnSpLocks noChangeShapeType="1"/>
              <a:stCxn id="80" idx="0"/>
              <a:endCxn id="20" idx="2"/>
            </p:cNvCxnSpPr>
            <p:nvPr/>
          </p:nvCxnSpPr>
          <p:spPr bwMode="auto">
            <a:xfrm rot="16200000" flipV="1">
              <a:off x="5050631" y="5441157"/>
              <a:ext cx="325437" cy="571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3" name="Straight Connector 223"/>
            <p:cNvCxnSpPr>
              <a:cxnSpLocks noChangeShapeType="1"/>
              <a:stCxn id="83" idx="0"/>
              <a:endCxn id="46" idx="2"/>
            </p:cNvCxnSpPr>
            <p:nvPr/>
          </p:nvCxnSpPr>
          <p:spPr bwMode="auto">
            <a:xfrm rot="16200000" flipV="1">
              <a:off x="5860257" y="5450681"/>
              <a:ext cx="309562" cy="222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" name="Straight Connector 226"/>
            <p:cNvCxnSpPr>
              <a:cxnSpLocks noChangeShapeType="1"/>
              <a:stCxn id="86" idx="0"/>
              <a:endCxn id="47" idx="2"/>
            </p:cNvCxnSpPr>
            <p:nvPr/>
          </p:nvCxnSpPr>
          <p:spPr bwMode="auto">
            <a:xfrm rot="16200000" flipV="1">
              <a:off x="6800056" y="5457032"/>
              <a:ext cx="306387" cy="63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44308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PARIS achieves</a:t>
            </a:r>
            <a:r>
              <a:rPr lang="en-US" sz="2800" dirty="0" smtClean="0">
                <a:solidFill>
                  <a:srgbClr val="FF0000"/>
                </a:solidFill>
              </a:rPr>
              <a:t> scalability and flexibility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Flat layer 3 </a:t>
            </a:r>
            <a:r>
              <a:rPr lang="en-US" sz="2400" dirty="0" smtClean="0"/>
              <a:t>network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Pre</a:t>
            </a:r>
            <a:r>
              <a:rPr lang="en-US" sz="2400" dirty="0">
                <a:solidFill>
                  <a:srgbClr val="FF0000"/>
                </a:solidFill>
              </a:rPr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positioning </a:t>
            </a:r>
            <a:r>
              <a:rPr lang="en-US" sz="2400" dirty="0"/>
              <a:t>forwarding state in </a:t>
            </a:r>
            <a:r>
              <a:rPr lang="en-US" sz="2400" dirty="0" smtClean="0"/>
              <a:t>switches </a:t>
            </a:r>
          </a:p>
          <a:p>
            <a:pPr lvl="1"/>
            <a:r>
              <a:rPr lang="en-US" sz="2400" dirty="0" smtClean="0"/>
              <a:t>Using topological knowledge </a:t>
            </a:r>
            <a:r>
              <a:rPr lang="en-US" sz="2400" dirty="0" smtClean="0">
                <a:solidFill>
                  <a:srgbClr val="FF0000"/>
                </a:solidFill>
              </a:rPr>
              <a:t>to partition </a:t>
            </a:r>
            <a:r>
              <a:rPr lang="en-US" sz="2400" dirty="0" smtClean="0"/>
              <a:t>forwarding state</a:t>
            </a: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sz="2800" dirty="0" smtClean="0"/>
              <a:t>Our evaluations show that PARIS is practical!</a:t>
            </a:r>
          </a:p>
          <a:p>
            <a:pPr lvl="1"/>
            <a:r>
              <a:rPr lang="en-US" sz="2400" dirty="0" smtClean="0"/>
              <a:t>Scales to large data-centers</a:t>
            </a:r>
          </a:p>
          <a:p>
            <a:pPr lvl="1"/>
            <a:r>
              <a:rPr lang="en-US" sz="2400" dirty="0" smtClean="0"/>
              <a:t>Can be implemented using existing commodity devices</a:t>
            </a:r>
          </a:p>
        </p:txBody>
      </p:sp>
    </p:spTree>
    <p:extLst>
      <p:ext uri="{BB962C8B-B14F-4D97-AF65-F5344CB8AC3E}">
        <p14:creationId xmlns:p14="http://schemas.microsoft.com/office/powerpoint/2010/main" val="730255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50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PARIS in a Nutshell…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PARIS is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smtClean="0">
                <a:solidFill>
                  <a:srgbClr val="FF0000"/>
                </a:solidFill>
              </a:rPr>
              <a:t>scalable and flexible flat layer 3 </a:t>
            </a:r>
            <a:r>
              <a:rPr lang="en-US" dirty="0" smtClean="0"/>
              <a:t>network fabric.</a:t>
            </a:r>
          </a:p>
          <a:p>
            <a:endParaRPr lang="en-US" dirty="0" smtClean="0"/>
          </a:p>
          <a:p>
            <a:r>
              <a:rPr lang="en-US" dirty="0" smtClean="0"/>
              <a:t>PARIS </a:t>
            </a:r>
            <a:r>
              <a:rPr lang="en-US" dirty="0" smtClean="0">
                <a:solidFill>
                  <a:srgbClr val="FF0000"/>
                </a:solidFill>
              </a:rPr>
              <a:t>hierarchically partitions addresses </a:t>
            </a:r>
            <a:r>
              <a:rPr lang="en-US" dirty="0" smtClean="0"/>
              <a:t>at the core</a:t>
            </a:r>
          </a:p>
          <a:p>
            <a:endParaRPr lang="en-US" dirty="0"/>
          </a:p>
          <a:p>
            <a:r>
              <a:rPr lang="en-US" dirty="0" smtClean="0"/>
              <a:t>PARIS runs on a data center of </a:t>
            </a:r>
            <a:r>
              <a:rPr lang="en-US" dirty="0" smtClean="0">
                <a:solidFill>
                  <a:srgbClr val="FF0000"/>
                </a:solidFill>
              </a:rPr>
              <a:t>commodity switches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02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636"/>
    </mc:Choice>
    <mc:Fallback xmlns="">
      <p:transition xmlns:p14="http://schemas.microsoft.com/office/powerpoint/2010/main" spd="slow" advTm="2263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Evolution of Data Center Networks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PARIS Architecture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Evaluation and Conclusion</a:t>
            </a:r>
          </a:p>
        </p:txBody>
      </p:sp>
    </p:spTree>
    <p:extLst>
      <p:ext uri="{BB962C8B-B14F-4D97-AF65-F5344CB8AC3E}">
        <p14:creationId xmlns:p14="http://schemas.microsoft.com/office/powerpoint/2010/main" val="73683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88"/>
    </mc:Choice>
    <mc:Fallback xmlns="">
      <p:transition xmlns:p14="http://schemas.microsoft.com/office/powerpoint/2010/main" spd="slow" advTm="2158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Evolution of Data Center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42725"/>
            <a:ext cx="8229600" cy="2055694"/>
          </a:xfrm>
        </p:spPr>
        <p:txBody>
          <a:bodyPr>
            <a:normAutofit/>
          </a:bodyPr>
          <a:lstStyle/>
          <a:p>
            <a:r>
              <a:rPr lang="en-US" dirty="0"/>
              <a:t>Flat layer </a:t>
            </a:r>
            <a:r>
              <a:rPr lang="en-US" dirty="0" smtClean="0"/>
              <a:t>2: Spanning Tree</a:t>
            </a:r>
          </a:p>
          <a:p>
            <a:pPr lvl="1"/>
            <a:r>
              <a:rPr lang="en-US" dirty="0" smtClean="0"/>
              <a:t>Uses flooding to discover location of hosts</a:t>
            </a:r>
          </a:p>
          <a:p>
            <a:pPr lvl="2"/>
            <a:r>
              <a:rPr lang="en-US" dirty="0" smtClean="0"/>
              <a:t>Supports seamless VM migration</a:t>
            </a:r>
          </a:p>
          <a:p>
            <a:pPr lvl="1"/>
            <a:r>
              <a:rPr lang="en-US" dirty="0" smtClean="0"/>
              <a:t>Traffic restricted to single network path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83" name="TextBox 182"/>
          <p:cNvSpPr txBox="1"/>
          <p:nvPr/>
        </p:nvSpPr>
        <p:spPr>
          <a:xfrm>
            <a:off x="6131276" y="1747783"/>
            <a:ext cx="18692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 scalable</a:t>
            </a:r>
          </a:p>
          <a:p>
            <a:r>
              <a:rPr lang="en-US" dirty="0" smtClean="0"/>
              <a:t>Seamless mobility</a:t>
            </a:r>
          </a:p>
          <a:p>
            <a:r>
              <a:rPr lang="en-US" dirty="0" smtClean="0">
                <a:solidFill>
                  <a:srgbClr val="953735"/>
                </a:solidFill>
              </a:rPr>
              <a:t>No Multipath</a:t>
            </a:r>
          </a:p>
        </p:txBody>
      </p:sp>
      <p:grpSp>
        <p:nvGrpSpPr>
          <p:cNvPr id="184" name="Group 52"/>
          <p:cNvGrpSpPr>
            <a:grpSpLocks/>
          </p:cNvGrpSpPr>
          <p:nvPr/>
        </p:nvGrpSpPr>
        <p:grpSpPr bwMode="auto">
          <a:xfrm>
            <a:off x="562025" y="1457431"/>
            <a:ext cx="4812533" cy="2715291"/>
            <a:chOff x="466725" y="1935163"/>
            <a:chExt cx="6829425" cy="4394200"/>
          </a:xfrm>
        </p:grpSpPr>
        <p:sp>
          <p:nvSpPr>
            <p:cNvPr id="185" name="Rounded Rectangle 184"/>
            <p:cNvSpPr>
              <a:spLocks noChangeArrowheads="1"/>
            </p:cNvSpPr>
            <p:nvPr/>
          </p:nvSpPr>
          <p:spPr bwMode="auto">
            <a:xfrm>
              <a:off x="222906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6" name="Rounded Rectangle 185"/>
            <p:cNvSpPr>
              <a:spLocks noChangeArrowheads="1"/>
            </p:cNvSpPr>
            <p:nvPr/>
          </p:nvSpPr>
          <p:spPr bwMode="auto">
            <a:xfrm>
              <a:off x="387252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7" name="Rounded Rectangle 186"/>
            <p:cNvSpPr>
              <a:spLocks noChangeArrowheads="1"/>
            </p:cNvSpPr>
            <p:nvPr/>
          </p:nvSpPr>
          <p:spPr bwMode="auto">
            <a:xfrm>
              <a:off x="5634859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8" name="Rounded Rectangle 187"/>
            <p:cNvSpPr>
              <a:spLocks noChangeArrowheads="1"/>
            </p:cNvSpPr>
            <p:nvPr/>
          </p:nvSpPr>
          <p:spPr bwMode="auto">
            <a:xfrm>
              <a:off x="466725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600461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2035888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1" name="Rectangle 190"/>
            <p:cNvSpPr>
              <a:spLocks noChangeArrowheads="1"/>
            </p:cNvSpPr>
            <p:nvPr/>
          </p:nvSpPr>
          <p:spPr bwMode="auto">
            <a:xfrm>
              <a:off x="2333078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3970595" y="3806023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600461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1506890" y="4919261"/>
              <a:ext cx="454702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2333078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3316778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7" name="Rectangle 196"/>
            <p:cNvSpPr>
              <a:spLocks noChangeArrowheads="1"/>
            </p:cNvSpPr>
            <p:nvPr/>
          </p:nvSpPr>
          <p:spPr bwMode="auto">
            <a:xfrm>
              <a:off x="4012202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4957266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99" name="Straight Connector 67"/>
            <p:cNvCxnSpPr>
              <a:cxnSpLocks noChangeShapeType="1"/>
              <a:stCxn id="189" idx="0"/>
              <a:endCxn id="190" idx="2"/>
            </p:cNvCxnSpPr>
            <p:nvPr/>
          </p:nvCxnSpPr>
          <p:spPr bwMode="auto">
            <a:xfrm rot="5400000" flipH="1" flipV="1">
              <a:off x="804069" y="2347119"/>
              <a:ext cx="1482725" cy="14366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0" name="Straight Connector 17"/>
            <p:cNvCxnSpPr>
              <a:cxnSpLocks noChangeShapeType="1"/>
              <a:stCxn id="191" idx="0"/>
              <a:endCxn id="190" idx="2"/>
            </p:cNvCxnSpPr>
            <p:nvPr/>
          </p:nvCxnSpPr>
          <p:spPr bwMode="auto">
            <a:xfrm rot="16200000" flipV="1">
              <a:off x="1670844" y="2917031"/>
              <a:ext cx="1482725" cy="2968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1" name="Straight Connector 19"/>
            <p:cNvCxnSpPr>
              <a:cxnSpLocks noChangeShapeType="1"/>
              <a:stCxn id="192" idx="0"/>
              <a:endCxn id="190" idx="2"/>
            </p:cNvCxnSpPr>
            <p:nvPr/>
          </p:nvCxnSpPr>
          <p:spPr bwMode="auto">
            <a:xfrm rot="16200000" flipV="1">
              <a:off x="2489994" y="2097881"/>
              <a:ext cx="1482725" cy="19351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2" name="Straight Connector 29"/>
            <p:cNvCxnSpPr>
              <a:cxnSpLocks noChangeShapeType="1"/>
              <a:stCxn id="193" idx="0"/>
              <a:endCxn id="189" idx="2"/>
            </p:cNvCxnSpPr>
            <p:nvPr/>
          </p:nvCxnSpPr>
          <p:spPr bwMode="auto">
            <a:xfrm rot="5400000" flipH="1" flipV="1">
              <a:off x="465931" y="4556919"/>
              <a:ext cx="720725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3" name="Straight Connector 31"/>
            <p:cNvCxnSpPr>
              <a:cxnSpLocks noChangeShapeType="1"/>
              <a:stCxn id="194" idx="0"/>
              <a:endCxn id="189" idx="2"/>
            </p:cNvCxnSpPr>
            <p:nvPr/>
          </p:nvCxnSpPr>
          <p:spPr bwMode="auto">
            <a:xfrm rot="16200000" flipV="1">
              <a:off x="919163" y="4103688"/>
              <a:ext cx="722312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" name="Rectangle 203"/>
            <p:cNvSpPr>
              <a:spLocks noChangeArrowheads="1"/>
            </p:cNvSpPr>
            <p:nvPr/>
          </p:nvSpPr>
          <p:spPr bwMode="auto">
            <a:xfrm>
              <a:off x="1506890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" name="Rectangle 204"/>
            <p:cNvSpPr>
              <a:spLocks noChangeArrowheads="1"/>
            </p:cNvSpPr>
            <p:nvPr/>
          </p:nvSpPr>
          <p:spPr bwMode="auto">
            <a:xfrm>
              <a:off x="3239508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" name="Rectangle 205"/>
            <p:cNvSpPr>
              <a:spLocks noChangeArrowheads="1"/>
            </p:cNvSpPr>
            <p:nvPr/>
          </p:nvSpPr>
          <p:spPr bwMode="auto">
            <a:xfrm>
              <a:off x="4879997" y="3809114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07" name="Straight Connector 91"/>
            <p:cNvCxnSpPr>
              <a:cxnSpLocks noChangeShapeType="1"/>
              <a:stCxn id="193" idx="0"/>
              <a:endCxn id="204" idx="2"/>
            </p:cNvCxnSpPr>
            <p:nvPr/>
          </p:nvCxnSpPr>
          <p:spPr bwMode="auto">
            <a:xfrm rot="5400000" flipH="1" flipV="1">
              <a:off x="919956" y="4104482"/>
              <a:ext cx="720725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" name="Straight Connector 94"/>
            <p:cNvCxnSpPr>
              <a:cxnSpLocks noChangeShapeType="1"/>
              <a:stCxn id="194" idx="0"/>
              <a:endCxn id="204" idx="2"/>
            </p:cNvCxnSpPr>
            <p:nvPr/>
          </p:nvCxnSpPr>
          <p:spPr bwMode="auto">
            <a:xfrm rot="5400000" flipH="1" flipV="1">
              <a:off x="1373187" y="4557713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9" name="Rectangle 208"/>
            <p:cNvSpPr>
              <a:spLocks noChangeArrowheads="1"/>
            </p:cNvSpPr>
            <p:nvPr/>
          </p:nvSpPr>
          <p:spPr bwMode="auto">
            <a:xfrm>
              <a:off x="3171154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0" name="Rectangle 209"/>
            <p:cNvSpPr>
              <a:spLocks noChangeArrowheads="1"/>
            </p:cNvSpPr>
            <p:nvPr/>
          </p:nvSpPr>
          <p:spPr bwMode="auto">
            <a:xfrm>
              <a:off x="4353970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1" name="Rectangle 210"/>
            <p:cNvSpPr>
              <a:spLocks noChangeArrowheads="1"/>
            </p:cNvSpPr>
            <p:nvPr/>
          </p:nvSpPr>
          <p:spPr bwMode="auto">
            <a:xfrm>
              <a:off x="5513010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12" name="Straight Connector 106"/>
            <p:cNvCxnSpPr>
              <a:cxnSpLocks noChangeShapeType="1"/>
              <a:stCxn id="189" idx="0"/>
              <a:endCxn id="209" idx="2"/>
            </p:cNvCxnSpPr>
            <p:nvPr/>
          </p:nvCxnSpPr>
          <p:spPr bwMode="auto">
            <a:xfrm rot="5400000" flipH="1" flipV="1">
              <a:off x="1370013" y="1781175"/>
              <a:ext cx="1482725" cy="25685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3" name="Straight Connector 109"/>
            <p:cNvCxnSpPr>
              <a:cxnSpLocks noChangeShapeType="1"/>
              <a:stCxn id="191" idx="0"/>
              <a:endCxn id="209" idx="2"/>
            </p:cNvCxnSpPr>
            <p:nvPr/>
          </p:nvCxnSpPr>
          <p:spPr bwMode="auto">
            <a:xfrm rot="5400000" flipH="1" flipV="1">
              <a:off x="2236788" y="2647950"/>
              <a:ext cx="1482725" cy="8350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" name="Straight Connector 112"/>
            <p:cNvCxnSpPr>
              <a:cxnSpLocks noChangeShapeType="1"/>
              <a:stCxn id="192" idx="0"/>
              <a:endCxn id="209" idx="2"/>
            </p:cNvCxnSpPr>
            <p:nvPr/>
          </p:nvCxnSpPr>
          <p:spPr bwMode="auto">
            <a:xfrm rot="16200000" flipV="1">
              <a:off x="3055938" y="2663825"/>
              <a:ext cx="1482725" cy="8032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" name="Straight Connector 115"/>
            <p:cNvCxnSpPr>
              <a:cxnSpLocks noChangeShapeType="1"/>
            </p:cNvCxnSpPr>
            <p:nvPr/>
          </p:nvCxnSpPr>
          <p:spPr bwMode="auto">
            <a:xfrm rot="5400000" flipH="1" flipV="1">
              <a:off x="22002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" name="Straight Connector 116"/>
            <p:cNvCxnSpPr>
              <a:cxnSpLocks noChangeShapeType="1"/>
            </p:cNvCxnSpPr>
            <p:nvPr/>
          </p:nvCxnSpPr>
          <p:spPr bwMode="auto">
            <a:xfrm rot="16200000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7" name="Straight Connector 117"/>
            <p:cNvCxnSpPr>
              <a:cxnSpLocks noChangeShapeType="1"/>
            </p:cNvCxnSpPr>
            <p:nvPr/>
          </p:nvCxnSpPr>
          <p:spPr bwMode="auto">
            <a:xfrm rot="5400000" flipH="1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8" name="Straight Connector 118"/>
            <p:cNvCxnSpPr>
              <a:cxnSpLocks noChangeShapeType="1"/>
            </p:cNvCxnSpPr>
            <p:nvPr/>
          </p:nvCxnSpPr>
          <p:spPr bwMode="auto">
            <a:xfrm rot="5400000" flipH="1" flipV="1">
              <a:off x="31083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9" name="Straight Connector 119"/>
            <p:cNvCxnSpPr>
              <a:cxnSpLocks noChangeShapeType="1"/>
            </p:cNvCxnSpPr>
            <p:nvPr/>
          </p:nvCxnSpPr>
          <p:spPr bwMode="auto">
            <a:xfrm rot="5400000" flipH="1" flipV="1">
              <a:off x="3839369" y="4555332"/>
              <a:ext cx="720725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0" name="Straight Connector 120"/>
            <p:cNvCxnSpPr>
              <a:cxnSpLocks noChangeShapeType="1"/>
            </p:cNvCxnSpPr>
            <p:nvPr/>
          </p:nvCxnSpPr>
          <p:spPr bwMode="auto">
            <a:xfrm rot="16200000" flipV="1">
              <a:off x="4291806" y="4101307"/>
              <a:ext cx="722313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1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292600" y="4102101"/>
              <a:ext cx="720725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2" name="Straight Connector 122"/>
            <p:cNvCxnSpPr>
              <a:cxnSpLocks noChangeShapeType="1"/>
            </p:cNvCxnSpPr>
            <p:nvPr/>
          </p:nvCxnSpPr>
          <p:spPr bwMode="auto">
            <a:xfrm rot="5400000" flipH="1" flipV="1">
              <a:off x="47466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3" name="Rectangle 222"/>
            <p:cNvSpPr>
              <a:spLocks noChangeArrowheads="1"/>
            </p:cNvSpPr>
            <p:nvPr/>
          </p:nvSpPr>
          <p:spPr bwMode="auto">
            <a:xfrm>
              <a:off x="5738875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4" name="Rectangle 223"/>
            <p:cNvSpPr>
              <a:spLocks noChangeArrowheads="1"/>
            </p:cNvSpPr>
            <p:nvPr/>
          </p:nvSpPr>
          <p:spPr bwMode="auto">
            <a:xfrm>
              <a:off x="5777510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6722574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6" name="Rectangle 225"/>
            <p:cNvSpPr>
              <a:spLocks noChangeArrowheads="1"/>
            </p:cNvSpPr>
            <p:nvPr/>
          </p:nvSpPr>
          <p:spPr bwMode="auto">
            <a:xfrm>
              <a:off x="6645305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27" name="Straight Connector 127"/>
            <p:cNvCxnSpPr>
              <a:cxnSpLocks noChangeShapeType="1"/>
            </p:cNvCxnSpPr>
            <p:nvPr/>
          </p:nvCxnSpPr>
          <p:spPr bwMode="auto">
            <a:xfrm rot="5400000" flipH="1" flipV="1">
              <a:off x="56038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8" name="Straight Connector 128"/>
            <p:cNvCxnSpPr>
              <a:cxnSpLocks noChangeShapeType="1"/>
            </p:cNvCxnSpPr>
            <p:nvPr/>
          </p:nvCxnSpPr>
          <p:spPr bwMode="auto">
            <a:xfrm rot="16200000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9" name="Straight Connector 129"/>
            <p:cNvCxnSpPr>
              <a:cxnSpLocks noChangeShapeType="1"/>
            </p:cNvCxnSpPr>
            <p:nvPr/>
          </p:nvCxnSpPr>
          <p:spPr bwMode="auto">
            <a:xfrm rot="5400000" flipH="1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0" name="Straight Connector 130"/>
            <p:cNvCxnSpPr>
              <a:cxnSpLocks noChangeShapeType="1"/>
            </p:cNvCxnSpPr>
            <p:nvPr/>
          </p:nvCxnSpPr>
          <p:spPr bwMode="auto">
            <a:xfrm rot="5400000" flipH="1" flipV="1">
              <a:off x="65119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1" name="Straight Connector 131"/>
            <p:cNvCxnSpPr>
              <a:cxnSpLocks noChangeShapeType="1"/>
              <a:stCxn id="223" idx="0"/>
              <a:endCxn id="190" idx="2"/>
            </p:cNvCxnSpPr>
            <p:nvPr/>
          </p:nvCxnSpPr>
          <p:spPr bwMode="auto">
            <a:xfrm rot="16200000" flipV="1">
              <a:off x="3372643" y="1215232"/>
              <a:ext cx="1484313" cy="3702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2" name="Straight Connector 132"/>
            <p:cNvCxnSpPr>
              <a:cxnSpLocks noChangeShapeType="1"/>
              <a:stCxn id="223" idx="0"/>
              <a:endCxn id="209" idx="2"/>
            </p:cNvCxnSpPr>
            <p:nvPr/>
          </p:nvCxnSpPr>
          <p:spPr bwMode="auto">
            <a:xfrm rot="16200000" flipV="1">
              <a:off x="3938587" y="1781176"/>
              <a:ext cx="1484313" cy="25701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3" name="Straight Connector 140"/>
            <p:cNvCxnSpPr>
              <a:cxnSpLocks noChangeShapeType="1"/>
              <a:stCxn id="204" idx="0"/>
              <a:endCxn id="211" idx="2"/>
            </p:cNvCxnSpPr>
            <p:nvPr/>
          </p:nvCxnSpPr>
          <p:spPr bwMode="auto">
            <a:xfrm rot="5400000" flipH="1" flipV="1">
              <a:off x="2993231" y="1064419"/>
              <a:ext cx="1484313" cy="40036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4" name="Straight Connector 141"/>
            <p:cNvCxnSpPr>
              <a:cxnSpLocks noChangeShapeType="1"/>
              <a:stCxn id="204" idx="0"/>
              <a:endCxn id="210" idx="2"/>
            </p:cNvCxnSpPr>
            <p:nvPr/>
          </p:nvCxnSpPr>
          <p:spPr bwMode="auto">
            <a:xfrm rot="5400000" flipH="1" flipV="1">
              <a:off x="2415381" y="1642269"/>
              <a:ext cx="1484313" cy="28479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" name="Straight Connector 147"/>
            <p:cNvCxnSpPr>
              <a:cxnSpLocks noChangeShapeType="1"/>
              <a:stCxn id="205" idx="0"/>
              <a:endCxn id="210" idx="2"/>
            </p:cNvCxnSpPr>
            <p:nvPr/>
          </p:nvCxnSpPr>
          <p:spPr bwMode="auto">
            <a:xfrm rot="5400000" flipH="1" flipV="1">
              <a:off x="3282156" y="2509044"/>
              <a:ext cx="1484313" cy="11144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6" name="Straight Connector 149"/>
            <p:cNvCxnSpPr>
              <a:cxnSpLocks noChangeShapeType="1"/>
              <a:stCxn id="205" idx="0"/>
              <a:endCxn id="211" idx="2"/>
            </p:cNvCxnSpPr>
            <p:nvPr/>
          </p:nvCxnSpPr>
          <p:spPr bwMode="auto">
            <a:xfrm rot="5400000" flipH="1" flipV="1">
              <a:off x="3860006" y="1931194"/>
              <a:ext cx="1484313" cy="22701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7" name="Straight Connector 151"/>
            <p:cNvCxnSpPr>
              <a:cxnSpLocks noChangeShapeType="1"/>
              <a:stCxn id="206" idx="0"/>
              <a:endCxn id="210" idx="2"/>
            </p:cNvCxnSpPr>
            <p:nvPr/>
          </p:nvCxnSpPr>
          <p:spPr bwMode="auto">
            <a:xfrm rot="16200000" flipV="1">
              <a:off x="4102100" y="2803525"/>
              <a:ext cx="1484313" cy="525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8" name="Straight Connector 154"/>
            <p:cNvCxnSpPr>
              <a:cxnSpLocks noChangeShapeType="1"/>
              <a:stCxn id="206" idx="0"/>
              <a:endCxn id="211" idx="2"/>
            </p:cNvCxnSpPr>
            <p:nvPr/>
          </p:nvCxnSpPr>
          <p:spPr bwMode="auto">
            <a:xfrm rot="5400000" flipH="1" flipV="1">
              <a:off x="4679950" y="2751138"/>
              <a:ext cx="1484313" cy="63023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9" name="Straight Connector 156"/>
            <p:cNvCxnSpPr>
              <a:cxnSpLocks noChangeShapeType="1"/>
              <a:stCxn id="226" idx="0"/>
              <a:endCxn id="210" idx="2"/>
            </p:cNvCxnSpPr>
            <p:nvPr/>
          </p:nvCxnSpPr>
          <p:spPr bwMode="auto">
            <a:xfrm rot="16200000" flipV="1">
              <a:off x="4984750" y="1920875"/>
              <a:ext cx="1484313" cy="22907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0" name="Straight Connector 158"/>
            <p:cNvCxnSpPr>
              <a:cxnSpLocks noChangeShapeType="1"/>
              <a:stCxn id="226" idx="0"/>
              <a:endCxn id="211" idx="2"/>
            </p:cNvCxnSpPr>
            <p:nvPr/>
          </p:nvCxnSpPr>
          <p:spPr bwMode="auto">
            <a:xfrm rot="16200000" flipV="1">
              <a:off x="5562600" y="2498725"/>
              <a:ext cx="1484313" cy="11350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1" name="Rounded Rectangle 240"/>
            <p:cNvSpPr>
              <a:spLocks noChangeArrowheads="1"/>
            </p:cNvSpPr>
            <p:nvPr/>
          </p:nvSpPr>
          <p:spPr bwMode="auto">
            <a:xfrm>
              <a:off x="478613" y="5630497"/>
              <a:ext cx="680566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2" name="Rectangle 241"/>
            <p:cNvSpPr>
              <a:spLocks noChangeArrowheads="1"/>
            </p:cNvSpPr>
            <p:nvPr/>
          </p:nvSpPr>
          <p:spPr bwMode="auto">
            <a:xfrm>
              <a:off x="591545" y="5720173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3" name="Rectangle 242"/>
            <p:cNvSpPr>
              <a:spLocks noChangeArrowheads="1"/>
            </p:cNvSpPr>
            <p:nvPr/>
          </p:nvSpPr>
          <p:spPr bwMode="auto">
            <a:xfrm>
              <a:off x="588574" y="5976838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44" name="Straight Connector 189"/>
            <p:cNvCxnSpPr>
              <a:cxnSpLocks noChangeShapeType="1"/>
              <a:stCxn id="241" idx="0"/>
              <a:endCxn id="193" idx="2"/>
            </p:cNvCxnSpPr>
            <p:nvPr/>
          </p:nvCxnSpPr>
          <p:spPr bwMode="auto">
            <a:xfrm rot="5400000" flipH="1" flipV="1">
              <a:off x="661988" y="5464175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" name="Rounded Rectangle 244"/>
            <p:cNvSpPr>
              <a:spLocks noChangeArrowheads="1"/>
            </p:cNvSpPr>
            <p:nvPr/>
          </p:nvSpPr>
          <p:spPr bwMode="auto">
            <a:xfrm>
              <a:off x="1408818" y="5627403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6" name="Rectangle 245"/>
            <p:cNvSpPr>
              <a:spLocks noChangeArrowheads="1"/>
            </p:cNvSpPr>
            <p:nvPr/>
          </p:nvSpPr>
          <p:spPr bwMode="auto">
            <a:xfrm>
              <a:off x="1521750" y="5717082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7" name="Rectangle 246"/>
            <p:cNvSpPr>
              <a:spLocks noChangeArrowheads="1"/>
            </p:cNvSpPr>
            <p:nvPr/>
          </p:nvSpPr>
          <p:spPr bwMode="auto">
            <a:xfrm>
              <a:off x="1518777" y="597374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48" name="Straight Connector 193"/>
            <p:cNvCxnSpPr>
              <a:cxnSpLocks noChangeShapeType="1"/>
            </p:cNvCxnSpPr>
            <p:nvPr/>
          </p:nvCxnSpPr>
          <p:spPr bwMode="auto">
            <a:xfrm rot="5400000" flipH="1" flipV="1">
              <a:off x="1575594" y="5455444"/>
              <a:ext cx="323850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9" name="Rounded Rectangle 248"/>
            <p:cNvSpPr>
              <a:spLocks noChangeArrowheads="1"/>
            </p:cNvSpPr>
            <p:nvPr/>
          </p:nvSpPr>
          <p:spPr bwMode="auto">
            <a:xfrm>
              <a:off x="2264725" y="5633588"/>
              <a:ext cx="677593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0" name="Rectangle 249"/>
            <p:cNvSpPr>
              <a:spLocks noChangeArrowheads="1"/>
            </p:cNvSpPr>
            <p:nvPr/>
          </p:nvSpPr>
          <p:spPr bwMode="auto">
            <a:xfrm>
              <a:off x="2377657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1" name="Rectangle 250"/>
            <p:cNvSpPr>
              <a:spLocks noChangeArrowheads="1"/>
            </p:cNvSpPr>
            <p:nvPr/>
          </p:nvSpPr>
          <p:spPr bwMode="auto">
            <a:xfrm>
              <a:off x="2374684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2" name="Rounded Rectangle 251"/>
            <p:cNvSpPr>
              <a:spLocks noChangeArrowheads="1"/>
            </p:cNvSpPr>
            <p:nvPr/>
          </p:nvSpPr>
          <p:spPr bwMode="auto">
            <a:xfrm>
              <a:off x="3191958" y="5630497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3" name="Rectangle 252"/>
            <p:cNvSpPr>
              <a:spLocks noChangeArrowheads="1"/>
            </p:cNvSpPr>
            <p:nvPr/>
          </p:nvSpPr>
          <p:spPr bwMode="auto">
            <a:xfrm>
              <a:off x="3307861" y="5720173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4" name="Rectangle 253"/>
            <p:cNvSpPr>
              <a:spLocks noChangeArrowheads="1"/>
            </p:cNvSpPr>
            <p:nvPr/>
          </p:nvSpPr>
          <p:spPr bwMode="auto">
            <a:xfrm>
              <a:off x="3304890" y="5976838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5" name="Rounded Rectangle 254"/>
            <p:cNvSpPr>
              <a:spLocks noChangeArrowheads="1"/>
            </p:cNvSpPr>
            <p:nvPr/>
          </p:nvSpPr>
          <p:spPr bwMode="auto">
            <a:xfrm>
              <a:off x="3970595" y="5636681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6" name="Rectangle 255"/>
            <p:cNvSpPr>
              <a:spLocks noChangeArrowheads="1"/>
            </p:cNvSpPr>
            <p:nvPr/>
          </p:nvSpPr>
          <p:spPr bwMode="auto">
            <a:xfrm>
              <a:off x="4086499" y="5726358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7" name="Rectangle 256"/>
            <p:cNvSpPr>
              <a:spLocks noChangeArrowheads="1"/>
            </p:cNvSpPr>
            <p:nvPr/>
          </p:nvSpPr>
          <p:spPr bwMode="auto">
            <a:xfrm>
              <a:off x="4083528" y="5983022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8" name="Rounded Rectangle 257"/>
            <p:cNvSpPr>
              <a:spLocks noChangeArrowheads="1"/>
            </p:cNvSpPr>
            <p:nvPr/>
          </p:nvSpPr>
          <p:spPr bwMode="auto">
            <a:xfrm>
              <a:off x="4900799" y="5633588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9" name="Rectangle 258"/>
            <p:cNvSpPr>
              <a:spLocks noChangeArrowheads="1"/>
            </p:cNvSpPr>
            <p:nvPr/>
          </p:nvSpPr>
          <p:spPr bwMode="auto">
            <a:xfrm>
              <a:off x="5016704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0" name="Rectangle 259"/>
            <p:cNvSpPr>
              <a:spLocks noChangeArrowheads="1"/>
            </p:cNvSpPr>
            <p:nvPr/>
          </p:nvSpPr>
          <p:spPr bwMode="auto">
            <a:xfrm>
              <a:off x="5013731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1" name="Rounded Rectangle 260"/>
            <p:cNvSpPr>
              <a:spLocks noChangeArrowheads="1"/>
            </p:cNvSpPr>
            <p:nvPr/>
          </p:nvSpPr>
          <p:spPr bwMode="auto">
            <a:xfrm>
              <a:off x="5685380" y="5615034"/>
              <a:ext cx="680566" cy="695775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2" name="Rectangle 261"/>
            <p:cNvSpPr>
              <a:spLocks noChangeArrowheads="1"/>
            </p:cNvSpPr>
            <p:nvPr/>
          </p:nvSpPr>
          <p:spPr bwMode="auto">
            <a:xfrm>
              <a:off x="5798313" y="570780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3" name="Rectangle 262"/>
            <p:cNvSpPr>
              <a:spLocks noChangeArrowheads="1"/>
            </p:cNvSpPr>
            <p:nvPr/>
          </p:nvSpPr>
          <p:spPr bwMode="auto">
            <a:xfrm>
              <a:off x="5795342" y="5964468"/>
              <a:ext cx="454700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4" name="Rounded Rectangle 263"/>
            <p:cNvSpPr>
              <a:spLocks noChangeArrowheads="1"/>
            </p:cNvSpPr>
            <p:nvPr/>
          </p:nvSpPr>
          <p:spPr bwMode="auto">
            <a:xfrm>
              <a:off x="6615586" y="5611943"/>
              <a:ext cx="680564" cy="69577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5" name="Rectangle 264"/>
            <p:cNvSpPr>
              <a:spLocks noChangeArrowheads="1"/>
            </p:cNvSpPr>
            <p:nvPr/>
          </p:nvSpPr>
          <p:spPr bwMode="auto">
            <a:xfrm>
              <a:off x="6728518" y="5704713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" name="Rectangle 265"/>
            <p:cNvSpPr>
              <a:spLocks noChangeArrowheads="1"/>
            </p:cNvSpPr>
            <p:nvPr/>
          </p:nvSpPr>
          <p:spPr bwMode="auto">
            <a:xfrm>
              <a:off x="6725545" y="5961375"/>
              <a:ext cx="451729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67" name="Straight Connector 212"/>
            <p:cNvCxnSpPr>
              <a:cxnSpLocks noChangeShapeType="1"/>
            </p:cNvCxnSpPr>
            <p:nvPr/>
          </p:nvCxnSpPr>
          <p:spPr bwMode="auto">
            <a:xfrm rot="5400000" flipH="1" flipV="1">
              <a:off x="2405063" y="5461000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8" name="Straight Connector 213"/>
            <p:cNvCxnSpPr>
              <a:cxnSpLocks noChangeShapeType="1"/>
              <a:stCxn id="252" idx="0"/>
              <a:endCxn id="196" idx="2"/>
            </p:cNvCxnSpPr>
            <p:nvPr/>
          </p:nvCxnSpPr>
          <p:spPr bwMode="auto">
            <a:xfrm rot="5400000" flipH="1" flipV="1">
              <a:off x="3378201" y="5462587"/>
              <a:ext cx="322262" cy="111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9" name="Straight Connector 216"/>
            <p:cNvCxnSpPr>
              <a:cxnSpLocks noChangeShapeType="1"/>
              <a:stCxn id="255" idx="0"/>
              <a:endCxn id="197" idx="2"/>
            </p:cNvCxnSpPr>
            <p:nvPr/>
          </p:nvCxnSpPr>
          <p:spPr bwMode="auto">
            <a:xfrm rot="16200000" flipV="1">
              <a:off x="4111626" y="5434012"/>
              <a:ext cx="328612" cy="746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0" name="Straight Connector 220"/>
            <p:cNvCxnSpPr>
              <a:cxnSpLocks noChangeShapeType="1"/>
              <a:stCxn id="258" idx="0"/>
              <a:endCxn id="198" idx="2"/>
            </p:cNvCxnSpPr>
            <p:nvPr/>
          </p:nvCxnSpPr>
          <p:spPr bwMode="auto">
            <a:xfrm rot="16200000" flipV="1">
              <a:off x="5050631" y="5441157"/>
              <a:ext cx="325437" cy="571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1" name="Straight Connector 223"/>
            <p:cNvCxnSpPr>
              <a:cxnSpLocks noChangeShapeType="1"/>
              <a:stCxn id="261" idx="0"/>
              <a:endCxn id="224" idx="2"/>
            </p:cNvCxnSpPr>
            <p:nvPr/>
          </p:nvCxnSpPr>
          <p:spPr bwMode="auto">
            <a:xfrm rot="16200000" flipV="1">
              <a:off x="5860257" y="5450681"/>
              <a:ext cx="309562" cy="222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2" name="Straight Connector 226"/>
            <p:cNvCxnSpPr>
              <a:cxnSpLocks noChangeShapeType="1"/>
              <a:stCxn id="264" idx="0"/>
              <a:endCxn id="225" idx="2"/>
            </p:cNvCxnSpPr>
            <p:nvPr/>
          </p:nvCxnSpPr>
          <p:spPr bwMode="auto">
            <a:xfrm rot="16200000" flipV="1">
              <a:off x="6800056" y="5457032"/>
              <a:ext cx="306387" cy="63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0331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181"/>
    </mc:Choice>
    <mc:Fallback xmlns="">
      <p:transition xmlns:p14="http://schemas.microsoft.com/office/powerpoint/2010/main" spd="slow" advTm="3618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Evolution of Data Center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820" y="4468740"/>
            <a:ext cx="8229600" cy="205569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Layer 3</a:t>
            </a:r>
            <a:r>
              <a:rPr lang="en-US" dirty="0" smtClean="0"/>
              <a:t>:Hierarchical </a:t>
            </a:r>
            <a:r>
              <a:rPr lang="en-US" dirty="0"/>
              <a:t>Addresses</a:t>
            </a:r>
          </a:p>
          <a:p>
            <a:pPr lvl="1"/>
            <a:r>
              <a:rPr lang="en-US" dirty="0" smtClean="0"/>
              <a:t>Host locations are predefined</a:t>
            </a:r>
          </a:p>
          <a:p>
            <a:pPr lvl="1"/>
            <a:r>
              <a:rPr lang="en-US" dirty="0" smtClean="0"/>
              <a:t>During VM mobility, IP-addresses change</a:t>
            </a:r>
          </a:p>
          <a:p>
            <a:pPr lvl="1"/>
            <a:r>
              <a:rPr lang="en-US" dirty="0" smtClean="0"/>
              <a:t>Load balances over k</a:t>
            </a:r>
            <a:r>
              <a:rPr lang="en-US" dirty="0"/>
              <a:t> </a:t>
            </a:r>
            <a:r>
              <a:rPr lang="en-US" dirty="0" smtClean="0"/>
              <a:t>shortest paths 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31276" y="1747783"/>
            <a:ext cx="21763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Scalable</a:t>
            </a:r>
          </a:p>
          <a:p>
            <a:r>
              <a:rPr lang="en-US" dirty="0" smtClean="0">
                <a:solidFill>
                  <a:srgbClr val="953735"/>
                </a:solidFill>
              </a:rPr>
              <a:t>No seamless mobility</a:t>
            </a:r>
          </a:p>
          <a:p>
            <a:r>
              <a:rPr lang="en-US" dirty="0" smtClean="0"/>
              <a:t>Multipath</a:t>
            </a:r>
          </a:p>
        </p:txBody>
      </p:sp>
      <p:grpSp>
        <p:nvGrpSpPr>
          <p:cNvPr id="94" name="Group 52"/>
          <p:cNvGrpSpPr>
            <a:grpSpLocks/>
          </p:cNvGrpSpPr>
          <p:nvPr/>
        </p:nvGrpSpPr>
        <p:grpSpPr bwMode="auto">
          <a:xfrm>
            <a:off x="562025" y="1457431"/>
            <a:ext cx="4812533" cy="2715291"/>
            <a:chOff x="466725" y="1935163"/>
            <a:chExt cx="6829425" cy="4394200"/>
          </a:xfrm>
        </p:grpSpPr>
        <p:sp>
          <p:nvSpPr>
            <p:cNvPr id="95" name="Rounded Rectangle 94"/>
            <p:cNvSpPr>
              <a:spLocks noChangeArrowheads="1"/>
            </p:cNvSpPr>
            <p:nvPr/>
          </p:nvSpPr>
          <p:spPr bwMode="auto">
            <a:xfrm>
              <a:off x="222906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6" name="Rounded Rectangle 95"/>
            <p:cNvSpPr>
              <a:spLocks noChangeArrowheads="1"/>
            </p:cNvSpPr>
            <p:nvPr/>
          </p:nvSpPr>
          <p:spPr bwMode="auto">
            <a:xfrm>
              <a:off x="387252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7" name="Rounded Rectangle 96"/>
            <p:cNvSpPr>
              <a:spLocks noChangeArrowheads="1"/>
            </p:cNvSpPr>
            <p:nvPr/>
          </p:nvSpPr>
          <p:spPr bwMode="auto">
            <a:xfrm>
              <a:off x="5634859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8" name="Rounded Rectangle 97"/>
            <p:cNvSpPr>
              <a:spLocks noChangeArrowheads="1"/>
            </p:cNvSpPr>
            <p:nvPr/>
          </p:nvSpPr>
          <p:spPr bwMode="auto">
            <a:xfrm>
              <a:off x="466725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600461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2035888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2333078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3970595" y="3806023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600461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1506890" y="4919261"/>
              <a:ext cx="454702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2333078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3316778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4012202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>
              <a:off x="4957266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09" name="Straight Connector 67"/>
            <p:cNvCxnSpPr>
              <a:cxnSpLocks noChangeShapeType="1"/>
              <a:stCxn id="99" idx="0"/>
              <a:endCxn id="100" idx="2"/>
            </p:cNvCxnSpPr>
            <p:nvPr/>
          </p:nvCxnSpPr>
          <p:spPr bwMode="auto">
            <a:xfrm rot="5400000" flipH="1" flipV="1">
              <a:off x="804069" y="2347119"/>
              <a:ext cx="1482725" cy="14366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Straight Connector 17"/>
            <p:cNvCxnSpPr>
              <a:cxnSpLocks noChangeShapeType="1"/>
              <a:stCxn id="101" idx="0"/>
              <a:endCxn id="100" idx="2"/>
            </p:cNvCxnSpPr>
            <p:nvPr/>
          </p:nvCxnSpPr>
          <p:spPr bwMode="auto">
            <a:xfrm rot="16200000" flipV="1">
              <a:off x="1670844" y="2917031"/>
              <a:ext cx="1482725" cy="2968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Straight Connector 19"/>
            <p:cNvCxnSpPr>
              <a:cxnSpLocks noChangeShapeType="1"/>
              <a:stCxn id="102" idx="0"/>
              <a:endCxn id="100" idx="2"/>
            </p:cNvCxnSpPr>
            <p:nvPr/>
          </p:nvCxnSpPr>
          <p:spPr bwMode="auto">
            <a:xfrm rot="16200000" flipV="1">
              <a:off x="2489994" y="2097881"/>
              <a:ext cx="1482725" cy="19351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" name="Straight Connector 29"/>
            <p:cNvCxnSpPr>
              <a:cxnSpLocks noChangeShapeType="1"/>
              <a:stCxn id="103" idx="0"/>
              <a:endCxn id="99" idx="2"/>
            </p:cNvCxnSpPr>
            <p:nvPr/>
          </p:nvCxnSpPr>
          <p:spPr bwMode="auto">
            <a:xfrm rot="5400000" flipH="1" flipV="1">
              <a:off x="465931" y="4556919"/>
              <a:ext cx="720725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Straight Connector 31"/>
            <p:cNvCxnSpPr>
              <a:cxnSpLocks noChangeShapeType="1"/>
              <a:stCxn id="104" idx="0"/>
              <a:endCxn id="99" idx="2"/>
            </p:cNvCxnSpPr>
            <p:nvPr/>
          </p:nvCxnSpPr>
          <p:spPr bwMode="auto">
            <a:xfrm rot="16200000" flipV="1">
              <a:off x="919163" y="4103688"/>
              <a:ext cx="722312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>
              <a:off x="1506890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3239508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6" name="Rectangle 115"/>
            <p:cNvSpPr>
              <a:spLocks noChangeArrowheads="1"/>
            </p:cNvSpPr>
            <p:nvPr/>
          </p:nvSpPr>
          <p:spPr bwMode="auto">
            <a:xfrm>
              <a:off x="4879997" y="3809114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17" name="Straight Connector 91"/>
            <p:cNvCxnSpPr>
              <a:cxnSpLocks noChangeShapeType="1"/>
              <a:stCxn id="103" idx="0"/>
              <a:endCxn id="114" idx="2"/>
            </p:cNvCxnSpPr>
            <p:nvPr/>
          </p:nvCxnSpPr>
          <p:spPr bwMode="auto">
            <a:xfrm rot="5400000" flipH="1" flipV="1">
              <a:off x="919956" y="4104482"/>
              <a:ext cx="720725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" name="Straight Connector 94"/>
            <p:cNvCxnSpPr>
              <a:cxnSpLocks noChangeShapeType="1"/>
              <a:stCxn id="104" idx="0"/>
              <a:endCxn id="114" idx="2"/>
            </p:cNvCxnSpPr>
            <p:nvPr/>
          </p:nvCxnSpPr>
          <p:spPr bwMode="auto">
            <a:xfrm rot="5400000" flipH="1" flipV="1">
              <a:off x="1373187" y="4557713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" name="Rectangle 118"/>
            <p:cNvSpPr>
              <a:spLocks noChangeArrowheads="1"/>
            </p:cNvSpPr>
            <p:nvPr/>
          </p:nvSpPr>
          <p:spPr bwMode="auto">
            <a:xfrm>
              <a:off x="3171154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4353970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1" name="Rectangle 120"/>
            <p:cNvSpPr>
              <a:spLocks noChangeArrowheads="1"/>
            </p:cNvSpPr>
            <p:nvPr/>
          </p:nvSpPr>
          <p:spPr bwMode="auto">
            <a:xfrm>
              <a:off x="5513010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22" name="Straight Connector 106"/>
            <p:cNvCxnSpPr>
              <a:cxnSpLocks noChangeShapeType="1"/>
              <a:stCxn id="99" idx="0"/>
              <a:endCxn id="119" idx="2"/>
            </p:cNvCxnSpPr>
            <p:nvPr/>
          </p:nvCxnSpPr>
          <p:spPr bwMode="auto">
            <a:xfrm rot="5400000" flipH="1" flipV="1">
              <a:off x="1370013" y="1781175"/>
              <a:ext cx="1482725" cy="25685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Straight Connector 109"/>
            <p:cNvCxnSpPr>
              <a:cxnSpLocks noChangeShapeType="1"/>
              <a:stCxn id="101" idx="0"/>
              <a:endCxn id="119" idx="2"/>
            </p:cNvCxnSpPr>
            <p:nvPr/>
          </p:nvCxnSpPr>
          <p:spPr bwMode="auto">
            <a:xfrm rot="5400000" flipH="1" flipV="1">
              <a:off x="2236788" y="2647950"/>
              <a:ext cx="1482725" cy="8350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4" name="Straight Connector 112"/>
            <p:cNvCxnSpPr>
              <a:cxnSpLocks noChangeShapeType="1"/>
              <a:stCxn id="102" idx="0"/>
              <a:endCxn id="119" idx="2"/>
            </p:cNvCxnSpPr>
            <p:nvPr/>
          </p:nvCxnSpPr>
          <p:spPr bwMode="auto">
            <a:xfrm rot="16200000" flipV="1">
              <a:off x="3055938" y="2663825"/>
              <a:ext cx="1482725" cy="8032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5" name="Straight Connector 115"/>
            <p:cNvCxnSpPr>
              <a:cxnSpLocks noChangeShapeType="1"/>
            </p:cNvCxnSpPr>
            <p:nvPr/>
          </p:nvCxnSpPr>
          <p:spPr bwMode="auto">
            <a:xfrm rot="5400000" flipH="1" flipV="1">
              <a:off x="22002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6" name="Straight Connector 116"/>
            <p:cNvCxnSpPr>
              <a:cxnSpLocks noChangeShapeType="1"/>
            </p:cNvCxnSpPr>
            <p:nvPr/>
          </p:nvCxnSpPr>
          <p:spPr bwMode="auto">
            <a:xfrm rot="16200000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7" name="Straight Connector 117"/>
            <p:cNvCxnSpPr>
              <a:cxnSpLocks noChangeShapeType="1"/>
            </p:cNvCxnSpPr>
            <p:nvPr/>
          </p:nvCxnSpPr>
          <p:spPr bwMode="auto">
            <a:xfrm rot="5400000" flipH="1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8" name="Straight Connector 118"/>
            <p:cNvCxnSpPr>
              <a:cxnSpLocks noChangeShapeType="1"/>
            </p:cNvCxnSpPr>
            <p:nvPr/>
          </p:nvCxnSpPr>
          <p:spPr bwMode="auto">
            <a:xfrm rot="5400000" flipH="1" flipV="1">
              <a:off x="31083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9" name="Straight Connector 119"/>
            <p:cNvCxnSpPr>
              <a:cxnSpLocks noChangeShapeType="1"/>
            </p:cNvCxnSpPr>
            <p:nvPr/>
          </p:nvCxnSpPr>
          <p:spPr bwMode="auto">
            <a:xfrm rot="5400000" flipH="1" flipV="1">
              <a:off x="3839369" y="4555332"/>
              <a:ext cx="720725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0" name="Straight Connector 120"/>
            <p:cNvCxnSpPr>
              <a:cxnSpLocks noChangeShapeType="1"/>
            </p:cNvCxnSpPr>
            <p:nvPr/>
          </p:nvCxnSpPr>
          <p:spPr bwMode="auto">
            <a:xfrm rot="16200000" flipV="1">
              <a:off x="4291806" y="4101307"/>
              <a:ext cx="722313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1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292600" y="4102101"/>
              <a:ext cx="720725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2" name="Straight Connector 122"/>
            <p:cNvCxnSpPr>
              <a:cxnSpLocks noChangeShapeType="1"/>
            </p:cNvCxnSpPr>
            <p:nvPr/>
          </p:nvCxnSpPr>
          <p:spPr bwMode="auto">
            <a:xfrm rot="5400000" flipH="1" flipV="1">
              <a:off x="47466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" name="Rectangle 132"/>
            <p:cNvSpPr>
              <a:spLocks noChangeArrowheads="1"/>
            </p:cNvSpPr>
            <p:nvPr/>
          </p:nvSpPr>
          <p:spPr bwMode="auto">
            <a:xfrm>
              <a:off x="5738875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4" name="Rectangle 133"/>
            <p:cNvSpPr>
              <a:spLocks noChangeArrowheads="1"/>
            </p:cNvSpPr>
            <p:nvPr/>
          </p:nvSpPr>
          <p:spPr bwMode="auto">
            <a:xfrm>
              <a:off x="5777510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/>
          </p:nvSpPr>
          <p:spPr bwMode="auto">
            <a:xfrm>
              <a:off x="6722574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Rectangle 135"/>
            <p:cNvSpPr>
              <a:spLocks noChangeArrowheads="1"/>
            </p:cNvSpPr>
            <p:nvPr/>
          </p:nvSpPr>
          <p:spPr bwMode="auto">
            <a:xfrm>
              <a:off x="6645305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37" name="Straight Connector 127"/>
            <p:cNvCxnSpPr>
              <a:cxnSpLocks noChangeShapeType="1"/>
            </p:cNvCxnSpPr>
            <p:nvPr/>
          </p:nvCxnSpPr>
          <p:spPr bwMode="auto">
            <a:xfrm rot="5400000" flipH="1" flipV="1">
              <a:off x="56038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Straight Connector 128"/>
            <p:cNvCxnSpPr>
              <a:cxnSpLocks noChangeShapeType="1"/>
            </p:cNvCxnSpPr>
            <p:nvPr/>
          </p:nvCxnSpPr>
          <p:spPr bwMode="auto">
            <a:xfrm rot="16200000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Straight Connector 129"/>
            <p:cNvCxnSpPr>
              <a:cxnSpLocks noChangeShapeType="1"/>
            </p:cNvCxnSpPr>
            <p:nvPr/>
          </p:nvCxnSpPr>
          <p:spPr bwMode="auto">
            <a:xfrm rot="5400000" flipH="1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Straight Connector 130"/>
            <p:cNvCxnSpPr>
              <a:cxnSpLocks noChangeShapeType="1"/>
            </p:cNvCxnSpPr>
            <p:nvPr/>
          </p:nvCxnSpPr>
          <p:spPr bwMode="auto">
            <a:xfrm rot="5400000" flipH="1" flipV="1">
              <a:off x="65119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1" name="Straight Connector 131"/>
            <p:cNvCxnSpPr>
              <a:cxnSpLocks noChangeShapeType="1"/>
              <a:stCxn id="133" idx="0"/>
              <a:endCxn id="100" idx="2"/>
            </p:cNvCxnSpPr>
            <p:nvPr/>
          </p:nvCxnSpPr>
          <p:spPr bwMode="auto">
            <a:xfrm rot="16200000" flipV="1">
              <a:off x="3372643" y="1215232"/>
              <a:ext cx="1484313" cy="3702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2" name="Straight Connector 132"/>
            <p:cNvCxnSpPr>
              <a:cxnSpLocks noChangeShapeType="1"/>
              <a:stCxn id="133" idx="0"/>
              <a:endCxn id="119" idx="2"/>
            </p:cNvCxnSpPr>
            <p:nvPr/>
          </p:nvCxnSpPr>
          <p:spPr bwMode="auto">
            <a:xfrm rot="16200000" flipV="1">
              <a:off x="3938587" y="1781176"/>
              <a:ext cx="1484313" cy="25701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" name="Straight Connector 140"/>
            <p:cNvCxnSpPr>
              <a:cxnSpLocks noChangeShapeType="1"/>
              <a:stCxn id="114" idx="0"/>
              <a:endCxn id="121" idx="2"/>
            </p:cNvCxnSpPr>
            <p:nvPr/>
          </p:nvCxnSpPr>
          <p:spPr bwMode="auto">
            <a:xfrm rot="5400000" flipH="1" flipV="1">
              <a:off x="2993231" y="1064419"/>
              <a:ext cx="1484313" cy="40036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4" name="Straight Connector 141"/>
            <p:cNvCxnSpPr>
              <a:cxnSpLocks noChangeShapeType="1"/>
              <a:stCxn id="114" idx="0"/>
              <a:endCxn id="120" idx="2"/>
            </p:cNvCxnSpPr>
            <p:nvPr/>
          </p:nvCxnSpPr>
          <p:spPr bwMode="auto">
            <a:xfrm rot="5400000" flipH="1" flipV="1">
              <a:off x="2415381" y="1642269"/>
              <a:ext cx="1484313" cy="28479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5" name="Straight Connector 147"/>
            <p:cNvCxnSpPr>
              <a:cxnSpLocks noChangeShapeType="1"/>
              <a:stCxn id="115" idx="0"/>
              <a:endCxn id="120" idx="2"/>
            </p:cNvCxnSpPr>
            <p:nvPr/>
          </p:nvCxnSpPr>
          <p:spPr bwMode="auto">
            <a:xfrm rot="5400000" flipH="1" flipV="1">
              <a:off x="3282156" y="2509044"/>
              <a:ext cx="1484313" cy="11144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6" name="Straight Connector 149"/>
            <p:cNvCxnSpPr>
              <a:cxnSpLocks noChangeShapeType="1"/>
              <a:stCxn id="115" idx="0"/>
              <a:endCxn id="121" idx="2"/>
            </p:cNvCxnSpPr>
            <p:nvPr/>
          </p:nvCxnSpPr>
          <p:spPr bwMode="auto">
            <a:xfrm rot="5400000" flipH="1" flipV="1">
              <a:off x="3860006" y="1931194"/>
              <a:ext cx="1484313" cy="22701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" name="Straight Connector 151"/>
            <p:cNvCxnSpPr>
              <a:cxnSpLocks noChangeShapeType="1"/>
              <a:stCxn id="116" idx="0"/>
              <a:endCxn id="120" idx="2"/>
            </p:cNvCxnSpPr>
            <p:nvPr/>
          </p:nvCxnSpPr>
          <p:spPr bwMode="auto">
            <a:xfrm rot="16200000" flipV="1">
              <a:off x="4102100" y="2803525"/>
              <a:ext cx="1484313" cy="525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8" name="Straight Connector 154"/>
            <p:cNvCxnSpPr>
              <a:cxnSpLocks noChangeShapeType="1"/>
              <a:stCxn id="116" idx="0"/>
              <a:endCxn id="121" idx="2"/>
            </p:cNvCxnSpPr>
            <p:nvPr/>
          </p:nvCxnSpPr>
          <p:spPr bwMode="auto">
            <a:xfrm rot="5400000" flipH="1" flipV="1">
              <a:off x="4679950" y="2751138"/>
              <a:ext cx="1484313" cy="63023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9" name="Straight Connector 156"/>
            <p:cNvCxnSpPr>
              <a:cxnSpLocks noChangeShapeType="1"/>
              <a:stCxn id="136" idx="0"/>
              <a:endCxn id="120" idx="2"/>
            </p:cNvCxnSpPr>
            <p:nvPr/>
          </p:nvCxnSpPr>
          <p:spPr bwMode="auto">
            <a:xfrm rot="16200000" flipV="1">
              <a:off x="4984750" y="1920875"/>
              <a:ext cx="1484313" cy="22907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0" name="Straight Connector 158"/>
            <p:cNvCxnSpPr>
              <a:cxnSpLocks noChangeShapeType="1"/>
              <a:stCxn id="136" idx="0"/>
              <a:endCxn id="121" idx="2"/>
            </p:cNvCxnSpPr>
            <p:nvPr/>
          </p:nvCxnSpPr>
          <p:spPr bwMode="auto">
            <a:xfrm rot="16200000" flipV="1">
              <a:off x="5562600" y="2498725"/>
              <a:ext cx="1484313" cy="11350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1" name="Rounded Rectangle 150"/>
            <p:cNvSpPr>
              <a:spLocks noChangeArrowheads="1"/>
            </p:cNvSpPr>
            <p:nvPr/>
          </p:nvSpPr>
          <p:spPr bwMode="auto">
            <a:xfrm>
              <a:off x="478613" y="5630497"/>
              <a:ext cx="680566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2" name="Rectangle 151"/>
            <p:cNvSpPr>
              <a:spLocks noChangeArrowheads="1"/>
            </p:cNvSpPr>
            <p:nvPr/>
          </p:nvSpPr>
          <p:spPr bwMode="auto">
            <a:xfrm>
              <a:off x="591545" y="5720173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" name="Rectangle 152"/>
            <p:cNvSpPr>
              <a:spLocks noChangeArrowheads="1"/>
            </p:cNvSpPr>
            <p:nvPr/>
          </p:nvSpPr>
          <p:spPr bwMode="auto">
            <a:xfrm>
              <a:off x="588574" y="5976838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54" name="Straight Connector 189"/>
            <p:cNvCxnSpPr>
              <a:cxnSpLocks noChangeShapeType="1"/>
              <a:stCxn id="151" idx="0"/>
              <a:endCxn id="103" idx="2"/>
            </p:cNvCxnSpPr>
            <p:nvPr/>
          </p:nvCxnSpPr>
          <p:spPr bwMode="auto">
            <a:xfrm rot="5400000" flipH="1" flipV="1">
              <a:off x="661988" y="5464175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5" name="Rounded Rectangle 154"/>
            <p:cNvSpPr>
              <a:spLocks noChangeArrowheads="1"/>
            </p:cNvSpPr>
            <p:nvPr/>
          </p:nvSpPr>
          <p:spPr bwMode="auto">
            <a:xfrm>
              <a:off x="1408818" y="5627403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6" name="Rectangle 155"/>
            <p:cNvSpPr>
              <a:spLocks noChangeArrowheads="1"/>
            </p:cNvSpPr>
            <p:nvPr/>
          </p:nvSpPr>
          <p:spPr bwMode="auto">
            <a:xfrm>
              <a:off x="1521750" y="5717082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7" name="Rectangle 156"/>
            <p:cNvSpPr>
              <a:spLocks noChangeArrowheads="1"/>
            </p:cNvSpPr>
            <p:nvPr/>
          </p:nvSpPr>
          <p:spPr bwMode="auto">
            <a:xfrm>
              <a:off x="1518777" y="597374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58" name="Straight Connector 193"/>
            <p:cNvCxnSpPr>
              <a:cxnSpLocks noChangeShapeType="1"/>
            </p:cNvCxnSpPr>
            <p:nvPr/>
          </p:nvCxnSpPr>
          <p:spPr bwMode="auto">
            <a:xfrm rot="5400000" flipH="1" flipV="1">
              <a:off x="1575594" y="5455444"/>
              <a:ext cx="323850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9" name="Rounded Rectangle 158"/>
            <p:cNvSpPr>
              <a:spLocks noChangeArrowheads="1"/>
            </p:cNvSpPr>
            <p:nvPr/>
          </p:nvSpPr>
          <p:spPr bwMode="auto">
            <a:xfrm>
              <a:off x="2264725" y="5633588"/>
              <a:ext cx="677593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>
              <a:spLocks noChangeArrowheads="1"/>
            </p:cNvSpPr>
            <p:nvPr/>
          </p:nvSpPr>
          <p:spPr bwMode="auto">
            <a:xfrm>
              <a:off x="2377657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1" name="Rectangle 160"/>
            <p:cNvSpPr>
              <a:spLocks noChangeArrowheads="1"/>
            </p:cNvSpPr>
            <p:nvPr/>
          </p:nvSpPr>
          <p:spPr bwMode="auto">
            <a:xfrm>
              <a:off x="2374684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2" name="Rounded Rectangle 161"/>
            <p:cNvSpPr>
              <a:spLocks noChangeArrowheads="1"/>
            </p:cNvSpPr>
            <p:nvPr/>
          </p:nvSpPr>
          <p:spPr bwMode="auto">
            <a:xfrm>
              <a:off x="3191958" y="5630497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3" name="Rectangle 162"/>
            <p:cNvSpPr>
              <a:spLocks noChangeArrowheads="1"/>
            </p:cNvSpPr>
            <p:nvPr/>
          </p:nvSpPr>
          <p:spPr bwMode="auto">
            <a:xfrm>
              <a:off x="3307861" y="5720173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4" name="Rectangle 163"/>
            <p:cNvSpPr>
              <a:spLocks noChangeArrowheads="1"/>
            </p:cNvSpPr>
            <p:nvPr/>
          </p:nvSpPr>
          <p:spPr bwMode="auto">
            <a:xfrm>
              <a:off x="3304890" y="5976838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5" name="Rounded Rectangle 164"/>
            <p:cNvSpPr>
              <a:spLocks noChangeArrowheads="1"/>
            </p:cNvSpPr>
            <p:nvPr/>
          </p:nvSpPr>
          <p:spPr bwMode="auto">
            <a:xfrm>
              <a:off x="3970595" y="5636681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6" name="Rectangle 165"/>
            <p:cNvSpPr>
              <a:spLocks noChangeArrowheads="1"/>
            </p:cNvSpPr>
            <p:nvPr/>
          </p:nvSpPr>
          <p:spPr bwMode="auto">
            <a:xfrm>
              <a:off x="4086499" y="5726358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7" name="Rectangle 166"/>
            <p:cNvSpPr>
              <a:spLocks noChangeArrowheads="1"/>
            </p:cNvSpPr>
            <p:nvPr/>
          </p:nvSpPr>
          <p:spPr bwMode="auto">
            <a:xfrm>
              <a:off x="4083528" y="5983022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8" name="Rounded Rectangle 167"/>
            <p:cNvSpPr>
              <a:spLocks noChangeArrowheads="1"/>
            </p:cNvSpPr>
            <p:nvPr/>
          </p:nvSpPr>
          <p:spPr bwMode="auto">
            <a:xfrm>
              <a:off x="4900799" y="5633588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9" name="Rectangle 168"/>
            <p:cNvSpPr>
              <a:spLocks noChangeArrowheads="1"/>
            </p:cNvSpPr>
            <p:nvPr/>
          </p:nvSpPr>
          <p:spPr bwMode="auto">
            <a:xfrm>
              <a:off x="5016704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0" name="Rectangle 169"/>
            <p:cNvSpPr>
              <a:spLocks noChangeArrowheads="1"/>
            </p:cNvSpPr>
            <p:nvPr/>
          </p:nvSpPr>
          <p:spPr bwMode="auto">
            <a:xfrm>
              <a:off x="5013731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1" name="Rounded Rectangle 170"/>
            <p:cNvSpPr>
              <a:spLocks noChangeArrowheads="1"/>
            </p:cNvSpPr>
            <p:nvPr/>
          </p:nvSpPr>
          <p:spPr bwMode="auto">
            <a:xfrm>
              <a:off x="5685380" y="5615034"/>
              <a:ext cx="680566" cy="695775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2" name="Rectangle 171"/>
            <p:cNvSpPr>
              <a:spLocks noChangeArrowheads="1"/>
            </p:cNvSpPr>
            <p:nvPr/>
          </p:nvSpPr>
          <p:spPr bwMode="auto">
            <a:xfrm>
              <a:off x="5798313" y="570780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5795342" y="5964468"/>
              <a:ext cx="454700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4" name="Rounded Rectangle 173"/>
            <p:cNvSpPr>
              <a:spLocks noChangeArrowheads="1"/>
            </p:cNvSpPr>
            <p:nvPr/>
          </p:nvSpPr>
          <p:spPr bwMode="auto">
            <a:xfrm>
              <a:off x="6615586" y="5611943"/>
              <a:ext cx="680564" cy="69577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6728518" y="5704713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6725545" y="5961375"/>
              <a:ext cx="451729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77" name="Straight Connector 212"/>
            <p:cNvCxnSpPr>
              <a:cxnSpLocks noChangeShapeType="1"/>
            </p:cNvCxnSpPr>
            <p:nvPr/>
          </p:nvCxnSpPr>
          <p:spPr bwMode="auto">
            <a:xfrm rot="5400000" flipH="1" flipV="1">
              <a:off x="2405063" y="5461000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8" name="Straight Connector 213"/>
            <p:cNvCxnSpPr>
              <a:cxnSpLocks noChangeShapeType="1"/>
              <a:stCxn id="162" idx="0"/>
              <a:endCxn id="106" idx="2"/>
            </p:cNvCxnSpPr>
            <p:nvPr/>
          </p:nvCxnSpPr>
          <p:spPr bwMode="auto">
            <a:xfrm rot="5400000" flipH="1" flipV="1">
              <a:off x="3378201" y="5462587"/>
              <a:ext cx="322262" cy="111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9" name="Straight Connector 216"/>
            <p:cNvCxnSpPr>
              <a:cxnSpLocks noChangeShapeType="1"/>
              <a:stCxn id="165" idx="0"/>
              <a:endCxn id="107" idx="2"/>
            </p:cNvCxnSpPr>
            <p:nvPr/>
          </p:nvCxnSpPr>
          <p:spPr bwMode="auto">
            <a:xfrm rot="16200000" flipV="1">
              <a:off x="4111626" y="5434012"/>
              <a:ext cx="328612" cy="746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0" name="Straight Connector 220"/>
            <p:cNvCxnSpPr>
              <a:cxnSpLocks noChangeShapeType="1"/>
              <a:stCxn id="168" idx="0"/>
              <a:endCxn id="108" idx="2"/>
            </p:cNvCxnSpPr>
            <p:nvPr/>
          </p:nvCxnSpPr>
          <p:spPr bwMode="auto">
            <a:xfrm rot="16200000" flipV="1">
              <a:off x="5050631" y="5441157"/>
              <a:ext cx="325437" cy="571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1" name="Straight Connector 223"/>
            <p:cNvCxnSpPr>
              <a:cxnSpLocks noChangeShapeType="1"/>
              <a:stCxn id="171" idx="0"/>
              <a:endCxn id="134" idx="2"/>
            </p:cNvCxnSpPr>
            <p:nvPr/>
          </p:nvCxnSpPr>
          <p:spPr bwMode="auto">
            <a:xfrm rot="16200000" flipV="1">
              <a:off x="5860257" y="5450681"/>
              <a:ext cx="309562" cy="222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2" name="Straight Connector 226"/>
            <p:cNvCxnSpPr>
              <a:cxnSpLocks noChangeShapeType="1"/>
              <a:stCxn id="174" idx="0"/>
              <a:endCxn id="135" idx="2"/>
            </p:cNvCxnSpPr>
            <p:nvPr/>
          </p:nvCxnSpPr>
          <p:spPr bwMode="auto">
            <a:xfrm rot="16200000" flipV="1">
              <a:off x="6800056" y="5457032"/>
              <a:ext cx="306387" cy="63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449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820"/>
    </mc:Choice>
    <mc:Fallback xmlns="">
      <p:transition xmlns:p14="http://schemas.microsoft.com/office/powerpoint/2010/main" spd="slow" advTm="3682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Data Center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58" y="4282612"/>
            <a:ext cx="8229600" cy="2055694"/>
          </a:xfrm>
        </p:spPr>
        <p:txBody>
          <a:bodyPr>
            <a:normAutofit/>
          </a:bodyPr>
          <a:lstStyle/>
          <a:p>
            <a:r>
              <a:rPr lang="en-US" dirty="0" smtClean="0"/>
              <a:t>Overlay solutions: Portland/VL2</a:t>
            </a:r>
          </a:p>
          <a:p>
            <a:pPr lvl="1"/>
            <a:r>
              <a:rPr lang="en-US" dirty="0" smtClean="0"/>
              <a:t>Uses two addressing schemes:</a:t>
            </a:r>
          </a:p>
          <a:p>
            <a:pPr lvl="2"/>
            <a:r>
              <a:rPr lang="en-US" dirty="0"/>
              <a:t>hierarchical </a:t>
            </a:r>
            <a:r>
              <a:rPr lang="en-US" dirty="0" smtClean="0"/>
              <a:t>addresses: for routing traffic </a:t>
            </a:r>
          </a:p>
          <a:p>
            <a:pPr lvl="2"/>
            <a:r>
              <a:rPr lang="en-US" dirty="0"/>
              <a:t>flat addresses: </a:t>
            </a:r>
            <a:r>
              <a:rPr lang="en-US" dirty="0" smtClean="0"/>
              <a:t>for identifying VMs</a:t>
            </a:r>
            <a:endParaRPr lang="en-US" dirty="0"/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562025" y="1457431"/>
            <a:ext cx="4812533" cy="2715291"/>
            <a:chOff x="466725" y="1935163"/>
            <a:chExt cx="6829425" cy="4394200"/>
          </a:xfrm>
        </p:grpSpPr>
        <p:sp>
          <p:nvSpPr>
            <p:cNvPr id="6" name="Rounded Rectangle 5"/>
            <p:cNvSpPr>
              <a:spLocks noChangeArrowheads="1"/>
            </p:cNvSpPr>
            <p:nvPr/>
          </p:nvSpPr>
          <p:spPr bwMode="auto">
            <a:xfrm>
              <a:off x="222906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Rounded Rectangle 6"/>
            <p:cNvSpPr>
              <a:spLocks noChangeArrowheads="1"/>
            </p:cNvSpPr>
            <p:nvPr/>
          </p:nvSpPr>
          <p:spPr bwMode="auto">
            <a:xfrm>
              <a:off x="387252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5634859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ounded Rectangle 8"/>
            <p:cNvSpPr>
              <a:spLocks noChangeArrowheads="1"/>
            </p:cNvSpPr>
            <p:nvPr/>
          </p:nvSpPr>
          <p:spPr bwMode="auto">
            <a:xfrm>
              <a:off x="466725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00461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035888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333078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970595" y="3806023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00461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506890" y="4919261"/>
              <a:ext cx="454702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333078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316778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012202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4957266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0" name="Straight Connector 67"/>
            <p:cNvCxnSpPr>
              <a:cxnSpLocks noChangeShapeType="1"/>
              <a:stCxn id="10" idx="0"/>
              <a:endCxn id="11" idx="2"/>
            </p:cNvCxnSpPr>
            <p:nvPr/>
          </p:nvCxnSpPr>
          <p:spPr bwMode="auto">
            <a:xfrm rot="5400000" flipH="1" flipV="1">
              <a:off x="804069" y="2347119"/>
              <a:ext cx="1482725" cy="14366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17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 flipV="1">
              <a:off x="1670844" y="2917031"/>
              <a:ext cx="1482725" cy="2968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19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 flipV="1">
              <a:off x="2489994" y="2097881"/>
              <a:ext cx="1482725" cy="19351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29"/>
            <p:cNvCxnSpPr>
              <a:cxnSpLocks noChangeShapeType="1"/>
              <a:stCxn id="14" idx="0"/>
              <a:endCxn id="10" idx="2"/>
            </p:cNvCxnSpPr>
            <p:nvPr/>
          </p:nvCxnSpPr>
          <p:spPr bwMode="auto">
            <a:xfrm rot="5400000" flipH="1" flipV="1">
              <a:off x="465931" y="4556919"/>
              <a:ext cx="720725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31"/>
            <p:cNvCxnSpPr>
              <a:cxnSpLocks noChangeShapeType="1"/>
              <a:stCxn id="15" idx="0"/>
              <a:endCxn id="10" idx="2"/>
            </p:cNvCxnSpPr>
            <p:nvPr/>
          </p:nvCxnSpPr>
          <p:spPr bwMode="auto">
            <a:xfrm rot="16200000" flipV="1">
              <a:off x="919163" y="4103688"/>
              <a:ext cx="722312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506890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239508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879997" y="3809114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8" name="Straight Connector 91"/>
            <p:cNvCxnSpPr>
              <a:cxnSpLocks noChangeShapeType="1"/>
              <a:stCxn id="14" idx="0"/>
              <a:endCxn id="25" idx="2"/>
            </p:cNvCxnSpPr>
            <p:nvPr/>
          </p:nvCxnSpPr>
          <p:spPr bwMode="auto">
            <a:xfrm rot="5400000" flipH="1" flipV="1">
              <a:off x="919956" y="4104482"/>
              <a:ext cx="720725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Connector 94"/>
            <p:cNvCxnSpPr>
              <a:cxnSpLocks noChangeShapeType="1"/>
              <a:stCxn id="15" idx="0"/>
              <a:endCxn id="25" idx="2"/>
            </p:cNvCxnSpPr>
            <p:nvPr/>
          </p:nvCxnSpPr>
          <p:spPr bwMode="auto">
            <a:xfrm rot="5400000" flipH="1" flipV="1">
              <a:off x="1373187" y="4557713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3171154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353970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13010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3" name="Straight Connector 106"/>
            <p:cNvCxnSpPr>
              <a:cxnSpLocks noChangeShapeType="1"/>
              <a:stCxn id="10" idx="0"/>
              <a:endCxn id="30" idx="2"/>
            </p:cNvCxnSpPr>
            <p:nvPr/>
          </p:nvCxnSpPr>
          <p:spPr bwMode="auto">
            <a:xfrm rot="5400000" flipH="1" flipV="1">
              <a:off x="1370013" y="1781175"/>
              <a:ext cx="1482725" cy="25685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109"/>
            <p:cNvCxnSpPr>
              <a:cxnSpLocks noChangeShapeType="1"/>
              <a:stCxn id="12" idx="0"/>
              <a:endCxn id="30" idx="2"/>
            </p:cNvCxnSpPr>
            <p:nvPr/>
          </p:nvCxnSpPr>
          <p:spPr bwMode="auto">
            <a:xfrm rot="5400000" flipH="1" flipV="1">
              <a:off x="2236788" y="2647950"/>
              <a:ext cx="1482725" cy="8350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Connector 112"/>
            <p:cNvCxnSpPr>
              <a:cxnSpLocks noChangeShapeType="1"/>
              <a:stCxn id="13" idx="0"/>
              <a:endCxn id="30" idx="2"/>
            </p:cNvCxnSpPr>
            <p:nvPr/>
          </p:nvCxnSpPr>
          <p:spPr bwMode="auto">
            <a:xfrm rot="16200000" flipV="1">
              <a:off x="3055938" y="2663825"/>
              <a:ext cx="1482725" cy="8032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Straight Connector 115"/>
            <p:cNvCxnSpPr>
              <a:cxnSpLocks noChangeShapeType="1"/>
            </p:cNvCxnSpPr>
            <p:nvPr/>
          </p:nvCxnSpPr>
          <p:spPr bwMode="auto">
            <a:xfrm rot="5400000" flipH="1" flipV="1">
              <a:off x="22002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Connector 116"/>
            <p:cNvCxnSpPr>
              <a:cxnSpLocks noChangeShapeType="1"/>
            </p:cNvCxnSpPr>
            <p:nvPr/>
          </p:nvCxnSpPr>
          <p:spPr bwMode="auto">
            <a:xfrm rot="16200000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117"/>
            <p:cNvCxnSpPr>
              <a:cxnSpLocks noChangeShapeType="1"/>
            </p:cNvCxnSpPr>
            <p:nvPr/>
          </p:nvCxnSpPr>
          <p:spPr bwMode="auto">
            <a:xfrm rot="5400000" flipH="1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118"/>
            <p:cNvCxnSpPr>
              <a:cxnSpLocks noChangeShapeType="1"/>
            </p:cNvCxnSpPr>
            <p:nvPr/>
          </p:nvCxnSpPr>
          <p:spPr bwMode="auto">
            <a:xfrm rot="5400000" flipH="1" flipV="1">
              <a:off x="31083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Straight Connector 119"/>
            <p:cNvCxnSpPr>
              <a:cxnSpLocks noChangeShapeType="1"/>
            </p:cNvCxnSpPr>
            <p:nvPr/>
          </p:nvCxnSpPr>
          <p:spPr bwMode="auto">
            <a:xfrm rot="5400000" flipH="1" flipV="1">
              <a:off x="3839369" y="4555332"/>
              <a:ext cx="720725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Connector 120"/>
            <p:cNvCxnSpPr>
              <a:cxnSpLocks noChangeShapeType="1"/>
            </p:cNvCxnSpPr>
            <p:nvPr/>
          </p:nvCxnSpPr>
          <p:spPr bwMode="auto">
            <a:xfrm rot="16200000" flipV="1">
              <a:off x="4291806" y="4101307"/>
              <a:ext cx="722313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292600" y="4102101"/>
              <a:ext cx="720725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Straight Connector 122"/>
            <p:cNvCxnSpPr>
              <a:cxnSpLocks noChangeShapeType="1"/>
            </p:cNvCxnSpPr>
            <p:nvPr/>
          </p:nvCxnSpPr>
          <p:spPr bwMode="auto">
            <a:xfrm rot="5400000" flipH="1" flipV="1">
              <a:off x="47466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5738875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5777510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722574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6645305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8" name="Straight Connector 127"/>
            <p:cNvCxnSpPr>
              <a:cxnSpLocks noChangeShapeType="1"/>
            </p:cNvCxnSpPr>
            <p:nvPr/>
          </p:nvCxnSpPr>
          <p:spPr bwMode="auto">
            <a:xfrm rot="5400000" flipH="1" flipV="1">
              <a:off x="56038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Straight Connector 128"/>
            <p:cNvCxnSpPr>
              <a:cxnSpLocks noChangeShapeType="1"/>
            </p:cNvCxnSpPr>
            <p:nvPr/>
          </p:nvCxnSpPr>
          <p:spPr bwMode="auto">
            <a:xfrm rot="16200000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Straight Connector 129"/>
            <p:cNvCxnSpPr>
              <a:cxnSpLocks noChangeShapeType="1"/>
            </p:cNvCxnSpPr>
            <p:nvPr/>
          </p:nvCxnSpPr>
          <p:spPr bwMode="auto">
            <a:xfrm rot="5400000" flipH="1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Straight Connector 130"/>
            <p:cNvCxnSpPr>
              <a:cxnSpLocks noChangeShapeType="1"/>
            </p:cNvCxnSpPr>
            <p:nvPr/>
          </p:nvCxnSpPr>
          <p:spPr bwMode="auto">
            <a:xfrm rot="5400000" flipH="1" flipV="1">
              <a:off x="65119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Connector 131"/>
            <p:cNvCxnSpPr>
              <a:cxnSpLocks noChangeShapeType="1"/>
              <a:stCxn id="44" idx="0"/>
              <a:endCxn id="11" idx="2"/>
            </p:cNvCxnSpPr>
            <p:nvPr/>
          </p:nvCxnSpPr>
          <p:spPr bwMode="auto">
            <a:xfrm rot="16200000" flipV="1">
              <a:off x="3372643" y="1215232"/>
              <a:ext cx="1484313" cy="3702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Straight Connector 132"/>
            <p:cNvCxnSpPr>
              <a:cxnSpLocks noChangeShapeType="1"/>
              <a:stCxn id="44" idx="0"/>
              <a:endCxn id="30" idx="2"/>
            </p:cNvCxnSpPr>
            <p:nvPr/>
          </p:nvCxnSpPr>
          <p:spPr bwMode="auto">
            <a:xfrm rot="16200000" flipV="1">
              <a:off x="3938587" y="1781176"/>
              <a:ext cx="1484313" cy="25701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140"/>
            <p:cNvCxnSpPr>
              <a:cxnSpLocks noChangeShapeType="1"/>
              <a:stCxn id="25" idx="0"/>
              <a:endCxn id="32" idx="2"/>
            </p:cNvCxnSpPr>
            <p:nvPr/>
          </p:nvCxnSpPr>
          <p:spPr bwMode="auto">
            <a:xfrm rot="5400000" flipH="1" flipV="1">
              <a:off x="2993231" y="1064419"/>
              <a:ext cx="1484313" cy="40036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Connector 141"/>
            <p:cNvCxnSpPr>
              <a:cxnSpLocks noChangeShapeType="1"/>
              <a:stCxn id="25" idx="0"/>
              <a:endCxn id="31" idx="2"/>
            </p:cNvCxnSpPr>
            <p:nvPr/>
          </p:nvCxnSpPr>
          <p:spPr bwMode="auto">
            <a:xfrm rot="5400000" flipH="1" flipV="1">
              <a:off x="2415381" y="1642269"/>
              <a:ext cx="1484313" cy="28479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Connector 147"/>
            <p:cNvCxnSpPr>
              <a:cxnSpLocks noChangeShapeType="1"/>
              <a:stCxn id="26" idx="0"/>
              <a:endCxn id="31" idx="2"/>
            </p:cNvCxnSpPr>
            <p:nvPr/>
          </p:nvCxnSpPr>
          <p:spPr bwMode="auto">
            <a:xfrm rot="5400000" flipH="1" flipV="1">
              <a:off x="3282156" y="2509044"/>
              <a:ext cx="1484313" cy="11144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Connector 149"/>
            <p:cNvCxnSpPr>
              <a:cxnSpLocks noChangeShapeType="1"/>
              <a:stCxn id="26" idx="0"/>
              <a:endCxn id="32" idx="2"/>
            </p:cNvCxnSpPr>
            <p:nvPr/>
          </p:nvCxnSpPr>
          <p:spPr bwMode="auto">
            <a:xfrm rot="5400000" flipH="1" flipV="1">
              <a:off x="3860006" y="1931194"/>
              <a:ext cx="1484313" cy="22701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Connector 151"/>
            <p:cNvCxnSpPr>
              <a:cxnSpLocks noChangeShapeType="1"/>
              <a:stCxn id="27" idx="0"/>
              <a:endCxn id="31" idx="2"/>
            </p:cNvCxnSpPr>
            <p:nvPr/>
          </p:nvCxnSpPr>
          <p:spPr bwMode="auto">
            <a:xfrm rot="16200000" flipV="1">
              <a:off x="4102100" y="2803525"/>
              <a:ext cx="1484313" cy="525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Connector 154"/>
            <p:cNvCxnSpPr>
              <a:cxnSpLocks noChangeShapeType="1"/>
              <a:stCxn id="27" idx="0"/>
              <a:endCxn id="32" idx="2"/>
            </p:cNvCxnSpPr>
            <p:nvPr/>
          </p:nvCxnSpPr>
          <p:spPr bwMode="auto">
            <a:xfrm rot="5400000" flipH="1" flipV="1">
              <a:off x="4679950" y="2751138"/>
              <a:ext cx="1484313" cy="63023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Straight Connector 156"/>
            <p:cNvCxnSpPr>
              <a:cxnSpLocks noChangeShapeType="1"/>
              <a:stCxn id="47" idx="0"/>
              <a:endCxn id="31" idx="2"/>
            </p:cNvCxnSpPr>
            <p:nvPr/>
          </p:nvCxnSpPr>
          <p:spPr bwMode="auto">
            <a:xfrm rot="16200000" flipV="1">
              <a:off x="4984750" y="1920875"/>
              <a:ext cx="1484313" cy="22907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Straight Connector 158"/>
            <p:cNvCxnSpPr>
              <a:cxnSpLocks noChangeShapeType="1"/>
              <a:stCxn id="47" idx="0"/>
              <a:endCxn id="32" idx="2"/>
            </p:cNvCxnSpPr>
            <p:nvPr/>
          </p:nvCxnSpPr>
          <p:spPr bwMode="auto">
            <a:xfrm rot="16200000" flipV="1">
              <a:off x="5562600" y="2498725"/>
              <a:ext cx="1484313" cy="11350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2" name="Rounded Rectangle 61"/>
            <p:cNvSpPr>
              <a:spLocks noChangeArrowheads="1"/>
            </p:cNvSpPr>
            <p:nvPr/>
          </p:nvSpPr>
          <p:spPr bwMode="auto">
            <a:xfrm>
              <a:off x="478613" y="5630497"/>
              <a:ext cx="680566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91545" y="5720173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88574" y="5976838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5" name="Straight Connector 189"/>
            <p:cNvCxnSpPr>
              <a:cxnSpLocks noChangeShapeType="1"/>
              <a:stCxn id="62" idx="0"/>
              <a:endCxn id="14" idx="2"/>
            </p:cNvCxnSpPr>
            <p:nvPr/>
          </p:nvCxnSpPr>
          <p:spPr bwMode="auto">
            <a:xfrm rot="5400000" flipH="1" flipV="1">
              <a:off x="661988" y="5464175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Rounded Rectangle 65"/>
            <p:cNvSpPr>
              <a:spLocks noChangeArrowheads="1"/>
            </p:cNvSpPr>
            <p:nvPr/>
          </p:nvSpPr>
          <p:spPr bwMode="auto">
            <a:xfrm>
              <a:off x="1408818" y="5627403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1521750" y="5717082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1518777" y="597374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9" name="Straight Connector 193"/>
            <p:cNvCxnSpPr>
              <a:cxnSpLocks noChangeShapeType="1"/>
            </p:cNvCxnSpPr>
            <p:nvPr/>
          </p:nvCxnSpPr>
          <p:spPr bwMode="auto">
            <a:xfrm rot="5400000" flipH="1" flipV="1">
              <a:off x="1575594" y="5455444"/>
              <a:ext cx="323850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0" name="Rounded Rectangle 69"/>
            <p:cNvSpPr>
              <a:spLocks noChangeArrowheads="1"/>
            </p:cNvSpPr>
            <p:nvPr/>
          </p:nvSpPr>
          <p:spPr bwMode="auto">
            <a:xfrm>
              <a:off x="2264725" y="5633588"/>
              <a:ext cx="677593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2377657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2374684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3" name="Rounded Rectangle 72"/>
            <p:cNvSpPr>
              <a:spLocks noChangeArrowheads="1"/>
            </p:cNvSpPr>
            <p:nvPr/>
          </p:nvSpPr>
          <p:spPr bwMode="auto">
            <a:xfrm>
              <a:off x="3191958" y="5630497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3307861" y="5720173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3304890" y="5976838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Rounded Rectangle 75"/>
            <p:cNvSpPr>
              <a:spLocks noChangeArrowheads="1"/>
            </p:cNvSpPr>
            <p:nvPr/>
          </p:nvSpPr>
          <p:spPr bwMode="auto">
            <a:xfrm>
              <a:off x="3970595" y="5636681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4086499" y="5726358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4083528" y="5983022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9" name="Rounded Rectangle 78"/>
            <p:cNvSpPr>
              <a:spLocks noChangeArrowheads="1"/>
            </p:cNvSpPr>
            <p:nvPr/>
          </p:nvSpPr>
          <p:spPr bwMode="auto">
            <a:xfrm>
              <a:off x="4900799" y="5633588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5016704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5013731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" name="Rounded Rectangle 81"/>
            <p:cNvSpPr>
              <a:spLocks noChangeArrowheads="1"/>
            </p:cNvSpPr>
            <p:nvPr/>
          </p:nvSpPr>
          <p:spPr bwMode="auto">
            <a:xfrm>
              <a:off x="5685380" y="5615034"/>
              <a:ext cx="680566" cy="695775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5798313" y="570780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5795342" y="5964468"/>
              <a:ext cx="454700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5" name="Rounded Rectangle 84"/>
            <p:cNvSpPr>
              <a:spLocks noChangeArrowheads="1"/>
            </p:cNvSpPr>
            <p:nvPr/>
          </p:nvSpPr>
          <p:spPr bwMode="auto">
            <a:xfrm>
              <a:off x="6615586" y="5611943"/>
              <a:ext cx="680564" cy="69577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6728518" y="5704713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6725545" y="5961375"/>
              <a:ext cx="451729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88" name="Straight Connector 212"/>
            <p:cNvCxnSpPr>
              <a:cxnSpLocks noChangeShapeType="1"/>
            </p:cNvCxnSpPr>
            <p:nvPr/>
          </p:nvCxnSpPr>
          <p:spPr bwMode="auto">
            <a:xfrm rot="5400000" flipH="1" flipV="1">
              <a:off x="2405063" y="5461000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Straight Connector 213"/>
            <p:cNvCxnSpPr>
              <a:cxnSpLocks noChangeShapeType="1"/>
              <a:stCxn id="73" idx="0"/>
              <a:endCxn id="17" idx="2"/>
            </p:cNvCxnSpPr>
            <p:nvPr/>
          </p:nvCxnSpPr>
          <p:spPr bwMode="auto">
            <a:xfrm rot="5400000" flipH="1" flipV="1">
              <a:off x="3378201" y="5462587"/>
              <a:ext cx="322262" cy="111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" name="Straight Connector 216"/>
            <p:cNvCxnSpPr>
              <a:cxnSpLocks noChangeShapeType="1"/>
              <a:stCxn id="76" idx="0"/>
              <a:endCxn id="18" idx="2"/>
            </p:cNvCxnSpPr>
            <p:nvPr/>
          </p:nvCxnSpPr>
          <p:spPr bwMode="auto">
            <a:xfrm rot="16200000" flipV="1">
              <a:off x="4111626" y="5434012"/>
              <a:ext cx="328612" cy="746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Straight Connector 220"/>
            <p:cNvCxnSpPr>
              <a:cxnSpLocks noChangeShapeType="1"/>
              <a:stCxn id="79" idx="0"/>
              <a:endCxn id="19" idx="2"/>
            </p:cNvCxnSpPr>
            <p:nvPr/>
          </p:nvCxnSpPr>
          <p:spPr bwMode="auto">
            <a:xfrm rot="16200000" flipV="1">
              <a:off x="5050631" y="5441157"/>
              <a:ext cx="325437" cy="571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Straight Connector 223"/>
            <p:cNvCxnSpPr>
              <a:cxnSpLocks noChangeShapeType="1"/>
              <a:stCxn id="82" idx="0"/>
              <a:endCxn id="45" idx="2"/>
            </p:cNvCxnSpPr>
            <p:nvPr/>
          </p:nvCxnSpPr>
          <p:spPr bwMode="auto">
            <a:xfrm rot="16200000" flipV="1">
              <a:off x="5860257" y="5450681"/>
              <a:ext cx="309562" cy="222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3" name="Straight Connector 226"/>
            <p:cNvCxnSpPr>
              <a:cxnSpLocks noChangeShapeType="1"/>
              <a:stCxn id="85" idx="0"/>
              <a:endCxn id="46" idx="2"/>
            </p:cNvCxnSpPr>
            <p:nvPr/>
          </p:nvCxnSpPr>
          <p:spPr bwMode="auto">
            <a:xfrm rot="16200000" flipV="1">
              <a:off x="6800056" y="5457032"/>
              <a:ext cx="306387" cy="63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" name="TextBox 3"/>
          <p:cNvSpPr txBox="1"/>
          <p:nvPr/>
        </p:nvSpPr>
        <p:spPr>
          <a:xfrm>
            <a:off x="6131276" y="1747783"/>
            <a:ext cx="18692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Seamless mobility</a:t>
            </a:r>
          </a:p>
          <a:p>
            <a:r>
              <a:rPr lang="en-US" dirty="0" smtClean="0"/>
              <a:t>Multipath</a:t>
            </a:r>
          </a:p>
          <a:p>
            <a:r>
              <a:rPr lang="en-US" dirty="0" smtClean="0">
                <a:solidFill>
                  <a:srgbClr val="953735"/>
                </a:solidFill>
              </a:rPr>
              <a:t>Not scalable</a:t>
            </a:r>
          </a:p>
        </p:txBody>
      </p:sp>
    </p:spTree>
    <p:extLst>
      <p:ext uri="{BB962C8B-B14F-4D97-AF65-F5344CB8AC3E}">
        <p14:creationId xmlns:p14="http://schemas.microsoft.com/office/powerpoint/2010/main" val="87839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398"/>
    </mc:Choice>
    <mc:Fallback xmlns="">
      <p:transition xmlns:p14="http://schemas.microsoft.com/office/powerpoint/2010/main" spd="slow" advTm="4539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Picture 4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9858" y="1473887"/>
            <a:ext cx="3437770" cy="285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Overheads introduced by Overlays Solutions…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32351"/>
            <a:ext cx="8229600" cy="2035458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Address resolution infrastructure</a:t>
            </a:r>
          </a:p>
          <a:p>
            <a:pPr lvl="2"/>
            <a:r>
              <a:rPr lang="en-US" dirty="0" smtClean="0"/>
              <a:t>Inflated flow startups times</a:t>
            </a:r>
          </a:p>
          <a:p>
            <a:pPr lvl="1"/>
            <a:r>
              <a:rPr lang="en-US" dirty="0" smtClean="0"/>
              <a:t>Switch CPU for encapsulation</a:t>
            </a:r>
          </a:p>
          <a:p>
            <a:pPr lvl="1"/>
            <a:r>
              <a:rPr lang="en-US" dirty="0" smtClean="0"/>
              <a:t>Switch storage for caching address resolutions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0596" y="1898412"/>
            <a:ext cx="1792850" cy="5415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Flat-Address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40454" y="2972162"/>
            <a:ext cx="1722992" cy="7189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H</a:t>
            </a:r>
            <a:r>
              <a:rPr lang="en-US" sz="2000" dirty="0" smtClean="0"/>
              <a:t>ierarchical-Address</a:t>
            </a:r>
            <a:endParaRPr lang="en-US" sz="2000" dirty="0"/>
          </a:p>
        </p:txBody>
      </p:sp>
      <p:sp>
        <p:nvSpPr>
          <p:cNvPr id="7" name="Up-Down Arrow 6"/>
          <p:cNvSpPr/>
          <p:nvPr/>
        </p:nvSpPr>
        <p:spPr>
          <a:xfrm>
            <a:off x="1375771" y="2439956"/>
            <a:ext cx="392186" cy="532208"/>
          </a:xfrm>
          <a:prstGeom prst="up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52"/>
          <p:cNvGrpSpPr>
            <a:grpSpLocks/>
          </p:cNvGrpSpPr>
          <p:nvPr/>
        </p:nvGrpSpPr>
        <p:grpSpPr bwMode="auto">
          <a:xfrm>
            <a:off x="4373067" y="1809079"/>
            <a:ext cx="4332956" cy="2342678"/>
            <a:chOff x="466725" y="1935163"/>
            <a:chExt cx="6829425" cy="4394200"/>
          </a:xfrm>
        </p:grpSpPr>
        <p:sp>
          <p:nvSpPr>
            <p:cNvPr id="69" name="Rounded Rectangle 68"/>
            <p:cNvSpPr>
              <a:spLocks noChangeArrowheads="1"/>
            </p:cNvSpPr>
            <p:nvPr/>
          </p:nvSpPr>
          <p:spPr bwMode="auto">
            <a:xfrm>
              <a:off x="222906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0" name="Rounded Rectangle 69"/>
            <p:cNvSpPr>
              <a:spLocks noChangeArrowheads="1"/>
            </p:cNvSpPr>
            <p:nvPr/>
          </p:nvSpPr>
          <p:spPr bwMode="auto">
            <a:xfrm>
              <a:off x="3872522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1" name="Rounded Rectangle 70"/>
            <p:cNvSpPr>
              <a:spLocks noChangeArrowheads="1"/>
            </p:cNvSpPr>
            <p:nvPr/>
          </p:nvSpPr>
          <p:spPr bwMode="auto">
            <a:xfrm>
              <a:off x="5634859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2" name="Rounded Rectangle 71"/>
            <p:cNvSpPr>
              <a:spLocks noChangeArrowheads="1"/>
            </p:cNvSpPr>
            <p:nvPr/>
          </p:nvSpPr>
          <p:spPr bwMode="auto">
            <a:xfrm>
              <a:off x="466725" y="3756546"/>
              <a:ext cx="1610770" cy="1608011"/>
            </a:xfrm>
            <a:prstGeom prst="roundRect">
              <a:avLst>
                <a:gd name="adj" fmla="val 16667"/>
              </a:avLst>
            </a:prstGeom>
            <a:solidFill>
              <a:srgbClr val="D9D9D9"/>
            </a:solidFill>
            <a:ln w="9525">
              <a:solidFill>
                <a:srgbClr val="7F7F7F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600461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2035888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2333078" y="380602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3970595" y="3806023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600461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1506890" y="4919261"/>
              <a:ext cx="454702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2333078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316778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4012202" y="4919261"/>
              <a:ext cx="451729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4957266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83" name="Straight Connector 67"/>
            <p:cNvCxnSpPr>
              <a:cxnSpLocks noChangeShapeType="1"/>
              <a:stCxn id="73" idx="0"/>
              <a:endCxn id="74" idx="2"/>
            </p:cNvCxnSpPr>
            <p:nvPr/>
          </p:nvCxnSpPr>
          <p:spPr bwMode="auto">
            <a:xfrm rot="5400000" flipH="1" flipV="1">
              <a:off x="804069" y="2347119"/>
              <a:ext cx="1482725" cy="14366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Straight Connector 17"/>
            <p:cNvCxnSpPr>
              <a:cxnSpLocks noChangeShapeType="1"/>
              <a:stCxn id="75" idx="0"/>
              <a:endCxn id="74" idx="2"/>
            </p:cNvCxnSpPr>
            <p:nvPr/>
          </p:nvCxnSpPr>
          <p:spPr bwMode="auto">
            <a:xfrm rot="16200000" flipV="1">
              <a:off x="1670844" y="2917031"/>
              <a:ext cx="1482725" cy="2968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Straight Connector 19"/>
            <p:cNvCxnSpPr>
              <a:cxnSpLocks noChangeShapeType="1"/>
              <a:stCxn id="76" idx="0"/>
              <a:endCxn id="74" idx="2"/>
            </p:cNvCxnSpPr>
            <p:nvPr/>
          </p:nvCxnSpPr>
          <p:spPr bwMode="auto">
            <a:xfrm rot="16200000" flipV="1">
              <a:off x="2489994" y="2097881"/>
              <a:ext cx="1482725" cy="19351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Straight Connector 29"/>
            <p:cNvCxnSpPr>
              <a:cxnSpLocks noChangeShapeType="1"/>
              <a:stCxn id="77" idx="0"/>
              <a:endCxn id="73" idx="2"/>
            </p:cNvCxnSpPr>
            <p:nvPr/>
          </p:nvCxnSpPr>
          <p:spPr bwMode="auto">
            <a:xfrm rot="5400000" flipH="1" flipV="1">
              <a:off x="465931" y="4556919"/>
              <a:ext cx="720725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Straight Connector 31"/>
            <p:cNvCxnSpPr>
              <a:cxnSpLocks noChangeShapeType="1"/>
              <a:stCxn id="78" idx="0"/>
              <a:endCxn id="73" idx="2"/>
            </p:cNvCxnSpPr>
            <p:nvPr/>
          </p:nvCxnSpPr>
          <p:spPr bwMode="auto">
            <a:xfrm rot="16200000" flipV="1">
              <a:off x="919163" y="4103688"/>
              <a:ext cx="722312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1506890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3239508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4879997" y="3809114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91" name="Straight Connector 91"/>
            <p:cNvCxnSpPr>
              <a:cxnSpLocks noChangeShapeType="1"/>
              <a:stCxn id="77" idx="0"/>
              <a:endCxn id="88" idx="2"/>
            </p:cNvCxnSpPr>
            <p:nvPr/>
          </p:nvCxnSpPr>
          <p:spPr bwMode="auto">
            <a:xfrm rot="5400000" flipH="1" flipV="1">
              <a:off x="919956" y="4104482"/>
              <a:ext cx="720725" cy="9064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Straight Connector 94"/>
            <p:cNvCxnSpPr>
              <a:cxnSpLocks noChangeShapeType="1"/>
              <a:stCxn id="78" idx="0"/>
              <a:endCxn id="88" idx="2"/>
            </p:cNvCxnSpPr>
            <p:nvPr/>
          </p:nvCxnSpPr>
          <p:spPr bwMode="auto">
            <a:xfrm rot="5400000" flipH="1" flipV="1">
              <a:off x="1373187" y="4557713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3171154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4353970" y="1935163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5513010" y="1935163"/>
              <a:ext cx="451729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96" name="Straight Connector 106"/>
            <p:cNvCxnSpPr>
              <a:cxnSpLocks noChangeShapeType="1"/>
              <a:stCxn id="73" idx="0"/>
              <a:endCxn id="93" idx="2"/>
            </p:cNvCxnSpPr>
            <p:nvPr/>
          </p:nvCxnSpPr>
          <p:spPr bwMode="auto">
            <a:xfrm rot="5400000" flipH="1" flipV="1">
              <a:off x="1370013" y="1781175"/>
              <a:ext cx="1482725" cy="25685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7" name="Straight Connector 109"/>
            <p:cNvCxnSpPr>
              <a:cxnSpLocks noChangeShapeType="1"/>
              <a:stCxn id="75" idx="0"/>
              <a:endCxn id="93" idx="2"/>
            </p:cNvCxnSpPr>
            <p:nvPr/>
          </p:nvCxnSpPr>
          <p:spPr bwMode="auto">
            <a:xfrm rot="5400000" flipH="1" flipV="1">
              <a:off x="2236788" y="2647950"/>
              <a:ext cx="1482725" cy="8350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" name="Straight Connector 112"/>
            <p:cNvCxnSpPr>
              <a:cxnSpLocks noChangeShapeType="1"/>
              <a:stCxn id="76" idx="0"/>
              <a:endCxn id="93" idx="2"/>
            </p:cNvCxnSpPr>
            <p:nvPr/>
          </p:nvCxnSpPr>
          <p:spPr bwMode="auto">
            <a:xfrm rot="16200000" flipV="1">
              <a:off x="3055938" y="2663825"/>
              <a:ext cx="1482725" cy="8032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Straight Connector 115"/>
            <p:cNvCxnSpPr>
              <a:cxnSpLocks noChangeShapeType="1"/>
            </p:cNvCxnSpPr>
            <p:nvPr/>
          </p:nvCxnSpPr>
          <p:spPr bwMode="auto">
            <a:xfrm rot="5400000" flipH="1" flipV="1">
              <a:off x="22002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Straight Connector 116"/>
            <p:cNvCxnSpPr>
              <a:cxnSpLocks noChangeShapeType="1"/>
            </p:cNvCxnSpPr>
            <p:nvPr/>
          </p:nvCxnSpPr>
          <p:spPr bwMode="auto">
            <a:xfrm rot="16200000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Straight Connector 117"/>
            <p:cNvCxnSpPr>
              <a:cxnSpLocks noChangeShapeType="1"/>
            </p:cNvCxnSpPr>
            <p:nvPr/>
          </p:nvCxnSpPr>
          <p:spPr bwMode="auto">
            <a:xfrm rot="5400000" flipH="1" flipV="1">
              <a:off x="26550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" name="Straight Connector 118"/>
            <p:cNvCxnSpPr>
              <a:cxnSpLocks noChangeShapeType="1"/>
            </p:cNvCxnSpPr>
            <p:nvPr/>
          </p:nvCxnSpPr>
          <p:spPr bwMode="auto">
            <a:xfrm rot="5400000" flipH="1" flipV="1">
              <a:off x="31083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Straight Connector 119"/>
            <p:cNvCxnSpPr>
              <a:cxnSpLocks noChangeShapeType="1"/>
            </p:cNvCxnSpPr>
            <p:nvPr/>
          </p:nvCxnSpPr>
          <p:spPr bwMode="auto">
            <a:xfrm rot="5400000" flipH="1" flipV="1">
              <a:off x="3839369" y="4555332"/>
              <a:ext cx="720725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Straight Connector 120"/>
            <p:cNvCxnSpPr>
              <a:cxnSpLocks noChangeShapeType="1"/>
            </p:cNvCxnSpPr>
            <p:nvPr/>
          </p:nvCxnSpPr>
          <p:spPr bwMode="auto">
            <a:xfrm rot="16200000" flipV="1">
              <a:off x="4291806" y="4101307"/>
              <a:ext cx="722313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292600" y="4102101"/>
              <a:ext cx="720725" cy="908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6" name="Straight Connector 122"/>
            <p:cNvCxnSpPr>
              <a:cxnSpLocks noChangeShapeType="1"/>
            </p:cNvCxnSpPr>
            <p:nvPr/>
          </p:nvCxnSpPr>
          <p:spPr bwMode="auto">
            <a:xfrm rot="5400000" flipH="1" flipV="1">
              <a:off x="47466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5738875" y="3809114"/>
              <a:ext cx="454702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>
              <a:off x="5777510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6722574" y="4919261"/>
              <a:ext cx="454700" cy="386540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0" name="Rectangle 109"/>
            <p:cNvSpPr>
              <a:spLocks noChangeArrowheads="1"/>
            </p:cNvSpPr>
            <p:nvPr/>
          </p:nvSpPr>
          <p:spPr bwMode="auto">
            <a:xfrm>
              <a:off x="6645305" y="3809114"/>
              <a:ext cx="454700" cy="389633"/>
            </a:xfrm>
            <a:prstGeom prst="rect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11" name="Straight Connector 127"/>
            <p:cNvCxnSpPr>
              <a:cxnSpLocks noChangeShapeType="1"/>
            </p:cNvCxnSpPr>
            <p:nvPr/>
          </p:nvCxnSpPr>
          <p:spPr bwMode="auto">
            <a:xfrm rot="5400000" flipH="1" flipV="1">
              <a:off x="5603876" y="4556125"/>
              <a:ext cx="722312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" name="Straight Connector 128"/>
            <p:cNvCxnSpPr>
              <a:cxnSpLocks noChangeShapeType="1"/>
            </p:cNvCxnSpPr>
            <p:nvPr/>
          </p:nvCxnSpPr>
          <p:spPr bwMode="auto">
            <a:xfrm rot="16200000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Straight Connector 129"/>
            <p:cNvCxnSpPr>
              <a:cxnSpLocks noChangeShapeType="1"/>
            </p:cNvCxnSpPr>
            <p:nvPr/>
          </p:nvCxnSpPr>
          <p:spPr bwMode="auto">
            <a:xfrm rot="5400000" flipH="1" flipV="1">
              <a:off x="6058694" y="4102894"/>
              <a:ext cx="720725" cy="906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4" name="Straight Connector 130"/>
            <p:cNvCxnSpPr>
              <a:cxnSpLocks noChangeShapeType="1"/>
            </p:cNvCxnSpPr>
            <p:nvPr/>
          </p:nvCxnSpPr>
          <p:spPr bwMode="auto">
            <a:xfrm rot="5400000" flipH="1" flipV="1">
              <a:off x="6511925" y="4556126"/>
              <a:ext cx="720725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5" name="Straight Connector 131"/>
            <p:cNvCxnSpPr>
              <a:cxnSpLocks noChangeShapeType="1"/>
              <a:stCxn id="107" idx="0"/>
              <a:endCxn id="74" idx="2"/>
            </p:cNvCxnSpPr>
            <p:nvPr/>
          </p:nvCxnSpPr>
          <p:spPr bwMode="auto">
            <a:xfrm rot="16200000" flipV="1">
              <a:off x="3372643" y="1215232"/>
              <a:ext cx="1484313" cy="37020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6" name="Straight Connector 132"/>
            <p:cNvCxnSpPr>
              <a:cxnSpLocks noChangeShapeType="1"/>
              <a:stCxn id="107" idx="0"/>
              <a:endCxn id="93" idx="2"/>
            </p:cNvCxnSpPr>
            <p:nvPr/>
          </p:nvCxnSpPr>
          <p:spPr bwMode="auto">
            <a:xfrm rot="16200000" flipV="1">
              <a:off x="3938587" y="1781176"/>
              <a:ext cx="1484313" cy="25701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7" name="Straight Connector 140"/>
            <p:cNvCxnSpPr>
              <a:cxnSpLocks noChangeShapeType="1"/>
              <a:stCxn id="88" idx="0"/>
              <a:endCxn id="95" idx="2"/>
            </p:cNvCxnSpPr>
            <p:nvPr/>
          </p:nvCxnSpPr>
          <p:spPr bwMode="auto">
            <a:xfrm rot="5400000" flipH="1" flipV="1">
              <a:off x="2993231" y="1064419"/>
              <a:ext cx="1484313" cy="40036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" name="Straight Connector 141"/>
            <p:cNvCxnSpPr>
              <a:cxnSpLocks noChangeShapeType="1"/>
              <a:stCxn id="88" idx="0"/>
              <a:endCxn id="94" idx="2"/>
            </p:cNvCxnSpPr>
            <p:nvPr/>
          </p:nvCxnSpPr>
          <p:spPr bwMode="auto">
            <a:xfrm rot="5400000" flipH="1" flipV="1">
              <a:off x="2415381" y="1642269"/>
              <a:ext cx="1484313" cy="28479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" name="Straight Connector 147"/>
            <p:cNvCxnSpPr>
              <a:cxnSpLocks noChangeShapeType="1"/>
              <a:stCxn id="89" idx="0"/>
              <a:endCxn id="94" idx="2"/>
            </p:cNvCxnSpPr>
            <p:nvPr/>
          </p:nvCxnSpPr>
          <p:spPr bwMode="auto">
            <a:xfrm rot="5400000" flipH="1" flipV="1">
              <a:off x="3282156" y="2509044"/>
              <a:ext cx="1484313" cy="11144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" name="Straight Connector 149"/>
            <p:cNvCxnSpPr>
              <a:cxnSpLocks noChangeShapeType="1"/>
              <a:stCxn id="89" idx="0"/>
              <a:endCxn id="95" idx="2"/>
            </p:cNvCxnSpPr>
            <p:nvPr/>
          </p:nvCxnSpPr>
          <p:spPr bwMode="auto">
            <a:xfrm rot="5400000" flipH="1" flipV="1">
              <a:off x="3860006" y="1931194"/>
              <a:ext cx="1484313" cy="22701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1" name="Straight Connector 151"/>
            <p:cNvCxnSpPr>
              <a:cxnSpLocks noChangeShapeType="1"/>
              <a:stCxn id="90" idx="0"/>
              <a:endCxn id="94" idx="2"/>
            </p:cNvCxnSpPr>
            <p:nvPr/>
          </p:nvCxnSpPr>
          <p:spPr bwMode="auto">
            <a:xfrm rot="16200000" flipV="1">
              <a:off x="4102100" y="2803525"/>
              <a:ext cx="1484313" cy="5254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" name="Straight Connector 154"/>
            <p:cNvCxnSpPr>
              <a:cxnSpLocks noChangeShapeType="1"/>
              <a:stCxn id="90" idx="0"/>
              <a:endCxn id="95" idx="2"/>
            </p:cNvCxnSpPr>
            <p:nvPr/>
          </p:nvCxnSpPr>
          <p:spPr bwMode="auto">
            <a:xfrm rot="5400000" flipH="1" flipV="1">
              <a:off x="4679950" y="2751138"/>
              <a:ext cx="1484313" cy="63023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Straight Connector 156"/>
            <p:cNvCxnSpPr>
              <a:cxnSpLocks noChangeShapeType="1"/>
              <a:stCxn id="110" idx="0"/>
              <a:endCxn id="94" idx="2"/>
            </p:cNvCxnSpPr>
            <p:nvPr/>
          </p:nvCxnSpPr>
          <p:spPr bwMode="auto">
            <a:xfrm rot="16200000" flipV="1">
              <a:off x="4984750" y="1920875"/>
              <a:ext cx="1484313" cy="22907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4" name="Straight Connector 158"/>
            <p:cNvCxnSpPr>
              <a:cxnSpLocks noChangeShapeType="1"/>
              <a:stCxn id="110" idx="0"/>
              <a:endCxn id="95" idx="2"/>
            </p:cNvCxnSpPr>
            <p:nvPr/>
          </p:nvCxnSpPr>
          <p:spPr bwMode="auto">
            <a:xfrm rot="16200000" flipV="1">
              <a:off x="5562600" y="2498725"/>
              <a:ext cx="1484313" cy="113506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5" name="Rounded Rectangle 124"/>
            <p:cNvSpPr>
              <a:spLocks noChangeArrowheads="1"/>
            </p:cNvSpPr>
            <p:nvPr/>
          </p:nvSpPr>
          <p:spPr bwMode="auto">
            <a:xfrm>
              <a:off x="478613" y="5630497"/>
              <a:ext cx="680566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6" name="Rectangle 125"/>
            <p:cNvSpPr>
              <a:spLocks noChangeArrowheads="1"/>
            </p:cNvSpPr>
            <p:nvPr/>
          </p:nvSpPr>
          <p:spPr bwMode="auto">
            <a:xfrm>
              <a:off x="591545" y="5720173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7" name="Rectangle 126"/>
            <p:cNvSpPr>
              <a:spLocks noChangeArrowheads="1"/>
            </p:cNvSpPr>
            <p:nvPr/>
          </p:nvSpPr>
          <p:spPr bwMode="auto">
            <a:xfrm>
              <a:off x="588574" y="5976838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28" name="Straight Connector 189"/>
            <p:cNvCxnSpPr>
              <a:cxnSpLocks noChangeShapeType="1"/>
              <a:stCxn id="125" idx="0"/>
              <a:endCxn id="77" idx="2"/>
            </p:cNvCxnSpPr>
            <p:nvPr/>
          </p:nvCxnSpPr>
          <p:spPr bwMode="auto">
            <a:xfrm rot="5400000" flipH="1" flipV="1">
              <a:off x="661988" y="5464175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9" name="Rounded Rectangle 128"/>
            <p:cNvSpPr>
              <a:spLocks noChangeArrowheads="1"/>
            </p:cNvSpPr>
            <p:nvPr/>
          </p:nvSpPr>
          <p:spPr bwMode="auto">
            <a:xfrm>
              <a:off x="1408818" y="5627403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0" name="Rectangle 129"/>
            <p:cNvSpPr>
              <a:spLocks noChangeArrowheads="1"/>
            </p:cNvSpPr>
            <p:nvPr/>
          </p:nvSpPr>
          <p:spPr bwMode="auto">
            <a:xfrm>
              <a:off x="1521750" y="5717082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1" name="Rectangle 130"/>
            <p:cNvSpPr>
              <a:spLocks noChangeArrowheads="1"/>
            </p:cNvSpPr>
            <p:nvPr/>
          </p:nvSpPr>
          <p:spPr bwMode="auto">
            <a:xfrm>
              <a:off x="1518777" y="597374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32" name="Straight Connector 193"/>
            <p:cNvCxnSpPr>
              <a:cxnSpLocks noChangeShapeType="1"/>
            </p:cNvCxnSpPr>
            <p:nvPr/>
          </p:nvCxnSpPr>
          <p:spPr bwMode="auto">
            <a:xfrm rot="5400000" flipH="1" flipV="1">
              <a:off x="1575594" y="5455444"/>
              <a:ext cx="323850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" name="Rounded Rectangle 132"/>
            <p:cNvSpPr>
              <a:spLocks noChangeArrowheads="1"/>
            </p:cNvSpPr>
            <p:nvPr/>
          </p:nvSpPr>
          <p:spPr bwMode="auto">
            <a:xfrm>
              <a:off x="2264725" y="5633588"/>
              <a:ext cx="677593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4" name="Rectangle 133"/>
            <p:cNvSpPr>
              <a:spLocks noChangeArrowheads="1"/>
            </p:cNvSpPr>
            <p:nvPr/>
          </p:nvSpPr>
          <p:spPr bwMode="auto">
            <a:xfrm>
              <a:off x="2377657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/>
          </p:nvSpPr>
          <p:spPr bwMode="auto">
            <a:xfrm>
              <a:off x="2374684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6" name="Rounded Rectangle 135"/>
            <p:cNvSpPr>
              <a:spLocks noChangeArrowheads="1"/>
            </p:cNvSpPr>
            <p:nvPr/>
          </p:nvSpPr>
          <p:spPr bwMode="auto">
            <a:xfrm>
              <a:off x="3191958" y="5630497"/>
              <a:ext cx="680564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7" name="Rectangle 136"/>
            <p:cNvSpPr>
              <a:spLocks noChangeArrowheads="1"/>
            </p:cNvSpPr>
            <p:nvPr/>
          </p:nvSpPr>
          <p:spPr bwMode="auto">
            <a:xfrm>
              <a:off x="3307861" y="5720173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3304890" y="5976838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9" name="Rounded Rectangle 138"/>
            <p:cNvSpPr>
              <a:spLocks noChangeArrowheads="1"/>
            </p:cNvSpPr>
            <p:nvPr/>
          </p:nvSpPr>
          <p:spPr bwMode="auto">
            <a:xfrm>
              <a:off x="3970595" y="5636681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0" name="Rectangle 139"/>
            <p:cNvSpPr>
              <a:spLocks noChangeArrowheads="1"/>
            </p:cNvSpPr>
            <p:nvPr/>
          </p:nvSpPr>
          <p:spPr bwMode="auto">
            <a:xfrm>
              <a:off x="4086499" y="5726358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/>
          </p:nvSpPr>
          <p:spPr bwMode="auto">
            <a:xfrm>
              <a:off x="4083528" y="5983022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2" name="Rounded Rectangle 141"/>
            <p:cNvSpPr>
              <a:spLocks noChangeArrowheads="1"/>
            </p:cNvSpPr>
            <p:nvPr/>
          </p:nvSpPr>
          <p:spPr bwMode="auto">
            <a:xfrm>
              <a:off x="4900799" y="5633588"/>
              <a:ext cx="683537" cy="692682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3" name="Rectangle 142"/>
            <p:cNvSpPr>
              <a:spLocks noChangeArrowheads="1"/>
            </p:cNvSpPr>
            <p:nvPr/>
          </p:nvSpPr>
          <p:spPr bwMode="auto">
            <a:xfrm>
              <a:off x="5016704" y="5723267"/>
              <a:ext cx="451729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4" name="Rectangle 143"/>
            <p:cNvSpPr>
              <a:spLocks noChangeArrowheads="1"/>
            </p:cNvSpPr>
            <p:nvPr/>
          </p:nvSpPr>
          <p:spPr bwMode="auto">
            <a:xfrm>
              <a:off x="5013731" y="5979929"/>
              <a:ext cx="451729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5" name="Rounded Rectangle 144"/>
            <p:cNvSpPr>
              <a:spLocks noChangeArrowheads="1"/>
            </p:cNvSpPr>
            <p:nvPr/>
          </p:nvSpPr>
          <p:spPr bwMode="auto">
            <a:xfrm>
              <a:off x="5685380" y="5615034"/>
              <a:ext cx="680566" cy="695775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" name="Rectangle 145"/>
            <p:cNvSpPr>
              <a:spLocks noChangeArrowheads="1"/>
            </p:cNvSpPr>
            <p:nvPr/>
          </p:nvSpPr>
          <p:spPr bwMode="auto">
            <a:xfrm>
              <a:off x="5798313" y="5707804"/>
              <a:ext cx="454702" cy="18244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7" name="Rectangle 146"/>
            <p:cNvSpPr>
              <a:spLocks noChangeArrowheads="1"/>
            </p:cNvSpPr>
            <p:nvPr/>
          </p:nvSpPr>
          <p:spPr bwMode="auto">
            <a:xfrm>
              <a:off x="5795342" y="5964468"/>
              <a:ext cx="454700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8" name="Rounded Rectangle 147"/>
            <p:cNvSpPr>
              <a:spLocks noChangeArrowheads="1"/>
            </p:cNvSpPr>
            <p:nvPr/>
          </p:nvSpPr>
          <p:spPr bwMode="auto">
            <a:xfrm>
              <a:off x="6615586" y="5611943"/>
              <a:ext cx="680564" cy="695773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9" name="Rectangle 148"/>
            <p:cNvSpPr>
              <a:spLocks noChangeArrowheads="1"/>
            </p:cNvSpPr>
            <p:nvPr/>
          </p:nvSpPr>
          <p:spPr bwMode="auto">
            <a:xfrm>
              <a:off x="6728518" y="5704713"/>
              <a:ext cx="454700" cy="18244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0" name="Rectangle 149"/>
            <p:cNvSpPr>
              <a:spLocks noChangeArrowheads="1"/>
            </p:cNvSpPr>
            <p:nvPr/>
          </p:nvSpPr>
          <p:spPr bwMode="auto">
            <a:xfrm>
              <a:off x="6725545" y="5961375"/>
              <a:ext cx="451729" cy="17935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51" name="Straight Connector 212"/>
            <p:cNvCxnSpPr>
              <a:cxnSpLocks noChangeShapeType="1"/>
            </p:cNvCxnSpPr>
            <p:nvPr/>
          </p:nvCxnSpPr>
          <p:spPr bwMode="auto">
            <a:xfrm rot="5400000" flipH="1" flipV="1">
              <a:off x="2405063" y="5461000"/>
              <a:ext cx="322262" cy="79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Straight Connector 213"/>
            <p:cNvCxnSpPr>
              <a:cxnSpLocks noChangeShapeType="1"/>
              <a:stCxn id="136" idx="0"/>
              <a:endCxn id="80" idx="2"/>
            </p:cNvCxnSpPr>
            <p:nvPr/>
          </p:nvCxnSpPr>
          <p:spPr bwMode="auto">
            <a:xfrm rot="5400000" flipH="1" flipV="1">
              <a:off x="3378201" y="5462587"/>
              <a:ext cx="322262" cy="111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" name="Straight Connector 216"/>
            <p:cNvCxnSpPr>
              <a:cxnSpLocks noChangeShapeType="1"/>
              <a:stCxn id="139" idx="0"/>
              <a:endCxn id="81" idx="2"/>
            </p:cNvCxnSpPr>
            <p:nvPr/>
          </p:nvCxnSpPr>
          <p:spPr bwMode="auto">
            <a:xfrm rot="16200000" flipV="1">
              <a:off x="4111626" y="5434012"/>
              <a:ext cx="328612" cy="7461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4" name="Straight Connector 220"/>
            <p:cNvCxnSpPr>
              <a:cxnSpLocks noChangeShapeType="1"/>
              <a:stCxn id="142" idx="0"/>
              <a:endCxn id="82" idx="2"/>
            </p:cNvCxnSpPr>
            <p:nvPr/>
          </p:nvCxnSpPr>
          <p:spPr bwMode="auto">
            <a:xfrm rot="16200000" flipV="1">
              <a:off x="5050631" y="5441157"/>
              <a:ext cx="325437" cy="571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5" name="Straight Connector 223"/>
            <p:cNvCxnSpPr>
              <a:cxnSpLocks noChangeShapeType="1"/>
              <a:stCxn id="145" idx="0"/>
              <a:endCxn id="108" idx="2"/>
            </p:cNvCxnSpPr>
            <p:nvPr/>
          </p:nvCxnSpPr>
          <p:spPr bwMode="auto">
            <a:xfrm rot="16200000" flipV="1">
              <a:off x="5860257" y="5450681"/>
              <a:ext cx="309562" cy="2222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6" name="Straight Connector 226"/>
            <p:cNvCxnSpPr>
              <a:cxnSpLocks noChangeShapeType="1"/>
              <a:stCxn id="148" idx="0"/>
              <a:endCxn id="109" idx="2"/>
            </p:cNvCxnSpPr>
            <p:nvPr/>
          </p:nvCxnSpPr>
          <p:spPr bwMode="auto">
            <a:xfrm rot="16200000" flipV="1">
              <a:off x="6800056" y="5457032"/>
              <a:ext cx="306387" cy="635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4" name="Rectangle 163"/>
          <p:cNvSpPr/>
          <p:nvPr/>
        </p:nvSpPr>
        <p:spPr>
          <a:xfrm>
            <a:off x="10125127" y="1892316"/>
            <a:ext cx="767544" cy="5415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FA</a:t>
            </a:r>
            <a:endParaRPr lang="en-US" sz="2800" dirty="0"/>
          </a:p>
        </p:txBody>
      </p:sp>
      <p:sp>
        <p:nvSpPr>
          <p:cNvPr id="165" name="Rectangle 164"/>
          <p:cNvSpPr/>
          <p:nvPr/>
        </p:nvSpPr>
        <p:spPr>
          <a:xfrm>
            <a:off x="10892670" y="1892316"/>
            <a:ext cx="1344637" cy="5415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Payload</a:t>
            </a:r>
            <a:endParaRPr lang="en-US" sz="2800" dirty="0"/>
          </a:p>
        </p:txBody>
      </p:sp>
      <p:sp>
        <p:nvSpPr>
          <p:cNvPr id="166" name="Rectangle 165"/>
          <p:cNvSpPr/>
          <p:nvPr/>
        </p:nvSpPr>
        <p:spPr>
          <a:xfrm>
            <a:off x="10797446" y="3311534"/>
            <a:ext cx="767544" cy="5415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H</a:t>
            </a:r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167" name="Rectangle 166"/>
          <p:cNvSpPr/>
          <p:nvPr/>
        </p:nvSpPr>
        <p:spPr>
          <a:xfrm>
            <a:off x="11564989" y="3311534"/>
            <a:ext cx="1344637" cy="5415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Payload</a:t>
            </a:r>
            <a:endParaRPr lang="en-US" sz="2800" dirty="0"/>
          </a:p>
        </p:txBody>
      </p:sp>
      <p:sp>
        <p:nvSpPr>
          <p:cNvPr id="168" name="Rectangle 167"/>
          <p:cNvSpPr/>
          <p:nvPr/>
        </p:nvSpPr>
        <p:spPr>
          <a:xfrm>
            <a:off x="10029902" y="3314542"/>
            <a:ext cx="767544" cy="5415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H</a:t>
            </a:r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169" name="Rectangle 168"/>
          <p:cNvSpPr/>
          <p:nvPr/>
        </p:nvSpPr>
        <p:spPr>
          <a:xfrm>
            <a:off x="9262358" y="3311534"/>
            <a:ext cx="767544" cy="5415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H</a:t>
            </a:r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171" name="Up-Down Arrow 170"/>
          <p:cNvSpPr/>
          <p:nvPr/>
        </p:nvSpPr>
        <p:spPr>
          <a:xfrm>
            <a:off x="10797446" y="2433860"/>
            <a:ext cx="392186" cy="877674"/>
          </a:xfrm>
          <a:prstGeom prst="up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Left Arrow 172"/>
          <p:cNvSpPr/>
          <p:nvPr/>
        </p:nvSpPr>
        <p:spPr>
          <a:xfrm>
            <a:off x="2967347" y="2312403"/>
            <a:ext cx="1777170" cy="25510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TextBox 173"/>
          <p:cNvSpPr txBox="1"/>
          <p:nvPr/>
        </p:nvSpPr>
        <p:spPr>
          <a:xfrm>
            <a:off x="3398612" y="1980067"/>
            <a:ext cx="1150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Resolve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8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691"/>
    </mc:Choice>
    <mc:Fallback xmlns="">
      <p:transition xmlns:p14="http://schemas.microsoft.com/office/powerpoint/2010/main" spd="slow" advTm="6069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4|2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5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|33.2|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8|18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9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8.8|2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5214</TotalTime>
  <Words>2944</Words>
  <Application>Microsoft Macintosh PowerPoint</Application>
  <PresentationFormat>On-screen Show (4:3)</PresentationFormat>
  <Paragraphs>571</Paragraphs>
  <Slides>35</Slides>
  <Notes>20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ProActive Routing In Scalable Data Centers with PARIS</vt:lpstr>
      <vt:lpstr>Data Center Networks Must …</vt:lpstr>
      <vt:lpstr>Evolution of Data Center Networks…</vt:lpstr>
      <vt:lpstr>PARIS in a Nutshell… </vt:lpstr>
      <vt:lpstr>Outline</vt:lpstr>
      <vt:lpstr>Evolution of Data Center Networks</vt:lpstr>
      <vt:lpstr>Evolution of Data Center Networks</vt:lpstr>
      <vt:lpstr>Evolution of Data Center Networks</vt:lpstr>
      <vt:lpstr>Overheads introduced by Overlays Solutions…</vt:lpstr>
      <vt:lpstr>Evolution of Data Center Networks…</vt:lpstr>
      <vt:lpstr>Challenges..</vt:lpstr>
      <vt:lpstr>ProActive Routing In Scalable  PARIS Architecture</vt:lpstr>
      <vt:lpstr>Architectural Principles</vt:lpstr>
      <vt:lpstr>Paris Architecture</vt:lpstr>
      <vt:lpstr>Evolution of Data Center Networks…</vt:lpstr>
      <vt:lpstr>Paris Network Controller</vt:lpstr>
      <vt:lpstr>Pod-Addressing Module</vt:lpstr>
      <vt:lpstr>Pod-Addressing Module</vt:lpstr>
      <vt:lpstr>Core Addressing-Modules</vt:lpstr>
      <vt:lpstr>Core Addressing-Modules</vt:lpstr>
      <vt:lpstr>Core Addressing-Modules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Evaluation </vt:lpstr>
      <vt:lpstr>Evaluation</vt:lpstr>
      <vt:lpstr>Evaluation</vt:lpstr>
      <vt:lpstr>TestBed</vt:lpstr>
      <vt:lpstr>Scaling to Large Data Centers</vt:lpstr>
      <vt:lpstr>Does PARIS Ensure Good Performance?</vt:lpstr>
      <vt:lpstr>Summary</vt:lpstr>
      <vt:lpstr>Questions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Theophilus Benson</dc:creator>
  <cp:lastModifiedBy>Theophilus Benson</cp:lastModifiedBy>
  <cp:revision>209</cp:revision>
  <dcterms:created xsi:type="dcterms:W3CDTF">2014-08-15T18:26:42Z</dcterms:created>
  <dcterms:modified xsi:type="dcterms:W3CDTF">2014-08-20T19:33:53Z</dcterms:modified>
</cp:coreProperties>
</file>