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28" r:id="rId3"/>
    <p:sldId id="290" r:id="rId4"/>
    <p:sldId id="291" r:id="rId5"/>
    <p:sldId id="331" r:id="rId6"/>
    <p:sldId id="332" r:id="rId7"/>
    <p:sldId id="333" r:id="rId8"/>
    <p:sldId id="335" r:id="rId9"/>
    <p:sldId id="33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34" r:id="rId36"/>
    <p:sldId id="33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8"/>
    <a:srgbClr val="D77C93"/>
    <a:srgbClr val="D70072"/>
    <a:srgbClr val="C6AD06"/>
    <a:srgbClr val="D96A60"/>
    <a:srgbClr val="EDE116"/>
    <a:srgbClr val="A4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90" autoAdjust="0"/>
    <p:restoredTop sz="93627" autoAdjust="0"/>
  </p:normalViewPr>
  <p:slideViewPr>
    <p:cSldViewPr snapToGrid="0" snapToObjects="1">
      <p:cViewPr>
        <p:scale>
          <a:sx n="90" d="100"/>
          <a:sy n="90" d="100"/>
        </p:scale>
        <p:origin x="-23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F128-454A-114B-92A9-1C0719602E73}" type="datetimeFigureOut">
              <a:rPr lang="en-US" smtClean="0"/>
              <a:t>2/25/15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65C4-0CFA-9E48-9849-760297064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EC3-4053-4042-87E8-774DB7BE948A}" type="datetimeFigureOut">
              <a:rPr lang="en-US" smtClean="0"/>
              <a:t>2/25/15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A564-B5A9-1B48-9539-F4CC86F95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January 14, 2014: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42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mobile broadband ecosystem is built on a seemingly “virtuous cycle,” where networks that</a:t>
            </a:r>
            <a:r>
              <a:rPr lang="en-US" baseline="0" dirty="0" smtClean="0"/>
              <a:t> </a:t>
            </a:r>
            <a:r>
              <a:rPr lang="en-US" dirty="0" smtClean="0"/>
              <a:t>are fast, reliable, and widely available encourage the creation of mobile devices that connect to</a:t>
            </a:r>
            <a:r>
              <a:rPr lang="en-US" baseline="0" dirty="0" smtClean="0"/>
              <a:t> </a:t>
            </a:r>
            <a:r>
              <a:rPr lang="en-US" dirty="0" smtClean="0"/>
              <a:t>these networks, which spurs innovation in compelling applications, which in turn motivate more</a:t>
            </a:r>
            <a:r>
              <a:rPr lang="en-US" baseline="0" dirty="0" smtClean="0"/>
              <a:t> </a:t>
            </a:r>
            <a:r>
              <a:rPr lang="en-US" dirty="0" smtClean="0"/>
              <a:t>users to adopt the technology, spurring further investment in the underlying networks.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665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roles played by many parties, including the network (i.e., mobile network operators and</a:t>
            </a:r>
            <a:r>
              <a:rPr lang="en-US" baseline="0" dirty="0" smtClean="0"/>
              <a:t> </a:t>
            </a:r>
            <a:r>
              <a:rPr lang="en-US" dirty="0" smtClean="0"/>
              <a:t>network equipment vendors), the devices (i.e., device manufacturers and </a:t>
            </a:r>
            <a:r>
              <a:rPr lang="en-US" dirty="0" err="1" smtClean="0"/>
              <a:t>operating­system</a:t>
            </a:r>
            <a:r>
              <a:rPr lang="en-US" baseline="0" dirty="0" smtClean="0"/>
              <a:t> </a:t>
            </a:r>
            <a:r>
              <a:rPr lang="en-US" dirty="0" smtClean="0"/>
              <a:t>developers), and the applications (i.e., application developers) in delivering mobile broadband</a:t>
            </a:r>
            <a:r>
              <a:rPr lang="en-US" baseline="0" dirty="0" smtClean="0"/>
              <a:t> </a:t>
            </a:r>
            <a:r>
              <a:rPr lang="en-US" dirty="0" smtClean="0"/>
              <a:t>services to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6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221-A141-AA43-B1F0-23D2847EA1E7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6FD-CAEB-C54F-B132-B4CA3EC352AC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343F-F236-D24F-9542-1F5BF53408EE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624F-1A88-BA4D-8F32-D8D68F384383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9989-A835-614E-8756-5C3A6DA81AD9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6F12-EDFE-114A-B8B0-2910906EE2F2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4CF-6988-C044-98A8-B4CCC8BD5E44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443-4150-6948-B8B2-657E1C7F7449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C35-A62B-A846-A654-946E4A678AFE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760-C3B7-E349-85B8-7B6FCB4D35D5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5C6-B12F-EB40-887D-260FBEAD9CEE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ition.fcc.gov/cgb/oiac/oiac-2013-annual-report.pdf" TargetMode="External"/><Relationship Id="rId4" Type="http://schemas.openxmlformats.org/officeDocument/2006/relationships/hyperlink" Target="http://transition.fcc.gov/cgb/events/ATT-FaceTimeReport.pdf" TargetMode="External"/><Relationship Id="rId5" Type="http://schemas.openxmlformats.org/officeDocument/2006/relationships/hyperlink" Target="http://transition.fcc.gov/cgb/oiac/Mobile-Broadband-Ecosystem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cc.gov/encyclopedia/open-internet-advisory-committe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5111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86869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Understanding the “Net Neutrality” Debate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42644"/>
            <a:ext cx="6400800" cy="1752600"/>
          </a:xfrm>
        </p:spPr>
        <p:txBody>
          <a:bodyPr/>
          <a:lstStyle/>
          <a:p>
            <a:r>
              <a:rPr lang="en-US" dirty="0" smtClean="0"/>
              <a:t>Jennifer Rexford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sz="2400" dirty="0" smtClean="0"/>
              <a:t>Princeton University</a:t>
            </a:r>
            <a:endParaRPr lang="en-US" sz="24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233" y="0"/>
            <a:ext cx="2074333" cy="207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41500" cy="1890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400" y="4701822"/>
            <a:ext cx="2483555" cy="198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9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</a:t>
            </a:r>
            <a:r>
              <a:rPr lang="en-US" dirty="0" err="1" smtClean="0"/>
              <a:t>FaceTime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63133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High-quality video chat service </a:t>
            </a:r>
          </a:p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Originally available only over </a:t>
            </a:r>
            <a:r>
              <a:rPr lang="en-US" dirty="0" err="1">
                <a:latin typeface="Arial" charset="0"/>
                <a:ea typeface="MS PGothic" charset="0"/>
                <a:cs typeface="Arial" charset="0"/>
              </a:rPr>
              <a:t>WiFi</a:t>
            </a:r>
            <a:r>
              <a:rPr lang="en-US" dirty="0">
                <a:latin typeface="Arial" charset="0"/>
                <a:ea typeface="MS PGothic" charset="0"/>
                <a:cs typeface="Arial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562" y="2864554"/>
            <a:ext cx="5852788" cy="422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50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AT&amp;T and </a:t>
            </a:r>
            <a:r>
              <a:rPr lang="en-US" dirty="0" err="1" smtClean="0"/>
              <a:t>FaceTime</a:t>
            </a:r>
            <a:r>
              <a:rPr lang="en-US" dirty="0" smtClean="0"/>
              <a:t>: A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4" y="1600200"/>
            <a:ext cx="5751689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Jun’12: Apple announces </a:t>
            </a:r>
            <a:br>
              <a:rPr lang="en-US" dirty="0">
                <a:latin typeface="Arial" charset="0"/>
                <a:ea typeface="MS PGothic" charset="0"/>
                <a:cs typeface="Arial" charset="0"/>
              </a:rPr>
            </a:br>
            <a:r>
              <a:rPr lang="en-US" dirty="0" err="1">
                <a:latin typeface="Arial" charset="0"/>
                <a:ea typeface="MS PGothic" charset="0"/>
                <a:cs typeface="Arial" charset="0"/>
              </a:rPr>
              <a:t>FaceTime</a:t>
            </a:r>
            <a:r>
              <a:rPr lang="en-US" dirty="0">
                <a:latin typeface="Arial" charset="0"/>
                <a:ea typeface="MS PGothic" charset="0"/>
                <a:cs typeface="Arial" charset="0"/>
              </a:rPr>
              <a:t> over cellular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Carrier restrictions may apply</a:t>
            </a:r>
          </a:p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Aug’12: AT&amp;T limits use </a:t>
            </a:r>
            <a:br>
              <a:rPr lang="en-US" dirty="0">
                <a:latin typeface="Arial" charset="0"/>
                <a:ea typeface="MS PGothic" charset="0"/>
                <a:cs typeface="Arial" charset="0"/>
              </a:rPr>
            </a:br>
            <a:r>
              <a:rPr lang="en-US" dirty="0">
                <a:latin typeface="Arial" charset="0"/>
                <a:ea typeface="MS PGothic" charset="0"/>
                <a:cs typeface="Arial" charset="0"/>
              </a:rPr>
              <a:t>of </a:t>
            </a:r>
            <a:r>
              <a:rPr lang="en-US" dirty="0" err="1">
                <a:latin typeface="Arial" charset="0"/>
                <a:ea typeface="MS PGothic" charset="0"/>
                <a:cs typeface="Arial" charset="0"/>
              </a:rPr>
              <a:t>FaceTime</a:t>
            </a:r>
            <a:r>
              <a:rPr lang="en-US" dirty="0">
                <a:latin typeface="Arial" charset="0"/>
                <a:ea typeface="MS PGothic" charset="0"/>
                <a:cs typeface="Arial" charset="0"/>
              </a:rPr>
              <a:t> over cellular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Limited to customers with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the Mobile Share plan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Sprint and Verizon announce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support on all data plans</a:t>
            </a:r>
          </a:p>
          <a:p>
            <a:pPr marL="457200" lvl="1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 descr="ph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56" y="1529645"/>
            <a:ext cx="3133548" cy="47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14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AT&amp;T and </a:t>
            </a:r>
            <a:r>
              <a:rPr lang="en-US" dirty="0" err="1" smtClean="0"/>
              <a:t>FaceTime</a:t>
            </a:r>
            <a:r>
              <a:rPr lang="en-US" dirty="0" smtClean="0"/>
              <a:t>: A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8734778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Aug’12: Some advocates </a:t>
            </a:r>
            <a:r>
              <a:rPr lang="en-US" dirty="0" smtClean="0">
                <a:latin typeface="Arial" charset="0"/>
                <a:ea typeface="MS PGothic" charset="0"/>
                <a:cs typeface="Arial" charset="0"/>
              </a:rPr>
              <a:t>&amp; press </a:t>
            </a:r>
            <a:r>
              <a:rPr lang="en-US" dirty="0">
                <a:latin typeface="Arial" charset="0"/>
                <a:ea typeface="MS PGothic" charset="0"/>
                <a:cs typeface="Arial" charset="0"/>
              </a:rPr>
              <a:t>denounce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AT&amp;T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violated Open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Internet Order</a:t>
            </a:r>
          </a:p>
          <a:p>
            <a:pPr lvl="1"/>
            <a:r>
              <a:rPr lang="en-US" dirty="0" err="1">
                <a:latin typeface="Arial" charset="0"/>
                <a:ea typeface="Arial" charset="0"/>
                <a:cs typeface="Arial" charset="0"/>
              </a:rPr>
              <a:t>FaceTime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competes with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telephony service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Shouldn’t discriminate by data plan</a:t>
            </a:r>
          </a:p>
          <a:p>
            <a:r>
              <a:rPr lang="en-US" dirty="0" smtClean="0">
                <a:latin typeface="Arial" charset="0"/>
                <a:ea typeface="MS PGothic" charset="0"/>
              </a:rPr>
              <a:t>Aug</a:t>
            </a:r>
            <a:r>
              <a:rPr lang="en-US" dirty="0">
                <a:latin typeface="Arial" charset="0"/>
                <a:ea typeface="MS PGothic" charset="0"/>
              </a:rPr>
              <a:t>’12: AT&amp;T responds in a </a:t>
            </a:r>
            <a:r>
              <a:rPr lang="en-US" dirty="0" smtClean="0">
                <a:latin typeface="Arial" charset="0"/>
                <a:ea typeface="MS PGothic" charset="0"/>
              </a:rPr>
              <a:t>blog</a:t>
            </a:r>
            <a:endParaRPr lang="en-US" dirty="0">
              <a:latin typeface="Arial" charset="0"/>
              <a:ea typeface="MS PGothic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AT&amp;T’s policy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is transparent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AT&amp;T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has no video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chat app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FCC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doesn’t regulate preloaded apps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5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AT&amp;T and </a:t>
            </a:r>
            <a:r>
              <a:rPr lang="en-US" dirty="0" err="1" smtClean="0"/>
              <a:t>FaceTime</a:t>
            </a:r>
            <a:r>
              <a:rPr lang="en-US" dirty="0" smtClean="0"/>
              <a:t>: A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588022" cy="465102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Sep’12: Public interest groups respond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Intent to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file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 FCC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complaint</a:t>
            </a:r>
          </a:p>
          <a:p>
            <a:pPr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Oct’12: AT&amp;T customer files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FCC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complaint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Blocking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his “unlimited” data plan</a:t>
            </a:r>
          </a:p>
          <a:p>
            <a:pPr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Nov’12: AT&amp;T relaxes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FaceTime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limitations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Supporting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FaceTime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on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some plans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over LTE</a:t>
            </a:r>
          </a:p>
          <a:p>
            <a:pPr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 ‘13: AT&amp;T rolls out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FaceTime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over cellular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 all data plans (including unlimited plans)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1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MS PGothic" charset="0"/>
              </a:rPr>
              <a:t>AT&amp;T/</a:t>
            </a:r>
            <a:r>
              <a:rPr lang="en-US" dirty="0" err="1">
                <a:latin typeface="Helvetica" charset="0"/>
                <a:ea typeface="MS PGothic" charset="0"/>
              </a:rPr>
              <a:t>FaceTime</a:t>
            </a:r>
            <a:r>
              <a:rPr lang="en-US" dirty="0">
                <a:latin typeface="Helvetica" charset="0"/>
                <a:ea typeface="MS PGothic" charset="0"/>
              </a:rPr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94578" cy="2619022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MS PGothic" charset="0"/>
              </a:rPr>
              <a:t>Pre-loaded application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Available to all users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popular phone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Accessed via device’s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core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calling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322" y="1860549"/>
            <a:ext cx="3635890" cy="400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MS PGothic" charset="0"/>
              </a:rPr>
              <a:t>AT&amp;T/</a:t>
            </a:r>
            <a:r>
              <a:rPr lang="en-US" dirty="0" err="1">
                <a:latin typeface="Helvetica" charset="0"/>
                <a:ea typeface="MS PGothic" charset="0"/>
              </a:rPr>
              <a:t>FaceTime</a:t>
            </a:r>
            <a:r>
              <a:rPr lang="en-US" dirty="0">
                <a:latin typeface="Helvetica" charset="0"/>
                <a:ea typeface="MS PGothic" charset="0"/>
              </a:rPr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08689" cy="491913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MS PGothic" charset="0"/>
              </a:rPr>
              <a:t>High </a:t>
            </a:r>
            <a:r>
              <a:rPr lang="en-US" dirty="0">
                <a:latin typeface="Arial" charset="0"/>
                <a:ea typeface="MS PGothic" charset="0"/>
              </a:rPr>
              <a:t>bandwidth </a:t>
            </a:r>
            <a:r>
              <a:rPr lang="en-US" dirty="0" smtClean="0">
                <a:latin typeface="Arial" charset="0"/>
                <a:ea typeface="MS PGothic" charset="0"/>
              </a:rPr>
              <a:t>usage</a:t>
            </a:r>
            <a:endParaRPr lang="en-US" dirty="0">
              <a:latin typeface="Arial" charset="0"/>
              <a:ea typeface="MS PGothic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Heavy load in both directions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Asymmetric network capacity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MS PGothic" charset="0"/>
                <a:cs typeface="MS PGothic" charset="0"/>
              </a:rPr>
              <a:t>Limited adaptation in the face of </a:t>
            </a:r>
            <a:r>
              <a:rPr lang="en-US" dirty="0" smtClean="0">
                <a:latin typeface="Arial" charset="0"/>
                <a:ea typeface="MS PGothic" charset="0"/>
                <a:cs typeface="MS PGothic" charset="0"/>
              </a:rPr>
              <a:t>congestion</a:t>
            </a:r>
            <a:endParaRPr lang="en-US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11" y="1665111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079" y="4035476"/>
            <a:ext cx="1593144" cy="1629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86539" y="3510542"/>
            <a:ext cx="1593144" cy="16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8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890" y="3450166"/>
            <a:ext cx="4543778" cy="3407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MS PGothic" charset="0"/>
              </a:rPr>
              <a:t>AT&amp;T/</a:t>
            </a:r>
            <a:r>
              <a:rPr lang="en-US" dirty="0" err="1">
                <a:latin typeface="Helvetica" charset="0"/>
                <a:ea typeface="MS PGothic" charset="0"/>
              </a:rPr>
              <a:t>FaceTime</a:t>
            </a:r>
            <a:r>
              <a:rPr lang="en-US" dirty="0">
                <a:latin typeface="Helvetica" charset="0"/>
                <a:ea typeface="MS PGothic" charset="0"/>
              </a:rPr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5046133" cy="277424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MS PGothic" charset="0"/>
              </a:rPr>
              <a:t>Staged </a:t>
            </a:r>
            <a:r>
              <a:rPr lang="en-US" dirty="0">
                <a:latin typeface="Arial" charset="0"/>
                <a:ea typeface="MS PGothic" charset="0"/>
              </a:rPr>
              <a:t>deployment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Rapid adoption could lead to unpredictable load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Initially limit the number of users accessing an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app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62333" y="2836333"/>
            <a:ext cx="1024467" cy="733778"/>
          </a:xfrm>
          <a:prstGeom prst="rect">
            <a:avLst/>
          </a:prstGeom>
          <a:solidFill>
            <a:schemeClr val="bg1"/>
          </a:solidFill>
          <a:ln w="127000">
            <a:noFill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8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MS PGothic" charset="0"/>
              </a:rPr>
              <a:t>AT&amp;T/</a:t>
            </a:r>
            <a:r>
              <a:rPr lang="en-US" dirty="0" err="1">
                <a:latin typeface="Helvetica" charset="0"/>
                <a:ea typeface="MS PGothic" charset="0"/>
              </a:rPr>
              <a:t>FaceTime</a:t>
            </a:r>
            <a:r>
              <a:rPr lang="en-US" dirty="0">
                <a:latin typeface="Helvetica" charset="0"/>
                <a:ea typeface="MS PGothic" charset="0"/>
              </a:rPr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61023" cy="213924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MS PGothic" charset="0"/>
                <a:cs typeface="Arial" charset="0"/>
              </a:rPr>
              <a:t>Enforcement </a:t>
            </a:r>
            <a:r>
              <a:rPr lang="en-US" dirty="0">
                <a:latin typeface="Arial" charset="0"/>
                <a:ea typeface="MS PGothic" charset="0"/>
                <a:cs typeface="Arial" charset="0"/>
              </a:rPr>
              <a:t>point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Usage limited on the device, not in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network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89" y="3260405"/>
            <a:ext cx="3095978" cy="3461070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778" y="3513667"/>
            <a:ext cx="3000022" cy="300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963333" y="4938889"/>
            <a:ext cx="3589867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78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Opinion #1: App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Bad to single out one (popular) app</a:t>
            </a:r>
          </a:p>
          <a:p>
            <a:pPr lvl="1"/>
            <a:r>
              <a:rPr lang="en-US" dirty="0" smtClean="0"/>
              <a:t>May lead to blocking other lawful apps</a:t>
            </a:r>
          </a:p>
          <a:p>
            <a:pPr lvl="1"/>
            <a:r>
              <a:rPr lang="en-US" dirty="0" smtClean="0"/>
              <a:t>Requires upgrade to expensive plans</a:t>
            </a:r>
          </a:p>
          <a:p>
            <a:pPr lvl="1"/>
            <a:r>
              <a:rPr lang="en-US" dirty="0" smtClean="0"/>
              <a:t>Discourages investment in mobile apps</a:t>
            </a:r>
          </a:p>
          <a:p>
            <a:r>
              <a:rPr lang="en-US" dirty="0" smtClean="0"/>
              <a:t>App-agnostic management is better</a:t>
            </a:r>
          </a:p>
          <a:p>
            <a:pPr lvl="1"/>
            <a:r>
              <a:rPr lang="en-US" dirty="0" smtClean="0"/>
              <a:t>Rate limit customers during peak hours</a:t>
            </a:r>
          </a:p>
          <a:p>
            <a:pPr lvl="1"/>
            <a:r>
              <a:rPr lang="en-US" dirty="0" smtClean="0"/>
              <a:t>Vary pricing based on the congestion</a:t>
            </a:r>
          </a:p>
          <a:p>
            <a:pPr lvl="1"/>
            <a:r>
              <a:rPr lang="en-US" dirty="0" smtClean="0"/>
              <a:t>… regardless of the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5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#2: Service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5133" cy="49755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AT&amp;T at a higher risk for focused overload</a:t>
            </a:r>
          </a:p>
          <a:p>
            <a:pPr lvl="1"/>
            <a:r>
              <a:rPr lang="en-US" dirty="0" smtClean="0"/>
              <a:t>Many customers have iPhones</a:t>
            </a:r>
          </a:p>
          <a:p>
            <a:pPr lvl="1"/>
            <a:r>
              <a:rPr lang="en-US" dirty="0" smtClean="0"/>
              <a:t>… and unlimited data plans</a:t>
            </a:r>
          </a:p>
          <a:p>
            <a:r>
              <a:rPr lang="en-US" dirty="0" smtClean="0"/>
              <a:t>Good to introduce </a:t>
            </a:r>
            <a:r>
              <a:rPr lang="en-US" dirty="0" err="1" smtClean="0"/>
              <a:t>FaceTime</a:t>
            </a:r>
            <a:r>
              <a:rPr lang="en-US" dirty="0" smtClean="0"/>
              <a:t> gradually</a:t>
            </a:r>
          </a:p>
          <a:p>
            <a:pPr lvl="1"/>
            <a:r>
              <a:rPr lang="en-US" dirty="0" smtClean="0"/>
              <a:t>Constrain the number of users</a:t>
            </a:r>
          </a:p>
          <a:p>
            <a:pPr lvl="1"/>
            <a:r>
              <a:rPr lang="en-US" dirty="0" smtClean="0"/>
              <a:t>Create incentives to limit use</a:t>
            </a:r>
          </a:p>
          <a:p>
            <a:pPr lvl="1"/>
            <a:r>
              <a:rPr lang="en-US" dirty="0" smtClean="0"/>
              <a:t>Reduce negative impact on others </a:t>
            </a:r>
          </a:p>
          <a:p>
            <a:r>
              <a:rPr lang="en-US" dirty="0" smtClean="0"/>
              <a:t>Dynamic rate limiting was less attractive</a:t>
            </a:r>
          </a:p>
          <a:p>
            <a:pPr lvl="1"/>
            <a:r>
              <a:rPr lang="en-US" dirty="0" smtClean="0"/>
              <a:t>Complex, not supported by equipment</a:t>
            </a:r>
          </a:p>
          <a:p>
            <a:pPr lvl="1"/>
            <a:r>
              <a:rPr lang="en-US" dirty="0" smtClean="0"/>
              <a:t>May degrade performance for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6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Neutrality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598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Treat all data on the Internet equally</a:t>
            </a:r>
          </a:p>
          <a:p>
            <a:pPr lvl="1"/>
            <a:r>
              <a:rPr lang="en-US" dirty="0" smtClean="0"/>
              <a:t>Not block, discriminate, or charge differently</a:t>
            </a:r>
          </a:p>
          <a:p>
            <a:pPr lvl="1"/>
            <a:r>
              <a:rPr lang="en-US" dirty="0" smtClean="0"/>
              <a:t>… by user, content, site, platform, app, etc.</a:t>
            </a:r>
          </a:p>
          <a:p>
            <a:r>
              <a:rPr lang="en-US" dirty="0" smtClean="0"/>
              <a:t>Proponents</a:t>
            </a:r>
          </a:p>
          <a:p>
            <a:pPr lvl="1"/>
            <a:r>
              <a:rPr lang="en-US" dirty="0" smtClean="0"/>
              <a:t>Openness is a hallmark of the Internet</a:t>
            </a:r>
          </a:p>
          <a:p>
            <a:pPr lvl="1"/>
            <a:r>
              <a:rPr lang="en-US" dirty="0" smtClean="0"/>
              <a:t>Net-neutrality preserves competition</a:t>
            </a:r>
          </a:p>
          <a:p>
            <a:pPr lvl="1"/>
            <a:r>
              <a:rPr lang="en-US" dirty="0" smtClean="0"/>
              <a:t>Service providers have a </a:t>
            </a:r>
            <a:r>
              <a:rPr lang="en-US" dirty="0"/>
              <a:t>near </a:t>
            </a:r>
            <a:r>
              <a:rPr lang="en-US" dirty="0" smtClean="0"/>
              <a:t>monopoly</a:t>
            </a:r>
          </a:p>
          <a:p>
            <a:r>
              <a:rPr lang="en-US" dirty="0" smtClean="0"/>
              <a:t>Opponents</a:t>
            </a:r>
          </a:p>
          <a:p>
            <a:pPr lvl="1"/>
            <a:r>
              <a:rPr lang="en-US" dirty="0" smtClean="0"/>
              <a:t>Good to have variety of service plans/prices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roadband space is sufficiently competitive</a:t>
            </a:r>
          </a:p>
          <a:p>
            <a:pPr lvl="1"/>
            <a:r>
              <a:rPr lang="en-US" dirty="0" smtClean="0"/>
              <a:t>Broadband industry is young and evolving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7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Openness in the Mobile Broadband Ecosystem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Number of Big Players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508532"/>
              </p:ext>
            </p:extLst>
          </p:nvPr>
        </p:nvGraphicFramePr>
        <p:xfrm>
          <a:off x="84667" y="1543757"/>
          <a:ext cx="8960556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889"/>
                <a:gridCol w="592666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U.S. Ecosystem</a:t>
                      </a:r>
                      <a:r>
                        <a:rPr lang="en-US" sz="2800" baseline="0" dirty="0" smtClean="0"/>
                        <a:t> (1Q 2013)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Smartphone vendor shipments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Apple (38%)</a:t>
                      </a:r>
                      <a:r>
                        <a:rPr lang="en-US" sz="2400" baseline="0" dirty="0" smtClean="0"/>
                        <a:t>, Samsung (29%), LG (10%)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Smartphone OS market share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Google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Android</a:t>
                      </a:r>
                      <a:r>
                        <a:rPr lang="en-US" sz="2400" baseline="0" dirty="0" smtClean="0"/>
                        <a:t> (56%), Apple </a:t>
                      </a:r>
                      <a:r>
                        <a:rPr lang="en-US" sz="2400" baseline="0" dirty="0" err="1" smtClean="0"/>
                        <a:t>iOS</a:t>
                      </a:r>
                      <a:r>
                        <a:rPr lang="en-US" sz="2400" baseline="0" dirty="0" smtClean="0"/>
                        <a:t> (38%)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Mobile provider market share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Verizon (34%),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AT&amp;T (30%),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Sprint (16%),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T-Mobile (12%)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Radio</a:t>
                      </a:r>
                      <a:r>
                        <a:rPr lang="en-US" sz="2400" b="1" baseline="0" dirty="0" smtClean="0"/>
                        <a:t> access</a:t>
                      </a:r>
                      <a:r>
                        <a:rPr lang="en-US" sz="2400" b="1" dirty="0" smtClean="0"/>
                        <a:t> equipment vendors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Ericsson (50%), Alcatel-Lucent (36%), </a:t>
                      </a:r>
                    </a:p>
                    <a:p>
                      <a:r>
                        <a:rPr lang="en-US" sz="2400" dirty="0" smtClean="0"/>
                        <a:t>Nokia-Siemens (10%)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Application developers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Many, diverse, most make &lt; $500/month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42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666" y="3397955"/>
            <a:ext cx="1464733" cy="1464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“Vertical”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9133"/>
          </a:xfrm>
        </p:spPr>
        <p:txBody>
          <a:bodyPr>
            <a:normAutofit/>
          </a:bodyPr>
          <a:lstStyle/>
          <a:p>
            <a:r>
              <a:rPr lang="en-US" dirty="0"/>
              <a:t>Apple</a:t>
            </a:r>
          </a:p>
          <a:p>
            <a:pPr lvl="1"/>
            <a:r>
              <a:rPr lang="en-US" dirty="0"/>
              <a:t>Devices (iPhone/</a:t>
            </a:r>
            <a:r>
              <a:rPr lang="en-US" dirty="0" err="1"/>
              <a:t>iPad</a:t>
            </a:r>
            <a:r>
              <a:rPr lang="en-US" dirty="0"/>
              <a:t>) and OS (</a:t>
            </a:r>
            <a:r>
              <a:rPr lang="en-US" dirty="0" err="1"/>
              <a:t>iOS</a:t>
            </a:r>
            <a:r>
              <a:rPr lang="en-US" dirty="0"/>
              <a:t>)</a:t>
            </a:r>
          </a:p>
          <a:p>
            <a:r>
              <a:rPr lang="en-US" dirty="0" smtClean="0"/>
              <a:t>Google</a:t>
            </a:r>
          </a:p>
          <a:p>
            <a:pPr lvl="1"/>
            <a:r>
              <a:rPr lang="en-US" dirty="0" smtClean="0"/>
              <a:t>OS </a:t>
            </a:r>
            <a:r>
              <a:rPr lang="en-US" dirty="0"/>
              <a:t>(Android), Apps, and (recently) </a:t>
            </a:r>
            <a:r>
              <a:rPr lang="en-US" dirty="0" smtClean="0"/>
              <a:t>devices</a:t>
            </a:r>
          </a:p>
          <a:p>
            <a:r>
              <a:rPr lang="en-US" dirty="0" smtClean="0"/>
              <a:t>Samsung</a:t>
            </a:r>
          </a:p>
          <a:p>
            <a:pPr lvl="1"/>
            <a:r>
              <a:rPr lang="en-US" dirty="0" smtClean="0"/>
              <a:t>Top handset manufacturer</a:t>
            </a:r>
          </a:p>
          <a:p>
            <a:pPr lvl="1"/>
            <a:r>
              <a:rPr lang="en-US" dirty="0" smtClean="0"/>
              <a:t>Sells LTE equipment, handset components</a:t>
            </a:r>
          </a:p>
          <a:p>
            <a:r>
              <a:rPr lang="en-US" dirty="0" smtClean="0"/>
              <a:t>Huawei</a:t>
            </a:r>
          </a:p>
          <a:p>
            <a:pPr lvl="1"/>
            <a:r>
              <a:rPr lang="en-US" dirty="0" smtClean="0"/>
              <a:t>Mobile devices and network equipment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977" y="1529312"/>
            <a:ext cx="516467" cy="603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356" y="2658534"/>
            <a:ext cx="668866" cy="6688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133" y="5264854"/>
            <a:ext cx="884767" cy="8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5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Marketplace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6911" cy="51212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</a:t>
            </a:r>
            <a:r>
              <a:rPr lang="en-US" dirty="0" smtClean="0"/>
              <a:t>eadership in cellular deployment</a:t>
            </a:r>
          </a:p>
          <a:p>
            <a:pPr lvl="1"/>
            <a:r>
              <a:rPr lang="en-US" dirty="0" smtClean="0"/>
              <a:t>Europe for 2G (GSM)</a:t>
            </a:r>
          </a:p>
          <a:p>
            <a:pPr lvl="1"/>
            <a:r>
              <a:rPr lang="en-US" dirty="0" smtClean="0"/>
              <a:t>Asia for 3G (WCDMA)</a:t>
            </a:r>
          </a:p>
          <a:p>
            <a:pPr lvl="1"/>
            <a:r>
              <a:rPr lang="en-US" dirty="0" smtClean="0"/>
              <a:t>U.S. for 4G (LTE)</a:t>
            </a:r>
          </a:p>
          <a:p>
            <a:r>
              <a:rPr lang="en-US" dirty="0" smtClean="0"/>
              <a:t>Many leading companies based in U.S.</a:t>
            </a:r>
          </a:p>
          <a:p>
            <a:pPr lvl="1"/>
            <a:r>
              <a:rPr lang="en-US" dirty="0" smtClean="0"/>
              <a:t>Some (e.g., Huawei) bigger outside U.S. </a:t>
            </a:r>
          </a:p>
          <a:p>
            <a:r>
              <a:rPr lang="en-US" dirty="0" smtClean="0"/>
              <a:t>Manufacturing mostly outside U.S.</a:t>
            </a:r>
          </a:p>
          <a:p>
            <a:pPr lvl="1"/>
            <a:r>
              <a:rPr lang="en-US" dirty="0" smtClean="0"/>
              <a:t>Handsets and components</a:t>
            </a:r>
          </a:p>
          <a:p>
            <a:r>
              <a:rPr lang="en-US" dirty="0" smtClean="0"/>
              <a:t>International agreement on standards</a:t>
            </a:r>
          </a:p>
          <a:p>
            <a:r>
              <a:rPr lang="en-US" dirty="0"/>
              <a:t>B</a:t>
            </a:r>
            <a:r>
              <a:rPr lang="en-US" dirty="0" smtClean="0"/>
              <a:t>usiness trends often start outside U.S. </a:t>
            </a:r>
          </a:p>
          <a:p>
            <a:pPr lvl="1"/>
            <a:r>
              <a:rPr lang="en-US" dirty="0" smtClean="0"/>
              <a:t>Lower role of device subsidies, two-sided pricing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4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image0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97556" y="1395943"/>
            <a:ext cx="8805333" cy="526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2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Developers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image0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54000" y="1298222"/>
            <a:ext cx="8890000" cy="54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8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Manufacturers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image0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8777" y="1417637"/>
            <a:ext cx="8960556" cy="53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Carriers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image0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55223" y="1417638"/>
            <a:ext cx="8918222" cy="53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9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Equipment Vendors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image0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12890" y="1417637"/>
            <a:ext cx="9031110" cy="53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5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App stores</a:t>
            </a:r>
          </a:p>
          <a:p>
            <a:r>
              <a:rPr lang="en-US" sz="3600" dirty="0"/>
              <a:t>Carrier service </a:t>
            </a:r>
            <a:r>
              <a:rPr lang="en-US" sz="3600" dirty="0" smtClean="0"/>
              <a:t>agreements</a:t>
            </a:r>
          </a:p>
          <a:p>
            <a:r>
              <a:rPr lang="en-US" sz="3600" dirty="0"/>
              <a:t>Network-unfriendly </a:t>
            </a:r>
            <a:r>
              <a:rPr lang="en-US" sz="3600" dirty="0" smtClean="0"/>
              <a:t>applications</a:t>
            </a:r>
          </a:p>
          <a:p>
            <a:r>
              <a:rPr lang="en-US" sz="3600" dirty="0" smtClean="0"/>
              <a:t>SDK and handset agreements</a:t>
            </a:r>
          </a:p>
          <a:p>
            <a:r>
              <a:rPr lang="en-US" sz="3600" dirty="0" err="1" smtClean="0"/>
              <a:t>WiFi</a:t>
            </a:r>
            <a:r>
              <a:rPr lang="en-US" sz="3600" dirty="0" smtClean="0"/>
              <a:t> offloading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3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 and Open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78" y="2743202"/>
            <a:ext cx="8692444" cy="3790242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MS PGothic" charset="0"/>
              </a:rPr>
              <a:t>Open Internet Order (2010)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Transparency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No blocking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No unreasonable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discrimination</a:t>
            </a:r>
            <a:endParaRPr lang="en-US" dirty="0"/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Verizon vs. FCC (2014)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FCC has no authority to enforce these rules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… since providers are not “common carriers”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2924882"/>
            <a:ext cx="19716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558749"/>
            <a:ext cx="8174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Openness: </a:t>
            </a:r>
            <a:r>
              <a:rPr lang="en-US" sz="2400" dirty="0"/>
              <a:t>“</a:t>
            </a:r>
            <a:r>
              <a:rPr lang="en-US" sz="2400" i="1" dirty="0" smtClean="0"/>
              <a:t>the absence </a:t>
            </a:r>
            <a:r>
              <a:rPr lang="en-US" sz="2400" i="1" dirty="0"/>
              <a:t>of any gatekeeper blocking </a:t>
            </a:r>
            <a:r>
              <a:rPr lang="en-US" sz="2400" i="1" dirty="0" smtClean="0"/>
              <a:t>lawful </a:t>
            </a:r>
          </a:p>
          <a:p>
            <a:pPr algn="ctr"/>
            <a:r>
              <a:rPr lang="en-US" sz="2400" i="1" dirty="0" smtClean="0"/>
              <a:t>uses </a:t>
            </a:r>
            <a:r>
              <a:rPr lang="en-US" sz="2400" i="1" dirty="0"/>
              <a:t>of the network or picking winners and losers </a:t>
            </a:r>
            <a:r>
              <a:rPr lang="en-US" sz="2400" i="1" dirty="0" smtClean="0"/>
              <a:t>online</a:t>
            </a:r>
            <a:r>
              <a:rPr lang="en-US" sz="2400" dirty="0" smtClean="0"/>
              <a:t>”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399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 &amp; OS: App Stores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17467" cy="5121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Mobile app distribution</a:t>
            </a:r>
          </a:p>
          <a:p>
            <a:pPr lvl="1"/>
            <a:r>
              <a:rPr lang="en-US" dirty="0" smtClean="0"/>
              <a:t>Balancing trust, functionality, convenience</a:t>
            </a:r>
          </a:p>
          <a:p>
            <a:pPr lvl="1"/>
            <a:r>
              <a:rPr lang="en-US" dirty="0" smtClean="0"/>
              <a:t>App review by platform provider</a:t>
            </a:r>
          </a:p>
          <a:p>
            <a:pPr lvl="1"/>
            <a:r>
              <a:rPr lang="en-US" dirty="0" smtClean="0"/>
              <a:t>Semi-sandboxed execution environment</a:t>
            </a:r>
          </a:p>
          <a:p>
            <a:r>
              <a:rPr lang="en-US" dirty="0" smtClean="0"/>
              <a:t>Policies affecting openness</a:t>
            </a:r>
          </a:p>
          <a:p>
            <a:pPr lvl="1"/>
            <a:r>
              <a:rPr lang="en-US" dirty="0" smtClean="0"/>
              <a:t>Installation mechanisms (app store required)</a:t>
            </a:r>
          </a:p>
          <a:p>
            <a:pPr lvl="1"/>
            <a:r>
              <a:rPr lang="en-US" dirty="0" smtClean="0"/>
              <a:t>Screening policies (performance, security, …)</a:t>
            </a:r>
          </a:p>
          <a:p>
            <a:pPr lvl="1"/>
            <a:r>
              <a:rPr lang="en-US" dirty="0" smtClean="0"/>
              <a:t>Revenue-sharing agreements (e.g., 20-30%)</a:t>
            </a:r>
          </a:p>
          <a:p>
            <a:pPr lvl="1"/>
            <a:r>
              <a:rPr lang="en-US" dirty="0" smtClean="0"/>
              <a:t>App store navigation (promotion, categories)</a:t>
            </a:r>
          </a:p>
          <a:p>
            <a:r>
              <a:rPr lang="en-US" dirty="0" smtClean="0"/>
              <a:t>Longer term: HTML5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9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11" y="274638"/>
            <a:ext cx="865011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 </a:t>
            </a:r>
            <a:r>
              <a:rPr lang="en-US" dirty="0"/>
              <a:t>&amp;</a:t>
            </a:r>
            <a:r>
              <a:rPr lang="en-US" dirty="0" smtClean="0"/>
              <a:t> Carrier: Service 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Service agreements and pricing plans</a:t>
            </a:r>
          </a:p>
          <a:p>
            <a:pPr lvl="1"/>
            <a:r>
              <a:rPr lang="en-US" dirty="0" smtClean="0"/>
              <a:t>Customers: clarity and flexibility</a:t>
            </a:r>
          </a:p>
          <a:p>
            <a:pPr lvl="1"/>
            <a:r>
              <a:rPr lang="en-US" dirty="0" smtClean="0"/>
              <a:t>Carriers: recoup costs and limit risk</a:t>
            </a:r>
          </a:p>
          <a:p>
            <a:pPr lvl="1"/>
            <a:r>
              <a:rPr lang="en-US" dirty="0" smtClean="0"/>
              <a:t>Unlimited, usage cap, usage-based pricing</a:t>
            </a:r>
          </a:p>
          <a:p>
            <a:r>
              <a:rPr lang="en-US" dirty="0" smtClean="0"/>
              <a:t>Policies affecting openness</a:t>
            </a:r>
          </a:p>
          <a:p>
            <a:pPr lvl="1"/>
            <a:r>
              <a:rPr lang="en-US" dirty="0" smtClean="0"/>
              <a:t>Billing models (from unlimited to usage-based)</a:t>
            </a:r>
          </a:p>
          <a:p>
            <a:pPr lvl="1"/>
            <a:r>
              <a:rPr lang="en-US" dirty="0" smtClean="0"/>
              <a:t>Device locking (and role of device subsidies)</a:t>
            </a:r>
          </a:p>
          <a:p>
            <a:pPr lvl="1"/>
            <a:r>
              <a:rPr lang="en-US" dirty="0" smtClean="0"/>
              <a:t>Restrictions on tethering </a:t>
            </a:r>
          </a:p>
          <a:p>
            <a:pPr lvl="1"/>
            <a:r>
              <a:rPr lang="en-US" dirty="0" smtClean="0"/>
              <a:t>Application restrictions (e.g., </a:t>
            </a:r>
            <a:r>
              <a:rPr lang="en-US" dirty="0" err="1" smtClean="0"/>
              <a:t>FaceTime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Zero-rating (“toll free”) trend outside U.S.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54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 </a:t>
            </a:r>
            <a:r>
              <a:rPr lang="en-US" dirty="0"/>
              <a:t>&amp;</a:t>
            </a:r>
            <a:r>
              <a:rPr lang="en-US" dirty="0" smtClean="0"/>
              <a:t> Carrier: Net-Unfriendly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Misbehaving apps overload the network</a:t>
            </a:r>
          </a:p>
          <a:p>
            <a:pPr lvl="1"/>
            <a:r>
              <a:rPr lang="en-US" dirty="0" smtClean="0"/>
              <a:t>Chatty: wasting signaling resources </a:t>
            </a:r>
          </a:p>
          <a:p>
            <a:pPr lvl="1"/>
            <a:r>
              <a:rPr lang="en-US" dirty="0" smtClean="0"/>
              <a:t>Unfair: consuming excessive bandwidth</a:t>
            </a:r>
          </a:p>
          <a:p>
            <a:pPr lvl="1"/>
            <a:r>
              <a:rPr lang="en-US" dirty="0" smtClean="0"/>
              <a:t>Inefficient: poor caching wastes bandwidth</a:t>
            </a:r>
          </a:p>
          <a:p>
            <a:r>
              <a:rPr lang="en-US" dirty="0" smtClean="0"/>
              <a:t>Challenging to address</a:t>
            </a:r>
          </a:p>
          <a:p>
            <a:pPr lvl="1"/>
            <a:r>
              <a:rPr lang="en-US" dirty="0" smtClean="0"/>
              <a:t>Large number of developers</a:t>
            </a:r>
          </a:p>
          <a:p>
            <a:pPr lvl="1"/>
            <a:r>
              <a:rPr lang="en-US" dirty="0" smtClean="0"/>
              <a:t>Naiveté about app impact on the network</a:t>
            </a:r>
          </a:p>
          <a:p>
            <a:r>
              <a:rPr lang="en-US" dirty="0" smtClean="0"/>
              <a:t>Aligned incentives</a:t>
            </a:r>
          </a:p>
          <a:p>
            <a:pPr lvl="1"/>
            <a:r>
              <a:rPr lang="en-US" dirty="0" smtClean="0"/>
              <a:t>Educate developers (e.g., AT&amp;T ARO tool)</a:t>
            </a:r>
          </a:p>
          <a:p>
            <a:pPr lvl="1"/>
            <a:r>
              <a:rPr lang="en-US" dirty="0" smtClean="0"/>
              <a:t>Benefit users (e.g., less bandwidth and battery)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6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6" y="274638"/>
            <a:ext cx="8461022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OS </a:t>
            </a:r>
            <a:r>
              <a:rPr lang="en-US" sz="3600" dirty="0"/>
              <a:t>&amp;</a:t>
            </a:r>
            <a:r>
              <a:rPr lang="en-US" sz="3600" dirty="0" smtClean="0"/>
              <a:t> Device: SDK/Handset Agreements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8" y="1600200"/>
            <a:ext cx="8686800" cy="49614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Android </a:t>
            </a:r>
          </a:p>
          <a:p>
            <a:pPr lvl="1"/>
            <a:r>
              <a:rPr lang="en-US" dirty="0" smtClean="0"/>
              <a:t>OS is free and open (unlike Apple </a:t>
            </a:r>
            <a:r>
              <a:rPr lang="en-US" dirty="0" err="1" smtClean="0"/>
              <a:t>iOS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But the OS isn’t the whole story</a:t>
            </a:r>
          </a:p>
          <a:p>
            <a:r>
              <a:rPr lang="en-US" dirty="0" smtClean="0"/>
              <a:t>Agreements with handset manufacturers</a:t>
            </a:r>
          </a:p>
          <a:p>
            <a:pPr lvl="1"/>
            <a:r>
              <a:rPr lang="en-US" dirty="0" smtClean="0"/>
              <a:t>Early access to new versions of Android</a:t>
            </a:r>
          </a:p>
          <a:p>
            <a:pPr lvl="1"/>
            <a:r>
              <a:rPr lang="en-US" dirty="0" smtClean="0"/>
              <a:t>Engineering and technical support</a:t>
            </a:r>
          </a:p>
          <a:p>
            <a:pPr lvl="1"/>
            <a:r>
              <a:rPr lang="en-US" dirty="0" smtClean="0"/>
              <a:t>Access to Google Play (app store and search)</a:t>
            </a:r>
          </a:p>
          <a:p>
            <a:r>
              <a:rPr lang="en-US" dirty="0" smtClean="0"/>
              <a:t>Anti-fragmentation policy</a:t>
            </a:r>
          </a:p>
          <a:p>
            <a:pPr lvl="1"/>
            <a:r>
              <a:rPr lang="en-US" dirty="0" smtClean="0"/>
              <a:t>Reduces app portability problems</a:t>
            </a:r>
          </a:p>
          <a:p>
            <a:pPr lvl="1"/>
            <a:r>
              <a:rPr lang="en-US" dirty="0" smtClean="0"/>
              <a:t>Limits OS experimentation (</a:t>
            </a:r>
            <a:r>
              <a:rPr lang="en-US" smtClean="0"/>
              <a:t>e.g., search, navigation)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55" y="274638"/>
            <a:ext cx="87771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Long-Term Trend: </a:t>
            </a:r>
            <a:r>
              <a:rPr lang="en-US" dirty="0" err="1" smtClean="0"/>
              <a:t>WiFi</a:t>
            </a:r>
            <a:r>
              <a:rPr lang="en-US" dirty="0" smtClean="0"/>
              <a:t> Offloading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WiFi</a:t>
            </a:r>
            <a:r>
              <a:rPr lang="en-US" dirty="0"/>
              <a:t> </a:t>
            </a:r>
            <a:r>
              <a:rPr lang="en-US" dirty="0" smtClean="0"/>
              <a:t>offloading</a:t>
            </a:r>
          </a:p>
          <a:p>
            <a:pPr lvl="1"/>
            <a:r>
              <a:rPr lang="en-US" dirty="0" smtClean="0"/>
              <a:t>Unlicensed spectrum</a:t>
            </a:r>
          </a:p>
          <a:p>
            <a:pPr lvl="1"/>
            <a:r>
              <a:rPr lang="en-US" dirty="0" smtClean="0"/>
              <a:t>Low-cost (free or cheap to users)</a:t>
            </a:r>
          </a:p>
          <a:p>
            <a:pPr lvl="1"/>
            <a:r>
              <a:rPr lang="en-US" dirty="0" smtClean="0"/>
              <a:t>Carries 30-70% of mobile data traffic</a:t>
            </a:r>
          </a:p>
          <a:p>
            <a:r>
              <a:rPr lang="en-US" dirty="0" smtClean="0"/>
              <a:t>Multiple flavors</a:t>
            </a:r>
          </a:p>
          <a:p>
            <a:pPr lvl="1"/>
            <a:r>
              <a:rPr lang="en-US" dirty="0" smtClean="0"/>
              <a:t>Home or office, offered by a business (e.g., Starbucks), commercial service (e.g., </a:t>
            </a:r>
            <a:r>
              <a:rPr lang="en-US" dirty="0" err="1" smtClean="0"/>
              <a:t>Boingo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Influencing the market structure</a:t>
            </a:r>
          </a:p>
          <a:p>
            <a:pPr lvl="1"/>
            <a:r>
              <a:rPr lang="en-US" dirty="0" smtClean="0"/>
              <a:t>More options for consumers</a:t>
            </a:r>
          </a:p>
          <a:p>
            <a:pPr lvl="1"/>
            <a:r>
              <a:rPr lang="en-US" dirty="0" smtClean="0"/>
              <a:t>Cellular for coverage, and </a:t>
            </a:r>
            <a:r>
              <a:rPr lang="en-US" dirty="0" err="1" smtClean="0"/>
              <a:t>WiFi</a:t>
            </a:r>
            <a:r>
              <a:rPr lang="en-US" dirty="0" smtClean="0"/>
              <a:t> for capacity</a:t>
            </a:r>
          </a:p>
          <a:p>
            <a:pPr lvl="1"/>
            <a:r>
              <a:rPr lang="en-US" dirty="0" smtClean="0"/>
              <a:t>Seamless authentication and mobility support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5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Network neutrality is a complex issue</a:t>
            </a:r>
          </a:p>
          <a:p>
            <a:pPr lvl="1"/>
            <a:r>
              <a:rPr lang="en-US" dirty="0" smtClean="0"/>
              <a:t>What is “openness”?</a:t>
            </a:r>
          </a:p>
          <a:p>
            <a:pPr lvl="1"/>
            <a:r>
              <a:rPr lang="en-US" dirty="0" smtClean="0"/>
              <a:t>What best enables “competition”?</a:t>
            </a:r>
            <a:endParaRPr lang="en-US" dirty="0"/>
          </a:p>
          <a:p>
            <a:pPr lvl="1"/>
            <a:r>
              <a:rPr lang="en-US" dirty="0" smtClean="0"/>
              <a:t>What is the best way to foster openness?</a:t>
            </a:r>
          </a:p>
          <a:p>
            <a:r>
              <a:rPr lang="en-US" dirty="0"/>
              <a:t>I</a:t>
            </a:r>
            <a:r>
              <a:rPr lang="en-US" dirty="0" smtClean="0"/>
              <a:t>ssue goes far beyond service providers</a:t>
            </a:r>
          </a:p>
          <a:p>
            <a:pPr lvl="1"/>
            <a:r>
              <a:rPr lang="en-US" dirty="0" smtClean="0"/>
              <a:t>Applications, operating systems, devices</a:t>
            </a:r>
          </a:p>
          <a:p>
            <a:pPr lvl="1"/>
            <a:r>
              <a:rPr lang="en-US" dirty="0" smtClean="0"/>
              <a:t>Beyond the purview of the FCC</a:t>
            </a:r>
          </a:p>
          <a:p>
            <a:r>
              <a:rPr lang="en-US" dirty="0" smtClean="0"/>
              <a:t>Going forward, need ways to encourage</a:t>
            </a:r>
          </a:p>
          <a:p>
            <a:pPr lvl="1"/>
            <a:r>
              <a:rPr lang="en-US" dirty="0" smtClean="0"/>
              <a:t>Transparency, education, and 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5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4" y="1600200"/>
            <a:ext cx="8686800" cy="486268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FCC Open Internet Advisory Committee</a:t>
            </a:r>
          </a:p>
          <a:p>
            <a:pPr lvl="1"/>
            <a:r>
              <a:rPr lang="en-US" dirty="0">
                <a:hlinkClick r:id="rId2"/>
              </a:rPr>
              <a:t>http://www.fcc.gov/encyclopedia/open-internet-advisory-</a:t>
            </a:r>
            <a:r>
              <a:rPr lang="en-US" dirty="0" smtClean="0">
                <a:hlinkClick r:id="rId2"/>
              </a:rPr>
              <a:t>committee</a:t>
            </a:r>
            <a:endParaRPr lang="en-US" dirty="0" smtClean="0"/>
          </a:p>
          <a:p>
            <a:r>
              <a:rPr lang="en-US" dirty="0" smtClean="0"/>
              <a:t>OIAC annual report (Aug’13)</a:t>
            </a:r>
          </a:p>
          <a:p>
            <a:pPr lvl="1"/>
            <a:r>
              <a:rPr lang="en-US" dirty="0">
                <a:hlinkClick r:id="rId3"/>
              </a:rPr>
              <a:t>http://transition.fcc.gov/cgb/oiac/oiac-2013-annual-</a:t>
            </a:r>
            <a:r>
              <a:rPr lang="en-US" dirty="0" smtClean="0">
                <a:hlinkClick r:id="rId3"/>
              </a:rPr>
              <a:t>report.pdf</a:t>
            </a:r>
            <a:endParaRPr lang="en-US" dirty="0"/>
          </a:p>
          <a:p>
            <a:r>
              <a:rPr lang="en-US" dirty="0" smtClean="0"/>
              <a:t>AT&amp;T/</a:t>
            </a:r>
            <a:r>
              <a:rPr lang="en-US" dirty="0" err="1" smtClean="0"/>
              <a:t>FaceTime</a:t>
            </a:r>
            <a:r>
              <a:rPr lang="en-US" dirty="0" smtClean="0"/>
              <a:t> Case Study (Jan’13)</a:t>
            </a:r>
          </a:p>
          <a:p>
            <a:pPr lvl="1"/>
            <a:r>
              <a:rPr lang="en-US" dirty="0">
                <a:hlinkClick r:id="rId4"/>
              </a:rPr>
              <a:t>http://transition.fcc.gov/cgb/events/ATT-</a:t>
            </a:r>
            <a:r>
              <a:rPr lang="en-US" dirty="0" smtClean="0">
                <a:hlinkClick r:id="rId4"/>
              </a:rPr>
              <a:t>FaceTimeReport.pdf</a:t>
            </a:r>
            <a:endParaRPr lang="en-US" dirty="0" smtClean="0"/>
          </a:p>
          <a:p>
            <a:r>
              <a:rPr lang="en-US" dirty="0" smtClean="0"/>
              <a:t>Openness in Mobile Broadband Ecosystem (Aug’13)</a:t>
            </a:r>
          </a:p>
          <a:p>
            <a:pPr lvl="1"/>
            <a:r>
              <a:rPr lang="en-US" dirty="0">
                <a:hlinkClick r:id="rId5"/>
              </a:rPr>
              <a:t>http://transition.fcc.gov/cgb/oiac/Mobile-Broadband-</a:t>
            </a:r>
            <a:r>
              <a:rPr lang="en-US" dirty="0" smtClean="0">
                <a:hlinkClick r:id="rId5"/>
              </a:rPr>
              <a:t>Ecosystem.pdf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Internet Advisory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244" cy="494735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  <a:ea typeface="MS PGothic" charset="0"/>
              </a:rPr>
              <a:t>Open Internet Advisory Committee (2012)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Track effects of the Open Internet Order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Provide recommendations to the FCC</a:t>
            </a:r>
          </a:p>
          <a:p>
            <a:pPr>
              <a:defRPr/>
            </a:pPr>
            <a:r>
              <a:rPr lang="en-US" dirty="0" smtClean="0">
                <a:latin typeface="Arial" charset="0"/>
                <a:ea typeface="MS PGothic" charset="0"/>
                <a:cs typeface="Arial" charset="0"/>
              </a:rPr>
              <a:t>Mobile broadband working group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Mobile broadband is crucial to the Internet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Yet,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technology is immature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  <a:ea typeface="MS PGothic" charset="0"/>
                <a:cs typeface="Arial" charset="0"/>
              </a:rPr>
              <a:t>Special treatment in Open Internet Order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Transparency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 blocking of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competing applications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 discrimination except for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management practice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a Virtuous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51309" y="1778000"/>
            <a:ext cx="180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Networks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54787" y="3496747"/>
            <a:ext cx="15022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Mobile </a:t>
            </a:r>
          </a:p>
          <a:p>
            <a:pPr algn="ctr"/>
            <a:r>
              <a:rPr lang="en-US" sz="2800" b="1" dirty="0" smtClean="0"/>
              <a:t>devices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38421" y="5647646"/>
            <a:ext cx="2339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Applications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68400" y="3712190"/>
            <a:ext cx="118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Users</a:t>
            </a:r>
            <a:endParaRPr lang="en-US" sz="2800" b="1" dirty="0"/>
          </a:p>
        </p:txBody>
      </p:sp>
      <p:sp>
        <p:nvSpPr>
          <p:cNvPr id="9" name="Bent Arrow 8"/>
          <p:cNvSpPr/>
          <p:nvPr/>
        </p:nvSpPr>
        <p:spPr>
          <a:xfrm rot="5400000">
            <a:off x="5657936" y="1661686"/>
            <a:ext cx="1339285" cy="2020395"/>
          </a:xfrm>
          <a:prstGeom prst="bentArrow">
            <a:avLst>
              <a:gd name="adj1" fmla="val 25000"/>
              <a:gd name="adj2" fmla="val 24529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5400000" flipH="1" flipV="1">
            <a:off x="1521435" y="4225136"/>
            <a:ext cx="1568961" cy="2020395"/>
          </a:xfrm>
          <a:prstGeom prst="bentArrow">
            <a:avLst>
              <a:gd name="adj1" fmla="val 25000"/>
              <a:gd name="adj2" fmla="val 24529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flipH="1" flipV="1">
            <a:off x="5672666" y="4571999"/>
            <a:ext cx="1519292" cy="1744027"/>
          </a:xfrm>
          <a:prstGeom prst="bentArrow">
            <a:avLst>
              <a:gd name="adj1" fmla="val 25000"/>
              <a:gd name="adj2" fmla="val 24529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rot="10800000" flipH="1" flipV="1">
            <a:off x="1418188" y="1797965"/>
            <a:ext cx="2047232" cy="1515339"/>
          </a:xfrm>
          <a:prstGeom prst="bentArrow">
            <a:avLst>
              <a:gd name="adj1" fmla="val 25000"/>
              <a:gd name="adj2" fmla="val 24529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2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0226" y="2328331"/>
            <a:ext cx="2610556" cy="27375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Inter-relationships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54104" y="2582331"/>
            <a:ext cx="1006122" cy="578556"/>
          </a:xfrm>
          <a:prstGeom prst="rect">
            <a:avLst/>
          </a:prstGeom>
          <a:solidFill>
            <a:srgbClr val="FF0000"/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4106" y="3344330"/>
            <a:ext cx="2079702" cy="564445"/>
          </a:xfrm>
          <a:prstGeom prst="rect">
            <a:avLst/>
          </a:prstGeom>
          <a:solidFill>
            <a:srgbClr val="FF6600"/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54105" y="4145842"/>
            <a:ext cx="2036233" cy="637823"/>
          </a:xfrm>
          <a:prstGeom prst="rect">
            <a:avLst/>
          </a:prstGeom>
          <a:solidFill>
            <a:srgbClr val="0000FF"/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24933" y="2636333"/>
            <a:ext cx="899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Apps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7686" y="2596442"/>
            <a:ext cx="1006122" cy="578556"/>
          </a:xfrm>
          <a:prstGeom prst="rect">
            <a:avLst/>
          </a:prstGeom>
          <a:solidFill>
            <a:srgbClr val="FF0000"/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98515" y="2650444"/>
            <a:ext cx="899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Apps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0215" y="3410424"/>
            <a:ext cx="66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4972" y="4224402"/>
            <a:ext cx="112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Device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7" name="Group 71"/>
          <p:cNvGrpSpPr/>
          <p:nvPr/>
        </p:nvGrpSpPr>
        <p:grpSpPr>
          <a:xfrm>
            <a:off x="4479936" y="2847961"/>
            <a:ext cx="1056163" cy="1159595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8" name="Rectangle 17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31" name="Arc 30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rc 32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28" name="Arc 27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c 28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71"/>
          <p:cNvGrpSpPr/>
          <p:nvPr/>
        </p:nvGrpSpPr>
        <p:grpSpPr>
          <a:xfrm>
            <a:off x="5544501" y="4428052"/>
            <a:ext cx="1056163" cy="1159595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5" name="Rectangle 34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48" name="Arc 47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Arc 48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45" name="Arc 44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Arc 46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85" y="3376555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79" y="4366152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Straight Connector 53"/>
          <p:cNvCxnSpPr>
            <a:stCxn id="19" idx="3"/>
          </p:cNvCxnSpPr>
          <p:nvPr/>
        </p:nvCxnSpPr>
        <p:spPr>
          <a:xfrm flipV="1">
            <a:off x="5054925" y="3531519"/>
            <a:ext cx="1382642" cy="27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1" idx="2"/>
          </p:cNvCxnSpPr>
          <p:nvPr/>
        </p:nvCxnSpPr>
        <p:spPr>
          <a:xfrm>
            <a:off x="6795435" y="3794068"/>
            <a:ext cx="488950" cy="6809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159979" y="3586691"/>
            <a:ext cx="7845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5" idx="0"/>
            <a:endCxn id="52" idx="2"/>
          </p:cNvCxnSpPr>
          <p:nvPr/>
        </p:nvCxnSpPr>
        <p:spPr>
          <a:xfrm flipV="1">
            <a:off x="6077389" y="4783665"/>
            <a:ext cx="1571540" cy="5069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210970" y="5629627"/>
            <a:ext cx="4655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Network equipment vendors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4585906" y="2059111"/>
            <a:ext cx="405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Mobile service providers</a:t>
            </a:r>
            <a:endParaRPr lang="en-US" sz="2800" dirty="0"/>
          </a:p>
        </p:txBody>
      </p:sp>
      <p:cxnSp>
        <p:nvCxnSpPr>
          <p:cNvPr id="65" name="Straight Connector 64"/>
          <p:cNvCxnSpPr>
            <a:endCxn id="35" idx="0"/>
          </p:cNvCxnSpPr>
          <p:nvPr/>
        </p:nvCxnSpPr>
        <p:spPr>
          <a:xfrm>
            <a:off x="3075319" y="4502603"/>
            <a:ext cx="3002070" cy="7879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29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Number of Big Players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07293"/>
              </p:ext>
            </p:extLst>
          </p:nvPr>
        </p:nvGraphicFramePr>
        <p:xfrm>
          <a:off x="84667" y="1543757"/>
          <a:ext cx="8960556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889"/>
                <a:gridCol w="592666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U.S. Ecosystem</a:t>
                      </a:r>
                      <a:r>
                        <a:rPr lang="en-US" sz="2800" baseline="0" dirty="0" smtClean="0"/>
                        <a:t> (1Q 2013)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Smartphone vendor shipments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Apple (38%)</a:t>
                      </a:r>
                      <a:r>
                        <a:rPr lang="en-US" sz="2400" baseline="0" dirty="0" smtClean="0"/>
                        <a:t>, Samsung (29%), LG (10%)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Smartphone OS market share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Google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Android</a:t>
                      </a:r>
                      <a:r>
                        <a:rPr lang="en-US" sz="2400" baseline="0" dirty="0" smtClean="0"/>
                        <a:t> (56%), Apple </a:t>
                      </a:r>
                      <a:r>
                        <a:rPr lang="en-US" sz="2400" baseline="0" dirty="0" err="1" smtClean="0"/>
                        <a:t>iOS</a:t>
                      </a:r>
                      <a:r>
                        <a:rPr lang="en-US" sz="2400" baseline="0" dirty="0" smtClean="0"/>
                        <a:t> (38%)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Mobile provider market share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Verizon (34%),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AT&amp;T (30%),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Sprint (16%),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T-Mobile (12%)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Radio</a:t>
                      </a:r>
                      <a:r>
                        <a:rPr lang="en-US" sz="2400" b="1" baseline="0" dirty="0" smtClean="0"/>
                        <a:t> access</a:t>
                      </a:r>
                      <a:r>
                        <a:rPr lang="en-US" sz="2400" b="1" dirty="0" smtClean="0"/>
                        <a:t> equipment vendors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Ericsson (50%), Alcatel-Lucent (36%), </a:t>
                      </a:r>
                    </a:p>
                    <a:p>
                      <a:r>
                        <a:rPr lang="en-US" sz="2400" dirty="0" smtClean="0"/>
                        <a:t>Nokia-Siemens (10%)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Application developers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Many, diverse, most make &lt; $500/month, but a small fraction are very successful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34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Number of Big Players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766714"/>
              </p:ext>
            </p:extLst>
          </p:nvPr>
        </p:nvGraphicFramePr>
        <p:xfrm>
          <a:off x="84667" y="1543757"/>
          <a:ext cx="8960556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889"/>
                <a:gridCol w="592666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U.S. Ecosystem</a:t>
                      </a:r>
                      <a:r>
                        <a:rPr lang="en-US" sz="2800" baseline="0" dirty="0" smtClean="0"/>
                        <a:t> (1Q 2013)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Smartphone vendor shipments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Apple</a:t>
                      </a:r>
                      <a:r>
                        <a:rPr lang="en-US" sz="2400" dirty="0" smtClean="0"/>
                        <a:t> (38%)</a:t>
                      </a:r>
                      <a:r>
                        <a:rPr lang="en-US" sz="2400" baseline="0" dirty="0" smtClean="0"/>
                        <a:t>, Samsung (29%), LG (10%)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Smartphone OS market share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Google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Android</a:t>
                      </a:r>
                      <a:r>
                        <a:rPr lang="en-US" sz="2400" baseline="0" dirty="0" smtClean="0"/>
                        <a:t> (56%),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Apple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iOS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smtClean="0"/>
                        <a:t>(38%)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Mobile provider market share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Verizon (34%),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AT&amp;T</a:t>
                      </a:r>
                      <a:r>
                        <a:rPr lang="en-US" sz="2400" dirty="0" smtClean="0"/>
                        <a:t> (30%),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Sprint (16%),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T-Mobile (12%)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Radio</a:t>
                      </a:r>
                      <a:r>
                        <a:rPr lang="en-US" sz="2400" b="1" baseline="0" dirty="0" smtClean="0"/>
                        <a:t> access</a:t>
                      </a:r>
                      <a:r>
                        <a:rPr lang="en-US" sz="2400" b="1" dirty="0" smtClean="0"/>
                        <a:t> equipment vendors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Ericsson (50%), Alcatel-Lucent (36%), </a:t>
                      </a:r>
                    </a:p>
                    <a:p>
                      <a:r>
                        <a:rPr lang="en-US" sz="2400" dirty="0" smtClean="0"/>
                        <a:t>Nokia-Siemens (10%)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Application developers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Many, diverse, most make &lt; $500/month, but a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small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fraction are very successful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75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AT&amp;T/</a:t>
            </a:r>
            <a:r>
              <a:rPr lang="en-US" dirty="0" err="1" smtClean="0"/>
              <a:t>FaceTime</a:t>
            </a:r>
            <a:r>
              <a:rPr lang="en-US" dirty="0" smtClean="0"/>
              <a:t> Case Study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2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小塚ゴシック Pro 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小塚ゴシック Pro 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31809</TotalTime>
  <Words>1797</Words>
  <Application>Microsoft Macintosh PowerPoint</Application>
  <PresentationFormat>On-screen Show (4:3)</PresentationFormat>
  <Paragraphs>301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Understanding the “Net Neutrality” Debate</vt:lpstr>
      <vt:lpstr>Network Neutrality</vt:lpstr>
      <vt:lpstr>FCC and Open Internet</vt:lpstr>
      <vt:lpstr>Open Internet Advisory Committee</vt:lpstr>
      <vt:lpstr>Promoting a Virtuous Cycle</vt:lpstr>
      <vt:lpstr>Complex Inter-relationships</vt:lpstr>
      <vt:lpstr>Small Number of Big Players</vt:lpstr>
      <vt:lpstr>Small Number of Big Players</vt:lpstr>
      <vt:lpstr>AT&amp;T/FaceTime Case Study</vt:lpstr>
      <vt:lpstr>Apple FaceTime</vt:lpstr>
      <vt:lpstr>AT&amp;T and FaceTime: A Timeline</vt:lpstr>
      <vt:lpstr>AT&amp;T and FaceTime: A Timeline</vt:lpstr>
      <vt:lpstr>AT&amp;T and FaceTime: A Timeline</vt:lpstr>
      <vt:lpstr>AT&amp;T/FaceTime Issues</vt:lpstr>
      <vt:lpstr>AT&amp;T/FaceTime Issues</vt:lpstr>
      <vt:lpstr>AT&amp;T/FaceTime Issues</vt:lpstr>
      <vt:lpstr>AT&amp;T/FaceTime Issues</vt:lpstr>
      <vt:lpstr>Opinion #1: App Developers</vt:lpstr>
      <vt:lpstr>Opinion #2: Service Providers</vt:lpstr>
      <vt:lpstr>Openness in the Mobile Broadband Ecosystem</vt:lpstr>
      <vt:lpstr>Small Number of Big Players</vt:lpstr>
      <vt:lpstr>Some “Vertical” Players</vt:lpstr>
      <vt:lpstr>International Marketplace</vt:lpstr>
      <vt:lpstr>Users</vt:lpstr>
      <vt:lpstr>Application Developers</vt:lpstr>
      <vt:lpstr>Device Manufacturers</vt:lpstr>
      <vt:lpstr>Mobile Carriers</vt:lpstr>
      <vt:lpstr>Network Equipment Vendors</vt:lpstr>
      <vt:lpstr>Case Studies</vt:lpstr>
      <vt:lpstr>Apps &amp; OS: App Stores</vt:lpstr>
      <vt:lpstr>User &amp; Carrier: Service Agreements</vt:lpstr>
      <vt:lpstr>App &amp; Carrier: Net-Unfriendly Apps</vt:lpstr>
      <vt:lpstr>OS &amp; Device: SDK/Handset Agreements</vt:lpstr>
      <vt:lpstr>Long-Term Trend: WiFi Offloading</vt:lpstr>
      <vt:lpstr>Conclusions</vt:lpstr>
      <vt:lpstr>References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Accommodating, and Leveraging Radical Changes in Mobility of Users, Devices, and Software</dc:title>
  <dc:creator>Joshua Reich</dc:creator>
  <cp:lastModifiedBy>Jennifer Rexford</cp:lastModifiedBy>
  <cp:revision>1227</cp:revision>
  <cp:lastPrinted>2012-10-23T16:46:37Z</cp:lastPrinted>
  <dcterms:created xsi:type="dcterms:W3CDTF">2011-07-06T20:32:25Z</dcterms:created>
  <dcterms:modified xsi:type="dcterms:W3CDTF">2015-02-25T14:24:38Z</dcterms:modified>
</cp:coreProperties>
</file>