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0" r:id="rId3"/>
    <p:sldId id="257" r:id="rId4"/>
    <p:sldId id="258" r:id="rId5"/>
    <p:sldId id="261" r:id="rId6"/>
    <p:sldId id="268" r:id="rId7"/>
    <p:sldId id="264" r:id="rId8"/>
    <p:sldId id="265" r:id="rId9"/>
    <p:sldId id="267" r:id="rId10"/>
    <p:sldId id="266" r:id="rId11"/>
    <p:sldId id="277" r:id="rId12"/>
    <p:sldId id="272" r:id="rId13"/>
    <p:sldId id="276" r:id="rId14"/>
    <p:sldId id="273" r:id="rId15"/>
    <p:sldId id="274" r:id="rId16"/>
    <p:sldId id="275" r:id="rId17"/>
    <p:sldId id="278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90" autoAdjust="0"/>
    <p:restoredTop sz="84542" autoAdjust="0"/>
  </p:normalViewPr>
  <p:slideViewPr>
    <p:cSldViewPr snapToGrid="0" snapToObjects="1">
      <p:cViewPr>
        <p:scale>
          <a:sx n="90" d="100"/>
          <a:sy n="90" d="100"/>
        </p:scale>
        <p:origin x="-280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5/7/13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5/7/13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mobile broadband ecosystem is built on a seemingly “virtuous cycle,” where networks that</a:t>
            </a:r>
            <a:r>
              <a:rPr lang="en-US" baseline="0" dirty="0" smtClean="0"/>
              <a:t> </a:t>
            </a:r>
            <a:r>
              <a:rPr lang="en-US" dirty="0" smtClean="0"/>
              <a:t>are fast, reliable, and widely available encourage the creation of mobile devices that connect to</a:t>
            </a:r>
            <a:r>
              <a:rPr lang="en-US" baseline="0" dirty="0" smtClean="0"/>
              <a:t> </a:t>
            </a:r>
            <a:r>
              <a:rPr lang="en-US" dirty="0" smtClean="0"/>
              <a:t>these networks, which spurs innovation in compelling applications, which in turn motivate more</a:t>
            </a:r>
            <a:r>
              <a:rPr lang="en-US" baseline="0" dirty="0" smtClean="0"/>
              <a:t> </a:t>
            </a:r>
            <a:r>
              <a:rPr lang="en-US" dirty="0" smtClean="0"/>
              <a:t>users to adopt the technology, spurring further investment in the underlying networks.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665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 roles played by many parties, including the network (i.e., mobile network operators and</a:t>
            </a:r>
            <a:r>
              <a:rPr lang="en-US" baseline="0" dirty="0" smtClean="0"/>
              <a:t> </a:t>
            </a:r>
            <a:r>
              <a:rPr lang="en-US" dirty="0" smtClean="0"/>
              <a:t>network equipment vendors), the devices (i.e., device manufacturers and </a:t>
            </a:r>
            <a:r>
              <a:rPr lang="en-US" dirty="0" err="1" smtClean="0"/>
              <a:t>operating­system</a:t>
            </a:r>
            <a:r>
              <a:rPr lang="en-US" baseline="0" dirty="0" smtClean="0"/>
              <a:t> </a:t>
            </a:r>
            <a:r>
              <a:rPr lang="en-US" dirty="0" smtClean="0"/>
              <a:t>developers), and the applications (i.e., application developers) in delivering mobile broadband</a:t>
            </a:r>
            <a:r>
              <a:rPr lang="en-US" baseline="0" dirty="0" smtClean="0"/>
              <a:t> </a:t>
            </a:r>
            <a:r>
              <a:rPr lang="en-US" dirty="0" smtClean="0"/>
              <a:t>services to users.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96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5/7/13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Openness </a:t>
            </a:r>
            <a:r>
              <a:rPr lang="en-US" dirty="0" smtClean="0"/>
              <a:t>in the Mobile Broadband Ecosystem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Mobile Broadband Working Group</a:t>
            </a:r>
          </a:p>
          <a:p>
            <a:r>
              <a:rPr lang="en-US" dirty="0" smtClean="0"/>
              <a:t>Jennifer Rexford</a:t>
            </a:r>
          </a:p>
          <a:p>
            <a:r>
              <a:rPr lang="en-US" sz="2400" dirty="0" smtClean="0"/>
              <a:t>Princeton University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2093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Equipment Vendors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3060000">
            <a:off x="2722759" y="3005108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 flipH="1" flipV="1">
            <a:off x="3909339" y="4989688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34991" y="3311032"/>
            <a:ext cx="190130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Network</a:t>
            </a:r>
          </a:p>
          <a:p>
            <a:pPr algn="ctr"/>
            <a:r>
              <a:rPr lang="en-US" sz="2800" dirty="0"/>
              <a:t>E</a:t>
            </a:r>
            <a:r>
              <a:rPr lang="en-US" sz="2800" dirty="0" smtClean="0"/>
              <a:t>quipment</a:t>
            </a:r>
            <a:endParaRPr lang="en-US" sz="2800" dirty="0" smtClean="0"/>
          </a:p>
          <a:p>
            <a:pPr algn="ctr"/>
            <a:r>
              <a:rPr lang="en-US" sz="2800" dirty="0"/>
              <a:t>V</a:t>
            </a:r>
            <a:r>
              <a:rPr lang="en-US" sz="2800" dirty="0" smtClean="0"/>
              <a:t>endors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77314" y="5925715"/>
            <a:ext cx="2798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Mobile </a:t>
            </a:r>
            <a:r>
              <a:rPr lang="en-US" sz="2800" b="1" dirty="0" smtClean="0">
                <a:solidFill>
                  <a:srgbClr val="0000FF"/>
                </a:solidFill>
              </a:rPr>
              <a:t>Carriers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926" y="1445860"/>
            <a:ext cx="273920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Users, App</a:t>
            </a:r>
          </a:p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Developers, </a:t>
            </a:r>
          </a:p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OS </a:t>
            </a:r>
            <a:r>
              <a:rPr lang="en-US" sz="2800" b="1" dirty="0" smtClean="0">
                <a:solidFill>
                  <a:srgbClr val="0000FF"/>
                </a:solidFill>
              </a:rPr>
              <a:t>Developers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22108" y="1753055"/>
            <a:ext cx="26589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Device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</a:rPr>
              <a:t>M</a:t>
            </a:r>
            <a:r>
              <a:rPr lang="en-US" sz="2800" b="1" dirty="0" smtClean="0">
                <a:solidFill>
                  <a:srgbClr val="0000FF"/>
                </a:solidFill>
              </a:rPr>
              <a:t>anufacturers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2027" y="2914453"/>
            <a:ext cx="3007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Standards, interoperability</a:t>
            </a:r>
          </a:p>
          <a:p>
            <a:r>
              <a:rPr lang="en-US" dirty="0" smtClean="0"/>
              <a:t>- Compete for carrier spend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6534" y="2999118"/>
            <a:ext cx="2198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Creating demand</a:t>
            </a:r>
          </a:p>
          <a:p>
            <a:r>
              <a:rPr lang="en-US" dirty="0" smtClean="0"/>
              <a:t>- Limited interaction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6429" y="4924877"/>
            <a:ext cx="25324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Customer</a:t>
            </a:r>
          </a:p>
          <a:p>
            <a:r>
              <a:rPr lang="en-US" dirty="0" smtClean="0"/>
              <a:t>- Incumbency</a:t>
            </a:r>
          </a:p>
          <a:p>
            <a:r>
              <a:rPr lang="en-US" dirty="0" smtClean="0"/>
              <a:t>- Feature requirements</a:t>
            </a:r>
          </a:p>
        </p:txBody>
      </p:sp>
      <p:sp>
        <p:nvSpPr>
          <p:cNvPr id="19" name="Right Arrow 18"/>
          <p:cNvSpPr/>
          <p:nvPr/>
        </p:nvSpPr>
        <p:spPr>
          <a:xfrm rot="18540000" flipH="1">
            <a:off x="5193145" y="3005109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36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App stores</a:t>
            </a:r>
          </a:p>
          <a:p>
            <a:r>
              <a:rPr lang="en-US" sz="3600" dirty="0" smtClean="0"/>
              <a:t>SDK and handset agreements</a:t>
            </a:r>
          </a:p>
          <a:p>
            <a:r>
              <a:rPr lang="en-US" sz="3600" dirty="0" smtClean="0"/>
              <a:t>Carrier service agreements</a:t>
            </a:r>
          </a:p>
          <a:p>
            <a:r>
              <a:rPr lang="en-US" sz="3600" dirty="0" smtClean="0"/>
              <a:t>Network-unfriendly applications</a:t>
            </a:r>
          </a:p>
          <a:p>
            <a:r>
              <a:rPr lang="en-US" sz="3600" dirty="0" err="1" smtClean="0"/>
              <a:t>WiFi</a:t>
            </a:r>
            <a:r>
              <a:rPr lang="en-US" sz="3600" dirty="0" smtClean="0"/>
              <a:t> offloading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1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Apps </a:t>
            </a:r>
            <a:r>
              <a:rPr lang="en-US" dirty="0" smtClean="0"/>
              <a:t>&amp; </a:t>
            </a:r>
            <a:r>
              <a:rPr lang="en-US" dirty="0" smtClean="0"/>
              <a:t>OS: App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Mobile app distribution</a:t>
            </a:r>
          </a:p>
          <a:p>
            <a:pPr lvl="1"/>
            <a:r>
              <a:rPr lang="en-US" dirty="0" smtClean="0"/>
              <a:t>Balancing trust, functionality, convenience</a:t>
            </a:r>
          </a:p>
          <a:p>
            <a:pPr lvl="1"/>
            <a:r>
              <a:rPr lang="en-US" dirty="0" smtClean="0"/>
              <a:t>App review by platform provider</a:t>
            </a:r>
          </a:p>
          <a:p>
            <a:pPr lvl="1"/>
            <a:r>
              <a:rPr lang="en-US" dirty="0" smtClean="0"/>
              <a:t>Semi-sandboxed execution environment</a:t>
            </a:r>
          </a:p>
          <a:p>
            <a:r>
              <a:rPr lang="en-US" dirty="0" smtClean="0"/>
              <a:t>Policies affecting openness</a:t>
            </a:r>
          </a:p>
          <a:p>
            <a:pPr lvl="1"/>
            <a:r>
              <a:rPr lang="en-US" dirty="0" smtClean="0"/>
              <a:t>Installation mechanisms (app store required)</a:t>
            </a:r>
          </a:p>
          <a:p>
            <a:pPr lvl="1"/>
            <a:r>
              <a:rPr lang="en-US" dirty="0" smtClean="0"/>
              <a:t>Screening policies (performance, security, …)</a:t>
            </a:r>
          </a:p>
          <a:p>
            <a:pPr lvl="1"/>
            <a:r>
              <a:rPr lang="en-US" dirty="0" smtClean="0"/>
              <a:t>Revenue-sharing agreements (e.g., 20-30%)</a:t>
            </a:r>
          </a:p>
          <a:p>
            <a:pPr lvl="1"/>
            <a:r>
              <a:rPr lang="en-US" dirty="0" smtClean="0"/>
              <a:t>App store navigation (promotion, categories)</a:t>
            </a:r>
          </a:p>
          <a:p>
            <a:r>
              <a:rPr lang="en-US" dirty="0" smtClean="0"/>
              <a:t>Longer term: HTML5 and </a:t>
            </a:r>
            <a:r>
              <a:rPr lang="en-US" dirty="0" err="1" smtClean="0"/>
              <a:t>WebRTC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13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666" y="274638"/>
            <a:ext cx="8461022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OS </a:t>
            </a:r>
            <a:r>
              <a:rPr lang="en-US" sz="3600" dirty="0"/>
              <a:t>&amp;</a:t>
            </a:r>
            <a:r>
              <a:rPr lang="en-US" sz="3600" dirty="0" smtClean="0"/>
              <a:t> </a:t>
            </a:r>
            <a:r>
              <a:rPr lang="en-US" sz="3600" dirty="0" smtClean="0"/>
              <a:t>Device: </a:t>
            </a:r>
            <a:r>
              <a:rPr lang="en-US" sz="3600" dirty="0" smtClean="0"/>
              <a:t>SDK/Handset </a:t>
            </a:r>
            <a:r>
              <a:rPr lang="en-US" sz="3600" dirty="0" smtClean="0"/>
              <a:t>Agreements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8" y="1600200"/>
            <a:ext cx="8686800" cy="49614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Android </a:t>
            </a:r>
          </a:p>
          <a:p>
            <a:pPr lvl="1"/>
            <a:r>
              <a:rPr lang="en-US" dirty="0" smtClean="0"/>
              <a:t>OS is free and open (unlike Apple </a:t>
            </a:r>
            <a:r>
              <a:rPr lang="en-US" dirty="0" err="1" smtClean="0"/>
              <a:t>iOS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But the OS isn’t the whole story</a:t>
            </a:r>
          </a:p>
          <a:p>
            <a:r>
              <a:rPr lang="en-US" dirty="0" smtClean="0"/>
              <a:t>Agreements with handset manufacturers</a:t>
            </a:r>
          </a:p>
          <a:p>
            <a:pPr lvl="1"/>
            <a:r>
              <a:rPr lang="en-US" dirty="0" smtClean="0"/>
              <a:t>Early access to new versions of Android</a:t>
            </a:r>
          </a:p>
          <a:p>
            <a:pPr lvl="1"/>
            <a:r>
              <a:rPr lang="en-US" dirty="0" smtClean="0"/>
              <a:t>Engineering and technical support</a:t>
            </a:r>
          </a:p>
          <a:p>
            <a:pPr lvl="1"/>
            <a:r>
              <a:rPr lang="en-US" dirty="0" smtClean="0"/>
              <a:t>Access to Google Play (app store and search)</a:t>
            </a:r>
          </a:p>
          <a:p>
            <a:r>
              <a:rPr lang="en-US" dirty="0" smtClean="0"/>
              <a:t>Anti-fragmentation policy</a:t>
            </a:r>
          </a:p>
          <a:p>
            <a:pPr lvl="1"/>
            <a:r>
              <a:rPr lang="en-US" dirty="0" smtClean="0"/>
              <a:t>Reduces app portability problems</a:t>
            </a:r>
          </a:p>
          <a:p>
            <a:pPr lvl="1"/>
            <a:r>
              <a:rPr lang="en-US" dirty="0" smtClean="0"/>
              <a:t>Limits OS </a:t>
            </a:r>
            <a:r>
              <a:rPr lang="en-US" dirty="0" smtClean="0"/>
              <a:t>experimentation (</a:t>
            </a:r>
            <a:r>
              <a:rPr lang="en-US" smtClean="0"/>
              <a:t>e.g., search, navigation)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51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111" y="274638"/>
            <a:ext cx="865011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User </a:t>
            </a:r>
            <a:r>
              <a:rPr lang="en-US" dirty="0"/>
              <a:t>&amp;</a:t>
            </a:r>
            <a:r>
              <a:rPr lang="en-US" dirty="0" smtClean="0"/>
              <a:t> </a:t>
            </a:r>
            <a:r>
              <a:rPr lang="en-US" dirty="0" smtClean="0"/>
              <a:t>Carrier: Service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Service agreements and pricing plans</a:t>
            </a:r>
          </a:p>
          <a:p>
            <a:pPr lvl="1"/>
            <a:r>
              <a:rPr lang="en-US" dirty="0" smtClean="0"/>
              <a:t>Customers: clarity and flexibility</a:t>
            </a:r>
          </a:p>
          <a:p>
            <a:pPr lvl="1"/>
            <a:r>
              <a:rPr lang="en-US" dirty="0" smtClean="0"/>
              <a:t>Carriers: recoup costs and limit risk</a:t>
            </a:r>
          </a:p>
          <a:p>
            <a:pPr lvl="1"/>
            <a:r>
              <a:rPr lang="en-US" dirty="0" smtClean="0"/>
              <a:t>Unlimited, usage cap, usage-based pricing</a:t>
            </a:r>
          </a:p>
          <a:p>
            <a:r>
              <a:rPr lang="en-US" dirty="0" smtClean="0"/>
              <a:t>Policies affecting openness</a:t>
            </a:r>
          </a:p>
          <a:p>
            <a:pPr lvl="1"/>
            <a:r>
              <a:rPr lang="en-US" dirty="0" smtClean="0"/>
              <a:t>Device locking (and device subsidies)</a:t>
            </a:r>
          </a:p>
          <a:p>
            <a:pPr lvl="1"/>
            <a:r>
              <a:rPr lang="en-US" dirty="0" smtClean="0"/>
              <a:t>Restrictions on tethering (and unlimited plans)</a:t>
            </a:r>
          </a:p>
          <a:p>
            <a:pPr lvl="1"/>
            <a:r>
              <a:rPr lang="en-US" dirty="0" smtClean="0"/>
              <a:t>Application restrictions (e.g., </a:t>
            </a:r>
            <a:r>
              <a:rPr lang="en-US" dirty="0" err="1" smtClean="0"/>
              <a:t>FaceTime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Zero</a:t>
            </a:r>
            <a:r>
              <a:rPr lang="en-US" dirty="0" smtClean="0"/>
              <a:t>-rating (“toll free</a:t>
            </a:r>
            <a:r>
              <a:rPr lang="en-US" dirty="0" smtClean="0"/>
              <a:t>”) trend outside U.S.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539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54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 </a:t>
            </a:r>
            <a:r>
              <a:rPr lang="en-US" dirty="0"/>
              <a:t>&amp;</a:t>
            </a:r>
            <a:r>
              <a:rPr lang="en-US" dirty="0" smtClean="0"/>
              <a:t> </a:t>
            </a:r>
            <a:r>
              <a:rPr lang="en-US" dirty="0" smtClean="0"/>
              <a:t>Carrier: Net-Unfriendly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Misbehaving apps </a:t>
            </a:r>
            <a:r>
              <a:rPr lang="en-US" dirty="0" smtClean="0"/>
              <a:t>overload the network</a:t>
            </a:r>
            <a:endParaRPr lang="en-US" dirty="0" smtClean="0"/>
          </a:p>
          <a:p>
            <a:pPr lvl="1"/>
            <a:r>
              <a:rPr lang="en-US" dirty="0" smtClean="0"/>
              <a:t>Chatty: wasting signaling resources </a:t>
            </a:r>
          </a:p>
          <a:p>
            <a:pPr lvl="1"/>
            <a:r>
              <a:rPr lang="en-US" dirty="0" smtClean="0"/>
              <a:t>Unfair: consuming excessive bandwidth</a:t>
            </a:r>
          </a:p>
          <a:p>
            <a:pPr lvl="1"/>
            <a:r>
              <a:rPr lang="en-US" dirty="0" smtClean="0"/>
              <a:t>Inefficient: poor caching wastes bandwidth</a:t>
            </a:r>
          </a:p>
          <a:p>
            <a:r>
              <a:rPr lang="en-US" dirty="0" smtClean="0"/>
              <a:t>Challenging to address</a:t>
            </a:r>
          </a:p>
          <a:p>
            <a:pPr lvl="1"/>
            <a:r>
              <a:rPr lang="en-US" dirty="0" smtClean="0"/>
              <a:t>Large number of developers</a:t>
            </a:r>
          </a:p>
          <a:p>
            <a:pPr lvl="1"/>
            <a:r>
              <a:rPr lang="en-US" dirty="0" smtClean="0"/>
              <a:t>Naiveté about </a:t>
            </a:r>
            <a:r>
              <a:rPr lang="en-US" dirty="0" smtClean="0"/>
              <a:t>app impact </a:t>
            </a:r>
            <a:r>
              <a:rPr lang="en-US" dirty="0" smtClean="0"/>
              <a:t>on the network</a:t>
            </a:r>
          </a:p>
          <a:p>
            <a:r>
              <a:rPr lang="en-US" dirty="0" smtClean="0"/>
              <a:t>Aligned incentives</a:t>
            </a:r>
          </a:p>
          <a:p>
            <a:pPr lvl="1"/>
            <a:r>
              <a:rPr lang="en-US" dirty="0" smtClean="0"/>
              <a:t>Educate developers (e.g., AT&amp;T ARO tool)</a:t>
            </a:r>
          </a:p>
          <a:p>
            <a:pPr lvl="1"/>
            <a:r>
              <a:rPr lang="en-US" dirty="0" smtClean="0"/>
              <a:t>Benefit </a:t>
            </a:r>
            <a:r>
              <a:rPr lang="en-US" dirty="0" smtClean="0"/>
              <a:t>users (e.g., less bandwidth and battery)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2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55" y="274638"/>
            <a:ext cx="877711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Long-Term Trend: </a:t>
            </a:r>
            <a:r>
              <a:rPr lang="en-US" dirty="0" err="1" smtClean="0"/>
              <a:t>WiFi</a:t>
            </a:r>
            <a:r>
              <a:rPr lang="en-US" dirty="0" smtClean="0"/>
              <a:t>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WiFi</a:t>
            </a:r>
            <a:r>
              <a:rPr lang="en-US" dirty="0"/>
              <a:t> </a:t>
            </a:r>
            <a:r>
              <a:rPr lang="en-US" dirty="0" smtClean="0"/>
              <a:t>offloading</a:t>
            </a:r>
          </a:p>
          <a:p>
            <a:pPr lvl="1"/>
            <a:r>
              <a:rPr lang="en-US" dirty="0" smtClean="0"/>
              <a:t>Unlicensed spectrum</a:t>
            </a:r>
          </a:p>
          <a:p>
            <a:pPr lvl="1"/>
            <a:r>
              <a:rPr lang="en-US" dirty="0" smtClean="0"/>
              <a:t>Low-cost (free or cheap to users)</a:t>
            </a:r>
          </a:p>
          <a:p>
            <a:pPr lvl="1"/>
            <a:r>
              <a:rPr lang="en-US" dirty="0" smtClean="0"/>
              <a:t>Carries 30-70% of mobile data traffic</a:t>
            </a:r>
          </a:p>
          <a:p>
            <a:r>
              <a:rPr lang="en-US" dirty="0" smtClean="0"/>
              <a:t>Multiple flavors</a:t>
            </a:r>
          </a:p>
          <a:p>
            <a:pPr lvl="1"/>
            <a:r>
              <a:rPr lang="en-US" dirty="0" smtClean="0"/>
              <a:t>Home or office, offered by a business (e.g., Starbucks), commercial service (e.g., </a:t>
            </a:r>
            <a:r>
              <a:rPr lang="en-US" dirty="0" err="1" smtClean="0"/>
              <a:t>Boingo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Influencing the market structure</a:t>
            </a:r>
          </a:p>
          <a:p>
            <a:pPr lvl="1"/>
            <a:r>
              <a:rPr lang="en-US" dirty="0" smtClean="0"/>
              <a:t>More options for consumers</a:t>
            </a:r>
          </a:p>
          <a:p>
            <a:pPr lvl="1"/>
            <a:r>
              <a:rPr lang="en-US" dirty="0" smtClean="0"/>
              <a:t>Cellular for coverage, and </a:t>
            </a:r>
            <a:r>
              <a:rPr lang="en-US" dirty="0" err="1" smtClean="0"/>
              <a:t>WiFi</a:t>
            </a:r>
            <a:r>
              <a:rPr lang="en-US" dirty="0" smtClean="0"/>
              <a:t> for capacity</a:t>
            </a:r>
          </a:p>
          <a:p>
            <a:pPr lvl="1"/>
            <a:r>
              <a:rPr lang="en-US" dirty="0" smtClean="0"/>
              <a:t>Seamless authentication and mobility support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48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2" y="1571978"/>
            <a:ext cx="8904111" cy="4947356"/>
          </a:xfrm>
        </p:spPr>
        <p:txBody>
          <a:bodyPr>
            <a:normAutofit/>
          </a:bodyPr>
          <a:lstStyle/>
          <a:p>
            <a:r>
              <a:rPr lang="en-US" dirty="0" smtClean="0"/>
              <a:t>Complex ecosystem</a:t>
            </a:r>
          </a:p>
          <a:p>
            <a:pPr lvl="1"/>
            <a:r>
              <a:rPr lang="en-US" dirty="0" smtClean="0"/>
              <a:t>Beyond consumers and carriers</a:t>
            </a:r>
          </a:p>
          <a:p>
            <a:pPr lvl="1"/>
            <a:r>
              <a:rPr lang="en-US" dirty="0" smtClean="0"/>
              <a:t>Apps, OS, device, equipment vendors</a:t>
            </a:r>
          </a:p>
          <a:p>
            <a:pPr lvl="1"/>
            <a:r>
              <a:rPr lang="en-US" dirty="0" smtClean="0"/>
              <a:t>Multiple parties affecting incentives to invest and innovate in mobile broadband</a:t>
            </a:r>
          </a:p>
          <a:p>
            <a:r>
              <a:rPr lang="en-US" dirty="0" smtClean="0"/>
              <a:t>Next steps</a:t>
            </a:r>
          </a:p>
          <a:p>
            <a:pPr lvl="1"/>
            <a:r>
              <a:rPr lang="en-US" dirty="0" smtClean="0"/>
              <a:t>Complete the case studies</a:t>
            </a:r>
          </a:p>
          <a:p>
            <a:pPr lvl="1"/>
            <a:r>
              <a:rPr lang="en-US" dirty="0" smtClean="0"/>
              <a:t>Identify principles (transparency, </a:t>
            </a:r>
            <a:r>
              <a:rPr lang="en-US" dirty="0" smtClean="0"/>
              <a:t>n</a:t>
            </a:r>
            <a:r>
              <a:rPr lang="en-US" dirty="0" smtClean="0"/>
              <a:t>et-friendliness)</a:t>
            </a:r>
          </a:p>
          <a:p>
            <a:pPr lvl="1"/>
            <a:r>
              <a:rPr lang="en-US" dirty="0" smtClean="0"/>
              <a:t>Identify possible areas to monitor further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199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Backup Slide: Market Share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46" y="1529645"/>
            <a:ext cx="8861778" cy="4525963"/>
          </a:xfrm>
        </p:spPr>
        <p:txBody>
          <a:bodyPr>
            <a:noAutofit/>
          </a:bodyPr>
          <a:lstStyle/>
          <a:p>
            <a:r>
              <a:rPr lang="en-US" sz="1800" dirty="0"/>
              <a:t>Q3 2012 MNO Subscriber </a:t>
            </a:r>
            <a:r>
              <a:rPr lang="en-US" sz="1800" dirty="0" smtClean="0"/>
              <a:t>Share: </a:t>
            </a:r>
            <a:r>
              <a:rPr lang="en-US" sz="1800" u="sng" dirty="0" smtClean="0"/>
              <a:t>http</a:t>
            </a:r>
            <a:r>
              <a:rPr lang="en-US" sz="1800" u="sng" dirty="0"/>
              <a:t>://www.statista.com/statistics/199359/market-share-of-wireless-carriers-in-the-us-by-subscriptions/ , Chetan Sharma Consulting</a:t>
            </a:r>
            <a:r>
              <a:rPr lang="en-US" sz="1800" u="sng" dirty="0" smtClean="0"/>
              <a:t>.</a:t>
            </a:r>
            <a:endParaRPr lang="en-US" sz="1800" dirty="0"/>
          </a:p>
          <a:p>
            <a:r>
              <a:rPr lang="en-US" sz="1800" dirty="0"/>
              <a:t>Q3 2012 Mobile OS Market </a:t>
            </a:r>
            <a:r>
              <a:rPr lang="en-US" sz="1800" dirty="0" smtClean="0"/>
              <a:t>Share: "</a:t>
            </a:r>
            <a:r>
              <a:rPr lang="en-US" sz="1800" dirty="0"/>
              <a:t>North America Smartphone Vendor &amp; OS Market Share by Country: Q3 2012," Strategy Analytics, (October 2012).  </a:t>
            </a:r>
          </a:p>
          <a:p>
            <a:r>
              <a:rPr lang="en-US" sz="1800" dirty="0"/>
              <a:t>Q3 2012 US Market Share - Device Vendors</a:t>
            </a:r>
            <a:r>
              <a:rPr lang="en-US" sz="1800" dirty="0" smtClean="0"/>
              <a:t>: "</a:t>
            </a:r>
            <a:r>
              <a:rPr lang="en-US" sz="1800" dirty="0"/>
              <a:t>North America Smartphone Vendor &amp; OS Market Share by Country: Q3 2012," Strategy Analytics, (October 2012). </a:t>
            </a:r>
          </a:p>
          <a:p>
            <a:r>
              <a:rPr lang="en-US" sz="1800" dirty="0"/>
              <a:t>Q3 2012 US Value Share - Device Vendors</a:t>
            </a:r>
            <a:r>
              <a:rPr lang="en-US" sz="1800" dirty="0" smtClean="0"/>
              <a:t>: "</a:t>
            </a:r>
            <a:r>
              <a:rPr lang="en-US" sz="1800" dirty="0"/>
              <a:t>Value Share: Global Handset Revenue, ASP and Profit in Q3 2012," Strategy Analytics, (November 2012). </a:t>
            </a:r>
          </a:p>
          <a:p>
            <a:r>
              <a:rPr lang="en-US" sz="1800" dirty="0"/>
              <a:t>2012 Revenue Distribution by Platform</a:t>
            </a:r>
            <a:r>
              <a:rPr lang="en-US" sz="1800" dirty="0" smtClean="0"/>
              <a:t>: "</a:t>
            </a:r>
            <a:r>
              <a:rPr lang="en-US" sz="1800" dirty="0"/>
              <a:t>Developer Economics 2013" Vision Mobile, (January </a:t>
            </a:r>
            <a:r>
              <a:rPr lang="en-US" sz="1800" dirty="0" smtClean="0"/>
              <a:t>2013), </a:t>
            </a:r>
            <a:r>
              <a:rPr lang="en-US" sz="1800" u="sng" dirty="0" smtClean="0"/>
              <a:t>http</a:t>
            </a:r>
            <a:r>
              <a:rPr lang="en-US" sz="1800" u="sng" dirty="0"/>
              <a:t>://www.visionmobile.com/product/developer-economics-2013-the-tools-report/?image3=1&amp;utm_expid=1534519-18&amp;utm_referrer=http%3A%2F%2Fwww.visionmobile.com%2Fproducts%2Fresearch%2F#download-form  </a:t>
            </a:r>
            <a:endParaRPr lang="en-US" sz="1800" u="sng" dirty="0" smtClean="0"/>
          </a:p>
          <a:p>
            <a:r>
              <a:rPr lang="en-US" sz="1800" dirty="0" smtClean="0"/>
              <a:t>Q3 </a:t>
            </a:r>
            <a:r>
              <a:rPr lang="en-US" sz="1800" dirty="0"/>
              <a:t>2012 US Market Share - Network Equipment </a:t>
            </a:r>
            <a:r>
              <a:rPr lang="en-US" sz="1800" dirty="0" smtClean="0"/>
              <a:t>Vendors: </a:t>
            </a:r>
            <a:r>
              <a:rPr lang="en-US" sz="1800" u="sng" dirty="0" smtClean="0"/>
              <a:t>http</a:t>
            </a:r>
            <a:r>
              <a:rPr lang="en-US" sz="1800" u="sng" dirty="0"/>
              <a:t>://www.fiercewireless.com/story/nokia-siemens-market-share-jumps-18-20-q3-delloro-finds/2012-11-</a:t>
            </a:r>
            <a:r>
              <a:rPr lang="en-US" sz="1800" u="sng" dirty="0" smtClean="0"/>
              <a:t>13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55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Broadening Our Scope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55083"/>
              </p:ext>
            </p:extLst>
          </p:nvPr>
        </p:nvGraphicFramePr>
        <p:xfrm>
          <a:off x="386645" y="1763891"/>
          <a:ext cx="8362244" cy="4206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131"/>
                <a:gridCol w="3259667"/>
                <a:gridCol w="3231446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AT&amp;T/</a:t>
                      </a:r>
                      <a:r>
                        <a:rPr lang="en-US" sz="2800" dirty="0" err="1" smtClean="0"/>
                        <a:t>FaceTime</a:t>
                      </a:r>
                      <a:r>
                        <a:rPr lang="en-US" sz="2800" baseline="0" dirty="0" smtClean="0"/>
                        <a:t> Case Study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Ongoing </a:t>
                      </a:r>
                      <a:r>
                        <a:rPr lang="en-US" sz="2800" dirty="0" smtClean="0"/>
                        <a:t/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Work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Who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Mobile</a:t>
                      </a:r>
                      <a:r>
                        <a:rPr lang="en-US" sz="2800" baseline="0" dirty="0" smtClean="0"/>
                        <a:t> network operators (c</a:t>
                      </a:r>
                      <a:r>
                        <a:rPr lang="en-US" sz="2800" dirty="0" smtClean="0"/>
                        <a:t>arriers)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Mobile broadband</a:t>
                      </a:r>
                      <a:r>
                        <a:rPr lang="en-US" sz="2800" baseline="0" dirty="0" smtClean="0"/>
                        <a:t> ecosystem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Openness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Transparency,</a:t>
                      </a:r>
                      <a:r>
                        <a:rPr lang="en-US" sz="2800" baseline="0" dirty="0" smtClean="0"/>
                        <a:t> blocking, traffic discrimination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Incentivizing investment in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smtClean="0"/>
                        <a:t/>
                      </a:r>
                      <a:br>
                        <a:rPr lang="en-US" sz="2800" baseline="0" dirty="0" smtClean="0"/>
                      </a:br>
                      <a:r>
                        <a:rPr lang="en-US" sz="2800" baseline="0" dirty="0" smtClean="0"/>
                        <a:t>mobile </a:t>
                      </a:r>
                      <a:r>
                        <a:rPr lang="en-US" sz="2800" baseline="0" dirty="0" smtClean="0"/>
                        <a:t>broadband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 frame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Short term, single</a:t>
                      </a:r>
                      <a:r>
                        <a:rPr lang="en-US" sz="2800" baseline="0" dirty="0" smtClean="0"/>
                        <a:t> timely event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Long-term trends </a:t>
                      </a:r>
                      <a:r>
                        <a:rPr lang="en-US" sz="2800" dirty="0" smtClean="0"/>
                        <a:t/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and </a:t>
                      </a:r>
                      <a:r>
                        <a:rPr lang="en-US" sz="2800" dirty="0" smtClean="0"/>
                        <a:t>principles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30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Virtuous </a:t>
            </a:r>
            <a:r>
              <a:rPr lang="en-US" dirty="0" smtClean="0"/>
              <a:t>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51309" y="1778000"/>
            <a:ext cx="1801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Networks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54787" y="3496747"/>
            <a:ext cx="15022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Mobile </a:t>
            </a:r>
          </a:p>
          <a:p>
            <a:pPr algn="ctr"/>
            <a:r>
              <a:rPr lang="en-US" sz="2800" b="1" dirty="0" smtClean="0"/>
              <a:t>devices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38421" y="5647646"/>
            <a:ext cx="2339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Applications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68400" y="3712190"/>
            <a:ext cx="118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Users</a:t>
            </a:r>
            <a:endParaRPr lang="en-US" sz="2800" b="1" dirty="0"/>
          </a:p>
        </p:txBody>
      </p:sp>
      <p:sp>
        <p:nvSpPr>
          <p:cNvPr id="9" name="Bent Arrow 8"/>
          <p:cNvSpPr/>
          <p:nvPr/>
        </p:nvSpPr>
        <p:spPr>
          <a:xfrm rot="5400000">
            <a:off x="5657936" y="1661686"/>
            <a:ext cx="1339285" cy="2020395"/>
          </a:xfrm>
          <a:prstGeom prst="bentArrow">
            <a:avLst>
              <a:gd name="adj1" fmla="val 25000"/>
              <a:gd name="adj2" fmla="val 24529"/>
              <a:gd name="adj3" fmla="val 25000"/>
              <a:gd name="adj4" fmla="val 43750"/>
            </a:avLst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5400000" flipH="1" flipV="1">
            <a:off x="1521435" y="4225136"/>
            <a:ext cx="1568961" cy="2020395"/>
          </a:xfrm>
          <a:prstGeom prst="bentArrow">
            <a:avLst>
              <a:gd name="adj1" fmla="val 25000"/>
              <a:gd name="adj2" fmla="val 24529"/>
              <a:gd name="adj3" fmla="val 25000"/>
              <a:gd name="adj4" fmla="val 43750"/>
            </a:avLst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flipH="1" flipV="1">
            <a:off x="5672666" y="4571999"/>
            <a:ext cx="1519292" cy="1744027"/>
          </a:xfrm>
          <a:prstGeom prst="bentArrow">
            <a:avLst>
              <a:gd name="adj1" fmla="val 25000"/>
              <a:gd name="adj2" fmla="val 24529"/>
              <a:gd name="adj3" fmla="val 25000"/>
              <a:gd name="adj4" fmla="val 43750"/>
            </a:avLst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rot="10800000" flipH="1" flipV="1">
            <a:off x="1418188" y="1797965"/>
            <a:ext cx="2047232" cy="1515339"/>
          </a:xfrm>
          <a:prstGeom prst="bentArrow">
            <a:avLst>
              <a:gd name="adj1" fmla="val 25000"/>
              <a:gd name="adj2" fmla="val 24529"/>
              <a:gd name="adj3" fmla="val 25000"/>
              <a:gd name="adj4" fmla="val 43750"/>
            </a:avLst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21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90226" y="2328331"/>
            <a:ext cx="2610556" cy="27375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Inter-relationships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54104" y="2582331"/>
            <a:ext cx="1006122" cy="578556"/>
          </a:xfrm>
          <a:prstGeom prst="rect">
            <a:avLst/>
          </a:prstGeom>
          <a:solidFill>
            <a:srgbClr val="FF0000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4106" y="3344330"/>
            <a:ext cx="2079702" cy="564445"/>
          </a:xfrm>
          <a:prstGeom prst="rect">
            <a:avLst/>
          </a:prstGeom>
          <a:solidFill>
            <a:srgbClr val="FF6600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54105" y="4145842"/>
            <a:ext cx="2036233" cy="637823"/>
          </a:xfrm>
          <a:prstGeom prst="rect">
            <a:avLst/>
          </a:prstGeom>
          <a:solidFill>
            <a:srgbClr val="0000FF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24933" y="2636333"/>
            <a:ext cx="899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Apps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27686" y="2596442"/>
            <a:ext cx="1006122" cy="578556"/>
          </a:xfrm>
          <a:prstGeom prst="rect">
            <a:avLst/>
          </a:prstGeom>
          <a:solidFill>
            <a:srgbClr val="FF0000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98515" y="2650444"/>
            <a:ext cx="899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Apps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90215" y="3410424"/>
            <a:ext cx="667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OS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4972" y="4224402"/>
            <a:ext cx="1125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Device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17" name="Group 71"/>
          <p:cNvGrpSpPr/>
          <p:nvPr/>
        </p:nvGrpSpPr>
        <p:grpSpPr>
          <a:xfrm>
            <a:off x="4479936" y="2847961"/>
            <a:ext cx="1056163" cy="1159595"/>
            <a:chOff x="322275" y="2984688"/>
            <a:chExt cx="792860" cy="1365689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18" name="Rectangle 17"/>
            <p:cNvSpPr/>
            <p:nvPr/>
          </p:nvSpPr>
          <p:spPr>
            <a:xfrm>
              <a:off x="679450" y="4000500"/>
              <a:ext cx="85726" cy="3498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8975" y="3647119"/>
              <a:ext cx="64944" cy="3502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00161" y="3384290"/>
              <a:ext cx="45719" cy="2634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9215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01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842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5582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4787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126"/>
            <p:cNvGrpSpPr/>
            <p:nvPr/>
          </p:nvGrpSpPr>
          <p:grpSpPr>
            <a:xfrm rot="2599155">
              <a:off x="568156" y="2985661"/>
              <a:ext cx="546979" cy="590096"/>
              <a:chOff x="708025" y="3146425"/>
              <a:chExt cx="581026" cy="592137"/>
            </a:xfrm>
          </p:grpSpPr>
          <p:sp>
            <p:nvSpPr>
              <p:cNvPr id="31" name="Arc 30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Arc 31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Arc 32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129"/>
            <p:cNvGrpSpPr/>
            <p:nvPr/>
          </p:nvGrpSpPr>
          <p:grpSpPr>
            <a:xfrm rot="13673978">
              <a:off x="320488" y="2986475"/>
              <a:ext cx="530244" cy="526670"/>
              <a:chOff x="708025" y="3146425"/>
              <a:chExt cx="581026" cy="592137"/>
            </a:xfrm>
          </p:grpSpPr>
          <p:sp>
            <p:nvSpPr>
              <p:cNvPr id="28" name="Arc 27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Arc 28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Arc 29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4" name="Group 71"/>
          <p:cNvGrpSpPr/>
          <p:nvPr/>
        </p:nvGrpSpPr>
        <p:grpSpPr>
          <a:xfrm>
            <a:off x="5544501" y="4428052"/>
            <a:ext cx="1056163" cy="1159595"/>
            <a:chOff x="322275" y="2984688"/>
            <a:chExt cx="792860" cy="1365689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35" name="Rectangle 34"/>
            <p:cNvSpPr/>
            <p:nvPr/>
          </p:nvSpPr>
          <p:spPr>
            <a:xfrm>
              <a:off x="679450" y="4000500"/>
              <a:ext cx="85726" cy="3498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8975" y="3647119"/>
              <a:ext cx="64944" cy="3502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00161" y="3384290"/>
              <a:ext cx="45719" cy="2634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9215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001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84200" y="3159125"/>
              <a:ext cx="61769" cy="2222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5582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47875" y="3246755"/>
              <a:ext cx="45719" cy="45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126"/>
            <p:cNvGrpSpPr/>
            <p:nvPr/>
          </p:nvGrpSpPr>
          <p:grpSpPr>
            <a:xfrm rot="2599155">
              <a:off x="568156" y="2985661"/>
              <a:ext cx="546979" cy="590096"/>
              <a:chOff x="708025" y="3146425"/>
              <a:chExt cx="581026" cy="592137"/>
            </a:xfrm>
          </p:grpSpPr>
          <p:sp>
            <p:nvSpPr>
              <p:cNvPr id="48" name="Arc 47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Arc 48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Arc 49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129"/>
            <p:cNvGrpSpPr/>
            <p:nvPr/>
          </p:nvGrpSpPr>
          <p:grpSpPr>
            <a:xfrm rot="13673978">
              <a:off x="320488" y="2986475"/>
              <a:ext cx="530244" cy="526670"/>
              <a:chOff x="708025" y="3146425"/>
              <a:chExt cx="581026" cy="592137"/>
            </a:xfrm>
          </p:grpSpPr>
          <p:sp>
            <p:nvSpPr>
              <p:cNvPr id="45" name="Arc 44"/>
              <p:cNvSpPr/>
              <p:nvPr/>
            </p:nvSpPr>
            <p:spPr>
              <a:xfrm>
                <a:off x="708025" y="3146425"/>
                <a:ext cx="581026" cy="59213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Arc 45"/>
              <p:cNvSpPr/>
              <p:nvPr/>
            </p:nvSpPr>
            <p:spPr>
              <a:xfrm>
                <a:off x="765175" y="3221831"/>
                <a:ext cx="447675" cy="446087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Arc 46"/>
              <p:cNvSpPr/>
              <p:nvPr/>
            </p:nvSpPr>
            <p:spPr>
              <a:xfrm>
                <a:off x="857250" y="3307953"/>
                <a:ext cx="276225" cy="273843"/>
              </a:xfrm>
              <a:prstGeom prst="arc">
                <a:avLst>
                  <a:gd name="adj1" fmla="val 16200000"/>
                  <a:gd name="adj2" fmla="val 21228366"/>
                </a:avLst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1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485" y="3376555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979" y="4366152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Connector 53"/>
          <p:cNvCxnSpPr>
            <a:stCxn id="19" idx="3"/>
          </p:cNvCxnSpPr>
          <p:nvPr/>
        </p:nvCxnSpPr>
        <p:spPr>
          <a:xfrm flipV="1">
            <a:off x="5054925" y="3531519"/>
            <a:ext cx="1382642" cy="275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1" idx="2"/>
          </p:cNvCxnSpPr>
          <p:nvPr/>
        </p:nvCxnSpPr>
        <p:spPr>
          <a:xfrm>
            <a:off x="6795435" y="3794068"/>
            <a:ext cx="488950" cy="6809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159979" y="3586691"/>
            <a:ext cx="7845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5" idx="0"/>
            <a:endCxn id="52" idx="2"/>
          </p:cNvCxnSpPr>
          <p:nvPr/>
        </p:nvCxnSpPr>
        <p:spPr>
          <a:xfrm flipV="1">
            <a:off x="6077389" y="4783665"/>
            <a:ext cx="1571540" cy="5069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210970" y="5629627"/>
            <a:ext cx="4655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Network equipment vendors</a:t>
            </a:r>
            <a:endParaRPr lang="en-US" sz="2800" dirty="0"/>
          </a:p>
        </p:txBody>
      </p:sp>
      <p:sp>
        <p:nvSpPr>
          <p:cNvPr id="64" name="TextBox 63"/>
          <p:cNvSpPr txBox="1"/>
          <p:nvPr/>
        </p:nvSpPr>
        <p:spPr>
          <a:xfrm>
            <a:off x="4585906" y="2059111"/>
            <a:ext cx="2539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Mobile carriers</a:t>
            </a:r>
            <a:endParaRPr lang="en-US" sz="2800" dirty="0"/>
          </a:p>
        </p:txBody>
      </p:sp>
      <p:cxnSp>
        <p:nvCxnSpPr>
          <p:cNvPr id="65" name="Straight Connector 64"/>
          <p:cNvCxnSpPr>
            <a:endCxn id="35" idx="0"/>
          </p:cNvCxnSpPr>
          <p:nvPr/>
        </p:nvCxnSpPr>
        <p:spPr>
          <a:xfrm>
            <a:off x="3075319" y="4502603"/>
            <a:ext cx="3002070" cy="7879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496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Number of Players in U.S.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250851"/>
              </p:ext>
            </p:extLst>
          </p:nvPr>
        </p:nvGraphicFramePr>
        <p:xfrm>
          <a:off x="84667" y="1543757"/>
          <a:ext cx="8960556" cy="4876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3889"/>
                <a:gridCol w="59266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Dominant</a:t>
                      </a:r>
                      <a:r>
                        <a:rPr lang="en-US" sz="2800" baseline="0" dirty="0" smtClean="0"/>
                        <a:t> Players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Device manufacturers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Apple (34.5%)</a:t>
                      </a:r>
                      <a:r>
                        <a:rPr lang="en-US" sz="2400" baseline="0" dirty="0" smtClean="0"/>
                        <a:t>, Samsung (28.5%</a:t>
                      </a:r>
                      <a:r>
                        <a:rPr lang="en-US" sz="2400" baseline="0" dirty="0" smtClean="0"/>
                        <a:t>), and many smaller players (&lt; 8% each)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Operating system developers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Google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Android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/>
                        <a:t>(60.5%), Apple </a:t>
                      </a:r>
                      <a:r>
                        <a:rPr lang="en-US" sz="2400" baseline="0" dirty="0" err="1" smtClean="0"/>
                        <a:t>iOS</a:t>
                      </a:r>
                      <a:r>
                        <a:rPr lang="en-US" sz="2400" baseline="0" dirty="0" smtClean="0"/>
                        <a:t> (34.5%</a:t>
                      </a:r>
                      <a:r>
                        <a:rPr lang="en-US" sz="2400" baseline="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Mobile carriers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Verizon (34%),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AT&amp;T (32%),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Sprint (17%),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T-Mobile (10%)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Network equipment vendors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Ericsson (34%), Huawei (22%), Nokia-Siemens (20%), Alcatel-Lucent (14%)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Application developers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Many, diverse, most make &lt; $500/month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64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539995" y="3556000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flipH="1">
            <a:off x="5429957" y="3556000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6200000" flipH="1">
            <a:off x="3747910" y="2396069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 flipH="1" flipV="1">
            <a:off x="3782340" y="4905022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52224" y="3448037"/>
            <a:ext cx="11223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Users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91281" y="1511762"/>
            <a:ext cx="27392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OS </a:t>
            </a:r>
            <a:r>
              <a:rPr lang="en-US" sz="2800" b="1" dirty="0" smtClean="0">
                <a:solidFill>
                  <a:srgbClr val="0000FF"/>
                </a:solidFill>
              </a:rPr>
              <a:t>Developers 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7314" y="6123269"/>
            <a:ext cx="2798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Mobile </a:t>
            </a:r>
            <a:r>
              <a:rPr lang="en-US" sz="2800" b="1" dirty="0">
                <a:solidFill>
                  <a:srgbClr val="0000FF"/>
                </a:solidFill>
              </a:rPr>
              <a:t>C</a:t>
            </a:r>
            <a:r>
              <a:rPr lang="en-US" sz="2800" b="1" dirty="0" smtClean="0">
                <a:solidFill>
                  <a:srgbClr val="0000FF"/>
                </a:solidFill>
              </a:rPr>
              <a:t>arriers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75" y="3311032"/>
            <a:ext cx="21206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App </a:t>
            </a:r>
          </a:p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Developers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34162" y="3453116"/>
            <a:ext cx="26589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Device 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</a:rPr>
              <a:t>M</a:t>
            </a:r>
            <a:r>
              <a:rPr lang="en-US" sz="2800" b="1" dirty="0" smtClean="0">
                <a:solidFill>
                  <a:srgbClr val="0000FF"/>
                </a:solidFill>
              </a:rPr>
              <a:t>anufacturers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13860" y="2135070"/>
            <a:ext cx="20064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User experience</a:t>
            </a:r>
          </a:p>
          <a:p>
            <a:r>
              <a:rPr lang="en-US" dirty="0" smtClean="0"/>
              <a:t>- Learning curve</a:t>
            </a:r>
          </a:p>
          <a:p>
            <a:r>
              <a:rPr lang="en-US" dirty="0" smtClean="0"/>
              <a:t>- Brand loyalty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75251" y="4350779"/>
            <a:ext cx="2416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Battery, form factor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Learning curve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Brand loyalty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8534" y="4133029"/>
            <a:ext cx="3084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Perceived value</a:t>
            </a:r>
          </a:p>
          <a:p>
            <a:r>
              <a:rPr lang="en-US" dirty="0" smtClean="0"/>
              <a:t>- Network and battery usage</a:t>
            </a:r>
          </a:p>
          <a:p>
            <a:r>
              <a:rPr lang="en-US" dirty="0" smtClean="0"/>
              <a:t>- </a:t>
            </a:r>
            <a:r>
              <a:rPr lang="en-US" dirty="0" smtClean="0"/>
              <a:t>Limited data </a:t>
            </a:r>
            <a:r>
              <a:rPr lang="en-US" dirty="0" smtClean="0"/>
              <a:t>portability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79430" y="4713212"/>
            <a:ext cx="2109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Product definition</a:t>
            </a:r>
          </a:p>
          <a:p>
            <a:r>
              <a:rPr lang="en-US" dirty="0" smtClean="0"/>
              <a:t>- Contract terms</a:t>
            </a:r>
          </a:p>
          <a:p>
            <a:r>
              <a:rPr lang="en-US" dirty="0" smtClean="0"/>
              <a:t>- Pricing plan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7214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Developers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961444" y="3556000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flipH="1">
            <a:off x="5937953" y="3556000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6200000" flipH="1">
            <a:off x="3874909" y="2396069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 flipH="1" flipV="1">
            <a:off x="3909339" y="4905022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87639" y="3540555"/>
            <a:ext cx="2739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App Developers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91281" y="1511762"/>
            <a:ext cx="27392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OS </a:t>
            </a:r>
            <a:r>
              <a:rPr lang="en-US" sz="2800" b="1" dirty="0" smtClean="0">
                <a:solidFill>
                  <a:srgbClr val="0000FF"/>
                </a:solidFill>
              </a:rPr>
              <a:t>Developers 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7314" y="5925715"/>
            <a:ext cx="2798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Mobile </a:t>
            </a:r>
            <a:r>
              <a:rPr lang="en-US" sz="2800" b="1" dirty="0" smtClean="0">
                <a:solidFill>
                  <a:srgbClr val="0000FF"/>
                </a:solidFill>
              </a:rPr>
              <a:t>Carriers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389" y="3556000"/>
            <a:ext cx="118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Users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34162" y="3453116"/>
            <a:ext cx="26589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Device 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</a:rPr>
              <a:t>M</a:t>
            </a:r>
            <a:r>
              <a:rPr lang="en-US" sz="2800" b="1" dirty="0" smtClean="0">
                <a:solidFill>
                  <a:srgbClr val="0000FF"/>
                </a:solidFill>
              </a:rPr>
              <a:t>anufacturers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0859" y="2135070"/>
            <a:ext cx="1698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App stores</a:t>
            </a:r>
          </a:p>
          <a:p>
            <a:r>
              <a:rPr lang="en-US" dirty="0" smtClean="0"/>
              <a:t>- API exposure</a:t>
            </a: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6986916" y="4432358"/>
            <a:ext cx="1968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Customer base</a:t>
            </a:r>
          </a:p>
          <a:p>
            <a:r>
              <a:rPr lang="en-US" dirty="0" smtClean="0"/>
              <a:t>- API to hardware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8534" y="4133029"/>
            <a:ext cx="21220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Customers</a:t>
            </a:r>
          </a:p>
          <a:p>
            <a:r>
              <a:rPr lang="en-US" dirty="0" smtClean="0"/>
              <a:t>- Significant choice</a:t>
            </a:r>
          </a:p>
          <a:p>
            <a:r>
              <a:rPr lang="en-US" dirty="0" smtClean="0"/>
              <a:t>- Promotion</a:t>
            </a:r>
          </a:p>
          <a:p>
            <a:r>
              <a:rPr lang="en-US" dirty="0" smtClean="0"/>
              <a:t>- Network effect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6429" y="4868433"/>
            <a:ext cx="19037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Coverage</a:t>
            </a:r>
          </a:p>
          <a:p>
            <a:r>
              <a:rPr lang="en-US" dirty="0" smtClean="0"/>
              <a:t>- Performance</a:t>
            </a:r>
          </a:p>
          <a:p>
            <a:r>
              <a:rPr lang="en-US" dirty="0" smtClean="0"/>
              <a:t>- App restrictions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385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Manufacturers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961444" y="3556000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flipH="1">
            <a:off x="5937953" y="3556000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6200000" flipH="1">
            <a:off x="3874909" y="2396069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 flipH="1" flipV="1">
            <a:off x="3909339" y="4905022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45783" y="3311032"/>
            <a:ext cx="247971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Device </a:t>
            </a:r>
          </a:p>
          <a:p>
            <a:pPr algn="ctr"/>
            <a:r>
              <a:rPr lang="en-US" sz="2800" dirty="0" smtClean="0"/>
              <a:t>Manufacturers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91281" y="1511762"/>
            <a:ext cx="27392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OS </a:t>
            </a:r>
            <a:r>
              <a:rPr lang="en-US" sz="2800" b="1" dirty="0" smtClean="0">
                <a:solidFill>
                  <a:srgbClr val="0000FF"/>
                </a:solidFill>
              </a:rPr>
              <a:t>Developers 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7314" y="5925715"/>
            <a:ext cx="2798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Mobile </a:t>
            </a:r>
            <a:r>
              <a:rPr lang="en-US" sz="2800" b="1" dirty="0" smtClean="0">
                <a:solidFill>
                  <a:srgbClr val="0000FF"/>
                </a:solidFill>
              </a:rPr>
              <a:t>Carriers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389" y="3556000"/>
            <a:ext cx="118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Users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03295" y="3453116"/>
            <a:ext cx="21206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App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</a:rPr>
              <a:t>D</a:t>
            </a:r>
            <a:r>
              <a:rPr lang="en-US" sz="2800" b="1" dirty="0" smtClean="0">
                <a:solidFill>
                  <a:srgbClr val="0000FF"/>
                </a:solidFill>
              </a:rPr>
              <a:t>evelopers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0859" y="2135070"/>
            <a:ext cx="3764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Bundled with device (iPhone </a:t>
            </a:r>
            <a:r>
              <a:rPr lang="en-US" dirty="0" err="1" smtClean="0"/>
              <a:t>iOS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- Licensing agreements (Android)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86916" y="4361803"/>
            <a:ext cx="1968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Perceived value</a:t>
            </a:r>
          </a:p>
          <a:p>
            <a:r>
              <a:rPr lang="en-US" dirty="0" smtClean="0"/>
              <a:t>- User base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8534" y="4133029"/>
            <a:ext cx="2660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Customer </a:t>
            </a:r>
          </a:p>
          <a:p>
            <a:r>
              <a:rPr lang="en-US" dirty="0" smtClean="0"/>
              <a:t>- Identify with the device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6429" y="4924877"/>
            <a:ext cx="2993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Distribution of handsets</a:t>
            </a:r>
          </a:p>
          <a:p>
            <a:r>
              <a:rPr lang="en-US" dirty="0" smtClean="0"/>
              <a:t>- Device locking restrictions</a:t>
            </a:r>
          </a:p>
        </p:txBody>
      </p:sp>
    </p:spTree>
    <p:extLst>
      <p:ext uri="{BB962C8B-B14F-4D97-AF65-F5344CB8AC3E}">
        <p14:creationId xmlns:p14="http://schemas.microsoft.com/office/powerpoint/2010/main" val="662611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Carriers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flipH="1">
            <a:off x="5669844" y="3556000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6200000" flipH="1">
            <a:off x="3874909" y="2396069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 flipH="1" flipV="1">
            <a:off x="4022227" y="4905022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75724" y="3425079"/>
            <a:ext cx="146140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Mobile</a:t>
            </a:r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arriers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91281" y="1511762"/>
            <a:ext cx="27392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OS </a:t>
            </a:r>
            <a:r>
              <a:rPr lang="en-US" sz="2800" b="1" dirty="0" smtClean="0">
                <a:solidFill>
                  <a:srgbClr val="0000FF"/>
                </a:solidFill>
              </a:rPr>
              <a:t>Developers 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60163" y="5925715"/>
            <a:ext cx="26589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Device 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</a:rPr>
              <a:t>M</a:t>
            </a:r>
            <a:r>
              <a:rPr lang="en-US" sz="2800" b="1" dirty="0" smtClean="0">
                <a:solidFill>
                  <a:srgbClr val="0000FF"/>
                </a:solidFill>
              </a:rPr>
              <a:t>anufacturers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1720" y="2055344"/>
            <a:ext cx="118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Users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35186" y="3453116"/>
            <a:ext cx="21206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App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</a:rPr>
              <a:t>D</a:t>
            </a:r>
            <a:r>
              <a:rPr lang="en-US" sz="2800" b="1" dirty="0" smtClean="0">
                <a:solidFill>
                  <a:srgbClr val="0000FF"/>
                </a:solidFill>
              </a:rPr>
              <a:t>evelopers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0859" y="2135070"/>
            <a:ext cx="32895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Control over user experience</a:t>
            </a:r>
          </a:p>
          <a:p>
            <a:r>
              <a:rPr lang="en-US" dirty="0" smtClean="0"/>
              <a:t>- Gating access to users</a:t>
            </a:r>
          </a:p>
          <a:p>
            <a:r>
              <a:rPr lang="en-US" dirty="0" smtClean="0"/>
              <a:t>- </a:t>
            </a:r>
            <a:r>
              <a:rPr lang="en-US" dirty="0"/>
              <a:t>R</a:t>
            </a:r>
            <a:r>
              <a:rPr lang="en-US" dirty="0" smtClean="0"/>
              <a:t>esource allocation policies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18807" y="4361803"/>
            <a:ext cx="20453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Perceived value</a:t>
            </a:r>
          </a:p>
          <a:p>
            <a:r>
              <a:rPr lang="en-US" dirty="0" smtClean="0"/>
              <a:t>- Customer spend</a:t>
            </a:r>
          </a:p>
          <a:p>
            <a:r>
              <a:rPr lang="en-US" dirty="0" smtClean="0"/>
              <a:t>- Bandwidth use, </a:t>
            </a:r>
            <a:br>
              <a:rPr lang="en-US" dirty="0" smtClean="0"/>
            </a:br>
            <a:r>
              <a:rPr lang="en-US" dirty="0" smtClean="0"/>
              <a:t>       signaling load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4865" y="2632373"/>
            <a:ext cx="2327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Customer </a:t>
            </a:r>
          </a:p>
          <a:p>
            <a:r>
              <a:rPr lang="en-US" dirty="0" smtClean="0"/>
              <a:t>- Changing providers</a:t>
            </a:r>
          </a:p>
          <a:p>
            <a:r>
              <a:rPr lang="en-US" dirty="0" smtClean="0"/>
              <a:t>- Cord cutting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19317" y="5092800"/>
            <a:ext cx="3311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Device subsidies</a:t>
            </a:r>
          </a:p>
          <a:p>
            <a:r>
              <a:rPr lang="en-US" dirty="0" smtClean="0"/>
              <a:t>- Retail sales</a:t>
            </a:r>
          </a:p>
          <a:p>
            <a:r>
              <a:rPr lang="en-US" dirty="0" smtClean="0"/>
              <a:t>- Testing and technical support</a:t>
            </a:r>
          </a:p>
        </p:txBody>
      </p:sp>
      <p:sp>
        <p:nvSpPr>
          <p:cNvPr id="19" name="Right Arrow 18"/>
          <p:cNvSpPr/>
          <p:nvPr/>
        </p:nvSpPr>
        <p:spPr>
          <a:xfrm rot="3060000">
            <a:off x="2722759" y="3005108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8540000" flipV="1">
            <a:off x="2786441" y="4415817"/>
            <a:ext cx="97840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85389" y="4531080"/>
            <a:ext cx="20398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Equipment 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</a:rPr>
              <a:t>V</a:t>
            </a:r>
            <a:r>
              <a:rPr lang="en-US" sz="2800" b="1" dirty="0" smtClean="0">
                <a:solidFill>
                  <a:srgbClr val="0000FF"/>
                </a:solidFill>
              </a:rPr>
              <a:t>endors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5497220"/>
            <a:ext cx="28275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Equipment costs</a:t>
            </a:r>
          </a:p>
          <a:p>
            <a:r>
              <a:rPr lang="en-US" dirty="0" smtClean="0"/>
              <a:t>- Available features</a:t>
            </a:r>
          </a:p>
          <a:p>
            <a:r>
              <a:rPr lang="en-US" dirty="0" smtClean="0"/>
              <a:t>- Management complexity</a:t>
            </a:r>
          </a:p>
        </p:txBody>
      </p:sp>
    </p:spTree>
    <p:extLst>
      <p:ext uri="{BB962C8B-B14F-4D97-AF65-F5344CB8AC3E}">
        <p14:creationId xmlns:p14="http://schemas.microsoft.com/office/powerpoint/2010/main" val="1233844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30348</TotalTime>
  <Words>1071</Words>
  <Application>Microsoft Macintosh PowerPoint</Application>
  <PresentationFormat>On-screen Show (4:3)</PresentationFormat>
  <Paragraphs>235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Openness in the Mobile Broadband Ecosystem</vt:lpstr>
      <vt:lpstr>Broadening Our Scope</vt:lpstr>
      <vt:lpstr>Virtuous Cycle</vt:lpstr>
      <vt:lpstr>Complex Inter-relationships</vt:lpstr>
      <vt:lpstr>Small Number of Players in U.S.</vt:lpstr>
      <vt:lpstr>Users</vt:lpstr>
      <vt:lpstr>Application Developers</vt:lpstr>
      <vt:lpstr>Device Manufacturers</vt:lpstr>
      <vt:lpstr>Mobile Carriers</vt:lpstr>
      <vt:lpstr>Network Equipment Vendors</vt:lpstr>
      <vt:lpstr>Case Studies</vt:lpstr>
      <vt:lpstr>Apps &amp; OS: App Stores</vt:lpstr>
      <vt:lpstr>OS &amp; Device: SDK/Handset Agreements</vt:lpstr>
      <vt:lpstr>User &amp; Carrier: Service Agreements</vt:lpstr>
      <vt:lpstr>App &amp; Carrier: Net-Unfriendly Apps</vt:lpstr>
      <vt:lpstr>Long-Term Trend: WiFi Offloading</vt:lpstr>
      <vt:lpstr>Conclusions</vt:lpstr>
      <vt:lpstr>Backup Slide: Market Share Data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1018</cp:revision>
  <cp:lastPrinted>2012-10-23T16:46:37Z</cp:lastPrinted>
  <dcterms:created xsi:type="dcterms:W3CDTF">2011-07-06T20:32:25Z</dcterms:created>
  <dcterms:modified xsi:type="dcterms:W3CDTF">2013-05-07T13:49:26Z</dcterms:modified>
</cp:coreProperties>
</file>