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81" r:id="rId4"/>
    <p:sldId id="282" r:id="rId5"/>
    <p:sldId id="284" r:id="rId6"/>
    <p:sldId id="285" r:id="rId7"/>
    <p:sldId id="286" r:id="rId8"/>
    <p:sldId id="28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90" autoAdjust="0"/>
    <p:restoredTop sz="94454" autoAdjust="0"/>
  </p:normalViewPr>
  <p:slideViewPr>
    <p:cSldViewPr snapToGrid="0" snapToObjects="1">
      <p:cViewPr>
        <p:scale>
          <a:sx n="90" d="100"/>
          <a:sy n="90" d="100"/>
        </p:scale>
        <p:origin x="-616" y="-5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7/8/13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7/8/13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7/8/13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7/8/13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7/8/13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7/8/13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7/8/13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7/8/13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7/8/13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7/8/13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7/8/13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7/8/13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7/8/13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7/8/13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Mobile Broadband </a:t>
            </a:r>
            <a:br>
              <a:rPr lang="en-US" dirty="0" smtClean="0"/>
            </a:br>
            <a:r>
              <a:rPr lang="en-US" dirty="0" smtClean="0"/>
              <a:t>Working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400" dirty="0" smtClean="0"/>
              <a:t>Princeton University</a:t>
            </a:r>
            <a:endParaRPr lang="en-US" sz="2400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233" y="4066470"/>
            <a:ext cx="2074333" cy="2074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66470"/>
            <a:ext cx="25400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2093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Studies: Depth and Breadth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880972"/>
              </p:ext>
            </p:extLst>
          </p:nvPr>
        </p:nvGraphicFramePr>
        <p:xfrm>
          <a:off x="282222" y="1878612"/>
          <a:ext cx="8635999" cy="4206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386"/>
                <a:gridCol w="3366379"/>
                <a:gridCol w="3337234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AT&amp;T/</a:t>
                      </a:r>
                      <a:r>
                        <a:rPr lang="en-US" sz="2800" dirty="0" err="1" smtClean="0"/>
                        <a:t>FaceTime</a:t>
                      </a:r>
                      <a:r>
                        <a:rPr lang="en-US" sz="2800" baseline="0" dirty="0" smtClean="0"/>
                        <a:t> Case Study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Mobile Broadband Ecosystem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Scope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Mobile</a:t>
                      </a:r>
                      <a:r>
                        <a:rPr lang="en-US" sz="2800" baseline="0" dirty="0" smtClean="0"/>
                        <a:t> network operators (c</a:t>
                      </a:r>
                      <a:r>
                        <a:rPr lang="en-US" sz="2800" dirty="0" smtClean="0"/>
                        <a:t>arriers)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Mobile broadband</a:t>
                      </a:r>
                      <a:r>
                        <a:rPr lang="en-US" sz="2800" baseline="0" dirty="0" smtClean="0"/>
                        <a:t> ecosystem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Openness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Transparency,</a:t>
                      </a:r>
                      <a:r>
                        <a:rPr lang="en-US" sz="2800" baseline="0" dirty="0" smtClean="0"/>
                        <a:t> blocking, traffic discrimination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Incentivizing innovation in</a:t>
                      </a:r>
                      <a:r>
                        <a:rPr lang="en-US" sz="2800" baseline="0" dirty="0" smtClean="0"/>
                        <a:t> </a:t>
                      </a:r>
                      <a:br>
                        <a:rPr lang="en-US" sz="2800" baseline="0" dirty="0" smtClean="0"/>
                      </a:br>
                      <a:r>
                        <a:rPr lang="en-US" sz="2800" baseline="0" dirty="0" smtClean="0"/>
                        <a:t>mobile broadband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Time frame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Short term, single</a:t>
                      </a:r>
                      <a:r>
                        <a:rPr lang="en-US" sz="2800" baseline="0" dirty="0" smtClean="0"/>
                        <a:t> timely event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Long-term trends </a:t>
                      </a:r>
                      <a:br>
                        <a:rPr lang="en-US" sz="2800" dirty="0" smtClean="0"/>
                      </a:br>
                      <a:r>
                        <a:rPr lang="en-US" sz="2800" dirty="0" smtClean="0"/>
                        <a:t>and principles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30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AT&amp;T/</a:t>
            </a:r>
            <a:r>
              <a:rPr lang="en-US" dirty="0" err="1" smtClean="0"/>
              <a:t>FaceTime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4979"/>
            <a:ext cx="5328356" cy="2615879"/>
          </a:xfrm>
        </p:spPr>
        <p:txBody>
          <a:bodyPr/>
          <a:lstStyle/>
          <a:p>
            <a:r>
              <a:rPr lang="en-US" dirty="0" smtClean="0"/>
              <a:t>Apple </a:t>
            </a:r>
            <a:r>
              <a:rPr lang="en-US" dirty="0" err="1" smtClean="0"/>
              <a:t>FaceTime</a:t>
            </a:r>
            <a:endParaRPr lang="en-US" dirty="0" smtClean="0"/>
          </a:p>
          <a:p>
            <a:pPr lvl="1"/>
            <a:r>
              <a:rPr lang="en-US" dirty="0" smtClean="0"/>
              <a:t>High-quality video chat </a:t>
            </a:r>
          </a:p>
          <a:p>
            <a:pPr lvl="1"/>
            <a:r>
              <a:rPr lang="en-US" dirty="0" smtClean="0"/>
              <a:t>Originally only on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ellular starting Jun</a:t>
            </a:r>
            <a:r>
              <a:rPr lang="fr-FR" dirty="0" smtClean="0"/>
              <a:t>’</a:t>
            </a:r>
            <a:r>
              <a:rPr lang="en-US" dirty="0" smtClean="0"/>
              <a:t>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036" y="1417638"/>
            <a:ext cx="3876409" cy="2798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phot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28" y="3728509"/>
            <a:ext cx="2061162" cy="3091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2754487" y="4105596"/>
            <a:ext cx="6502401" cy="261587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AT&amp;T restrictions</a:t>
            </a:r>
          </a:p>
          <a:p>
            <a:pPr lvl="1"/>
            <a:r>
              <a:rPr lang="en-US" dirty="0" smtClean="0"/>
              <a:t>Initially limited to </a:t>
            </a:r>
            <a:r>
              <a:rPr lang="en-US" dirty="0" err="1" smtClean="0"/>
              <a:t>MobileShare</a:t>
            </a:r>
            <a:r>
              <a:rPr lang="en-US" dirty="0" smtClean="0"/>
              <a:t> plan</a:t>
            </a:r>
          </a:p>
          <a:p>
            <a:pPr lvl="1"/>
            <a:r>
              <a:rPr lang="en-US" dirty="0" smtClean="0"/>
              <a:t>Claims that AT&amp;T violated the OIO</a:t>
            </a:r>
          </a:p>
          <a:p>
            <a:pPr lvl="1"/>
            <a:r>
              <a:rPr lang="en-US" dirty="0" smtClean="0"/>
              <a:t>AT&amp;T disagreed with these claims</a:t>
            </a:r>
          </a:p>
          <a:p>
            <a:pPr lvl="1"/>
            <a:r>
              <a:rPr lang="en-US" dirty="0" smtClean="0"/>
              <a:t>AT&amp;T gradually relaxed restrictions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4673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AT&amp;T/</a:t>
            </a:r>
            <a:r>
              <a:rPr lang="en-US" dirty="0" err="1" smtClean="0"/>
              <a:t>FaceTime</a:t>
            </a:r>
            <a:r>
              <a:rPr lang="en-US" dirty="0" smtClean="0"/>
              <a:t>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461022" cy="512127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  <a:ea typeface="MS PGothic" charset="0"/>
              </a:rPr>
              <a:t>Pre-loaded application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Available to all users of popular phone 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Accessed via device’s core calling features</a:t>
            </a:r>
          </a:p>
          <a:p>
            <a:r>
              <a:rPr lang="en-US" dirty="0">
                <a:latin typeface="Arial" charset="0"/>
                <a:ea typeface="MS PGothic" charset="0"/>
              </a:rPr>
              <a:t>High bandwidth requirements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Symmetric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usage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, with asymmetric capacity</a:t>
            </a:r>
          </a:p>
          <a:p>
            <a:pPr lvl="1"/>
            <a:r>
              <a:rPr lang="en-US" dirty="0">
                <a:latin typeface="Arial" charset="0"/>
                <a:ea typeface="MS PGothic" charset="0"/>
                <a:cs typeface="MS PGothic" charset="0"/>
              </a:rPr>
              <a:t>Limited adaptation in the face of congestion</a:t>
            </a:r>
          </a:p>
          <a:p>
            <a:r>
              <a:rPr lang="en-US" dirty="0">
                <a:latin typeface="Arial" charset="0"/>
                <a:ea typeface="MS PGothic" charset="0"/>
              </a:rPr>
              <a:t>Staged deployment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Rapid adoption could lead to unpredictable load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Initially limit the number of users accessing an app</a:t>
            </a:r>
          </a:p>
          <a:p>
            <a:r>
              <a:rPr lang="en-US" dirty="0">
                <a:latin typeface="Arial" charset="0"/>
                <a:ea typeface="MS PGothic" charset="0"/>
                <a:cs typeface="Arial" charset="0"/>
              </a:rPr>
              <a:t>Enforcement point</a:t>
            </a:r>
          </a:p>
          <a:p>
            <a:pPr lvl="1"/>
            <a:r>
              <a:rPr lang="en-US" dirty="0">
                <a:latin typeface="Arial" charset="0"/>
                <a:ea typeface="Arial" charset="0"/>
                <a:cs typeface="Arial" charset="0"/>
              </a:rPr>
              <a:t>Usage limited on the device, not in the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network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365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AT&amp;T/</a:t>
            </a:r>
            <a:r>
              <a:rPr lang="en-US" dirty="0" err="1" smtClean="0"/>
              <a:t>FaceTime</a:t>
            </a:r>
            <a:r>
              <a:rPr lang="en-US" dirty="0" smtClean="0"/>
              <a:t> 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6911" cy="498968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Application developers</a:t>
            </a:r>
          </a:p>
          <a:p>
            <a:pPr lvl="1"/>
            <a:r>
              <a:rPr lang="en-US" dirty="0" smtClean="0"/>
              <a:t>Blocking lawful applications chills innovation</a:t>
            </a:r>
          </a:p>
          <a:p>
            <a:pPr lvl="1"/>
            <a:r>
              <a:rPr lang="en-US" dirty="0" smtClean="0"/>
              <a:t>Better to manage congestion directly</a:t>
            </a:r>
          </a:p>
          <a:p>
            <a:pPr lvl="1"/>
            <a:r>
              <a:rPr lang="en-US" dirty="0" smtClean="0"/>
              <a:t>E.g., rate limits or usage-based pricing</a:t>
            </a:r>
          </a:p>
          <a:p>
            <a:r>
              <a:rPr lang="en-US" dirty="0" smtClean="0"/>
              <a:t>Carriers</a:t>
            </a:r>
          </a:p>
          <a:p>
            <a:pPr lvl="1"/>
            <a:r>
              <a:rPr lang="en-US" dirty="0" smtClean="0"/>
              <a:t>AT</a:t>
            </a:r>
            <a:r>
              <a:rPr lang="en-US" dirty="0"/>
              <a:t>&amp;T has many “unlimited plan” customers</a:t>
            </a:r>
          </a:p>
          <a:p>
            <a:pPr lvl="1"/>
            <a:r>
              <a:rPr lang="en-US" dirty="0" smtClean="0"/>
              <a:t>Staged deployment to prevent an overload</a:t>
            </a:r>
          </a:p>
          <a:p>
            <a:pPr lvl="1"/>
            <a:r>
              <a:rPr lang="en-US" dirty="0" smtClean="0"/>
              <a:t>Apple allowed carriers to manage the app</a:t>
            </a:r>
          </a:p>
          <a:p>
            <a:r>
              <a:rPr lang="en-US" dirty="0" smtClean="0"/>
              <a:t>Equipment vendors</a:t>
            </a:r>
          </a:p>
          <a:p>
            <a:pPr lvl="1"/>
            <a:r>
              <a:rPr lang="en-US" dirty="0" smtClean="0"/>
              <a:t>Pre-installed app that aggressively uses bandwidth</a:t>
            </a:r>
          </a:p>
          <a:p>
            <a:pPr lvl="1"/>
            <a:r>
              <a:rPr lang="en-US" dirty="0" smtClean="0"/>
              <a:t>Alternative traffic-management approaches could have reduced overall quality of the customer 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6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Broadband Ecosystem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090" y="1444979"/>
            <a:ext cx="8686800" cy="51212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Seemingly virtuous cycle</a:t>
            </a:r>
          </a:p>
          <a:p>
            <a:pPr lvl="1"/>
            <a:r>
              <a:rPr lang="en-US" dirty="0" smtClean="0"/>
              <a:t>Networks, mobile devices, apps, and users</a:t>
            </a:r>
          </a:p>
          <a:p>
            <a:r>
              <a:rPr lang="en-US" dirty="0" smtClean="0"/>
              <a:t>Complex inter-relationships</a:t>
            </a:r>
          </a:p>
          <a:p>
            <a:pPr lvl="1"/>
            <a:r>
              <a:rPr lang="en-US" dirty="0" smtClean="0"/>
              <a:t>Apps, operating systems, and devices</a:t>
            </a:r>
          </a:p>
          <a:p>
            <a:pPr lvl="1"/>
            <a:r>
              <a:rPr lang="en-US" dirty="0" smtClean="0"/>
              <a:t>Carriers</a:t>
            </a:r>
            <a:r>
              <a:rPr lang="en-US" dirty="0"/>
              <a:t> </a:t>
            </a:r>
            <a:r>
              <a:rPr lang="en-US" dirty="0" smtClean="0"/>
              <a:t>and network equipment</a:t>
            </a:r>
            <a:r>
              <a:rPr lang="en-US" dirty="0"/>
              <a:t> </a:t>
            </a:r>
            <a:r>
              <a:rPr lang="en-US" dirty="0" smtClean="0"/>
              <a:t>vendors</a:t>
            </a:r>
          </a:p>
          <a:p>
            <a:r>
              <a:rPr lang="en-US" dirty="0" smtClean="0"/>
              <a:t>Small number of dominant players</a:t>
            </a:r>
          </a:p>
          <a:p>
            <a:pPr lvl="1"/>
            <a:r>
              <a:rPr lang="en-US" dirty="0" smtClean="0"/>
              <a:t>Smartphones: Apple, Samsung, LG</a:t>
            </a:r>
          </a:p>
          <a:p>
            <a:pPr lvl="1"/>
            <a:r>
              <a:rPr lang="en-US" dirty="0" smtClean="0"/>
              <a:t>Operating systems: Google Android, Apple IOS</a:t>
            </a:r>
          </a:p>
          <a:p>
            <a:pPr lvl="1"/>
            <a:r>
              <a:rPr lang="en-US" dirty="0" smtClean="0"/>
              <a:t>Carriers: Verizon, AT&amp;T, Sprint, T-Mobile</a:t>
            </a:r>
          </a:p>
          <a:p>
            <a:pPr lvl="1"/>
            <a:r>
              <a:rPr lang="en-US" dirty="0" smtClean="0"/>
              <a:t>Radio net: Ericsson, Alcatel-Lucent, Nokia-Siemens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13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6146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App stores</a:t>
            </a:r>
          </a:p>
          <a:p>
            <a:pPr lvl="1"/>
            <a:r>
              <a:rPr lang="en-US" dirty="0" smtClean="0"/>
              <a:t>Screening, revenue sharing, app promotion,</a:t>
            </a:r>
          </a:p>
          <a:p>
            <a:pPr lvl="1"/>
            <a:r>
              <a:rPr lang="en-US" dirty="0" smtClean="0"/>
              <a:t>Longer-term trend of HTML5</a:t>
            </a:r>
          </a:p>
          <a:p>
            <a:r>
              <a:rPr lang="en-US" dirty="0" smtClean="0"/>
              <a:t>Carrier service agreements</a:t>
            </a:r>
          </a:p>
          <a:p>
            <a:pPr lvl="1"/>
            <a:r>
              <a:rPr lang="en-US" dirty="0" smtClean="0"/>
              <a:t>Device locking, tethering and app restrictions</a:t>
            </a:r>
            <a:endParaRPr lang="en-US" dirty="0"/>
          </a:p>
          <a:p>
            <a:pPr lvl="1"/>
            <a:r>
              <a:rPr lang="en-US" dirty="0" smtClean="0"/>
              <a:t>Trend toward two-sided pricing (EU, Asia)</a:t>
            </a:r>
          </a:p>
          <a:p>
            <a:r>
              <a:rPr lang="en-US" dirty="0" smtClean="0"/>
              <a:t>Network-unfriendly apps</a:t>
            </a:r>
          </a:p>
          <a:p>
            <a:pPr lvl="1"/>
            <a:r>
              <a:rPr lang="en-US" dirty="0" smtClean="0"/>
              <a:t>Chatty, unfair, or inefficient apps</a:t>
            </a:r>
          </a:p>
          <a:p>
            <a:pPr lvl="1"/>
            <a:r>
              <a:rPr lang="en-US" dirty="0" smtClean="0"/>
              <a:t>Educating app developers and users</a:t>
            </a:r>
          </a:p>
          <a:p>
            <a:r>
              <a:rPr lang="en-US" dirty="0" err="1" smtClean="0"/>
              <a:t>WiFi</a:t>
            </a:r>
            <a:r>
              <a:rPr lang="en-US" dirty="0" smtClean="0"/>
              <a:t> offloading</a:t>
            </a:r>
          </a:p>
          <a:p>
            <a:pPr lvl="1"/>
            <a:r>
              <a:rPr lang="en-US" dirty="0" smtClean="0"/>
              <a:t>Low-cost alternative for wireless broadband</a:t>
            </a:r>
          </a:p>
          <a:p>
            <a:pPr lvl="1"/>
            <a:r>
              <a:rPr lang="en-US" dirty="0" smtClean="0"/>
              <a:t>Variable performance, security, and mobility</a:t>
            </a:r>
          </a:p>
          <a:p>
            <a:pPr lvl="1"/>
            <a:r>
              <a:rPr lang="en-US" dirty="0" smtClean="0"/>
              <a:t>Enables greater competition and user choice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05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7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Consider interactions between </a:t>
            </a:r>
            <a:r>
              <a:rPr lang="en-US" i="1" dirty="0" smtClean="0"/>
              <a:t>all</a:t>
            </a:r>
            <a:r>
              <a:rPr lang="en-US" dirty="0" smtClean="0"/>
              <a:t> players</a:t>
            </a:r>
          </a:p>
          <a:p>
            <a:pPr lvl="1"/>
            <a:r>
              <a:rPr lang="en-US" dirty="0" smtClean="0"/>
              <a:t>Even those not subject to the OIO</a:t>
            </a:r>
          </a:p>
          <a:p>
            <a:r>
              <a:rPr lang="en-US" dirty="0" smtClean="0"/>
              <a:t>Track the trends affecting competition</a:t>
            </a:r>
          </a:p>
          <a:p>
            <a:pPr lvl="1"/>
            <a:r>
              <a:rPr lang="en-US" dirty="0" smtClean="0"/>
              <a:t>HTML5, </a:t>
            </a:r>
            <a:r>
              <a:rPr lang="en-US" dirty="0" err="1" smtClean="0"/>
              <a:t>WiFi</a:t>
            </a:r>
            <a:r>
              <a:rPr lang="en-US" dirty="0" smtClean="0"/>
              <a:t> offloading, two-sided pricing, …</a:t>
            </a:r>
          </a:p>
          <a:p>
            <a:r>
              <a:rPr lang="en-US" dirty="0" smtClean="0"/>
              <a:t>Foster healthy mobile broadband ecosystem</a:t>
            </a:r>
          </a:p>
          <a:p>
            <a:pPr lvl="1"/>
            <a:r>
              <a:rPr lang="en-US" dirty="0" smtClean="0"/>
              <a:t>Transparency</a:t>
            </a:r>
          </a:p>
          <a:p>
            <a:pPr lvl="1"/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Competition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97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30877</TotalTime>
  <Words>448</Words>
  <Application>Microsoft Macintosh PowerPoint</Application>
  <PresentationFormat>On-screen Show (4:3)</PresentationFormat>
  <Paragraphs>90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Mobile Broadband  Working Group</vt:lpstr>
      <vt:lpstr>Two Studies: Depth and Breadth</vt:lpstr>
      <vt:lpstr>AT&amp;T/FaceTime</vt:lpstr>
      <vt:lpstr>AT&amp;T/FaceTime Issues</vt:lpstr>
      <vt:lpstr>AT&amp;T/FaceTime Perspectives</vt:lpstr>
      <vt:lpstr>Mobile Broadband Ecosystem</vt:lpstr>
      <vt:lpstr>Four Case Studies</vt:lpstr>
      <vt:lpstr>Conclusions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1047</cp:revision>
  <cp:lastPrinted>2012-10-23T16:46:37Z</cp:lastPrinted>
  <dcterms:created xsi:type="dcterms:W3CDTF">2011-07-06T20:32:25Z</dcterms:created>
  <dcterms:modified xsi:type="dcterms:W3CDTF">2013-07-08T19:50:34Z</dcterms:modified>
</cp:coreProperties>
</file>