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90" r:id="rId3"/>
    <p:sldId id="291" r:id="rId4"/>
    <p:sldId id="292" r:id="rId5"/>
    <p:sldId id="293" r:id="rId6"/>
    <p:sldId id="294" r:id="rId7"/>
    <p:sldId id="308" r:id="rId8"/>
    <p:sldId id="309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3" r:id="rId17"/>
    <p:sldId id="304" r:id="rId18"/>
    <p:sldId id="302" r:id="rId19"/>
    <p:sldId id="305" r:id="rId20"/>
    <p:sldId id="30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290" autoAdjust="0"/>
    <p:restoredTop sz="94454" autoAdjust="0"/>
  </p:normalViewPr>
  <p:slideViewPr>
    <p:cSldViewPr snapToGrid="0" snapToObjects="1">
      <p:cViewPr>
        <p:scale>
          <a:sx n="90" d="100"/>
          <a:sy n="90" d="100"/>
        </p:scale>
        <p:origin x="-224" y="-4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10/24/13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10/24/13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mobile broadband ecosystem is built on a seemingly “virtuous cycle,” where networks that</a:t>
            </a:r>
            <a:r>
              <a:rPr lang="en-US" baseline="0" dirty="0" smtClean="0"/>
              <a:t> </a:t>
            </a:r>
            <a:r>
              <a:rPr lang="en-US" dirty="0" smtClean="0"/>
              <a:t>are fast, reliable, and widely available encourage the creation of mobile devices that connect to</a:t>
            </a:r>
            <a:r>
              <a:rPr lang="en-US" baseline="0" dirty="0" smtClean="0"/>
              <a:t> </a:t>
            </a:r>
            <a:r>
              <a:rPr lang="en-US" dirty="0" smtClean="0"/>
              <a:t>these networks, which spurs innovation in compelling applications, which in turn motivate more</a:t>
            </a:r>
            <a:r>
              <a:rPr lang="en-US" baseline="0" dirty="0" smtClean="0"/>
              <a:t> </a:t>
            </a:r>
            <a:r>
              <a:rPr lang="en-US" dirty="0" smtClean="0"/>
              <a:t>users to adopt the technology, spurring further investment in the underlying networks.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665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Important roles played by many parties, including the network (i.e., mobile network operators and</a:t>
            </a:r>
            <a:r>
              <a:rPr lang="en-US" baseline="0" dirty="0" smtClean="0"/>
              <a:t> </a:t>
            </a:r>
            <a:r>
              <a:rPr lang="en-US" dirty="0" smtClean="0"/>
              <a:t>network equipment vendors), the devices (i.e., device manufacturers and </a:t>
            </a:r>
            <a:r>
              <a:rPr lang="en-US" dirty="0" err="1" smtClean="0"/>
              <a:t>operating­system</a:t>
            </a:r>
            <a:r>
              <a:rPr lang="en-US" baseline="0" dirty="0" smtClean="0"/>
              <a:t> </a:t>
            </a:r>
            <a:r>
              <a:rPr lang="en-US" dirty="0" smtClean="0"/>
              <a:t>developers), and the applications (i.e., application developers) in delivering mobile broadband</a:t>
            </a:r>
            <a:r>
              <a:rPr lang="en-US" baseline="0" dirty="0" smtClean="0"/>
              <a:t> </a:t>
            </a:r>
            <a:r>
              <a:rPr lang="en-US" dirty="0" smtClean="0"/>
              <a:t>services to users.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966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10/24/13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10/24/13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10/24/13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10/24/13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10/24/13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10/24/13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10/24/13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10/24/13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10/24/13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10/24/13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10/24/13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10/24/13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Openness in the Mobile Broadband Ecosystem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Jennifer Rexford</a:t>
            </a:r>
          </a:p>
          <a:p>
            <a:r>
              <a:rPr lang="en-US" sz="2400" dirty="0" smtClean="0"/>
              <a:t>Princeton University</a:t>
            </a:r>
            <a:endParaRPr lang="en-US" sz="2400" dirty="0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233" y="3953582"/>
            <a:ext cx="2074333" cy="2074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38221"/>
            <a:ext cx="2540000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33008" y="6378221"/>
            <a:ext cx="77251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http://</a:t>
            </a:r>
            <a:r>
              <a:rPr lang="en-US" sz="2000" dirty="0" err="1"/>
              <a:t>transition.fcc.gov</a:t>
            </a:r>
            <a:r>
              <a:rPr lang="en-US" sz="2000" dirty="0"/>
              <a:t>/</a:t>
            </a:r>
            <a:r>
              <a:rPr lang="en-US" sz="2000" dirty="0" err="1"/>
              <a:t>cgb</a:t>
            </a:r>
            <a:r>
              <a:rPr lang="en-US" sz="2000" dirty="0"/>
              <a:t>/</a:t>
            </a:r>
            <a:r>
              <a:rPr lang="en-US" sz="2000" dirty="0" err="1"/>
              <a:t>oiac</a:t>
            </a:r>
            <a:r>
              <a:rPr lang="en-US" sz="2000" dirty="0"/>
              <a:t>/Mobile-Broadband-</a:t>
            </a:r>
            <a:r>
              <a:rPr lang="en-US" sz="2000" dirty="0" err="1"/>
              <a:t>Ecosystem.pdf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2093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Developers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10</a:t>
            </a:fld>
            <a:endParaRPr lang="en-US" dirty="0"/>
          </a:p>
        </p:txBody>
      </p:sp>
      <p:pic>
        <p:nvPicPr>
          <p:cNvPr id="7" name="image04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254000" y="1298222"/>
            <a:ext cx="8890000" cy="542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511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Manufacturers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image02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98777" y="1417637"/>
            <a:ext cx="8960556" cy="530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431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Carriers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image05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155223" y="1417638"/>
            <a:ext cx="8918222" cy="530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958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Equipment Vendors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13</a:t>
            </a:fld>
            <a:endParaRPr lang="en-US" dirty="0"/>
          </a:p>
        </p:txBody>
      </p:sp>
      <p:pic>
        <p:nvPicPr>
          <p:cNvPr id="5" name="image03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112890" y="1417637"/>
            <a:ext cx="9031110" cy="530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400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App </a:t>
            </a:r>
            <a:r>
              <a:rPr lang="en-US" sz="3600" dirty="0" smtClean="0"/>
              <a:t>stores</a:t>
            </a:r>
          </a:p>
          <a:p>
            <a:r>
              <a:rPr lang="en-US" sz="3600" dirty="0"/>
              <a:t>Carrier service </a:t>
            </a:r>
            <a:r>
              <a:rPr lang="en-US" sz="3600" dirty="0" smtClean="0"/>
              <a:t>agreements</a:t>
            </a:r>
          </a:p>
          <a:p>
            <a:r>
              <a:rPr lang="en-US" sz="3600" dirty="0"/>
              <a:t>Network-unfriendly </a:t>
            </a:r>
            <a:r>
              <a:rPr lang="en-US" sz="3600" dirty="0" smtClean="0"/>
              <a:t>applications</a:t>
            </a:r>
            <a:endParaRPr lang="en-US" sz="3600" dirty="0" smtClean="0"/>
          </a:p>
          <a:p>
            <a:r>
              <a:rPr lang="en-US" sz="3600" dirty="0" smtClean="0"/>
              <a:t>SDK and handset agreements</a:t>
            </a:r>
          </a:p>
          <a:p>
            <a:r>
              <a:rPr lang="en-US" sz="3600" dirty="0" err="1" smtClean="0"/>
              <a:t>WiFi</a:t>
            </a:r>
            <a:r>
              <a:rPr lang="en-US" sz="3600" dirty="0" smtClean="0"/>
              <a:t> </a:t>
            </a:r>
            <a:r>
              <a:rPr lang="en-US" sz="3600" dirty="0" smtClean="0"/>
              <a:t>offloading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721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Apps &amp; OS: App Stores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17467" cy="51212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Mobile app distribution</a:t>
            </a:r>
          </a:p>
          <a:p>
            <a:pPr lvl="1"/>
            <a:r>
              <a:rPr lang="en-US" dirty="0" smtClean="0"/>
              <a:t>Balancing trust, functionality, convenience</a:t>
            </a:r>
          </a:p>
          <a:p>
            <a:pPr lvl="1"/>
            <a:r>
              <a:rPr lang="en-US" dirty="0" smtClean="0"/>
              <a:t>App review by platform provider</a:t>
            </a:r>
          </a:p>
          <a:p>
            <a:pPr lvl="1"/>
            <a:r>
              <a:rPr lang="en-US" dirty="0" smtClean="0"/>
              <a:t>Semi-sandboxed execution environment</a:t>
            </a:r>
          </a:p>
          <a:p>
            <a:r>
              <a:rPr lang="en-US" dirty="0" smtClean="0"/>
              <a:t>Policies affecting openness</a:t>
            </a:r>
          </a:p>
          <a:p>
            <a:pPr lvl="1"/>
            <a:r>
              <a:rPr lang="en-US" dirty="0" smtClean="0"/>
              <a:t>Installation mechanisms (app store required)</a:t>
            </a:r>
          </a:p>
          <a:p>
            <a:pPr lvl="1"/>
            <a:r>
              <a:rPr lang="en-US" dirty="0" smtClean="0"/>
              <a:t>Screening policies (performance, security, …)</a:t>
            </a:r>
          </a:p>
          <a:p>
            <a:pPr lvl="1"/>
            <a:r>
              <a:rPr lang="en-US" dirty="0" smtClean="0"/>
              <a:t>Revenue-sharing agreements (e.g., 20-30%)</a:t>
            </a:r>
          </a:p>
          <a:p>
            <a:pPr lvl="1"/>
            <a:r>
              <a:rPr lang="en-US" dirty="0" smtClean="0"/>
              <a:t>App store navigation (promotion, categories)</a:t>
            </a:r>
          </a:p>
          <a:p>
            <a:r>
              <a:rPr lang="en-US" dirty="0" smtClean="0"/>
              <a:t>Longer term: </a:t>
            </a:r>
            <a:r>
              <a:rPr lang="en-US" dirty="0" smtClean="0"/>
              <a:t>HTML5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89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111" y="274638"/>
            <a:ext cx="8650112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User </a:t>
            </a:r>
            <a:r>
              <a:rPr lang="en-US" dirty="0"/>
              <a:t>&amp;</a:t>
            </a:r>
            <a:r>
              <a:rPr lang="en-US" dirty="0" smtClean="0"/>
              <a:t> Carrier: Service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2127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Service agreements and pricing plans</a:t>
            </a:r>
          </a:p>
          <a:p>
            <a:pPr lvl="1"/>
            <a:r>
              <a:rPr lang="en-US" dirty="0" smtClean="0"/>
              <a:t>Customers: clarity and flexibility</a:t>
            </a:r>
          </a:p>
          <a:p>
            <a:pPr lvl="1"/>
            <a:r>
              <a:rPr lang="en-US" dirty="0" smtClean="0"/>
              <a:t>Carriers: recoup costs and limit risk</a:t>
            </a:r>
          </a:p>
          <a:p>
            <a:pPr lvl="1"/>
            <a:r>
              <a:rPr lang="en-US" dirty="0" smtClean="0"/>
              <a:t>Unlimited, usage cap, usage-based pricing</a:t>
            </a:r>
          </a:p>
          <a:p>
            <a:r>
              <a:rPr lang="en-US" dirty="0" smtClean="0"/>
              <a:t>Policies affecting </a:t>
            </a:r>
            <a:r>
              <a:rPr lang="en-US" dirty="0" smtClean="0"/>
              <a:t>openness</a:t>
            </a:r>
          </a:p>
          <a:p>
            <a:pPr lvl="1"/>
            <a:r>
              <a:rPr lang="en-US" dirty="0" smtClean="0"/>
              <a:t>Billing models (from unlimited to usage-based)</a:t>
            </a:r>
            <a:endParaRPr lang="en-US" dirty="0" smtClean="0"/>
          </a:p>
          <a:p>
            <a:pPr lvl="1"/>
            <a:r>
              <a:rPr lang="en-US" dirty="0" smtClean="0"/>
              <a:t>Device locking (and </a:t>
            </a:r>
            <a:r>
              <a:rPr lang="en-US" dirty="0" smtClean="0"/>
              <a:t>role of device </a:t>
            </a:r>
            <a:r>
              <a:rPr lang="en-US" dirty="0" smtClean="0"/>
              <a:t>subsidies)</a:t>
            </a:r>
          </a:p>
          <a:p>
            <a:pPr lvl="1"/>
            <a:r>
              <a:rPr lang="en-US" dirty="0" smtClean="0"/>
              <a:t>Restrictions on tethering </a:t>
            </a:r>
            <a:endParaRPr lang="en-US" dirty="0" smtClean="0"/>
          </a:p>
          <a:p>
            <a:pPr lvl="1"/>
            <a:r>
              <a:rPr lang="en-US" dirty="0" smtClean="0"/>
              <a:t>Application </a:t>
            </a:r>
            <a:r>
              <a:rPr lang="en-US" dirty="0" smtClean="0"/>
              <a:t>restrictions (e.g., </a:t>
            </a:r>
            <a:r>
              <a:rPr lang="en-US" dirty="0" err="1" smtClean="0"/>
              <a:t>FaceTime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Zero-rating (“toll free”) trend outside U.S.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881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54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App </a:t>
            </a:r>
            <a:r>
              <a:rPr lang="en-US" dirty="0"/>
              <a:t>&amp;</a:t>
            </a:r>
            <a:r>
              <a:rPr lang="en-US" dirty="0" smtClean="0"/>
              <a:t> Carrier: Net-Unfriendly Apps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Misbehaving apps overload the network</a:t>
            </a:r>
          </a:p>
          <a:p>
            <a:pPr lvl="1"/>
            <a:r>
              <a:rPr lang="en-US" dirty="0" smtClean="0"/>
              <a:t>Chatty: wasting signaling resources </a:t>
            </a:r>
          </a:p>
          <a:p>
            <a:pPr lvl="1"/>
            <a:r>
              <a:rPr lang="en-US" dirty="0" smtClean="0"/>
              <a:t>Unfair: consuming excessive bandwidth</a:t>
            </a:r>
          </a:p>
          <a:p>
            <a:pPr lvl="1"/>
            <a:r>
              <a:rPr lang="en-US" dirty="0" smtClean="0"/>
              <a:t>Inefficient: poor caching wastes bandwidth</a:t>
            </a:r>
          </a:p>
          <a:p>
            <a:r>
              <a:rPr lang="en-US" dirty="0" smtClean="0"/>
              <a:t>Challenging to address</a:t>
            </a:r>
          </a:p>
          <a:p>
            <a:pPr lvl="1"/>
            <a:r>
              <a:rPr lang="en-US" dirty="0" smtClean="0"/>
              <a:t>Large number of developers</a:t>
            </a:r>
          </a:p>
          <a:p>
            <a:pPr lvl="1"/>
            <a:r>
              <a:rPr lang="en-US" dirty="0" smtClean="0"/>
              <a:t>Naiveté about app impact on the network</a:t>
            </a:r>
          </a:p>
          <a:p>
            <a:r>
              <a:rPr lang="en-US" dirty="0" smtClean="0"/>
              <a:t>Aligned incentives</a:t>
            </a:r>
          </a:p>
          <a:p>
            <a:pPr lvl="1"/>
            <a:r>
              <a:rPr lang="en-US" dirty="0" smtClean="0"/>
              <a:t>Educate developers (e.g., AT&amp;T ARO tool)</a:t>
            </a:r>
          </a:p>
          <a:p>
            <a:pPr lvl="1"/>
            <a:r>
              <a:rPr lang="en-US" dirty="0" smtClean="0"/>
              <a:t>Benefit users (e.g., less bandwidth and battery)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365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666" y="274638"/>
            <a:ext cx="8461022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OS </a:t>
            </a:r>
            <a:r>
              <a:rPr lang="en-US" sz="3600" dirty="0"/>
              <a:t>&amp;</a:t>
            </a:r>
            <a:r>
              <a:rPr lang="en-US" sz="3600" dirty="0" smtClean="0"/>
              <a:t> Device: SDK/Handset Agreements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868" y="1600200"/>
            <a:ext cx="8686800" cy="496146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Android </a:t>
            </a:r>
          </a:p>
          <a:p>
            <a:pPr lvl="1"/>
            <a:r>
              <a:rPr lang="en-US" dirty="0" smtClean="0"/>
              <a:t>OS is free and open (unlike Apple </a:t>
            </a:r>
            <a:r>
              <a:rPr lang="en-US" dirty="0" err="1" smtClean="0"/>
              <a:t>iOS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But the OS isn’t the whole story</a:t>
            </a:r>
          </a:p>
          <a:p>
            <a:r>
              <a:rPr lang="en-US" dirty="0" smtClean="0"/>
              <a:t>Agreements with handset manufacturers</a:t>
            </a:r>
          </a:p>
          <a:p>
            <a:pPr lvl="1"/>
            <a:r>
              <a:rPr lang="en-US" dirty="0" smtClean="0"/>
              <a:t>Early access to new versions of Android</a:t>
            </a:r>
          </a:p>
          <a:p>
            <a:pPr lvl="1"/>
            <a:r>
              <a:rPr lang="en-US" dirty="0" smtClean="0"/>
              <a:t>Engineering and technical support</a:t>
            </a:r>
          </a:p>
          <a:p>
            <a:pPr lvl="1"/>
            <a:r>
              <a:rPr lang="en-US" dirty="0" smtClean="0"/>
              <a:t>Access to Google Play (app store and search)</a:t>
            </a:r>
          </a:p>
          <a:p>
            <a:r>
              <a:rPr lang="en-US" dirty="0" smtClean="0"/>
              <a:t>Anti-fragmentation policy</a:t>
            </a:r>
          </a:p>
          <a:p>
            <a:pPr lvl="1"/>
            <a:r>
              <a:rPr lang="en-US" dirty="0" smtClean="0"/>
              <a:t>Reduces app portability problems</a:t>
            </a:r>
          </a:p>
          <a:p>
            <a:pPr lvl="1"/>
            <a:r>
              <a:rPr lang="en-US" dirty="0" smtClean="0"/>
              <a:t>Limits OS experimentation (</a:t>
            </a:r>
            <a:r>
              <a:rPr lang="en-US" smtClean="0"/>
              <a:t>e.g., search, navigation)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944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55" y="274638"/>
            <a:ext cx="877711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Long-Term Trend: </a:t>
            </a:r>
            <a:r>
              <a:rPr lang="en-US" dirty="0" err="1" smtClean="0"/>
              <a:t>WiFi</a:t>
            </a:r>
            <a:r>
              <a:rPr lang="en-US" dirty="0" smtClean="0"/>
              <a:t> Offloading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21276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WiFi</a:t>
            </a:r>
            <a:r>
              <a:rPr lang="en-US" dirty="0"/>
              <a:t> </a:t>
            </a:r>
            <a:r>
              <a:rPr lang="en-US" dirty="0" smtClean="0"/>
              <a:t>offloading</a:t>
            </a:r>
          </a:p>
          <a:p>
            <a:pPr lvl="1"/>
            <a:r>
              <a:rPr lang="en-US" dirty="0" smtClean="0"/>
              <a:t>Unlicensed spectrum</a:t>
            </a:r>
          </a:p>
          <a:p>
            <a:pPr lvl="1"/>
            <a:r>
              <a:rPr lang="en-US" dirty="0" smtClean="0"/>
              <a:t>Low-cost (free or cheap to users)</a:t>
            </a:r>
          </a:p>
          <a:p>
            <a:pPr lvl="1"/>
            <a:r>
              <a:rPr lang="en-US" dirty="0" smtClean="0"/>
              <a:t>Carries 30-70% of mobile data traffic</a:t>
            </a:r>
          </a:p>
          <a:p>
            <a:r>
              <a:rPr lang="en-US" dirty="0" smtClean="0"/>
              <a:t>Multiple flavors</a:t>
            </a:r>
          </a:p>
          <a:p>
            <a:pPr lvl="1"/>
            <a:r>
              <a:rPr lang="en-US" dirty="0" smtClean="0"/>
              <a:t>Home or office, offered by a business (e.g., Starbucks), commercial service (e.g., </a:t>
            </a:r>
            <a:r>
              <a:rPr lang="en-US" dirty="0" err="1" smtClean="0"/>
              <a:t>Boingo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Influencing the market structure</a:t>
            </a:r>
          </a:p>
          <a:p>
            <a:pPr lvl="1"/>
            <a:r>
              <a:rPr lang="en-US" dirty="0" smtClean="0"/>
              <a:t>More options for consumers</a:t>
            </a:r>
          </a:p>
          <a:p>
            <a:pPr lvl="1"/>
            <a:r>
              <a:rPr lang="en-US" dirty="0" smtClean="0"/>
              <a:t>Cellular for coverage, and </a:t>
            </a:r>
            <a:r>
              <a:rPr lang="en-US" dirty="0" err="1" smtClean="0"/>
              <a:t>WiFi</a:t>
            </a:r>
            <a:r>
              <a:rPr lang="en-US" dirty="0" smtClean="0"/>
              <a:t> for capacity</a:t>
            </a:r>
          </a:p>
          <a:p>
            <a:pPr lvl="1"/>
            <a:r>
              <a:rPr lang="en-US" dirty="0" smtClean="0"/>
              <a:t>Seamless authentication and mobility support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331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and Open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2"/>
            <a:ext cx="8229600" cy="3790242"/>
          </a:xfrm>
        </p:spPr>
        <p:txBody>
          <a:bodyPr>
            <a:normAutofit/>
          </a:bodyPr>
          <a:lstStyle/>
          <a:p>
            <a:r>
              <a:rPr lang="en-US" dirty="0">
                <a:latin typeface="Arial" charset="0"/>
                <a:ea typeface="MS PGothic" charset="0"/>
              </a:rPr>
              <a:t>Open Internet Order (2010)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Transparency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No blocking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No unreasonable discrimination</a:t>
            </a:r>
          </a:p>
          <a:p>
            <a:r>
              <a:rPr lang="en-US" dirty="0">
                <a:latin typeface="Arial" charset="0"/>
                <a:ea typeface="MS PGothic" charset="0"/>
              </a:rPr>
              <a:t>Open Internet Advisory Committee (2012)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Track effects of the Open Internet Order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Provide recommendations to the FCC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2515659"/>
            <a:ext cx="1971675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7200" y="1558749"/>
            <a:ext cx="81748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Openness: </a:t>
            </a:r>
            <a:r>
              <a:rPr lang="en-US" sz="2400" dirty="0"/>
              <a:t>“</a:t>
            </a:r>
            <a:r>
              <a:rPr lang="en-US" sz="2400" i="1" dirty="0" smtClean="0"/>
              <a:t>the absence </a:t>
            </a:r>
            <a:r>
              <a:rPr lang="en-US" sz="2400" i="1" dirty="0"/>
              <a:t>of any gatekeeper blocking </a:t>
            </a:r>
            <a:r>
              <a:rPr lang="en-US" sz="2400" i="1" dirty="0" smtClean="0"/>
              <a:t>lawful </a:t>
            </a:r>
          </a:p>
          <a:p>
            <a:pPr algn="ctr"/>
            <a:r>
              <a:rPr lang="en-US" sz="2400" i="1" dirty="0" smtClean="0"/>
              <a:t>uses </a:t>
            </a:r>
            <a:r>
              <a:rPr lang="en-US" sz="2400" i="1" dirty="0"/>
              <a:t>of the network or picking winners and losers </a:t>
            </a:r>
            <a:r>
              <a:rPr lang="en-US" sz="2400" i="1" dirty="0" smtClean="0"/>
              <a:t>online</a:t>
            </a:r>
            <a:r>
              <a:rPr lang="en-US" sz="2400" dirty="0" smtClean="0"/>
              <a:t>”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53995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r>
              <a:rPr lang="en-US" dirty="0" smtClean="0"/>
              <a:t>Consider </a:t>
            </a:r>
            <a:r>
              <a:rPr lang="en-US" dirty="0"/>
              <a:t>interactions between </a:t>
            </a:r>
            <a:r>
              <a:rPr lang="en-US" i="1" dirty="0"/>
              <a:t>all</a:t>
            </a:r>
            <a:r>
              <a:rPr lang="en-US" dirty="0"/>
              <a:t> players</a:t>
            </a:r>
          </a:p>
          <a:p>
            <a:pPr lvl="1"/>
            <a:r>
              <a:rPr lang="en-US" dirty="0"/>
              <a:t>Even those not subject to the OIO</a:t>
            </a:r>
          </a:p>
          <a:p>
            <a:r>
              <a:rPr lang="en-US" dirty="0"/>
              <a:t>Track the trends affecting competition</a:t>
            </a:r>
          </a:p>
          <a:p>
            <a:pPr lvl="1"/>
            <a:r>
              <a:rPr lang="en-US" dirty="0"/>
              <a:t>HTML5, </a:t>
            </a:r>
            <a:r>
              <a:rPr lang="en-US" dirty="0" err="1"/>
              <a:t>WiFi</a:t>
            </a:r>
            <a:r>
              <a:rPr lang="en-US" dirty="0"/>
              <a:t> offloading, two-sided pricing, </a:t>
            </a:r>
            <a:r>
              <a:rPr lang="en-US" dirty="0" smtClean="0"/>
              <a:t>emergence of “vertical” players, …</a:t>
            </a:r>
          </a:p>
          <a:p>
            <a:r>
              <a:rPr lang="en-US" dirty="0"/>
              <a:t>Foster </a:t>
            </a:r>
            <a:r>
              <a:rPr lang="en-US" dirty="0" smtClean="0"/>
              <a:t>a healthy ecosystem</a:t>
            </a:r>
            <a:endParaRPr lang="en-US" dirty="0"/>
          </a:p>
          <a:p>
            <a:pPr lvl="1"/>
            <a:r>
              <a:rPr lang="en-US" dirty="0" smtClean="0"/>
              <a:t>Transparency </a:t>
            </a:r>
          </a:p>
          <a:p>
            <a:pPr lvl="1"/>
            <a:r>
              <a:rPr lang="en-US" dirty="0" smtClean="0"/>
              <a:t>Education</a:t>
            </a:r>
            <a:endParaRPr lang="en-US" dirty="0"/>
          </a:p>
          <a:p>
            <a:pPr lvl="1"/>
            <a:r>
              <a:rPr lang="en-US" dirty="0" smtClean="0"/>
              <a:t>Competition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033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Mobile Broadband Working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7312"/>
            <a:ext cx="8229600" cy="5121275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dirty="0">
                <a:latin typeface="Arial" charset="0"/>
                <a:ea typeface="MS PGothic" charset="0"/>
                <a:cs typeface="Arial" charset="0"/>
              </a:rPr>
              <a:t>Mobile broadband</a:t>
            </a:r>
          </a:p>
          <a:p>
            <a:pPr lvl="1">
              <a:defRPr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Crucial part of Internet access</a:t>
            </a:r>
          </a:p>
          <a:p>
            <a:pPr lvl="1">
              <a:defRPr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Yet, still at an early stage </a:t>
            </a:r>
          </a:p>
          <a:p>
            <a:pPr>
              <a:defRPr/>
            </a:pPr>
            <a:r>
              <a:rPr lang="en-US" dirty="0">
                <a:latin typeface="Arial" charset="0"/>
                <a:ea typeface="MS PGothic" charset="0"/>
                <a:cs typeface="Arial" charset="0"/>
              </a:rPr>
              <a:t>Special treatment in Open Internet Order</a:t>
            </a:r>
          </a:p>
          <a:p>
            <a:pPr lvl="1">
              <a:defRPr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Network practice transparency</a:t>
            </a:r>
          </a:p>
          <a:p>
            <a:pPr lvl="1">
              <a:defRPr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Certain “no blocking” requirements</a:t>
            </a:r>
          </a:p>
          <a:p>
            <a:pPr lvl="1">
              <a:defRPr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Wider latitude for differentiated service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Two main activities</a:t>
            </a:r>
          </a:p>
          <a:p>
            <a:pPr lvl="1">
              <a:defRPr/>
            </a:pPr>
            <a:r>
              <a:rPr lang="en-US" dirty="0"/>
              <a:t>AT&amp;T limiting the </a:t>
            </a:r>
            <a:r>
              <a:rPr lang="en-US" dirty="0" err="1"/>
              <a:t>FaceTime</a:t>
            </a:r>
            <a:r>
              <a:rPr lang="en-US" dirty="0"/>
              <a:t> </a:t>
            </a:r>
            <a:r>
              <a:rPr lang="en-US" dirty="0" smtClean="0"/>
              <a:t>application</a:t>
            </a:r>
          </a:p>
          <a:p>
            <a:pPr lvl="1">
              <a:defRPr/>
            </a:pPr>
            <a:r>
              <a:rPr lang="en-US" dirty="0" smtClean="0"/>
              <a:t>Openness in the mobile broadband ecosystem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661" y="1239838"/>
            <a:ext cx="1612900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556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Promoting a Virtuous </a:t>
            </a:r>
            <a:r>
              <a:rPr lang="en-US" dirty="0" smtClean="0"/>
              <a:t>Cycle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51309" y="1778000"/>
            <a:ext cx="1801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Networks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254787" y="3496747"/>
            <a:ext cx="15022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Mobile </a:t>
            </a:r>
          </a:p>
          <a:p>
            <a:pPr algn="ctr"/>
            <a:r>
              <a:rPr lang="en-US" sz="2800" b="1" dirty="0" smtClean="0"/>
              <a:t>devices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338421" y="5647646"/>
            <a:ext cx="2339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Applications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68400" y="3712190"/>
            <a:ext cx="118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Users</a:t>
            </a:r>
            <a:endParaRPr lang="en-US" sz="2800" b="1" dirty="0"/>
          </a:p>
        </p:txBody>
      </p:sp>
      <p:sp>
        <p:nvSpPr>
          <p:cNvPr id="9" name="Bent Arrow 8"/>
          <p:cNvSpPr/>
          <p:nvPr/>
        </p:nvSpPr>
        <p:spPr>
          <a:xfrm rot="5400000">
            <a:off x="5657936" y="1661686"/>
            <a:ext cx="1339285" cy="2020395"/>
          </a:xfrm>
          <a:prstGeom prst="bentArrow">
            <a:avLst>
              <a:gd name="adj1" fmla="val 25000"/>
              <a:gd name="adj2" fmla="val 24529"/>
              <a:gd name="adj3" fmla="val 25000"/>
              <a:gd name="adj4" fmla="val 43750"/>
            </a:avLst>
          </a:prstGeom>
          <a:solidFill>
            <a:schemeClr val="accent6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Bent Arrow 9"/>
          <p:cNvSpPr/>
          <p:nvPr/>
        </p:nvSpPr>
        <p:spPr>
          <a:xfrm rot="5400000" flipH="1" flipV="1">
            <a:off x="1521435" y="4225136"/>
            <a:ext cx="1568961" cy="2020395"/>
          </a:xfrm>
          <a:prstGeom prst="bentArrow">
            <a:avLst>
              <a:gd name="adj1" fmla="val 25000"/>
              <a:gd name="adj2" fmla="val 24529"/>
              <a:gd name="adj3" fmla="val 25000"/>
              <a:gd name="adj4" fmla="val 43750"/>
            </a:avLst>
          </a:prstGeom>
          <a:solidFill>
            <a:schemeClr val="accent6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Bent Arrow 10"/>
          <p:cNvSpPr/>
          <p:nvPr/>
        </p:nvSpPr>
        <p:spPr>
          <a:xfrm flipH="1" flipV="1">
            <a:off x="5672666" y="4571999"/>
            <a:ext cx="1519292" cy="1744027"/>
          </a:xfrm>
          <a:prstGeom prst="bentArrow">
            <a:avLst>
              <a:gd name="adj1" fmla="val 25000"/>
              <a:gd name="adj2" fmla="val 24529"/>
              <a:gd name="adj3" fmla="val 25000"/>
              <a:gd name="adj4" fmla="val 43750"/>
            </a:avLst>
          </a:prstGeom>
          <a:solidFill>
            <a:schemeClr val="accent6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Bent Arrow 11"/>
          <p:cNvSpPr/>
          <p:nvPr/>
        </p:nvSpPr>
        <p:spPr>
          <a:xfrm rot="10800000" flipH="1" flipV="1">
            <a:off x="1418188" y="1797965"/>
            <a:ext cx="2047232" cy="1515339"/>
          </a:xfrm>
          <a:prstGeom prst="bentArrow">
            <a:avLst>
              <a:gd name="adj1" fmla="val 25000"/>
              <a:gd name="adj2" fmla="val 24529"/>
              <a:gd name="adj3" fmla="val 25000"/>
              <a:gd name="adj4" fmla="val 43750"/>
            </a:avLst>
          </a:prstGeom>
          <a:solidFill>
            <a:schemeClr val="accent6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289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790226" y="2328331"/>
            <a:ext cx="2610556" cy="27375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Inter-relationships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54104" y="2582331"/>
            <a:ext cx="1006122" cy="578556"/>
          </a:xfrm>
          <a:prstGeom prst="rect">
            <a:avLst/>
          </a:prstGeom>
          <a:solidFill>
            <a:srgbClr val="FF0000"/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54106" y="3344330"/>
            <a:ext cx="2079702" cy="564445"/>
          </a:xfrm>
          <a:prstGeom prst="rect">
            <a:avLst/>
          </a:prstGeom>
          <a:solidFill>
            <a:srgbClr val="FF6600"/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54105" y="4145842"/>
            <a:ext cx="2036233" cy="637823"/>
          </a:xfrm>
          <a:prstGeom prst="rect">
            <a:avLst/>
          </a:prstGeom>
          <a:solidFill>
            <a:srgbClr val="0000FF"/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124933" y="2636333"/>
            <a:ext cx="899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Apps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27686" y="2596442"/>
            <a:ext cx="1006122" cy="578556"/>
          </a:xfrm>
          <a:prstGeom prst="rect">
            <a:avLst/>
          </a:prstGeom>
          <a:solidFill>
            <a:srgbClr val="FF0000"/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198515" y="2650444"/>
            <a:ext cx="899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Apps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90215" y="3410424"/>
            <a:ext cx="667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OS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4972" y="4224402"/>
            <a:ext cx="1125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Device</a:t>
            </a:r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17" name="Group 71"/>
          <p:cNvGrpSpPr/>
          <p:nvPr/>
        </p:nvGrpSpPr>
        <p:grpSpPr>
          <a:xfrm>
            <a:off x="4479936" y="2847961"/>
            <a:ext cx="1056163" cy="1159595"/>
            <a:chOff x="322275" y="2984688"/>
            <a:chExt cx="792860" cy="1365689"/>
          </a:xfrm>
          <a:effectLst>
            <a:outerShdw blurRad="50800" dist="38100" dir="2700000">
              <a:srgbClr val="000000">
                <a:alpha val="43000"/>
              </a:srgbClr>
            </a:outerShdw>
          </a:effectLst>
        </p:grpSpPr>
        <p:sp>
          <p:nvSpPr>
            <p:cNvPr id="18" name="Rectangle 17"/>
            <p:cNvSpPr/>
            <p:nvPr/>
          </p:nvSpPr>
          <p:spPr>
            <a:xfrm>
              <a:off x="679450" y="4000500"/>
              <a:ext cx="85726" cy="3498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8975" y="3647119"/>
              <a:ext cx="64944" cy="3502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00161" y="3384290"/>
              <a:ext cx="45719" cy="2634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92150" y="3159125"/>
              <a:ext cx="61769" cy="2222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00100" y="3159125"/>
              <a:ext cx="61769" cy="2222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84200" y="3159125"/>
              <a:ext cx="61769" cy="2222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55825" y="3246755"/>
              <a:ext cx="45719" cy="457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47875" y="3246755"/>
              <a:ext cx="45719" cy="457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126"/>
            <p:cNvGrpSpPr/>
            <p:nvPr/>
          </p:nvGrpSpPr>
          <p:grpSpPr>
            <a:xfrm rot="2599155">
              <a:off x="568156" y="2985661"/>
              <a:ext cx="546979" cy="590096"/>
              <a:chOff x="708025" y="3146425"/>
              <a:chExt cx="581026" cy="592137"/>
            </a:xfrm>
          </p:grpSpPr>
          <p:sp>
            <p:nvSpPr>
              <p:cNvPr id="31" name="Arc 30"/>
              <p:cNvSpPr/>
              <p:nvPr/>
            </p:nvSpPr>
            <p:spPr>
              <a:xfrm>
                <a:off x="708025" y="3146425"/>
                <a:ext cx="581026" cy="59213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Arc 31"/>
              <p:cNvSpPr/>
              <p:nvPr/>
            </p:nvSpPr>
            <p:spPr>
              <a:xfrm>
                <a:off x="765175" y="3221831"/>
                <a:ext cx="447675" cy="44608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Arc 32"/>
              <p:cNvSpPr/>
              <p:nvPr/>
            </p:nvSpPr>
            <p:spPr>
              <a:xfrm>
                <a:off x="857250" y="3307953"/>
                <a:ext cx="276225" cy="273843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" name="Group 129"/>
            <p:cNvGrpSpPr/>
            <p:nvPr/>
          </p:nvGrpSpPr>
          <p:grpSpPr>
            <a:xfrm rot="13673978">
              <a:off x="320488" y="2986475"/>
              <a:ext cx="530244" cy="526670"/>
              <a:chOff x="708025" y="3146425"/>
              <a:chExt cx="581026" cy="592137"/>
            </a:xfrm>
          </p:grpSpPr>
          <p:sp>
            <p:nvSpPr>
              <p:cNvPr id="28" name="Arc 27"/>
              <p:cNvSpPr/>
              <p:nvPr/>
            </p:nvSpPr>
            <p:spPr>
              <a:xfrm>
                <a:off x="708025" y="3146425"/>
                <a:ext cx="581026" cy="59213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Arc 28"/>
              <p:cNvSpPr/>
              <p:nvPr/>
            </p:nvSpPr>
            <p:spPr>
              <a:xfrm>
                <a:off x="765175" y="3221831"/>
                <a:ext cx="447675" cy="44608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Arc 29"/>
              <p:cNvSpPr/>
              <p:nvPr/>
            </p:nvSpPr>
            <p:spPr>
              <a:xfrm>
                <a:off x="857250" y="3307953"/>
                <a:ext cx="276225" cy="273843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4" name="Group 71"/>
          <p:cNvGrpSpPr/>
          <p:nvPr/>
        </p:nvGrpSpPr>
        <p:grpSpPr>
          <a:xfrm>
            <a:off x="5544501" y="4428052"/>
            <a:ext cx="1056163" cy="1159595"/>
            <a:chOff x="322275" y="2984688"/>
            <a:chExt cx="792860" cy="1365689"/>
          </a:xfrm>
          <a:effectLst>
            <a:outerShdw blurRad="50800" dist="38100" dir="2700000">
              <a:srgbClr val="000000">
                <a:alpha val="43000"/>
              </a:srgbClr>
            </a:outerShdw>
          </a:effectLst>
        </p:grpSpPr>
        <p:sp>
          <p:nvSpPr>
            <p:cNvPr id="35" name="Rectangle 34"/>
            <p:cNvSpPr/>
            <p:nvPr/>
          </p:nvSpPr>
          <p:spPr>
            <a:xfrm>
              <a:off x="679450" y="4000500"/>
              <a:ext cx="85726" cy="3498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88975" y="3647119"/>
              <a:ext cx="64944" cy="3502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00161" y="3384290"/>
              <a:ext cx="45719" cy="2634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92150" y="3159125"/>
              <a:ext cx="61769" cy="2222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00100" y="3159125"/>
              <a:ext cx="61769" cy="2222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84200" y="3159125"/>
              <a:ext cx="61769" cy="2222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55825" y="3246755"/>
              <a:ext cx="45719" cy="457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47875" y="3246755"/>
              <a:ext cx="45719" cy="457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126"/>
            <p:cNvGrpSpPr/>
            <p:nvPr/>
          </p:nvGrpSpPr>
          <p:grpSpPr>
            <a:xfrm rot="2599155">
              <a:off x="568156" y="2985661"/>
              <a:ext cx="546979" cy="590096"/>
              <a:chOff x="708025" y="3146425"/>
              <a:chExt cx="581026" cy="592137"/>
            </a:xfrm>
          </p:grpSpPr>
          <p:sp>
            <p:nvSpPr>
              <p:cNvPr id="48" name="Arc 47"/>
              <p:cNvSpPr/>
              <p:nvPr/>
            </p:nvSpPr>
            <p:spPr>
              <a:xfrm>
                <a:off x="708025" y="3146425"/>
                <a:ext cx="581026" cy="59213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Arc 48"/>
              <p:cNvSpPr/>
              <p:nvPr/>
            </p:nvSpPr>
            <p:spPr>
              <a:xfrm>
                <a:off x="765175" y="3221831"/>
                <a:ext cx="447675" cy="44608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Arc 49"/>
              <p:cNvSpPr/>
              <p:nvPr/>
            </p:nvSpPr>
            <p:spPr>
              <a:xfrm>
                <a:off x="857250" y="3307953"/>
                <a:ext cx="276225" cy="273843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" name="Group 129"/>
            <p:cNvGrpSpPr/>
            <p:nvPr/>
          </p:nvGrpSpPr>
          <p:grpSpPr>
            <a:xfrm rot="13673978">
              <a:off x="320488" y="2986475"/>
              <a:ext cx="530244" cy="526670"/>
              <a:chOff x="708025" y="3146425"/>
              <a:chExt cx="581026" cy="592137"/>
            </a:xfrm>
          </p:grpSpPr>
          <p:sp>
            <p:nvSpPr>
              <p:cNvPr id="45" name="Arc 44"/>
              <p:cNvSpPr/>
              <p:nvPr/>
            </p:nvSpPr>
            <p:spPr>
              <a:xfrm>
                <a:off x="708025" y="3146425"/>
                <a:ext cx="581026" cy="59213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Arc 45"/>
              <p:cNvSpPr/>
              <p:nvPr/>
            </p:nvSpPr>
            <p:spPr>
              <a:xfrm>
                <a:off x="765175" y="3221831"/>
                <a:ext cx="447675" cy="44608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Arc 46"/>
              <p:cNvSpPr/>
              <p:nvPr/>
            </p:nvSpPr>
            <p:spPr>
              <a:xfrm>
                <a:off x="857250" y="3307953"/>
                <a:ext cx="276225" cy="273843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51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485" y="3376555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979" y="4366152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4" name="Straight Connector 53"/>
          <p:cNvCxnSpPr>
            <a:stCxn id="19" idx="3"/>
          </p:cNvCxnSpPr>
          <p:nvPr/>
        </p:nvCxnSpPr>
        <p:spPr>
          <a:xfrm flipV="1">
            <a:off x="5054925" y="3531519"/>
            <a:ext cx="1382642" cy="275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1" idx="2"/>
          </p:cNvCxnSpPr>
          <p:nvPr/>
        </p:nvCxnSpPr>
        <p:spPr>
          <a:xfrm>
            <a:off x="6795435" y="3794068"/>
            <a:ext cx="488950" cy="6809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159979" y="3586691"/>
            <a:ext cx="7845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35" idx="0"/>
            <a:endCxn id="52" idx="2"/>
          </p:cNvCxnSpPr>
          <p:nvPr/>
        </p:nvCxnSpPr>
        <p:spPr>
          <a:xfrm flipV="1">
            <a:off x="6077389" y="4783665"/>
            <a:ext cx="1571540" cy="5069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210970" y="5629627"/>
            <a:ext cx="46553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Network equipment vendors</a:t>
            </a:r>
            <a:endParaRPr lang="en-US" sz="2800" dirty="0"/>
          </a:p>
        </p:txBody>
      </p:sp>
      <p:sp>
        <p:nvSpPr>
          <p:cNvPr id="64" name="TextBox 63"/>
          <p:cNvSpPr txBox="1"/>
          <p:nvPr/>
        </p:nvSpPr>
        <p:spPr>
          <a:xfrm>
            <a:off x="4585906" y="2059111"/>
            <a:ext cx="25391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Mobile carriers</a:t>
            </a:r>
            <a:endParaRPr lang="en-US" sz="2800" dirty="0"/>
          </a:p>
        </p:txBody>
      </p:sp>
      <p:cxnSp>
        <p:nvCxnSpPr>
          <p:cNvPr id="65" name="Straight Connector 64"/>
          <p:cNvCxnSpPr>
            <a:endCxn id="35" idx="0"/>
          </p:cNvCxnSpPr>
          <p:nvPr/>
        </p:nvCxnSpPr>
        <p:spPr>
          <a:xfrm>
            <a:off x="3075319" y="4502603"/>
            <a:ext cx="3002070" cy="7879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9484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Number of Big Players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3730831"/>
              </p:ext>
            </p:extLst>
          </p:nvPr>
        </p:nvGraphicFramePr>
        <p:xfrm>
          <a:off x="84667" y="1543757"/>
          <a:ext cx="8960556" cy="4876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3889"/>
                <a:gridCol w="592666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U.S. Ecosystem</a:t>
                      </a:r>
                      <a:r>
                        <a:rPr lang="en-US" sz="2800" baseline="0" dirty="0" smtClean="0"/>
                        <a:t> (1Q 2013)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Smartphone vendor shipments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Apple (</a:t>
                      </a:r>
                      <a:r>
                        <a:rPr lang="en-US" sz="2400" dirty="0" smtClean="0"/>
                        <a:t>38%</a:t>
                      </a:r>
                      <a:r>
                        <a:rPr lang="en-US" sz="2400" dirty="0" smtClean="0"/>
                        <a:t>)</a:t>
                      </a:r>
                      <a:r>
                        <a:rPr lang="en-US" sz="2400" baseline="0" dirty="0" smtClean="0"/>
                        <a:t>, Samsung (</a:t>
                      </a:r>
                      <a:r>
                        <a:rPr lang="en-US" sz="2400" baseline="0" dirty="0" smtClean="0"/>
                        <a:t>29%</a:t>
                      </a:r>
                      <a:r>
                        <a:rPr lang="en-US" sz="2400" baseline="0" dirty="0" smtClean="0"/>
                        <a:t>), </a:t>
                      </a:r>
                      <a:r>
                        <a:rPr lang="en-US" sz="2400" baseline="0" dirty="0" smtClean="0"/>
                        <a:t>LG (10%)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Smartphone OS market share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Google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Android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smtClean="0"/>
                        <a:t>(56%</a:t>
                      </a:r>
                      <a:r>
                        <a:rPr lang="en-US" sz="2400" baseline="0" dirty="0" smtClean="0"/>
                        <a:t>), Apple </a:t>
                      </a:r>
                      <a:r>
                        <a:rPr lang="en-US" sz="2400" baseline="0" dirty="0" err="1" smtClean="0"/>
                        <a:t>iOS</a:t>
                      </a:r>
                      <a:r>
                        <a:rPr lang="en-US" sz="2400" baseline="0" dirty="0" smtClean="0"/>
                        <a:t> (</a:t>
                      </a:r>
                      <a:r>
                        <a:rPr lang="en-US" sz="2400" baseline="0" dirty="0" smtClean="0"/>
                        <a:t>38%)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Mobile </a:t>
                      </a:r>
                      <a:r>
                        <a:rPr lang="en-US" sz="2400" b="1" dirty="0" smtClean="0"/>
                        <a:t>provider market share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Verizon (34%),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AT&amp;T (</a:t>
                      </a:r>
                      <a:r>
                        <a:rPr lang="en-US" sz="2400" dirty="0" smtClean="0"/>
                        <a:t>30%</a:t>
                      </a:r>
                      <a:r>
                        <a:rPr lang="en-US" sz="2400" dirty="0" smtClean="0"/>
                        <a:t>),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Sprint (</a:t>
                      </a:r>
                      <a:r>
                        <a:rPr lang="en-US" sz="2400" dirty="0" smtClean="0"/>
                        <a:t>16%</a:t>
                      </a:r>
                      <a:r>
                        <a:rPr lang="en-US" sz="2400" dirty="0" smtClean="0"/>
                        <a:t>),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T-Mobile (</a:t>
                      </a:r>
                      <a:r>
                        <a:rPr lang="en-US" sz="2400" dirty="0" smtClean="0"/>
                        <a:t>12%</a:t>
                      </a:r>
                      <a:r>
                        <a:rPr lang="en-US" sz="2400" dirty="0" smtClean="0"/>
                        <a:t>)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Radio</a:t>
                      </a:r>
                      <a:r>
                        <a:rPr lang="en-US" sz="2400" b="1" baseline="0" dirty="0" smtClean="0"/>
                        <a:t> access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smtClean="0"/>
                        <a:t>equipment vendors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Ericsson </a:t>
                      </a:r>
                      <a:r>
                        <a:rPr lang="en-US" sz="2400" dirty="0" smtClean="0"/>
                        <a:t>(50%</a:t>
                      </a:r>
                      <a:r>
                        <a:rPr lang="en-US" sz="2400" dirty="0" smtClean="0"/>
                        <a:t>), </a:t>
                      </a:r>
                      <a:r>
                        <a:rPr lang="en-US" sz="2400" dirty="0" smtClean="0"/>
                        <a:t>Alcatel-Lucent (36%), </a:t>
                      </a:r>
                    </a:p>
                    <a:p>
                      <a:r>
                        <a:rPr lang="en-US" sz="2400" dirty="0" smtClean="0"/>
                        <a:t>Nokia</a:t>
                      </a:r>
                      <a:r>
                        <a:rPr lang="en-US" sz="2400" dirty="0" smtClean="0"/>
                        <a:t>-Siemens </a:t>
                      </a:r>
                      <a:r>
                        <a:rPr lang="en-US" sz="2400" dirty="0" smtClean="0"/>
                        <a:t>(10</a:t>
                      </a:r>
                      <a:r>
                        <a:rPr lang="en-US" sz="2400" dirty="0" smtClean="0"/>
                        <a:t>%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Application developers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Many, diverse, most make &lt; $500/month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088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“Vertical” Players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9133"/>
          </a:xfrm>
        </p:spPr>
        <p:txBody>
          <a:bodyPr>
            <a:normAutofit/>
          </a:bodyPr>
          <a:lstStyle/>
          <a:p>
            <a:r>
              <a:rPr lang="en-US" dirty="0"/>
              <a:t>Apple</a:t>
            </a:r>
          </a:p>
          <a:p>
            <a:pPr lvl="1"/>
            <a:r>
              <a:rPr lang="en-US" dirty="0"/>
              <a:t>Devices (iPhone/</a:t>
            </a:r>
            <a:r>
              <a:rPr lang="en-US" dirty="0" err="1"/>
              <a:t>iPad</a:t>
            </a:r>
            <a:r>
              <a:rPr lang="en-US" dirty="0"/>
              <a:t>) and OS (</a:t>
            </a:r>
            <a:r>
              <a:rPr lang="en-US" dirty="0" err="1"/>
              <a:t>iOS</a:t>
            </a:r>
            <a:r>
              <a:rPr lang="en-US" dirty="0"/>
              <a:t>)</a:t>
            </a:r>
          </a:p>
          <a:p>
            <a:r>
              <a:rPr lang="en-US" dirty="0"/>
              <a:t>Google</a:t>
            </a:r>
          </a:p>
          <a:p>
            <a:pPr lvl="1"/>
            <a:r>
              <a:rPr lang="en-US" dirty="0"/>
              <a:t>OS (Android), Apps, and (recently) </a:t>
            </a:r>
            <a:r>
              <a:rPr lang="en-US" dirty="0" smtClean="0"/>
              <a:t>devices</a:t>
            </a:r>
          </a:p>
          <a:p>
            <a:r>
              <a:rPr lang="en-US" dirty="0" smtClean="0"/>
              <a:t>Samsung</a:t>
            </a:r>
          </a:p>
          <a:p>
            <a:pPr lvl="1"/>
            <a:r>
              <a:rPr lang="en-US" dirty="0" smtClean="0"/>
              <a:t>Top handset manufacturer</a:t>
            </a:r>
          </a:p>
          <a:p>
            <a:pPr lvl="1"/>
            <a:r>
              <a:rPr lang="en-US" dirty="0" smtClean="0"/>
              <a:t>Sells LTE equipment, handset components</a:t>
            </a:r>
          </a:p>
          <a:p>
            <a:r>
              <a:rPr lang="en-US" dirty="0" smtClean="0"/>
              <a:t>Huawei</a:t>
            </a:r>
          </a:p>
          <a:p>
            <a:pPr lvl="1"/>
            <a:r>
              <a:rPr lang="en-US" dirty="0" smtClean="0"/>
              <a:t>Mobile devices and network equipment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53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Marketplace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46911" cy="51212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</a:t>
            </a:r>
            <a:r>
              <a:rPr lang="en-US" dirty="0" smtClean="0"/>
              <a:t>eadership in cellular deployment</a:t>
            </a:r>
          </a:p>
          <a:p>
            <a:pPr lvl="1"/>
            <a:r>
              <a:rPr lang="en-US" dirty="0" smtClean="0"/>
              <a:t>Europe for 2G (GSM)</a:t>
            </a:r>
          </a:p>
          <a:p>
            <a:pPr lvl="1"/>
            <a:r>
              <a:rPr lang="en-US" dirty="0" smtClean="0"/>
              <a:t>Asia for 3G (WCDMA)</a:t>
            </a:r>
          </a:p>
          <a:p>
            <a:pPr lvl="1"/>
            <a:r>
              <a:rPr lang="en-US" dirty="0" smtClean="0"/>
              <a:t>U.S. again for 4G (LTE)</a:t>
            </a:r>
          </a:p>
          <a:p>
            <a:r>
              <a:rPr lang="en-US" dirty="0" smtClean="0"/>
              <a:t>Many leading companies are U.S. based</a:t>
            </a:r>
          </a:p>
          <a:p>
            <a:pPr lvl="1"/>
            <a:r>
              <a:rPr lang="en-US" dirty="0" smtClean="0"/>
              <a:t>Some (e.g., Huawei) bigger outside U.S. </a:t>
            </a:r>
          </a:p>
          <a:p>
            <a:r>
              <a:rPr lang="en-US" dirty="0" smtClean="0"/>
              <a:t>Manufacturing mostly outside U.S.</a:t>
            </a:r>
          </a:p>
          <a:p>
            <a:pPr lvl="1"/>
            <a:r>
              <a:rPr lang="en-US" dirty="0" smtClean="0"/>
              <a:t>Handsets and components</a:t>
            </a:r>
          </a:p>
          <a:p>
            <a:r>
              <a:rPr lang="en-US" dirty="0" smtClean="0"/>
              <a:t>International agreement on standards</a:t>
            </a:r>
          </a:p>
          <a:p>
            <a:r>
              <a:rPr lang="en-US" dirty="0"/>
              <a:t>B</a:t>
            </a:r>
            <a:r>
              <a:rPr lang="en-US" dirty="0" smtClean="0"/>
              <a:t>usiness trends often start outside U.S. </a:t>
            </a:r>
          </a:p>
          <a:p>
            <a:pPr lvl="1"/>
            <a:r>
              <a:rPr lang="en-US" dirty="0" smtClean="0"/>
              <a:t>Lower role of device subsidies, two-sided pricing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3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9</a:t>
            </a:fld>
            <a:endParaRPr lang="en-US" dirty="0"/>
          </a:p>
        </p:txBody>
      </p:sp>
      <p:pic>
        <p:nvPicPr>
          <p:cNvPr id="6" name="image0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197556" y="1395943"/>
            <a:ext cx="8805333" cy="526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855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30978</TotalTime>
  <Words>963</Words>
  <Application>Microsoft Macintosh PowerPoint</Application>
  <PresentationFormat>On-screen Show (4:3)</PresentationFormat>
  <Paragraphs>171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Openness in the Mobile Broadband Ecosystem</vt:lpstr>
      <vt:lpstr>FCC and Open Internet</vt:lpstr>
      <vt:lpstr>Mobile Broadband Working Group</vt:lpstr>
      <vt:lpstr>Promoting a Virtuous Cycle</vt:lpstr>
      <vt:lpstr>Complex Inter-relationships</vt:lpstr>
      <vt:lpstr>Small Number of Big Players</vt:lpstr>
      <vt:lpstr>Some “Vertical” Players</vt:lpstr>
      <vt:lpstr>International Marketplace</vt:lpstr>
      <vt:lpstr>Users</vt:lpstr>
      <vt:lpstr>Application Developers</vt:lpstr>
      <vt:lpstr>Device Manufacturers</vt:lpstr>
      <vt:lpstr>Mobile Carriers</vt:lpstr>
      <vt:lpstr>Network Equipment Vendors</vt:lpstr>
      <vt:lpstr>Case Studies</vt:lpstr>
      <vt:lpstr>Apps &amp; OS: App Stores</vt:lpstr>
      <vt:lpstr>User &amp; Carrier: Service Agreements</vt:lpstr>
      <vt:lpstr>App &amp; Carrier: Net-Unfriendly Apps</vt:lpstr>
      <vt:lpstr>OS &amp; Device: SDK/Handset Agreements</vt:lpstr>
      <vt:lpstr>Long-Term Trend: WiFi Offloading</vt:lpstr>
      <vt:lpstr>Conclusions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1108</cp:revision>
  <cp:lastPrinted>2012-10-23T16:46:37Z</cp:lastPrinted>
  <dcterms:created xsi:type="dcterms:W3CDTF">2011-07-06T20:32:25Z</dcterms:created>
  <dcterms:modified xsi:type="dcterms:W3CDTF">2013-10-24T06:22:17Z</dcterms:modified>
</cp:coreProperties>
</file>